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7"/>
  </p:notesMasterIdLst>
  <p:sldIdLst>
    <p:sldId id="256" r:id="rId2"/>
    <p:sldId id="257" r:id="rId3"/>
    <p:sldId id="258" r:id="rId4"/>
    <p:sldId id="259" r:id="rId5"/>
    <p:sldId id="266" r:id="rId6"/>
    <p:sldId id="267" r:id="rId7"/>
    <p:sldId id="268" r:id="rId8"/>
    <p:sldId id="269" r:id="rId9"/>
    <p:sldId id="260" r:id="rId10"/>
    <p:sldId id="261" r:id="rId11"/>
    <p:sldId id="271" r:id="rId12"/>
    <p:sldId id="272" r:id="rId13"/>
    <p:sldId id="273" r:id="rId14"/>
    <p:sldId id="274" r:id="rId15"/>
    <p:sldId id="275" r:id="rId16"/>
    <p:sldId id="276" r:id="rId17"/>
    <p:sldId id="277" r:id="rId18"/>
    <p:sldId id="278" r:id="rId19"/>
    <p:sldId id="279" r:id="rId20"/>
    <p:sldId id="262" r:id="rId21"/>
    <p:sldId id="280" r:id="rId22"/>
    <p:sldId id="263" r:id="rId23"/>
    <p:sldId id="283" r:id="rId24"/>
    <p:sldId id="264" r:id="rId25"/>
    <p:sldId id="26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FF"/>
    <a:srgbClr val="677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9151" autoAdjust="0"/>
  </p:normalViewPr>
  <p:slideViewPr>
    <p:cSldViewPr snapToGrid="0">
      <p:cViewPr varScale="1">
        <p:scale>
          <a:sx n="68" d="100"/>
          <a:sy n="68" d="100"/>
        </p:scale>
        <p:origin x="17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CAEBD-F45E-4AB6-8E69-EED9E532C6DA}"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C"/>
        </a:p>
      </dgm:t>
    </dgm:pt>
    <dgm:pt modelId="{BF45C00B-7577-44E0-A1D9-1A39F29EFE58}">
      <dgm:prSet/>
      <dgm:spPr/>
      <dgm:t>
        <a:bodyPr/>
        <a:lstStyle/>
        <a:p>
          <a:r>
            <a:rPr lang="es-EC" b="0" dirty="0"/>
            <a:t>1. Problemática</a:t>
          </a:r>
        </a:p>
      </dgm:t>
    </dgm:pt>
    <dgm:pt modelId="{FCC3D9BC-2DA1-4EE7-A55E-64395714B473}" type="parTrans" cxnId="{DFFF2F25-1443-41E3-8476-644FD15523A9}">
      <dgm:prSet/>
      <dgm:spPr/>
      <dgm:t>
        <a:bodyPr/>
        <a:lstStyle/>
        <a:p>
          <a:endParaRPr lang="es-EC"/>
        </a:p>
      </dgm:t>
    </dgm:pt>
    <dgm:pt modelId="{DA67E9C7-82FD-43BE-AEE1-FF748448C1DA}" type="sibTrans" cxnId="{DFFF2F25-1443-41E3-8476-644FD15523A9}">
      <dgm:prSet/>
      <dgm:spPr/>
      <dgm:t>
        <a:bodyPr/>
        <a:lstStyle/>
        <a:p>
          <a:endParaRPr lang="es-EC"/>
        </a:p>
      </dgm:t>
    </dgm:pt>
    <dgm:pt modelId="{0C4AEC70-A25D-4741-8868-76A453F44A2B}">
      <dgm:prSet/>
      <dgm:spPr/>
      <dgm:t>
        <a:bodyPr/>
        <a:lstStyle/>
        <a:p>
          <a:r>
            <a:rPr lang="es-EC" dirty="0"/>
            <a:t>3. Marco Teórico</a:t>
          </a:r>
        </a:p>
      </dgm:t>
    </dgm:pt>
    <dgm:pt modelId="{82357D02-616C-43BC-A464-39DA3B9F2E81}" type="parTrans" cxnId="{9199B58E-4F13-4C2A-8948-EE2EB5F70B37}">
      <dgm:prSet/>
      <dgm:spPr/>
      <dgm:t>
        <a:bodyPr/>
        <a:lstStyle/>
        <a:p>
          <a:endParaRPr lang="es-EC"/>
        </a:p>
      </dgm:t>
    </dgm:pt>
    <dgm:pt modelId="{4DA21869-D190-4111-AA8B-35511217B82C}" type="sibTrans" cxnId="{9199B58E-4F13-4C2A-8948-EE2EB5F70B37}">
      <dgm:prSet/>
      <dgm:spPr/>
      <dgm:t>
        <a:bodyPr/>
        <a:lstStyle/>
        <a:p>
          <a:endParaRPr lang="es-EC"/>
        </a:p>
      </dgm:t>
    </dgm:pt>
    <dgm:pt modelId="{C1DEAFCA-2B5E-4746-BDEA-12B2B36895E4}">
      <dgm:prSet/>
      <dgm:spPr/>
      <dgm:t>
        <a:bodyPr/>
        <a:lstStyle/>
        <a:p>
          <a:r>
            <a:rPr lang="es-EC"/>
            <a:t>4. Metodología</a:t>
          </a:r>
        </a:p>
      </dgm:t>
    </dgm:pt>
    <dgm:pt modelId="{F3861733-1E82-424B-9546-EB1663B311A9}" type="parTrans" cxnId="{95148CDF-69C9-4A62-B165-47C2DDE072E7}">
      <dgm:prSet/>
      <dgm:spPr/>
      <dgm:t>
        <a:bodyPr/>
        <a:lstStyle/>
        <a:p>
          <a:endParaRPr lang="es-EC"/>
        </a:p>
      </dgm:t>
    </dgm:pt>
    <dgm:pt modelId="{8EC0BC88-93A0-4D7D-BBE9-648224D5C64E}" type="sibTrans" cxnId="{95148CDF-69C9-4A62-B165-47C2DDE072E7}">
      <dgm:prSet/>
      <dgm:spPr/>
      <dgm:t>
        <a:bodyPr/>
        <a:lstStyle/>
        <a:p>
          <a:endParaRPr lang="es-EC"/>
        </a:p>
      </dgm:t>
    </dgm:pt>
    <dgm:pt modelId="{521415AA-EDA9-4ABC-8C5F-8F83D188F11F}">
      <dgm:prSet/>
      <dgm:spPr/>
      <dgm:t>
        <a:bodyPr/>
        <a:lstStyle/>
        <a:p>
          <a:r>
            <a:rPr lang="es-EC" dirty="0"/>
            <a:t>5. Diseño e Implementación del Sistema</a:t>
          </a:r>
        </a:p>
      </dgm:t>
    </dgm:pt>
    <dgm:pt modelId="{044792EA-E879-4A38-B8AE-C91E0014171C}" type="parTrans" cxnId="{09C7094A-E600-4AD6-B237-C696CEC5F01E}">
      <dgm:prSet/>
      <dgm:spPr/>
      <dgm:t>
        <a:bodyPr/>
        <a:lstStyle/>
        <a:p>
          <a:endParaRPr lang="es-EC"/>
        </a:p>
      </dgm:t>
    </dgm:pt>
    <dgm:pt modelId="{D7DD3CBE-71D6-4E65-A97C-A180A677DD39}" type="sibTrans" cxnId="{09C7094A-E600-4AD6-B237-C696CEC5F01E}">
      <dgm:prSet/>
      <dgm:spPr/>
      <dgm:t>
        <a:bodyPr/>
        <a:lstStyle/>
        <a:p>
          <a:endParaRPr lang="es-EC"/>
        </a:p>
      </dgm:t>
    </dgm:pt>
    <dgm:pt modelId="{E933DEE0-A29A-40D3-A7CE-60E22154A730}">
      <dgm:prSet/>
      <dgm:spPr/>
      <dgm:t>
        <a:bodyPr/>
        <a:lstStyle/>
        <a:p>
          <a:r>
            <a:rPr lang="es-EC" dirty="0"/>
            <a:t>6. Pruebas y Resultados</a:t>
          </a:r>
        </a:p>
      </dgm:t>
    </dgm:pt>
    <dgm:pt modelId="{EB0306A3-DAFF-4AF1-9A6D-4AAC83C6B2CD}" type="parTrans" cxnId="{C735AD98-CC9E-499D-ADFD-67311527BF6C}">
      <dgm:prSet/>
      <dgm:spPr/>
      <dgm:t>
        <a:bodyPr/>
        <a:lstStyle/>
        <a:p>
          <a:endParaRPr lang="es-EC"/>
        </a:p>
      </dgm:t>
    </dgm:pt>
    <dgm:pt modelId="{D3E99DBD-8858-4B4F-B45A-591A8EDDF432}" type="sibTrans" cxnId="{C735AD98-CC9E-499D-ADFD-67311527BF6C}">
      <dgm:prSet/>
      <dgm:spPr/>
      <dgm:t>
        <a:bodyPr/>
        <a:lstStyle/>
        <a:p>
          <a:endParaRPr lang="es-EC"/>
        </a:p>
      </dgm:t>
    </dgm:pt>
    <dgm:pt modelId="{AF82D2C4-D329-44E9-B3DE-00F8E48254DD}">
      <dgm:prSet/>
      <dgm:spPr/>
      <dgm:t>
        <a:bodyPr/>
        <a:lstStyle/>
        <a:p>
          <a:r>
            <a:rPr lang="es-EC"/>
            <a:t>7. Conclusiones y trabajos futuros</a:t>
          </a:r>
        </a:p>
      </dgm:t>
    </dgm:pt>
    <dgm:pt modelId="{FFC501FA-DB2B-4DB1-B98C-998802B91927}" type="parTrans" cxnId="{A5CD7580-F795-4786-AACD-D184DE64897C}">
      <dgm:prSet/>
      <dgm:spPr/>
      <dgm:t>
        <a:bodyPr/>
        <a:lstStyle/>
        <a:p>
          <a:endParaRPr lang="es-EC"/>
        </a:p>
      </dgm:t>
    </dgm:pt>
    <dgm:pt modelId="{065AE4F2-ABFB-4125-B672-D994AF3F9160}" type="sibTrans" cxnId="{A5CD7580-F795-4786-AACD-D184DE64897C}">
      <dgm:prSet/>
      <dgm:spPr/>
      <dgm:t>
        <a:bodyPr/>
        <a:lstStyle/>
        <a:p>
          <a:endParaRPr lang="es-EC"/>
        </a:p>
      </dgm:t>
    </dgm:pt>
    <dgm:pt modelId="{A3D74975-238B-B745-9374-17B07794477B}">
      <dgm:prSet/>
      <dgm:spPr/>
      <dgm:t>
        <a:bodyPr/>
        <a:lstStyle/>
        <a:p>
          <a:r>
            <a:rPr lang="es-EC" dirty="0"/>
            <a:t>3. Estado del arte</a:t>
          </a:r>
        </a:p>
      </dgm:t>
    </dgm:pt>
    <dgm:pt modelId="{27AF85F7-F5C9-B04A-AEE4-1627A795FFEC}" type="parTrans" cxnId="{30770F14-19F6-6B47-BE87-DA8E02ECEF18}">
      <dgm:prSet/>
      <dgm:spPr/>
      <dgm:t>
        <a:bodyPr/>
        <a:lstStyle/>
        <a:p>
          <a:endParaRPr lang="es-ES"/>
        </a:p>
      </dgm:t>
    </dgm:pt>
    <dgm:pt modelId="{C071211E-3D37-1345-BB0E-274344246603}" type="sibTrans" cxnId="{30770F14-19F6-6B47-BE87-DA8E02ECEF18}">
      <dgm:prSet/>
      <dgm:spPr/>
      <dgm:t>
        <a:bodyPr/>
        <a:lstStyle/>
        <a:p>
          <a:endParaRPr lang="es-ES"/>
        </a:p>
      </dgm:t>
    </dgm:pt>
    <dgm:pt modelId="{F8F1EA26-CC05-3E4B-AA84-3F07BC0A5C9F}">
      <dgm:prSet/>
      <dgm:spPr/>
      <dgm:t>
        <a:bodyPr/>
        <a:lstStyle/>
        <a:p>
          <a:r>
            <a:rPr lang="es-EC" dirty="0"/>
            <a:t>2. Objetivos</a:t>
          </a:r>
          <a:endParaRPr lang="es-EC" b="0" dirty="0"/>
        </a:p>
      </dgm:t>
    </dgm:pt>
    <dgm:pt modelId="{89D1456E-C59C-234C-AD6D-E37D070D38AF}" type="parTrans" cxnId="{74AD8434-EE5D-964A-BA43-071669617013}">
      <dgm:prSet/>
      <dgm:spPr/>
    </dgm:pt>
    <dgm:pt modelId="{D7DDB27B-0B3A-9A45-908A-70BF87657250}" type="sibTrans" cxnId="{74AD8434-EE5D-964A-BA43-071669617013}">
      <dgm:prSet/>
      <dgm:spPr/>
    </dgm:pt>
    <dgm:pt modelId="{8ED4C2A1-1FA1-4BFD-8A8E-74344F85E6DC}" type="pres">
      <dgm:prSet presAssocID="{17ECAEBD-F45E-4AB6-8E69-EED9E532C6DA}" presName="linear" presStyleCnt="0">
        <dgm:presLayoutVars>
          <dgm:animLvl val="lvl"/>
          <dgm:resizeHandles val="exact"/>
        </dgm:presLayoutVars>
      </dgm:prSet>
      <dgm:spPr/>
    </dgm:pt>
    <dgm:pt modelId="{63836A7F-A48B-4F66-BE18-926CDBABE21E}" type="pres">
      <dgm:prSet presAssocID="{BF45C00B-7577-44E0-A1D9-1A39F29EFE58}" presName="parentText" presStyleLbl="node1" presStyleIdx="0" presStyleCnt="8">
        <dgm:presLayoutVars>
          <dgm:chMax val="0"/>
          <dgm:bulletEnabled val="1"/>
        </dgm:presLayoutVars>
      </dgm:prSet>
      <dgm:spPr/>
    </dgm:pt>
    <dgm:pt modelId="{0574B31F-A3AA-4B7F-8BB4-3E9D7F7160DE}" type="pres">
      <dgm:prSet presAssocID="{DA67E9C7-82FD-43BE-AEE1-FF748448C1DA}" presName="spacer" presStyleCnt="0"/>
      <dgm:spPr/>
    </dgm:pt>
    <dgm:pt modelId="{E905403C-CD5C-5244-9025-B6F111B49B5E}" type="pres">
      <dgm:prSet presAssocID="{F8F1EA26-CC05-3E4B-AA84-3F07BC0A5C9F}" presName="parentText" presStyleLbl="node1" presStyleIdx="1" presStyleCnt="8">
        <dgm:presLayoutVars>
          <dgm:chMax val="0"/>
          <dgm:bulletEnabled val="1"/>
        </dgm:presLayoutVars>
      </dgm:prSet>
      <dgm:spPr/>
    </dgm:pt>
    <dgm:pt modelId="{92FC8610-FE23-4B4F-8158-FA8289D7D220}" type="pres">
      <dgm:prSet presAssocID="{D7DDB27B-0B3A-9A45-908A-70BF87657250}" presName="spacer" presStyleCnt="0"/>
      <dgm:spPr/>
    </dgm:pt>
    <dgm:pt modelId="{E046D417-0056-974F-A4FB-7698FD69C99B}" type="pres">
      <dgm:prSet presAssocID="{A3D74975-238B-B745-9374-17B07794477B}" presName="parentText" presStyleLbl="node1" presStyleIdx="2" presStyleCnt="8">
        <dgm:presLayoutVars>
          <dgm:chMax val="0"/>
          <dgm:bulletEnabled val="1"/>
        </dgm:presLayoutVars>
      </dgm:prSet>
      <dgm:spPr/>
    </dgm:pt>
    <dgm:pt modelId="{8535DA21-8BEE-DF45-A9CF-094E95EF670F}" type="pres">
      <dgm:prSet presAssocID="{C071211E-3D37-1345-BB0E-274344246603}" presName="spacer" presStyleCnt="0"/>
      <dgm:spPr/>
    </dgm:pt>
    <dgm:pt modelId="{781BE478-3B08-44E3-9F8C-A9555B06538E}" type="pres">
      <dgm:prSet presAssocID="{0C4AEC70-A25D-4741-8868-76A453F44A2B}" presName="parentText" presStyleLbl="node1" presStyleIdx="3" presStyleCnt="8">
        <dgm:presLayoutVars>
          <dgm:chMax val="0"/>
          <dgm:bulletEnabled val="1"/>
        </dgm:presLayoutVars>
      </dgm:prSet>
      <dgm:spPr/>
    </dgm:pt>
    <dgm:pt modelId="{1F3C9C37-6204-4896-B07B-D935CA6E2069}" type="pres">
      <dgm:prSet presAssocID="{4DA21869-D190-4111-AA8B-35511217B82C}" presName="spacer" presStyleCnt="0"/>
      <dgm:spPr/>
    </dgm:pt>
    <dgm:pt modelId="{D063D3F1-CD60-4A3A-B698-E965E7A6C36C}" type="pres">
      <dgm:prSet presAssocID="{C1DEAFCA-2B5E-4746-BDEA-12B2B36895E4}" presName="parentText" presStyleLbl="node1" presStyleIdx="4" presStyleCnt="8">
        <dgm:presLayoutVars>
          <dgm:chMax val="0"/>
          <dgm:bulletEnabled val="1"/>
        </dgm:presLayoutVars>
      </dgm:prSet>
      <dgm:spPr/>
    </dgm:pt>
    <dgm:pt modelId="{38986B9F-3A70-493E-997D-97A0F229EE31}" type="pres">
      <dgm:prSet presAssocID="{8EC0BC88-93A0-4D7D-BBE9-648224D5C64E}" presName="spacer" presStyleCnt="0"/>
      <dgm:spPr/>
    </dgm:pt>
    <dgm:pt modelId="{60910557-F0D4-43B6-ACB5-23613179D450}" type="pres">
      <dgm:prSet presAssocID="{521415AA-EDA9-4ABC-8C5F-8F83D188F11F}" presName="parentText" presStyleLbl="node1" presStyleIdx="5" presStyleCnt="8">
        <dgm:presLayoutVars>
          <dgm:chMax val="0"/>
          <dgm:bulletEnabled val="1"/>
        </dgm:presLayoutVars>
      </dgm:prSet>
      <dgm:spPr/>
    </dgm:pt>
    <dgm:pt modelId="{D794B757-D8A8-473E-A962-169A8B7D9BBA}" type="pres">
      <dgm:prSet presAssocID="{D7DD3CBE-71D6-4E65-A97C-A180A677DD39}" presName="spacer" presStyleCnt="0"/>
      <dgm:spPr/>
    </dgm:pt>
    <dgm:pt modelId="{2726A695-55BA-473E-98BD-214B6AD4C7CE}" type="pres">
      <dgm:prSet presAssocID="{E933DEE0-A29A-40D3-A7CE-60E22154A730}" presName="parentText" presStyleLbl="node1" presStyleIdx="6" presStyleCnt="8">
        <dgm:presLayoutVars>
          <dgm:chMax val="0"/>
          <dgm:bulletEnabled val="1"/>
        </dgm:presLayoutVars>
      </dgm:prSet>
      <dgm:spPr/>
    </dgm:pt>
    <dgm:pt modelId="{B0D17C02-A7D2-420E-BE77-56ADF1021EAE}" type="pres">
      <dgm:prSet presAssocID="{D3E99DBD-8858-4B4F-B45A-591A8EDDF432}" presName="spacer" presStyleCnt="0"/>
      <dgm:spPr/>
    </dgm:pt>
    <dgm:pt modelId="{5A176C8F-CCD3-4492-B905-C7D77BD98042}" type="pres">
      <dgm:prSet presAssocID="{AF82D2C4-D329-44E9-B3DE-00F8E48254DD}" presName="parentText" presStyleLbl="node1" presStyleIdx="7" presStyleCnt="8">
        <dgm:presLayoutVars>
          <dgm:chMax val="0"/>
          <dgm:bulletEnabled val="1"/>
        </dgm:presLayoutVars>
      </dgm:prSet>
      <dgm:spPr/>
    </dgm:pt>
  </dgm:ptLst>
  <dgm:cxnLst>
    <dgm:cxn modelId="{D6EFA30F-99BA-4708-B579-E073A19508C6}" type="presOf" srcId="{C1DEAFCA-2B5E-4746-BDEA-12B2B36895E4}" destId="{D063D3F1-CD60-4A3A-B698-E965E7A6C36C}" srcOrd="0" destOrd="0" presId="urn:microsoft.com/office/officeart/2005/8/layout/vList2"/>
    <dgm:cxn modelId="{30770F14-19F6-6B47-BE87-DA8E02ECEF18}" srcId="{17ECAEBD-F45E-4AB6-8E69-EED9E532C6DA}" destId="{A3D74975-238B-B745-9374-17B07794477B}" srcOrd="2" destOrd="0" parTransId="{27AF85F7-F5C9-B04A-AEE4-1627A795FFEC}" sibTransId="{C071211E-3D37-1345-BB0E-274344246603}"/>
    <dgm:cxn modelId="{DFFF2F25-1443-41E3-8476-644FD15523A9}" srcId="{17ECAEBD-F45E-4AB6-8E69-EED9E532C6DA}" destId="{BF45C00B-7577-44E0-A1D9-1A39F29EFE58}" srcOrd="0" destOrd="0" parTransId="{FCC3D9BC-2DA1-4EE7-A55E-64395714B473}" sibTransId="{DA67E9C7-82FD-43BE-AEE1-FF748448C1DA}"/>
    <dgm:cxn modelId="{74AD8434-EE5D-964A-BA43-071669617013}" srcId="{17ECAEBD-F45E-4AB6-8E69-EED9E532C6DA}" destId="{F8F1EA26-CC05-3E4B-AA84-3F07BC0A5C9F}" srcOrd="1" destOrd="0" parTransId="{89D1456E-C59C-234C-AD6D-E37D070D38AF}" sibTransId="{D7DDB27B-0B3A-9A45-908A-70BF87657250}"/>
    <dgm:cxn modelId="{B03DBB38-F696-1B48-BC2C-9F3D2BC9F85B}" type="presOf" srcId="{A3D74975-238B-B745-9374-17B07794477B}" destId="{E046D417-0056-974F-A4FB-7698FD69C99B}" srcOrd="0" destOrd="0" presId="urn:microsoft.com/office/officeart/2005/8/layout/vList2"/>
    <dgm:cxn modelId="{09C7094A-E600-4AD6-B237-C696CEC5F01E}" srcId="{17ECAEBD-F45E-4AB6-8E69-EED9E532C6DA}" destId="{521415AA-EDA9-4ABC-8C5F-8F83D188F11F}" srcOrd="5" destOrd="0" parTransId="{044792EA-E879-4A38-B8AE-C91E0014171C}" sibTransId="{D7DD3CBE-71D6-4E65-A97C-A180A677DD39}"/>
    <dgm:cxn modelId="{0D41C757-F237-44F8-8D39-3988032B7C15}" type="presOf" srcId="{521415AA-EDA9-4ABC-8C5F-8F83D188F11F}" destId="{60910557-F0D4-43B6-ACB5-23613179D450}" srcOrd="0" destOrd="0" presId="urn:microsoft.com/office/officeart/2005/8/layout/vList2"/>
    <dgm:cxn modelId="{3B71B56B-1F77-C640-BFDF-5977FCB53DEB}" type="presOf" srcId="{F8F1EA26-CC05-3E4B-AA84-3F07BC0A5C9F}" destId="{E905403C-CD5C-5244-9025-B6F111B49B5E}" srcOrd="0" destOrd="0" presId="urn:microsoft.com/office/officeart/2005/8/layout/vList2"/>
    <dgm:cxn modelId="{A5CD7580-F795-4786-AACD-D184DE64897C}" srcId="{17ECAEBD-F45E-4AB6-8E69-EED9E532C6DA}" destId="{AF82D2C4-D329-44E9-B3DE-00F8E48254DD}" srcOrd="7" destOrd="0" parTransId="{FFC501FA-DB2B-4DB1-B98C-998802B91927}" sibTransId="{065AE4F2-ABFB-4125-B672-D994AF3F9160}"/>
    <dgm:cxn modelId="{9199B58E-4F13-4C2A-8948-EE2EB5F70B37}" srcId="{17ECAEBD-F45E-4AB6-8E69-EED9E532C6DA}" destId="{0C4AEC70-A25D-4741-8868-76A453F44A2B}" srcOrd="3" destOrd="0" parTransId="{82357D02-616C-43BC-A464-39DA3B9F2E81}" sibTransId="{4DA21869-D190-4111-AA8B-35511217B82C}"/>
    <dgm:cxn modelId="{C735AD98-CC9E-499D-ADFD-67311527BF6C}" srcId="{17ECAEBD-F45E-4AB6-8E69-EED9E532C6DA}" destId="{E933DEE0-A29A-40D3-A7CE-60E22154A730}" srcOrd="6" destOrd="0" parTransId="{EB0306A3-DAFF-4AF1-9A6D-4AAC83C6B2CD}" sibTransId="{D3E99DBD-8858-4B4F-B45A-591A8EDDF432}"/>
    <dgm:cxn modelId="{592CE599-45D8-4024-AB49-B6EC0450F852}" type="presOf" srcId="{BF45C00B-7577-44E0-A1D9-1A39F29EFE58}" destId="{63836A7F-A48B-4F66-BE18-926CDBABE21E}" srcOrd="0" destOrd="0" presId="urn:microsoft.com/office/officeart/2005/8/layout/vList2"/>
    <dgm:cxn modelId="{666792AB-49D5-425F-95FA-1F16F706C584}" type="presOf" srcId="{0C4AEC70-A25D-4741-8868-76A453F44A2B}" destId="{781BE478-3B08-44E3-9F8C-A9555B06538E}" srcOrd="0" destOrd="0" presId="urn:microsoft.com/office/officeart/2005/8/layout/vList2"/>
    <dgm:cxn modelId="{951857BA-CE7D-44B1-97C4-A40CFA82D642}" type="presOf" srcId="{AF82D2C4-D329-44E9-B3DE-00F8E48254DD}" destId="{5A176C8F-CCD3-4492-B905-C7D77BD98042}" srcOrd="0" destOrd="0" presId="urn:microsoft.com/office/officeart/2005/8/layout/vList2"/>
    <dgm:cxn modelId="{100CE1DE-4ABD-4D45-A9F3-88E7830E4082}" type="presOf" srcId="{E933DEE0-A29A-40D3-A7CE-60E22154A730}" destId="{2726A695-55BA-473E-98BD-214B6AD4C7CE}" srcOrd="0" destOrd="0" presId="urn:microsoft.com/office/officeart/2005/8/layout/vList2"/>
    <dgm:cxn modelId="{95148CDF-69C9-4A62-B165-47C2DDE072E7}" srcId="{17ECAEBD-F45E-4AB6-8E69-EED9E532C6DA}" destId="{C1DEAFCA-2B5E-4746-BDEA-12B2B36895E4}" srcOrd="4" destOrd="0" parTransId="{F3861733-1E82-424B-9546-EB1663B311A9}" sibTransId="{8EC0BC88-93A0-4D7D-BBE9-648224D5C64E}"/>
    <dgm:cxn modelId="{0FB938F2-CC7F-4A90-9343-D7D6E48B5180}" type="presOf" srcId="{17ECAEBD-F45E-4AB6-8E69-EED9E532C6DA}" destId="{8ED4C2A1-1FA1-4BFD-8A8E-74344F85E6DC}" srcOrd="0" destOrd="0" presId="urn:microsoft.com/office/officeart/2005/8/layout/vList2"/>
    <dgm:cxn modelId="{4D52EE8E-4273-48C7-84BB-F6493ED8A890}" type="presParOf" srcId="{8ED4C2A1-1FA1-4BFD-8A8E-74344F85E6DC}" destId="{63836A7F-A48B-4F66-BE18-926CDBABE21E}" srcOrd="0" destOrd="0" presId="urn:microsoft.com/office/officeart/2005/8/layout/vList2"/>
    <dgm:cxn modelId="{EB6AB305-19DE-40FB-BEE2-694690628BB6}" type="presParOf" srcId="{8ED4C2A1-1FA1-4BFD-8A8E-74344F85E6DC}" destId="{0574B31F-A3AA-4B7F-8BB4-3E9D7F7160DE}" srcOrd="1" destOrd="0" presId="urn:microsoft.com/office/officeart/2005/8/layout/vList2"/>
    <dgm:cxn modelId="{A2E9FE31-3F8F-6C4F-BC62-EBD8C70A184C}" type="presParOf" srcId="{8ED4C2A1-1FA1-4BFD-8A8E-74344F85E6DC}" destId="{E905403C-CD5C-5244-9025-B6F111B49B5E}" srcOrd="2" destOrd="0" presId="urn:microsoft.com/office/officeart/2005/8/layout/vList2"/>
    <dgm:cxn modelId="{5C2F2770-2A51-F74D-A60C-88B584FD1CEF}" type="presParOf" srcId="{8ED4C2A1-1FA1-4BFD-8A8E-74344F85E6DC}" destId="{92FC8610-FE23-4B4F-8158-FA8289D7D220}" srcOrd="3" destOrd="0" presId="urn:microsoft.com/office/officeart/2005/8/layout/vList2"/>
    <dgm:cxn modelId="{C79711CF-F9D0-E049-80AD-8EB4586A02DD}" type="presParOf" srcId="{8ED4C2A1-1FA1-4BFD-8A8E-74344F85E6DC}" destId="{E046D417-0056-974F-A4FB-7698FD69C99B}" srcOrd="4" destOrd="0" presId="urn:microsoft.com/office/officeart/2005/8/layout/vList2"/>
    <dgm:cxn modelId="{F23E3C01-2BA1-3748-9E33-42209A605A59}" type="presParOf" srcId="{8ED4C2A1-1FA1-4BFD-8A8E-74344F85E6DC}" destId="{8535DA21-8BEE-DF45-A9CF-094E95EF670F}" srcOrd="5" destOrd="0" presId="urn:microsoft.com/office/officeart/2005/8/layout/vList2"/>
    <dgm:cxn modelId="{EEFC5176-D8D5-4527-A920-8B6CADC4D83B}" type="presParOf" srcId="{8ED4C2A1-1FA1-4BFD-8A8E-74344F85E6DC}" destId="{781BE478-3B08-44E3-9F8C-A9555B06538E}" srcOrd="6" destOrd="0" presId="urn:microsoft.com/office/officeart/2005/8/layout/vList2"/>
    <dgm:cxn modelId="{EE8EBA9E-24E2-4AAD-8AE8-A393420ABE8C}" type="presParOf" srcId="{8ED4C2A1-1FA1-4BFD-8A8E-74344F85E6DC}" destId="{1F3C9C37-6204-4896-B07B-D935CA6E2069}" srcOrd="7" destOrd="0" presId="urn:microsoft.com/office/officeart/2005/8/layout/vList2"/>
    <dgm:cxn modelId="{53DE3A06-703B-465E-98DB-7824B17A3804}" type="presParOf" srcId="{8ED4C2A1-1FA1-4BFD-8A8E-74344F85E6DC}" destId="{D063D3F1-CD60-4A3A-B698-E965E7A6C36C}" srcOrd="8" destOrd="0" presId="urn:microsoft.com/office/officeart/2005/8/layout/vList2"/>
    <dgm:cxn modelId="{E4DE6A85-2EC1-41BE-A35C-B218BB4B1AF0}" type="presParOf" srcId="{8ED4C2A1-1FA1-4BFD-8A8E-74344F85E6DC}" destId="{38986B9F-3A70-493E-997D-97A0F229EE31}" srcOrd="9" destOrd="0" presId="urn:microsoft.com/office/officeart/2005/8/layout/vList2"/>
    <dgm:cxn modelId="{E68736D3-BFCD-4589-89D3-C786569C8580}" type="presParOf" srcId="{8ED4C2A1-1FA1-4BFD-8A8E-74344F85E6DC}" destId="{60910557-F0D4-43B6-ACB5-23613179D450}" srcOrd="10" destOrd="0" presId="urn:microsoft.com/office/officeart/2005/8/layout/vList2"/>
    <dgm:cxn modelId="{9FE218C5-7A76-47B4-9775-2FC90C3E044F}" type="presParOf" srcId="{8ED4C2A1-1FA1-4BFD-8A8E-74344F85E6DC}" destId="{D794B757-D8A8-473E-A962-169A8B7D9BBA}" srcOrd="11" destOrd="0" presId="urn:microsoft.com/office/officeart/2005/8/layout/vList2"/>
    <dgm:cxn modelId="{3D038B9B-E1F8-48A8-9CE7-DD6D71590D59}" type="presParOf" srcId="{8ED4C2A1-1FA1-4BFD-8A8E-74344F85E6DC}" destId="{2726A695-55BA-473E-98BD-214B6AD4C7CE}" srcOrd="12" destOrd="0" presId="urn:microsoft.com/office/officeart/2005/8/layout/vList2"/>
    <dgm:cxn modelId="{8BEDCAEF-8B53-4DB9-A2D2-21004BBEC68F}" type="presParOf" srcId="{8ED4C2A1-1FA1-4BFD-8A8E-74344F85E6DC}" destId="{B0D17C02-A7D2-420E-BE77-56ADF1021EAE}" srcOrd="13" destOrd="0" presId="urn:microsoft.com/office/officeart/2005/8/layout/vList2"/>
    <dgm:cxn modelId="{A479050E-9415-4664-8263-FA1FB6200A7C}" type="presParOf" srcId="{8ED4C2A1-1FA1-4BFD-8A8E-74344F85E6DC}" destId="{5A176C8F-CCD3-4492-B905-C7D77BD98042}"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FADA8-A250-4906-B322-2D7524BB4445}"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EC"/>
        </a:p>
      </dgm:t>
    </dgm:pt>
    <dgm:pt modelId="{519057F6-E77E-47F7-8FBC-BD6C4ED89595}">
      <dgm:prSet phldrT="[Texto]"/>
      <dgm:spPr/>
      <dgm:t>
        <a:bodyPr/>
        <a:lstStyle/>
        <a:p>
          <a:r>
            <a:rPr lang="es-EC"/>
            <a:t>Construcción y afinación de la cadena de búsqueda</a:t>
          </a:r>
        </a:p>
      </dgm:t>
    </dgm:pt>
    <dgm:pt modelId="{B0EEB603-F9FF-4B2C-B977-4EFE4C0E840C}" type="parTrans" cxnId="{60B575E8-6D06-4566-A139-AD8A8813FB5E}">
      <dgm:prSet/>
      <dgm:spPr/>
      <dgm:t>
        <a:bodyPr/>
        <a:lstStyle/>
        <a:p>
          <a:endParaRPr lang="es-EC"/>
        </a:p>
      </dgm:t>
    </dgm:pt>
    <dgm:pt modelId="{3CB0DC40-627F-4D0C-A7F8-8E6771D41E41}" type="sibTrans" cxnId="{60B575E8-6D06-4566-A139-AD8A8813FB5E}">
      <dgm:prSet/>
      <dgm:spPr/>
      <dgm:t>
        <a:bodyPr/>
        <a:lstStyle/>
        <a:p>
          <a:endParaRPr lang="es-EC"/>
        </a:p>
      </dgm:t>
    </dgm:pt>
    <dgm:pt modelId="{19F52A02-C332-4339-A185-D4C382080BDF}">
      <dgm:prSet phldrT="[Texto]"/>
      <dgm:spPr/>
      <dgm:t>
        <a:bodyPr/>
        <a:lstStyle/>
        <a:p>
          <a:r>
            <a:rPr lang="es-EC"/>
            <a:t>Selección de estudios</a:t>
          </a:r>
        </a:p>
      </dgm:t>
    </dgm:pt>
    <dgm:pt modelId="{1FE4C580-A91C-41A8-9965-D8AC1ADF8D13}" type="parTrans" cxnId="{8DDFF695-F86A-45A3-A62E-90976CFBA677}">
      <dgm:prSet/>
      <dgm:spPr/>
      <dgm:t>
        <a:bodyPr/>
        <a:lstStyle/>
        <a:p>
          <a:endParaRPr lang="es-EC"/>
        </a:p>
      </dgm:t>
    </dgm:pt>
    <dgm:pt modelId="{F7CF3405-D7F3-4934-9112-6F6F37B12077}" type="sibTrans" cxnId="{8DDFF695-F86A-45A3-A62E-90976CFBA677}">
      <dgm:prSet/>
      <dgm:spPr/>
      <dgm:t>
        <a:bodyPr/>
        <a:lstStyle/>
        <a:p>
          <a:endParaRPr lang="es-EC"/>
        </a:p>
      </dgm:t>
    </dgm:pt>
    <dgm:pt modelId="{E3C9CE27-9376-4A18-9AF3-12B536E24C20}">
      <dgm:prSet/>
      <dgm:spPr/>
      <dgm:t>
        <a:bodyPr/>
        <a:lstStyle/>
        <a:p>
          <a:r>
            <a:rPr lang="es-EC"/>
            <a:t>Conformación del grupo de control (GC) y extracción de palabras relevantes para la investigación</a:t>
          </a:r>
        </a:p>
      </dgm:t>
    </dgm:pt>
    <dgm:pt modelId="{4E3C39E1-4BC7-41A5-B10A-6B1E98939F35}" type="parTrans" cxnId="{83520294-C32C-4B38-AD76-10604F3A1539}">
      <dgm:prSet/>
      <dgm:spPr/>
      <dgm:t>
        <a:bodyPr/>
        <a:lstStyle/>
        <a:p>
          <a:endParaRPr lang="es-EC"/>
        </a:p>
      </dgm:t>
    </dgm:pt>
    <dgm:pt modelId="{A50DF5F0-DDED-4ED8-950E-73EAB259C395}" type="sibTrans" cxnId="{83520294-C32C-4B38-AD76-10604F3A1539}">
      <dgm:prSet/>
      <dgm:spPr/>
      <dgm:t>
        <a:bodyPr/>
        <a:lstStyle/>
        <a:p>
          <a:endParaRPr lang="es-EC"/>
        </a:p>
      </dgm:t>
    </dgm:pt>
    <dgm:pt modelId="{132D3C16-558F-448B-A869-26F043F9EFED}">
      <dgm:prSet/>
      <dgm:spPr/>
      <dgm:t>
        <a:bodyPr/>
        <a:lstStyle/>
        <a:p>
          <a:r>
            <a:rPr lang="es-EC"/>
            <a:t>Elaborar el estado del arte</a:t>
          </a:r>
        </a:p>
      </dgm:t>
    </dgm:pt>
    <dgm:pt modelId="{16671923-70D5-44A7-A860-011953F03769}" type="parTrans" cxnId="{F045427F-CA22-4505-A506-CAEAE3D97727}">
      <dgm:prSet/>
      <dgm:spPr/>
      <dgm:t>
        <a:bodyPr/>
        <a:lstStyle/>
        <a:p>
          <a:endParaRPr lang="es-EC"/>
        </a:p>
      </dgm:t>
    </dgm:pt>
    <dgm:pt modelId="{8CA9E047-F46C-4ADB-A7FC-C6334304C1BE}" type="sibTrans" cxnId="{F045427F-CA22-4505-A506-CAEAE3D97727}">
      <dgm:prSet/>
      <dgm:spPr/>
      <dgm:t>
        <a:bodyPr/>
        <a:lstStyle/>
        <a:p>
          <a:endParaRPr lang="es-EC"/>
        </a:p>
      </dgm:t>
    </dgm:pt>
    <dgm:pt modelId="{FAC93603-4F6D-4016-93E1-9B82D242895F}">
      <dgm:prSet/>
      <dgm:spPr/>
      <dgm:t>
        <a:bodyPr/>
        <a:lstStyle/>
        <a:p>
          <a:r>
            <a:rPr lang="es-EC"/>
            <a:t>Características del estado del arte</a:t>
          </a:r>
        </a:p>
      </dgm:t>
    </dgm:pt>
    <dgm:pt modelId="{2AF0686A-1AE6-43FA-A383-2464E3633713}" type="parTrans" cxnId="{D6F24DED-62BA-4EC4-BF4B-F5157D81B145}">
      <dgm:prSet/>
      <dgm:spPr/>
      <dgm:t>
        <a:bodyPr/>
        <a:lstStyle/>
        <a:p>
          <a:endParaRPr lang="es-EC"/>
        </a:p>
      </dgm:t>
    </dgm:pt>
    <dgm:pt modelId="{278B62CC-8D07-49F1-87C9-4F0D018D5311}" type="sibTrans" cxnId="{D6F24DED-62BA-4EC4-BF4B-F5157D81B145}">
      <dgm:prSet/>
      <dgm:spPr/>
      <dgm:t>
        <a:bodyPr/>
        <a:lstStyle/>
        <a:p>
          <a:endParaRPr lang="es-EC"/>
        </a:p>
      </dgm:t>
    </dgm:pt>
    <dgm:pt modelId="{E4426FDB-85DE-4CD4-9BDB-1EAF9C483755}">
      <dgm:prSet phldrT="[Texto]"/>
      <dgm:spPr/>
      <dgm:t>
        <a:bodyPr/>
        <a:lstStyle/>
        <a:p>
          <a:r>
            <a:rPr lang="es-ES_tradnl"/>
            <a:t>Planteamiento de la revisión de literatura</a:t>
          </a:r>
          <a:endParaRPr lang="es-EC"/>
        </a:p>
      </dgm:t>
    </dgm:pt>
    <dgm:pt modelId="{D388AB48-AD65-4C79-9F2F-B7D4615BDD73}" type="parTrans" cxnId="{1483CE31-5877-4F6C-AE2A-25494545650C}">
      <dgm:prSet/>
      <dgm:spPr/>
      <dgm:t>
        <a:bodyPr/>
        <a:lstStyle/>
        <a:p>
          <a:endParaRPr lang="es-EC"/>
        </a:p>
      </dgm:t>
    </dgm:pt>
    <dgm:pt modelId="{02C2737A-6212-4162-883F-D6EC710086E8}" type="sibTrans" cxnId="{1483CE31-5877-4F6C-AE2A-25494545650C}">
      <dgm:prSet/>
      <dgm:spPr/>
      <dgm:t>
        <a:bodyPr/>
        <a:lstStyle/>
        <a:p>
          <a:endParaRPr lang="es-EC"/>
        </a:p>
      </dgm:t>
    </dgm:pt>
    <dgm:pt modelId="{F02E45C8-E427-B145-ACEF-273324C825EB}" type="pres">
      <dgm:prSet presAssocID="{821FADA8-A250-4906-B322-2D7524BB4445}" presName="Name0" presStyleCnt="0">
        <dgm:presLayoutVars>
          <dgm:dir/>
          <dgm:resizeHandles val="exact"/>
        </dgm:presLayoutVars>
      </dgm:prSet>
      <dgm:spPr/>
    </dgm:pt>
    <dgm:pt modelId="{1D2A0542-6BBA-5743-80A5-3FB98F361274}" type="pres">
      <dgm:prSet presAssocID="{E4426FDB-85DE-4CD4-9BDB-1EAF9C483755}" presName="node" presStyleLbl="node1" presStyleIdx="0" presStyleCnt="6">
        <dgm:presLayoutVars>
          <dgm:bulletEnabled val="1"/>
        </dgm:presLayoutVars>
      </dgm:prSet>
      <dgm:spPr/>
    </dgm:pt>
    <dgm:pt modelId="{BA1E537C-DE0B-6E4D-B9F6-9F306C1D9127}" type="pres">
      <dgm:prSet presAssocID="{02C2737A-6212-4162-883F-D6EC710086E8}" presName="sibTrans" presStyleLbl="sibTrans2D1" presStyleIdx="0" presStyleCnt="5"/>
      <dgm:spPr/>
    </dgm:pt>
    <dgm:pt modelId="{5C2BD753-24C8-4B4C-8292-9E5F458885FD}" type="pres">
      <dgm:prSet presAssocID="{02C2737A-6212-4162-883F-D6EC710086E8}" presName="connectorText" presStyleLbl="sibTrans2D1" presStyleIdx="0" presStyleCnt="5"/>
      <dgm:spPr/>
    </dgm:pt>
    <dgm:pt modelId="{D2EF769A-351F-8A4D-B007-79ED9F0D7B0E}" type="pres">
      <dgm:prSet presAssocID="{E3C9CE27-9376-4A18-9AF3-12B536E24C20}" presName="node" presStyleLbl="node1" presStyleIdx="1" presStyleCnt="6">
        <dgm:presLayoutVars>
          <dgm:bulletEnabled val="1"/>
        </dgm:presLayoutVars>
      </dgm:prSet>
      <dgm:spPr/>
    </dgm:pt>
    <dgm:pt modelId="{E1C2ADCC-CE3E-D746-8C2B-68236188C25F}" type="pres">
      <dgm:prSet presAssocID="{A50DF5F0-DDED-4ED8-950E-73EAB259C395}" presName="sibTrans" presStyleLbl="sibTrans2D1" presStyleIdx="1" presStyleCnt="5"/>
      <dgm:spPr/>
    </dgm:pt>
    <dgm:pt modelId="{4E46301D-60D0-854A-96BF-5C842CA1E1D5}" type="pres">
      <dgm:prSet presAssocID="{A50DF5F0-DDED-4ED8-950E-73EAB259C395}" presName="connectorText" presStyleLbl="sibTrans2D1" presStyleIdx="1" presStyleCnt="5"/>
      <dgm:spPr/>
    </dgm:pt>
    <dgm:pt modelId="{1382D266-EAA1-4140-8A65-E8D57AFABA8D}" type="pres">
      <dgm:prSet presAssocID="{519057F6-E77E-47F7-8FBC-BD6C4ED89595}" presName="node" presStyleLbl="node1" presStyleIdx="2" presStyleCnt="6">
        <dgm:presLayoutVars>
          <dgm:bulletEnabled val="1"/>
        </dgm:presLayoutVars>
      </dgm:prSet>
      <dgm:spPr/>
    </dgm:pt>
    <dgm:pt modelId="{951FA88E-BE75-C648-A1D6-7C87D10C6558}" type="pres">
      <dgm:prSet presAssocID="{3CB0DC40-627F-4D0C-A7F8-8E6771D41E41}" presName="sibTrans" presStyleLbl="sibTrans2D1" presStyleIdx="2" presStyleCnt="5"/>
      <dgm:spPr/>
    </dgm:pt>
    <dgm:pt modelId="{37B13E5F-F427-FD44-BE99-35516987964F}" type="pres">
      <dgm:prSet presAssocID="{3CB0DC40-627F-4D0C-A7F8-8E6771D41E41}" presName="connectorText" presStyleLbl="sibTrans2D1" presStyleIdx="2" presStyleCnt="5"/>
      <dgm:spPr/>
    </dgm:pt>
    <dgm:pt modelId="{70FC8439-0114-7D47-9E12-D6EAB386F8D0}" type="pres">
      <dgm:prSet presAssocID="{19F52A02-C332-4339-A185-D4C382080BDF}" presName="node" presStyleLbl="node1" presStyleIdx="3" presStyleCnt="6">
        <dgm:presLayoutVars>
          <dgm:bulletEnabled val="1"/>
        </dgm:presLayoutVars>
      </dgm:prSet>
      <dgm:spPr/>
    </dgm:pt>
    <dgm:pt modelId="{86F5C7B5-4EDD-C140-8691-D18544740066}" type="pres">
      <dgm:prSet presAssocID="{F7CF3405-D7F3-4934-9112-6F6F37B12077}" presName="sibTrans" presStyleLbl="sibTrans2D1" presStyleIdx="3" presStyleCnt="5"/>
      <dgm:spPr/>
    </dgm:pt>
    <dgm:pt modelId="{03CC77EB-1E8A-B049-A455-8606F342DE3C}" type="pres">
      <dgm:prSet presAssocID="{F7CF3405-D7F3-4934-9112-6F6F37B12077}" presName="connectorText" presStyleLbl="sibTrans2D1" presStyleIdx="3" presStyleCnt="5"/>
      <dgm:spPr/>
    </dgm:pt>
    <dgm:pt modelId="{9EC9FF63-6534-6E4A-A6FE-A7D949150A69}" type="pres">
      <dgm:prSet presAssocID="{132D3C16-558F-448B-A869-26F043F9EFED}" presName="node" presStyleLbl="node1" presStyleIdx="4" presStyleCnt="6">
        <dgm:presLayoutVars>
          <dgm:bulletEnabled val="1"/>
        </dgm:presLayoutVars>
      </dgm:prSet>
      <dgm:spPr/>
    </dgm:pt>
    <dgm:pt modelId="{DE743A74-AC36-9E4B-8725-F097AF39A29D}" type="pres">
      <dgm:prSet presAssocID="{8CA9E047-F46C-4ADB-A7FC-C6334304C1BE}" presName="sibTrans" presStyleLbl="sibTrans2D1" presStyleIdx="4" presStyleCnt="5"/>
      <dgm:spPr/>
    </dgm:pt>
    <dgm:pt modelId="{D91C2505-B2E0-2646-B7FC-F78000F0A6BF}" type="pres">
      <dgm:prSet presAssocID="{8CA9E047-F46C-4ADB-A7FC-C6334304C1BE}" presName="connectorText" presStyleLbl="sibTrans2D1" presStyleIdx="4" presStyleCnt="5"/>
      <dgm:spPr/>
    </dgm:pt>
    <dgm:pt modelId="{35FCE854-CD6D-D54B-811B-C20538E8CB36}" type="pres">
      <dgm:prSet presAssocID="{FAC93603-4F6D-4016-93E1-9B82D242895F}" presName="node" presStyleLbl="node1" presStyleIdx="5" presStyleCnt="6">
        <dgm:presLayoutVars>
          <dgm:bulletEnabled val="1"/>
        </dgm:presLayoutVars>
      </dgm:prSet>
      <dgm:spPr/>
    </dgm:pt>
  </dgm:ptLst>
  <dgm:cxnLst>
    <dgm:cxn modelId="{517ADD0F-C7A3-C948-B0C8-18BAAACF96E0}" type="presOf" srcId="{132D3C16-558F-448B-A869-26F043F9EFED}" destId="{9EC9FF63-6534-6E4A-A6FE-A7D949150A69}" srcOrd="0" destOrd="0" presId="urn:microsoft.com/office/officeart/2005/8/layout/process1"/>
    <dgm:cxn modelId="{6ABCB210-D167-5A41-B526-C45C6E0EAF22}" type="presOf" srcId="{8CA9E047-F46C-4ADB-A7FC-C6334304C1BE}" destId="{D91C2505-B2E0-2646-B7FC-F78000F0A6BF}" srcOrd="1" destOrd="0" presId="urn:microsoft.com/office/officeart/2005/8/layout/process1"/>
    <dgm:cxn modelId="{418D5C22-322A-4A41-A84C-48CF1DCCEBB6}" type="presOf" srcId="{519057F6-E77E-47F7-8FBC-BD6C4ED89595}" destId="{1382D266-EAA1-4140-8A65-E8D57AFABA8D}" srcOrd="0" destOrd="0" presId="urn:microsoft.com/office/officeart/2005/8/layout/process1"/>
    <dgm:cxn modelId="{1483CE31-5877-4F6C-AE2A-25494545650C}" srcId="{821FADA8-A250-4906-B322-2D7524BB4445}" destId="{E4426FDB-85DE-4CD4-9BDB-1EAF9C483755}" srcOrd="0" destOrd="0" parTransId="{D388AB48-AD65-4C79-9F2F-B7D4615BDD73}" sibTransId="{02C2737A-6212-4162-883F-D6EC710086E8}"/>
    <dgm:cxn modelId="{EDFC9332-33B1-1E40-8E9F-B0C1FB0BA379}" type="presOf" srcId="{FAC93603-4F6D-4016-93E1-9B82D242895F}" destId="{35FCE854-CD6D-D54B-811B-C20538E8CB36}" srcOrd="0" destOrd="0" presId="urn:microsoft.com/office/officeart/2005/8/layout/process1"/>
    <dgm:cxn modelId="{5897B63C-C41D-4E4C-9D81-09ADC7570BF3}" type="presOf" srcId="{02C2737A-6212-4162-883F-D6EC710086E8}" destId="{5C2BD753-24C8-4B4C-8292-9E5F458885FD}" srcOrd="1" destOrd="0" presId="urn:microsoft.com/office/officeart/2005/8/layout/process1"/>
    <dgm:cxn modelId="{3CE4404B-8B43-8F40-9F1F-97984D1D5230}" type="presOf" srcId="{19F52A02-C332-4339-A185-D4C382080BDF}" destId="{70FC8439-0114-7D47-9E12-D6EAB386F8D0}" srcOrd="0" destOrd="0" presId="urn:microsoft.com/office/officeart/2005/8/layout/process1"/>
    <dgm:cxn modelId="{58B99C56-E642-4D46-B53A-C03791A2DF31}" type="presOf" srcId="{E3C9CE27-9376-4A18-9AF3-12B536E24C20}" destId="{D2EF769A-351F-8A4D-B007-79ED9F0D7B0E}" srcOrd="0" destOrd="0" presId="urn:microsoft.com/office/officeart/2005/8/layout/process1"/>
    <dgm:cxn modelId="{8A8C5A66-C02B-0A4C-B9EE-9C418AE008C3}" type="presOf" srcId="{3CB0DC40-627F-4D0C-A7F8-8E6771D41E41}" destId="{37B13E5F-F427-FD44-BE99-35516987964F}" srcOrd="1" destOrd="0" presId="urn:microsoft.com/office/officeart/2005/8/layout/process1"/>
    <dgm:cxn modelId="{0740866A-09FB-FF40-9293-7617389F41E3}" type="presOf" srcId="{3CB0DC40-627F-4D0C-A7F8-8E6771D41E41}" destId="{951FA88E-BE75-C648-A1D6-7C87D10C6558}" srcOrd="0" destOrd="0" presId="urn:microsoft.com/office/officeart/2005/8/layout/process1"/>
    <dgm:cxn modelId="{F045427F-CA22-4505-A506-CAEAE3D97727}" srcId="{821FADA8-A250-4906-B322-2D7524BB4445}" destId="{132D3C16-558F-448B-A869-26F043F9EFED}" srcOrd="4" destOrd="0" parTransId="{16671923-70D5-44A7-A860-011953F03769}" sibTransId="{8CA9E047-F46C-4ADB-A7FC-C6334304C1BE}"/>
    <dgm:cxn modelId="{83520294-C32C-4B38-AD76-10604F3A1539}" srcId="{821FADA8-A250-4906-B322-2D7524BB4445}" destId="{E3C9CE27-9376-4A18-9AF3-12B536E24C20}" srcOrd="1" destOrd="0" parTransId="{4E3C39E1-4BC7-41A5-B10A-6B1E98939F35}" sibTransId="{A50DF5F0-DDED-4ED8-950E-73EAB259C395}"/>
    <dgm:cxn modelId="{8DDFF695-F86A-45A3-A62E-90976CFBA677}" srcId="{821FADA8-A250-4906-B322-2D7524BB4445}" destId="{19F52A02-C332-4339-A185-D4C382080BDF}" srcOrd="3" destOrd="0" parTransId="{1FE4C580-A91C-41A8-9965-D8AC1ADF8D13}" sibTransId="{F7CF3405-D7F3-4934-9112-6F6F37B12077}"/>
    <dgm:cxn modelId="{FAD6BB97-3591-F348-A5A6-BF438922A3C5}" type="presOf" srcId="{821FADA8-A250-4906-B322-2D7524BB4445}" destId="{F02E45C8-E427-B145-ACEF-273324C825EB}" srcOrd="0" destOrd="0" presId="urn:microsoft.com/office/officeart/2005/8/layout/process1"/>
    <dgm:cxn modelId="{DC28E2A2-D1C5-4843-8E06-587448A663F3}" type="presOf" srcId="{A50DF5F0-DDED-4ED8-950E-73EAB259C395}" destId="{E1C2ADCC-CE3E-D746-8C2B-68236188C25F}" srcOrd="0" destOrd="0" presId="urn:microsoft.com/office/officeart/2005/8/layout/process1"/>
    <dgm:cxn modelId="{833841A7-4B28-6F45-A4EC-9D5E7133CA6D}" type="presOf" srcId="{F7CF3405-D7F3-4934-9112-6F6F37B12077}" destId="{03CC77EB-1E8A-B049-A455-8606F342DE3C}" srcOrd="1" destOrd="0" presId="urn:microsoft.com/office/officeart/2005/8/layout/process1"/>
    <dgm:cxn modelId="{EF96A0AC-269A-BF44-ACDF-E14BBDC8411B}" type="presOf" srcId="{8CA9E047-F46C-4ADB-A7FC-C6334304C1BE}" destId="{DE743A74-AC36-9E4B-8725-F097AF39A29D}" srcOrd="0" destOrd="0" presId="urn:microsoft.com/office/officeart/2005/8/layout/process1"/>
    <dgm:cxn modelId="{E90885B5-10AF-9E41-A824-3594BEBC1299}" type="presOf" srcId="{F7CF3405-D7F3-4934-9112-6F6F37B12077}" destId="{86F5C7B5-4EDD-C140-8691-D18544740066}" srcOrd="0" destOrd="0" presId="urn:microsoft.com/office/officeart/2005/8/layout/process1"/>
    <dgm:cxn modelId="{3EFCC5D8-3C4F-414D-8F29-14720BED18F0}" type="presOf" srcId="{02C2737A-6212-4162-883F-D6EC710086E8}" destId="{BA1E537C-DE0B-6E4D-B9F6-9F306C1D9127}" srcOrd="0" destOrd="0" presId="urn:microsoft.com/office/officeart/2005/8/layout/process1"/>
    <dgm:cxn modelId="{2797C1E6-928A-174B-B7BB-76A014AD8755}" type="presOf" srcId="{A50DF5F0-DDED-4ED8-950E-73EAB259C395}" destId="{4E46301D-60D0-854A-96BF-5C842CA1E1D5}" srcOrd="1" destOrd="0" presId="urn:microsoft.com/office/officeart/2005/8/layout/process1"/>
    <dgm:cxn modelId="{60B575E8-6D06-4566-A139-AD8A8813FB5E}" srcId="{821FADA8-A250-4906-B322-2D7524BB4445}" destId="{519057F6-E77E-47F7-8FBC-BD6C4ED89595}" srcOrd="2" destOrd="0" parTransId="{B0EEB603-F9FF-4B2C-B977-4EFE4C0E840C}" sibTransId="{3CB0DC40-627F-4D0C-A7F8-8E6771D41E41}"/>
    <dgm:cxn modelId="{D6F24DED-62BA-4EC4-BF4B-F5157D81B145}" srcId="{821FADA8-A250-4906-B322-2D7524BB4445}" destId="{FAC93603-4F6D-4016-93E1-9B82D242895F}" srcOrd="5" destOrd="0" parTransId="{2AF0686A-1AE6-43FA-A383-2464E3633713}" sibTransId="{278B62CC-8D07-49F1-87C9-4F0D018D5311}"/>
    <dgm:cxn modelId="{63F796FB-967C-5A4A-B80E-89203697D795}" type="presOf" srcId="{E4426FDB-85DE-4CD4-9BDB-1EAF9C483755}" destId="{1D2A0542-6BBA-5743-80A5-3FB98F361274}" srcOrd="0" destOrd="0" presId="urn:microsoft.com/office/officeart/2005/8/layout/process1"/>
    <dgm:cxn modelId="{ACBCF01A-3343-4449-8EEA-1C4D75970E93}" type="presParOf" srcId="{F02E45C8-E427-B145-ACEF-273324C825EB}" destId="{1D2A0542-6BBA-5743-80A5-3FB98F361274}" srcOrd="0" destOrd="0" presId="urn:microsoft.com/office/officeart/2005/8/layout/process1"/>
    <dgm:cxn modelId="{20D7907A-44D9-F845-A117-3B2BE368A8CE}" type="presParOf" srcId="{F02E45C8-E427-B145-ACEF-273324C825EB}" destId="{BA1E537C-DE0B-6E4D-B9F6-9F306C1D9127}" srcOrd="1" destOrd="0" presId="urn:microsoft.com/office/officeart/2005/8/layout/process1"/>
    <dgm:cxn modelId="{EEF58B33-A190-BD43-BEC1-3B5F5EC09658}" type="presParOf" srcId="{BA1E537C-DE0B-6E4D-B9F6-9F306C1D9127}" destId="{5C2BD753-24C8-4B4C-8292-9E5F458885FD}" srcOrd="0" destOrd="0" presId="urn:microsoft.com/office/officeart/2005/8/layout/process1"/>
    <dgm:cxn modelId="{82BF30C4-1256-DA4F-9D9A-4DEAAB09E89F}" type="presParOf" srcId="{F02E45C8-E427-B145-ACEF-273324C825EB}" destId="{D2EF769A-351F-8A4D-B007-79ED9F0D7B0E}" srcOrd="2" destOrd="0" presId="urn:microsoft.com/office/officeart/2005/8/layout/process1"/>
    <dgm:cxn modelId="{C1D4D5D6-876C-9045-BDBA-E17ABF8ED611}" type="presParOf" srcId="{F02E45C8-E427-B145-ACEF-273324C825EB}" destId="{E1C2ADCC-CE3E-D746-8C2B-68236188C25F}" srcOrd="3" destOrd="0" presId="urn:microsoft.com/office/officeart/2005/8/layout/process1"/>
    <dgm:cxn modelId="{D7EF060B-6703-2E4D-B491-5A2BBDFC1A48}" type="presParOf" srcId="{E1C2ADCC-CE3E-D746-8C2B-68236188C25F}" destId="{4E46301D-60D0-854A-96BF-5C842CA1E1D5}" srcOrd="0" destOrd="0" presId="urn:microsoft.com/office/officeart/2005/8/layout/process1"/>
    <dgm:cxn modelId="{DD954AFE-FA6B-204E-9218-422B265ABE6C}" type="presParOf" srcId="{F02E45C8-E427-B145-ACEF-273324C825EB}" destId="{1382D266-EAA1-4140-8A65-E8D57AFABA8D}" srcOrd="4" destOrd="0" presId="urn:microsoft.com/office/officeart/2005/8/layout/process1"/>
    <dgm:cxn modelId="{9750B5A0-11DC-C74F-981D-7499F5281381}" type="presParOf" srcId="{F02E45C8-E427-B145-ACEF-273324C825EB}" destId="{951FA88E-BE75-C648-A1D6-7C87D10C6558}" srcOrd="5" destOrd="0" presId="urn:microsoft.com/office/officeart/2005/8/layout/process1"/>
    <dgm:cxn modelId="{DB85B543-94B7-4443-AD74-9F570299D013}" type="presParOf" srcId="{951FA88E-BE75-C648-A1D6-7C87D10C6558}" destId="{37B13E5F-F427-FD44-BE99-35516987964F}" srcOrd="0" destOrd="0" presId="urn:microsoft.com/office/officeart/2005/8/layout/process1"/>
    <dgm:cxn modelId="{8BDECF8B-DEDB-F046-8418-6B6D9D954FF9}" type="presParOf" srcId="{F02E45C8-E427-B145-ACEF-273324C825EB}" destId="{70FC8439-0114-7D47-9E12-D6EAB386F8D0}" srcOrd="6" destOrd="0" presId="urn:microsoft.com/office/officeart/2005/8/layout/process1"/>
    <dgm:cxn modelId="{23C214FB-FF0D-5A47-B62A-6E04EF2AE9CC}" type="presParOf" srcId="{F02E45C8-E427-B145-ACEF-273324C825EB}" destId="{86F5C7B5-4EDD-C140-8691-D18544740066}" srcOrd="7" destOrd="0" presId="urn:microsoft.com/office/officeart/2005/8/layout/process1"/>
    <dgm:cxn modelId="{8008C700-8ACC-FD46-87A3-3A1C008D3765}" type="presParOf" srcId="{86F5C7B5-4EDD-C140-8691-D18544740066}" destId="{03CC77EB-1E8A-B049-A455-8606F342DE3C}" srcOrd="0" destOrd="0" presId="urn:microsoft.com/office/officeart/2005/8/layout/process1"/>
    <dgm:cxn modelId="{143573A1-BE78-8341-8FBC-6A292070212D}" type="presParOf" srcId="{F02E45C8-E427-B145-ACEF-273324C825EB}" destId="{9EC9FF63-6534-6E4A-A6FE-A7D949150A69}" srcOrd="8" destOrd="0" presId="urn:microsoft.com/office/officeart/2005/8/layout/process1"/>
    <dgm:cxn modelId="{00DD778A-2038-A644-8FD0-FD2089AE6952}" type="presParOf" srcId="{F02E45C8-E427-B145-ACEF-273324C825EB}" destId="{DE743A74-AC36-9E4B-8725-F097AF39A29D}" srcOrd="9" destOrd="0" presId="urn:microsoft.com/office/officeart/2005/8/layout/process1"/>
    <dgm:cxn modelId="{168FF9F7-3A1E-0B40-8F32-E2677C08106E}" type="presParOf" srcId="{DE743A74-AC36-9E4B-8725-F097AF39A29D}" destId="{D91C2505-B2E0-2646-B7FC-F78000F0A6BF}" srcOrd="0" destOrd="0" presId="urn:microsoft.com/office/officeart/2005/8/layout/process1"/>
    <dgm:cxn modelId="{E7280B84-0888-0946-B92F-89F80AADCC98}" type="presParOf" srcId="{F02E45C8-E427-B145-ACEF-273324C825EB}" destId="{35FCE854-CD6D-D54B-811B-C20538E8CB36}"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523FA-9567-49D6-9BC7-D428BE0763D5}" type="doc">
      <dgm:prSet loTypeId="urn:microsoft.com/office/officeart/2005/8/layout/hChevron3" loCatId="process" qsTypeId="urn:microsoft.com/office/officeart/2005/8/quickstyle/simple3" qsCatId="simple" csTypeId="urn:microsoft.com/office/officeart/2005/8/colors/accent5_3" csCatId="accent5" phldr="1"/>
      <dgm:spPr/>
      <dgm:t>
        <a:bodyPr/>
        <a:lstStyle/>
        <a:p>
          <a:endParaRPr lang="es-EC"/>
        </a:p>
      </dgm:t>
    </dgm:pt>
    <dgm:pt modelId="{BA4FB9E8-831F-4AB9-860E-8336D5C0218B}">
      <dgm:prSet phldrT="[Texto]"/>
      <dgm:spPr>
        <a:gradFill rotWithShape="0">
          <a:gsLst>
            <a:gs pos="100000">
              <a:srgbClr val="92D050"/>
            </a:gs>
            <a:gs pos="100000">
              <a:schemeClr val="accent5">
                <a:shade val="80000"/>
                <a:hueOff val="0"/>
                <a:satOff val="0"/>
                <a:lumOff val="0"/>
                <a:alphaOff val="0"/>
                <a:tint val="65000"/>
                <a:satMod val="100000"/>
                <a:lumMod val="100000"/>
              </a:schemeClr>
            </a:gs>
            <a:gs pos="100000">
              <a:schemeClr val="accent5">
                <a:shade val="80000"/>
                <a:hueOff val="0"/>
                <a:satOff val="0"/>
                <a:lumOff val="0"/>
                <a:alphaOff val="0"/>
                <a:tint val="70000"/>
                <a:satMod val="100000"/>
                <a:lumMod val="100000"/>
              </a:schemeClr>
            </a:gs>
          </a:gsLst>
        </a:gradFill>
      </dgm:spPr>
      <dgm:t>
        <a:bodyPr/>
        <a:lstStyle/>
        <a:p>
          <a:pPr algn="ctr"/>
          <a:r>
            <a:rPr lang="es-ES_tradnl" dirty="0"/>
            <a:t>Identificación</a:t>
          </a:r>
          <a:endParaRPr lang="es-EC" dirty="0">
            <a:latin typeface="Times New Roman" panose="02020603050405020304" pitchFamily="18" charset="0"/>
            <a:cs typeface="Times New Roman" panose="02020603050405020304" pitchFamily="18" charset="0"/>
          </a:endParaRPr>
        </a:p>
      </dgm:t>
    </dgm:pt>
    <dgm:pt modelId="{5026F8DA-24F8-4D04-98E0-4C5B138333BE}" type="parTrans" cxnId="{5920A6D0-0161-4FA9-9562-7BDB81E192A2}">
      <dgm:prSet/>
      <dgm:spPr/>
      <dgm:t>
        <a:bodyPr/>
        <a:lstStyle/>
        <a:p>
          <a:pPr algn="ctr"/>
          <a:endParaRPr lang="es-EC">
            <a:latin typeface="Times New Roman" panose="02020603050405020304" pitchFamily="18" charset="0"/>
            <a:cs typeface="Times New Roman" panose="02020603050405020304" pitchFamily="18" charset="0"/>
          </a:endParaRPr>
        </a:p>
      </dgm:t>
    </dgm:pt>
    <dgm:pt modelId="{5BA51784-DF9B-42A2-AE40-F1A62B8B0FEB}" type="sibTrans" cxnId="{5920A6D0-0161-4FA9-9562-7BDB81E192A2}">
      <dgm:prSet/>
      <dgm:spPr/>
      <dgm:t>
        <a:bodyPr/>
        <a:lstStyle/>
        <a:p>
          <a:pPr algn="ctr"/>
          <a:endParaRPr lang="es-EC">
            <a:latin typeface="Times New Roman" panose="02020603050405020304" pitchFamily="18" charset="0"/>
            <a:cs typeface="Times New Roman" panose="02020603050405020304" pitchFamily="18" charset="0"/>
          </a:endParaRPr>
        </a:p>
      </dgm:t>
    </dgm:pt>
    <dgm:pt modelId="{4DD70364-B92D-4A3C-A0A2-D752529F71A1}">
      <dgm:prSet phldrT="[Texto]"/>
      <dgm:spPr>
        <a:gradFill rotWithShape="0">
          <a:gsLst>
            <a:gs pos="100000">
              <a:srgbClr val="99FF33"/>
            </a:gs>
            <a:gs pos="100000">
              <a:schemeClr val="accent5">
                <a:shade val="80000"/>
                <a:hueOff val="0"/>
                <a:satOff val="0"/>
                <a:lumOff val="7886"/>
                <a:alphaOff val="0"/>
                <a:tint val="65000"/>
                <a:satMod val="100000"/>
                <a:lumMod val="100000"/>
              </a:schemeClr>
            </a:gs>
            <a:gs pos="100000">
              <a:schemeClr val="accent5">
                <a:shade val="80000"/>
                <a:hueOff val="0"/>
                <a:satOff val="0"/>
                <a:lumOff val="7886"/>
                <a:alphaOff val="0"/>
                <a:tint val="70000"/>
                <a:satMod val="100000"/>
                <a:lumMod val="100000"/>
              </a:schemeClr>
            </a:gs>
          </a:gsLst>
        </a:gradFill>
      </dgm:spPr>
      <dgm:t>
        <a:bodyPr/>
        <a:lstStyle/>
        <a:p>
          <a:pPr algn="ctr"/>
          <a:r>
            <a:rPr lang="es-ES_tradnl" dirty="0"/>
            <a:t>Conceptualización</a:t>
          </a:r>
          <a:endParaRPr lang="es-EC" dirty="0">
            <a:latin typeface="Times New Roman" panose="02020603050405020304" pitchFamily="18" charset="0"/>
            <a:cs typeface="Times New Roman" panose="02020603050405020304" pitchFamily="18" charset="0"/>
          </a:endParaRPr>
        </a:p>
      </dgm:t>
    </dgm:pt>
    <dgm:pt modelId="{A396B57F-4A3C-41CD-896E-BCD84B6271D7}" type="parTrans" cxnId="{FF176AA9-134E-477B-9372-933EDF84BEC1}">
      <dgm:prSet/>
      <dgm:spPr/>
      <dgm:t>
        <a:bodyPr/>
        <a:lstStyle/>
        <a:p>
          <a:pPr algn="ctr"/>
          <a:endParaRPr lang="es-EC">
            <a:latin typeface="Times New Roman" panose="02020603050405020304" pitchFamily="18" charset="0"/>
            <a:cs typeface="Times New Roman" panose="02020603050405020304" pitchFamily="18" charset="0"/>
          </a:endParaRPr>
        </a:p>
      </dgm:t>
    </dgm:pt>
    <dgm:pt modelId="{FC2472E9-50E8-47BA-A499-9CFCB7A06DD6}" type="sibTrans" cxnId="{FF176AA9-134E-477B-9372-933EDF84BEC1}">
      <dgm:prSet/>
      <dgm:spPr/>
      <dgm:t>
        <a:bodyPr/>
        <a:lstStyle/>
        <a:p>
          <a:pPr algn="ctr"/>
          <a:endParaRPr lang="es-EC">
            <a:latin typeface="Times New Roman" panose="02020603050405020304" pitchFamily="18" charset="0"/>
            <a:cs typeface="Times New Roman" panose="02020603050405020304" pitchFamily="18" charset="0"/>
          </a:endParaRPr>
        </a:p>
      </dgm:t>
    </dgm:pt>
    <dgm:pt modelId="{B541150C-BCFA-480E-B3E2-4ABA2391E4DF}">
      <dgm:prSet phldrT="[Texto]"/>
      <dgm:spPr>
        <a:gradFill rotWithShape="0">
          <a:gsLst>
            <a:gs pos="100000">
              <a:srgbClr val="B6FF6D"/>
            </a:gs>
            <a:gs pos="100000">
              <a:schemeClr val="accent5">
                <a:shade val="80000"/>
                <a:hueOff val="0"/>
                <a:satOff val="0"/>
                <a:lumOff val="15772"/>
                <a:alphaOff val="0"/>
                <a:tint val="65000"/>
                <a:satMod val="100000"/>
                <a:lumMod val="100000"/>
              </a:schemeClr>
            </a:gs>
            <a:gs pos="100000">
              <a:schemeClr val="accent5">
                <a:shade val="80000"/>
                <a:hueOff val="0"/>
                <a:satOff val="0"/>
                <a:lumOff val="15772"/>
                <a:alphaOff val="0"/>
                <a:tint val="70000"/>
                <a:satMod val="100000"/>
                <a:lumMod val="100000"/>
              </a:schemeClr>
            </a:gs>
          </a:gsLst>
        </a:gradFill>
      </dgm:spPr>
      <dgm:t>
        <a:bodyPr/>
        <a:lstStyle/>
        <a:p>
          <a:pPr algn="ctr"/>
          <a:r>
            <a:rPr lang="es-ES_tradnl" dirty="0"/>
            <a:t>Formalización</a:t>
          </a:r>
          <a:r>
            <a:rPr lang="es-EC" dirty="0">
              <a:latin typeface="Times New Roman" panose="02020603050405020304" pitchFamily="18" charset="0"/>
              <a:cs typeface="Times New Roman" panose="02020603050405020304" pitchFamily="18" charset="0"/>
            </a:rPr>
            <a:t>	</a:t>
          </a:r>
        </a:p>
      </dgm:t>
    </dgm:pt>
    <dgm:pt modelId="{3B393743-57B9-46AF-BDE3-46FDA91C8FA6}" type="parTrans" cxnId="{A3D9C6BF-2DE8-422D-A150-617CD7DE9A9A}">
      <dgm:prSet/>
      <dgm:spPr/>
      <dgm:t>
        <a:bodyPr/>
        <a:lstStyle/>
        <a:p>
          <a:pPr algn="ctr"/>
          <a:endParaRPr lang="es-EC">
            <a:latin typeface="Times New Roman" panose="02020603050405020304" pitchFamily="18" charset="0"/>
            <a:cs typeface="Times New Roman" panose="02020603050405020304" pitchFamily="18" charset="0"/>
          </a:endParaRPr>
        </a:p>
      </dgm:t>
    </dgm:pt>
    <dgm:pt modelId="{DBB3ED0F-7BDB-486B-8148-9C7E269F10FF}" type="sibTrans" cxnId="{A3D9C6BF-2DE8-422D-A150-617CD7DE9A9A}">
      <dgm:prSet/>
      <dgm:spPr/>
      <dgm:t>
        <a:bodyPr/>
        <a:lstStyle/>
        <a:p>
          <a:pPr algn="ctr"/>
          <a:endParaRPr lang="es-EC">
            <a:latin typeface="Times New Roman" panose="02020603050405020304" pitchFamily="18" charset="0"/>
            <a:cs typeface="Times New Roman" panose="02020603050405020304" pitchFamily="18" charset="0"/>
          </a:endParaRPr>
        </a:p>
      </dgm:t>
    </dgm:pt>
    <dgm:pt modelId="{A8A1B713-8280-4F92-8238-E52FAB147483}">
      <dgm:prSet phldrT="[Texto]"/>
      <dgm:spPr>
        <a:gradFill rotWithShape="0">
          <a:gsLst>
            <a:gs pos="100000">
              <a:srgbClr val="A9FD87"/>
            </a:gs>
            <a:gs pos="100000">
              <a:schemeClr val="accent5">
                <a:shade val="80000"/>
                <a:hueOff val="0"/>
                <a:satOff val="0"/>
                <a:lumOff val="23659"/>
                <a:alphaOff val="0"/>
                <a:tint val="65000"/>
                <a:satMod val="100000"/>
                <a:lumMod val="100000"/>
              </a:schemeClr>
            </a:gs>
            <a:gs pos="100000">
              <a:schemeClr val="accent5">
                <a:shade val="80000"/>
                <a:hueOff val="0"/>
                <a:satOff val="0"/>
                <a:lumOff val="23659"/>
                <a:alphaOff val="0"/>
                <a:tint val="70000"/>
                <a:satMod val="100000"/>
                <a:lumMod val="100000"/>
              </a:schemeClr>
            </a:gs>
          </a:gsLst>
        </a:gradFill>
      </dgm:spPr>
      <dgm:t>
        <a:bodyPr/>
        <a:lstStyle/>
        <a:p>
          <a:pPr algn="ctr"/>
          <a:r>
            <a:rPr lang="es-ES_tradnl" dirty="0"/>
            <a:t>Implementación</a:t>
          </a:r>
          <a:endParaRPr lang="es-EC" dirty="0">
            <a:latin typeface="Times New Roman" panose="02020603050405020304" pitchFamily="18" charset="0"/>
            <a:cs typeface="Times New Roman" panose="02020603050405020304" pitchFamily="18" charset="0"/>
          </a:endParaRPr>
        </a:p>
      </dgm:t>
    </dgm:pt>
    <dgm:pt modelId="{5F788100-37E7-43A6-AE0D-BD2D68B66CC2}" type="parTrans" cxnId="{F40E174B-938B-4980-A1E0-DFFBB444C228}">
      <dgm:prSet/>
      <dgm:spPr/>
      <dgm:t>
        <a:bodyPr/>
        <a:lstStyle/>
        <a:p>
          <a:pPr algn="ctr"/>
          <a:endParaRPr lang="es-EC">
            <a:latin typeface="Times New Roman" panose="02020603050405020304" pitchFamily="18" charset="0"/>
            <a:cs typeface="Times New Roman" panose="02020603050405020304" pitchFamily="18" charset="0"/>
          </a:endParaRPr>
        </a:p>
      </dgm:t>
    </dgm:pt>
    <dgm:pt modelId="{39959B7D-1000-4B13-9C9C-79F003A74315}" type="sibTrans" cxnId="{F40E174B-938B-4980-A1E0-DFFBB444C228}">
      <dgm:prSet/>
      <dgm:spPr/>
      <dgm:t>
        <a:bodyPr/>
        <a:lstStyle/>
        <a:p>
          <a:pPr algn="ctr"/>
          <a:endParaRPr lang="es-EC">
            <a:latin typeface="Times New Roman" panose="02020603050405020304" pitchFamily="18" charset="0"/>
            <a:cs typeface="Times New Roman" panose="02020603050405020304" pitchFamily="18" charset="0"/>
          </a:endParaRPr>
        </a:p>
      </dgm:t>
    </dgm:pt>
    <dgm:pt modelId="{6C476FAC-F2EC-44CA-AD6D-8E47FDAB1370}">
      <dgm:prSet phldrT="[Texto]"/>
      <dgm:spPr>
        <a:gradFill rotWithShape="0">
          <a:gsLst>
            <a:gs pos="100000">
              <a:srgbClr val="98FC70"/>
            </a:gs>
            <a:gs pos="100000">
              <a:schemeClr val="accent5">
                <a:shade val="80000"/>
                <a:hueOff val="0"/>
                <a:satOff val="0"/>
                <a:lumOff val="31545"/>
                <a:alphaOff val="0"/>
                <a:tint val="65000"/>
                <a:satMod val="100000"/>
                <a:lumMod val="100000"/>
              </a:schemeClr>
            </a:gs>
            <a:gs pos="100000">
              <a:schemeClr val="accent5">
                <a:shade val="80000"/>
                <a:hueOff val="0"/>
                <a:satOff val="0"/>
                <a:lumOff val="31545"/>
                <a:alphaOff val="0"/>
                <a:tint val="70000"/>
                <a:satMod val="100000"/>
                <a:lumMod val="100000"/>
              </a:schemeClr>
            </a:gs>
          </a:gsLst>
        </a:gradFill>
      </dgm:spPr>
      <dgm:t>
        <a:bodyPr/>
        <a:lstStyle/>
        <a:p>
          <a:pPr algn="ctr"/>
          <a:r>
            <a:rPr lang="es-ES_tradnl" dirty="0"/>
            <a:t>Validación</a:t>
          </a:r>
          <a:endParaRPr lang="es-EC" dirty="0">
            <a:latin typeface="Times New Roman" panose="02020603050405020304" pitchFamily="18" charset="0"/>
            <a:cs typeface="Times New Roman" panose="02020603050405020304" pitchFamily="18" charset="0"/>
          </a:endParaRPr>
        </a:p>
      </dgm:t>
    </dgm:pt>
    <dgm:pt modelId="{0CF54B81-EC57-41A0-800B-56B5D3C14349}" type="parTrans" cxnId="{7D285645-210A-435B-AE60-71B13659967C}">
      <dgm:prSet/>
      <dgm:spPr/>
      <dgm:t>
        <a:bodyPr/>
        <a:lstStyle/>
        <a:p>
          <a:pPr algn="ctr"/>
          <a:endParaRPr lang="es-EC">
            <a:latin typeface="Times New Roman" panose="02020603050405020304" pitchFamily="18" charset="0"/>
            <a:cs typeface="Times New Roman" panose="02020603050405020304" pitchFamily="18" charset="0"/>
          </a:endParaRPr>
        </a:p>
      </dgm:t>
    </dgm:pt>
    <dgm:pt modelId="{8FE4B3B6-10A8-41E4-829E-94C9DBCFCCF7}" type="sibTrans" cxnId="{7D285645-210A-435B-AE60-71B13659967C}">
      <dgm:prSet/>
      <dgm:spPr/>
      <dgm:t>
        <a:bodyPr/>
        <a:lstStyle/>
        <a:p>
          <a:pPr algn="ctr"/>
          <a:endParaRPr lang="es-EC">
            <a:latin typeface="Times New Roman" panose="02020603050405020304" pitchFamily="18" charset="0"/>
            <a:cs typeface="Times New Roman" panose="02020603050405020304" pitchFamily="18" charset="0"/>
          </a:endParaRPr>
        </a:p>
      </dgm:t>
    </dgm:pt>
    <dgm:pt modelId="{D2C32928-9CC6-4AEE-B707-5FFB3E4E6F3A}" type="pres">
      <dgm:prSet presAssocID="{300523FA-9567-49D6-9BC7-D428BE0763D5}" presName="Name0" presStyleCnt="0">
        <dgm:presLayoutVars>
          <dgm:dir/>
          <dgm:resizeHandles val="exact"/>
        </dgm:presLayoutVars>
      </dgm:prSet>
      <dgm:spPr/>
    </dgm:pt>
    <dgm:pt modelId="{9CD797F1-96E9-44D8-8938-D37FF3FCCBD9}" type="pres">
      <dgm:prSet presAssocID="{BA4FB9E8-831F-4AB9-860E-8336D5C0218B}" presName="parTxOnly" presStyleLbl="node1" presStyleIdx="0" presStyleCnt="5">
        <dgm:presLayoutVars>
          <dgm:bulletEnabled val="1"/>
        </dgm:presLayoutVars>
      </dgm:prSet>
      <dgm:spPr/>
    </dgm:pt>
    <dgm:pt modelId="{ED72EAB1-656D-492C-9BF5-D7C31503A980}" type="pres">
      <dgm:prSet presAssocID="{5BA51784-DF9B-42A2-AE40-F1A62B8B0FEB}" presName="parSpace" presStyleCnt="0"/>
      <dgm:spPr/>
    </dgm:pt>
    <dgm:pt modelId="{46495A59-47ED-45EB-A980-504C89C7EF82}" type="pres">
      <dgm:prSet presAssocID="{4DD70364-B92D-4A3C-A0A2-D752529F71A1}" presName="parTxOnly" presStyleLbl="node1" presStyleIdx="1" presStyleCnt="5">
        <dgm:presLayoutVars>
          <dgm:bulletEnabled val="1"/>
        </dgm:presLayoutVars>
      </dgm:prSet>
      <dgm:spPr/>
    </dgm:pt>
    <dgm:pt modelId="{E96AE9E1-7DBD-4A02-B056-5C77F0ED1D64}" type="pres">
      <dgm:prSet presAssocID="{FC2472E9-50E8-47BA-A499-9CFCB7A06DD6}" presName="parSpace" presStyleCnt="0"/>
      <dgm:spPr/>
    </dgm:pt>
    <dgm:pt modelId="{CED98AFB-7E02-4ED2-981C-B2BBE54C833D}" type="pres">
      <dgm:prSet presAssocID="{B541150C-BCFA-480E-B3E2-4ABA2391E4DF}" presName="parTxOnly" presStyleLbl="node1" presStyleIdx="2" presStyleCnt="5">
        <dgm:presLayoutVars>
          <dgm:bulletEnabled val="1"/>
        </dgm:presLayoutVars>
      </dgm:prSet>
      <dgm:spPr/>
    </dgm:pt>
    <dgm:pt modelId="{C17AED0B-3B28-4E89-94C1-3A900BCD63C4}" type="pres">
      <dgm:prSet presAssocID="{DBB3ED0F-7BDB-486B-8148-9C7E269F10FF}" presName="parSpace" presStyleCnt="0"/>
      <dgm:spPr/>
    </dgm:pt>
    <dgm:pt modelId="{111AA6CE-34FE-48C6-AD9A-F117832B7F0E}" type="pres">
      <dgm:prSet presAssocID="{A8A1B713-8280-4F92-8238-E52FAB147483}" presName="parTxOnly" presStyleLbl="node1" presStyleIdx="3" presStyleCnt="5">
        <dgm:presLayoutVars>
          <dgm:bulletEnabled val="1"/>
        </dgm:presLayoutVars>
      </dgm:prSet>
      <dgm:spPr/>
    </dgm:pt>
    <dgm:pt modelId="{35E14364-FFB1-4DF7-8BE4-2DD374C7081E}" type="pres">
      <dgm:prSet presAssocID="{39959B7D-1000-4B13-9C9C-79F003A74315}" presName="parSpace" presStyleCnt="0"/>
      <dgm:spPr/>
    </dgm:pt>
    <dgm:pt modelId="{A674249E-3C0F-4337-9CC7-7D06DD6A5214}" type="pres">
      <dgm:prSet presAssocID="{6C476FAC-F2EC-44CA-AD6D-8E47FDAB1370}" presName="parTxOnly" presStyleLbl="node1" presStyleIdx="4" presStyleCnt="5">
        <dgm:presLayoutVars>
          <dgm:bulletEnabled val="1"/>
        </dgm:presLayoutVars>
      </dgm:prSet>
      <dgm:spPr/>
    </dgm:pt>
  </dgm:ptLst>
  <dgm:cxnLst>
    <dgm:cxn modelId="{7D285645-210A-435B-AE60-71B13659967C}" srcId="{300523FA-9567-49D6-9BC7-D428BE0763D5}" destId="{6C476FAC-F2EC-44CA-AD6D-8E47FDAB1370}" srcOrd="4" destOrd="0" parTransId="{0CF54B81-EC57-41A0-800B-56B5D3C14349}" sibTransId="{8FE4B3B6-10A8-41E4-829E-94C9DBCFCCF7}"/>
    <dgm:cxn modelId="{F40E174B-938B-4980-A1E0-DFFBB444C228}" srcId="{300523FA-9567-49D6-9BC7-D428BE0763D5}" destId="{A8A1B713-8280-4F92-8238-E52FAB147483}" srcOrd="3" destOrd="0" parTransId="{5F788100-37E7-43A6-AE0D-BD2D68B66CC2}" sibTransId="{39959B7D-1000-4B13-9C9C-79F003A74315}"/>
    <dgm:cxn modelId="{27F4116C-1B8D-427A-8752-2365889157A3}" type="presOf" srcId="{B541150C-BCFA-480E-B3E2-4ABA2391E4DF}" destId="{CED98AFB-7E02-4ED2-981C-B2BBE54C833D}" srcOrd="0" destOrd="0" presId="urn:microsoft.com/office/officeart/2005/8/layout/hChevron3"/>
    <dgm:cxn modelId="{B1C3A577-7AEF-445E-9A2D-9CB9E157C322}" type="presOf" srcId="{A8A1B713-8280-4F92-8238-E52FAB147483}" destId="{111AA6CE-34FE-48C6-AD9A-F117832B7F0E}" srcOrd="0" destOrd="0" presId="urn:microsoft.com/office/officeart/2005/8/layout/hChevron3"/>
    <dgm:cxn modelId="{FF176AA9-134E-477B-9372-933EDF84BEC1}" srcId="{300523FA-9567-49D6-9BC7-D428BE0763D5}" destId="{4DD70364-B92D-4A3C-A0A2-D752529F71A1}" srcOrd="1" destOrd="0" parTransId="{A396B57F-4A3C-41CD-896E-BCD84B6271D7}" sibTransId="{FC2472E9-50E8-47BA-A499-9CFCB7A06DD6}"/>
    <dgm:cxn modelId="{153EF5BC-EBC7-4CFF-ACAD-F8593F456FD4}" type="presOf" srcId="{6C476FAC-F2EC-44CA-AD6D-8E47FDAB1370}" destId="{A674249E-3C0F-4337-9CC7-7D06DD6A5214}" srcOrd="0" destOrd="0" presId="urn:microsoft.com/office/officeart/2005/8/layout/hChevron3"/>
    <dgm:cxn modelId="{A3D9C6BF-2DE8-422D-A150-617CD7DE9A9A}" srcId="{300523FA-9567-49D6-9BC7-D428BE0763D5}" destId="{B541150C-BCFA-480E-B3E2-4ABA2391E4DF}" srcOrd="2" destOrd="0" parTransId="{3B393743-57B9-46AF-BDE3-46FDA91C8FA6}" sibTransId="{DBB3ED0F-7BDB-486B-8148-9C7E269F10FF}"/>
    <dgm:cxn modelId="{5920A6D0-0161-4FA9-9562-7BDB81E192A2}" srcId="{300523FA-9567-49D6-9BC7-D428BE0763D5}" destId="{BA4FB9E8-831F-4AB9-860E-8336D5C0218B}" srcOrd="0" destOrd="0" parTransId="{5026F8DA-24F8-4D04-98E0-4C5B138333BE}" sibTransId="{5BA51784-DF9B-42A2-AE40-F1A62B8B0FEB}"/>
    <dgm:cxn modelId="{A682C1D2-5D04-4EBC-8E16-E2EE62A2B421}" type="presOf" srcId="{300523FA-9567-49D6-9BC7-D428BE0763D5}" destId="{D2C32928-9CC6-4AEE-B707-5FFB3E4E6F3A}" srcOrd="0" destOrd="0" presId="urn:microsoft.com/office/officeart/2005/8/layout/hChevron3"/>
    <dgm:cxn modelId="{BBDA10DE-6AB2-40D8-ADAF-7DD2553AC245}" type="presOf" srcId="{4DD70364-B92D-4A3C-A0A2-D752529F71A1}" destId="{46495A59-47ED-45EB-A980-504C89C7EF82}" srcOrd="0" destOrd="0" presId="urn:microsoft.com/office/officeart/2005/8/layout/hChevron3"/>
    <dgm:cxn modelId="{52ECEEEF-5C7F-49AC-9D06-FCCCBBFE951C}" type="presOf" srcId="{BA4FB9E8-831F-4AB9-860E-8336D5C0218B}" destId="{9CD797F1-96E9-44D8-8938-D37FF3FCCBD9}" srcOrd="0" destOrd="0" presId="urn:microsoft.com/office/officeart/2005/8/layout/hChevron3"/>
    <dgm:cxn modelId="{1A906CA7-A333-49B2-948A-D3BBEC381185}" type="presParOf" srcId="{D2C32928-9CC6-4AEE-B707-5FFB3E4E6F3A}" destId="{9CD797F1-96E9-44D8-8938-D37FF3FCCBD9}" srcOrd="0" destOrd="0" presId="urn:microsoft.com/office/officeart/2005/8/layout/hChevron3"/>
    <dgm:cxn modelId="{A86A14CA-8E3C-44C8-9D2F-BB4AB7A22755}" type="presParOf" srcId="{D2C32928-9CC6-4AEE-B707-5FFB3E4E6F3A}" destId="{ED72EAB1-656D-492C-9BF5-D7C31503A980}" srcOrd="1" destOrd="0" presId="urn:microsoft.com/office/officeart/2005/8/layout/hChevron3"/>
    <dgm:cxn modelId="{C9DC84FD-D1FA-45F7-B050-50B2C041616D}" type="presParOf" srcId="{D2C32928-9CC6-4AEE-B707-5FFB3E4E6F3A}" destId="{46495A59-47ED-45EB-A980-504C89C7EF82}" srcOrd="2" destOrd="0" presId="urn:microsoft.com/office/officeart/2005/8/layout/hChevron3"/>
    <dgm:cxn modelId="{DD15AD7A-7284-43B1-B282-5EC9E32A0BE3}" type="presParOf" srcId="{D2C32928-9CC6-4AEE-B707-5FFB3E4E6F3A}" destId="{E96AE9E1-7DBD-4A02-B056-5C77F0ED1D64}" srcOrd="3" destOrd="0" presId="urn:microsoft.com/office/officeart/2005/8/layout/hChevron3"/>
    <dgm:cxn modelId="{5158C976-6625-4CA6-9D9A-0AC763C2C69B}" type="presParOf" srcId="{D2C32928-9CC6-4AEE-B707-5FFB3E4E6F3A}" destId="{CED98AFB-7E02-4ED2-981C-B2BBE54C833D}" srcOrd="4" destOrd="0" presId="urn:microsoft.com/office/officeart/2005/8/layout/hChevron3"/>
    <dgm:cxn modelId="{74803A5A-CFED-4BE5-9D3C-4C966B96038F}" type="presParOf" srcId="{D2C32928-9CC6-4AEE-B707-5FFB3E4E6F3A}" destId="{C17AED0B-3B28-4E89-94C1-3A900BCD63C4}" srcOrd="5" destOrd="0" presId="urn:microsoft.com/office/officeart/2005/8/layout/hChevron3"/>
    <dgm:cxn modelId="{A385E762-2DEE-47CE-9BA2-62C087439FF8}" type="presParOf" srcId="{D2C32928-9CC6-4AEE-B707-5FFB3E4E6F3A}" destId="{111AA6CE-34FE-48C6-AD9A-F117832B7F0E}" srcOrd="6" destOrd="0" presId="urn:microsoft.com/office/officeart/2005/8/layout/hChevron3"/>
    <dgm:cxn modelId="{22BC3120-A492-419F-B4A8-EF16A5619B58}" type="presParOf" srcId="{D2C32928-9CC6-4AEE-B707-5FFB3E4E6F3A}" destId="{35E14364-FFB1-4DF7-8BE4-2DD374C7081E}" srcOrd="7" destOrd="0" presId="urn:microsoft.com/office/officeart/2005/8/layout/hChevron3"/>
    <dgm:cxn modelId="{350DD62D-D813-48A3-A6C7-D19AA9214D18}" type="presParOf" srcId="{D2C32928-9CC6-4AEE-B707-5FFB3E4E6F3A}" destId="{A674249E-3C0F-4337-9CC7-7D06DD6A5214}"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6A7F-A48B-4F66-BE18-926CDBABE21E}">
      <dsp:nvSpPr>
        <dsp:cNvPr id="0" name=""/>
        <dsp:cNvSpPr/>
      </dsp:nvSpPr>
      <dsp:spPr>
        <a:xfrm>
          <a:off x="0" y="55730"/>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b="0" kern="1200" dirty="0"/>
            <a:t>1. Problemática</a:t>
          </a:r>
        </a:p>
      </dsp:txBody>
      <dsp:txXfrm>
        <a:off x="21704" y="77434"/>
        <a:ext cx="10014991" cy="401192"/>
      </dsp:txXfrm>
    </dsp:sp>
    <dsp:sp modelId="{E905403C-CD5C-5244-9025-B6F111B49B5E}">
      <dsp:nvSpPr>
        <dsp:cNvPr id="0" name=""/>
        <dsp:cNvSpPr/>
      </dsp:nvSpPr>
      <dsp:spPr>
        <a:xfrm>
          <a:off x="0" y="555050"/>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2. Objetivos</a:t>
          </a:r>
          <a:endParaRPr lang="es-EC" sz="1900" b="0" kern="1200" dirty="0"/>
        </a:p>
      </dsp:txBody>
      <dsp:txXfrm>
        <a:off x="21704" y="576754"/>
        <a:ext cx="10014991" cy="401192"/>
      </dsp:txXfrm>
    </dsp:sp>
    <dsp:sp modelId="{E046D417-0056-974F-A4FB-7698FD69C99B}">
      <dsp:nvSpPr>
        <dsp:cNvPr id="0" name=""/>
        <dsp:cNvSpPr/>
      </dsp:nvSpPr>
      <dsp:spPr>
        <a:xfrm>
          <a:off x="0" y="1054370"/>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3. Estado del arte</a:t>
          </a:r>
        </a:p>
      </dsp:txBody>
      <dsp:txXfrm>
        <a:off x="21704" y="1076074"/>
        <a:ext cx="10014991" cy="401192"/>
      </dsp:txXfrm>
    </dsp:sp>
    <dsp:sp modelId="{781BE478-3B08-44E3-9F8C-A9555B06538E}">
      <dsp:nvSpPr>
        <dsp:cNvPr id="0" name=""/>
        <dsp:cNvSpPr/>
      </dsp:nvSpPr>
      <dsp:spPr>
        <a:xfrm>
          <a:off x="0" y="1553690"/>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3. Marco Teórico</a:t>
          </a:r>
        </a:p>
      </dsp:txBody>
      <dsp:txXfrm>
        <a:off x="21704" y="1575394"/>
        <a:ext cx="10014991" cy="401192"/>
      </dsp:txXfrm>
    </dsp:sp>
    <dsp:sp modelId="{D063D3F1-CD60-4A3A-B698-E965E7A6C36C}">
      <dsp:nvSpPr>
        <dsp:cNvPr id="0" name=""/>
        <dsp:cNvSpPr/>
      </dsp:nvSpPr>
      <dsp:spPr>
        <a:xfrm>
          <a:off x="0" y="2053010"/>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a:t>4. Metodología</a:t>
          </a:r>
        </a:p>
      </dsp:txBody>
      <dsp:txXfrm>
        <a:off x="21704" y="2074714"/>
        <a:ext cx="10014991" cy="401192"/>
      </dsp:txXfrm>
    </dsp:sp>
    <dsp:sp modelId="{60910557-F0D4-43B6-ACB5-23613179D450}">
      <dsp:nvSpPr>
        <dsp:cNvPr id="0" name=""/>
        <dsp:cNvSpPr/>
      </dsp:nvSpPr>
      <dsp:spPr>
        <a:xfrm>
          <a:off x="0" y="2552330"/>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5. Diseño e Implementación del Sistema</a:t>
          </a:r>
        </a:p>
      </dsp:txBody>
      <dsp:txXfrm>
        <a:off x="21704" y="2574034"/>
        <a:ext cx="10014991" cy="401192"/>
      </dsp:txXfrm>
    </dsp:sp>
    <dsp:sp modelId="{2726A695-55BA-473E-98BD-214B6AD4C7CE}">
      <dsp:nvSpPr>
        <dsp:cNvPr id="0" name=""/>
        <dsp:cNvSpPr/>
      </dsp:nvSpPr>
      <dsp:spPr>
        <a:xfrm>
          <a:off x="0" y="3051649"/>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6. Pruebas y Resultados</a:t>
          </a:r>
        </a:p>
      </dsp:txBody>
      <dsp:txXfrm>
        <a:off x="21704" y="3073353"/>
        <a:ext cx="10014991" cy="401192"/>
      </dsp:txXfrm>
    </dsp:sp>
    <dsp:sp modelId="{5A176C8F-CCD3-4492-B905-C7D77BD98042}">
      <dsp:nvSpPr>
        <dsp:cNvPr id="0" name=""/>
        <dsp:cNvSpPr/>
      </dsp:nvSpPr>
      <dsp:spPr>
        <a:xfrm>
          <a:off x="0" y="3550970"/>
          <a:ext cx="10058399" cy="444600"/>
        </a:xfrm>
        <a:prstGeom prst="roundRect">
          <a:avLst/>
        </a:prstGeom>
        <a:blipFill rotWithShape="1">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a:t>7. Conclusiones y trabajos futuros</a:t>
          </a:r>
        </a:p>
      </dsp:txBody>
      <dsp:txXfrm>
        <a:off x="21704" y="3572674"/>
        <a:ext cx="10014991"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0542-6BBA-5743-80A5-3FB98F361274}">
      <dsp:nvSpPr>
        <dsp:cNvPr id="0" name=""/>
        <dsp:cNvSpPr/>
      </dsp:nvSpPr>
      <dsp:spPr>
        <a:xfrm>
          <a:off x="0" y="1365567"/>
          <a:ext cx="1257300" cy="13201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a:t>Planteamiento de la revisión de literatura</a:t>
          </a:r>
          <a:endParaRPr lang="es-EC" sz="1200" kern="1200"/>
        </a:p>
      </dsp:txBody>
      <dsp:txXfrm>
        <a:off x="36825" y="1402392"/>
        <a:ext cx="1183650" cy="1246515"/>
      </dsp:txXfrm>
    </dsp:sp>
    <dsp:sp modelId="{BA1E537C-DE0B-6E4D-B9F6-9F306C1D9127}">
      <dsp:nvSpPr>
        <dsp:cNvPr id="0" name=""/>
        <dsp:cNvSpPr/>
      </dsp:nvSpPr>
      <dsp:spPr>
        <a:xfrm>
          <a:off x="1383029" y="1869744"/>
          <a:ext cx="266547" cy="3118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1383029" y="1932106"/>
        <a:ext cx="186583" cy="187086"/>
      </dsp:txXfrm>
    </dsp:sp>
    <dsp:sp modelId="{D2EF769A-351F-8A4D-B007-79ED9F0D7B0E}">
      <dsp:nvSpPr>
        <dsp:cNvPr id="0" name=""/>
        <dsp:cNvSpPr/>
      </dsp:nvSpPr>
      <dsp:spPr>
        <a:xfrm>
          <a:off x="1760219" y="1365567"/>
          <a:ext cx="1257300" cy="1320165"/>
        </a:xfrm>
        <a:prstGeom prst="roundRect">
          <a:avLst>
            <a:gd name="adj" fmla="val 10000"/>
          </a:avLst>
        </a:prstGeom>
        <a:solidFill>
          <a:schemeClr val="accent4">
            <a:hueOff val="4084606"/>
            <a:satOff val="-4797"/>
            <a:lumOff val="1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Conformación del grupo de control (GC) y extracción de palabras relevantes para la investigación</a:t>
          </a:r>
        </a:p>
      </dsp:txBody>
      <dsp:txXfrm>
        <a:off x="1797044" y="1402392"/>
        <a:ext cx="1183650" cy="1246515"/>
      </dsp:txXfrm>
    </dsp:sp>
    <dsp:sp modelId="{E1C2ADCC-CE3E-D746-8C2B-68236188C25F}">
      <dsp:nvSpPr>
        <dsp:cNvPr id="0" name=""/>
        <dsp:cNvSpPr/>
      </dsp:nvSpPr>
      <dsp:spPr>
        <a:xfrm>
          <a:off x="3143249" y="1869744"/>
          <a:ext cx="266547" cy="311810"/>
        </a:xfrm>
        <a:prstGeom prst="rightArrow">
          <a:avLst>
            <a:gd name="adj1" fmla="val 60000"/>
            <a:gd name="adj2" fmla="val 50000"/>
          </a:avLst>
        </a:prstGeom>
        <a:solidFill>
          <a:schemeClr val="accent4">
            <a:hueOff val="5105758"/>
            <a:satOff val="-5996"/>
            <a:lumOff val="23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3143249" y="1932106"/>
        <a:ext cx="186583" cy="187086"/>
      </dsp:txXfrm>
    </dsp:sp>
    <dsp:sp modelId="{1382D266-EAA1-4140-8A65-E8D57AFABA8D}">
      <dsp:nvSpPr>
        <dsp:cNvPr id="0" name=""/>
        <dsp:cNvSpPr/>
      </dsp:nvSpPr>
      <dsp:spPr>
        <a:xfrm>
          <a:off x="3520439" y="1365567"/>
          <a:ext cx="1257300" cy="1320165"/>
        </a:xfrm>
        <a:prstGeom prst="roundRect">
          <a:avLst>
            <a:gd name="adj" fmla="val 10000"/>
          </a:avLst>
        </a:prstGeom>
        <a:solidFill>
          <a:schemeClr val="accent4">
            <a:hueOff val="8169213"/>
            <a:satOff val="-9594"/>
            <a:lumOff val="3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Construcción y afinación de la cadena de búsqueda</a:t>
          </a:r>
        </a:p>
      </dsp:txBody>
      <dsp:txXfrm>
        <a:off x="3557264" y="1402392"/>
        <a:ext cx="1183650" cy="1246515"/>
      </dsp:txXfrm>
    </dsp:sp>
    <dsp:sp modelId="{951FA88E-BE75-C648-A1D6-7C87D10C6558}">
      <dsp:nvSpPr>
        <dsp:cNvPr id="0" name=""/>
        <dsp:cNvSpPr/>
      </dsp:nvSpPr>
      <dsp:spPr>
        <a:xfrm>
          <a:off x="4903470" y="1869744"/>
          <a:ext cx="266547" cy="311810"/>
        </a:xfrm>
        <a:prstGeom prst="rightArrow">
          <a:avLst>
            <a:gd name="adj1" fmla="val 60000"/>
            <a:gd name="adj2" fmla="val 50000"/>
          </a:avLst>
        </a:prstGeom>
        <a:solidFill>
          <a:schemeClr val="accent4">
            <a:hueOff val="10211516"/>
            <a:satOff val="-11993"/>
            <a:lumOff val="4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4903470" y="1932106"/>
        <a:ext cx="186583" cy="187086"/>
      </dsp:txXfrm>
    </dsp:sp>
    <dsp:sp modelId="{70FC8439-0114-7D47-9E12-D6EAB386F8D0}">
      <dsp:nvSpPr>
        <dsp:cNvPr id="0" name=""/>
        <dsp:cNvSpPr/>
      </dsp:nvSpPr>
      <dsp:spPr>
        <a:xfrm>
          <a:off x="5280659" y="1365567"/>
          <a:ext cx="1257300" cy="1320165"/>
        </a:xfrm>
        <a:prstGeom prst="roundRect">
          <a:avLst>
            <a:gd name="adj" fmla="val 10000"/>
          </a:avLst>
        </a:prstGeom>
        <a:solidFill>
          <a:schemeClr val="accent4">
            <a:hueOff val="12253820"/>
            <a:satOff val="-14392"/>
            <a:lumOff val="5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Selección de estudios</a:t>
          </a:r>
        </a:p>
      </dsp:txBody>
      <dsp:txXfrm>
        <a:off x="5317484" y="1402392"/>
        <a:ext cx="1183650" cy="1246515"/>
      </dsp:txXfrm>
    </dsp:sp>
    <dsp:sp modelId="{86F5C7B5-4EDD-C140-8691-D18544740066}">
      <dsp:nvSpPr>
        <dsp:cNvPr id="0" name=""/>
        <dsp:cNvSpPr/>
      </dsp:nvSpPr>
      <dsp:spPr>
        <a:xfrm>
          <a:off x="6663690" y="1869744"/>
          <a:ext cx="266547" cy="311810"/>
        </a:xfrm>
        <a:prstGeom prst="rightArrow">
          <a:avLst>
            <a:gd name="adj1" fmla="val 60000"/>
            <a:gd name="adj2" fmla="val 50000"/>
          </a:avLst>
        </a:prstGeom>
        <a:solidFill>
          <a:schemeClr val="accent4">
            <a:hueOff val="15317274"/>
            <a:satOff val="-17989"/>
            <a:lumOff val="69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6663690" y="1932106"/>
        <a:ext cx="186583" cy="187086"/>
      </dsp:txXfrm>
    </dsp:sp>
    <dsp:sp modelId="{9EC9FF63-6534-6E4A-A6FE-A7D949150A69}">
      <dsp:nvSpPr>
        <dsp:cNvPr id="0" name=""/>
        <dsp:cNvSpPr/>
      </dsp:nvSpPr>
      <dsp:spPr>
        <a:xfrm>
          <a:off x="7040880" y="1365567"/>
          <a:ext cx="1257300" cy="1320165"/>
        </a:xfrm>
        <a:prstGeom prst="roundRect">
          <a:avLst>
            <a:gd name="adj" fmla="val 10000"/>
          </a:avLst>
        </a:prstGeom>
        <a:solidFill>
          <a:schemeClr val="accent4">
            <a:hueOff val="16338426"/>
            <a:satOff val="-19189"/>
            <a:lumOff val="7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Elaborar el estado del arte</a:t>
          </a:r>
        </a:p>
      </dsp:txBody>
      <dsp:txXfrm>
        <a:off x="7077705" y="1402392"/>
        <a:ext cx="1183650" cy="1246515"/>
      </dsp:txXfrm>
    </dsp:sp>
    <dsp:sp modelId="{DE743A74-AC36-9E4B-8725-F097AF39A29D}">
      <dsp:nvSpPr>
        <dsp:cNvPr id="0" name=""/>
        <dsp:cNvSpPr/>
      </dsp:nvSpPr>
      <dsp:spPr>
        <a:xfrm>
          <a:off x="8423910" y="1869744"/>
          <a:ext cx="266547" cy="311810"/>
        </a:xfrm>
        <a:prstGeom prst="rightArrow">
          <a:avLst>
            <a:gd name="adj1" fmla="val 60000"/>
            <a:gd name="adj2" fmla="val 50000"/>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8423910" y="1932106"/>
        <a:ext cx="186583" cy="187086"/>
      </dsp:txXfrm>
    </dsp:sp>
    <dsp:sp modelId="{35FCE854-CD6D-D54B-811B-C20538E8CB36}">
      <dsp:nvSpPr>
        <dsp:cNvPr id="0" name=""/>
        <dsp:cNvSpPr/>
      </dsp:nvSpPr>
      <dsp:spPr>
        <a:xfrm>
          <a:off x="8801100" y="1365567"/>
          <a:ext cx="1257300" cy="1320165"/>
        </a:xfrm>
        <a:prstGeom prst="roundRect">
          <a:avLst>
            <a:gd name="adj" fmla="val 10000"/>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Características del estado del arte</a:t>
          </a:r>
        </a:p>
      </dsp:txBody>
      <dsp:txXfrm>
        <a:off x="8837925" y="1402392"/>
        <a:ext cx="1183650" cy="1246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797F1-96E9-44D8-8938-D37FF3FCCBD9}">
      <dsp:nvSpPr>
        <dsp:cNvPr id="0" name=""/>
        <dsp:cNvSpPr/>
      </dsp:nvSpPr>
      <dsp:spPr>
        <a:xfrm>
          <a:off x="1418" y="453447"/>
          <a:ext cx="2766930" cy="1106772"/>
        </a:xfrm>
        <a:prstGeom prst="homePlate">
          <a:avLst/>
        </a:prstGeom>
        <a:gradFill rotWithShape="0">
          <a:gsLst>
            <a:gs pos="100000">
              <a:srgbClr val="92D050"/>
            </a:gs>
            <a:gs pos="100000">
              <a:schemeClr val="accent5">
                <a:shade val="80000"/>
                <a:hueOff val="0"/>
                <a:satOff val="0"/>
                <a:lumOff val="0"/>
                <a:alphaOff val="0"/>
                <a:tint val="65000"/>
                <a:satMod val="100000"/>
                <a:lumMod val="100000"/>
              </a:schemeClr>
            </a:gs>
            <a:gs pos="100000">
              <a:schemeClr val="accent5">
                <a:shade val="80000"/>
                <a:hueOff val="0"/>
                <a:satOff val="0"/>
                <a:lumOff val="0"/>
                <a:alphaOff val="0"/>
                <a:tint val="70000"/>
                <a:satMod val="100000"/>
                <a:lumMod val="100000"/>
              </a:schemeClr>
            </a:gs>
          </a:gsLs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s-ES_tradnl" sz="1400" kern="1200" dirty="0"/>
            <a:t>Identificación</a:t>
          </a:r>
          <a:endParaRPr lang="es-EC" sz="1400" kern="1200" dirty="0">
            <a:latin typeface="Times New Roman" panose="02020603050405020304" pitchFamily="18" charset="0"/>
            <a:cs typeface="Times New Roman" panose="02020603050405020304" pitchFamily="18" charset="0"/>
          </a:endParaRPr>
        </a:p>
      </dsp:txBody>
      <dsp:txXfrm>
        <a:off x="1418" y="453447"/>
        <a:ext cx="2490237" cy="1106772"/>
      </dsp:txXfrm>
    </dsp:sp>
    <dsp:sp modelId="{46495A59-47ED-45EB-A980-504C89C7EF82}">
      <dsp:nvSpPr>
        <dsp:cNvPr id="0" name=""/>
        <dsp:cNvSpPr/>
      </dsp:nvSpPr>
      <dsp:spPr>
        <a:xfrm>
          <a:off x="2214963" y="453447"/>
          <a:ext cx="2766930" cy="1106772"/>
        </a:xfrm>
        <a:prstGeom prst="chevron">
          <a:avLst/>
        </a:prstGeom>
        <a:gradFill rotWithShape="0">
          <a:gsLst>
            <a:gs pos="100000">
              <a:srgbClr val="99FF33"/>
            </a:gs>
            <a:gs pos="100000">
              <a:schemeClr val="accent5">
                <a:shade val="80000"/>
                <a:hueOff val="0"/>
                <a:satOff val="0"/>
                <a:lumOff val="7886"/>
                <a:alphaOff val="0"/>
                <a:tint val="65000"/>
                <a:satMod val="100000"/>
                <a:lumMod val="100000"/>
              </a:schemeClr>
            </a:gs>
            <a:gs pos="100000">
              <a:schemeClr val="accent5">
                <a:shade val="80000"/>
                <a:hueOff val="0"/>
                <a:satOff val="0"/>
                <a:lumOff val="7886"/>
                <a:alphaOff val="0"/>
                <a:tint val="70000"/>
                <a:satMod val="100000"/>
                <a:lumMod val="100000"/>
              </a:schemeClr>
            </a:gs>
          </a:gsLs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S_tradnl" sz="1400" kern="1200" dirty="0"/>
            <a:t>Conceptualización</a:t>
          </a:r>
          <a:endParaRPr lang="es-EC" sz="1400" kern="1200" dirty="0">
            <a:latin typeface="Times New Roman" panose="02020603050405020304" pitchFamily="18" charset="0"/>
            <a:cs typeface="Times New Roman" panose="02020603050405020304" pitchFamily="18" charset="0"/>
          </a:endParaRPr>
        </a:p>
      </dsp:txBody>
      <dsp:txXfrm>
        <a:off x="2768349" y="453447"/>
        <a:ext cx="1660158" cy="1106772"/>
      </dsp:txXfrm>
    </dsp:sp>
    <dsp:sp modelId="{CED98AFB-7E02-4ED2-981C-B2BBE54C833D}">
      <dsp:nvSpPr>
        <dsp:cNvPr id="0" name=""/>
        <dsp:cNvSpPr/>
      </dsp:nvSpPr>
      <dsp:spPr>
        <a:xfrm>
          <a:off x="4428507" y="453447"/>
          <a:ext cx="2766930" cy="1106772"/>
        </a:xfrm>
        <a:prstGeom prst="chevron">
          <a:avLst/>
        </a:prstGeom>
        <a:gradFill rotWithShape="0">
          <a:gsLst>
            <a:gs pos="100000">
              <a:srgbClr val="B6FF6D"/>
            </a:gs>
            <a:gs pos="100000">
              <a:schemeClr val="accent5">
                <a:shade val="80000"/>
                <a:hueOff val="0"/>
                <a:satOff val="0"/>
                <a:lumOff val="15772"/>
                <a:alphaOff val="0"/>
                <a:tint val="65000"/>
                <a:satMod val="100000"/>
                <a:lumMod val="100000"/>
              </a:schemeClr>
            </a:gs>
            <a:gs pos="100000">
              <a:schemeClr val="accent5">
                <a:shade val="80000"/>
                <a:hueOff val="0"/>
                <a:satOff val="0"/>
                <a:lumOff val="15772"/>
                <a:alphaOff val="0"/>
                <a:tint val="70000"/>
                <a:satMod val="100000"/>
                <a:lumMod val="100000"/>
              </a:schemeClr>
            </a:gs>
          </a:gsLs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S_tradnl" sz="1400" kern="1200" dirty="0"/>
            <a:t>Formalización</a:t>
          </a:r>
          <a:r>
            <a:rPr lang="es-EC" sz="1400" kern="1200" dirty="0">
              <a:latin typeface="Times New Roman" panose="02020603050405020304" pitchFamily="18" charset="0"/>
              <a:cs typeface="Times New Roman" panose="02020603050405020304" pitchFamily="18" charset="0"/>
            </a:rPr>
            <a:t>	</a:t>
          </a:r>
        </a:p>
      </dsp:txBody>
      <dsp:txXfrm>
        <a:off x="4981893" y="453447"/>
        <a:ext cx="1660158" cy="1106772"/>
      </dsp:txXfrm>
    </dsp:sp>
    <dsp:sp modelId="{111AA6CE-34FE-48C6-AD9A-F117832B7F0E}">
      <dsp:nvSpPr>
        <dsp:cNvPr id="0" name=""/>
        <dsp:cNvSpPr/>
      </dsp:nvSpPr>
      <dsp:spPr>
        <a:xfrm>
          <a:off x="6642052" y="453447"/>
          <a:ext cx="2766930" cy="1106772"/>
        </a:xfrm>
        <a:prstGeom prst="chevron">
          <a:avLst/>
        </a:prstGeom>
        <a:gradFill rotWithShape="0">
          <a:gsLst>
            <a:gs pos="100000">
              <a:srgbClr val="A9FD87"/>
            </a:gs>
            <a:gs pos="100000">
              <a:schemeClr val="accent5">
                <a:shade val="80000"/>
                <a:hueOff val="0"/>
                <a:satOff val="0"/>
                <a:lumOff val="23659"/>
                <a:alphaOff val="0"/>
                <a:tint val="65000"/>
                <a:satMod val="100000"/>
                <a:lumMod val="100000"/>
              </a:schemeClr>
            </a:gs>
            <a:gs pos="100000">
              <a:schemeClr val="accent5">
                <a:shade val="80000"/>
                <a:hueOff val="0"/>
                <a:satOff val="0"/>
                <a:lumOff val="23659"/>
                <a:alphaOff val="0"/>
                <a:tint val="70000"/>
                <a:satMod val="100000"/>
                <a:lumMod val="100000"/>
              </a:schemeClr>
            </a:gs>
          </a:gsLs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S_tradnl" sz="1400" kern="1200" dirty="0"/>
            <a:t>Implementación</a:t>
          </a:r>
          <a:endParaRPr lang="es-EC" sz="1400" kern="1200" dirty="0">
            <a:latin typeface="Times New Roman" panose="02020603050405020304" pitchFamily="18" charset="0"/>
            <a:cs typeface="Times New Roman" panose="02020603050405020304" pitchFamily="18" charset="0"/>
          </a:endParaRPr>
        </a:p>
      </dsp:txBody>
      <dsp:txXfrm>
        <a:off x="7195438" y="453447"/>
        <a:ext cx="1660158" cy="1106772"/>
      </dsp:txXfrm>
    </dsp:sp>
    <dsp:sp modelId="{A674249E-3C0F-4337-9CC7-7D06DD6A5214}">
      <dsp:nvSpPr>
        <dsp:cNvPr id="0" name=""/>
        <dsp:cNvSpPr/>
      </dsp:nvSpPr>
      <dsp:spPr>
        <a:xfrm>
          <a:off x="8855596" y="453447"/>
          <a:ext cx="2766930" cy="1106772"/>
        </a:xfrm>
        <a:prstGeom prst="chevron">
          <a:avLst/>
        </a:prstGeom>
        <a:gradFill rotWithShape="0">
          <a:gsLst>
            <a:gs pos="100000">
              <a:srgbClr val="98FC70"/>
            </a:gs>
            <a:gs pos="100000">
              <a:schemeClr val="accent5">
                <a:shade val="80000"/>
                <a:hueOff val="0"/>
                <a:satOff val="0"/>
                <a:lumOff val="31545"/>
                <a:alphaOff val="0"/>
                <a:tint val="65000"/>
                <a:satMod val="100000"/>
                <a:lumMod val="100000"/>
              </a:schemeClr>
            </a:gs>
            <a:gs pos="100000">
              <a:schemeClr val="accent5">
                <a:shade val="80000"/>
                <a:hueOff val="0"/>
                <a:satOff val="0"/>
                <a:lumOff val="31545"/>
                <a:alphaOff val="0"/>
                <a:tint val="70000"/>
                <a:satMod val="100000"/>
                <a:lumMod val="100000"/>
              </a:schemeClr>
            </a:gs>
          </a:gsLs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S_tradnl" sz="1400" kern="1200" dirty="0"/>
            <a:t>Validación</a:t>
          </a:r>
          <a:endParaRPr lang="es-EC" sz="1400" kern="1200" dirty="0">
            <a:latin typeface="Times New Roman" panose="02020603050405020304" pitchFamily="18" charset="0"/>
            <a:cs typeface="Times New Roman" panose="02020603050405020304" pitchFamily="18" charset="0"/>
          </a:endParaRPr>
        </a:p>
      </dsp:txBody>
      <dsp:txXfrm>
        <a:off x="9408982" y="453447"/>
        <a:ext cx="1660158" cy="1106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9CB04-F94F-4BA3-B86B-4C3D5490FDAF}" type="datetimeFigureOut">
              <a:rPr lang="es-EC" smtClean="0"/>
              <a:t>19/2/20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B2140-C790-4434-8649-E6B8EFBF4E31}" type="slidenum">
              <a:rPr lang="es-EC" smtClean="0"/>
              <a:t>‹Nº›</a:t>
            </a:fld>
            <a:endParaRPr lang="es-EC"/>
          </a:p>
        </p:txBody>
      </p:sp>
    </p:spTree>
    <p:extLst>
      <p:ext uri="{BB962C8B-B14F-4D97-AF65-F5344CB8AC3E}">
        <p14:creationId xmlns:p14="http://schemas.microsoft.com/office/powerpoint/2010/main" val="417102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a:t>
            </a:fld>
            <a:endParaRPr lang="es-EC"/>
          </a:p>
        </p:txBody>
      </p:sp>
    </p:spTree>
    <p:extLst>
      <p:ext uri="{BB962C8B-B14F-4D97-AF65-F5344CB8AC3E}">
        <p14:creationId xmlns:p14="http://schemas.microsoft.com/office/powerpoint/2010/main" val="108102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r>
              <a:rPr lang="es-ES" dirty="0"/>
              <a:t>  - hablar </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10</a:t>
            </a:fld>
            <a:endParaRPr lang="es-EC"/>
          </a:p>
        </p:txBody>
      </p:sp>
    </p:spTree>
    <p:extLst>
      <p:ext uri="{BB962C8B-B14F-4D97-AF65-F5344CB8AC3E}">
        <p14:creationId xmlns:p14="http://schemas.microsoft.com/office/powerpoint/2010/main" val="272627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11</a:t>
            </a:fld>
            <a:endParaRPr lang="es-EC"/>
          </a:p>
        </p:txBody>
      </p:sp>
    </p:spTree>
    <p:extLst>
      <p:ext uri="{BB962C8B-B14F-4D97-AF65-F5344CB8AC3E}">
        <p14:creationId xmlns:p14="http://schemas.microsoft.com/office/powerpoint/2010/main" val="103876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12</a:t>
            </a:fld>
            <a:endParaRPr lang="es-EC"/>
          </a:p>
        </p:txBody>
      </p:sp>
    </p:spTree>
    <p:extLst>
      <p:ext uri="{BB962C8B-B14F-4D97-AF65-F5344CB8AC3E}">
        <p14:creationId xmlns:p14="http://schemas.microsoft.com/office/powerpoint/2010/main" val="136136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13</a:t>
            </a:fld>
            <a:endParaRPr lang="es-EC"/>
          </a:p>
        </p:txBody>
      </p:sp>
    </p:spTree>
    <p:extLst>
      <p:ext uri="{BB962C8B-B14F-4D97-AF65-F5344CB8AC3E}">
        <p14:creationId xmlns:p14="http://schemas.microsoft.com/office/powerpoint/2010/main" val="276177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14</a:t>
            </a:fld>
            <a:endParaRPr lang="es-EC"/>
          </a:p>
        </p:txBody>
      </p:sp>
    </p:spTree>
    <p:extLst>
      <p:ext uri="{BB962C8B-B14F-4D97-AF65-F5344CB8AC3E}">
        <p14:creationId xmlns:p14="http://schemas.microsoft.com/office/powerpoint/2010/main" val="225094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15</a:t>
            </a:fld>
            <a:endParaRPr lang="es-EC"/>
          </a:p>
        </p:txBody>
      </p:sp>
    </p:spTree>
    <p:extLst>
      <p:ext uri="{BB962C8B-B14F-4D97-AF65-F5344CB8AC3E}">
        <p14:creationId xmlns:p14="http://schemas.microsoft.com/office/powerpoint/2010/main" val="76375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16</a:t>
            </a:fld>
            <a:endParaRPr lang="es-EC"/>
          </a:p>
        </p:txBody>
      </p:sp>
    </p:spTree>
    <p:extLst>
      <p:ext uri="{BB962C8B-B14F-4D97-AF65-F5344CB8AC3E}">
        <p14:creationId xmlns:p14="http://schemas.microsoft.com/office/powerpoint/2010/main" val="390866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17</a:t>
            </a:fld>
            <a:endParaRPr lang="es-EC"/>
          </a:p>
        </p:txBody>
      </p:sp>
    </p:spTree>
    <p:extLst>
      <p:ext uri="{BB962C8B-B14F-4D97-AF65-F5344CB8AC3E}">
        <p14:creationId xmlns:p14="http://schemas.microsoft.com/office/powerpoint/2010/main" val="20785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18</a:t>
            </a:fld>
            <a:endParaRPr lang="es-EC"/>
          </a:p>
        </p:txBody>
      </p:sp>
    </p:spTree>
    <p:extLst>
      <p:ext uri="{BB962C8B-B14F-4D97-AF65-F5344CB8AC3E}">
        <p14:creationId xmlns:p14="http://schemas.microsoft.com/office/powerpoint/2010/main" val="1185047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19</a:t>
            </a:fld>
            <a:endParaRPr lang="es-EC"/>
          </a:p>
        </p:txBody>
      </p:sp>
    </p:spTree>
    <p:extLst>
      <p:ext uri="{BB962C8B-B14F-4D97-AF65-F5344CB8AC3E}">
        <p14:creationId xmlns:p14="http://schemas.microsoft.com/office/powerpoint/2010/main" val="291107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r>
              <a:rPr lang="es-ES" dirty="0"/>
              <a:t> </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2</a:t>
            </a:fld>
            <a:endParaRPr lang="es-EC"/>
          </a:p>
        </p:txBody>
      </p:sp>
    </p:spTree>
    <p:extLst>
      <p:ext uri="{BB962C8B-B14F-4D97-AF65-F5344CB8AC3E}">
        <p14:creationId xmlns:p14="http://schemas.microsoft.com/office/powerpoint/2010/main" val="111809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Jefferson </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20</a:t>
            </a:fld>
            <a:endParaRPr lang="es-EC"/>
          </a:p>
        </p:txBody>
      </p:sp>
    </p:spTree>
    <p:extLst>
      <p:ext uri="{BB962C8B-B14F-4D97-AF65-F5344CB8AC3E}">
        <p14:creationId xmlns:p14="http://schemas.microsoft.com/office/powerpoint/2010/main" val="283267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r>
              <a:rPr lang="es-ES" dirty="0"/>
              <a:t> </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21</a:t>
            </a:fld>
            <a:endParaRPr lang="es-EC"/>
          </a:p>
        </p:txBody>
      </p:sp>
    </p:spTree>
    <p:extLst>
      <p:ext uri="{BB962C8B-B14F-4D97-AF65-F5344CB8AC3E}">
        <p14:creationId xmlns:p14="http://schemas.microsoft.com/office/powerpoint/2010/main" val="3337148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22</a:t>
            </a:fld>
            <a:endParaRPr lang="es-EC"/>
          </a:p>
        </p:txBody>
      </p:sp>
    </p:spTree>
    <p:extLst>
      <p:ext uri="{BB962C8B-B14F-4D97-AF65-F5344CB8AC3E}">
        <p14:creationId xmlns:p14="http://schemas.microsoft.com/office/powerpoint/2010/main" val="2726879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r>
              <a:rPr lang="es-ES" dirty="0"/>
              <a:t> </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23</a:t>
            </a:fld>
            <a:endParaRPr lang="es-EC"/>
          </a:p>
        </p:txBody>
      </p:sp>
    </p:spTree>
    <p:extLst>
      <p:ext uri="{BB962C8B-B14F-4D97-AF65-F5344CB8AC3E}">
        <p14:creationId xmlns:p14="http://schemas.microsoft.com/office/powerpoint/2010/main" val="2136490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Jefferson, 1</a:t>
            </a:r>
          </a:p>
          <a:p>
            <a:r>
              <a:rPr lang="es-ES" dirty="0"/>
              <a:t> </a:t>
            </a:r>
            <a:r>
              <a:rPr lang="es-ES" dirty="0" err="1"/>
              <a:t>ivan</a:t>
            </a:r>
            <a:r>
              <a:rPr lang="es-ES" dirty="0"/>
              <a:t>  2</a:t>
            </a:r>
          </a:p>
          <a:p>
            <a:r>
              <a:rPr lang="es-ES"/>
              <a:t>Jefferson 3</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24</a:t>
            </a:fld>
            <a:endParaRPr lang="es-EC"/>
          </a:p>
        </p:txBody>
      </p:sp>
    </p:spTree>
    <p:extLst>
      <p:ext uri="{BB962C8B-B14F-4D97-AF65-F5344CB8AC3E}">
        <p14:creationId xmlns:p14="http://schemas.microsoft.com/office/powerpoint/2010/main" val="284861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3</a:t>
            </a:fld>
            <a:endParaRPr lang="es-EC"/>
          </a:p>
        </p:txBody>
      </p:sp>
    </p:spTree>
    <p:extLst>
      <p:ext uri="{BB962C8B-B14F-4D97-AF65-F5344CB8AC3E}">
        <p14:creationId xmlns:p14="http://schemas.microsoft.com/office/powerpoint/2010/main" val="128051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r>
              <a:rPr lang="es-ES" dirty="0"/>
              <a:t> </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4</a:t>
            </a:fld>
            <a:endParaRPr lang="es-EC"/>
          </a:p>
        </p:txBody>
      </p:sp>
    </p:spTree>
    <p:extLst>
      <p:ext uri="{BB962C8B-B14F-4D97-AF65-F5344CB8AC3E}">
        <p14:creationId xmlns:p14="http://schemas.microsoft.com/office/powerpoint/2010/main" val="299108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5</a:t>
            </a:fld>
            <a:endParaRPr lang="es-EC"/>
          </a:p>
        </p:txBody>
      </p:sp>
    </p:spTree>
    <p:extLst>
      <p:ext uri="{BB962C8B-B14F-4D97-AF65-F5344CB8AC3E}">
        <p14:creationId xmlns:p14="http://schemas.microsoft.com/office/powerpoint/2010/main" val="117856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Ep1 </a:t>
            </a:r>
            <a:r>
              <a:rPr lang="es-ES" dirty="0" err="1"/>
              <a:t>ivan</a:t>
            </a:r>
            <a:endParaRPr lang="es-ES" dirty="0"/>
          </a:p>
          <a:p>
            <a:r>
              <a:rPr lang="es-ES" dirty="0"/>
              <a:t>Ep2 </a:t>
            </a:r>
            <a:r>
              <a:rPr lang="es-ES" dirty="0" err="1"/>
              <a:t>ivan</a:t>
            </a:r>
            <a:endParaRPr lang="es-ES" dirty="0"/>
          </a:p>
          <a:p>
            <a:r>
              <a:rPr lang="es-ES" dirty="0"/>
              <a:t>Ep3 Jefferson</a:t>
            </a:r>
          </a:p>
          <a:p>
            <a:r>
              <a:rPr lang="es-ES" dirty="0"/>
              <a:t>Ep4 </a:t>
            </a:r>
            <a:r>
              <a:rPr lang="es-ES" dirty="0" err="1"/>
              <a:t>jefferson</a:t>
            </a:r>
            <a:endParaRPr lang="es-ES" dirty="0"/>
          </a:p>
          <a:p>
            <a:r>
              <a:rPr lang="es-ES" dirty="0"/>
              <a:t>Ep5 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6</a:t>
            </a:fld>
            <a:endParaRPr lang="es-EC"/>
          </a:p>
        </p:txBody>
      </p:sp>
    </p:spTree>
    <p:extLst>
      <p:ext uri="{BB962C8B-B14F-4D97-AF65-F5344CB8AC3E}">
        <p14:creationId xmlns:p14="http://schemas.microsoft.com/office/powerpoint/2010/main" val="59264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7</a:t>
            </a:fld>
            <a:endParaRPr lang="es-EC"/>
          </a:p>
        </p:txBody>
      </p:sp>
    </p:spTree>
    <p:extLst>
      <p:ext uri="{BB962C8B-B14F-4D97-AF65-F5344CB8AC3E}">
        <p14:creationId xmlns:p14="http://schemas.microsoft.com/office/powerpoint/2010/main" val="49280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Ivan</a:t>
            </a:r>
            <a:r>
              <a:rPr lang="es-ES" dirty="0"/>
              <a:t> </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8</a:t>
            </a:fld>
            <a:endParaRPr lang="es-EC"/>
          </a:p>
        </p:txBody>
      </p:sp>
    </p:spTree>
    <p:extLst>
      <p:ext uri="{BB962C8B-B14F-4D97-AF65-F5344CB8AC3E}">
        <p14:creationId xmlns:p14="http://schemas.microsoft.com/office/powerpoint/2010/main" val="200540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Jefferson</a:t>
            </a:r>
            <a:endParaRPr lang="es-EC" dirty="0"/>
          </a:p>
        </p:txBody>
      </p:sp>
      <p:sp>
        <p:nvSpPr>
          <p:cNvPr id="4" name="Marcador de número de diapositiva 3"/>
          <p:cNvSpPr>
            <a:spLocks noGrp="1"/>
          </p:cNvSpPr>
          <p:nvPr>
            <p:ph type="sldNum" sz="quarter" idx="5"/>
          </p:nvPr>
        </p:nvSpPr>
        <p:spPr/>
        <p:txBody>
          <a:bodyPr/>
          <a:lstStyle/>
          <a:p>
            <a:fld id="{DD5B2140-C790-4434-8649-E6B8EFBF4E31}" type="slidenum">
              <a:rPr lang="es-EC" smtClean="0"/>
              <a:t>9</a:t>
            </a:fld>
            <a:endParaRPr lang="es-EC"/>
          </a:p>
        </p:txBody>
      </p:sp>
    </p:spTree>
    <p:extLst>
      <p:ext uri="{BB962C8B-B14F-4D97-AF65-F5344CB8AC3E}">
        <p14:creationId xmlns:p14="http://schemas.microsoft.com/office/powerpoint/2010/main" val="7091060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3CAE271-DA65-492E-8212-B4D23F4851FB}" type="datetimeFigureOut">
              <a:rPr lang="es-EC" smtClean="0"/>
              <a:t>19/2/20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0F37656-52CA-4265-BAC4-F92100C1BB2D}" type="slidenum">
              <a:rPr lang="es-EC" smtClean="0"/>
              <a:t>‹Nº›</a:t>
            </a:fld>
            <a:endParaRPr lang="es-EC"/>
          </a:p>
        </p:txBody>
      </p:sp>
    </p:spTree>
    <p:extLst>
      <p:ext uri="{BB962C8B-B14F-4D97-AF65-F5344CB8AC3E}">
        <p14:creationId xmlns:p14="http://schemas.microsoft.com/office/powerpoint/2010/main" val="215832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CAE271-DA65-492E-8212-B4D23F4851FB}" type="datetimeFigureOut">
              <a:rPr lang="es-EC" smtClean="0"/>
              <a:t>19/2/20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428675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CAE271-DA65-492E-8212-B4D23F4851FB}" type="datetimeFigureOut">
              <a:rPr lang="es-EC" smtClean="0"/>
              <a:t>19/2/20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136767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CAE271-DA65-492E-8212-B4D23F4851FB}" type="datetimeFigureOut">
              <a:rPr lang="es-EC" smtClean="0"/>
              <a:t>19/2/20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224812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23CAE271-DA65-492E-8212-B4D23F4851FB}" type="datetimeFigureOut">
              <a:rPr lang="es-EC" smtClean="0"/>
              <a:t>19/2/20</a:t>
            </a:fld>
            <a:endParaRPr lang="es-EC"/>
          </a:p>
        </p:txBody>
      </p:sp>
      <p:sp>
        <p:nvSpPr>
          <p:cNvPr id="5" name="Footer Placeholder 4"/>
          <p:cNvSpPr>
            <a:spLocks noGrp="1"/>
          </p:cNvSpPr>
          <p:nvPr>
            <p:ph type="ftr" sz="quarter" idx="11"/>
          </p:nvPr>
        </p:nvSpPr>
        <p:spPr>
          <a:xfrm>
            <a:off x="2182708" y="6272784"/>
            <a:ext cx="6327648" cy="365125"/>
          </a:xfrm>
        </p:spPr>
        <p:txBody>
          <a:bodyPr/>
          <a:lstStyle/>
          <a:p>
            <a:endParaRPr lang="es-EC"/>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0F37656-52CA-4265-BAC4-F92100C1BB2D}" type="slidenum">
              <a:rPr lang="es-EC" smtClean="0"/>
              <a:t>‹Nº›</a:t>
            </a:fld>
            <a:endParaRPr lang="es-EC"/>
          </a:p>
        </p:txBody>
      </p:sp>
    </p:spTree>
    <p:extLst>
      <p:ext uri="{BB962C8B-B14F-4D97-AF65-F5344CB8AC3E}">
        <p14:creationId xmlns:p14="http://schemas.microsoft.com/office/powerpoint/2010/main" val="219321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3CAE271-DA65-492E-8212-B4D23F4851FB}" type="datetimeFigureOut">
              <a:rPr lang="es-EC" smtClean="0"/>
              <a:t>19/2/20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18134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3CAE271-DA65-492E-8212-B4D23F4851FB}" type="datetimeFigureOut">
              <a:rPr lang="es-EC" smtClean="0"/>
              <a:t>19/2/20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277734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3CAE271-DA65-492E-8212-B4D23F4851FB}" type="datetimeFigureOut">
              <a:rPr lang="es-EC" smtClean="0"/>
              <a:t>19/2/20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238766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AE271-DA65-492E-8212-B4D23F4851FB}" type="datetimeFigureOut">
              <a:rPr lang="es-EC" smtClean="0"/>
              <a:t>19/2/20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355195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3CAE271-DA65-492E-8212-B4D23F4851FB}" type="datetimeFigureOut">
              <a:rPr lang="es-EC" smtClean="0"/>
              <a:t>19/2/20</a:t>
            </a:fld>
            <a:endParaRPr lang="es-EC"/>
          </a:p>
        </p:txBody>
      </p:sp>
      <p:sp>
        <p:nvSpPr>
          <p:cNvPr id="6" name="Footer Placeholder 5"/>
          <p:cNvSpPr>
            <a:spLocks noGrp="1"/>
          </p:cNvSpPr>
          <p:nvPr>
            <p:ph type="ftr" sz="quarter" idx="11"/>
          </p:nvPr>
        </p:nvSpPr>
        <p:spPr/>
        <p:txBody>
          <a:bodyPr/>
          <a:lstStyle/>
          <a:p>
            <a:endParaRPr lang="es-EC"/>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329778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3CAE271-DA65-492E-8212-B4D23F4851FB}" type="datetimeFigureOut">
              <a:rPr lang="es-EC" smtClean="0"/>
              <a:t>19/2/20</a:t>
            </a:fld>
            <a:endParaRPr lang="es-EC"/>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0F37656-52CA-4265-BAC4-F92100C1BB2D}" type="slidenum">
              <a:rPr lang="es-EC" smtClean="0"/>
              <a:t>‹Nº›</a:t>
            </a:fld>
            <a:endParaRPr lang="es-EC"/>
          </a:p>
        </p:txBody>
      </p:sp>
    </p:spTree>
    <p:extLst>
      <p:ext uri="{BB962C8B-B14F-4D97-AF65-F5344CB8AC3E}">
        <p14:creationId xmlns:p14="http://schemas.microsoft.com/office/powerpoint/2010/main" val="323588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3CAE271-DA65-492E-8212-B4D23F4851FB}" type="datetimeFigureOut">
              <a:rPr lang="es-EC" smtClean="0"/>
              <a:t>19/2/20</a:t>
            </a:fld>
            <a:endParaRPr lang="es-EC"/>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C"/>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0F37656-52CA-4265-BAC4-F92100C1BB2D}" type="slidenum">
              <a:rPr lang="es-EC" smtClean="0"/>
              <a:t>‹Nº›</a:t>
            </a:fld>
            <a:endParaRPr lang="es-EC"/>
          </a:p>
        </p:txBody>
      </p:sp>
    </p:spTree>
    <p:extLst>
      <p:ext uri="{BB962C8B-B14F-4D97-AF65-F5344CB8AC3E}">
        <p14:creationId xmlns:p14="http://schemas.microsoft.com/office/powerpoint/2010/main" val="22565536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8" Type="http://schemas.openxmlformats.org/officeDocument/2006/relationships/image" Target="../media/image18.webp"/><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1.png"/><Relationship Id="rId5" Type="http://schemas.openxmlformats.org/officeDocument/2006/relationships/diagramQuickStyle" Target="../diagrams/quickStyle3.xml"/><Relationship Id="rId10" Type="http://schemas.openxmlformats.org/officeDocument/2006/relationships/image" Target="../media/image20.jpeg"/><Relationship Id="rId4" Type="http://schemas.openxmlformats.org/officeDocument/2006/relationships/diagramLayout" Target="../diagrams/layout3.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CD70E-865A-495B-A8B5-048647BBCCC1}"/>
              </a:ext>
            </a:extLst>
          </p:cNvPr>
          <p:cNvSpPr>
            <a:spLocks noGrp="1"/>
          </p:cNvSpPr>
          <p:nvPr>
            <p:ph type="ctrTitle"/>
          </p:nvPr>
        </p:nvSpPr>
        <p:spPr>
          <a:xfrm>
            <a:off x="1069848" y="1484038"/>
            <a:ext cx="9966960" cy="2678988"/>
          </a:xfrm>
        </p:spPr>
        <p:txBody>
          <a:bodyPr/>
          <a:lstStyle/>
          <a:p>
            <a:pPr algn="ctr"/>
            <a:r>
              <a:rPr lang="es-EC" sz="4800" dirty="0"/>
              <a:t>SISTEMA EXPERTO PARA REALIZAR AUDITORÍA DEL RIESGO OPERATIVO TECNOLÓGICO EN LAS COOPERATIVAS DE AHORRO Y CRÉDITO</a:t>
            </a:r>
          </a:p>
        </p:txBody>
      </p:sp>
      <p:sp>
        <p:nvSpPr>
          <p:cNvPr id="3" name="Subtítulo 2">
            <a:extLst>
              <a:ext uri="{FF2B5EF4-FFF2-40B4-BE49-F238E27FC236}">
                <a16:creationId xmlns:a16="http://schemas.microsoft.com/office/drawing/2014/main" id="{849B15BC-DB69-44D6-A6B8-96067EDC366D}"/>
              </a:ext>
            </a:extLst>
          </p:cNvPr>
          <p:cNvSpPr>
            <a:spLocks noGrp="1"/>
          </p:cNvSpPr>
          <p:nvPr>
            <p:ph type="subTitle" idx="1"/>
          </p:nvPr>
        </p:nvSpPr>
        <p:spPr>
          <a:xfrm>
            <a:off x="1069848" y="4481885"/>
            <a:ext cx="8458465" cy="1069848"/>
          </a:xfrm>
        </p:spPr>
        <p:txBody>
          <a:bodyPr>
            <a:normAutofit/>
          </a:bodyPr>
          <a:lstStyle/>
          <a:p>
            <a:pPr algn="ctr"/>
            <a:r>
              <a:rPr lang="es-ES_tradnl" b="1" dirty="0"/>
              <a:t>AUTORES:   RODRÍGUEZ LOGACHO, IVÁN WLADIMIR	</a:t>
            </a:r>
            <a:endParaRPr lang="es-EC" dirty="0"/>
          </a:p>
          <a:p>
            <a:pPr algn="ctr"/>
            <a:r>
              <a:rPr lang="es-ES_tradnl" b="1" dirty="0"/>
              <a:t>               TAMBACO TIPANTIZA, JEFFERSON ISRAEL</a:t>
            </a:r>
            <a:endParaRPr lang="es-EC" dirty="0"/>
          </a:p>
          <a:p>
            <a:endParaRPr lang="es-EC" dirty="0"/>
          </a:p>
        </p:txBody>
      </p:sp>
      <p:pic>
        <p:nvPicPr>
          <p:cNvPr id="4" name="Picture 4" descr="http://ugp.espe.edu.ec/wp-content/uploads/2012/07/LOGO-PRINCIPAL-NUEVO5.png">
            <a:extLst>
              <a:ext uri="{FF2B5EF4-FFF2-40B4-BE49-F238E27FC236}">
                <a16:creationId xmlns:a16="http://schemas.microsoft.com/office/drawing/2014/main" id="{40655315-0D1A-4DA4-8EB9-991257EAAA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912" y="128877"/>
            <a:ext cx="5236624" cy="112906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Subtítulo 2">
            <a:extLst>
              <a:ext uri="{FF2B5EF4-FFF2-40B4-BE49-F238E27FC236}">
                <a16:creationId xmlns:a16="http://schemas.microsoft.com/office/drawing/2014/main" id="{5B97E938-0310-4213-9B07-7D0ABBCA5C1B}"/>
              </a:ext>
            </a:extLst>
          </p:cNvPr>
          <p:cNvSpPr txBox="1">
            <a:spLocks/>
          </p:cNvSpPr>
          <p:nvPr/>
        </p:nvSpPr>
        <p:spPr>
          <a:xfrm>
            <a:off x="1069848" y="5659275"/>
            <a:ext cx="7891272" cy="6620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s-ES_tradnl" b="1" dirty="0"/>
              <a:t>DIRECTOR:   ING. PALIZ VICTOR </a:t>
            </a:r>
            <a:r>
              <a:rPr lang="es-ES_tradnl" b="1" dirty="0" err="1"/>
              <a:t>MSc</a:t>
            </a:r>
            <a:r>
              <a:rPr lang="es-ES_tradnl" b="1" dirty="0"/>
              <a:t>.</a:t>
            </a:r>
            <a:endParaRPr lang="es-EC" dirty="0"/>
          </a:p>
          <a:p>
            <a:endParaRPr lang="es-EC" dirty="0"/>
          </a:p>
        </p:txBody>
      </p:sp>
    </p:spTree>
    <p:extLst>
      <p:ext uri="{BB962C8B-B14F-4D97-AF65-F5344CB8AC3E}">
        <p14:creationId xmlns:p14="http://schemas.microsoft.com/office/powerpoint/2010/main" val="1871154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1C2852-8C43-49C0-A1C9-7CEC98AC81C9}"/>
              </a:ext>
            </a:extLst>
          </p:cNvPr>
          <p:cNvSpPr>
            <a:spLocks noGrp="1"/>
          </p:cNvSpPr>
          <p:nvPr>
            <p:ph type="title"/>
          </p:nvPr>
        </p:nvSpPr>
        <p:spPr>
          <a:xfrm>
            <a:off x="909427" y="401836"/>
            <a:ext cx="10058400" cy="1609344"/>
          </a:xfrm>
        </p:spPr>
        <p:txBody>
          <a:bodyPr/>
          <a:lstStyle/>
          <a:p>
            <a:r>
              <a:rPr lang="es-EC" dirty="0"/>
              <a:t>Identificación </a:t>
            </a:r>
          </a:p>
        </p:txBody>
      </p:sp>
      <p:grpSp>
        <p:nvGrpSpPr>
          <p:cNvPr id="4" name="Grupo 3">
            <a:extLst>
              <a:ext uri="{FF2B5EF4-FFF2-40B4-BE49-F238E27FC236}">
                <a16:creationId xmlns:a16="http://schemas.microsoft.com/office/drawing/2014/main" id="{FF611371-92EA-884E-998A-EDEBAA10510D}"/>
              </a:ext>
            </a:extLst>
          </p:cNvPr>
          <p:cNvGrpSpPr/>
          <p:nvPr/>
        </p:nvGrpSpPr>
        <p:grpSpPr>
          <a:xfrm>
            <a:off x="1063752" y="2122682"/>
            <a:ext cx="1839869" cy="444600"/>
            <a:chOff x="0" y="55730"/>
            <a:chExt cx="10058399" cy="444600"/>
          </a:xfrm>
          <a:scene3d>
            <a:camera prst="orthographicFront"/>
            <a:lightRig rig="flat" dir="t"/>
          </a:scene3d>
        </p:grpSpPr>
        <p:sp>
          <p:nvSpPr>
            <p:cNvPr id="5" name="Rectángulo redondeado 4">
              <a:extLst>
                <a:ext uri="{FF2B5EF4-FFF2-40B4-BE49-F238E27FC236}">
                  <a16:creationId xmlns:a16="http://schemas.microsoft.com/office/drawing/2014/main" id="{BEE9FB19-C616-5244-9A18-2725829B43F3}"/>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6" name="CuadroTexto 5">
              <a:extLst>
                <a:ext uri="{FF2B5EF4-FFF2-40B4-BE49-F238E27FC236}">
                  <a16:creationId xmlns:a16="http://schemas.microsoft.com/office/drawing/2014/main" id="{45446CC7-C01D-BD40-A562-5571DDCFCA5D}"/>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Problema</a:t>
              </a:r>
            </a:p>
          </p:txBody>
        </p:sp>
      </p:grpSp>
      <p:pic>
        <p:nvPicPr>
          <p:cNvPr id="7" name="Imagen 6">
            <a:extLst>
              <a:ext uri="{FF2B5EF4-FFF2-40B4-BE49-F238E27FC236}">
                <a16:creationId xmlns:a16="http://schemas.microsoft.com/office/drawing/2014/main" id="{5BE7FA83-C756-DB4D-9B04-960D6AEEA16A}"/>
              </a:ext>
            </a:extLst>
          </p:cNvPr>
          <p:cNvPicPr>
            <a:picLocks noChangeAspect="1"/>
          </p:cNvPicPr>
          <p:nvPr/>
        </p:nvPicPr>
        <p:blipFill>
          <a:blip r:embed="rId3"/>
          <a:stretch>
            <a:fillRect/>
          </a:stretch>
        </p:blipFill>
        <p:spPr>
          <a:xfrm>
            <a:off x="1251762" y="2888498"/>
            <a:ext cx="1463848" cy="1954312"/>
          </a:xfrm>
          <a:prstGeom prst="rect">
            <a:avLst/>
          </a:prstGeom>
        </p:spPr>
      </p:pic>
      <p:pic>
        <p:nvPicPr>
          <p:cNvPr id="8" name="Imagen 7">
            <a:extLst>
              <a:ext uri="{FF2B5EF4-FFF2-40B4-BE49-F238E27FC236}">
                <a16:creationId xmlns:a16="http://schemas.microsoft.com/office/drawing/2014/main" id="{F19C1968-ED57-8444-B6C7-54ED57BC929E}"/>
              </a:ext>
            </a:extLst>
          </p:cNvPr>
          <p:cNvPicPr>
            <a:picLocks noChangeAspect="1"/>
          </p:cNvPicPr>
          <p:nvPr/>
        </p:nvPicPr>
        <p:blipFill>
          <a:blip r:embed="rId4"/>
          <a:stretch>
            <a:fillRect/>
          </a:stretch>
        </p:blipFill>
        <p:spPr>
          <a:xfrm>
            <a:off x="3818716" y="3429000"/>
            <a:ext cx="1414453" cy="1414453"/>
          </a:xfrm>
          <a:prstGeom prst="rect">
            <a:avLst/>
          </a:prstGeom>
        </p:spPr>
      </p:pic>
      <p:grpSp>
        <p:nvGrpSpPr>
          <p:cNvPr id="9" name="Grupo 8">
            <a:extLst>
              <a:ext uri="{FF2B5EF4-FFF2-40B4-BE49-F238E27FC236}">
                <a16:creationId xmlns:a16="http://schemas.microsoft.com/office/drawing/2014/main" id="{004EE599-DF39-8D4B-A1C0-401A600CDC55}"/>
              </a:ext>
            </a:extLst>
          </p:cNvPr>
          <p:cNvGrpSpPr/>
          <p:nvPr/>
        </p:nvGrpSpPr>
        <p:grpSpPr>
          <a:xfrm>
            <a:off x="3772482" y="2587501"/>
            <a:ext cx="1556750" cy="444600"/>
            <a:chOff x="0" y="55730"/>
            <a:chExt cx="10058399" cy="444600"/>
          </a:xfrm>
          <a:scene3d>
            <a:camera prst="orthographicFront"/>
            <a:lightRig rig="flat" dir="t"/>
          </a:scene3d>
        </p:grpSpPr>
        <p:sp>
          <p:nvSpPr>
            <p:cNvPr id="10" name="Rectángulo redondeado 9">
              <a:extLst>
                <a:ext uri="{FF2B5EF4-FFF2-40B4-BE49-F238E27FC236}">
                  <a16:creationId xmlns:a16="http://schemas.microsoft.com/office/drawing/2014/main" id="{91A21F85-E2E4-784C-9FA0-F5CE8D6C4046}"/>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s-EC" dirty="0"/>
            </a:p>
          </p:txBody>
        </p:sp>
        <p:sp>
          <p:nvSpPr>
            <p:cNvPr id="11" name="CuadroTexto 10">
              <a:extLst>
                <a:ext uri="{FF2B5EF4-FFF2-40B4-BE49-F238E27FC236}">
                  <a16:creationId xmlns:a16="http://schemas.microsoft.com/office/drawing/2014/main" id="{D88CD185-67C8-6140-9DB9-0FC44E015F33}"/>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Solución</a:t>
              </a:r>
            </a:p>
          </p:txBody>
        </p:sp>
      </p:grpSp>
      <p:grpSp>
        <p:nvGrpSpPr>
          <p:cNvPr id="12" name="Grupo 11">
            <a:extLst>
              <a:ext uri="{FF2B5EF4-FFF2-40B4-BE49-F238E27FC236}">
                <a16:creationId xmlns:a16="http://schemas.microsoft.com/office/drawing/2014/main" id="{1F389CA7-7648-7D4C-87EF-2BB3128E78E5}"/>
              </a:ext>
            </a:extLst>
          </p:cNvPr>
          <p:cNvGrpSpPr/>
          <p:nvPr/>
        </p:nvGrpSpPr>
        <p:grpSpPr>
          <a:xfrm>
            <a:off x="6386105" y="3061901"/>
            <a:ext cx="1991961" cy="444600"/>
            <a:chOff x="0" y="55730"/>
            <a:chExt cx="10058399" cy="444600"/>
          </a:xfrm>
          <a:scene3d>
            <a:camera prst="orthographicFront"/>
            <a:lightRig rig="flat" dir="t"/>
          </a:scene3d>
        </p:grpSpPr>
        <p:sp>
          <p:nvSpPr>
            <p:cNvPr id="13" name="Rectángulo redondeado 12">
              <a:extLst>
                <a:ext uri="{FF2B5EF4-FFF2-40B4-BE49-F238E27FC236}">
                  <a16:creationId xmlns:a16="http://schemas.microsoft.com/office/drawing/2014/main" id="{17124AAD-442D-7748-834D-93C65E096D2D}"/>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s-EC" dirty="0"/>
            </a:p>
          </p:txBody>
        </p:sp>
        <p:sp>
          <p:nvSpPr>
            <p:cNvPr id="14" name="CuadroTexto 13">
              <a:extLst>
                <a:ext uri="{FF2B5EF4-FFF2-40B4-BE49-F238E27FC236}">
                  <a16:creationId xmlns:a16="http://schemas.microsoft.com/office/drawing/2014/main" id="{FED6F708-4E55-E742-B76E-C9B6BC7DFE90}"/>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Participantes</a:t>
              </a:r>
            </a:p>
          </p:txBody>
        </p:sp>
      </p:grpSp>
      <p:sp>
        <p:nvSpPr>
          <p:cNvPr id="15" name="CuadroTexto 14">
            <a:extLst>
              <a:ext uri="{FF2B5EF4-FFF2-40B4-BE49-F238E27FC236}">
                <a16:creationId xmlns:a16="http://schemas.microsoft.com/office/drawing/2014/main" id="{F6FCD6AA-5947-7B4A-9CC0-067E4CC36F74}"/>
              </a:ext>
            </a:extLst>
          </p:cNvPr>
          <p:cNvSpPr txBox="1"/>
          <p:nvPr/>
        </p:nvSpPr>
        <p:spPr>
          <a:xfrm>
            <a:off x="5685542" y="3813060"/>
            <a:ext cx="3598592" cy="646331"/>
          </a:xfrm>
          <a:prstGeom prst="rect">
            <a:avLst/>
          </a:prstGeom>
          <a:noFill/>
        </p:spPr>
        <p:txBody>
          <a:bodyPr wrap="square" rtlCol="0">
            <a:spAutoFit/>
          </a:bodyPr>
          <a:lstStyle/>
          <a:p>
            <a:pPr marL="285750" indent="-285750">
              <a:buFont typeface="Arial" panose="020B0604020202020204" pitchFamily="34" charset="0"/>
              <a:buChar char="•"/>
            </a:pPr>
            <a:r>
              <a:rPr lang="es-EC" dirty="0"/>
              <a:t>Ingenieros del conocimiento</a:t>
            </a:r>
          </a:p>
          <a:p>
            <a:pPr marL="285750" indent="-285750">
              <a:buFont typeface="Arial" panose="020B0604020202020204" pitchFamily="34" charset="0"/>
              <a:buChar char="•"/>
            </a:pPr>
            <a:r>
              <a:rPr lang="es-EC" dirty="0"/>
              <a:t>Experto humano</a:t>
            </a:r>
          </a:p>
        </p:txBody>
      </p:sp>
      <p:grpSp>
        <p:nvGrpSpPr>
          <p:cNvPr id="16" name="Grupo 15">
            <a:extLst>
              <a:ext uri="{FF2B5EF4-FFF2-40B4-BE49-F238E27FC236}">
                <a16:creationId xmlns:a16="http://schemas.microsoft.com/office/drawing/2014/main" id="{54F68345-C401-0843-A44A-78FF6B663AB9}"/>
              </a:ext>
            </a:extLst>
          </p:cNvPr>
          <p:cNvGrpSpPr/>
          <p:nvPr/>
        </p:nvGrpSpPr>
        <p:grpSpPr>
          <a:xfrm>
            <a:off x="9531002" y="3472494"/>
            <a:ext cx="1991961" cy="444600"/>
            <a:chOff x="0" y="55730"/>
            <a:chExt cx="10058399" cy="444600"/>
          </a:xfrm>
          <a:scene3d>
            <a:camera prst="orthographicFront"/>
            <a:lightRig rig="flat" dir="t"/>
          </a:scene3d>
        </p:grpSpPr>
        <p:sp>
          <p:nvSpPr>
            <p:cNvPr id="17" name="Rectángulo redondeado 16">
              <a:extLst>
                <a:ext uri="{FF2B5EF4-FFF2-40B4-BE49-F238E27FC236}">
                  <a16:creationId xmlns:a16="http://schemas.microsoft.com/office/drawing/2014/main" id="{702CFA83-EABA-E247-BC6B-901798AB7EEA}"/>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s-EC" dirty="0"/>
            </a:p>
          </p:txBody>
        </p:sp>
        <p:sp>
          <p:nvSpPr>
            <p:cNvPr id="18" name="CuadroTexto 17">
              <a:extLst>
                <a:ext uri="{FF2B5EF4-FFF2-40B4-BE49-F238E27FC236}">
                  <a16:creationId xmlns:a16="http://schemas.microsoft.com/office/drawing/2014/main" id="{4C21D548-302F-A748-A4F2-1489C716A6A8}"/>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Herramientas</a:t>
              </a:r>
            </a:p>
          </p:txBody>
        </p:sp>
      </p:grpSp>
      <p:sp>
        <p:nvSpPr>
          <p:cNvPr id="19" name="CuadroTexto 18">
            <a:extLst>
              <a:ext uri="{FF2B5EF4-FFF2-40B4-BE49-F238E27FC236}">
                <a16:creationId xmlns:a16="http://schemas.microsoft.com/office/drawing/2014/main" id="{C5CA4AC7-1812-0546-AF6F-87E056F8AC48}"/>
              </a:ext>
            </a:extLst>
          </p:cNvPr>
          <p:cNvSpPr txBox="1"/>
          <p:nvPr/>
        </p:nvSpPr>
        <p:spPr>
          <a:xfrm>
            <a:off x="9715492" y="4149629"/>
            <a:ext cx="2299182" cy="646331"/>
          </a:xfrm>
          <a:prstGeom prst="rect">
            <a:avLst/>
          </a:prstGeom>
          <a:noFill/>
        </p:spPr>
        <p:txBody>
          <a:bodyPr wrap="square" rtlCol="0">
            <a:spAutoFit/>
          </a:bodyPr>
          <a:lstStyle/>
          <a:p>
            <a:pPr marL="285750" indent="-285750">
              <a:buFont typeface="Arial" panose="020B0604020202020204" pitchFamily="34" charset="0"/>
              <a:buChar char="•"/>
            </a:pPr>
            <a:r>
              <a:rPr lang="es-EC" dirty="0"/>
              <a:t>PyClips</a:t>
            </a:r>
          </a:p>
          <a:p>
            <a:pPr marL="285750" indent="-285750">
              <a:buFont typeface="Arial" panose="020B0604020202020204" pitchFamily="34" charset="0"/>
              <a:buChar char="•"/>
            </a:pPr>
            <a:r>
              <a:rPr lang="es-EC" dirty="0"/>
              <a:t>Frappe</a:t>
            </a:r>
          </a:p>
        </p:txBody>
      </p:sp>
    </p:spTree>
    <p:extLst>
      <p:ext uri="{BB962C8B-B14F-4D97-AF65-F5344CB8AC3E}">
        <p14:creationId xmlns:p14="http://schemas.microsoft.com/office/powerpoint/2010/main" val="4199821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80">
                                          <p:stCondLst>
                                            <p:cond delay="0"/>
                                          </p:stCondLst>
                                        </p:cTn>
                                        <p:tgtEl>
                                          <p:spTgt spid="15"/>
                                        </p:tgtEl>
                                      </p:cBhvr>
                                    </p:animEffect>
                                    <p:anim calcmode="lin" valueType="num">
                                      <p:cBhvr>
                                        <p:cTn id="9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7" dur="26">
                                          <p:stCondLst>
                                            <p:cond delay="650"/>
                                          </p:stCondLst>
                                        </p:cTn>
                                        <p:tgtEl>
                                          <p:spTgt spid="15"/>
                                        </p:tgtEl>
                                      </p:cBhvr>
                                      <p:to x="100000" y="60000"/>
                                    </p:animScale>
                                    <p:animScale>
                                      <p:cBhvr>
                                        <p:cTn id="98" dur="166" decel="50000">
                                          <p:stCondLst>
                                            <p:cond delay="676"/>
                                          </p:stCondLst>
                                        </p:cTn>
                                        <p:tgtEl>
                                          <p:spTgt spid="15"/>
                                        </p:tgtEl>
                                      </p:cBhvr>
                                      <p:to x="100000" y="100000"/>
                                    </p:animScale>
                                    <p:animScale>
                                      <p:cBhvr>
                                        <p:cTn id="99" dur="26">
                                          <p:stCondLst>
                                            <p:cond delay="1312"/>
                                          </p:stCondLst>
                                        </p:cTn>
                                        <p:tgtEl>
                                          <p:spTgt spid="15"/>
                                        </p:tgtEl>
                                      </p:cBhvr>
                                      <p:to x="100000" y="80000"/>
                                    </p:animScale>
                                    <p:animScale>
                                      <p:cBhvr>
                                        <p:cTn id="100" dur="166" decel="50000">
                                          <p:stCondLst>
                                            <p:cond delay="1338"/>
                                          </p:stCondLst>
                                        </p:cTn>
                                        <p:tgtEl>
                                          <p:spTgt spid="15"/>
                                        </p:tgtEl>
                                      </p:cBhvr>
                                      <p:to x="100000" y="100000"/>
                                    </p:animScale>
                                    <p:animScale>
                                      <p:cBhvr>
                                        <p:cTn id="101" dur="26">
                                          <p:stCondLst>
                                            <p:cond delay="1642"/>
                                          </p:stCondLst>
                                        </p:cTn>
                                        <p:tgtEl>
                                          <p:spTgt spid="15"/>
                                        </p:tgtEl>
                                      </p:cBhvr>
                                      <p:to x="100000" y="90000"/>
                                    </p:animScale>
                                    <p:animScale>
                                      <p:cBhvr>
                                        <p:cTn id="102" dur="166" decel="50000">
                                          <p:stCondLst>
                                            <p:cond delay="1668"/>
                                          </p:stCondLst>
                                        </p:cTn>
                                        <p:tgtEl>
                                          <p:spTgt spid="15"/>
                                        </p:tgtEl>
                                      </p:cBhvr>
                                      <p:to x="100000" y="100000"/>
                                    </p:animScale>
                                    <p:animScale>
                                      <p:cBhvr>
                                        <p:cTn id="103" dur="26">
                                          <p:stCondLst>
                                            <p:cond delay="1808"/>
                                          </p:stCondLst>
                                        </p:cTn>
                                        <p:tgtEl>
                                          <p:spTgt spid="15"/>
                                        </p:tgtEl>
                                      </p:cBhvr>
                                      <p:to x="100000" y="95000"/>
                                    </p:animScale>
                                    <p:animScale>
                                      <p:cBhvr>
                                        <p:cTn id="104" dur="166" decel="50000">
                                          <p:stCondLst>
                                            <p:cond delay="1834"/>
                                          </p:stCondLst>
                                        </p:cTn>
                                        <p:tgtEl>
                                          <p:spTgt spid="15"/>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down)">
                                      <p:cBhvr>
                                        <p:cTn id="109" dur="580">
                                          <p:stCondLst>
                                            <p:cond delay="0"/>
                                          </p:stCondLst>
                                        </p:cTn>
                                        <p:tgtEl>
                                          <p:spTgt spid="16"/>
                                        </p:tgtEl>
                                      </p:cBhvr>
                                    </p:animEffect>
                                    <p:anim calcmode="lin" valueType="num">
                                      <p:cBhvr>
                                        <p:cTn id="11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5" dur="26">
                                          <p:stCondLst>
                                            <p:cond delay="650"/>
                                          </p:stCondLst>
                                        </p:cTn>
                                        <p:tgtEl>
                                          <p:spTgt spid="16"/>
                                        </p:tgtEl>
                                      </p:cBhvr>
                                      <p:to x="100000" y="60000"/>
                                    </p:animScale>
                                    <p:animScale>
                                      <p:cBhvr>
                                        <p:cTn id="116" dur="166" decel="50000">
                                          <p:stCondLst>
                                            <p:cond delay="676"/>
                                          </p:stCondLst>
                                        </p:cTn>
                                        <p:tgtEl>
                                          <p:spTgt spid="16"/>
                                        </p:tgtEl>
                                      </p:cBhvr>
                                      <p:to x="100000" y="100000"/>
                                    </p:animScale>
                                    <p:animScale>
                                      <p:cBhvr>
                                        <p:cTn id="117" dur="26">
                                          <p:stCondLst>
                                            <p:cond delay="1312"/>
                                          </p:stCondLst>
                                        </p:cTn>
                                        <p:tgtEl>
                                          <p:spTgt spid="16"/>
                                        </p:tgtEl>
                                      </p:cBhvr>
                                      <p:to x="100000" y="80000"/>
                                    </p:animScale>
                                    <p:animScale>
                                      <p:cBhvr>
                                        <p:cTn id="118" dur="166" decel="50000">
                                          <p:stCondLst>
                                            <p:cond delay="1338"/>
                                          </p:stCondLst>
                                        </p:cTn>
                                        <p:tgtEl>
                                          <p:spTgt spid="16"/>
                                        </p:tgtEl>
                                      </p:cBhvr>
                                      <p:to x="100000" y="100000"/>
                                    </p:animScale>
                                    <p:animScale>
                                      <p:cBhvr>
                                        <p:cTn id="119" dur="26">
                                          <p:stCondLst>
                                            <p:cond delay="1642"/>
                                          </p:stCondLst>
                                        </p:cTn>
                                        <p:tgtEl>
                                          <p:spTgt spid="16"/>
                                        </p:tgtEl>
                                      </p:cBhvr>
                                      <p:to x="100000" y="90000"/>
                                    </p:animScale>
                                    <p:animScale>
                                      <p:cBhvr>
                                        <p:cTn id="120" dur="166" decel="50000">
                                          <p:stCondLst>
                                            <p:cond delay="1668"/>
                                          </p:stCondLst>
                                        </p:cTn>
                                        <p:tgtEl>
                                          <p:spTgt spid="16"/>
                                        </p:tgtEl>
                                      </p:cBhvr>
                                      <p:to x="100000" y="100000"/>
                                    </p:animScale>
                                    <p:animScale>
                                      <p:cBhvr>
                                        <p:cTn id="121" dur="26">
                                          <p:stCondLst>
                                            <p:cond delay="1808"/>
                                          </p:stCondLst>
                                        </p:cTn>
                                        <p:tgtEl>
                                          <p:spTgt spid="16"/>
                                        </p:tgtEl>
                                      </p:cBhvr>
                                      <p:to x="100000" y="95000"/>
                                    </p:animScale>
                                    <p:animScale>
                                      <p:cBhvr>
                                        <p:cTn id="122" dur="166" decel="50000">
                                          <p:stCondLst>
                                            <p:cond delay="1834"/>
                                          </p:stCondLst>
                                        </p:cTn>
                                        <p:tgtEl>
                                          <p:spTgt spid="16"/>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80">
                                          <p:stCondLst>
                                            <p:cond delay="0"/>
                                          </p:stCondLst>
                                        </p:cTn>
                                        <p:tgtEl>
                                          <p:spTgt spid="19"/>
                                        </p:tgtEl>
                                      </p:cBhvr>
                                    </p:animEffect>
                                    <p:anim calcmode="lin" valueType="num">
                                      <p:cBhvr>
                                        <p:cTn id="1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1" dur="26">
                                          <p:stCondLst>
                                            <p:cond delay="650"/>
                                          </p:stCondLst>
                                        </p:cTn>
                                        <p:tgtEl>
                                          <p:spTgt spid="19"/>
                                        </p:tgtEl>
                                      </p:cBhvr>
                                      <p:to x="100000" y="60000"/>
                                    </p:animScale>
                                    <p:animScale>
                                      <p:cBhvr>
                                        <p:cTn id="132" dur="166" decel="50000">
                                          <p:stCondLst>
                                            <p:cond delay="676"/>
                                          </p:stCondLst>
                                        </p:cTn>
                                        <p:tgtEl>
                                          <p:spTgt spid="19"/>
                                        </p:tgtEl>
                                      </p:cBhvr>
                                      <p:to x="100000" y="100000"/>
                                    </p:animScale>
                                    <p:animScale>
                                      <p:cBhvr>
                                        <p:cTn id="133" dur="26">
                                          <p:stCondLst>
                                            <p:cond delay="1312"/>
                                          </p:stCondLst>
                                        </p:cTn>
                                        <p:tgtEl>
                                          <p:spTgt spid="19"/>
                                        </p:tgtEl>
                                      </p:cBhvr>
                                      <p:to x="100000" y="80000"/>
                                    </p:animScale>
                                    <p:animScale>
                                      <p:cBhvr>
                                        <p:cTn id="134" dur="166" decel="50000">
                                          <p:stCondLst>
                                            <p:cond delay="1338"/>
                                          </p:stCondLst>
                                        </p:cTn>
                                        <p:tgtEl>
                                          <p:spTgt spid="19"/>
                                        </p:tgtEl>
                                      </p:cBhvr>
                                      <p:to x="100000" y="100000"/>
                                    </p:animScale>
                                    <p:animScale>
                                      <p:cBhvr>
                                        <p:cTn id="135" dur="26">
                                          <p:stCondLst>
                                            <p:cond delay="1642"/>
                                          </p:stCondLst>
                                        </p:cTn>
                                        <p:tgtEl>
                                          <p:spTgt spid="19"/>
                                        </p:tgtEl>
                                      </p:cBhvr>
                                      <p:to x="100000" y="90000"/>
                                    </p:animScale>
                                    <p:animScale>
                                      <p:cBhvr>
                                        <p:cTn id="136" dur="166" decel="50000">
                                          <p:stCondLst>
                                            <p:cond delay="1668"/>
                                          </p:stCondLst>
                                        </p:cTn>
                                        <p:tgtEl>
                                          <p:spTgt spid="19"/>
                                        </p:tgtEl>
                                      </p:cBhvr>
                                      <p:to x="100000" y="100000"/>
                                    </p:animScale>
                                    <p:animScale>
                                      <p:cBhvr>
                                        <p:cTn id="137" dur="26">
                                          <p:stCondLst>
                                            <p:cond delay="1808"/>
                                          </p:stCondLst>
                                        </p:cTn>
                                        <p:tgtEl>
                                          <p:spTgt spid="19"/>
                                        </p:tgtEl>
                                      </p:cBhvr>
                                      <p:to x="100000" y="95000"/>
                                    </p:animScale>
                                    <p:animScale>
                                      <p:cBhvr>
                                        <p:cTn id="13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AB0664F-022E-644D-9EAB-BEED4AAC039F}"/>
              </a:ext>
            </a:extLst>
          </p:cNvPr>
          <p:cNvSpPr>
            <a:spLocks noGrp="1"/>
          </p:cNvSpPr>
          <p:nvPr>
            <p:ph type="title"/>
          </p:nvPr>
        </p:nvSpPr>
        <p:spPr>
          <a:xfrm>
            <a:off x="909427" y="401836"/>
            <a:ext cx="10058400" cy="1609344"/>
          </a:xfrm>
        </p:spPr>
        <p:txBody>
          <a:bodyPr/>
          <a:lstStyle/>
          <a:p>
            <a:r>
              <a:rPr lang="es-EC" dirty="0"/>
              <a:t>CONCEPTUALIZACIÓN</a:t>
            </a:r>
          </a:p>
        </p:txBody>
      </p:sp>
      <p:pic>
        <p:nvPicPr>
          <p:cNvPr id="5" name="Imagen 4">
            <a:extLst>
              <a:ext uri="{FF2B5EF4-FFF2-40B4-BE49-F238E27FC236}">
                <a16:creationId xmlns:a16="http://schemas.microsoft.com/office/drawing/2014/main" id="{22D34842-010E-FA47-BDC8-55DE86C46883}"/>
              </a:ext>
            </a:extLst>
          </p:cNvPr>
          <p:cNvPicPr/>
          <p:nvPr/>
        </p:nvPicPr>
        <p:blipFill>
          <a:blip r:embed="rId3"/>
          <a:stretch>
            <a:fillRect/>
          </a:stretch>
        </p:blipFill>
        <p:spPr>
          <a:xfrm>
            <a:off x="484873" y="2743201"/>
            <a:ext cx="5453754" cy="2846434"/>
          </a:xfrm>
          <a:prstGeom prst="rect">
            <a:avLst/>
          </a:prstGeom>
        </p:spPr>
      </p:pic>
      <p:graphicFrame>
        <p:nvGraphicFramePr>
          <p:cNvPr id="6" name="Tabla 5">
            <a:extLst>
              <a:ext uri="{FF2B5EF4-FFF2-40B4-BE49-F238E27FC236}">
                <a16:creationId xmlns:a16="http://schemas.microsoft.com/office/drawing/2014/main" id="{BCBE77D8-F083-B84D-8A5E-E1DF8D552061}"/>
              </a:ext>
            </a:extLst>
          </p:cNvPr>
          <p:cNvGraphicFramePr>
            <a:graphicFrameLocks noGrp="1"/>
          </p:cNvGraphicFramePr>
          <p:nvPr>
            <p:extLst>
              <p:ext uri="{D42A27DB-BD31-4B8C-83A1-F6EECF244321}">
                <p14:modId xmlns:p14="http://schemas.microsoft.com/office/powerpoint/2010/main" val="2332390265"/>
              </p:ext>
            </p:extLst>
          </p:nvPr>
        </p:nvGraphicFramePr>
        <p:xfrm>
          <a:off x="6096000" y="71132"/>
          <a:ext cx="5453754" cy="6120834"/>
        </p:xfrm>
        <a:graphic>
          <a:graphicData uri="http://schemas.openxmlformats.org/drawingml/2006/table">
            <a:tbl>
              <a:tblPr firstRow="1" firstCol="1" bandRow="1">
                <a:tableStyleId>{1E171933-4619-4E11-9A3F-F7608DF75F80}</a:tableStyleId>
              </a:tblPr>
              <a:tblGrid>
                <a:gridCol w="4205805">
                  <a:extLst>
                    <a:ext uri="{9D8B030D-6E8A-4147-A177-3AD203B41FA5}">
                      <a16:colId xmlns:a16="http://schemas.microsoft.com/office/drawing/2014/main" val="2434055771"/>
                    </a:ext>
                  </a:extLst>
                </a:gridCol>
                <a:gridCol w="1247949">
                  <a:extLst>
                    <a:ext uri="{9D8B030D-6E8A-4147-A177-3AD203B41FA5}">
                      <a16:colId xmlns:a16="http://schemas.microsoft.com/office/drawing/2014/main" val="3865588825"/>
                    </a:ext>
                  </a:extLst>
                </a:gridCol>
              </a:tblGrid>
              <a:tr h="233810">
                <a:tc gridSpan="2">
                  <a:txBody>
                    <a:bodyPr/>
                    <a:lstStyle/>
                    <a:p>
                      <a:pPr algn="ctr">
                        <a:lnSpc>
                          <a:spcPct val="200000"/>
                        </a:lnSpc>
                        <a:spcAft>
                          <a:spcPts val="0"/>
                        </a:spcAft>
                      </a:pPr>
                      <a:r>
                        <a:rPr lang="es-ES" sz="1000" dirty="0">
                          <a:effectLst/>
                        </a:rPr>
                        <a:t>SECCIÓN IV FACTORES RIESGO OPERATIVO</a:t>
                      </a:r>
                      <a:endParaRPr lang="es-EC" sz="10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hMerge="1">
                  <a:txBody>
                    <a:bodyPr/>
                    <a:lstStyle/>
                    <a:p>
                      <a:endParaRPr lang="es-EC"/>
                    </a:p>
                  </a:txBody>
                  <a:tcPr/>
                </a:tc>
                <a:extLst>
                  <a:ext uri="{0D108BD9-81ED-4DB2-BD59-A6C34878D82A}">
                    <a16:rowId xmlns:a16="http://schemas.microsoft.com/office/drawing/2014/main" val="707257572"/>
                  </a:ext>
                </a:extLst>
              </a:tr>
              <a:tr h="233810">
                <a:tc>
                  <a:txBody>
                    <a:bodyPr/>
                    <a:lstStyle/>
                    <a:p>
                      <a:pPr algn="ctr">
                        <a:lnSpc>
                          <a:spcPct val="200000"/>
                        </a:lnSpc>
                        <a:spcAft>
                          <a:spcPts val="0"/>
                        </a:spcAft>
                      </a:pPr>
                      <a:r>
                        <a:rPr lang="es-ES" sz="1000">
                          <a:effectLst/>
                        </a:rPr>
                        <a:t>Preguntas</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Valores</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1932887131"/>
                  </a:ext>
                </a:extLst>
              </a:tr>
              <a:tr h="779177">
                <a:tc>
                  <a:txBody>
                    <a:bodyPr/>
                    <a:lstStyle/>
                    <a:p>
                      <a:pPr algn="just">
                        <a:lnSpc>
                          <a:spcPct val="200000"/>
                        </a:lnSpc>
                        <a:spcAft>
                          <a:spcPts val="0"/>
                        </a:spcAft>
                      </a:pPr>
                      <a:r>
                        <a:rPr lang="es-ES" sz="1000" dirty="0">
                          <a:effectLst/>
                        </a:rPr>
                        <a:t>¿La entidad dispone de tecnologías de la información que garantizan la captura, procesamiento, almacenamiento y transmisión de la información?</a:t>
                      </a:r>
                      <a:endParaRPr lang="es-EC" sz="10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SI</a:t>
                      </a:r>
                      <a:endParaRPr lang="es-EC" sz="1050">
                        <a:effectLst/>
                      </a:endParaRPr>
                    </a:p>
                    <a:p>
                      <a:pPr algn="ctr">
                        <a:lnSpc>
                          <a:spcPct val="200000"/>
                        </a:lnSpc>
                        <a:spcAft>
                          <a:spcPts val="0"/>
                        </a:spcAft>
                      </a:pPr>
                      <a:r>
                        <a:rPr lang="es-ES" sz="1000">
                          <a:effectLst/>
                        </a:rPr>
                        <a:t>NO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349857618"/>
                  </a:ext>
                </a:extLst>
              </a:tr>
              <a:tr h="506493">
                <a:tc>
                  <a:txBody>
                    <a:bodyPr/>
                    <a:lstStyle/>
                    <a:p>
                      <a:pPr algn="just">
                        <a:lnSpc>
                          <a:spcPct val="200000"/>
                        </a:lnSpc>
                        <a:spcAft>
                          <a:spcPts val="0"/>
                        </a:spcAft>
                      </a:pPr>
                      <a:r>
                        <a:rPr lang="es-ES" sz="1000">
                          <a:effectLst/>
                        </a:rPr>
                        <a:t>¿Usted considera que en su cooperativa se administra correctamente la tecnología de la información?</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SI</a:t>
                      </a:r>
                      <a:endParaRPr lang="es-EC" sz="1050">
                        <a:effectLst/>
                      </a:endParaRPr>
                    </a:p>
                    <a:p>
                      <a:pPr algn="ctr">
                        <a:lnSpc>
                          <a:spcPct val="200000"/>
                        </a:lnSpc>
                        <a:spcAft>
                          <a:spcPts val="0"/>
                        </a:spcAft>
                      </a:pPr>
                      <a:r>
                        <a:rPr lang="es-ES" sz="1000">
                          <a:effectLst/>
                        </a:rPr>
                        <a:t>NO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3548451684"/>
                  </a:ext>
                </a:extLst>
              </a:tr>
              <a:tr h="506493">
                <a:tc>
                  <a:txBody>
                    <a:bodyPr/>
                    <a:lstStyle/>
                    <a:p>
                      <a:pPr algn="just">
                        <a:lnSpc>
                          <a:spcPct val="200000"/>
                        </a:lnSpc>
                        <a:spcAft>
                          <a:spcPts val="0"/>
                        </a:spcAft>
                      </a:pPr>
                      <a:r>
                        <a:rPr lang="es-ES" sz="1000">
                          <a:effectLst/>
                        </a:rPr>
                        <a:t>¿Existe el área de tecnologías de la información?</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SI</a:t>
                      </a:r>
                      <a:endParaRPr lang="es-EC" sz="1050">
                        <a:effectLst/>
                      </a:endParaRPr>
                    </a:p>
                    <a:p>
                      <a:pPr algn="ctr">
                        <a:lnSpc>
                          <a:spcPct val="200000"/>
                        </a:lnSpc>
                        <a:spcAft>
                          <a:spcPts val="0"/>
                        </a:spcAft>
                      </a:pPr>
                      <a:r>
                        <a:rPr lang="es-ES" sz="1000">
                          <a:effectLst/>
                        </a:rPr>
                        <a:t>NO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3724537440"/>
                  </a:ext>
                </a:extLst>
              </a:tr>
              <a:tr h="684143">
                <a:tc>
                  <a:txBody>
                    <a:bodyPr/>
                    <a:lstStyle/>
                    <a:p>
                      <a:pPr algn="just">
                        <a:lnSpc>
                          <a:spcPct val="200000"/>
                        </a:lnSpc>
                        <a:spcAft>
                          <a:spcPts val="0"/>
                        </a:spcAft>
                      </a:pPr>
                      <a:r>
                        <a:rPr lang="es-ES" sz="1000" dirty="0">
                          <a:effectLst/>
                        </a:rPr>
                        <a:t>¿Poseen una estructura de Gestión de tecnología?</a:t>
                      </a:r>
                      <a:endParaRPr lang="es-EC" sz="10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SI</a:t>
                      </a:r>
                      <a:endParaRPr lang="es-EC" sz="1050">
                        <a:effectLst/>
                      </a:endParaRPr>
                    </a:p>
                    <a:p>
                      <a:pPr algn="ctr">
                        <a:lnSpc>
                          <a:spcPct val="200000"/>
                        </a:lnSpc>
                        <a:spcAft>
                          <a:spcPts val="0"/>
                        </a:spcAft>
                      </a:pPr>
                      <a:r>
                        <a:rPr lang="es-ES" sz="1000">
                          <a:effectLst/>
                        </a:rPr>
                        <a:t>NO</a:t>
                      </a:r>
                      <a:endParaRPr lang="es-EC" sz="1050">
                        <a:effectLst/>
                      </a:endParaRPr>
                    </a:p>
                    <a:p>
                      <a:pPr algn="r">
                        <a:lnSpc>
                          <a:spcPct val="107000"/>
                        </a:lnSpc>
                        <a:spcAft>
                          <a:spcPts val="0"/>
                        </a:spcAft>
                      </a:pPr>
                      <a:r>
                        <a:rPr lang="es-ES" sz="1000">
                          <a:effectLst/>
                        </a:rPr>
                        <a:t> </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2643362209"/>
                  </a:ext>
                </a:extLst>
              </a:tr>
              <a:tr h="506493">
                <a:tc>
                  <a:txBody>
                    <a:bodyPr/>
                    <a:lstStyle/>
                    <a:p>
                      <a:pPr algn="just">
                        <a:lnSpc>
                          <a:spcPct val="200000"/>
                        </a:lnSpc>
                        <a:spcAft>
                          <a:spcPts val="0"/>
                        </a:spcAft>
                      </a:pPr>
                      <a:r>
                        <a:rPr lang="es-ES" sz="1000">
                          <a:effectLst/>
                        </a:rPr>
                        <a:t>¿Cuenta con un comité de tecnología de la información?</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SI</a:t>
                      </a:r>
                      <a:endParaRPr lang="es-EC" sz="1050">
                        <a:effectLst/>
                      </a:endParaRPr>
                    </a:p>
                    <a:p>
                      <a:pPr algn="ctr">
                        <a:lnSpc>
                          <a:spcPct val="200000"/>
                        </a:lnSpc>
                        <a:spcAft>
                          <a:spcPts val="0"/>
                        </a:spcAft>
                      </a:pPr>
                      <a:r>
                        <a:rPr lang="es-ES" sz="1000">
                          <a:effectLst/>
                        </a:rPr>
                        <a:t>NO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2182117660"/>
                  </a:ext>
                </a:extLst>
              </a:tr>
              <a:tr h="506493">
                <a:tc>
                  <a:txBody>
                    <a:bodyPr/>
                    <a:lstStyle/>
                    <a:p>
                      <a:pPr algn="just">
                        <a:lnSpc>
                          <a:spcPct val="200000"/>
                        </a:lnSpc>
                        <a:spcAft>
                          <a:spcPts val="0"/>
                        </a:spcAft>
                      </a:pPr>
                      <a:r>
                        <a:rPr lang="es-ES" sz="1000">
                          <a:effectLst/>
                        </a:rPr>
                        <a:t>¿Cuenta con una unidad de tecnología de la información?</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SI</a:t>
                      </a:r>
                      <a:endParaRPr lang="es-EC" sz="1050">
                        <a:effectLst/>
                      </a:endParaRPr>
                    </a:p>
                    <a:p>
                      <a:pPr algn="ctr">
                        <a:lnSpc>
                          <a:spcPct val="200000"/>
                        </a:lnSpc>
                        <a:spcAft>
                          <a:spcPts val="0"/>
                        </a:spcAft>
                      </a:pPr>
                      <a:r>
                        <a:rPr lang="es-ES" sz="1000">
                          <a:effectLst/>
                        </a:rPr>
                        <a:t>NO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2661380390"/>
                  </a:ext>
                </a:extLst>
              </a:tr>
              <a:tr h="506493">
                <a:tc>
                  <a:txBody>
                    <a:bodyPr/>
                    <a:lstStyle/>
                    <a:p>
                      <a:pPr algn="just">
                        <a:lnSpc>
                          <a:spcPct val="200000"/>
                        </a:lnSpc>
                        <a:spcAft>
                          <a:spcPts val="0"/>
                        </a:spcAft>
                      </a:pPr>
                      <a:r>
                        <a:rPr lang="es-ES" sz="1000" dirty="0">
                          <a:effectLst/>
                        </a:rPr>
                        <a:t>¿Cuenta con un responsable de tecnología de la información?</a:t>
                      </a:r>
                      <a:endParaRPr lang="es-EC" sz="10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a:effectLst/>
                        </a:rPr>
                        <a:t>SI</a:t>
                      </a:r>
                      <a:endParaRPr lang="es-EC" sz="1050">
                        <a:effectLst/>
                      </a:endParaRPr>
                    </a:p>
                    <a:p>
                      <a:pPr algn="ctr">
                        <a:lnSpc>
                          <a:spcPct val="200000"/>
                        </a:lnSpc>
                        <a:spcAft>
                          <a:spcPts val="0"/>
                        </a:spcAft>
                      </a:pPr>
                      <a:r>
                        <a:rPr lang="es-ES" sz="1000">
                          <a:effectLst/>
                        </a:rPr>
                        <a:t>NO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824996656"/>
                  </a:ext>
                </a:extLst>
              </a:tr>
              <a:tr h="506493">
                <a:tc>
                  <a:txBody>
                    <a:bodyPr/>
                    <a:lstStyle/>
                    <a:p>
                      <a:pPr algn="just">
                        <a:lnSpc>
                          <a:spcPct val="200000"/>
                        </a:lnSpc>
                        <a:spcAft>
                          <a:spcPts val="0"/>
                        </a:spcAft>
                      </a:pPr>
                      <a:r>
                        <a:rPr lang="es-ES" sz="1000">
                          <a:effectLst/>
                        </a:rPr>
                        <a:t>¿El responsable de la tecnología de información brinda soporte tecnológico?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dirty="0">
                          <a:effectLst/>
                        </a:rPr>
                        <a:t>SI</a:t>
                      </a:r>
                      <a:endParaRPr lang="es-EC" sz="1050" dirty="0">
                        <a:effectLst/>
                      </a:endParaRPr>
                    </a:p>
                    <a:p>
                      <a:pPr algn="ctr">
                        <a:lnSpc>
                          <a:spcPct val="200000"/>
                        </a:lnSpc>
                        <a:spcAft>
                          <a:spcPts val="0"/>
                        </a:spcAft>
                      </a:pPr>
                      <a:r>
                        <a:rPr lang="es-ES" sz="1000" dirty="0">
                          <a:effectLst/>
                        </a:rPr>
                        <a:t>NO</a:t>
                      </a:r>
                      <a:endParaRPr lang="es-EC" sz="10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1508115528"/>
                  </a:ext>
                </a:extLst>
              </a:tr>
              <a:tr h="506493">
                <a:tc>
                  <a:txBody>
                    <a:bodyPr/>
                    <a:lstStyle/>
                    <a:p>
                      <a:pPr algn="just">
                        <a:lnSpc>
                          <a:spcPct val="200000"/>
                        </a:lnSpc>
                        <a:spcAft>
                          <a:spcPts val="0"/>
                        </a:spcAft>
                      </a:pPr>
                      <a:r>
                        <a:rPr lang="es-ES" sz="1000">
                          <a:effectLst/>
                        </a:rPr>
                        <a:t>¿El comité cuenta con un vocal del consejo de administración o directorio?</a:t>
                      </a:r>
                      <a:endParaRPr lang="es-EC" sz="10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tc>
                  <a:txBody>
                    <a:bodyPr/>
                    <a:lstStyle/>
                    <a:p>
                      <a:pPr algn="ctr">
                        <a:lnSpc>
                          <a:spcPct val="200000"/>
                        </a:lnSpc>
                        <a:spcAft>
                          <a:spcPts val="0"/>
                        </a:spcAft>
                      </a:pPr>
                      <a:r>
                        <a:rPr lang="es-ES" sz="1000" dirty="0">
                          <a:effectLst/>
                        </a:rPr>
                        <a:t>SI</a:t>
                      </a:r>
                      <a:endParaRPr lang="es-EC" sz="1050" dirty="0">
                        <a:effectLst/>
                      </a:endParaRPr>
                    </a:p>
                    <a:p>
                      <a:pPr algn="ctr">
                        <a:lnSpc>
                          <a:spcPct val="200000"/>
                        </a:lnSpc>
                        <a:spcAft>
                          <a:spcPts val="0"/>
                        </a:spcAft>
                      </a:pPr>
                      <a:r>
                        <a:rPr lang="es-ES" sz="1000" dirty="0">
                          <a:effectLst/>
                        </a:rPr>
                        <a:t>NO</a:t>
                      </a:r>
                      <a:endParaRPr lang="es-EC" sz="10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7771" marR="47771" marT="0" marB="0"/>
                </a:tc>
                <a:extLst>
                  <a:ext uri="{0D108BD9-81ED-4DB2-BD59-A6C34878D82A}">
                    <a16:rowId xmlns:a16="http://schemas.microsoft.com/office/drawing/2014/main" val="2580177109"/>
                  </a:ext>
                </a:extLst>
              </a:tr>
            </a:tbl>
          </a:graphicData>
        </a:graphic>
      </p:graphicFrame>
      <p:grpSp>
        <p:nvGrpSpPr>
          <p:cNvPr id="7" name="Grupo 6">
            <a:extLst>
              <a:ext uri="{FF2B5EF4-FFF2-40B4-BE49-F238E27FC236}">
                <a16:creationId xmlns:a16="http://schemas.microsoft.com/office/drawing/2014/main" id="{F129A7E1-8810-E14E-97FA-72BB2EBA2FA0}"/>
              </a:ext>
            </a:extLst>
          </p:cNvPr>
          <p:cNvGrpSpPr/>
          <p:nvPr/>
        </p:nvGrpSpPr>
        <p:grpSpPr>
          <a:xfrm>
            <a:off x="2513688" y="5692191"/>
            <a:ext cx="1839869" cy="444600"/>
            <a:chOff x="0" y="55730"/>
            <a:chExt cx="10058399" cy="444600"/>
          </a:xfrm>
          <a:scene3d>
            <a:camera prst="orthographicFront"/>
            <a:lightRig rig="flat" dir="t"/>
          </a:scene3d>
        </p:grpSpPr>
        <p:sp>
          <p:nvSpPr>
            <p:cNvPr id="8" name="Rectángulo redondeado 7">
              <a:extLst>
                <a:ext uri="{FF2B5EF4-FFF2-40B4-BE49-F238E27FC236}">
                  <a16:creationId xmlns:a16="http://schemas.microsoft.com/office/drawing/2014/main" id="{B68BF2C9-431E-FB4F-A4B3-798E88F3584B}"/>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CuadroTexto 8">
              <a:extLst>
                <a:ext uri="{FF2B5EF4-FFF2-40B4-BE49-F238E27FC236}">
                  <a16:creationId xmlns:a16="http://schemas.microsoft.com/office/drawing/2014/main" id="{DA6C0E49-4645-E041-86A4-99831F2D12C4}"/>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Norma</a:t>
              </a:r>
              <a:endParaRPr lang="es-EC" sz="1900" b="0" kern="1200" dirty="0"/>
            </a:p>
          </p:txBody>
        </p:sp>
      </p:grpSp>
      <p:grpSp>
        <p:nvGrpSpPr>
          <p:cNvPr id="10" name="Grupo 9">
            <a:extLst>
              <a:ext uri="{FF2B5EF4-FFF2-40B4-BE49-F238E27FC236}">
                <a16:creationId xmlns:a16="http://schemas.microsoft.com/office/drawing/2014/main" id="{43C134A8-7F10-6C47-8A73-FD3D45551DEC}"/>
              </a:ext>
            </a:extLst>
          </p:cNvPr>
          <p:cNvGrpSpPr/>
          <p:nvPr/>
        </p:nvGrpSpPr>
        <p:grpSpPr>
          <a:xfrm>
            <a:off x="1491354" y="2011180"/>
            <a:ext cx="3884538" cy="444600"/>
            <a:chOff x="0" y="55730"/>
            <a:chExt cx="10058399" cy="444600"/>
          </a:xfrm>
          <a:scene3d>
            <a:camera prst="orthographicFront"/>
            <a:lightRig rig="flat" dir="t"/>
          </a:scene3d>
        </p:grpSpPr>
        <p:sp>
          <p:nvSpPr>
            <p:cNvPr id="11" name="Rectángulo redondeado 10">
              <a:extLst>
                <a:ext uri="{FF2B5EF4-FFF2-40B4-BE49-F238E27FC236}">
                  <a16:creationId xmlns:a16="http://schemas.microsoft.com/office/drawing/2014/main" id="{81160D2F-FEEE-C74B-9668-836C4C1D09CD}"/>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2" name="CuadroTexto 11">
              <a:extLst>
                <a:ext uri="{FF2B5EF4-FFF2-40B4-BE49-F238E27FC236}">
                  <a16:creationId xmlns:a16="http://schemas.microsoft.com/office/drawing/2014/main" id="{5E64FC1C-5C48-924C-AF9E-1929C427B169}"/>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Base del Conocimiento</a:t>
              </a:r>
            </a:p>
          </p:txBody>
        </p:sp>
      </p:grpSp>
      <p:grpSp>
        <p:nvGrpSpPr>
          <p:cNvPr id="13" name="Grupo 12">
            <a:extLst>
              <a:ext uri="{FF2B5EF4-FFF2-40B4-BE49-F238E27FC236}">
                <a16:creationId xmlns:a16="http://schemas.microsoft.com/office/drawing/2014/main" id="{33C047DD-F117-A34B-9AD1-DD48C68492A3}"/>
              </a:ext>
            </a:extLst>
          </p:cNvPr>
          <p:cNvGrpSpPr/>
          <p:nvPr/>
        </p:nvGrpSpPr>
        <p:grpSpPr>
          <a:xfrm>
            <a:off x="8008149" y="6300370"/>
            <a:ext cx="1839869" cy="444600"/>
            <a:chOff x="0" y="55730"/>
            <a:chExt cx="10058399" cy="444600"/>
          </a:xfrm>
          <a:scene3d>
            <a:camera prst="orthographicFront"/>
            <a:lightRig rig="flat" dir="t"/>
          </a:scene3d>
        </p:grpSpPr>
        <p:sp>
          <p:nvSpPr>
            <p:cNvPr id="14" name="Rectángulo redondeado 13">
              <a:extLst>
                <a:ext uri="{FF2B5EF4-FFF2-40B4-BE49-F238E27FC236}">
                  <a16:creationId xmlns:a16="http://schemas.microsoft.com/office/drawing/2014/main" id="{CA6F0764-E975-D445-9313-AE44D97917D8}"/>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CuadroTexto 14">
              <a:extLst>
                <a:ext uri="{FF2B5EF4-FFF2-40B4-BE49-F238E27FC236}">
                  <a16:creationId xmlns:a16="http://schemas.microsoft.com/office/drawing/2014/main" id="{2933F82C-73FF-F64B-8CD1-107266C5AB50}"/>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Preguntas</a:t>
              </a:r>
            </a:p>
          </p:txBody>
        </p:sp>
      </p:grpSp>
    </p:spTree>
    <p:extLst>
      <p:ext uri="{BB962C8B-B14F-4D97-AF65-F5344CB8AC3E}">
        <p14:creationId xmlns:p14="http://schemas.microsoft.com/office/powerpoint/2010/main" val="13495396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AB0664F-022E-644D-9EAB-BEED4AAC039F}"/>
              </a:ext>
            </a:extLst>
          </p:cNvPr>
          <p:cNvSpPr>
            <a:spLocks noGrp="1"/>
          </p:cNvSpPr>
          <p:nvPr>
            <p:ph type="title"/>
          </p:nvPr>
        </p:nvSpPr>
        <p:spPr>
          <a:xfrm>
            <a:off x="909427" y="401836"/>
            <a:ext cx="10058400" cy="1609344"/>
          </a:xfrm>
        </p:spPr>
        <p:txBody>
          <a:bodyPr/>
          <a:lstStyle/>
          <a:p>
            <a:r>
              <a:rPr lang="es-EC" dirty="0"/>
              <a:t>CONCEPTUALIZACIÓN</a:t>
            </a:r>
          </a:p>
        </p:txBody>
      </p:sp>
      <p:grpSp>
        <p:nvGrpSpPr>
          <p:cNvPr id="7" name="Grupo 6">
            <a:extLst>
              <a:ext uri="{FF2B5EF4-FFF2-40B4-BE49-F238E27FC236}">
                <a16:creationId xmlns:a16="http://schemas.microsoft.com/office/drawing/2014/main" id="{F129A7E1-8810-E14E-97FA-72BB2EBA2FA0}"/>
              </a:ext>
            </a:extLst>
          </p:cNvPr>
          <p:cNvGrpSpPr/>
          <p:nvPr/>
        </p:nvGrpSpPr>
        <p:grpSpPr>
          <a:xfrm>
            <a:off x="2402104" y="4716332"/>
            <a:ext cx="2314986" cy="444600"/>
            <a:chOff x="0" y="55730"/>
            <a:chExt cx="10058399" cy="444600"/>
          </a:xfrm>
          <a:scene3d>
            <a:camera prst="orthographicFront"/>
            <a:lightRig rig="flat" dir="t"/>
          </a:scene3d>
        </p:grpSpPr>
        <p:sp>
          <p:nvSpPr>
            <p:cNvPr id="8" name="Rectángulo redondeado 7">
              <a:extLst>
                <a:ext uri="{FF2B5EF4-FFF2-40B4-BE49-F238E27FC236}">
                  <a16:creationId xmlns:a16="http://schemas.microsoft.com/office/drawing/2014/main" id="{B68BF2C9-431E-FB4F-A4B3-798E88F3584B}"/>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CuadroTexto 8">
              <a:extLst>
                <a:ext uri="{FF2B5EF4-FFF2-40B4-BE49-F238E27FC236}">
                  <a16:creationId xmlns:a16="http://schemas.microsoft.com/office/drawing/2014/main" id="{DA6C0E49-4645-E041-86A4-99831F2D12C4}"/>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Recomendaciones</a:t>
              </a:r>
            </a:p>
          </p:txBody>
        </p:sp>
      </p:grpSp>
      <p:graphicFrame>
        <p:nvGraphicFramePr>
          <p:cNvPr id="2" name="Tabla 1">
            <a:extLst>
              <a:ext uri="{FF2B5EF4-FFF2-40B4-BE49-F238E27FC236}">
                <a16:creationId xmlns:a16="http://schemas.microsoft.com/office/drawing/2014/main" id="{E8EF69CC-0506-F44C-A20B-F68A8585E9DD}"/>
              </a:ext>
            </a:extLst>
          </p:cNvPr>
          <p:cNvGraphicFramePr>
            <a:graphicFrameLocks noGrp="1"/>
          </p:cNvGraphicFramePr>
          <p:nvPr>
            <p:extLst>
              <p:ext uri="{D42A27DB-BD31-4B8C-83A1-F6EECF244321}">
                <p14:modId xmlns:p14="http://schemas.microsoft.com/office/powerpoint/2010/main" val="3463592281"/>
              </p:ext>
            </p:extLst>
          </p:nvPr>
        </p:nvGraphicFramePr>
        <p:xfrm>
          <a:off x="887641" y="1697068"/>
          <a:ext cx="4976495" cy="2671128"/>
        </p:xfrm>
        <a:graphic>
          <a:graphicData uri="http://schemas.openxmlformats.org/drawingml/2006/table">
            <a:tbl>
              <a:tblPr firstRow="1" firstCol="1" bandRow="1">
                <a:tableStyleId>{5A111915-BE36-4E01-A7E5-04B1672EAD32}</a:tableStyleId>
              </a:tblPr>
              <a:tblGrid>
                <a:gridCol w="1543685">
                  <a:extLst>
                    <a:ext uri="{9D8B030D-6E8A-4147-A177-3AD203B41FA5}">
                      <a16:colId xmlns:a16="http://schemas.microsoft.com/office/drawing/2014/main" val="3883183081"/>
                    </a:ext>
                  </a:extLst>
                </a:gridCol>
                <a:gridCol w="1836420">
                  <a:extLst>
                    <a:ext uri="{9D8B030D-6E8A-4147-A177-3AD203B41FA5}">
                      <a16:colId xmlns:a16="http://schemas.microsoft.com/office/drawing/2014/main" val="3070310306"/>
                    </a:ext>
                  </a:extLst>
                </a:gridCol>
                <a:gridCol w="1596390">
                  <a:extLst>
                    <a:ext uri="{9D8B030D-6E8A-4147-A177-3AD203B41FA5}">
                      <a16:colId xmlns:a16="http://schemas.microsoft.com/office/drawing/2014/main" val="1176220208"/>
                    </a:ext>
                  </a:extLst>
                </a:gridCol>
              </a:tblGrid>
              <a:tr h="581025">
                <a:tc>
                  <a:txBody>
                    <a:bodyPr/>
                    <a:lstStyle/>
                    <a:p>
                      <a:pPr algn="ctr">
                        <a:lnSpc>
                          <a:spcPct val="200000"/>
                        </a:lnSpc>
                        <a:spcAft>
                          <a:spcPts val="0"/>
                        </a:spcAft>
                      </a:pPr>
                      <a:r>
                        <a:rPr lang="es-ES" sz="1000">
                          <a:effectLst/>
                        </a:rPr>
                        <a:t>Pregunta</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1000">
                          <a:effectLst/>
                        </a:rPr>
                        <a:t>Recomendación 1</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1000">
                          <a:effectLst/>
                        </a:rPr>
                        <a:t>Recomendación 2</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3424614"/>
                  </a:ext>
                </a:extLst>
              </a:tr>
              <a:tr h="581025">
                <a:tc>
                  <a:txBody>
                    <a:bodyPr/>
                    <a:lstStyle/>
                    <a:p>
                      <a:pPr algn="ctr">
                        <a:lnSpc>
                          <a:spcPct val="200000"/>
                        </a:lnSpc>
                        <a:spcAft>
                          <a:spcPts val="0"/>
                        </a:spcAft>
                      </a:pPr>
                      <a:r>
                        <a:rPr lang="es-ES" sz="1000">
                          <a:effectLst/>
                        </a:rPr>
                        <a:t>¿Existe un presupuesto asignado para la tecnología de la información?</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000" dirty="0">
                          <a:effectLst/>
                        </a:rPr>
                        <a:t>La entidad debe contar con presupuesto asignado para la tecnología de la información tanto para los activos como para la adquisición de software o contratación a terceros</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000" dirty="0">
                          <a:effectLst/>
                        </a:rPr>
                        <a:t>Practicar proceso APO06.03 Crear y mantener presupuestos.</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2649465"/>
                  </a:ext>
                </a:extLst>
              </a:tr>
            </a:tbl>
          </a:graphicData>
        </a:graphic>
      </p:graphicFrame>
      <p:graphicFrame>
        <p:nvGraphicFramePr>
          <p:cNvPr id="3" name="Tabla 2">
            <a:extLst>
              <a:ext uri="{FF2B5EF4-FFF2-40B4-BE49-F238E27FC236}">
                <a16:creationId xmlns:a16="http://schemas.microsoft.com/office/drawing/2014/main" id="{BA106451-57EF-D041-BDF3-9C39579AFA29}"/>
              </a:ext>
            </a:extLst>
          </p:cNvPr>
          <p:cNvGraphicFramePr>
            <a:graphicFrameLocks noGrp="1"/>
          </p:cNvGraphicFramePr>
          <p:nvPr>
            <p:extLst>
              <p:ext uri="{D42A27DB-BD31-4B8C-83A1-F6EECF244321}">
                <p14:modId xmlns:p14="http://schemas.microsoft.com/office/powerpoint/2010/main" val="3751932225"/>
              </p:ext>
            </p:extLst>
          </p:nvPr>
        </p:nvGraphicFramePr>
        <p:xfrm>
          <a:off x="6586330" y="153423"/>
          <a:ext cx="5452943" cy="5590274"/>
        </p:xfrm>
        <a:graphic>
          <a:graphicData uri="http://schemas.openxmlformats.org/drawingml/2006/table">
            <a:tbl>
              <a:tblPr firstRow="1" firstCol="1" bandRow="1">
                <a:tableStyleId>{5A111915-BE36-4E01-A7E5-04B1672EAD32}</a:tableStyleId>
              </a:tblPr>
              <a:tblGrid>
                <a:gridCol w="1150547">
                  <a:extLst>
                    <a:ext uri="{9D8B030D-6E8A-4147-A177-3AD203B41FA5}">
                      <a16:colId xmlns:a16="http://schemas.microsoft.com/office/drawing/2014/main" val="4034043828"/>
                    </a:ext>
                  </a:extLst>
                </a:gridCol>
                <a:gridCol w="4302396">
                  <a:extLst>
                    <a:ext uri="{9D8B030D-6E8A-4147-A177-3AD203B41FA5}">
                      <a16:colId xmlns:a16="http://schemas.microsoft.com/office/drawing/2014/main" val="3243103978"/>
                    </a:ext>
                  </a:extLst>
                </a:gridCol>
              </a:tblGrid>
              <a:tr h="430591">
                <a:tc>
                  <a:txBody>
                    <a:bodyPr/>
                    <a:lstStyle/>
                    <a:p>
                      <a:pPr algn="ctr">
                        <a:lnSpc>
                          <a:spcPct val="200000"/>
                        </a:lnSpc>
                        <a:spcAft>
                          <a:spcPts val="0"/>
                        </a:spcAft>
                      </a:pPr>
                      <a:r>
                        <a:rPr lang="es-ES" sz="1000" dirty="0">
                          <a:effectLst/>
                        </a:rPr>
                        <a:t>Recomendación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45" marR="63345" marT="0" marB="0" anchor="ctr"/>
                </a:tc>
                <a:tc>
                  <a:txBody>
                    <a:bodyPr/>
                    <a:lstStyle/>
                    <a:p>
                      <a:pPr algn="ctr">
                        <a:lnSpc>
                          <a:spcPct val="200000"/>
                        </a:lnSpc>
                        <a:spcAft>
                          <a:spcPts val="0"/>
                        </a:spcAft>
                      </a:pPr>
                      <a:r>
                        <a:rPr lang="es-ES" sz="1000" dirty="0">
                          <a:effectLst/>
                        </a:rPr>
                        <a:t>Practicar proceso APO06.03 Crear y mantener presupuestos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45" marR="63345" marT="0" marB="0" anchor="ctr"/>
                </a:tc>
                <a:extLst>
                  <a:ext uri="{0D108BD9-81ED-4DB2-BD59-A6C34878D82A}">
                    <a16:rowId xmlns:a16="http://schemas.microsoft.com/office/drawing/2014/main" val="2764712130"/>
                  </a:ext>
                </a:extLst>
              </a:tr>
              <a:tr h="925557">
                <a:tc>
                  <a:txBody>
                    <a:bodyPr/>
                    <a:lstStyle/>
                    <a:p>
                      <a:pPr algn="ctr">
                        <a:lnSpc>
                          <a:spcPct val="200000"/>
                        </a:lnSpc>
                        <a:spcAft>
                          <a:spcPts val="0"/>
                        </a:spcAft>
                      </a:pPr>
                      <a:r>
                        <a:rPr lang="es-ES" sz="1000">
                          <a:effectLst/>
                        </a:rPr>
                        <a:t>Actividad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45" marR="63345" marT="0" marB="0" anchor="ctr"/>
                </a:tc>
                <a:tc>
                  <a:txBody>
                    <a:bodyPr/>
                    <a:lstStyle/>
                    <a:p>
                      <a:pPr>
                        <a:lnSpc>
                          <a:spcPct val="200000"/>
                        </a:lnSpc>
                        <a:spcAft>
                          <a:spcPts val="0"/>
                        </a:spcAft>
                      </a:pPr>
                      <a:r>
                        <a:rPr lang="es-ES" sz="1000">
                          <a:effectLst/>
                        </a:rPr>
                        <a:t>Implementar un presupuesto formal de TI, incluyendo todos los costes de TI esperados de los programas habilitados por las TI, servicios de TI y activos de TI según las indicaciones de la estrategia, programas y carteras.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45" marR="63345" marT="0" marB="0" anchor="ctr"/>
                </a:tc>
                <a:extLst>
                  <a:ext uri="{0D108BD9-81ED-4DB2-BD59-A6C34878D82A}">
                    <a16:rowId xmlns:a16="http://schemas.microsoft.com/office/drawing/2014/main" val="3977656840"/>
                  </a:ext>
                </a:extLst>
              </a:tr>
              <a:tr h="3118919">
                <a:tc>
                  <a:txBody>
                    <a:bodyPr/>
                    <a:lstStyle/>
                    <a:p>
                      <a:pPr algn="ctr">
                        <a:lnSpc>
                          <a:spcPct val="200000"/>
                        </a:lnSpc>
                        <a:spcAft>
                          <a:spcPts val="0"/>
                        </a:spcAft>
                        <a:tabLst>
                          <a:tab pos="668020" algn="l"/>
                        </a:tabLst>
                      </a:pPr>
                      <a:r>
                        <a:rPr lang="es-ES" sz="1000">
                          <a:effectLst/>
                        </a:rPr>
                        <a:t>Actividad</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3345" marR="63345" marT="0" marB="0" anchor="ctr"/>
                </a:tc>
                <a:tc>
                  <a:txBody>
                    <a:bodyPr/>
                    <a:lstStyle/>
                    <a:p>
                      <a:pPr>
                        <a:lnSpc>
                          <a:spcPct val="200000"/>
                        </a:lnSpc>
                        <a:spcAft>
                          <a:spcPts val="0"/>
                        </a:spcAft>
                      </a:pPr>
                      <a:r>
                        <a:rPr lang="es-ES" sz="1000" dirty="0">
                          <a:effectLst/>
                        </a:rPr>
                        <a:t>Al crear el presupuesto, considere los siguientes componentes:</a:t>
                      </a:r>
                      <a:br>
                        <a:rPr lang="es-ES" sz="1000" dirty="0">
                          <a:effectLst/>
                        </a:rPr>
                      </a:br>
                      <a:r>
                        <a:rPr lang="es-ES" sz="1000" dirty="0">
                          <a:effectLst/>
                        </a:rPr>
                        <a:t>•Alineamiento con el negocio</a:t>
                      </a:r>
                      <a:br>
                        <a:rPr lang="es-ES" sz="1000" dirty="0">
                          <a:effectLst/>
                        </a:rPr>
                      </a:br>
                      <a:r>
                        <a:rPr lang="es-ES" sz="1000" dirty="0">
                          <a:effectLst/>
                        </a:rPr>
                        <a:t>• Alineamiento con la estrategia de aprovisionamiento</a:t>
                      </a:r>
                      <a:br>
                        <a:rPr lang="es-ES" sz="1000" dirty="0">
                          <a:effectLst/>
                        </a:rPr>
                      </a:br>
                      <a:r>
                        <a:rPr lang="es-ES" sz="1000" dirty="0">
                          <a:effectLst/>
                        </a:rPr>
                        <a:t>• Fuentes de financiación autorizadas</a:t>
                      </a:r>
                      <a:br>
                        <a:rPr lang="es-ES" sz="1000" dirty="0">
                          <a:effectLst/>
                        </a:rPr>
                      </a:br>
                      <a:r>
                        <a:rPr lang="es-ES" sz="1000" dirty="0">
                          <a:effectLst/>
                        </a:rPr>
                        <a:t>• Costes internos de recursos, incluyendo personal, activos de información y alojamiento.</a:t>
                      </a:r>
                      <a:br>
                        <a:rPr lang="es-ES" sz="1000" dirty="0">
                          <a:effectLst/>
                        </a:rPr>
                      </a:br>
                      <a:r>
                        <a:rPr lang="es-ES" sz="1000" dirty="0">
                          <a:effectLst/>
                        </a:rPr>
                        <a:t>• Costes de terceras partes, incluyendo contratos de externalización, consultores y proveedores de servicio.</a:t>
                      </a:r>
                      <a:br>
                        <a:rPr lang="es-ES" sz="1000" dirty="0">
                          <a:effectLst/>
                        </a:rPr>
                      </a:br>
                      <a:r>
                        <a:rPr lang="es-ES" sz="1000" dirty="0">
                          <a:effectLst/>
                        </a:rPr>
                        <a:t>• Gastos de capital y operativos.</a:t>
                      </a:r>
                      <a:br>
                        <a:rPr lang="es-ES" sz="1000" dirty="0">
                          <a:effectLst/>
                        </a:rPr>
                      </a:br>
                      <a:r>
                        <a:rPr lang="es-ES" sz="1000" dirty="0">
                          <a:effectLst/>
                        </a:rPr>
                        <a:t>• Elementos de coste que dependen de la carga de trabajo.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45" marR="63345" marT="0" marB="0" anchor="ctr"/>
                </a:tc>
                <a:extLst>
                  <a:ext uri="{0D108BD9-81ED-4DB2-BD59-A6C34878D82A}">
                    <a16:rowId xmlns:a16="http://schemas.microsoft.com/office/drawing/2014/main" val="4220955250"/>
                  </a:ext>
                </a:extLst>
              </a:tr>
              <a:tr h="600516">
                <a:tc>
                  <a:txBody>
                    <a:bodyPr/>
                    <a:lstStyle/>
                    <a:p>
                      <a:pPr algn="ctr">
                        <a:lnSpc>
                          <a:spcPct val="200000"/>
                        </a:lnSpc>
                        <a:spcAft>
                          <a:spcPts val="0"/>
                        </a:spcAft>
                      </a:pPr>
                      <a:r>
                        <a:rPr lang="es-ES" sz="1000">
                          <a:effectLst/>
                        </a:rPr>
                        <a:t>Actividad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45" marR="63345" marT="0" marB="0" anchor="ctr"/>
                </a:tc>
                <a:tc>
                  <a:txBody>
                    <a:bodyPr/>
                    <a:lstStyle/>
                    <a:p>
                      <a:pPr algn="just">
                        <a:lnSpc>
                          <a:spcPct val="200000"/>
                        </a:lnSpc>
                        <a:spcAft>
                          <a:spcPts val="0"/>
                        </a:spcAft>
                      </a:pPr>
                      <a:r>
                        <a:rPr lang="es-ES" sz="1000" dirty="0">
                          <a:effectLst/>
                        </a:rPr>
                        <a:t>Indicar la necesidad de planificar presupuestos a los dueños de procesos, servicios o programas, así como a los jefes de proyecto y gerentes de activos.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45" marR="63345" marT="0" marB="0" anchor="ctr"/>
                </a:tc>
                <a:extLst>
                  <a:ext uri="{0D108BD9-81ED-4DB2-BD59-A6C34878D82A}">
                    <a16:rowId xmlns:a16="http://schemas.microsoft.com/office/drawing/2014/main" val="2809309897"/>
                  </a:ext>
                </a:extLst>
              </a:tr>
            </a:tbl>
          </a:graphicData>
        </a:graphic>
      </p:graphicFrame>
      <p:pic>
        <p:nvPicPr>
          <p:cNvPr id="16" name="Imagen 15">
            <a:extLst>
              <a:ext uri="{FF2B5EF4-FFF2-40B4-BE49-F238E27FC236}">
                <a16:creationId xmlns:a16="http://schemas.microsoft.com/office/drawing/2014/main" id="{D46BF9E4-F743-D148-A7EA-E6651A47D71A}"/>
              </a:ext>
            </a:extLst>
          </p:cNvPr>
          <p:cNvPicPr>
            <a:picLocks noChangeAspect="1"/>
          </p:cNvPicPr>
          <p:nvPr/>
        </p:nvPicPr>
        <p:blipFill>
          <a:blip r:embed="rId3"/>
          <a:stretch>
            <a:fillRect/>
          </a:stretch>
        </p:blipFill>
        <p:spPr>
          <a:xfrm>
            <a:off x="3763058" y="5539845"/>
            <a:ext cx="2700087" cy="1066421"/>
          </a:xfrm>
          <a:prstGeom prst="rect">
            <a:avLst/>
          </a:prstGeom>
        </p:spPr>
      </p:pic>
      <p:grpSp>
        <p:nvGrpSpPr>
          <p:cNvPr id="12" name="Grupo 11">
            <a:extLst>
              <a:ext uri="{FF2B5EF4-FFF2-40B4-BE49-F238E27FC236}">
                <a16:creationId xmlns:a16="http://schemas.microsoft.com/office/drawing/2014/main" id="{72082F9A-11D0-5542-8F88-16978572B2EF}"/>
              </a:ext>
            </a:extLst>
          </p:cNvPr>
          <p:cNvGrpSpPr/>
          <p:nvPr/>
        </p:nvGrpSpPr>
        <p:grpSpPr>
          <a:xfrm>
            <a:off x="8155308" y="6011564"/>
            <a:ext cx="2314986" cy="444600"/>
            <a:chOff x="0" y="55730"/>
            <a:chExt cx="10058399" cy="444600"/>
          </a:xfrm>
          <a:scene3d>
            <a:camera prst="orthographicFront"/>
            <a:lightRig rig="flat" dir="t"/>
          </a:scene3d>
        </p:grpSpPr>
        <p:sp>
          <p:nvSpPr>
            <p:cNvPr id="17" name="Rectángulo redondeado 16">
              <a:extLst>
                <a:ext uri="{FF2B5EF4-FFF2-40B4-BE49-F238E27FC236}">
                  <a16:creationId xmlns:a16="http://schemas.microsoft.com/office/drawing/2014/main" id="{4A7BBE65-8329-D14A-AB8D-D3BAC55D1E80}"/>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8" name="CuadroTexto 17">
              <a:extLst>
                <a:ext uri="{FF2B5EF4-FFF2-40B4-BE49-F238E27FC236}">
                  <a16:creationId xmlns:a16="http://schemas.microsoft.com/office/drawing/2014/main" id="{2FFE931D-EA8D-AD45-9D88-9D6B1DAA35C2}"/>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Actividades</a:t>
              </a:r>
            </a:p>
          </p:txBody>
        </p:sp>
      </p:grpSp>
    </p:spTree>
    <p:extLst>
      <p:ext uri="{BB962C8B-B14F-4D97-AF65-F5344CB8AC3E}">
        <p14:creationId xmlns:p14="http://schemas.microsoft.com/office/powerpoint/2010/main" val="4250952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A726EA0-0247-584E-85C5-6613AD1765F3}"/>
              </a:ext>
            </a:extLst>
          </p:cNvPr>
          <p:cNvSpPr>
            <a:spLocks noGrp="1"/>
          </p:cNvSpPr>
          <p:nvPr>
            <p:ph type="title"/>
          </p:nvPr>
        </p:nvSpPr>
        <p:spPr>
          <a:xfrm>
            <a:off x="909427" y="401836"/>
            <a:ext cx="10058400" cy="1609344"/>
          </a:xfrm>
        </p:spPr>
        <p:txBody>
          <a:bodyPr/>
          <a:lstStyle/>
          <a:p>
            <a:r>
              <a:rPr lang="es-EC" dirty="0"/>
              <a:t>FORMALIZACIÓN</a:t>
            </a:r>
          </a:p>
        </p:txBody>
      </p:sp>
      <p:pic>
        <p:nvPicPr>
          <p:cNvPr id="5" name="Imagen5">
            <a:extLst>
              <a:ext uri="{FF2B5EF4-FFF2-40B4-BE49-F238E27FC236}">
                <a16:creationId xmlns:a16="http://schemas.microsoft.com/office/drawing/2014/main" id="{541A34AA-6BB4-7D45-8A02-140436A27992}"/>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09426" y="1698196"/>
            <a:ext cx="10689015" cy="2031432"/>
          </a:xfrm>
          <a:prstGeom prst="rect">
            <a:avLst/>
          </a:prstGeom>
        </p:spPr>
      </p:pic>
      <p:pic>
        <p:nvPicPr>
          <p:cNvPr id="6" name="Imagen6">
            <a:extLst>
              <a:ext uri="{FF2B5EF4-FFF2-40B4-BE49-F238E27FC236}">
                <a16:creationId xmlns:a16="http://schemas.microsoft.com/office/drawing/2014/main" id="{764B5625-72C6-2541-8379-3CC612FF44D7}"/>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09425" y="3729628"/>
            <a:ext cx="10689015" cy="2031432"/>
          </a:xfrm>
          <a:prstGeom prst="rect">
            <a:avLst/>
          </a:prstGeom>
        </p:spPr>
      </p:pic>
      <p:grpSp>
        <p:nvGrpSpPr>
          <p:cNvPr id="7" name="Grupo 6">
            <a:extLst>
              <a:ext uri="{FF2B5EF4-FFF2-40B4-BE49-F238E27FC236}">
                <a16:creationId xmlns:a16="http://schemas.microsoft.com/office/drawing/2014/main" id="{E2B7F47F-9AA0-374D-BE12-6D5851110AFE}"/>
              </a:ext>
            </a:extLst>
          </p:cNvPr>
          <p:cNvGrpSpPr/>
          <p:nvPr/>
        </p:nvGrpSpPr>
        <p:grpSpPr>
          <a:xfrm>
            <a:off x="4005335" y="6011564"/>
            <a:ext cx="4181330" cy="444600"/>
            <a:chOff x="0" y="55730"/>
            <a:chExt cx="10058399" cy="444600"/>
          </a:xfrm>
          <a:scene3d>
            <a:camera prst="orthographicFront"/>
            <a:lightRig rig="flat" dir="t"/>
          </a:scene3d>
        </p:grpSpPr>
        <p:sp>
          <p:nvSpPr>
            <p:cNvPr id="8" name="Rectángulo redondeado 7">
              <a:extLst>
                <a:ext uri="{FF2B5EF4-FFF2-40B4-BE49-F238E27FC236}">
                  <a16:creationId xmlns:a16="http://schemas.microsoft.com/office/drawing/2014/main" id="{2D6E840B-69C6-2348-83A2-872A47C86DDA}"/>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CuadroTexto 8">
              <a:extLst>
                <a:ext uri="{FF2B5EF4-FFF2-40B4-BE49-F238E27FC236}">
                  <a16:creationId xmlns:a16="http://schemas.microsoft.com/office/drawing/2014/main" id="{E297A3F5-63F3-C047-AB71-A4EB6D06E859}"/>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Modelo Base del Conocimiento</a:t>
              </a:r>
              <a:endParaRPr lang="es-EC" sz="1900" b="0" kern="1200" dirty="0"/>
            </a:p>
          </p:txBody>
        </p:sp>
      </p:grpSp>
    </p:spTree>
    <p:extLst>
      <p:ext uri="{BB962C8B-B14F-4D97-AF65-F5344CB8AC3E}">
        <p14:creationId xmlns:p14="http://schemas.microsoft.com/office/powerpoint/2010/main" val="1558084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DB466C2-82DB-144E-87F4-DF64FE712A64}"/>
              </a:ext>
            </a:extLst>
          </p:cNvPr>
          <p:cNvSpPr>
            <a:spLocks noGrp="1"/>
          </p:cNvSpPr>
          <p:nvPr>
            <p:ph type="title"/>
          </p:nvPr>
        </p:nvSpPr>
        <p:spPr>
          <a:xfrm>
            <a:off x="909427" y="401836"/>
            <a:ext cx="10058400" cy="1609344"/>
          </a:xfrm>
        </p:spPr>
        <p:txBody>
          <a:bodyPr/>
          <a:lstStyle/>
          <a:p>
            <a:r>
              <a:rPr lang="es-EC" dirty="0"/>
              <a:t>IMPLEMENTACIÓN</a:t>
            </a:r>
          </a:p>
        </p:txBody>
      </p:sp>
      <p:pic>
        <p:nvPicPr>
          <p:cNvPr id="5" name="Imagen 4">
            <a:extLst>
              <a:ext uri="{FF2B5EF4-FFF2-40B4-BE49-F238E27FC236}">
                <a16:creationId xmlns:a16="http://schemas.microsoft.com/office/drawing/2014/main" id="{4BCEB3CF-FEB9-1445-8C13-54FD11E4CA72}"/>
              </a:ext>
            </a:extLst>
          </p:cNvPr>
          <p:cNvPicPr/>
          <p:nvPr/>
        </p:nvPicPr>
        <p:blipFill rotWithShape="1">
          <a:blip r:embed="rId3"/>
          <a:srcRect t="61430" r="6258"/>
          <a:stretch/>
        </p:blipFill>
        <p:spPr bwMode="auto">
          <a:xfrm>
            <a:off x="629509" y="2133600"/>
            <a:ext cx="11257691" cy="2904743"/>
          </a:xfrm>
          <a:prstGeom prst="rect">
            <a:avLst/>
          </a:prstGeom>
        </p:spPr>
      </p:pic>
      <p:grpSp>
        <p:nvGrpSpPr>
          <p:cNvPr id="6" name="Grupo 5">
            <a:extLst>
              <a:ext uri="{FF2B5EF4-FFF2-40B4-BE49-F238E27FC236}">
                <a16:creationId xmlns:a16="http://schemas.microsoft.com/office/drawing/2014/main" id="{5DD18D75-1E49-3547-AF9F-D94D3D5C0629}"/>
              </a:ext>
            </a:extLst>
          </p:cNvPr>
          <p:cNvGrpSpPr/>
          <p:nvPr/>
        </p:nvGrpSpPr>
        <p:grpSpPr>
          <a:xfrm>
            <a:off x="4005335" y="5506076"/>
            <a:ext cx="4181330" cy="444600"/>
            <a:chOff x="0" y="55730"/>
            <a:chExt cx="10058399" cy="444600"/>
          </a:xfrm>
          <a:scene3d>
            <a:camera prst="orthographicFront"/>
            <a:lightRig rig="flat" dir="t"/>
          </a:scene3d>
        </p:grpSpPr>
        <p:sp>
          <p:nvSpPr>
            <p:cNvPr id="7" name="Rectángulo redondeado 6">
              <a:extLst>
                <a:ext uri="{FF2B5EF4-FFF2-40B4-BE49-F238E27FC236}">
                  <a16:creationId xmlns:a16="http://schemas.microsoft.com/office/drawing/2014/main" id="{63C8DF1E-BEE4-9E4E-9A0A-4ED98EE8FB3D}"/>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8" name="CuadroTexto 7">
              <a:extLst>
                <a:ext uri="{FF2B5EF4-FFF2-40B4-BE49-F238E27FC236}">
                  <a16:creationId xmlns:a16="http://schemas.microsoft.com/office/drawing/2014/main" id="{F140DF14-821E-DE48-A2C3-5BC67161F05B}"/>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Matriz codificada regla sujeto</a:t>
              </a:r>
              <a:endParaRPr lang="es-EC" sz="1900" b="0" kern="1200" dirty="0"/>
            </a:p>
          </p:txBody>
        </p:sp>
      </p:grpSp>
    </p:spTree>
    <p:extLst>
      <p:ext uri="{BB962C8B-B14F-4D97-AF65-F5344CB8AC3E}">
        <p14:creationId xmlns:p14="http://schemas.microsoft.com/office/powerpoint/2010/main" val="486123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DB466C2-82DB-144E-87F4-DF64FE712A64}"/>
              </a:ext>
            </a:extLst>
          </p:cNvPr>
          <p:cNvSpPr>
            <a:spLocks noGrp="1"/>
          </p:cNvSpPr>
          <p:nvPr>
            <p:ph type="title"/>
          </p:nvPr>
        </p:nvSpPr>
        <p:spPr>
          <a:xfrm>
            <a:off x="909427" y="401836"/>
            <a:ext cx="10058400" cy="1609344"/>
          </a:xfrm>
        </p:spPr>
        <p:txBody>
          <a:bodyPr/>
          <a:lstStyle/>
          <a:p>
            <a:r>
              <a:rPr lang="es-EC" dirty="0"/>
              <a:t>IMPLEMENTACIÓN</a:t>
            </a:r>
          </a:p>
        </p:txBody>
      </p:sp>
      <p:grpSp>
        <p:nvGrpSpPr>
          <p:cNvPr id="6" name="Grupo 5">
            <a:extLst>
              <a:ext uri="{FF2B5EF4-FFF2-40B4-BE49-F238E27FC236}">
                <a16:creationId xmlns:a16="http://schemas.microsoft.com/office/drawing/2014/main" id="{5DD18D75-1E49-3547-AF9F-D94D3D5C0629}"/>
              </a:ext>
            </a:extLst>
          </p:cNvPr>
          <p:cNvGrpSpPr/>
          <p:nvPr/>
        </p:nvGrpSpPr>
        <p:grpSpPr>
          <a:xfrm>
            <a:off x="4005335" y="5548064"/>
            <a:ext cx="4181330" cy="444600"/>
            <a:chOff x="0" y="55730"/>
            <a:chExt cx="10058399" cy="444600"/>
          </a:xfrm>
          <a:scene3d>
            <a:camera prst="orthographicFront"/>
            <a:lightRig rig="flat" dir="t"/>
          </a:scene3d>
        </p:grpSpPr>
        <p:sp>
          <p:nvSpPr>
            <p:cNvPr id="7" name="Rectángulo redondeado 6">
              <a:extLst>
                <a:ext uri="{FF2B5EF4-FFF2-40B4-BE49-F238E27FC236}">
                  <a16:creationId xmlns:a16="http://schemas.microsoft.com/office/drawing/2014/main" id="{63C8DF1E-BEE4-9E4E-9A0A-4ED98EE8FB3D}"/>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8" name="CuadroTexto 7">
              <a:extLst>
                <a:ext uri="{FF2B5EF4-FFF2-40B4-BE49-F238E27FC236}">
                  <a16:creationId xmlns:a16="http://schemas.microsoft.com/office/drawing/2014/main" id="{F140DF14-821E-DE48-A2C3-5BC67161F05B}"/>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Matriz codificada regla predicado</a:t>
              </a:r>
              <a:endParaRPr lang="es-EC" sz="1900" b="0" kern="1200" dirty="0"/>
            </a:p>
          </p:txBody>
        </p:sp>
      </p:grpSp>
      <p:pic>
        <p:nvPicPr>
          <p:cNvPr id="9" name="Imagen 8">
            <a:extLst>
              <a:ext uri="{FF2B5EF4-FFF2-40B4-BE49-F238E27FC236}">
                <a16:creationId xmlns:a16="http://schemas.microsoft.com/office/drawing/2014/main" id="{5D504A20-D06C-8E40-90B8-1E215CD52926}"/>
              </a:ext>
            </a:extLst>
          </p:cNvPr>
          <p:cNvPicPr/>
          <p:nvPr/>
        </p:nvPicPr>
        <p:blipFill rotWithShape="1">
          <a:blip r:embed="rId3"/>
          <a:srcRect l="546" b="29060"/>
          <a:stretch/>
        </p:blipFill>
        <p:spPr bwMode="auto">
          <a:xfrm>
            <a:off x="392362" y="1726666"/>
            <a:ext cx="11444037" cy="3327933"/>
          </a:xfrm>
          <a:prstGeom prst="rect">
            <a:avLst/>
          </a:prstGeom>
        </p:spPr>
      </p:pic>
    </p:spTree>
    <p:extLst>
      <p:ext uri="{BB962C8B-B14F-4D97-AF65-F5344CB8AC3E}">
        <p14:creationId xmlns:p14="http://schemas.microsoft.com/office/powerpoint/2010/main" val="1051420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DB466C2-82DB-144E-87F4-DF64FE712A64}"/>
              </a:ext>
            </a:extLst>
          </p:cNvPr>
          <p:cNvSpPr>
            <a:spLocks noGrp="1"/>
          </p:cNvSpPr>
          <p:nvPr>
            <p:ph type="title"/>
          </p:nvPr>
        </p:nvSpPr>
        <p:spPr>
          <a:xfrm>
            <a:off x="909427" y="401836"/>
            <a:ext cx="10058400" cy="1609344"/>
          </a:xfrm>
        </p:spPr>
        <p:txBody>
          <a:bodyPr/>
          <a:lstStyle/>
          <a:p>
            <a:r>
              <a:rPr lang="es-EC" dirty="0"/>
              <a:t>IMPLEMENTACIÓN</a:t>
            </a:r>
          </a:p>
        </p:txBody>
      </p:sp>
      <p:grpSp>
        <p:nvGrpSpPr>
          <p:cNvPr id="6" name="Grupo 5">
            <a:extLst>
              <a:ext uri="{FF2B5EF4-FFF2-40B4-BE49-F238E27FC236}">
                <a16:creationId xmlns:a16="http://schemas.microsoft.com/office/drawing/2014/main" id="{5DD18D75-1E49-3547-AF9F-D94D3D5C0629}"/>
              </a:ext>
            </a:extLst>
          </p:cNvPr>
          <p:cNvGrpSpPr/>
          <p:nvPr/>
        </p:nvGrpSpPr>
        <p:grpSpPr>
          <a:xfrm>
            <a:off x="1224174" y="5946611"/>
            <a:ext cx="4181330" cy="444600"/>
            <a:chOff x="0" y="55730"/>
            <a:chExt cx="10058399" cy="444600"/>
          </a:xfrm>
          <a:scene3d>
            <a:camera prst="orthographicFront"/>
            <a:lightRig rig="flat" dir="t"/>
          </a:scene3d>
        </p:grpSpPr>
        <p:sp>
          <p:nvSpPr>
            <p:cNvPr id="7" name="Rectángulo redondeado 6">
              <a:extLst>
                <a:ext uri="{FF2B5EF4-FFF2-40B4-BE49-F238E27FC236}">
                  <a16:creationId xmlns:a16="http://schemas.microsoft.com/office/drawing/2014/main" id="{63C8DF1E-BEE4-9E4E-9A0A-4ED98EE8FB3D}"/>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8" name="CuadroTexto 7">
              <a:extLst>
                <a:ext uri="{FF2B5EF4-FFF2-40B4-BE49-F238E27FC236}">
                  <a16:creationId xmlns:a16="http://schemas.microsoft.com/office/drawing/2014/main" id="{F140DF14-821E-DE48-A2C3-5BC67161F05B}"/>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Arquitectura del sistema experto</a:t>
              </a:r>
            </a:p>
          </p:txBody>
        </p:sp>
      </p:grpSp>
      <p:pic>
        <p:nvPicPr>
          <p:cNvPr id="10" name="Imagen 9" descr="Imagen que contiene captura de pantalla&#10;&#10;Descripción generada automáticamente">
            <a:extLst>
              <a:ext uri="{FF2B5EF4-FFF2-40B4-BE49-F238E27FC236}">
                <a16:creationId xmlns:a16="http://schemas.microsoft.com/office/drawing/2014/main" id="{D8E27063-E210-534D-BC58-CF1D51621A52}"/>
              </a:ext>
            </a:extLst>
          </p:cNvPr>
          <p:cNvPicPr/>
          <p:nvPr/>
        </p:nvPicPr>
        <p:blipFill rotWithShape="1">
          <a:blip r:embed="rId3">
            <a:extLst>
              <a:ext uri="{28A0092B-C50C-407E-A947-70E740481C1C}">
                <a14:useLocalDpi xmlns:a14="http://schemas.microsoft.com/office/drawing/2010/main" val="0"/>
              </a:ext>
            </a:extLst>
          </a:blip>
          <a:srcRect b="13560"/>
          <a:stretch/>
        </p:blipFill>
        <p:spPr bwMode="auto">
          <a:xfrm>
            <a:off x="771537" y="1406759"/>
            <a:ext cx="5584591" cy="4230982"/>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32F40622-D2FC-4E47-B6C9-63DCC73915EF}"/>
              </a:ext>
            </a:extLst>
          </p:cNvPr>
          <p:cNvPicPr/>
          <p:nvPr/>
        </p:nvPicPr>
        <p:blipFill rotWithShape="1">
          <a:blip r:embed="rId4">
            <a:extLst>
              <a:ext uri="{28A0092B-C50C-407E-A947-70E740481C1C}">
                <a14:useLocalDpi xmlns:a14="http://schemas.microsoft.com/office/drawing/2010/main" val="0"/>
              </a:ext>
            </a:extLst>
          </a:blip>
          <a:srcRect l="981" r="3609" b="3407"/>
          <a:stretch/>
        </p:blipFill>
        <p:spPr bwMode="auto">
          <a:xfrm>
            <a:off x="6218238" y="550010"/>
            <a:ext cx="5412287" cy="5470727"/>
          </a:xfrm>
          <a:prstGeom prst="rect">
            <a:avLst/>
          </a:prstGeom>
          <a:ln>
            <a:noFill/>
          </a:ln>
          <a:extLst>
            <a:ext uri="{53640926-AAD7-44D8-BBD7-CCE9431645EC}">
              <a14:shadowObscured xmlns:a14="http://schemas.microsoft.com/office/drawing/2010/main"/>
            </a:ext>
          </a:extLst>
        </p:spPr>
      </p:pic>
      <p:grpSp>
        <p:nvGrpSpPr>
          <p:cNvPr id="14" name="Grupo 13">
            <a:extLst>
              <a:ext uri="{FF2B5EF4-FFF2-40B4-BE49-F238E27FC236}">
                <a16:creationId xmlns:a16="http://schemas.microsoft.com/office/drawing/2014/main" id="{B9208501-D69B-EE4A-BAE0-C42B298CB9F8}"/>
              </a:ext>
            </a:extLst>
          </p:cNvPr>
          <p:cNvGrpSpPr/>
          <p:nvPr/>
        </p:nvGrpSpPr>
        <p:grpSpPr>
          <a:xfrm>
            <a:off x="6786497" y="6168911"/>
            <a:ext cx="4181330" cy="444600"/>
            <a:chOff x="0" y="55730"/>
            <a:chExt cx="10058399" cy="444600"/>
          </a:xfrm>
          <a:scene3d>
            <a:camera prst="orthographicFront"/>
            <a:lightRig rig="flat" dir="t"/>
          </a:scene3d>
        </p:grpSpPr>
        <p:sp>
          <p:nvSpPr>
            <p:cNvPr id="15" name="Rectángulo redondeado 14">
              <a:extLst>
                <a:ext uri="{FF2B5EF4-FFF2-40B4-BE49-F238E27FC236}">
                  <a16:creationId xmlns:a16="http://schemas.microsoft.com/office/drawing/2014/main" id="{B668D2FF-F1FF-AB41-9265-174A54117590}"/>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6" name="CuadroTexto 15">
              <a:extLst>
                <a:ext uri="{FF2B5EF4-FFF2-40B4-BE49-F238E27FC236}">
                  <a16:creationId xmlns:a16="http://schemas.microsoft.com/office/drawing/2014/main" id="{1A300F0B-E1AE-F640-BA7B-2F781429D1C4}"/>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Diagrama de flujo</a:t>
              </a:r>
            </a:p>
          </p:txBody>
        </p:sp>
      </p:grpSp>
    </p:spTree>
    <p:extLst>
      <p:ext uri="{BB962C8B-B14F-4D97-AF65-F5344CB8AC3E}">
        <p14:creationId xmlns:p14="http://schemas.microsoft.com/office/powerpoint/2010/main" val="3686151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8B0F559-AC49-944B-8888-C7BE47469B3E}"/>
              </a:ext>
            </a:extLst>
          </p:cNvPr>
          <p:cNvSpPr>
            <a:spLocks noGrp="1"/>
          </p:cNvSpPr>
          <p:nvPr>
            <p:ph type="title"/>
          </p:nvPr>
        </p:nvSpPr>
        <p:spPr>
          <a:xfrm>
            <a:off x="909427" y="401836"/>
            <a:ext cx="10058400" cy="1609344"/>
          </a:xfrm>
        </p:spPr>
        <p:txBody>
          <a:bodyPr/>
          <a:lstStyle/>
          <a:p>
            <a:r>
              <a:rPr lang="es-EC" dirty="0"/>
              <a:t>Validación escenario 1</a:t>
            </a:r>
          </a:p>
        </p:txBody>
      </p:sp>
      <p:pic>
        <p:nvPicPr>
          <p:cNvPr id="3" name="Imagen 2" descr="Captura de pantalla de un celular&#10;&#10;Descripción generada automáticamente">
            <a:extLst>
              <a:ext uri="{FF2B5EF4-FFF2-40B4-BE49-F238E27FC236}">
                <a16:creationId xmlns:a16="http://schemas.microsoft.com/office/drawing/2014/main" id="{05FB5929-2229-1B44-9EE8-1527ECAE8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5" y="1531694"/>
            <a:ext cx="11713029" cy="4561722"/>
          </a:xfrm>
          <a:prstGeom prst="rect">
            <a:avLst/>
          </a:prstGeom>
        </p:spPr>
      </p:pic>
    </p:spTree>
    <p:extLst>
      <p:ext uri="{BB962C8B-B14F-4D97-AF65-F5344CB8AC3E}">
        <p14:creationId xmlns:p14="http://schemas.microsoft.com/office/powerpoint/2010/main" val="3861353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8B0F559-AC49-944B-8888-C7BE47469B3E}"/>
              </a:ext>
            </a:extLst>
          </p:cNvPr>
          <p:cNvSpPr>
            <a:spLocks noGrp="1"/>
          </p:cNvSpPr>
          <p:nvPr>
            <p:ph type="title"/>
          </p:nvPr>
        </p:nvSpPr>
        <p:spPr>
          <a:xfrm>
            <a:off x="909427" y="401836"/>
            <a:ext cx="10058400" cy="1609344"/>
          </a:xfrm>
        </p:spPr>
        <p:txBody>
          <a:bodyPr/>
          <a:lstStyle/>
          <a:p>
            <a:r>
              <a:rPr lang="es-EC" dirty="0"/>
              <a:t>Validación escenario 2</a:t>
            </a:r>
          </a:p>
        </p:txBody>
      </p:sp>
      <p:pic>
        <p:nvPicPr>
          <p:cNvPr id="3" name="Imagen 2" descr="Imagen que contiene captura de pantalla&#10;&#10;Descripción generada automáticamente">
            <a:extLst>
              <a:ext uri="{FF2B5EF4-FFF2-40B4-BE49-F238E27FC236}">
                <a16:creationId xmlns:a16="http://schemas.microsoft.com/office/drawing/2014/main" id="{62F8985A-8695-2D47-85BC-838B05C3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504276"/>
            <a:ext cx="11785600" cy="4618299"/>
          </a:xfrm>
          <a:prstGeom prst="rect">
            <a:avLst/>
          </a:prstGeom>
        </p:spPr>
      </p:pic>
    </p:spTree>
    <p:extLst>
      <p:ext uri="{BB962C8B-B14F-4D97-AF65-F5344CB8AC3E}">
        <p14:creationId xmlns:p14="http://schemas.microsoft.com/office/powerpoint/2010/main" val="313250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8B0F559-AC49-944B-8888-C7BE47469B3E}"/>
              </a:ext>
            </a:extLst>
          </p:cNvPr>
          <p:cNvSpPr>
            <a:spLocks noGrp="1"/>
          </p:cNvSpPr>
          <p:nvPr>
            <p:ph type="title"/>
          </p:nvPr>
        </p:nvSpPr>
        <p:spPr>
          <a:xfrm>
            <a:off x="909427" y="401836"/>
            <a:ext cx="10058400" cy="1609344"/>
          </a:xfrm>
        </p:spPr>
        <p:txBody>
          <a:bodyPr/>
          <a:lstStyle/>
          <a:p>
            <a:r>
              <a:rPr lang="es-EC" dirty="0"/>
              <a:t>Validación escenario 3</a:t>
            </a:r>
          </a:p>
        </p:txBody>
      </p:sp>
      <p:pic>
        <p:nvPicPr>
          <p:cNvPr id="9" name="Imagen 8" descr="Imagen que contiene objeto, antena&#10;&#10;Descripción generada automáticamente">
            <a:extLst>
              <a:ext uri="{FF2B5EF4-FFF2-40B4-BE49-F238E27FC236}">
                <a16:creationId xmlns:a16="http://schemas.microsoft.com/office/drawing/2014/main" id="{06C86986-70F8-594B-84A9-A5119CD42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57" y="1510890"/>
            <a:ext cx="11771086" cy="4640795"/>
          </a:xfrm>
          <a:prstGeom prst="rect">
            <a:avLst/>
          </a:prstGeom>
        </p:spPr>
      </p:pic>
    </p:spTree>
    <p:extLst>
      <p:ext uri="{BB962C8B-B14F-4D97-AF65-F5344CB8AC3E}">
        <p14:creationId xmlns:p14="http://schemas.microsoft.com/office/powerpoint/2010/main" val="2579846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7A88C-FD01-49FD-8DCC-1AEDFCCF9111}"/>
              </a:ext>
            </a:extLst>
          </p:cNvPr>
          <p:cNvSpPr>
            <a:spLocks noGrp="1"/>
          </p:cNvSpPr>
          <p:nvPr>
            <p:ph type="title"/>
          </p:nvPr>
        </p:nvSpPr>
        <p:spPr/>
        <p:txBody>
          <a:bodyPr/>
          <a:lstStyle/>
          <a:p>
            <a:r>
              <a:rPr lang="es-EC" dirty="0"/>
              <a:t>AGENDA</a:t>
            </a:r>
          </a:p>
        </p:txBody>
      </p:sp>
      <p:pic>
        <p:nvPicPr>
          <p:cNvPr id="4" name="Imagen 3">
            <a:extLst>
              <a:ext uri="{FF2B5EF4-FFF2-40B4-BE49-F238E27FC236}">
                <a16:creationId xmlns:a16="http://schemas.microsoft.com/office/drawing/2014/main" id="{35C20C42-DE99-4F5D-B534-0F7BDC720B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22152" y="133263"/>
            <a:ext cx="822720" cy="801202"/>
          </a:xfrm>
          <a:prstGeom prst="rect">
            <a:avLst/>
          </a:prstGeom>
        </p:spPr>
      </p:pic>
      <p:graphicFrame>
        <p:nvGraphicFramePr>
          <p:cNvPr id="5" name="Marcador de contenido 5">
            <a:extLst>
              <a:ext uri="{FF2B5EF4-FFF2-40B4-BE49-F238E27FC236}">
                <a16:creationId xmlns:a16="http://schemas.microsoft.com/office/drawing/2014/main" id="{2829D9F3-1AB7-4CBA-86A7-BCC2A746181D}"/>
              </a:ext>
            </a:extLst>
          </p:cNvPr>
          <p:cNvGraphicFramePr>
            <a:graphicFrameLocks noGrp="1"/>
          </p:cNvGraphicFramePr>
          <p:nvPr>
            <p:ph idx="1"/>
            <p:extLst>
              <p:ext uri="{D42A27DB-BD31-4B8C-83A1-F6EECF244321}">
                <p14:modId xmlns:p14="http://schemas.microsoft.com/office/powerpoint/2010/main" val="1768235483"/>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6849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8796A-D77C-4A5E-9444-E3707D4E3038}"/>
              </a:ext>
            </a:extLst>
          </p:cNvPr>
          <p:cNvSpPr>
            <a:spLocks noGrp="1"/>
          </p:cNvSpPr>
          <p:nvPr>
            <p:ph type="title"/>
          </p:nvPr>
        </p:nvSpPr>
        <p:spPr/>
        <p:txBody>
          <a:bodyPr/>
          <a:lstStyle/>
          <a:p>
            <a:r>
              <a:rPr lang="es-EC" dirty="0"/>
              <a:t>PRUEBAS Y RESULTADOS</a:t>
            </a:r>
          </a:p>
        </p:txBody>
      </p:sp>
      <p:pic>
        <p:nvPicPr>
          <p:cNvPr id="4" name="Imagen 3" descr="Imagen que contiene captura de pantalla&#10;&#10;Descripción generada automáticamente">
            <a:extLst>
              <a:ext uri="{FF2B5EF4-FFF2-40B4-BE49-F238E27FC236}">
                <a16:creationId xmlns:a16="http://schemas.microsoft.com/office/drawing/2014/main" id="{12A5F083-5EEB-534A-9162-903F7DB1E9D2}"/>
              </a:ext>
            </a:extLst>
          </p:cNvPr>
          <p:cNvPicPr/>
          <p:nvPr/>
        </p:nvPicPr>
        <p:blipFill>
          <a:blip r:embed="rId3">
            <a:extLst>
              <a:ext uri="{28A0092B-C50C-407E-A947-70E740481C1C}">
                <a14:useLocalDpi xmlns:a14="http://schemas.microsoft.com/office/drawing/2010/main" val="0"/>
              </a:ext>
            </a:extLst>
          </a:blip>
          <a:stretch>
            <a:fillRect/>
          </a:stretch>
        </p:blipFill>
        <p:spPr>
          <a:xfrm>
            <a:off x="591619" y="2983016"/>
            <a:ext cx="3458210" cy="1937385"/>
          </a:xfrm>
          <a:prstGeom prst="rect">
            <a:avLst/>
          </a:prstGeom>
        </p:spPr>
      </p:pic>
      <p:pic>
        <p:nvPicPr>
          <p:cNvPr id="5" name="Imagen 4" descr="Imagen que contiene captura de pantalla&#10;&#10;Descripción generada automáticamente">
            <a:extLst>
              <a:ext uri="{FF2B5EF4-FFF2-40B4-BE49-F238E27FC236}">
                <a16:creationId xmlns:a16="http://schemas.microsoft.com/office/drawing/2014/main" id="{9C5A1D29-C5C7-1545-9686-C96B62A9DF7C}"/>
              </a:ext>
            </a:extLst>
          </p:cNvPr>
          <p:cNvPicPr/>
          <p:nvPr/>
        </p:nvPicPr>
        <p:blipFill>
          <a:blip r:embed="rId4">
            <a:extLst>
              <a:ext uri="{28A0092B-C50C-407E-A947-70E740481C1C}">
                <a14:useLocalDpi xmlns:a14="http://schemas.microsoft.com/office/drawing/2010/main" val="0"/>
              </a:ext>
            </a:extLst>
          </a:blip>
          <a:stretch>
            <a:fillRect/>
          </a:stretch>
        </p:blipFill>
        <p:spPr>
          <a:xfrm>
            <a:off x="5231341" y="2811012"/>
            <a:ext cx="5971540" cy="1121410"/>
          </a:xfrm>
          <a:prstGeom prst="rect">
            <a:avLst/>
          </a:prstGeom>
        </p:spPr>
      </p:pic>
      <p:grpSp>
        <p:nvGrpSpPr>
          <p:cNvPr id="6" name="Grupo 5">
            <a:extLst>
              <a:ext uri="{FF2B5EF4-FFF2-40B4-BE49-F238E27FC236}">
                <a16:creationId xmlns:a16="http://schemas.microsoft.com/office/drawing/2014/main" id="{B212E0A7-4DA3-D347-82AB-14F1AF67D464}"/>
              </a:ext>
            </a:extLst>
          </p:cNvPr>
          <p:cNvGrpSpPr/>
          <p:nvPr/>
        </p:nvGrpSpPr>
        <p:grpSpPr>
          <a:xfrm>
            <a:off x="2705926" y="1903998"/>
            <a:ext cx="7320390" cy="444600"/>
            <a:chOff x="0" y="55730"/>
            <a:chExt cx="10058399" cy="444600"/>
          </a:xfrm>
          <a:scene3d>
            <a:camera prst="orthographicFront"/>
            <a:lightRig rig="flat" dir="t"/>
          </a:scene3d>
        </p:grpSpPr>
        <p:sp>
          <p:nvSpPr>
            <p:cNvPr id="7" name="Rectángulo redondeado 6">
              <a:extLst>
                <a:ext uri="{FF2B5EF4-FFF2-40B4-BE49-F238E27FC236}">
                  <a16:creationId xmlns:a16="http://schemas.microsoft.com/office/drawing/2014/main" id="{54078520-307A-DC4D-BC72-A3344A55A768}"/>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s-EC" dirty="0"/>
            </a:p>
          </p:txBody>
        </p:sp>
        <p:sp>
          <p:nvSpPr>
            <p:cNvPr id="8" name="CuadroTexto 7">
              <a:extLst>
                <a:ext uri="{FF2B5EF4-FFF2-40B4-BE49-F238E27FC236}">
                  <a16:creationId xmlns:a16="http://schemas.microsoft.com/office/drawing/2014/main" id="{DD167998-0D40-714E-9ECB-677B69F7A697}"/>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Pruebas realizadas en un cooperativa del Ecuador</a:t>
              </a:r>
              <a:endParaRPr lang="es-EC" sz="1900" b="0" kern="1200" dirty="0"/>
            </a:p>
          </p:txBody>
        </p:sp>
      </p:grpSp>
      <p:grpSp>
        <p:nvGrpSpPr>
          <p:cNvPr id="9" name="Grupo 8">
            <a:extLst>
              <a:ext uri="{FF2B5EF4-FFF2-40B4-BE49-F238E27FC236}">
                <a16:creationId xmlns:a16="http://schemas.microsoft.com/office/drawing/2014/main" id="{81104A47-EEE4-6749-9AA3-6EBEBB2ED066}"/>
              </a:ext>
            </a:extLst>
          </p:cNvPr>
          <p:cNvGrpSpPr/>
          <p:nvPr/>
        </p:nvGrpSpPr>
        <p:grpSpPr>
          <a:xfrm>
            <a:off x="615261" y="5101389"/>
            <a:ext cx="3150870" cy="453430"/>
            <a:chOff x="0" y="55730"/>
            <a:chExt cx="10058399" cy="444600"/>
          </a:xfrm>
          <a:scene3d>
            <a:camera prst="orthographicFront"/>
            <a:lightRig rig="flat" dir="t"/>
          </a:scene3d>
        </p:grpSpPr>
        <p:sp>
          <p:nvSpPr>
            <p:cNvPr id="10" name="Rectángulo redondeado 9">
              <a:extLst>
                <a:ext uri="{FF2B5EF4-FFF2-40B4-BE49-F238E27FC236}">
                  <a16:creationId xmlns:a16="http://schemas.microsoft.com/office/drawing/2014/main" id="{A6113F6E-C24E-4341-AED7-76C79840FBBD}"/>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1" name="CuadroTexto 10">
              <a:extLst>
                <a:ext uri="{FF2B5EF4-FFF2-40B4-BE49-F238E27FC236}">
                  <a16:creationId xmlns:a16="http://schemas.microsoft.com/office/drawing/2014/main" id="{B21467EA-4BFC-7D48-92AD-F270CC5FC8D2}"/>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Datos del sistema experto</a:t>
              </a:r>
              <a:endParaRPr lang="es-EC" sz="1900" b="0" kern="1200" dirty="0"/>
            </a:p>
          </p:txBody>
        </p:sp>
      </p:grpSp>
      <p:grpSp>
        <p:nvGrpSpPr>
          <p:cNvPr id="12" name="Grupo 11">
            <a:extLst>
              <a:ext uri="{FF2B5EF4-FFF2-40B4-BE49-F238E27FC236}">
                <a16:creationId xmlns:a16="http://schemas.microsoft.com/office/drawing/2014/main" id="{D9C7FD57-8149-1445-A157-1BF2306543C6}"/>
              </a:ext>
            </a:extLst>
          </p:cNvPr>
          <p:cNvGrpSpPr/>
          <p:nvPr/>
        </p:nvGrpSpPr>
        <p:grpSpPr>
          <a:xfrm>
            <a:off x="6575462" y="4156375"/>
            <a:ext cx="3644399" cy="476922"/>
            <a:chOff x="0" y="55730"/>
            <a:chExt cx="10058399" cy="444600"/>
          </a:xfrm>
          <a:scene3d>
            <a:camera prst="orthographicFront"/>
            <a:lightRig rig="flat" dir="t"/>
          </a:scene3d>
        </p:grpSpPr>
        <p:sp>
          <p:nvSpPr>
            <p:cNvPr id="13" name="Rectángulo redondeado 12">
              <a:extLst>
                <a:ext uri="{FF2B5EF4-FFF2-40B4-BE49-F238E27FC236}">
                  <a16:creationId xmlns:a16="http://schemas.microsoft.com/office/drawing/2014/main" id="{07D0222B-4B10-0247-BE16-79AF9C76D61F}"/>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CuadroTexto 13">
              <a:extLst>
                <a:ext uri="{FF2B5EF4-FFF2-40B4-BE49-F238E27FC236}">
                  <a16:creationId xmlns:a16="http://schemas.microsoft.com/office/drawing/2014/main" id="{D4C39EB5-4956-3F45-8F8A-C63009EAB0C8}"/>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Datos de la cooperativa</a:t>
              </a:r>
            </a:p>
          </p:txBody>
        </p:sp>
      </p:grpSp>
      <p:graphicFrame>
        <p:nvGraphicFramePr>
          <p:cNvPr id="15" name="Tabla 14">
            <a:extLst>
              <a:ext uri="{FF2B5EF4-FFF2-40B4-BE49-F238E27FC236}">
                <a16:creationId xmlns:a16="http://schemas.microsoft.com/office/drawing/2014/main" id="{543A4EBE-05BA-9E4E-9CDF-ACD25B4F2732}"/>
              </a:ext>
            </a:extLst>
          </p:cNvPr>
          <p:cNvGraphicFramePr>
            <a:graphicFrameLocks noGrp="1"/>
          </p:cNvGraphicFramePr>
          <p:nvPr>
            <p:extLst>
              <p:ext uri="{D42A27DB-BD31-4B8C-83A1-F6EECF244321}">
                <p14:modId xmlns:p14="http://schemas.microsoft.com/office/powerpoint/2010/main" val="1962428207"/>
              </p:ext>
            </p:extLst>
          </p:nvPr>
        </p:nvGraphicFramePr>
        <p:xfrm>
          <a:off x="5231341" y="4931918"/>
          <a:ext cx="3150870" cy="1602740"/>
        </p:xfrm>
        <a:graphic>
          <a:graphicData uri="http://schemas.openxmlformats.org/drawingml/2006/table">
            <a:tbl>
              <a:tblPr firstRow="1" firstCol="1" bandRow="1">
                <a:tableStyleId>{5C22544A-7EE6-4342-B048-85BDC9FD1C3A}</a:tableStyleId>
              </a:tblPr>
              <a:tblGrid>
                <a:gridCol w="1653540">
                  <a:extLst>
                    <a:ext uri="{9D8B030D-6E8A-4147-A177-3AD203B41FA5}">
                      <a16:colId xmlns:a16="http://schemas.microsoft.com/office/drawing/2014/main" val="4166242630"/>
                    </a:ext>
                  </a:extLst>
                </a:gridCol>
                <a:gridCol w="1497330">
                  <a:extLst>
                    <a:ext uri="{9D8B030D-6E8A-4147-A177-3AD203B41FA5}">
                      <a16:colId xmlns:a16="http://schemas.microsoft.com/office/drawing/2014/main" val="3577012543"/>
                    </a:ext>
                  </a:extLst>
                </a:gridCol>
              </a:tblGrid>
              <a:tr h="542290">
                <a:tc>
                  <a:txBody>
                    <a:bodyPr/>
                    <a:lstStyle/>
                    <a:p>
                      <a:pPr algn="ctr">
                        <a:lnSpc>
                          <a:spcPct val="200000"/>
                        </a:lnSpc>
                        <a:spcAft>
                          <a:spcPts val="0"/>
                        </a:spcAft>
                      </a:pPr>
                      <a:r>
                        <a:rPr lang="es-ES" sz="1000">
                          <a:effectLst/>
                        </a:rPr>
                        <a:t>Resultado Obtenido</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1000" dirty="0">
                          <a:effectLst/>
                        </a:rPr>
                        <a:t>79,79%</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9400697"/>
                  </a:ext>
                </a:extLst>
              </a:tr>
              <a:tr h="542290">
                <a:tc>
                  <a:txBody>
                    <a:bodyPr/>
                    <a:lstStyle/>
                    <a:p>
                      <a:pPr algn="ctr">
                        <a:lnSpc>
                          <a:spcPct val="200000"/>
                        </a:lnSpc>
                        <a:spcAft>
                          <a:spcPts val="0"/>
                        </a:spcAft>
                      </a:pPr>
                      <a:r>
                        <a:rPr lang="es-ES" sz="1000">
                          <a:effectLst/>
                        </a:rPr>
                        <a:t>Resultado Esperado</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1000">
                          <a:effectLst/>
                        </a:rPr>
                        <a:t>83%</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2074698"/>
                  </a:ext>
                </a:extLst>
              </a:tr>
              <a:tr h="518160">
                <a:tc>
                  <a:txBody>
                    <a:bodyPr/>
                    <a:lstStyle/>
                    <a:p>
                      <a:pPr algn="ctr">
                        <a:lnSpc>
                          <a:spcPct val="200000"/>
                        </a:lnSpc>
                        <a:spcAft>
                          <a:spcPts val="0"/>
                        </a:spcAft>
                      </a:pPr>
                      <a:r>
                        <a:rPr lang="es-ES" sz="1000">
                          <a:effectLst/>
                        </a:rPr>
                        <a:t>Efectividad</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1000" dirty="0">
                          <a:effectLst/>
                        </a:rPr>
                        <a:t>96,13%</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0199794"/>
                  </a:ext>
                </a:extLst>
              </a:tr>
            </a:tbl>
          </a:graphicData>
        </a:graphic>
      </p:graphicFrame>
      <p:grpSp>
        <p:nvGrpSpPr>
          <p:cNvPr id="16" name="Grupo 15">
            <a:extLst>
              <a:ext uri="{FF2B5EF4-FFF2-40B4-BE49-F238E27FC236}">
                <a16:creationId xmlns:a16="http://schemas.microsoft.com/office/drawing/2014/main" id="{6DE571B4-A2D0-7B4C-9A37-5256D74D5481}"/>
              </a:ext>
            </a:extLst>
          </p:cNvPr>
          <p:cNvGrpSpPr/>
          <p:nvPr/>
        </p:nvGrpSpPr>
        <p:grpSpPr>
          <a:xfrm>
            <a:off x="8626368" y="5554819"/>
            <a:ext cx="2768303" cy="479421"/>
            <a:chOff x="0" y="55730"/>
            <a:chExt cx="10058399" cy="444600"/>
          </a:xfrm>
          <a:scene3d>
            <a:camera prst="orthographicFront"/>
            <a:lightRig rig="flat" dir="t"/>
          </a:scene3d>
        </p:grpSpPr>
        <p:sp>
          <p:nvSpPr>
            <p:cNvPr id="17" name="Rectángulo redondeado 16">
              <a:extLst>
                <a:ext uri="{FF2B5EF4-FFF2-40B4-BE49-F238E27FC236}">
                  <a16:creationId xmlns:a16="http://schemas.microsoft.com/office/drawing/2014/main" id="{2D471BBC-2FEC-2444-AEB1-06E6BE8D2617}"/>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8" name="CuadroTexto 17">
              <a:extLst>
                <a:ext uri="{FF2B5EF4-FFF2-40B4-BE49-F238E27FC236}">
                  <a16:creationId xmlns:a16="http://schemas.microsoft.com/office/drawing/2014/main" id="{F32DC035-6AAA-B744-806F-0BC0C01182E2}"/>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Efectividad</a:t>
              </a:r>
            </a:p>
          </p:txBody>
        </p:sp>
      </p:grpSp>
    </p:spTree>
    <p:extLst>
      <p:ext uri="{BB962C8B-B14F-4D97-AF65-F5344CB8AC3E}">
        <p14:creationId xmlns:p14="http://schemas.microsoft.com/office/powerpoint/2010/main" val="1203809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8796A-D77C-4A5E-9444-E3707D4E3038}"/>
              </a:ext>
            </a:extLst>
          </p:cNvPr>
          <p:cNvSpPr>
            <a:spLocks noGrp="1"/>
          </p:cNvSpPr>
          <p:nvPr>
            <p:ph type="title"/>
          </p:nvPr>
        </p:nvSpPr>
        <p:spPr/>
        <p:txBody>
          <a:bodyPr/>
          <a:lstStyle/>
          <a:p>
            <a:r>
              <a:rPr lang="es-EC" dirty="0"/>
              <a:t>Recomendaciones a la cooperativa</a:t>
            </a:r>
          </a:p>
        </p:txBody>
      </p:sp>
      <p:graphicFrame>
        <p:nvGraphicFramePr>
          <p:cNvPr id="3" name="Tabla 2">
            <a:extLst>
              <a:ext uri="{FF2B5EF4-FFF2-40B4-BE49-F238E27FC236}">
                <a16:creationId xmlns:a16="http://schemas.microsoft.com/office/drawing/2014/main" id="{6778D5F1-EF35-964A-8144-6CB0FC225DA2}"/>
              </a:ext>
            </a:extLst>
          </p:cNvPr>
          <p:cNvGraphicFramePr>
            <a:graphicFrameLocks noGrp="1"/>
          </p:cNvGraphicFramePr>
          <p:nvPr>
            <p:extLst>
              <p:ext uri="{D42A27DB-BD31-4B8C-83A1-F6EECF244321}">
                <p14:modId xmlns:p14="http://schemas.microsoft.com/office/powerpoint/2010/main" val="2681384533"/>
              </p:ext>
            </p:extLst>
          </p:nvPr>
        </p:nvGraphicFramePr>
        <p:xfrm>
          <a:off x="815249" y="2793479"/>
          <a:ext cx="4500880" cy="1916115"/>
        </p:xfrm>
        <a:graphic>
          <a:graphicData uri="http://schemas.openxmlformats.org/drawingml/2006/table">
            <a:tbl>
              <a:tblPr firstRow="1" firstCol="1" bandRow="1">
                <a:tableStyleId>{00A15C55-8517-42AA-B614-E9B94910E393}</a:tableStyleId>
              </a:tblPr>
              <a:tblGrid>
                <a:gridCol w="2962275">
                  <a:extLst>
                    <a:ext uri="{9D8B030D-6E8A-4147-A177-3AD203B41FA5}">
                      <a16:colId xmlns:a16="http://schemas.microsoft.com/office/drawing/2014/main" val="192880823"/>
                    </a:ext>
                  </a:extLst>
                </a:gridCol>
                <a:gridCol w="1538605">
                  <a:extLst>
                    <a:ext uri="{9D8B030D-6E8A-4147-A177-3AD203B41FA5}">
                      <a16:colId xmlns:a16="http://schemas.microsoft.com/office/drawing/2014/main" val="4208389851"/>
                    </a:ext>
                  </a:extLst>
                </a:gridCol>
              </a:tblGrid>
              <a:tr h="0">
                <a:tc>
                  <a:txBody>
                    <a:bodyPr/>
                    <a:lstStyle/>
                    <a:p>
                      <a:pPr algn="ctr">
                        <a:lnSpc>
                          <a:spcPct val="200000"/>
                        </a:lnSpc>
                        <a:spcAft>
                          <a:spcPts val="0"/>
                        </a:spcAft>
                      </a:pPr>
                      <a:r>
                        <a:rPr lang="es-EC" sz="1000" dirty="0">
                          <a:effectLst/>
                        </a:rPr>
                        <a:t>Enfoque del artículo </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000" dirty="0">
                          <a:effectLst/>
                        </a:rPr>
                        <a:t>N° de Recomendaciones</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5229343"/>
                  </a:ext>
                </a:extLst>
              </a:tr>
              <a:tr h="0">
                <a:tc>
                  <a:txBody>
                    <a:bodyPr/>
                    <a:lstStyle/>
                    <a:p>
                      <a:pPr algn="just">
                        <a:lnSpc>
                          <a:spcPct val="200000"/>
                        </a:lnSpc>
                        <a:spcAft>
                          <a:spcPts val="0"/>
                        </a:spcAft>
                      </a:pPr>
                      <a:r>
                        <a:rPr lang="es-EC" sz="1000">
                          <a:effectLst/>
                        </a:rPr>
                        <a:t>Adquisición, selección y calificación de proveedores</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000">
                          <a:effectLst/>
                        </a:rPr>
                        <a:t>7</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9795680"/>
                  </a:ext>
                </a:extLst>
              </a:tr>
              <a:tr h="0">
                <a:tc>
                  <a:txBody>
                    <a:bodyPr/>
                    <a:lstStyle/>
                    <a:p>
                      <a:pPr algn="just">
                        <a:lnSpc>
                          <a:spcPct val="200000"/>
                        </a:lnSpc>
                        <a:spcAft>
                          <a:spcPts val="0"/>
                        </a:spcAft>
                      </a:pPr>
                      <a:r>
                        <a:rPr lang="es-EC" sz="1000">
                          <a:effectLst/>
                        </a:rPr>
                        <a:t>Garantizar la infraestructura tecnológica</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000">
                          <a:effectLst/>
                        </a:rPr>
                        <a:t>6</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8702956"/>
                  </a:ext>
                </a:extLst>
              </a:tr>
              <a:tr h="0">
                <a:tc>
                  <a:txBody>
                    <a:bodyPr/>
                    <a:lstStyle/>
                    <a:p>
                      <a:pPr algn="just">
                        <a:lnSpc>
                          <a:spcPct val="200000"/>
                        </a:lnSpc>
                        <a:spcAft>
                          <a:spcPts val="0"/>
                        </a:spcAft>
                      </a:pPr>
                      <a:r>
                        <a:rPr lang="es-EC" sz="1000">
                          <a:effectLst/>
                        </a:rPr>
                        <a:t>Garantizar el proceso de adquisición</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000">
                          <a:effectLst/>
                        </a:rPr>
                        <a:t>3</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1061192"/>
                  </a:ext>
                </a:extLst>
              </a:tr>
              <a:tr h="0">
                <a:tc>
                  <a:txBody>
                    <a:bodyPr/>
                    <a:lstStyle/>
                    <a:p>
                      <a:pPr algn="just">
                        <a:lnSpc>
                          <a:spcPct val="200000"/>
                        </a:lnSpc>
                        <a:spcAft>
                          <a:spcPts val="0"/>
                        </a:spcAft>
                      </a:pPr>
                      <a:r>
                        <a:rPr lang="es-EC" sz="1000">
                          <a:effectLst/>
                        </a:rPr>
                        <a:t>Funciones del Comité de Tecnología</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000" dirty="0">
                          <a:effectLst/>
                        </a:rPr>
                        <a:t>2</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3868744"/>
                  </a:ext>
                </a:extLst>
              </a:tr>
            </a:tbl>
          </a:graphicData>
        </a:graphic>
      </p:graphicFrame>
      <p:graphicFrame>
        <p:nvGraphicFramePr>
          <p:cNvPr id="5" name="Tabla 4">
            <a:extLst>
              <a:ext uri="{FF2B5EF4-FFF2-40B4-BE49-F238E27FC236}">
                <a16:creationId xmlns:a16="http://schemas.microsoft.com/office/drawing/2014/main" id="{5C5C2DDA-D33D-5D41-BA22-21DF75A42AA9}"/>
              </a:ext>
            </a:extLst>
          </p:cNvPr>
          <p:cNvGraphicFramePr>
            <a:graphicFrameLocks noGrp="1"/>
          </p:cNvGraphicFramePr>
          <p:nvPr>
            <p:extLst>
              <p:ext uri="{D42A27DB-BD31-4B8C-83A1-F6EECF244321}">
                <p14:modId xmlns:p14="http://schemas.microsoft.com/office/powerpoint/2010/main" val="1568616259"/>
              </p:ext>
            </p:extLst>
          </p:nvPr>
        </p:nvGraphicFramePr>
        <p:xfrm>
          <a:off x="5997031" y="2336278"/>
          <a:ext cx="5379720" cy="2830515"/>
        </p:xfrm>
        <a:graphic>
          <a:graphicData uri="http://schemas.openxmlformats.org/drawingml/2006/table">
            <a:tbl>
              <a:tblPr firstRow="1" firstCol="1" bandRow="1">
                <a:tableStyleId>{00A15C55-8517-42AA-B614-E9B94910E393}</a:tableStyleId>
              </a:tblPr>
              <a:tblGrid>
                <a:gridCol w="2409190">
                  <a:extLst>
                    <a:ext uri="{9D8B030D-6E8A-4147-A177-3AD203B41FA5}">
                      <a16:colId xmlns:a16="http://schemas.microsoft.com/office/drawing/2014/main" val="3129841813"/>
                    </a:ext>
                  </a:extLst>
                </a:gridCol>
                <a:gridCol w="1619885">
                  <a:extLst>
                    <a:ext uri="{9D8B030D-6E8A-4147-A177-3AD203B41FA5}">
                      <a16:colId xmlns:a16="http://schemas.microsoft.com/office/drawing/2014/main" val="381469588"/>
                    </a:ext>
                  </a:extLst>
                </a:gridCol>
                <a:gridCol w="1350645">
                  <a:extLst>
                    <a:ext uri="{9D8B030D-6E8A-4147-A177-3AD203B41FA5}">
                      <a16:colId xmlns:a16="http://schemas.microsoft.com/office/drawing/2014/main" val="281554576"/>
                    </a:ext>
                  </a:extLst>
                </a:gridCol>
              </a:tblGrid>
              <a:tr h="0">
                <a:tc>
                  <a:txBody>
                    <a:bodyPr/>
                    <a:lstStyle/>
                    <a:p>
                      <a:pPr algn="ctr">
                        <a:lnSpc>
                          <a:spcPct val="200000"/>
                        </a:lnSpc>
                        <a:spcAft>
                          <a:spcPts val="0"/>
                        </a:spcAft>
                      </a:pPr>
                      <a:r>
                        <a:rPr lang="es-EC" sz="1000" dirty="0">
                          <a:effectLst/>
                        </a:rPr>
                        <a:t>Enfoque</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000">
                          <a:effectLst/>
                        </a:rPr>
                        <a:t>Proceso Catalizador / Norma</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000">
                          <a:effectLst/>
                        </a:rPr>
                        <a:t>N° de Actividades</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9224517"/>
                  </a:ext>
                </a:extLst>
              </a:tr>
              <a:tr h="0">
                <a:tc>
                  <a:txBody>
                    <a:bodyPr/>
                    <a:lstStyle/>
                    <a:p>
                      <a:pPr algn="just">
                        <a:lnSpc>
                          <a:spcPct val="200000"/>
                        </a:lnSpc>
                        <a:spcAft>
                          <a:spcPts val="0"/>
                        </a:spcAft>
                      </a:pPr>
                      <a:r>
                        <a:rPr lang="es-EC" sz="1000">
                          <a:effectLst/>
                        </a:rPr>
                        <a:t>Adquisición, selección y calificación de proveedores</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200000"/>
                        </a:lnSpc>
                        <a:spcAft>
                          <a:spcPts val="800"/>
                        </a:spcAft>
                        <a:buFont typeface="Symbol" pitchFamily="2" charset="2"/>
                        <a:buChar char=""/>
                      </a:pPr>
                      <a:r>
                        <a:rPr lang="es-EC" sz="1000">
                          <a:effectLst/>
                        </a:rPr>
                        <a:t>APO10.03</a:t>
                      </a:r>
                      <a:endParaRPr lang="es-EC" sz="11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tc>
                <a:tc>
                  <a:txBody>
                    <a:bodyPr/>
                    <a:lstStyle/>
                    <a:p>
                      <a:pPr algn="ctr">
                        <a:lnSpc>
                          <a:spcPct val="200000"/>
                        </a:lnSpc>
                        <a:spcAft>
                          <a:spcPts val="0"/>
                        </a:spcAft>
                      </a:pPr>
                      <a:r>
                        <a:rPr lang="es-EC" sz="1000">
                          <a:effectLst/>
                        </a:rPr>
                        <a:t>5</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984497"/>
                  </a:ext>
                </a:extLst>
              </a:tr>
              <a:tr h="0">
                <a:tc>
                  <a:txBody>
                    <a:bodyPr/>
                    <a:lstStyle/>
                    <a:p>
                      <a:pPr algn="just">
                        <a:lnSpc>
                          <a:spcPct val="200000"/>
                        </a:lnSpc>
                        <a:spcAft>
                          <a:spcPts val="0"/>
                        </a:spcAft>
                      </a:pPr>
                      <a:r>
                        <a:rPr lang="es-EC" sz="1000">
                          <a:effectLst/>
                        </a:rPr>
                        <a:t>Garantizar la infraestructura tecnológica</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200000"/>
                        </a:lnSpc>
                        <a:spcAft>
                          <a:spcPts val="800"/>
                        </a:spcAft>
                        <a:buFont typeface="Symbol" pitchFamily="2" charset="2"/>
                        <a:buChar char=""/>
                      </a:pPr>
                      <a:r>
                        <a:rPr lang="es-EC" sz="1000">
                          <a:effectLst/>
                        </a:rPr>
                        <a:t>BAI07.01, BAI07.02, BAI07.04, BAI07.08</a:t>
                      </a:r>
                      <a:endParaRPr lang="es-EC" sz="11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tc>
                <a:tc>
                  <a:txBody>
                    <a:bodyPr/>
                    <a:lstStyle/>
                    <a:p>
                      <a:pPr algn="ctr">
                        <a:lnSpc>
                          <a:spcPct val="200000"/>
                        </a:lnSpc>
                        <a:spcAft>
                          <a:spcPts val="0"/>
                        </a:spcAft>
                      </a:pPr>
                      <a:r>
                        <a:rPr lang="es-EC" sz="1000">
                          <a:effectLst/>
                        </a:rPr>
                        <a:t>10</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506666"/>
                  </a:ext>
                </a:extLst>
              </a:tr>
              <a:tr h="0">
                <a:tc>
                  <a:txBody>
                    <a:bodyPr/>
                    <a:lstStyle/>
                    <a:p>
                      <a:pPr algn="just">
                        <a:lnSpc>
                          <a:spcPct val="200000"/>
                        </a:lnSpc>
                        <a:spcAft>
                          <a:spcPts val="0"/>
                        </a:spcAft>
                      </a:pPr>
                      <a:r>
                        <a:rPr lang="es-EC" sz="1000">
                          <a:effectLst/>
                        </a:rPr>
                        <a:t>Garantizar el proceso de adquisición</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200000"/>
                        </a:lnSpc>
                        <a:spcAft>
                          <a:spcPts val="800"/>
                        </a:spcAft>
                        <a:buFont typeface="Symbol" pitchFamily="2" charset="2"/>
                        <a:buChar char=""/>
                      </a:pPr>
                      <a:r>
                        <a:rPr lang="es-EC" sz="1000">
                          <a:effectLst/>
                        </a:rPr>
                        <a:t>Art 9.3.2</a:t>
                      </a:r>
                      <a:endParaRPr lang="es-EC" sz="11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tc>
                <a:tc>
                  <a:txBody>
                    <a:bodyPr/>
                    <a:lstStyle/>
                    <a:p>
                      <a:pPr algn="ctr">
                        <a:lnSpc>
                          <a:spcPct val="200000"/>
                        </a:lnSpc>
                        <a:spcAft>
                          <a:spcPts val="0"/>
                        </a:spcAft>
                      </a:pPr>
                      <a:r>
                        <a:rPr lang="es-EC" sz="1000">
                          <a:effectLst/>
                        </a:rPr>
                        <a:t>2</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1044328"/>
                  </a:ext>
                </a:extLst>
              </a:tr>
              <a:tr h="0">
                <a:tc>
                  <a:txBody>
                    <a:bodyPr/>
                    <a:lstStyle/>
                    <a:p>
                      <a:pPr algn="just">
                        <a:lnSpc>
                          <a:spcPct val="200000"/>
                        </a:lnSpc>
                        <a:spcAft>
                          <a:spcPts val="0"/>
                        </a:spcAft>
                      </a:pPr>
                      <a:r>
                        <a:rPr lang="es-EC" sz="1000">
                          <a:effectLst/>
                        </a:rPr>
                        <a:t>Funciones del Comité de Tecnología</a:t>
                      </a:r>
                      <a:endParaRPr lang="es-EC" sz="12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200000"/>
                        </a:lnSpc>
                        <a:spcAft>
                          <a:spcPts val="800"/>
                        </a:spcAft>
                        <a:buFont typeface="Symbol" pitchFamily="2" charset="2"/>
                        <a:buChar char=""/>
                      </a:pPr>
                      <a:r>
                        <a:rPr lang="es-EC" sz="1000">
                          <a:effectLst/>
                        </a:rPr>
                        <a:t>APO02.05</a:t>
                      </a:r>
                      <a:endParaRPr lang="es-EC" sz="11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tc>
                <a:tc>
                  <a:txBody>
                    <a:bodyPr/>
                    <a:lstStyle/>
                    <a:p>
                      <a:pPr algn="ctr">
                        <a:lnSpc>
                          <a:spcPct val="200000"/>
                        </a:lnSpc>
                        <a:spcAft>
                          <a:spcPts val="0"/>
                        </a:spcAft>
                      </a:pPr>
                      <a:r>
                        <a:rPr lang="es-EC" sz="1000" dirty="0">
                          <a:effectLst/>
                        </a:rPr>
                        <a:t>7</a:t>
                      </a:r>
                      <a:endParaRPr lang="es-EC" sz="12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0923263"/>
                  </a:ext>
                </a:extLst>
              </a:tr>
            </a:tbl>
          </a:graphicData>
        </a:graphic>
      </p:graphicFrame>
      <p:grpSp>
        <p:nvGrpSpPr>
          <p:cNvPr id="8" name="Grupo 7">
            <a:extLst>
              <a:ext uri="{FF2B5EF4-FFF2-40B4-BE49-F238E27FC236}">
                <a16:creationId xmlns:a16="http://schemas.microsoft.com/office/drawing/2014/main" id="{EBD2D1A9-512B-6C41-8A3B-12341EAE91FD}"/>
              </a:ext>
            </a:extLst>
          </p:cNvPr>
          <p:cNvGrpSpPr/>
          <p:nvPr/>
        </p:nvGrpSpPr>
        <p:grpSpPr>
          <a:xfrm>
            <a:off x="1490254" y="4964672"/>
            <a:ext cx="3150870" cy="453430"/>
            <a:chOff x="0" y="55730"/>
            <a:chExt cx="10058399" cy="444600"/>
          </a:xfrm>
          <a:scene3d>
            <a:camera prst="orthographicFront"/>
            <a:lightRig rig="flat" dir="t"/>
          </a:scene3d>
        </p:grpSpPr>
        <p:sp>
          <p:nvSpPr>
            <p:cNvPr id="9" name="Rectángulo redondeado 8">
              <a:extLst>
                <a:ext uri="{FF2B5EF4-FFF2-40B4-BE49-F238E27FC236}">
                  <a16:creationId xmlns:a16="http://schemas.microsoft.com/office/drawing/2014/main" id="{30F245C8-8C46-2448-8FFE-03EBB3596E97}"/>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CuadroTexto 9">
              <a:extLst>
                <a:ext uri="{FF2B5EF4-FFF2-40B4-BE49-F238E27FC236}">
                  <a16:creationId xmlns:a16="http://schemas.microsoft.com/office/drawing/2014/main" id="{ECEAAE7B-679A-5D48-A663-4150BFA81FAE}"/>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Recomendacio</a:t>
              </a:r>
              <a:r>
                <a:rPr lang="es-EC" sz="1900" dirty="0"/>
                <a:t>nes</a:t>
              </a:r>
              <a:endParaRPr lang="es-EC" sz="1900" b="0" kern="1200" dirty="0"/>
            </a:p>
          </p:txBody>
        </p:sp>
      </p:grpSp>
      <p:grpSp>
        <p:nvGrpSpPr>
          <p:cNvPr id="11" name="Grupo 10">
            <a:extLst>
              <a:ext uri="{FF2B5EF4-FFF2-40B4-BE49-F238E27FC236}">
                <a16:creationId xmlns:a16="http://schemas.microsoft.com/office/drawing/2014/main" id="{0CB2443B-7440-844C-836A-62BA74DCF61F}"/>
              </a:ext>
            </a:extLst>
          </p:cNvPr>
          <p:cNvGrpSpPr/>
          <p:nvPr/>
        </p:nvGrpSpPr>
        <p:grpSpPr>
          <a:xfrm>
            <a:off x="7229067" y="5395967"/>
            <a:ext cx="3150870" cy="453430"/>
            <a:chOff x="0" y="55730"/>
            <a:chExt cx="10058399" cy="444600"/>
          </a:xfrm>
          <a:scene3d>
            <a:camera prst="orthographicFront"/>
            <a:lightRig rig="flat" dir="t"/>
          </a:scene3d>
        </p:grpSpPr>
        <p:sp>
          <p:nvSpPr>
            <p:cNvPr id="12" name="Rectángulo redondeado 11">
              <a:extLst>
                <a:ext uri="{FF2B5EF4-FFF2-40B4-BE49-F238E27FC236}">
                  <a16:creationId xmlns:a16="http://schemas.microsoft.com/office/drawing/2014/main" id="{85812044-EE30-B24D-BF49-385206E4DAB4}"/>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CuadroTexto 12">
              <a:extLst>
                <a:ext uri="{FF2B5EF4-FFF2-40B4-BE49-F238E27FC236}">
                  <a16:creationId xmlns:a16="http://schemas.microsoft.com/office/drawing/2014/main" id="{E2FF3EE8-8DA5-F04F-9C16-69C0F86C1CE9}"/>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Actividades</a:t>
              </a:r>
              <a:endParaRPr lang="es-EC" sz="1900" b="0" kern="1200" dirty="0"/>
            </a:p>
          </p:txBody>
        </p:sp>
      </p:grpSp>
    </p:spTree>
    <p:extLst>
      <p:ext uri="{BB962C8B-B14F-4D97-AF65-F5344CB8AC3E}">
        <p14:creationId xmlns:p14="http://schemas.microsoft.com/office/powerpoint/2010/main" val="462179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9FD9E-3980-4718-86C1-46E1CE2EB6C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491E1AE5-A701-44CB-941A-DE8BC0DF0F95}"/>
              </a:ext>
            </a:extLst>
          </p:cNvPr>
          <p:cNvSpPr>
            <a:spLocks noGrp="1"/>
          </p:cNvSpPr>
          <p:nvPr>
            <p:ph idx="1"/>
          </p:nvPr>
        </p:nvSpPr>
        <p:spPr/>
        <p:txBody>
          <a:bodyPr>
            <a:normAutofit fontScale="92500"/>
          </a:bodyPr>
          <a:lstStyle/>
          <a:p>
            <a:pPr lvl="0" algn="just"/>
            <a:r>
              <a:rPr lang="es-ES" dirty="0"/>
              <a:t>El </a:t>
            </a:r>
            <a:r>
              <a:rPr lang="es-ES" sz="2400" dirty="0"/>
              <a:t>estado del arte actual investigado en referencia a sistemas expertos para el riesgo operativo tecnológico; ayudo a determinar la estructura más optima de la base del conocimiento, utilizando el encadenamiento de reglas hacia delante ya que las inferencias en el sistema experto se realizan a partir del cumplimiento de los artículos para determinar el nivel de conformidad de la norma por parte de la entidad.</a:t>
            </a:r>
            <a:endParaRPr lang="es-EC" sz="2400" dirty="0"/>
          </a:p>
          <a:p>
            <a:pPr lvl="0" algn="just"/>
            <a:r>
              <a:rPr lang="es-ES" sz="2400" dirty="0"/>
              <a:t>El desarrollo del sistema experto presenta varios retos para el ingeniero del conocimiento ya que la parte más esencial del sistema es encontrar la manera de condensar todo el conocimiento de un experto en un sistema, si bien el utilizar una norma para delimitar el alcance del riesgo operativo ayudo a no extenderse demasiado, también permitió tener una base común para el experto y el ingeniero del conocimiento.</a:t>
            </a:r>
            <a:endParaRPr lang="es-EC" sz="2400" dirty="0"/>
          </a:p>
        </p:txBody>
      </p:sp>
    </p:spTree>
    <p:extLst>
      <p:ext uri="{BB962C8B-B14F-4D97-AF65-F5344CB8AC3E}">
        <p14:creationId xmlns:p14="http://schemas.microsoft.com/office/powerpoint/2010/main" val="3533164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9FD9E-3980-4718-86C1-46E1CE2EB6C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491E1AE5-A701-44CB-941A-DE8BC0DF0F95}"/>
              </a:ext>
            </a:extLst>
          </p:cNvPr>
          <p:cNvSpPr>
            <a:spLocks noGrp="1"/>
          </p:cNvSpPr>
          <p:nvPr>
            <p:ph idx="1"/>
          </p:nvPr>
        </p:nvSpPr>
        <p:spPr/>
        <p:txBody>
          <a:bodyPr>
            <a:normAutofit lnSpcReduction="10000"/>
          </a:bodyPr>
          <a:lstStyle/>
          <a:p>
            <a:pPr lvl="0" algn="just"/>
            <a:r>
              <a:rPr lang="es-ES" dirty="0"/>
              <a:t>La metodología de Buchanan ayudo en gran parte al desarrollo del sistema experto ya que proporciono las pautas necesarias para su desarrollo, siendo las fases de conceptualización y formalización las más importantes, donde se especificó la manera en que se obtendrá la base del conocimiento y como transfórmalo para que pueda ser interpretado.</a:t>
            </a:r>
            <a:endParaRPr lang="es-EC" dirty="0"/>
          </a:p>
          <a:p>
            <a:pPr lvl="0" algn="just"/>
            <a:r>
              <a:rPr lang="es-ES" dirty="0"/>
              <a:t>La auditoría de primera parte para el riesgo operativo tecnológico que se genera a partir del sistema experto puede ayudar considerablemente a los auditores como un primer vistazo a la entidad que se está auditando e inclusive puede ayudar a las cooperativas como medio para conocer su estado actual del cumplimiento de la norma o las actividades a realizar al momento de cambiar de segmento.</a:t>
            </a:r>
            <a:endParaRPr lang="es-EC" dirty="0"/>
          </a:p>
          <a:p>
            <a:pPr algn="just"/>
            <a:r>
              <a:rPr lang="es-ES" dirty="0"/>
              <a:t>Los resultados obtenidos por parte del sistema experto al realizar la prueba en una cooperativa de ahorro y crédito, tienen un porcentaje de efectividad del 96,13% siendo un índice considerable para poder confiar en el sistema experto, siendo los resultados muy similares a los de un auditor interno.</a:t>
            </a:r>
            <a:endParaRPr lang="es-EC" sz="2400" dirty="0"/>
          </a:p>
        </p:txBody>
      </p:sp>
    </p:spTree>
    <p:extLst>
      <p:ext uri="{BB962C8B-B14F-4D97-AF65-F5344CB8AC3E}">
        <p14:creationId xmlns:p14="http://schemas.microsoft.com/office/powerpoint/2010/main" val="4071258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927D2-6985-4950-B1B8-E8E510126F94}"/>
              </a:ext>
            </a:extLst>
          </p:cNvPr>
          <p:cNvSpPr>
            <a:spLocks noGrp="1"/>
          </p:cNvSpPr>
          <p:nvPr>
            <p:ph type="title"/>
          </p:nvPr>
        </p:nvSpPr>
        <p:spPr/>
        <p:txBody>
          <a:bodyPr/>
          <a:lstStyle/>
          <a:p>
            <a:r>
              <a:rPr lang="es-EC" dirty="0"/>
              <a:t>TRABAJOS FUTUROS</a:t>
            </a:r>
          </a:p>
        </p:txBody>
      </p:sp>
      <p:sp>
        <p:nvSpPr>
          <p:cNvPr id="3" name="Marcador de contenido 2">
            <a:extLst>
              <a:ext uri="{FF2B5EF4-FFF2-40B4-BE49-F238E27FC236}">
                <a16:creationId xmlns:a16="http://schemas.microsoft.com/office/drawing/2014/main" id="{3CC06366-8E75-4031-86AC-555633B17E4A}"/>
              </a:ext>
            </a:extLst>
          </p:cNvPr>
          <p:cNvSpPr>
            <a:spLocks noGrp="1"/>
          </p:cNvSpPr>
          <p:nvPr>
            <p:ph idx="1"/>
          </p:nvPr>
        </p:nvSpPr>
        <p:spPr/>
        <p:txBody>
          <a:bodyPr>
            <a:normAutofit fontScale="92500"/>
          </a:bodyPr>
          <a:lstStyle/>
          <a:p>
            <a:pPr lvl="0" algn="just"/>
            <a:r>
              <a:rPr lang="es-ES" dirty="0"/>
              <a:t>El sistema </a:t>
            </a:r>
            <a:r>
              <a:rPr lang="es-ES" sz="2400" dirty="0"/>
              <a:t>experto desarrollado puede tener un nuevo alcance integrando toda la norma de control y realizando la auditoria tanto para el riesgo legal como para el riesgo operativo con todas sus secciones y no solo con la sección de tecnología. </a:t>
            </a:r>
            <a:endParaRPr lang="es-EC" sz="2400" dirty="0"/>
          </a:p>
          <a:p>
            <a:pPr lvl="0" algn="just"/>
            <a:r>
              <a:rPr lang="es-ES" sz="2400" dirty="0"/>
              <a:t>La norma utilizada en el sistema experto tiene referencias directas de otras normas, por lo cual sería posible integrar esas normas al sistema experto permitiendo tener un compendio de las normas de la SEPS y realizar un análisis más completo de las regulaciones emitidas.</a:t>
            </a:r>
            <a:endParaRPr lang="es-EC" sz="2400" dirty="0"/>
          </a:p>
          <a:p>
            <a:pPr lvl="0" algn="just"/>
            <a:r>
              <a:rPr lang="es-ES" sz="2400" dirty="0"/>
              <a:t>Finalmente, la arquitectura del sistema experto desarrollado permite que el mismo sirva como base para crear nuevos sistemas con diferentes enfoques, a través de los archivos Excel ingresando nuevas preguntas, nuevas recomendaciones y nuevas reglas de manera sencilla.</a:t>
            </a:r>
            <a:endParaRPr lang="es-EC" sz="2400" dirty="0"/>
          </a:p>
        </p:txBody>
      </p:sp>
    </p:spTree>
    <p:extLst>
      <p:ext uri="{BB962C8B-B14F-4D97-AF65-F5344CB8AC3E}">
        <p14:creationId xmlns:p14="http://schemas.microsoft.com/office/powerpoint/2010/main" val="35679936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4A1432-81E0-49E3-A2C8-172985192AE9}"/>
              </a:ext>
            </a:extLst>
          </p:cNvPr>
          <p:cNvSpPr>
            <a:spLocks noGrp="1"/>
          </p:cNvSpPr>
          <p:nvPr>
            <p:ph idx="1"/>
          </p:nvPr>
        </p:nvSpPr>
        <p:spPr/>
        <p:txBody>
          <a:bodyPr>
            <a:normAutofit/>
          </a:bodyPr>
          <a:lstStyle/>
          <a:p>
            <a:pPr marL="0" indent="0" algn="ctr">
              <a:buNone/>
            </a:pPr>
            <a:endParaRPr lang="es-EC" sz="7200" b="1" dirty="0"/>
          </a:p>
          <a:p>
            <a:pPr marL="0" indent="0" algn="ctr">
              <a:buNone/>
            </a:pPr>
            <a:r>
              <a:rPr lang="es-EC" sz="7200" b="1" dirty="0"/>
              <a:t>GRACIAS</a:t>
            </a:r>
            <a:endParaRPr lang="es-EC" sz="7200" dirty="0"/>
          </a:p>
        </p:txBody>
      </p:sp>
    </p:spTree>
    <p:extLst>
      <p:ext uri="{BB962C8B-B14F-4D97-AF65-F5344CB8AC3E}">
        <p14:creationId xmlns:p14="http://schemas.microsoft.com/office/powerpoint/2010/main" val="3550217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7C83B-A650-43BF-87E6-E8CDF8DB6DA4}"/>
              </a:ext>
            </a:extLst>
          </p:cNvPr>
          <p:cNvSpPr>
            <a:spLocks noGrp="1"/>
          </p:cNvSpPr>
          <p:nvPr>
            <p:ph type="title"/>
          </p:nvPr>
        </p:nvSpPr>
        <p:spPr/>
        <p:txBody>
          <a:bodyPr/>
          <a:lstStyle/>
          <a:p>
            <a:r>
              <a:rPr lang="es-EC" dirty="0"/>
              <a:t>PROBLEMÁTICA</a:t>
            </a:r>
          </a:p>
        </p:txBody>
      </p:sp>
      <p:pic>
        <p:nvPicPr>
          <p:cNvPr id="4" name="Imagen 3">
            <a:extLst>
              <a:ext uri="{FF2B5EF4-FFF2-40B4-BE49-F238E27FC236}">
                <a16:creationId xmlns:a16="http://schemas.microsoft.com/office/drawing/2014/main" id="{22AD81E3-16C3-4A07-86FB-2131084A9D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22152" y="133263"/>
            <a:ext cx="822720" cy="801202"/>
          </a:xfrm>
          <a:prstGeom prst="rect">
            <a:avLst/>
          </a:prstGeom>
        </p:spPr>
      </p:pic>
      <p:pic>
        <p:nvPicPr>
          <p:cNvPr id="1026" name="Picture 2">
            <a:extLst>
              <a:ext uri="{FF2B5EF4-FFF2-40B4-BE49-F238E27FC236}">
                <a16:creationId xmlns:a16="http://schemas.microsoft.com/office/drawing/2014/main" id="{6CB53743-8A36-4965-B358-3971813B9E3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69848" y="2505549"/>
            <a:ext cx="2722425" cy="1800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Resultado de imagen para seps">
            <a:extLst>
              <a:ext uri="{FF2B5EF4-FFF2-40B4-BE49-F238E27FC236}">
                <a16:creationId xmlns:a16="http://schemas.microsoft.com/office/drawing/2014/main" id="{093FFC1D-15B8-4C05-A0BB-A9980C212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0840" y="4612266"/>
            <a:ext cx="4253351" cy="1195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ángulo: esquinas redondeadas 9">
            <a:extLst>
              <a:ext uri="{FF2B5EF4-FFF2-40B4-BE49-F238E27FC236}">
                <a16:creationId xmlns:a16="http://schemas.microsoft.com/office/drawing/2014/main" id="{71E5392F-8331-411F-9447-C0AF521F4D95}"/>
              </a:ext>
            </a:extLst>
          </p:cNvPr>
          <p:cNvSpPr/>
          <p:nvPr/>
        </p:nvSpPr>
        <p:spPr>
          <a:xfrm>
            <a:off x="841003" y="1784962"/>
            <a:ext cx="3109661" cy="514800"/>
          </a:xfrm>
          <a:prstGeom prst="roundRect">
            <a:avLst/>
          </a:pr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algn="ctr"/>
            <a:r>
              <a:rPr lang="es-ES" dirty="0"/>
              <a:t>Absorción o liquidación </a:t>
            </a:r>
            <a:endParaRPr lang="es-EC" dirty="0"/>
          </a:p>
        </p:txBody>
      </p:sp>
      <p:cxnSp>
        <p:nvCxnSpPr>
          <p:cNvPr id="12" name="Conector recto de flecha 11">
            <a:extLst>
              <a:ext uri="{FF2B5EF4-FFF2-40B4-BE49-F238E27FC236}">
                <a16:creationId xmlns:a16="http://schemas.microsoft.com/office/drawing/2014/main" id="{2D906613-E6AF-4BDE-9F0C-BD86ECA2B989}"/>
              </a:ext>
            </a:extLst>
          </p:cNvPr>
          <p:cNvCxnSpPr>
            <a:cxnSpLocks/>
          </p:cNvCxnSpPr>
          <p:nvPr/>
        </p:nvCxnSpPr>
        <p:spPr>
          <a:xfrm>
            <a:off x="5653135" y="2942818"/>
            <a:ext cx="7268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ectángulo: esquinas redondeadas 12">
            <a:extLst>
              <a:ext uri="{FF2B5EF4-FFF2-40B4-BE49-F238E27FC236}">
                <a16:creationId xmlns:a16="http://schemas.microsoft.com/office/drawing/2014/main" id="{E3D9751F-9F88-443B-86AD-02327C64E526}"/>
              </a:ext>
            </a:extLst>
          </p:cNvPr>
          <p:cNvSpPr/>
          <p:nvPr/>
        </p:nvSpPr>
        <p:spPr>
          <a:xfrm>
            <a:off x="4098304" y="2838321"/>
            <a:ext cx="3109661" cy="514800"/>
          </a:xfrm>
          <a:prstGeom prst="roundRect">
            <a:avLst/>
          </a:pr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algn="ctr"/>
            <a:r>
              <a:rPr lang="es-ES" dirty="0"/>
              <a:t>Incumplimiento de normas</a:t>
            </a:r>
            <a:endParaRPr lang="es-EC" dirty="0"/>
          </a:p>
        </p:txBody>
      </p:sp>
      <p:sp>
        <p:nvSpPr>
          <p:cNvPr id="14" name="Rectángulo: esquinas redondeadas 13">
            <a:extLst>
              <a:ext uri="{FF2B5EF4-FFF2-40B4-BE49-F238E27FC236}">
                <a16:creationId xmlns:a16="http://schemas.microsoft.com/office/drawing/2014/main" id="{52674CAE-2831-4061-B1F4-03CA816D1775}"/>
              </a:ext>
            </a:extLst>
          </p:cNvPr>
          <p:cNvSpPr/>
          <p:nvPr/>
        </p:nvSpPr>
        <p:spPr>
          <a:xfrm>
            <a:off x="7813233" y="3792702"/>
            <a:ext cx="3788563" cy="583976"/>
          </a:xfrm>
          <a:prstGeom prst="roundRect">
            <a:avLst/>
          </a:prstGeom>
          <a:scene3d>
            <a:camera prst="orthographicFront"/>
            <a:lightRig rig="flat" dir="t"/>
          </a:scene3d>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algn="ctr"/>
            <a:r>
              <a:rPr lang="es-CR" dirty="0"/>
              <a:t>Entidad que supervisa y controla </a:t>
            </a:r>
            <a:endParaRPr lang="es-EC" dirty="0"/>
          </a:p>
        </p:txBody>
      </p:sp>
      <p:pic>
        <p:nvPicPr>
          <p:cNvPr id="1034" name="Picture 10" descr="Resultado de imagen para normativas de la superintendencia de economía popular y solidaria">
            <a:extLst>
              <a:ext uri="{FF2B5EF4-FFF2-40B4-BE49-F238E27FC236}">
                <a16:creationId xmlns:a16="http://schemas.microsoft.com/office/drawing/2014/main" id="{700217F5-10FF-4658-88F8-5CB51E8FC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290" y="3584875"/>
            <a:ext cx="2014926" cy="267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00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1034"/>
                                        </p:tgtEl>
                                        <p:attrNameLst>
                                          <p:attrName>style.visibility</p:attrName>
                                        </p:attrNameLst>
                                      </p:cBhvr>
                                      <p:to>
                                        <p:strVal val="visible"/>
                                      </p:to>
                                    </p:set>
                                    <p:animEffect transition="in" filter="wipe(down)">
                                      <p:cBhvr>
                                        <p:cTn id="64" dur="580">
                                          <p:stCondLst>
                                            <p:cond delay="0"/>
                                          </p:stCondLst>
                                        </p:cTn>
                                        <p:tgtEl>
                                          <p:spTgt spid="1034"/>
                                        </p:tgtEl>
                                      </p:cBhvr>
                                    </p:animEffect>
                                    <p:anim calcmode="lin" valueType="num">
                                      <p:cBhvr>
                                        <p:cTn id="65"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70" dur="26">
                                          <p:stCondLst>
                                            <p:cond delay="650"/>
                                          </p:stCondLst>
                                        </p:cTn>
                                        <p:tgtEl>
                                          <p:spTgt spid="1034"/>
                                        </p:tgtEl>
                                      </p:cBhvr>
                                      <p:to x="100000" y="60000"/>
                                    </p:animScale>
                                    <p:animScale>
                                      <p:cBhvr>
                                        <p:cTn id="71" dur="166" decel="50000">
                                          <p:stCondLst>
                                            <p:cond delay="676"/>
                                          </p:stCondLst>
                                        </p:cTn>
                                        <p:tgtEl>
                                          <p:spTgt spid="1034"/>
                                        </p:tgtEl>
                                      </p:cBhvr>
                                      <p:to x="100000" y="100000"/>
                                    </p:animScale>
                                    <p:animScale>
                                      <p:cBhvr>
                                        <p:cTn id="72" dur="26">
                                          <p:stCondLst>
                                            <p:cond delay="1312"/>
                                          </p:stCondLst>
                                        </p:cTn>
                                        <p:tgtEl>
                                          <p:spTgt spid="1034"/>
                                        </p:tgtEl>
                                      </p:cBhvr>
                                      <p:to x="100000" y="80000"/>
                                    </p:animScale>
                                    <p:animScale>
                                      <p:cBhvr>
                                        <p:cTn id="73" dur="166" decel="50000">
                                          <p:stCondLst>
                                            <p:cond delay="1338"/>
                                          </p:stCondLst>
                                        </p:cTn>
                                        <p:tgtEl>
                                          <p:spTgt spid="1034"/>
                                        </p:tgtEl>
                                      </p:cBhvr>
                                      <p:to x="100000" y="100000"/>
                                    </p:animScale>
                                    <p:animScale>
                                      <p:cBhvr>
                                        <p:cTn id="74" dur="26">
                                          <p:stCondLst>
                                            <p:cond delay="1642"/>
                                          </p:stCondLst>
                                        </p:cTn>
                                        <p:tgtEl>
                                          <p:spTgt spid="1034"/>
                                        </p:tgtEl>
                                      </p:cBhvr>
                                      <p:to x="100000" y="90000"/>
                                    </p:animScale>
                                    <p:animScale>
                                      <p:cBhvr>
                                        <p:cTn id="75" dur="166" decel="50000">
                                          <p:stCondLst>
                                            <p:cond delay="1668"/>
                                          </p:stCondLst>
                                        </p:cTn>
                                        <p:tgtEl>
                                          <p:spTgt spid="1034"/>
                                        </p:tgtEl>
                                      </p:cBhvr>
                                      <p:to x="100000" y="100000"/>
                                    </p:animScale>
                                    <p:animScale>
                                      <p:cBhvr>
                                        <p:cTn id="76" dur="26">
                                          <p:stCondLst>
                                            <p:cond delay="1808"/>
                                          </p:stCondLst>
                                        </p:cTn>
                                        <p:tgtEl>
                                          <p:spTgt spid="1034"/>
                                        </p:tgtEl>
                                      </p:cBhvr>
                                      <p:to x="100000" y="95000"/>
                                    </p:animScale>
                                    <p:animScale>
                                      <p:cBhvr>
                                        <p:cTn id="77" dur="166" decel="50000">
                                          <p:stCondLst>
                                            <p:cond delay="1834"/>
                                          </p:stCondLst>
                                        </p:cTn>
                                        <p:tgtEl>
                                          <p:spTgt spid="1034"/>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down)">
                                      <p:cBhvr>
                                        <p:cTn id="82" dur="580">
                                          <p:stCondLst>
                                            <p:cond delay="0"/>
                                          </p:stCondLst>
                                        </p:cTn>
                                        <p:tgtEl>
                                          <p:spTgt spid="14"/>
                                        </p:tgtEl>
                                      </p:cBhvr>
                                    </p:animEffect>
                                    <p:anim calcmode="lin" valueType="num">
                                      <p:cBhvr>
                                        <p:cTn id="8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8" dur="26">
                                          <p:stCondLst>
                                            <p:cond delay="650"/>
                                          </p:stCondLst>
                                        </p:cTn>
                                        <p:tgtEl>
                                          <p:spTgt spid="14"/>
                                        </p:tgtEl>
                                      </p:cBhvr>
                                      <p:to x="100000" y="60000"/>
                                    </p:animScale>
                                    <p:animScale>
                                      <p:cBhvr>
                                        <p:cTn id="89" dur="166" decel="50000">
                                          <p:stCondLst>
                                            <p:cond delay="676"/>
                                          </p:stCondLst>
                                        </p:cTn>
                                        <p:tgtEl>
                                          <p:spTgt spid="14"/>
                                        </p:tgtEl>
                                      </p:cBhvr>
                                      <p:to x="100000" y="100000"/>
                                    </p:animScale>
                                    <p:animScale>
                                      <p:cBhvr>
                                        <p:cTn id="90" dur="26">
                                          <p:stCondLst>
                                            <p:cond delay="1312"/>
                                          </p:stCondLst>
                                        </p:cTn>
                                        <p:tgtEl>
                                          <p:spTgt spid="14"/>
                                        </p:tgtEl>
                                      </p:cBhvr>
                                      <p:to x="100000" y="80000"/>
                                    </p:animScale>
                                    <p:animScale>
                                      <p:cBhvr>
                                        <p:cTn id="91" dur="166" decel="50000">
                                          <p:stCondLst>
                                            <p:cond delay="1338"/>
                                          </p:stCondLst>
                                        </p:cTn>
                                        <p:tgtEl>
                                          <p:spTgt spid="14"/>
                                        </p:tgtEl>
                                      </p:cBhvr>
                                      <p:to x="100000" y="100000"/>
                                    </p:animScale>
                                    <p:animScale>
                                      <p:cBhvr>
                                        <p:cTn id="92" dur="26">
                                          <p:stCondLst>
                                            <p:cond delay="1642"/>
                                          </p:stCondLst>
                                        </p:cTn>
                                        <p:tgtEl>
                                          <p:spTgt spid="14"/>
                                        </p:tgtEl>
                                      </p:cBhvr>
                                      <p:to x="100000" y="90000"/>
                                    </p:animScale>
                                    <p:animScale>
                                      <p:cBhvr>
                                        <p:cTn id="93" dur="166" decel="50000">
                                          <p:stCondLst>
                                            <p:cond delay="1668"/>
                                          </p:stCondLst>
                                        </p:cTn>
                                        <p:tgtEl>
                                          <p:spTgt spid="14"/>
                                        </p:tgtEl>
                                      </p:cBhvr>
                                      <p:to x="100000" y="100000"/>
                                    </p:animScale>
                                    <p:animScale>
                                      <p:cBhvr>
                                        <p:cTn id="94" dur="26">
                                          <p:stCondLst>
                                            <p:cond delay="1808"/>
                                          </p:stCondLst>
                                        </p:cTn>
                                        <p:tgtEl>
                                          <p:spTgt spid="14"/>
                                        </p:tgtEl>
                                      </p:cBhvr>
                                      <p:to x="100000" y="95000"/>
                                    </p:animScale>
                                    <p:animScale>
                                      <p:cBhvr>
                                        <p:cTn id="95" dur="166" decel="50000">
                                          <p:stCondLst>
                                            <p:cond delay="1834"/>
                                          </p:stCondLst>
                                        </p:cTn>
                                        <p:tgtEl>
                                          <p:spTgt spid="14"/>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1030"/>
                                        </p:tgtEl>
                                        <p:attrNameLst>
                                          <p:attrName>style.visibility</p:attrName>
                                        </p:attrNameLst>
                                      </p:cBhvr>
                                      <p:to>
                                        <p:strVal val="visible"/>
                                      </p:to>
                                    </p:set>
                                    <p:animEffect transition="in" filter="wipe(down)">
                                      <p:cBhvr>
                                        <p:cTn id="98" dur="580">
                                          <p:stCondLst>
                                            <p:cond delay="0"/>
                                          </p:stCondLst>
                                        </p:cTn>
                                        <p:tgtEl>
                                          <p:spTgt spid="1030"/>
                                        </p:tgtEl>
                                      </p:cBhvr>
                                    </p:animEffect>
                                    <p:anim calcmode="lin" valueType="num">
                                      <p:cBhvr>
                                        <p:cTn id="99"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04" dur="26">
                                          <p:stCondLst>
                                            <p:cond delay="650"/>
                                          </p:stCondLst>
                                        </p:cTn>
                                        <p:tgtEl>
                                          <p:spTgt spid="1030"/>
                                        </p:tgtEl>
                                      </p:cBhvr>
                                      <p:to x="100000" y="60000"/>
                                    </p:animScale>
                                    <p:animScale>
                                      <p:cBhvr>
                                        <p:cTn id="105" dur="166" decel="50000">
                                          <p:stCondLst>
                                            <p:cond delay="676"/>
                                          </p:stCondLst>
                                        </p:cTn>
                                        <p:tgtEl>
                                          <p:spTgt spid="1030"/>
                                        </p:tgtEl>
                                      </p:cBhvr>
                                      <p:to x="100000" y="100000"/>
                                    </p:animScale>
                                    <p:animScale>
                                      <p:cBhvr>
                                        <p:cTn id="106" dur="26">
                                          <p:stCondLst>
                                            <p:cond delay="1312"/>
                                          </p:stCondLst>
                                        </p:cTn>
                                        <p:tgtEl>
                                          <p:spTgt spid="1030"/>
                                        </p:tgtEl>
                                      </p:cBhvr>
                                      <p:to x="100000" y="80000"/>
                                    </p:animScale>
                                    <p:animScale>
                                      <p:cBhvr>
                                        <p:cTn id="107" dur="166" decel="50000">
                                          <p:stCondLst>
                                            <p:cond delay="1338"/>
                                          </p:stCondLst>
                                        </p:cTn>
                                        <p:tgtEl>
                                          <p:spTgt spid="1030"/>
                                        </p:tgtEl>
                                      </p:cBhvr>
                                      <p:to x="100000" y="100000"/>
                                    </p:animScale>
                                    <p:animScale>
                                      <p:cBhvr>
                                        <p:cTn id="108" dur="26">
                                          <p:stCondLst>
                                            <p:cond delay="1642"/>
                                          </p:stCondLst>
                                        </p:cTn>
                                        <p:tgtEl>
                                          <p:spTgt spid="1030"/>
                                        </p:tgtEl>
                                      </p:cBhvr>
                                      <p:to x="100000" y="90000"/>
                                    </p:animScale>
                                    <p:animScale>
                                      <p:cBhvr>
                                        <p:cTn id="109" dur="166" decel="50000">
                                          <p:stCondLst>
                                            <p:cond delay="1668"/>
                                          </p:stCondLst>
                                        </p:cTn>
                                        <p:tgtEl>
                                          <p:spTgt spid="1030"/>
                                        </p:tgtEl>
                                      </p:cBhvr>
                                      <p:to x="100000" y="100000"/>
                                    </p:animScale>
                                    <p:animScale>
                                      <p:cBhvr>
                                        <p:cTn id="110" dur="26">
                                          <p:stCondLst>
                                            <p:cond delay="1808"/>
                                          </p:stCondLst>
                                        </p:cTn>
                                        <p:tgtEl>
                                          <p:spTgt spid="1030"/>
                                        </p:tgtEl>
                                      </p:cBhvr>
                                      <p:to x="100000" y="95000"/>
                                    </p:animScale>
                                    <p:animScale>
                                      <p:cBhvr>
                                        <p:cTn id="111"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44F9E-BCC9-4286-89B9-0D3A3167C443}"/>
              </a:ext>
            </a:extLst>
          </p:cNvPr>
          <p:cNvSpPr>
            <a:spLocks noGrp="1"/>
          </p:cNvSpPr>
          <p:nvPr>
            <p:ph type="title"/>
          </p:nvPr>
        </p:nvSpPr>
        <p:spPr/>
        <p:txBody>
          <a:bodyPr/>
          <a:lstStyle/>
          <a:p>
            <a:r>
              <a:rPr lang="es-EC" dirty="0"/>
              <a:t>OBJETIVOS</a:t>
            </a:r>
          </a:p>
        </p:txBody>
      </p:sp>
      <p:pic>
        <p:nvPicPr>
          <p:cNvPr id="4" name="Imagen 3">
            <a:extLst>
              <a:ext uri="{FF2B5EF4-FFF2-40B4-BE49-F238E27FC236}">
                <a16:creationId xmlns:a16="http://schemas.microsoft.com/office/drawing/2014/main" id="{D1F4EBF3-A875-4049-A9F5-B18B112E2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22152" y="133263"/>
            <a:ext cx="822720" cy="801202"/>
          </a:xfrm>
          <a:prstGeom prst="rect">
            <a:avLst/>
          </a:prstGeom>
        </p:spPr>
      </p:pic>
      <p:pic>
        <p:nvPicPr>
          <p:cNvPr id="2050" name="Picture 2" descr="Imagen relacionada">
            <a:extLst>
              <a:ext uri="{FF2B5EF4-FFF2-40B4-BE49-F238E27FC236}">
                <a16:creationId xmlns:a16="http://schemas.microsoft.com/office/drawing/2014/main" id="{D0CC810F-5621-45E9-8183-963C829FD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302" y="3740681"/>
            <a:ext cx="1973941" cy="180340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AA0AE187-ADD4-48DF-9AC3-E8F7F0388086}"/>
              </a:ext>
            </a:extLst>
          </p:cNvPr>
          <p:cNvSpPr/>
          <p:nvPr/>
        </p:nvSpPr>
        <p:spPr>
          <a:xfrm>
            <a:off x="495101" y="5782355"/>
            <a:ext cx="2862038" cy="338554"/>
          </a:xfrm>
          <a:prstGeom prst="rect">
            <a:avLst/>
          </a:prstGeom>
        </p:spPr>
        <p:txBody>
          <a:bodyPr wrap="square">
            <a:spAutoFit/>
          </a:bodyPr>
          <a:lstStyle/>
          <a:p>
            <a:pPr algn="ctr"/>
            <a:r>
              <a:rPr lang="es-EC" sz="1600" dirty="0"/>
              <a:t>Revisar literatura</a:t>
            </a:r>
          </a:p>
        </p:txBody>
      </p:sp>
      <p:sp>
        <p:nvSpPr>
          <p:cNvPr id="9" name="Rectángulo 8">
            <a:extLst>
              <a:ext uri="{FF2B5EF4-FFF2-40B4-BE49-F238E27FC236}">
                <a16:creationId xmlns:a16="http://schemas.microsoft.com/office/drawing/2014/main" id="{F0AB3D26-4FA5-4CBB-8B12-161F3B69D37A}"/>
              </a:ext>
            </a:extLst>
          </p:cNvPr>
          <p:cNvSpPr/>
          <p:nvPr/>
        </p:nvSpPr>
        <p:spPr>
          <a:xfrm>
            <a:off x="4426657" y="6034814"/>
            <a:ext cx="2862038" cy="338554"/>
          </a:xfrm>
          <a:prstGeom prst="rect">
            <a:avLst/>
          </a:prstGeom>
        </p:spPr>
        <p:txBody>
          <a:bodyPr wrap="square">
            <a:spAutoFit/>
          </a:bodyPr>
          <a:lstStyle/>
          <a:p>
            <a:pPr algn="ctr"/>
            <a:r>
              <a:rPr lang="es-ES" sz="1600" dirty="0"/>
              <a:t>D</a:t>
            </a:r>
            <a:r>
              <a:rPr lang="es-EC" sz="1600" dirty="0" err="1"/>
              <a:t>esarrollar</a:t>
            </a:r>
            <a:r>
              <a:rPr lang="es-EC" sz="1600" dirty="0"/>
              <a:t> sistema </a:t>
            </a:r>
          </a:p>
        </p:txBody>
      </p:sp>
      <p:pic>
        <p:nvPicPr>
          <p:cNvPr id="2054" name="Picture 6" descr="Imagen relacionada">
            <a:extLst>
              <a:ext uri="{FF2B5EF4-FFF2-40B4-BE49-F238E27FC236}">
                <a16:creationId xmlns:a16="http://schemas.microsoft.com/office/drawing/2014/main" id="{62F0927C-1CE3-4DC0-9D8B-4EA227BA32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195" y="399357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a:extLst>
              <a:ext uri="{FF2B5EF4-FFF2-40B4-BE49-F238E27FC236}">
                <a16:creationId xmlns:a16="http://schemas.microsoft.com/office/drawing/2014/main" id="{0B5B0916-EE36-4897-8D54-DAD82EE0D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688556"/>
            <a:ext cx="2358888" cy="191687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1C647002-8E36-42A7-855D-63D216384263}"/>
              </a:ext>
            </a:extLst>
          </p:cNvPr>
          <p:cNvSpPr/>
          <p:nvPr/>
        </p:nvSpPr>
        <p:spPr>
          <a:xfrm>
            <a:off x="7940825" y="5951632"/>
            <a:ext cx="2862038" cy="338554"/>
          </a:xfrm>
          <a:prstGeom prst="rect">
            <a:avLst/>
          </a:prstGeom>
        </p:spPr>
        <p:txBody>
          <a:bodyPr wrap="square">
            <a:spAutoFit/>
          </a:bodyPr>
          <a:lstStyle/>
          <a:p>
            <a:pPr algn="ctr"/>
            <a:r>
              <a:rPr lang="es-ES" sz="1600" dirty="0"/>
              <a:t>Validar y probar el sistema</a:t>
            </a:r>
            <a:r>
              <a:rPr lang="es-EC" sz="1600" dirty="0"/>
              <a:t> </a:t>
            </a:r>
          </a:p>
        </p:txBody>
      </p:sp>
      <p:sp>
        <p:nvSpPr>
          <p:cNvPr id="13" name="Rectángulo: esquinas redondeadas 12">
            <a:extLst>
              <a:ext uri="{FF2B5EF4-FFF2-40B4-BE49-F238E27FC236}">
                <a16:creationId xmlns:a16="http://schemas.microsoft.com/office/drawing/2014/main" id="{3E3CCF3C-6984-4A30-BE61-71F9A0148DD2}"/>
              </a:ext>
            </a:extLst>
          </p:cNvPr>
          <p:cNvSpPr/>
          <p:nvPr/>
        </p:nvSpPr>
        <p:spPr>
          <a:xfrm>
            <a:off x="1063752" y="1656523"/>
            <a:ext cx="10093946" cy="1772477"/>
          </a:xfrm>
          <a:prstGeom prst="roundRect">
            <a:avLst/>
          </a:prstGeom>
        </p:spPr>
        <p:style>
          <a:lnRef idx="2">
            <a:schemeClr val="accent3"/>
          </a:lnRef>
          <a:fillRef idx="1">
            <a:schemeClr val="lt1"/>
          </a:fillRef>
          <a:effectRef idx="0">
            <a:schemeClr val="accent3"/>
          </a:effectRef>
          <a:fontRef idx="minor">
            <a:schemeClr val="dk1"/>
          </a:fontRef>
        </p:style>
        <p:txBody>
          <a:bodyPr/>
          <a:lstStyle/>
          <a:p>
            <a:pPr algn="ctr"/>
            <a:r>
              <a:rPr lang="es-EC" b="1" dirty="0">
                <a:solidFill>
                  <a:schemeClr val="accent1"/>
                </a:solidFill>
              </a:rPr>
              <a:t>OBJETIVO GENERAL</a:t>
            </a:r>
          </a:p>
          <a:p>
            <a:pPr algn="ctr"/>
            <a:endParaRPr lang="es-EC" dirty="0"/>
          </a:p>
          <a:p>
            <a:pPr algn="ctr"/>
            <a:r>
              <a:rPr lang="es-EC" dirty="0"/>
              <a:t>Implementar un sistema experto para realizar auditoría del riesgo operativo tecnológico en las cooperativas de ahorro y crédito del segmento 1, 2 y 3 utilizando la norma emitida por la superintendencia de economía popular y solidaria.</a:t>
            </a:r>
          </a:p>
          <a:p>
            <a:pPr algn="ctr"/>
            <a:endParaRPr lang="es-EC" dirty="0"/>
          </a:p>
        </p:txBody>
      </p:sp>
    </p:spTree>
    <p:extLst>
      <p:ext uri="{BB962C8B-B14F-4D97-AF65-F5344CB8AC3E}">
        <p14:creationId xmlns:p14="http://schemas.microsoft.com/office/powerpoint/2010/main" val="1120916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054"/>
                                        </p:tgtEl>
                                        <p:attrNameLst>
                                          <p:attrName>style.visibility</p:attrName>
                                        </p:attrNameLst>
                                      </p:cBhvr>
                                      <p:to>
                                        <p:strVal val="visible"/>
                                      </p:to>
                                    </p:set>
                                    <p:animEffect transition="in" filter="wipe(down)">
                                      <p:cBhvr>
                                        <p:cTn id="59" dur="580">
                                          <p:stCondLst>
                                            <p:cond delay="0"/>
                                          </p:stCondLst>
                                        </p:cTn>
                                        <p:tgtEl>
                                          <p:spTgt spid="2054"/>
                                        </p:tgtEl>
                                      </p:cBhvr>
                                    </p:animEffect>
                                    <p:anim calcmode="lin" valueType="num">
                                      <p:cBhvr>
                                        <p:cTn id="60"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65" dur="26">
                                          <p:stCondLst>
                                            <p:cond delay="650"/>
                                          </p:stCondLst>
                                        </p:cTn>
                                        <p:tgtEl>
                                          <p:spTgt spid="2054"/>
                                        </p:tgtEl>
                                      </p:cBhvr>
                                      <p:to x="100000" y="60000"/>
                                    </p:animScale>
                                    <p:animScale>
                                      <p:cBhvr>
                                        <p:cTn id="66" dur="166" decel="50000">
                                          <p:stCondLst>
                                            <p:cond delay="676"/>
                                          </p:stCondLst>
                                        </p:cTn>
                                        <p:tgtEl>
                                          <p:spTgt spid="2054"/>
                                        </p:tgtEl>
                                      </p:cBhvr>
                                      <p:to x="100000" y="100000"/>
                                    </p:animScale>
                                    <p:animScale>
                                      <p:cBhvr>
                                        <p:cTn id="67" dur="26">
                                          <p:stCondLst>
                                            <p:cond delay="1312"/>
                                          </p:stCondLst>
                                        </p:cTn>
                                        <p:tgtEl>
                                          <p:spTgt spid="2054"/>
                                        </p:tgtEl>
                                      </p:cBhvr>
                                      <p:to x="100000" y="80000"/>
                                    </p:animScale>
                                    <p:animScale>
                                      <p:cBhvr>
                                        <p:cTn id="68" dur="166" decel="50000">
                                          <p:stCondLst>
                                            <p:cond delay="1338"/>
                                          </p:stCondLst>
                                        </p:cTn>
                                        <p:tgtEl>
                                          <p:spTgt spid="2054"/>
                                        </p:tgtEl>
                                      </p:cBhvr>
                                      <p:to x="100000" y="100000"/>
                                    </p:animScale>
                                    <p:animScale>
                                      <p:cBhvr>
                                        <p:cTn id="69" dur="26">
                                          <p:stCondLst>
                                            <p:cond delay="1642"/>
                                          </p:stCondLst>
                                        </p:cTn>
                                        <p:tgtEl>
                                          <p:spTgt spid="2054"/>
                                        </p:tgtEl>
                                      </p:cBhvr>
                                      <p:to x="100000" y="90000"/>
                                    </p:animScale>
                                    <p:animScale>
                                      <p:cBhvr>
                                        <p:cTn id="70" dur="166" decel="50000">
                                          <p:stCondLst>
                                            <p:cond delay="1668"/>
                                          </p:stCondLst>
                                        </p:cTn>
                                        <p:tgtEl>
                                          <p:spTgt spid="2054"/>
                                        </p:tgtEl>
                                      </p:cBhvr>
                                      <p:to x="100000" y="100000"/>
                                    </p:animScale>
                                    <p:animScale>
                                      <p:cBhvr>
                                        <p:cTn id="71" dur="26">
                                          <p:stCondLst>
                                            <p:cond delay="1808"/>
                                          </p:stCondLst>
                                        </p:cTn>
                                        <p:tgtEl>
                                          <p:spTgt spid="2054"/>
                                        </p:tgtEl>
                                      </p:cBhvr>
                                      <p:to x="100000" y="95000"/>
                                    </p:animScale>
                                    <p:animScale>
                                      <p:cBhvr>
                                        <p:cTn id="72" dur="166" decel="50000">
                                          <p:stCondLst>
                                            <p:cond delay="1834"/>
                                          </p:stCondLst>
                                        </p:cTn>
                                        <p:tgtEl>
                                          <p:spTgt spid="2054"/>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80">
                                          <p:stCondLst>
                                            <p:cond delay="0"/>
                                          </p:stCondLst>
                                        </p:cTn>
                                        <p:tgtEl>
                                          <p:spTgt spid="9"/>
                                        </p:tgtEl>
                                      </p:cBhvr>
                                    </p:animEffect>
                                    <p:anim calcmode="lin" valueType="num">
                                      <p:cBhvr>
                                        <p:cTn id="7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tgtEl>
                                      </p:cBhvr>
                                      <p:to x="100000" y="60000"/>
                                    </p:animScale>
                                    <p:animScale>
                                      <p:cBhvr>
                                        <p:cTn id="82" dur="166" decel="50000">
                                          <p:stCondLst>
                                            <p:cond delay="676"/>
                                          </p:stCondLst>
                                        </p:cTn>
                                        <p:tgtEl>
                                          <p:spTgt spid="9"/>
                                        </p:tgtEl>
                                      </p:cBhvr>
                                      <p:to x="100000" y="100000"/>
                                    </p:animScale>
                                    <p:animScale>
                                      <p:cBhvr>
                                        <p:cTn id="83" dur="26">
                                          <p:stCondLst>
                                            <p:cond delay="1312"/>
                                          </p:stCondLst>
                                        </p:cTn>
                                        <p:tgtEl>
                                          <p:spTgt spid="9"/>
                                        </p:tgtEl>
                                      </p:cBhvr>
                                      <p:to x="100000" y="80000"/>
                                    </p:animScale>
                                    <p:animScale>
                                      <p:cBhvr>
                                        <p:cTn id="84" dur="166" decel="50000">
                                          <p:stCondLst>
                                            <p:cond delay="1338"/>
                                          </p:stCondLst>
                                        </p:cTn>
                                        <p:tgtEl>
                                          <p:spTgt spid="9"/>
                                        </p:tgtEl>
                                      </p:cBhvr>
                                      <p:to x="100000" y="100000"/>
                                    </p:animScale>
                                    <p:animScale>
                                      <p:cBhvr>
                                        <p:cTn id="85" dur="26">
                                          <p:stCondLst>
                                            <p:cond delay="1642"/>
                                          </p:stCondLst>
                                        </p:cTn>
                                        <p:tgtEl>
                                          <p:spTgt spid="9"/>
                                        </p:tgtEl>
                                      </p:cBhvr>
                                      <p:to x="100000" y="90000"/>
                                    </p:animScale>
                                    <p:animScale>
                                      <p:cBhvr>
                                        <p:cTn id="86" dur="166" decel="50000">
                                          <p:stCondLst>
                                            <p:cond delay="1668"/>
                                          </p:stCondLst>
                                        </p:cTn>
                                        <p:tgtEl>
                                          <p:spTgt spid="9"/>
                                        </p:tgtEl>
                                      </p:cBhvr>
                                      <p:to x="100000" y="100000"/>
                                    </p:animScale>
                                    <p:animScale>
                                      <p:cBhvr>
                                        <p:cTn id="87" dur="26">
                                          <p:stCondLst>
                                            <p:cond delay="1808"/>
                                          </p:stCondLst>
                                        </p:cTn>
                                        <p:tgtEl>
                                          <p:spTgt spid="9"/>
                                        </p:tgtEl>
                                      </p:cBhvr>
                                      <p:to x="100000" y="95000"/>
                                    </p:animScale>
                                    <p:animScale>
                                      <p:cBhvr>
                                        <p:cTn id="88" dur="166" decel="50000">
                                          <p:stCondLst>
                                            <p:cond delay="1834"/>
                                          </p:stCondLst>
                                        </p:cTn>
                                        <p:tgtEl>
                                          <p:spTgt spid="9"/>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2056"/>
                                        </p:tgtEl>
                                        <p:attrNameLst>
                                          <p:attrName>style.visibility</p:attrName>
                                        </p:attrNameLst>
                                      </p:cBhvr>
                                      <p:to>
                                        <p:strVal val="visible"/>
                                      </p:to>
                                    </p:set>
                                    <p:animEffect transition="in" filter="wipe(down)">
                                      <p:cBhvr>
                                        <p:cTn id="93" dur="580">
                                          <p:stCondLst>
                                            <p:cond delay="0"/>
                                          </p:stCondLst>
                                        </p:cTn>
                                        <p:tgtEl>
                                          <p:spTgt spid="2056"/>
                                        </p:tgtEl>
                                      </p:cBhvr>
                                    </p:animEffect>
                                    <p:anim calcmode="lin" valueType="num">
                                      <p:cBhvr>
                                        <p:cTn id="94"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99" dur="26">
                                          <p:stCondLst>
                                            <p:cond delay="650"/>
                                          </p:stCondLst>
                                        </p:cTn>
                                        <p:tgtEl>
                                          <p:spTgt spid="2056"/>
                                        </p:tgtEl>
                                      </p:cBhvr>
                                      <p:to x="100000" y="60000"/>
                                    </p:animScale>
                                    <p:animScale>
                                      <p:cBhvr>
                                        <p:cTn id="100" dur="166" decel="50000">
                                          <p:stCondLst>
                                            <p:cond delay="676"/>
                                          </p:stCondLst>
                                        </p:cTn>
                                        <p:tgtEl>
                                          <p:spTgt spid="2056"/>
                                        </p:tgtEl>
                                      </p:cBhvr>
                                      <p:to x="100000" y="100000"/>
                                    </p:animScale>
                                    <p:animScale>
                                      <p:cBhvr>
                                        <p:cTn id="101" dur="26">
                                          <p:stCondLst>
                                            <p:cond delay="1312"/>
                                          </p:stCondLst>
                                        </p:cTn>
                                        <p:tgtEl>
                                          <p:spTgt spid="2056"/>
                                        </p:tgtEl>
                                      </p:cBhvr>
                                      <p:to x="100000" y="80000"/>
                                    </p:animScale>
                                    <p:animScale>
                                      <p:cBhvr>
                                        <p:cTn id="102" dur="166" decel="50000">
                                          <p:stCondLst>
                                            <p:cond delay="1338"/>
                                          </p:stCondLst>
                                        </p:cTn>
                                        <p:tgtEl>
                                          <p:spTgt spid="2056"/>
                                        </p:tgtEl>
                                      </p:cBhvr>
                                      <p:to x="100000" y="100000"/>
                                    </p:animScale>
                                    <p:animScale>
                                      <p:cBhvr>
                                        <p:cTn id="103" dur="26">
                                          <p:stCondLst>
                                            <p:cond delay="1642"/>
                                          </p:stCondLst>
                                        </p:cTn>
                                        <p:tgtEl>
                                          <p:spTgt spid="2056"/>
                                        </p:tgtEl>
                                      </p:cBhvr>
                                      <p:to x="100000" y="90000"/>
                                    </p:animScale>
                                    <p:animScale>
                                      <p:cBhvr>
                                        <p:cTn id="104" dur="166" decel="50000">
                                          <p:stCondLst>
                                            <p:cond delay="1668"/>
                                          </p:stCondLst>
                                        </p:cTn>
                                        <p:tgtEl>
                                          <p:spTgt spid="2056"/>
                                        </p:tgtEl>
                                      </p:cBhvr>
                                      <p:to x="100000" y="100000"/>
                                    </p:animScale>
                                    <p:animScale>
                                      <p:cBhvr>
                                        <p:cTn id="105" dur="26">
                                          <p:stCondLst>
                                            <p:cond delay="1808"/>
                                          </p:stCondLst>
                                        </p:cTn>
                                        <p:tgtEl>
                                          <p:spTgt spid="2056"/>
                                        </p:tgtEl>
                                      </p:cBhvr>
                                      <p:to x="100000" y="95000"/>
                                    </p:animScale>
                                    <p:animScale>
                                      <p:cBhvr>
                                        <p:cTn id="106" dur="166" decel="50000">
                                          <p:stCondLst>
                                            <p:cond delay="1834"/>
                                          </p:stCondLst>
                                        </p:cTn>
                                        <p:tgtEl>
                                          <p:spTgt spid="2056"/>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ipe(down)">
                                      <p:cBhvr>
                                        <p:cTn id="109" dur="580">
                                          <p:stCondLst>
                                            <p:cond delay="0"/>
                                          </p:stCondLst>
                                        </p:cTn>
                                        <p:tgtEl>
                                          <p:spTgt spid="12"/>
                                        </p:tgtEl>
                                      </p:cBhvr>
                                    </p:animEffect>
                                    <p:anim calcmode="lin" valueType="num">
                                      <p:cBhvr>
                                        <p:cTn id="1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5" dur="26">
                                          <p:stCondLst>
                                            <p:cond delay="650"/>
                                          </p:stCondLst>
                                        </p:cTn>
                                        <p:tgtEl>
                                          <p:spTgt spid="12"/>
                                        </p:tgtEl>
                                      </p:cBhvr>
                                      <p:to x="100000" y="60000"/>
                                    </p:animScale>
                                    <p:animScale>
                                      <p:cBhvr>
                                        <p:cTn id="116" dur="166" decel="50000">
                                          <p:stCondLst>
                                            <p:cond delay="676"/>
                                          </p:stCondLst>
                                        </p:cTn>
                                        <p:tgtEl>
                                          <p:spTgt spid="12"/>
                                        </p:tgtEl>
                                      </p:cBhvr>
                                      <p:to x="100000" y="100000"/>
                                    </p:animScale>
                                    <p:animScale>
                                      <p:cBhvr>
                                        <p:cTn id="117" dur="26">
                                          <p:stCondLst>
                                            <p:cond delay="1312"/>
                                          </p:stCondLst>
                                        </p:cTn>
                                        <p:tgtEl>
                                          <p:spTgt spid="12"/>
                                        </p:tgtEl>
                                      </p:cBhvr>
                                      <p:to x="100000" y="80000"/>
                                    </p:animScale>
                                    <p:animScale>
                                      <p:cBhvr>
                                        <p:cTn id="118" dur="166" decel="50000">
                                          <p:stCondLst>
                                            <p:cond delay="1338"/>
                                          </p:stCondLst>
                                        </p:cTn>
                                        <p:tgtEl>
                                          <p:spTgt spid="12"/>
                                        </p:tgtEl>
                                      </p:cBhvr>
                                      <p:to x="100000" y="100000"/>
                                    </p:animScale>
                                    <p:animScale>
                                      <p:cBhvr>
                                        <p:cTn id="119" dur="26">
                                          <p:stCondLst>
                                            <p:cond delay="1642"/>
                                          </p:stCondLst>
                                        </p:cTn>
                                        <p:tgtEl>
                                          <p:spTgt spid="12"/>
                                        </p:tgtEl>
                                      </p:cBhvr>
                                      <p:to x="100000" y="90000"/>
                                    </p:animScale>
                                    <p:animScale>
                                      <p:cBhvr>
                                        <p:cTn id="120" dur="166" decel="50000">
                                          <p:stCondLst>
                                            <p:cond delay="1668"/>
                                          </p:stCondLst>
                                        </p:cTn>
                                        <p:tgtEl>
                                          <p:spTgt spid="12"/>
                                        </p:tgtEl>
                                      </p:cBhvr>
                                      <p:to x="100000" y="100000"/>
                                    </p:animScale>
                                    <p:animScale>
                                      <p:cBhvr>
                                        <p:cTn id="121" dur="26">
                                          <p:stCondLst>
                                            <p:cond delay="1808"/>
                                          </p:stCondLst>
                                        </p:cTn>
                                        <p:tgtEl>
                                          <p:spTgt spid="12"/>
                                        </p:tgtEl>
                                      </p:cBhvr>
                                      <p:to x="100000" y="95000"/>
                                    </p:animScale>
                                    <p:animScale>
                                      <p:cBhvr>
                                        <p:cTn id="12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1F4D2-8CEE-8A4E-9ED3-088895D0CFAE}"/>
              </a:ext>
            </a:extLst>
          </p:cNvPr>
          <p:cNvSpPr>
            <a:spLocks noGrp="1"/>
          </p:cNvSpPr>
          <p:nvPr>
            <p:ph type="title"/>
          </p:nvPr>
        </p:nvSpPr>
        <p:spPr/>
        <p:txBody>
          <a:bodyPr/>
          <a:lstStyle/>
          <a:p>
            <a:r>
              <a:rPr lang="es-EC" dirty="0"/>
              <a:t>Estado del arte</a:t>
            </a:r>
          </a:p>
        </p:txBody>
      </p:sp>
      <p:graphicFrame>
        <p:nvGraphicFramePr>
          <p:cNvPr id="4" name="Marcador de contenido 3">
            <a:extLst>
              <a:ext uri="{FF2B5EF4-FFF2-40B4-BE49-F238E27FC236}">
                <a16:creationId xmlns:a16="http://schemas.microsoft.com/office/drawing/2014/main" id="{430A0C2F-97AE-344F-B368-E85583EE5F82}"/>
              </a:ext>
            </a:extLst>
          </p:cNvPr>
          <p:cNvGraphicFramePr>
            <a:graphicFrameLocks noGrp="1"/>
          </p:cNvGraphicFramePr>
          <p:nvPr>
            <p:ph idx="1"/>
            <p:extLst>
              <p:ext uri="{D42A27DB-BD31-4B8C-83A1-F6EECF244321}">
                <p14:modId xmlns:p14="http://schemas.microsoft.com/office/powerpoint/2010/main" val="1590221243"/>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345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7AE26-085D-B042-B0B4-CA04145C9589}"/>
              </a:ext>
            </a:extLst>
          </p:cNvPr>
          <p:cNvSpPr>
            <a:spLocks noGrp="1"/>
          </p:cNvSpPr>
          <p:nvPr>
            <p:ph type="title"/>
          </p:nvPr>
        </p:nvSpPr>
        <p:spPr/>
        <p:txBody>
          <a:bodyPr/>
          <a:lstStyle/>
          <a:p>
            <a:r>
              <a:rPr lang="es-EC" dirty="0"/>
              <a:t>Estudios primarios</a:t>
            </a:r>
          </a:p>
        </p:txBody>
      </p:sp>
      <p:graphicFrame>
        <p:nvGraphicFramePr>
          <p:cNvPr id="5" name="Marcador de contenido 4">
            <a:extLst>
              <a:ext uri="{FF2B5EF4-FFF2-40B4-BE49-F238E27FC236}">
                <a16:creationId xmlns:a16="http://schemas.microsoft.com/office/drawing/2014/main" id="{7F06264B-7B1E-481D-B706-D8E4275FC399}"/>
              </a:ext>
            </a:extLst>
          </p:cNvPr>
          <p:cNvGraphicFramePr>
            <a:graphicFrameLocks noGrp="1"/>
          </p:cNvGraphicFramePr>
          <p:nvPr>
            <p:ph idx="1"/>
            <p:extLst>
              <p:ext uri="{D42A27DB-BD31-4B8C-83A1-F6EECF244321}">
                <p14:modId xmlns:p14="http://schemas.microsoft.com/office/powerpoint/2010/main" val="1855979077"/>
              </p:ext>
            </p:extLst>
          </p:nvPr>
        </p:nvGraphicFramePr>
        <p:xfrm>
          <a:off x="1063752" y="1590262"/>
          <a:ext cx="9581323" cy="5165472"/>
        </p:xfrm>
        <a:graphic>
          <a:graphicData uri="http://schemas.openxmlformats.org/drawingml/2006/table">
            <a:tbl>
              <a:tblPr firstRow="1" firstCol="1" bandRow="1">
                <a:tableStyleId>{5A111915-BE36-4E01-A7E5-04B1672EAD32}</a:tableStyleId>
              </a:tblPr>
              <a:tblGrid>
                <a:gridCol w="1559281">
                  <a:extLst>
                    <a:ext uri="{9D8B030D-6E8A-4147-A177-3AD203B41FA5}">
                      <a16:colId xmlns:a16="http://schemas.microsoft.com/office/drawing/2014/main" val="1248492500"/>
                    </a:ext>
                  </a:extLst>
                </a:gridCol>
                <a:gridCol w="5262047">
                  <a:extLst>
                    <a:ext uri="{9D8B030D-6E8A-4147-A177-3AD203B41FA5}">
                      <a16:colId xmlns:a16="http://schemas.microsoft.com/office/drawing/2014/main" val="1537688462"/>
                    </a:ext>
                  </a:extLst>
                </a:gridCol>
                <a:gridCol w="2759995">
                  <a:extLst>
                    <a:ext uri="{9D8B030D-6E8A-4147-A177-3AD203B41FA5}">
                      <a16:colId xmlns:a16="http://schemas.microsoft.com/office/drawing/2014/main" val="1373936144"/>
                    </a:ext>
                  </a:extLst>
                </a:gridCol>
              </a:tblGrid>
              <a:tr h="349338">
                <a:tc>
                  <a:txBody>
                    <a:bodyPr/>
                    <a:lstStyle/>
                    <a:p>
                      <a:pPr marL="457200" algn="ctr">
                        <a:lnSpc>
                          <a:spcPct val="200000"/>
                        </a:lnSpc>
                        <a:spcAft>
                          <a:spcPts val="0"/>
                        </a:spcAft>
                      </a:pPr>
                      <a:r>
                        <a:rPr lang="es-ES_tradnl" sz="1400" dirty="0">
                          <a:effectLst/>
                        </a:rPr>
                        <a:t>Código</a:t>
                      </a:r>
                      <a:endParaRPr lang="es-EC" sz="1600" dirty="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marL="457200" algn="ctr">
                        <a:lnSpc>
                          <a:spcPct val="200000"/>
                        </a:lnSpc>
                        <a:spcAft>
                          <a:spcPts val="0"/>
                        </a:spcAft>
                      </a:pPr>
                      <a:r>
                        <a:rPr lang="es-ES_tradnl" sz="1400">
                          <a:effectLst/>
                        </a:rPr>
                        <a:t>Título</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marL="457200" algn="ctr">
                        <a:lnSpc>
                          <a:spcPct val="200000"/>
                        </a:lnSpc>
                        <a:spcAft>
                          <a:spcPts val="800"/>
                        </a:spcAft>
                      </a:pPr>
                      <a:r>
                        <a:rPr lang="es-ES_tradnl" sz="1400">
                          <a:effectLst/>
                        </a:rPr>
                        <a:t>Cita</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extLst>
                  <a:ext uri="{0D108BD9-81ED-4DB2-BD59-A6C34878D82A}">
                    <a16:rowId xmlns:a16="http://schemas.microsoft.com/office/drawing/2014/main" val="2314062059"/>
                  </a:ext>
                </a:extLst>
              </a:tr>
              <a:tr h="740891">
                <a:tc>
                  <a:txBody>
                    <a:bodyPr/>
                    <a:lstStyle/>
                    <a:p>
                      <a:pPr marL="457200" algn="ctr">
                        <a:lnSpc>
                          <a:spcPct val="200000"/>
                        </a:lnSpc>
                        <a:spcAft>
                          <a:spcPts val="0"/>
                        </a:spcAft>
                      </a:pPr>
                      <a:r>
                        <a:rPr lang="es-ES_tradnl" sz="1400">
                          <a:effectLst/>
                        </a:rPr>
                        <a:t>EP1</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marL="457200" algn="ctr">
                        <a:lnSpc>
                          <a:spcPct val="200000"/>
                        </a:lnSpc>
                        <a:spcAft>
                          <a:spcPts val="0"/>
                        </a:spcAft>
                      </a:pPr>
                      <a:r>
                        <a:rPr lang="en-US" sz="1400" dirty="0">
                          <a:effectLst/>
                        </a:rPr>
                        <a:t>A Knowledge Based Scheme for Risk Assessment in Loan Processing by Banks</a:t>
                      </a:r>
                      <a:endParaRPr lang="es-EC" sz="1600" dirty="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marL="457200" algn="ctr">
                        <a:lnSpc>
                          <a:spcPct val="200000"/>
                        </a:lnSpc>
                        <a:spcAft>
                          <a:spcPts val="800"/>
                        </a:spcAft>
                      </a:pPr>
                      <a:r>
                        <a:rPr lang="es-ES_tradnl" sz="1400">
                          <a:effectLst/>
                        </a:rPr>
                        <a:t>(Partha Saha, 2016)</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extLst>
                  <a:ext uri="{0D108BD9-81ED-4DB2-BD59-A6C34878D82A}">
                    <a16:rowId xmlns:a16="http://schemas.microsoft.com/office/drawing/2014/main" val="296067403"/>
                  </a:ext>
                </a:extLst>
              </a:tr>
              <a:tr h="1141889">
                <a:tc>
                  <a:txBody>
                    <a:bodyPr/>
                    <a:lstStyle/>
                    <a:p>
                      <a:pPr marL="457200" algn="ctr">
                        <a:lnSpc>
                          <a:spcPct val="200000"/>
                        </a:lnSpc>
                        <a:spcAft>
                          <a:spcPts val="800"/>
                        </a:spcAft>
                      </a:pPr>
                      <a:r>
                        <a:rPr lang="es-ES_tradnl" sz="1400">
                          <a:effectLst/>
                        </a:rPr>
                        <a:t>EP2</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algn="ctr">
                        <a:lnSpc>
                          <a:spcPct val="200000"/>
                        </a:lnSpc>
                        <a:spcAft>
                          <a:spcPts val="0"/>
                        </a:spcAft>
                      </a:pPr>
                      <a:r>
                        <a:rPr lang="en-US" sz="1400">
                          <a:effectLst/>
                        </a:rPr>
                        <a:t>A method for modelling operational risk with Fuzzy cognitive maps</a:t>
                      </a:r>
                      <a:endParaRPr lang="es-EC" sz="1800">
                        <a:effectLst/>
                      </a:endParaRPr>
                    </a:p>
                    <a:p>
                      <a:pPr marL="457200" algn="ctr">
                        <a:lnSpc>
                          <a:spcPct val="200000"/>
                        </a:lnSpc>
                        <a:spcAft>
                          <a:spcPts val="0"/>
                        </a:spcAft>
                      </a:pPr>
                      <a:r>
                        <a:rPr lang="es-ES_tradnl" sz="1400">
                          <a:effectLst/>
                        </a:rPr>
                        <a:t>and Bayesian belief networks</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marL="457200" algn="ctr">
                        <a:lnSpc>
                          <a:spcPct val="200000"/>
                        </a:lnSpc>
                        <a:spcAft>
                          <a:spcPts val="800"/>
                        </a:spcAft>
                      </a:pPr>
                      <a:r>
                        <a:rPr lang="es-ES_tradnl" sz="1400" dirty="0">
                          <a:effectLst/>
                        </a:rPr>
                        <a:t>(Azar &amp; </a:t>
                      </a:r>
                      <a:r>
                        <a:rPr lang="es-ES_tradnl" sz="1400" dirty="0" err="1">
                          <a:effectLst/>
                        </a:rPr>
                        <a:t>Dolatabad</a:t>
                      </a:r>
                      <a:r>
                        <a:rPr lang="es-ES_tradnl" sz="1400" dirty="0">
                          <a:effectLst/>
                        </a:rPr>
                        <a:t>, 2018)</a:t>
                      </a:r>
                      <a:endParaRPr lang="es-EC" sz="1600" dirty="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extLst>
                  <a:ext uri="{0D108BD9-81ED-4DB2-BD59-A6C34878D82A}">
                    <a16:rowId xmlns:a16="http://schemas.microsoft.com/office/drawing/2014/main" val="3115790250"/>
                  </a:ext>
                </a:extLst>
              </a:tr>
              <a:tr h="744770">
                <a:tc>
                  <a:txBody>
                    <a:bodyPr/>
                    <a:lstStyle/>
                    <a:p>
                      <a:pPr marL="457200" algn="ctr">
                        <a:lnSpc>
                          <a:spcPct val="200000"/>
                        </a:lnSpc>
                        <a:spcAft>
                          <a:spcPts val="800"/>
                        </a:spcAft>
                      </a:pPr>
                      <a:r>
                        <a:rPr lang="es-ES_tradnl" sz="1400">
                          <a:effectLst/>
                        </a:rPr>
                        <a:t>EP3</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algn="ctr">
                        <a:lnSpc>
                          <a:spcPct val="200000"/>
                        </a:lnSpc>
                        <a:spcAft>
                          <a:spcPts val="0"/>
                        </a:spcAft>
                      </a:pPr>
                      <a:r>
                        <a:rPr lang="en-US" sz="1400">
                          <a:effectLst/>
                        </a:rPr>
                        <a:t>Probabilistic and discriminative group-wise feature selection methods for credit risk analysis</a:t>
                      </a:r>
                      <a:endParaRPr lang="es-EC" sz="18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3229" marR="43229" marT="0" marB="0" anchor="ctr"/>
                </a:tc>
                <a:tc>
                  <a:txBody>
                    <a:bodyPr/>
                    <a:lstStyle/>
                    <a:p>
                      <a:pPr marL="457200" algn="ctr">
                        <a:lnSpc>
                          <a:spcPct val="200000"/>
                        </a:lnSpc>
                        <a:spcAft>
                          <a:spcPts val="800"/>
                        </a:spcAft>
                      </a:pPr>
                      <a:r>
                        <a:rPr lang="es-ES_tradnl" sz="1400">
                          <a:effectLst/>
                        </a:rPr>
                        <a:t>(Gonen &amp; Gonen, 2012)</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extLst>
                  <a:ext uri="{0D108BD9-81ED-4DB2-BD59-A6C34878D82A}">
                    <a16:rowId xmlns:a16="http://schemas.microsoft.com/office/drawing/2014/main" val="4262477848"/>
                  </a:ext>
                </a:extLst>
              </a:tr>
              <a:tr h="1145768">
                <a:tc>
                  <a:txBody>
                    <a:bodyPr/>
                    <a:lstStyle/>
                    <a:p>
                      <a:pPr marL="457200" algn="ctr">
                        <a:lnSpc>
                          <a:spcPct val="200000"/>
                        </a:lnSpc>
                        <a:spcAft>
                          <a:spcPts val="800"/>
                        </a:spcAft>
                      </a:pPr>
                      <a:r>
                        <a:rPr lang="es-ES_tradnl" sz="1400">
                          <a:effectLst/>
                        </a:rPr>
                        <a:t>EP4</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algn="ctr">
                        <a:lnSpc>
                          <a:spcPct val="200000"/>
                        </a:lnSpc>
                        <a:spcAft>
                          <a:spcPts val="0"/>
                        </a:spcAft>
                      </a:pPr>
                      <a:r>
                        <a:rPr lang="en-US" sz="1400">
                          <a:effectLst/>
                        </a:rPr>
                        <a:t>An Artificial Neural Network and Bayesian Network model for liquidity</a:t>
                      </a:r>
                      <a:endParaRPr lang="es-EC" sz="1800">
                        <a:effectLst/>
                      </a:endParaRPr>
                    </a:p>
                    <a:p>
                      <a:pPr algn="ctr">
                        <a:lnSpc>
                          <a:spcPct val="200000"/>
                        </a:lnSpc>
                        <a:spcAft>
                          <a:spcPts val="0"/>
                        </a:spcAft>
                      </a:pPr>
                      <a:r>
                        <a:rPr lang="es-ES_tradnl" sz="1400">
                          <a:effectLst/>
                        </a:rPr>
                        <a:t>risk assessment in banking</a:t>
                      </a:r>
                      <a:endParaRPr lang="es-EC" sz="18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3229" marR="43229" marT="0" marB="0" anchor="ctr"/>
                </a:tc>
                <a:tc>
                  <a:txBody>
                    <a:bodyPr/>
                    <a:lstStyle/>
                    <a:p>
                      <a:pPr marL="457200" algn="ctr">
                        <a:lnSpc>
                          <a:spcPct val="200000"/>
                        </a:lnSpc>
                        <a:spcAft>
                          <a:spcPts val="800"/>
                        </a:spcAft>
                      </a:pPr>
                      <a:r>
                        <a:rPr lang="es-ES_tradnl" sz="1400">
                          <a:effectLst/>
                        </a:rPr>
                        <a:t>(Tavanaa, Abtahi, Caprio, &amp; Poortarigh, 2017)</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extLst>
                  <a:ext uri="{0D108BD9-81ED-4DB2-BD59-A6C34878D82A}">
                    <a16:rowId xmlns:a16="http://schemas.microsoft.com/office/drawing/2014/main" val="4039500265"/>
                  </a:ext>
                </a:extLst>
              </a:tr>
              <a:tr h="740891">
                <a:tc>
                  <a:txBody>
                    <a:bodyPr/>
                    <a:lstStyle/>
                    <a:p>
                      <a:pPr marL="457200" algn="ctr">
                        <a:lnSpc>
                          <a:spcPct val="200000"/>
                        </a:lnSpc>
                        <a:spcAft>
                          <a:spcPts val="800"/>
                        </a:spcAft>
                      </a:pPr>
                      <a:r>
                        <a:rPr lang="es-ES_tradnl" sz="1400">
                          <a:effectLst/>
                        </a:rPr>
                        <a:t>EP5</a:t>
                      </a:r>
                      <a:endParaRPr lang="es-EC" sz="160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tc>
                  <a:txBody>
                    <a:bodyPr/>
                    <a:lstStyle/>
                    <a:p>
                      <a:pPr algn="ctr">
                        <a:lnSpc>
                          <a:spcPct val="200000"/>
                        </a:lnSpc>
                        <a:spcAft>
                          <a:spcPts val="0"/>
                        </a:spcAft>
                      </a:pPr>
                      <a:r>
                        <a:rPr lang="en-US" sz="1400">
                          <a:effectLst/>
                        </a:rPr>
                        <a:t>An expert system approach for quality assurance auditing</a:t>
                      </a:r>
                      <a:endParaRPr lang="es-EC" sz="18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3229" marR="43229" marT="0" marB="0" anchor="ctr"/>
                </a:tc>
                <a:tc>
                  <a:txBody>
                    <a:bodyPr/>
                    <a:lstStyle/>
                    <a:p>
                      <a:pPr marL="457200" algn="ctr">
                        <a:lnSpc>
                          <a:spcPct val="200000"/>
                        </a:lnSpc>
                        <a:spcAft>
                          <a:spcPts val="800"/>
                        </a:spcAft>
                      </a:pPr>
                      <a:r>
                        <a:rPr lang="es-ES" sz="1400" dirty="0">
                          <a:effectLst/>
                        </a:rPr>
                        <a:t>(Goldberg &amp; </a:t>
                      </a:r>
                      <a:r>
                        <a:rPr lang="es-ES" sz="1400" dirty="0" err="1">
                          <a:effectLst/>
                        </a:rPr>
                        <a:t>Shmilovici</a:t>
                      </a:r>
                      <a:r>
                        <a:rPr lang="es-ES" sz="1400" dirty="0">
                          <a:effectLst/>
                        </a:rPr>
                        <a:t>, 2005)</a:t>
                      </a:r>
                      <a:endParaRPr lang="es-EC" sz="1600" dirty="0">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43229" marR="43229" marT="0" marB="0" anchor="ctr"/>
                </a:tc>
                <a:extLst>
                  <a:ext uri="{0D108BD9-81ED-4DB2-BD59-A6C34878D82A}">
                    <a16:rowId xmlns:a16="http://schemas.microsoft.com/office/drawing/2014/main" val="1516572246"/>
                  </a:ext>
                </a:extLst>
              </a:tr>
            </a:tbl>
          </a:graphicData>
        </a:graphic>
      </p:graphicFrame>
    </p:spTree>
    <p:extLst>
      <p:ext uri="{BB962C8B-B14F-4D97-AF65-F5344CB8AC3E}">
        <p14:creationId xmlns:p14="http://schemas.microsoft.com/office/powerpoint/2010/main" val="1285606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E60A8-589A-6D46-9A60-0EC6961BB586}"/>
              </a:ext>
            </a:extLst>
          </p:cNvPr>
          <p:cNvSpPr>
            <a:spLocks noGrp="1"/>
          </p:cNvSpPr>
          <p:nvPr>
            <p:ph type="title"/>
          </p:nvPr>
        </p:nvSpPr>
        <p:spPr/>
        <p:txBody>
          <a:bodyPr/>
          <a:lstStyle/>
          <a:p>
            <a:r>
              <a:rPr lang="es-EC" dirty="0"/>
              <a:t>Marco teorico</a:t>
            </a:r>
          </a:p>
        </p:txBody>
      </p:sp>
      <p:sp>
        <p:nvSpPr>
          <p:cNvPr id="3" name="Marcador de contenido 2">
            <a:extLst>
              <a:ext uri="{FF2B5EF4-FFF2-40B4-BE49-F238E27FC236}">
                <a16:creationId xmlns:a16="http://schemas.microsoft.com/office/drawing/2014/main" id="{5FD69AE3-A429-9242-9973-24FA982C2876}"/>
              </a:ext>
            </a:extLst>
          </p:cNvPr>
          <p:cNvSpPr>
            <a:spLocks noGrp="1"/>
          </p:cNvSpPr>
          <p:nvPr>
            <p:ph idx="1"/>
          </p:nvPr>
        </p:nvSpPr>
        <p:spPr/>
        <p:txBody>
          <a:bodyPr/>
          <a:lstStyle/>
          <a:p>
            <a:pPr marL="0" indent="0">
              <a:buNone/>
            </a:pPr>
            <a:r>
              <a:rPr lang="es-EC" dirty="0"/>
              <a:t> </a:t>
            </a:r>
          </a:p>
        </p:txBody>
      </p:sp>
      <p:pic>
        <p:nvPicPr>
          <p:cNvPr id="4" name="Imagen 3">
            <a:extLst>
              <a:ext uri="{FF2B5EF4-FFF2-40B4-BE49-F238E27FC236}">
                <a16:creationId xmlns:a16="http://schemas.microsoft.com/office/drawing/2014/main" id="{D523C489-503A-DC46-A8F4-DCDEDD3652D1}"/>
              </a:ext>
            </a:extLst>
          </p:cNvPr>
          <p:cNvPicPr>
            <a:picLocks noChangeAspect="1"/>
          </p:cNvPicPr>
          <p:nvPr/>
        </p:nvPicPr>
        <p:blipFill>
          <a:blip r:embed="rId3"/>
          <a:stretch>
            <a:fillRect/>
          </a:stretch>
        </p:blipFill>
        <p:spPr>
          <a:xfrm>
            <a:off x="5646820" y="1577704"/>
            <a:ext cx="4540103" cy="3400695"/>
          </a:xfrm>
          <a:prstGeom prst="rect">
            <a:avLst/>
          </a:prstGeom>
        </p:spPr>
      </p:pic>
      <p:pic>
        <p:nvPicPr>
          <p:cNvPr id="5" name="Imagen 4">
            <a:extLst>
              <a:ext uri="{FF2B5EF4-FFF2-40B4-BE49-F238E27FC236}">
                <a16:creationId xmlns:a16="http://schemas.microsoft.com/office/drawing/2014/main" id="{336816D9-BE88-4D44-BE2C-C6FC32A254E0}"/>
              </a:ext>
            </a:extLst>
          </p:cNvPr>
          <p:cNvPicPr>
            <a:picLocks noChangeAspect="1"/>
          </p:cNvPicPr>
          <p:nvPr/>
        </p:nvPicPr>
        <p:blipFill>
          <a:blip r:embed="rId4"/>
          <a:stretch>
            <a:fillRect/>
          </a:stretch>
        </p:blipFill>
        <p:spPr>
          <a:xfrm>
            <a:off x="1364976" y="2718054"/>
            <a:ext cx="2857500" cy="2857500"/>
          </a:xfrm>
          <a:prstGeom prst="rect">
            <a:avLst/>
          </a:prstGeom>
        </p:spPr>
      </p:pic>
      <p:grpSp>
        <p:nvGrpSpPr>
          <p:cNvPr id="6" name="Grupo 5">
            <a:extLst>
              <a:ext uri="{FF2B5EF4-FFF2-40B4-BE49-F238E27FC236}">
                <a16:creationId xmlns:a16="http://schemas.microsoft.com/office/drawing/2014/main" id="{D2A96A60-CABD-2645-ADF4-2FD1C76AEB65}"/>
              </a:ext>
            </a:extLst>
          </p:cNvPr>
          <p:cNvGrpSpPr/>
          <p:nvPr/>
        </p:nvGrpSpPr>
        <p:grpSpPr>
          <a:xfrm>
            <a:off x="1063752" y="2122682"/>
            <a:ext cx="3152274" cy="444600"/>
            <a:chOff x="0" y="55730"/>
            <a:chExt cx="10058399" cy="444600"/>
          </a:xfrm>
          <a:scene3d>
            <a:camera prst="orthographicFront"/>
            <a:lightRig rig="flat" dir="t"/>
          </a:scene3d>
        </p:grpSpPr>
        <p:sp>
          <p:nvSpPr>
            <p:cNvPr id="7" name="Rectángulo redondeado 6">
              <a:extLst>
                <a:ext uri="{FF2B5EF4-FFF2-40B4-BE49-F238E27FC236}">
                  <a16:creationId xmlns:a16="http://schemas.microsoft.com/office/drawing/2014/main" id="{5DAD19B7-0209-5D4C-B488-8F3A7D70F62A}"/>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8" name="CuadroTexto 7">
              <a:extLst>
                <a:ext uri="{FF2B5EF4-FFF2-40B4-BE49-F238E27FC236}">
                  <a16:creationId xmlns:a16="http://schemas.microsoft.com/office/drawing/2014/main" id="{ABB9118F-5663-DC4A-84AD-DF0A11C14DCF}"/>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Entidad de control</a:t>
              </a:r>
            </a:p>
          </p:txBody>
        </p:sp>
      </p:grpSp>
    </p:spTree>
    <p:extLst>
      <p:ext uri="{BB962C8B-B14F-4D97-AF65-F5344CB8AC3E}">
        <p14:creationId xmlns:p14="http://schemas.microsoft.com/office/powerpoint/2010/main" val="3018008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29510-3DC2-CF45-9047-411A8BF96DA6}"/>
              </a:ext>
            </a:extLst>
          </p:cNvPr>
          <p:cNvSpPr>
            <a:spLocks noGrp="1"/>
          </p:cNvSpPr>
          <p:nvPr>
            <p:ph type="title"/>
          </p:nvPr>
        </p:nvSpPr>
        <p:spPr/>
        <p:txBody>
          <a:bodyPr/>
          <a:lstStyle/>
          <a:p>
            <a:r>
              <a:rPr lang="es-EC" dirty="0"/>
              <a:t>mOtor de inferencia</a:t>
            </a:r>
          </a:p>
        </p:txBody>
      </p:sp>
      <p:pic>
        <p:nvPicPr>
          <p:cNvPr id="4" name="Marcador de contenido 3">
            <a:extLst>
              <a:ext uri="{FF2B5EF4-FFF2-40B4-BE49-F238E27FC236}">
                <a16:creationId xmlns:a16="http://schemas.microsoft.com/office/drawing/2014/main" id="{C9A81152-7F45-9B46-B9A9-9267EF3DEC3E}"/>
              </a:ext>
            </a:extLst>
          </p:cNvPr>
          <p:cNvPicPr>
            <a:picLocks noGrp="1" noChangeAspect="1"/>
          </p:cNvPicPr>
          <p:nvPr>
            <p:ph idx="1"/>
          </p:nvPr>
        </p:nvPicPr>
        <p:blipFill>
          <a:blip r:embed="rId3"/>
          <a:stretch>
            <a:fillRect/>
          </a:stretch>
        </p:blipFill>
        <p:spPr>
          <a:xfrm>
            <a:off x="507332" y="2672485"/>
            <a:ext cx="2684897" cy="2672964"/>
          </a:xfrm>
          <a:prstGeom prst="rect">
            <a:avLst/>
          </a:prstGeom>
        </p:spPr>
      </p:pic>
      <p:grpSp>
        <p:nvGrpSpPr>
          <p:cNvPr id="8" name="Grupo 7">
            <a:extLst>
              <a:ext uri="{FF2B5EF4-FFF2-40B4-BE49-F238E27FC236}">
                <a16:creationId xmlns:a16="http://schemas.microsoft.com/office/drawing/2014/main" id="{F5E52F5F-28C3-EB40-9D7F-B879554B838D}"/>
              </a:ext>
            </a:extLst>
          </p:cNvPr>
          <p:cNvGrpSpPr/>
          <p:nvPr/>
        </p:nvGrpSpPr>
        <p:grpSpPr>
          <a:xfrm>
            <a:off x="507332" y="2025685"/>
            <a:ext cx="2857500" cy="444600"/>
            <a:chOff x="0" y="55730"/>
            <a:chExt cx="10058399" cy="444600"/>
          </a:xfrm>
          <a:scene3d>
            <a:camera prst="orthographicFront"/>
            <a:lightRig rig="flat" dir="t"/>
          </a:scene3d>
        </p:grpSpPr>
        <p:sp>
          <p:nvSpPr>
            <p:cNvPr id="9" name="Rectángulo redondeado 8">
              <a:extLst>
                <a:ext uri="{FF2B5EF4-FFF2-40B4-BE49-F238E27FC236}">
                  <a16:creationId xmlns:a16="http://schemas.microsoft.com/office/drawing/2014/main" id="{9103FE12-A038-EF46-975A-97A462B8F167}"/>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CuadroTexto 9">
              <a:extLst>
                <a:ext uri="{FF2B5EF4-FFF2-40B4-BE49-F238E27FC236}">
                  <a16:creationId xmlns:a16="http://schemas.microsoft.com/office/drawing/2014/main" id="{660785F6-13A9-4140-9F2C-7251EAD35A6C}"/>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dirty="0"/>
                <a:t>Sistema experto</a:t>
              </a:r>
              <a:endParaRPr lang="es-EC" sz="1900" b="0" kern="1200" dirty="0"/>
            </a:p>
          </p:txBody>
        </p:sp>
      </p:grpSp>
      <p:grpSp>
        <p:nvGrpSpPr>
          <p:cNvPr id="11" name="Grupo 10">
            <a:extLst>
              <a:ext uri="{FF2B5EF4-FFF2-40B4-BE49-F238E27FC236}">
                <a16:creationId xmlns:a16="http://schemas.microsoft.com/office/drawing/2014/main" id="{82692F7D-0693-5D4C-8BB0-C2227CC2055C}"/>
              </a:ext>
            </a:extLst>
          </p:cNvPr>
          <p:cNvGrpSpPr/>
          <p:nvPr/>
        </p:nvGrpSpPr>
        <p:grpSpPr>
          <a:xfrm>
            <a:off x="4301511" y="3362148"/>
            <a:ext cx="2858542" cy="444600"/>
            <a:chOff x="0" y="55730"/>
            <a:chExt cx="10058399" cy="444600"/>
          </a:xfrm>
          <a:scene3d>
            <a:camera prst="orthographicFront"/>
            <a:lightRig rig="flat" dir="t"/>
          </a:scene3d>
        </p:grpSpPr>
        <p:sp>
          <p:nvSpPr>
            <p:cNvPr id="12" name="Rectángulo redondeado 11">
              <a:extLst>
                <a:ext uri="{FF2B5EF4-FFF2-40B4-BE49-F238E27FC236}">
                  <a16:creationId xmlns:a16="http://schemas.microsoft.com/office/drawing/2014/main" id="{36B2492B-98B3-C546-887F-3E9E49960EB5}"/>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CuadroTexto 12">
              <a:extLst>
                <a:ext uri="{FF2B5EF4-FFF2-40B4-BE49-F238E27FC236}">
                  <a16:creationId xmlns:a16="http://schemas.microsoft.com/office/drawing/2014/main" id="{4A863465-0578-C645-A73D-A043C0FEB7D6}"/>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b="0" kern="1200" dirty="0"/>
                <a:t>Logica de inferencia</a:t>
              </a:r>
            </a:p>
          </p:txBody>
        </p:sp>
      </p:grpSp>
      <p:grpSp>
        <p:nvGrpSpPr>
          <p:cNvPr id="14" name="Grupo 13">
            <a:extLst>
              <a:ext uri="{FF2B5EF4-FFF2-40B4-BE49-F238E27FC236}">
                <a16:creationId xmlns:a16="http://schemas.microsoft.com/office/drawing/2014/main" id="{228F56C9-799A-144D-ADA1-FDF91C034846}"/>
              </a:ext>
            </a:extLst>
          </p:cNvPr>
          <p:cNvGrpSpPr/>
          <p:nvPr/>
        </p:nvGrpSpPr>
        <p:grpSpPr>
          <a:xfrm>
            <a:off x="8012562" y="2047389"/>
            <a:ext cx="3109590" cy="444600"/>
            <a:chOff x="0" y="55730"/>
            <a:chExt cx="10058399" cy="444600"/>
          </a:xfrm>
          <a:scene3d>
            <a:camera prst="orthographicFront"/>
            <a:lightRig rig="flat" dir="t"/>
          </a:scene3d>
        </p:grpSpPr>
        <p:sp>
          <p:nvSpPr>
            <p:cNvPr id="15" name="Rectángulo redondeado 14">
              <a:extLst>
                <a:ext uri="{FF2B5EF4-FFF2-40B4-BE49-F238E27FC236}">
                  <a16:creationId xmlns:a16="http://schemas.microsoft.com/office/drawing/2014/main" id="{25EF0C5F-5907-E74F-A79B-24F67D8D14F7}"/>
                </a:ext>
              </a:extLst>
            </p:cNvPr>
            <p:cNvSpPr/>
            <p:nvPr/>
          </p:nvSpPr>
          <p:spPr>
            <a:xfrm>
              <a:off x="0" y="55730"/>
              <a:ext cx="10058399" cy="444600"/>
            </a:xfrm>
            <a:prstGeom prst="roundRect">
              <a:avLst/>
            </a:prstGeom>
            <a:sp3d prstMaterial="dkEdge">
              <a:bevelT w="8200" h="38100"/>
            </a:sp3d>
          </p:spPr>
          <p:style>
            <a:lnRef idx="0">
              <a:schemeClr val="accent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6" name="CuadroTexto 15">
              <a:extLst>
                <a:ext uri="{FF2B5EF4-FFF2-40B4-BE49-F238E27FC236}">
                  <a16:creationId xmlns:a16="http://schemas.microsoft.com/office/drawing/2014/main" id="{1AEEEFF8-F0CA-DA41-9B2D-865EDBD1B064}"/>
                </a:ext>
              </a:extLst>
            </p:cNvPr>
            <p:cNvSpPr txBox="1"/>
            <p:nvPr/>
          </p:nvSpPr>
          <p:spPr>
            <a:xfrm>
              <a:off x="21704" y="77434"/>
              <a:ext cx="10014991" cy="4011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dirty="0"/>
                <a:t>Base del conocimiento</a:t>
              </a:r>
              <a:endParaRPr lang="es-EC" sz="1900" b="0" kern="1200" dirty="0"/>
            </a:p>
          </p:txBody>
        </p:sp>
      </p:grpSp>
      <p:pic>
        <p:nvPicPr>
          <p:cNvPr id="17" name="Imagen 16">
            <a:extLst>
              <a:ext uri="{FF2B5EF4-FFF2-40B4-BE49-F238E27FC236}">
                <a16:creationId xmlns:a16="http://schemas.microsoft.com/office/drawing/2014/main" id="{515E1B50-F838-4744-B28A-1284B875021B}"/>
              </a:ext>
            </a:extLst>
          </p:cNvPr>
          <p:cNvPicPr>
            <a:picLocks noChangeAspect="1"/>
          </p:cNvPicPr>
          <p:nvPr/>
        </p:nvPicPr>
        <p:blipFill>
          <a:blip r:embed="rId4"/>
          <a:stretch>
            <a:fillRect/>
          </a:stretch>
        </p:blipFill>
        <p:spPr>
          <a:xfrm>
            <a:off x="3922666" y="4181342"/>
            <a:ext cx="3553797" cy="2328213"/>
          </a:xfrm>
          <a:prstGeom prst="rect">
            <a:avLst/>
          </a:prstGeom>
        </p:spPr>
      </p:pic>
      <p:pic>
        <p:nvPicPr>
          <p:cNvPr id="18" name="Imagen 17">
            <a:extLst>
              <a:ext uri="{FF2B5EF4-FFF2-40B4-BE49-F238E27FC236}">
                <a16:creationId xmlns:a16="http://schemas.microsoft.com/office/drawing/2014/main" id="{FA5B99D6-17DD-5644-9D62-DEAECC094FCE}"/>
              </a:ext>
            </a:extLst>
          </p:cNvPr>
          <p:cNvPicPr>
            <a:picLocks noChangeAspect="1"/>
          </p:cNvPicPr>
          <p:nvPr/>
        </p:nvPicPr>
        <p:blipFill>
          <a:blip r:embed="rId5"/>
          <a:stretch>
            <a:fillRect/>
          </a:stretch>
        </p:blipFill>
        <p:spPr>
          <a:xfrm>
            <a:off x="7946275" y="2910931"/>
            <a:ext cx="3242164" cy="1748226"/>
          </a:xfrm>
          <a:prstGeom prst="rect">
            <a:avLst/>
          </a:prstGeom>
        </p:spPr>
      </p:pic>
    </p:spTree>
    <p:extLst>
      <p:ext uri="{BB962C8B-B14F-4D97-AF65-F5344CB8AC3E}">
        <p14:creationId xmlns:p14="http://schemas.microsoft.com/office/powerpoint/2010/main" val="1344110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80">
                                          <p:stCondLst>
                                            <p:cond delay="0"/>
                                          </p:stCondLst>
                                        </p:cTn>
                                        <p:tgtEl>
                                          <p:spTgt spid="17"/>
                                        </p:tgtEl>
                                      </p:cBhvr>
                                    </p:animEffect>
                                    <p:anim calcmode="lin" valueType="num">
                                      <p:cBhvr>
                                        <p:cTn id="5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3" dur="26">
                                          <p:stCondLst>
                                            <p:cond delay="650"/>
                                          </p:stCondLst>
                                        </p:cTn>
                                        <p:tgtEl>
                                          <p:spTgt spid="17"/>
                                        </p:tgtEl>
                                      </p:cBhvr>
                                      <p:to x="100000" y="60000"/>
                                    </p:animScale>
                                    <p:animScale>
                                      <p:cBhvr>
                                        <p:cTn id="64" dur="166" decel="50000">
                                          <p:stCondLst>
                                            <p:cond delay="676"/>
                                          </p:stCondLst>
                                        </p:cTn>
                                        <p:tgtEl>
                                          <p:spTgt spid="17"/>
                                        </p:tgtEl>
                                      </p:cBhvr>
                                      <p:to x="100000" y="100000"/>
                                    </p:animScale>
                                    <p:animScale>
                                      <p:cBhvr>
                                        <p:cTn id="65" dur="26">
                                          <p:stCondLst>
                                            <p:cond delay="1312"/>
                                          </p:stCondLst>
                                        </p:cTn>
                                        <p:tgtEl>
                                          <p:spTgt spid="17"/>
                                        </p:tgtEl>
                                      </p:cBhvr>
                                      <p:to x="100000" y="80000"/>
                                    </p:animScale>
                                    <p:animScale>
                                      <p:cBhvr>
                                        <p:cTn id="66" dur="166" decel="50000">
                                          <p:stCondLst>
                                            <p:cond delay="1338"/>
                                          </p:stCondLst>
                                        </p:cTn>
                                        <p:tgtEl>
                                          <p:spTgt spid="17"/>
                                        </p:tgtEl>
                                      </p:cBhvr>
                                      <p:to x="100000" y="100000"/>
                                    </p:animScale>
                                    <p:animScale>
                                      <p:cBhvr>
                                        <p:cTn id="67" dur="26">
                                          <p:stCondLst>
                                            <p:cond delay="1642"/>
                                          </p:stCondLst>
                                        </p:cTn>
                                        <p:tgtEl>
                                          <p:spTgt spid="17"/>
                                        </p:tgtEl>
                                      </p:cBhvr>
                                      <p:to x="100000" y="90000"/>
                                    </p:animScale>
                                    <p:animScale>
                                      <p:cBhvr>
                                        <p:cTn id="68" dur="166" decel="50000">
                                          <p:stCondLst>
                                            <p:cond delay="1668"/>
                                          </p:stCondLst>
                                        </p:cTn>
                                        <p:tgtEl>
                                          <p:spTgt spid="17"/>
                                        </p:tgtEl>
                                      </p:cBhvr>
                                      <p:to x="100000" y="100000"/>
                                    </p:animScale>
                                    <p:animScale>
                                      <p:cBhvr>
                                        <p:cTn id="69" dur="26">
                                          <p:stCondLst>
                                            <p:cond delay="1808"/>
                                          </p:stCondLst>
                                        </p:cTn>
                                        <p:tgtEl>
                                          <p:spTgt spid="17"/>
                                        </p:tgtEl>
                                      </p:cBhvr>
                                      <p:to x="100000" y="95000"/>
                                    </p:animScale>
                                    <p:animScale>
                                      <p:cBhvr>
                                        <p:cTn id="70" dur="166" decel="50000">
                                          <p:stCondLst>
                                            <p:cond delay="1834"/>
                                          </p:stCondLst>
                                        </p:cTn>
                                        <p:tgtEl>
                                          <p:spTgt spid="1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80">
                                          <p:stCondLst>
                                            <p:cond delay="0"/>
                                          </p:stCondLst>
                                        </p:cTn>
                                        <p:tgtEl>
                                          <p:spTgt spid="14"/>
                                        </p:tgtEl>
                                      </p:cBhvr>
                                    </p:animEffect>
                                    <p:anim calcmode="lin" valueType="num">
                                      <p:cBhvr>
                                        <p:cTn id="7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1" dur="26">
                                          <p:stCondLst>
                                            <p:cond delay="650"/>
                                          </p:stCondLst>
                                        </p:cTn>
                                        <p:tgtEl>
                                          <p:spTgt spid="14"/>
                                        </p:tgtEl>
                                      </p:cBhvr>
                                      <p:to x="100000" y="60000"/>
                                    </p:animScale>
                                    <p:animScale>
                                      <p:cBhvr>
                                        <p:cTn id="82" dur="166" decel="50000">
                                          <p:stCondLst>
                                            <p:cond delay="676"/>
                                          </p:stCondLst>
                                        </p:cTn>
                                        <p:tgtEl>
                                          <p:spTgt spid="14"/>
                                        </p:tgtEl>
                                      </p:cBhvr>
                                      <p:to x="100000" y="100000"/>
                                    </p:animScale>
                                    <p:animScale>
                                      <p:cBhvr>
                                        <p:cTn id="83" dur="26">
                                          <p:stCondLst>
                                            <p:cond delay="1312"/>
                                          </p:stCondLst>
                                        </p:cTn>
                                        <p:tgtEl>
                                          <p:spTgt spid="14"/>
                                        </p:tgtEl>
                                      </p:cBhvr>
                                      <p:to x="100000" y="80000"/>
                                    </p:animScale>
                                    <p:animScale>
                                      <p:cBhvr>
                                        <p:cTn id="84" dur="166" decel="50000">
                                          <p:stCondLst>
                                            <p:cond delay="1338"/>
                                          </p:stCondLst>
                                        </p:cTn>
                                        <p:tgtEl>
                                          <p:spTgt spid="14"/>
                                        </p:tgtEl>
                                      </p:cBhvr>
                                      <p:to x="100000" y="100000"/>
                                    </p:animScale>
                                    <p:animScale>
                                      <p:cBhvr>
                                        <p:cTn id="85" dur="26">
                                          <p:stCondLst>
                                            <p:cond delay="1642"/>
                                          </p:stCondLst>
                                        </p:cTn>
                                        <p:tgtEl>
                                          <p:spTgt spid="14"/>
                                        </p:tgtEl>
                                      </p:cBhvr>
                                      <p:to x="100000" y="90000"/>
                                    </p:animScale>
                                    <p:animScale>
                                      <p:cBhvr>
                                        <p:cTn id="86" dur="166" decel="50000">
                                          <p:stCondLst>
                                            <p:cond delay="1668"/>
                                          </p:stCondLst>
                                        </p:cTn>
                                        <p:tgtEl>
                                          <p:spTgt spid="14"/>
                                        </p:tgtEl>
                                      </p:cBhvr>
                                      <p:to x="100000" y="100000"/>
                                    </p:animScale>
                                    <p:animScale>
                                      <p:cBhvr>
                                        <p:cTn id="87" dur="26">
                                          <p:stCondLst>
                                            <p:cond delay="1808"/>
                                          </p:stCondLst>
                                        </p:cTn>
                                        <p:tgtEl>
                                          <p:spTgt spid="14"/>
                                        </p:tgtEl>
                                      </p:cBhvr>
                                      <p:to x="100000" y="95000"/>
                                    </p:animScale>
                                    <p:animScale>
                                      <p:cBhvr>
                                        <p:cTn id="88" dur="166" decel="50000">
                                          <p:stCondLst>
                                            <p:cond delay="1834"/>
                                          </p:stCondLst>
                                        </p:cTn>
                                        <p:tgtEl>
                                          <p:spTgt spid="14"/>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28FEF-18C8-4838-BFAE-12062A5C25E4}"/>
              </a:ext>
            </a:extLst>
          </p:cNvPr>
          <p:cNvSpPr>
            <a:spLocks noGrp="1"/>
          </p:cNvSpPr>
          <p:nvPr>
            <p:ph type="title"/>
          </p:nvPr>
        </p:nvSpPr>
        <p:spPr/>
        <p:txBody>
          <a:bodyPr/>
          <a:lstStyle/>
          <a:p>
            <a:r>
              <a:rPr lang="es-EC" dirty="0"/>
              <a:t>METODOLOGÍA de desarrollo</a:t>
            </a:r>
          </a:p>
        </p:txBody>
      </p:sp>
      <p:sp>
        <p:nvSpPr>
          <p:cNvPr id="5" name="Rectángulo: esquinas diagonales redondeadas 4">
            <a:extLst>
              <a:ext uri="{FF2B5EF4-FFF2-40B4-BE49-F238E27FC236}">
                <a16:creationId xmlns:a16="http://schemas.microsoft.com/office/drawing/2014/main" id="{D25AC103-1CBC-4352-A885-4508751B1680}"/>
              </a:ext>
            </a:extLst>
          </p:cNvPr>
          <p:cNvSpPr/>
          <p:nvPr/>
        </p:nvSpPr>
        <p:spPr>
          <a:xfrm>
            <a:off x="3977640" y="2093976"/>
            <a:ext cx="4236720" cy="85328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Buchanan</a:t>
            </a:r>
            <a:endParaRPr lang="es-EC" dirty="0"/>
          </a:p>
        </p:txBody>
      </p:sp>
      <p:graphicFrame>
        <p:nvGraphicFramePr>
          <p:cNvPr id="6" name="Marcador de contenido 11">
            <a:extLst>
              <a:ext uri="{FF2B5EF4-FFF2-40B4-BE49-F238E27FC236}">
                <a16:creationId xmlns:a16="http://schemas.microsoft.com/office/drawing/2014/main" id="{80FC9FD5-9F9D-4467-904E-4C9A13A911E0}"/>
              </a:ext>
            </a:extLst>
          </p:cNvPr>
          <p:cNvGraphicFramePr>
            <a:graphicFrameLocks noGrp="1"/>
          </p:cNvGraphicFramePr>
          <p:nvPr>
            <p:ph idx="1"/>
            <p:extLst>
              <p:ext uri="{D42A27DB-BD31-4B8C-83A1-F6EECF244321}">
                <p14:modId xmlns:p14="http://schemas.microsoft.com/office/powerpoint/2010/main" val="215254333"/>
              </p:ext>
            </p:extLst>
          </p:nvPr>
        </p:nvGraphicFramePr>
        <p:xfrm>
          <a:off x="303011" y="3194437"/>
          <a:ext cx="11623946" cy="201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969EF5EE-7F7C-4E54-956F-1F8C7BAFA7AE}"/>
              </a:ext>
            </a:extLst>
          </p:cNvPr>
          <p:cNvPicPr>
            <a:picLocks noChangeAspect="1"/>
          </p:cNvPicPr>
          <p:nvPr/>
        </p:nvPicPr>
        <p:blipFill>
          <a:blip r:embed="rId8"/>
          <a:stretch>
            <a:fillRect/>
          </a:stretch>
        </p:blipFill>
        <p:spPr>
          <a:xfrm>
            <a:off x="846184" y="4909584"/>
            <a:ext cx="1249396" cy="1557740"/>
          </a:xfrm>
          <a:prstGeom prst="rect">
            <a:avLst/>
          </a:prstGeom>
        </p:spPr>
      </p:pic>
      <p:pic>
        <p:nvPicPr>
          <p:cNvPr id="1026" name="Picture 2" descr="Resultado de imagen para conceptualizacion">
            <a:extLst>
              <a:ext uri="{FF2B5EF4-FFF2-40B4-BE49-F238E27FC236}">
                <a16:creationId xmlns:a16="http://schemas.microsoft.com/office/drawing/2014/main" id="{58644BBC-BFD9-4A52-B579-0760D37A28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9826" y="4909584"/>
            <a:ext cx="1433635" cy="1407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a:extLst>
              <a:ext uri="{FF2B5EF4-FFF2-40B4-BE49-F238E27FC236}">
                <a16:creationId xmlns:a16="http://schemas.microsoft.com/office/drawing/2014/main" id="{423653DC-8225-451F-8596-B3C409E3DA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7707" y="4806563"/>
            <a:ext cx="1494686" cy="16607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a:extLst>
              <a:ext uri="{FF2B5EF4-FFF2-40B4-BE49-F238E27FC236}">
                <a16:creationId xmlns:a16="http://schemas.microsoft.com/office/drawing/2014/main" id="{D2DD0606-6530-4235-B8BD-401F7CF337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0276" y="4964715"/>
            <a:ext cx="2284918" cy="1297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a:extLst>
              <a:ext uri="{FF2B5EF4-FFF2-40B4-BE49-F238E27FC236}">
                <a16:creationId xmlns:a16="http://schemas.microsoft.com/office/drawing/2014/main" id="{908E02E1-6109-44C4-AB85-FD48A304FA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13077" y="4895335"/>
            <a:ext cx="1571989" cy="157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57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651</TotalTime>
  <Words>1359</Words>
  <Application>Microsoft Macintosh PowerPoint</Application>
  <PresentationFormat>Panorámica</PresentationFormat>
  <Paragraphs>245</Paragraphs>
  <Slides>25</Slides>
  <Notes>24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Calibri</vt:lpstr>
      <vt:lpstr>Calibri Light</vt:lpstr>
      <vt:lpstr>Rockwell</vt:lpstr>
      <vt:lpstr>Rockwell Condensed</vt:lpstr>
      <vt:lpstr>Symbol</vt:lpstr>
      <vt:lpstr>Times New Roman</vt:lpstr>
      <vt:lpstr>Wingdings</vt:lpstr>
      <vt:lpstr>Letras en madera</vt:lpstr>
      <vt:lpstr>SISTEMA EXPERTO PARA REALIZAR AUDITORÍA DEL RIESGO OPERATIVO TECNOLÓGICO EN LAS COOPERATIVAS DE AHORRO Y CRÉDITO</vt:lpstr>
      <vt:lpstr>AGENDA</vt:lpstr>
      <vt:lpstr>PROBLEMÁTICA</vt:lpstr>
      <vt:lpstr>OBJETIVOS</vt:lpstr>
      <vt:lpstr>Estado del arte</vt:lpstr>
      <vt:lpstr>Estudios primarios</vt:lpstr>
      <vt:lpstr>Marco teorico</vt:lpstr>
      <vt:lpstr>mOtor de inferencia</vt:lpstr>
      <vt:lpstr>METODOLOGÍA de desarrollo</vt:lpstr>
      <vt:lpstr>Identificación </vt:lpstr>
      <vt:lpstr>CONCEPTUALIZACIÓN</vt:lpstr>
      <vt:lpstr>CONCEPTUALIZACIÓN</vt:lpstr>
      <vt:lpstr>FORMALIZACIÓN</vt:lpstr>
      <vt:lpstr>IMPLEMENTACIÓN</vt:lpstr>
      <vt:lpstr>IMPLEMENTACIÓN</vt:lpstr>
      <vt:lpstr>IMPLEMENTACIÓN</vt:lpstr>
      <vt:lpstr>Validación escenario 1</vt:lpstr>
      <vt:lpstr>Validación escenario 2</vt:lpstr>
      <vt:lpstr>Validación escenario 3</vt:lpstr>
      <vt:lpstr>PRUEBAS Y RESULTADOS</vt:lpstr>
      <vt:lpstr>Recomendaciones a la cooperativa</vt:lpstr>
      <vt:lpstr>CONCLUSIONES</vt:lpstr>
      <vt:lpstr>CONCLUSIONES</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JEFFERSON TAMBACO</dc:creator>
  <cp:lastModifiedBy>RODRIGUEZ LOGACHO CARLOS FRANCISCO</cp:lastModifiedBy>
  <cp:revision>66</cp:revision>
  <dcterms:created xsi:type="dcterms:W3CDTF">2019-12-11T02:22:05Z</dcterms:created>
  <dcterms:modified xsi:type="dcterms:W3CDTF">2020-02-19T20:09:18Z</dcterms:modified>
</cp:coreProperties>
</file>