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4" r:id="rId1"/>
  </p:sldMasterIdLst>
  <p:sldIdLst>
    <p:sldId id="256" r:id="rId2"/>
    <p:sldId id="289" r:id="rId3"/>
    <p:sldId id="288" r:id="rId4"/>
    <p:sldId id="258" r:id="rId5"/>
    <p:sldId id="259" r:id="rId6"/>
    <p:sldId id="261" r:id="rId7"/>
    <p:sldId id="262" r:id="rId8"/>
    <p:sldId id="264" r:id="rId9"/>
    <p:sldId id="263" r:id="rId10"/>
    <p:sldId id="265" r:id="rId11"/>
    <p:sldId id="267" r:id="rId12"/>
    <p:sldId id="269" r:id="rId13"/>
    <p:sldId id="272" r:id="rId14"/>
    <p:sldId id="270" r:id="rId15"/>
    <p:sldId id="273" r:id="rId16"/>
    <p:sldId id="290" r:id="rId17"/>
    <p:sldId id="276" r:id="rId18"/>
    <p:sldId id="275" r:id="rId19"/>
    <p:sldId id="291" r:id="rId20"/>
    <p:sldId id="278" r:id="rId21"/>
    <p:sldId id="279" r:id="rId22"/>
    <p:sldId id="282" r:id="rId23"/>
    <p:sldId id="292" r:id="rId24"/>
    <p:sldId id="293" r:id="rId25"/>
    <p:sldId id="2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66"/>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50" d="100"/>
          <a:sy n="50" d="100"/>
        </p:scale>
        <p:origin x="-53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archivos%20para%20analisis\PGE.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1.xml"/><Relationship Id="rId1" Type="http://schemas.openxmlformats.org/officeDocument/2006/relationships/oleObject" Target="file:///F:\archivos%20para%20analisis\PGE.xlsx" TargetMode="Externa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G:\TESIS%20X%20CINDY\excel%20pg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DEFENSA!$C$3</c:f>
              <c:strCache>
                <c:ptCount val="1"/>
                <c:pt idx="0">
                  <c:v>VARIACION INGRESOS PGE</c:v>
                </c:pt>
              </c:strCache>
            </c:strRef>
          </c:tx>
          <c:spPr>
            <a:ln w="28575" cap="rnd">
              <a:solidFill>
                <a:schemeClr val="accent5"/>
              </a:solidFill>
              <a:round/>
            </a:ln>
            <a:effectLst/>
          </c:spPr>
          <c:marker>
            <c:symbol val="circle"/>
            <c:size val="5"/>
            <c:spPr>
              <a:solidFill>
                <a:schemeClr val="accent1"/>
              </a:solidFill>
              <a:ln w="9525">
                <a:solidFill>
                  <a:schemeClr val="accent5"/>
                </a:solidFill>
              </a:ln>
              <a:effectLst/>
            </c:spPr>
          </c:marker>
          <c:cat>
            <c:numRef>
              <c:f>DEFENSA!$A$4:$A$14</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DEFENSA!$C$4:$C$14</c:f>
              <c:numCache>
                <c:formatCode>0.00%</c:formatCode>
                <c:ptCount val="11"/>
                <c:pt idx="1">
                  <c:v>0.43361720083625832</c:v>
                </c:pt>
                <c:pt idx="2">
                  <c:v>0.16983992133200437</c:v>
                </c:pt>
                <c:pt idx="3">
                  <c:v>0.14375433873404464</c:v>
                </c:pt>
                <c:pt idx="4">
                  <c:v>0.30578043843119873</c:v>
                </c:pt>
                <c:pt idx="5">
                  <c:v>0.11364649252314131</c:v>
                </c:pt>
                <c:pt idx="6">
                  <c:v>0.16869449459243982</c:v>
                </c:pt>
                <c:pt idx="7">
                  <c:v>0.12852986514791356</c:v>
                </c:pt>
                <c:pt idx="8">
                  <c:v>-0.10705676910079252</c:v>
                </c:pt>
                <c:pt idx="9">
                  <c:v>2.3071091248311223E-3</c:v>
                </c:pt>
                <c:pt idx="10">
                  <c:v>-5.5082393497759763E-3</c:v>
                </c:pt>
              </c:numCache>
            </c:numRef>
          </c:val>
          <c:smooth val="0"/>
          <c:extLst xmlns:c16r2="http://schemas.microsoft.com/office/drawing/2015/06/chart">
            <c:ext xmlns:c16="http://schemas.microsoft.com/office/drawing/2014/chart" uri="{C3380CC4-5D6E-409C-BE32-E72D297353CC}">
              <c16:uniqueId val="{00000000-B076-431D-A4C3-34A975B6B468}"/>
            </c:ext>
          </c:extLst>
        </c:ser>
        <c:ser>
          <c:idx val="1"/>
          <c:order val="1"/>
          <c:tx>
            <c:strRef>
              <c:f>DEFENSA!$C$19</c:f>
              <c:strCache>
                <c:ptCount val="1"/>
                <c:pt idx="0">
                  <c:v>VARIACION PRECIO PETROLEO</c:v>
                </c:pt>
              </c:strCache>
            </c:strRef>
          </c:tx>
          <c:spPr>
            <a:ln w="28575" cap="rnd">
              <a:solidFill>
                <a:srgbClr val="0070C0"/>
              </a:solidFill>
              <a:round/>
            </a:ln>
            <a:effectLst/>
          </c:spPr>
          <c:marker>
            <c:symbol val="circle"/>
            <c:size val="5"/>
            <c:spPr>
              <a:solidFill>
                <a:schemeClr val="accent2"/>
              </a:solidFill>
              <a:ln w="9525">
                <a:solidFill>
                  <a:srgbClr val="0070C0"/>
                </a:solidFill>
              </a:ln>
              <a:effectLst/>
            </c:spPr>
          </c:marker>
          <c:val>
            <c:numRef>
              <c:f>DEFENSA!$C$20:$C$30</c:f>
              <c:numCache>
                <c:formatCode>0%</c:formatCode>
                <c:ptCount val="11"/>
                <c:pt idx="1">
                  <c:v>0.38438418557590559</c:v>
                </c:pt>
                <c:pt idx="2">
                  <c:v>-0.35924466408706679</c:v>
                </c:pt>
                <c:pt idx="3">
                  <c:v>0.35062325690949742</c:v>
                </c:pt>
                <c:pt idx="4">
                  <c:v>0.35317296891388444</c:v>
                </c:pt>
                <c:pt idx="5">
                  <c:v>8.7469310714113156E-3</c:v>
                </c:pt>
                <c:pt idx="6">
                  <c:v>-2.669802269060538E-2</c:v>
                </c:pt>
                <c:pt idx="7">
                  <c:v>-0.1204608411613565</c:v>
                </c:pt>
                <c:pt idx="8">
                  <c:v>-0.49995316647913479</c:v>
                </c:pt>
                <c:pt idx="9">
                  <c:v>-0.16409834249681637</c:v>
                </c:pt>
                <c:pt idx="10">
                  <c:v>0.15</c:v>
                </c:pt>
              </c:numCache>
            </c:numRef>
          </c:val>
          <c:smooth val="0"/>
          <c:extLst xmlns:c16r2="http://schemas.microsoft.com/office/drawing/2015/06/chart">
            <c:ext xmlns:c16="http://schemas.microsoft.com/office/drawing/2014/chart" uri="{C3380CC4-5D6E-409C-BE32-E72D297353CC}">
              <c16:uniqueId val="{00000001-B076-431D-A4C3-34A975B6B468}"/>
            </c:ext>
          </c:extLst>
        </c:ser>
        <c:dLbls>
          <c:showLegendKey val="0"/>
          <c:showVal val="0"/>
          <c:showCatName val="0"/>
          <c:showSerName val="0"/>
          <c:showPercent val="0"/>
          <c:showBubbleSize val="0"/>
        </c:dLbls>
        <c:marker val="1"/>
        <c:smooth val="0"/>
        <c:axId val="100405248"/>
        <c:axId val="100788864"/>
      </c:lineChart>
      <c:catAx>
        <c:axId val="1004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0788864"/>
        <c:crosses val="autoZero"/>
        <c:auto val="1"/>
        <c:lblAlgn val="ctr"/>
        <c:lblOffset val="100"/>
        <c:noMultiLvlLbl val="0"/>
      </c:catAx>
      <c:valAx>
        <c:axId val="1007888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00405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GASTOS!$B$2</c:f>
              <c:strCache>
                <c:ptCount val="1"/>
                <c:pt idx="0">
                  <c:v>GASTOS  TOTALES</c:v>
                </c:pt>
              </c:strCache>
            </c:strRef>
          </c:tx>
          <c:spPr>
            <a:solidFill>
              <a:schemeClr val="accent1"/>
            </a:solidFill>
            <a:ln>
              <a:noFill/>
            </a:ln>
            <a:effectLst/>
          </c:spPr>
          <c:invertIfNegative val="0"/>
          <c:cat>
            <c:numRef>
              <c:f>GASTOS!$A$3:$A$13</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GASTOS!$B$3:$B$13</c:f>
              <c:numCache>
                <c:formatCode>#,##0.00</c:formatCode>
                <c:ptCount val="11"/>
                <c:pt idx="0">
                  <c:v>10014</c:v>
                </c:pt>
                <c:pt idx="1">
                  <c:v>14148.9</c:v>
                </c:pt>
                <c:pt idx="2">
                  <c:v>18833.84</c:v>
                </c:pt>
                <c:pt idx="3">
                  <c:v>20894.47</c:v>
                </c:pt>
                <c:pt idx="4">
                  <c:v>24749.17</c:v>
                </c:pt>
                <c:pt idx="5">
                  <c:v>27580.52</c:v>
                </c:pt>
                <c:pt idx="6">
                  <c:v>33890.51</c:v>
                </c:pt>
                <c:pt idx="7">
                  <c:v>38361.89</c:v>
                </c:pt>
                <c:pt idx="8">
                  <c:v>35745.410000000003</c:v>
                </c:pt>
                <c:pt idx="9">
                  <c:v>34067.379999999997</c:v>
                </c:pt>
                <c:pt idx="10">
                  <c:v>34688.53</c:v>
                </c:pt>
              </c:numCache>
            </c:numRef>
          </c:val>
          <c:extLst xmlns:c16r2="http://schemas.microsoft.com/office/drawing/2015/06/chart">
            <c:ext xmlns:c16="http://schemas.microsoft.com/office/drawing/2014/chart" uri="{C3380CC4-5D6E-409C-BE32-E72D297353CC}">
              <c16:uniqueId val="{00000000-BB85-4792-AB73-93FB15A74E9D}"/>
            </c:ext>
          </c:extLst>
        </c:ser>
        <c:dLbls>
          <c:showLegendKey val="0"/>
          <c:showVal val="0"/>
          <c:showCatName val="0"/>
          <c:showSerName val="0"/>
          <c:showPercent val="0"/>
          <c:showBubbleSize val="0"/>
        </c:dLbls>
        <c:gapWidth val="267"/>
        <c:overlap val="-43"/>
        <c:axId val="101228544"/>
        <c:axId val="101230080"/>
      </c:barChart>
      <c:catAx>
        <c:axId val="1012285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101230080"/>
        <c:crosses val="autoZero"/>
        <c:auto val="1"/>
        <c:lblAlgn val="ctr"/>
        <c:lblOffset val="100"/>
        <c:noMultiLvlLbl val="0"/>
      </c:catAx>
      <c:valAx>
        <c:axId val="10123008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s-EC"/>
                  <a:t>Millones de USD</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101228544"/>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dk1">
                    <a:lumMod val="65000"/>
                    <a:lumOff val="35000"/>
                  </a:schemeClr>
                </a:solidFill>
                <a:latin typeface="+mn-lt"/>
                <a:ea typeface="+mn-ea"/>
                <a:cs typeface="+mn-cs"/>
              </a:defRPr>
            </a:pPr>
            <a:endParaRPr lang="es-EC"/>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'[excel pge.xlsx]DEUDA PULICA'!$B$17</c:f>
              <c:strCache>
                <c:ptCount val="1"/>
                <c:pt idx="0">
                  <c:v>DEUDA TOTAL</c:v>
                </c:pt>
              </c:strCache>
            </c:strRef>
          </c:tx>
          <c:spPr>
            <a:solidFill>
              <a:schemeClr val="accent1"/>
            </a:solidFill>
            <a:ln>
              <a:noFill/>
            </a:ln>
            <a:effectLst/>
          </c:spPr>
          <c:invertIfNegative val="0"/>
          <c:cat>
            <c:numRef>
              <c:f>'[excel pge.xlsx]DEUDA PULICA'!$A$19:$A$29</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'[excel pge.xlsx]DEUDA PULICA'!$B$19:$B$29</c:f>
              <c:numCache>
                <c:formatCode>#,##0.00</c:formatCode>
                <c:ptCount val="11"/>
                <c:pt idx="0">
                  <c:v>13872.6</c:v>
                </c:pt>
                <c:pt idx="1">
                  <c:v>13734</c:v>
                </c:pt>
                <c:pt idx="2">
                  <c:v>10234.700000000001</c:v>
                </c:pt>
                <c:pt idx="3">
                  <c:v>13336.8</c:v>
                </c:pt>
                <c:pt idx="4">
                  <c:v>14561.8</c:v>
                </c:pt>
                <c:pt idx="5">
                  <c:v>18652.3</c:v>
                </c:pt>
                <c:pt idx="6">
                  <c:v>22846.7</c:v>
                </c:pt>
                <c:pt idx="7">
                  <c:v>30140.2</c:v>
                </c:pt>
                <c:pt idx="8">
                  <c:v>32771.199999999997</c:v>
                </c:pt>
                <c:pt idx="9">
                  <c:v>38136.6</c:v>
                </c:pt>
                <c:pt idx="10">
                  <c:v>46535.6</c:v>
                </c:pt>
              </c:numCache>
            </c:numRef>
          </c:val>
          <c:extLst xmlns:c16r2="http://schemas.microsoft.com/office/drawing/2015/06/chart">
            <c:ext xmlns:c16="http://schemas.microsoft.com/office/drawing/2014/chart" uri="{C3380CC4-5D6E-409C-BE32-E72D297353CC}">
              <c16:uniqueId val="{00000000-4ABA-4719-A4A7-F9E7A63A34D2}"/>
            </c:ext>
          </c:extLst>
        </c:ser>
        <c:dLbls>
          <c:showLegendKey val="0"/>
          <c:showVal val="0"/>
          <c:showCatName val="0"/>
          <c:showSerName val="0"/>
          <c:showPercent val="0"/>
          <c:showBubbleSize val="0"/>
        </c:dLbls>
        <c:gapWidth val="219"/>
        <c:overlap val="-27"/>
        <c:axId val="101315328"/>
        <c:axId val="101316864"/>
      </c:barChart>
      <c:lineChart>
        <c:grouping val="standard"/>
        <c:varyColors val="0"/>
        <c:ser>
          <c:idx val="1"/>
          <c:order val="1"/>
          <c:tx>
            <c:strRef>
              <c:f>'[excel pge.xlsx]DEUDA PULICA'!$D$17</c:f>
              <c:strCache>
                <c:ptCount val="1"/>
                <c:pt idx="0">
                  <c:v>DEUDA/ PIB</c:v>
                </c:pt>
              </c:strCache>
            </c:strRef>
          </c:tx>
          <c:spPr>
            <a:ln w="28575" cap="rnd">
              <a:solidFill>
                <a:schemeClr val="accent2"/>
              </a:solidFill>
              <a:round/>
            </a:ln>
            <a:effectLst/>
          </c:spPr>
          <c:marker>
            <c:symbol val="none"/>
          </c:marker>
          <c:dLbls>
            <c:dLbl>
              <c:idx val="10"/>
              <c:layout>
                <c:manualLayout>
                  <c:x val="-2.9497376728813245E-2"/>
                  <c:y val="-6.27181689079244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vert="horz"/>
              <a:lstStyle/>
              <a:p>
                <a:pPr>
                  <a:defRPr/>
                </a:pPr>
                <a:endParaRPr lang="es-EC"/>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'[excel pge.xlsx]DEUDA PULICA'!$A$19:$A$29</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'[excel pge.xlsx]DEUDA PULICA'!$D$19:$D$29</c:f>
              <c:numCache>
                <c:formatCode>0%</c:formatCode>
                <c:ptCount val="11"/>
                <c:pt idx="0">
                  <c:v>0.27</c:v>
                </c:pt>
                <c:pt idx="1">
                  <c:v>0.22</c:v>
                </c:pt>
                <c:pt idx="2">
                  <c:v>0.16</c:v>
                </c:pt>
                <c:pt idx="3">
                  <c:v>0.19</c:v>
                </c:pt>
                <c:pt idx="4">
                  <c:v>0.18</c:v>
                </c:pt>
                <c:pt idx="5">
                  <c:v>0.21</c:v>
                </c:pt>
                <c:pt idx="6">
                  <c:v>0.24</c:v>
                </c:pt>
                <c:pt idx="7">
                  <c:v>0.29599999999999999</c:v>
                </c:pt>
                <c:pt idx="8">
                  <c:v>0.33</c:v>
                </c:pt>
                <c:pt idx="9">
                  <c:v>0.38</c:v>
                </c:pt>
                <c:pt idx="10">
                  <c:v>0.44</c:v>
                </c:pt>
              </c:numCache>
            </c:numRef>
          </c:val>
          <c:smooth val="0"/>
          <c:extLst xmlns:c16r2="http://schemas.microsoft.com/office/drawing/2015/06/chart">
            <c:ext xmlns:c16="http://schemas.microsoft.com/office/drawing/2014/chart" uri="{C3380CC4-5D6E-409C-BE32-E72D297353CC}">
              <c16:uniqueId val="{00000001-4ABA-4719-A4A7-F9E7A63A34D2}"/>
            </c:ext>
          </c:extLst>
        </c:ser>
        <c:dLbls>
          <c:showLegendKey val="0"/>
          <c:showVal val="0"/>
          <c:showCatName val="0"/>
          <c:showSerName val="0"/>
          <c:showPercent val="0"/>
          <c:showBubbleSize val="0"/>
        </c:dLbls>
        <c:marker val="1"/>
        <c:smooth val="0"/>
        <c:axId val="101582720"/>
        <c:axId val="101581184"/>
      </c:lineChart>
      <c:catAx>
        <c:axId val="10131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101316864"/>
        <c:crosses val="autoZero"/>
        <c:auto val="1"/>
        <c:lblAlgn val="ctr"/>
        <c:lblOffset val="100"/>
        <c:noMultiLvlLbl val="0"/>
      </c:catAx>
      <c:valAx>
        <c:axId val="10131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Millones USD</a:t>
                </a:r>
              </a:p>
            </c:rich>
          </c:tx>
          <c:layout/>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es-EC"/>
          </a:p>
        </c:txPr>
        <c:crossAx val="101315328"/>
        <c:crosses val="autoZero"/>
        <c:crossBetween val="between"/>
      </c:valAx>
      <c:valAx>
        <c:axId val="101581184"/>
        <c:scaling>
          <c:orientation val="minMax"/>
        </c:scaling>
        <c:delete val="0"/>
        <c:axPos val="r"/>
        <c:numFmt formatCode="0%" sourceLinked="1"/>
        <c:majorTickMark val="none"/>
        <c:minorTickMark val="none"/>
        <c:tickLblPos val="nextTo"/>
        <c:spPr>
          <a:noFill/>
          <a:ln>
            <a:noFill/>
          </a:ln>
          <a:effectLst/>
        </c:spPr>
        <c:txPr>
          <a:bodyPr rot="-60000000" vert="horz"/>
          <a:lstStyle/>
          <a:p>
            <a:pPr>
              <a:defRPr/>
            </a:pPr>
            <a:endParaRPr lang="es-EC"/>
          </a:p>
        </c:txPr>
        <c:crossAx val="101582720"/>
        <c:crosses val="max"/>
        <c:crossBetween val="between"/>
      </c:valAx>
      <c:catAx>
        <c:axId val="101582720"/>
        <c:scaling>
          <c:orientation val="minMax"/>
        </c:scaling>
        <c:delete val="1"/>
        <c:axPos val="b"/>
        <c:numFmt formatCode="General" sourceLinked="1"/>
        <c:majorTickMark val="none"/>
        <c:minorTickMark val="none"/>
        <c:tickLblPos val="nextTo"/>
        <c:crossAx val="101581184"/>
        <c:crosses val="autoZero"/>
        <c:auto val="1"/>
        <c:lblAlgn val="ctr"/>
        <c:lblOffset val="100"/>
        <c:noMultiLvlLbl val="0"/>
      </c:catAx>
      <c:spPr>
        <a:noFill/>
        <a:ln>
          <a:noFill/>
        </a:ln>
        <a:effectLst/>
      </c:spPr>
    </c:plotArea>
    <c:legend>
      <c:legendPos val="b"/>
      <c:layout/>
      <c:overlay val="0"/>
      <c:spPr>
        <a:noFill/>
        <a:ln>
          <a:noFill/>
        </a:ln>
        <a:effectLst/>
      </c:spPr>
      <c:txPr>
        <a:bodyPr rot="0" vert="horz"/>
        <a:lstStyle/>
        <a:p>
          <a:pPr>
            <a:defRPr/>
          </a:pPr>
          <a:endParaRPr lang="es-EC"/>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Times New Roman" panose="02020603050405020304" pitchFamily="18" charset="0"/>
          <a:cs typeface="Times New Roman" panose="02020603050405020304" pitchFamily="18" charset="0"/>
        </a:defRPr>
      </a:pPr>
      <a:endParaRPr lang="es-EC"/>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81F1E-2C38-4193-9998-DFBA51CE3EF1}"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97396B53-7DFF-4B46-AF1E-988E961F234A}">
      <dgm:prSet phldrT="[Texto]" custT="1"/>
      <dgm:spPr/>
      <dgm:t>
        <a:bodyPr/>
        <a:lstStyle/>
        <a:p>
          <a:r>
            <a:rPr lang="es-ES" sz="2400" dirty="0" smtClean="0">
              <a:latin typeface="Times New Roman" panose="02020603050405020304" pitchFamily="18" charset="0"/>
              <a:cs typeface="Times New Roman" panose="02020603050405020304" pitchFamily="18" charset="0"/>
            </a:rPr>
            <a:t>ECUADOR</a:t>
          </a:r>
          <a:endParaRPr lang="es-ES" sz="2400" dirty="0">
            <a:latin typeface="Times New Roman" panose="02020603050405020304" pitchFamily="18" charset="0"/>
            <a:cs typeface="Times New Roman" panose="02020603050405020304" pitchFamily="18" charset="0"/>
          </a:endParaRPr>
        </a:p>
      </dgm:t>
    </dgm:pt>
    <dgm:pt modelId="{34F7EE0E-8A6A-49A1-A67C-D948E4CAC603}" type="parTrans" cxnId="{D4912FC3-5D3B-424F-96D7-DD001A27EC3F}">
      <dgm:prSet/>
      <dgm:spPr/>
      <dgm:t>
        <a:bodyPr/>
        <a:lstStyle/>
        <a:p>
          <a:endParaRPr lang="es-ES" sz="2400">
            <a:latin typeface="Times New Roman" panose="02020603050405020304" pitchFamily="18" charset="0"/>
            <a:cs typeface="Times New Roman" panose="02020603050405020304" pitchFamily="18" charset="0"/>
          </a:endParaRPr>
        </a:p>
      </dgm:t>
    </dgm:pt>
    <dgm:pt modelId="{FA6BF0AE-B307-4256-A734-941DA2FA35D7}" type="sibTrans" cxnId="{D4912FC3-5D3B-424F-96D7-DD001A27EC3F}">
      <dgm:prSet/>
      <dgm:spPr/>
      <dgm:t>
        <a:bodyPr/>
        <a:lstStyle/>
        <a:p>
          <a:endParaRPr lang="es-ES" sz="2400">
            <a:latin typeface="Times New Roman" panose="02020603050405020304" pitchFamily="18" charset="0"/>
            <a:cs typeface="Times New Roman" panose="02020603050405020304" pitchFamily="18" charset="0"/>
          </a:endParaRPr>
        </a:p>
      </dgm:t>
    </dgm:pt>
    <dgm:pt modelId="{1EB970D6-51DD-4850-BB32-C5E9F8864FBF}">
      <dgm:prSet phldrT="[Texto]" custT="1"/>
      <dgm:spPr/>
      <dgm:t>
        <a:bodyPr/>
        <a:lstStyle/>
        <a:p>
          <a:r>
            <a:rPr lang="es-ES" sz="2400" dirty="0" smtClean="0">
              <a:latin typeface="Times New Roman" panose="02020603050405020304" pitchFamily="18" charset="0"/>
              <a:cs typeface="Times New Roman" panose="02020603050405020304" pitchFamily="18" charset="0"/>
            </a:rPr>
            <a:t>Exportador de Materia Prima</a:t>
          </a:r>
          <a:endParaRPr lang="es-ES" sz="2400" dirty="0">
            <a:latin typeface="Times New Roman" panose="02020603050405020304" pitchFamily="18" charset="0"/>
            <a:cs typeface="Times New Roman" panose="02020603050405020304" pitchFamily="18" charset="0"/>
          </a:endParaRPr>
        </a:p>
      </dgm:t>
    </dgm:pt>
    <dgm:pt modelId="{DFA3B0CD-567F-4C31-B711-5CEF38DF9346}" type="parTrans" cxnId="{A69B95D6-3B5D-4033-8476-F2B894493E03}">
      <dgm:prSet custT="1"/>
      <dgm:spPr/>
      <dgm:t>
        <a:bodyPr/>
        <a:lstStyle/>
        <a:p>
          <a:endParaRPr lang="es-ES" sz="2400">
            <a:latin typeface="Times New Roman" panose="02020603050405020304" pitchFamily="18" charset="0"/>
            <a:cs typeface="Times New Roman" panose="02020603050405020304" pitchFamily="18" charset="0"/>
          </a:endParaRPr>
        </a:p>
      </dgm:t>
    </dgm:pt>
    <dgm:pt modelId="{264DE078-F423-4C01-836A-F5AF46A250EC}" type="sibTrans" cxnId="{A69B95D6-3B5D-4033-8476-F2B894493E03}">
      <dgm:prSet/>
      <dgm:spPr/>
      <dgm:t>
        <a:bodyPr/>
        <a:lstStyle/>
        <a:p>
          <a:endParaRPr lang="es-ES" sz="2400">
            <a:latin typeface="Times New Roman" panose="02020603050405020304" pitchFamily="18" charset="0"/>
            <a:cs typeface="Times New Roman" panose="02020603050405020304" pitchFamily="18" charset="0"/>
          </a:endParaRPr>
        </a:p>
      </dgm:t>
    </dgm:pt>
    <dgm:pt modelId="{EEA904D0-EE57-4392-A65D-F06D9260E3CE}">
      <dgm:prSet phldrT="[Texto]" custT="1"/>
      <dgm:spPr/>
      <dgm:t>
        <a:bodyPr/>
        <a:lstStyle/>
        <a:p>
          <a:r>
            <a:rPr lang="es-ES" sz="2400" dirty="0" smtClean="0">
              <a:latin typeface="Times New Roman" panose="02020603050405020304" pitchFamily="18" charset="0"/>
              <a:cs typeface="Times New Roman" panose="02020603050405020304" pitchFamily="18" charset="0"/>
            </a:rPr>
            <a:t>Año 2008- Segundo Boom Petrolero</a:t>
          </a:r>
          <a:endParaRPr lang="es-ES" sz="2400" dirty="0">
            <a:latin typeface="Times New Roman" panose="02020603050405020304" pitchFamily="18" charset="0"/>
            <a:cs typeface="Times New Roman" panose="02020603050405020304" pitchFamily="18" charset="0"/>
          </a:endParaRPr>
        </a:p>
      </dgm:t>
    </dgm:pt>
    <dgm:pt modelId="{E88ACDC1-89B5-4AAF-8A0C-04F5002E2D38}" type="parTrans" cxnId="{E28D44FB-EDBA-4291-B7AA-E5BC939B4D1E}">
      <dgm:prSet custT="1"/>
      <dgm:spPr/>
      <dgm:t>
        <a:bodyPr/>
        <a:lstStyle/>
        <a:p>
          <a:endParaRPr lang="es-ES" sz="2400">
            <a:latin typeface="Times New Roman" panose="02020603050405020304" pitchFamily="18" charset="0"/>
            <a:cs typeface="Times New Roman" panose="02020603050405020304" pitchFamily="18" charset="0"/>
          </a:endParaRPr>
        </a:p>
      </dgm:t>
    </dgm:pt>
    <dgm:pt modelId="{36656F93-E3C1-4474-8351-36A261F234FB}" type="sibTrans" cxnId="{E28D44FB-EDBA-4291-B7AA-E5BC939B4D1E}">
      <dgm:prSet/>
      <dgm:spPr/>
      <dgm:t>
        <a:bodyPr/>
        <a:lstStyle/>
        <a:p>
          <a:endParaRPr lang="es-ES" sz="2400">
            <a:latin typeface="Times New Roman" panose="02020603050405020304" pitchFamily="18" charset="0"/>
            <a:cs typeface="Times New Roman" panose="02020603050405020304" pitchFamily="18" charset="0"/>
          </a:endParaRPr>
        </a:p>
      </dgm:t>
    </dgm:pt>
    <dgm:pt modelId="{FBCD44DB-4EF7-416A-96DE-133122265157}">
      <dgm:prSet custT="1"/>
      <dgm:spPr/>
      <dgm:t>
        <a:bodyPr/>
        <a:lstStyle/>
        <a:p>
          <a:r>
            <a:rPr lang="es-ES" sz="2400" dirty="0" smtClean="0">
              <a:latin typeface="Times New Roman" panose="02020603050405020304" pitchFamily="18" charset="0"/>
              <a:cs typeface="Times New Roman" panose="02020603050405020304" pitchFamily="18" charset="0"/>
            </a:rPr>
            <a:t>Año 2015 – Caída del 50% en el precio del barril de Petróleo</a:t>
          </a:r>
          <a:endParaRPr lang="es-ES" sz="2400" dirty="0">
            <a:latin typeface="Times New Roman" panose="02020603050405020304" pitchFamily="18" charset="0"/>
            <a:cs typeface="Times New Roman" panose="02020603050405020304" pitchFamily="18" charset="0"/>
          </a:endParaRPr>
        </a:p>
      </dgm:t>
    </dgm:pt>
    <dgm:pt modelId="{D11B0511-1A41-43A5-B97A-B464B68D85A4}" type="parTrans" cxnId="{4D82FB79-5813-4397-B1F0-C6DAA9FE8234}">
      <dgm:prSet custT="1"/>
      <dgm:spPr/>
      <dgm:t>
        <a:bodyPr/>
        <a:lstStyle/>
        <a:p>
          <a:endParaRPr lang="es-ES" sz="2400">
            <a:latin typeface="Times New Roman" panose="02020603050405020304" pitchFamily="18" charset="0"/>
            <a:cs typeface="Times New Roman" panose="02020603050405020304" pitchFamily="18" charset="0"/>
          </a:endParaRPr>
        </a:p>
      </dgm:t>
    </dgm:pt>
    <dgm:pt modelId="{6F7BC898-C96E-494D-86A5-633405ED5D8B}" type="sibTrans" cxnId="{4D82FB79-5813-4397-B1F0-C6DAA9FE8234}">
      <dgm:prSet/>
      <dgm:spPr/>
      <dgm:t>
        <a:bodyPr/>
        <a:lstStyle/>
        <a:p>
          <a:endParaRPr lang="es-ES" sz="2400">
            <a:latin typeface="Times New Roman" panose="02020603050405020304" pitchFamily="18" charset="0"/>
            <a:cs typeface="Times New Roman" panose="02020603050405020304" pitchFamily="18" charset="0"/>
          </a:endParaRPr>
        </a:p>
      </dgm:t>
    </dgm:pt>
    <dgm:pt modelId="{088F7E7B-DA02-4DF4-A2C1-B106FD5D430B}" type="pres">
      <dgm:prSet presAssocID="{15E81F1E-2C38-4193-9998-DFBA51CE3EF1}" presName="diagram" presStyleCnt="0">
        <dgm:presLayoutVars>
          <dgm:chPref val="1"/>
          <dgm:dir/>
          <dgm:animOne val="branch"/>
          <dgm:animLvl val="lvl"/>
          <dgm:resizeHandles val="exact"/>
        </dgm:presLayoutVars>
      </dgm:prSet>
      <dgm:spPr/>
      <dgm:t>
        <a:bodyPr/>
        <a:lstStyle/>
        <a:p>
          <a:endParaRPr lang="es-ES"/>
        </a:p>
      </dgm:t>
    </dgm:pt>
    <dgm:pt modelId="{31FE5108-9B7B-43B2-B9D0-FACF3171FDB6}" type="pres">
      <dgm:prSet presAssocID="{97396B53-7DFF-4B46-AF1E-988E961F234A}" presName="root1" presStyleCnt="0"/>
      <dgm:spPr/>
    </dgm:pt>
    <dgm:pt modelId="{936ABA78-2BB5-4619-B289-AD91CCBDEDBB}" type="pres">
      <dgm:prSet presAssocID="{97396B53-7DFF-4B46-AF1E-988E961F234A}" presName="LevelOneTextNode" presStyleLbl="node0" presStyleIdx="0" presStyleCnt="1" custScaleX="66305" custScaleY="70259">
        <dgm:presLayoutVars>
          <dgm:chPref val="3"/>
        </dgm:presLayoutVars>
      </dgm:prSet>
      <dgm:spPr/>
      <dgm:t>
        <a:bodyPr/>
        <a:lstStyle/>
        <a:p>
          <a:endParaRPr lang="es-ES"/>
        </a:p>
      </dgm:t>
    </dgm:pt>
    <dgm:pt modelId="{80363BA6-CD2E-4B9A-B3C5-27EB3149E063}" type="pres">
      <dgm:prSet presAssocID="{97396B53-7DFF-4B46-AF1E-988E961F234A}" presName="level2hierChild" presStyleCnt="0"/>
      <dgm:spPr/>
    </dgm:pt>
    <dgm:pt modelId="{BF120A3F-9567-4C3C-B222-FDB90D12DD9C}" type="pres">
      <dgm:prSet presAssocID="{DFA3B0CD-567F-4C31-B711-5CEF38DF9346}" presName="conn2-1" presStyleLbl="parChTrans1D2" presStyleIdx="0" presStyleCnt="3"/>
      <dgm:spPr/>
      <dgm:t>
        <a:bodyPr/>
        <a:lstStyle/>
        <a:p>
          <a:endParaRPr lang="es-ES"/>
        </a:p>
      </dgm:t>
    </dgm:pt>
    <dgm:pt modelId="{27712AE9-6E17-4D06-8710-4597025B2E1D}" type="pres">
      <dgm:prSet presAssocID="{DFA3B0CD-567F-4C31-B711-5CEF38DF9346}" presName="connTx" presStyleLbl="parChTrans1D2" presStyleIdx="0" presStyleCnt="3"/>
      <dgm:spPr/>
      <dgm:t>
        <a:bodyPr/>
        <a:lstStyle/>
        <a:p>
          <a:endParaRPr lang="es-ES"/>
        </a:p>
      </dgm:t>
    </dgm:pt>
    <dgm:pt modelId="{00FEC492-413A-4F36-B884-6BB9D44EDB00}" type="pres">
      <dgm:prSet presAssocID="{1EB970D6-51DD-4850-BB32-C5E9F8864FBF}" presName="root2" presStyleCnt="0"/>
      <dgm:spPr/>
    </dgm:pt>
    <dgm:pt modelId="{5708D982-CC95-4972-91B8-68AA0490117A}" type="pres">
      <dgm:prSet presAssocID="{1EB970D6-51DD-4850-BB32-C5E9F8864FBF}" presName="LevelTwoTextNode" presStyleLbl="node2" presStyleIdx="0" presStyleCnt="3">
        <dgm:presLayoutVars>
          <dgm:chPref val="3"/>
        </dgm:presLayoutVars>
      </dgm:prSet>
      <dgm:spPr/>
      <dgm:t>
        <a:bodyPr/>
        <a:lstStyle/>
        <a:p>
          <a:endParaRPr lang="es-ES"/>
        </a:p>
      </dgm:t>
    </dgm:pt>
    <dgm:pt modelId="{6035A011-EA35-48B9-8024-606EB29FF445}" type="pres">
      <dgm:prSet presAssocID="{1EB970D6-51DD-4850-BB32-C5E9F8864FBF}" presName="level3hierChild" presStyleCnt="0"/>
      <dgm:spPr/>
    </dgm:pt>
    <dgm:pt modelId="{3BC9AF7F-6B1C-40AE-ACC9-6B6C04C64665}" type="pres">
      <dgm:prSet presAssocID="{E88ACDC1-89B5-4AAF-8A0C-04F5002E2D38}" presName="conn2-1" presStyleLbl="parChTrans1D2" presStyleIdx="1" presStyleCnt="3"/>
      <dgm:spPr/>
      <dgm:t>
        <a:bodyPr/>
        <a:lstStyle/>
        <a:p>
          <a:endParaRPr lang="es-ES"/>
        </a:p>
      </dgm:t>
    </dgm:pt>
    <dgm:pt modelId="{6E75F81F-D4D0-42A7-AB31-C14A5FABA428}" type="pres">
      <dgm:prSet presAssocID="{E88ACDC1-89B5-4AAF-8A0C-04F5002E2D38}" presName="connTx" presStyleLbl="parChTrans1D2" presStyleIdx="1" presStyleCnt="3"/>
      <dgm:spPr/>
      <dgm:t>
        <a:bodyPr/>
        <a:lstStyle/>
        <a:p>
          <a:endParaRPr lang="es-ES"/>
        </a:p>
      </dgm:t>
    </dgm:pt>
    <dgm:pt modelId="{B0CEDD9C-888D-4E5C-AEC3-B679939BD373}" type="pres">
      <dgm:prSet presAssocID="{EEA904D0-EE57-4392-A65D-F06D9260E3CE}" presName="root2" presStyleCnt="0"/>
      <dgm:spPr/>
    </dgm:pt>
    <dgm:pt modelId="{066E425C-062D-4226-AAB9-48A2AB9A6316}" type="pres">
      <dgm:prSet presAssocID="{EEA904D0-EE57-4392-A65D-F06D9260E3CE}" presName="LevelTwoTextNode" presStyleLbl="node2" presStyleIdx="1" presStyleCnt="3">
        <dgm:presLayoutVars>
          <dgm:chPref val="3"/>
        </dgm:presLayoutVars>
      </dgm:prSet>
      <dgm:spPr/>
      <dgm:t>
        <a:bodyPr/>
        <a:lstStyle/>
        <a:p>
          <a:endParaRPr lang="es-ES"/>
        </a:p>
      </dgm:t>
    </dgm:pt>
    <dgm:pt modelId="{D5327F80-6674-4058-9E16-940E521679A5}" type="pres">
      <dgm:prSet presAssocID="{EEA904D0-EE57-4392-A65D-F06D9260E3CE}" presName="level3hierChild" presStyleCnt="0"/>
      <dgm:spPr/>
    </dgm:pt>
    <dgm:pt modelId="{5EF81A79-5A4B-4CB0-A05D-C790A993DF2C}" type="pres">
      <dgm:prSet presAssocID="{D11B0511-1A41-43A5-B97A-B464B68D85A4}" presName="conn2-1" presStyleLbl="parChTrans1D2" presStyleIdx="2" presStyleCnt="3"/>
      <dgm:spPr/>
      <dgm:t>
        <a:bodyPr/>
        <a:lstStyle/>
        <a:p>
          <a:endParaRPr lang="es-ES"/>
        </a:p>
      </dgm:t>
    </dgm:pt>
    <dgm:pt modelId="{DFB468DC-B4B9-4C5C-B846-1659378F9537}" type="pres">
      <dgm:prSet presAssocID="{D11B0511-1A41-43A5-B97A-B464B68D85A4}" presName="connTx" presStyleLbl="parChTrans1D2" presStyleIdx="2" presStyleCnt="3"/>
      <dgm:spPr/>
      <dgm:t>
        <a:bodyPr/>
        <a:lstStyle/>
        <a:p>
          <a:endParaRPr lang="es-ES"/>
        </a:p>
      </dgm:t>
    </dgm:pt>
    <dgm:pt modelId="{282C7178-D162-41B1-9D2E-C2517108513A}" type="pres">
      <dgm:prSet presAssocID="{FBCD44DB-4EF7-416A-96DE-133122265157}" presName="root2" presStyleCnt="0"/>
      <dgm:spPr/>
    </dgm:pt>
    <dgm:pt modelId="{2EB32EC7-0666-435B-A754-3CF3BAC2E928}" type="pres">
      <dgm:prSet presAssocID="{FBCD44DB-4EF7-416A-96DE-133122265157}" presName="LevelTwoTextNode" presStyleLbl="node2" presStyleIdx="2" presStyleCnt="3">
        <dgm:presLayoutVars>
          <dgm:chPref val="3"/>
        </dgm:presLayoutVars>
      </dgm:prSet>
      <dgm:spPr/>
      <dgm:t>
        <a:bodyPr/>
        <a:lstStyle/>
        <a:p>
          <a:endParaRPr lang="es-ES"/>
        </a:p>
      </dgm:t>
    </dgm:pt>
    <dgm:pt modelId="{31E6F31D-00C0-4ECD-A641-CC5BAD1061B8}" type="pres">
      <dgm:prSet presAssocID="{FBCD44DB-4EF7-416A-96DE-133122265157}" presName="level3hierChild" presStyleCnt="0"/>
      <dgm:spPr/>
    </dgm:pt>
  </dgm:ptLst>
  <dgm:cxnLst>
    <dgm:cxn modelId="{78A6B15E-F914-4C82-8868-5E614ADE5603}" type="presOf" srcId="{DFA3B0CD-567F-4C31-B711-5CEF38DF9346}" destId="{27712AE9-6E17-4D06-8710-4597025B2E1D}" srcOrd="1" destOrd="0" presId="urn:microsoft.com/office/officeart/2005/8/layout/hierarchy2"/>
    <dgm:cxn modelId="{D2F88FD3-184E-4ED0-982F-DD98145DBFF8}" type="presOf" srcId="{FBCD44DB-4EF7-416A-96DE-133122265157}" destId="{2EB32EC7-0666-435B-A754-3CF3BAC2E928}" srcOrd="0" destOrd="0" presId="urn:microsoft.com/office/officeart/2005/8/layout/hierarchy2"/>
    <dgm:cxn modelId="{A4E34E63-97EA-4F88-A3A6-18076AE8F794}" type="presOf" srcId="{D11B0511-1A41-43A5-B97A-B464B68D85A4}" destId="{DFB468DC-B4B9-4C5C-B846-1659378F9537}" srcOrd="1" destOrd="0" presId="urn:microsoft.com/office/officeart/2005/8/layout/hierarchy2"/>
    <dgm:cxn modelId="{3E9E09F0-ECEC-44F9-AB28-C7F063E19908}" type="presOf" srcId="{1EB970D6-51DD-4850-BB32-C5E9F8864FBF}" destId="{5708D982-CC95-4972-91B8-68AA0490117A}" srcOrd="0" destOrd="0" presId="urn:microsoft.com/office/officeart/2005/8/layout/hierarchy2"/>
    <dgm:cxn modelId="{D4912FC3-5D3B-424F-96D7-DD001A27EC3F}" srcId="{15E81F1E-2C38-4193-9998-DFBA51CE3EF1}" destId="{97396B53-7DFF-4B46-AF1E-988E961F234A}" srcOrd="0" destOrd="0" parTransId="{34F7EE0E-8A6A-49A1-A67C-D948E4CAC603}" sibTransId="{FA6BF0AE-B307-4256-A734-941DA2FA35D7}"/>
    <dgm:cxn modelId="{9A64256B-467F-4037-82F8-229C08956BB5}" type="presOf" srcId="{EEA904D0-EE57-4392-A65D-F06D9260E3CE}" destId="{066E425C-062D-4226-AAB9-48A2AB9A6316}" srcOrd="0" destOrd="0" presId="urn:microsoft.com/office/officeart/2005/8/layout/hierarchy2"/>
    <dgm:cxn modelId="{D3F7F45A-A446-403E-943D-551FECA9DB41}" type="presOf" srcId="{97396B53-7DFF-4B46-AF1E-988E961F234A}" destId="{936ABA78-2BB5-4619-B289-AD91CCBDEDBB}" srcOrd="0" destOrd="0" presId="urn:microsoft.com/office/officeart/2005/8/layout/hierarchy2"/>
    <dgm:cxn modelId="{87DE898E-49B5-43EA-92BE-EFA9881D1004}" type="presOf" srcId="{DFA3B0CD-567F-4C31-B711-5CEF38DF9346}" destId="{BF120A3F-9567-4C3C-B222-FDB90D12DD9C}" srcOrd="0" destOrd="0" presId="urn:microsoft.com/office/officeart/2005/8/layout/hierarchy2"/>
    <dgm:cxn modelId="{A69B95D6-3B5D-4033-8476-F2B894493E03}" srcId="{97396B53-7DFF-4B46-AF1E-988E961F234A}" destId="{1EB970D6-51DD-4850-BB32-C5E9F8864FBF}" srcOrd="0" destOrd="0" parTransId="{DFA3B0CD-567F-4C31-B711-5CEF38DF9346}" sibTransId="{264DE078-F423-4C01-836A-F5AF46A250EC}"/>
    <dgm:cxn modelId="{373E27D7-265A-4FB2-A0C9-8153D5EFCA1F}" type="presOf" srcId="{E88ACDC1-89B5-4AAF-8A0C-04F5002E2D38}" destId="{3BC9AF7F-6B1C-40AE-ACC9-6B6C04C64665}" srcOrd="0" destOrd="0" presId="urn:microsoft.com/office/officeart/2005/8/layout/hierarchy2"/>
    <dgm:cxn modelId="{E28D44FB-EDBA-4291-B7AA-E5BC939B4D1E}" srcId="{97396B53-7DFF-4B46-AF1E-988E961F234A}" destId="{EEA904D0-EE57-4392-A65D-F06D9260E3CE}" srcOrd="1" destOrd="0" parTransId="{E88ACDC1-89B5-4AAF-8A0C-04F5002E2D38}" sibTransId="{36656F93-E3C1-4474-8351-36A261F234FB}"/>
    <dgm:cxn modelId="{C77FD8AD-A909-47D4-8FD3-FE2D321400EF}" type="presOf" srcId="{15E81F1E-2C38-4193-9998-DFBA51CE3EF1}" destId="{088F7E7B-DA02-4DF4-A2C1-B106FD5D430B}" srcOrd="0" destOrd="0" presId="urn:microsoft.com/office/officeart/2005/8/layout/hierarchy2"/>
    <dgm:cxn modelId="{4D82FB79-5813-4397-B1F0-C6DAA9FE8234}" srcId="{97396B53-7DFF-4B46-AF1E-988E961F234A}" destId="{FBCD44DB-4EF7-416A-96DE-133122265157}" srcOrd="2" destOrd="0" parTransId="{D11B0511-1A41-43A5-B97A-B464B68D85A4}" sibTransId="{6F7BC898-C96E-494D-86A5-633405ED5D8B}"/>
    <dgm:cxn modelId="{2C00ABAE-108E-4190-B4BE-C4DF57AB0BE1}" type="presOf" srcId="{E88ACDC1-89B5-4AAF-8A0C-04F5002E2D38}" destId="{6E75F81F-D4D0-42A7-AB31-C14A5FABA428}" srcOrd="1" destOrd="0" presId="urn:microsoft.com/office/officeart/2005/8/layout/hierarchy2"/>
    <dgm:cxn modelId="{1DFBEE83-DAC1-41AE-82E3-50DB078FB10F}" type="presOf" srcId="{D11B0511-1A41-43A5-B97A-B464B68D85A4}" destId="{5EF81A79-5A4B-4CB0-A05D-C790A993DF2C}" srcOrd="0" destOrd="0" presId="urn:microsoft.com/office/officeart/2005/8/layout/hierarchy2"/>
    <dgm:cxn modelId="{B564CBBC-4853-4BAC-BCF6-11E9F0C3DD5A}" type="presParOf" srcId="{088F7E7B-DA02-4DF4-A2C1-B106FD5D430B}" destId="{31FE5108-9B7B-43B2-B9D0-FACF3171FDB6}" srcOrd="0" destOrd="0" presId="urn:microsoft.com/office/officeart/2005/8/layout/hierarchy2"/>
    <dgm:cxn modelId="{B6882401-F26C-40C4-AD52-6A5426C9D916}" type="presParOf" srcId="{31FE5108-9B7B-43B2-B9D0-FACF3171FDB6}" destId="{936ABA78-2BB5-4619-B289-AD91CCBDEDBB}" srcOrd="0" destOrd="0" presId="urn:microsoft.com/office/officeart/2005/8/layout/hierarchy2"/>
    <dgm:cxn modelId="{6D68FF23-ACCE-4FAD-AE36-228DB0B259CB}" type="presParOf" srcId="{31FE5108-9B7B-43B2-B9D0-FACF3171FDB6}" destId="{80363BA6-CD2E-4B9A-B3C5-27EB3149E063}" srcOrd="1" destOrd="0" presId="urn:microsoft.com/office/officeart/2005/8/layout/hierarchy2"/>
    <dgm:cxn modelId="{E67E1023-01E5-4488-8ADB-54E096B13724}" type="presParOf" srcId="{80363BA6-CD2E-4B9A-B3C5-27EB3149E063}" destId="{BF120A3F-9567-4C3C-B222-FDB90D12DD9C}" srcOrd="0" destOrd="0" presId="urn:microsoft.com/office/officeart/2005/8/layout/hierarchy2"/>
    <dgm:cxn modelId="{793E1397-C93F-40EB-A5CF-0391A22C8E91}" type="presParOf" srcId="{BF120A3F-9567-4C3C-B222-FDB90D12DD9C}" destId="{27712AE9-6E17-4D06-8710-4597025B2E1D}" srcOrd="0" destOrd="0" presId="urn:microsoft.com/office/officeart/2005/8/layout/hierarchy2"/>
    <dgm:cxn modelId="{9D46D0B7-EB8F-4895-8324-30CA009CB80D}" type="presParOf" srcId="{80363BA6-CD2E-4B9A-B3C5-27EB3149E063}" destId="{00FEC492-413A-4F36-B884-6BB9D44EDB00}" srcOrd="1" destOrd="0" presId="urn:microsoft.com/office/officeart/2005/8/layout/hierarchy2"/>
    <dgm:cxn modelId="{5B71E9DD-09A0-4310-8FCC-1A51551CB16E}" type="presParOf" srcId="{00FEC492-413A-4F36-B884-6BB9D44EDB00}" destId="{5708D982-CC95-4972-91B8-68AA0490117A}" srcOrd="0" destOrd="0" presId="urn:microsoft.com/office/officeart/2005/8/layout/hierarchy2"/>
    <dgm:cxn modelId="{2453A26E-B0A1-41C7-8B4A-ECEAA65960D5}" type="presParOf" srcId="{00FEC492-413A-4F36-B884-6BB9D44EDB00}" destId="{6035A011-EA35-48B9-8024-606EB29FF445}" srcOrd="1" destOrd="0" presId="urn:microsoft.com/office/officeart/2005/8/layout/hierarchy2"/>
    <dgm:cxn modelId="{C9BA91A4-9B2A-4F7F-BEBE-A84A6368F091}" type="presParOf" srcId="{80363BA6-CD2E-4B9A-B3C5-27EB3149E063}" destId="{3BC9AF7F-6B1C-40AE-ACC9-6B6C04C64665}" srcOrd="2" destOrd="0" presId="urn:microsoft.com/office/officeart/2005/8/layout/hierarchy2"/>
    <dgm:cxn modelId="{16A0CF94-7C68-4E73-A324-D849289F441E}" type="presParOf" srcId="{3BC9AF7F-6B1C-40AE-ACC9-6B6C04C64665}" destId="{6E75F81F-D4D0-42A7-AB31-C14A5FABA428}" srcOrd="0" destOrd="0" presId="urn:microsoft.com/office/officeart/2005/8/layout/hierarchy2"/>
    <dgm:cxn modelId="{1F504EF9-4954-4EF3-B7E2-DB6220C1A68B}" type="presParOf" srcId="{80363BA6-CD2E-4B9A-B3C5-27EB3149E063}" destId="{B0CEDD9C-888D-4E5C-AEC3-B679939BD373}" srcOrd="3" destOrd="0" presId="urn:microsoft.com/office/officeart/2005/8/layout/hierarchy2"/>
    <dgm:cxn modelId="{142C164E-D1DC-4275-A5C5-5488C44B60E2}" type="presParOf" srcId="{B0CEDD9C-888D-4E5C-AEC3-B679939BD373}" destId="{066E425C-062D-4226-AAB9-48A2AB9A6316}" srcOrd="0" destOrd="0" presId="urn:microsoft.com/office/officeart/2005/8/layout/hierarchy2"/>
    <dgm:cxn modelId="{80389FCD-D2D1-43F4-98D0-83AB086F6705}" type="presParOf" srcId="{B0CEDD9C-888D-4E5C-AEC3-B679939BD373}" destId="{D5327F80-6674-4058-9E16-940E521679A5}" srcOrd="1" destOrd="0" presId="urn:microsoft.com/office/officeart/2005/8/layout/hierarchy2"/>
    <dgm:cxn modelId="{528CF81B-191B-4D5E-868A-34AA36B298AD}" type="presParOf" srcId="{80363BA6-CD2E-4B9A-B3C5-27EB3149E063}" destId="{5EF81A79-5A4B-4CB0-A05D-C790A993DF2C}" srcOrd="4" destOrd="0" presId="urn:microsoft.com/office/officeart/2005/8/layout/hierarchy2"/>
    <dgm:cxn modelId="{63C8B5A4-2C6C-4082-BF91-FC14B9998429}" type="presParOf" srcId="{5EF81A79-5A4B-4CB0-A05D-C790A993DF2C}" destId="{DFB468DC-B4B9-4C5C-B846-1659378F9537}" srcOrd="0" destOrd="0" presId="urn:microsoft.com/office/officeart/2005/8/layout/hierarchy2"/>
    <dgm:cxn modelId="{86FF0A7A-1450-449E-BFE2-6AC873371C2F}" type="presParOf" srcId="{80363BA6-CD2E-4B9A-B3C5-27EB3149E063}" destId="{282C7178-D162-41B1-9D2E-C2517108513A}" srcOrd="5" destOrd="0" presId="urn:microsoft.com/office/officeart/2005/8/layout/hierarchy2"/>
    <dgm:cxn modelId="{6F1F50BF-FC1A-4560-B551-5B953B0E787C}" type="presParOf" srcId="{282C7178-D162-41B1-9D2E-C2517108513A}" destId="{2EB32EC7-0666-435B-A754-3CF3BAC2E928}" srcOrd="0" destOrd="0" presId="urn:microsoft.com/office/officeart/2005/8/layout/hierarchy2"/>
    <dgm:cxn modelId="{19040343-A1D0-425C-8FCA-3D04873FD764}" type="presParOf" srcId="{282C7178-D162-41B1-9D2E-C2517108513A}" destId="{31E6F31D-00C0-4ECD-A641-CC5BAD1061B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DF9B8E-DBC0-4CBD-803B-F57ED35BDED2}" type="doc">
      <dgm:prSet loTypeId="urn:microsoft.com/office/officeart/2005/8/layout/process1" loCatId="process" qsTypeId="urn:microsoft.com/office/officeart/2005/8/quickstyle/simple3" qsCatId="simple" csTypeId="urn:microsoft.com/office/officeart/2005/8/colors/accent3_3" csCatId="accent3" phldr="1"/>
      <dgm:spPr/>
    </dgm:pt>
    <dgm:pt modelId="{11769753-52FC-43D2-B2E5-73B1E6AFC313}">
      <dgm:prSet phldrT="[Texto]" custT="1"/>
      <dgm:spPr/>
      <dgm:t>
        <a:bodyPr/>
        <a:lstStyle/>
        <a:p>
          <a:r>
            <a:rPr lang="es-ES" sz="2000" dirty="0" smtClean="0">
              <a:latin typeface="Times New Roman" panose="02020603050405020304" pitchFamily="18" charset="0"/>
              <a:cs typeface="Times New Roman" panose="02020603050405020304" pitchFamily="18" charset="0"/>
            </a:rPr>
            <a:t>La burocracia existente el sector publico, retrasa el proceso de pago a los proveedores</a:t>
          </a:r>
          <a:endParaRPr lang="es-ES" sz="2000" dirty="0">
            <a:latin typeface="Times New Roman" panose="02020603050405020304" pitchFamily="18" charset="0"/>
            <a:cs typeface="Times New Roman" panose="02020603050405020304" pitchFamily="18" charset="0"/>
          </a:endParaRPr>
        </a:p>
      </dgm:t>
    </dgm:pt>
    <dgm:pt modelId="{8C1E91F7-C9AC-4920-A6C5-7C702A4C735B}" type="parTrans" cxnId="{C4C7A56C-BB6E-4084-BBFB-A7B316870DCB}">
      <dgm:prSet/>
      <dgm:spPr/>
      <dgm:t>
        <a:bodyPr/>
        <a:lstStyle/>
        <a:p>
          <a:endParaRPr lang="es-ES" sz="2000">
            <a:latin typeface="Times New Roman" panose="02020603050405020304" pitchFamily="18" charset="0"/>
            <a:cs typeface="Times New Roman" panose="02020603050405020304" pitchFamily="18" charset="0"/>
          </a:endParaRPr>
        </a:p>
      </dgm:t>
    </dgm:pt>
    <dgm:pt modelId="{C05376BB-2926-4B4C-86A3-8988F01D8989}" type="sibTrans" cxnId="{C4C7A56C-BB6E-4084-BBFB-A7B316870DCB}">
      <dgm:prSet custT="1"/>
      <dgm:spPr/>
      <dgm:t>
        <a:bodyPr/>
        <a:lstStyle/>
        <a:p>
          <a:endParaRPr lang="es-ES" sz="2000">
            <a:latin typeface="Times New Roman" panose="02020603050405020304" pitchFamily="18" charset="0"/>
            <a:cs typeface="Times New Roman" panose="02020603050405020304" pitchFamily="18" charset="0"/>
          </a:endParaRPr>
        </a:p>
      </dgm:t>
    </dgm:pt>
    <dgm:pt modelId="{3001D84F-66F9-4251-8711-71856B505216}">
      <dgm:prSet phldrT="[Texto]" custT="1"/>
      <dgm:spPr/>
      <dgm:t>
        <a:bodyPr/>
        <a:lstStyle/>
        <a:p>
          <a:r>
            <a:rPr lang="es-ES" sz="2000" dirty="0" smtClean="0">
              <a:latin typeface="Times New Roman" panose="02020603050405020304" pitchFamily="18" charset="0"/>
              <a:cs typeface="Times New Roman" panose="02020603050405020304" pitchFamily="18" charset="0"/>
            </a:rPr>
            <a:t>Se recomienda optimizar procesos dados en las instituciones públicas.</a:t>
          </a:r>
          <a:endParaRPr lang="es-ES" sz="2000" dirty="0">
            <a:latin typeface="Times New Roman" panose="02020603050405020304" pitchFamily="18" charset="0"/>
            <a:cs typeface="Times New Roman" panose="02020603050405020304" pitchFamily="18" charset="0"/>
          </a:endParaRPr>
        </a:p>
      </dgm:t>
    </dgm:pt>
    <dgm:pt modelId="{41DDC48B-7EFB-4C50-80DF-FCBEB92F833D}" type="parTrans" cxnId="{B5191043-FB0A-49EB-9962-4D092F9233BD}">
      <dgm:prSet/>
      <dgm:spPr/>
      <dgm:t>
        <a:bodyPr/>
        <a:lstStyle/>
        <a:p>
          <a:endParaRPr lang="es-ES" sz="2000">
            <a:latin typeface="Times New Roman" panose="02020603050405020304" pitchFamily="18" charset="0"/>
            <a:cs typeface="Times New Roman" panose="02020603050405020304" pitchFamily="18" charset="0"/>
          </a:endParaRPr>
        </a:p>
      </dgm:t>
    </dgm:pt>
    <dgm:pt modelId="{17D596BB-FDEA-42C6-B491-461647E32A15}" type="sibTrans" cxnId="{B5191043-FB0A-49EB-9962-4D092F9233BD}">
      <dgm:prSet/>
      <dgm:spPr/>
      <dgm:t>
        <a:bodyPr/>
        <a:lstStyle/>
        <a:p>
          <a:endParaRPr lang="es-ES" sz="2000">
            <a:latin typeface="Times New Roman" panose="02020603050405020304" pitchFamily="18" charset="0"/>
            <a:cs typeface="Times New Roman" panose="02020603050405020304" pitchFamily="18" charset="0"/>
          </a:endParaRPr>
        </a:p>
      </dgm:t>
    </dgm:pt>
    <dgm:pt modelId="{C4A38D16-B33C-4AD6-9232-B2F180B9BF03}" type="pres">
      <dgm:prSet presAssocID="{B5DF9B8E-DBC0-4CBD-803B-F57ED35BDED2}" presName="Name0" presStyleCnt="0">
        <dgm:presLayoutVars>
          <dgm:dir/>
          <dgm:resizeHandles val="exact"/>
        </dgm:presLayoutVars>
      </dgm:prSet>
      <dgm:spPr/>
    </dgm:pt>
    <dgm:pt modelId="{8CD1B334-9D26-47AA-96FC-13BFF9917C27}" type="pres">
      <dgm:prSet presAssocID="{11769753-52FC-43D2-B2E5-73B1E6AFC313}" presName="node" presStyleLbl="node1" presStyleIdx="0" presStyleCnt="2">
        <dgm:presLayoutVars>
          <dgm:bulletEnabled val="1"/>
        </dgm:presLayoutVars>
      </dgm:prSet>
      <dgm:spPr/>
      <dgm:t>
        <a:bodyPr/>
        <a:lstStyle/>
        <a:p>
          <a:endParaRPr lang="es-ES"/>
        </a:p>
      </dgm:t>
    </dgm:pt>
    <dgm:pt modelId="{80DF41CE-94F2-4718-AF4B-9636C73AAAF2}" type="pres">
      <dgm:prSet presAssocID="{C05376BB-2926-4B4C-86A3-8988F01D8989}" presName="sibTrans" presStyleLbl="sibTrans2D1" presStyleIdx="0" presStyleCnt="1"/>
      <dgm:spPr/>
      <dgm:t>
        <a:bodyPr/>
        <a:lstStyle/>
        <a:p>
          <a:endParaRPr lang="es-ES"/>
        </a:p>
      </dgm:t>
    </dgm:pt>
    <dgm:pt modelId="{CEFE21D2-B2A0-41FE-8993-221BE15F869A}" type="pres">
      <dgm:prSet presAssocID="{C05376BB-2926-4B4C-86A3-8988F01D8989}" presName="connectorText" presStyleLbl="sibTrans2D1" presStyleIdx="0" presStyleCnt="1"/>
      <dgm:spPr/>
      <dgm:t>
        <a:bodyPr/>
        <a:lstStyle/>
        <a:p>
          <a:endParaRPr lang="es-ES"/>
        </a:p>
      </dgm:t>
    </dgm:pt>
    <dgm:pt modelId="{9169906A-4F87-416C-848F-CF5CE6B3E7BD}" type="pres">
      <dgm:prSet presAssocID="{3001D84F-66F9-4251-8711-71856B505216}" presName="node" presStyleLbl="node1" presStyleIdx="1" presStyleCnt="2">
        <dgm:presLayoutVars>
          <dgm:bulletEnabled val="1"/>
        </dgm:presLayoutVars>
      </dgm:prSet>
      <dgm:spPr/>
      <dgm:t>
        <a:bodyPr/>
        <a:lstStyle/>
        <a:p>
          <a:endParaRPr lang="es-ES"/>
        </a:p>
      </dgm:t>
    </dgm:pt>
  </dgm:ptLst>
  <dgm:cxnLst>
    <dgm:cxn modelId="{C4C7A56C-BB6E-4084-BBFB-A7B316870DCB}" srcId="{B5DF9B8E-DBC0-4CBD-803B-F57ED35BDED2}" destId="{11769753-52FC-43D2-B2E5-73B1E6AFC313}" srcOrd="0" destOrd="0" parTransId="{8C1E91F7-C9AC-4920-A6C5-7C702A4C735B}" sibTransId="{C05376BB-2926-4B4C-86A3-8988F01D8989}"/>
    <dgm:cxn modelId="{9DE8EC2F-5DA2-4E76-AAFE-AD10260DF290}" type="presOf" srcId="{C05376BB-2926-4B4C-86A3-8988F01D8989}" destId="{80DF41CE-94F2-4718-AF4B-9636C73AAAF2}" srcOrd="0" destOrd="0" presId="urn:microsoft.com/office/officeart/2005/8/layout/process1"/>
    <dgm:cxn modelId="{42B18B02-B0D0-454A-A87B-C25870F931B5}" type="presOf" srcId="{B5DF9B8E-DBC0-4CBD-803B-F57ED35BDED2}" destId="{C4A38D16-B33C-4AD6-9232-B2F180B9BF03}" srcOrd="0" destOrd="0" presId="urn:microsoft.com/office/officeart/2005/8/layout/process1"/>
    <dgm:cxn modelId="{0988ABDC-F61E-4743-A9F4-02BB16E3ADDE}" type="presOf" srcId="{3001D84F-66F9-4251-8711-71856B505216}" destId="{9169906A-4F87-416C-848F-CF5CE6B3E7BD}" srcOrd="0" destOrd="0" presId="urn:microsoft.com/office/officeart/2005/8/layout/process1"/>
    <dgm:cxn modelId="{B402741A-2922-4C7F-8D18-CB4238EB789A}" type="presOf" srcId="{C05376BB-2926-4B4C-86A3-8988F01D8989}" destId="{CEFE21D2-B2A0-41FE-8993-221BE15F869A}" srcOrd="1" destOrd="0" presId="urn:microsoft.com/office/officeart/2005/8/layout/process1"/>
    <dgm:cxn modelId="{88FAFFD9-8984-4E67-AE31-C745D834367C}" type="presOf" srcId="{11769753-52FC-43D2-B2E5-73B1E6AFC313}" destId="{8CD1B334-9D26-47AA-96FC-13BFF9917C27}" srcOrd="0" destOrd="0" presId="urn:microsoft.com/office/officeart/2005/8/layout/process1"/>
    <dgm:cxn modelId="{B5191043-FB0A-49EB-9962-4D092F9233BD}" srcId="{B5DF9B8E-DBC0-4CBD-803B-F57ED35BDED2}" destId="{3001D84F-66F9-4251-8711-71856B505216}" srcOrd="1" destOrd="0" parTransId="{41DDC48B-7EFB-4C50-80DF-FCBEB92F833D}" sibTransId="{17D596BB-FDEA-42C6-B491-461647E32A15}"/>
    <dgm:cxn modelId="{987E2CE5-F61B-4491-B5A0-530366D5C4FC}" type="presParOf" srcId="{C4A38D16-B33C-4AD6-9232-B2F180B9BF03}" destId="{8CD1B334-9D26-47AA-96FC-13BFF9917C27}" srcOrd="0" destOrd="0" presId="urn:microsoft.com/office/officeart/2005/8/layout/process1"/>
    <dgm:cxn modelId="{FF7520D3-26E9-45A7-800A-4441C28FE3B4}" type="presParOf" srcId="{C4A38D16-B33C-4AD6-9232-B2F180B9BF03}" destId="{80DF41CE-94F2-4718-AF4B-9636C73AAAF2}" srcOrd="1" destOrd="0" presId="urn:microsoft.com/office/officeart/2005/8/layout/process1"/>
    <dgm:cxn modelId="{EBAD69B6-9C06-45E5-AC5E-47F2B24DC7E8}" type="presParOf" srcId="{80DF41CE-94F2-4718-AF4B-9636C73AAAF2}" destId="{CEFE21D2-B2A0-41FE-8993-221BE15F869A}" srcOrd="0" destOrd="0" presId="urn:microsoft.com/office/officeart/2005/8/layout/process1"/>
    <dgm:cxn modelId="{FFF95561-E9F3-4D98-8AF9-C07246C51AF7}" type="presParOf" srcId="{C4A38D16-B33C-4AD6-9232-B2F180B9BF03}" destId="{9169906A-4F87-416C-848F-CF5CE6B3E7B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F039667-2627-443E-8855-F5F6DD7E0F1A}" type="doc">
      <dgm:prSet loTypeId="urn:microsoft.com/office/officeart/2005/8/layout/process1" loCatId="process" qsTypeId="urn:microsoft.com/office/officeart/2005/8/quickstyle/simple3" qsCatId="simple" csTypeId="urn:microsoft.com/office/officeart/2005/8/colors/accent4_5" csCatId="accent4" phldr="1"/>
      <dgm:spPr/>
    </dgm:pt>
    <dgm:pt modelId="{8EB2B5E4-B51F-4F0F-B1E9-5A81FC168D5A}">
      <dgm:prSet phldrT="[Texto]" custT="1"/>
      <dgm:spPr/>
      <dgm:t>
        <a:bodyPr/>
        <a:lstStyle/>
        <a:p>
          <a:r>
            <a:rPr lang="es-ES" sz="2000" dirty="0" smtClean="0">
              <a:latin typeface="Times New Roman" panose="02020603050405020304" pitchFamily="18" charset="0"/>
              <a:cs typeface="Times New Roman" panose="02020603050405020304" pitchFamily="18" charset="0"/>
            </a:rPr>
            <a:t>El pago tardío por parte del Estado , influye en aspectos referentes a medidas como renegociación en los plazos de pago a proveedores, demora en pago de sueldos y contratación ocasional de trabajadores</a:t>
          </a:r>
          <a:endParaRPr lang="es-ES" sz="2000" dirty="0"/>
        </a:p>
      </dgm:t>
    </dgm:pt>
    <dgm:pt modelId="{19AD473C-8B6A-4C8E-B229-43922A9CC4A7}" type="parTrans" cxnId="{5824927D-6002-4A15-8DF7-6680134ECFCE}">
      <dgm:prSet/>
      <dgm:spPr/>
      <dgm:t>
        <a:bodyPr/>
        <a:lstStyle/>
        <a:p>
          <a:endParaRPr lang="es-ES" sz="2000"/>
        </a:p>
      </dgm:t>
    </dgm:pt>
    <dgm:pt modelId="{7A7B48B9-44A5-4329-811A-FED15E4167A9}" type="sibTrans" cxnId="{5824927D-6002-4A15-8DF7-6680134ECFCE}">
      <dgm:prSet custT="1"/>
      <dgm:spPr/>
      <dgm:t>
        <a:bodyPr/>
        <a:lstStyle/>
        <a:p>
          <a:endParaRPr lang="es-ES" sz="2000"/>
        </a:p>
      </dgm:t>
    </dgm:pt>
    <dgm:pt modelId="{1B3B84C4-EB43-46F1-BA5C-1C893415FF3F}">
      <dgm:prSet phldrT="[Texto]" custT="1"/>
      <dgm:spPr/>
      <dgm:t>
        <a:bodyPr/>
        <a:lstStyle/>
        <a:p>
          <a:r>
            <a:rPr lang="es-ES" sz="2000" dirty="0" smtClean="0">
              <a:latin typeface="Times New Roman" panose="02020603050405020304" pitchFamily="18" charset="0"/>
              <a:cs typeface="Times New Roman" panose="02020603050405020304" pitchFamily="18" charset="0"/>
            </a:rPr>
            <a:t>Establecer estrategias que permitan diversificar su cartera de clientes para evitar la dependencia del Estado como principal cliente</a:t>
          </a:r>
          <a:endParaRPr lang="es-ES" sz="2000" dirty="0"/>
        </a:p>
      </dgm:t>
    </dgm:pt>
    <dgm:pt modelId="{0B565BEB-D650-4935-8785-F5525C8DAE43}" type="parTrans" cxnId="{BFF7B17F-E53E-4068-B349-FDB5805B1B16}">
      <dgm:prSet/>
      <dgm:spPr/>
      <dgm:t>
        <a:bodyPr/>
        <a:lstStyle/>
        <a:p>
          <a:endParaRPr lang="es-ES" sz="2000"/>
        </a:p>
      </dgm:t>
    </dgm:pt>
    <dgm:pt modelId="{2F0AA5F1-31B9-42BA-AC6F-453D8DEF4728}" type="sibTrans" cxnId="{BFF7B17F-E53E-4068-B349-FDB5805B1B16}">
      <dgm:prSet/>
      <dgm:spPr/>
      <dgm:t>
        <a:bodyPr/>
        <a:lstStyle/>
        <a:p>
          <a:endParaRPr lang="es-ES" sz="2000"/>
        </a:p>
      </dgm:t>
    </dgm:pt>
    <dgm:pt modelId="{F9985B9E-5165-49DD-9205-686C6FD913E0}" type="pres">
      <dgm:prSet presAssocID="{4F039667-2627-443E-8855-F5F6DD7E0F1A}" presName="Name0" presStyleCnt="0">
        <dgm:presLayoutVars>
          <dgm:dir/>
          <dgm:resizeHandles val="exact"/>
        </dgm:presLayoutVars>
      </dgm:prSet>
      <dgm:spPr/>
    </dgm:pt>
    <dgm:pt modelId="{66430C48-D61B-4B3D-B551-5FEF64043EA2}" type="pres">
      <dgm:prSet presAssocID="{8EB2B5E4-B51F-4F0F-B1E9-5A81FC168D5A}" presName="node" presStyleLbl="node1" presStyleIdx="0" presStyleCnt="2">
        <dgm:presLayoutVars>
          <dgm:bulletEnabled val="1"/>
        </dgm:presLayoutVars>
      </dgm:prSet>
      <dgm:spPr/>
      <dgm:t>
        <a:bodyPr/>
        <a:lstStyle/>
        <a:p>
          <a:endParaRPr lang="es-ES"/>
        </a:p>
      </dgm:t>
    </dgm:pt>
    <dgm:pt modelId="{83410A86-0889-4F0A-B144-0B798E2AB3F8}" type="pres">
      <dgm:prSet presAssocID="{7A7B48B9-44A5-4329-811A-FED15E4167A9}" presName="sibTrans" presStyleLbl="sibTrans2D1" presStyleIdx="0" presStyleCnt="1"/>
      <dgm:spPr/>
      <dgm:t>
        <a:bodyPr/>
        <a:lstStyle/>
        <a:p>
          <a:endParaRPr lang="es-ES"/>
        </a:p>
      </dgm:t>
    </dgm:pt>
    <dgm:pt modelId="{C8299D01-F2CB-4422-A2FA-20791EAC1A28}" type="pres">
      <dgm:prSet presAssocID="{7A7B48B9-44A5-4329-811A-FED15E4167A9}" presName="connectorText" presStyleLbl="sibTrans2D1" presStyleIdx="0" presStyleCnt="1"/>
      <dgm:spPr/>
      <dgm:t>
        <a:bodyPr/>
        <a:lstStyle/>
        <a:p>
          <a:endParaRPr lang="es-ES"/>
        </a:p>
      </dgm:t>
    </dgm:pt>
    <dgm:pt modelId="{DF6BE4D7-CEC1-4392-875C-54EDCD788161}" type="pres">
      <dgm:prSet presAssocID="{1B3B84C4-EB43-46F1-BA5C-1C893415FF3F}" presName="node" presStyleLbl="node1" presStyleIdx="1" presStyleCnt="2">
        <dgm:presLayoutVars>
          <dgm:bulletEnabled val="1"/>
        </dgm:presLayoutVars>
      </dgm:prSet>
      <dgm:spPr/>
      <dgm:t>
        <a:bodyPr/>
        <a:lstStyle/>
        <a:p>
          <a:endParaRPr lang="es-ES"/>
        </a:p>
      </dgm:t>
    </dgm:pt>
  </dgm:ptLst>
  <dgm:cxnLst>
    <dgm:cxn modelId="{01EC6219-E51F-443E-98C5-70B90EE46ECA}" type="presOf" srcId="{7A7B48B9-44A5-4329-811A-FED15E4167A9}" destId="{83410A86-0889-4F0A-B144-0B798E2AB3F8}" srcOrd="0" destOrd="0" presId="urn:microsoft.com/office/officeart/2005/8/layout/process1"/>
    <dgm:cxn modelId="{DD37CCA4-E2E5-4359-83A9-21B49299EE30}" type="presOf" srcId="{7A7B48B9-44A5-4329-811A-FED15E4167A9}" destId="{C8299D01-F2CB-4422-A2FA-20791EAC1A28}" srcOrd="1" destOrd="0" presId="urn:microsoft.com/office/officeart/2005/8/layout/process1"/>
    <dgm:cxn modelId="{BFF7B17F-E53E-4068-B349-FDB5805B1B16}" srcId="{4F039667-2627-443E-8855-F5F6DD7E0F1A}" destId="{1B3B84C4-EB43-46F1-BA5C-1C893415FF3F}" srcOrd="1" destOrd="0" parTransId="{0B565BEB-D650-4935-8785-F5525C8DAE43}" sibTransId="{2F0AA5F1-31B9-42BA-AC6F-453D8DEF4728}"/>
    <dgm:cxn modelId="{D0149F9A-0446-418C-87F9-80179EB5E73B}" type="presOf" srcId="{8EB2B5E4-B51F-4F0F-B1E9-5A81FC168D5A}" destId="{66430C48-D61B-4B3D-B551-5FEF64043EA2}" srcOrd="0" destOrd="0" presId="urn:microsoft.com/office/officeart/2005/8/layout/process1"/>
    <dgm:cxn modelId="{5824927D-6002-4A15-8DF7-6680134ECFCE}" srcId="{4F039667-2627-443E-8855-F5F6DD7E0F1A}" destId="{8EB2B5E4-B51F-4F0F-B1E9-5A81FC168D5A}" srcOrd="0" destOrd="0" parTransId="{19AD473C-8B6A-4C8E-B229-43922A9CC4A7}" sibTransId="{7A7B48B9-44A5-4329-811A-FED15E4167A9}"/>
    <dgm:cxn modelId="{7ABC3778-2CC7-4959-97C6-28BB53FCA7F2}" type="presOf" srcId="{1B3B84C4-EB43-46F1-BA5C-1C893415FF3F}" destId="{DF6BE4D7-CEC1-4392-875C-54EDCD788161}" srcOrd="0" destOrd="0" presId="urn:microsoft.com/office/officeart/2005/8/layout/process1"/>
    <dgm:cxn modelId="{150BE271-F2A4-4026-BA09-3F0FCFBF80EA}" type="presOf" srcId="{4F039667-2627-443E-8855-F5F6DD7E0F1A}" destId="{F9985B9E-5165-49DD-9205-686C6FD913E0}" srcOrd="0" destOrd="0" presId="urn:microsoft.com/office/officeart/2005/8/layout/process1"/>
    <dgm:cxn modelId="{250A6B64-0F6E-43A0-9E46-E1A1D510ABAC}" type="presParOf" srcId="{F9985B9E-5165-49DD-9205-686C6FD913E0}" destId="{66430C48-D61B-4B3D-B551-5FEF64043EA2}" srcOrd="0" destOrd="0" presId="urn:microsoft.com/office/officeart/2005/8/layout/process1"/>
    <dgm:cxn modelId="{F40FE58A-BC4C-492F-88BB-9DE0CABAB389}" type="presParOf" srcId="{F9985B9E-5165-49DD-9205-686C6FD913E0}" destId="{83410A86-0889-4F0A-B144-0B798E2AB3F8}" srcOrd="1" destOrd="0" presId="urn:microsoft.com/office/officeart/2005/8/layout/process1"/>
    <dgm:cxn modelId="{84BDFC3D-679A-4FA3-AD84-E6B9EEF914E1}" type="presParOf" srcId="{83410A86-0889-4F0A-B144-0B798E2AB3F8}" destId="{C8299D01-F2CB-4422-A2FA-20791EAC1A28}" srcOrd="0" destOrd="0" presId="urn:microsoft.com/office/officeart/2005/8/layout/process1"/>
    <dgm:cxn modelId="{BC2A932C-9898-489D-BFF8-BB0B4E99AC38}" type="presParOf" srcId="{F9985B9E-5165-49DD-9205-686C6FD913E0}" destId="{DF6BE4D7-CEC1-4392-875C-54EDCD78816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5DF9B8E-DBC0-4CBD-803B-F57ED35BDED2}" type="doc">
      <dgm:prSet loTypeId="urn:microsoft.com/office/officeart/2005/8/layout/process1" loCatId="process" qsTypeId="urn:microsoft.com/office/officeart/2005/8/quickstyle/simple3" qsCatId="simple" csTypeId="urn:microsoft.com/office/officeart/2005/8/colors/accent1_5" csCatId="accent1" phldr="1"/>
      <dgm:spPr/>
    </dgm:pt>
    <dgm:pt modelId="{11769753-52FC-43D2-B2E5-73B1E6AFC313}">
      <dgm:prSet phldrT="[Texto]" custT="1"/>
      <dgm:spPr/>
      <dgm:t>
        <a:bodyPr/>
        <a:lstStyle/>
        <a:p>
          <a:r>
            <a:rPr lang="es-ES" sz="2000" dirty="0" smtClean="0">
              <a:latin typeface="Times New Roman" panose="02020603050405020304" pitchFamily="18" charset="0"/>
              <a:cs typeface="Times New Roman" panose="02020603050405020304" pitchFamily="18" charset="0"/>
            </a:rPr>
            <a:t>El indicador de prueba ácida, demuestra que las empresas grandes son más susceptibles a caer en riesgo de liquidez, visto que la escala de sus negocios y ventas</a:t>
          </a:r>
          <a:endParaRPr lang="es-ES" sz="2000" dirty="0"/>
        </a:p>
      </dgm:t>
    </dgm:pt>
    <dgm:pt modelId="{8C1E91F7-C9AC-4920-A6C5-7C702A4C735B}" type="parTrans" cxnId="{C4C7A56C-BB6E-4084-BBFB-A7B316870DCB}">
      <dgm:prSet/>
      <dgm:spPr/>
      <dgm:t>
        <a:bodyPr/>
        <a:lstStyle/>
        <a:p>
          <a:endParaRPr lang="es-ES" sz="2000"/>
        </a:p>
      </dgm:t>
    </dgm:pt>
    <dgm:pt modelId="{C05376BB-2926-4B4C-86A3-8988F01D8989}" type="sibTrans" cxnId="{C4C7A56C-BB6E-4084-BBFB-A7B316870DCB}">
      <dgm:prSet custT="1"/>
      <dgm:spPr/>
      <dgm:t>
        <a:bodyPr/>
        <a:lstStyle/>
        <a:p>
          <a:endParaRPr lang="es-ES" sz="2000"/>
        </a:p>
      </dgm:t>
    </dgm:pt>
    <dgm:pt modelId="{3001D84F-66F9-4251-8711-71856B505216}">
      <dgm:prSet phldrT="[Texto]" custT="1"/>
      <dgm:spPr/>
      <dgm:t>
        <a:bodyPr/>
        <a:lstStyle/>
        <a:p>
          <a:r>
            <a:rPr lang="es-ES" sz="2000" dirty="0" smtClean="0">
              <a:latin typeface="Times New Roman" panose="02020603050405020304" pitchFamily="18" charset="0"/>
              <a:cs typeface="Times New Roman" panose="02020603050405020304" pitchFamily="18" charset="0"/>
            </a:rPr>
            <a:t>Se recomienda a las empresas, aumentar su porcentaje de reserva financiera</a:t>
          </a:r>
          <a:endParaRPr lang="es-ES" sz="2000" dirty="0"/>
        </a:p>
      </dgm:t>
    </dgm:pt>
    <dgm:pt modelId="{41DDC48B-7EFB-4C50-80DF-FCBEB92F833D}" type="parTrans" cxnId="{B5191043-FB0A-49EB-9962-4D092F9233BD}">
      <dgm:prSet/>
      <dgm:spPr/>
      <dgm:t>
        <a:bodyPr/>
        <a:lstStyle/>
        <a:p>
          <a:endParaRPr lang="es-ES" sz="2000"/>
        </a:p>
      </dgm:t>
    </dgm:pt>
    <dgm:pt modelId="{17D596BB-FDEA-42C6-B491-461647E32A15}" type="sibTrans" cxnId="{B5191043-FB0A-49EB-9962-4D092F9233BD}">
      <dgm:prSet/>
      <dgm:spPr/>
      <dgm:t>
        <a:bodyPr/>
        <a:lstStyle/>
        <a:p>
          <a:endParaRPr lang="es-ES" sz="2000"/>
        </a:p>
      </dgm:t>
    </dgm:pt>
    <dgm:pt modelId="{C4A38D16-B33C-4AD6-9232-B2F180B9BF03}" type="pres">
      <dgm:prSet presAssocID="{B5DF9B8E-DBC0-4CBD-803B-F57ED35BDED2}" presName="Name0" presStyleCnt="0">
        <dgm:presLayoutVars>
          <dgm:dir/>
          <dgm:resizeHandles val="exact"/>
        </dgm:presLayoutVars>
      </dgm:prSet>
      <dgm:spPr/>
    </dgm:pt>
    <dgm:pt modelId="{8CD1B334-9D26-47AA-96FC-13BFF9917C27}" type="pres">
      <dgm:prSet presAssocID="{11769753-52FC-43D2-B2E5-73B1E6AFC313}" presName="node" presStyleLbl="node1" presStyleIdx="0" presStyleCnt="2">
        <dgm:presLayoutVars>
          <dgm:bulletEnabled val="1"/>
        </dgm:presLayoutVars>
      </dgm:prSet>
      <dgm:spPr/>
      <dgm:t>
        <a:bodyPr/>
        <a:lstStyle/>
        <a:p>
          <a:endParaRPr lang="es-ES"/>
        </a:p>
      </dgm:t>
    </dgm:pt>
    <dgm:pt modelId="{80DF41CE-94F2-4718-AF4B-9636C73AAAF2}" type="pres">
      <dgm:prSet presAssocID="{C05376BB-2926-4B4C-86A3-8988F01D8989}" presName="sibTrans" presStyleLbl="sibTrans2D1" presStyleIdx="0" presStyleCnt="1"/>
      <dgm:spPr/>
      <dgm:t>
        <a:bodyPr/>
        <a:lstStyle/>
        <a:p>
          <a:endParaRPr lang="es-ES"/>
        </a:p>
      </dgm:t>
    </dgm:pt>
    <dgm:pt modelId="{CEFE21D2-B2A0-41FE-8993-221BE15F869A}" type="pres">
      <dgm:prSet presAssocID="{C05376BB-2926-4B4C-86A3-8988F01D8989}" presName="connectorText" presStyleLbl="sibTrans2D1" presStyleIdx="0" presStyleCnt="1"/>
      <dgm:spPr/>
      <dgm:t>
        <a:bodyPr/>
        <a:lstStyle/>
        <a:p>
          <a:endParaRPr lang="es-ES"/>
        </a:p>
      </dgm:t>
    </dgm:pt>
    <dgm:pt modelId="{9169906A-4F87-416C-848F-CF5CE6B3E7BD}" type="pres">
      <dgm:prSet presAssocID="{3001D84F-66F9-4251-8711-71856B505216}" presName="node" presStyleLbl="node1" presStyleIdx="1" presStyleCnt="2">
        <dgm:presLayoutVars>
          <dgm:bulletEnabled val="1"/>
        </dgm:presLayoutVars>
      </dgm:prSet>
      <dgm:spPr/>
      <dgm:t>
        <a:bodyPr/>
        <a:lstStyle/>
        <a:p>
          <a:endParaRPr lang="es-ES"/>
        </a:p>
      </dgm:t>
    </dgm:pt>
  </dgm:ptLst>
  <dgm:cxnLst>
    <dgm:cxn modelId="{91233EAF-FF12-447C-B7D9-6CFA71486884}" type="presOf" srcId="{3001D84F-66F9-4251-8711-71856B505216}" destId="{9169906A-4F87-416C-848F-CF5CE6B3E7BD}" srcOrd="0" destOrd="0" presId="urn:microsoft.com/office/officeart/2005/8/layout/process1"/>
    <dgm:cxn modelId="{E4FA4E43-C2EC-47F8-8614-5B6E955A0E9E}" type="presOf" srcId="{C05376BB-2926-4B4C-86A3-8988F01D8989}" destId="{80DF41CE-94F2-4718-AF4B-9636C73AAAF2}" srcOrd="0" destOrd="0" presId="urn:microsoft.com/office/officeart/2005/8/layout/process1"/>
    <dgm:cxn modelId="{4EFFEABB-CBD6-49BB-BCA9-33709369D937}" type="presOf" srcId="{11769753-52FC-43D2-B2E5-73B1E6AFC313}" destId="{8CD1B334-9D26-47AA-96FC-13BFF9917C27}" srcOrd="0" destOrd="0" presId="urn:microsoft.com/office/officeart/2005/8/layout/process1"/>
    <dgm:cxn modelId="{A6662C88-A8D6-470C-93A9-B17A04C0F209}" type="presOf" srcId="{C05376BB-2926-4B4C-86A3-8988F01D8989}" destId="{CEFE21D2-B2A0-41FE-8993-221BE15F869A}" srcOrd="1" destOrd="0" presId="urn:microsoft.com/office/officeart/2005/8/layout/process1"/>
    <dgm:cxn modelId="{C4C7A56C-BB6E-4084-BBFB-A7B316870DCB}" srcId="{B5DF9B8E-DBC0-4CBD-803B-F57ED35BDED2}" destId="{11769753-52FC-43D2-B2E5-73B1E6AFC313}" srcOrd="0" destOrd="0" parTransId="{8C1E91F7-C9AC-4920-A6C5-7C702A4C735B}" sibTransId="{C05376BB-2926-4B4C-86A3-8988F01D8989}"/>
    <dgm:cxn modelId="{B5191043-FB0A-49EB-9962-4D092F9233BD}" srcId="{B5DF9B8E-DBC0-4CBD-803B-F57ED35BDED2}" destId="{3001D84F-66F9-4251-8711-71856B505216}" srcOrd="1" destOrd="0" parTransId="{41DDC48B-7EFB-4C50-80DF-FCBEB92F833D}" sibTransId="{17D596BB-FDEA-42C6-B491-461647E32A15}"/>
    <dgm:cxn modelId="{530A8085-54F1-49BE-B0A4-A6186ACDE47E}" type="presOf" srcId="{B5DF9B8E-DBC0-4CBD-803B-F57ED35BDED2}" destId="{C4A38D16-B33C-4AD6-9232-B2F180B9BF03}" srcOrd="0" destOrd="0" presId="urn:microsoft.com/office/officeart/2005/8/layout/process1"/>
    <dgm:cxn modelId="{D096CED1-BE71-4153-B7B1-1095D1B9FFE8}" type="presParOf" srcId="{C4A38D16-B33C-4AD6-9232-B2F180B9BF03}" destId="{8CD1B334-9D26-47AA-96FC-13BFF9917C27}" srcOrd="0" destOrd="0" presId="urn:microsoft.com/office/officeart/2005/8/layout/process1"/>
    <dgm:cxn modelId="{64113F5C-C162-4372-8140-9C68744966D4}" type="presParOf" srcId="{C4A38D16-B33C-4AD6-9232-B2F180B9BF03}" destId="{80DF41CE-94F2-4718-AF4B-9636C73AAAF2}" srcOrd="1" destOrd="0" presId="urn:microsoft.com/office/officeart/2005/8/layout/process1"/>
    <dgm:cxn modelId="{FA77B960-BF73-4A0B-B93B-AB7D656F8F00}" type="presParOf" srcId="{80DF41CE-94F2-4718-AF4B-9636C73AAAF2}" destId="{CEFE21D2-B2A0-41FE-8993-221BE15F869A}" srcOrd="0" destOrd="0" presId="urn:microsoft.com/office/officeart/2005/8/layout/process1"/>
    <dgm:cxn modelId="{13C49057-BBEB-44C3-BF74-4ED66EFD50D4}" type="presParOf" srcId="{C4A38D16-B33C-4AD6-9232-B2F180B9BF03}" destId="{9169906A-4F87-416C-848F-CF5CE6B3E7B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8E5990-9516-4596-BB54-20796D305057}" type="doc">
      <dgm:prSet loTypeId="urn:microsoft.com/office/officeart/2005/8/layout/pList2" loCatId="list" qsTypeId="urn:microsoft.com/office/officeart/2005/8/quickstyle/simple3" qsCatId="simple" csTypeId="urn:microsoft.com/office/officeart/2005/8/colors/accent1_2" csCatId="accent1" phldr="1"/>
      <dgm:spPr/>
    </dgm:pt>
    <dgm:pt modelId="{212C6FB5-FCD7-403C-A5D7-A5563CB26572}">
      <dgm:prSet phldrT="[Texto]" custT="1"/>
      <dgm:spPr/>
      <dgm:t>
        <a:bodyPr/>
        <a:lstStyle/>
        <a:p>
          <a:r>
            <a:rPr lang="es-ES" sz="2400" dirty="0" smtClean="0">
              <a:latin typeface="Times New Roman" panose="02020603050405020304" pitchFamily="18" charset="0"/>
              <a:cs typeface="Times New Roman" panose="02020603050405020304" pitchFamily="18" charset="0"/>
            </a:rPr>
            <a:t>Reducción de Ingresos para el PGE, provenientes de la venta de petróleo</a:t>
          </a:r>
          <a:endParaRPr lang="es-ES" sz="2400" dirty="0">
            <a:latin typeface="Times New Roman" panose="02020603050405020304" pitchFamily="18" charset="0"/>
            <a:cs typeface="Times New Roman" panose="02020603050405020304" pitchFamily="18" charset="0"/>
          </a:endParaRPr>
        </a:p>
      </dgm:t>
    </dgm:pt>
    <dgm:pt modelId="{2CCC8D1B-4092-4739-B428-DB799D29F1DC}" type="parTrans" cxnId="{429D0568-2EAF-44E0-9BCD-2BD0316CD2AE}">
      <dgm:prSet/>
      <dgm:spPr/>
      <dgm:t>
        <a:bodyPr/>
        <a:lstStyle/>
        <a:p>
          <a:endParaRPr lang="es-ES" sz="2400"/>
        </a:p>
      </dgm:t>
    </dgm:pt>
    <dgm:pt modelId="{ADCCFCEF-6DA6-44C8-9E2E-41E69FA21530}" type="sibTrans" cxnId="{429D0568-2EAF-44E0-9BCD-2BD0316CD2AE}">
      <dgm:prSet/>
      <dgm:spPr/>
      <dgm:t>
        <a:bodyPr/>
        <a:lstStyle/>
        <a:p>
          <a:endParaRPr lang="es-ES" sz="2400"/>
        </a:p>
      </dgm:t>
    </dgm:pt>
    <dgm:pt modelId="{7CF6DBBF-1C68-4106-B6F8-F175A584AE66}">
      <dgm:prSet phldrT="[Texto]" custT="1"/>
      <dgm:spPr/>
      <dgm:t>
        <a:bodyPr/>
        <a:lstStyle/>
        <a:p>
          <a:r>
            <a:rPr lang="es-ES" sz="2400" dirty="0" smtClean="0">
              <a:latin typeface="Times New Roman" panose="02020603050405020304" pitchFamily="18" charset="0"/>
              <a:cs typeface="Times New Roman" panose="02020603050405020304" pitchFamily="18" charset="0"/>
            </a:rPr>
            <a:t>Pago tardío por parte del Estado a sus proveedores de bienes</a:t>
          </a:r>
          <a:endParaRPr lang="es-ES" sz="2400" dirty="0">
            <a:latin typeface="Times New Roman" panose="02020603050405020304" pitchFamily="18" charset="0"/>
            <a:cs typeface="Times New Roman" panose="02020603050405020304" pitchFamily="18" charset="0"/>
          </a:endParaRPr>
        </a:p>
      </dgm:t>
    </dgm:pt>
    <dgm:pt modelId="{D7E2C45C-EAC1-4F02-8287-F7CE6C0E80AB}" type="parTrans" cxnId="{C8AE9BF8-B7B2-4A29-ABD3-8664E1444777}">
      <dgm:prSet/>
      <dgm:spPr/>
      <dgm:t>
        <a:bodyPr/>
        <a:lstStyle/>
        <a:p>
          <a:endParaRPr lang="es-ES" sz="2400"/>
        </a:p>
      </dgm:t>
    </dgm:pt>
    <dgm:pt modelId="{7BAD3E93-9236-449C-995E-059C6F28BFB0}" type="sibTrans" cxnId="{C8AE9BF8-B7B2-4A29-ABD3-8664E1444777}">
      <dgm:prSet/>
      <dgm:spPr/>
      <dgm:t>
        <a:bodyPr/>
        <a:lstStyle/>
        <a:p>
          <a:endParaRPr lang="es-ES" sz="2400"/>
        </a:p>
      </dgm:t>
    </dgm:pt>
    <dgm:pt modelId="{21790BAB-09EE-4A16-AB4B-8A7CA37104B1}">
      <dgm:prSet phldrT="[Texto]" custT="1"/>
      <dgm:spPr/>
      <dgm:t>
        <a:bodyPr/>
        <a:lstStyle/>
        <a:p>
          <a:r>
            <a:rPr lang="es-ES" sz="2400" dirty="0" smtClean="0">
              <a:latin typeface="Times New Roman" panose="02020603050405020304" pitchFamily="18" charset="0"/>
              <a:cs typeface="Times New Roman" panose="02020603050405020304" pitchFamily="18" charset="0"/>
            </a:rPr>
            <a:t>Afectación en la liquidez de dichas empresas.  </a:t>
          </a:r>
          <a:endParaRPr lang="es-ES" sz="2400" dirty="0">
            <a:latin typeface="Times New Roman" panose="02020603050405020304" pitchFamily="18" charset="0"/>
            <a:cs typeface="Times New Roman" panose="02020603050405020304" pitchFamily="18" charset="0"/>
          </a:endParaRPr>
        </a:p>
      </dgm:t>
    </dgm:pt>
    <dgm:pt modelId="{AD1894D0-E7E0-41C8-ADBA-591811884A0E}" type="parTrans" cxnId="{3B9C491E-ECAA-46B1-841F-6FA362DEC493}">
      <dgm:prSet/>
      <dgm:spPr/>
      <dgm:t>
        <a:bodyPr/>
        <a:lstStyle/>
        <a:p>
          <a:endParaRPr lang="es-ES" sz="2400"/>
        </a:p>
      </dgm:t>
    </dgm:pt>
    <dgm:pt modelId="{E97AB80C-2646-4F61-B69A-BC8E1F495731}" type="sibTrans" cxnId="{3B9C491E-ECAA-46B1-841F-6FA362DEC493}">
      <dgm:prSet/>
      <dgm:spPr/>
      <dgm:t>
        <a:bodyPr/>
        <a:lstStyle/>
        <a:p>
          <a:endParaRPr lang="es-ES" sz="2400"/>
        </a:p>
      </dgm:t>
    </dgm:pt>
    <dgm:pt modelId="{E5BBDAE0-F0BE-45EC-A3C7-D2E53A420F72}" type="pres">
      <dgm:prSet presAssocID="{438E5990-9516-4596-BB54-20796D305057}" presName="Name0" presStyleCnt="0">
        <dgm:presLayoutVars>
          <dgm:dir/>
          <dgm:resizeHandles val="exact"/>
        </dgm:presLayoutVars>
      </dgm:prSet>
      <dgm:spPr/>
    </dgm:pt>
    <dgm:pt modelId="{A6949101-32F9-46EE-A86A-FE0AB07765EF}" type="pres">
      <dgm:prSet presAssocID="{438E5990-9516-4596-BB54-20796D305057}" presName="bkgdShp" presStyleLbl="alignAccFollowNode1" presStyleIdx="0" presStyleCnt="1"/>
      <dgm:spPr/>
      <dgm:t>
        <a:bodyPr/>
        <a:lstStyle/>
        <a:p>
          <a:endParaRPr lang="es-ES"/>
        </a:p>
      </dgm:t>
    </dgm:pt>
    <dgm:pt modelId="{7CA4FCD5-685A-4D29-B403-7E0A447D515E}" type="pres">
      <dgm:prSet presAssocID="{438E5990-9516-4596-BB54-20796D305057}" presName="linComp" presStyleCnt="0"/>
      <dgm:spPr/>
    </dgm:pt>
    <dgm:pt modelId="{8898BD5C-7B5C-4C33-99F2-622A68863F05}" type="pres">
      <dgm:prSet presAssocID="{212C6FB5-FCD7-403C-A5D7-A5563CB26572}" presName="compNode" presStyleCnt="0"/>
      <dgm:spPr/>
    </dgm:pt>
    <dgm:pt modelId="{957A03E9-2DC8-460B-99DF-9C1BE553E9FB}" type="pres">
      <dgm:prSet presAssocID="{212C6FB5-FCD7-403C-A5D7-A5563CB26572}" presName="node" presStyleLbl="node1" presStyleIdx="0" presStyleCnt="3">
        <dgm:presLayoutVars>
          <dgm:bulletEnabled val="1"/>
        </dgm:presLayoutVars>
      </dgm:prSet>
      <dgm:spPr/>
      <dgm:t>
        <a:bodyPr/>
        <a:lstStyle/>
        <a:p>
          <a:endParaRPr lang="es-ES"/>
        </a:p>
      </dgm:t>
    </dgm:pt>
    <dgm:pt modelId="{5B03C27C-4F79-4210-92C0-3DF49F2AD725}" type="pres">
      <dgm:prSet presAssocID="{212C6FB5-FCD7-403C-A5D7-A5563CB26572}" presName="invisiNode" presStyleLbl="node1" presStyleIdx="0" presStyleCnt="3"/>
      <dgm:spPr/>
    </dgm:pt>
    <dgm:pt modelId="{458AD5E7-8734-4A39-B364-B9A75C7C6444}" type="pres">
      <dgm:prSet presAssocID="{212C6FB5-FCD7-403C-A5D7-A5563CB26572}"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BC3B8A67-3505-4514-86F9-E14299905FD7}" type="pres">
      <dgm:prSet presAssocID="{ADCCFCEF-6DA6-44C8-9E2E-41E69FA21530}" presName="sibTrans" presStyleLbl="sibTrans2D1" presStyleIdx="0" presStyleCnt="0"/>
      <dgm:spPr/>
      <dgm:t>
        <a:bodyPr/>
        <a:lstStyle/>
        <a:p>
          <a:endParaRPr lang="es-ES"/>
        </a:p>
      </dgm:t>
    </dgm:pt>
    <dgm:pt modelId="{8AA290CB-8545-4C24-8C14-CFF13117FF72}" type="pres">
      <dgm:prSet presAssocID="{7CF6DBBF-1C68-4106-B6F8-F175A584AE66}" presName="compNode" presStyleCnt="0"/>
      <dgm:spPr/>
    </dgm:pt>
    <dgm:pt modelId="{96A77AC2-FD04-4BD8-A0A7-9F729F4F36EB}" type="pres">
      <dgm:prSet presAssocID="{7CF6DBBF-1C68-4106-B6F8-F175A584AE66}" presName="node" presStyleLbl="node1" presStyleIdx="1" presStyleCnt="3" custLinFactNeighborY="0">
        <dgm:presLayoutVars>
          <dgm:bulletEnabled val="1"/>
        </dgm:presLayoutVars>
      </dgm:prSet>
      <dgm:spPr/>
      <dgm:t>
        <a:bodyPr/>
        <a:lstStyle/>
        <a:p>
          <a:endParaRPr lang="es-ES"/>
        </a:p>
      </dgm:t>
    </dgm:pt>
    <dgm:pt modelId="{38A9FC52-B4F6-4874-ACE1-714417A1182A}" type="pres">
      <dgm:prSet presAssocID="{7CF6DBBF-1C68-4106-B6F8-F175A584AE66}" presName="invisiNode" presStyleLbl="node1" presStyleIdx="1" presStyleCnt="3"/>
      <dgm:spPr/>
    </dgm:pt>
    <dgm:pt modelId="{13B29C74-1BE0-4983-8DA0-559E426E6986}" type="pres">
      <dgm:prSet presAssocID="{7CF6DBBF-1C68-4106-B6F8-F175A584AE66}"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9B2D1EA6-74E2-449E-A212-31C783346BA8}" type="pres">
      <dgm:prSet presAssocID="{7BAD3E93-9236-449C-995E-059C6F28BFB0}" presName="sibTrans" presStyleLbl="sibTrans2D1" presStyleIdx="0" presStyleCnt="0"/>
      <dgm:spPr/>
      <dgm:t>
        <a:bodyPr/>
        <a:lstStyle/>
        <a:p>
          <a:endParaRPr lang="es-ES"/>
        </a:p>
      </dgm:t>
    </dgm:pt>
    <dgm:pt modelId="{BD696776-7421-4B73-9EB4-853184425FBA}" type="pres">
      <dgm:prSet presAssocID="{21790BAB-09EE-4A16-AB4B-8A7CA37104B1}" presName="compNode" presStyleCnt="0"/>
      <dgm:spPr/>
    </dgm:pt>
    <dgm:pt modelId="{5C3C6DD5-45E0-4234-A1BD-3ACE2B2C5CBF}" type="pres">
      <dgm:prSet presAssocID="{21790BAB-09EE-4A16-AB4B-8A7CA37104B1}" presName="node" presStyleLbl="node1" presStyleIdx="2" presStyleCnt="3">
        <dgm:presLayoutVars>
          <dgm:bulletEnabled val="1"/>
        </dgm:presLayoutVars>
      </dgm:prSet>
      <dgm:spPr/>
      <dgm:t>
        <a:bodyPr/>
        <a:lstStyle/>
        <a:p>
          <a:endParaRPr lang="es-ES"/>
        </a:p>
      </dgm:t>
    </dgm:pt>
    <dgm:pt modelId="{033AD37A-ED3A-4BE4-9AF5-42C6C82B371F}" type="pres">
      <dgm:prSet presAssocID="{21790BAB-09EE-4A16-AB4B-8A7CA37104B1}" presName="invisiNode" presStyleLbl="node1" presStyleIdx="2" presStyleCnt="3"/>
      <dgm:spPr/>
    </dgm:pt>
    <dgm:pt modelId="{32D63B89-0EAD-46C2-A026-1298FD18A504}" type="pres">
      <dgm:prSet presAssocID="{21790BAB-09EE-4A16-AB4B-8A7CA37104B1}"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pt>
  </dgm:ptLst>
  <dgm:cxnLst>
    <dgm:cxn modelId="{AFC77E29-07C5-4AD6-9158-C4488DD330F4}" type="presOf" srcId="{7BAD3E93-9236-449C-995E-059C6F28BFB0}" destId="{9B2D1EA6-74E2-449E-A212-31C783346BA8}" srcOrd="0" destOrd="0" presId="urn:microsoft.com/office/officeart/2005/8/layout/pList2"/>
    <dgm:cxn modelId="{F997AC92-1009-4C87-92F6-CA2ED2774A5D}" type="presOf" srcId="{21790BAB-09EE-4A16-AB4B-8A7CA37104B1}" destId="{5C3C6DD5-45E0-4234-A1BD-3ACE2B2C5CBF}" srcOrd="0" destOrd="0" presId="urn:microsoft.com/office/officeart/2005/8/layout/pList2"/>
    <dgm:cxn modelId="{05B163B5-C7B4-4CCB-9030-FC657F89940D}" type="presOf" srcId="{438E5990-9516-4596-BB54-20796D305057}" destId="{E5BBDAE0-F0BE-45EC-A3C7-D2E53A420F72}" srcOrd="0" destOrd="0" presId="urn:microsoft.com/office/officeart/2005/8/layout/pList2"/>
    <dgm:cxn modelId="{429D0568-2EAF-44E0-9BCD-2BD0316CD2AE}" srcId="{438E5990-9516-4596-BB54-20796D305057}" destId="{212C6FB5-FCD7-403C-A5D7-A5563CB26572}" srcOrd="0" destOrd="0" parTransId="{2CCC8D1B-4092-4739-B428-DB799D29F1DC}" sibTransId="{ADCCFCEF-6DA6-44C8-9E2E-41E69FA21530}"/>
    <dgm:cxn modelId="{C8AE9BF8-B7B2-4A29-ABD3-8664E1444777}" srcId="{438E5990-9516-4596-BB54-20796D305057}" destId="{7CF6DBBF-1C68-4106-B6F8-F175A584AE66}" srcOrd="1" destOrd="0" parTransId="{D7E2C45C-EAC1-4F02-8287-F7CE6C0E80AB}" sibTransId="{7BAD3E93-9236-449C-995E-059C6F28BFB0}"/>
    <dgm:cxn modelId="{A919A1B3-F307-47FA-A199-A7588D5CBEF4}" type="presOf" srcId="{7CF6DBBF-1C68-4106-B6F8-F175A584AE66}" destId="{96A77AC2-FD04-4BD8-A0A7-9F729F4F36EB}" srcOrd="0" destOrd="0" presId="urn:microsoft.com/office/officeart/2005/8/layout/pList2"/>
    <dgm:cxn modelId="{0923B849-5EF3-46B9-8ADB-9BE93EBDE61C}" type="presOf" srcId="{ADCCFCEF-6DA6-44C8-9E2E-41E69FA21530}" destId="{BC3B8A67-3505-4514-86F9-E14299905FD7}" srcOrd="0" destOrd="0" presId="urn:microsoft.com/office/officeart/2005/8/layout/pList2"/>
    <dgm:cxn modelId="{3B9C491E-ECAA-46B1-841F-6FA362DEC493}" srcId="{438E5990-9516-4596-BB54-20796D305057}" destId="{21790BAB-09EE-4A16-AB4B-8A7CA37104B1}" srcOrd="2" destOrd="0" parTransId="{AD1894D0-E7E0-41C8-ADBA-591811884A0E}" sibTransId="{E97AB80C-2646-4F61-B69A-BC8E1F495731}"/>
    <dgm:cxn modelId="{6A69F45F-F349-436E-A65B-EC1D6BB3DB40}" type="presOf" srcId="{212C6FB5-FCD7-403C-A5D7-A5563CB26572}" destId="{957A03E9-2DC8-460B-99DF-9C1BE553E9FB}" srcOrd="0" destOrd="0" presId="urn:microsoft.com/office/officeart/2005/8/layout/pList2"/>
    <dgm:cxn modelId="{54619C85-E71E-4872-BC73-19EB7E373B69}" type="presParOf" srcId="{E5BBDAE0-F0BE-45EC-A3C7-D2E53A420F72}" destId="{A6949101-32F9-46EE-A86A-FE0AB07765EF}" srcOrd="0" destOrd="0" presId="urn:microsoft.com/office/officeart/2005/8/layout/pList2"/>
    <dgm:cxn modelId="{1C9B570B-EA0D-4C47-99AF-0412FD65FDCD}" type="presParOf" srcId="{E5BBDAE0-F0BE-45EC-A3C7-D2E53A420F72}" destId="{7CA4FCD5-685A-4D29-B403-7E0A447D515E}" srcOrd="1" destOrd="0" presId="urn:microsoft.com/office/officeart/2005/8/layout/pList2"/>
    <dgm:cxn modelId="{3E1FF1EB-AFD4-41BF-98F2-66F2739CF8E9}" type="presParOf" srcId="{7CA4FCD5-685A-4D29-B403-7E0A447D515E}" destId="{8898BD5C-7B5C-4C33-99F2-622A68863F05}" srcOrd="0" destOrd="0" presId="urn:microsoft.com/office/officeart/2005/8/layout/pList2"/>
    <dgm:cxn modelId="{536C096C-851C-4FC1-9A76-A2FCF89D73AB}" type="presParOf" srcId="{8898BD5C-7B5C-4C33-99F2-622A68863F05}" destId="{957A03E9-2DC8-460B-99DF-9C1BE553E9FB}" srcOrd="0" destOrd="0" presId="urn:microsoft.com/office/officeart/2005/8/layout/pList2"/>
    <dgm:cxn modelId="{A9AD983C-13C0-49AF-98F9-65DD6F91D838}" type="presParOf" srcId="{8898BD5C-7B5C-4C33-99F2-622A68863F05}" destId="{5B03C27C-4F79-4210-92C0-3DF49F2AD725}" srcOrd="1" destOrd="0" presId="urn:microsoft.com/office/officeart/2005/8/layout/pList2"/>
    <dgm:cxn modelId="{F027248B-3AC4-4FB2-A174-C405F6DE6F9B}" type="presParOf" srcId="{8898BD5C-7B5C-4C33-99F2-622A68863F05}" destId="{458AD5E7-8734-4A39-B364-B9A75C7C6444}" srcOrd="2" destOrd="0" presId="urn:microsoft.com/office/officeart/2005/8/layout/pList2"/>
    <dgm:cxn modelId="{7BF9219C-46C6-48DA-9802-451043972FB1}" type="presParOf" srcId="{7CA4FCD5-685A-4D29-B403-7E0A447D515E}" destId="{BC3B8A67-3505-4514-86F9-E14299905FD7}" srcOrd="1" destOrd="0" presId="urn:microsoft.com/office/officeart/2005/8/layout/pList2"/>
    <dgm:cxn modelId="{F24EED93-3040-4E27-9865-53BC6A3D80F5}" type="presParOf" srcId="{7CA4FCD5-685A-4D29-B403-7E0A447D515E}" destId="{8AA290CB-8545-4C24-8C14-CFF13117FF72}" srcOrd="2" destOrd="0" presId="urn:microsoft.com/office/officeart/2005/8/layout/pList2"/>
    <dgm:cxn modelId="{870F8F76-5D18-4D4C-8045-07DDE94B4958}" type="presParOf" srcId="{8AA290CB-8545-4C24-8C14-CFF13117FF72}" destId="{96A77AC2-FD04-4BD8-A0A7-9F729F4F36EB}" srcOrd="0" destOrd="0" presId="urn:microsoft.com/office/officeart/2005/8/layout/pList2"/>
    <dgm:cxn modelId="{207F7A0A-7975-412D-9972-A9C69290FDEF}" type="presParOf" srcId="{8AA290CB-8545-4C24-8C14-CFF13117FF72}" destId="{38A9FC52-B4F6-4874-ACE1-714417A1182A}" srcOrd="1" destOrd="0" presId="urn:microsoft.com/office/officeart/2005/8/layout/pList2"/>
    <dgm:cxn modelId="{BA63FDAA-6210-4044-97C2-96772E9F6313}" type="presParOf" srcId="{8AA290CB-8545-4C24-8C14-CFF13117FF72}" destId="{13B29C74-1BE0-4983-8DA0-559E426E6986}" srcOrd="2" destOrd="0" presId="urn:microsoft.com/office/officeart/2005/8/layout/pList2"/>
    <dgm:cxn modelId="{B445B27B-306C-4A2B-8D3C-04613A86C97C}" type="presParOf" srcId="{7CA4FCD5-685A-4D29-B403-7E0A447D515E}" destId="{9B2D1EA6-74E2-449E-A212-31C783346BA8}" srcOrd="3" destOrd="0" presId="urn:microsoft.com/office/officeart/2005/8/layout/pList2"/>
    <dgm:cxn modelId="{1195EF3B-A35F-4A5B-84D3-8C388050109A}" type="presParOf" srcId="{7CA4FCD5-685A-4D29-B403-7E0A447D515E}" destId="{BD696776-7421-4B73-9EB4-853184425FBA}" srcOrd="4" destOrd="0" presId="urn:microsoft.com/office/officeart/2005/8/layout/pList2"/>
    <dgm:cxn modelId="{A8A3C715-1A77-46D0-AB68-7B22E3DDE6B0}" type="presParOf" srcId="{BD696776-7421-4B73-9EB4-853184425FBA}" destId="{5C3C6DD5-45E0-4234-A1BD-3ACE2B2C5CBF}" srcOrd="0" destOrd="0" presId="urn:microsoft.com/office/officeart/2005/8/layout/pList2"/>
    <dgm:cxn modelId="{1A5465D0-43BF-48BF-B9F8-751D46EA3379}" type="presParOf" srcId="{BD696776-7421-4B73-9EB4-853184425FBA}" destId="{033AD37A-ED3A-4BE4-9AF5-42C6C82B371F}" srcOrd="1" destOrd="0" presId="urn:microsoft.com/office/officeart/2005/8/layout/pList2"/>
    <dgm:cxn modelId="{66E3179D-9BC7-4724-9248-2DBF1FF5B42D}" type="presParOf" srcId="{BD696776-7421-4B73-9EB4-853184425FBA}" destId="{32D63B89-0EAD-46C2-A026-1298FD18A50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B984CC-19D3-4228-AA9A-42A80EB0ED4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ES"/>
        </a:p>
      </dgm:t>
    </dgm:pt>
    <dgm:pt modelId="{7659FB8E-C8B1-4DF4-A50A-926397567A63}">
      <dgm:prSet phldrT="[Texto]" custT="1"/>
      <dgm:spPr/>
      <dgm:t>
        <a:bodyPr/>
        <a:lstStyle/>
        <a:p>
          <a:r>
            <a:rPr lang="es-EC" sz="2400" dirty="0" smtClean="0">
              <a:latin typeface="Times New Roman" panose="02020603050405020304" pitchFamily="18" charset="0"/>
              <a:cs typeface="Times New Roman" panose="02020603050405020304" pitchFamily="18" charset="0"/>
            </a:rPr>
            <a:t>Establecer las causas del atraso de los pagos por parte del Estado a sus proveedores</a:t>
          </a:r>
          <a:endParaRPr lang="es-ES" sz="2400" dirty="0">
            <a:latin typeface="Times New Roman" panose="02020603050405020304" pitchFamily="18" charset="0"/>
            <a:cs typeface="Times New Roman" panose="02020603050405020304" pitchFamily="18" charset="0"/>
          </a:endParaRPr>
        </a:p>
      </dgm:t>
    </dgm:pt>
    <dgm:pt modelId="{56215733-A5C2-4F3D-B870-AE4C33601E0F}" type="parTrans" cxnId="{8A04B237-4F6B-4C04-8FDA-FF6E4463A271}">
      <dgm:prSet/>
      <dgm:spPr/>
      <dgm:t>
        <a:bodyPr/>
        <a:lstStyle/>
        <a:p>
          <a:endParaRPr lang="es-ES" sz="2400">
            <a:latin typeface="Times New Roman" panose="02020603050405020304" pitchFamily="18" charset="0"/>
            <a:cs typeface="Times New Roman" panose="02020603050405020304" pitchFamily="18" charset="0"/>
          </a:endParaRPr>
        </a:p>
      </dgm:t>
    </dgm:pt>
    <dgm:pt modelId="{AD1C46BA-2683-4C7A-B1BF-A2471728F3C4}" type="sibTrans" cxnId="{8A04B237-4F6B-4C04-8FDA-FF6E4463A271}">
      <dgm:prSet/>
      <dgm:spPr/>
      <dgm:t>
        <a:bodyPr/>
        <a:lstStyle/>
        <a:p>
          <a:endParaRPr lang="es-ES" sz="2400">
            <a:latin typeface="Times New Roman" panose="02020603050405020304" pitchFamily="18" charset="0"/>
            <a:cs typeface="Times New Roman" panose="02020603050405020304" pitchFamily="18" charset="0"/>
          </a:endParaRPr>
        </a:p>
      </dgm:t>
    </dgm:pt>
    <dgm:pt modelId="{2DE46200-DEB7-46F5-8DE5-E42B16C301AB}">
      <dgm:prSet phldrT="[Texto]" custT="1"/>
      <dgm:spPr/>
      <dgm:t>
        <a:bodyPr/>
        <a:lstStyle/>
        <a:p>
          <a:r>
            <a:rPr lang="es-EC" sz="2400" dirty="0" smtClean="0">
              <a:latin typeface="Times New Roman" panose="02020603050405020304" pitchFamily="18" charset="0"/>
              <a:cs typeface="Times New Roman" panose="02020603050405020304" pitchFamily="18" charset="0"/>
            </a:rPr>
            <a:t>Evaluar la situación financiera de las empresas proveedoras de bienes normalizados.</a:t>
          </a:r>
          <a:endParaRPr lang="es-ES" sz="2400" dirty="0">
            <a:latin typeface="Times New Roman" panose="02020603050405020304" pitchFamily="18" charset="0"/>
            <a:cs typeface="Times New Roman" panose="02020603050405020304" pitchFamily="18" charset="0"/>
          </a:endParaRPr>
        </a:p>
      </dgm:t>
    </dgm:pt>
    <dgm:pt modelId="{A12FF7C6-686F-4DC8-BB3D-84D8E2F9946C}" type="parTrans" cxnId="{5C76ED95-27D6-4E71-99B2-E38DBB662A73}">
      <dgm:prSet/>
      <dgm:spPr/>
      <dgm:t>
        <a:bodyPr/>
        <a:lstStyle/>
        <a:p>
          <a:endParaRPr lang="es-ES" sz="2400">
            <a:latin typeface="Times New Roman" panose="02020603050405020304" pitchFamily="18" charset="0"/>
            <a:cs typeface="Times New Roman" panose="02020603050405020304" pitchFamily="18" charset="0"/>
          </a:endParaRPr>
        </a:p>
      </dgm:t>
    </dgm:pt>
    <dgm:pt modelId="{FA081DE5-8FA3-419D-BCE5-4CA9D06173B1}" type="sibTrans" cxnId="{5C76ED95-27D6-4E71-99B2-E38DBB662A73}">
      <dgm:prSet/>
      <dgm:spPr/>
      <dgm:t>
        <a:bodyPr/>
        <a:lstStyle/>
        <a:p>
          <a:endParaRPr lang="es-ES" sz="2400">
            <a:latin typeface="Times New Roman" panose="02020603050405020304" pitchFamily="18" charset="0"/>
            <a:cs typeface="Times New Roman" panose="02020603050405020304" pitchFamily="18" charset="0"/>
          </a:endParaRPr>
        </a:p>
      </dgm:t>
    </dgm:pt>
    <dgm:pt modelId="{040F9F8B-0CF9-4A24-B5D3-B968F02DAFA2}">
      <dgm:prSet phldrT="[Texto]" custT="1"/>
      <dgm:spPr/>
      <dgm:t>
        <a:bodyPr/>
        <a:lstStyle/>
        <a:p>
          <a:r>
            <a:rPr lang="es-EC" sz="2400" dirty="0" smtClean="0">
              <a:latin typeface="Times New Roman" panose="02020603050405020304" pitchFamily="18" charset="0"/>
              <a:cs typeface="Times New Roman" panose="02020603050405020304" pitchFamily="18" charset="0"/>
            </a:rPr>
            <a:t>Determinar los efectos del atraso de los pagos por parte del Estado ecuatoriano, en el desarrollo de las empresas contratadas </a:t>
          </a:r>
          <a:endParaRPr lang="es-ES" sz="2400" dirty="0">
            <a:latin typeface="Times New Roman" panose="02020603050405020304" pitchFamily="18" charset="0"/>
            <a:cs typeface="Times New Roman" panose="02020603050405020304" pitchFamily="18" charset="0"/>
          </a:endParaRPr>
        </a:p>
      </dgm:t>
    </dgm:pt>
    <dgm:pt modelId="{D727FFC8-26E9-4D9C-BB54-8F0A697FE76E}" type="parTrans" cxnId="{7DE968A6-154C-4474-8B9C-A761295C29DB}">
      <dgm:prSet/>
      <dgm:spPr/>
      <dgm:t>
        <a:bodyPr/>
        <a:lstStyle/>
        <a:p>
          <a:endParaRPr lang="es-ES" sz="2400">
            <a:latin typeface="Times New Roman" panose="02020603050405020304" pitchFamily="18" charset="0"/>
            <a:cs typeface="Times New Roman" panose="02020603050405020304" pitchFamily="18" charset="0"/>
          </a:endParaRPr>
        </a:p>
      </dgm:t>
    </dgm:pt>
    <dgm:pt modelId="{11C4D81C-3023-4FB8-A71C-3A8E54F06EE6}" type="sibTrans" cxnId="{7DE968A6-154C-4474-8B9C-A761295C29DB}">
      <dgm:prSet/>
      <dgm:spPr/>
      <dgm:t>
        <a:bodyPr/>
        <a:lstStyle/>
        <a:p>
          <a:endParaRPr lang="es-ES" sz="2400">
            <a:latin typeface="Times New Roman" panose="02020603050405020304" pitchFamily="18" charset="0"/>
            <a:cs typeface="Times New Roman" panose="02020603050405020304" pitchFamily="18" charset="0"/>
          </a:endParaRPr>
        </a:p>
      </dgm:t>
    </dgm:pt>
    <dgm:pt modelId="{BEC06601-686D-498C-B197-54F93F1CBB48}" type="pres">
      <dgm:prSet presAssocID="{1FB984CC-19D3-4228-AA9A-42A80EB0ED41}" presName="linear" presStyleCnt="0">
        <dgm:presLayoutVars>
          <dgm:dir/>
          <dgm:animLvl val="lvl"/>
          <dgm:resizeHandles val="exact"/>
        </dgm:presLayoutVars>
      </dgm:prSet>
      <dgm:spPr/>
      <dgm:t>
        <a:bodyPr/>
        <a:lstStyle/>
        <a:p>
          <a:endParaRPr lang="es-ES"/>
        </a:p>
      </dgm:t>
    </dgm:pt>
    <dgm:pt modelId="{44E64EA0-8CEB-4618-82E3-B4275CAB64AE}" type="pres">
      <dgm:prSet presAssocID="{7659FB8E-C8B1-4DF4-A50A-926397567A63}" presName="parentLin" presStyleCnt="0"/>
      <dgm:spPr/>
      <dgm:t>
        <a:bodyPr/>
        <a:lstStyle/>
        <a:p>
          <a:endParaRPr lang="es-ES"/>
        </a:p>
      </dgm:t>
    </dgm:pt>
    <dgm:pt modelId="{1575183C-63AB-4EBC-B55B-85E5E8D6BFE7}" type="pres">
      <dgm:prSet presAssocID="{7659FB8E-C8B1-4DF4-A50A-926397567A63}" presName="parentLeftMargin" presStyleLbl="node1" presStyleIdx="0" presStyleCnt="3"/>
      <dgm:spPr/>
      <dgm:t>
        <a:bodyPr/>
        <a:lstStyle/>
        <a:p>
          <a:endParaRPr lang="es-ES"/>
        </a:p>
      </dgm:t>
    </dgm:pt>
    <dgm:pt modelId="{C542E53C-2619-49DC-9102-63BD0368393D}" type="pres">
      <dgm:prSet presAssocID="{7659FB8E-C8B1-4DF4-A50A-926397567A63}" presName="parentText" presStyleLbl="node1" presStyleIdx="0" presStyleCnt="3">
        <dgm:presLayoutVars>
          <dgm:chMax val="0"/>
          <dgm:bulletEnabled val="1"/>
        </dgm:presLayoutVars>
      </dgm:prSet>
      <dgm:spPr/>
      <dgm:t>
        <a:bodyPr/>
        <a:lstStyle/>
        <a:p>
          <a:endParaRPr lang="es-ES"/>
        </a:p>
      </dgm:t>
    </dgm:pt>
    <dgm:pt modelId="{340472FC-D036-4AD8-8B1B-907CF891921D}" type="pres">
      <dgm:prSet presAssocID="{7659FB8E-C8B1-4DF4-A50A-926397567A63}" presName="negativeSpace" presStyleCnt="0"/>
      <dgm:spPr/>
      <dgm:t>
        <a:bodyPr/>
        <a:lstStyle/>
        <a:p>
          <a:endParaRPr lang="es-ES"/>
        </a:p>
      </dgm:t>
    </dgm:pt>
    <dgm:pt modelId="{CC970106-44AE-44ED-8FD6-DE1787765356}" type="pres">
      <dgm:prSet presAssocID="{7659FB8E-C8B1-4DF4-A50A-926397567A63}" presName="childText" presStyleLbl="conFgAcc1" presStyleIdx="0" presStyleCnt="3">
        <dgm:presLayoutVars>
          <dgm:bulletEnabled val="1"/>
        </dgm:presLayoutVars>
      </dgm:prSet>
      <dgm:spPr/>
      <dgm:t>
        <a:bodyPr/>
        <a:lstStyle/>
        <a:p>
          <a:endParaRPr lang="es-ES"/>
        </a:p>
      </dgm:t>
    </dgm:pt>
    <dgm:pt modelId="{8044FD15-3044-47D7-89CD-4089DE602F41}" type="pres">
      <dgm:prSet presAssocID="{AD1C46BA-2683-4C7A-B1BF-A2471728F3C4}" presName="spaceBetweenRectangles" presStyleCnt="0"/>
      <dgm:spPr/>
      <dgm:t>
        <a:bodyPr/>
        <a:lstStyle/>
        <a:p>
          <a:endParaRPr lang="es-ES"/>
        </a:p>
      </dgm:t>
    </dgm:pt>
    <dgm:pt modelId="{D521D85F-86CA-4438-85C7-5489FB8F4301}" type="pres">
      <dgm:prSet presAssocID="{2DE46200-DEB7-46F5-8DE5-E42B16C301AB}" presName="parentLin" presStyleCnt="0"/>
      <dgm:spPr/>
      <dgm:t>
        <a:bodyPr/>
        <a:lstStyle/>
        <a:p>
          <a:endParaRPr lang="es-ES"/>
        </a:p>
      </dgm:t>
    </dgm:pt>
    <dgm:pt modelId="{A81439E8-9609-4CA5-89B3-FAE9E03D4FB9}" type="pres">
      <dgm:prSet presAssocID="{2DE46200-DEB7-46F5-8DE5-E42B16C301AB}" presName="parentLeftMargin" presStyleLbl="node1" presStyleIdx="0" presStyleCnt="3"/>
      <dgm:spPr/>
      <dgm:t>
        <a:bodyPr/>
        <a:lstStyle/>
        <a:p>
          <a:endParaRPr lang="es-ES"/>
        </a:p>
      </dgm:t>
    </dgm:pt>
    <dgm:pt modelId="{AE6F0AAA-D240-40DB-B2ED-89FC36F0CFE8}" type="pres">
      <dgm:prSet presAssocID="{2DE46200-DEB7-46F5-8DE5-E42B16C301AB}" presName="parentText" presStyleLbl="node1" presStyleIdx="1" presStyleCnt="3">
        <dgm:presLayoutVars>
          <dgm:chMax val="0"/>
          <dgm:bulletEnabled val="1"/>
        </dgm:presLayoutVars>
      </dgm:prSet>
      <dgm:spPr/>
      <dgm:t>
        <a:bodyPr/>
        <a:lstStyle/>
        <a:p>
          <a:endParaRPr lang="es-ES"/>
        </a:p>
      </dgm:t>
    </dgm:pt>
    <dgm:pt modelId="{2B41A53D-2920-4FC4-97D0-82B6540E9008}" type="pres">
      <dgm:prSet presAssocID="{2DE46200-DEB7-46F5-8DE5-E42B16C301AB}" presName="negativeSpace" presStyleCnt="0"/>
      <dgm:spPr/>
      <dgm:t>
        <a:bodyPr/>
        <a:lstStyle/>
        <a:p>
          <a:endParaRPr lang="es-ES"/>
        </a:p>
      </dgm:t>
    </dgm:pt>
    <dgm:pt modelId="{5BCE4602-09E6-4FFE-AADE-4919D857D211}" type="pres">
      <dgm:prSet presAssocID="{2DE46200-DEB7-46F5-8DE5-E42B16C301AB}" presName="childText" presStyleLbl="conFgAcc1" presStyleIdx="1" presStyleCnt="3">
        <dgm:presLayoutVars>
          <dgm:bulletEnabled val="1"/>
        </dgm:presLayoutVars>
      </dgm:prSet>
      <dgm:spPr/>
      <dgm:t>
        <a:bodyPr/>
        <a:lstStyle/>
        <a:p>
          <a:endParaRPr lang="es-ES"/>
        </a:p>
      </dgm:t>
    </dgm:pt>
    <dgm:pt modelId="{FEF8E07D-9C46-4AF1-95D2-2358E878A0AD}" type="pres">
      <dgm:prSet presAssocID="{FA081DE5-8FA3-419D-BCE5-4CA9D06173B1}" presName="spaceBetweenRectangles" presStyleCnt="0"/>
      <dgm:spPr/>
      <dgm:t>
        <a:bodyPr/>
        <a:lstStyle/>
        <a:p>
          <a:endParaRPr lang="es-ES"/>
        </a:p>
      </dgm:t>
    </dgm:pt>
    <dgm:pt modelId="{4C5AD772-091A-4004-88EA-C30C27E100C6}" type="pres">
      <dgm:prSet presAssocID="{040F9F8B-0CF9-4A24-B5D3-B968F02DAFA2}" presName="parentLin" presStyleCnt="0"/>
      <dgm:spPr/>
      <dgm:t>
        <a:bodyPr/>
        <a:lstStyle/>
        <a:p>
          <a:endParaRPr lang="es-ES"/>
        </a:p>
      </dgm:t>
    </dgm:pt>
    <dgm:pt modelId="{75FC9C4B-3E46-4CF3-93DB-0DE1822141C9}" type="pres">
      <dgm:prSet presAssocID="{040F9F8B-0CF9-4A24-B5D3-B968F02DAFA2}" presName="parentLeftMargin" presStyleLbl="node1" presStyleIdx="1" presStyleCnt="3"/>
      <dgm:spPr/>
      <dgm:t>
        <a:bodyPr/>
        <a:lstStyle/>
        <a:p>
          <a:endParaRPr lang="es-ES"/>
        </a:p>
      </dgm:t>
    </dgm:pt>
    <dgm:pt modelId="{6D2F4266-BEDE-4FD8-8F9C-A24A1A223278}" type="pres">
      <dgm:prSet presAssocID="{040F9F8B-0CF9-4A24-B5D3-B968F02DAFA2}" presName="parentText" presStyleLbl="node1" presStyleIdx="2" presStyleCnt="3">
        <dgm:presLayoutVars>
          <dgm:chMax val="0"/>
          <dgm:bulletEnabled val="1"/>
        </dgm:presLayoutVars>
      </dgm:prSet>
      <dgm:spPr/>
      <dgm:t>
        <a:bodyPr/>
        <a:lstStyle/>
        <a:p>
          <a:endParaRPr lang="es-ES"/>
        </a:p>
      </dgm:t>
    </dgm:pt>
    <dgm:pt modelId="{A39FDC37-24D5-4B88-9DF0-582E38953B51}" type="pres">
      <dgm:prSet presAssocID="{040F9F8B-0CF9-4A24-B5D3-B968F02DAFA2}" presName="negativeSpace" presStyleCnt="0"/>
      <dgm:spPr/>
      <dgm:t>
        <a:bodyPr/>
        <a:lstStyle/>
        <a:p>
          <a:endParaRPr lang="es-ES"/>
        </a:p>
      </dgm:t>
    </dgm:pt>
    <dgm:pt modelId="{6A69A3B5-1B80-4B6A-A73B-3B16386920FA}" type="pres">
      <dgm:prSet presAssocID="{040F9F8B-0CF9-4A24-B5D3-B968F02DAFA2}" presName="childText" presStyleLbl="conFgAcc1" presStyleIdx="2" presStyleCnt="3">
        <dgm:presLayoutVars>
          <dgm:bulletEnabled val="1"/>
        </dgm:presLayoutVars>
      </dgm:prSet>
      <dgm:spPr/>
      <dgm:t>
        <a:bodyPr/>
        <a:lstStyle/>
        <a:p>
          <a:endParaRPr lang="es-ES"/>
        </a:p>
      </dgm:t>
    </dgm:pt>
  </dgm:ptLst>
  <dgm:cxnLst>
    <dgm:cxn modelId="{4F143CC7-022D-46DF-AE43-C9B24374DFC2}" type="presOf" srcId="{7659FB8E-C8B1-4DF4-A50A-926397567A63}" destId="{C542E53C-2619-49DC-9102-63BD0368393D}" srcOrd="1" destOrd="0" presId="urn:microsoft.com/office/officeart/2005/8/layout/list1"/>
    <dgm:cxn modelId="{8413E9D3-9F3E-4D0B-A356-97D1C5B675A7}" type="presOf" srcId="{2DE46200-DEB7-46F5-8DE5-E42B16C301AB}" destId="{A81439E8-9609-4CA5-89B3-FAE9E03D4FB9}" srcOrd="0" destOrd="0" presId="urn:microsoft.com/office/officeart/2005/8/layout/list1"/>
    <dgm:cxn modelId="{5C76ED95-27D6-4E71-99B2-E38DBB662A73}" srcId="{1FB984CC-19D3-4228-AA9A-42A80EB0ED41}" destId="{2DE46200-DEB7-46F5-8DE5-E42B16C301AB}" srcOrd="1" destOrd="0" parTransId="{A12FF7C6-686F-4DC8-BB3D-84D8E2F9946C}" sibTransId="{FA081DE5-8FA3-419D-BCE5-4CA9D06173B1}"/>
    <dgm:cxn modelId="{1C6EE177-81A2-4CEC-94C5-4548FB243752}" type="presOf" srcId="{2DE46200-DEB7-46F5-8DE5-E42B16C301AB}" destId="{AE6F0AAA-D240-40DB-B2ED-89FC36F0CFE8}" srcOrd="1" destOrd="0" presId="urn:microsoft.com/office/officeart/2005/8/layout/list1"/>
    <dgm:cxn modelId="{484C45D6-E00A-4793-938B-21E240684FCA}" type="presOf" srcId="{040F9F8B-0CF9-4A24-B5D3-B968F02DAFA2}" destId="{75FC9C4B-3E46-4CF3-93DB-0DE1822141C9}" srcOrd="0" destOrd="0" presId="urn:microsoft.com/office/officeart/2005/8/layout/list1"/>
    <dgm:cxn modelId="{7DE968A6-154C-4474-8B9C-A761295C29DB}" srcId="{1FB984CC-19D3-4228-AA9A-42A80EB0ED41}" destId="{040F9F8B-0CF9-4A24-B5D3-B968F02DAFA2}" srcOrd="2" destOrd="0" parTransId="{D727FFC8-26E9-4D9C-BB54-8F0A697FE76E}" sibTransId="{11C4D81C-3023-4FB8-A71C-3A8E54F06EE6}"/>
    <dgm:cxn modelId="{8A04B237-4F6B-4C04-8FDA-FF6E4463A271}" srcId="{1FB984CC-19D3-4228-AA9A-42A80EB0ED41}" destId="{7659FB8E-C8B1-4DF4-A50A-926397567A63}" srcOrd="0" destOrd="0" parTransId="{56215733-A5C2-4F3D-B870-AE4C33601E0F}" sibTransId="{AD1C46BA-2683-4C7A-B1BF-A2471728F3C4}"/>
    <dgm:cxn modelId="{60867F07-6687-4E2B-8952-32CF93782710}" type="presOf" srcId="{7659FB8E-C8B1-4DF4-A50A-926397567A63}" destId="{1575183C-63AB-4EBC-B55B-85E5E8D6BFE7}" srcOrd="0" destOrd="0" presId="urn:microsoft.com/office/officeart/2005/8/layout/list1"/>
    <dgm:cxn modelId="{05C2A365-769A-436D-8D2A-BC1D9CBF309A}" type="presOf" srcId="{1FB984CC-19D3-4228-AA9A-42A80EB0ED41}" destId="{BEC06601-686D-498C-B197-54F93F1CBB48}" srcOrd="0" destOrd="0" presId="urn:microsoft.com/office/officeart/2005/8/layout/list1"/>
    <dgm:cxn modelId="{EBB9617E-4304-41D3-B448-8B2FF0CE4E21}" type="presOf" srcId="{040F9F8B-0CF9-4A24-B5D3-B968F02DAFA2}" destId="{6D2F4266-BEDE-4FD8-8F9C-A24A1A223278}" srcOrd="1" destOrd="0" presId="urn:microsoft.com/office/officeart/2005/8/layout/list1"/>
    <dgm:cxn modelId="{60AB59A1-15B1-446C-A455-C4183507D300}" type="presParOf" srcId="{BEC06601-686D-498C-B197-54F93F1CBB48}" destId="{44E64EA0-8CEB-4618-82E3-B4275CAB64AE}" srcOrd="0" destOrd="0" presId="urn:microsoft.com/office/officeart/2005/8/layout/list1"/>
    <dgm:cxn modelId="{755746AB-C2F0-4070-A07C-ADB67FC4BB06}" type="presParOf" srcId="{44E64EA0-8CEB-4618-82E3-B4275CAB64AE}" destId="{1575183C-63AB-4EBC-B55B-85E5E8D6BFE7}" srcOrd="0" destOrd="0" presId="urn:microsoft.com/office/officeart/2005/8/layout/list1"/>
    <dgm:cxn modelId="{35AD7803-2389-4F9C-8517-34271CD34B2D}" type="presParOf" srcId="{44E64EA0-8CEB-4618-82E3-B4275CAB64AE}" destId="{C542E53C-2619-49DC-9102-63BD0368393D}" srcOrd="1" destOrd="0" presId="urn:microsoft.com/office/officeart/2005/8/layout/list1"/>
    <dgm:cxn modelId="{889509AC-40D0-4DCA-B00A-C442A4B90FE0}" type="presParOf" srcId="{BEC06601-686D-498C-B197-54F93F1CBB48}" destId="{340472FC-D036-4AD8-8B1B-907CF891921D}" srcOrd="1" destOrd="0" presId="urn:microsoft.com/office/officeart/2005/8/layout/list1"/>
    <dgm:cxn modelId="{85D10D55-A734-4D12-B8BB-AA2E8051FFE0}" type="presParOf" srcId="{BEC06601-686D-498C-B197-54F93F1CBB48}" destId="{CC970106-44AE-44ED-8FD6-DE1787765356}" srcOrd="2" destOrd="0" presId="urn:microsoft.com/office/officeart/2005/8/layout/list1"/>
    <dgm:cxn modelId="{0D83476F-BAD8-4755-9172-B40C8FD1F682}" type="presParOf" srcId="{BEC06601-686D-498C-B197-54F93F1CBB48}" destId="{8044FD15-3044-47D7-89CD-4089DE602F41}" srcOrd="3" destOrd="0" presId="urn:microsoft.com/office/officeart/2005/8/layout/list1"/>
    <dgm:cxn modelId="{3EA1812C-3BE2-4359-A7B3-4B4AE15494C9}" type="presParOf" srcId="{BEC06601-686D-498C-B197-54F93F1CBB48}" destId="{D521D85F-86CA-4438-85C7-5489FB8F4301}" srcOrd="4" destOrd="0" presId="urn:microsoft.com/office/officeart/2005/8/layout/list1"/>
    <dgm:cxn modelId="{10537BC5-AEBB-414C-8261-A315A8DB0373}" type="presParOf" srcId="{D521D85F-86CA-4438-85C7-5489FB8F4301}" destId="{A81439E8-9609-4CA5-89B3-FAE9E03D4FB9}" srcOrd="0" destOrd="0" presId="urn:microsoft.com/office/officeart/2005/8/layout/list1"/>
    <dgm:cxn modelId="{3390D32F-CAC5-40D6-A22B-4588752487AE}" type="presParOf" srcId="{D521D85F-86CA-4438-85C7-5489FB8F4301}" destId="{AE6F0AAA-D240-40DB-B2ED-89FC36F0CFE8}" srcOrd="1" destOrd="0" presId="urn:microsoft.com/office/officeart/2005/8/layout/list1"/>
    <dgm:cxn modelId="{6050502D-0601-4008-96CD-E3BEEA1680BB}" type="presParOf" srcId="{BEC06601-686D-498C-B197-54F93F1CBB48}" destId="{2B41A53D-2920-4FC4-97D0-82B6540E9008}" srcOrd="5" destOrd="0" presId="urn:microsoft.com/office/officeart/2005/8/layout/list1"/>
    <dgm:cxn modelId="{FA9D097B-8936-4351-974E-73C9A85290E6}" type="presParOf" srcId="{BEC06601-686D-498C-B197-54F93F1CBB48}" destId="{5BCE4602-09E6-4FFE-AADE-4919D857D211}" srcOrd="6" destOrd="0" presId="urn:microsoft.com/office/officeart/2005/8/layout/list1"/>
    <dgm:cxn modelId="{BC9094AE-DA4F-411B-8D06-5CA639961A97}" type="presParOf" srcId="{BEC06601-686D-498C-B197-54F93F1CBB48}" destId="{FEF8E07D-9C46-4AF1-95D2-2358E878A0AD}" srcOrd="7" destOrd="0" presId="urn:microsoft.com/office/officeart/2005/8/layout/list1"/>
    <dgm:cxn modelId="{39CCC46A-802E-4588-BECF-15FB0E64307B}" type="presParOf" srcId="{BEC06601-686D-498C-B197-54F93F1CBB48}" destId="{4C5AD772-091A-4004-88EA-C30C27E100C6}" srcOrd="8" destOrd="0" presId="urn:microsoft.com/office/officeart/2005/8/layout/list1"/>
    <dgm:cxn modelId="{8CDFA1C9-9BF7-442C-82FA-81A9D4EA635B}" type="presParOf" srcId="{4C5AD772-091A-4004-88EA-C30C27E100C6}" destId="{75FC9C4B-3E46-4CF3-93DB-0DE1822141C9}" srcOrd="0" destOrd="0" presId="urn:microsoft.com/office/officeart/2005/8/layout/list1"/>
    <dgm:cxn modelId="{6C7909F9-81E7-4437-8644-1BCD29F79651}" type="presParOf" srcId="{4C5AD772-091A-4004-88EA-C30C27E100C6}" destId="{6D2F4266-BEDE-4FD8-8F9C-A24A1A223278}" srcOrd="1" destOrd="0" presId="urn:microsoft.com/office/officeart/2005/8/layout/list1"/>
    <dgm:cxn modelId="{C22AF71B-5D90-46DA-AD9D-72662BABF105}" type="presParOf" srcId="{BEC06601-686D-498C-B197-54F93F1CBB48}" destId="{A39FDC37-24D5-4B88-9DF0-582E38953B51}" srcOrd="9" destOrd="0" presId="urn:microsoft.com/office/officeart/2005/8/layout/list1"/>
    <dgm:cxn modelId="{730E3190-3534-494F-8F15-5421319FF154}" type="presParOf" srcId="{BEC06601-686D-498C-B197-54F93F1CBB48}" destId="{6A69A3B5-1B80-4B6A-A73B-3B16386920F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6BF2A-DFD9-40F6-A79C-D2891B64CF4C}"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s-ES"/>
        </a:p>
      </dgm:t>
    </dgm:pt>
    <dgm:pt modelId="{A8EEE4D1-23DB-46A2-900D-343DB4D65434}">
      <dgm:prSet phldrT="[Texto]" custT="1"/>
      <dgm:spPr/>
      <dgm:t>
        <a:bodyPr/>
        <a:lstStyle/>
        <a:p>
          <a:r>
            <a:rPr lang="es-ES" sz="2400" dirty="0" smtClean="0">
              <a:latin typeface="Times New Roman" panose="02020603050405020304" pitchFamily="18" charset="0"/>
              <a:cs typeface="Times New Roman" panose="02020603050405020304" pitchFamily="18" charset="0"/>
            </a:rPr>
            <a:t>Teoría de Keynes</a:t>
          </a:r>
        </a:p>
      </dgm:t>
    </dgm:pt>
    <dgm:pt modelId="{2CC73FD4-5DCE-46BC-9B2B-59F95FDDD511}" type="parTrans" cxnId="{03A5607D-9440-44F5-91F9-8A49B53FFE7B}">
      <dgm:prSet/>
      <dgm:spPr/>
      <dgm:t>
        <a:bodyPr/>
        <a:lstStyle/>
        <a:p>
          <a:endParaRPr lang="es-ES" sz="2400">
            <a:latin typeface="Times New Roman" panose="02020603050405020304" pitchFamily="18" charset="0"/>
            <a:cs typeface="Times New Roman" panose="02020603050405020304" pitchFamily="18" charset="0"/>
          </a:endParaRPr>
        </a:p>
      </dgm:t>
    </dgm:pt>
    <dgm:pt modelId="{9AA937ED-AEE4-4084-8EAD-8460E466AD62}" type="sibTrans" cxnId="{03A5607D-9440-44F5-91F9-8A49B53FFE7B}">
      <dgm:prSet/>
      <dgm:spPr/>
      <dgm:t>
        <a:bodyPr/>
        <a:lstStyle/>
        <a:p>
          <a:endParaRPr lang="es-ES" sz="2400">
            <a:latin typeface="Times New Roman" panose="02020603050405020304" pitchFamily="18" charset="0"/>
            <a:cs typeface="Times New Roman" panose="02020603050405020304" pitchFamily="18" charset="0"/>
          </a:endParaRPr>
        </a:p>
      </dgm:t>
    </dgm:pt>
    <dgm:pt modelId="{E4BE12CF-701D-454C-9EDA-8AB427330C5D}">
      <dgm:prSet phldrT="[Texto]" custT="1"/>
      <dgm:spPr/>
      <dgm:t>
        <a:bodyPr/>
        <a:lstStyle/>
        <a:p>
          <a:r>
            <a:rPr lang="es-ES" sz="2400" dirty="0" smtClean="0">
              <a:latin typeface="Times New Roman" panose="02020603050405020304" pitchFamily="18" charset="0"/>
              <a:cs typeface="Times New Roman" panose="02020603050405020304" pitchFamily="18" charset="0"/>
            </a:rPr>
            <a:t>Intervención del Estado por medio de la política fiscal, para promover el crecimiento económico</a:t>
          </a:r>
          <a:endParaRPr lang="es-ES" sz="2400" dirty="0">
            <a:latin typeface="Times New Roman" panose="02020603050405020304" pitchFamily="18" charset="0"/>
            <a:cs typeface="Times New Roman" panose="02020603050405020304" pitchFamily="18" charset="0"/>
          </a:endParaRPr>
        </a:p>
      </dgm:t>
    </dgm:pt>
    <dgm:pt modelId="{7ADE9169-5E50-46BE-B087-464748025EB0}" type="parTrans" cxnId="{C4A5A674-4618-4E28-9CD8-F1E2C639FFC2}">
      <dgm:prSet/>
      <dgm:spPr/>
      <dgm:t>
        <a:bodyPr/>
        <a:lstStyle/>
        <a:p>
          <a:endParaRPr lang="es-ES" sz="2400">
            <a:latin typeface="Times New Roman" panose="02020603050405020304" pitchFamily="18" charset="0"/>
            <a:cs typeface="Times New Roman" panose="02020603050405020304" pitchFamily="18" charset="0"/>
          </a:endParaRPr>
        </a:p>
      </dgm:t>
    </dgm:pt>
    <dgm:pt modelId="{D06CE750-B82D-47C9-8345-1AEDAAB5921B}" type="sibTrans" cxnId="{C4A5A674-4618-4E28-9CD8-F1E2C639FFC2}">
      <dgm:prSet/>
      <dgm:spPr/>
      <dgm:t>
        <a:bodyPr/>
        <a:lstStyle/>
        <a:p>
          <a:endParaRPr lang="es-ES" sz="2400">
            <a:latin typeface="Times New Roman" panose="02020603050405020304" pitchFamily="18" charset="0"/>
            <a:cs typeface="Times New Roman" panose="02020603050405020304" pitchFamily="18" charset="0"/>
          </a:endParaRPr>
        </a:p>
      </dgm:t>
    </dgm:pt>
    <dgm:pt modelId="{D80DC116-610B-43E0-94B7-590DFFF9D854}">
      <dgm:prSet phldrT="[Texto]" custT="1"/>
      <dgm:spPr/>
      <dgm:t>
        <a:bodyPr/>
        <a:lstStyle/>
        <a:p>
          <a:pPr algn="ctr"/>
          <a:r>
            <a:rPr lang="es-ES" sz="2400" dirty="0" smtClean="0">
              <a:latin typeface="Times New Roman" panose="02020603050405020304" pitchFamily="18" charset="0"/>
              <a:cs typeface="Times New Roman" panose="02020603050405020304" pitchFamily="18" charset="0"/>
            </a:rPr>
            <a:t>Teoría de la Dependencia de los Recursos</a:t>
          </a:r>
          <a:endParaRPr lang="es-ES" sz="2400" dirty="0">
            <a:latin typeface="Times New Roman" panose="02020603050405020304" pitchFamily="18" charset="0"/>
            <a:cs typeface="Times New Roman" panose="02020603050405020304" pitchFamily="18" charset="0"/>
          </a:endParaRPr>
        </a:p>
      </dgm:t>
    </dgm:pt>
    <dgm:pt modelId="{FF371C0D-6B2E-4AAC-8F8E-CDA7471326D0}" type="parTrans" cxnId="{F27828A9-9C12-41B9-ACAD-8BF8E6ECF23C}">
      <dgm:prSet/>
      <dgm:spPr/>
      <dgm:t>
        <a:bodyPr/>
        <a:lstStyle/>
        <a:p>
          <a:endParaRPr lang="es-ES" sz="2400">
            <a:latin typeface="Times New Roman" panose="02020603050405020304" pitchFamily="18" charset="0"/>
            <a:cs typeface="Times New Roman" panose="02020603050405020304" pitchFamily="18" charset="0"/>
          </a:endParaRPr>
        </a:p>
      </dgm:t>
    </dgm:pt>
    <dgm:pt modelId="{5B434C03-163A-4CA1-BEB5-226D2F55E7A1}" type="sibTrans" cxnId="{F27828A9-9C12-41B9-ACAD-8BF8E6ECF23C}">
      <dgm:prSet/>
      <dgm:spPr/>
      <dgm:t>
        <a:bodyPr/>
        <a:lstStyle/>
        <a:p>
          <a:endParaRPr lang="es-ES" sz="2400">
            <a:latin typeface="Times New Roman" panose="02020603050405020304" pitchFamily="18" charset="0"/>
            <a:cs typeface="Times New Roman" panose="02020603050405020304" pitchFamily="18" charset="0"/>
          </a:endParaRPr>
        </a:p>
      </dgm:t>
    </dgm:pt>
    <dgm:pt modelId="{2757E1C7-D0E4-4E62-98DB-619D8F58DE8E}">
      <dgm:prSet phldrT="[Texto]" custT="1"/>
      <dgm:spPr/>
      <dgm:t>
        <a:bodyPr/>
        <a:lstStyle/>
        <a:p>
          <a:r>
            <a:rPr lang="es-ES" sz="2400" b="0" i="0" dirty="0" smtClean="0">
              <a:latin typeface="Times New Roman" panose="02020603050405020304" pitchFamily="18" charset="0"/>
              <a:cs typeface="Times New Roman" panose="02020603050405020304" pitchFamily="18" charset="0"/>
            </a:rPr>
            <a:t>La organización debe obtener recursos del entorno puesto que no tiene las condiciones suficientes para generar por sí mismo todo lo que requiere para sobrevivir</a:t>
          </a:r>
          <a:endParaRPr lang="es-ES" sz="2400" dirty="0">
            <a:latin typeface="Times New Roman" panose="02020603050405020304" pitchFamily="18" charset="0"/>
            <a:cs typeface="Times New Roman" panose="02020603050405020304" pitchFamily="18" charset="0"/>
          </a:endParaRPr>
        </a:p>
      </dgm:t>
    </dgm:pt>
    <dgm:pt modelId="{A6A24535-B0E8-43AB-99E7-369042A827EE}" type="parTrans" cxnId="{239D7C59-EC1B-4BA5-8D6C-8443D01AB4F2}">
      <dgm:prSet/>
      <dgm:spPr/>
      <dgm:t>
        <a:bodyPr/>
        <a:lstStyle/>
        <a:p>
          <a:endParaRPr lang="es-ES" sz="2400">
            <a:latin typeface="Times New Roman" panose="02020603050405020304" pitchFamily="18" charset="0"/>
            <a:cs typeface="Times New Roman" panose="02020603050405020304" pitchFamily="18" charset="0"/>
          </a:endParaRPr>
        </a:p>
      </dgm:t>
    </dgm:pt>
    <dgm:pt modelId="{CD734516-08AF-4474-BCFD-D7029CE785DB}" type="sibTrans" cxnId="{239D7C59-EC1B-4BA5-8D6C-8443D01AB4F2}">
      <dgm:prSet/>
      <dgm:spPr/>
      <dgm:t>
        <a:bodyPr/>
        <a:lstStyle/>
        <a:p>
          <a:endParaRPr lang="es-ES" sz="2400">
            <a:latin typeface="Times New Roman" panose="02020603050405020304" pitchFamily="18" charset="0"/>
            <a:cs typeface="Times New Roman" panose="02020603050405020304" pitchFamily="18" charset="0"/>
          </a:endParaRPr>
        </a:p>
      </dgm:t>
    </dgm:pt>
    <dgm:pt modelId="{6C9AE229-61DD-4F0D-A096-59EC51B57749}" type="pres">
      <dgm:prSet presAssocID="{33D6BF2A-DFD9-40F6-A79C-D2891B64CF4C}" presName="Name0" presStyleCnt="0">
        <dgm:presLayoutVars>
          <dgm:dir/>
          <dgm:animLvl val="lvl"/>
          <dgm:resizeHandles val="exact"/>
        </dgm:presLayoutVars>
      </dgm:prSet>
      <dgm:spPr/>
      <dgm:t>
        <a:bodyPr/>
        <a:lstStyle/>
        <a:p>
          <a:endParaRPr lang="es-ES"/>
        </a:p>
      </dgm:t>
    </dgm:pt>
    <dgm:pt modelId="{F056C280-4604-4CAD-A4F2-57DC527B3803}" type="pres">
      <dgm:prSet presAssocID="{A8EEE4D1-23DB-46A2-900D-343DB4D65434}" presName="linNode" presStyleCnt="0"/>
      <dgm:spPr/>
      <dgm:t>
        <a:bodyPr/>
        <a:lstStyle/>
        <a:p>
          <a:endParaRPr lang="es-ES"/>
        </a:p>
      </dgm:t>
    </dgm:pt>
    <dgm:pt modelId="{2D2EDA10-1919-49E5-BE7F-39AB2FDAB699}" type="pres">
      <dgm:prSet presAssocID="{A8EEE4D1-23DB-46A2-900D-343DB4D65434}" presName="parentText" presStyleLbl="node1" presStyleIdx="0" presStyleCnt="2">
        <dgm:presLayoutVars>
          <dgm:chMax val="1"/>
          <dgm:bulletEnabled val="1"/>
        </dgm:presLayoutVars>
      </dgm:prSet>
      <dgm:spPr/>
      <dgm:t>
        <a:bodyPr/>
        <a:lstStyle/>
        <a:p>
          <a:endParaRPr lang="es-ES"/>
        </a:p>
      </dgm:t>
    </dgm:pt>
    <dgm:pt modelId="{7A77506D-C2B1-49B8-A0B3-D92078C00E0C}" type="pres">
      <dgm:prSet presAssocID="{A8EEE4D1-23DB-46A2-900D-343DB4D65434}" presName="descendantText" presStyleLbl="alignAccFollowNode1" presStyleIdx="0" presStyleCnt="2">
        <dgm:presLayoutVars>
          <dgm:bulletEnabled val="1"/>
        </dgm:presLayoutVars>
      </dgm:prSet>
      <dgm:spPr/>
      <dgm:t>
        <a:bodyPr/>
        <a:lstStyle/>
        <a:p>
          <a:endParaRPr lang="es-ES"/>
        </a:p>
      </dgm:t>
    </dgm:pt>
    <dgm:pt modelId="{5F0B059A-23B4-4AFE-9397-B3108C345350}" type="pres">
      <dgm:prSet presAssocID="{9AA937ED-AEE4-4084-8EAD-8460E466AD62}" presName="sp" presStyleCnt="0"/>
      <dgm:spPr/>
      <dgm:t>
        <a:bodyPr/>
        <a:lstStyle/>
        <a:p>
          <a:endParaRPr lang="es-ES"/>
        </a:p>
      </dgm:t>
    </dgm:pt>
    <dgm:pt modelId="{FD88B16E-C7FE-4A84-9A4D-25B4FE553EAF}" type="pres">
      <dgm:prSet presAssocID="{D80DC116-610B-43E0-94B7-590DFFF9D854}" presName="linNode" presStyleCnt="0"/>
      <dgm:spPr/>
      <dgm:t>
        <a:bodyPr/>
        <a:lstStyle/>
        <a:p>
          <a:endParaRPr lang="es-ES"/>
        </a:p>
      </dgm:t>
    </dgm:pt>
    <dgm:pt modelId="{16D4B763-FB8C-474D-BEC8-7DE153D8E7CE}" type="pres">
      <dgm:prSet presAssocID="{D80DC116-610B-43E0-94B7-590DFFF9D854}" presName="parentText" presStyleLbl="node1" presStyleIdx="1" presStyleCnt="2">
        <dgm:presLayoutVars>
          <dgm:chMax val="1"/>
          <dgm:bulletEnabled val="1"/>
        </dgm:presLayoutVars>
      </dgm:prSet>
      <dgm:spPr/>
      <dgm:t>
        <a:bodyPr/>
        <a:lstStyle/>
        <a:p>
          <a:endParaRPr lang="es-ES"/>
        </a:p>
      </dgm:t>
    </dgm:pt>
    <dgm:pt modelId="{95FABDC3-6412-47DC-81D8-5C2BEB07DE57}" type="pres">
      <dgm:prSet presAssocID="{D80DC116-610B-43E0-94B7-590DFFF9D854}" presName="descendantText" presStyleLbl="alignAccFollowNode1" presStyleIdx="1" presStyleCnt="2">
        <dgm:presLayoutVars>
          <dgm:bulletEnabled val="1"/>
        </dgm:presLayoutVars>
      </dgm:prSet>
      <dgm:spPr/>
      <dgm:t>
        <a:bodyPr/>
        <a:lstStyle/>
        <a:p>
          <a:endParaRPr lang="es-ES"/>
        </a:p>
      </dgm:t>
    </dgm:pt>
  </dgm:ptLst>
  <dgm:cxnLst>
    <dgm:cxn modelId="{E95AF849-18DE-4A29-BE7D-D3A454C468A0}" type="presOf" srcId="{2757E1C7-D0E4-4E62-98DB-619D8F58DE8E}" destId="{95FABDC3-6412-47DC-81D8-5C2BEB07DE57}" srcOrd="0" destOrd="0" presId="urn:microsoft.com/office/officeart/2005/8/layout/vList5"/>
    <dgm:cxn modelId="{03A5607D-9440-44F5-91F9-8A49B53FFE7B}" srcId="{33D6BF2A-DFD9-40F6-A79C-D2891B64CF4C}" destId="{A8EEE4D1-23DB-46A2-900D-343DB4D65434}" srcOrd="0" destOrd="0" parTransId="{2CC73FD4-5DCE-46BC-9B2B-59F95FDDD511}" sibTransId="{9AA937ED-AEE4-4084-8EAD-8460E466AD62}"/>
    <dgm:cxn modelId="{49590197-24D9-4846-8EA9-7B2AC9522B7A}" type="presOf" srcId="{D80DC116-610B-43E0-94B7-590DFFF9D854}" destId="{16D4B763-FB8C-474D-BEC8-7DE153D8E7CE}" srcOrd="0" destOrd="0" presId="urn:microsoft.com/office/officeart/2005/8/layout/vList5"/>
    <dgm:cxn modelId="{239D7C59-EC1B-4BA5-8D6C-8443D01AB4F2}" srcId="{D80DC116-610B-43E0-94B7-590DFFF9D854}" destId="{2757E1C7-D0E4-4E62-98DB-619D8F58DE8E}" srcOrd="0" destOrd="0" parTransId="{A6A24535-B0E8-43AB-99E7-369042A827EE}" sibTransId="{CD734516-08AF-4474-BCFD-D7029CE785DB}"/>
    <dgm:cxn modelId="{F27828A9-9C12-41B9-ACAD-8BF8E6ECF23C}" srcId="{33D6BF2A-DFD9-40F6-A79C-D2891B64CF4C}" destId="{D80DC116-610B-43E0-94B7-590DFFF9D854}" srcOrd="1" destOrd="0" parTransId="{FF371C0D-6B2E-4AAC-8F8E-CDA7471326D0}" sibTransId="{5B434C03-163A-4CA1-BEB5-226D2F55E7A1}"/>
    <dgm:cxn modelId="{1C919637-827D-468C-B2AE-F5A65548EA8B}" type="presOf" srcId="{33D6BF2A-DFD9-40F6-A79C-D2891B64CF4C}" destId="{6C9AE229-61DD-4F0D-A096-59EC51B57749}" srcOrd="0" destOrd="0" presId="urn:microsoft.com/office/officeart/2005/8/layout/vList5"/>
    <dgm:cxn modelId="{414E87C9-E447-47B7-AF31-70AF85149E01}" type="presOf" srcId="{E4BE12CF-701D-454C-9EDA-8AB427330C5D}" destId="{7A77506D-C2B1-49B8-A0B3-D92078C00E0C}" srcOrd="0" destOrd="0" presId="urn:microsoft.com/office/officeart/2005/8/layout/vList5"/>
    <dgm:cxn modelId="{68AA9148-DDAB-4B33-BF45-53664AFFAAD9}" type="presOf" srcId="{A8EEE4D1-23DB-46A2-900D-343DB4D65434}" destId="{2D2EDA10-1919-49E5-BE7F-39AB2FDAB699}" srcOrd="0" destOrd="0" presId="urn:microsoft.com/office/officeart/2005/8/layout/vList5"/>
    <dgm:cxn modelId="{C4A5A674-4618-4E28-9CD8-F1E2C639FFC2}" srcId="{A8EEE4D1-23DB-46A2-900D-343DB4D65434}" destId="{E4BE12CF-701D-454C-9EDA-8AB427330C5D}" srcOrd="0" destOrd="0" parTransId="{7ADE9169-5E50-46BE-B087-464748025EB0}" sibTransId="{D06CE750-B82D-47C9-8345-1AEDAAB5921B}"/>
    <dgm:cxn modelId="{E485E4A6-6624-4466-8DE8-086556505DFC}" type="presParOf" srcId="{6C9AE229-61DD-4F0D-A096-59EC51B57749}" destId="{F056C280-4604-4CAD-A4F2-57DC527B3803}" srcOrd="0" destOrd="0" presId="urn:microsoft.com/office/officeart/2005/8/layout/vList5"/>
    <dgm:cxn modelId="{47366919-9E4F-429F-AFA6-7ED94F2E6C58}" type="presParOf" srcId="{F056C280-4604-4CAD-A4F2-57DC527B3803}" destId="{2D2EDA10-1919-49E5-BE7F-39AB2FDAB699}" srcOrd="0" destOrd="0" presId="urn:microsoft.com/office/officeart/2005/8/layout/vList5"/>
    <dgm:cxn modelId="{46BD02A7-EFB9-4621-AB20-720EB6921FEB}" type="presParOf" srcId="{F056C280-4604-4CAD-A4F2-57DC527B3803}" destId="{7A77506D-C2B1-49B8-A0B3-D92078C00E0C}" srcOrd="1" destOrd="0" presId="urn:microsoft.com/office/officeart/2005/8/layout/vList5"/>
    <dgm:cxn modelId="{0CFFD3BE-7530-489B-B85E-7B6F7616DDD2}" type="presParOf" srcId="{6C9AE229-61DD-4F0D-A096-59EC51B57749}" destId="{5F0B059A-23B4-4AFE-9397-B3108C345350}" srcOrd="1" destOrd="0" presId="urn:microsoft.com/office/officeart/2005/8/layout/vList5"/>
    <dgm:cxn modelId="{A78C1368-F2A7-4D61-B25F-710133879967}" type="presParOf" srcId="{6C9AE229-61DD-4F0D-A096-59EC51B57749}" destId="{FD88B16E-C7FE-4A84-9A4D-25B4FE553EAF}" srcOrd="2" destOrd="0" presId="urn:microsoft.com/office/officeart/2005/8/layout/vList5"/>
    <dgm:cxn modelId="{BE149651-AE6D-4369-B520-50FD69CDF1E6}" type="presParOf" srcId="{FD88B16E-C7FE-4A84-9A4D-25B4FE553EAF}" destId="{16D4B763-FB8C-474D-BEC8-7DE153D8E7CE}" srcOrd="0" destOrd="0" presId="urn:microsoft.com/office/officeart/2005/8/layout/vList5"/>
    <dgm:cxn modelId="{F1405104-592C-4C75-A690-E583D8F3B210}" type="presParOf" srcId="{FD88B16E-C7FE-4A84-9A4D-25B4FE553EAF}" destId="{95FABDC3-6412-47DC-81D8-5C2BEB07DE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E0CEB3-98EC-4899-B520-C976E388AC12}"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s-ES"/>
        </a:p>
      </dgm:t>
    </dgm:pt>
    <dgm:pt modelId="{71141FFA-F895-471A-A7C3-64518D3587E0}">
      <dgm:prSet phldrT="[Texto]" custT="1"/>
      <dgm:spPr/>
      <dgm:t>
        <a:bodyPr/>
        <a:lstStyle/>
        <a:p>
          <a:r>
            <a:rPr lang="es-EC" sz="2400" b="0" dirty="0" smtClean="0">
              <a:latin typeface="Times New Roman" panose="02020603050405020304" pitchFamily="18" charset="0"/>
              <a:cs typeface="Times New Roman" panose="02020603050405020304" pitchFamily="18" charset="0"/>
            </a:rPr>
            <a:t>Política fiscal y estrategia como factor de desarrollo en la mediana empresa comercial sinaloense. Un estudio de caso (Angulo, Eliazar)</a:t>
          </a:r>
          <a:endParaRPr lang="es-ES" sz="2400" b="0" dirty="0">
            <a:latin typeface="Times New Roman" panose="02020603050405020304" pitchFamily="18" charset="0"/>
            <a:cs typeface="Times New Roman" panose="02020603050405020304" pitchFamily="18" charset="0"/>
          </a:endParaRPr>
        </a:p>
      </dgm:t>
    </dgm:pt>
    <dgm:pt modelId="{EB9B1F78-A160-4487-92D9-AFEF228956AA}" type="parTrans" cxnId="{A21B025E-D2AC-406C-A999-27DAEA895B0B}">
      <dgm:prSet/>
      <dgm:spPr/>
      <dgm:t>
        <a:bodyPr/>
        <a:lstStyle/>
        <a:p>
          <a:endParaRPr lang="es-ES" sz="2400" b="0">
            <a:latin typeface="Times New Roman" panose="02020603050405020304" pitchFamily="18" charset="0"/>
            <a:cs typeface="Times New Roman" panose="02020603050405020304" pitchFamily="18" charset="0"/>
          </a:endParaRPr>
        </a:p>
      </dgm:t>
    </dgm:pt>
    <dgm:pt modelId="{7FD94B25-34E5-44C0-B088-1916BBA36554}" type="sibTrans" cxnId="{A21B025E-D2AC-406C-A999-27DAEA895B0B}">
      <dgm:prSet/>
      <dgm:spPr/>
      <dgm:t>
        <a:bodyPr/>
        <a:lstStyle/>
        <a:p>
          <a:endParaRPr lang="es-ES" sz="2400" b="0">
            <a:latin typeface="Times New Roman" panose="02020603050405020304" pitchFamily="18" charset="0"/>
            <a:cs typeface="Times New Roman" panose="02020603050405020304" pitchFamily="18" charset="0"/>
          </a:endParaRPr>
        </a:p>
      </dgm:t>
    </dgm:pt>
    <dgm:pt modelId="{1B8C5E36-297E-4C76-812B-56BB6F537433}">
      <dgm:prSet phldrT="[Texto]" custT="1"/>
      <dgm:spPr/>
      <dgm:t>
        <a:bodyPr/>
        <a:lstStyle/>
        <a:p>
          <a:r>
            <a:rPr lang="es-ES" sz="2400" b="0" dirty="0" smtClean="0">
              <a:latin typeface="Times New Roman" panose="02020603050405020304" pitchFamily="18" charset="0"/>
              <a:cs typeface="Times New Roman" panose="02020603050405020304" pitchFamily="18" charset="0"/>
            </a:rPr>
            <a:t>Incidencia de la morosidad de las cuentas por cobrar en la rentabilidad y la liquidez: estudio de caso de una Empresa Social del Estado prestadora de servicios de salud (Cárdenas, Maribel)</a:t>
          </a:r>
          <a:endParaRPr lang="es-ES" sz="2400" b="0" dirty="0">
            <a:latin typeface="Times New Roman" panose="02020603050405020304" pitchFamily="18" charset="0"/>
            <a:cs typeface="Times New Roman" panose="02020603050405020304" pitchFamily="18" charset="0"/>
          </a:endParaRPr>
        </a:p>
      </dgm:t>
    </dgm:pt>
    <dgm:pt modelId="{AA57DC19-B152-47D2-B80A-E0A9F35841EA}" type="parTrans" cxnId="{264FFCBE-F00A-4DE3-A508-BE196100A74D}">
      <dgm:prSet/>
      <dgm:spPr/>
      <dgm:t>
        <a:bodyPr/>
        <a:lstStyle/>
        <a:p>
          <a:endParaRPr lang="es-ES" sz="2400" b="0">
            <a:latin typeface="Times New Roman" panose="02020603050405020304" pitchFamily="18" charset="0"/>
            <a:cs typeface="Times New Roman" panose="02020603050405020304" pitchFamily="18" charset="0"/>
          </a:endParaRPr>
        </a:p>
      </dgm:t>
    </dgm:pt>
    <dgm:pt modelId="{69F82F67-96E8-46D8-A259-511D6B4279EE}" type="sibTrans" cxnId="{264FFCBE-F00A-4DE3-A508-BE196100A74D}">
      <dgm:prSet/>
      <dgm:spPr/>
      <dgm:t>
        <a:bodyPr/>
        <a:lstStyle/>
        <a:p>
          <a:endParaRPr lang="es-ES" sz="2400" b="0">
            <a:latin typeface="Times New Roman" panose="02020603050405020304" pitchFamily="18" charset="0"/>
            <a:cs typeface="Times New Roman" panose="02020603050405020304" pitchFamily="18" charset="0"/>
          </a:endParaRPr>
        </a:p>
      </dgm:t>
    </dgm:pt>
    <dgm:pt modelId="{AE182F8E-A5B3-4B81-A85A-582FB06A4255}" type="pres">
      <dgm:prSet presAssocID="{F9E0CEB3-98EC-4899-B520-C976E388AC12}" presName="Name0" presStyleCnt="0">
        <dgm:presLayoutVars>
          <dgm:chMax val="7"/>
          <dgm:chPref val="7"/>
          <dgm:dir/>
        </dgm:presLayoutVars>
      </dgm:prSet>
      <dgm:spPr/>
      <dgm:t>
        <a:bodyPr/>
        <a:lstStyle/>
        <a:p>
          <a:endParaRPr lang="es-ES"/>
        </a:p>
      </dgm:t>
    </dgm:pt>
    <dgm:pt modelId="{D6381304-EF13-4722-948F-A5FEF5865A1A}" type="pres">
      <dgm:prSet presAssocID="{F9E0CEB3-98EC-4899-B520-C976E388AC12}" presName="Name1" presStyleCnt="0"/>
      <dgm:spPr/>
    </dgm:pt>
    <dgm:pt modelId="{5B083734-26B7-4295-8B9E-ABCBC7DEECD4}" type="pres">
      <dgm:prSet presAssocID="{F9E0CEB3-98EC-4899-B520-C976E388AC12}" presName="cycle" presStyleCnt="0"/>
      <dgm:spPr/>
    </dgm:pt>
    <dgm:pt modelId="{DFB6BAD5-810E-4E13-A384-D3236738809D}" type="pres">
      <dgm:prSet presAssocID="{F9E0CEB3-98EC-4899-B520-C976E388AC12}" presName="srcNode" presStyleLbl="node1" presStyleIdx="0" presStyleCnt="2"/>
      <dgm:spPr/>
    </dgm:pt>
    <dgm:pt modelId="{1E0794D7-2372-4820-BD2B-CC6732B92B39}" type="pres">
      <dgm:prSet presAssocID="{F9E0CEB3-98EC-4899-B520-C976E388AC12}" presName="conn" presStyleLbl="parChTrans1D2" presStyleIdx="0" presStyleCnt="1"/>
      <dgm:spPr/>
      <dgm:t>
        <a:bodyPr/>
        <a:lstStyle/>
        <a:p>
          <a:endParaRPr lang="es-ES"/>
        </a:p>
      </dgm:t>
    </dgm:pt>
    <dgm:pt modelId="{E99C4D7D-1840-4532-9F35-7600AA42AB53}" type="pres">
      <dgm:prSet presAssocID="{F9E0CEB3-98EC-4899-B520-C976E388AC12}" presName="extraNode" presStyleLbl="node1" presStyleIdx="0" presStyleCnt="2"/>
      <dgm:spPr/>
    </dgm:pt>
    <dgm:pt modelId="{37160D0A-F860-4CA8-8372-586A1D503B4A}" type="pres">
      <dgm:prSet presAssocID="{F9E0CEB3-98EC-4899-B520-C976E388AC12}" presName="dstNode" presStyleLbl="node1" presStyleIdx="0" presStyleCnt="2"/>
      <dgm:spPr/>
    </dgm:pt>
    <dgm:pt modelId="{C95103DA-C6B4-497C-A65E-1A84A1A53DE8}" type="pres">
      <dgm:prSet presAssocID="{71141FFA-F895-471A-A7C3-64518D3587E0}" presName="text_1" presStyleLbl="node1" presStyleIdx="0" presStyleCnt="2">
        <dgm:presLayoutVars>
          <dgm:bulletEnabled val="1"/>
        </dgm:presLayoutVars>
      </dgm:prSet>
      <dgm:spPr/>
      <dgm:t>
        <a:bodyPr/>
        <a:lstStyle/>
        <a:p>
          <a:endParaRPr lang="es-ES"/>
        </a:p>
      </dgm:t>
    </dgm:pt>
    <dgm:pt modelId="{FCF0225C-DC19-4ED1-9C4F-CB64FAB9A3D3}" type="pres">
      <dgm:prSet presAssocID="{71141FFA-F895-471A-A7C3-64518D3587E0}" presName="accent_1" presStyleCnt="0"/>
      <dgm:spPr/>
    </dgm:pt>
    <dgm:pt modelId="{FBA8A5B4-2977-4D59-B480-C904BC7FD5C9}" type="pres">
      <dgm:prSet presAssocID="{71141FFA-F895-471A-A7C3-64518D3587E0}" presName="accentRepeatNode" presStyleLbl="solidFgAcc1" presStyleIdx="0" presStyleCnt="2"/>
      <dgm:spPr/>
    </dgm:pt>
    <dgm:pt modelId="{A088C9DC-D23C-4923-9BED-44DD04DEE5EA}" type="pres">
      <dgm:prSet presAssocID="{1B8C5E36-297E-4C76-812B-56BB6F537433}" presName="text_2" presStyleLbl="node1" presStyleIdx="1" presStyleCnt="2">
        <dgm:presLayoutVars>
          <dgm:bulletEnabled val="1"/>
        </dgm:presLayoutVars>
      </dgm:prSet>
      <dgm:spPr/>
      <dgm:t>
        <a:bodyPr/>
        <a:lstStyle/>
        <a:p>
          <a:endParaRPr lang="es-ES"/>
        </a:p>
      </dgm:t>
    </dgm:pt>
    <dgm:pt modelId="{17360443-1BF5-4659-BEFC-3222159F724A}" type="pres">
      <dgm:prSet presAssocID="{1B8C5E36-297E-4C76-812B-56BB6F537433}" presName="accent_2" presStyleCnt="0"/>
      <dgm:spPr/>
    </dgm:pt>
    <dgm:pt modelId="{9AC2CD31-4CC3-40AC-AB21-39397643FB7C}" type="pres">
      <dgm:prSet presAssocID="{1B8C5E36-297E-4C76-812B-56BB6F537433}" presName="accentRepeatNode" presStyleLbl="solidFgAcc1" presStyleIdx="1" presStyleCnt="2"/>
      <dgm:spPr/>
    </dgm:pt>
  </dgm:ptLst>
  <dgm:cxnLst>
    <dgm:cxn modelId="{0C30FB3F-F195-4FAE-B5E6-8FF9D8D91479}" type="presOf" srcId="{71141FFA-F895-471A-A7C3-64518D3587E0}" destId="{C95103DA-C6B4-497C-A65E-1A84A1A53DE8}" srcOrd="0" destOrd="0" presId="urn:microsoft.com/office/officeart/2008/layout/VerticalCurvedList"/>
    <dgm:cxn modelId="{58272EFF-60AB-4ED3-BED7-6CDED697A1D1}" type="presOf" srcId="{F9E0CEB3-98EC-4899-B520-C976E388AC12}" destId="{AE182F8E-A5B3-4B81-A85A-582FB06A4255}" srcOrd="0" destOrd="0" presId="urn:microsoft.com/office/officeart/2008/layout/VerticalCurvedList"/>
    <dgm:cxn modelId="{3A6B57DB-DFD4-4AFC-88C4-19DA078256CA}" type="presOf" srcId="{1B8C5E36-297E-4C76-812B-56BB6F537433}" destId="{A088C9DC-D23C-4923-9BED-44DD04DEE5EA}" srcOrd="0" destOrd="0" presId="urn:microsoft.com/office/officeart/2008/layout/VerticalCurvedList"/>
    <dgm:cxn modelId="{A21B025E-D2AC-406C-A999-27DAEA895B0B}" srcId="{F9E0CEB3-98EC-4899-B520-C976E388AC12}" destId="{71141FFA-F895-471A-A7C3-64518D3587E0}" srcOrd="0" destOrd="0" parTransId="{EB9B1F78-A160-4487-92D9-AFEF228956AA}" sibTransId="{7FD94B25-34E5-44C0-B088-1916BBA36554}"/>
    <dgm:cxn modelId="{8AA82573-8E83-4A1D-B383-F23015616359}" type="presOf" srcId="{7FD94B25-34E5-44C0-B088-1916BBA36554}" destId="{1E0794D7-2372-4820-BD2B-CC6732B92B39}" srcOrd="0" destOrd="0" presId="urn:microsoft.com/office/officeart/2008/layout/VerticalCurvedList"/>
    <dgm:cxn modelId="{264FFCBE-F00A-4DE3-A508-BE196100A74D}" srcId="{F9E0CEB3-98EC-4899-B520-C976E388AC12}" destId="{1B8C5E36-297E-4C76-812B-56BB6F537433}" srcOrd="1" destOrd="0" parTransId="{AA57DC19-B152-47D2-B80A-E0A9F35841EA}" sibTransId="{69F82F67-96E8-46D8-A259-511D6B4279EE}"/>
    <dgm:cxn modelId="{CEDFF841-9DE0-454A-A006-988904BB2344}" type="presParOf" srcId="{AE182F8E-A5B3-4B81-A85A-582FB06A4255}" destId="{D6381304-EF13-4722-948F-A5FEF5865A1A}" srcOrd="0" destOrd="0" presId="urn:microsoft.com/office/officeart/2008/layout/VerticalCurvedList"/>
    <dgm:cxn modelId="{A0C525A4-2FC9-403B-9AA4-E0484AEE5D72}" type="presParOf" srcId="{D6381304-EF13-4722-948F-A5FEF5865A1A}" destId="{5B083734-26B7-4295-8B9E-ABCBC7DEECD4}" srcOrd="0" destOrd="0" presId="urn:microsoft.com/office/officeart/2008/layout/VerticalCurvedList"/>
    <dgm:cxn modelId="{9F1762FD-BC07-4A92-91D8-E3EA26682EE1}" type="presParOf" srcId="{5B083734-26B7-4295-8B9E-ABCBC7DEECD4}" destId="{DFB6BAD5-810E-4E13-A384-D3236738809D}" srcOrd="0" destOrd="0" presId="urn:microsoft.com/office/officeart/2008/layout/VerticalCurvedList"/>
    <dgm:cxn modelId="{ACA94614-6777-47F5-881F-AEDEDB633B83}" type="presParOf" srcId="{5B083734-26B7-4295-8B9E-ABCBC7DEECD4}" destId="{1E0794D7-2372-4820-BD2B-CC6732B92B39}" srcOrd="1" destOrd="0" presId="urn:microsoft.com/office/officeart/2008/layout/VerticalCurvedList"/>
    <dgm:cxn modelId="{A8E5D070-B7CD-4FA9-8D4D-E175235246B1}" type="presParOf" srcId="{5B083734-26B7-4295-8B9E-ABCBC7DEECD4}" destId="{E99C4D7D-1840-4532-9F35-7600AA42AB53}" srcOrd="2" destOrd="0" presId="urn:microsoft.com/office/officeart/2008/layout/VerticalCurvedList"/>
    <dgm:cxn modelId="{79B7130C-44CC-444B-84A6-FCEAB7AF659D}" type="presParOf" srcId="{5B083734-26B7-4295-8B9E-ABCBC7DEECD4}" destId="{37160D0A-F860-4CA8-8372-586A1D503B4A}" srcOrd="3" destOrd="0" presId="urn:microsoft.com/office/officeart/2008/layout/VerticalCurvedList"/>
    <dgm:cxn modelId="{435925F7-DB57-4080-BD67-0344CCA0CA6E}" type="presParOf" srcId="{D6381304-EF13-4722-948F-A5FEF5865A1A}" destId="{C95103DA-C6B4-497C-A65E-1A84A1A53DE8}" srcOrd="1" destOrd="0" presId="urn:microsoft.com/office/officeart/2008/layout/VerticalCurvedList"/>
    <dgm:cxn modelId="{F9DBE67B-155B-463F-AC12-6E0584B8181A}" type="presParOf" srcId="{D6381304-EF13-4722-948F-A5FEF5865A1A}" destId="{FCF0225C-DC19-4ED1-9C4F-CB64FAB9A3D3}" srcOrd="2" destOrd="0" presId="urn:microsoft.com/office/officeart/2008/layout/VerticalCurvedList"/>
    <dgm:cxn modelId="{2BCD48C7-06A7-4611-ACB3-9C87F0FB7336}" type="presParOf" srcId="{FCF0225C-DC19-4ED1-9C4F-CB64FAB9A3D3}" destId="{FBA8A5B4-2977-4D59-B480-C904BC7FD5C9}" srcOrd="0" destOrd="0" presId="urn:microsoft.com/office/officeart/2008/layout/VerticalCurvedList"/>
    <dgm:cxn modelId="{43F66F5D-CC96-48CF-B2E3-EA65F7199FFE}" type="presParOf" srcId="{D6381304-EF13-4722-948F-A5FEF5865A1A}" destId="{A088C9DC-D23C-4923-9BED-44DD04DEE5EA}" srcOrd="3" destOrd="0" presId="urn:microsoft.com/office/officeart/2008/layout/VerticalCurvedList"/>
    <dgm:cxn modelId="{3712BD2A-92D6-4C1A-9EB0-B0E0DAD2C0B0}" type="presParOf" srcId="{D6381304-EF13-4722-948F-A5FEF5865A1A}" destId="{17360443-1BF5-4659-BEFC-3222159F724A}" srcOrd="4" destOrd="0" presId="urn:microsoft.com/office/officeart/2008/layout/VerticalCurvedList"/>
    <dgm:cxn modelId="{C72B945A-E16D-4D05-9CD9-973840CAF517}" type="presParOf" srcId="{17360443-1BF5-4659-BEFC-3222159F724A}" destId="{9AC2CD31-4CC3-40AC-AB21-39397643FB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0D4751-F67F-44E3-A423-043AE7D70499}" type="doc">
      <dgm:prSet loTypeId="urn:microsoft.com/office/officeart/2005/8/layout/cycle6" loCatId="cycle" qsTypeId="urn:microsoft.com/office/officeart/2005/8/quickstyle/simple3" qsCatId="simple" csTypeId="urn:microsoft.com/office/officeart/2005/8/colors/accent1_2" csCatId="accent1" phldr="1"/>
      <dgm:spPr/>
      <dgm:t>
        <a:bodyPr/>
        <a:lstStyle/>
        <a:p>
          <a:endParaRPr lang="es-ES"/>
        </a:p>
      </dgm:t>
    </dgm:pt>
    <dgm:pt modelId="{19BAFFF7-CC83-411B-B54A-CC4D215BC233}">
      <dgm:prSet phldrT="[Texto]" custT="1"/>
      <dgm:spPr/>
      <dgm:t>
        <a:bodyPr/>
        <a:lstStyle/>
        <a:p>
          <a:r>
            <a:rPr lang="es-ES" sz="2000" dirty="0" smtClean="0">
              <a:latin typeface="Times New Roman" panose="02020603050405020304" pitchFamily="18" charset="0"/>
              <a:cs typeface="Times New Roman" panose="02020603050405020304" pitchFamily="18" charset="0"/>
            </a:rPr>
            <a:t>Empresas Proveedoras del Estado</a:t>
          </a:r>
          <a:endParaRPr lang="es-ES" sz="2000" dirty="0">
            <a:latin typeface="Times New Roman" panose="02020603050405020304" pitchFamily="18" charset="0"/>
            <a:cs typeface="Times New Roman" panose="02020603050405020304" pitchFamily="18" charset="0"/>
          </a:endParaRPr>
        </a:p>
      </dgm:t>
    </dgm:pt>
    <dgm:pt modelId="{80AE5090-3566-4FF2-9534-426615B2DECD}" type="parTrans" cxnId="{681772A8-9472-4484-825A-B14B2151026B}">
      <dgm:prSet/>
      <dgm:spPr/>
      <dgm:t>
        <a:bodyPr/>
        <a:lstStyle/>
        <a:p>
          <a:endParaRPr lang="es-ES" sz="2000">
            <a:latin typeface="Times New Roman" panose="02020603050405020304" pitchFamily="18" charset="0"/>
            <a:cs typeface="Times New Roman" panose="02020603050405020304" pitchFamily="18" charset="0"/>
          </a:endParaRPr>
        </a:p>
      </dgm:t>
    </dgm:pt>
    <dgm:pt modelId="{5CF148B6-CA41-4AAA-A14E-F7000040BEDF}" type="sibTrans" cxnId="{681772A8-9472-4484-825A-B14B2151026B}">
      <dgm:prSet/>
      <dgm:spPr/>
      <dgm:t>
        <a:bodyPr/>
        <a:lstStyle/>
        <a:p>
          <a:endParaRPr lang="es-ES" sz="2000">
            <a:latin typeface="Times New Roman" panose="02020603050405020304" pitchFamily="18" charset="0"/>
            <a:cs typeface="Times New Roman" panose="02020603050405020304" pitchFamily="18" charset="0"/>
          </a:endParaRPr>
        </a:p>
      </dgm:t>
    </dgm:pt>
    <dgm:pt modelId="{C78080DA-3E3F-453A-970A-7A1E3B7FD450}">
      <dgm:prSet phldrT="[Texto]" custT="1"/>
      <dgm:spPr/>
      <dgm:t>
        <a:bodyPr/>
        <a:lstStyle/>
        <a:p>
          <a:r>
            <a:rPr lang="es-ES" sz="2000" dirty="0" smtClean="0">
              <a:latin typeface="Times New Roman" panose="02020603050405020304" pitchFamily="18" charset="0"/>
              <a:cs typeface="Times New Roman" panose="02020603050405020304" pitchFamily="18" charset="0"/>
            </a:rPr>
            <a:t>Bienes normalizados</a:t>
          </a:r>
          <a:endParaRPr lang="es-ES" sz="2000" dirty="0">
            <a:latin typeface="Times New Roman" panose="02020603050405020304" pitchFamily="18" charset="0"/>
            <a:cs typeface="Times New Roman" panose="02020603050405020304" pitchFamily="18" charset="0"/>
          </a:endParaRPr>
        </a:p>
      </dgm:t>
    </dgm:pt>
    <dgm:pt modelId="{5C30F35C-99E8-4069-8D6A-0E635F2ED44B}" type="parTrans" cxnId="{7C358EAA-A955-4D52-A5A5-F250C4FD9034}">
      <dgm:prSet/>
      <dgm:spPr/>
      <dgm:t>
        <a:bodyPr/>
        <a:lstStyle/>
        <a:p>
          <a:endParaRPr lang="es-ES" sz="2000">
            <a:latin typeface="Times New Roman" panose="02020603050405020304" pitchFamily="18" charset="0"/>
            <a:cs typeface="Times New Roman" panose="02020603050405020304" pitchFamily="18" charset="0"/>
          </a:endParaRPr>
        </a:p>
      </dgm:t>
    </dgm:pt>
    <dgm:pt modelId="{53969CAF-AF2B-4459-9446-29FF8B8A1ADC}" type="sibTrans" cxnId="{7C358EAA-A955-4D52-A5A5-F250C4FD9034}">
      <dgm:prSet/>
      <dgm:spPr/>
      <dgm:t>
        <a:bodyPr/>
        <a:lstStyle/>
        <a:p>
          <a:endParaRPr lang="es-ES" sz="2000">
            <a:latin typeface="Times New Roman" panose="02020603050405020304" pitchFamily="18" charset="0"/>
            <a:cs typeface="Times New Roman" panose="02020603050405020304" pitchFamily="18" charset="0"/>
          </a:endParaRPr>
        </a:p>
      </dgm:t>
    </dgm:pt>
    <dgm:pt modelId="{720E8B9C-B911-44F4-9340-BBD90C23C110}">
      <dgm:prSet phldrT="[Texto]" custT="1"/>
      <dgm:spPr/>
      <dgm:t>
        <a:bodyPr/>
        <a:lstStyle/>
        <a:p>
          <a:r>
            <a:rPr lang="es-ES" sz="2000" dirty="0" smtClean="0">
              <a:latin typeface="Times New Roman" panose="02020603050405020304" pitchFamily="18" charset="0"/>
              <a:cs typeface="Times New Roman" panose="02020603050405020304" pitchFamily="18" charset="0"/>
            </a:rPr>
            <a:t>Catálogo Electrónico</a:t>
          </a:r>
          <a:endParaRPr lang="es-ES" sz="2000" dirty="0">
            <a:latin typeface="Times New Roman" panose="02020603050405020304" pitchFamily="18" charset="0"/>
            <a:cs typeface="Times New Roman" panose="02020603050405020304" pitchFamily="18" charset="0"/>
          </a:endParaRPr>
        </a:p>
      </dgm:t>
    </dgm:pt>
    <dgm:pt modelId="{5DBCEB8D-80EC-4294-9C96-E333FBE878F5}" type="parTrans" cxnId="{63D15CAB-F0E4-4EB1-9ED3-D9965C61BD6D}">
      <dgm:prSet/>
      <dgm:spPr/>
      <dgm:t>
        <a:bodyPr/>
        <a:lstStyle/>
        <a:p>
          <a:endParaRPr lang="es-ES" sz="2000">
            <a:latin typeface="Times New Roman" panose="02020603050405020304" pitchFamily="18" charset="0"/>
            <a:cs typeface="Times New Roman" panose="02020603050405020304" pitchFamily="18" charset="0"/>
          </a:endParaRPr>
        </a:p>
      </dgm:t>
    </dgm:pt>
    <dgm:pt modelId="{9FEF6FAE-C5CC-4732-9CB5-A7815E1D292A}" type="sibTrans" cxnId="{63D15CAB-F0E4-4EB1-9ED3-D9965C61BD6D}">
      <dgm:prSet/>
      <dgm:spPr/>
      <dgm:t>
        <a:bodyPr/>
        <a:lstStyle/>
        <a:p>
          <a:endParaRPr lang="es-ES" sz="2000">
            <a:latin typeface="Times New Roman" panose="02020603050405020304" pitchFamily="18" charset="0"/>
            <a:cs typeface="Times New Roman" panose="02020603050405020304" pitchFamily="18" charset="0"/>
          </a:endParaRPr>
        </a:p>
      </dgm:t>
    </dgm:pt>
    <dgm:pt modelId="{45CE153C-566B-4EFC-825B-20B081BADD2D}">
      <dgm:prSet phldrT="[Texto]" custT="1"/>
      <dgm:spPr/>
      <dgm:t>
        <a:bodyPr/>
        <a:lstStyle/>
        <a:p>
          <a:r>
            <a:rPr lang="es-ES" sz="2000" dirty="0" smtClean="0">
              <a:latin typeface="Times New Roman" panose="02020603050405020304" pitchFamily="18" charset="0"/>
              <a:cs typeface="Times New Roman" panose="02020603050405020304" pitchFamily="18" charset="0"/>
            </a:rPr>
            <a:t>Ubicados en Quito</a:t>
          </a:r>
          <a:endParaRPr lang="es-ES" sz="2000" dirty="0">
            <a:latin typeface="Times New Roman" panose="02020603050405020304" pitchFamily="18" charset="0"/>
            <a:cs typeface="Times New Roman" panose="02020603050405020304" pitchFamily="18" charset="0"/>
          </a:endParaRPr>
        </a:p>
      </dgm:t>
    </dgm:pt>
    <dgm:pt modelId="{C1FC466F-AFFE-4012-9BAF-01FCECAEB917}" type="parTrans" cxnId="{980B1B5B-1C0F-43D3-8B51-64DFA5A34810}">
      <dgm:prSet/>
      <dgm:spPr/>
      <dgm:t>
        <a:bodyPr/>
        <a:lstStyle/>
        <a:p>
          <a:endParaRPr lang="es-ES" sz="2000">
            <a:latin typeface="Times New Roman" panose="02020603050405020304" pitchFamily="18" charset="0"/>
            <a:cs typeface="Times New Roman" panose="02020603050405020304" pitchFamily="18" charset="0"/>
          </a:endParaRPr>
        </a:p>
      </dgm:t>
    </dgm:pt>
    <dgm:pt modelId="{3278DDCE-FE3F-4BBE-99D7-0A6CC1BB715A}" type="sibTrans" cxnId="{980B1B5B-1C0F-43D3-8B51-64DFA5A34810}">
      <dgm:prSet/>
      <dgm:spPr/>
      <dgm:t>
        <a:bodyPr/>
        <a:lstStyle/>
        <a:p>
          <a:endParaRPr lang="es-ES" sz="2000">
            <a:latin typeface="Times New Roman" panose="02020603050405020304" pitchFamily="18" charset="0"/>
            <a:cs typeface="Times New Roman" panose="02020603050405020304" pitchFamily="18" charset="0"/>
          </a:endParaRPr>
        </a:p>
      </dgm:t>
    </dgm:pt>
    <dgm:pt modelId="{9EA7E9E7-C7B8-497E-9DC7-23D2486ACBA3}">
      <dgm:prSet phldrT="[Texto]" custT="1"/>
      <dgm:spPr/>
      <dgm:t>
        <a:bodyPr/>
        <a:lstStyle/>
        <a:p>
          <a:r>
            <a:rPr lang="es-ES" sz="2000" dirty="0" smtClean="0">
              <a:latin typeface="Times New Roman" panose="02020603050405020304" pitchFamily="18" charset="0"/>
              <a:cs typeface="Times New Roman" panose="02020603050405020304" pitchFamily="18" charset="0"/>
            </a:rPr>
            <a:t>Información Financiera presentada en Superintendencia de Compañías</a:t>
          </a:r>
          <a:endParaRPr lang="es-ES" sz="2000" dirty="0">
            <a:latin typeface="Times New Roman" panose="02020603050405020304" pitchFamily="18" charset="0"/>
            <a:cs typeface="Times New Roman" panose="02020603050405020304" pitchFamily="18" charset="0"/>
          </a:endParaRPr>
        </a:p>
      </dgm:t>
    </dgm:pt>
    <dgm:pt modelId="{4797E102-4F5A-4B3D-BB4A-E4D7BE9A83E3}" type="parTrans" cxnId="{73C3DC42-3B82-417C-9ACE-0D2A8416795A}">
      <dgm:prSet/>
      <dgm:spPr/>
      <dgm:t>
        <a:bodyPr/>
        <a:lstStyle/>
        <a:p>
          <a:endParaRPr lang="es-ES" sz="2000">
            <a:latin typeface="Times New Roman" panose="02020603050405020304" pitchFamily="18" charset="0"/>
            <a:cs typeface="Times New Roman" panose="02020603050405020304" pitchFamily="18" charset="0"/>
          </a:endParaRPr>
        </a:p>
      </dgm:t>
    </dgm:pt>
    <dgm:pt modelId="{378FFCD1-E464-43F4-87A5-D6BD1EC8FFDC}" type="sibTrans" cxnId="{73C3DC42-3B82-417C-9ACE-0D2A8416795A}">
      <dgm:prSet/>
      <dgm:spPr/>
      <dgm:t>
        <a:bodyPr/>
        <a:lstStyle/>
        <a:p>
          <a:endParaRPr lang="es-ES" sz="2000">
            <a:latin typeface="Times New Roman" panose="02020603050405020304" pitchFamily="18" charset="0"/>
            <a:cs typeface="Times New Roman" panose="02020603050405020304" pitchFamily="18" charset="0"/>
          </a:endParaRPr>
        </a:p>
      </dgm:t>
    </dgm:pt>
    <dgm:pt modelId="{E5E3041A-A15E-44AF-A3B1-754DB1C51624}" type="pres">
      <dgm:prSet presAssocID="{FC0D4751-F67F-44E3-A423-043AE7D70499}" presName="cycle" presStyleCnt="0">
        <dgm:presLayoutVars>
          <dgm:dir/>
          <dgm:resizeHandles val="exact"/>
        </dgm:presLayoutVars>
      </dgm:prSet>
      <dgm:spPr/>
      <dgm:t>
        <a:bodyPr/>
        <a:lstStyle/>
        <a:p>
          <a:endParaRPr lang="es-ES"/>
        </a:p>
      </dgm:t>
    </dgm:pt>
    <dgm:pt modelId="{8309170E-5215-4E28-BAA4-874F6ACFB6D5}" type="pres">
      <dgm:prSet presAssocID="{19BAFFF7-CC83-411B-B54A-CC4D215BC233}" presName="node" presStyleLbl="node1" presStyleIdx="0" presStyleCnt="5">
        <dgm:presLayoutVars>
          <dgm:bulletEnabled val="1"/>
        </dgm:presLayoutVars>
      </dgm:prSet>
      <dgm:spPr/>
      <dgm:t>
        <a:bodyPr/>
        <a:lstStyle/>
        <a:p>
          <a:endParaRPr lang="es-ES"/>
        </a:p>
      </dgm:t>
    </dgm:pt>
    <dgm:pt modelId="{7E858D33-0A44-4CE6-BC82-5B8241CDD679}" type="pres">
      <dgm:prSet presAssocID="{19BAFFF7-CC83-411B-B54A-CC4D215BC233}" presName="spNode" presStyleCnt="0"/>
      <dgm:spPr/>
    </dgm:pt>
    <dgm:pt modelId="{9B886AD2-360D-44DB-BBCF-E90FFA322967}" type="pres">
      <dgm:prSet presAssocID="{5CF148B6-CA41-4AAA-A14E-F7000040BEDF}" presName="sibTrans" presStyleLbl="sibTrans1D1" presStyleIdx="0" presStyleCnt="5"/>
      <dgm:spPr/>
      <dgm:t>
        <a:bodyPr/>
        <a:lstStyle/>
        <a:p>
          <a:endParaRPr lang="es-ES"/>
        </a:p>
      </dgm:t>
    </dgm:pt>
    <dgm:pt modelId="{9248151A-1273-4B0C-BE60-5FAE9720F5D4}" type="pres">
      <dgm:prSet presAssocID="{C78080DA-3E3F-453A-970A-7A1E3B7FD450}" presName="node" presStyleLbl="node1" presStyleIdx="1" presStyleCnt="5">
        <dgm:presLayoutVars>
          <dgm:bulletEnabled val="1"/>
        </dgm:presLayoutVars>
      </dgm:prSet>
      <dgm:spPr/>
      <dgm:t>
        <a:bodyPr/>
        <a:lstStyle/>
        <a:p>
          <a:endParaRPr lang="es-ES"/>
        </a:p>
      </dgm:t>
    </dgm:pt>
    <dgm:pt modelId="{5A0AC601-7288-4FF4-8438-BAB5CECF4AEF}" type="pres">
      <dgm:prSet presAssocID="{C78080DA-3E3F-453A-970A-7A1E3B7FD450}" presName="spNode" presStyleCnt="0"/>
      <dgm:spPr/>
    </dgm:pt>
    <dgm:pt modelId="{9EB588DD-AF50-460C-B71E-0513C08E7FE3}" type="pres">
      <dgm:prSet presAssocID="{53969CAF-AF2B-4459-9446-29FF8B8A1ADC}" presName="sibTrans" presStyleLbl="sibTrans1D1" presStyleIdx="1" presStyleCnt="5"/>
      <dgm:spPr/>
      <dgm:t>
        <a:bodyPr/>
        <a:lstStyle/>
        <a:p>
          <a:endParaRPr lang="es-ES"/>
        </a:p>
      </dgm:t>
    </dgm:pt>
    <dgm:pt modelId="{01328DE3-E6FB-4377-BEBE-81BA639BB8FE}" type="pres">
      <dgm:prSet presAssocID="{720E8B9C-B911-44F4-9340-BBD90C23C110}" presName="node" presStyleLbl="node1" presStyleIdx="2" presStyleCnt="5">
        <dgm:presLayoutVars>
          <dgm:bulletEnabled val="1"/>
        </dgm:presLayoutVars>
      </dgm:prSet>
      <dgm:spPr/>
      <dgm:t>
        <a:bodyPr/>
        <a:lstStyle/>
        <a:p>
          <a:endParaRPr lang="es-ES"/>
        </a:p>
      </dgm:t>
    </dgm:pt>
    <dgm:pt modelId="{87DC21F9-A491-49BD-BC98-73681AF03402}" type="pres">
      <dgm:prSet presAssocID="{720E8B9C-B911-44F4-9340-BBD90C23C110}" presName="spNode" presStyleCnt="0"/>
      <dgm:spPr/>
    </dgm:pt>
    <dgm:pt modelId="{4575CC1F-34A9-4EF2-A11C-EBC1502797B9}" type="pres">
      <dgm:prSet presAssocID="{9FEF6FAE-C5CC-4732-9CB5-A7815E1D292A}" presName="sibTrans" presStyleLbl="sibTrans1D1" presStyleIdx="2" presStyleCnt="5"/>
      <dgm:spPr/>
      <dgm:t>
        <a:bodyPr/>
        <a:lstStyle/>
        <a:p>
          <a:endParaRPr lang="es-ES"/>
        </a:p>
      </dgm:t>
    </dgm:pt>
    <dgm:pt modelId="{3C456F16-75A5-4E6F-B54E-7212DDB80713}" type="pres">
      <dgm:prSet presAssocID="{45CE153C-566B-4EFC-825B-20B081BADD2D}" presName="node" presStyleLbl="node1" presStyleIdx="3" presStyleCnt="5">
        <dgm:presLayoutVars>
          <dgm:bulletEnabled val="1"/>
        </dgm:presLayoutVars>
      </dgm:prSet>
      <dgm:spPr/>
      <dgm:t>
        <a:bodyPr/>
        <a:lstStyle/>
        <a:p>
          <a:endParaRPr lang="es-ES"/>
        </a:p>
      </dgm:t>
    </dgm:pt>
    <dgm:pt modelId="{236E6BBB-15CA-4B20-AB13-F097773CEF79}" type="pres">
      <dgm:prSet presAssocID="{45CE153C-566B-4EFC-825B-20B081BADD2D}" presName="spNode" presStyleCnt="0"/>
      <dgm:spPr/>
    </dgm:pt>
    <dgm:pt modelId="{42BD4238-0A51-411A-9D6A-D3A83BB76EB9}" type="pres">
      <dgm:prSet presAssocID="{3278DDCE-FE3F-4BBE-99D7-0A6CC1BB715A}" presName="sibTrans" presStyleLbl="sibTrans1D1" presStyleIdx="3" presStyleCnt="5"/>
      <dgm:spPr/>
      <dgm:t>
        <a:bodyPr/>
        <a:lstStyle/>
        <a:p>
          <a:endParaRPr lang="es-ES"/>
        </a:p>
      </dgm:t>
    </dgm:pt>
    <dgm:pt modelId="{6DB2CAEE-E9E0-430A-82AE-74E2F507DD79}" type="pres">
      <dgm:prSet presAssocID="{9EA7E9E7-C7B8-497E-9DC7-23D2486ACBA3}" presName="node" presStyleLbl="node1" presStyleIdx="4" presStyleCnt="5" custScaleX="122422" custScaleY="127065" custRadScaleRad="102653" custRadScaleInc="-2002">
        <dgm:presLayoutVars>
          <dgm:bulletEnabled val="1"/>
        </dgm:presLayoutVars>
      </dgm:prSet>
      <dgm:spPr/>
      <dgm:t>
        <a:bodyPr/>
        <a:lstStyle/>
        <a:p>
          <a:endParaRPr lang="es-ES"/>
        </a:p>
      </dgm:t>
    </dgm:pt>
    <dgm:pt modelId="{FE1A3BDE-2E31-4C69-818F-9948076D24A9}" type="pres">
      <dgm:prSet presAssocID="{9EA7E9E7-C7B8-497E-9DC7-23D2486ACBA3}" presName="spNode" presStyleCnt="0"/>
      <dgm:spPr/>
    </dgm:pt>
    <dgm:pt modelId="{13431C58-F008-4780-B7FA-5278B4C7F455}" type="pres">
      <dgm:prSet presAssocID="{378FFCD1-E464-43F4-87A5-D6BD1EC8FFDC}" presName="sibTrans" presStyleLbl="sibTrans1D1" presStyleIdx="4" presStyleCnt="5"/>
      <dgm:spPr/>
      <dgm:t>
        <a:bodyPr/>
        <a:lstStyle/>
        <a:p>
          <a:endParaRPr lang="es-ES"/>
        </a:p>
      </dgm:t>
    </dgm:pt>
  </dgm:ptLst>
  <dgm:cxnLst>
    <dgm:cxn modelId="{73C3DC42-3B82-417C-9ACE-0D2A8416795A}" srcId="{FC0D4751-F67F-44E3-A423-043AE7D70499}" destId="{9EA7E9E7-C7B8-497E-9DC7-23D2486ACBA3}" srcOrd="4" destOrd="0" parTransId="{4797E102-4F5A-4B3D-BB4A-E4D7BE9A83E3}" sibTransId="{378FFCD1-E464-43F4-87A5-D6BD1EC8FFDC}"/>
    <dgm:cxn modelId="{07A678C3-A810-4CFD-A476-B38CC0DCFE08}" type="presOf" srcId="{FC0D4751-F67F-44E3-A423-043AE7D70499}" destId="{E5E3041A-A15E-44AF-A3B1-754DB1C51624}" srcOrd="0" destOrd="0" presId="urn:microsoft.com/office/officeart/2005/8/layout/cycle6"/>
    <dgm:cxn modelId="{1B247FF8-E1A6-473C-AD5E-F1A9B07586C6}" type="presOf" srcId="{378FFCD1-E464-43F4-87A5-D6BD1EC8FFDC}" destId="{13431C58-F008-4780-B7FA-5278B4C7F455}" srcOrd="0" destOrd="0" presId="urn:microsoft.com/office/officeart/2005/8/layout/cycle6"/>
    <dgm:cxn modelId="{269DCF63-C80D-4874-8021-89559B4588D3}" type="presOf" srcId="{9FEF6FAE-C5CC-4732-9CB5-A7815E1D292A}" destId="{4575CC1F-34A9-4EF2-A11C-EBC1502797B9}" srcOrd="0" destOrd="0" presId="urn:microsoft.com/office/officeart/2005/8/layout/cycle6"/>
    <dgm:cxn modelId="{7C358EAA-A955-4D52-A5A5-F250C4FD9034}" srcId="{FC0D4751-F67F-44E3-A423-043AE7D70499}" destId="{C78080DA-3E3F-453A-970A-7A1E3B7FD450}" srcOrd="1" destOrd="0" parTransId="{5C30F35C-99E8-4069-8D6A-0E635F2ED44B}" sibTransId="{53969CAF-AF2B-4459-9446-29FF8B8A1ADC}"/>
    <dgm:cxn modelId="{F4E2F85D-AD72-40FC-90FB-518B2B4811DC}" type="presOf" srcId="{3278DDCE-FE3F-4BBE-99D7-0A6CC1BB715A}" destId="{42BD4238-0A51-411A-9D6A-D3A83BB76EB9}" srcOrd="0" destOrd="0" presId="urn:microsoft.com/office/officeart/2005/8/layout/cycle6"/>
    <dgm:cxn modelId="{6CDB6F31-446E-4C3B-AFCD-71AA923E1BAD}" type="presOf" srcId="{720E8B9C-B911-44F4-9340-BBD90C23C110}" destId="{01328DE3-E6FB-4377-BEBE-81BA639BB8FE}" srcOrd="0" destOrd="0" presId="urn:microsoft.com/office/officeart/2005/8/layout/cycle6"/>
    <dgm:cxn modelId="{D54EC3A3-2C12-4C92-865C-948921E0328B}" type="presOf" srcId="{C78080DA-3E3F-453A-970A-7A1E3B7FD450}" destId="{9248151A-1273-4B0C-BE60-5FAE9720F5D4}" srcOrd="0" destOrd="0" presId="urn:microsoft.com/office/officeart/2005/8/layout/cycle6"/>
    <dgm:cxn modelId="{DAEDFE48-EC7B-4A97-85BF-1FC9C0217894}" type="presOf" srcId="{19BAFFF7-CC83-411B-B54A-CC4D215BC233}" destId="{8309170E-5215-4E28-BAA4-874F6ACFB6D5}" srcOrd="0" destOrd="0" presId="urn:microsoft.com/office/officeart/2005/8/layout/cycle6"/>
    <dgm:cxn modelId="{FB84B58A-DCC1-445A-9314-F802377193EC}" type="presOf" srcId="{9EA7E9E7-C7B8-497E-9DC7-23D2486ACBA3}" destId="{6DB2CAEE-E9E0-430A-82AE-74E2F507DD79}" srcOrd="0" destOrd="0" presId="urn:microsoft.com/office/officeart/2005/8/layout/cycle6"/>
    <dgm:cxn modelId="{276E16EA-05FA-4BBE-889B-88CBA93B827B}" type="presOf" srcId="{5CF148B6-CA41-4AAA-A14E-F7000040BEDF}" destId="{9B886AD2-360D-44DB-BBCF-E90FFA322967}" srcOrd="0" destOrd="0" presId="urn:microsoft.com/office/officeart/2005/8/layout/cycle6"/>
    <dgm:cxn modelId="{681772A8-9472-4484-825A-B14B2151026B}" srcId="{FC0D4751-F67F-44E3-A423-043AE7D70499}" destId="{19BAFFF7-CC83-411B-B54A-CC4D215BC233}" srcOrd="0" destOrd="0" parTransId="{80AE5090-3566-4FF2-9534-426615B2DECD}" sibTransId="{5CF148B6-CA41-4AAA-A14E-F7000040BEDF}"/>
    <dgm:cxn modelId="{980B1B5B-1C0F-43D3-8B51-64DFA5A34810}" srcId="{FC0D4751-F67F-44E3-A423-043AE7D70499}" destId="{45CE153C-566B-4EFC-825B-20B081BADD2D}" srcOrd="3" destOrd="0" parTransId="{C1FC466F-AFFE-4012-9BAF-01FCECAEB917}" sibTransId="{3278DDCE-FE3F-4BBE-99D7-0A6CC1BB715A}"/>
    <dgm:cxn modelId="{EEE20DC2-58DB-4235-8232-1C72051CDFE1}" type="presOf" srcId="{53969CAF-AF2B-4459-9446-29FF8B8A1ADC}" destId="{9EB588DD-AF50-460C-B71E-0513C08E7FE3}" srcOrd="0" destOrd="0" presId="urn:microsoft.com/office/officeart/2005/8/layout/cycle6"/>
    <dgm:cxn modelId="{63D15CAB-F0E4-4EB1-9ED3-D9965C61BD6D}" srcId="{FC0D4751-F67F-44E3-A423-043AE7D70499}" destId="{720E8B9C-B911-44F4-9340-BBD90C23C110}" srcOrd="2" destOrd="0" parTransId="{5DBCEB8D-80EC-4294-9C96-E333FBE878F5}" sibTransId="{9FEF6FAE-C5CC-4732-9CB5-A7815E1D292A}"/>
    <dgm:cxn modelId="{DE7861F0-9AD9-4C10-9B30-04CB4D698D0C}" type="presOf" srcId="{45CE153C-566B-4EFC-825B-20B081BADD2D}" destId="{3C456F16-75A5-4E6F-B54E-7212DDB80713}" srcOrd="0" destOrd="0" presId="urn:microsoft.com/office/officeart/2005/8/layout/cycle6"/>
    <dgm:cxn modelId="{91E73150-22EB-4D01-BEED-27EABCBF1F18}" type="presParOf" srcId="{E5E3041A-A15E-44AF-A3B1-754DB1C51624}" destId="{8309170E-5215-4E28-BAA4-874F6ACFB6D5}" srcOrd="0" destOrd="0" presId="urn:microsoft.com/office/officeart/2005/8/layout/cycle6"/>
    <dgm:cxn modelId="{5B60A80A-8DE4-4B86-9DC0-8E9BD95F976E}" type="presParOf" srcId="{E5E3041A-A15E-44AF-A3B1-754DB1C51624}" destId="{7E858D33-0A44-4CE6-BC82-5B8241CDD679}" srcOrd="1" destOrd="0" presId="urn:microsoft.com/office/officeart/2005/8/layout/cycle6"/>
    <dgm:cxn modelId="{854F93DF-042D-48BB-B2D6-946C5E593C8C}" type="presParOf" srcId="{E5E3041A-A15E-44AF-A3B1-754DB1C51624}" destId="{9B886AD2-360D-44DB-BBCF-E90FFA322967}" srcOrd="2" destOrd="0" presId="urn:microsoft.com/office/officeart/2005/8/layout/cycle6"/>
    <dgm:cxn modelId="{D876BC43-D239-431A-96E8-60DF30B41736}" type="presParOf" srcId="{E5E3041A-A15E-44AF-A3B1-754DB1C51624}" destId="{9248151A-1273-4B0C-BE60-5FAE9720F5D4}" srcOrd="3" destOrd="0" presId="urn:microsoft.com/office/officeart/2005/8/layout/cycle6"/>
    <dgm:cxn modelId="{122523FE-843E-4050-8B86-5EED417CA7D3}" type="presParOf" srcId="{E5E3041A-A15E-44AF-A3B1-754DB1C51624}" destId="{5A0AC601-7288-4FF4-8438-BAB5CECF4AEF}" srcOrd="4" destOrd="0" presId="urn:microsoft.com/office/officeart/2005/8/layout/cycle6"/>
    <dgm:cxn modelId="{3C3DBC9C-7CC2-451A-BB4B-574741C1A01C}" type="presParOf" srcId="{E5E3041A-A15E-44AF-A3B1-754DB1C51624}" destId="{9EB588DD-AF50-460C-B71E-0513C08E7FE3}" srcOrd="5" destOrd="0" presId="urn:microsoft.com/office/officeart/2005/8/layout/cycle6"/>
    <dgm:cxn modelId="{967CAFD2-D063-44E9-9087-525203D439F5}" type="presParOf" srcId="{E5E3041A-A15E-44AF-A3B1-754DB1C51624}" destId="{01328DE3-E6FB-4377-BEBE-81BA639BB8FE}" srcOrd="6" destOrd="0" presId="urn:microsoft.com/office/officeart/2005/8/layout/cycle6"/>
    <dgm:cxn modelId="{CA502D68-BD42-4BBF-983E-0CECAC3D6AFF}" type="presParOf" srcId="{E5E3041A-A15E-44AF-A3B1-754DB1C51624}" destId="{87DC21F9-A491-49BD-BC98-73681AF03402}" srcOrd="7" destOrd="0" presId="urn:microsoft.com/office/officeart/2005/8/layout/cycle6"/>
    <dgm:cxn modelId="{199CF234-06E4-40EA-879B-9EBEDE3C44C0}" type="presParOf" srcId="{E5E3041A-A15E-44AF-A3B1-754DB1C51624}" destId="{4575CC1F-34A9-4EF2-A11C-EBC1502797B9}" srcOrd="8" destOrd="0" presId="urn:microsoft.com/office/officeart/2005/8/layout/cycle6"/>
    <dgm:cxn modelId="{23E4BDBB-677B-4E01-B366-661FB58C6E40}" type="presParOf" srcId="{E5E3041A-A15E-44AF-A3B1-754DB1C51624}" destId="{3C456F16-75A5-4E6F-B54E-7212DDB80713}" srcOrd="9" destOrd="0" presId="urn:microsoft.com/office/officeart/2005/8/layout/cycle6"/>
    <dgm:cxn modelId="{484F9E02-5868-4864-89E7-B992C7B36F2A}" type="presParOf" srcId="{E5E3041A-A15E-44AF-A3B1-754DB1C51624}" destId="{236E6BBB-15CA-4B20-AB13-F097773CEF79}" srcOrd="10" destOrd="0" presId="urn:microsoft.com/office/officeart/2005/8/layout/cycle6"/>
    <dgm:cxn modelId="{97B8B50D-C190-4320-AFF7-0A6DD30817C2}" type="presParOf" srcId="{E5E3041A-A15E-44AF-A3B1-754DB1C51624}" destId="{42BD4238-0A51-411A-9D6A-D3A83BB76EB9}" srcOrd="11" destOrd="0" presId="urn:microsoft.com/office/officeart/2005/8/layout/cycle6"/>
    <dgm:cxn modelId="{0BBC3DAA-88CE-449E-894A-D45C4A4A08D3}" type="presParOf" srcId="{E5E3041A-A15E-44AF-A3B1-754DB1C51624}" destId="{6DB2CAEE-E9E0-430A-82AE-74E2F507DD79}" srcOrd="12" destOrd="0" presId="urn:microsoft.com/office/officeart/2005/8/layout/cycle6"/>
    <dgm:cxn modelId="{79B410D5-1684-4622-9337-6B22DEAA8DC8}" type="presParOf" srcId="{E5E3041A-A15E-44AF-A3B1-754DB1C51624}" destId="{FE1A3BDE-2E31-4C69-818F-9948076D24A9}" srcOrd="13" destOrd="0" presId="urn:microsoft.com/office/officeart/2005/8/layout/cycle6"/>
    <dgm:cxn modelId="{A32BA5A5-6A29-4A9B-A479-3EF41AC56079}" type="presParOf" srcId="{E5E3041A-A15E-44AF-A3B1-754DB1C51624}" destId="{13431C58-F008-4780-B7FA-5278B4C7F455}"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23D3AA-98C4-4A18-A196-F28EC615C055}"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s-ES"/>
        </a:p>
      </dgm:t>
    </dgm:pt>
    <dgm:pt modelId="{E50C903A-1E08-4932-86C5-B07298761C60}">
      <dgm:prSet phldrT="[Texto]"/>
      <dgm:spPr/>
      <dgm:t>
        <a:bodyPr/>
        <a:lstStyle/>
        <a:p>
          <a:r>
            <a:rPr lang="es-ES" dirty="0" smtClean="0">
              <a:latin typeface="Times New Roman" panose="02020603050405020304" pitchFamily="18" charset="0"/>
              <a:cs typeface="Times New Roman" panose="02020603050405020304" pitchFamily="18" charset="0"/>
            </a:rPr>
            <a:t>Enfoque de la Investigación</a:t>
          </a:r>
          <a:endParaRPr lang="es-ES" dirty="0">
            <a:latin typeface="Times New Roman" panose="02020603050405020304" pitchFamily="18" charset="0"/>
            <a:cs typeface="Times New Roman" panose="02020603050405020304" pitchFamily="18" charset="0"/>
          </a:endParaRPr>
        </a:p>
      </dgm:t>
    </dgm:pt>
    <dgm:pt modelId="{322637E5-5FED-4906-93BA-2736BE9719E5}" type="parTrans" cxnId="{A26A2664-B4F9-43F6-A4B1-971E681786C0}">
      <dgm:prSet/>
      <dgm:spPr/>
      <dgm:t>
        <a:bodyPr/>
        <a:lstStyle/>
        <a:p>
          <a:endParaRPr lang="es-ES">
            <a:latin typeface="Times New Roman" panose="02020603050405020304" pitchFamily="18" charset="0"/>
            <a:cs typeface="Times New Roman" panose="02020603050405020304" pitchFamily="18" charset="0"/>
          </a:endParaRPr>
        </a:p>
      </dgm:t>
    </dgm:pt>
    <dgm:pt modelId="{011A6373-099C-456F-B9C8-D92BEF89C66F}" type="sibTrans" cxnId="{A26A2664-B4F9-43F6-A4B1-971E681786C0}">
      <dgm:prSet/>
      <dgm:spPr/>
      <dgm:t>
        <a:bodyPr/>
        <a:lstStyle/>
        <a:p>
          <a:endParaRPr lang="es-ES">
            <a:latin typeface="Times New Roman" panose="02020603050405020304" pitchFamily="18" charset="0"/>
            <a:cs typeface="Times New Roman" panose="02020603050405020304" pitchFamily="18" charset="0"/>
          </a:endParaRPr>
        </a:p>
      </dgm:t>
    </dgm:pt>
    <dgm:pt modelId="{B00D4081-9903-4E32-A30A-408771C9F75F}">
      <dgm:prSet phldrT="[Texto]"/>
      <dgm:spPr/>
      <dgm:t>
        <a:bodyPr/>
        <a:lstStyle/>
        <a:p>
          <a:r>
            <a:rPr lang="es-ES" dirty="0" smtClean="0">
              <a:latin typeface="Times New Roman" panose="02020603050405020304" pitchFamily="18" charset="0"/>
              <a:cs typeface="Times New Roman" panose="02020603050405020304" pitchFamily="18" charset="0"/>
            </a:rPr>
            <a:t>Cuantitativo</a:t>
          </a:r>
          <a:endParaRPr lang="es-ES" dirty="0">
            <a:latin typeface="Times New Roman" panose="02020603050405020304" pitchFamily="18" charset="0"/>
            <a:cs typeface="Times New Roman" panose="02020603050405020304" pitchFamily="18" charset="0"/>
          </a:endParaRPr>
        </a:p>
      </dgm:t>
    </dgm:pt>
    <dgm:pt modelId="{2251011A-91F4-45FF-85B4-DC292D14847A}" type="parTrans" cxnId="{CABA2232-180F-4D02-B954-888BD23E6EBF}">
      <dgm:prSet/>
      <dgm:spPr/>
      <dgm:t>
        <a:bodyPr/>
        <a:lstStyle/>
        <a:p>
          <a:endParaRPr lang="es-ES">
            <a:latin typeface="Times New Roman" panose="02020603050405020304" pitchFamily="18" charset="0"/>
            <a:cs typeface="Times New Roman" panose="02020603050405020304" pitchFamily="18" charset="0"/>
          </a:endParaRPr>
        </a:p>
      </dgm:t>
    </dgm:pt>
    <dgm:pt modelId="{97B081C4-7250-4B8E-80EE-55CD8D64AA67}" type="sibTrans" cxnId="{CABA2232-180F-4D02-B954-888BD23E6EBF}">
      <dgm:prSet/>
      <dgm:spPr/>
      <dgm:t>
        <a:bodyPr/>
        <a:lstStyle/>
        <a:p>
          <a:endParaRPr lang="es-ES">
            <a:latin typeface="Times New Roman" panose="02020603050405020304" pitchFamily="18" charset="0"/>
            <a:cs typeface="Times New Roman" panose="02020603050405020304" pitchFamily="18" charset="0"/>
          </a:endParaRPr>
        </a:p>
      </dgm:t>
    </dgm:pt>
    <dgm:pt modelId="{2236D0CE-E6F9-4178-ACA1-30F0FF70A6D2}">
      <dgm:prSet phldrT="[Texto]"/>
      <dgm:spPr/>
      <dgm:t>
        <a:bodyPr/>
        <a:lstStyle/>
        <a:p>
          <a:r>
            <a:rPr lang="es-ES" dirty="0" smtClean="0">
              <a:latin typeface="Times New Roman" panose="02020603050405020304" pitchFamily="18" charset="0"/>
              <a:cs typeface="Times New Roman" panose="02020603050405020304" pitchFamily="18" charset="0"/>
            </a:rPr>
            <a:t>Tipología de la Investigación</a:t>
          </a:r>
          <a:endParaRPr lang="es-ES" dirty="0">
            <a:latin typeface="Times New Roman" panose="02020603050405020304" pitchFamily="18" charset="0"/>
            <a:cs typeface="Times New Roman" panose="02020603050405020304" pitchFamily="18" charset="0"/>
          </a:endParaRPr>
        </a:p>
      </dgm:t>
    </dgm:pt>
    <dgm:pt modelId="{16FBBC32-F83A-43AC-881C-99E9AA2C255A}" type="parTrans" cxnId="{B78C14FD-F120-440B-A44B-C45FA0745DA4}">
      <dgm:prSet/>
      <dgm:spPr/>
      <dgm:t>
        <a:bodyPr/>
        <a:lstStyle/>
        <a:p>
          <a:endParaRPr lang="es-ES">
            <a:latin typeface="Times New Roman" panose="02020603050405020304" pitchFamily="18" charset="0"/>
            <a:cs typeface="Times New Roman" panose="02020603050405020304" pitchFamily="18" charset="0"/>
          </a:endParaRPr>
        </a:p>
      </dgm:t>
    </dgm:pt>
    <dgm:pt modelId="{E440CEDA-ABFA-4C5C-B340-E598DEBECAC2}" type="sibTrans" cxnId="{B78C14FD-F120-440B-A44B-C45FA0745DA4}">
      <dgm:prSet/>
      <dgm:spPr/>
      <dgm:t>
        <a:bodyPr/>
        <a:lstStyle/>
        <a:p>
          <a:endParaRPr lang="es-ES">
            <a:latin typeface="Times New Roman" panose="02020603050405020304" pitchFamily="18" charset="0"/>
            <a:cs typeface="Times New Roman" panose="02020603050405020304" pitchFamily="18" charset="0"/>
          </a:endParaRPr>
        </a:p>
      </dgm:t>
    </dgm:pt>
    <dgm:pt modelId="{4B1F3B9D-AC51-4204-99E7-60C7D308D2FE}">
      <dgm:prSet phldrT="[Texto]"/>
      <dgm:spPr/>
      <dgm:t>
        <a:bodyPr/>
        <a:lstStyle/>
        <a:p>
          <a:r>
            <a:rPr lang="es-ES" dirty="0" smtClean="0">
              <a:latin typeface="Times New Roman" panose="02020603050405020304" pitchFamily="18" charset="0"/>
              <a:cs typeface="Times New Roman" panose="02020603050405020304" pitchFamily="18" charset="0"/>
            </a:rPr>
            <a:t>Alcance: Explicativa</a:t>
          </a:r>
          <a:endParaRPr lang="es-ES" dirty="0">
            <a:latin typeface="Times New Roman" panose="02020603050405020304" pitchFamily="18" charset="0"/>
            <a:cs typeface="Times New Roman" panose="02020603050405020304" pitchFamily="18" charset="0"/>
          </a:endParaRPr>
        </a:p>
      </dgm:t>
    </dgm:pt>
    <dgm:pt modelId="{6F1DC6AA-368F-49D5-A6DA-4FD3A38EA97E}" type="parTrans" cxnId="{A6748B37-1DD7-4AA6-90D3-874A23312D9B}">
      <dgm:prSet/>
      <dgm:spPr/>
      <dgm:t>
        <a:bodyPr/>
        <a:lstStyle/>
        <a:p>
          <a:endParaRPr lang="es-ES">
            <a:latin typeface="Times New Roman" panose="02020603050405020304" pitchFamily="18" charset="0"/>
            <a:cs typeface="Times New Roman" panose="02020603050405020304" pitchFamily="18" charset="0"/>
          </a:endParaRPr>
        </a:p>
      </dgm:t>
    </dgm:pt>
    <dgm:pt modelId="{BFD2036C-3682-4956-9021-BEDFF4DF1B28}" type="sibTrans" cxnId="{A6748B37-1DD7-4AA6-90D3-874A23312D9B}">
      <dgm:prSet/>
      <dgm:spPr/>
      <dgm:t>
        <a:bodyPr/>
        <a:lstStyle/>
        <a:p>
          <a:endParaRPr lang="es-ES">
            <a:latin typeface="Times New Roman" panose="02020603050405020304" pitchFamily="18" charset="0"/>
            <a:cs typeface="Times New Roman" panose="02020603050405020304" pitchFamily="18" charset="0"/>
          </a:endParaRPr>
        </a:p>
      </dgm:t>
    </dgm:pt>
    <dgm:pt modelId="{CE9C1AC1-4328-4F09-A382-A412D3EFDB09}">
      <dgm:prSet phldrT="[Texto]"/>
      <dgm:spPr/>
      <dgm:t>
        <a:bodyPr/>
        <a:lstStyle/>
        <a:p>
          <a:r>
            <a:rPr lang="es-ES" dirty="0" smtClean="0">
              <a:latin typeface="Times New Roman" panose="02020603050405020304" pitchFamily="18" charset="0"/>
              <a:cs typeface="Times New Roman" panose="02020603050405020304" pitchFamily="18" charset="0"/>
            </a:rPr>
            <a:t>Fuentes de Información: Mixta</a:t>
          </a:r>
          <a:endParaRPr lang="es-ES" dirty="0">
            <a:latin typeface="Times New Roman" panose="02020603050405020304" pitchFamily="18" charset="0"/>
            <a:cs typeface="Times New Roman" panose="02020603050405020304" pitchFamily="18" charset="0"/>
          </a:endParaRPr>
        </a:p>
      </dgm:t>
    </dgm:pt>
    <dgm:pt modelId="{21BF12B4-A9CA-4E19-8FE4-F3D5B9F6B160}" type="parTrans" cxnId="{BFD2FD6C-277B-4838-981C-8A995C370A5C}">
      <dgm:prSet/>
      <dgm:spPr/>
      <dgm:t>
        <a:bodyPr/>
        <a:lstStyle/>
        <a:p>
          <a:endParaRPr lang="es-ES">
            <a:latin typeface="Times New Roman" panose="02020603050405020304" pitchFamily="18" charset="0"/>
            <a:cs typeface="Times New Roman" panose="02020603050405020304" pitchFamily="18" charset="0"/>
          </a:endParaRPr>
        </a:p>
      </dgm:t>
    </dgm:pt>
    <dgm:pt modelId="{F558129A-3744-430F-A9A5-01C9D11EC0FC}" type="sibTrans" cxnId="{BFD2FD6C-277B-4838-981C-8A995C370A5C}">
      <dgm:prSet/>
      <dgm:spPr/>
      <dgm:t>
        <a:bodyPr/>
        <a:lstStyle/>
        <a:p>
          <a:endParaRPr lang="es-ES">
            <a:latin typeface="Times New Roman" panose="02020603050405020304" pitchFamily="18" charset="0"/>
            <a:cs typeface="Times New Roman" panose="02020603050405020304" pitchFamily="18" charset="0"/>
          </a:endParaRPr>
        </a:p>
      </dgm:t>
    </dgm:pt>
    <dgm:pt modelId="{5D2B011B-E5D0-48DB-BBE4-2E6AE3A9B375}">
      <dgm:prSet phldrT="[Texto]"/>
      <dgm:spPr/>
      <dgm:t>
        <a:bodyPr/>
        <a:lstStyle/>
        <a:p>
          <a:r>
            <a:rPr lang="es-ES" dirty="0" smtClean="0">
              <a:latin typeface="Times New Roman" panose="02020603050405020304" pitchFamily="18" charset="0"/>
              <a:cs typeface="Times New Roman" panose="02020603050405020304" pitchFamily="18" charset="0"/>
            </a:rPr>
            <a:t>Instrumentos de Recolección de Datos</a:t>
          </a:r>
          <a:endParaRPr lang="es-ES" dirty="0">
            <a:latin typeface="Times New Roman" panose="02020603050405020304" pitchFamily="18" charset="0"/>
            <a:cs typeface="Times New Roman" panose="02020603050405020304" pitchFamily="18" charset="0"/>
          </a:endParaRPr>
        </a:p>
      </dgm:t>
    </dgm:pt>
    <dgm:pt modelId="{016947ED-EA6F-4ADC-96C1-D705E81771E3}" type="parTrans" cxnId="{287902C7-1042-4F23-AD57-5124515FC1ED}">
      <dgm:prSet/>
      <dgm:spPr/>
      <dgm:t>
        <a:bodyPr/>
        <a:lstStyle/>
        <a:p>
          <a:endParaRPr lang="es-ES">
            <a:latin typeface="Times New Roman" panose="02020603050405020304" pitchFamily="18" charset="0"/>
            <a:cs typeface="Times New Roman" panose="02020603050405020304" pitchFamily="18" charset="0"/>
          </a:endParaRPr>
        </a:p>
      </dgm:t>
    </dgm:pt>
    <dgm:pt modelId="{7E8792E1-144C-4514-BBBD-2E2F957C828F}" type="sibTrans" cxnId="{287902C7-1042-4F23-AD57-5124515FC1ED}">
      <dgm:prSet/>
      <dgm:spPr/>
      <dgm:t>
        <a:bodyPr/>
        <a:lstStyle/>
        <a:p>
          <a:endParaRPr lang="es-ES">
            <a:latin typeface="Times New Roman" panose="02020603050405020304" pitchFamily="18" charset="0"/>
            <a:cs typeface="Times New Roman" panose="02020603050405020304" pitchFamily="18" charset="0"/>
          </a:endParaRPr>
        </a:p>
      </dgm:t>
    </dgm:pt>
    <dgm:pt modelId="{E9846040-BA94-44F0-9583-C287076752B5}">
      <dgm:prSet phldrT="[Texto]"/>
      <dgm:spPr/>
      <dgm:t>
        <a:bodyPr/>
        <a:lstStyle/>
        <a:p>
          <a:r>
            <a:rPr lang="es-ES" dirty="0" smtClean="0">
              <a:latin typeface="Times New Roman" panose="02020603050405020304" pitchFamily="18" charset="0"/>
              <a:cs typeface="Times New Roman" panose="02020603050405020304" pitchFamily="18" charset="0"/>
            </a:rPr>
            <a:t>Documental</a:t>
          </a:r>
          <a:endParaRPr lang="es-ES" dirty="0">
            <a:latin typeface="Times New Roman" panose="02020603050405020304" pitchFamily="18" charset="0"/>
            <a:cs typeface="Times New Roman" panose="02020603050405020304" pitchFamily="18" charset="0"/>
          </a:endParaRPr>
        </a:p>
      </dgm:t>
    </dgm:pt>
    <dgm:pt modelId="{5653BE4A-2C96-4E4D-9018-C36BDF5DC187}" type="parTrans" cxnId="{305D1BA1-FADE-4A8A-BF1F-8A4D9D973D00}">
      <dgm:prSet/>
      <dgm:spPr/>
      <dgm:t>
        <a:bodyPr/>
        <a:lstStyle/>
        <a:p>
          <a:endParaRPr lang="es-ES">
            <a:latin typeface="Times New Roman" panose="02020603050405020304" pitchFamily="18" charset="0"/>
            <a:cs typeface="Times New Roman" panose="02020603050405020304" pitchFamily="18" charset="0"/>
          </a:endParaRPr>
        </a:p>
      </dgm:t>
    </dgm:pt>
    <dgm:pt modelId="{C3AF6DB8-4EF8-4610-89C6-7D09EE70BDDE}" type="sibTrans" cxnId="{305D1BA1-FADE-4A8A-BF1F-8A4D9D973D00}">
      <dgm:prSet/>
      <dgm:spPr/>
      <dgm:t>
        <a:bodyPr/>
        <a:lstStyle/>
        <a:p>
          <a:endParaRPr lang="es-ES">
            <a:latin typeface="Times New Roman" panose="02020603050405020304" pitchFamily="18" charset="0"/>
            <a:cs typeface="Times New Roman" panose="02020603050405020304" pitchFamily="18" charset="0"/>
          </a:endParaRPr>
        </a:p>
      </dgm:t>
    </dgm:pt>
    <dgm:pt modelId="{77D4FBBF-3912-4B8E-B303-F0D123E81261}">
      <dgm:prSet phldrT="[Texto]"/>
      <dgm:spPr/>
      <dgm:t>
        <a:bodyPr/>
        <a:lstStyle/>
        <a:p>
          <a:r>
            <a:rPr lang="es-ES" dirty="0" smtClean="0">
              <a:latin typeface="Times New Roman" panose="02020603050405020304" pitchFamily="18" charset="0"/>
              <a:cs typeface="Times New Roman" panose="02020603050405020304" pitchFamily="18" charset="0"/>
            </a:rPr>
            <a:t>Entrevistas</a:t>
          </a:r>
          <a:endParaRPr lang="es-ES" dirty="0">
            <a:latin typeface="Times New Roman" panose="02020603050405020304" pitchFamily="18" charset="0"/>
            <a:cs typeface="Times New Roman" panose="02020603050405020304" pitchFamily="18" charset="0"/>
          </a:endParaRPr>
        </a:p>
      </dgm:t>
    </dgm:pt>
    <dgm:pt modelId="{14120A26-4EA6-4F9C-963B-8B794849C369}" type="parTrans" cxnId="{A12B3CA8-DE5C-4B58-97FA-5B896F9777B0}">
      <dgm:prSet/>
      <dgm:spPr/>
      <dgm:t>
        <a:bodyPr/>
        <a:lstStyle/>
        <a:p>
          <a:endParaRPr lang="es-ES">
            <a:latin typeface="Times New Roman" panose="02020603050405020304" pitchFamily="18" charset="0"/>
            <a:cs typeface="Times New Roman" panose="02020603050405020304" pitchFamily="18" charset="0"/>
          </a:endParaRPr>
        </a:p>
      </dgm:t>
    </dgm:pt>
    <dgm:pt modelId="{F80E582F-348D-4E34-B059-71E107EB7833}" type="sibTrans" cxnId="{A12B3CA8-DE5C-4B58-97FA-5B896F9777B0}">
      <dgm:prSet/>
      <dgm:spPr/>
      <dgm:t>
        <a:bodyPr/>
        <a:lstStyle/>
        <a:p>
          <a:endParaRPr lang="es-ES">
            <a:latin typeface="Times New Roman" panose="02020603050405020304" pitchFamily="18" charset="0"/>
            <a:cs typeface="Times New Roman" panose="02020603050405020304" pitchFamily="18" charset="0"/>
          </a:endParaRPr>
        </a:p>
      </dgm:t>
    </dgm:pt>
    <dgm:pt modelId="{E10FBD9C-063B-4455-9634-40DC4A1E854B}">
      <dgm:prSet phldrT="[Texto]"/>
      <dgm:spPr/>
      <dgm:t>
        <a:bodyPr/>
        <a:lstStyle/>
        <a:p>
          <a:r>
            <a:rPr lang="es-ES" dirty="0" smtClean="0">
              <a:latin typeface="Times New Roman" panose="02020603050405020304" pitchFamily="18" charset="0"/>
              <a:cs typeface="Times New Roman" panose="02020603050405020304" pitchFamily="18" charset="0"/>
            </a:rPr>
            <a:t>Control de las Variables: </a:t>
          </a:r>
          <a:r>
            <a:rPr lang="es-EC" dirty="0" smtClean="0">
              <a:latin typeface="Times New Roman" panose="02020603050405020304" pitchFamily="18" charset="0"/>
              <a:cs typeface="Times New Roman" panose="02020603050405020304" pitchFamily="18" charset="0"/>
            </a:rPr>
            <a:t>no experimental - transversal</a:t>
          </a:r>
          <a:endParaRPr lang="es-ES" dirty="0">
            <a:latin typeface="Times New Roman" panose="02020603050405020304" pitchFamily="18" charset="0"/>
            <a:cs typeface="Times New Roman" panose="02020603050405020304" pitchFamily="18" charset="0"/>
          </a:endParaRPr>
        </a:p>
      </dgm:t>
    </dgm:pt>
    <dgm:pt modelId="{81C7CD77-E0C6-412F-9513-5B32ED550CE9}" type="parTrans" cxnId="{47382716-E565-4587-AB0A-59C3FBAAA102}">
      <dgm:prSet/>
      <dgm:spPr/>
      <dgm:t>
        <a:bodyPr/>
        <a:lstStyle/>
        <a:p>
          <a:endParaRPr lang="es-ES">
            <a:latin typeface="Times New Roman" panose="02020603050405020304" pitchFamily="18" charset="0"/>
            <a:cs typeface="Times New Roman" panose="02020603050405020304" pitchFamily="18" charset="0"/>
          </a:endParaRPr>
        </a:p>
      </dgm:t>
    </dgm:pt>
    <dgm:pt modelId="{83AC127E-38BA-47B4-879C-31C83E6BBDEF}" type="sibTrans" cxnId="{47382716-E565-4587-AB0A-59C3FBAAA102}">
      <dgm:prSet/>
      <dgm:spPr/>
      <dgm:t>
        <a:bodyPr/>
        <a:lstStyle/>
        <a:p>
          <a:endParaRPr lang="es-ES">
            <a:latin typeface="Times New Roman" panose="02020603050405020304" pitchFamily="18" charset="0"/>
            <a:cs typeface="Times New Roman" panose="02020603050405020304" pitchFamily="18" charset="0"/>
          </a:endParaRPr>
        </a:p>
      </dgm:t>
    </dgm:pt>
    <dgm:pt modelId="{7AEC8D48-0EAE-4BE6-AFF0-10C8CA999B6B}" type="pres">
      <dgm:prSet presAssocID="{BF23D3AA-98C4-4A18-A196-F28EC615C055}" presName="Name0" presStyleCnt="0">
        <dgm:presLayoutVars>
          <dgm:dir/>
          <dgm:animLvl val="lvl"/>
          <dgm:resizeHandles val="exact"/>
        </dgm:presLayoutVars>
      </dgm:prSet>
      <dgm:spPr/>
      <dgm:t>
        <a:bodyPr/>
        <a:lstStyle/>
        <a:p>
          <a:endParaRPr lang="es-ES"/>
        </a:p>
      </dgm:t>
    </dgm:pt>
    <dgm:pt modelId="{0694E757-53F9-45FD-A6DF-1F76606102FD}" type="pres">
      <dgm:prSet presAssocID="{E50C903A-1E08-4932-86C5-B07298761C60}" presName="composite" presStyleCnt="0"/>
      <dgm:spPr/>
      <dgm:t>
        <a:bodyPr/>
        <a:lstStyle/>
        <a:p>
          <a:endParaRPr lang="es-ES"/>
        </a:p>
      </dgm:t>
    </dgm:pt>
    <dgm:pt modelId="{9A336A4D-5D9E-49C3-807E-E8393FADCF66}" type="pres">
      <dgm:prSet presAssocID="{E50C903A-1E08-4932-86C5-B07298761C60}" presName="parTx" presStyleLbl="alignNode1" presStyleIdx="0" presStyleCnt="3">
        <dgm:presLayoutVars>
          <dgm:chMax val="0"/>
          <dgm:chPref val="0"/>
          <dgm:bulletEnabled val="1"/>
        </dgm:presLayoutVars>
      </dgm:prSet>
      <dgm:spPr/>
      <dgm:t>
        <a:bodyPr/>
        <a:lstStyle/>
        <a:p>
          <a:endParaRPr lang="es-ES"/>
        </a:p>
      </dgm:t>
    </dgm:pt>
    <dgm:pt modelId="{62F5FFF2-4A6A-41EC-9CDC-CF82E9735BB6}" type="pres">
      <dgm:prSet presAssocID="{E50C903A-1E08-4932-86C5-B07298761C60}" presName="desTx" presStyleLbl="alignAccFollowNode1" presStyleIdx="0" presStyleCnt="3">
        <dgm:presLayoutVars>
          <dgm:bulletEnabled val="1"/>
        </dgm:presLayoutVars>
      </dgm:prSet>
      <dgm:spPr/>
      <dgm:t>
        <a:bodyPr/>
        <a:lstStyle/>
        <a:p>
          <a:endParaRPr lang="es-ES"/>
        </a:p>
      </dgm:t>
    </dgm:pt>
    <dgm:pt modelId="{147CEA04-1F77-41DB-8D92-71328830F2D6}" type="pres">
      <dgm:prSet presAssocID="{011A6373-099C-456F-B9C8-D92BEF89C66F}" presName="space" presStyleCnt="0"/>
      <dgm:spPr/>
      <dgm:t>
        <a:bodyPr/>
        <a:lstStyle/>
        <a:p>
          <a:endParaRPr lang="es-ES"/>
        </a:p>
      </dgm:t>
    </dgm:pt>
    <dgm:pt modelId="{BB2E7B5F-AABE-4072-AFE7-536B887B1C24}" type="pres">
      <dgm:prSet presAssocID="{2236D0CE-E6F9-4178-ACA1-30F0FF70A6D2}" presName="composite" presStyleCnt="0"/>
      <dgm:spPr/>
      <dgm:t>
        <a:bodyPr/>
        <a:lstStyle/>
        <a:p>
          <a:endParaRPr lang="es-ES"/>
        </a:p>
      </dgm:t>
    </dgm:pt>
    <dgm:pt modelId="{68259B1B-57B1-4A99-B2C7-B7ADE24AEA97}" type="pres">
      <dgm:prSet presAssocID="{2236D0CE-E6F9-4178-ACA1-30F0FF70A6D2}" presName="parTx" presStyleLbl="alignNode1" presStyleIdx="1" presStyleCnt="3">
        <dgm:presLayoutVars>
          <dgm:chMax val="0"/>
          <dgm:chPref val="0"/>
          <dgm:bulletEnabled val="1"/>
        </dgm:presLayoutVars>
      </dgm:prSet>
      <dgm:spPr/>
      <dgm:t>
        <a:bodyPr/>
        <a:lstStyle/>
        <a:p>
          <a:endParaRPr lang="es-ES"/>
        </a:p>
      </dgm:t>
    </dgm:pt>
    <dgm:pt modelId="{7D673900-EEC4-4D18-A20A-E9EE1BCFDD87}" type="pres">
      <dgm:prSet presAssocID="{2236D0CE-E6F9-4178-ACA1-30F0FF70A6D2}" presName="desTx" presStyleLbl="alignAccFollowNode1" presStyleIdx="1" presStyleCnt="3">
        <dgm:presLayoutVars>
          <dgm:bulletEnabled val="1"/>
        </dgm:presLayoutVars>
      </dgm:prSet>
      <dgm:spPr/>
      <dgm:t>
        <a:bodyPr/>
        <a:lstStyle/>
        <a:p>
          <a:endParaRPr lang="es-ES"/>
        </a:p>
      </dgm:t>
    </dgm:pt>
    <dgm:pt modelId="{7E65294C-B9E7-4FDD-8B0C-FE93747525FB}" type="pres">
      <dgm:prSet presAssocID="{E440CEDA-ABFA-4C5C-B340-E598DEBECAC2}" presName="space" presStyleCnt="0"/>
      <dgm:spPr/>
      <dgm:t>
        <a:bodyPr/>
        <a:lstStyle/>
        <a:p>
          <a:endParaRPr lang="es-ES"/>
        </a:p>
      </dgm:t>
    </dgm:pt>
    <dgm:pt modelId="{B3C919F3-382C-4ABF-B834-BC68FAB9CF6C}" type="pres">
      <dgm:prSet presAssocID="{5D2B011B-E5D0-48DB-BBE4-2E6AE3A9B375}" presName="composite" presStyleCnt="0"/>
      <dgm:spPr/>
      <dgm:t>
        <a:bodyPr/>
        <a:lstStyle/>
        <a:p>
          <a:endParaRPr lang="es-ES"/>
        </a:p>
      </dgm:t>
    </dgm:pt>
    <dgm:pt modelId="{07A996BC-EB91-4C6A-A61B-FB0EA76E5834}" type="pres">
      <dgm:prSet presAssocID="{5D2B011B-E5D0-48DB-BBE4-2E6AE3A9B375}" presName="parTx" presStyleLbl="alignNode1" presStyleIdx="2" presStyleCnt="3">
        <dgm:presLayoutVars>
          <dgm:chMax val="0"/>
          <dgm:chPref val="0"/>
          <dgm:bulletEnabled val="1"/>
        </dgm:presLayoutVars>
      </dgm:prSet>
      <dgm:spPr/>
      <dgm:t>
        <a:bodyPr/>
        <a:lstStyle/>
        <a:p>
          <a:endParaRPr lang="es-ES"/>
        </a:p>
      </dgm:t>
    </dgm:pt>
    <dgm:pt modelId="{2BEC08B8-1811-4B86-9F8C-5DC27E79977B}" type="pres">
      <dgm:prSet presAssocID="{5D2B011B-E5D0-48DB-BBE4-2E6AE3A9B375}" presName="desTx" presStyleLbl="alignAccFollowNode1" presStyleIdx="2" presStyleCnt="3">
        <dgm:presLayoutVars>
          <dgm:bulletEnabled val="1"/>
        </dgm:presLayoutVars>
      </dgm:prSet>
      <dgm:spPr/>
      <dgm:t>
        <a:bodyPr/>
        <a:lstStyle/>
        <a:p>
          <a:endParaRPr lang="es-ES"/>
        </a:p>
      </dgm:t>
    </dgm:pt>
  </dgm:ptLst>
  <dgm:cxnLst>
    <dgm:cxn modelId="{34C648CC-FD24-4DD6-8368-4FE691491159}" type="presOf" srcId="{CE9C1AC1-4328-4F09-A382-A412D3EFDB09}" destId="{7D673900-EEC4-4D18-A20A-E9EE1BCFDD87}" srcOrd="0" destOrd="1" presId="urn:microsoft.com/office/officeart/2005/8/layout/hList1"/>
    <dgm:cxn modelId="{A12B3CA8-DE5C-4B58-97FA-5B896F9777B0}" srcId="{5D2B011B-E5D0-48DB-BBE4-2E6AE3A9B375}" destId="{77D4FBBF-3912-4B8E-B303-F0D123E81261}" srcOrd="1" destOrd="0" parTransId="{14120A26-4EA6-4F9C-963B-8B794849C369}" sibTransId="{F80E582F-348D-4E34-B059-71E107EB7833}"/>
    <dgm:cxn modelId="{305D1BA1-FADE-4A8A-BF1F-8A4D9D973D00}" srcId="{5D2B011B-E5D0-48DB-BBE4-2E6AE3A9B375}" destId="{E9846040-BA94-44F0-9583-C287076752B5}" srcOrd="0" destOrd="0" parTransId="{5653BE4A-2C96-4E4D-9018-C36BDF5DC187}" sibTransId="{C3AF6DB8-4EF8-4610-89C6-7D09EE70BDDE}"/>
    <dgm:cxn modelId="{7D650769-5C6E-49D4-A784-0A81F016C8E1}" type="presOf" srcId="{5D2B011B-E5D0-48DB-BBE4-2E6AE3A9B375}" destId="{07A996BC-EB91-4C6A-A61B-FB0EA76E5834}" srcOrd="0" destOrd="0" presId="urn:microsoft.com/office/officeart/2005/8/layout/hList1"/>
    <dgm:cxn modelId="{A26A2664-B4F9-43F6-A4B1-971E681786C0}" srcId="{BF23D3AA-98C4-4A18-A196-F28EC615C055}" destId="{E50C903A-1E08-4932-86C5-B07298761C60}" srcOrd="0" destOrd="0" parTransId="{322637E5-5FED-4906-93BA-2736BE9719E5}" sibTransId="{011A6373-099C-456F-B9C8-D92BEF89C66F}"/>
    <dgm:cxn modelId="{CABA2232-180F-4D02-B954-888BD23E6EBF}" srcId="{E50C903A-1E08-4932-86C5-B07298761C60}" destId="{B00D4081-9903-4E32-A30A-408771C9F75F}" srcOrd="0" destOrd="0" parTransId="{2251011A-91F4-45FF-85B4-DC292D14847A}" sibTransId="{97B081C4-7250-4B8E-80EE-55CD8D64AA67}"/>
    <dgm:cxn modelId="{7603C7E2-298A-4FE6-960B-FCBD934277A9}" type="presOf" srcId="{4B1F3B9D-AC51-4204-99E7-60C7D308D2FE}" destId="{7D673900-EEC4-4D18-A20A-E9EE1BCFDD87}" srcOrd="0" destOrd="0" presId="urn:microsoft.com/office/officeart/2005/8/layout/hList1"/>
    <dgm:cxn modelId="{287902C7-1042-4F23-AD57-5124515FC1ED}" srcId="{BF23D3AA-98C4-4A18-A196-F28EC615C055}" destId="{5D2B011B-E5D0-48DB-BBE4-2E6AE3A9B375}" srcOrd="2" destOrd="0" parTransId="{016947ED-EA6F-4ADC-96C1-D705E81771E3}" sibTransId="{7E8792E1-144C-4514-BBBD-2E2F957C828F}"/>
    <dgm:cxn modelId="{D6F93A1F-BDE3-410F-A34A-A94C5D7642AA}" type="presOf" srcId="{E9846040-BA94-44F0-9583-C287076752B5}" destId="{2BEC08B8-1811-4B86-9F8C-5DC27E79977B}" srcOrd="0" destOrd="0" presId="urn:microsoft.com/office/officeart/2005/8/layout/hList1"/>
    <dgm:cxn modelId="{3B1531CC-6670-485F-932B-69FE4C5A41B8}" type="presOf" srcId="{E10FBD9C-063B-4455-9634-40DC4A1E854B}" destId="{7D673900-EEC4-4D18-A20A-E9EE1BCFDD87}" srcOrd="0" destOrd="2" presId="urn:microsoft.com/office/officeart/2005/8/layout/hList1"/>
    <dgm:cxn modelId="{DDAEB477-415A-48CA-AC01-035F2DB65FDE}" type="presOf" srcId="{E50C903A-1E08-4932-86C5-B07298761C60}" destId="{9A336A4D-5D9E-49C3-807E-E8393FADCF66}" srcOrd="0" destOrd="0" presId="urn:microsoft.com/office/officeart/2005/8/layout/hList1"/>
    <dgm:cxn modelId="{23DDB524-1758-47FE-BD3D-890DAE085AD3}" type="presOf" srcId="{BF23D3AA-98C4-4A18-A196-F28EC615C055}" destId="{7AEC8D48-0EAE-4BE6-AFF0-10C8CA999B6B}" srcOrd="0" destOrd="0" presId="urn:microsoft.com/office/officeart/2005/8/layout/hList1"/>
    <dgm:cxn modelId="{47382716-E565-4587-AB0A-59C3FBAAA102}" srcId="{2236D0CE-E6F9-4178-ACA1-30F0FF70A6D2}" destId="{E10FBD9C-063B-4455-9634-40DC4A1E854B}" srcOrd="2" destOrd="0" parTransId="{81C7CD77-E0C6-412F-9513-5B32ED550CE9}" sibTransId="{83AC127E-38BA-47B4-879C-31C83E6BBDEF}"/>
    <dgm:cxn modelId="{A6748B37-1DD7-4AA6-90D3-874A23312D9B}" srcId="{2236D0CE-E6F9-4178-ACA1-30F0FF70A6D2}" destId="{4B1F3B9D-AC51-4204-99E7-60C7D308D2FE}" srcOrd="0" destOrd="0" parTransId="{6F1DC6AA-368F-49D5-A6DA-4FD3A38EA97E}" sibTransId="{BFD2036C-3682-4956-9021-BEDFF4DF1B28}"/>
    <dgm:cxn modelId="{9E9A5928-E5A7-4D8C-9B5D-A1037107C961}" type="presOf" srcId="{2236D0CE-E6F9-4178-ACA1-30F0FF70A6D2}" destId="{68259B1B-57B1-4A99-B2C7-B7ADE24AEA97}" srcOrd="0" destOrd="0" presId="urn:microsoft.com/office/officeart/2005/8/layout/hList1"/>
    <dgm:cxn modelId="{BFD2FD6C-277B-4838-981C-8A995C370A5C}" srcId="{2236D0CE-E6F9-4178-ACA1-30F0FF70A6D2}" destId="{CE9C1AC1-4328-4F09-A382-A412D3EFDB09}" srcOrd="1" destOrd="0" parTransId="{21BF12B4-A9CA-4E19-8FE4-F3D5B9F6B160}" sibTransId="{F558129A-3744-430F-A9A5-01C9D11EC0FC}"/>
    <dgm:cxn modelId="{50B4399C-B1EC-4994-9493-BB92EC3E0534}" type="presOf" srcId="{B00D4081-9903-4E32-A30A-408771C9F75F}" destId="{62F5FFF2-4A6A-41EC-9CDC-CF82E9735BB6}" srcOrd="0" destOrd="0" presId="urn:microsoft.com/office/officeart/2005/8/layout/hList1"/>
    <dgm:cxn modelId="{B78C14FD-F120-440B-A44B-C45FA0745DA4}" srcId="{BF23D3AA-98C4-4A18-A196-F28EC615C055}" destId="{2236D0CE-E6F9-4178-ACA1-30F0FF70A6D2}" srcOrd="1" destOrd="0" parTransId="{16FBBC32-F83A-43AC-881C-99E9AA2C255A}" sibTransId="{E440CEDA-ABFA-4C5C-B340-E598DEBECAC2}"/>
    <dgm:cxn modelId="{C50776EB-FEF0-41F7-91C8-3155DB7E4CEA}" type="presOf" srcId="{77D4FBBF-3912-4B8E-B303-F0D123E81261}" destId="{2BEC08B8-1811-4B86-9F8C-5DC27E79977B}" srcOrd="0" destOrd="1" presId="urn:microsoft.com/office/officeart/2005/8/layout/hList1"/>
    <dgm:cxn modelId="{FAFA0D45-8C28-45C6-9E7F-177158386D20}" type="presParOf" srcId="{7AEC8D48-0EAE-4BE6-AFF0-10C8CA999B6B}" destId="{0694E757-53F9-45FD-A6DF-1F76606102FD}" srcOrd="0" destOrd="0" presId="urn:microsoft.com/office/officeart/2005/8/layout/hList1"/>
    <dgm:cxn modelId="{D939024F-827B-40C1-9BC4-C8DF352BF666}" type="presParOf" srcId="{0694E757-53F9-45FD-A6DF-1F76606102FD}" destId="{9A336A4D-5D9E-49C3-807E-E8393FADCF66}" srcOrd="0" destOrd="0" presId="urn:microsoft.com/office/officeart/2005/8/layout/hList1"/>
    <dgm:cxn modelId="{733F2C9D-4E41-49C5-ADDC-98962CA76E72}" type="presParOf" srcId="{0694E757-53F9-45FD-A6DF-1F76606102FD}" destId="{62F5FFF2-4A6A-41EC-9CDC-CF82E9735BB6}" srcOrd="1" destOrd="0" presId="urn:microsoft.com/office/officeart/2005/8/layout/hList1"/>
    <dgm:cxn modelId="{CFFD5A3E-C74A-4DE1-916D-0BE12E14F5E4}" type="presParOf" srcId="{7AEC8D48-0EAE-4BE6-AFF0-10C8CA999B6B}" destId="{147CEA04-1F77-41DB-8D92-71328830F2D6}" srcOrd="1" destOrd="0" presId="urn:microsoft.com/office/officeart/2005/8/layout/hList1"/>
    <dgm:cxn modelId="{193E78A5-D9FB-45D0-9B47-A6D28D3D6070}" type="presParOf" srcId="{7AEC8D48-0EAE-4BE6-AFF0-10C8CA999B6B}" destId="{BB2E7B5F-AABE-4072-AFE7-536B887B1C24}" srcOrd="2" destOrd="0" presId="urn:microsoft.com/office/officeart/2005/8/layout/hList1"/>
    <dgm:cxn modelId="{DF1E2C50-C048-4CC0-A8AB-2AE18B4031B4}" type="presParOf" srcId="{BB2E7B5F-AABE-4072-AFE7-536B887B1C24}" destId="{68259B1B-57B1-4A99-B2C7-B7ADE24AEA97}" srcOrd="0" destOrd="0" presId="urn:microsoft.com/office/officeart/2005/8/layout/hList1"/>
    <dgm:cxn modelId="{D82782EE-86A3-4D52-BE9B-57EAF57CF230}" type="presParOf" srcId="{BB2E7B5F-AABE-4072-AFE7-536B887B1C24}" destId="{7D673900-EEC4-4D18-A20A-E9EE1BCFDD87}" srcOrd="1" destOrd="0" presId="urn:microsoft.com/office/officeart/2005/8/layout/hList1"/>
    <dgm:cxn modelId="{0D73BA7B-D6B0-4F3D-B646-C9DE20016CF2}" type="presParOf" srcId="{7AEC8D48-0EAE-4BE6-AFF0-10C8CA999B6B}" destId="{7E65294C-B9E7-4FDD-8B0C-FE93747525FB}" srcOrd="3" destOrd="0" presId="urn:microsoft.com/office/officeart/2005/8/layout/hList1"/>
    <dgm:cxn modelId="{F76E8C7C-2BEF-49E1-8CF1-1B37B5218A72}" type="presParOf" srcId="{7AEC8D48-0EAE-4BE6-AFF0-10C8CA999B6B}" destId="{B3C919F3-382C-4ABF-B834-BC68FAB9CF6C}" srcOrd="4" destOrd="0" presId="urn:microsoft.com/office/officeart/2005/8/layout/hList1"/>
    <dgm:cxn modelId="{735DF949-78EE-46CD-8DF4-32D8BAABFAEB}" type="presParOf" srcId="{B3C919F3-382C-4ABF-B834-BC68FAB9CF6C}" destId="{07A996BC-EB91-4C6A-A61B-FB0EA76E5834}" srcOrd="0" destOrd="0" presId="urn:microsoft.com/office/officeart/2005/8/layout/hList1"/>
    <dgm:cxn modelId="{786455D3-C8A4-4470-9C35-CE5EDE564843}" type="presParOf" srcId="{B3C919F3-382C-4ABF-B834-BC68FAB9CF6C}" destId="{2BEC08B8-1811-4B86-9F8C-5DC27E79977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6CFDC9-CD83-4530-9D1E-D779DD9E0F50}" type="doc">
      <dgm:prSet loTypeId="urn:microsoft.com/office/officeart/2005/8/layout/vList5" loCatId="list" qsTypeId="urn:microsoft.com/office/officeart/2005/8/quickstyle/simple3" qsCatId="simple" csTypeId="urn:microsoft.com/office/officeart/2005/8/colors/accent1_5" csCatId="accent1" phldr="1"/>
      <dgm:spPr/>
      <dgm:t>
        <a:bodyPr/>
        <a:lstStyle/>
        <a:p>
          <a:endParaRPr lang="es-ES"/>
        </a:p>
      </dgm:t>
    </dgm:pt>
    <dgm:pt modelId="{50986581-DDAA-4E42-9328-8AF7B6EF52F1}">
      <dgm:prSet phldrT="[Texto]" custT="1"/>
      <dgm:spPr/>
      <dgm:t>
        <a:bodyPr/>
        <a:lstStyle/>
        <a:p>
          <a:r>
            <a:rPr lang="es-ES" sz="2000" b="1" dirty="0" smtClean="0">
              <a:latin typeface="Times New Roman" panose="02020603050405020304" pitchFamily="18" charset="0"/>
              <a:cs typeface="Times New Roman" panose="02020603050405020304" pitchFamily="18" charset="0"/>
            </a:rPr>
            <a:t>Cómo cubre el pago de las obligaciones mensuales</a:t>
          </a:r>
          <a:endParaRPr lang="es-ES" sz="2000" b="1" dirty="0">
            <a:latin typeface="Times New Roman" panose="02020603050405020304" pitchFamily="18" charset="0"/>
            <a:cs typeface="Times New Roman" panose="02020603050405020304" pitchFamily="18" charset="0"/>
          </a:endParaRPr>
        </a:p>
      </dgm:t>
    </dgm:pt>
    <dgm:pt modelId="{E7753E5B-78A7-47BC-8695-DF86090AD77E}" type="parTrans" cxnId="{ADF2CD8F-4D23-490B-A505-ED85F9582869}">
      <dgm:prSet/>
      <dgm:spPr/>
      <dgm:t>
        <a:bodyPr/>
        <a:lstStyle/>
        <a:p>
          <a:endParaRPr lang="es-ES" sz="2000">
            <a:latin typeface="Times New Roman" panose="02020603050405020304" pitchFamily="18" charset="0"/>
            <a:cs typeface="Times New Roman" panose="02020603050405020304" pitchFamily="18" charset="0"/>
          </a:endParaRPr>
        </a:p>
      </dgm:t>
    </dgm:pt>
    <dgm:pt modelId="{B79502C4-5CDC-4BF4-AD2A-494AD9A0B352}" type="sibTrans" cxnId="{ADF2CD8F-4D23-490B-A505-ED85F9582869}">
      <dgm:prSet/>
      <dgm:spPr/>
      <dgm:t>
        <a:bodyPr/>
        <a:lstStyle/>
        <a:p>
          <a:endParaRPr lang="es-ES" sz="2000">
            <a:latin typeface="Times New Roman" panose="02020603050405020304" pitchFamily="18" charset="0"/>
            <a:cs typeface="Times New Roman" panose="02020603050405020304" pitchFamily="18" charset="0"/>
          </a:endParaRPr>
        </a:p>
      </dgm:t>
    </dgm:pt>
    <dgm:pt modelId="{C24568DF-21E7-4C52-8F0C-1BCB71FFC024}">
      <dgm:prSet phldrT="[Texto]" custT="1"/>
      <dgm:spPr/>
      <dgm:t>
        <a:bodyPr/>
        <a:lstStyle/>
        <a:p>
          <a:r>
            <a:rPr lang="es-ES" sz="2000" dirty="0" smtClean="0">
              <a:latin typeface="Times New Roman" panose="02020603050405020304" pitchFamily="18" charset="0"/>
              <a:cs typeface="Times New Roman" panose="02020603050405020304" pitchFamily="18" charset="0"/>
            </a:rPr>
            <a:t>Financiamiento Bancario (75%)</a:t>
          </a:r>
          <a:endParaRPr lang="es-ES" sz="2000" dirty="0">
            <a:latin typeface="Times New Roman" panose="02020603050405020304" pitchFamily="18" charset="0"/>
            <a:cs typeface="Times New Roman" panose="02020603050405020304" pitchFamily="18" charset="0"/>
          </a:endParaRPr>
        </a:p>
      </dgm:t>
    </dgm:pt>
    <dgm:pt modelId="{36C78DBD-4D3C-4A2F-A737-D8B4E4B66954}" type="parTrans" cxnId="{6EABE5BA-BE7F-4C37-A361-7E9644E252F4}">
      <dgm:prSet/>
      <dgm:spPr/>
      <dgm:t>
        <a:bodyPr/>
        <a:lstStyle/>
        <a:p>
          <a:endParaRPr lang="es-ES" sz="2000">
            <a:latin typeface="Times New Roman" panose="02020603050405020304" pitchFamily="18" charset="0"/>
            <a:cs typeface="Times New Roman" panose="02020603050405020304" pitchFamily="18" charset="0"/>
          </a:endParaRPr>
        </a:p>
      </dgm:t>
    </dgm:pt>
    <dgm:pt modelId="{97FA0FD2-B13D-4F1A-A4F1-51F70EBA76D8}" type="sibTrans" cxnId="{6EABE5BA-BE7F-4C37-A361-7E9644E252F4}">
      <dgm:prSet/>
      <dgm:spPr/>
      <dgm:t>
        <a:bodyPr/>
        <a:lstStyle/>
        <a:p>
          <a:endParaRPr lang="es-ES" sz="2000">
            <a:latin typeface="Times New Roman" panose="02020603050405020304" pitchFamily="18" charset="0"/>
            <a:cs typeface="Times New Roman" panose="02020603050405020304" pitchFamily="18" charset="0"/>
          </a:endParaRPr>
        </a:p>
      </dgm:t>
    </dgm:pt>
    <dgm:pt modelId="{FA71C2DF-47EC-453D-911F-B0A09E17383A}">
      <dgm:prSet phldrT="[Texto]" custT="1"/>
      <dgm:spPr/>
      <dgm:t>
        <a:bodyPr/>
        <a:lstStyle/>
        <a:p>
          <a:r>
            <a:rPr lang="es-ES" sz="2000" dirty="0" smtClean="0">
              <a:latin typeface="Times New Roman" panose="02020603050405020304" pitchFamily="18" charset="0"/>
              <a:cs typeface="Times New Roman" panose="02020603050405020304" pitchFamily="18" charset="0"/>
            </a:rPr>
            <a:t>Disponible en Bancos (20%)</a:t>
          </a:r>
          <a:endParaRPr lang="es-ES" sz="2000" dirty="0">
            <a:latin typeface="Times New Roman" panose="02020603050405020304" pitchFamily="18" charset="0"/>
            <a:cs typeface="Times New Roman" panose="02020603050405020304" pitchFamily="18" charset="0"/>
          </a:endParaRPr>
        </a:p>
      </dgm:t>
    </dgm:pt>
    <dgm:pt modelId="{1C5E24A8-08C2-4A19-80EC-CB97C2C50BE5}" type="parTrans" cxnId="{F29F69E2-609E-4F30-ADF7-49CD58F22CFD}">
      <dgm:prSet/>
      <dgm:spPr/>
      <dgm:t>
        <a:bodyPr/>
        <a:lstStyle/>
        <a:p>
          <a:endParaRPr lang="es-ES" sz="2000">
            <a:latin typeface="Times New Roman" panose="02020603050405020304" pitchFamily="18" charset="0"/>
            <a:cs typeface="Times New Roman" panose="02020603050405020304" pitchFamily="18" charset="0"/>
          </a:endParaRPr>
        </a:p>
      </dgm:t>
    </dgm:pt>
    <dgm:pt modelId="{12A6B029-A4A0-4566-B66D-F59E0BA87444}" type="sibTrans" cxnId="{F29F69E2-609E-4F30-ADF7-49CD58F22CFD}">
      <dgm:prSet/>
      <dgm:spPr/>
      <dgm:t>
        <a:bodyPr/>
        <a:lstStyle/>
        <a:p>
          <a:endParaRPr lang="es-ES" sz="2000">
            <a:latin typeface="Times New Roman" panose="02020603050405020304" pitchFamily="18" charset="0"/>
            <a:cs typeface="Times New Roman" panose="02020603050405020304" pitchFamily="18" charset="0"/>
          </a:endParaRPr>
        </a:p>
      </dgm:t>
    </dgm:pt>
    <dgm:pt modelId="{35BBB62A-96FA-45EF-AF3E-10408F1E05A5}">
      <dgm:prSet phldrT="[Texto]" custT="1"/>
      <dgm:spPr/>
      <dgm:t>
        <a:bodyPr/>
        <a:lstStyle/>
        <a:p>
          <a:r>
            <a:rPr lang="es-ES" sz="2000" b="1" dirty="0" smtClean="0">
              <a:latin typeface="Times New Roman" panose="02020603050405020304" pitchFamily="18" charset="0"/>
              <a:cs typeface="Times New Roman" panose="02020603050405020304" pitchFamily="18" charset="0"/>
            </a:rPr>
            <a:t>Cómo afectó el retraso de pagos en la situación financiera de la empresa</a:t>
          </a:r>
          <a:endParaRPr lang="es-ES" sz="2000" b="1" dirty="0">
            <a:latin typeface="Times New Roman" panose="02020603050405020304" pitchFamily="18" charset="0"/>
            <a:cs typeface="Times New Roman" panose="02020603050405020304" pitchFamily="18" charset="0"/>
          </a:endParaRPr>
        </a:p>
      </dgm:t>
    </dgm:pt>
    <dgm:pt modelId="{1EF9692A-2587-4114-A6A7-8F4DECA4C4F6}" type="parTrans" cxnId="{A7E6044E-6544-4E9B-BD3A-AC7B9FBF6F39}">
      <dgm:prSet/>
      <dgm:spPr/>
      <dgm:t>
        <a:bodyPr/>
        <a:lstStyle/>
        <a:p>
          <a:endParaRPr lang="es-ES" sz="2000">
            <a:latin typeface="Times New Roman" panose="02020603050405020304" pitchFamily="18" charset="0"/>
            <a:cs typeface="Times New Roman" panose="02020603050405020304" pitchFamily="18" charset="0"/>
          </a:endParaRPr>
        </a:p>
      </dgm:t>
    </dgm:pt>
    <dgm:pt modelId="{B8035FBE-AC14-4C33-81AB-47A19CAEF8A7}" type="sibTrans" cxnId="{A7E6044E-6544-4E9B-BD3A-AC7B9FBF6F39}">
      <dgm:prSet/>
      <dgm:spPr/>
      <dgm:t>
        <a:bodyPr/>
        <a:lstStyle/>
        <a:p>
          <a:endParaRPr lang="es-ES" sz="2000">
            <a:latin typeface="Times New Roman" panose="02020603050405020304" pitchFamily="18" charset="0"/>
            <a:cs typeface="Times New Roman" panose="02020603050405020304" pitchFamily="18" charset="0"/>
          </a:endParaRPr>
        </a:p>
      </dgm:t>
    </dgm:pt>
    <dgm:pt modelId="{0205014C-BBFD-43E9-A0A3-2B08AF18D6AB}">
      <dgm:prSet phldrT="[Texto]" custT="1"/>
      <dgm:spPr/>
      <dgm:t>
        <a:bodyPr/>
        <a:lstStyle/>
        <a:p>
          <a:r>
            <a:rPr lang="es-ES" sz="2000" dirty="0" smtClean="0">
              <a:latin typeface="Times New Roman" panose="02020603050405020304" pitchFamily="18" charset="0"/>
              <a:cs typeface="Times New Roman" panose="02020603050405020304" pitchFamily="18" charset="0"/>
            </a:rPr>
            <a:t>Atraso en Sueldos (40%)</a:t>
          </a:r>
          <a:endParaRPr lang="es-ES" sz="2000" dirty="0">
            <a:latin typeface="Times New Roman" panose="02020603050405020304" pitchFamily="18" charset="0"/>
            <a:cs typeface="Times New Roman" panose="02020603050405020304" pitchFamily="18" charset="0"/>
          </a:endParaRPr>
        </a:p>
      </dgm:t>
    </dgm:pt>
    <dgm:pt modelId="{279C380D-BC02-4FD4-AB55-33DBB1FE430D}" type="parTrans" cxnId="{3172575C-DB8E-41CC-B0BF-EAF97B5A7AF7}">
      <dgm:prSet/>
      <dgm:spPr/>
      <dgm:t>
        <a:bodyPr/>
        <a:lstStyle/>
        <a:p>
          <a:endParaRPr lang="es-ES" sz="2000">
            <a:latin typeface="Times New Roman" panose="02020603050405020304" pitchFamily="18" charset="0"/>
            <a:cs typeface="Times New Roman" panose="02020603050405020304" pitchFamily="18" charset="0"/>
          </a:endParaRPr>
        </a:p>
      </dgm:t>
    </dgm:pt>
    <dgm:pt modelId="{70C56550-7D14-4FED-A6AA-ED311AF87E02}" type="sibTrans" cxnId="{3172575C-DB8E-41CC-B0BF-EAF97B5A7AF7}">
      <dgm:prSet/>
      <dgm:spPr/>
      <dgm:t>
        <a:bodyPr/>
        <a:lstStyle/>
        <a:p>
          <a:endParaRPr lang="es-ES" sz="2000">
            <a:latin typeface="Times New Roman" panose="02020603050405020304" pitchFamily="18" charset="0"/>
            <a:cs typeface="Times New Roman" panose="02020603050405020304" pitchFamily="18" charset="0"/>
          </a:endParaRPr>
        </a:p>
      </dgm:t>
    </dgm:pt>
    <dgm:pt modelId="{C60554DD-C68A-4D85-8957-10C9B5247984}">
      <dgm:prSet phldrT="[Texto]" custT="1"/>
      <dgm:spPr/>
      <dgm:t>
        <a:bodyPr/>
        <a:lstStyle/>
        <a:p>
          <a:r>
            <a:rPr lang="es-ES" sz="2000" dirty="0" smtClean="0">
              <a:latin typeface="Times New Roman" panose="02020603050405020304" pitchFamily="18" charset="0"/>
              <a:cs typeface="Times New Roman" panose="02020603050405020304" pitchFamily="18" charset="0"/>
            </a:rPr>
            <a:t>Contratos ocasionales de personal (25%)</a:t>
          </a:r>
          <a:endParaRPr lang="es-ES" sz="2000" dirty="0">
            <a:latin typeface="Times New Roman" panose="02020603050405020304" pitchFamily="18" charset="0"/>
            <a:cs typeface="Times New Roman" panose="02020603050405020304" pitchFamily="18" charset="0"/>
          </a:endParaRPr>
        </a:p>
      </dgm:t>
    </dgm:pt>
    <dgm:pt modelId="{2FC19218-9EF6-4C22-91FE-636D083B0861}" type="parTrans" cxnId="{B9D30BF5-B246-49D5-AB5D-50E98BD23979}">
      <dgm:prSet/>
      <dgm:spPr/>
      <dgm:t>
        <a:bodyPr/>
        <a:lstStyle/>
        <a:p>
          <a:endParaRPr lang="es-ES" sz="2000">
            <a:latin typeface="Times New Roman" panose="02020603050405020304" pitchFamily="18" charset="0"/>
            <a:cs typeface="Times New Roman" panose="02020603050405020304" pitchFamily="18" charset="0"/>
          </a:endParaRPr>
        </a:p>
      </dgm:t>
    </dgm:pt>
    <dgm:pt modelId="{C7F41D2B-3C67-43F2-8F3F-BFA40381C4B8}" type="sibTrans" cxnId="{B9D30BF5-B246-49D5-AB5D-50E98BD23979}">
      <dgm:prSet/>
      <dgm:spPr/>
      <dgm:t>
        <a:bodyPr/>
        <a:lstStyle/>
        <a:p>
          <a:endParaRPr lang="es-ES" sz="2000">
            <a:latin typeface="Times New Roman" panose="02020603050405020304" pitchFamily="18" charset="0"/>
            <a:cs typeface="Times New Roman" panose="02020603050405020304" pitchFamily="18" charset="0"/>
          </a:endParaRPr>
        </a:p>
      </dgm:t>
    </dgm:pt>
    <dgm:pt modelId="{251AEEAC-D6F0-4413-A241-3E7AE528C729}">
      <dgm:prSet phldrT="[Texto]" custT="1"/>
      <dgm:spPr/>
      <dgm:t>
        <a:bodyPr/>
        <a:lstStyle/>
        <a:p>
          <a:r>
            <a:rPr lang="es-ES" sz="2000" dirty="0" smtClean="0">
              <a:latin typeface="Times New Roman" panose="02020603050405020304" pitchFamily="18" charset="0"/>
              <a:cs typeface="Times New Roman" panose="02020603050405020304" pitchFamily="18" charset="0"/>
            </a:rPr>
            <a:t>Cae en atrasos y multas (5%)</a:t>
          </a:r>
          <a:endParaRPr lang="es-ES" sz="2000" dirty="0">
            <a:latin typeface="Times New Roman" panose="02020603050405020304" pitchFamily="18" charset="0"/>
            <a:cs typeface="Times New Roman" panose="02020603050405020304" pitchFamily="18" charset="0"/>
          </a:endParaRPr>
        </a:p>
      </dgm:t>
    </dgm:pt>
    <dgm:pt modelId="{3E504924-11E7-4649-A993-7AA3D1FC83F3}" type="parTrans" cxnId="{48613CF3-F58E-41C0-840F-F170111871A2}">
      <dgm:prSet/>
      <dgm:spPr/>
      <dgm:t>
        <a:bodyPr/>
        <a:lstStyle/>
        <a:p>
          <a:endParaRPr lang="es-ES" sz="2000">
            <a:latin typeface="Times New Roman" panose="02020603050405020304" pitchFamily="18" charset="0"/>
            <a:cs typeface="Times New Roman" panose="02020603050405020304" pitchFamily="18" charset="0"/>
          </a:endParaRPr>
        </a:p>
      </dgm:t>
    </dgm:pt>
    <dgm:pt modelId="{1F4BCA10-9FE2-44AF-AC02-C964902FA9BE}" type="sibTrans" cxnId="{48613CF3-F58E-41C0-840F-F170111871A2}">
      <dgm:prSet/>
      <dgm:spPr/>
      <dgm:t>
        <a:bodyPr/>
        <a:lstStyle/>
        <a:p>
          <a:endParaRPr lang="es-ES" sz="2000">
            <a:latin typeface="Times New Roman" panose="02020603050405020304" pitchFamily="18" charset="0"/>
            <a:cs typeface="Times New Roman" panose="02020603050405020304" pitchFamily="18" charset="0"/>
          </a:endParaRPr>
        </a:p>
      </dgm:t>
    </dgm:pt>
    <dgm:pt modelId="{DD0250F0-1554-41CC-AEDB-F28913C8342C}">
      <dgm:prSet phldrT="[Texto]" custT="1"/>
      <dgm:spPr/>
      <dgm:t>
        <a:bodyPr/>
        <a:lstStyle/>
        <a:p>
          <a:r>
            <a:rPr lang="es-ES" sz="2000" dirty="0" smtClean="0">
              <a:latin typeface="Times New Roman" panose="02020603050405020304" pitchFamily="18" charset="0"/>
              <a:cs typeface="Times New Roman" panose="02020603050405020304" pitchFamily="18" charset="0"/>
            </a:rPr>
            <a:t>Renegociar los tiempos de pago con sus proveedores (15%)</a:t>
          </a:r>
          <a:endParaRPr lang="es-ES" sz="2000" dirty="0">
            <a:latin typeface="Times New Roman" panose="02020603050405020304" pitchFamily="18" charset="0"/>
            <a:cs typeface="Times New Roman" panose="02020603050405020304" pitchFamily="18" charset="0"/>
          </a:endParaRPr>
        </a:p>
      </dgm:t>
    </dgm:pt>
    <dgm:pt modelId="{3147E848-ABD1-4E25-AB06-9EC5A784CC2D}" type="parTrans" cxnId="{65D1B5EF-5761-4C37-B6CD-090675EABD7B}">
      <dgm:prSet/>
      <dgm:spPr/>
      <dgm:t>
        <a:bodyPr/>
        <a:lstStyle/>
        <a:p>
          <a:endParaRPr lang="es-ES" sz="2000">
            <a:latin typeface="Times New Roman" panose="02020603050405020304" pitchFamily="18" charset="0"/>
            <a:cs typeface="Times New Roman" panose="02020603050405020304" pitchFamily="18" charset="0"/>
          </a:endParaRPr>
        </a:p>
      </dgm:t>
    </dgm:pt>
    <dgm:pt modelId="{B54489B9-F7ED-4E98-8DD1-53AE7C626743}" type="sibTrans" cxnId="{65D1B5EF-5761-4C37-B6CD-090675EABD7B}">
      <dgm:prSet/>
      <dgm:spPr/>
      <dgm:t>
        <a:bodyPr/>
        <a:lstStyle/>
        <a:p>
          <a:endParaRPr lang="es-ES" sz="2000">
            <a:latin typeface="Times New Roman" panose="02020603050405020304" pitchFamily="18" charset="0"/>
            <a:cs typeface="Times New Roman" panose="02020603050405020304" pitchFamily="18" charset="0"/>
          </a:endParaRPr>
        </a:p>
      </dgm:t>
    </dgm:pt>
    <dgm:pt modelId="{23130203-2866-4B96-AFDC-500E2DEFFA7A}">
      <dgm:prSet phldrT="[Texto]" custT="1"/>
      <dgm:spPr/>
      <dgm:t>
        <a:bodyPr/>
        <a:lstStyle/>
        <a:p>
          <a:r>
            <a:rPr lang="es-ES" sz="2000" b="1" dirty="0" smtClean="0">
              <a:latin typeface="Times New Roman" panose="02020603050405020304" pitchFamily="18" charset="0"/>
              <a:cs typeface="Times New Roman" panose="02020603050405020304" pitchFamily="18" charset="0"/>
            </a:rPr>
            <a:t>Qué plazo transcurre para el cobro efectivo de las facturas</a:t>
          </a:r>
          <a:endParaRPr lang="es-ES" sz="2000" dirty="0">
            <a:latin typeface="Times New Roman" panose="02020603050405020304" pitchFamily="18" charset="0"/>
            <a:cs typeface="Times New Roman" panose="02020603050405020304" pitchFamily="18" charset="0"/>
          </a:endParaRPr>
        </a:p>
      </dgm:t>
    </dgm:pt>
    <dgm:pt modelId="{36B63AEB-9526-4338-AAA9-5D218E53B4BE}" type="sibTrans" cxnId="{0344E53B-F55D-4C25-B293-EF87AA24EE4A}">
      <dgm:prSet/>
      <dgm:spPr/>
      <dgm:t>
        <a:bodyPr/>
        <a:lstStyle/>
        <a:p>
          <a:endParaRPr lang="es-ES" sz="2000">
            <a:latin typeface="Times New Roman" panose="02020603050405020304" pitchFamily="18" charset="0"/>
            <a:cs typeface="Times New Roman" panose="02020603050405020304" pitchFamily="18" charset="0"/>
          </a:endParaRPr>
        </a:p>
      </dgm:t>
    </dgm:pt>
    <dgm:pt modelId="{79D95529-8AC8-4337-8DC4-63EA6F364CAE}" type="parTrans" cxnId="{0344E53B-F55D-4C25-B293-EF87AA24EE4A}">
      <dgm:prSet/>
      <dgm:spPr/>
      <dgm:t>
        <a:bodyPr/>
        <a:lstStyle/>
        <a:p>
          <a:endParaRPr lang="es-ES" sz="2000">
            <a:latin typeface="Times New Roman" panose="02020603050405020304" pitchFamily="18" charset="0"/>
            <a:cs typeface="Times New Roman" panose="02020603050405020304" pitchFamily="18" charset="0"/>
          </a:endParaRPr>
        </a:p>
      </dgm:t>
    </dgm:pt>
    <dgm:pt modelId="{90246C0B-6E7C-43BA-BEF4-0B858476D4A4}">
      <dgm:prSet custT="1"/>
      <dgm:spPr/>
      <dgm:t>
        <a:bodyPr/>
        <a:lstStyle/>
        <a:p>
          <a:r>
            <a:rPr lang="es-ES" sz="2000" dirty="0" smtClean="0">
              <a:latin typeface="Times New Roman" panose="02020603050405020304" pitchFamily="18" charset="0"/>
              <a:cs typeface="Times New Roman" panose="02020603050405020304" pitchFamily="18" charset="0"/>
            </a:rPr>
            <a:t>Alrededor de 4 a 6 meses (40%)</a:t>
          </a:r>
          <a:endParaRPr lang="es-ES" sz="2000" dirty="0"/>
        </a:p>
      </dgm:t>
    </dgm:pt>
    <dgm:pt modelId="{15E3F904-782A-4D4E-B13B-278A29D7291B}" type="parTrans" cxnId="{8619A731-38B0-41ED-91E7-38DDE4235C60}">
      <dgm:prSet/>
      <dgm:spPr/>
      <dgm:t>
        <a:bodyPr/>
        <a:lstStyle/>
        <a:p>
          <a:endParaRPr lang="es-ES" sz="2000"/>
        </a:p>
      </dgm:t>
    </dgm:pt>
    <dgm:pt modelId="{3357D459-7420-4CF9-96A9-8BA3765775A0}" type="sibTrans" cxnId="{8619A731-38B0-41ED-91E7-38DDE4235C60}">
      <dgm:prSet/>
      <dgm:spPr/>
      <dgm:t>
        <a:bodyPr/>
        <a:lstStyle/>
        <a:p>
          <a:endParaRPr lang="es-ES" sz="2000"/>
        </a:p>
      </dgm:t>
    </dgm:pt>
    <dgm:pt modelId="{04205054-ED3E-4F00-BB3E-078AF842A538}">
      <dgm:prSet custT="1"/>
      <dgm:spPr/>
      <dgm:t>
        <a:bodyPr/>
        <a:lstStyle/>
        <a:p>
          <a:r>
            <a:rPr lang="es-ES" sz="2000" smtClean="0">
              <a:latin typeface="Times New Roman" panose="02020603050405020304" pitchFamily="18" charset="0"/>
              <a:cs typeface="Times New Roman" panose="02020603050405020304" pitchFamily="18" charset="0"/>
            </a:rPr>
            <a:t>Alrededor de 3 meses (55%)</a:t>
          </a:r>
          <a:endParaRPr lang="es-ES" sz="2000" dirty="0">
            <a:latin typeface="Times New Roman" panose="02020603050405020304" pitchFamily="18" charset="0"/>
            <a:cs typeface="Times New Roman" panose="02020603050405020304" pitchFamily="18" charset="0"/>
          </a:endParaRPr>
        </a:p>
      </dgm:t>
    </dgm:pt>
    <dgm:pt modelId="{5DEBA38B-B872-44BC-B21F-971D44452B06}" type="parTrans" cxnId="{D90F0E40-7F04-4891-BFDC-5B567E29225D}">
      <dgm:prSet/>
      <dgm:spPr/>
      <dgm:t>
        <a:bodyPr/>
        <a:lstStyle/>
        <a:p>
          <a:endParaRPr lang="es-ES" sz="2000"/>
        </a:p>
      </dgm:t>
    </dgm:pt>
    <dgm:pt modelId="{5FF7200F-2BC9-4310-AA1F-0580B4DB940E}" type="sibTrans" cxnId="{D90F0E40-7F04-4891-BFDC-5B567E29225D}">
      <dgm:prSet/>
      <dgm:spPr/>
      <dgm:t>
        <a:bodyPr/>
        <a:lstStyle/>
        <a:p>
          <a:endParaRPr lang="es-ES" sz="2000"/>
        </a:p>
      </dgm:t>
    </dgm:pt>
    <dgm:pt modelId="{886D1BF1-D08E-4F9D-B36F-AAEADA1203A6}">
      <dgm:prSet custT="1"/>
      <dgm:spPr/>
      <dgm:t>
        <a:bodyPr/>
        <a:lstStyle/>
        <a:p>
          <a:r>
            <a:rPr lang="es-ES" sz="2000" dirty="0" smtClean="0">
              <a:latin typeface="Times New Roman" panose="02020603050405020304" pitchFamily="18" charset="0"/>
              <a:cs typeface="Times New Roman" panose="02020603050405020304" pitchFamily="18" charset="0"/>
            </a:rPr>
            <a:t>Más de 7 meses e incluso 1 año (5%)</a:t>
          </a:r>
          <a:endParaRPr lang="es-ES" sz="2000" dirty="0">
            <a:latin typeface="Times New Roman" panose="02020603050405020304" pitchFamily="18" charset="0"/>
            <a:cs typeface="Times New Roman" panose="02020603050405020304" pitchFamily="18" charset="0"/>
          </a:endParaRPr>
        </a:p>
      </dgm:t>
    </dgm:pt>
    <dgm:pt modelId="{1222D860-F6B7-444F-9C66-EAF70302AB8C}" type="parTrans" cxnId="{7255CCB1-8CF6-476B-9A02-85D537F8D295}">
      <dgm:prSet/>
      <dgm:spPr/>
      <dgm:t>
        <a:bodyPr/>
        <a:lstStyle/>
        <a:p>
          <a:endParaRPr lang="es-ES" sz="2000"/>
        </a:p>
      </dgm:t>
    </dgm:pt>
    <dgm:pt modelId="{E0D9CA1F-1C92-40D6-B7E0-8CDBA5A5B409}" type="sibTrans" cxnId="{7255CCB1-8CF6-476B-9A02-85D537F8D295}">
      <dgm:prSet/>
      <dgm:spPr/>
      <dgm:t>
        <a:bodyPr/>
        <a:lstStyle/>
        <a:p>
          <a:endParaRPr lang="es-ES" sz="2000"/>
        </a:p>
      </dgm:t>
    </dgm:pt>
    <dgm:pt modelId="{D9BC1C6E-11BB-46BD-85B3-D67C5207BB89}" type="pres">
      <dgm:prSet presAssocID="{666CFDC9-CD83-4530-9D1E-D779DD9E0F50}" presName="Name0" presStyleCnt="0">
        <dgm:presLayoutVars>
          <dgm:dir/>
          <dgm:animLvl val="lvl"/>
          <dgm:resizeHandles val="exact"/>
        </dgm:presLayoutVars>
      </dgm:prSet>
      <dgm:spPr/>
      <dgm:t>
        <a:bodyPr/>
        <a:lstStyle/>
        <a:p>
          <a:endParaRPr lang="es-ES"/>
        </a:p>
      </dgm:t>
    </dgm:pt>
    <dgm:pt modelId="{50E20C45-A59A-4BDB-8AA1-BBBFB64DB07A}" type="pres">
      <dgm:prSet presAssocID="{23130203-2866-4B96-AFDC-500E2DEFFA7A}" presName="linNode" presStyleCnt="0"/>
      <dgm:spPr/>
      <dgm:t>
        <a:bodyPr/>
        <a:lstStyle/>
        <a:p>
          <a:endParaRPr lang="es-ES"/>
        </a:p>
      </dgm:t>
    </dgm:pt>
    <dgm:pt modelId="{768404D5-88AE-404A-8D8D-49764D712B02}" type="pres">
      <dgm:prSet presAssocID="{23130203-2866-4B96-AFDC-500E2DEFFA7A}" presName="parentText" presStyleLbl="node1" presStyleIdx="0" presStyleCnt="3">
        <dgm:presLayoutVars>
          <dgm:chMax val="1"/>
          <dgm:bulletEnabled val="1"/>
        </dgm:presLayoutVars>
      </dgm:prSet>
      <dgm:spPr/>
      <dgm:t>
        <a:bodyPr/>
        <a:lstStyle/>
        <a:p>
          <a:endParaRPr lang="es-ES"/>
        </a:p>
      </dgm:t>
    </dgm:pt>
    <dgm:pt modelId="{C7D6719E-1962-40D1-9C5A-99BBFCAE903D}" type="pres">
      <dgm:prSet presAssocID="{23130203-2866-4B96-AFDC-500E2DEFFA7A}" presName="descendantText" presStyleLbl="alignAccFollowNode1" presStyleIdx="0" presStyleCnt="3">
        <dgm:presLayoutVars>
          <dgm:bulletEnabled val="1"/>
        </dgm:presLayoutVars>
      </dgm:prSet>
      <dgm:spPr/>
      <dgm:t>
        <a:bodyPr/>
        <a:lstStyle/>
        <a:p>
          <a:endParaRPr lang="es-ES"/>
        </a:p>
      </dgm:t>
    </dgm:pt>
    <dgm:pt modelId="{D014D9D2-01DD-4BF3-88DC-C2BB8E031805}" type="pres">
      <dgm:prSet presAssocID="{36B63AEB-9526-4338-AAA9-5D218E53B4BE}" presName="sp" presStyleCnt="0"/>
      <dgm:spPr/>
      <dgm:t>
        <a:bodyPr/>
        <a:lstStyle/>
        <a:p>
          <a:endParaRPr lang="es-ES"/>
        </a:p>
      </dgm:t>
    </dgm:pt>
    <dgm:pt modelId="{56880CCD-AD46-4E79-9E55-6A60E7C7C093}" type="pres">
      <dgm:prSet presAssocID="{50986581-DDAA-4E42-9328-8AF7B6EF52F1}" presName="linNode" presStyleCnt="0"/>
      <dgm:spPr/>
      <dgm:t>
        <a:bodyPr/>
        <a:lstStyle/>
        <a:p>
          <a:endParaRPr lang="es-ES"/>
        </a:p>
      </dgm:t>
    </dgm:pt>
    <dgm:pt modelId="{4519C286-208A-4E41-A304-D1ADC8AD38A4}" type="pres">
      <dgm:prSet presAssocID="{50986581-DDAA-4E42-9328-8AF7B6EF52F1}" presName="parentText" presStyleLbl="node1" presStyleIdx="1" presStyleCnt="3">
        <dgm:presLayoutVars>
          <dgm:chMax val="1"/>
          <dgm:bulletEnabled val="1"/>
        </dgm:presLayoutVars>
      </dgm:prSet>
      <dgm:spPr/>
      <dgm:t>
        <a:bodyPr/>
        <a:lstStyle/>
        <a:p>
          <a:endParaRPr lang="es-ES"/>
        </a:p>
      </dgm:t>
    </dgm:pt>
    <dgm:pt modelId="{FE5B3005-382A-4374-8022-0E7A0EEAC495}" type="pres">
      <dgm:prSet presAssocID="{50986581-DDAA-4E42-9328-8AF7B6EF52F1}" presName="descendantText" presStyleLbl="alignAccFollowNode1" presStyleIdx="1" presStyleCnt="3">
        <dgm:presLayoutVars>
          <dgm:bulletEnabled val="1"/>
        </dgm:presLayoutVars>
      </dgm:prSet>
      <dgm:spPr/>
      <dgm:t>
        <a:bodyPr/>
        <a:lstStyle/>
        <a:p>
          <a:endParaRPr lang="es-ES"/>
        </a:p>
      </dgm:t>
    </dgm:pt>
    <dgm:pt modelId="{B880B3B9-B434-4996-9AFA-E0B75CFDF16C}" type="pres">
      <dgm:prSet presAssocID="{B79502C4-5CDC-4BF4-AD2A-494AD9A0B352}" presName="sp" presStyleCnt="0"/>
      <dgm:spPr/>
      <dgm:t>
        <a:bodyPr/>
        <a:lstStyle/>
        <a:p>
          <a:endParaRPr lang="es-ES"/>
        </a:p>
      </dgm:t>
    </dgm:pt>
    <dgm:pt modelId="{C9FC27E1-DEB9-4F66-AF49-38DD68BAA103}" type="pres">
      <dgm:prSet presAssocID="{35BBB62A-96FA-45EF-AF3E-10408F1E05A5}" presName="linNode" presStyleCnt="0"/>
      <dgm:spPr/>
      <dgm:t>
        <a:bodyPr/>
        <a:lstStyle/>
        <a:p>
          <a:endParaRPr lang="es-ES"/>
        </a:p>
      </dgm:t>
    </dgm:pt>
    <dgm:pt modelId="{72B9D126-EDA9-4F9A-AABF-AB5923223D86}" type="pres">
      <dgm:prSet presAssocID="{35BBB62A-96FA-45EF-AF3E-10408F1E05A5}" presName="parentText" presStyleLbl="node1" presStyleIdx="2" presStyleCnt="3">
        <dgm:presLayoutVars>
          <dgm:chMax val="1"/>
          <dgm:bulletEnabled val="1"/>
        </dgm:presLayoutVars>
      </dgm:prSet>
      <dgm:spPr/>
      <dgm:t>
        <a:bodyPr/>
        <a:lstStyle/>
        <a:p>
          <a:endParaRPr lang="es-ES"/>
        </a:p>
      </dgm:t>
    </dgm:pt>
    <dgm:pt modelId="{6F3F066B-1A15-4E00-8FC5-FFA8B756C80F}" type="pres">
      <dgm:prSet presAssocID="{35BBB62A-96FA-45EF-AF3E-10408F1E05A5}" presName="descendantText" presStyleLbl="alignAccFollowNode1" presStyleIdx="2" presStyleCnt="3">
        <dgm:presLayoutVars>
          <dgm:bulletEnabled val="1"/>
        </dgm:presLayoutVars>
      </dgm:prSet>
      <dgm:spPr/>
      <dgm:t>
        <a:bodyPr/>
        <a:lstStyle/>
        <a:p>
          <a:endParaRPr lang="es-ES"/>
        </a:p>
      </dgm:t>
    </dgm:pt>
  </dgm:ptLst>
  <dgm:cxnLst>
    <dgm:cxn modelId="{57DC33B1-06DB-42F1-9150-1D5C0BB6E399}" type="presOf" srcId="{04205054-ED3E-4F00-BB3E-078AF842A538}" destId="{C7D6719E-1962-40D1-9C5A-99BBFCAE903D}" srcOrd="0" destOrd="1" presId="urn:microsoft.com/office/officeart/2005/8/layout/vList5"/>
    <dgm:cxn modelId="{669BA1DB-322E-4124-A38A-0361F33C38A8}" type="presOf" srcId="{666CFDC9-CD83-4530-9D1E-D779DD9E0F50}" destId="{D9BC1C6E-11BB-46BD-85B3-D67C5207BB89}" srcOrd="0" destOrd="0" presId="urn:microsoft.com/office/officeart/2005/8/layout/vList5"/>
    <dgm:cxn modelId="{E3E5E1C1-92B1-4C0F-B980-FCB5F0EA3608}" type="presOf" srcId="{886D1BF1-D08E-4F9D-B36F-AAEADA1203A6}" destId="{C7D6719E-1962-40D1-9C5A-99BBFCAE903D}" srcOrd="0" destOrd="2" presId="urn:microsoft.com/office/officeart/2005/8/layout/vList5"/>
    <dgm:cxn modelId="{6EABE5BA-BE7F-4C37-A361-7E9644E252F4}" srcId="{50986581-DDAA-4E42-9328-8AF7B6EF52F1}" destId="{C24568DF-21E7-4C52-8F0C-1BCB71FFC024}" srcOrd="0" destOrd="0" parTransId="{36C78DBD-4D3C-4A2F-A737-D8B4E4B66954}" sibTransId="{97FA0FD2-B13D-4F1A-A4F1-51F70EBA76D8}"/>
    <dgm:cxn modelId="{ADF2CD8F-4D23-490B-A505-ED85F9582869}" srcId="{666CFDC9-CD83-4530-9D1E-D779DD9E0F50}" destId="{50986581-DDAA-4E42-9328-8AF7B6EF52F1}" srcOrd="1" destOrd="0" parTransId="{E7753E5B-78A7-47BC-8695-DF86090AD77E}" sibTransId="{B79502C4-5CDC-4BF4-AD2A-494AD9A0B352}"/>
    <dgm:cxn modelId="{F29F69E2-609E-4F30-ADF7-49CD58F22CFD}" srcId="{50986581-DDAA-4E42-9328-8AF7B6EF52F1}" destId="{FA71C2DF-47EC-453D-911F-B0A09E17383A}" srcOrd="1" destOrd="0" parTransId="{1C5E24A8-08C2-4A19-80EC-CB97C2C50BE5}" sibTransId="{12A6B029-A4A0-4566-B66D-F59E0BA87444}"/>
    <dgm:cxn modelId="{86ED6FE1-A5A4-483E-8668-14347647B4D0}" type="presOf" srcId="{50986581-DDAA-4E42-9328-8AF7B6EF52F1}" destId="{4519C286-208A-4E41-A304-D1ADC8AD38A4}" srcOrd="0" destOrd="0" presId="urn:microsoft.com/office/officeart/2005/8/layout/vList5"/>
    <dgm:cxn modelId="{7387F43C-3ED3-405E-80DD-58D829AC2059}" type="presOf" srcId="{23130203-2866-4B96-AFDC-500E2DEFFA7A}" destId="{768404D5-88AE-404A-8D8D-49764D712B02}" srcOrd="0" destOrd="0" presId="urn:microsoft.com/office/officeart/2005/8/layout/vList5"/>
    <dgm:cxn modelId="{1C5A025C-F054-4163-9EFA-87AC69A669B9}" type="presOf" srcId="{251AEEAC-D6F0-4413-A241-3E7AE528C729}" destId="{FE5B3005-382A-4374-8022-0E7A0EEAC495}" srcOrd="0" destOrd="2" presId="urn:microsoft.com/office/officeart/2005/8/layout/vList5"/>
    <dgm:cxn modelId="{7255CCB1-8CF6-476B-9A02-85D537F8D295}" srcId="{23130203-2866-4B96-AFDC-500E2DEFFA7A}" destId="{886D1BF1-D08E-4F9D-B36F-AAEADA1203A6}" srcOrd="2" destOrd="0" parTransId="{1222D860-F6B7-444F-9C66-EAF70302AB8C}" sibTransId="{E0D9CA1F-1C92-40D6-B7E0-8CDBA5A5B409}"/>
    <dgm:cxn modelId="{2DCAFEF8-0EF7-4665-8DC8-86A118E19DC9}" type="presOf" srcId="{C24568DF-21E7-4C52-8F0C-1BCB71FFC024}" destId="{FE5B3005-382A-4374-8022-0E7A0EEAC495}" srcOrd="0" destOrd="0" presId="urn:microsoft.com/office/officeart/2005/8/layout/vList5"/>
    <dgm:cxn modelId="{B9D30BF5-B246-49D5-AB5D-50E98BD23979}" srcId="{35BBB62A-96FA-45EF-AF3E-10408F1E05A5}" destId="{C60554DD-C68A-4D85-8957-10C9B5247984}" srcOrd="1" destOrd="0" parTransId="{2FC19218-9EF6-4C22-91FE-636D083B0861}" sibTransId="{C7F41D2B-3C67-43F2-8F3F-BFA40381C4B8}"/>
    <dgm:cxn modelId="{4183C2E8-314C-4AF1-AF6A-EF5CFEA5889A}" type="presOf" srcId="{35BBB62A-96FA-45EF-AF3E-10408F1E05A5}" destId="{72B9D126-EDA9-4F9A-AABF-AB5923223D86}" srcOrd="0" destOrd="0" presId="urn:microsoft.com/office/officeart/2005/8/layout/vList5"/>
    <dgm:cxn modelId="{61DD1A32-7C1B-464D-99B3-E010F0A79FCA}" type="presOf" srcId="{90246C0B-6E7C-43BA-BEF4-0B858476D4A4}" destId="{C7D6719E-1962-40D1-9C5A-99BBFCAE903D}" srcOrd="0" destOrd="0" presId="urn:microsoft.com/office/officeart/2005/8/layout/vList5"/>
    <dgm:cxn modelId="{0344E53B-F55D-4C25-B293-EF87AA24EE4A}" srcId="{666CFDC9-CD83-4530-9D1E-D779DD9E0F50}" destId="{23130203-2866-4B96-AFDC-500E2DEFFA7A}" srcOrd="0" destOrd="0" parTransId="{79D95529-8AC8-4337-8DC4-63EA6F364CAE}" sibTransId="{36B63AEB-9526-4338-AAA9-5D218E53B4BE}"/>
    <dgm:cxn modelId="{48613CF3-F58E-41C0-840F-F170111871A2}" srcId="{50986581-DDAA-4E42-9328-8AF7B6EF52F1}" destId="{251AEEAC-D6F0-4413-A241-3E7AE528C729}" srcOrd="2" destOrd="0" parTransId="{3E504924-11E7-4649-A993-7AA3D1FC83F3}" sibTransId="{1F4BCA10-9FE2-44AF-AC02-C964902FA9BE}"/>
    <dgm:cxn modelId="{8D7DD2FF-2FAD-4D86-9AAD-E5EC76437E63}" type="presOf" srcId="{C60554DD-C68A-4D85-8957-10C9B5247984}" destId="{6F3F066B-1A15-4E00-8FC5-FFA8B756C80F}" srcOrd="0" destOrd="1" presId="urn:microsoft.com/office/officeart/2005/8/layout/vList5"/>
    <dgm:cxn modelId="{3172575C-DB8E-41CC-B0BF-EAF97B5A7AF7}" srcId="{35BBB62A-96FA-45EF-AF3E-10408F1E05A5}" destId="{0205014C-BBFD-43E9-A0A3-2B08AF18D6AB}" srcOrd="0" destOrd="0" parTransId="{279C380D-BC02-4FD4-AB55-33DBB1FE430D}" sibTransId="{70C56550-7D14-4FED-A6AA-ED311AF87E02}"/>
    <dgm:cxn modelId="{21C6A65D-FCA0-45AC-84EA-E0E92385D0CB}" type="presOf" srcId="{FA71C2DF-47EC-453D-911F-B0A09E17383A}" destId="{FE5B3005-382A-4374-8022-0E7A0EEAC495}" srcOrd="0" destOrd="1" presId="urn:microsoft.com/office/officeart/2005/8/layout/vList5"/>
    <dgm:cxn modelId="{8619A731-38B0-41ED-91E7-38DDE4235C60}" srcId="{23130203-2866-4B96-AFDC-500E2DEFFA7A}" destId="{90246C0B-6E7C-43BA-BEF4-0B858476D4A4}" srcOrd="0" destOrd="0" parTransId="{15E3F904-782A-4D4E-B13B-278A29D7291B}" sibTransId="{3357D459-7420-4CF9-96A9-8BA3765775A0}"/>
    <dgm:cxn modelId="{90D7DC78-B2E1-4757-869F-3B929CA62B6B}" type="presOf" srcId="{DD0250F0-1554-41CC-AEDB-F28913C8342C}" destId="{6F3F066B-1A15-4E00-8FC5-FFA8B756C80F}" srcOrd="0" destOrd="2" presId="urn:microsoft.com/office/officeart/2005/8/layout/vList5"/>
    <dgm:cxn modelId="{65D1B5EF-5761-4C37-B6CD-090675EABD7B}" srcId="{35BBB62A-96FA-45EF-AF3E-10408F1E05A5}" destId="{DD0250F0-1554-41CC-AEDB-F28913C8342C}" srcOrd="2" destOrd="0" parTransId="{3147E848-ABD1-4E25-AB06-9EC5A784CC2D}" sibTransId="{B54489B9-F7ED-4E98-8DD1-53AE7C626743}"/>
    <dgm:cxn modelId="{D90F0E40-7F04-4891-BFDC-5B567E29225D}" srcId="{23130203-2866-4B96-AFDC-500E2DEFFA7A}" destId="{04205054-ED3E-4F00-BB3E-078AF842A538}" srcOrd="1" destOrd="0" parTransId="{5DEBA38B-B872-44BC-B21F-971D44452B06}" sibTransId="{5FF7200F-2BC9-4310-AA1F-0580B4DB940E}"/>
    <dgm:cxn modelId="{A5C87EA6-6BF5-4480-9AA1-AF3FAFFB2D31}" type="presOf" srcId="{0205014C-BBFD-43E9-A0A3-2B08AF18D6AB}" destId="{6F3F066B-1A15-4E00-8FC5-FFA8B756C80F}" srcOrd="0" destOrd="0" presId="urn:microsoft.com/office/officeart/2005/8/layout/vList5"/>
    <dgm:cxn modelId="{A7E6044E-6544-4E9B-BD3A-AC7B9FBF6F39}" srcId="{666CFDC9-CD83-4530-9D1E-D779DD9E0F50}" destId="{35BBB62A-96FA-45EF-AF3E-10408F1E05A5}" srcOrd="2" destOrd="0" parTransId="{1EF9692A-2587-4114-A6A7-8F4DECA4C4F6}" sibTransId="{B8035FBE-AC14-4C33-81AB-47A19CAEF8A7}"/>
    <dgm:cxn modelId="{5F94886C-5E27-4A40-B7B3-C6552BE7E62E}" type="presParOf" srcId="{D9BC1C6E-11BB-46BD-85B3-D67C5207BB89}" destId="{50E20C45-A59A-4BDB-8AA1-BBBFB64DB07A}" srcOrd="0" destOrd="0" presId="urn:microsoft.com/office/officeart/2005/8/layout/vList5"/>
    <dgm:cxn modelId="{CD7F643D-5235-41AE-AEBA-32C6EE4A76FD}" type="presParOf" srcId="{50E20C45-A59A-4BDB-8AA1-BBBFB64DB07A}" destId="{768404D5-88AE-404A-8D8D-49764D712B02}" srcOrd="0" destOrd="0" presId="urn:microsoft.com/office/officeart/2005/8/layout/vList5"/>
    <dgm:cxn modelId="{122D1523-A06A-4247-836C-2794910FBBD4}" type="presParOf" srcId="{50E20C45-A59A-4BDB-8AA1-BBBFB64DB07A}" destId="{C7D6719E-1962-40D1-9C5A-99BBFCAE903D}" srcOrd="1" destOrd="0" presId="urn:microsoft.com/office/officeart/2005/8/layout/vList5"/>
    <dgm:cxn modelId="{3D65B9FB-710E-4876-9FB4-4E09379E4BF1}" type="presParOf" srcId="{D9BC1C6E-11BB-46BD-85B3-D67C5207BB89}" destId="{D014D9D2-01DD-4BF3-88DC-C2BB8E031805}" srcOrd="1" destOrd="0" presId="urn:microsoft.com/office/officeart/2005/8/layout/vList5"/>
    <dgm:cxn modelId="{ABC99CF0-A06C-4FFE-AA87-218A3C2E8BE8}" type="presParOf" srcId="{D9BC1C6E-11BB-46BD-85B3-D67C5207BB89}" destId="{56880CCD-AD46-4E79-9E55-6A60E7C7C093}" srcOrd="2" destOrd="0" presId="urn:microsoft.com/office/officeart/2005/8/layout/vList5"/>
    <dgm:cxn modelId="{388A724F-3C31-4D1A-899D-C15825226F81}" type="presParOf" srcId="{56880CCD-AD46-4E79-9E55-6A60E7C7C093}" destId="{4519C286-208A-4E41-A304-D1ADC8AD38A4}" srcOrd="0" destOrd="0" presId="urn:microsoft.com/office/officeart/2005/8/layout/vList5"/>
    <dgm:cxn modelId="{78A6FB0C-3B0E-4ED9-81BC-7CE91BA08929}" type="presParOf" srcId="{56880CCD-AD46-4E79-9E55-6A60E7C7C093}" destId="{FE5B3005-382A-4374-8022-0E7A0EEAC495}" srcOrd="1" destOrd="0" presId="urn:microsoft.com/office/officeart/2005/8/layout/vList5"/>
    <dgm:cxn modelId="{78A73A64-83F1-48E8-B12D-7D3BAC46530A}" type="presParOf" srcId="{D9BC1C6E-11BB-46BD-85B3-D67C5207BB89}" destId="{B880B3B9-B434-4996-9AFA-E0B75CFDF16C}" srcOrd="3" destOrd="0" presId="urn:microsoft.com/office/officeart/2005/8/layout/vList5"/>
    <dgm:cxn modelId="{AFE997A1-BEDA-413B-8D1D-126033FFBCC9}" type="presParOf" srcId="{D9BC1C6E-11BB-46BD-85B3-D67C5207BB89}" destId="{C9FC27E1-DEB9-4F66-AF49-38DD68BAA103}" srcOrd="4" destOrd="0" presId="urn:microsoft.com/office/officeart/2005/8/layout/vList5"/>
    <dgm:cxn modelId="{6CB2DBD7-B05C-42EB-8474-DAA0D7F03BBD}" type="presParOf" srcId="{C9FC27E1-DEB9-4F66-AF49-38DD68BAA103}" destId="{72B9D126-EDA9-4F9A-AABF-AB5923223D86}" srcOrd="0" destOrd="0" presId="urn:microsoft.com/office/officeart/2005/8/layout/vList5"/>
    <dgm:cxn modelId="{9EA9D1CD-5F98-497F-945A-603EE8B34B17}" type="presParOf" srcId="{C9FC27E1-DEB9-4F66-AF49-38DD68BAA103}" destId="{6F3F066B-1A15-4E00-8FC5-FFA8B756C80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C1E1764-1929-43F9-AE0A-EA16E282D6BD}" type="doc">
      <dgm:prSet loTypeId="urn:microsoft.com/office/officeart/2005/8/layout/process1" loCatId="process" qsTypeId="urn:microsoft.com/office/officeart/2005/8/quickstyle/simple3" qsCatId="simple" csTypeId="urn:microsoft.com/office/officeart/2005/8/colors/accent1_5" csCatId="accent1" phldr="1"/>
      <dgm:spPr/>
    </dgm:pt>
    <dgm:pt modelId="{4F11D2EB-C78A-425D-BF8C-8EF363D11E6D}">
      <dgm:prSet phldrT="[Texto]" custT="1"/>
      <dgm:spPr/>
      <dgm:t>
        <a:bodyPr/>
        <a:lstStyle/>
        <a:p>
          <a:r>
            <a:rPr lang="es-ES" sz="2000" dirty="0" smtClean="0">
              <a:latin typeface="Times New Roman" panose="02020603050405020304" pitchFamily="18" charset="0"/>
              <a:cs typeface="Times New Roman" panose="02020603050405020304" pitchFamily="18" charset="0"/>
            </a:rPr>
            <a:t>El PGE ecuatoriano, estuvo influenciado por la caída de los precios internacionales del petróleo </a:t>
          </a:r>
          <a:endParaRPr lang="es-ES" sz="2000" dirty="0">
            <a:latin typeface="Times New Roman" panose="02020603050405020304" pitchFamily="18" charset="0"/>
            <a:cs typeface="Times New Roman" panose="02020603050405020304" pitchFamily="18" charset="0"/>
          </a:endParaRPr>
        </a:p>
      </dgm:t>
    </dgm:pt>
    <dgm:pt modelId="{949347AE-32DF-4BEB-91E0-94FF6D89B727}" type="parTrans" cxnId="{5823376A-4469-4739-98AE-54FCEC66CA9D}">
      <dgm:prSet/>
      <dgm:spPr/>
      <dgm:t>
        <a:bodyPr/>
        <a:lstStyle/>
        <a:p>
          <a:endParaRPr lang="es-ES" sz="2000">
            <a:latin typeface="Times New Roman" panose="02020603050405020304" pitchFamily="18" charset="0"/>
            <a:cs typeface="Times New Roman" panose="02020603050405020304" pitchFamily="18" charset="0"/>
          </a:endParaRPr>
        </a:p>
      </dgm:t>
    </dgm:pt>
    <dgm:pt modelId="{F7878892-700F-4583-BFFF-3AD596DDBCD2}" type="sibTrans" cxnId="{5823376A-4469-4739-98AE-54FCEC66CA9D}">
      <dgm:prSet custT="1"/>
      <dgm:spPr/>
      <dgm:t>
        <a:bodyPr/>
        <a:lstStyle/>
        <a:p>
          <a:endParaRPr lang="es-ES" sz="2000">
            <a:latin typeface="Times New Roman" panose="02020603050405020304" pitchFamily="18" charset="0"/>
            <a:cs typeface="Times New Roman" panose="02020603050405020304" pitchFamily="18" charset="0"/>
          </a:endParaRPr>
        </a:p>
      </dgm:t>
    </dgm:pt>
    <dgm:pt modelId="{DEE562F8-FD94-4174-BFFA-860C7F197FC9}">
      <dgm:prSet phldrT="[Texto]" custT="1"/>
      <dgm:spPr/>
      <dgm:t>
        <a:bodyPr/>
        <a:lstStyle/>
        <a:p>
          <a:r>
            <a:rPr lang="es-ES" sz="2000" dirty="0" smtClean="0">
              <a:latin typeface="Times New Roman" panose="02020603050405020304" pitchFamily="18" charset="0"/>
              <a:cs typeface="Times New Roman" panose="02020603050405020304" pitchFamily="18" charset="0"/>
            </a:rPr>
            <a:t>Para el Estado Ecuatoriano es necesario restaurar el fondo de reserva económico</a:t>
          </a:r>
          <a:endParaRPr lang="es-ES" sz="2000" dirty="0">
            <a:latin typeface="Times New Roman" panose="02020603050405020304" pitchFamily="18" charset="0"/>
            <a:cs typeface="Times New Roman" panose="02020603050405020304" pitchFamily="18" charset="0"/>
          </a:endParaRPr>
        </a:p>
      </dgm:t>
    </dgm:pt>
    <dgm:pt modelId="{A0DDD974-765F-4E5F-AD78-A15F875E85AF}" type="parTrans" cxnId="{2669722A-79FC-414A-824C-E579849D604F}">
      <dgm:prSet/>
      <dgm:spPr/>
      <dgm:t>
        <a:bodyPr/>
        <a:lstStyle/>
        <a:p>
          <a:endParaRPr lang="es-ES" sz="2000">
            <a:latin typeface="Times New Roman" panose="02020603050405020304" pitchFamily="18" charset="0"/>
            <a:cs typeface="Times New Roman" panose="02020603050405020304" pitchFamily="18" charset="0"/>
          </a:endParaRPr>
        </a:p>
      </dgm:t>
    </dgm:pt>
    <dgm:pt modelId="{D7E4CFF5-98A9-44FB-8005-6AECA4111AB8}" type="sibTrans" cxnId="{2669722A-79FC-414A-824C-E579849D604F}">
      <dgm:prSet/>
      <dgm:spPr/>
      <dgm:t>
        <a:bodyPr/>
        <a:lstStyle/>
        <a:p>
          <a:endParaRPr lang="es-ES" sz="2000">
            <a:latin typeface="Times New Roman" panose="02020603050405020304" pitchFamily="18" charset="0"/>
            <a:cs typeface="Times New Roman" panose="02020603050405020304" pitchFamily="18" charset="0"/>
          </a:endParaRPr>
        </a:p>
      </dgm:t>
    </dgm:pt>
    <dgm:pt modelId="{AB023103-A8F5-4115-9324-02781F40B33E}" type="pres">
      <dgm:prSet presAssocID="{2C1E1764-1929-43F9-AE0A-EA16E282D6BD}" presName="Name0" presStyleCnt="0">
        <dgm:presLayoutVars>
          <dgm:dir/>
          <dgm:resizeHandles val="exact"/>
        </dgm:presLayoutVars>
      </dgm:prSet>
      <dgm:spPr/>
    </dgm:pt>
    <dgm:pt modelId="{DDB048B6-FA52-44A8-884C-F913F41B7AFB}" type="pres">
      <dgm:prSet presAssocID="{4F11D2EB-C78A-425D-BF8C-8EF363D11E6D}" presName="node" presStyleLbl="node1" presStyleIdx="0" presStyleCnt="2" custLinFactNeighborY="680">
        <dgm:presLayoutVars>
          <dgm:bulletEnabled val="1"/>
        </dgm:presLayoutVars>
      </dgm:prSet>
      <dgm:spPr/>
      <dgm:t>
        <a:bodyPr/>
        <a:lstStyle/>
        <a:p>
          <a:endParaRPr lang="es-ES"/>
        </a:p>
      </dgm:t>
    </dgm:pt>
    <dgm:pt modelId="{DF1C8354-59BF-487A-8276-08F1EB17C91A}" type="pres">
      <dgm:prSet presAssocID="{F7878892-700F-4583-BFFF-3AD596DDBCD2}" presName="sibTrans" presStyleLbl="sibTrans2D1" presStyleIdx="0" presStyleCnt="1"/>
      <dgm:spPr/>
      <dgm:t>
        <a:bodyPr/>
        <a:lstStyle/>
        <a:p>
          <a:endParaRPr lang="es-ES"/>
        </a:p>
      </dgm:t>
    </dgm:pt>
    <dgm:pt modelId="{FE6A917C-6501-44D1-9012-8CA4BBC1E943}" type="pres">
      <dgm:prSet presAssocID="{F7878892-700F-4583-BFFF-3AD596DDBCD2}" presName="connectorText" presStyleLbl="sibTrans2D1" presStyleIdx="0" presStyleCnt="1"/>
      <dgm:spPr/>
      <dgm:t>
        <a:bodyPr/>
        <a:lstStyle/>
        <a:p>
          <a:endParaRPr lang="es-ES"/>
        </a:p>
      </dgm:t>
    </dgm:pt>
    <dgm:pt modelId="{B8F51735-118E-4C40-BCB8-D55A695F9A47}" type="pres">
      <dgm:prSet presAssocID="{DEE562F8-FD94-4174-BFFA-860C7F197FC9}" presName="node" presStyleLbl="node1" presStyleIdx="1" presStyleCnt="2">
        <dgm:presLayoutVars>
          <dgm:bulletEnabled val="1"/>
        </dgm:presLayoutVars>
      </dgm:prSet>
      <dgm:spPr/>
      <dgm:t>
        <a:bodyPr/>
        <a:lstStyle/>
        <a:p>
          <a:endParaRPr lang="es-ES"/>
        </a:p>
      </dgm:t>
    </dgm:pt>
  </dgm:ptLst>
  <dgm:cxnLst>
    <dgm:cxn modelId="{5823376A-4469-4739-98AE-54FCEC66CA9D}" srcId="{2C1E1764-1929-43F9-AE0A-EA16E282D6BD}" destId="{4F11D2EB-C78A-425D-BF8C-8EF363D11E6D}" srcOrd="0" destOrd="0" parTransId="{949347AE-32DF-4BEB-91E0-94FF6D89B727}" sibTransId="{F7878892-700F-4583-BFFF-3AD596DDBCD2}"/>
    <dgm:cxn modelId="{4B2F5684-9D0C-4C03-B768-027061594C95}" type="presOf" srcId="{F7878892-700F-4583-BFFF-3AD596DDBCD2}" destId="{DF1C8354-59BF-487A-8276-08F1EB17C91A}" srcOrd="0" destOrd="0" presId="urn:microsoft.com/office/officeart/2005/8/layout/process1"/>
    <dgm:cxn modelId="{DF0E1DCC-96AC-48C7-85E6-FFA74E181228}" type="presOf" srcId="{4F11D2EB-C78A-425D-BF8C-8EF363D11E6D}" destId="{DDB048B6-FA52-44A8-884C-F913F41B7AFB}" srcOrd="0" destOrd="0" presId="urn:microsoft.com/office/officeart/2005/8/layout/process1"/>
    <dgm:cxn modelId="{2669722A-79FC-414A-824C-E579849D604F}" srcId="{2C1E1764-1929-43F9-AE0A-EA16E282D6BD}" destId="{DEE562F8-FD94-4174-BFFA-860C7F197FC9}" srcOrd="1" destOrd="0" parTransId="{A0DDD974-765F-4E5F-AD78-A15F875E85AF}" sibTransId="{D7E4CFF5-98A9-44FB-8005-6AECA4111AB8}"/>
    <dgm:cxn modelId="{49ABC3A0-8DBA-4E63-9EF2-CA14EE90C26D}" type="presOf" srcId="{2C1E1764-1929-43F9-AE0A-EA16E282D6BD}" destId="{AB023103-A8F5-4115-9324-02781F40B33E}" srcOrd="0" destOrd="0" presId="urn:microsoft.com/office/officeart/2005/8/layout/process1"/>
    <dgm:cxn modelId="{43E9DACC-42FB-4A2F-8424-F13728650DBF}" type="presOf" srcId="{F7878892-700F-4583-BFFF-3AD596DDBCD2}" destId="{FE6A917C-6501-44D1-9012-8CA4BBC1E943}" srcOrd="1" destOrd="0" presId="urn:microsoft.com/office/officeart/2005/8/layout/process1"/>
    <dgm:cxn modelId="{6C4C1CF3-CC0D-4F85-8504-511F2B22284F}" type="presOf" srcId="{DEE562F8-FD94-4174-BFFA-860C7F197FC9}" destId="{B8F51735-118E-4C40-BCB8-D55A695F9A47}" srcOrd="0" destOrd="0" presId="urn:microsoft.com/office/officeart/2005/8/layout/process1"/>
    <dgm:cxn modelId="{FBC4F173-6295-46C0-B647-87CB678BB5E5}" type="presParOf" srcId="{AB023103-A8F5-4115-9324-02781F40B33E}" destId="{DDB048B6-FA52-44A8-884C-F913F41B7AFB}" srcOrd="0" destOrd="0" presId="urn:microsoft.com/office/officeart/2005/8/layout/process1"/>
    <dgm:cxn modelId="{CB8B9A28-7053-4E1C-B74A-B37FB694C147}" type="presParOf" srcId="{AB023103-A8F5-4115-9324-02781F40B33E}" destId="{DF1C8354-59BF-487A-8276-08F1EB17C91A}" srcOrd="1" destOrd="0" presId="urn:microsoft.com/office/officeart/2005/8/layout/process1"/>
    <dgm:cxn modelId="{17C767EC-F1D5-4D6F-B54E-A3F2A62225EC}" type="presParOf" srcId="{DF1C8354-59BF-487A-8276-08F1EB17C91A}" destId="{FE6A917C-6501-44D1-9012-8CA4BBC1E943}" srcOrd="0" destOrd="0" presId="urn:microsoft.com/office/officeart/2005/8/layout/process1"/>
    <dgm:cxn modelId="{88A6DCF8-9A88-4421-B0EF-5EA86F0261FD}" type="presParOf" srcId="{AB023103-A8F5-4115-9324-02781F40B33E}" destId="{B8F51735-118E-4C40-BCB8-D55A695F9A4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ABA78-2BB5-4619-B289-AD91CCBDEDBB}">
      <dsp:nvSpPr>
        <dsp:cNvPr id="0" name=""/>
        <dsp:cNvSpPr/>
      </dsp:nvSpPr>
      <dsp:spPr>
        <a:xfrm>
          <a:off x="1066663" y="2033511"/>
          <a:ext cx="2073830" cy="1098750"/>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ECUADOR</a:t>
          </a:r>
          <a:endParaRPr lang="es-ES" sz="2400" kern="1200" dirty="0">
            <a:latin typeface="Times New Roman" panose="02020603050405020304" pitchFamily="18" charset="0"/>
            <a:cs typeface="Times New Roman" panose="02020603050405020304" pitchFamily="18" charset="0"/>
          </a:endParaRPr>
        </a:p>
      </dsp:txBody>
      <dsp:txXfrm>
        <a:off x="1098844" y="2065692"/>
        <a:ext cx="2009468" cy="1034388"/>
      </dsp:txXfrm>
    </dsp:sp>
    <dsp:sp modelId="{BF120A3F-9567-4C3C-B222-FDB90D12DD9C}">
      <dsp:nvSpPr>
        <dsp:cNvPr id="0" name=""/>
        <dsp:cNvSpPr/>
      </dsp:nvSpPr>
      <dsp:spPr>
        <a:xfrm rot="18289469">
          <a:off x="2670639" y="1656422"/>
          <a:ext cx="2190795" cy="54492"/>
        </a:xfrm>
        <a:custGeom>
          <a:avLst/>
          <a:gdLst/>
          <a:ahLst/>
          <a:cxnLst/>
          <a:rect l="0" t="0" r="0" b="0"/>
          <a:pathLst>
            <a:path>
              <a:moveTo>
                <a:pt x="0" y="27246"/>
              </a:moveTo>
              <a:lnTo>
                <a:pt x="219079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3711267" y="1628898"/>
        <a:ext cx="109539" cy="109539"/>
      </dsp:txXfrm>
    </dsp:sp>
    <dsp:sp modelId="{5708D982-CC95-4972-91B8-68AA0490117A}">
      <dsp:nvSpPr>
        <dsp:cNvPr id="0" name=""/>
        <dsp:cNvSpPr/>
      </dsp:nvSpPr>
      <dsp:spPr>
        <a:xfrm>
          <a:off x="4391580" y="2522"/>
          <a:ext cx="3127714" cy="156385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Exportador de Materia Prima</a:t>
          </a:r>
          <a:endParaRPr lang="es-ES" sz="2400" kern="1200" dirty="0">
            <a:latin typeface="Times New Roman" panose="02020603050405020304" pitchFamily="18" charset="0"/>
            <a:cs typeface="Times New Roman" panose="02020603050405020304" pitchFamily="18" charset="0"/>
          </a:endParaRPr>
        </a:p>
      </dsp:txBody>
      <dsp:txXfrm>
        <a:off x="4437384" y="48326"/>
        <a:ext cx="3036106" cy="1472249"/>
      </dsp:txXfrm>
    </dsp:sp>
    <dsp:sp modelId="{3BC9AF7F-6B1C-40AE-ACC9-6B6C04C64665}">
      <dsp:nvSpPr>
        <dsp:cNvPr id="0" name=""/>
        <dsp:cNvSpPr/>
      </dsp:nvSpPr>
      <dsp:spPr>
        <a:xfrm>
          <a:off x="3140494" y="2555640"/>
          <a:ext cx="1251085" cy="54492"/>
        </a:xfrm>
        <a:custGeom>
          <a:avLst/>
          <a:gdLst/>
          <a:ahLst/>
          <a:cxnLst/>
          <a:rect l="0" t="0" r="0" b="0"/>
          <a:pathLst>
            <a:path>
              <a:moveTo>
                <a:pt x="0" y="27246"/>
              </a:moveTo>
              <a:lnTo>
                <a:pt x="125108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3734760" y="2551609"/>
        <a:ext cx="62554" cy="62554"/>
      </dsp:txXfrm>
    </dsp:sp>
    <dsp:sp modelId="{066E425C-062D-4226-AAB9-48A2AB9A6316}">
      <dsp:nvSpPr>
        <dsp:cNvPr id="0" name=""/>
        <dsp:cNvSpPr/>
      </dsp:nvSpPr>
      <dsp:spPr>
        <a:xfrm>
          <a:off x="4391580" y="1800957"/>
          <a:ext cx="3127714" cy="156385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Año 2008- Segundo Boom Petrolero</a:t>
          </a:r>
          <a:endParaRPr lang="es-ES" sz="2400" kern="1200" dirty="0">
            <a:latin typeface="Times New Roman" panose="02020603050405020304" pitchFamily="18" charset="0"/>
            <a:cs typeface="Times New Roman" panose="02020603050405020304" pitchFamily="18" charset="0"/>
          </a:endParaRPr>
        </a:p>
      </dsp:txBody>
      <dsp:txXfrm>
        <a:off x="4437384" y="1846761"/>
        <a:ext cx="3036106" cy="1472249"/>
      </dsp:txXfrm>
    </dsp:sp>
    <dsp:sp modelId="{5EF81A79-5A4B-4CB0-A05D-C790A993DF2C}">
      <dsp:nvSpPr>
        <dsp:cNvPr id="0" name=""/>
        <dsp:cNvSpPr/>
      </dsp:nvSpPr>
      <dsp:spPr>
        <a:xfrm rot="3310531">
          <a:off x="2670639" y="3454858"/>
          <a:ext cx="2190795" cy="54492"/>
        </a:xfrm>
        <a:custGeom>
          <a:avLst/>
          <a:gdLst/>
          <a:ahLst/>
          <a:cxnLst/>
          <a:rect l="0" t="0" r="0" b="0"/>
          <a:pathLst>
            <a:path>
              <a:moveTo>
                <a:pt x="0" y="27246"/>
              </a:moveTo>
              <a:lnTo>
                <a:pt x="2190795" y="2724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s-ES" sz="2400" kern="1200">
            <a:latin typeface="Times New Roman" panose="02020603050405020304" pitchFamily="18" charset="0"/>
            <a:cs typeface="Times New Roman" panose="02020603050405020304" pitchFamily="18" charset="0"/>
          </a:endParaRPr>
        </a:p>
      </dsp:txBody>
      <dsp:txXfrm>
        <a:off x="3711267" y="3427334"/>
        <a:ext cx="109539" cy="109539"/>
      </dsp:txXfrm>
    </dsp:sp>
    <dsp:sp modelId="{2EB32EC7-0666-435B-A754-3CF3BAC2E928}">
      <dsp:nvSpPr>
        <dsp:cNvPr id="0" name=""/>
        <dsp:cNvSpPr/>
      </dsp:nvSpPr>
      <dsp:spPr>
        <a:xfrm>
          <a:off x="4391580" y="3599393"/>
          <a:ext cx="3127714" cy="1563857"/>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Año 2015 – Caída del 50% en el precio del barril de Petróleo</a:t>
          </a:r>
          <a:endParaRPr lang="es-ES" sz="2400" kern="1200" dirty="0">
            <a:latin typeface="Times New Roman" panose="02020603050405020304" pitchFamily="18" charset="0"/>
            <a:cs typeface="Times New Roman" panose="02020603050405020304" pitchFamily="18" charset="0"/>
          </a:endParaRPr>
        </a:p>
      </dsp:txBody>
      <dsp:txXfrm>
        <a:off x="4437384" y="3645197"/>
        <a:ext cx="3036106" cy="14722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1B334-9D26-47AA-96FC-13BFF9917C27}">
      <dsp:nvSpPr>
        <dsp:cNvPr id="0" name=""/>
        <dsp:cNvSpPr/>
      </dsp:nvSpPr>
      <dsp:spPr>
        <a:xfrm>
          <a:off x="1756" y="402984"/>
          <a:ext cx="3746615" cy="2247969"/>
        </a:xfrm>
        <a:prstGeom prst="roundRect">
          <a:avLst>
            <a:gd name="adj" fmla="val 10000"/>
          </a:avLst>
        </a:prstGeom>
        <a:gradFill rotWithShape="0">
          <a:gsLst>
            <a:gs pos="0">
              <a:schemeClr val="accent3">
                <a:shade val="80000"/>
                <a:hueOff val="0"/>
                <a:satOff val="0"/>
                <a:lumOff val="0"/>
                <a:alphaOff val="0"/>
                <a:tint val="65000"/>
                <a:lumMod val="110000"/>
              </a:schemeClr>
            </a:gs>
            <a:gs pos="88000">
              <a:schemeClr val="accent3">
                <a:shade val="8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La burocracia existente el sector publico, retrasa el proceso de pago a los proveedores</a:t>
          </a:r>
          <a:endParaRPr lang="es-ES" sz="2000" kern="1200" dirty="0">
            <a:latin typeface="Times New Roman" panose="02020603050405020304" pitchFamily="18" charset="0"/>
            <a:cs typeface="Times New Roman" panose="02020603050405020304" pitchFamily="18" charset="0"/>
          </a:endParaRPr>
        </a:p>
      </dsp:txBody>
      <dsp:txXfrm>
        <a:off x="67597" y="468825"/>
        <a:ext cx="3614933" cy="2116287"/>
      </dsp:txXfrm>
    </dsp:sp>
    <dsp:sp modelId="{80DF41CE-94F2-4718-AF4B-9636C73AAAF2}">
      <dsp:nvSpPr>
        <dsp:cNvPr id="0" name=""/>
        <dsp:cNvSpPr/>
      </dsp:nvSpPr>
      <dsp:spPr>
        <a:xfrm>
          <a:off x="4123034" y="1062389"/>
          <a:ext cx="794282" cy="929160"/>
        </a:xfrm>
        <a:prstGeom prst="rightArrow">
          <a:avLst>
            <a:gd name="adj1" fmla="val 60000"/>
            <a:gd name="adj2" fmla="val 50000"/>
          </a:avLst>
        </a:prstGeom>
        <a:gradFill rotWithShape="0">
          <a:gsLst>
            <a:gs pos="0">
              <a:schemeClr val="accent3">
                <a:shade val="90000"/>
                <a:hueOff val="0"/>
                <a:satOff val="0"/>
                <a:lumOff val="0"/>
                <a:alphaOff val="0"/>
                <a:tint val="65000"/>
                <a:lumMod val="110000"/>
              </a:schemeClr>
            </a:gs>
            <a:gs pos="88000">
              <a:schemeClr val="accent3">
                <a:shade val="9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Times New Roman" panose="02020603050405020304" pitchFamily="18" charset="0"/>
            <a:cs typeface="Times New Roman" panose="02020603050405020304" pitchFamily="18" charset="0"/>
          </a:endParaRPr>
        </a:p>
      </dsp:txBody>
      <dsp:txXfrm>
        <a:off x="4123034" y="1248221"/>
        <a:ext cx="555997" cy="557496"/>
      </dsp:txXfrm>
    </dsp:sp>
    <dsp:sp modelId="{9169906A-4F87-416C-848F-CF5CE6B3E7BD}">
      <dsp:nvSpPr>
        <dsp:cNvPr id="0" name=""/>
        <dsp:cNvSpPr/>
      </dsp:nvSpPr>
      <dsp:spPr>
        <a:xfrm>
          <a:off x="5247019" y="402984"/>
          <a:ext cx="3746615" cy="2247969"/>
        </a:xfrm>
        <a:prstGeom prst="roundRect">
          <a:avLst>
            <a:gd name="adj" fmla="val 10000"/>
          </a:avLst>
        </a:prstGeom>
        <a:gradFill rotWithShape="0">
          <a:gsLst>
            <a:gs pos="0">
              <a:schemeClr val="accent3">
                <a:shade val="80000"/>
                <a:hueOff val="-373132"/>
                <a:satOff val="-6016"/>
                <a:lumOff val="30268"/>
                <a:alphaOff val="0"/>
                <a:tint val="65000"/>
                <a:lumMod val="110000"/>
              </a:schemeClr>
            </a:gs>
            <a:gs pos="88000">
              <a:schemeClr val="accent3">
                <a:shade val="80000"/>
                <a:hueOff val="-373132"/>
                <a:satOff val="-6016"/>
                <a:lumOff val="30268"/>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Se recomienda optimizar procesos dados en las instituciones públicas.</a:t>
          </a:r>
          <a:endParaRPr lang="es-ES" sz="2000" kern="1200" dirty="0">
            <a:latin typeface="Times New Roman" panose="02020603050405020304" pitchFamily="18" charset="0"/>
            <a:cs typeface="Times New Roman" panose="02020603050405020304" pitchFamily="18" charset="0"/>
          </a:endParaRPr>
        </a:p>
      </dsp:txBody>
      <dsp:txXfrm>
        <a:off x="5312860" y="468825"/>
        <a:ext cx="3614933" cy="21162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0C48-D61B-4B3D-B551-5FEF64043EA2}">
      <dsp:nvSpPr>
        <dsp:cNvPr id="0" name=""/>
        <dsp:cNvSpPr/>
      </dsp:nvSpPr>
      <dsp:spPr>
        <a:xfrm>
          <a:off x="1730" y="421617"/>
          <a:ext cx="3689772" cy="2213863"/>
        </a:xfrm>
        <a:prstGeom prst="roundRect">
          <a:avLst>
            <a:gd name="adj" fmla="val 10000"/>
          </a:avLst>
        </a:prstGeom>
        <a:gradFill rotWithShape="0">
          <a:gsLst>
            <a:gs pos="0">
              <a:schemeClr val="accent4">
                <a:alpha val="90000"/>
                <a:hueOff val="0"/>
                <a:satOff val="0"/>
                <a:lumOff val="0"/>
                <a:alphaOff val="0"/>
                <a:tint val="65000"/>
                <a:lumMod val="110000"/>
              </a:schemeClr>
            </a:gs>
            <a:gs pos="88000">
              <a:schemeClr val="accent4">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El pago tardío por parte del Estado , influye en aspectos referentes a medidas como renegociación en los plazos de pago a proveedores, demora en pago de sueldos y contratación ocasional de trabajadores</a:t>
          </a:r>
          <a:endParaRPr lang="es-ES" sz="2000" kern="1200" dirty="0"/>
        </a:p>
      </dsp:txBody>
      <dsp:txXfrm>
        <a:off x="66572" y="486459"/>
        <a:ext cx="3560088" cy="2084179"/>
      </dsp:txXfrm>
    </dsp:sp>
    <dsp:sp modelId="{83410A86-0889-4F0A-B144-0B798E2AB3F8}">
      <dsp:nvSpPr>
        <dsp:cNvPr id="0" name=""/>
        <dsp:cNvSpPr/>
      </dsp:nvSpPr>
      <dsp:spPr>
        <a:xfrm>
          <a:off x="4060479" y="1071017"/>
          <a:ext cx="782231" cy="915063"/>
        </a:xfrm>
        <a:prstGeom prst="rightArrow">
          <a:avLst>
            <a:gd name="adj1" fmla="val 60000"/>
            <a:gd name="adj2" fmla="val 50000"/>
          </a:avLst>
        </a:prstGeom>
        <a:gradFill rotWithShape="0">
          <a:gsLst>
            <a:gs pos="0">
              <a:schemeClr val="accent4">
                <a:shade val="90000"/>
                <a:hueOff val="0"/>
                <a:satOff val="0"/>
                <a:lumOff val="0"/>
                <a:alphaOff val="0"/>
                <a:tint val="65000"/>
                <a:lumMod val="110000"/>
              </a:schemeClr>
            </a:gs>
            <a:gs pos="88000">
              <a:schemeClr val="accent4">
                <a:shade val="9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4060479" y="1254030"/>
        <a:ext cx="547562" cy="549037"/>
      </dsp:txXfrm>
    </dsp:sp>
    <dsp:sp modelId="{DF6BE4D7-CEC1-4392-875C-54EDCD788161}">
      <dsp:nvSpPr>
        <dsp:cNvPr id="0" name=""/>
        <dsp:cNvSpPr/>
      </dsp:nvSpPr>
      <dsp:spPr>
        <a:xfrm>
          <a:off x="5167411" y="421617"/>
          <a:ext cx="3689772" cy="2213863"/>
        </a:xfrm>
        <a:prstGeom prst="roundRect">
          <a:avLst>
            <a:gd name="adj" fmla="val 10000"/>
          </a:avLst>
        </a:prstGeom>
        <a:gradFill rotWithShape="0">
          <a:gsLst>
            <a:gs pos="0">
              <a:schemeClr val="accent4">
                <a:alpha val="90000"/>
                <a:hueOff val="0"/>
                <a:satOff val="0"/>
                <a:lumOff val="0"/>
                <a:alphaOff val="-40000"/>
                <a:tint val="65000"/>
                <a:lumMod val="110000"/>
              </a:schemeClr>
            </a:gs>
            <a:gs pos="88000">
              <a:schemeClr val="accent4">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Establecer estrategias que permitan diversificar su cartera de clientes para evitar la dependencia del Estado como principal cliente</a:t>
          </a:r>
          <a:endParaRPr lang="es-ES" sz="2000" kern="1200" dirty="0"/>
        </a:p>
      </dsp:txBody>
      <dsp:txXfrm>
        <a:off x="5232253" y="486459"/>
        <a:ext cx="3560088" cy="20841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1B334-9D26-47AA-96FC-13BFF9917C27}">
      <dsp:nvSpPr>
        <dsp:cNvPr id="0" name=""/>
        <dsp:cNvSpPr/>
      </dsp:nvSpPr>
      <dsp:spPr>
        <a:xfrm>
          <a:off x="1756" y="402984"/>
          <a:ext cx="3746615" cy="2247969"/>
        </a:xfrm>
        <a:prstGeom prst="roundRect">
          <a:avLst>
            <a:gd name="adj" fmla="val 10000"/>
          </a:avLst>
        </a:prstGeom>
        <a:gradFill rotWithShape="0">
          <a:gsLst>
            <a:gs pos="0">
              <a:schemeClr val="accent1">
                <a:alpha val="90000"/>
                <a:hueOff val="0"/>
                <a:satOff val="0"/>
                <a:lumOff val="0"/>
                <a:alphaOff val="0"/>
                <a:tint val="65000"/>
                <a:lumMod val="110000"/>
              </a:schemeClr>
            </a:gs>
            <a:gs pos="88000">
              <a:schemeClr val="accent1">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El indicador de prueba ácida, demuestra que las empresas grandes son más susceptibles a caer en riesgo de liquidez, visto que la escala de sus negocios y ventas</a:t>
          </a:r>
          <a:endParaRPr lang="es-ES" sz="2000" kern="1200" dirty="0"/>
        </a:p>
      </dsp:txBody>
      <dsp:txXfrm>
        <a:off x="67597" y="468825"/>
        <a:ext cx="3614933" cy="2116287"/>
      </dsp:txXfrm>
    </dsp:sp>
    <dsp:sp modelId="{80DF41CE-94F2-4718-AF4B-9636C73AAAF2}">
      <dsp:nvSpPr>
        <dsp:cNvPr id="0" name=""/>
        <dsp:cNvSpPr/>
      </dsp:nvSpPr>
      <dsp:spPr>
        <a:xfrm>
          <a:off x="4123034" y="1062389"/>
          <a:ext cx="794282" cy="929160"/>
        </a:xfrm>
        <a:prstGeom prst="rightArrow">
          <a:avLst>
            <a:gd name="adj1" fmla="val 60000"/>
            <a:gd name="adj2" fmla="val 50000"/>
          </a:avLst>
        </a:prstGeom>
        <a:gradFill rotWithShape="0">
          <a:gsLst>
            <a:gs pos="0">
              <a:schemeClr val="accent1">
                <a:shade val="90000"/>
                <a:hueOff val="0"/>
                <a:satOff val="0"/>
                <a:lumOff val="0"/>
                <a:alphaOff val="0"/>
                <a:tint val="65000"/>
                <a:lumMod val="110000"/>
              </a:schemeClr>
            </a:gs>
            <a:gs pos="88000">
              <a:schemeClr val="accent1">
                <a:shade val="9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p>
      </dsp:txBody>
      <dsp:txXfrm>
        <a:off x="4123034" y="1248221"/>
        <a:ext cx="555997" cy="557496"/>
      </dsp:txXfrm>
    </dsp:sp>
    <dsp:sp modelId="{9169906A-4F87-416C-848F-CF5CE6B3E7BD}">
      <dsp:nvSpPr>
        <dsp:cNvPr id="0" name=""/>
        <dsp:cNvSpPr/>
      </dsp:nvSpPr>
      <dsp:spPr>
        <a:xfrm>
          <a:off x="5247019" y="402984"/>
          <a:ext cx="3746615" cy="2247969"/>
        </a:xfrm>
        <a:prstGeom prst="roundRect">
          <a:avLst>
            <a:gd name="adj" fmla="val 10000"/>
          </a:avLst>
        </a:prstGeom>
        <a:gradFill rotWithShape="0">
          <a:gsLst>
            <a:gs pos="0">
              <a:schemeClr val="accent1">
                <a:alpha val="90000"/>
                <a:hueOff val="0"/>
                <a:satOff val="0"/>
                <a:lumOff val="0"/>
                <a:alphaOff val="-40000"/>
                <a:tint val="65000"/>
                <a:lumMod val="110000"/>
              </a:schemeClr>
            </a:gs>
            <a:gs pos="88000">
              <a:schemeClr val="accent1">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Se recomienda a las empresas, aumentar su porcentaje de reserva financiera</a:t>
          </a:r>
          <a:endParaRPr lang="es-ES" sz="2000" kern="1200" dirty="0"/>
        </a:p>
      </dsp:txBody>
      <dsp:txXfrm>
        <a:off x="5312860" y="468825"/>
        <a:ext cx="3614933" cy="211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49101-32F9-46EE-A86A-FE0AB07765EF}">
      <dsp:nvSpPr>
        <dsp:cNvPr id="0" name=""/>
        <dsp:cNvSpPr/>
      </dsp:nvSpPr>
      <dsp:spPr>
        <a:xfrm>
          <a:off x="0" y="0"/>
          <a:ext cx="8370364" cy="2438400"/>
        </a:xfrm>
        <a:prstGeom prst="roundRect">
          <a:avLst>
            <a:gd name="adj" fmla="val 10000"/>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8AD5E7-8734-4A39-B364-B9A75C7C6444}">
      <dsp:nvSpPr>
        <dsp:cNvPr id="0" name=""/>
        <dsp:cNvSpPr/>
      </dsp:nvSpPr>
      <dsp:spPr>
        <a:xfrm>
          <a:off x="251110" y="325120"/>
          <a:ext cx="2458794" cy="178816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57A03E9-2DC8-460B-99DF-9C1BE553E9FB}">
      <dsp:nvSpPr>
        <dsp:cNvPr id="0" name=""/>
        <dsp:cNvSpPr/>
      </dsp:nvSpPr>
      <dsp:spPr>
        <a:xfrm rot="10800000">
          <a:off x="251110" y="2438400"/>
          <a:ext cx="2458794" cy="2980266"/>
        </a:xfrm>
        <a:prstGeom prst="round2SameRect">
          <a:avLst>
            <a:gd name="adj1" fmla="val 10500"/>
            <a:gd name="adj2" fmla="val 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Reducción de Ingresos para el PGE, provenientes de la venta de petróleo</a:t>
          </a:r>
          <a:endParaRPr lang="es-ES" sz="2400" kern="1200" dirty="0">
            <a:latin typeface="Times New Roman" panose="02020603050405020304" pitchFamily="18" charset="0"/>
            <a:cs typeface="Times New Roman" panose="02020603050405020304" pitchFamily="18" charset="0"/>
          </a:endParaRPr>
        </a:p>
      </dsp:txBody>
      <dsp:txXfrm rot="10800000">
        <a:off x="326726" y="2438400"/>
        <a:ext cx="2307562" cy="2904650"/>
      </dsp:txXfrm>
    </dsp:sp>
    <dsp:sp modelId="{13B29C74-1BE0-4983-8DA0-559E426E6986}">
      <dsp:nvSpPr>
        <dsp:cNvPr id="0" name=""/>
        <dsp:cNvSpPr/>
      </dsp:nvSpPr>
      <dsp:spPr>
        <a:xfrm>
          <a:off x="2955784" y="325120"/>
          <a:ext cx="2458794" cy="178816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96A77AC2-FD04-4BD8-A0A7-9F729F4F36EB}">
      <dsp:nvSpPr>
        <dsp:cNvPr id="0" name=""/>
        <dsp:cNvSpPr/>
      </dsp:nvSpPr>
      <dsp:spPr>
        <a:xfrm rot="10800000">
          <a:off x="2955784" y="2438400"/>
          <a:ext cx="2458794" cy="2980266"/>
        </a:xfrm>
        <a:prstGeom prst="round2SameRect">
          <a:avLst>
            <a:gd name="adj1" fmla="val 10500"/>
            <a:gd name="adj2" fmla="val 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Pago tardío por parte del Estado a sus proveedores de bienes</a:t>
          </a:r>
          <a:endParaRPr lang="es-ES" sz="2400" kern="1200" dirty="0">
            <a:latin typeface="Times New Roman" panose="02020603050405020304" pitchFamily="18" charset="0"/>
            <a:cs typeface="Times New Roman" panose="02020603050405020304" pitchFamily="18" charset="0"/>
          </a:endParaRPr>
        </a:p>
      </dsp:txBody>
      <dsp:txXfrm rot="10800000">
        <a:off x="3031400" y="2438400"/>
        <a:ext cx="2307562" cy="2904650"/>
      </dsp:txXfrm>
    </dsp:sp>
    <dsp:sp modelId="{32D63B89-0EAD-46C2-A026-1298FD18A504}">
      <dsp:nvSpPr>
        <dsp:cNvPr id="0" name=""/>
        <dsp:cNvSpPr/>
      </dsp:nvSpPr>
      <dsp:spPr>
        <a:xfrm>
          <a:off x="5660458" y="325120"/>
          <a:ext cx="2458794" cy="178816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C3C6DD5-45E0-4234-A1BD-3ACE2B2C5CBF}">
      <dsp:nvSpPr>
        <dsp:cNvPr id="0" name=""/>
        <dsp:cNvSpPr/>
      </dsp:nvSpPr>
      <dsp:spPr>
        <a:xfrm rot="10800000">
          <a:off x="5660458" y="2438400"/>
          <a:ext cx="2458794" cy="2980266"/>
        </a:xfrm>
        <a:prstGeom prst="round2SameRect">
          <a:avLst>
            <a:gd name="adj1" fmla="val 10500"/>
            <a:gd name="adj2" fmla="val 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Afectación en la liquidez de dichas empresas.  </a:t>
          </a:r>
          <a:endParaRPr lang="es-ES" sz="2400" kern="1200" dirty="0">
            <a:latin typeface="Times New Roman" panose="02020603050405020304" pitchFamily="18" charset="0"/>
            <a:cs typeface="Times New Roman" panose="02020603050405020304" pitchFamily="18" charset="0"/>
          </a:endParaRPr>
        </a:p>
      </dsp:txBody>
      <dsp:txXfrm rot="10800000">
        <a:off x="5736074" y="2438400"/>
        <a:ext cx="2307562" cy="2904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70106-44AE-44ED-8FD6-DE1787765356}">
      <dsp:nvSpPr>
        <dsp:cNvPr id="0" name=""/>
        <dsp:cNvSpPr/>
      </dsp:nvSpPr>
      <dsp:spPr>
        <a:xfrm>
          <a:off x="0" y="635553"/>
          <a:ext cx="8840153" cy="1033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42E53C-2619-49DC-9102-63BD0368393D}">
      <dsp:nvSpPr>
        <dsp:cNvPr id="0" name=""/>
        <dsp:cNvSpPr/>
      </dsp:nvSpPr>
      <dsp:spPr>
        <a:xfrm>
          <a:off x="442007" y="30393"/>
          <a:ext cx="6188107" cy="1210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896" tIns="0" rIns="233896" bIns="0" numCol="1" spcCol="1270" anchor="ctr"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Establecer las causas del atraso de los pagos por parte del Estado a sus proveedores</a:t>
          </a:r>
          <a:endParaRPr lang="es-ES" sz="2400" kern="1200" dirty="0">
            <a:latin typeface="Times New Roman" panose="02020603050405020304" pitchFamily="18" charset="0"/>
            <a:cs typeface="Times New Roman" panose="02020603050405020304" pitchFamily="18" charset="0"/>
          </a:endParaRPr>
        </a:p>
      </dsp:txBody>
      <dsp:txXfrm>
        <a:off x="501090" y="89476"/>
        <a:ext cx="6069941" cy="1092154"/>
      </dsp:txXfrm>
    </dsp:sp>
    <dsp:sp modelId="{5BCE4602-09E6-4FFE-AADE-4919D857D211}">
      <dsp:nvSpPr>
        <dsp:cNvPr id="0" name=""/>
        <dsp:cNvSpPr/>
      </dsp:nvSpPr>
      <dsp:spPr>
        <a:xfrm>
          <a:off x="0" y="2495313"/>
          <a:ext cx="8840153" cy="1033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E6F0AAA-D240-40DB-B2ED-89FC36F0CFE8}">
      <dsp:nvSpPr>
        <dsp:cNvPr id="0" name=""/>
        <dsp:cNvSpPr/>
      </dsp:nvSpPr>
      <dsp:spPr>
        <a:xfrm>
          <a:off x="442007" y="1890153"/>
          <a:ext cx="6188107" cy="1210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896" tIns="0" rIns="233896" bIns="0" numCol="1" spcCol="1270" anchor="ctr"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Evaluar la situación financiera de las empresas proveedoras de bienes normalizados.</a:t>
          </a:r>
          <a:endParaRPr lang="es-ES" sz="2400" kern="1200" dirty="0">
            <a:latin typeface="Times New Roman" panose="02020603050405020304" pitchFamily="18" charset="0"/>
            <a:cs typeface="Times New Roman" panose="02020603050405020304" pitchFamily="18" charset="0"/>
          </a:endParaRPr>
        </a:p>
      </dsp:txBody>
      <dsp:txXfrm>
        <a:off x="501090" y="1949236"/>
        <a:ext cx="6069941" cy="1092154"/>
      </dsp:txXfrm>
    </dsp:sp>
    <dsp:sp modelId="{6A69A3B5-1B80-4B6A-A73B-3B16386920FA}">
      <dsp:nvSpPr>
        <dsp:cNvPr id="0" name=""/>
        <dsp:cNvSpPr/>
      </dsp:nvSpPr>
      <dsp:spPr>
        <a:xfrm>
          <a:off x="0" y="4355073"/>
          <a:ext cx="8840153" cy="1033200"/>
        </a:xfrm>
        <a:prstGeom prst="rect">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D2F4266-BEDE-4FD8-8F9C-A24A1A223278}">
      <dsp:nvSpPr>
        <dsp:cNvPr id="0" name=""/>
        <dsp:cNvSpPr/>
      </dsp:nvSpPr>
      <dsp:spPr>
        <a:xfrm>
          <a:off x="442007" y="3749913"/>
          <a:ext cx="6188107" cy="1210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3896" tIns="0" rIns="233896" bIns="0" numCol="1" spcCol="1270" anchor="ctr" anchorCtr="0">
          <a:noAutofit/>
        </a:bodyPr>
        <a:lstStyle/>
        <a:p>
          <a:pPr lvl="0" algn="l"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Determinar los efectos del atraso de los pagos por parte del Estado ecuatoriano, en el desarrollo de las empresas contratadas </a:t>
          </a:r>
          <a:endParaRPr lang="es-ES" sz="2400" kern="1200" dirty="0">
            <a:latin typeface="Times New Roman" panose="02020603050405020304" pitchFamily="18" charset="0"/>
            <a:cs typeface="Times New Roman" panose="02020603050405020304" pitchFamily="18" charset="0"/>
          </a:endParaRPr>
        </a:p>
      </dsp:txBody>
      <dsp:txXfrm>
        <a:off x="501090" y="3808996"/>
        <a:ext cx="6069941" cy="109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7506D-C2B1-49B8-A0B3-D92078C00E0C}">
      <dsp:nvSpPr>
        <dsp:cNvPr id="0" name=""/>
        <dsp:cNvSpPr/>
      </dsp:nvSpPr>
      <dsp:spPr>
        <a:xfrm rot="5400000">
          <a:off x="4577451" y="-1329975"/>
          <a:ext cx="2114550" cy="530327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smtClean="0">
              <a:latin typeface="Times New Roman" panose="02020603050405020304" pitchFamily="18" charset="0"/>
              <a:cs typeface="Times New Roman" panose="02020603050405020304" pitchFamily="18" charset="0"/>
            </a:rPr>
            <a:t>Intervención del Estado por medio de la política fiscal, para promover el crecimiento económico</a:t>
          </a:r>
          <a:endParaRPr lang="es-ES" sz="2400" kern="1200" dirty="0">
            <a:latin typeface="Times New Roman" panose="02020603050405020304" pitchFamily="18" charset="0"/>
            <a:cs typeface="Times New Roman" panose="02020603050405020304" pitchFamily="18" charset="0"/>
          </a:endParaRPr>
        </a:p>
      </dsp:txBody>
      <dsp:txXfrm rot="-5400000">
        <a:off x="2983091" y="367609"/>
        <a:ext cx="5200047" cy="1908102"/>
      </dsp:txXfrm>
    </dsp:sp>
    <dsp:sp modelId="{2D2EDA10-1919-49E5-BE7F-39AB2FDAB699}">
      <dsp:nvSpPr>
        <dsp:cNvPr id="0" name=""/>
        <dsp:cNvSpPr/>
      </dsp:nvSpPr>
      <dsp:spPr>
        <a:xfrm>
          <a:off x="0" y="66"/>
          <a:ext cx="2983090" cy="264318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Teoría de Keynes</a:t>
          </a:r>
        </a:p>
      </dsp:txBody>
      <dsp:txXfrm>
        <a:off x="129030" y="129096"/>
        <a:ext cx="2725030" cy="2385127"/>
      </dsp:txXfrm>
    </dsp:sp>
    <dsp:sp modelId="{95FABDC3-6412-47DC-81D8-5C2BEB07DE57}">
      <dsp:nvSpPr>
        <dsp:cNvPr id="0" name=""/>
        <dsp:cNvSpPr/>
      </dsp:nvSpPr>
      <dsp:spPr>
        <a:xfrm rot="5400000">
          <a:off x="4577451" y="1445371"/>
          <a:ext cx="2114550" cy="5303271"/>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s-ES" sz="2400" b="0" i="0" kern="1200" dirty="0" smtClean="0">
              <a:latin typeface="Times New Roman" panose="02020603050405020304" pitchFamily="18" charset="0"/>
              <a:cs typeface="Times New Roman" panose="02020603050405020304" pitchFamily="18" charset="0"/>
            </a:rPr>
            <a:t>La organización debe obtener recursos del entorno puesto que no tiene las condiciones suficientes para generar por sí mismo todo lo que requiere para sobrevivir</a:t>
          </a:r>
          <a:endParaRPr lang="es-ES" sz="2400" kern="1200" dirty="0">
            <a:latin typeface="Times New Roman" panose="02020603050405020304" pitchFamily="18" charset="0"/>
            <a:cs typeface="Times New Roman" panose="02020603050405020304" pitchFamily="18" charset="0"/>
          </a:endParaRPr>
        </a:p>
      </dsp:txBody>
      <dsp:txXfrm rot="-5400000">
        <a:off x="2983091" y="3142955"/>
        <a:ext cx="5200047" cy="1908102"/>
      </dsp:txXfrm>
    </dsp:sp>
    <dsp:sp modelId="{16D4B763-FB8C-474D-BEC8-7DE153D8E7CE}">
      <dsp:nvSpPr>
        <dsp:cNvPr id="0" name=""/>
        <dsp:cNvSpPr/>
      </dsp:nvSpPr>
      <dsp:spPr>
        <a:xfrm>
          <a:off x="0" y="2775413"/>
          <a:ext cx="2983090" cy="2643187"/>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s-ES" sz="2400" kern="1200" dirty="0" smtClean="0">
              <a:latin typeface="Times New Roman" panose="02020603050405020304" pitchFamily="18" charset="0"/>
              <a:cs typeface="Times New Roman" panose="02020603050405020304" pitchFamily="18" charset="0"/>
            </a:rPr>
            <a:t>Teoría de la Dependencia de los Recursos</a:t>
          </a:r>
          <a:endParaRPr lang="es-ES" sz="2400" kern="1200" dirty="0">
            <a:latin typeface="Times New Roman" panose="02020603050405020304" pitchFamily="18" charset="0"/>
            <a:cs typeface="Times New Roman" panose="02020603050405020304" pitchFamily="18" charset="0"/>
          </a:endParaRPr>
        </a:p>
      </dsp:txBody>
      <dsp:txXfrm>
        <a:off x="129030" y="2904443"/>
        <a:ext cx="2725030" cy="23851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794D7-2372-4820-BD2B-CC6732B92B39}">
      <dsp:nvSpPr>
        <dsp:cNvPr id="0" name=""/>
        <dsp:cNvSpPr/>
      </dsp:nvSpPr>
      <dsp:spPr>
        <a:xfrm>
          <a:off x="-6078982"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103DA-C6B4-497C-A65E-1A84A1A53DE8}">
      <dsp:nvSpPr>
        <dsp:cNvPr id="0" name=""/>
        <dsp:cNvSpPr/>
      </dsp:nvSpPr>
      <dsp:spPr>
        <a:xfrm>
          <a:off x="996086" y="774110"/>
          <a:ext cx="7864484" cy="154800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28729" tIns="60960" rIns="60960" bIns="60960" numCol="1" spcCol="1270" anchor="ctr" anchorCtr="0">
          <a:noAutofit/>
        </a:bodyPr>
        <a:lstStyle/>
        <a:p>
          <a:pPr lvl="0" algn="l" defTabSz="1066800">
            <a:lnSpc>
              <a:spcPct val="90000"/>
            </a:lnSpc>
            <a:spcBef>
              <a:spcPct val="0"/>
            </a:spcBef>
            <a:spcAft>
              <a:spcPct val="35000"/>
            </a:spcAft>
          </a:pPr>
          <a:r>
            <a:rPr lang="es-EC" sz="2400" b="0" kern="1200" dirty="0" smtClean="0">
              <a:latin typeface="Times New Roman" panose="02020603050405020304" pitchFamily="18" charset="0"/>
              <a:cs typeface="Times New Roman" panose="02020603050405020304" pitchFamily="18" charset="0"/>
            </a:rPr>
            <a:t>Política fiscal y estrategia como factor de desarrollo en la mediana empresa comercial sinaloense. Un estudio de caso (Angulo, Eliazar)</a:t>
          </a:r>
          <a:endParaRPr lang="es-ES" sz="2400" b="0" kern="1200" dirty="0">
            <a:latin typeface="Times New Roman" panose="02020603050405020304" pitchFamily="18" charset="0"/>
            <a:cs typeface="Times New Roman" panose="02020603050405020304" pitchFamily="18" charset="0"/>
          </a:endParaRPr>
        </a:p>
      </dsp:txBody>
      <dsp:txXfrm>
        <a:off x="996086" y="774110"/>
        <a:ext cx="7864484" cy="1548004"/>
      </dsp:txXfrm>
    </dsp:sp>
    <dsp:sp modelId="{FBA8A5B4-2977-4D59-B480-C904BC7FD5C9}">
      <dsp:nvSpPr>
        <dsp:cNvPr id="0" name=""/>
        <dsp:cNvSpPr/>
      </dsp:nvSpPr>
      <dsp:spPr>
        <a:xfrm>
          <a:off x="28583" y="580610"/>
          <a:ext cx="1935005" cy="1935005"/>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088C9DC-D23C-4923-9BED-44DD04DEE5EA}">
      <dsp:nvSpPr>
        <dsp:cNvPr id="0" name=""/>
        <dsp:cNvSpPr/>
      </dsp:nvSpPr>
      <dsp:spPr>
        <a:xfrm>
          <a:off x="996086" y="3096551"/>
          <a:ext cx="7864484" cy="1548004"/>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28729" tIns="60960" rIns="60960" bIns="60960" numCol="1" spcCol="1270" anchor="ctr" anchorCtr="0">
          <a:noAutofit/>
        </a:bodyPr>
        <a:lstStyle/>
        <a:p>
          <a:pPr lvl="0" algn="l" defTabSz="1066800">
            <a:lnSpc>
              <a:spcPct val="90000"/>
            </a:lnSpc>
            <a:spcBef>
              <a:spcPct val="0"/>
            </a:spcBef>
            <a:spcAft>
              <a:spcPct val="35000"/>
            </a:spcAft>
          </a:pPr>
          <a:r>
            <a:rPr lang="es-ES" sz="2400" b="0" kern="1200" dirty="0" smtClean="0">
              <a:latin typeface="Times New Roman" panose="02020603050405020304" pitchFamily="18" charset="0"/>
              <a:cs typeface="Times New Roman" panose="02020603050405020304" pitchFamily="18" charset="0"/>
            </a:rPr>
            <a:t>Incidencia de la morosidad de las cuentas por cobrar en la rentabilidad y la liquidez: estudio de caso de una Empresa Social del Estado prestadora de servicios de salud (Cárdenas, Maribel)</a:t>
          </a:r>
          <a:endParaRPr lang="es-ES" sz="2400" b="0" kern="1200" dirty="0">
            <a:latin typeface="Times New Roman" panose="02020603050405020304" pitchFamily="18" charset="0"/>
            <a:cs typeface="Times New Roman" panose="02020603050405020304" pitchFamily="18" charset="0"/>
          </a:endParaRPr>
        </a:p>
      </dsp:txBody>
      <dsp:txXfrm>
        <a:off x="996086" y="3096551"/>
        <a:ext cx="7864484" cy="1548004"/>
      </dsp:txXfrm>
    </dsp:sp>
    <dsp:sp modelId="{9AC2CD31-4CC3-40AC-AB21-39397643FB7C}">
      <dsp:nvSpPr>
        <dsp:cNvPr id="0" name=""/>
        <dsp:cNvSpPr/>
      </dsp:nvSpPr>
      <dsp:spPr>
        <a:xfrm>
          <a:off x="28583" y="2903050"/>
          <a:ext cx="1935005" cy="1935005"/>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9170E-5215-4E28-BAA4-874F6ACFB6D5}">
      <dsp:nvSpPr>
        <dsp:cNvPr id="0" name=""/>
        <dsp:cNvSpPr/>
      </dsp:nvSpPr>
      <dsp:spPr>
        <a:xfrm>
          <a:off x="3893144" y="1969"/>
          <a:ext cx="1778953" cy="1156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Empresas Proveedoras del Estado</a:t>
          </a:r>
          <a:endParaRPr lang="es-ES" sz="2000" kern="1200" dirty="0">
            <a:latin typeface="Times New Roman" panose="02020603050405020304" pitchFamily="18" charset="0"/>
            <a:cs typeface="Times New Roman" panose="02020603050405020304" pitchFamily="18" charset="0"/>
          </a:endParaRPr>
        </a:p>
      </dsp:txBody>
      <dsp:txXfrm>
        <a:off x="3949591" y="58416"/>
        <a:ext cx="1666059" cy="1043426"/>
      </dsp:txXfrm>
    </dsp:sp>
    <dsp:sp modelId="{9B886AD2-360D-44DB-BBCF-E90FFA322967}">
      <dsp:nvSpPr>
        <dsp:cNvPr id="0" name=""/>
        <dsp:cNvSpPr/>
      </dsp:nvSpPr>
      <dsp:spPr>
        <a:xfrm>
          <a:off x="2471074" y="580129"/>
          <a:ext cx="4623093" cy="4623093"/>
        </a:xfrm>
        <a:custGeom>
          <a:avLst/>
          <a:gdLst/>
          <a:ahLst/>
          <a:cxnLst/>
          <a:rect l="0" t="0" r="0" b="0"/>
          <a:pathLst>
            <a:path>
              <a:moveTo>
                <a:pt x="3213261" y="183129"/>
              </a:moveTo>
              <a:arcTo wR="2311546" hR="2311546" stAng="17577611" swAng="1962886"/>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48151A-1273-4B0C-BE60-5FAE9720F5D4}">
      <dsp:nvSpPr>
        <dsp:cNvPr id="0" name=""/>
        <dsp:cNvSpPr/>
      </dsp:nvSpPr>
      <dsp:spPr>
        <a:xfrm>
          <a:off x="6091555" y="1599209"/>
          <a:ext cx="1778953" cy="1156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Bienes normalizados</a:t>
          </a:r>
          <a:endParaRPr lang="es-ES" sz="2000" kern="1200" dirty="0">
            <a:latin typeface="Times New Roman" panose="02020603050405020304" pitchFamily="18" charset="0"/>
            <a:cs typeface="Times New Roman" panose="02020603050405020304" pitchFamily="18" charset="0"/>
          </a:endParaRPr>
        </a:p>
      </dsp:txBody>
      <dsp:txXfrm>
        <a:off x="6148002" y="1655656"/>
        <a:ext cx="1666059" cy="1043426"/>
      </dsp:txXfrm>
    </dsp:sp>
    <dsp:sp modelId="{9EB588DD-AF50-460C-B71E-0513C08E7FE3}">
      <dsp:nvSpPr>
        <dsp:cNvPr id="0" name=""/>
        <dsp:cNvSpPr/>
      </dsp:nvSpPr>
      <dsp:spPr>
        <a:xfrm>
          <a:off x="2471074" y="580129"/>
          <a:ext cx="4623093" cy="4623093"/>
        </a:xfrm>
        <a:custGeom>
          <a:avLst/>
          <a:gdLst/>
          <a:ahLst/>
          <a:cxnLst/>
          <a:rect l="0" t="0" r="0" b="0"/>
          <a:pathLst>
            <a:path>
              <a:moveTo>
                <a:pt x="4619904" y="2190181"/>
              </a:moveTo>
              <a:arcTo wR="2311546" hR="2311546" stAng="21419423" swAng="2197339"/>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1328DE3-E6FB-4377-BEBE-81BA639BB8FE}">
      <dsp:nvSpPr>
        <dsp:cNvPr id="0" name=""/>
        <dsp:cNvSpPr/>
      </dsp:nvSpPr>
      <dsp:spPr>
        <a:xfrm>
          <a:off x="5251837" y="4183596"/>
          <a:ext cx="1778953" cy="1156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Catálogo Electrónico</a:t>
          </a:r>
          <a:endParaRPr lang="es-ES" sz="2000" kern="1200" dirty="0">
            <a:latin typeface="Times New Roman" panose="02020603050405020304" pitchFamily="18" charset="0"/>
            <a:cs typeface="Times New Roman" panose="02020603050405020304" pitchFamily="18" charset="0"/>
          </a:endParaRPr>
        </a:p>
      </dsp:txBody>
      <dsp:txXfrm>
        <a:off x="5308284" y="4240043"/>
        <a:ext cx="1666059" cy="1043426"/>
      </dsp:txXfrm>
    </dsp:sp>
    <dsp:sp modelId="{4575CC1F-34A9-4EF2-A11C-EBC1502797B9}">
      <dsp:nvSpPr>
        <dsp:cNvPr id="0" name=""/>
        <dsp:cNvSpPr/>
      </dsp:nvSpPr>
      <dsp:spPr>
        <a:xfrm>
          <a:off x="2471074" y="580129"/>
          <a:ext cx="4623093" cy="4623093"/>
        </a:xfrm>
        <a:custGeom>
          <a:avLst/>
          <a:gdLst/>
          <a:ahLst/>
          <a:cxnLst/>
          <a:rect l="0" t="0" r="0" b="0"/>
          <a:pathLst>
            <a:path>
              <a:moveTo>
                <a:pt x="2771569" y="4576855"/>
              </a:moveTo>
              <a:arcTo wR="2311546" hR="2311546" stAng="4711252" swAng="1377496"/>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456F16-75A5-4E6F-B54E-7212DDB80713}">
      <dsp:nvSpPr>
        <dsp:cNvPr id="0" name=""/>
        <dsp:cNvSpPr/>
      </dsp:nvSpPr>
      <dsp:spPr>
        <a:xfrm>
          <a:off x="2534451" y="4183596"/>
          <a:ext cx="1778953" cy="1156320"/>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Ubicados en Quito</a:t>
          </a:r>
          <a:endParaRPr lang="es-ES" sz="2000" kern="1200" dirty="0">
            <a:latin typeface="Times New Roman" panose="02020603050405020304" pitchFamily="18" charset="0"/>
            <a:cs typeface="Times New Roman" panose="02020603050405020304" pitchFamily="18" charset="0"/>
          </a:endParaRPr>
        </a:p>
      </dsp:txBody>
      <dsp:txXfrm>
        <a:off x="2590898" y="4240043"/>
        <a:ext cx="1666059" cy="1043426"/>
      </dsp:txXfrm>
    </dsp:sp>
    <dsp:sp modelId="{42BD4238-0A51-411A-9D6A-D3A83BB76EB9}">
      <dsp:nvSpPr>
        <dsp:cNvPr id="0" name=""/>
        <dsp:cNvSpPr/>
      </dsp:nvSpPr>
      <dsp:spPr>
        <a:xfrm>
          <a:off x="2407199" y="490075"/>
          <a:ext cx="4623093" cy="4623093"/>
        </a:xfrm>
        <a:custGeom>
          <a:avLst/>
          <a:gdLst/>
          <a:ahLst/>
          <a:cxnLst/>
          <a:rect l="0" t="0" r="0" b="0"/>
          <a:pathLst>
            <a:path>
              <a:moveTo>
                <a:pt x="450559" y="3682668"/>
              </a:moveTo>
              <a:arcTo wR="2311546" hR="2311546" stAng="8617096" swAng="1998585"/>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B2CAEE-E9E0-430A-82AE-74E2F507DD79}">
      <dsp:nvSpPr>
        <dsp:cNvPr id="0" name=""/>
        <dsp:cNvSpPr/>
      </dsp:nvSpPr>
      <dsp:spPr>
        <a:xfrm>
          <a:off x="1430900" y="1442729"/>
          <a:ext cx="2177831" cy="1469278"/>
        </a:xfrm>
        <a:prstGeom prst="round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Información Financiera presentada en Superintendencia de Compañías</a:t>
          </a:r>
          <a:endParaRPr lang="es-ES" sz="2000" kern="1200" dirty="0">
            <a:latin typeface="Times New Roman" panose="02020603050405020304" pitchFamily="18" charset="0"/>
            <a:cs typeface="Times New Roman" panose="02020603050405020304" pitchFamily="18" charset="0"/>
          </a:endParaRPr>
        </a:p>
      </dsp:txBody>
      <dsp:txXfrm>
        <a:off x="1502624" y="1514453"/>
        <a:ext cx="2034383" cy="1325830"/>
      </dsp:txXfrm>
    </dsp:sp>
    <dsp:sp modelId="{13431C58-F008-4780-B7FA-5278B4C7F455}">
      <dsp:nvSpPr>
        <dsp:cNvPr id="0" name=""/>
        <dsp:cNvSpPr/>
      </dsp:nvSpPr>
      <dsp:spPr>
        <a:xfrm>
          <a:off x="2356525" y="624351"/>
          <a:ext cx="4623093" cy="4623093"/>
        </a:xfrm>
        <a:custGeom>
          <a:avLst/>
          <a:gdLst/>
          <a:ahLst/>
          <a:cxnLst/>
          <a:rect l="0" t="0" r="0" b="0"/>
          <a:pathLst>
            <a:path>
              <a:moveTo>
                <a:pt x="554776" y="809212"/>
              </a:moveTo>
              <a:arcTo wR="2311546" hR="2311546" stAng="13232161" swAng="1774706"/>
            </a:path>
          </a:pathLst>
        </a:custGeom>
        <a:noFill/>
        <a:ln w="12700" cap="rnd"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36A4D-5D9E-49C3-807E-E8393FADCF66}">
      <dsp:nvSpPr>
        <dsp:cNvPr id="0" name=""/>
        <dsp:cNvSpPr/>
      </dsp:nvSpPr>
      <dsp:spPr>
        <a:xfrm>
          <a:off x="2696" y="673763"/>
          <a:ext cx="2629101" cy="105164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Enfoque de la Investigación</a:t>
          </a:r>
          <a:endParaRPr lang="es-ES" sz="2200" kern="1200" dirty="0">
            <a:latin typeface="Times New Roman" panose="02020603050405020304" pitchFamily="18" charset="0"/>
            <a:cs typeface="Times New Roman" panose="02020603050405020304" pitchFamily="18" charset="0"/>
          </a:endParaRPr>
        </a:p>
      </dsp:txBody>
      <dsp:txXfrm>
        <a:off x="2696" y="673763"/>
        <a:ext cx="2629101" cy="1051640"/>
      </dsp:txXfrm>
    </dsp:sp>
    <dsp:sp modelId="{62F5FFF2-4A6A-41EC-9CDC-CF82E9735BB6}">
      <dsp:nvSpPr>
        <dsp:cNvPr id="0" name=""/>
        <dsp:cNvSpPr/>
      </dsp:nvSpPr>
      <dsp:spPr>
        <a:xfrm>
          <a:off x="2696" y="1725403"/>
          <a:ext cx="2629101" cy="301950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latin typeface="Times New Roman" panose="02020603050405020304" pitchFamily="18" charset="0"/>
              <a:cs typeface="Times New Roman" panose="02020603050405020304" pitchFamily="18" charset="0"/>
            </a:rPr>
            <a:t>Cuantitativo</a:t>
          </a:r>
          <a:endParaRPr lang="es-ES" sz="2200" kern="1200" dirty="0">
            <a:latin typeface="Times New Roman" panose="02020603050405020304" pitchFamily="18" charset="0"/>
            <a:cs typeface="Times New Roman" panose="02020603050405020304" pitchFamily="18" charset="0"/>
          </a:endParaRPr>
        </a:p>
      </dsp:txBody>
      <dsp:txXfrm>
        <a:off x="2696" y="1725403"/>
        <a:ext cx="2629101" cy="3019500"/>
      </dsp:txXfrm>
    </dsp:sp>
    <dsp:sp modelId="{68259B1B-57B1-4A99-B2C7-B7ADE24AEA97}">
      <dsp:nvSpPr>
        <dsp:cNvPr id="0" name=""/>
        <dsp:cNvSpPr/>
      </dsp:nvSpPr>
      <dsp:spPr>
        <a:xfrm>
          <a:off x="2999871" y="673763"/>
          <a:ext cx="2629101" cy="105164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Tipología de la Investigación</a:t>
          </a:r>
          <a:endParaRPr lang="es-ES" sz="2200" kern="1200" dirty="0">
            <a:latin typeface="Times New Roman" panose="02020603050405020304" pitchFamily="18" charset="0"/>
            <a:cs typeface="Times New Roman" panose="02020603050405020304" pitchFamily="18" charset="0"/>
          </a:endParaRPr>
        </a:p>
      </dsp:txBody>
      <dsp:txXfrm>
        <a:off x="2999871" y="673763"/>
        <a:ext cx="2629101" cy="1051640"/>
      </dsp:txXfrm>
    </dsp:sp>
    <dsp:sp modelId="{7D673900-EEC4-4D18-A20A-E9EE1BCFDD87}">
      <dsp:nvSpPr>
        <dsp:cNvPr id="0" name=""/>
        <dsp:cNvSpPr/>
      </dsp:nvSpPr>
      <dsp:spPr>
        <a:xfrm>
          <a:off x="2999871" y="1725403"/>
          <a:ext cx="2629101" cy="301950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latin typeface="Times New Roman" panose="02020603050405020304" pitchFamily="18" charset="0"/>
              <a:cs typeface="Times New Roman" panose="02020603050405020304" pitchFamily="18" charset="0"/>
            </a:rPr>
            <a:t>Alcance: Explicativa</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dirty="0" smtClean="0">
              <a:latin typeface="Times New Roman" panose="02020603050405020304" pitchFamily="18" charset="0"/>
              <a:cs typeface="Times New Roman" panose="02020603050405020304" pitchFamily="18" charset="0"/>
            </a:rPr>
            <a:t>Fuentes de Información: Mixta</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dirty="0" smtClean="0">
              <a:latin typeface="Times New Roman" panose="02020603050405020304" pitchFamily="18" charset="0"/>
              <a:cs typeface="Times New Roman" panose="02020603050405020304" pitchFamily="18" charset="0"/>
            </a:rPr>
            <a:t>Control de las Variables: </a:t>
          </a:r>
          <a:r>
            <a:rPr lang="es-EC" sz="2200" kern="1200" dirty="0" smtClean="0">
              <a:latin typeface="Times New Roman" panose="02020603050405020304" pitchFamily="18" charset="0"/>
              <a:cs typeface="Times New Roman" panose="02020603050405020304" pitchFamily="18" charset="0"/>
            </a:rPr>
            <a:t>no experimental - transversal</a:t>
          </a:r>
          <a:endParaRPr lang="es-ES" sz="2200" kern="1200" dirty="0">
            <a:latin typeface="Times New Roman" panose="02020603050405020304" pitchFamily="18" charset="0"/>
            <a:cs typeface="Times New Roman" panose="02020603050405020304" pitchFamily="18" charset="0"/>
          </a:endParaRPr>
        </a:p>
      </dsp:txBody>
      <dsp:txXfrm>
        <a:off x="2999871" y="1725403"/>
        <a:ext cx="2629101" cy="3019500"/>
      </dsp:txXfrm>
    </dsp:sp>
    <dsp:sp modelId="{07A996BC-EB91-4C6A-A61B-FB0EA76E5834}">
      <dsp:nvSpPr>
        <dsp:cNvPr id="0" name=""/>
        <dsp:cNvSpPr/>
      </dsp:nvSpPr>
      <dsp:spPr>
        <a:xfrm>
          <a:off x="5997047" y="673763"/>
          <a:ext cx="2629101" cy="1051640"/>
        </a:xfrm>
        <a:prstGeom prst="rect">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w="12700"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s-ES" sz="2200" kern="1200" dirty="0" smtClean="0">
              <a:latin typeface="Times New Roman" panose="02020603050405020304" pitchFamily="18" charset="0"/>
              <a:cs typeface="Times New Roman" panose="02020603050405020304" pitchFamily="18" charset="0"/>
            </a:rPr>
            <a:t>Instrumentos de Recolección de Datos</a:t>
          </a:r>
          <a:endParaRPr lang="es-ES" sz="2200" kern="1200" dirty="0">
            <a:latin typeface="Times New Roman" panose="02020603050405020304" pitchFamily="18" charset="0"/>
            <a:cs typeface="Times New Roman" panose="02020603050405020304" pitchFamily="18" charset="0"/>
          </a:endParaRPr>
        </a:p>
      </dsp:txBody>
      <dsp:txXfrm>
        <a:off x="5997047" y="673763"/>
        <a:ext cx="2629101" cy="1051640"/>
      </dsp:txXfrm>
    </dsp:sp>
    <dsp:sp modelId="{2BEC08B8-1811-4B86-9F8C-5DC27E79977B}">
      <dsp:nvSpPr>
        <dsp:cNvPr id="0" name=""/>
        <dsp:cNvSpPr/>
      </dsp:nvSpPr>
      <dsp:spPr>
        <a:xfrm>
          <a:off x="5997047" y="1725403"/>
          <a:ext cx="2629101" cy="3019500"/>
        </a:xfrm>
        <a:prstGeom prst="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s-ES" sz="2200" kern="1200" dirty="0" smtClean="0">
              <a:latin typeface="Times New Roman" panose="02020603050405020304" pitchFamily="18" charset="0"/>
              <a:cs typeface="Times New Roman" panose="02020603050405020304" pitchFamily="18" charset="0"/>
            </a:rPr>
            <a:t>Documental</a:t>
          </a:r>
          <a:endParaRPr lang="es-ES"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es-ES" sz="2200" kern="1200" dirty="0" smtClean="0">
              <a:latin typeface="Times New Roman" panose="02020603050405020304" pitchFamily="18" charset="0"/>
              <a:cs typeface="Times New Roman" panose="02020603050405020304" pitchFamily="18" charset="0"/>
            </a:rPr>
            <a:t>Entrevistas</a:t>
          </a:r>
          <a:endParaRPr lang="es-ES" sz="2200" kern="1200" dirty="0">
            <a:latin typeface="Times New Roman" panose="02020603050405020304" pitchFamily="18" charset="0"/>
            <a:cs typeface="Times New Roman" panose="02020603050405020304" pitchFamily="18" charset="0"/>
          </a:endParaRPr>
        </a:p>
      </dsp:txBody>
      <dsp:txXfrm>
        <a:off x="5997047" y="1725403"/>
        <a:ext cx="2629101" cy="3019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D6719E-1962-40D1-9C5A-99BBFCAE903D}">
      <dsp:nvSpPr>
        <dsp:cNvPr id="0" name=""/>
        <dsp:cNvSpPr/>
      </dsp:nvSpPr>
      <dsp:spPr>
        <a:xfrm rot="5400000">
          <a:off x="5776898" y="-2145308"/>
          <a:ext cx="1463820" cy="612593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Alrededor de 4 a 6 meses (40%)</a:t>
          </a:r>
          <a:endParaRPr lang="es-ES" sz="2000" kern="1200" dirty="0"/>
        </a:p>
        <a:p>
          <a:pPr marL="228600" lvl="1" indent="-228600" algn="l" defTabSz="889000">
            <a:lnSpc>
              <a:spcPct val="90000"/>
            </a:lnSpc>
            <a:spcBef>
              <a:spcPct val="0"/>
            </a:spcBef>
            <a:spcAft>
              <a:spcPct val="15000"/>
            </a:spcAft>
            <a:buChar char="••"/>
          </a:pPr>
          <a:r>
            <a:rPr lang="es-ES" sz="2000" kern="1200" smtClean="0">
              <a:latin typeface="Times New Roman" panose="02020603050405020304" pitchFamily="18" charset="0"/>
              <a:cs typeface="Times New Roman" panose="02020603050405020304" pitchFamily="18" charset="0"/>
            </a:rPr>
            <a:t>Alrededor de 3 meses (55%)</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Más de 7 meses e incluso 1 año (5%)</a:t>
          </a:r>
          <a:endParaRPr lang="es-ES" sz="2000" kern="1200" dirty="0">
            <a:latin typeface="Times New Roman" panose="02020603050405020304" pitchFamily="18" charset="0"/>
            <a:cs typeface="Times New Roman" panose="02020603050405020304" pitchFamily="18" charset="0"/>
          </a:endParaRPr>
        </a:p>
      </dsp:txBody>
      <dsp:txXfrm rot="-5400000">
        <a:off x="3445840" y="257208"/>
        <a:ext cx="6054479" cy="1320904"/>
      </dsp:txXfrm>
    </dsp:sp>
    <dsp:sp modelId="{768404D5-88AE-404A-8D8D-49764D712B02}">
      <dsp:nvSpPr>
        <dsp:cNvPr id="0" name=""/>
        <dsp:cNvSpPr/>
      </dsp:nvSpPr>
      <dsp:spPr>
        <a:xfrm>
          <a:off x="0" y="2772"/>
          <a:ext cx="3445840" cy="1829776"/>
        </a:xfrm>
        <a:prstGeom prst="roundRect">
          <a:avLst/>
        </a:prstGeom>
        <a:gradFill rotWithShape="0">
          <a:gsLst>
            <a:gs pos="0">
              <a:schemeClr val="accent1">
                <a:alpha val="90000"/>
                <a:hueOff val="0"/>
                <a:satOff val="0"/>
                <a:lumOff val="0"/>
                <a:alphaOff val="0"/>
                <a:tint val="65000"/>
                <a:lumMod val="110000"/>
              </a:schemeClr>
            </a:gs>
            <a:gs pos="88000">
              <a:schemeClr val="accent1">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cs typeface="Times New Roman" panose="02020603050405020304" pitchFamily="18" charset="0"/>
            </a:rPr>
            <a:t>Qué plazo transcurre para el cobro efectivo de las facturas</a:t>
          </a:r>
          <a:endParaRPr lang="es-ES" sz="2000" kern="1200" dirty="0">
            <a:latin typeface="Times New Roman" panose="02020603050405020304" pitchFamily="18" charset="0"/>
            <a:cs typeface="Times New Roman" panose="02020603050405020304" pitchFamily="18" charset="0"/>
          </a:endParaRPr>
        </a:p>
      </dsp:txBody>
      <dsp:txXfrm>
        <a:off x="89322" y="92094"/>
        <a:ext cx="3267196" cy="1651132"/>
      </dsp:txXfrm>
    </dsp:sp>
    <dsp:sp modelId="{FE5B3005-382A-4374-8022-0E7A0EEAC495}">
      <dsp:nvSpPr>
        <dsp:cNvPr id="0" name=""/>
        <dsp:cNvSpPr/>
      </dsp:nvSpPr>
      <dsp:spPr>
        <a:xfrm rot="5400000">
          <a:off x="5776898" y="-224043"/>
          <a:ext cx="1463820" cy="612593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Financiamiento Bancario (75%)</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Disponible en Bancos (20%)</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Cae en atrasos y multas (5%)</a:t>
          </a:r>
          <a:endParaRPr lang="es-ES" sz="2000" kern="1200" dirty="0">
            <a:latin typeface="Times New Roman" panose="02020603050405020304" pitchFamily="18" charset="0"/>
            <a:cs typeface="Times New Roman" panose="02020603050405020304" pitchFamily="18" charset="0"/>
          </a:endParaRPr>
        </a:p>
      </dsp:txBody>
      <dsp:txXfrm rot="-5400000">
        <a:off x="3445840" y="2178473"/>
        <a:ext cx="6054479" cy="1320904"/>
      </dsp:txXfrm>
    </dsp:sp>
    <dsp:sp modelId="{4519C286-208A-4E41-A304-D1ADC8AD38A4}">
      <dsp:nvSpPr>
        <dsp:cNvPr id="0" name=""/>
        <dsp:cNvSpPr/>
      </dsp:nvSpPr>
      <dsp:spPr>
        <a:xfrm>
          <a:off x="0" y="1924037"/>
          <a:ext cx="3445840" cy="1829776"/>
        </a:xfrm>
        <a:prstGeom prst="roundRect">
          <a:avLst/>
        </a:prstGeom>
        <a:gradFill rotWithShape="0">
          <a:gsLst>
            <a:gs pos="0">
              <a:schemeClr val="accent1">
                <a:alpha val="90000"/>
                <a:hueOff val="0"/>
                <a:satOff val="0"/>
                <a:lumOff val="0"/>
                <a:alphaOff val="-20000"/>
                <a:tint val="65000"/>
                <a:lumMod val="110000"/>
              </a:schemeClr>
            </a:gs>
            <a:gs pos="88000">
              <a:schemeClr val="accent1">
                <a:alpha val="90000"/>
                <a:hueOff val="0"/>
                <a:satOff val="0"/>
                <a:lumOff val="0"/>
                <a:alphaOff val="-2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cs typeface="Times New Roman" panose="02020603050405020304" pitchFamily="18" charset="0"/>
            </a:rPr>
            <a:t>Cómo cubre el pago de las obligaciones mensuales</a:t>
          </a:r>
          <a:endParaRPr lang="es-ES" sz="2000" b="1" kern="1200" dirty="0">
            <a:latin typeface="Times New Roman" panose="02020603050405020304" pitchFamily="18" charset="0"/>
            <a:cs typeface="Times New Roman" panose="02020603050405020304" pitchFamily="18" charset="0"/>
          </a:endParaRPr>
        </a:p>
      </dsp:txBody>
      <dsp:txXfrm>
        <a:off x="89322" y="2013359"/>
        <a:ext cx="3267196" cy="1651132"/>
      </dsp:txXfrm>
    </dsp:sp>
    <dsp:sp modelId="{6F3F066B-1A15-4E00-8FC5-FFA8B756C80F}">
      <dsp:nvSpPr>
        <dsp:cNvPr id="0" name=""/>
        <dsp:cNvSpPr/>
      </dsp:nvSpPr>
      <dsp:spPr>
        <a:xfrm rot="5400000">
          <a:off x="5776898" y="1697221"/>
          <a:ext cx="1463820" cy="6125937"/>
        </a:xfrm>
        <a:prstGeom prst="round2SameRect">
          <a:avLst/>
        </a:prstGeom>
        <a:solidFill>
          <a:schemeClr val="accent1">
            <a:alpha val="90000"/>
            <a:tint val="40000"/>
            <a:hueOff val="0"/>
            <a:satOff val="0"/>
            <a:lumOff val="0"/>
            <a:alphaOff val="0"/>
          </a:schemeClr>
        </a:solidFill>
        <a:ln w="12700"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Atraso en Sueldos (40%)</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Contratos ocasionales de personal (25%)</a:t>
          </a:r>
          <a:endParaRPr lang="es-E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es-ES" sz="2000" kern="1200" dirty="0" smtClean="0">
              <a:latin typeface="Times New Roman" panose="02020603050405020304" pitchFamily="18" charset="0"/>
              <a:cs typeface="Times New Roman" panose="02020603050405020304" pitchFamily="18" charset="0"/>
            </a:rPr>
            <a:t>Renegociar los tiempos de pago con sus proveedores (15%)</a:t>
          </a:r>
          <a:endParaRPr lang="es-ES" sz="2000" kern="1200" dirty="0">
            <a:latin typeface="Times New Roman" panose="02020603050405020304" pitchFamily="18" charset="0"/>
            <a:cs typeface="Times New Roman" panose="02020603050405020304" pitchFamily="18" charset="0"/>
          </a:endParaRPr>
        </a:p>
      </dsp:txBody>
      <dsp:txXfrm rot="-5400000">
        <a:off x="3445840" y="4099737"/>
        <a:ext cx="6054479" cy="1320904"/>
      </dsp:txXfrm>
    </dsp:sp>
    <dsp:sp modelId="{72B9D126-EDA9-4F9A-AABF-AB5923223D86}">
      <dsp:nvSpPr>
        <dsp:cNvPr id="0" name=""/>
        <dsp:cNvSpPr/>
      </dsp:nvSpPr>
      <dsp:spPr>
        <a:xfrm>
          <a:off x="0" y="3845302"/>
          <a:ext cx="3445840" cy="1829776"/>
        </a:xfrm>
        <a:prstGeom prst="roundRect">
          <a:avLst/>
        </a:prstGeom>
        <a:gradFill rotWithShape="0">
          <a:gsLst>
            <a:gs pos="0">
              <a:schemeClr val="accent1">
                <a:alpha val="90000"/>
                <a:hueOff val="0"/>
                <a:satOff val="0"/>
                <a:lumOff val="0"/>
                <a:alphaOff val="-40000"/>
                <a:tint val="65000"/>
                <a:lumMod val="110000"/>
              </a:schemeClr>
            </a:gs>
            <a:gs pos="88000">
              <a:schemeClr val="accent1">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b="1" kern="1200" dirty="0" smtClean="0">
              <a:latin typeface="Times New Roman" panose="02020603050405020304" pitchFamily="18" charset="0"/>
              <a:cs typeface="Times New Roman" panose="02020603050405020304" pitchFamily="18" charset="0"/>
            </a:rPr>
            <a:t>Cómo afectó el retraso de pagos en la situación financiera de la empresa</a:t>
          </a:r>
          <a:endParaRPr lang="es-ES" sz="2000" b="1" kern="1200" dirty="0">
            <a:latin typeface="Times New Roman" panose="02020603050405020304" pitchFamily="18" charset="0"/>
            <a:cs typeface="Times New Roman" panose="02020603050405020304" pitchFamily="18" charset="0"/>
          </a:endParaRPr>
        </a:p>
      </dsp:txBody>
      <dsp:txXfrm>
        <a:off x="89322" y="3934624"/>
        <a:ext cx="3267196" cy="16511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048B6-FA52-44A8-884C-F913F41B7AFB}">
      <dsp:nvSpPr>
        <dsp:cNvPr id="0" name=""/>
        <dsp:cNvSpPr/>
      </dsp:nvSpPr>
      <dsp:spPr>
        <a:xfrm>
          <a:off x="1783" y="0"/>
          <a:ext cx="3803459" cy="2006221"/>
        </a:xfrm>
        <a:prstGeom prst="roundRect">
          <a:avLst>
            <a:gd name="adj" fmla="val 10000"/>
          </a:avLst>
        </a:prstGeom>
        <a:gradFill rotWithShape="0">
          <a:gsLst>
            <a:gs pos="0">
              <a:schemeClr val="accent1">
                <a:alpha val="90000"/>
                <a:hueOff val="0"/>
                <a:satOff val="0"/>
                <a:lumOff val="0"/>
                <a:alphaOff val="0"/>
                <a:tint val="65000"/>
                <a:lumMod val="110000"/>
              </a:schemeClr>
            </a:gs>
            <a:gs pos="88000">
              <a:schemeClr val="accent1">
                <a:alpha val="9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El PGE ecuatoriano, estuvo influenciado por la caída de los precios internacionales del petróleo </a:t>
          </a:r>
          <a:endParaRPr lang="es-ES" sz="2000" kern="1200" dirty="0">
            <a:latin typeface="Times New Roman" panose="02020603050405020304" pitchFamily="18" charset="0"/>
            <a:cs typeface="Times New Roman" panose="02020603050405020304" pitchFamily="18" charset="0"/>
          </a:endParaRPr>
        </a:p>
      </dsp:txBody>
      <dsp:txXfrm>
        <a:off x="60543" y="58760"/>
        <a:ext cx="3685939" cy="1888701"/>
      </dsp:txXfrm>
    </dsp:sp>
    <dsp:sp modelId="{DF1C8354-59BF-487A-8276-08F1EB17C91A}">
      <dsp:nvSpPr>
        <dsp:cNvPr id="0" name=""/>
        <dsp:cNvSpPr/>
      </dsp:nvSpPr>
      <dsp:spPr>
        <a:xfrm>
          <a:off x="4185588" y="531482"/>
          <a:ext cx="806333" cy="943257"/>
        </a:xfrm>
        <a:prstGeom prst="rightArrow">
          <a:avLst>
            <a:gd name="adj1" fmla="val 60000"/>
            <a:gd name="adj2" fmla="val 50000"/>
          </a:avLst>
        </a:prstGeom>
        <a:gradFill rotWithShape="0">
          <a:gsLst>
            <a:gs pos="0">
              <a:schemeClr val="accent1">
                <a:shade val="90000"/>
                <a:hueOff val="0"/>
                <a:satOff val="0"/>
                <a:lumOff val="0"/>
                <a:alphaOff val="0"/>
                <a:tint val="65000"/>
                <a:lumMod val="110000"/>
              </a:schemeClr>
            </a:gs>
            <a:gs pos="88000">
              <a:schemeClr val="accent1">
                <a:shade val="90000"/>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latin typeface="Times New Roman" panose="02020603050405020304" pitchFamily="18" charset="0"/>
            <a:cs typeface="Times New Roman" panose="02020603050405020304" pitchFamily="18" charset="0"/>
          </a:endParaRPr>
        </a:p>
      </dsp:txBody>
      <dsp:txXfrm>
        <a:off x="4185588" y="720133"/>
        <a:ext cx="564433" cy="565955"/>
      </dsp:txXfrm>
    </dsp:sp>
    <dsp:sp modelId="{B8F51735-118E-4C40-BCB8-D55A695F9A47}">
      <dsp:nvSpPr>
        <dsp:cNvPr id="0" name=""/>
        <dsp:cNvSpPr/>
      </dsp:nvSpPr>
      <dsp:spPr>
        <a:xfrm>
          <a:off x="5326626" y="0"/>
          <a:ext cx="3803459" cy="2006221"/>
        </a:xfrm>
        <a:prstGeom prst="roundRect">
          <a:avLst>
            <a:gd name="adj" fmla="val 10000"/>
          </a:avLst>
        </a:prstGeom>
        <a:gradFill rotWithShape="0">
          <a:gsLst>
            <a:gs pos="0">
              <a:schemeClr val="accent1">
                <a:alpha val="90000"/>
                <a:hueOff val="0"/>
                <a:satOff val="0"/>
                <a:lumOff val="0"/>
                <a:alphaOff val="-40000"/>
                <a:tint val="65000"/>
                <a:lumMod val="110000"/>
              </a:schemeClr>
            </a:gs>
            <a:gs pos="88000">
              <a:schemeClr val="accent1">
                <a:alpha val="90000"/>
                <a:hueOff val="0"/>
                <a:satOff val="0"/>
                <a:lumOff val="0"/>
                <a:alphaOff val="-4000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latin typeface="Times New Roman" panose="02020603050405020304" pitchFamily="18" charset="0"/>
              <a:cs typeface="Times New Roman" panose="02020603050405020304" pitchFamily="18" charset="0"/>
            </a:rPr>
            <a:t>Para el Estado Ecuatoriano es necesario restaurar el fondo de reserva económico</a:t>
          </a:r>
          <a:endParaRPr lang="es-ES" sz="2000" kern="1200" dirty="0">
            <a:latin typeface="Times New Roman" panose="02020603050405020304" pitchFamily="18" charset="0"/>
            <a:cs typeface="Times New Roman" panose="02020603050405020304" pitchFamily="18" charset="0"/>
          </a:endParaRPr>
        </a:p>
      </dsp:txBody>
      <dsp:txXfrm>
        <a:off x="5385386" y="58760"/>
        <a:ext cx="3685939" cy="18887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0.75062</cdr:x>
      <cdr:y>0.1424</cdr:y>
    </cdr:from>
    <cdr:to>
      <cdr:x>0.8202</cdr:x>
      <cdr:y>0.19238</cdr:y>
    </cdr:to>
    <cdr:sp macro="" textlink="">
      <cdr:nvSpPr>
        <cdr:cNvPr id="2" name="Rectángulo redondeado 1"/>
        <cdr:cNvSpPr/>
      </cdr:nvSpPr>
      <cdr:spPr>
        <a:xfrm xmlns:a="http://schemas.openxmlformats.org/drawingml/2006/main">
          <a:off x="6772976" y="699933"/>
          <a:ext cx="627798" cy="245660"/>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S" dirty="0" smtClean="0"/>
            <a:t>-6,82%</a:t>
          </a:r>
          <a:endParaRPr lang="es-ES" dirty="0"/>
        </a:p>
      </cdr:txBody>
    </cdr:sp>
  </cdr:relSizeAnchor>
  <cdr:relSizeAnchor xmlns:cdr="http://schemas.openxmlformats.org/drawingml/2006/chartDrawing">
    <cdr:from>
      <cdr:x>0.8323</cdr:x>
      <cdr:y>0.17572</cdr:y>
    </cdr:from>
    <cdr:to>
      <cdr:x>0.90036</cdr:x>
      <cdr:y>0.22015</cdr:y>
    </cdr:to>
    <cdr:sp macro="" textlink="">
      <cdr:nvSpPr>
        <cdr:cNvPr id="3" name="Rectángulo redondeado 2"/>
        <cdr:cNvSpPr/>
      </cdr:nvSpPr>
      <cdr:spPr>
        <a:xfrm xmlns:a="http://schemas.openxmlformats.org/drawingml/2006/main">
          <a:off x="7509956" y="863706"/>
          <a:ext cx="614149" cy="218365"/>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S" dirty="0" smtClean="0"/>
            <a:t>-4,69%</a:t>
          </a:r>
          <a:endParaRPr lang="es-ES" dirty="0"/>
        </a:p>
      </cdr:txBody>
    </cdr:sp>
  </cdr:relSizeAnchor>
  <cdr:relSizeAnchor xmlns:cdr="http://schemas.openxmlformats.org/drawingml/2006/chartDrawing">
    <cdr:from>
      <cdr:x>0.91549</cdr:x>
      <cdr:y>0.16739</cdr:y>
    </cdr:from>
    <cdr:to>
      <cdr:x>0.98053</cdr:x>
      <cdr:y>0.22293</cdr:y>
    </cdr:to>
    <cdr:sp macro="" textlink="">
      <cdr:nvSpPr>
        <cdr:cNvPr id="4" name="Rectángulo redondeado 3"/>
        <cdr:cNvSpPr/>
      </cdr:nvSpPr>
      <cdr:spPr>
        <a:xfrm xmlns:a="http://schemas.openxmlformats.org/drawingml/2006/main">
          <a:off x="8260583" y="822763"/>
          <a:ext cx="586854" cy="272955"/>
        </a:xfrm>
        <a:prstGeom xmlns:a="http://schemas.openxmlformats.org/drawingml/2006/main" prst="round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r>
            <a:rPr lang="es-ES" dirty="0" smtClean="0"/>
            <a:t>1,82%</a:t>
          </a:r>
          <a:endParaRPr lang="es-ES"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17937443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7050516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0747487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05108251"/>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930509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6167068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106135458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314832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8354104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8350908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21812040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5491841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472221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2930036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smtClean="0"/>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97399827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2/27/2020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31756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2/27/2020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890806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Resultado de imagen para espe"/>
          <p:cNvPicPr/>
          <p:nvPr/>
        </p:nvPicPr>
        <p:blipFill rotWithShape="1">
          <a:blip r:embed="rId2">
            <a:extLst>
              <a:ext uri="{28A0092B-C50C-407E-A947-70E740481C1C}">
                <a14:useLocalDpi xmlns:a14="http://schemas.microsoft.com/office/drawing/2010/main" val="0"/>
              </a:ext>
            </a:extLst>
          </a:blip>
          <a:srcRect t="1369" r="539"/>
          <a:stretch/>
        </p:blipFill>
        <p:spPr bwMode="auto">
          <a:xfrm>
            <a:off x="1485195" y="315265"/>
            <a:ext cx="6851897" cy="1333500"/>
          </a:xfrm>
          <a:prstGeom prst="rect">
            <a:avLst/>
          </a:prstGeom>
          <a:noFill/>
          <a:ln>
            <a:noFill/>
          </a:ln>
          <a:extLst>
            <a:ext uri="{53640926-AAD7-44D8-BBD7-CCE9431645EC}">
              <a14:shadowObscured xmlns:a14="http://schemas.microsoft.com/office/drawing/2010/main"/>
            </a:ext>
          </a:extLst>
        </p:spPr>
      </p:pic>
      <p:sp>
        <p:nvSpPr>
          <p:cNvPr id="8" name="Google Shape;100;p11"/>
          <p:cNvSpPr txBox="1">
            <a:spLocks noGrp="1"/>
          </p:cNvSpPr>
          <p:nvPr>
            <p:ph type="ctrTitle"/>
          </p:nvPr>
        </p:nvSpPr>
        <p:spPr>
          <a:xfrm>
            <a:off x="1485195" y="2083077"/>
            <a:ext cx="8019413" cy="2036777"/>
          </a:xfrm>
          <a:prstGeom prst="rect">
            <a:avLst/>
          </a:prstGeom>
          <a:noFill/>
          <a:ln>
            <a:noFill/>
          </a:ln>
        </p:spPr>
        <p:txBody>
          <a:bodyPr spcFirstLastPara="1" wrap="square" lIns="91425" tIns="91425" rIns="91425" bIns="91425" anchor="b" anchorCtr="0">
            <a:noAutofit/>
          </a:bodyPr>
          <a:lstStyle/>
          <a:p>
            <a:pPr lvl="0" algn="ctr">
              <a:spcBef>
                <a:spcPts val="0"/>
              </a:spcBef>
              <a:buClr>
                <a:srgbClr val="FFFFFF"/>
              </a:buClr>
              <a:buSzPts val="2400"/>
            </a:pPr>
            <a:r>
              <a:rPr lang="en" sz="1800" b="1" i="0" u="none" strike="noStrike" cap="none" dirty="0">
                <a:solidFill>
                  <a:schemeClr val="accent2">
                    <a:lumMod val="50000"/>
                  </a:schemeClr>
                </a:solidFill>
                <a:latin typeface="Arial"/>
                <a:ea typeface="Arial"/>
                <a:cs typeface="Arial"/>
                <a:sym typeface="Arial"/>
              </a:rPr>
              <a:t>DEPARTAMENTO DE CIENCIAS ECONÓMICAS, ADMINISTRATIVAS Y DE COMERCIO</a:t>
            </a:r>
            <a:br>
              <a:rPr lang="en" sz="1800" b="1" i="0" u="none" strike="noStrike" cap="none" dirty="0">
                <a:solidFill>
                  <a:schemeClr val="accent2">
                    <a:lumMod val="50000"/>
                  </a:schemeClr>
                </a:solidFill>
                <a:latin typeface="Arial"/>
                <a:ea typeface="Arial"/>
                <a:cs typeface="Arial"/>
                <a:sym typeface="Arial"/>
              </a:rPr>
            </a:br>
            <a:r>
              <a:rPr lang="en" sz="1800" b="1" i="0" u="none" strike="noStrike" cap="none" dirty="0">
                <a:solidFill>
                  <a:schemeClr val="accent2">
                    <a:lumMod val="50000"/>
                  </a:schemeClr>
                </a:solidFill>
                <a:latin typeface="Arial"/>
                <a:ea typeface="Arial"/>
                <a:cs typeface="Arial"/>
                <a:sym typeface="Arial"/>
              </a:rPr>
              <a:t/>
            </a:r>
            <a:br>
              <a:rPr lang="en" sz="1800" b="1" i="0" u="none" strike="noStrike" cap="none" dirty="0">
                <a:solidFill>
                  <a:schemeClr val="accent2">
                    <a:lumMod val="50000"/>
                  </a:schemeClr>
                </a:solidFill>
                <a:latin typeface="Arial"/>
                <a:ea typeface="Arial"/>
                <a:cs typeface="Arial"/>
                <a:sym typeface="Arial"/>
              </a:rPr>
            </a:br>
            <a:r>
              <a:rPr lang="en" sz="1800" b="1" i="0" u="none" strike="noStrike" cap="none" dirty="0">
                <a:solidFill>
                  <a:schemeClr val="accent2">
                    <a:lumMod val="50000"/>
                  </a:schemeClr>
                </a:solidFill>
                <a:latin typeface="Arial"/>
                <a:ea typeface="Arial"/>
                <a:cs typeface="Arial"/>
                <a:sym typeface="Arial"/>
              </a:rPr>
              <a:t/>
            </a:r>
            <a:br>
              <a:rPr lang="en" sz="1800" b="1" i="0" u="none" strike="noStrike" cap="none" dirty="0">
                <a:solidFill>
                  <a:schemeClr val="accent2">
                    <a:lumMod val="50000"/>
                  </a:schemeClr>
                </a:solidFill>
                <a:latin typeface="Arial"/>
                <a:ea typeface="Arial"/>
                <a:cs typeface="Arial"/>
                <a:sym typeface="Arial"/>
              </a:rPr>
            </a:br>
            <a:r>
              <a:rPr lang="en" sz="1800" b="1" i="0" u="none" strike="noStrike" cap="none" dirty="0" smtClean="0">
                <a:solidFill>
                  <a:schemeClr val="accent2">
                    <a:lumMod val="50000"/>
                  </a:schemeClr>
                </a:solidFill>
                <a:latin typeface="Arial"/>
                <a:ea typeface="Arial"/>
                <a:cs typeface="Arial"/>
                <a:sym typeface="Arial"/>
              </a:rPr>
              <a:t>TEMA: </a:t>
            </a:r>
            <a:r>
              <a:rPr lang="en" sz="1800" b="1" i="0" u="none" strike="noStrike" cap="none" dirty="0" smtClean="0">
                <a:solidFill>
                  <a:schemeClr val="accent2">
                    <a:lumMod val="50000"/>
                  </a:schemeClr>
                </a:solidFill>
                <a:latin typeface="Arial"/>
                <a:ea typeface="Arial"/>
                <a:cs typeface="Arial"/>
                <a:sym typeface="Arial"/>
              </a:rPr>
              <a:t>“</a:t>
            </a:r>
            <a:r>
              <a:rPr lang="es-ES" sz="1800" b="1" dirty="0" smtClean="0">
                <a:solidFill>
                  <a:schemeClr val="accent2">
                    <a:lumMod val="50000"/>
                  </a:schemeClr>
                </a:solidFill>
                <a:latin typeface="Arial"/>
                <a:ea typeface="Arial"/>
                <a:cs typeface="Arial"/>
                <a:sym typeface="Arial"/>
              </a:rPr>
              <a:t>INCIDENCIA </a:t>
            </a:r>
            <a:r>
              <a:rPr lang="es-ES" sz="1800" b="1" dirty="0">
                <a:solidFill>
                  <a:schemeClr val="accent2">
                    <a:lumMod val="50000"/>
                  </a:schemeClr>
                </a:solidFill>
                <a:latin typeface="Arial"/>
                <a:ea typeface="Arial"/>
                <a:cs typeface="Arial"/>
                <a:sym typeface="Arial"/>
              </a:rPr>
              <a:t>DEL ATRASO DE LOS PAGOS POR PARTE DEL ESTADO ECUATORIANO </a:t>
            </a:r>
            <a:r>
              <a:rPr lang="es-ES" sz="1800" b="1" dirty="0" smtClean="0">
                <a:solidFill>
                  <a:schemeClr val="accent2">
                    <a:lumMod val="50000"/>
                  </a:schemeClr>
                </a:solidFill>
                <a:latin typeface="Arial"/>
                <a:ea typeface="Arial"/>
                <a:cs typeface="Arial"/>
                <a:sym typeface="Arial"/>
              </a:rPr>
              <a:t>EN </a:t>
            </a:r>
            <a:r>
              <a:rPr lang="es-ES" sz="1800" b="1" dirty="0">
                <a:solidFill>
                  <a:schemeClr val="accent2">
                    <a:lumMod val="50000"/>
                  </a:schemeClr>
                </a:solidFill>
                <a:latin typeface="Arial"/>
                <a:ea typeface="Arial"/>
                <a:cs typeface="Arial"/>
                <a:sym typeface="Arial"/>
              </a:rPr>
              <a:t>LA LIQUIDEZ DE LAS EMPRESAS PROVEEDORAS DE BIENES NORMALIZADOS DURANTE EL AÑO 2017 EN LA CIUDAD DE </a:t>
            </a:r>
            <a:r>
              <a:rPr lang="es-ES" sz="1800" b="1" dirty="0" smtClean="0">
                <a:solidFill>
                  <a:schemeClr val="accent2">
                    <a:lumMod val="50000"/>
                  </a:schemeClr>
                </a:solidFill>
                <a:latin typeface="Arial"/>
                <a:ea typeface="Arial"/>
                <a:cs typeface="Arial"/>
                <a:sym typeface="Arial"/>
              </a:rPr>
              <a:t>QUITO, ECUADOR”</a:t>
            </a:r>
            <a:endParaRPr dirty="0">
              <a:solidFill>
                <a:schemeClr val="accent2">
                  <a:lumMod val="50000"/>
                </a:schemeClr>
              </a:solidFill>
            </a:endParaRPr>
          </a:p>
        </p:txBody>
      </p:sp>
      <p:sp>
        <p:nvSpPr>
          <p:cNvPr id="9" name="Google Shape;101;p11"/>
          <p:cNvSpPr txBox="1">
            <a:spLocks noGrp="1"/>
          </p:cNvSpPr>
          <p:nvPr>
            <p:ph type="subTitle" idx="1"/>
          </p:nvPr>
        </p:nvSpPr>
        <p:spPr>
          <a:xfrm>
            <a:off x="1601105" y="4296588"/>
            <a:ext cx="7451318" cy="204912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rgbClr val="ABE33F"/>
              </a:buClr>
              <a:buSzPts val="2400"/>
              <a:buFont typeface="Karla"/>
              <a:buNone/>
            </a:pPr>
            <a:r>
              <a:rPr lang="en" b="1" i="0" u="none" strike="noStrike" cap="none" dirty="0">
                <a:solidFill>
                  <a:schemeClr val="accent2">
                    <a:lumMod val="50000"/>
                  </a:schemeClr>
                </a:solidFill>
                <a:latin typeface="Arial" panose="020B0604020202020204" pitchFamily="34" charset="0"/>
                <a:ea typeface="Arial"/>
                <a:cs typeface="Arial" panose="020B0604020202020204" pitchFamily="34" charset="0"/>
                <a:sym typeface="Arial"/>
              </a:rPr>
              <a:t>AUTOR:</a:t>
            </a:r>
            <a:endParaRPr dirty="0">
              <a:solidFill>
                <a:schemeClr val="accent2">
                  <a:lumMod val="50000"/>
                </a:schemeClr>
              </a:solidFill>
              <a:latin typeface="Arial" panose="020B0604020202020204" pitchFamily="34" charset="0"/>
              <a:cs typeface="Arial" panose="020B0604020202020204" pitchFamily="34" charset="0"/>
            </a:endParaRPr>
          </a:p>
          <a:p>
            <a:pPr marL="0" marR="0" lvl="0" indent="0" algn="ctr" rtl="0">
              <a:lnSpc>
                <a:spcPct val="100000"/>
              </a:lnSpc>
              <a:spcBef>
                <a:spcPts val="600"/>
              </a:spcBef>
              <a:spcAft>
                <a:spcPts val="0"/>
              </a:spcAft>
              <a:buClr>
                <a:srgbClr val="ABE33F"/>
              </a:buClr>
              <a:buSzPts val="2400"/>
              <a:buFont typeface="Karla"/>
              <a:buNone/>
            </a:pPr>
            <a:r>
              <a:rPr lang="es-ES" b="1" dirty="0" smtClean="0">
                <a:solidFill>
                  <a:schemeClr val="accent2">
                    <a:lumMod val="50000"/>
                  </a:schemeClr>
                </a:solidFill>
                <a:latin typeface="Arial" panose="020B0604020202020204" pitchFamily="34" charset="0"/>
                <a:cs typeface="Arial" panose="020B0604020202020204" pitchFamily="34" charset="0"/>
                <a:sym typeface="Arial"/>
              </a:rPr>
              <a:t>LOACHAMIN </a:t>
            </a:r>
            <a:r>
              <a:rPr lang="es-ES" b="1" dirty="0" smtClean="0">
                <a:solidFill>
                  <a:schemeClr val="accent2">
                    <a:lumMod val="50000"/>
                  </a:schemeClr>
                </a:solidFill>
                <a:latin typeface="Arial" panose="020B0604020202020204" pitchFamily="34" charset="0"/>
                <a:cs typeface="Arial" panose="020B0604020202020204" pitchFamily="34" charset="0"/>
                <a:sym typeface="Arial"/>
              </a:rPr>
              <a:t>PITO, CYNTHIA </a:t>
            </a:r>
            <a:r>
              <a:rPr lang="es-ES" b="1" dirty="0" smtClean="0">
                <a:solidFill>
                  <a:schemeClr val="accent2">
                    <a:lumMod val="50000"/>
                  </a:schemeClr>
                </a:solidFill>
                <a:latin typeface="Arial" panose="020B0604020202020204" pitchFamily="34" charset="0"/>
                <a:cs typeface="Arial" panose="020B0604020202020204" pitchFamily="34" charset="0"/>
                <a:sym typeface="Arial"/>
              </a:rPr>
              <a:t>ELIZABETH</a:t>
            </a:r>
            <a:endParaRPr dirty="0">
              <a:solidFill>
                <a:schemeClr val="accent2">
                  <a:lumMod val="50000"/>
                </a:schemeClr>
              </a:solidFill>
              <a:latin typeface="Arial" panose="020B0604020202020204" pitchFamily="34" charset="0"/>
              <a:cs typeface="Arial" panose="020B0604020202020204" pitchFamily="34" charset="0"/>
            </a:endParaRPr>
          </a:p>
          <a:p>
            <a:pPr marL="0" marR="0" lvl="0" indent="0" algn="ctr" rtl="0">
              <a:lnSpc>
                <a:spcPct val="100000"/>
              </a:lnSpc>
              <a:spcBef>
                <a:spcPts val="600"/>
              </a:spcBef>
              <a:spcAft>
                <a:spcPts val="0"/>
              </a:spcAft>
              <a:buClr>
                <a:srgbClr val="ABE33F"/>
              </a:buClr>
              <a:buSzPts val="2400"/>
              <a:buFont typeface="Karla"/>
              <a:buNone/>
            </a:pPr>
            <a:endParaRPr b="1" i="0" u="none" strike="noStrike" cap="none" dirty="0">
              <a:solidFill>
                <a:schemeClr val="accent2">
                  <a:lumMod val="50000"/>
                </a:schemeClr>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600"/>
              </a:spcBef>
              <a:spcAft>
                <a:spcPts val="0"/>
              </a:spcAft>
              <a:buClr>
                <a:srgbClr val="ABE33F"/>
              </a:buClr>
              <a:buSzPts val="2400"/>
              <a:buFont typeface="Karla"/>
              <a:buNone/>
            </a:pPr>
            <a:r>
              <a:rPr lang="en" b="1" i="0" u="none" strike="noStrike" cap="none" dirty="0">
                <a:solidFill>
                  <a:schemeClr val="accent2">
                    <a:lumMod val="50000"/>
                  </a:schemeClr>
                </a:solidFill>
                <a:latin typeface="Arial" panose="020B0604020202020204" pitchFamily="34" charset="0"/>
                <a:ea typeface="Arial"/>
                <a:cs typeface="Arial" panose="020B0604020202020204" pitchFamily="34" charset="0"/>
                <a:sym typeface="Arial"/>
              </a:rPr>
              <a:t>DIRECTORA:</a:t>
            </a:r>
            <a:endParaRPr dirty="0">
              <a:solidFill>
                <a:schemeClr val="accent2">
                  <a:lumMod val="50000"/>
                </a:schemeClr>
              </a:solidFill>
              <a:latin typeface="Arial" panose="020B0604020202020204" pitchFamily="34" charset="0"/>
              <a:cs typeface="Arial" panose="020B0604020202020204" pitchFamily="34" charset="0"/>
            </a:endParaRPr>
          </a:p>
          <a:p>
            <a:pPr marL="0" marR="0" lvl="0" indent="0" algn="ctr" rtl="0">
              <a:lnSpc>
                <a:spcPct val="100000"/>
              </a:lnSpc>
              <a:spcBef>
                <a:spcPts val="600"/>
              </a:spcBef>
              <a:spcAft>
                <a:spcPts val="0"/>
              </a:spcAft>
              <a:buClr>
                <a:srgbClr val="ABE33F"/>
              </a:buClr>
              <a:buSzPts val="2400"/>
              <a:buFont typeface="Karla"/>
              <a:buNone/>
            </a:pPr>
            <a:r>
              <a:rPr lang="en" b="1" i="0" u="none" strike="noStrike" cap="none" dirty="0" smtClean="0">
                <a:solidFill>
                  <a:schemeClr val="accent2">
                    <a:lumMod val="50000"/>
                  </a:schemeClr>
                </a:solidFill>
                <a:latin typeface="Arial" panose="020B0604020202020204" pitchFamily="34" charset="0"/>
                <a:ea typeface="Arial"/>
                <a:cs typeface="Arial" panose="020B0604020202020204" pitchFamily="34" charset="0"/>
                <a:sym typeface="Arial"/>
              </a:rPr>
              <a:t>ECO. GUERRÓN TORRES, </a:t>
            </a:r>
            <a:r>
              <a:rPr lang="en" b="1" i="0" u="none" strike="noStrike" cap="none" dirty="0" smtClean="0">
                <a:solidFill>
                  <a:schemeClr val="accent2">
                    <a:lumMod val="50000"/>
                  </a:schemeClr>
                </a:solidFill>
                <a:latin typeface="Arial" panose="020B0604020202020204" pitchFamily="34" charset="0"/>
                <a:ea typeface="Arial"/>
                <a:cs typeface="Arial" panose="020B0604020202020204" pitchFamily="34" charset="0"/>
                <a:sym typeface="Arial"/>
              </a:rPr>
              <a:t>MARÍA ISABEL</a:t>
            </a:r>
          </a:p>
        </p:txBody>
      </p:sp>
    </p:spTree>
    <p:extLst>
      <p:ext uri="{BB962C8B-B14F-4D97-AF65-F5344CB8AC3E}">
        <p14:creationId xmlns:p14="http://schemas.microsoft.com/office/powerpoint/2010/main" val="410466159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Hipótesis</a:t>
            </a:r>
            <a:endParaRPr lang="es-ES" sz="4000" dirty="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Rectángulo 2"/>
          <p:cNvSpPr/>
          <p:nvPr/>
        </p:nvSpPr>
        <p:spPr>
          <a:xfrm>
            <a:off x="1322230" y="1817741"/>
            <a:ext cx="7771468" cy="1323439"/>
          </a:xfrm>
          <a:prstGeom prst="rect">
            <a:avLst/>
          </a:prstGeom>
        </p:spPr>
        <p:txBody>
          <a:bodyPr wrap="square">
            <a:spAutoFit/>
          </a:bodyPr>
          <a:lstStyle/>
          <a:p>
            <a:pPr indent="180340" algn="just">
              <a:lnSpc>
                <a:spcPct val="200000"/>
              </a:lnSpc>
              <a:spcAft>
                <a:spcPts val="0"/>
              </a:spcAft>
            </a:pPr>
            <a:r>
              <a:rPr lang="es-VE" sz="2000" dirty="0" smtClean="0">
                <a:latin typeface="Times New Roman" panose="02020603050405020304" pitchFamily="18" charset="0"/>
                <a:ea typeface="Calibri" panose="020F0502020204030204" pitchFamily="34" charset="0"/>
                <a:cs typeface="Times New Roman" panose="02020603050405020304" pitchFamily="18" charset="0"/>
              </a:rPr>
              <a:t>El </a:t>
            </a:r>
            <a:r>
              <a:rPr lang="es-VE" sz="2000" dirty="0">
                <a:latin typeface="Times New Roman" panose="02020603050405020304" pitchFamily="18" charset="0"/>
                <a:ea typeface="Calibri" panose="020F0502020204030204" pitchFamily="34" charset="0"/>
                <a:cs typeface="Times New Roman" panose="02020603050405020304" pitchFamily="18" charset="0"/>
              </a:rPr>
              <a:t>retraso de pagos por parte del Estado afectó la liquidez de las </a:t>
            </a:r>
            <a:r>
              <a:rPr lang="es-VE" sz="2000" dirty="0" smtClean="0">
                <a:latin typeface="Times New Roman" panose="02020603050405020304" pitchFamily="18" charset="0"/>
                <a:ea typeface="Calibri" panose="020F0502020204030204" pitchFamily="34" charset="0"/>
                <a:cs typeface="Times New Roman" panose="02020603050405020304" pitchFamily="18" charset="0"/>
              </a:rPr>
              <a:t>empresas proveedoras </a:t>
            </a:r>
            <a:r>
              <a:rPr lang="es-VE" sz="2000" dirty="0">
                <a:latin typeface="Times New Roman" panose="02020603050405020304" pitchFamily="18" charset="0"/>
                <a:ea typeface="Calibri" panose="020F0502020204030204" pitchFamily="34" charset="0"/>
                <a:cs typeface="Times New Roman" panose="02020603050405020304" pitchFamily="18" charset="0"/>
              </a:rPr>
              <a:t>de bienes normalizados durante el año </a:t>
            </a:r>
            <a:r>
              <a:rPr lang="es-VE" sz="2000" dirty="0" smtClean="0">
                <a:latin typeface="Times New Roman" panose="02020603050405020304" pitchFamily="18" charset="0"/>
                <a:ea typeface="Calibri" panose="020F0502020204030204" pitchFamily="34" charset="0"/>
                <a:cs typeface="Times New Roman" panose="02020603050405020304" pitchFamily="18" charset="0"/>
              </a:rPr>
              <a:t>2017.</a:t>
            </a:r>
            <a:endParaRPr lang="es-ES" sz="2000" dirty="0">
              <a:effectLst/>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1026" name="Picture 2" descr="Resultado de imagen para liquidez"/>
          <p:cNvPicPr>
            <a:picLocks noChangeAspect="1" noChangeArrowheads="1"/>
          </p:cNvPicPr>
          <p:nvPr/>
        </p:nvPicPr>
        <p:blipFill rotWithShape="1">
          <a:blip r:embed="rId2">
            <a:extLst>
              <a:ext uri="{28A0092B-C50C-407E-A947-70E740481C1C}">
                <a14:useLocalDpi xmlns:a14="http://schemas.microsoft.com/office/drawing/2010/main" val="0"/>
              </a:ext>
            </a:extLst>
          </a:blip>
          <a:srcRect l="6594"/>
          <a:stretch/>
        </p:blipFill>
        <p:spPr bwMode="auto">
          <a:xfrm>
            <a:off x="1502534" y="3979571"/>
            <a:ext cx="6967470" cy="2504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35618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90163"/>
            <a:ext cx="8994699" cy="2737285"/>
          </a:xfrm>
        </p:spPr>
        <p:txBody>
          <a:bodyPr>
            <a:noAutofit/>
          </a:bodyPr>
          <a:lstStyle/>
          <a:p>
            <a:pPr algn="ctr"/>
            <a:r>
              <a:rPr lang="es-E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ANALISIS Y RESULTADOS</a:t>
            </a:r>
            <a:endParaRPr lang="es-E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9982800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27089" y="827392"/>
            <a:ext cx="8414419"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ea typeface="Calibri" panose="020F0502020204030204" pitchFamily="34" charset="0"/>
              </a:rPr>
              <a:t>Relación precio de Petróleo/ Variación Anual Ingresos del PGE, 2007 - 2017</a:t>
            </a:r>
            <a:endParaRPr lang="es-ES" sz="2000" b="1" dirty="0">
              <a:solidFill>
                <a:schemeClr val="accent2">
                  <a:lumMod val="50000"/>
                </a:schemeClr>
              </a:solidFill>
            </a:endParaRPr>
          </a:p>
        </p:txBody>
      </p:sp>
      <p:sp>
        <p:nvSpPr>
          <p:cNvPr id="5" name="Rectángulo 4"/>
          <p:cNvSpPr/>
          <p:nvPr/>
        </p:nvSpPr>
        <p:spPr>
          <a:xfrm>
            <a:off x="727089" y="6158127"/>
            <a:ext cx="3448380" cy="461665"/>
          </a:xfrm>
          <a:prstGeom prst="rect">
            <a:avLst/>
          </a:prstGeom>
        </p:spPr>
        <p:txBody>
          <a:bodyPr wrap="none">
            <a:spAutoFit/>
          </a:bodyPr>
          <a:lstStyle/>
          <a:p>
            <a:pPr algn="ctr">
              <a:lnSpc>
                <a:spcPct val="20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(Ministerio de Economía y Finanzas, 2017).</a:t>
            </a:r>
            <a:endParaRPr lang="es-ES" sz="1200" dirty="0">
              <a:effectLst/>
              <a:latin typeface="Times New Roman" panose="02020603050405020304" pitchFamily="18" charset="0"/>
              <a:ea typeface="Batang" panose="02030600000101010101" pitchFamily="18" charset="-127"/>
              <a:cs typeface="Times New Roman" panose="02020603050405020304" pitchFamily="18" charset="0"/>
            </a:endParaRPr>
          </a:p>
        </p:txBody>
      </p:sp>
      <p:sp>
        <p:nvSpPr>
          <p:cNvPr id="7" name="Título 1"/>
          <p:cNvSpPr>
            <a:spLocks noGrp="1"/>
          </p:cNvSpPr>
          <p:nvPr>
            <p:ph type="title"/>
          </p:nvPr>
        </p:nvSpPr>
        <p:spPr>
          <a:xfrm>
            <a:off x="283335" y="177441"/>
            <a:ext cx="8989453" cy="850006"/>
          </a:xfrm>
        </p:spPr>
        <p:txBody>
          <a:bodyPr>
            <a:noAutofit/>
          </a:bodyPr>
          <a:lstStyle/>
          <a:p>
            <a:pPr lvl="0"/>
            <a:r>
              <a:rPr lang="es-EC" sz="2000" dirty="0" smtClean="0">
                <a:solidFill>
                  <a:srgbClr val="003300"/>
                </a:solidFill>
                <a:latin typeface="Times New Roman" panose="02020603050405020304" pitchFamily="18" charset="0"/>
                <a:cs typeface="Times New Roman" panose="02020603050405020304" pitchFamily="18" charset="0"/>
              </a:rPr>
              <a:t>1. </a:t>
            </a:r>
            <a:r>
              <a:rPr lang="es-ES" sz="2000" dirty="0">
                <a:solidFill>
                  <a:srgbClr val="003300"/>
                </a:solidFill>
                <a:latin typeface="Times New Roman" panose="02020603050405020304" pitchFamily="18" charset="0"/>
                <a:cs typeface="Times New Roman" panose="02020603050405020304" pitchFamily="18" charset="0"/>
              </a:rPr>
              <a:t>Establecer las causas del atraso de los pagos por parte del Estado a sus </a:t>
            </a:r>
            <a:r>
              <a:rPr lang="es-ES" sz="2000" dirty="0" smtClean="0">
                <a:solidFill>
                  <a:srgbClr val="003300"/>
                </a:solidFill>
                <a:latin typeface="Times New Roman" panose="02020603050405020304" pitchFamily="18" charset="0"/>
                <a:cs typeface="Times New Roman" panose="02020603050405020304" pitchFamily="18" charset="0"/>
              </a:rPr>
              <a:t>proveedores</a:t>
            </a:r>
            <a:r>
              <a:rPr lang="es-ES" sz="2000" dirty="0">
                <a:solidFill>
                  <a:srgbClr val="003300"/>
                </a:solidFill>
                <a:latin typeface="Times New Roman" panose="02020603050405020304" pitchFamily="18" charset="0"/>
                <a:cs typeface="Times New Roman" panose="02020603050405020304" pitchFamily="18" charset="0"/>
              </a:rPr>
              <a:t/>
            </a:r>
            <a:br>
              <a:rPr lang="es-ES" sz="2000" dirty="0">
                <a:solidFill>
                  <a:srgbClr val="003300"/>
                </a:solidFill>
                <a:latin typeface="Times New Roman" panose="02020603050405020304" pitchFamily="18" charset="0"/>
                <a:cs typeface="Times New Roman" panose="02020603050405020304" pitchFamily="18" charset="0"/>
              </a:rPr>
            </a:br>
            <a:endParaRPr lang="es-ES" sz="2000" dirty="0">
              <a:solidFill>
                <a:srgbClr val="003300"/>
              </a:solidFill>
              <a:latin typeface="Times New Roman" panose="02020603050405020304" pitchFamily="18" charset="0"/>
              <a:cs typeface="Times New Roman" panose="02020603050405020304" pitchFamily="18" charset="0"/>
            </a:endParaRPr>
          </a:p>
        </p:txBody>
      </p:sp>
      <p:graphicFrame>
        <p:nvGraphicFramePr>
          <p:cNvPr id="6" name="Gráfico 5">
            <a:extLst>
              <a:ext uri="{FF2B5EF4-FFF2-40B4-BE49-F238E27FC236}">
                <a16:creationId xmlns="" xmlns:xdr="http://schemas.openxmlformats.org/drawingml/2006/spreadsheetDrawing" xmlns:a16="http://schemas.microsoft.com/office/drawing/2014/main" xmlns:lc="http://schemas.openxmlformats.org/drawingml/2006/lockedCanvas" id="{FB7E6FAA-8A07-44BD-B2FF-8EB65EA1EE80}"/>
              </a:ext>
            </a:extLst>
          </p:cNvPr>
          <p:cNvGraphicFramePr>
            <a:graphicFrameLocks/>
          </p:cNvGraphicFramePr>
          <p:nvPr>
            <p:extLst>
              <p:ext uri="{D42A27DB-BD31-4B8C-83A1-F6EECF244321}">
                <p14:modId xmlns:p14="http://schemas.microsoft.com/office/powerpoint/2010/main" val="3866962000"/>
              </p:ext>
            </p:extLst>
          </p:nvPr>
        </p:nvGraphicFramePr>
        <p:xfrm>
          <a:off x="322587" y="1397752"/>
          <a:ext cx="9223421" cy="4590125"/>
        </p:xfrm>
        <a:graphic>
          <a:graphicData uri="http://schemas.openxmlformats.org/drawingml/2006/chart">
            <c:chart xmlns:c="http://schemas.openxmlformats.org/drawingml/2006/chart" xmlns:r="http://schemas.openxmlformats.org/officeDocument/2006/relationships" r:id="rId2"/>
          </a:graphicData>
        </a:graphic>
      </p:graphicFrame>
      <p:sp>
        <p:nvSpPr>
          <p:cNvPr id="2" name="Pergamino vertical 1"/>
          <p:cNvSpPr/>
          <p:nvPr/>
        </p:nvSpPr>
        <p:spPr>
          <a:xfrm>
            <a:off x="9989712" y="1027447"/>
            <a:ext cx="2202288" cy="4529354"/>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Ingresos PGE 2017:</a:t>
            </a:r>
          </a:p>
          <a:p>
            <a:pPr algn="ctr"/>
            <a:r>
              <a:rPr lang="es-ES" sz="2000" dirty="0" smtClean="0">
                <a:latin typeface="Times New Roman" panose="02020603050405020304" pitchFamily="18" charset="0"/>
                <a:cs typeface="Times New Roman" panose="02020603050405020304" pitchFamily="18" charset="0"/>
              </a:rPr>
              <a:t>USD 34.144 millones</a:t>
            </a:r>
          </a:p>
          <a:p>
            <a:pPr algn="ctr"/>
            <a:endParaRPr lang="es-ES" sz="2000" dirty="0">
              <a:latin typeface="Times New Roman" panose="02020603050405020304" pitchFamily="18" charset="0"/>
              <a:cs typeface="Times New Roman" panose="02020603050405020304" pitchFamily="18" charset="0"/>
            </a:endParaRPr>
          </a:p>
          <a:p>
            <a:pPr algn="ctr"/>
            <a:r>
              <a:rPr lang="es-ES" sz="2000" dirty="0" smtClean="0">
                <a:latin typeface="Times New Roman" panose="02020603050405020304" pitchFamily="18" charset="0"/>
                <a:cs typeface="Times New Roman" panose="02020603050405020304" pitchFamily="18" charset="0"/>
              </a:rPr>
              <a:t>Precio barril de petróleo 2017:</a:t>
            </a:r>
          </a:p>
          <a:p>
            <a:pPr algn="ctr"/>
            <a:r>
              <a:rPr lang="es-ES" sz="2000" dirty="0" smtClean="0">
                <a:latin typeface="Times New Roman" panose="02020603050405020304" pitchFamily="18" charset="0"/>
                <a:cs typeface="Times New Roman" panose="02020603050405020304" pitchFamily="18" charset="0"/>
              </a:rPr>
              <a:t>USD 46</a:t>
            </a:r>
          </a:p>
          <a:p>
            <a:pPr algn="ctr"/>
            <a:endParaRPr lang="es-ES" sz="2000" dirty="0">
              <a:latin typeface="Times New Roman" panose="02020603050405020304" pitchFamily="18" charset="0"/>
              <a:cs typeface="Times New Roman" panose="02020603050405020304" pitchFamily="18" charset="0"/>
            </a:endParaRPr>
          </a:p>
        </p:txBody>
      </p:sp>
      <p:sp>
        <p:nvSpPr>
          <p:cNvPr id="8" name="Rectángulo 7"/>
          <p:cNvSpPr/>
          <p:nvPr/>
        </p:nvSpPr>
        <p:spPr>
          <a:xfrm>
            <a:off x="7178724" y="4015428"/>
            <a:ext cx="655092" cy="2836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800" dirty="0" smtClean="0">
                <a:latin typeface="Times New Roman" panose="02020603050405020304" pitchFamily="18" charset="0"/>
                <a:cs typeface="Times New Roman" panose="02020603050405020304" pitchFamily="18" charset="0"/>
              </a:rPr>
              <a:t>-10,71%</a:t>
            </a:r>
            <a:endParaRPr lang="es-ES"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19568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521331" y="486535"/>
            <a:ext cx="5116272"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ea typeface="Calibri" panose="020F0502020204030204" pitchFamily="34" charset="0"/>
              </a:rPr>
              <a:t>Variación Anual Gastos del PGE, 2007 - 2017</a:t>
            </a:r>
            <a:endParaRPr lang="es-ES" sz="2000" b="1" dirty="0">
              <a:solidFill>
                <a:schemeClr val="accent2">
                  <a:lumMod val="50000"/>
                </a:schemeClr>
              </a:solidFill>
            </a:endParaRPr>
          </a:p>
        </p:txBody>
      </p:sp>
      <p:sp>
        <p:nvSpPr>
          <p:cNvPr id="4" name="Rectángulo 3"/>
          <p:cNvSpPr/>
          <p:nvPr/>
        </p:nvSpPr>
        <p:spPr>
          <a:xfrm>
            <a:off x="797141" y="6093734"/>
            <a:ext cx="3448380" cy="461665"/>
          </a:xfrm>
          <a:prstGeom prst="rect">
            <a:avLst/>
          </a:prstGeom>
        </p:spPr>
        <p:txBody>
          <a:bodyPr wrap="none">
            <a:spAutoFit/>
          </a:bodyPr>
          <a:lstStyle/>
          <a:p>
            <a:pPr algn="ctr">
              <a:lnSpc>
                <a:spcPct val="20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(Ministerio de Economía y Finanzas, 2017).</a:t>
            </a:r>
            <a:endParaRPr lang="es-ES" sz="1200" dirty="0">
              <a:effectLst/>
              <a:latin typeface="Times New Roman" panose="02020603050405020304" pitchFamily="18" charset="0"/>
              <a:ea typeface="Batang" panose="02030600000101010101" pitchFamily="18" charset="-127"/>
              <a:cs typeface="Times New Roman" panose="02020603050405020304" pitchFamily="18" charset="0"/>
            </a:endParaRPr>
          </a:p>
        </p:txBody>
      </p:sp>
      <p:graphicFrame>
        <p:nvGraphicFramePr>
          <p:cNvPr id="5" name="Gráfico 4">
            <a:extLst>
              <a:ext uri="{FF2B5EF4-FFF2-40B4-BE49-F238E27FC236}">
                <a16:creationId xmlns="" xmlns:xdr="http://schemas.openxmlformats.org/drawingml/2006/spreadsheetDrawing" xmlns:a16="http://schemas.microsoft.com/office/drawing/2014/main" xmlns:lc="http://schemas.openxmlformats.org/drawingml/2006/lockedCanvas" id="{00000000-0008-0000-0200-000002000000}"/>
              </a:ext>
            </a:extLst>
          </p:cNvPr>
          <p:cNvGraphicFramePr>
            <a:graphicFrameLocks/>
          </p:cNvGraphicFramePr>
          <p:nvPr>
            <p:extLst>
              <p:ext uri="{D42A27DB-BD31-4B8C-83A1-F6EECF244321}">
                <p14:modId xmlns:p14="http://schemas.microsoft.com/office/powerpoint/2010/main" val="4098820079"/>
              </p:ext>
            </p:extLst>
          </p:nvPr>
        </p:nvGraphicFramePr>
        <p:xfrm>
          <a:off x="378450" y="1060628"/>
          <a:ext cx="9023127" cy="4915169"/>
        </p:xfrm>
        <a:graphic>
          <a:graphicData uri="http://schemas.openxmlformats.org/drawingml/2006/chart">
            <c:chart xmlns:c="http://schemas.openxmlformats.org/drawingml/2006/chart" xmlns:r="http://schemas.openxmlformats.org/officeDocument/2006/relationships" r:id="rId2"/>
          </a:graphicData>
        </a:graphic>
      </p:graphicFrame>
      <p:sp>
        <p:nvSpPr>
          <p:cNvPr id="6" name="Pergamino vertical 5"/>
          <p:cNvSpPr/>
          <p:nvPr/>
        </p:nvSpPr>
        <p:spPr>
          <a:xfrm>
            <a:off x="9749307" y="1159099"/>
            <a:ext cx="2279561" cy="4288665"/>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Gasto Publico en el periodo 2007-2017 se incremento en 246%</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171380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15419" y="435020"/>
            <a:ext cx="5957528"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ea typeface="Calibri" panose="020F0502020204030204" pitchFamily="34" charset="0"/>
              </a:rPr>
              <a:t> Relación Deuda Pública Agregada/ PIB, 2007 – 2017</a:t>
            </a:r>
            <a:endParaRPr lang="es-ES" sz="2000" b="1" dirty="0">
              <a:solidFill>
                <a:schemeClr val="accent2">
                  <a:lumMod val="50000"/>
                </a:schemeClr>
              </a:solidFill>
            </a:endParaRPr>
          </a:p>
        </p:txBody>
      </p:sp>
      <p:graphicFrame>
        <p:nvGraphicFramePr>
          <p:cNvPr id="4" name="Gráfico 3">
            <a:extLst>
              <a:ext uri="{FF2B5EF4-FFF2-40B4-BE49-F238E27FC236}">
                <a16:creationId xmlns:lc="http://schemas.openxmlformats.org/drawingml/2006/lockedCanvas" xmlns="" xmlns:cx="http://schemas.microsoft.com/office/drawing/2014/chartex" xmlns:o="urn:schemas-microsoft-com:office:office" xmlns:v="urn:schemas-microsoft-com:vml" xmlns:w10="urn:schemas-microsoft-com:office:word" xmlns:w="http://schemas.openxmlformats.org/wordprocessingml/2006/main" xmlns:w16se="http://schemas.microsoft.com/office/word/2015/wordml/symex"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BBCE7B57-0E20-4718-A743-2437D0DBA53E}"/>
              </a:ext>
            </a:extLst>
          </p:cNvPr>
          <p:cNvGraphicFramePr/>
          <p:nvPr>
            <p:extLst>
              <p:ext uri="{D42A27DB-BD31-4B8C-83A1-F6EECF244321}">
                <p14:modId xmlns:p14="http://schemas.microsoft.com/office/powerpoint/2010/main" val="2337997852"/>
              </p:ext>
            </p:extLst>
          </p:nvPr>
        </p:nvGraphicFramePr>
        <p:xfrm>
          <a:off x="638644" y="1297545"/>
          <a:ext cx="8466719" cy="420173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935096" y="5836156"/>
            <a:ext cx="3448380" cy="461665"/>
          </a:xfrm>
          <a:prstGeom prst="rect">
            <a:avLst/>
          </a:prstGeom>
        </p:spPr>
        <p:txBody>
          <a:bodyPr wrap="none">
            <a:spAutoFit/>
          </a:bodyPr>
          <a:lstStyle/>
          <a:p>
            <a:pPr algn="ctr">
              <a:lnSpc>
                <a:spcPct val="20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(Ministerio de Economía y Finanzas, 2017).</a:t>
            </a:r>
            <a:endParaRPr lang="es-ES" sz="1200" dirty="0">
              <a:effectLst/>
              <a:latin typeface="Times New Roman" panose="02020603050405020304" pitchFamily="18" charset="0"/>
              <a:ea typeface="Batang" panose="02030600000101010101" pitchFamily="18" charset="-127"/>
              <a:cs typeface="Times New Roman" panose="02020603050405020304" pitchFamily="18" charset="0"/>
            </a:endParaRPr>
          </a:p>
        </p:txBody>
      </p:sp>
      <p:sp>
        <p:nvSpPr>
          <p:cNvPr id="6" name="Pergamino vertical 5"/>
          <p:cNvSpPr/>
          <p:nvPr/>
        </p:nvSpPr>
        <p:spPr>
          <a:xfrm>
            <a:off x="9775811" y="435020"/>
            <a:ext cx="2279561" cy="3253875"/>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Art. 124 del </a:t>
            </a:r>
            <a:r>
              <a:rPr lang="es-ES" sz="2000" dirty="0" err="1" smtClean="0">
                <a:latin typeface="Times New Roman" panose="02020603050405020304" pitchFamily="18" charset="0"/>
                <a:cs typeface="Times New Roman" panose="02020603050405020304" pitchFamily="18" charset="0"/>
              </a:rPr>
              <a:t>Coplafip</a:t>
            </a:r>
            <a:r>
              <a:rPr lang="es-ES" sz="2000" dirty="0" smtClean="0">
                <a:latin typeface="Times New Roman" panose="02020603050405020304" pitchFamily="18" charset="0"/>
                <a:cs typeface="Times New Roman" panose="02020603050405020304" pitchFamily="18" charset="0"/>
              </a:rPr>
              <a:t> indica que la deuda </a:t>
            </a:r>
            <a:r>
              <a:rPr lang="es-ES" sz="2000" dirty="0" err="1" smtClean="0">
                <a:latin typeface="Times New Roman" panose="02020603050405020304" pitchFamily="18" charset="0"/>
                <a:cs typeface="Times New Roman" panose="02020603050405020304" pitchFamily="18" charset="0"/>
              </a:rPr>
              <a:t>pùblica</a:t>
            </a:r>
            <a:r>
              <a:rPr lang="es-ES" sz="2000" dirty="0" smtClean="0">
                <a:latin typeface="Times New Roman" panose="02020603050405020304" pitchFamily="18" charset="0"/>
                <a:cs typeface="Times New Roman" panose="02020603050405020304" pitchFamily="18" charset="0"/>
              </a:rPr>
              <a:t> no puede sobrepasar el 40% del PIB</a:t>
            </a:r>
            <a:endParaRPr lang="es-ES" sz="2000" dirty="0">
              <a:latin typeface="Times New Roman" panose="02020603050405020304" pitchFamily="18" charset="0"/>
              <a:cs typeface="Times New Roman" panose="02020603050405020304" pitchFamily="18" charset="0"/>
            </a:endParaRPr>
          </a:p>
        </p:txBody>
      </p:sp>
      <p:sp>
        <p:nvSpPr>
          <p:cNvPr id="7" name="Pergamino vertical 6"/>
          <p:cNvSpPr/>
          <p:nvPr/>
        </p:nvSpPr>
        <p:spPr>
          <a:xfrm>
            <a:off x="9775810" y="3890250"/>
            <a:ext cx="2279561" cy="2426023"/>
          </a:xfrm>
          <a:prstGeom prst="vertic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68% Deuda Externa</a:t>
            </a:r>
          </a:p>
          <a:p>
            <a:pPr algn="ctr"/>
            <a:r>
              <a:rPr lang="es-ES" sz="2000" dirty="0" smtClean="0">
                <a:latin typeface="Times New Roman" panose="02020603050405020304" pitchFamily="18" charset="0"/>
                <a:cs typeface="Times New Roman" panose="02020603050405020304" pitchFamily="18" charset="0"/>
              </a:rPr>
              <a:t>32% Deuda Interna</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631097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3593" y="525172"/>
            <a:ext cx="7824321"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ea typeface="Calibri" panose="020F0502020204030204" pitchFamily="34" charset="0"/>
              </a:rPr>
              <a:t>Contratación Pública, Montos Adjudicados por Tamaño de Proveedor</a:t>
            </a:r>
            <a:endParaRPr lang="es-ES" sz="2000" b="1" dirty="0">
              <a:solidFill>
                <a:schemeClr val="accent2">
                  <a:lumMod val="50000"/>
                </a:schemeClr>
              </a:solidFill>
            </a:endParaRPr>
          </a:p>
        </p:txBody>
      </p:sp>
      <p:graphicFrame>
        <p:nvGraphicFramePr>
          <p:cNvPr id="3" name="Marcador de contenido 3"/>
          <p:cNvGraphicFramePr>
            <a:graphicFrameLocks/>
          </p:cNvGraphicFramePr>
          <p:nvPr>
            <p:extLst>
              <p:ext uri="{D42A27DB-BD31-4B8C-83A1-F6EECF244321}">
                <p14:modId xmlns:p14="http://schemas.microsoft.com/office/powerpoint/2010/main" val="3455810502"/>
              </p:ext>
            </p:extLst>
          </p:nvPr>
        </p:nvGraphicFramePr>
        <p:xfrm>
          <a:off x="425002" y="1661375"/>
          <a:ext cx="9053849" cy="3683359"/>
        </p:xfrm>
        <a:graphic>
          <a:graphicData uri="http://schemas.openxmlformats.org/drawingml/2006/table">
            <a:tbl>
              <a:tblPr firstRow="1" firstCol="1" bandRow="1">
                <a:tableStyleId>{5DA37D80-6434-44D0-A028-1B22A696006F}</a:tableStyleId>
              </a:tblPr>
              <a:tblGrid>
                <a:gridCol w="1293407">
                  <a:extLst>
                    <a:ext uri="{9D8B030D-6E8A-4147-A177-3AD203B41FA5}">
                      <a16:colId xmlns="" xmlns:a16="http://schemas.microsoft.com/office/drawing/2014/main" val="1253476344"/>
                    </a:ext>
                  </a:extLst>
                </a:gridCol>
                <a:gridCol w="1293407">
                  <a:extLst>
                    <a:ext uri="{9D8B030D-6E8A-4147-A177-3AD203B41FA5}">
                      <a16:colId xmlns="" xmlns:a16="http://schemas.microsoft.com/office/drawing/2014/main" val="1514780654"/>
                    </a:ext>
                  </a:extLst>
                </a:gridCol>
                <a:gridCol w="1293407">
                  <a:extLst>
                    <a:ext uri="{9D8B030D-6E8A-4147-A177-3AD203B41FA5}">
                      <a16:colId xmlns="" xmlns:a16="http://schemas.microsoft.com/office/drawing/2014/main" val="2714432059"/>
                    </a:ext>
                  </a:extLst>
                </a:gridCol>
                <a:gridCol w="1562866">
                  <a:extLst>
                    <a:ext uri="{9D8B030D-6E8A-4147-A177-3AD203B41FA5}">
                      <a16:colId xmlns="" xmlns:a16="http://schemas.microsoft.com/office/drawing/2014/main" val="7236240"/>
                    </a:ext>
                  </a:extLst>
                </a:gridCol>
                <a:gridCol w="1023948">
                  <a:extLst>
                    <a:ext uri="{9D8B030D-6E8A-4147-A177-3AD203B41FA5}">
                      <a16:colId xmlns="" xmlns:a16="http://schemas.microsoft.com/office/drawing/2014/main" val="787615815"/>
                    </a:ext>
                  </a:extLst>
                </a:gridCol>
                <a:gridCol w="1293407">
                  <a:extLst>
                    <a:ext uri="{9D8B030D-6E8A-4147-A177-3AD203B41FA5}">
                      <a16:colId xmlns="" xmlns:a16="http://schemas.microsoft.com/office/drawing/2014/main" val="3639294229"/>
                    </a:ext>
                  </a:extLst>
                </a:gridCol>
                <a:gridCol w="1293407">
                  <a:extLst>
                    <a:ext uri="{9D8B030D-6E8A-4147-A177-3AD203B41FA5}">
                      <a16:colId xmlns="" xmlns:a16="http://schemas.microsoft.com/office/drawing/2014/main" val="2109369255"/>
                    </a:ext>
                  </a:extLst>
                </a:gridCol>
              </a:tblGrid>
              <a:tr h="818525">
                <a:tc rowSpan="2">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TAMAÑO DEL PROVEEDOR</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NÚMERO DE PROVEEDORES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TASA DE CRECIMIENTO</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MONTO ADJUDICADO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rowSpan="2">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TASA DE VARIACIÓN</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84067488"/>
                  </a:ext>
                </a:extLst>
              </a:tr>
              <a:tr h="409262">
                <a:tc vMerge="1">
                  <a:txBody>
                    <a:bodyPr/>
                    <a:lstStyle/>
                    <a:p>
                      <a:endParaRPr lang="es-EC"/>
                    </a:p>
                  </a:txBody>
                  <a:tcP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2016</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2017</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2016</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2017</a:t>
                      </a:r>
                      <a:endParaRPr lang="es-EC"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s-EC"/>
                    </a:p>
                  </a:txBody>
                  <a:tcPr/>
                </a:tc>
                <a:extLst>
                  <a:ext uri="{0D108BD9-81ED-4DB2-BD59-A6C34878D82A}">
                    <a16:rowId xmlns="" xmlns:a16="http://schemas.microsoft.com/office/drawing/2014/main" val="2147838424"/>
                  </a:ext>
                </a:extLst>
              </a:tr>
              <a:tr h="409262">
                <a:tc>
                  <a:txBody>
                    <a:bodyPr/>
                    <a:lstStyle/>
                    <a:p>
                      <a:pPr indent="180340" algn="l">
                        <a:lnSpc>
                          <a:spcPct val="150000"/>
                        </a:lnSpc>
                        <a:spcAft>
                          <a:spcPts val="0"/>
                        </a:spcAft>
                      </a:pPr>
                      <a:r>
                        <a:rPr lang="es-US" sz="1400">
                          <a:effectLst/>
                          <a:latin typeface="Times New Roman" panose="02020603050405020304" pitchFamily="18" charset="0"/>
                          <a:cs typeface="Times New Roman" panose="02020603050405020304" pitchFamily="18" charset="0"/>
                        </a:rPr>
                        <a:t>GRANDE</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823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872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4,193.3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2,810.5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smtClean="0">
                          <a:effectLst/>
                          <a:latin typeface="Times New Roman" panose="02020603050405020304" pitchFamily="18" charset="0"/>
                          <a:cs typeface="Times New Roman" panose="02020603050405020304" pitchFamily="18" charset="0"/>
                        </a:rPr>
                        <a:t>-33</a:t>
                      </a:r>
                      <a:r>
                        <a:rPr lang="es-US" sz="1400" dirty="0">
                          <a:effectLst/>
                          <a:latin typeface="Times New Roman" panose="02020603050405020304" pitchFamily="18" charset="0"/>
                          <a:cs typeface="Times New Roman" panose="02020603050405020304" pitchFamily="18" charset="0"/>
                        </a:rPr>
                        <a: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86507363"/>
                  </a:ext>
                </a:extLst>
              </a:tr>
              <a:tr h="409262">
                <a:tc>
                  <a:txBody>
                    <a:bodyPr/>
                    <a:lstStyle/>
                    <a:p>
                      <a:pPr indent="180340" algn="l">
                        <a:lnSpc>
                          <a:spcPct val="150000"/>
                        </a:lnSpc>
                        <a:spcAft>
                          <a:spcPts val="0"/>
                        </a:spcAft>
                      </a:pPr>
                      <a:r>
                        <a:rPr lang="es-US" sz="1400">
                          <a:effectLst/>
                          <a:latin typeface="Times New Roman" panose="02020603050405020304" pitchFamily="18" charset="0"/>
                          <a:cs typeface="Times New Roman" panose="02020603050405020304" pitchFamily="18" charset="0"/>
                        </a:rPr>
                        <a:t>MEDIANA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1,654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1,853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12%</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1,030.7</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1,140.4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978001794"/>
                  </a:ext>
                </a:extLst>
              </a:tr>
              <a:tr h="409262">
                <a:tc>
                  <a:txBody>
                    <a:bodyPr/>
                    <a:lstStyle/>
                    <a:p>
                      <a:pPr indent="180340" algn="l">
                        <a:lnSpc>
                          <a:spcPct val="150000"/>
                        </a:lnSpc>
                        <a:spcAft>
                          <a:spcPts val="0"/>
                        </a:spcAft>
                      </a:pPr>
                      <a:r>
                        <a:rPr lang="es-US" sz="1400">
                          <a:effectLst/>
                          <a:latin typeface="Times New Roman" panose="02020603050405020304" pitchFamily="18" charset="0"/>
                          <a:cs typeface="Times New Roman" panose="02020603050405020304" pitchFamily="18" charset="0"/>
                        </a:rPr>
                        <a:t>PEQUEÑA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6,885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7,964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16%</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1,188.4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1,468.1</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24%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47419093"/>
                  </a:ext>
                </a:extLst>
              </a:tr>
              <a:tr h="409262">
                <a:tc>
                  <a:txBody>
                    <a:bodyPr/>
                    <a:lstStyle/>
                    <a:p>
                      <a:pPr indent="180340" algn="l">
                        <a:lnSpc>
                          <a:spcPct val="150000"/>
                        </a:lnSpc>
                        <a:spcAft>
                          <a:spcPts val="0"/>
                        </a:spcAft>
                      </a:pPr>
                      <a:r>
                        <a:rPr lang="es-US" sz="1400">
                          <a:effectLst/>
                          <a:latin typeface="Times New Roman" panose="02020603050405020304" pitchFamily="18" charset="0"/>
                          <a:cs typeface="Times New Roman" panose="02020603050405020304" pitchFamily="18" charset="0"/>
                        </a:rPr>
                        <a:t>MICRO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13,590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14,206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406.6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417.5</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3%</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23996661"/>
                  </a:ext>
                </a:extLst>
              </a:tr>
              <a:tr h="409262">
                <a:tc>
                  <a:txBody>
                    <a:bodyPr/>
                    <a:lstStyle/>
                    <a:p>
                      <a:pPr indent="180340" algn="l">
                        <a:lnSpc>
                          <a:spcPct val="150000"/>
                        </a:lnSpc>
                        <a:spcAft>
                          <a:spcPts val="0"/>
                        </a:spcAft>
                      </a:pPr>
                      <a:r>
                        <a:rPr lang="es-US" sz="1400" dirty="0">
                          <a:effectLst/>
                          <a:latin typeface="Times New Roman" panose="02020603050405020304" pitchFamily="18" charset="0"/>
                          <a:cs typeface="Times New Roman" panose="02020603050405020304" pitchFamily="18" charset="0"/>
                        </a:rPr>
                        <a:t>OTRA</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77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69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97.4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13.0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smtClean="0">
                          <a:effectLst/>
                          <a:latin typeface="Times New Roman" panose="02020603050405020304" pitchFamily="18" charset="0"/>
                          <a:cs typeface="Times New Roman" panose="02020603050405020304" pitchFamily="18" charset="0"/>
                        </a:rPr>
                        <a:t>- 87</a:t>
                      </a:r>
                      <a:r>
                        <a:rPr lang="es-US" sz="1400" dirty="0">
                          <a:effectLst/>
                          <a:latin typeface="Times New Roman" panose="02020603050405020304" pitchFamily="18" charset="0"/>
                          <a:cs typeface="Times New Roman" panose="02020603050405020304" pitchFamily="18" charset="0"/>
                        </a:rPr>
                        <a:t>%</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04375804"/>
                  </a:ext>
                </a:extLst>
              </a:tr>
              <a:tr h="409262">
                <a:tc>
                  <a:txBody>
                    <a:bodyPr/>
                    <a:lstStyle/>
                    <a:p>
                      <a:pPr indent="180340" algn="l">
                        <a:lnSpc>
                          <a:spcPct val="150000"/>
                        </a:lnSpc>
                        <a:spcAft>
                          <a:spcPts val="0"/>
                        </a:spcAft>
                      </a:pPr>
                      <a:r>
                        <a:rPr lang="es-US" sz="1400">
                          <a:effectLst/>
                          <a:latin typeface="Times New Roman" panose="02020603050405020304" pitchFamily="18" charset="0"/>
                          <a:cs typeface="Times New Roman" panose="02020603050405020304" pitchFamily="18" charset="0"/>
                        </a:rPr>
                        <a:t>TOTAL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23,029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24,964</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8%</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6,916.4</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a:effectLst/>
                          <a:latin typeface="Times New Roman" panose="02020603050405020304" pitchFamily="18" charset="0"/>
                          <a:cs typeface="Times New Roman" panose="02020603050405020304" pitchFamily="18" charset="0"/>
                        </a:rPr>
                        <a:t>5,849.4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US" sz="1400" dirty="0">
                          <a:effectLst/>
                          <a:latin typeface="Times New Roman" panose="02020603050405020304" pitchFamily="18" charset="0"/>
                          <a:cs typeface="Times New Roman" panose="02020603050405020304" pitchFamily="18" charset="0"/>
                        </a:rPr>
                        <a:t>15%</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202160893"/>
                  </a:ext>
                </a:extLst>
              </a:tr>
            </a:tbl>
          </a:graphicData>
        </a:graphic>
      </p:graphicFrame>
      <p:sp>
        <p:nvSpPr>
          <p:cNvPr id="4" name="Rectángulo 3"/>
          <p:cNvSpPr/>
          <p:nvPr/>
        </p:nvSpPr>
        <p:spPr>
          <a:xfrm>
            <a:off x="669954" y="5642974"/>
            <a:ext cx="3887603" cy="405367"/>
          </a:xfrm>
          <a:prstGeom prst="rect">
            <a:avLst/>
          </a:prstGeom>
        </p:spPr>
        <p:txBody>
          <a:bodyPr wrap="none">
            <a:spAutoFit/>
          </a:bodyPr>
          <a:lstStyle/>
          <a:p>
            <a:pPr algn="ctr">
              <a:lnSpc>
                <a:spcPct val="200000"/>
              </a:lnSpc>
              <a:spcAft>
                <a:spcPts val="0"/>
              </a:spcAft>
            </a:pPr>
            <a:r>
              <a:rPr lang="es-EC" sz="1200" b="1" dirty="0">
                <a:latin typeface="Times New Roman" panose="02020603050405020304" pitchFamily="18" charset="0"/>
                <a:ea typeface="Calibri" panose="020F0502020204030204" pitchFamily="34" charset="0"/>
                <a:cs typeface="Times New Roman" panose="02020603050405020304" pitchFamily="18" charset="0"/>
              </a:rPr>
              <a:t>Fuente:</a:t>
            </a:r>
            <a:r>
              <a:rPr lang="es-EC" sz="1200" dirty="0">
                <a:latin typeface="Times New Roman" panose="02020603050405020304" pitchFamily="18" charset="0"/>
                <a:ea typeface="Calibri" panose="020F0502020204030204" pitchFamily="34" charset="0"/>
                <a:cs typeface="Times New Roman" panose="02020603050405020304" pitchFamily="18" charset="0"/>
              </a:rPr>
              <a:t> </a:t>
            </a:r>
            <a:r>
              <a:rPr lang="es-ES" sz="1200" dirty="0">
                <a:latin typeface="Times New Roman" panose="02020603050405020304" pitchFamily="18" charset="0"/>
                <a:ea typeface="Calibri" panose="020F0502020204030204" pitchFamily="34" charset="0"/>
                <a:cs typeface="Times New Roman" panose="02020603050405020304" pitchFamily="18" charset="0"/>
              </a:rPr>
              <a:t>(Servicio Nacional de Contratación Pública, 2018)</a:t>
            </a:r>
            <a:r>
              <a:rPr lang="es-EC" sz="1200" dirty="0">
                <a:latin typeface="Times New Roman" panose="02020603050405020304" pitchFamily="18" charset="0"/>
                <a:ea typeface="Calibri" panose="020F0502020204030204" pitchFamily="34" charset="0"/>
                <a:cs typeface="Times New Roman" panose="02020603050405020304" pitchFamily="18" charset="0"/>
              </a:rPr>
              <a:t>.</a:t>
            </a:r>
            <a:endParaRPr lang="es-ES" sz="1200" dirty="0">
              <a:effectLst/>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246035833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18429991"/>
              </p:ext>
            </p:extLst>
          </p:nvPr>
        </p:nvGraphicFramePr>
        <p:xfrm>
          <a:off x="1" y="842030"/>
          <a:ext cx="12191999" cy="6015968"/>
        </p:xfrm>
        <a:graphic>
          <a:graphicData uri="http://schemas.openxmlformats.org/drawingml/2006/table">
            <a:tbl>
              <a:tblPr>
                <a:tableStyleId>{616DA210-FB5B-4158-B5E0-FEB733F419BA}</a:tableStyleId>
              </a:tblPr>
              <a:tblGrid>
                <a:gridCol w="3033999"/>
                <a:gridCol w="948742"/>
                <a:gridCol w="882858"/>
                <a:gridCol w="1001450"/>
                <a:gridCol w="988273"/>
                <a:gridCol w="869680"/>
                <a:gridCol w="909213"/>
                <a:gridCol w="988273"/>
                <a:gridCol w="869680"/>
                <a:gridCol w="909213"/>
                <a:gridCol w="790618"/>
              </a:tblGrid>
              <a:tr h="361737">
                <a:tc>
                  <a:txBody>
                    <a:bodyPr/>
                    <a:lstStyle/>
                    <a:p>
                      <a:pPr algn="l" fontAlgn="b"/>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gridSpan="3">
                  <a:txBody>
                    <a:bodyPr/>
                    <a:lstStyle/>
                    <a:p>
                      <a:pPr algn="ctr" fontAlgn="b"/>
                      <a:r>
                        <a:rPr lang="es-ES" sz="1050" u="none" strike="noStrike">
                          <a:effectLst/>
                          <a:latin typeface="Times New Roman" panose="02020603050405020304" pitchFamily="18" charset="0"/>
                          <a:cs typeface="Times New Roman" panose="02020603050405020304" pitchFamily="18" charset="0"/>
                        </a:rPr>
                        <a:t>Liquidez</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hMerge="1">
                  <a:txBody>
                    <a:bodyPr/>
                    <a:lstStyle/>
                    <a:p>
                      <a:endParaRPr lang="es-ES"/>
                    </a:p>
                  </a:txBody>
                  <a:tcPr/>
                </a:tc>
                <a:tc hMerge="1">
                  <a:txBody>
                    <a:bodyPr/>
                    <a:lstStyle/>
                    <a:p>
                      <a:endParaRPr lang="es-ES"/>
                    </a:p>
                  </a:txBody>
                  <a:tcPr/>
                </a:tc>
                <a:tc gridSpan="4">
                  <a:txBody>
                    <a:bodyPr/>
                    <a:lstStyle/>
                    <a:p>
                      <a:pPr algn="ctr" fontAlgn="b"/>
                      <a:r>
                        <a:rPr lang="es-ES" sz="1050" u="none" strike="noStrike">
                          <a:effectLst/>
                          <a:latin typeface="Times New Roman" panose="02020603050405020304" pitchFamily="18" charset="0"/>
                          <a:cs typeface="Times New Roman" panose="02020603050405020304" pitchFamily="18" charset="0"/>
                        </a:rPr>
                        <a:t>Gestión</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fontAlgn="b"/>
                      <a:r>
                        <a:rPr lang="es-ES" sz="1050" u="none" strike="noStrike">
                          <a:effectLst/>
                          <a:latin typeface="Times New Roman" panose="02020603050405020304" pitchFamily="18" charset="0"/>
                          <a:cs typeface="Times New Roman" panose="02020603050405020304" pitchFamily="18" charset="0"/>
                        </a:rPr>
                        <a:t>Endeudamiento</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hMerge="1">
                  <a:txBody>
                    <a:bodyPr/>
                    <a:lstStyle/>
                    <a:p>
                      <a:endParaRPr lang="es-ES"/>
                    </a:p>
                  </a:txBody>
                  <a:tcPr/>
                </a:tc>
                <a:tc>
                  <a:txBody>
                    <a:bodyPr/>
                    <a:lstStyle/>
                    <a:p>
                      <a:pPr algn="l" fontAlgn="b"/>
                      <a:r>
                        <a:rPr lang="es-ES" sz="1050" u="none" strike="noStrike">
                          <a:effectLst/>
                          <a:latin typeface="Times New Roman" panose="02020603050405020304" pitchFamily="18" charset="0"/>
                          <a:cs typeface="Times New Roman" panose="02020603050405020304" pitchFamily="18" charset="0"/>
                        </a:rPr>
                        <a:t>Rentabilidad</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1069165">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Razón Social</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Liquidez</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Prueba Ácida</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Capital de Trabajo</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smtClean="0">
                          <a:effectLst/>
                          <a:latin typeface="Times New Roman" panose="02020603050405020304" pitchFamily="18" charset="0"/>
                          <a:cs typeface="Times New Roman" panose="02020603050405020304" pitchFamily="18" charset="0"/>
                        </a:rPr>
                        <a:t>Días </a:t>
                      </a:r>
                      <a:r>
                        <a:rPr lang="es-ES" sz="1050" u="none" strike="noStrike" dirty="0">
                          <a:effectLst/>
                          <a:latin typeface="Times New Roman" panose="02020603050405020304" pitchFamily="18" charset="0"/>
                          <a:cs typeface="Times New Roman" panose="02020603050405020304" pitchFamily="18" charset="0"/>
                        </a:rPr>
                        <a:t>por cobrar</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Rotación ctas. por cobrar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Dias por pagar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Rotación ctas. por pagar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Endeudamiento Total</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Leverage de Activos</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ROA</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XEROX DEL ECUADOR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$ 3,23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$ 2,95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$ 8.525.456,00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87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4,15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5,87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$ 0,57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PLASTILIMPIO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$ 1,95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$ 1.700.590,00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85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4,22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6,28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$ 2,13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MONTGAR C.A.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$ 1,62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$ 1,61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$ 1.185.081,00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4,59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161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2,24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$ 2,90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UNILIMPIO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$ 2,60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$ 1,49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$ 3.347.681,00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5,11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7,25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$ 0,90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699070">
                <a:tc>
                  <a:txBody>
                    <a:bodyPr/>
                    <a:lstStyle/>
                    <a:p>
                      <a:pPr algn="ctr" fontAlgn="b"/>
                      <a:r>
                        <a:rPr lang="es-ES" sz="1050" u="none" strike="noStrike">
                          <a:effectLst/>
                          <a:latin typeface="Times New Roman" panose="02020603050405020304" pitchFamily="18" charset="0"/>
                          <a:cs typeface="Times New Roman" panose="02020603050405020304" pitchFamily="18" charset="0"/>
                        </a:rPr>
                        <a:t>COMPAÑIA GENERAL DE COMERCIO COGECOMSA S. 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$ 1,25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$ 1,19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$ 486.720,00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81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4,42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4,68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$ 1,02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dirty="0">
                          <a:effectLst/>
                          <a:latin typeface="Times New Roman" panose="02020603050405020304" pitchFamily="18" charset="0"/>
                          <a:cs typeface="Times New Roman" panose="02020603050405020304" pitchFamily="18" charset="0"/>
                        </a:rPr>
                        <a:t>7%</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FESAECUADOR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$ 1,44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$ 1,30</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accent4">
                        <a:lumMod val="40000"/>
                        <a:lumOff val="6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$ 2.730.114,00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95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3,78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281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1,28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$ 3,39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CORRUGADORA NACIONAL CRANSA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$ 0,98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$ 0,97</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accent4">
                        <a:lumMod val="40000"/>
                        <a:lumOff val="6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-$ 253.148,00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94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3,82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5,74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$ 3,11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QUIFATEX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$ 1,32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$ 0,86</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accent4">
                        <a:lumMod val="40000"/>
                        <a:lumOff val="6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$ 26.211.717,00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104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3,48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142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2,54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$ 4,34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IMPORTADORA JURADO S. 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$ 3,52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$ 0,85</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accent4">
                        <a:lumMod val="40000"/>
                        <a:lumOff val="6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$ 3.033.191,00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97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3,71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133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2,72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$ 0,90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49534">
                <a:tc>
                  <a:txBody>
                    <a:bodyPr/>
                    <a:lstStyle/>
                    <a:p>
                      <a:pPr algn="ctr" fontAlgn="b"/>
                      <a:r>
                        <a:rPr lang="es-ES" sz="1050" u="none" strike="noStrike">
                          <a:effectLst/>
                          <a:latin typeface="Times New Roman" panose="02020603050405020304" pitchFamily="18" charset="0"/>
                          <a:cs typeface="Times New Roman" panose="02020603050405020304" pitchFamily="18" charset="0"/>
                        </a:rPr>
                        <a:t>ESCOBAR RUIZ CIA. LTDA.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$ 0,89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$ 0,84</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accent4">
                        <a:lumMod val="40000"/>
                        <a:lumOff val="6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-$ 303.892,00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105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3,43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88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4,07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$ 15,21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94%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70095">
                <a:tc>
                  <a:txBody>
                    <a:bodyPr/>
                    <a:lstStyle/>
                    <a:p>
                      <a:pPr algn="ctr" fontAlgn="b"/>
                      <a:r>
                        <a:rPr lang="es-ES" sz="1050" u="none" strike="noStrike">
                          <a:effectLst/>
                          <a:latin typeface="Times New Roman" panose="02020603050405020304" pitchFamily="18" charset="0"/>
                          <a:cs typeface="Times New Roman" panose="02020603050405020304" pitchFamily="18" charset="0"/>
                        </a:rPr>
                        <a:t>PA-CO COMERCIAL E INDUSTRIAL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$ 1,68</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$ 0,45</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accent4">
                        <a:lumMod val="40000"/>
                        <a:lumOff val="6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$ 3.386.730,00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28,77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5,68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$ 0,82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ctr">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r h="370095">
                <a:tc>
                  <a:txBody>
                    <a:bodyPr/>
                    <a:lstStyle/>
                    <a:p>
                      <a:pPr algn="ctr" fontAlgn="b"/>
                      <a:r>
                        <a:rPr lang="es-ES" sz="1050" u="none" strike="noStrike">
                          <a:effectLst/>
                          <a:latin typeface="Times New Roman" panose="02020603050405020304" pitchFamily="18" charset="0"/>
                          <a:cs typeface="Times New Roman" panose="02020603050405020304" pitchFamily="18" charset="0"/>
                        </a:rPr>
                        <a:t>PROMEDIO</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$ 1,87</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dirty="0">
                          <a:effectLst/>
                          <a:latin typeface="Times New Roman" panose="02020603050405020304" pitchFamily="18" charset="0"/>
                          <a:cs typeface="Times New Roman" panose="02020603050405020304" pitchFamily="18" charset="0"/>
                        </a:rPr>
                        <a:t>$ 1,31</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dirty="0">
                          <a:effectLst/>
                          <a:latin typeface="Times New Roman" panose="02020603050405020304" pitchFamily="18" charset="0"/>
                          <a:cs typeface="Times New Roman" panose="02020603050405020304" pitchFamily="18" charset="0"/>
                        </a:rPr>
                        <a:t>$ </a:t>
                      </a:r>
                      <a:r>
                        <a:rPr lang="es-ES" sz="1050" u="none" strike="noStrike" dirty="0" smtClean="0">
                          <a:effectLst/>
                          <a:latin typeface="Times New Roman" panose="02020603050405020304" pitchFamily="18" charset="0"/>
                          <a:cs typeface="Times New Roman" panose="02020603050405020304" pitchFamily="18" charset="0"/>
                        </a:rPr>
                        <a:t>2.383.852</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83</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dirty="0">
                          <a:effectLst/>
                          <a:latin typeface="Times New Roman" panose="02020603050405020304" pitchFamily="18" charset="0"/>
                          <a:cs typeface="Times New Roman" panose="02020603050405020304" pitchFamily="18" charset="0"/>
                        </a:rPr>
                        <a:t>6</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107</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4</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3,21</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a:effectLst/>
                          <a:latin typeface="Times New Roman" panose="02020603050405020304" pitchFamily="18" charset="0"/>
                          <a:cs typeface="Times New Roman" panose="02020603050405020304" pitchFamily="18" charset="0"/>
                        </a:rPr>
                        <a:t>63%</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c>
                  <a:txBody>
                    <a:bodyPr/>
                    <a:lstStyle/>
                    <a:p>
                      <a:pPr algn="ctr" fontAlgn="b"/>
                      <a:r>
                        <a:rPr lang="es-ES" sz="1050" u="none" strike="noStrike" dirty="0">
                          <a:effectLst/>
                          <a:latin typeface="Times New Roman" panose="02020603050405020304" pitchFamily="18" charset="0"/>
                          <a:cs typeface="Times New Roman" panose="02020603050405020304" pitchFamily="18" charset="0"/>
                        </a:rPr>
                        <a:t>3%</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822" marR="6822" marT="6822" marB="0" anchor="b">
                    <a:solidFill>
                      <a:schemeClr val="bg1"/>
                    </a:solidFill>
                  </a:tcPr>
                </a:tc>
              </a:tr>
            </a:tbl>
          </a:graphicData>
        </a:graphic>
      </p:graphicFrame>
      <p:sp>
        <p:nvSpPr>
          <p:cNvPr id="3" name="Rectángulo 2"/>
          <p:cNvSpPr/>
          <p:nvPr/>
        </p:nvSpPr>
        <p:spPr>
          <a:xfrm>
            <a:off x="0" y="-27608"/>
            <a:ext cx="9453093" cy="369332"/>
          </a:xfrm>
          <a:prstGeom prst="rect">
            <a:avLst/>
          </a:prstGeom>
        </p:spPr>
        <p:txBody>
          <a:bodyPr wrap="square">
            <a:spAutoFit/>
          </a:bodyPr>
          <a:lstStyle/>
          <a:p>
            <a:pPr lvl="0"/>
            <a:r>
              <a:rPr lang="es-EC" dirty="0">
                <a:solidFill>
                  <a:srgbClr val="003300"/>
                </a:solidFill>
                <a:latin typeface="Times New Roman" panose="02020603050405020304" pitchFamily="18" charset="0"/>
                <a:cs typeface="Times New Roman" panose="02020603050405020304" pitchFamily="18" charset="0"/>
              </a:rPr>
              <a:t>2. </a:t>
            </a:r>
            <a:r>
              <a:rPr lang="es-EC" dirty="0">
                <a:solidFill>
                  <a:schemeClr val="accent2">
                    <a:lumMod val="50000"/>
                  </a:schemeClr>
                </a:solidFill>
                <a:latin typeface="Times New Roman" panose="02020603050405020304" pitchFamily="18" charset="0"/>
                <a:cs typeface="Times New Roman" panose="02020603050405020304" pitchFamily="18" charset="0"/>
              </a:rPr>
              <a:t>Evaluar la situación financiera de las empresas proveedoras de bienes normalizados.</a:t>
            </a:r>
            <a:endParaRPr lang="es-ES"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4" name="Rectángulo 3"/>
          <p:cNvSpPr/>
          <p:nvPr/>
        </p:nvSpPr>
        <p:spPr>
          <a:xfrm>
            <a:off x="3275615" y="441920"/>
            <a:ext cx="4960589"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rPr>
              <a:t>Indicadores Financieros Grandes Empresas</a:t>
            </a:r>
            <a:endParaRPr lang="es-ES" sz="2000" b="1" dirty="0">
              <a:solidFill>
                <a:schemeClr val="accent2">
                  <a:lumMod val="50000"/>
                </a:schemeClr>
              </a:solidFill>
            </a:endParaRPr>
          </a:p>
        </p:txBody>
      </p:sp>
    </p:spTree>
    <p:extLst>
      <p:ext uri="{BB962C8B-B14F-4D97-AF65-F5344CB8AC3E}">
        <p14:creationId xmlns:p14="http://schemas.microsoft.com/office/powerpoint/2010/main" val="2006312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5615" y="141669"/>
            <a:ext cx="5088829"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rPr>
              <a:t>Indicadores Financieros Medianas Empresas</a:t>
            </a:r>
            <a:endParaRPr lang="es-ES" sz="2000" b="1" dirty="0">
              <a:solidFill>
                <a:schemeClr val="accent2">
                  <a:lumMod val="50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929572083"/>
              </p:ext>
            </p:extLst>
          </p:nvPr>
        </p:nvGraphicFramePr>
        <p:xfrm>
          <a:off x="0" y="640107"/>
          <a:ext cx="12192003" cy="6251245"/>
        </p:xfrm>
        <a:graphic>
          <a:graphicData uri="http://schemas.openxmlformats.org/drawingml/2006/table">
            <a:tbl>
              <a:tblPr firstRow="1" firstCol="1" bandRow="1"/>
              <a:tblGrid>
                <a:gridCol w="4005329"/>
                <a:gridCol w="785611"/>
                <a:gridCol w="708338"/>
                <a:gridCol w="888642"/>
                <a:gridCol w="682580"/>
                <a:gridCol w="888643"/>
                <a:gridCol w="772732"/>
                <a:gridCol w="875763"/>
                <a:gridCol w="1030311"/>
                <a:gridCol w="746974"/>
                <a:gridCol w="807080"/>
              </a:tblGrid>
              <a:tr h="299163">
                <a:tc>
                  <a:txBody>
                    <a:bodyPr/>
                    <a:lstStyle/>
                    <a:p>
                      <a:pPr>
                        <a:lnSpc>
                          <a:spcPct val="115000"/>
                        </a:lnSpc>
                      </a:pPr>
                      <a:endParaRPr lang="es-ES" sz="1100" dirty="0">
                        <a:effectLst/>
                        <a:latin typeface="Calibri" panose="020F0502020204030204" pitchFamily="34" charset="0"/>
                      </a:endParaRPr>
                    </a:p>
                  </a:txBody>
                  <a:tcPr marL="12865" marR="12865"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Liquidez</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gridSpan="4">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Gestión</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Endeudamiento</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a:txBody>
                    <a:bodyPr/>
                    <a:lstStyle/>
                    <a:p>
                      <a:pPr algn="l">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Rentabilidad</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2063">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Social</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Liquidez</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Prueba Ácida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Capital de Trabajo</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Dias por cobrar</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Rotación ctas. por cobrar</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Días </a:t>
                      </a: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 pagar</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Rotación ctas. por pagar</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Endeudamiento Total</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Leverage de Activos</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7112">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VERNAZA GRAFIC CIA LTDA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$ 8,25</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$ 3,84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$ 4.911.341,00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$0,15</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3476">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PAPELERIA CHAVEZ CIA LTDA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$ 6,47</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$ 3,06</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$ 592.085,00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$0,54</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9163">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SUMINCOGAR S.A.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$ 914.238,00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$0,98</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9163">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IMPODISOF S.A.</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$ 85.560,00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7112">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CODYXOPAPER CIA. LTDA.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$ 1,49</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$ 550.972,00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99163">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PCHOUSE S.A.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$ 2,13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$ 1,39</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$ 197.078,00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2063">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CAJAS Y EMPAQUES INDUSTRIALES CLUSTERPACK CPK S.A.</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$ 1,04</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$ 26.424,00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 compras a crédito</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 compras a crédito</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$22,50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56152">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LIBRERÍA CULTURAL CIA. LTDA.</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$ 1,59</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$ 0,78</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$ 591.984,00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17112">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UNISCAN CIA. LTDA.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$ 0,54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$ 378.542,00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$7,63</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834227">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CORRUCART, CORRUGADOS DEL ECUADOR S.A.</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$ 0,66</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$ 0,49</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-$ 257.128,00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smtClean="0">
                          <a:effectLst/>
                          <a:latin typeface="Times New Roman" panose="02020603050405020304" pitchFamily="18" charset="0"/>
                          <a:ea typeface="Batang" panose="02030600000101010101" pitchFamily="18" charset="-127"/>
                          <a:cs typeface="Times New Roman" panose="02020603050405020304" pitchFamily="18" charset="0"/>
                        </a:rPr>
                        <a:t>166</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93814">
                <a:tc>
                  <a:txBody>
                    <a:bodyPr/>
                    <a:lstStyle/>
                    <a:p>
                      <a:pPr algn="ctr">
                        <a:lnSpc>
                          <a:spcPct val="2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PROMEDIO</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$ 2,67</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$ 1,62</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$ 799.109,60</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10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104</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4,36</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$6,32</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1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12865" marR="1286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749729200"/>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75615" y="141669"/>
            <a:ext cx="5061578"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rPr>
              <a:t>Indicadores Financieros Pequeñas Empresas</a:t>
            </a:r>
            <a:endParaRPr lang="es-ES" sz="2000" b="1" dirty="0">
              <a:solidFill>
                <a:schemeClr val="accent2">
                  <a:lumMod val="50000"/>
                </a:schemeClr>
              </a:solidFill>
            </a:endParaRPr>
          </a:p>
        </p:txBody>
      </p:sp>
      <p:graphicFrame>
        <p:nvGraphicFramePr>
          <p:cNvPr id="10" name="Tabla 9"/>
          <p:cNvGraphicFramePr>
            <a:graphicFrameLocks noGrp="1"/>
          </p:cNvGraphicFramePr>
          <p:nvPr>
            <p:extLst>
              <p:ext uri="{D42A27DB-BD31-4B8C-83A1-F6EECF244321}">
                <p14:modId xmlns:p14="http://schemas.microsoft.com/office/powerpoint/2010/main" val="1273326281"/>
              </p:ext>
            </p:extLst>
          </p:nvPr>
        </p:nvGraphicFramePr>
        <p:xfrm>
          <a:off x="0" y="787467"/>
          <a:ext cx="12192001" cy="6070535"/>
        </p:xfrm>
        <a:graphic>
          <a:graphicData uri="http://schemas.openxmlformats.org/drawingml/2006/table">
            <a:tbl>
              <a:tblPr/>
              <a:tblGrid>
                <a:gridCol w="3287509"/>
                <a:gridCol w="824490"/>
                <a:gridCol w="758530"/>
                <a:gridCol w="1088328"/>
                <a:gridCol w="791510"/>
                <a:gridCol w="840979"/>
                <a:gridCol w="742042"/>
                <a:gridCol w="857471"/>
                <a:gridCol w="1269714"/>
                <a:gridCol w="742042"/>
                <a:gridCol w="989386"/>
              </a:tblGrid>
              <a:tr h="551002">
                <a:tc>
                  <a:txBody>
                    <a:bodyPr/>
                    <a:lstStyle/>
                    <a:p>
                      <a:pPr algn="l" fontAlgn="b"/>
                      <a:r>
                        <a:rPr lang="es-ES" sz="1050" b="0" i="0" u="none" strike="noStrike" dirty="0">
                          <a:ln>
                            <a:noFill/>
                          </a:ln>
                          <a:solidFill>
                            <a:srgbClr val="000000"/>
                          </a:solidFill>
                          <a:effectLst/>
                          <a:latin typeface="Times New Roman" panose="02020603050405020304" pitchFamily="18" charset="0"/>
                        </a:rPr>
                        <a:t> </a:t>
                      </a:r>
                    </a:p>
                  </a:txBody>
                  <a:tcPr marL="7172" marR="7172" marT="717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s-ES" sz="1050" b="1" i="0" u="none" strike="noStrike">
                          <a:ln>
                            <a:noFill/>
                          </a:ln>
                          <a:solidFill>
                            <a:srgbClr val="000000"/>
                          </a:solidFill>
                          <a:effectLst/>
                          <a:latin typeface="Times New Roman" panose="02020603050405020304" pitchFamily="18" charset="0"/>
                        </a:rPr>
                        <a:t>Liquidez</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gridSpan="4">
                  <a:txBody>
                    <a:bodyPr/>
                    <a:lstStyle/>
                    <a:p>
                      <a:pPr algn="ctr" fontAlgn="b"/>
                      <a:r>
                        <a:rPr lang="es-ES" sz="1050" b="1" i="0" u="none" strike="noStrike">
                          <a:ln>
                            <a:noFill/>
                          </a:ln>
                          <a:solidFill>
                            <a:srgbClr val="000000"/>
                          </a:solidFill>
                          <a:effectLst/>
                          <a:latin typeface="Times New Roman" panose="02020603050405020304" pitchFamily="18" charset="0"/>
                        </a:rPr>
                        <a:t>Gestión</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fontAlgn="b"/>
                      <a:r>
                        <a:rPr lang="es-ES" sz="1050" b="1" i="0" u="none" strike="noStrike">
                          <a:ln>
                            <a:noFill/>
                          </a:ln>
                          <a:solidFill>
                            <a:srgbClr val="000000"/>
                          </a:solidFill>
                          <a:effectLst/>
                          <a:latin typeface="Times New Roman" panose="02020603050405020304" pitchFamily="18" charset="0"/>
                        </a:rPr>
                        <a:t>Endeudamiento</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a:txBody>
                    <a:bodyPr/>
                    <a:lstStyle/>
                    <a:p>
                      <a:pPr algn="l" fontAlgn="b"/>
                      <a:r>
                        <a:rPr lang="es-ES" sz="1050" b="1" i="0" u="none" strike="noStrike">
                          <a:ln>
                            <a:noFill/>
                          </a:ln>
                          <a:solidFill>
                            <a:srgbClr val="000000"/>
                          </a:solidFill>
                          <a:effectLst/>
                          <a:latin typeface="Times New Roman" panose="02020603050405020304" pitchFamily="18" charset="0"/>
                        </a:rPr>
                        <a:t>Rentabilidad</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818632">
                <a:tc>
                  <a:txBody>
                    <a:bodyPr/>
                    <a:lstStyle/>
                    <a:p>
                      <a:pPr algn="ctr" fontAlgn="ctr"/>
                      <a:r>
                        <a:rPr lang="es-ES" sz="1050" b="1" i="0" u="none" strike="noStrike">
                          <a:ln>
                            <a:noFill/>
                          </a:ln>
                          <a:solidFill>
                            <a:srgbClr val="000000"/>
                          </a:solidFill>
                          <a:effectLst/>
                          <a:latin typeface="Times New Roman" panose="02020603050405020304" pitchFamily="18" charset="0"/>
                        </a:rPr>
                        <a:t>Razón Social</a:t>
                      </a:r>
                    </a:p>
                  </a:txBody>
                  <a:tcPr marL="7172" marR="7172" marT="717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smtClean="0">
                          <a:ln>
                            <a:noFill/>
                          </a:ln>
                          <a:solidFill>
                            <a:srgbClr val="000000"/>
                          </a:solidFill>
                          <a:effectLst/>
                          <a:latin typeface="Times New Roman" panose="02020603050405020304" pitchFamily="18" charset="0"/>
                        </a:rPr>
                        <a:t>Liquidez</a:t>
                      </a:r>
                      <a:endParaRPr lang="es-ES" sz="1050" b="1" i="0" u="none" strike="noStrike" dirty="0">
                        <a:ln>
                          <a:noFill/>
                        </a:ln>
                        <a:solidFill>
                          <a:srgbClr val="000000"/>
                        </a:solidFill>
                        <a:effectLst/>
                        <a:latin typeface="Times New Roman" panose="02020603050405020304" pitchFamily="18" charset="0"/>
                      </a:endParaRP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Prueba Ácida</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Capital de Trabajo</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Dias por cobrar</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Rotación ctas. por cobrar</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Dias por pagar</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Rotación ctas. por pagar</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Endeudamiento Total</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a:ln>
                            <a:noFill/>
                          </a:ln>
                          <a:solidFill>
                            <a:srgbClr val="000000"/>
                          </a:solidFill>
                          <a:effectLst/>
                          <a:latin typeface="Times New Roman" panose="02020603050405020304" pitchFamily="18" charset="0"/>
                        </a:rPr>
                        <a:t>Leverage de Activos</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1" i="0" u="none" strike="noStrike">
                          <a:ln>
                            <a:noFill/>
                          </a:ln>
                          <a:solidFill>
                            <a:srgbClr val="000000"/>
                          </a:solidFill>
                          <a:effectLst/>
                          <a:latin typeface="Times New Roman" panose="02020603050405020304" pitchFamily="18" charset="0"/>
                        </a:rPr>
                        <a:t>ROA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4848">
                <a:tc>
                  <a:txBody>
                    <a:bodyPr/>
                    <a:lstStyle/>
                    <a:p>
                      <a:pPr algn="ctr" fontAlgn="b"/>
                      <a:r>
                        <a:rPr lang="es-ES" sz="1050" b="0" i="0" u="none" strike="noStrike">
                          <a:ln>
                            <a:noFill/>
                          </a:ln>
                          <a:solidFill>
                            <a:srgbClr val="000000"/>
                          </a:solidFill>
                          <a:effectLst/>
                          <a:latin typeface="Times New Roman" panose="02020603050405020304" pitchFamily="18" charset="0"/>
                        </a:rPr>
                        <a:t>DISTRIBUIDORA GAMA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$ 8,19</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$ 8,05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$ 573.017,00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smtClean="0">
                          <a:ln>
                            <a:noFill/>
                          </a:ln>
                          <a:solidFill>
                            <a:srgbClr val="000000"/>
                          </a:solidFill>
                          <a:effectLst/>
                          <a:latin typeface="Times New Roman" panose="02020603050405020304" pitchFamily="18" charset="0"/>
                        </a:rPr>
                        <a:t>73</a:t>
                      </a:r>
                      <a:endParaRPr lang="es-ES" sz="1050" b="0" i="0" u="none" strike="noStrike" dirty="0">
                        <a:ln>
                          <a:noFill/>
                        </a:ln>
                        <a:solidFill>
                          <a:srgbClr val="000000"/>
                        </a:solidFill>
                        <a:effectLst/>
                        <a:latin typeface="Times New Roman" panose="02020603050405020304" pitchFamily="18" charset="0"/>
                      </a:endParaRP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smtClean="0">
                          <a:ln>
                            <a:noFill/>
                          </a:ln>
                          <a:solidFill>
                            <a:srgbClr val="000000"/>
                          </a:solidFill>
                          <a:effectLst/>
                          <a:latin typeface="Times New Roman" panose="02020603050405020304" pitchFamily="18" charset="0"/>
                        </a:rPr>
                        <a:t>5</a:t>
                      </a:r>
                      <a:endParaRPr lang="es-ES" sz="1050" b="0" i="0" u="none" strike="noStrike" dirty="0">
                        <a:ln>
                          <a:noFill/>
                        </a:ln>
                        <a:solidFill>
                          <a:srgbClr val="000000"/>
                        </a:solidFill>
                        <a:effectLst/>
                        <a:latin typeface="Times New Roman" panose="02020603050405020304" pitchFamily="18" charset="0"/>
                      </a:endParaRP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31</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12</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$ 2,64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73%</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6%</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4848">
                <a:tc>
                  <a:txBody>
                    <a:bodyPr/>
                    <a:lstStyle/>
                    <a:p>
                      <a:pPr algn="ctr" fontAlgn="b"/>
                      <a:r>
                        <a:rPr lang="es-ES" sz="1050" b="0" i="0" u="none" strike="noStrike">
                          <a:ln>
                            <a:noFill/>
                          </a:ln>
                          <a:solidFill>
                            <a:srgbClr val="000000"/>
                          </a:solidFill>
                          <a:effectLst/>
                          <a:latin typeface="Times New Roman" panose="02020603050405020304" pitchFamily="18" charset="0"/>
                        </a:rPr>
                        <a:t>SUPEROFFICE S.A.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$ 6,30</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$ 6,14</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$ 957.530,00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7</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50</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137</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3</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$ 0,18</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15%</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11%</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51002">
                <a:tc>
                  <a:txBody>
                    <a:bodyPr/>
                    <a:lstStyle/>
                    <a:p>
                      <a:pPr algn="ctr" fontAlgn="b"/>
                      <a:r>
                        <a:rPr lang="es-ES" sz="1050" b="0" i="0" u="none" strike="noStrike">
                          <a:ln>
                            <a:noFill/>
                          </a:ln>
                          <a:solidFill>
                            <a:srgbClr val="000000"/>
                          </a:solidFill>
                          <a:effectLst/>
                          <a:latin typeface="Times New Roman" panose="02020603050405020304" pitchFamily="18" charset="0"/>
                        </a:rPr>
                        <a:t>BRAVO POLO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$ 5,38</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$ 3,01</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$ 199.341,00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66</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Sin compras a crédito</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Sin compras a crédito</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$ 0,18</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15%</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dirty="0">
                          <a:ln>
                            <a:noFill/>
                          </a:ln>
                          <a:solidFill>
                            <a:srgbClr val="000000"/>
                          </a:solidFill>
                          <a:effectLst/>
                          <a:latin typeface="Calibri" panose="020F0502020204030204" pitchFamily="34" charset="0"/>
                        </a:rPr>
                        <a:t>15%</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4848">
                <a:tc>
                  <a:txBody>
                    <a:bodyPr/>
                    <a:lstStyle/>
                    <a:p>
                      <a:pPr algn="ctr" fontAlgn="b"/>
                      <a:r>
                        <a:rPr lang="es-ES" sz="1050" b="0" i="0" u="none" strike="noStrike">
                          <a:ln>
                            <a:noFill/>
                          </a:ln>
                          <a:solidFill>
                            <a:srgbClr val="000000"/>
                          </a:solidFill>
                          <a:effectLst/>
                          <a:latin typeface="Times New Roman" panose="02020603050405020304" pitchFamily="18" charset="0"/>
                        </a:rPr>
                        <a:t>DISTRIBUIDORA RAMOS PADILLA S.A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$ 2,15</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$ 2,15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$ 8.805,00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23</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16</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11</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33</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$ 0,87</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47%</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-6%</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4848">
                <a:tc>
                  <a:txBody>
                    <a:bodyPr/>
                    <a:lstStyle/>
                    <a:p>
                      <a:pPr algn="ctr" fontAlgn="b"/>
                      <a:r>
                        <a:rPr lang="es-ES" sz="1050" b="0" i="0" u="none" strike="noStrike">
                          <a:ln>
                            <a:noFill/>
                          </a:ln>
                          <a:solidFill>
                            <a:srgbClr val="000000"/>
                          </a:solidFill>
                          <a:effectLst/>
                          <a:latin typeface="Times New Roman" panose="02020603050405020304" pitchFamily="18" charset="0"/>
                        </a:rPr>
                        <a:t>KOROFICINA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$ 2,46</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$ 1,46</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$ 53.674,00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74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25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15</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$ 1,64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62%</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dirty="0">
                          <a:ln>
                            <a:noFill/>
                          </a:ln>
                          <a:solidFill>
                            <a:srgbClr val="000000"/>
                          </a:solidFill>
                          <a:effectLst/>
                          <a:latin typeface="Calibri" panose="020F0502020204030204" pitchFamily="34" charset="0"/>
                        </a:rPr>
                        <a:t>-20%</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50923">
                <a:tc>
                  <a:txBody>
                    <a:bodyPr/>
                    <a:lstStyle/>
                    <a:p>
                      <a:pPr algn="ctr" fontAlgn="b"/>
                      <a:r>
                        <a:rPr lang="es-ES" sz="1050" b="0" i="0" u="none" strike="noStrike">
                          <a:ln>
                            <a:noFill/>
                          </a:ln>
                          <a:solidFill>
                            <a:srgbClr val="000000"/>
                          </a:solidFill>
                          <a:effectLst/>
                          <a:latin typeface="Times New Roman" panose="02020603050405020304" pitchFamily="18" charset="0"/>
                        </a:rPr>
                        <a:t>DELIVERY SUMINISTROS &amp; SUMINISTROS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$ 1,67</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$ 1,30</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$ 103.116,00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53</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7</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20</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18</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$ 12,04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92%</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-7%</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61567">
                <a:tc>
                  <a:txBody>
                    <a:bodyPr/>
                    <a:lstStyle/>
                    <a:p>
                      <a:pPr algn="ctr" fontAlgn="b"/>
                      <a:r>
                        <a:rPr lang="es-ES" sz="1050" b="0" i="0" u="none" strike="noStrike">
                          <a:ln>
                            <a:noFill/>
                          </a:ln>
                          <a:solidFill>
                            <a:srgbClr val="000000"/>
                          </a:solidFill>
                          <a:effectLst/>
                          <a:latin typeface="Times New Roman" panose="02020603050405020304" pitchFamily="18" charset="0"/>
                        </a:rPr>
                        <a:t>SOLUCIONES PARA LA OFICINA OFFICE SOLUTIONS S.A.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$ 1,24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$ 1,22</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$ 83.318,00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208</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2</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436</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$ 3,89</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80%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-2%</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4848">
                <a:tc>
                  <a:txBody>
                    <a:bodyPr/>
                    <a:lstStyle/>
                    <a:p>
                      <a:pPr algn="ctr" fontAlgn="b"/>
                      <a:r>
                        <a:rPr lang="es-ES" sz="1050" b="0" i="0" u="none" strike="noStrike">
                          <a:ln>
                            <a:noFill/>
                          </a:ln>
                          <a:solidFill>
                            <a:srgbClr val="000000"/>
                          </a:solidFill>
                          <a:effectLst/>
                          <a:latin typeface="Times New Roman" panose="02020603050405020304" pitchFamily="18" charset="0"/>
                        </a:rPr>
                        <a:t>KMSOLUTIONS S.A.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$ 1,61</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$ 0,92</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$ 481.145,00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66</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33</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11</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$ 15,74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36%</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8%</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14848">
                <a:tc>
                  <a:txBody>
                    <a:bodyPr/>
                    <a:lstStyle/>
                    <a:p>
                      <a:pPr algn="ctr" fontAlgn="b"/>
                      <a:r>
                        <a:rPr lang="es-ES" sz="1050" b="0" i="0" u="none" strike="noStrike">
                          <a:ln>
                            <a:noFill/>
                          </a:ln>
                          <a:solidFill>
                            <a:srgbClr val="000000"/>
                          </a:solidFill>
                          <a:effectLst/>
                          <a:latin typeface="Times New Roman" panose="02020603050405020304" pitchFamily="18" charset="0"/>
                        </a:rPr>
                        <a:t>OFICLASS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$ 0,96</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$ 0,72</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-$ 1.751,00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56</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6</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37</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10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$ 0,80</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44%</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4%</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51002">
                <a:tc>
                  <a:txBody>
                    <a:bodyPr/>
                    <a:lstStyle/>
                    <a:p>
                      <a:pPr algn="ctr" fontAlgn="b"/>
                      <a:r>
                        <a:rPr lang="es-ES" sz="1050" b="0" i="0" u="none" strike="noStrike">
                          <a:ln>
                            <a:noFill/>
                          </a:ln>
                          <a:solidFill>
                            <a:srgbClr val="000000"/>
                          </a:solidFill>
                          <a:effectLst/>
                          <a:latin typeface="Times New Roman" panose="02020603050405020304" pitchFamily="18" charset="0"/>
                        </a:rPr>
                        <a:t>PLASTIAZUL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$ 1,08</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$ 0,63</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$ 45.302,00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93</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4</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Sin compras a crédito</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Sin compras a crédito</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$ 2,10</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68%</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10%</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6727">
                <a:tc>
                  <a:txBody>
                    <a:bodyPr/>
                    <a:lstStyle/>
                    <a:p>
                      <a:pPr algn="ctr" fontAlgn="b"/>
                      <a:r>
                        <a:rPr lang="es-ES" sz="1050" b="0" i="0" u="none" strike="noStrike">
                          <a:ln>
                            <a:noFill/>
                          </a:ln>
                          <a:solidFill>
                            <a:srgbClr val="000000"/>
                          </a:solidFill>
                          <a:effectLst/>
                          <a:latin typeface="Times New Roman" panose="02020603050405020304" pitchFamily="18" charset="0"/>
                        </a:rPr>
                        <a:t>CENTRONIC CINTAS, EQUIPOS ELECTRONICOS Y SUMINISTROS CIA. LTDA.</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$ 1,34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$ 0,54</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$ 34.183,00</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46</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8</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dirty="0">
                          <a:ln>
                            <a:noFill/>
                          </a:ln>
                          <a:solidFill>
                            <a:srgbClr val="000000"/>
                          </a:solidFill>
                          <a:effectLst/>
                          <a:latin typeface="Times New Roman" panose="02020603050405020304" pitchFamily="18" charset="0"/>
                        </a:rPr>
                        <a:t>183</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2</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$ 1,37</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0" i="0" u="none" strike="noStrike">
                          <a:ln>
                            <a:noFill/>
                          </a:ln>
                          <a:solidFill>
                            <a:srgbClr val="000000"/>
                          </a:solidFill>
                          <a:effectLst/>
                          <a:latin typeface="Times New Roman" panose="02020603050405020304" pitchFamily="18" charset="0"/>
                        </a:rPr>
                        <a:t>58%</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0" i="0" u="none" strike="noStrike">
                          <a:ln>
                            <a:noFill/>
                          </a:ln>
                          <a:solidFill>
                            <a:srgbClr val="000000"/>
                          </a:solidFill>
                          <a:effectLst/>
                          <a:latin typeface="Calibri" panose="020F0502020204030204" pitchFamily="34" charset="0"/>
                        </a:rPr>
                        <a:t>0,19%</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0592">
                <a:tc>
                  <a:txBody>
                    <a:bodyPr/>
                    <a:lstStyle/>
                    <a:p>
                      <a:pPr algn="ctr" fontAlgn="b"/>
                      <a:r>
                        <a:rPr lang="es-ES" sz="1050" b="1" i="0" u="none" strike="noStrike" dirty="0">
                          <a:ln>
                            <a:noFill/>
                          </a:ln>
                          <a:solidFill>
                            <a:srgbClr val="000000"/>
                          </a:solidFill>
                          <a:effectLst/>
                          <a:latin typeface="Times New Roman" panose="02020603050405020304" pitchFamily="18" charset="0"/>
                        </a:rPr>
                        <a:t>PROMEDIO</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$ 2,44</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$ 1,85</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$ 173.886,81</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75</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9</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81</a:t>
                      </a:r>
                    </a:p>
                  </a:txBody>
                  <a:tcPr marL="7172" marR="7172" marT="71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11</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$ 3,72</a:t>
                      </a:r>
                    </a:p>
                  </a:txBody>
                  <a:tcPr marL="7172" marR="7172" marT="717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s-ES" sz="1050" b="1" i="0" u="none" strike="noStrike" dirty="0">
                          <a:ln>
                            <a:noFill/>
                          </a:ln>
                          <a:solidFill>
                            <a:srgbClr val="000000"/>
                          </a:solidFill>
                          <a:effectLst/>
                          <a:latin typeface="Times New Roman" panose="02020603050405020304" pitchFamily="18" charset="0"/>
                        </a:rPr>
                        <a:t>61%</a:t>
                      </a:r>
                    </a:p>
                  </a:txBody>
                  <a:tcPr marL="7172" marR="7172" marT="717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050" b="1" i="0" u="none" strike="noStrike" dirty="0">
                          <a:ln>
                            <a:noFill/>
                          </a:ln>
                          <a:solidFill>
                            <a:srgbClr val="000000"/>
                          </a:solidFill>
                          <a:effectLst/>
                          <a:latin typeface="Calibri" panose="020F0502020204030204" pitchFamily="34" charset="0"/>
                        </a:rPr>
                        <a:t>1%</a:t>
                      </a:r>
                    </a:p>
                  </a:txBody>
                  <a:tcPr marL="7172" marR="7172" marT="717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2515401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811816736"/>
              </p:ext>
            </p:extLst>
          </p:nvPr>
        </p:nvGraphicFramePr>
        <p:xfrm>
          <a:off x="-1" y="781319"/>
          <a:ext cx="12192001" cy="5703194"/>
        </p:xfrm>
        <a:graphic>
          <a:graphicData uri="http://schemas.openxmlformats.org/drawingml/2006/table">
            <a:tbl>
              <a:tblPr>
                <a:tableStyleId>{616DA210-FB5B-4158-B5E0-FEB733F419BA}</a:tableStyleId>
              </a:tblPr>
              <a:tblGrid>
                <a:gridCol w="3897442"/>
                <a:gridCol w="756647"/>
                <a:gridCol w="856582"/>
                <a:gridCol w="803044"/>
                <a:gridCol w="631729"/>
                <a:gridCol w="674556"/>
                <a:gridCol w="1013621"/>
                <a:gridCol w="888701"/>
                <a:gridCol w="956515"/>
                <a:gridCol w="856582"/>
                <a:gridCol w="856582"/>
              </a:tblGrid>
              <a:tr h="349174">
                <a:tc>
                  <a:txBody>
                    <a:bodyPr/>
                    <a:lstStyle/>
                    <a:p>
                      <a:pPr algn="ctr" fontAlgn="ct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gridSpan="3">
                  <a:txBody>
                    <a:bodyPr/>
                    <a:lstStyle/>
                    <a:p>
                      <a:pPr algn="ctr" fontAlgn="ctr"/>
                      <a:r>
                        <a:rPr lang="es-ES" sz="1050" u="none" strike="noStrike">
                          <a:effectLst/>
                          <a:latin typeface="Times New Roman" panose="02020603050405020304" pitchFamily="18" charset="0"/>
                          <a:cs typeface="Times New Roman" panose="02020603050405020304" pitchFamily="18" charset="0"/>
                        </a:rPr>
                        <a:t>Liquidez</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hMerge="1">
                  <a:txBody>
                    <a:bodyPr/>
                    <a:lstStyle/>
                    <a:p>
                      <a:endParaRPr lang="es-ES"/>
                    </a:p>
                  </a:txBody>
                  <a:tcPr/>
                </a:tc>
                <a:tc hMerge="1">
                  <a:txBody>
                    <a:bodyPr/>
                    <a:lstStyle/>
                    <a:p>
                      <a:endParaRPr lang="es-ES"/>
                    </a:p>
                  </a:txBody>
                  <a:tcPr/>
                </a:tc>
                <a:tc gridSpan="4">
                  <a:txBody>
                    <a:bodyPr/>
                    <a:lstStyle/>
                    <a:p>
                      <a:pPr algn="ctr" fontAlgn="ctr"/>
                      <a:r>
                        <a:rPr lang="es-ES" sz="1050" u="none" strike="noStrike">
                          <a:effectLst/>
                          <a:latin typeface="Times New Roman" panose="02020603050405020304" pitchFamily="18" charset="0"/>
                          <a:cs typeface="Times New Roman" panose="02020603050405020304" pitchFamily="18" charset="0"/>
                        </a:rPr>
                        <a:t>Gestión</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fontAlgn="ctr"/>
                      <a:r>
                        <a:rPr lang="es-ES" sz="1050" u="none" strike="noStrike">
                          <a:effectLst/>
                          <a:latin typeface="Times New Roman" panose="02020603050405020304" pitchFamily="18" charset="0"/>
                          <a:cs typeface="Times New Roman" panose="02020603050405020304" pitchFamily="18" charset="0"/>
                        </a:rPr>
                        <a:t>Endeudamiento</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hMerge="1">
                  <a:txBody>
                    <a:bodyPr/>
                    <a:lstStyle/>
                    <a:p>
                      <a:endParaRPr lang="es-ES"/>
                    </a:p>
                  </a:txBody>
                  <a:tcPr/>
                </a:tc>
                <a:tc>
                  <a:txBody>
                    <a:bodyPr/>
                    <a:lstStyle/>
                    <a:p>
                      <a:pPr algn="l" fontAlgn="b"/>
                      <a:r>
                        <a:rPr lang="es-ES" sz="1050" u="none" strike="noStrike">
                          <a:effectLst/>
                          <a:latin typeface="Times New Roman" panose="02020603050405020304" pitchFamily="18" charset="0"/>
                          <a:cs typeface="Times New Roman" panose="02020603050405020304" pitchFamily="18" charset="0"/>
                        </a:rPr>
                        <a:t>Rentabilidad</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b">
                    <a:solidFill>
                      <a:schemeClr val="bg1"/>
                    </a:solidFill>
                  </a:tcPr>
                </a:tc>
              </a:tr>
              <a:tr h="847999">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Razón Social</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Liquidez</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Prueba Ácida</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Capital de Trabajo</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Dias por cobrar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Rotación ctas. por cobrar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Dias por pagar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Rotación ctas. por pagar</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Endeudamiento Total</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Leverage de Activos</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ROA</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1130663">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ROMYKON S.A.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$ 17,75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$ 10,95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$ 109.184,00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Sin Cuentas por Cobrar</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Sin Cuentas por Cobrar</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Sin compras a crédito</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Sin compras a crédito</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$ 0,06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332548">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SUMINISTROS DE OFICINA SIGCHAPAVON CIA. LTDA.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$ 1,87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$ 1,87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$ 2.153,00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$ 1,15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-137%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565331">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SMARTCIDI CIA LTDA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$ 1,57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$ 1,57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$ 2.692,00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95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Sin compras a crédito</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Sin compras a crédito</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$ 2,59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332548">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TONNER PLACE SUMINISTROS CIA. LTDA.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$ 1,44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$ 1,41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$ 6.204,00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115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$ 2,27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28%</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332548">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DISTRIFASTOFI CIA. LTDA.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$ 1,47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$ 1,30</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accent4">
                        <a:lumMod val="60000"/>
                        <a:lumOff val="4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$ 6.058,00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$ 2,23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565331">
                <a:tc>
                  <a:txBody>
                    <a:bodyPr/>
                    <a:lstStyle/>
                    <a:p>
                      <a:pPr algn="ctr" fontAlgn="ctr"/>
                      <a:r>
                        <a:rPr lang="pt-BR" sz="1050" u="none" strike="noStrike">
                          <a:effectLst/>
                          <a:latin typeface="Times New Roman" panose="02020603050405020304" pitchFamily="18" charset="0"/>
                          <a:cs typeface="Times New Roman" panose="02020603050405020304" pitchFamily="18" charset="0"/>
                        </a:rPr>
                        <a:t>VELES IMPORTADORA COMERCIALIZADORA IMVELESCOM CIA. LTDA.</a:t>
                      </a:r>
                      <a:endParaRPr lang="pt-B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$ 1,15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$ 1,15</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accent4">
                        <a:lumMod val="60000"/>
                        <a:lumOff val="4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$ 1.688,00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$ 6,59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87%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4%</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548704">
                <a:tc>
                  <a:txBody>
                    <a:bodyPr/>
                    <a:lstStyle/>
                    <a:p>
                      <a:pPr algn="ctr" fontAlgn="ctr"/>
                      <a:r>
                        <a:rPr lang="pt-BR" sz="1050" u="none" strike="noStrike">
                          <a:effectLst/>
                          <a:latin typeface="Times New Roman" panose="02020603050405020304" pitchFamily="18" charset="0"/>
                          <a:cs typeface="Times New Roman" panose="02020603050405020304" pitchFamily="18" charset="0"/>
                        </a:rPr>
                        <a:t>PROVEEDORA DE SUMINISTROS PROVEOFFICE CIA.LTDA.</a:t>
                      </a:r>
                      <a:endParaRPr lang="pt-B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$ 1,03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$ 1,03</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accent4">
                        <a:lumMod val="60000"/>
                        <a:lumOff val="4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$ 146,00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63</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$ 0,46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31%</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349174">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CORPORACION SEL CIA.LTDA.</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$ 1,96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$ 0,87</a:t>
                      </a:r>
                      <a:endParaRPr lang="es-ES"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accent4">
                        <a:lumMod val="60000"/>
                        <a:lumOff val="40000"/>
                      </a:schemeClr>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$ 19.701,00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16</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22</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$ 6,69</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87%</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0%</a:t>
                      </a:r>
                      <a:endParaRPr lang="es-ES" sz="1050" b="0"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r h="349174">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PROMEDIO</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a:t>
                      </a:r>
                      <a:r>
                        <a:rPr lang="es-ES" sz="1050" u="none" strike="noStrike" dirty="0" smtClean="0">
                          <a:effectLst/>
                          <a:latin typeface="Times New Roman" panose="02020603050405020304" pitchFamily="18" charset="0"/>
                          <a:cs typeface="Times New Roman" panose="02020603050405020304" pitchFamily="18" charset="0"/>
                        </a:rPr>
                        <a:t>1,50</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a:effectLst/>
                          <a:latin typeface="Times New Roman" panose="02020603050405020304" pitchFamily="18" charset="0"/>
                          <a:cs typeface="Times New Roman" panose="02020603050405020304" pitchFamily="18" charset="0"/>
                        </a:rPr>
                        <a:t>$ </a:t>
                      </a:r>
                      <a:r>
                        <a:rPr lang="es-ES" sz="1050" u="none" strike="noStrike" dirty="0" smtClean="0">
                          <a:effectLst/>
                          <a:latin typeface="Times New Roman" panose="02020603050405020304" pitchFamily="18" charset="0"/>
                          <a:cs typeface="Times New Roman" panose="02020603050405020304" pitchFamily="18" charset="0"/>
                        </a:rPr>
                        <a:t>1,32</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smtClean="0">
                          <a:effectLst/>
                          <a:latin typeface="Times New Roman" panose="02020603050405020304" pitchFamily="18" charset="0"/>
                          <a:cs typeface="Times New Roman" panose="02020603050405020304" pitchFamily="18" charset="0"/>
                        </a:rPr>
                        <a:t>$       5.520,29</a:t>
                      </a: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62</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13</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30</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21</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$ 2,76</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a:effectLst/>
                          <a:latin typeface="Times New Roman" panose="02020603050405020304" pitchFamily="18" charset="0"/>
                          <a:cs typeface="Times New Roman" panose="02020603050405020304" pitchFamily="18" charset="0"/>
                        </a:rPr>
                        <a:t>59%</a:t>
                      </a:r>
                      <a:endParaRPr lang="es-ES" sz="1050" b="1" i="0" u="none" strike="noStrike">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c>
                  <a:txBody>
                    <a:bodyPr/>
                    <a:lstStyle/>
                    <a:p>
                      <a:pPr algn="ctr" fontAlgn="ctr"/>
                      <a:r>
                        <a:rPr lang="es-ES" sz="1050" u="none" strike="noStrike" dirty="0" smtClean="0">
                          <a:effectLst/>
                          <a:latin typeface="Times New Roman" panose="02020603050405020304" pitchFamily="18" charset="0"/>
                          <a:cs typeface="Times New Roman" panose="02020603050405020304" pitchFamily="18" charset="0"/>
                        </a:rPr>
                        <a:t>6%</a:t>
                      </a:r>
                      <a:endParaRPr lang="es-ES"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558" marR="7558" marT="7558" marB="0" anchor="ctr">
                    <a:solidFill>
                      <a:schemeClr val="bg1"/>
                    </a:solidFill>
                  </a:tcPr>
                </a:tc>
              </a:tr>
            </a:tbl>
          </a:graphicData>
        </a:graphic>
      </p:graphicFrame>
      <p:sp>
        <p:nvSpPr>
          <p:cNvPr id="3" name="Rectángulo 2"/>
          <p:cNvSpPr/>
          <p:nvPr/>
        </p:nvSpPr>
        <p:spPr>
          <a:xfrm>
            <a:off x="3275615" y="141669"/>
            <a:ext cx="4685065"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rPr>
              <a:t>Indicadores Financieros Micro Empresas</a:t>
            </a:r>
            <a:endParaRPr lang="es-ES" sz="2000" b="1" dirty="0">
              <a:solidFill>
                <a:schemeClr val="accent2">
                  <a:lumMod val="50000"/>
                </a:schemeClr>
              </a:solidFill>
            </a:endParaRPr>
          </a:p>
        </p:txBody>
      </p:sp>
    </p:spTree>
    <p:extLst>
      <p:ext uri="{BB962C8B-B14F-4D97-AF65-F5344CB8AC3E}">
        <p14:creationId xmlns:p14="http://schemas.microsoft.com/office/powerpoint/2010/main" val="88311337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64454" y="300507"/>
            <a:ext cx="6624988" cy="729803"/>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00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Introducción</a:t>
            </a:r>
          </a:p>
        </p:txBody>
      </p:sp>
      <p:graphicFrame>
        <p:nvGraphicFramePr>
          <p:cNvPr id="3" name="Diagrama 2"/>
          <p:cNvGraphicFramePr/>
          <p:nvPr>
            <p:extLst>
              <p:ext uri="{D42A27DB-BD31-4B8C-83A1-F6EECF244321}">
                <p14:modId xmlns:p14="http://schemas.microsoft.com/office/powerpoint/2010/main" val="1657511660"/>
              </p:ext>
            </p:extLst>
          </p:nvPr>
        </p:nvGraphicFramePr>
        <p:xfrm>
          <a:off x="326030" y="1030310"/>
          <a:ext cx="8585958" cy="5165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808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57429" y="206063"/>
            <a:ext cx="5808578" cy="400110"/>
          </a:xfrm>
          <a:prstGeom prst="rect">
            <a:avLst/>
          </a:prstGeom>
        </p:spPr>
        <p:txBody>
          <a:bodyPr wrap="none">
            <a:spAutoFit/>
          </a:bodyPr>
          <a:lstStyle/>
          <a:p>
            <a:r>
              <a:rPr lang="es-EC" sz="2000" b="1" dirty="0" smtClean="0">
                <a:solidFill>
                  <a:schemeClr val="accent2">
                    <a:lumMod val="50000"/>
                  </a:schemeClr>
                </a:solidFill>
                <a:latin typeface="Times New Roman" panose="02020603050405020304" pitchFamily="18" charset="0"/>
              </a:rPr>
              <a:t>Resumen de los Indicadores Financieros por Grupo</a:t>
            </a:r>
            <a:endParaRPr lang="es-ES" sz="2000" b="1" dirty="0">
              <a:solidFill>
                <a:schemeClr val="accent2">
                  <a:lumMod val="50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862624047"/>
              </p:ext>
            </p:extLst>
          </p:nvPr>
        </p:nvGraphicFramePr>
        <p:xfrm>
          <a:off x="115911" y="1315946"/>
          <a:ext cx="11925835" cy="4570470"/>
        </p:xfrm>
        <a:graphic>
          <a:graphicData uri="http://schemas.openxmlformats.org/drawingml/2006/table">
            <a:tbl>
              <a:tblPr firstRow="1" firstCol="1" bandRow="1"/>
              <a:tblGrid>
                <a:gridCol w="1252213"/>
                <a:gridCol w="741788"/>
                <a:gridCol w="1175886"/>
                <a:gridCol w="1175886"/>
                <a:gridCol w="1175886"/>
                <a:gridCol w="655920"/>
                <a:gridCol w="827652"/>
                <a:gridCol w="584366"/>
                <a:gridCol w="892052"/>
                <a:gridCol w="1364317"/>
                <a:gridCol w="932603"/>
                <a:gridCol w="1147266"/>
              </a:tblGrid>
              <a:tr h="1371141">
                <a:tc>
                  <a:txBody>
                    <a:bodyPr/>
                    <a:lstStyle/>
                    <a:p>
                      <a:pPr>
                        <a:lnSpc>
                          <a:spcPct val="115000"/>
                        </a:lnSpc>
                      </a:pPr>
                      <a:endParaRPr lang="es-ES" sz="1200" dirty="0">
                        <a:effectLst/>
                        <a:latin typeface="Times New Roman" panose="02020603050405020304" pitchFamily="18"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pPr>
                      <a:endParaRPr lang="es-ES" sz="1200">
                        <a:effectLst/>
                        <a:latin typeface="Times New Roman" panose="02020603050405020304" pitchFamily="18" charset="0"/>
                        <a:cs typeface="Times New Roman" panose="02020603050405020304" pitchFamily="18" charset="0"/>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Liquidez Promedio Ajustado</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gridSpan="4">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Gestión Promedio Ajustado</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Endeudamiento Promedio Ajustado</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s-ES"/>
                    </a:p>
                  </a:txBody>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Rentabilidad Promedio Ajustado</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371141">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Grupo</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Años de Activid.</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Liquidez</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Prueba Ácida</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Capital de Trabajo</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Días por cobrar</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Rotación ctas. por cobrar</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Días por pagar</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Rotación ctas. por pagar</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Endeudamiento Total</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Leverage de Activos</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b="1">
                          <a:effectLst/>
                          <a:latin typeface="Times New Roman" panose="02020603050405020304" pitchFamily="18" charset="0"/>
                          <a:ea typeface="Times New Roman" panose="02020603050405020304" pitchFamily="18" charset="0"/>
                          <a:cs typeface="Times New Roman" panose="02020603050405020304" pitchFamily="18" charset="0"/>
                        </a:rPr>
                        <a:t>ROA</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047">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Grandes</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28</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1,87</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1,31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$2.383.852,30</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86</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3,21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63%</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047">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Medianas</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2,67</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1,62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342.195,00</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80</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96</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6,32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047">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Pequeñas</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2,44</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1,85</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173.886,81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75</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81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3,72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047">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Microempresas</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1,50</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1,32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       5.520,29</a:t>
                      </a:r>
                      <a:endParaRPr lang="es-E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62</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30</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2,76</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s-EC" sz="1200"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04762652"/>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815" y="223233"/>
            <a:ext cx="9368187" cy="807077"/>
          </a:xfrm>
        </p:spPr>
        <p:txBody>
          <a:bodyPr>
            <a:normAutofit/>
          </a:bodyPr>
          <a:lstStyle/>
          <a:p>
            <a:r>
              <a:rPr lang="es-EC" sz="2000" dirty="0" smtClean="0">
                <a:solidFill>
                  <a:srgbClr val="003300"/>
                </a:solidFill>
                <a:latin typeface="Times New Roman" panose="02020603050405020304" pitchFamily="18" charset="0"/>
                <a:cs typeface="Times New Roman" panose="02020603050405020304" pitchFamily="18" charset="0"/>
              </a:rPr>
              <a:t>3. </a:t>
            </a:r>
            <a:r>
              <a:rPr lang="es-ES" sz="2000" dirty="0">
                <a:solidFill>
                  <a:srgbClr val="003300"/>
                </a:solidFill>
                <a:latin typeface="Times New Roman" panose="02020603050405020304" pitchFamily="18" charset="0"/>
                <a:cs typeface="Times New Roman" panose="02020603050405020304" pitchFamily="18" charset="0"/>
              </a:rPr>
              <a:t>Determinar los efectos de los pagos atrasados por parte del Estado ecuatoriano, en el desarrollo financiero de las empresas </a:t>
            </a:r>
            <a:r>
              <a:rPr lang="es-ES" sz="2000" dirty="0" smtClean="0">
                <a:solidFill>
                  <a:srgbClr val="003300"/>
                </a:solidFill>
                <a:latin typeface="Times New Roman" panose="02020603050405020304" pitchFamily="18" charset="0"/>
                <a:cs typeface="Times New Roman" panose="02020603050405020304" pitchFamily="18" charset="0"/>
              </a:rPr>
              <a:t>contratadas.</a:t>
            </a:r>
            <a:endParaRPr lang="es-ES" sz="2000" dirty="0">
              <a:solidFill>
                <a:srgbClr val="003300"/>
              </a:solidFill>
              <a:latin typeface="Times New Roman" panose="02020603050405020304" pitchFamily="18" charset="0"/>
              <a:cs typeface="Times New Roman" panose="02020603050405020304" pitchFamily="18" charset="0"/>
            </a:endParaRPr>
          </a:p>
        </p:txBody>
      </p:sp>
      <p:graphicFrame>
        <p:nvGraphicFramePr>
          <p:cNvPr id="4" name="Diagrama 3"/>
          <p:cNvGraphicFramePr/>
          <p:nvPr>
            <p:extLst>
              <p:ext uri="{D42A27DB-BD31-4B8C-83A1-F6EECF244321}">
                <p14:modId xmlns:p14="http://schemas.microsoft.com/office/powerpoint/2010/main" val="1740484191"/>
              </p:ext>
            </p:extLst>
          </p:nvPr>
        </p:nvGraphicFramePr>
        <p:xfrm>
          <a:off x="200815" y="1030310"/>
          <a:ext cx="9571778" cy="5677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716201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1790163"/>
            <a:ext cx="8994699" cy="2737285"/>
          </a:xfrm>
        </p:spPr>
        <p:txBody>
          <a:bodyPr>
            <a:noAutofit/>
          </a:bodyPr>
          <a:lstStyle/>
          <a:p>
            <a:pPr algn="ctr"/>
            <a:r>
              <a:rPr lang="es-ES" sz="7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CONCLUSIONES Y RECOMENDACIONES</a:t>
            </a:r>
            <a:endParaRPr lang="es-ES" sz="7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60807260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829529566"/>
              </p:ext>
            </p:extLst>
          </p:nvPr>
        </p:nvGraphicFramePr>
        <p:xfrm>
          <a:off x="366972" y="1091821"/>
          <a:ext cx="9131869" cy="2006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p:cNvGraphicFramePr/>
          <p:nvPr>
            <p:extLst>
              <p:ext uri="{D42A27DB-BD31-4B8C-83A1-F6EECF244321}">
                <p14:modId xmlns:p14="http://schemas.microsoft.com/office/powerpoint/2010/main" val="3273536404"/>
              </p:ext>
            </p:extLst>
          </p:nvPr>
        </p:nvGraphicFramePr>
        <p:xfrm>
          <a:off x="448859" y="3439236"/>
          <a:ext cx="8995392" cy="3053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Rectángulo 3"/>
          <p:cNvSpPr/>
          <p:nvPr/>
        </p:nvSpPr>
        <p:spPr>
          <a:xfrm>
            <a:off x="569321" y="342540"/>
            <a:ext cx="8984111" cy="461665"/>
          </a:xfrm>
          <a:prstGeom prst="rect">
            <a:avLst/>
          </a:prstGeom>
        </p:spPr>
        <p:txBody>
          <a:bodyPr wrap="square">
            <a:spAutoFit/>
          </a:bodyPr>
          <a:lstStyle/>
          <a:p>
            <a:r>
              <a:rPr lang="es-EC" sz="2400" b="1" dirty="0" smtClean="0">
                <a:solidFill>
                  <a:schemeClr val="accent2">
                    <a:lumMod val="50000"/>
                  </a:schemeClr>
                </a:solidFill>
                <a:latin typeface="Times New Roman" panose="02020603050405020304" pitchFamily="18" charset="0"/>
              </a:rPr>
              <a:t>CONCLUSIONES                                    RECOMENDACIONES</a:t>
            </a:r>
            <a:endParaRPr lang="es-ES" sz="2400" b="1" dirty="0">
              <a:solidFill>
                <a:schemeClr val="accent2">
                  <a:lumMod val="50000"/>
                </a:schemeClr>
              </a:solidFill>
            </a:endParaRPr>
          </a:p>
        </p:txBody>
      </p:sp>
    </p:spTree>
    <p:extLst>
      <p:ext uri="{BB962C8B-B14F-4D97-AF65-F5344CB8AC3E}">
        <p14:creationId xmlns:p14="http://schemas.microsoft.com/office/powerpoint/2010/main" val="92377211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978794686"/>
              </p:ext>
            </p:extLst>
          </p:nvPr>
        </p:nvGraphicFramePr>
        <p:xfrm>
          <a:off x="501081" y="3657602"/>
          <a:ext cx="8858914" cy="3057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501081" y="369837"/>
            <a:ext cx="8984111" cy="461665"/>
          </a:xfrm>
          <a:prstGeom prst="rect">
            <a:avLst/>
          </a:prstGeom>
        </p:spPr>
        <p:txBody>
          <a:bodyPr wrap="square">
            <a:spAutoFit/>
          </a:bodyPr>
          <a:lstStyle/>
          <a:p>
            <a:r>
              <a:rPr lang="es-EC" sz="2400" b="1" dirty="0" smtClean="0">
                <a:solidFill>
                  <a:schemeClr val="accent2">
                    <a:lumMod val="50000"/>
                  </a:schemeClr>
                </a:solidFill>
                <a:latin typeface="Times New Roman" panose="02020603050405020304" pitchFamily="18" charset="0"/>
              </a:rPr>
              <a:t>CONCLUSIONES                                    RECOMENDACIONES</a:t>
            </a:r>
            <a:endParaRPr lang="es-ES" sz="2400" b="1" dirty="0">
              <a:solidFill>
                <a:schemeClr val="accent2">
                  <a:lumMod val="50000"/>
                </a:schemeClr>
              </a:solidFill>
            </a:endParaRPr>
          </a:p>
        </p:txBody>
      </p:sp>
      <p:graphicFrame>
        <p:nvGraphicFramePr>
          <p:cNvPr id="4" name="Diagrama 3"/>
          <p:cNvGraphicFramePr/>
          <p:nvPr>
            <p:extLst>
              <p:ext uri="{D42A27DB-BD31-4B8C-83A1-F6EECF244321}">
                <p14:modId xmlns:p14="http://schemas.microsoft.com/office/powerpoint/2010/main" val="1988586564"/>
              </p:ext>
            </p:extLst>
          </p:nvPr>
        </p:nvGraphicFramePr>
        <p:xfrm>
          <a:off x="489800" y="941696"/>
          <a:ext cx="8995392" cy="30539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79287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GRACIAS">
            <a:extLst>
              <a:ext uri="{FF2B5EF4-FFF2-40B4-BE49-F238E27FC236}">
                <a16:creationId xmlns="" xmlns:a16="http://schemas.microsoft.com/office/drawing/2014/main" id="{F4B56A26-9EA5-4C58-80DB-E7485674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75" y="1091179"/>
            <a:ext cx="8774141" cy="515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7412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4454" y="300507"/>
            <a:ext cx="6624988" cy="729803"/>
          </a:xfrm>
        </p:spPr>
        <p:txBody>
          <a:bodyPr>
            <a:noAutofit/>
          </a:bodyPr>
          <a:lstStyle/>
          <a:p>
            <a:r>
              <a:rPr lang="es-ES" sz="4000" dirty="0" smtClean="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Planteamiento del Problema</a:t>
            </a:r>
            <a:endParaRPr lang="es-ES" sz="4000" dirty="0">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4257789634"/>
              </p:ext>
            </p:extLst>
          </p:nvPr>
        </p:nvGraphicFramePr>
        <p:xfrm>
          <a:off x="664454" y="1170427"/>
          <a:ext cx="8370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6506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4912097" cy="794197"/>
          </a:xfrm>
        </p:spPr>
        <p:txBody>
          <a:bodyPr>
            <a:normAutofit/>
          </a:bodyPr>
          <a:lstStyle/>
          <a:p>
            <a:r>
              <a:rPr lang="es-ES" sz="4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 General</a:t>
            </a:r>
            <a:endParaRPr lang="es-ES" sz="4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uadroTexto 3"/>
          <p:cNvSpPr txBox="1"/>
          <p:nvPr/>
        </p:nvSpPr>
        <p:spPr>
          <a:xfrm>
            <a:off x="798490" y="1803043"/>
            <a:ext cx="8461420" cy="1569660"/>
          </a:xfrm>
          <a:prstGeom prst="rect">
            <a:avLst/>
          </a:prstGeom>
          <a:noFill/>
        </p:spPr>
        <p:txBody>
          <a:bodyPr wrap="square" rtlCol="0">
            <a:spAutoFit/>
          </a:bodyPr>
          <a:lstStyle/>
          <a:p>
            <a:pPr algn="just"/>
            <a:r>
              <a:rPr lang="es-ES" sz="2400" dirty="0" smtClean="0">
                <a:latin typeface="Times New Roman" panose="02020603050405020304" pitchFamily="18" charset="0"/>
                <a:cs typeface="Times New Roman" panose="02020603050405020304" pitchFamily="18" charset="0"/>
              </a:rPr>
              <a:t>Analizar </a:t>
            </a:r>
            <a:r>
              <a:rPr lang="es-EC" sz="2400" dirty="0">
                <a:latin typeface="Times New Roman" panose="02020603050405020304" pitchFamily="18" charset="0"/>
                <a:cs typeface="Times New Roman" panose="02020603050405020304" pitchFamily="18" charset="0"/>
              </a:rPr>
              <a:t>la incidencia del atraso de los pagos por parte del Estado ecuatoriano </a:t>
            </a:r>
            <a:r>
              <a:rPr lang="es-EC" sz="2400" dirty="0" smtClean="0">
                <a:latin typeface="Times New Roman" panose="02020603050405020304" pitchFamily="18" charset="0"/>
                <a:cs typeface="Times New Roman" panose="02020603050405020304" pitchFamily="18" charset="0"/>
              </a:rPr>
              <a:t>en </a:t>
            </a:r>
            <a:r>
              <a:rPr lang="es-EC" sz="2400" dirty="0">
                <a:latin typeface="Times New Roman" panose="02020603050405020304" pitchFamily="18" charset="0"/>
                <a:cs typeface="Times New Roman" panose="02020603050405020304" pitchFamily="18" charset="0"/>
              </a:rPr>
              <a:t>la liquidez de las empresas proveedoras de bienes normalizados, durante el ejercicio fiscal del año 2017 en la ciudad de </a:t>
            </a:r>
            <a:r>
              <a:rPr lang="es-EC" sz="2400" dirty="0" smtClean="0">
                <a:latin typeface="Times New Roman" panose="02020603050405020304" pitchFamily="18" charset="0"/>
                <a:cs typeface="Times New Roman" panose="02020603050405020304" pitchFamily="18" charset="0"/>
              </a:rPr>
              <a:t>Quito</a:t>
            </a:r>
            <a:r>
              <a:rPr lang="es-EC" sz="2400" dirty="0">
                <a:latin typeface="Times New Roman" panose="02020603050405020304" pitchFamily="18" charset="0"/>
                <a:cs typeface="Times New Roman" panose="02020603050405020304" pitchFamily="18" charset="0"/>
              </a:rPr>
              <a:t>.</a:t>
            </a:r>
            <a:endParaRPr lang="es-ES" sz="2400"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rotWithShape="1">
          <a:blip r:embed="rId2"/>
          <a:srcRect l="17783" r="20661"/>
          <a:stretch/>
        </p:blipFill>
        <p:spPr>
          <a:xfrm>
            <a:off x="3316310" y="4261348"/>
            <a:ext cx="3425780" cy="2203848"/>
          </a:xfrm>
          <a:prstGeom prst="rect">
            <a:avLst/>
          </a:prstGeom>
        </p:spPr>
      </p:pic>
    </p:spTree>
    <p:extLst>
      <p:ext uri="{BB962C8B-B14F-4D97-AF65-F5344CB8AC3E}">
        <p14:creationId xmlns:p14="http://schemas.microsoft.com/office/powerpoint/2010/main" val="1322124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698" y="248992"/>
            <a:ext cx="5401494" cy="781318"/>
          </a:xfrm>
        </p:spPr>
        <p:txBody>
          <a:bodyPr>
            <a:normAutofit/>
          </a:bodyPr>
          <a:lstStyle/>
          <a:p>
            <a:r>
              <a:rPr lang="es-ES" sz="4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Objetivos Específicos</a:t>
            </a:r>
            <a:endParaRPr lang="es-ES" sz="4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850860270"/>
              </p:ext>
            </p:extLst>
          </p:nvPr>
        </p:nvGraphicFramePr>
        <p:xfrm>
          <a:off x="458393" y="1133340"/>
          <a:ext cx="884015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259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542E53C-2619-49DC-9102-63BD0368393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CC970106-44AE-44ED-8FD6-DE178776535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graphicEl>
                                              <a:dgm id="{AE6F0AAA-D240-40DB-B2ED-89FC36F0CFE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graphicEl>
                                              <a:dgm id="{5BCE4602-09E6-4FFE-AADE-4919D857D21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6D2F4266-BEDE-4FD8-8F9C-A24A1A22327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6A69A3B5-1B80-4B6A-A73B-3B16386920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5818" y="210354"/>
            <a:ext cx="3830272" cy="755561"/>
          </a:xfrm>
        </p:spPr>
        <p:txBody>
          <a:bodyPr>
            <a:normAutofit/>
          </a:bodyPr>
          <a:lstStyle/>
          <a:p>
            <a:r>
              <a:rPr lang="es-ES" sz="4000"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Teórico</a:t>
            </a:r>
            <a:endParaRPr lang="es-ES" sz="4000"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359957094"/>
              </p:ext>
            </p:extLst>
          </p:nvPr>
        </p:nvGraphicFramePr>
        <p:xfrm>
          <a:off x="419756" y="1221942"/>
          <a:ext cx="82863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504542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968" y="145961"/>
            <a:ext cx="8596668" cy="1320800"/>
          </a:xfrm>
        </p:spPr>
        <p:txBody>
          <a:bodyPr>
            <a:normAutofit/>
          </a:bodyPr>
          <a:lstStyle/>
          <a:p>
            <a:r>
              <a:rPr lang="es-ES" sz="4000"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Referencial</a:t>
            </a:r>
            <a:endParaRPr lang="es-ES" sz="4000" dirty="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781789054"/>
              </p:ext>
            </p:extLst>
          </p:nvPr>
        </p:nvGraphicFramePr>
        <p:xfrm>
          <a:off x="525302" y="1003001"/>
          <a:ext cx="888915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62773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74303" y="300507"/>
            <a:ext cx="5259827" cy="871470"/>
          </a:xfrm>
        </p:spPr>
        <p:txBody>
          <a:bodyPr>
            <a:normAutofit/>
          </a:bodyPr>
          <a:lstStyle/>
          <a:p>
            <a:r>
              <a:rPr lang="es-ES" sz="4000"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Cobertura de Análisis</a:t>
            </a:r>
            <a:endParaRPr lang="es-ES" sz="4000" dirty="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Diagrama 4"/>
          <p:cNvGraphicFramePr/>
          <p:nvPr>
            <p:extLst>
              <p:ext uri="{D42A27DB-BD31-4B8C-83A1-F6EECF244321}">
                <p14:modId xmlns:p14="http://schemas.microsoft.com/office/powerpoint/2010/main" val="3500567601"/>
              </p:ext>
            </p:extLst>
          </p:nvPr>
        </p:nvGraphicFramePr>
        <p:xfrm>
          <a:off x="-1110446" y="1171977"/>
          <a:ext cx="936580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rgamino horizontal 1"/>
          <p:cNvSpPr/>
          <p:nvPr/>
        </p:nvSpPr>
        <p:spPr>
          <a:xfrm>
            <a:off x="7765963" y="1171977"/>
            <a:ext cx="1931830" cy="2047741"/>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Población: 66 empresas</a:t>
            </a:r>
            <a:endParaRPr lang="es-ES" sz="2000" dirty="0">
              <a:latin typeface="Times New Roman" panose="02020603050405020304" pitchFamily="18" charset="0"/>
              <a:cs typeface="Times New Roman" panose="02020603050405020304" pitchFamily="18" charset="0"/>
            </a:endParaRPr>
          </a:p>
        </p:txBody>
      </p:sp>
      <p:sp>
        <p:nvSpPr>
          <p:cNvPr id="6" name="Pergamino horizontal 5"/>
          <p:cNvSpPr/>
          <p:nvPr/>
        </p:nvSpPr>
        <p:spPr>
          <a:xfrm>
            <a:off x="7765962" y="3977425"/>
            <a:ext cx="1931832" cy="2047741"/>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Muestra: 56 empresas</a:t>
            </a:r>
            <a:endParaRPr lang="es-E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74149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968" y="326265"/>
            <a:ext cx="8596668" cy="1320800"/>
          </a:xfrm>
        </p:spPr>
        <p:txBody>
          <a:bodyPr>
            <a:normAutofit/>
          </a:bodyPr>
          <a:lstStyle/>
          <a:p>
            <a:r>
              <a:rPr lang="es-ES" sz="4000" dirty="0" smtClean="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Marco Metodológico</a:t>
            </a:r>
            <a:endParaRPr lang="es-ES" sz="4000" dirty="0">
              <a:solidFill>
                <a:srgbClr val="00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4121081215"/>
              </p:ext>
            </p:extLst>
          </p:nvPr>
        </p:nvGraphicFramePr>
        <p:xfrm>
          <a:off x="399244" y="1117361"/>
          <a:ext cx="862884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56343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6214</TotalTime>
  <Words>2157</Words>
  <Application>Microsoft Office PowerPoint</Application>
  <PresentationFormat>Personalizado</PresentationFormat>
  <Paragraphs>765</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Faceta</vt:lpstr>
      <vt:lpstr>DEPARTAMENTO DE CIENCIAS ECONÓMICAS, ADMINISTRATIVAS Y DE COMERCIO   TEMA: “INCIDENCIA DEL ATRASO DE LOS PAGOS POR PARTE DEL ESTADO ECUATORIANO EN LA LIQUIDEZ DE LAS EMPRESAS PROVEEDORAS DE BIENES NORMALIZADOS DURANTE EL AÑO 2017 EN LA CIUDAD DE QUITO, ECUADOR”</vt:lpstr>
      <vt:lpstr>Presentación de PowerPoint</vt:lpstr>
      <vt:lpstr>Planteamiento del Problema</vt:lpstr>
      <vt:lpstr>Objetivo General</vt:lpstr>
      <vt:lpstr>Objetivos Específicos</vt:lpstr>
      <vt:lpstr>Marco Teórico</vt:lpstr>
      <vt:lpstr>Marco Referencial</vt:lpstr>
      <vt:lpstr>Cobertura de Análisis</vt:lpstr>
      <vt:lpstr>Marco Metodológico</vt:lpstr>
      <vt:lpstr>Hipótesis</vt:lpstr>
      <vt:lpstr>ANALISIS Y RESULTADOS</vt:lpstr>
      <vt:lpstr>1. Establecer las causas del atraso de los pagos por parte del Estado a sus proveedores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Determinar los efectos de los pagos atrasados por parte del Estado ecuatoriano, en el desarrollo financiero de las empresas contratadas.</vt:lpstr>
      <vt:lpstr>CONCLUSIONES Y RECOMENDACIONES</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   TRABAJO DE TITULACIÓN, PREVIO A LA OBTENCIÓN DEL TÍTULO DE INGENIERO EN FINANZAS – CONTADOR PÚBLICO – AUDITOR</dc:title>
  <dc:creator>SONY</dc:creator>
  <cp:lastModifiedBy>Carly</cp:lastModifiedBy>
  <cp:revision>107</cp:revision>
  <dcterms:created xsi:type="dcterms:W3CDTF">2019-07-14T13:35:37Z</dcterms:created>
  <dcterms:modified xsi:type="dcterms:W3CDTF">2020-02-28T01:45:26Z</dcterms:modified>
</cp:coreProperties>
</file>