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9" r:id="rId1"/>
  </p:sldMasterIdLst>
  <p:notesMasterIdLst>
    <p:notesMasterId r:id="rId28"/>
  </p:notesMasterIdLst>
  <p:handoutMasterIdLst>
    <p:handoutMasterId r:id="rId29"/>
  </p:handoutMasterIdLst>
  <p:sldIdLst>
    <p:sldId id="373" r:id="rId2"/>
    <p:sldId id="372" r:id="rId3"/>
    <p:sldId id="396" r:id="rId4"/>
    <p:sldId id="397" r:id="rId5"/>
    <p:sldId id="442" r:id="rId6"/>
    <p:sldId id="444" r:id="rId7"/>
    <p:sldId id="445" r:id="rId8"/>
    <p:sldId id="477" r:id="rId9"/>
    <p:sldId id="446" r:id="rId10"/>
    <p:sldId id="471" r:id="rId11"/>
    <p:sldId id="470" r:id="rId12"/>
    <p:sldId id="453" r:id="rId13"/>
    <p:sldId id="454" r:id="rId14"/>
    <p:sldId id="484" r:id="rId15"/>
    <p:sldId id="460" r:id="rId16"/>
    <p:sldId id="462" r:id="rId17"/>
    <p:sldId id="463" r:id="rId18"/>
    <p:sldId id="481" r:id="rId19"/>
    <p:sldId id="480" r:id="rId20"/>
    <p:sldId id="472" r:id="rId21"/>
    <p:sldId id="473" r:id="rId22"/>
    <p:sldId id="482" r:id="rId23"/>
    <p:sldId id="474" r:id="rId24"/>
    <p:sldId id="475" r:id="rId25"/>
    <p:sldId id="469" r:id="rId26"/>
    <p:sldId id="44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213"/>
    <a:srgbClr val="FF8601"/>
    <a:srgbClr val="47CFFF"/>
    <a:srgbClr val="FA66EF"/>
    <a:srgbClr val="33FF29"/>
    <a:srgbClr val="8779EF"/>
    <a:srgbClr val="FF9900"/>
    <a:srgbClr val="663300"/>
    <a:srgbClr val="B9FFDC"/>
    <a:srgbClr val="E1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89324" autoAdjust="0"/>
  </p:normalViewPr>
  <p:slideViewPr>
    <p:cSldViewPr snapToGrid="0">
      <p:cViewPr>
        <p:scale>
          <a:sx n="60" d="100"/>
          <a:sy n="60" d="100"/>
        </p:scale>
        <p:origin x="-100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t>Cánceres</a:t>
            </a:r>
            <a:endParaRPr lang="en-US" sz="2400" b="1" dirty="0"/>
          </a:p>
        </c:rich>
      </c:tx>
      <c:layout/>
      <c:overlay val="0"/>
      <c:spPr>
        <a:noFill/>
        <a:ln>
          <a:noFill/>
        </a:ln>
        <a:effectLst/>
      </c:spPr>
    </c:title>
    <c:autoTitleDeleted val="0"/>
    <c:plotArea>
      <c:layout/>
      <c:pieChart>
        <c:varyColors val="1"/>
        <c:ser>
          <c:idx val="0"/>
          <c:order val="0"/>
          <c:tx>
            <c:strRef>
              <c:f>Hoja1!$B$1</c:f>
              <c:strCache>
                <c:ptCount val="1"/>
                <c:pt idx="0">
                  <c:v>Cánceres</c:v>
                </c:pt>
              </c:strCache>
            </c:strRef>
          </c:tx>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339-4134-9A92-AB2DA50BB81A}"/>
              </c:ext>
            </c:extLst>
          </c:dPt>
          <c:dPt>
            <c:idx val="1"/>
            <c:bubble3D val="0"/>
            <c:spPr>
              <a:solidFill>
                <a:srgbClr val="AF2213"/>
              </a:solidFill>
              <a:ln w="19050">
                <a:solidFill>
                  <a:schemeClr val="lt1"/>
                </a:solidFill>
              </a:ln>
              <a:effectLst/>
            </c:spPr>
            <c:extLst xmlns:c16r2="http://schemas.microsoft.com/office/drawing/2015/06/chart">
              <c:ext xmlns:c16="http://schemas.microsoft.com/office/drawing/2014/chart" uri="{C3380CC4-5D6E-409C-BE32-E72D297353CC}">
                <c16:uniqueId val="{00000002-3339-4134-9A92-AB2DA50BB81A}"/>
              </c:ext>
            </c:extLst>
          </c:dPt>
          <c:dLbls>
            <c:dLbl>
              <c:idx val="0"/>
              <c:layout/>
              <c:tx>
                <c:rich>
                  <a:bodyPr/>
                  <a:lstStyle/>
                  <a:p>
                    <a:r>
                      <a:rPr lang="en-US"/>
                      <a:t>84</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39-4134-9A92-AB2DA50BB81A}"/>
                </c:ext>
              </c:extLst>
            </c:dLbl>
            <c:dLbl>
              <c:idx val="1"/>
              <c:layout/>
              <c:tx>
                <c:rich>
                  <a:bodyPr/>
                  <a:lstStyle/>
                  <a:p>
                    <a:r>
                      <a:rPr lang="en-US"/>
                      <a:t>16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339-4134-9A92-AB2DA50BB8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Todos</c:v>
                </c:pt>
                <c:pt idx="1">
                  <c:v>Mama</c:v>
                </c:pt>
              </c:strCache>
            </c:strRef>
          </c:cat>
          <c:val>
            <c:numRef>
              <c:f>Hoja1!$B$2:$B$3</c:f>
              <c:numCache>
                <c:formatCode>General</c:formatCode>
                <c:ptCount val="2"/>
                <c:pt idx="0">
                  <c:v>81.8</c:v>
                </c:pt>
                <c:pt idx="1">
                  <c:v>18.2</c:v>
                </c:pt>
              </c:numCache>
            </c:numRef>
          </c:val>
          <c:extLst xmlns:c16r2="http://schemas.microsoft.com/office/drawing/2015/06/chart">
            <c:ext xmlns:c16="http://schemas.microsoft.com/office/drawing/2014/chart" uri="{C3380CC4-5D6E-409C-BE32-E72D297353CC}">
              <c16:uniqueId val="{00000000-3339-4134-9A92-AB2DA50BB81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Disimilitud</a:t>
            </a:r>
            <a:endParaRPr lang="en-US" dirty="0"/>
          </a:p>
          <a:p>
            <a:pPr>
              <a:defRPr sz="1862" b="0" i="0" u="none" strike="noStrike" kern="1200" spc="0" baseline="0">
                <a:solidFill>
                  <a:schemeClr val="tx1">
                    <a:lumMod val="65000"/>
                    <a:lumOff val="35000"/>
                  </a:schemeClr>
                </a:solidFill>
                <a:latin typeface="+mn-lt"/>
                <a:ea typeface="+mn-ea"/>
                <a:cs typeface="+mn-cs"/>
              </a:defRPr>
            </a:pPr>
            <a:endParaRPr lang="en-US" dirty="0"/>
          </a:p>
        </c:rich>
      </c:tx>
      <c:layout/>
      <c:overlay val="0"/>
      <c:spPr>
        <a:noFill/>
        <a:ln>
          <a:noFill/>
        </a:ln>
        <a:effectLst/>
      </c:spPr>
    </c:title>
    <c:autoTitleDeleted val="0"/>
    <c:plotArea>
      <c:layout>
        <c:manualLayout>
          <c:layoutTarget val="inner"/>
          <c:xMode val="edge"/>
          <c:yMode val="edge"/>
          <c:x val="5.8031575238037571E-2"/>
          <c:y val="0.23493932672685736"/>
          <c:w val="0.9243394214377274"/>
          <c:h val="0.66404448773026958"/>
        </c:manualLayout>
      </c:layout>
      <c:scatterChart>
        <c:scatterStyle val="lineMarker"/>
        <c:varyColors val="0"/>
        <c:ser>
          <c:idx val="0"/>
          <c:order val="0"/>
          <c:tx>
            <c:strRef>
              <c:f>Hoja1!$B$1</c:f>
              <c:strCache>
                <c:ptCount val="1"/>
                <c:pt idx="0">
                  <c:v>Valores Y</c:v>
                </c:pt>
              </c:strCache>
            </c:strRef>
          </c:tx>
          <c:spPr>
            <a:ln w="38100" cap="rnd">
              <a:noFill/>
              <a:round/>
            </a:ln>
            <a:effectLst/>
          </c:spPr>
          <c:marker>
            <c:symbol val="circle"/>
            <c:size val="5"/>
            <c:spPr>
              <a:solidFill>
                <a:schemeClr val="accent1"/>
              </a:solidFill>
              <a:ln w="9525">
                <a:solidFill>
                  <a:schemeClr val="accent1"/>
                </a:solidFill>
              </a:ln>
              <a:effectLst/>
            </c:spPr>
          </c:marker>
          <c:xVal>
            <c:numRef>
              <c:f>Hoja1!$A$2:$A$7</c:f>
              <c:numCache>
                <c:formatCode>General</c:formatCode>
                <c:ptCount val="6"/>
                <c:pt idx="0">
                  <c:v>0.3</c:v>
                </c:pt>
                <c:pt idx="1">
                  <c:v>0.6</c:v>
                </c:pt>
                <c:pt idx="2">
                  <c:v>0.9</c:v>
                </c:pt>
                <c:pt idx="3">
                  <c:v>1.2</c:v>
                </c:pt>
                <c:pt idx="4">
                  <c:v>1.5</c:v>
                </c:pt>
                <c:pt idx="5">
                  <c:v>1.8</c:v>
                </c:pt>
              </c:numCache>
            </c:numRef>
          </c:xVal>
          <c:yVal>
            <c:numRef>
              <c:f>Hoja1!$B$2:$B$7</c:f>
              <c:numCache>
                <c:formatCode>General</c:formatCode>
                <c:ptCount val="6"/>
                <c:pt idx="0">
                  <c:v>4</c:v>
                </c:pt>
                <c:pt idx="1">
                  <c:v>6</c:v>
                </c:pt>
                <c:pt idx="2">
                  <c:v>10</c:v>
                </c:pt>
                <c:pt idx="3">
                  <c:v>21</c:v>
                </c:pt>
                <c:pt idx="4">
                  <c:v>6.5</c:v>
                </c:pt>
                <c:pt idx="5">
                  <c:v>11</c:v>
                </c:pt>
              </c:numCache>
            </c:numRef>
          </c:yVal>
          <c:smooth val="0"/>
          <c:extLst xmlns:c16r2="http://schemas.microsoft.com/office/drawing/2015/06/chart">
            <c:ext xmlns:c16="http://schemas.microsoft.com/office/drawing/2014/chart" uri="{C3380CC4-5D6E-409C-BE32-E72D297353CC}">
              <c16:uniqueId val="{00000000-302A-4B34-8BB4-4EF1A6B24D60}"/>
            </c:ext>
          </c:extLst>
        </c:ser>
        <c:dLbls>
          <c:showLegendKey val="0"/>
          <c:showVal val="0"/>
          <c:showCatName val="0"/>
          <c:showSerName val="0"/>
          <c:showPercent val="0"/>
          <c:showBubbleSize val="0"/>
        </c:dLbls>
        <c:axId val="178365952"/>
        <c:axId val="178367872"/>
      </c:scatterChart>
      <c:valAx>
        <c:axId val="178365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78367872"/>
        <c:crosses val="autoZero"/>
        <c:crossBetween val="midCat"/>
      </c:valAx>
      <c:valAx>
        <c:axId val="17836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7836595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B1736-B4AD-4D31-B8A7-F0F051AEF363}" type="doc">
      <dgm:prSet loTypeId="urn:microsoft.com/office/officeart/2005/8/layout/vList4" loCatId="picture" qsTypeId="urn:microsoft.com/office/officeart/2005/8/quickstyle/simple1" qsCatId="simple" csTypeId="urn:microsoft.com/office/officeart/2005/8/colors/accent1_2" csCatId="accent1" phldr="1"/>
      <dgm:spPr/>
    </dgm:pt>
    <dgm:pt modelId="{94CCE50D-11B3-4319-8DE1-D6069624419D}">
      <dgm:prSet phldrT="[Texto]" custT="1"/>
      <dgm:spPr/>
      <dgm:t>
        <a:bodyPr/>
        <a:lstStyle/>
        <a:p>
          <a:r>
            <a:rPr lang="es-EC" sz="3200" dirty="0"/>
            <a:t>Nódulos</a:t>
          </a:r>
        </a:p>
      </dgm:t>
    </dgm:pt>
    <dgm:pt modelId="{54E5215C-4FE5-41B2-AF3D-B5181D435543}" type="parTrans" cxnId="{C57AE53E-7E36-42B2-8F37-3A229D6882BB}">
      <dgm:prSet/>
      <dgm:spPr/>
      <dgm:t>
        <a:bodyPr/>
        <a:lstStyle/>
        <a:p>
          <a:endParaRPr lang="es-EC" sz="4000"/>
        </a:p>
      </dgm:t>
    </dgm:pt>
    <dgm:pt modelId="{07457DB7-1227-49F6-889E-D13D8066F5FF}" type="sibTrans" cxnId="{C57AE53E-7E36-42B2-8F37-3A229D6882BB}">
      <dgm:prSet/>
      <dgm:spPr/>
      <dgm:t>
        <a:bodyPr/>
        <a:lstStyle/>
        <a:p>
          <a:endParaRPr lang="es-EC" sz="4000"/>
        </a:p>
      </dgm:t>
    </dgm:pt>
    <dgm:pt modelId="{F66DC945-2557-43B6-A703-C788108221B9}">
      <dgm:prSet phldrT="[Texto]" custT="1"/>
      <dgm:spPr/>
      <dgm:t>
        <a:bodyPr/>
        <a:lstStyle/>
        <a:p>
          <a:r>
            <a:rPr lang="es-EC" sz="3200" dirty="0"/>
            <a:t>Calcificaciones</a:t>
          </a:r>
        </a:p>
      </dgm:t>
    </dgm:pt>
    <dgm:pt modelId="{BACE7549-4929-4615-860E-D3CA0EAE9426}" type="parTrans" cxnId="{90B19D3B-93F5-424F-AE08-B95D302DC4F4}">
      <dgm:prSet/>
      <dgm:spPr/>
      <dgm:t>
        <a:bodyPr/>
        <a:lstStyle/>
        <a:p>
          <a:endParaRPr lang="es-EC" sz="4000"/>
        </a:p>
      </dgm:t>
    </dgm:pt>
    <dgm:pt modelId="{43E2D81D-0B7F-47A3-A601-B6EFE630E5FE}" type="sibTrans" cxnId="{90B19D3B-93F5-424F-AE08-B95D302DC4F4}">
      <dgm:prSet/>
      <dgm:spPr/>
      <dgm:t>
        <a:bodyPr/>
        <a:lstStyle/>
        <a:p>
          <a:endParaRPr lang="es-EC" sz="4000"/>
        </a:p>
      </dgm:t>
    </dgm:pt>
    <dgm:pt modelId="{76B9CAC0-E6EA-470A-A3AC-BF76493F16D0}">
      <dgm:prSet phldrT="[Texto]" custT="1"/>
      <dgm:spPr/>
      <dgm:t>
        <a:bodyPr/>
        <a:lstStyle/>
        <a:p>
          <a:r>
            <a:rPr lang="es-EC" sz="3200" dirty="0"/>
            <a:t>Ganglio </a:t>
          </a:r>
          <a:r>
            <a:rPr lang="es-EC" sz="3200" dirty="0" smtClean="0"/>
            <a:t>linfático</a:t>
          </a:r>
          <a:endParaRPr lang="es-EC" sz="3200" dirty="0"/>
        </a:p>
      </dgm:t>
    </dgm:pt>
    <dgm:pt modelId="{9FB7F342-18FE-4761-B466-BAD1E80850F6}" type="parTrans" cxnId="{4B428A0F-68F1-4A01-A98E-895652C4C15C}">
      <dgm:prSet/>
      <dgm:spPr/>
      <dgm:t>
        <a:bodyPr/>
        <a:lstStyle/>
        <a:p>
          <a:endParaRPr lang="es-EC" sz="4000"/>
        </a:p>
      </dgm:t>
    </dgm:pt>
    <dgm:pt modelId="{DC9BE8EB-3445-4DE8-99C7-29130CE872B2}" type="sibTrans" cxnId="{4B428A0F-68F1-4A01-A98E-895652C4C15C}">
      <dgm:prSet/>
      <dgm:spPr/>
      <dgm:t>
        <a:bodyPr/>
        <a:lstStyle/>
        <a:p>
          <a:endParaRPr lang="es-EC" sz="4000"/>
        </a:p>
      </dgm:t>
    </dgm:pt>
    <dgm:pt modelId="{FA618263-B7AD-4D8B-8078-7AF7F31DE5F5}" type="pres">
      <dgm:prSet presAssocID="{395B1736-B4AD-4D31-B8A7-F0F051AEF363}" presName="linear" presStyleCnt="0">
        <dgm:presLayoutVars>
          <dgm:dir/>
          <dgm:resizeHandles val="exact"/>
        </dgm:presLayoutVars>
      </dgm:prSet>
      <dgm:spPr/>
    </dgm:pt>
    <dgm:pt modelId="{3F38E41B-15FC-4EF2-9B39-F8CC7FB08789}" type="pres">
      <dgm:prSet presAssocID="{94CCE50D-11B3-4319-8DE1-D6069624419D}" presName="comp" presStyleCnt="0"/>
      <dgm:spPr/>
    </dgm:pt>
    <dgm:pt modelId="{E40C7626-B780-4991-BC15-0C3D9BB5D55B}" type="pres">
      <dgm:prSet presAssocID="{94CCE50D-11B3-4319-8DE1-D6069624419D}" presName="box" presStyleLbl="node1" presStyleIdx="0" presStyleCnt="3"/>
      <dgm:spPr/>
      <dgm:t>
        <a:bodyPr/>
        <a:lstStyle/>
        <a:p>
          <a:endParaRPr lang="es-EC"/>
        </a:p>
      </dgm:t>
    </dgm:pt>
    <dgm:pt modelId="{07E9F9F4-86FE-46FF-9713-51110447FD45}" type="pres">
      <dgm:prSet presAssocID="{94CCE50D-11B3-4319-8DE1-D6069624419D}" presName="img" presStyleLbl="fgImgPlace1" presStyleIdx="0" presStyleCnt="3"/>
      <dgm:spPr>
        <a:blipFill rotWithShape="1">
          <a:blip xmlns:r="http://schemas.openxmlformats.org/officeDocument/2006/relationships" r:embed="rId1"/>
          <a:srcRect/>
          <a:stretch>
            <a:fillRect l="-5000" r="-5000"/>
          </a:stretch>
        </a:blipFill>
      </dgm:spPr>
    </dgm:pt>
    <dgm:pt modelId="{94750C1D-A625-48AA-97B7-32200693B056}" type="pres">
      <dgm:prSet presAssocID="{94CCE50D-11B3-4319-8DE1-D6069624419D}" presName="text" presStyleLbl="node1" presStyleIdx="0" presStyleCnt="3">
        <dgm:presLayoutVars>
          <dgm:bulletEnabled val="1"/>
        </dgm:presLayoutVars>
      </dgm:prSet>
      <dgm:spPr/>
      <dgm:t>
        <a:bodyPr/>
        <a:lstStyle/>
        <a:p>
          <a:endParaRPr lang="es-EC"/>
        </a:p>
      </dgm:t>
    </dgm:pt>
    <dgm:pt modelId="{E9D3FC25-4B17-410D-959A-0A6010680D7F}" type="pres">
      <dgm:prSet presAssocID="{07457DB7-1227-49F6-889E-D13D8066F5FF}" presName="spacer" presStyleCnt="0"/>
      <dgm:spPr/>
    </dgm:pt>
    <dgm:pt modelId="{CDDB24B6-58A0-4400-AE96-05E3B4902FB8}" type="pres">
      <dgm:prSet presAssocID="{F66DC945-2557-43B6-A703-C788108221B9}" presName="comp" presStyleCnt="0"/>
      <dgm:spPr/>
    </dgm:pt>
    <dgm:pt modelId="{A6E9FE4F-72DE-4941-A40A-A0F23E5D9EA7}" type="pres">
      <dgm:prSet presAssocID="{F66DC945-2557-43B6-A703-C788108221B9}" presName="box" presStyleLbl="node1" presStyleIdx="1" presStyleCnt="3"/>
      <dgm:spPr/>
      <dgm:t>
        <a:bodyPr/>
        <a:lstStyle/>
        <a:p>
          <a:endParaRPr lang="es-EC"/>
        </a:p>
      </dgm:t>
    </dgm:pt>
    <dgm:pt modelId="{ECCBFEEA-CE5E-44E2-927C-F179CB0A1197}" type="pres">
      <dgm:prSet presAssocID="{F66DC945-2557-43B6-A703-C788108221B9}" presName="img" presStyleLbl="fgImgPlace1" presStyleIdx="1" presStyleCnt="3"/>
      <dgm:spPr>
        <a:blipFill rotWithShape="1">
          <a:blip xmlns:r="http://schemas.openxmlformats.org/officeDocument/2006/relationships" r:embed="rId2"/>
          <a:srcRect/>
          <a:stretch>
            <a:fillRect l="-2000" r="-2000"/>
          </a:stretch>
        </a:blipFill>
      </dgm:spPr>
    </dgm:pt>
    <dgm:pt modelId="{7191DACB-30DE-4BB0-A72D-05F9D2D8839C}" type="pres">
      <dgm:prSet presAssocID="{F66DC945-2557-43B6-A703-C788108221B9}" presName="text" presStyleLbl="node1" presStyleIdx="1" presStyleCnt="3">
        <dgm:presLayoutVars>
          <dgm:bulletEnabled val="1"/>
        </dgm:presLayoutVars>
      </dgm:prSet>
      <dgm:spPr/>
      <dgm:t>
        <a:bodyPr/>
        <a:lstStyle/>
        <a:p>
          <a:endParaRPr lang="es-EC"/>
        </a:p>
      </dgm:t>
    </dgm:pt>
    <dgm:pt modelId="{231D0614-1B67-4ADF-AC3D-C1AE5759C2C2}" type="pres">
      <dgm:prSet presAssocID="{43E2D81D-0B7F-47A3-A601-B6EFE630E5FE}" presName="spacer" presStyleCnt="0"/>
      <dgm:spPr/>
    </dgm:pt>
    <dgm:pt modelId="{1B9F7EDE-2B5F-447E-ACED-412B0DE016F6}" type="pres">
      <dgm:prSet presAssocID="{76B9CAC0-E6EA-470A-A3AC-BF76493F16D0}" presName="comp" presStyleCnt="0"/>
      <dgm:spPr/>
    </dgm:pt>
    <dgm:pt modelId="{E2187F3C-48CA-42EB-934D-ED422AEB6420}" type="pres">
      <dgm:prSet presAssocID="{76B9CAC0-E6EA-470A-A3AC-BF76493F16D0}" presName="box" presStyleLbl="node1" presStyleIdx="2" presStyleCnt="3"/>
      <dgm:spPr/>
      <dgm:t>
        <a:bodyPr/>
        <a:lstStyle/>
        <a:p>
          <a:endParaRPr lang="es-EC"/>
        </a:p>
      </dgm:t>
    </dgm:pt>
    <dgm:pt modelId="{4A11F74D-F48F-45AA-833B-DF0CD5F9AAEE}" type="pres">
      <dgm:prSet presAssocID="{76B9CAC0-E6EA-470A-A3AC-BF76493F16D0}" presName="img" presStyleLbl="fgImgPlace1" presStyleIdx="2" presStyleCnt="3"/>
      <dgm:spPr>
        <a:blipFill rotWithShape="1">
          <a:blip xmlns:r="http://schemas.openxmlformats.org/officeDocument/2006/relationships" r:embed="rId3"/>
          <a:srcRect/>
          <a:stretch>
            <a:fillRect l="-2000" r="-2000"/>
          </a:stretch>
        </a:blipFill>
      </dgm:spPr>
    </dgm:pt>
    <dgm:pt modelId="{C45BE1FE-4554-41D1-8CB4-A84223188679}" type="pres">
      <dgm:prSet presAssocID="{76B9CAC0-E6EA-470A-A3AC-BF76493F16D0}" presName="text" presStyleLbl="node1" presStyleIdx="2" presStyleCnt="3">
        <dgm:presLayoutVars>
          <dgm:bulletEnabled val="1"/>
        </dgm:presLayoutVars>
      </dgm:prSet>
      <dgm:spPr/>
      <dgm:t>
        <a:bodyPr/>
        <a:lstStyle/>
        <a:p>
          <a:endParaRPr lang="es-EC"/>
        </a:p>
      </dgm:t>
    </dgm:pt>
  </dgm:ptLst>
  <dgm:cxnLst>
    <dgm:cxn modelId="{4B428A0F-68F1-4A01-A98E-895652C4C15C}" srcId="{395B1736-B4AD-4D31-B8A7-F0F051AEF363}" destId="{76B9CAC0-E6EA-470A-A3AC-BF76493F16D0}" srcOrd="2" destOrd="0" parTransId="{9FB7F342-18FE-4761-B466-BAD1E80850F6}" sibTransId="{DC9BE8EB-3445-4DE8-99C7-29130CE872B2}"/>
    <dgm:cxn modelId="{EBB4A09D-D711-4404-A3C1-63DCB0C14CD9}" type="presOf" srcId="{76B9CAC0-E6EA-470A-A3AC-BF76493F16D0}" destId="{C45BE1FE-4554-41D1-8CB4-A84223188679}" srcOrd="1" destOrd="0" presId="urn:microsoft.com/office/officeart/2005/8/layout/vList4"/>
    <dgm:cxn modelId="{03A983DE-7C1A-42DF-A355-8B9DD88786A7}" type="presOf" srcId="{76B9CAC0-E6EA-470A-A3AC-BF76493F16D0}" destId="{E2187F3C-48CA-42EB-934D-ED422AEB6420}" srcOrd="0" destOrd="0" presId="urn:microsoft.com/office/officeart/2005/8/layout/vList4"/>
    <dgm:cxn modelId="{4F0DAE27-0224-48B4-8308-C2EB584DF41B}" type="presOf" srcId="{94CCE50D-11B3-4319-8DE1-D6069624419D}" destId="{E40C7626-B780-4991-BC15-0C3D9BB5D55B}" srcOrd="0" destOrd="0" presId="urn:microsoft.com/office/officeart/2005/8/layout/vList4"/>
    <dgm:cxn modelId="{C57AE53E-7E36-42B2-8F37-3A229D6882BB}" srcId="{395B1736-B4AD-4D31-B8A7-F0F051AEF363}" destId="{94CCE50D-11B3-4319-8DE1-D6069624419D}" srcOrd="0" destOrd="0" parTransId="{54E5215C-4FE5-41B2-AF3D-B5181D435543}" sibTransId="{07457DB7-1227-49F6-889E-D13D8066F5FF}"/>
    <dgm:cxn modelId="{90B19D3B-93F5-424F-AE08-B95D302DC4F4}" srcId="{395B1736-B4AD-4D31-B8A7-F0F051AEF363}" destId="{F66DC945-2557-43B6-A703-C788108221B9}" srcOrd="1" destOrd="0" parTransId="{BACE7549-4929-4615-860E-D3CA0EAE9426}" sibTransId="{43E2D81D-0B7F-47A3-A601-B6EFE630E5FE}"/>
    <dgm:cxn modelId="{E3B7C4B7-0EC4-42F8-AF5F-EE7BB2A1B956}" type="presOf" srcId="{F66DC945-2557-43B6-A703-C788108221B9}" destId="{A6E9FE4F-72DE-4941-A40A-A0F23E5D9EA7}" srcOrd="0" destOrd="0" presId="urn:microsoft.com/office/officeart/2005/8/layout/vList4"/>
    <dgm:cxn modelId="{51727B31-9C04-4AF7-9C92-11B31F020FD5}" type="presOf" srcId="{94CCE50D-11B3-4319-8DE1-D6069624419D}" destId="{94750C1D-A625-48AA-97B7-32200693B056}" srcOrd="1" destOrd="0" presId="urn:microsoft.com/office/officeart/2005/8/layout/vList4"/>
    <dgm:cxn modelId="{48E68180-FE02-4CCE-8471-7F15DE6F6E28}" type="presOf" srcId="{F66DC945-2557-43B6-A703-C788108221B9}" destId="{7191DACB-30DE-4BB0-A72D-05F9D2D8839C}" srcOrd="1" destOrd="0" presId="urn:microsoft.com/office/officeart/2005/8/layout/vList4"/>
    <dgm:cxn modelId="{E73B5D78-EEA6-4055-9DE3-E324DB8F35B1}" type="presOf" srcId="{395B1736-B4AD-4D31-B8A7-F0F051AEF363}" destId="{FA618263-B7AD-4D8B-8078-7AF7F31DE5F5}" srcOrd="0" destOrd="0" presId="urn:microsoft.com/office/officeart/2005/8/layout/vList4"/>
    <dgm:cxn modelId="{E2711C7B-4A42-47C1-837B-A65E22F126E9}" type="presParOf" srcId="{FA618263-B7AD-4D8B-8078-7AF7F31DE5F5}" destId="{3F38E41B-15FC-4EF2-9B39-F8CC7FB08789}" srcOrd="0" destOrd="0" presId="urn:microsoft.com/office/officeart/2005/8/layout/vList4"/>
    <dgm:cxn modelId="{B34C9858-2577-4973-95D6-6A70C7225C4F}" type="presParOf" srcId="{3F38E41B-15FC-4EF2-9B39-F8CC7FB08789}" destId="{E40C7626-B780-4991-BC15-0C3D9BB5D55B}" srcOrd="0" destOrd="0" presId="urn:microsoft.com/office/officeart/2005/8/layout/vList4"/>
    <dgm:cxn modelId="{BB7227AF-A3B2-4990-B668-552FEA0C44C8}" type="presParOf" srcId="{3F38E41B-15FC-4EF2-9B39-F8CC7FB08789}" destId="{07E9F9F4-86FE-46FF-9713-51110447FD45}" srcOrd="1" destOrd="0" presId="urn:microsoft.com/office/officeart/2005/8/layout/vList4"/>
    <dgm:cxn modelId="{F46B6402-91C9-4C1A-BE44-D3C3D9931237}" type="presParOf" srcId="{3F38E41B-15FC-4EF2-9B39-F8CC7FB08789}" destId="{94750C1D-A625-48AA-97B7-32200693B056}" srcOrd="2" destOrd="0" presId="urn:microsoft.com/office/officeart/2005/8/layout/vList4"/>
    <dgm:cxn modelId="{7D1E0D88-D585-4750-8405-8E106E083CFA}" type="presParOf" srcId="{FA618263-B7AD-4D8B-8078-7AF7F31DE5F5}" destId="{E9D3FC25-4B17-410D-959A-0A6010680D7F}" srcOrd="1" destOrd="0" presId="urn:microsoft.com/office/officeart/2005/8/layout/vList4"/>
    <dgm:cxn modelId="{A2333818-64CA-4A06-BB88-957E4818BF3B}" type="presParOf" srcId="{FA618263-B7AD-4D8B-8078-7AF7F31DE5F5}" destId="{CDDB24B6-58A0-4400-AE96-05E3B4902FB8}" srcOrd="2" destOrd="0" presId="urn:microsoft.com/office/officeart/2005/8/layout/vList4"/>
    <dgm:cxn modelId="{9F86BC7F-C3C8-4633-A465-876CF08A07EC}" type="presParOf" srcId="{CDDB24B6-58A0-4400-AE96-05E3B4902FB8}" destId="{A6E9FE4F-72DE-4941-A40A-A0F23E5D9EA7}" srcOrd="0" destOrd="0" presId="urn:microsoft.com/office/officeart/2005/8/layout/vList4"/>
    <dgm:cxn modelId="{6945EE76-6920-4801-B3F7-8B73D9B81E1E}" type="presParOf" srcId="{CDDB24B6-58A0-4400-AE96-05E3B4902FB8}" destId="{ECCBFEEA-CE5E-44E2-927C-F179CB0A1197}" srcOrd="1" destOrd="0" presId="urn:microsoft.com/office/officeart/2005/8/layout/vList4"/>
    <dgm:cxn modelId="{841B2D31-31C9-4730-A5E5-013BB2635338}" type="presParOf" srcId="{CDDB24B6-58A0-4400-AE96-05E3B4902FB8}" destId="{7191DACB-30DE-4BB0-A72D-05F9D2D8839C}" srcOrd="2" destOrd="0" presId="urn:microsoft.com/office/officeart/2005/8/layout/vList4"/>
    <dgm:cxn modelId="{25B42534-2EC6-422C-BEB3-0D07842F301D}" type="presParOf" srcId="{FA618263-B7AD-4D8B-8078-7AF7F31DE5F5}" destId="{231D0614-1B67-4ADF-AC3D-C1AE5759C2C2}" srcOrd="3" destOrd="0" presId="urn:microsoft.com/office/officeart/2005/8/layout/vList4"/>
    <dgm:cxn modelId="{91659F45-C49C-4371-AED5-B330E94DEC36}" type="presParOf" srcId="{FA618263-B7AD-4D8B-8078-7AF7F31DE5F5}" destId="{1B9F7EDE-2B5F-447E-ACED-412B0DE016F6}" srcOrd="4" destOrd="0" presId="urn:microsoft.com/office/officeart/2005/8/layout/vList4"/>
    <dgm:cxn modelId="{348080E5-474B-4BAF-9429-E4697D59E0A4}" type="presParOf" srcId="{1B9F7EDE-2B5F-447E-ACED-412B0DE016F6}" destId="{E2187F3C-48CA-42EB-934D-ED422AEB6420}" srcOrd="0" destOrd="0" presId="urn:microsoft.com/office/officeart/2005/8/layout/vList4"/>
    <dgm:cxn modelId="{072072E8-66F0-48C6-A96E-398EDB7EFDC0}" type="presParOf" srcId="{1B9F7EDE-2B5F-447E-ACED-412B0DE016F6}" destId="{4A11F74D-F48F-45AA-833B-DF0CD5F9AAEE}" srcOrd="1" destOrd="0" presId="urn:microsoft.com/office/officeart/2005/8/layout/vList4"/>
    <dgm:cxn modelId="{9652A880-4F10-4549-8DFE-0D2A9020124C}" type="presParOf" srcId="{1B9F7EDE-2B5F-447E-ACED-412B0DE016F6}" destId="{C45BE1FE-4554-41D1-8CB4-A8422318867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B1736-B4AD-4D31-B8A7-F0F051AEF363}" type="doc">
      <dgm:prSet loTypeId="urn:microsoft.com/office/officeart/2005/8/layout/vList4" loCatId="picture" qsTypeId="urn:microsoft.com/office/officeart/2005/8/quickstyle/simple1" qsCatId="simple" csTypeId="urn:microsoft.com/office/officeart/2005/8/colors/accent1_2" csCatId="accent1" phldr="1"/>
      <dgm:spPr/>
    </dgm:pt>
    <dgm:pt modelId="{94CCE50D-11B3-4319-8DE1-D6069624419D}">
      <dgm:prSet phldrT="[Texto]" custT="1"/>
      <dgm:spPr/>
      <dgm:t>
        <a:bodyPr/>
        <a:lstStyle/>
        <a:p>
          <a:r>
            <a:rPr lang="es-EC" sz="3200" b="0" dirty="0"/>
            <a:t>Lesión cutánea</a:t>
          </a:r>
        </a:p>
      </dgm:t>
    </dgm:pt>
    <dgm:pt modelId="{54E5215C-4FE5-41B2-AF3D-B5181D435543}" type="parTrans" cxnId="{C57AE53E-7E36-42B2-8F37-3A229D6882BB}">
      <dgm:prSet/>
      <dgm:spPr/>
      <dgm:t>
        <a:bodyPr/>
        <a:lstStyle/>
        <a:p>
          <a:endParaRPr lang="es-EC" sz="4000"/>
        </a:p>
      </dgm:t>
    </dgm:pt>
    <dgm:pt modelId="{07457DB7-1227-49F6-889E-D13D8066F5FF}" type="sibTrans" cxnId="{C57AE53E-7E36-42B2-8F37-3A229D6882BB}">
      <dgm:prSet/>
      <dgm:spPr/>
      <dgm:t>
        <a:bodyPr/>
        <a:lstStyle/>
        <a:p>
          <a:endParaRPr lang="es-EC" sz="4000"/>
        </a:p>
      </dgm:t>
    </dgm:pt>
    <dgm:pt modelId="{F66DC945-2557-43B6-A703-C788108221B9}">
      <dgm:prSet phldrT="[Texto]" custT="1"/>
      <dgm:spPr/>
      <dgm:t>
        <a:bodyPr/>
        <a:lstStyle/>
        <a:p>
          <a:r>
            <a:rPr lang="es-EC" sz="3200" dirty="0"/>
            <a:t>Conducto dilatado solitario</a:t>
          </a:r>
        </a:p>
      </dgm:t>
    </dgm:pt>
    <dgm:pt modelId="{BACE7549-4929-4615-860E-D3CA0EAE9426}" type="parTrans" cxnId="{90B19D3B-93F5-424F-AE08-B95D302DC4F4}">
      <dgm:prSet/>
      <dgm:spPr/>
      <dgm:t>
        <a:bodyPr/>
        <a:lstStyle/>
        <a:p>
          <a:endParaRPr lang="es-EC" sz="4000"/>
        </a:p>
      </dgm:t>
    </dgm:pt>
    <dgm:pt modelId="{43E2D81D-0B7F-47A3-A601-B6EFE630E5FE}" type="sibTrans" cxnId="{90B19D3B-93F5-424F-AE08-B95D302DC4F4}">
      <dgm:prSet/>
      <dgm:spPr/>
      <dgm:t>
        <a:bodyPr/>
        <a:lstStyle/>
        <a:p>
          <a:endParaRPr lang="es-EC" sz="4000"/>
        </a:p>
      </dgm:t>
    </dgm:pt>
    <dgm:pt modelId="{FA618263-B7AD-4D8B-8078-7AF7F31DE5F5}" type="pres">
      <dgm:prSet presAssocID="{395B1736-B4AD-4D31-B8A7-F0F051AEF363}" presName="linear" presStyleCnt="0">
        <dgm:presLayoutVars>
          <dgm:dir/>
          <dgm:resizeHandles val="exact"/>
        </dgm:presLayoutVars>
      </dgm:prSet>
      <dgm:spPr/>
    </dgm:pt>
    <dgm:pt modelId="{3F38E41B-15FC-4EF2-9B39-F8CC7FB08789}" type="pres">
      <dgm:prSet presAssocID="{94CCE50D-11B3-4319-8DE1-D6069624419D}" presName="comp" presStyleCnt="0"/>
      <dgm:spPr/>
    </dgm:pt>
    <dgm:pt modelId="{E40C7626-B780-4991-BC15-0C3D9BB5D55B}" type="pres">
      <dgm:prSet presAssocID="{94CCE50D-11B3-4319-8DE1-D6069624419D}" presName="box" presStyleLbl="node1" presStyleIdx="0" presStyleCnt="2"/>
      <dgm:spPr/>
      <dgm:t>
        <a:bodyPr/>
        <a:lstStyle/>
        <a:p>
          <a:endParaRPr lang="es-EC"/>
        </a:p>
      </dgm:t>
    </dgm:pt>
    <dgm:pt modelId="{07E9F9F4-86FE-46FF-9713-51110447FD45}" type="pres">
      <dgm:prSet presAssocID="{94CCE50D-11B3-4319-8DE1-D6069624419D}" presName="img" presStyleLbl="fgImgPlace1" presStyleIdx="0" presStyleCnt="2"/>
      <dgm:spPr>
        <a:blipFill rotWithShape="1">
          <a:blip xmlns:r="http://schemas.openxmlformats.org/officeDocument/2006/relationships" r:embed="rId1"/>
          <a:srcRect/>
          <a:stretch>
            <a:fillRect l="-11000" r="-11000"/>
          </a:stretch>
        </a:blipFill>
      </dgm:spPr>
    </dgm:pt>
    <dgm:pt modelId="{94750C1D-A625-48AA-97B7-32200693B056}" type="pres">
      <dgm:prSet presAssocID="{94CCE50D-11B3-4319-8DE1-D6069624419D}" presName="text" presStyleLbl="node1" presStyleIdx="0" presStyleCnt="2">
        <dgm:presLayoutVars>
          <dgm:bulletEnabled val="1"/>
        </dgm:presLayoutVars>
      </dgm:prSet>
      <dgm:spPr/>
      <dgm:t>
        <a:bodyPr/>
        <a:lstStyle/>
        <a:p>
          <a:endParaRPr lang="es-EC"/>
        </a:p>
      </dgm:t>
    </dgm:pt>
    <dgm:pt modelId="{E9D3FC25-4B17-410D-959A-0A6010680D7F}" type="pres">
      <dgm:prSet presAssocID="{07457DB7-1227-49F6-889E-D13D8066F5FF}" presName="spacer" presStyleCnt="0"/>
      <dgm:spPr/>
    </dgm:pt>
    <dgm:pt modelId="{CDDB24B6-58A0-4400-AE96-05E3B4902FB8}" type="pres">
      <dgm:prSet presAssocID="{F66DC945-2557-43B6-A703-C788108221B9}" presName="comp" presStyleCnt="0"/>
      <dgm:spPr/>
    </dgm:pt>
    <dgm:pt modelId="{A6E9FE4F-72DE-4941-A40A-A0F23E5D9EA7}" type="pres">
      <dgm:prSet presAssocID="{F66DC945-2557-43B6-A703-C788108221B9}" presName="box" presStyleLbl="node1" presStyleIdx="1" presStyleCnt="2"/>
      <dgm:spPr/>
      <dgm:t>
        <a:bodyPr/>
        <a:lstStyle/>
        <a:p>
          <a:endParaRPr lang="es-EC"/>
        </a:p>
      </dgm:t>
    </dgm:pt>
    <dgm:pt modelId="{ECCBFEEA-CE5E-44E2-927C-F179CB0A1197}" type="pres">
      <dgm:prSet presAssocID="{F66DC945-2557-43B6-A703-C788108221B9}" presName="img" presStyleLbl="fgImgPlace1" presStyleIdx="1" presStyleCnt="2"/>
      <dgm:spPr>
        <a:blipFill rotWithShape="1">
          <a:blip xmlns:r="http://schemas.openxmlformats.org/officeDocument/2006/relationships" r:embed="rId2"/>
          <a:srcRect/>
          <a:stretch>
            <a:fillRect l="-12000" r="-12000"/>
          </a:stretch>
        </a:blipFill>
      </dgm:spPr>
    </dgm:pt>
    <dgm:pt modelId="{7191DACB-30DE-4BB0-A72D-05F9D2D8839C}" type="pres">
      <dgm:prSet presAssocID="{F66DC945-2557-43B6-A703-C788108221B9}" presName="text" presStyleLbl="node1" presStyleIdx="1" presStyleCnt="2">
        <dgm:presLayoutVars>
          <dgm:bulletEnabled val="1"/>
        </dgm:presLayoutVars>
      </dgm:prSet>
      <dgm:spPr/>
      <dgm:t>
        <a:bodyPr/>
        <a:lstStyle/>
        <a:p>
          <a:endParaRPr lang="es-EC"/>
        </a:p>
      </dgm:t>
    </dgm:pt>
  </dgm:ptLst>
  <dgm:cxnLst>
    <dgm:cxn modelId="{0F241514-A3F4-4454-8F63-273D9EAA7386}" type="presOf" srcId="{94CCE50D-11B3-4319-8DE1-D6069624419D}" destId="{94750C1D-A625-48AA-97B7-32200693B056}" srcOrd="1" destOrd="0" presId="urn:microsoft.com/office/officeart/2005/8/layout/vList4"/>
    <dgm:cxn modelId="{040527B8-359E-4A55-A34E-1BB8C9D6FA82}" type="presOf" srcId="{F66DC945-2557-43B6-A703-C788108221B9}" destId="{7191DACB-30DE-4BB0-A72D-05F9D2D8839C}" srcOrd="1" destOrd="0" presId="urn:microsoft.com/office/officeart/2005/8/layout/vList4"/>
    <dgm:cxn modelId="{171A975A-6AC9-4B3F-B0C3-EEB9B65C8596}" type="presOf" srcId="{F66DC945-2557-43B6-A703-C788108221B9}" destId="{A6E9FE4F-72DE-4941-A40A-A0F23E5D9EA7}" srcOrd="0" destOrd="0" presId="urn:microsoft.com/office/officeart/2005/8/layout/vList4"/>
    <dgm:cxn modelId="{A48F0BD7-6549-4A33-B1EB-31220C1CC4D2}" type="presOf" srcId="{395B1736-B4AD-4D31-B8A7-F0F051AEF363}" destId="{FA618263-B7AD-4D8B-8078-7AF7F31DE5F5}" srcOrd="0" destOrd="0" presId="urn:microsoft.com/office/officeart/2005/8/layout/vList4"/>
    <dgm:cxn modelId="{5FA12B02-F7C2-4995-833A-C6EB047AEA35}" type="presOf" srcId="{94CCE50D-11B3-4319-8DE1-D6069624419D}" destId="{E40C7626-B780-4991-BC15-0C3D9BB5D55B}" srcOrd="0" destOrd="0" presId="urn:microsoft.com/office/officeart/2005/8/layout/vList4"/>
    <dgm:cxn modelId="{C57AE53E-7E36-42B2-8F37-3A229D6882BB}" srcId="{395B1736-B4AD-4D31-B8A7-F0F051AEF363}" destId="{94CCE50D-11B3-4319-8DE1-D6069624419D}" srcOrd="0" destOrd="0" parTransId="{54E5215C-4FE5-41B2-AF3D-B5181D435543}" sibTransId="{07457DB7-1227-49F6-889E-D13D8066F5FF}"/>
    <dgm:cxn modelId="{90B19D3B-93F5-424F-AE08-B95D302DC4F4}" srcId="{395B1736-B4AD-4D31-B8A7-F0F051AEF363}" destId="{F66DC945-2557-43B6-A703-C788108221B9}" srcOrd="1" destOrd="0" parTransId="{BACE7549-4929-4615-860E-D3CA0EAE9426}" sibTransId="{43E2D81D-0B7F-47A3-A601-B6EFE630E5FE}"/>
    <dgm:cxn modelId="{481CA710-8DF5-4949-977A-C301ACF3E55D}" type="presParOf" srcId="{FA618263-B7AD-4D8B-8078-7AF7F31DE5F5}" destId="{3F38E41B-15FC-4EF2-9B39-F8CC7FB08789}" srcOrd="0" destOrd="0" presId="urn:microsoft.com/office/officeart/2005/8/layout/vList4"/>
    <dgm:cxn modelId="{CFE191FC-D5D5-4826-A098-FE29B84F48FD}" type="presParOf" srcId="{3F38E41B-15FC-4EF2-9B39-F8CC7FB08789}" destId="{E40C7626-B780-4991-BC15-0C3D9BB5D55B}" srcOrd="0" destOrd="0" presId="urn:microsoft.com/office/officeart/2005/8/layout/vList4"/>
    <dgm:cxn modelId="{58FB9AE2-E6AC-4A2C-AAF2-C0D4772F5933}" type="presParOf" srcId="{3F38E41B-15FC-4EF2-9B39-F8CC7FB08789}" destId="{07E9F9F4-86FE-46FF-9713-51110447FD45}" srcOrd="1" destOrd="0" presId="urn:microsoft.com/office/officeart/2005/8/layout/vList4"/>
    <dgm:cxn modelId="{261C90E5-DF99-407E-97DC-559B8AC1E56D}" type="presParOf" srcId="{3F38E41B-15FC-4EF2-9B39-F8CC7FB08789}" destId="{94750C1D-A625-48AA-97B7-32200693B056}" srcOrd="2" destOrd="0" presId="urn:microsoft.com/office/officeart/2005/8/layout/vList4"/>
    <dgm:cxn modelId="{8EC1E999-45D3-49D6-95D7-6679E50BDA20}" type="presParOf" srcId="{FA618263-B7AD-4D8B-8078-7AF7F31DE5F5}" destId="{E9D3FC25-4B17-410D-959A-0A6010680D7F}" srcOrd="1" destOrd="0" presId="urn:microsoft.com/office/officeart/2005/8/layout/vList4"/>
    <dgm:cxn modelId="{3FF29320-3A4C-4687-94D7-15D49DA678A4}" type="presParOf" srcId="{FA618263-B7AD-4D8B-8078-7AF7F31DE5F5}" destId="{CDDB24B6-58A0-4400-AE96-05E3B4902FB8}" srcOrd="2" destOrd="0" presId="urn:microsoft.com/office/officeart/2005/8/layout/vList4"/>
    <dgm:cxn modelId="{92D9AA9E-3DDE-4CED-B0DB-DF2FDEB6B999}" type="presParOf" srcId="{CDDB24B6-58A0-4400-AE96-05E3B4902FB8}" destId="{A6E9FE4F-72DE-4941-A40A-A0F23E5D9EA7}" srcOrd="0" destOrd="0" presId="urn:microsoft.com/office/officeart/2005/8/layout/vList4"/>
    <dgm:cxn modelId="{3AC6888A-01CD-4920-8559-EA51A50C9B03}" type="presParOf" srcId="{CDDB24B6-58A0-4400-AE96-05E3B4902FB8}" destId="{ECCBFEEA-CE5E-44E2-927C-F179CB0A1197}" srcOrd="1" destOrd="0" presId="urn:microsoft.com/office/officeart/2005/8/layout/vList4"/>
    <dgm:cxn modelId="{0E546344-B2AC-4DE8-A8A8-8AF053DE8727}" type="presParOf" srcId="{CDDB24B6-58A0-4400-AE96-05E3B4902FB8}" destId="{7191DACB-30DE-4BB0-A72D-05F9D2D8839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50B0F-86B6-4353-A260-A36CFE0A8E7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53CB96BA-BEBD-4BD2-896A-72097470012C}">
      <dgm:prSet phldrT="[Texto]"/>
      <dgm:spPr/>
      <dgm:t>
        <a:bodyPr/>
        <a:lstStyle/>
        <a:p>
          <a:r>
            <a:rPr lang="es-EC" b="1" dirty="0"/>
            <a:t>Métodos de Diagnostico</a:t>
          </a:r>
        </a:p>
      </dgm:t>
    </dgm:pt>
    <dgm:pt modelId="{AF269A79-03B4-44F7-B960-79A4F873A3A0}" type="parTrans" cxnId="{15EA3C21-F29D-4ACB-B864-48CA52E26CB2}">
      <dgm:prSet/>
      <dgm:spPr/>
      <dgm:t>
        <a:bodyPr/>
        <a:lstStyle/>
        <a:p>
          <a:endParaRPr lang="es-EC" b="1"/>
        </a:p>
      </dgm:t>
    </dgm:pt>
    <dgm:pt modelId="{639D542C-AB28-4F61-89C1-2CD8C2709E95}" type="sibTrans" cxnId="{15EA3C21-F29D-4ACB-B864-48CA52E26CB2}">
      <dgm:prSet/>
      <dgm:spPr/>
      <dgm:t>
        <a:bodyPr/>
        <a:lstStyle/>
        <a:p>
          <a:endParaRPr lang="es-EC" b="1"/>
        </a:p>
      </dgm:t>
    </dgm:pt>
    <dgm:pt modelId="{CA1CA048-2B31-4065-9FC1-9D14B78A20FF}">
      <dgm:prSet phldrT="[Texto]"/>
      <dgm:spPr/>
      <dgm:t>
        <a:bodyPr/>
        <a:lstStyle/>
        <a:p>
          <a:r>
            <a:rPr lang="es-EC" b="1" dirty="0"/>
            <a:t>Exploración clínica de las mamas</a:t>
          </a:r>
        </a:p>
      </dgm:t>
    </dgm:pt>
    <dgm:pt modelId="{E5C31BED-E11A-4E7D-B542-89D5706459C3}" type="parTrans" cxnId="{52ED075A-C6AD-4BAC-A55E-D0BE548B6AB8}">
      <dgm:prSet/>
      <dgm:spPr/>
      <dgm:t>
        <a:bodyPr/>
        <a:lstStyle/>
        <a:p>
          <a:endParaRPr lang="es-EC" b="1"/>
        </a:p>
      </dgm:t>
    </dgm:pt>
    <dgm:pt modelId="{C6AF18A2-44DC-4486-B24A-6C2BD8262431}" type="sibTrans" cxnId="{52ED075A-C6AD-4BAC-A55E-D0BE548B6AB8}">
      <dgm:prSet/>
      <dgm:spPr/>
      <dgm:t>
        <a:bodyPr/>
        <a:lstStyle/>
        <a:p>
          <a:endParaRPr lang="es-EC" b="1"/>
        </a:p>
      </dgm:t>
    </dgm:pt>
    <dgm:pt modelId="{7FA8FAF7-5572-4038-813D-225E93DC1740}">
      <dgm:prSet phldrT="[Texto]"/>
      <dgm:spPr/>
      <dgm:t>
        <a:bodyPr/>
        <a:lstStyle/>
        <a:p>
          <a:r>
            <a:rPr lang="es-EC" b="1" dirty="0"/>
            <a:t>Emisión de positrones</a:t>
          </a:r>
        </a:p>
      </dgm:t>
    </dgm:pt>
    <dgm:pt modelId="{3BAB14ED-9622-4273-A409-D6B427A8CE38}" type="parTrans" cxnId="{F564DC4C-C928-431B-967E-33954F93ED6B}">
      <dgm:prSet/>
      <dgm:spPr/>
      <dgm:t>
        <a:bodyPr/>
        <a:lstStyle/>
        <a:p>
          <a:endParaRPr lang="es-EC" b="1"/>
        </a:p>
      </dgm:t>
    </dgm:pt>
    <dgm:pt modelId="{3BE3B448-0497-44B9-8D75-38D3A71DC939}" type="sibTrans" cxnId="{F564DC4C-C928-431B-967E-33954F93ED6B}">
      <dgm:prSet/>
      <dgm:spPr/>
      <dgm:t>
        <a:bodyPr/>
        <a:lstStyle/>
        <a:p>
          <a:endParaRPr lang="es-EC" b="1"/>
        </a:p>
      </dgm:t>
    </dgm:pt>
    <dgm:pt modelId="{3CD49C48-6402-4C7C-BBE4-C7F9D65986D0}">
      <dgm:prSet phldrT="[Texto]"/>
      <dgm:spPr>
        <a:solidFill>
          <a:schemeClr val="accent6">
            <a:lumMod val="75000"/>
          </a:schemeClr>
        </a:solidFill>
      </dgm:spPr>
      <dgm:t>
        <a:bodyPr/>
        <a:lstStyle/>
        <a:p>
          <a:r>
            <a:rPr lang="es-EC" b="1" dirty="0"/>
            <a:t>Mamografía</a:t>
          </a:r>
        </a:p>
      </dgm:t>
    </dgm:pt>
    <dgm:pt modelId="{DCC1645F-7F5E-44D6-98C5-6D227B937FA3}" type="parTrans" cxnId="{BA93ED0E-96AC-4BB9-B96A-4743FC09605F}">
      <dgm:prSet/>
      <dgm:spPr/>
      <dgm:t>
        <a:bodyPr/>
        <a:lstStyle/>
        <a:p>
          <a:endParaRPr lang="es-EC" b="1"/>
        </a:p>
      </dgm:t>
    </dgm:pt>
    <dgm:pt modelId="{00A8FE7D-CDD3-43DC-B01F-F081DC5EAC6C}" type="sibTrans" cxnId="{BA93ED0E-96AC-4BB9-B96A-4743FC09605F}">
      <dgm:prSet/>
      <dgm:spPr/>
      <dgm:t>
        <a:bodyPr/>
        <a:lstStyle/>
        <a:p>
          <a:endParaRPr lang="es-EC" b="1"/>
        </a:p>
      </dgm:t>
    </dgm:pt>
    <dgm:pt modelId="{12F88D9D-827C-4095-BC63-DF08A166DA40}">
      <dgm:prSet phldrT="[Texto]"/>
      <dgm:spPr/>
      <dgm:t>
        <a:bodyPr/>
        <a:lstStyle/>
        <a:p>
          <a:r>
            <a:rPr lang="es-EC" b="1" dirty="0"/>
            <a:t>Ecografía</a:t>
          </a:r>
        </a:p>
      </dgm:t>
    </dgm:pt>
    <dgm:pt modelId="{FB4AC68B-25B3-4BDB-B2D5-3D441AFAD44C}" type="parTrans" cxnId="{AD0B2325-654D-462A-990F-E1289A83C926}">
      <dgm:prSet/>
      <dgm:spPr/>
      <dgm:t>
        <a:bodyPr/>
        <a:lstStyle/>
        <a:p>
          <a:endParaRPr lang="es-EC" b="1"/>
        </a:p>
      </dgm:t>
    </dgm:pt>
    <dgm:pt modelId="{C788E438-1064-43C3-9908-12AC7F93CC50}" type="sibTrans" cxnId="{AD0B2325-654D-462A-990F-E1289A83C926}">
      <dgm:prSet/>
      <dgm:spPr/>
      <dgm:t>
        <a:bodyPr/>
        <a:lstStyle/>
        <a:p>
          <a:endParaRPr lang="es-EC" b="1"/>
        </a:p>
      </dgm:t>
    </dgm:pt>
    <dgm:pt modelId="{79D2F2CF-A439-4688-9628-4AB09C68C83B}">
      <dgm:prSet phldrT="[Texto]"/>
      <dgm:spPr/>
      <dgm:t>
        <a:bodyPr/>
        <a:lstStyle/>
        <a:p>
          <a:r>
            <a:rPr lang="es-EC" b="1" dirty="0"/>
            <a:t>Punción-Aspiración con aguja final</a:t>
          </a:r>
        </a:p>
      </dgm:t>
    </dgm:pt>
    <dgm:pt modelId="{58FF5AC4-65E9-46EE-B744-BB4CB8B7043B}" type="parTrans" cxnId="{A37AE2E4-2D3D-4F61-B00C-EF84E4C7A854}">
      <dgm:prSet/>
      <dgm:spPr/>
      <dgm:t>
        <a:bodyPr/>
        <a:lstStyle/>
        <a:p>
          <a:endParaRPr lang="es-EC" b="1"/>
        </a:p>
      </dgm:t>
    </dgm:pt>
    <dgm:pt modelId="{66FA4D93-C38D-4E3C-9DDF-2FD0F240467C}" type="sibTrans" cxnId="{A37AE2E4-2D3D-4F61-B00C-EF84E4C7A854}">
      <dgm:prSet/>
      <dgm:spPr/>
      <dgm:t>
        <a:bodyPr/>
        <a:lstStyle/>
        <a:p>
          <a:endParaRPr lang="es-EC" b="1"/>
        </a:p>
      </dgm:t>
    </dgm:pt>
    <dgm:pt modelId="{B89C7859-4A5B-477A-8AA7-73BF74F93724}">
      <dgm:prSet phldrT="[Texto]"/>
      <dgm:spPr/>
      <dgm:t>
        <a:bodyPr/>
        <a:lstStyle/>
        <a:p>
          <a:r>
            <a:rPr lang="es-EC" b="1" dirty="0"/>
            <a:t>Resonancia Magnética</a:t>
          </a:r>
        </a:p>
      </dgm:t>
    </dgm:pt>
    <dgm:pt modelId="{F19A6D5A-E71F-4338-A379-17DEBC2BA8D7}" type="parTrans" cxnId="{7451FB91-A878-41B5-8329-F4C9CC79F7FC}">
      <dgm:prSet/>
      <dgm:spPr/>
      <dgm:t>
        <a:bodyPr/>
        <a:lstStyle/>
        <a:p>
          <a:endParaRPr lang="es-EC" b="1"/>
        </a:p>
      </dgm:t>
    </dgm:pt>
    <dgm:pt modelId="{FC830710-C483-435A-8792-EF24EB217E57}" type="sibTrans" cxnId="{7451FB91-A878-41B5-8329-F4C9CC79F7FC}">
      <dgm:prSet/>
      <dgm:spPr/>
      <dgm:t>
        <a:bodyPr/>
        <a:lstStyle/>
        <a:p>
          <a:endParaRPr lang="es-EC" b="1"/>
        </a:p>
      </dgm:t>
    </dgm:pt>
    <dgm:pt modelId="{D5735656-9B7C-42E6-A1C9-957531E48C5D}">
      <dgm:prSet phldrT="[Texto]"/>
      <dgm:spPr/>
      <dgm:t>
        <a:bodyPr/>
        <a:lstStyle/>
        <a:p>
          <a:r>
            <a:rPr lang="es-EC" b="1" dirty="0"/>
            <a:t>Biopsia Quirúrgica</a:t>
          </a:r>
        </a:p>
      </dgm:t>
    </dgm:pt>
    <dgm:pt modelId="{9F4F90A0-AB85-45E7-A11F-7626ECDD83C9}" type="parTrans" cxnId="{F46E85F7-D27A-47DB-8104-25122B18B343}">
      <dgm:prSet/>
      <dgm:spPr/>
      <dgm:t>
        <a:bodyPr/>
        <a:lstStyle/>
        <a:p>
          <a:endParaRPr lang="es-EC" b="1"/>
        </a:p>
      </dgm:t>
    </dgm:pt>
    <dgm:pt modelId="{E140D0AF-95E6-4B78-82E3-8983755D5EF3}" type="sibTrans" cxnId="{F46E85F7-D27A-47DB-8104-25122B18B343}">
      <dgm:prSet/>
      <dgm:spPr/>
      <dgm:t>
        <a:bodyPr/>
        <a:lstStyle/>
        <a:p>
          <a:endParaRPr lang="es-EC" b="1"/>
        </a:p>
      </dgm:t>
    </dgm:pt>
    <dgm:pt modelId="{A181D320-9396-41EF-9EC8-DC0F1E0AB57E}" type="pres">
      <dgm:prSet presAssocID="{4EE50B0F-86B6-4353-A260-A36CFE0A8E7A}" presName="Name0" presStyleCnt="0">
        <dgm:presLayoutVars>
          <dgm:chMax val="1"/>
          <dgm:dir/>
          <dgm:animLvl val="ctr"/>
          <dgm:resizeHandles val="exact"/>
        </dgm:presLayoutVars>
      </dgm:prSet>
      <dgm:spPr/>
      <dgm:t>
        <a:bodyPr/>
        <a:lstStyle/>
        <a:p>
          <a:endParaRPr lang="es-EC"/>
        </a:p>
      </dgm:t>
    </dgm:pt>
    <dgm:pt modelId="{0E9E5324-422E-494E-9B16-147A439211A6}" type="pres">
      <dgm:prSet presAssocID="{53CB96BA-BEBD-4BD2-896A-72097470012C}" presName="centerShape" presStyleLbl="node0" presStyleIdx="0" presStyleCnt="1"/>
      <dgm:spPr/>
      <dgm:t>
        <a:bodyPr/>
        <a:lstStyle/>
        <a:p>
          <a:endParaRPr lang="es-EC"/>
        </a:p>
      </dgm:t>
    </dgm:pt>
    <dgm:pt modelId="{91202CDF-1BB2-4450-9913-70E0100250E2}" type="pres">
      <dgm:prSet presAssocID="{CA1CA048-2B31-4065-9FC1-9D14B78A20FF}" presName="node" presStyleLbl="node1" presStyleIdx="0" presStyleCnt="7">
        <dgm:presLayoutVars>
          <dgm:bulletEnabled val="1"/>
        </dgm:presLayoutVars>
      </dgm:prSet>
      <dgm:spPr/>
      <dgm:t>
        <a:bodyPr/>
        <a:lstStyle/>
        <a:p>
          <a:endParaRPr lang="es-EC"/>
        </a:p>
      </dgm:t>
    </dgm:pt>
    <dgm:pt modelId="{F93BF4CD-09E2-4971-AAB8-C71A36D86872}" type="pres">
      <dgm:prSet presAssocID="{CA1CA048-2B31-4065-9FC1-9D14B78A20FF}" presName="dummy" presStyleCnt="0"/>
      <dgm:spPr/>
    </dgm:pt>
    <dgm:pt modelId="{98E39D17-CEF7-4C21-BE67-3B491E25358E}" type="pres">
      <dgm:prSet presAssocID="{C6AF18A2-44DC-4486-B24A-6C2BD8262431}" presName="sibTrans" presStyleLbl="sibTrans2D1" presStyleIdx="0" presStyleCnt="7"/>
      <dgm:spPr/>
      <dgm:t>
        <a:bodyPr/>
        <a:lstStyle/>
        <a:p>
          <a:endParaRPr lang="es-EC"/>
        </a:p>
      </dgm:t>
    </dgm:pt>
    <dgm:pt modelId="{AE732DEB-5378-4BF9-88AE-210BBD06C0E0}" type="pres">
      <dgm:prSet presAssocID="{7FA8FAF7-5572-4038-813D-225E93DC1740}" presName="node" presStyleLbl="node1" presStyleIdx="1" presStyleCnt="7">
        <dgm:presLayoutVars>
          <dgm:bulletEnabled val="1"/>
        </dgm:presLayoutVars>
      </dgm:prSet>
      <dgm:spPr/>
      <dgm:t>
        <a:bodyPr/>
        <a:lstStyle/>
        <a:p>
          <a:endParaRPr lang="es-EC"/>
        </a:p>
      </dgm:t>
    </dgm:pt>
    <dgm:pt modelId="{630BF276-E8B7-43C6-9DE3-B5CF597DE265}" type="pres">
      <dgm:prSet presAssocID="{7FA8FAF7-5572-4038-813D-225E93DC1740}" presName="dummy" presStyleCnt="0"/>
      <dgm:spPr/>
    </dgm:pt>
    <dgm:pt modelId="{13DE3F32-F0BC-4908-B9B2-A6615EA0349E}" type="pres">
      <dgm:prSet presAssocID="{3BE3B448-0497-44B9-8D75-38D3A71DC939}" presName="sibTrans" presStyleLbl="sibTrans2D1" presStyleIdx="1" presStyleCnt="7"/>
      <dgm:spPr/>
      <dgm:t>
        <a:bodyPr/>
        <a:lstStyle/>
        <a:p>
          <a:endParaRPr lang="es-EC"/>
        </a:p>
      </dgm:t>
    </dgm:pt>
    <dgm:pt modelId="{2237B584-E91D-4718-8721-24EC379AD006}" type="pres">
      <dgm:prSet presAssocID="{3CD49C48-6402-4C7C-BBE4-C7F9D65986D0}" presName="node" presStyleLbl="node1" presStyleIdx="2" presStyleCnt="7">
        <dgm:presLayoutVars>
          <dgm:bulletEnabled val="1"/>
        </dgm:presLayoutVars>
      </dgm:prSet>
      <dgm:spPr/>
      <dgm:t>
        <a:bodyPr/>
        <a:lstStyle/>
        <a:p>
          <a:endParaRPr lang="es-EC"/>
        </a:p>
      </dgm:t>
    </dgm:pt>
    <dgm:pt modelId="{AD91A9AC-9CBB-4F0A-A70F-88E132DCCF21}" type="pres">
      <dgm:prSet presAssocID="{3CD49C48-6402-4C7C-BBE4-C7F9D65986D0}" presName="dummy" presStyleCnt="0"/>
      <dgm:spPr/>
    </dgm:pt>
    <dgm:pt modelId="{59725938-77F1-42D4-818C-E36F5B5B6968}" type="pres">
      <dgm:prSet presAssocID="{00A8FE7D-CDD3-43DC-B01F-F081DC5EAC6C}" presName="sibTrans" presStyleLbl="sibTrans2D1" presStyleIdx="2" presStyleCnt="7"/>
      <dgm:spPr/>
      <dgm:t>
        <a:bodyPr/>
        <a:lstStyle/>
        <a:p>
          <a:endParaRPr lang="es-EC"/>
        </a:p>
      </dgm:t>
    </dgm:pt>
    <dgm:pt modelId="{4C5F68B9-6DDC-4598-81E3-8CCA9D0A4792}" type="pres">
      <dgm:prSet presAssocID="{12F88D9D-827C-4095-BC63-DF08A166DA40}" presName="node" presStyleLbl="node1" presStyleIdx="3" presStyleCnt="7">
        <dgm:presLayoutVars>
          <dgm:bulletEnabled val="1"/>
        </dgm:presLayoutVars>
      </dgm:prSet>
      <dgm:spPr/>
      <dgm:t>
        <a:bodyPr/>
        <a:lstStyle/>
        <a:p>
          <a:endParaRPr lang="es-EC"/>
        </a:p>
      </dgm:t>
    </dgm:pt>
    <dgm:pt modelId="{796BA6B6-082A-4B41-9872-DF85983CF9B7}" type="pres">
      <dgm:prSet presAssocID="{12F88D9D-827C-4095-BC63-DF08A166DA40}" presName="dummy" presStyleCnt="0"/>
      <dgm:spPr/>
    </dgm:pt>
    <dgm:pt modelId="{321145CD-62FF-4519-9850-CDC1DD8D3E54}" type="pres">
      <dgm:prSet presAssocID="{C788E438-1064-43C3-9908-12AC7F93CC50}" presName="sibTrans" presStyleLbl="sibTrans2D1" presStyleIdx="3" presStyleCnt="7"/>
      <dgm:spPr/>
      <dgm:t>
        <a:bodyPr/>
        <a:lstStyle/>
        <a:p>
          <a:endParaRPr lang="es-EC"/>
        </a:p>
      </dgm:t>
    </dgm:pt>
    <dgm:pt modelId="{4FDD781B-CBC4-414A-981F-5F9C9EF9B9DD}" type="pres">
      <dgm:prSet presAssocID="{79D2F2CF-A439-4688-9628-4AB09C68C83B}" presName="node" presStyleLbl="node1" presStyleIdx="4" presStyleCnt="7">
        <dgm:presLayoutVars>
          <dgm:bulletEnabled val="1"/>
        </dgm:presLayoutVars>
      </dgm:prSet>
      <dgm:spPr/>
      <dgm:t>
        <a:bodyPr/>
        <a:lstStyle/>
        <a:p>
          <a:endParaRPr lang="es-EC"/>
        </a:p>
      </dgm:t>
    </dgm:pt>
    <dgm:pt modelId="{FAF68178-65DF-46C3-8EDF-7A5B18BF9D1E}" type="pres">
      <dgm:prSet presAssocID="{79D2F2CF-A439-4688-9628-4AB09C68C83B}" presName="dummy" presStyleCnt="0"/>
      <dgm:spPr/>
    </dgm:pt>
    <dgm:pt modelId="{F66AAD7B-CF9A-4433-99BD-A587AF8B2F09}" type="pres">
      <dgm:prSet presAssocID="{66FA4D93-C38D-4E3C-9DDF-2FD0F240467C}" presName="sibTrans" presStyleLbl="sibTrans2D1" presStyleIdx="4" presStyleCnt="7"/>
      <dgm:spPr/>
      <dgm:t>
        <a:bodyPr/>
        <a:lstStyle/>
        <a:p>
          <a:endParaRPr lang="es-EC"/>
        </a:p>
      </dgm:t>
    </dgm:pt>
    <dgm:pt modelId="{8DECFB33-925E-49DA-9073-7D771C4B06BA}" type="pres">
      <dgm:prSet presAssocID="{B89C7859-4A5B-477A-8AA7-73BF74F93724}" presName="node" presStyleLbl="node1" presStyleIdx="5" presStyleCnt="7">
        <dgm:presLayoutVars>
          <dgm:bulletEnabled val="1"/>
        </dgm:presLayoutVars>
      </dgm:prSet>
      <dgm:spPr/>
      <dgm:t>
        <a:bodyPr/>
        <a:lstStyle/>
        <a:p>
          <a:endParaRPr lang="es-EC"/>
        </a:p>
      </dgm:t>
    </dgm:pt>
    <dgm:pt modelId="{4E4CDED3-FED3-4905-A81D-B5942BD0FD56}" type="pres">
      <dgm:prSet presAssocID="{B89C7859-4A5B-477A-8AA7-73BF74F93724}" presName="dummy" presStyleCnt="0"/>
      <dgm:spPr/>
    </dgm:pt>
    <dgm:pt modelId="{94077FE6-BB4D-4DEB-A5B3-946DE08DC3E9}" type="pres">
      <dgm:prSet presAssocID="{FC830710-C483-435A-8792-EF24EB217E57}" presName="sibTrans" presStyleLbl="sibTrans2D1" presStyleIdx="5" presStyleCnt="7"/>
      <dgm:spPr/>
      <dgm:t>
        <a:bodyPr/>
        <a:lstStyle/>
        <a:p>
          <a:endParaRPr lang="es-EC"/>
        </a:p>
      </dgm:t>
    </dgm:pt>
    <dgm:pt modelId="{1D81C122-2233-4000-9309-1DB3B7233941}" type="pres">
      <dgm:prSet presAssocID="{D5735656-9B7C-42E6-A1C9-957531E48C5D}" presName="node" presStyleLbl="node1" presStyleIdx="6" presStyleCnt="7">
        <dgm:presLayoutVars>
          <dgm:bulletEnabled val="1"/>
        </dgm:presLayoutVars>
      </dgm:prSet>
      <dgm:spPr/>
      <dgm:t>
        <a:bodyPr/>
        <a:lstStyle/>
        <a:p>
          <a:endParaRPr lang="es-EC"/>
        </a:p>
      </dgm:t>
    </dgm:pt>
    <dgm:pt modelId="{312E969A-C483-4168-92FC-779F4A1B791A}" type="pres">
      <dgm:prSet presAssocID="{D5735656-9B7C-42E6-A1C9-957531E48C5D}" presName="dummy" presStyleCnt="0"/>
      <dgm:spPr/>
    </dgm:pt>
    <dgm:pt modelId="{397AB04E-623A-4E47-83B8-26A549549B12}" type="pres">
      <dgm:prSet presAssocID="{E140D0AF-95E6-4B78-82E3-8983755D5EF3}" presName="sibTrans" presStyleLbl="sibTrans2D1" presStyleIdx="6" presStyleCnt="7"/>
      <dgm:spPr/>
      <dgm:t>
        <a:bodyPr/>
        <a:lstStyle/>
        <a:p>
          <a:endParaRPr lang="es-EC"/>
        </a:p>
      </dgm:t>
    </dgm:pt>
  </dgm:ptLst>
  <dgm:cxnLst>
    <dgm:cxn modelId="{F46E85F7-D27A-47DB-8104-25122B18B343}" srcId="{53CB96BA-BEBD-4BD2-896A-72097470012C}" destId="{D5735656-9B7C-42E6-A1C9-957531E48C5D}" srcOrd="6" destOrd="0" parTransId="{9F4F90A0-AB85-45E7-A11F-7626ECDD83C9}" sibTransId="{E140D0AF-95E6-4B78-82E3-8983755D5EF3}"/>
    <dgm:cxn modelId="{29F5A9D1-B72D-4B61-B4B5-524A4A1A5044}" type="presOf" srcId="{C788E438-1064-43C3-9908-12AC7F93CC50}" destId="{321145CD-62FF-4519-9850-CDC1DD8D3E54}" srcOrd="0" destOrd="0" presId="urn:microsoft.com/office/officeart/2005/8/layout/radial6"/>
    <dgm:cxn modelId="{E98518BF-78B5-48F2-AFCC-0400528EBF4D}" type="presOf" srcId="{3CD49C48-6402-4C7C-BBE4-C7F9D65986D0}" destId="{2237B584-E91D-4718-8721-24EC379AD006}" srcOrd="0" destOrd="0" presId="urn:microsoft.com/office/officeart/2005/8/layout/radial6"/>
    <dgm:cxn modelId="{7451FB91-A878-41B5-8329-F4C9CC79F7FC}" srcId="{53CB96BA-BEBD-4BD2-896A-72097470012C}" destId="{B89C7859-4A5B-477A-8AA7-73BF74F93724}" srcOrd="5" destOrd="0" parTransId="{F19A6D5A-E71F-4338-A379-17DEBC2BA8D7}" sibTransId="{FC830710-C483-435A-8792-EF24EB217E57}"/>
    <dgm:cxn modelId="{9D3764DD-D898-49E2-8D30-6C9A5679E4DA}" type="presOf" srcId="{4EE50B0F-86B6-4353-A260-A36CFE0A8E7A}" destId="{A181D320-9396-41EF-9EC8-DC0F1E0AB57E}" srcOrd="0" destOrd="0" presId="urn:microsoft.com/office/officeart/2005/8/layout/radial6"/>
    <dgm:cxn modelId="{A24AFA1C-1865-45A8-A084-46AD69D50B00}" type="presOf" srcId="{E140D0AF-95E6-4B78-82E3-8983755D5EF3}" destId="{397AB04E-623A-4E47-83B8-26A549549B12}" srcOrd="0" destOrd="0" presId="urn:microsoft.com/office/officeart/2005/8/layout/radial6"/>
    <dgm:cxn modelId="{7743F803-E24A-4594-8CFB-27C7D9A69301}" type="presOf" srcId="{D5735656-9B7C-42E6-A1C9-957531E48C5D}" destId="{1D81C122-2233-4000-9309-1DB3B7233941}" srcOrd="0" destOrd="0" presId="urn:microsoft.com/office/officeart/2005/8/layout/radial6"/>
    <dgm:cxn modelId="{B4BE3D5C-368D-4F8B-9812-2CF8663DFC3C}" type="presOf" srcId="{CA1CA048-2B31-4065-9FC1-9D14B78A20FF}" destId="{91202CDF-1BB2-4450-9913-70E0100250E2}" srcOrd="0" destOrd="0" presId="urn:microsoft.com/office/officeart/2005/8/layout/radial6"/>
    <dgm:cxn modelId="{A37AE2E4-2D3D-4F61-B00C-EF84E4C7A854}" srcId="{53CB96BA-BEBD-4BD2-896A-72097470012C}" destId="{79D2F2CF-A439-4688-9628-4AB09C68C83B}" srcOrd="4" destOrd="0" parTransId="{58FF5AC4-65E9-46EE-B744-BB4CB8B7043B}" sibTransId="{66FA4D93-C38D-4E3C-9DDF-2FD0F240467C}"/>
    <dgm:cxn modelId="{7C53644A-3707-4858-B25A-B966AD78066D}" type="presOf" srcId="{FC830710-C483-435A-8792-EF24EB217E57}" destId="{94077FE6-BB4D-4DEB-A5B3-946DE08DC3E9}" srcOrd="0" destOrd="0" presId="urn:microsoft.com/office/officeart/2005/8/layout/radial6"/>
    <dgm:cxn modelId="{75B36BB0-611A-4A08-89FC-48620E7FD8CE}" type="presOf" srcId="{12F88D9D-827C-4095-BC63-DF08A166DA40}" destId="{4C5F68B9-6DDC-4598-81E3-8CCA9D0A4792}" srcOrd="0" destOrd="0" presId="urn:microsoft.com/office/officeart/2005/8/layout/radial6"/>
    <dgm:cxn modelId="{5077DDE5-8ABA-4B68-A9AF-5807598B56B5}" type="presOf" srcId="{7FA8FAF7-5572-4038-813D-225E93DC1740}" destId="{AE732DEB-5378-4BF9-88AE-210BBD06C0E0}" srcOrd="0" destOrd="0" presId="urn:microsoft.com/office/officeart/2005/8/layout/radial6"/>
    <dgm:cxn modelId="{A8FCA767-C102-4EB5-A7F5-B3AFCD4C487E}" type="presOf" srcId="{00A8FE7D-CDD3-43DC-B01F-F081DC5EAC6C}" destId="{59725938-77F1-42D4-818C-E36F5B5B6968}" srcOrd="0" destOrd="0" presId="urn:microsoft.com/office/officeart/2005/8/layout/radial6"/>
    <dgm:cxn modelId="{AD0B2325-654D-462A-990F-E1289A83C926}" srcId="{53CB96BA-BEBD-4BD2-896A-72097470012C}" destId="{12F88D9D-827C-4095-BC63-DF08A166DA40}" srcOrd="3" destOrd="0" parTransId="{FB4AC68B-25B3-4BDB-B2D5-3D441AFAD44C}" sibTransId="{C788E438-1064-43C3-9908-12AC7F93CC50}"/>
    <dgm:cxn modelId="{52ED075A-C6AD-4BAC-A55E-D0BE548B6AB8}" srcId="{53CB96BA-BEBD-4BD2-896A-72097470012C}" destId="{CA1CA048-2B31-4065-9FC1-9D14B78A20FF}" srcOrd="0" destOrd="0" parTransId="{E5C31BED-E11A-4E7D-B542-89D5706459C3}" sibTransId="{C6AF18A2-44DC-4486-B24A-6C2BD8262431}"/>
    <dgm:cxn modelId="{CA03662B-600A-4341-BF3A-025789EDCB8B}" type="presOf" srcId="{3BE3B448-0497-44B9-8D75-38D3A71DC939}" destId="{13DE3F32-F0BC-4908-B9B2-A6615EA0349E}" srcOrd="0" destOrd="0" presId="urn:microsoft.com/office/officeart/2005/8/layout/radial6"/>
    <dgm:cxn modelId="{FE336533-16D1-4017-8B1A-D9E33A6A59C3}" type="presOf" srcId="{79D2F2CF-A439-4688-9628-4AB09C68C83B}" destId="{4FDD781B-CBC4-414A-981F-5F9C9EF9B9DD}" srcOrd="0" destOrd="0" presId="urn:microsoft.com/office/officeart/2005/8/layout/radial6"/>
    <dgm:cxn modelId="{FC6828D9-9E77-4B5D-BACD-96A7785DB44A}" type="presOf" srcId="{C6AF18A2-44DC-4486-B24A-6C2BD8262431}" destId="{98E39D17-CEF7-4C21-BE67-3B491E25358E}" srcOrd="0" destOrd="0" presId="urn:microsoft.com/office/officeart/2005/8/layout/radial6"/>
    <dgm:cxn modelId="{F564DC4C-C928-431B-967E-33954F93ED6B}" srcId="{53CB96BA-BEBD-4BD2-896A-72097470012C}" destId="{7FA8FAF7-5572-4038-813D-225E93DC1740}" srcOrd="1" destOrd="0" parTransId="{3BAB14ED-9622-4273-A409-D6B427A8CE38}" sibTransId="{3BE3B448-0497-44B9-8D75-38D3A71DC939}"/>
    <dgm:cxn modelId="{7AFB2E28-9894-474B-B1B9-1BE968415CF1}" type="presOf" srcId="{B89C7859-4A5B-477A-8AA7-73BF74F93724}" destId="{8DECFB33-925E-49DA-9073-7D771C4B06BA}" srcOrd="0" destOrd="0" presId="urn:microsoft.com/office/officeart/2005/8/layout/radial6"/>
    <dgm:cxn modelId="{A20E1D17-E6C1-40D3-B81A-31774B7FACE6}" type="presOf" srcId="{53CB96BA-BEBD-4BD2-896A-72097470012C}" destId="{0E9E5324-422E-494E-9B16-147A439211A6}" srcOrd="0" destOrd="0" presId="urn:microsoft.com/office/officeart/2005/8/layout/radial6"/>
    <dgm:cxn modelId="{15EA3C21-F29D-4ACB-B864-48CA52E26CB2}" srcId="{4EE50B0F-86B6-4353-A260-A36CFE0A8E7A}" destId="{53CB96BA-BEBD-4BD2-896A-72097470012C}" srcOrd="0" destOrd="0" parTransId="{AF269A79-03B4-44F7-B960-79A4F873A3A0}" sibTransId="{639D542C-AB28-4F61-89C1-2CD8C2709E95}"/>
    <dgm:cxn modelId="{BA93ED0E-96AC-4BB9-B96A-4743FC09605F}" srcId="{53CB96BA-BEBD-4BD2-896A-72097470012C}" destId="{3CD49C48-6402-4C7C-BBE4-C7F9D65986D0}" srcOrd="2" destOrd="0" parTransId="{DCC1645F-7F5E-44D6-98C5-6D227B937FA3}" sibTransId="{00A8FE7D-CDD3-43DC-B01F-F081DC5EAC6C}"/>
    <dgm:cxn modelId="{4CA7543F-B384-47FD-BC86-58EF441CA63A}" type="presOf" srcId="{66FA4D93-C38D-4E3C-9DDF-2FD0F240467C}" destId="{F66AAD7B-CF9A-4433-99BD-A587AF8B2F09}" srcOrd="0" destOrd="0" presId="urn:microsoft.com/office/officeart/2005/8/layout/radial6"/>
    <dgm:cxn modelId="{DC020451-8CCE-487C-8B05-7683E516E85C}" type="presParOf" srcId="{A181D320-9396-41EF-9EC8-DC0F1E0AB57E}" destId="{0E9E5324-422E-494E-9B16-147A439211A6}" srcOrd="0" destOrd="0" presId="urn:microsoft.com/office/officeart/2005/8/layout/radial6"/>
    <dgm:cxn modelId="{5B95C9F6-524B-4F3B-A822-50F68740B406}" type="presParOf" srcId="{A181D320-9396-41EF-9EC8-DC0F1E0AB57E}" destId="{91202CDF-1BB2-4450-9913-70E0100250E2}" srcOrd="1" destOrd="0" presId="urn:microsoft.com/office/officeart/2005/8/layout/radial6"/>
    <dgm:cxn modelId="{BCD75A45-A9BB-4544-A1BB-6B014DBBACE5}" type="presParOf" srcId="{A181D320-9396-41EF-9EC8-DC0F1E0AB57E}" destId="{F93BF4CD-09E2-4971-AAB8-C71A36D86872}" srcOrd="2" destOrd="0" presId="urn:microsoft.com/office/officeart/2005/8/layout/radial6"/>
    <dgm:cxn modelId="{200F334C-53B1-44DE-92C0-AEC2B5F18D12}" type="presParOf" srcId="{A181D320-9396-41EF-9EC8-DC0F1E0AB57E}" destId="{98E39D17-CEF7-4C21-BE67-3B491E25358E}" srcOrd="3" destOrd="0" presId="urn:microsoft.com/office/officeart/2005/8/layout/radial6"/>
    <dgm:cxn modelId="{C5D94340-1694-4C83-9F1D-51D908F60ACF}" type="presParOf" srcId="{A181D320-9396-41EF-9EC8-DC0F1E0AB57E}" destId="{AE732DEB-5378-4BF9-88AE-210BBD06C0E0}" srcOrd="4" destOrd="0" presId="urn:microsoft.com/office/officeart/2005/8/layout/radial6"/>
    <dgm:cxn modelId="{5A658B8A-8DA6-47D7-A13A-65949A6BE9AF}" type="presParOf" srcId="{A181D320-9396-41EF-9EC8-DC0F1E0AB57E}" destId="{630BF276-E8B7-43C6-9DE3-B5CF597DE265}" srcOrd="5" destOrd="0" presId="urn:microsoft.com/office/officeart/2005/8/layout/radial6"/>
    <dgm:cxn modelId="{6589547C-59BE-4CAA-AED3-D6F6138B2633}" type="presParOf" srcId="{A181D320-9396-41EF-9EC8-DC0F1E0AB57E}" destId="{13DE3F32-F0BC-4908-B9B2-A6615EA0349E}" srcOrd="6" destOrd="0" presId="urn:microsoft.com/office/officeart/2005/8/layout/radial6"/>
    <dgm:cxn modelId="{A87F67E5-9537-4B48-9B83-4093FDB3BB3B}" type="presParOf" srcId="{A181D320-9396-41EF-9EC8-DC0F1E0AB57E}" destId="{2237B584-E91D-4718-8721-24EC379AD006}" srcOrd="7" destOrd="0" presId="urn:microsoft.com/office/officeart/2005/8/layout/radial6"/>
    <dgm:cxn modelId="{F7BBDB70-CD1A-440E-ADBB-AA19E0EC69C3}" type="presParOf" srcId="{A181D320-9396-41EF-9EC8-DC0F1E0AB57E}" destId="{AD91A9AC-9CBB-4F0A-A70F-88E132DCCF21}" srcOrd="8" destOrd="0" presId="urn:microsoft.com/office/officeart/2005/8/layout/radial6"/>
    <dgm:cxn modelId="{21260D11-226F-4586-B86B-1AE0B93C611C}" type="presParOf" srcId="{A181D320-9396-41EF-9EC8-DC0F1E0AB57E}" destId="{59725938-77F1-42D4-818C-E36F5B5B6968}" srcOrd="9" destOrd="0" presId="urn:microsoft.com/office/officeart/2005/8/layout/radial6"/>
    <dgm:cxn modelId="{E68DB8B4-8190-4652-BA67-C075650DAF5A}" type="presParOf" srcId="{A181D320-9396-41EF-9EC8-DC0F1E0AB57E}" destId="{4C5F68B9-6DDC-4598-81E3-8CCA9D0A4792}" srcOrd="10" destOrd="0" presId="urn:microsoft.com/office/officeart/2005/8/layout/radial6"/>
    <dgm:cxn modelId="{37B7A496-CE08-41FF-AB2C-48EDBC5186BD}" type="presParOf" srcId="{A181D320-9396-41EF-9EC8-DC0F1E0AB57E}" destId="{796BA6B6-082A-4B41-9872-DF85983CF9B7}" srcOrd="11" destOrd="0" presId="urn:microsoft.com/office/officeart/2005/8/layout/radial6"/>
    <dgm:cxn modelId="{ECFC5336-2DB6-41A8-B386-F6EFE3492D0B}" type="presParOf" srcId="{A181D320-9396-41EF-9EC8-DC0F1E0AB57E}" destId="{321145CD-62FF-4519-9850-CDC1DD8D3E54}" srcOrd="12" destOrd="0" presId="urn:microsoft.com/office/officeart/2005/8/layout/radial6"/>
    <dgm:cxn modelId="{EBF0C685-629D-459F-8047-667AF55AC156}" type="presParOf" srcId="{A181D320-9396-41EF-9EC8-DC0F1E0AB57E}" destId="{4FDD781B-CBC4-414A-981F-5F9C9EF9B9DD}" srcOrd="13" destOrd="0" presId="urn:microsoft.com/office/officeart/2005/8/layout/radial6"/>
    <dgm:cxn modelId="{4A5853B9-C1CC-4553-9F47-5E499BD5FC18}" type="presParOf" srcId="{A181D320-9396-41EF-9EC8-DC0F1E0AB57E}" destId="{FAF68178-65DF-46C3-8EDF-7A5B18BF9D1E}" srcOrd="14" destOrd="0" presId="urn:microsoft.com/office/officeart/2005/8/layout/radial6"/>
    <dgm:cxn modelId="{B2998463-7FDD-4396-8BFE-E3E330B97327}" type="presParOf" srcId="{A181D320-9396-41EF-9EC8-DC0F1E0AB57E}" destId="{F66AAD7B-CF9A-4433-99BD-A587AF8B2F09}" srcOrd="15" destOrd="0" presId="urn:microsoft.com/office/officeart/2005/8/layout/radial6"/>
    <dgm:cxn modelId="{59149293-EBF4-485C-B387-43920811E138}" type="presParOf" srcId="{A181D320-9396-41EF-9EC8-DC0F1E0AB57E}" destId="{8DECFB33-925E-49DA-9073-7D771C4B06BA}" srcOrd="16" destOrd="0" presId="urn:microsoft.com/office/officeart/2005/8/layout/radial6"/>
    <dgm:cxn modelId="{C20E0C9D-6ECE-471C-9E96-F752D8B88A27}" type="presParOf" srcId="{A181D320-9396-41EF-9EC8-DC0F1E0AB57E}" destId="{4E4CDED3-FED3-4905-A81D-B5942BD0FD56}" srcOrd="17" destOrd="0" presId="urn:microsoft.com/office/officeart/2005/8/layout/radial6"/>
    <dgm:cxn modelId="{02480E82-DD23-4139-86AF-ED16067CE0A8}" type="presParOf" srcId="{A181D320-9396-41EF-9EC8-DC0F1E0AB57E}" destId="{94077FE6-BB4D-4DEB-A5B3-946DE08DC3E9}" srcOrd="18" destOrd="0" presId="urn:microsoft.com/office/officeart/2005/8/layout/radial6"/>
    <dgm:cxn modelId="{3E27490A-8F13-4D07-AF5F-985C5D8C8050}" type="presParOf" srcId="{A181D320-9396-41EF-9EC8-DC0F1E0AB57E}" destId="{1D81C122-2233-4000-9309-1DB3B7233941}" srcOrd="19" destOrd="0" presId="urn:microsoft.com/office/officeart/2005/8/layout/radial6"/>
    <dgm:cxn modelId="{52E2E21A-DAA7-41BA-9221-882A392BAFE5}" type="presParOf" srcId="{A181D320-9396-41EF-9EC8-DC0F1E0AB57E}" destId="{312E969A-C483-4168-92FC-779F4A1B791A}" srcOrd="20" destOrd="0" presId="urn:microsoft.com/office/officeart/2005/8/layout/radial6"/>
    <dgm:cxn modelId="{C7B2A66F-3E39-45F7-94EA-82D596B9B48B}" type="presParOf" srcId="{A181D320-9396-41EF-9EC8-DC0F1E0AB57E}" destId="{397AB04E-623A-4E47-83B8-26A549549B12}"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1509B-7A66-42EB-A81A-E9F920ABC889}"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s-EC"/>
        </a:p>
      </dgm:t>
    </dgm:pt>
    <dgm:pt modelId="{19356492-06F7-432B-9669-6A844D18864E}">
      <dgm:prSet phldrT="[Texto]"/>
      <dgm:spPr/>
      <dgm:t>
        <a:bodyPr/>
        <a:lstStyle/>
        <a:p>
          <a:r>
            <a:rPr lang="es-EC" b="1" dirty="0"/>
            <a:t>Homogeneidad</a:t>
          </a:r>
        </a:p>
      </dgm:t>
    </dgm:pt>
    <dgm:pt modelId="{7D5AF8AF-055D-410D-96D9-423601F96BC5}" type="parTrans" cxnId="{3C9DCEDE-2CDF-406F-89FD-C0EC23C9E768}">
      <dgm:prSet/>
      <dgm:spPr/>
      <dgm:t>
        <a:bodyPr/>
        <a:lstStyle/>
        <a:p>
          <a:endParaRPr lang="es-EC" b="1"/>
        </a:p>
      </dgm:t>
    </dgm:pt>
    <dgm:pt modelId="{D2461C21-322C-4023-9476-5DA65193F835}" type="sibTrans" cxnId="{3C9DCEDE-2CDF-406F-89FD-C0EC23C9E768}">
      <dgm:prSet/>
      <dgm:spPr/>
      <dgm:t>
        <a:bodyPr/>
        <a:lstStyle/>
        <a:p>
          <a:endParaRPr lang="es-EC" b="1"/>
        </a:p>
      </dgm:t>
    </dgm:pt>
    <dgm:pt modelId="{A8F67F72-B5CA-485D-B181-E8398ACA4FC3}">
      <dgm:prSet phldrT="[Texto]"/>
      <dgm:spPr/>
      <dgm:t>
        <a:bodyPr/>
        <a:lstStyle/>
        <a:p>
          <a:r>
            <a:rPr lang="es-EC" b="1" dirty="0"/>
            <a:t>Contraste</a:t>
          </a:r>
        </a:p>
      </dgm:t>
    </dgm:pt>
    <dgm:pt modelId="{8B149882-CA49-4711-BB8E-2FD5232908F2}" type="parTrans" cxnId="{56469F93-3E21-4BAC-8A37-2DDBB2EB746D}">
      <dgm:prSet/>
      <dgm:spPr/>
      <dgm:t>
        <a:bodyPr/>
        <a:lstStyle/>
        <a:p>
          <a:endParaRPr lang="es-EC" b="1"/>
        </a:p>
      </dgm:t>
    </dgm:pt>
    <dgm:pt modelId="{BAEEC4AC-FCAE-48AA-A54C-56066AE98577}" type="sibTrans" cxnId="{56469F93-3E21-4BAC-8A37-2DDBB2EB746D}">
      <dgm:prSet/>
      <dgm:spPr/>
      <dgm:t>
        <a:bodyPr/>
        <a:lstStyle/>
        <a:p>
          <a:endParaRPr lang="es-EC" b="1"/>
        </a:p>
      </dgm:t>
    </dgm:pt>
    <dgm:pt modelId="{2DA74073-358B-4C99-AE30-025985AB87C0}">
      <dgm:prSet phldrT="[Texto]"/>
      <dgm:spPr/>
      <dgm:t>
        <a:bodyPr/>
        <a:lstStyle/>
        <a:p>
          <a:r>
            <a:rPr lang="es-EC" b="1" dirty="0" err="1"/>
            <a:t>Disimilaridad</a:t>
          </a:r>
          <a:endParaRPr lang="es-EC" b="1" dirty="0"/>
        </a:p>
      </dgm:t>
    </dgm:pt>
    <dgm:pt modelId="{7714D261-7778-4B33-BF96-831F7AD78CC2}" type="parTrans" cxnId="{7816B80F-3826-4876-A584-65867837857B}">
      <dgm:prSet/>
      <dgm:spPr/>
      <dgm:t>
        <a:bodyPr/>
        <a:lstStyle/>
        <a:p>
          <a:endParaRPr lang="es-EC" b="1"/>
        </a:p>
      </dgm:t>
    </dgm:pt>
    <dgm:pt modelId="{A586096C-8A92-4469-83B1-B3C799DD8E3F}" type="sibTrans" cxnId="{7816B80F-3826-4876-A584-65867837857B}">
      <dgm:prSet/>
      <dgm:spPr/>
      <dgm:t>
        <a:bodyPr/>
        <a:lstStyle/>
        <a:p>
          <a:endParaRPr lang="es-EC" b="1"/>
        </a:p>
      </dgm:t>
    </dgm:pt>
    <dgm:pt modelId="{4A8B9519-5A05-49AC-B49E-3620F1D1F973}">
      <dgm:prSet phldrT="[Texto]"/>
      <dgm:spPr/>
      <dgm:t>
        <a:bodyPr/>
        <a:lstStyle/>
        <a:p>
          <a:r>
            <a:rPr lang="es-EC" b="1" dirty="0"/>
            <a:t>Entropía</a:t>
          </a:r>
        </a:p>
      </dgm:t>
    </dgm:pt>
    <dgm:pt modelId="{58B15FB9-C6B1-478F-8B54-7DEE0E7BD920}" type="parTrans" cxnId="{155D5966-3C89-4315-B221-258B65BEF366}">
      <dgm:prSet/>
      <dgm:spPr/>
      <dgm:t>
        <a:bodyPr/>
        <a:lstStyle/>
        <a:p>
          <a:endParaRPr lang="es-EC" b="1"/>
        </a:p>
      </dgm:t>
    </dgm:pt>
    <dgm:pt modelId="{99068374-7D01-4306-9F6D-55F5BD018BB5}" type="sibTrans" cxnId="{155D5966-3C89-4315-B221-258B65BEF366}">
      <dgm:prSet/>
      <dgm:spPr/>
      <dgm:t>
        <a:bodyPr/>
        <a:lstStyle/>
        <a:p>
          <a:endParaRPr lang="es-EC" b="1"/>
        </a:p>
      </dgm:t>
    </dgm:pt>
    <dgm:pt modelId="{DC3FBB41-2B5F-4E60-821A-C2E2F62D0057}">
      <dgm:prSet phldrT="[Texto]"/>
      <dgm:spPr/>
      <dgm:t>
        <a:bodyPr/>
        <a:lstStyle/>
        <a:p>
          <a:r>
            <a:rPr lang="es-EC" b="1" dirty="0"/>
            <a:t>Energía</a:t>
          </a:r>
        </a:p>
      </dgm:t>
    </dgm:pt>
    <dgm:pt modelId="{38D41A4E-A44F-462A-82C8-64F6348010A6}" type="parTrans" cxnId="{545A24F0-47B9-46E8-ACBC-4ED8AE87167E}">
      <dgm:prSet/>
      <dgm:spPr/>
      <dgm:t>
        <a:bodyPr/>
        <a:lstStyle/>
        <a:p>
          <a:endParaRPr lang="es-EC" b="1"/>
        </a:p>
      </dgm:t>
    </dgm:pt>
    <dgm:pt modelId="{64E6B467-64B9-4262-88F6-9493E5E42902}" type="sibTrans" cxnId="{545A24F0-47B9-46E8-ACBC-4ED8AE87167E}">
      <dgm:prSet/>
      <dgm:spPr/>
      <dgm:t>
        <a:bodyPr/>
        <a:lstStyle/>
        <a:p>
          <a:endParaRPr lang="es-EC" b="1"/>
        </a:p>
      </dgm:t>
    </dgm:pt>
    <dgm:pt modelId="{EAD08C57-FF1B-437F-8416-FD4E8BE998CA}">
      <dgm:prSet phldrT="[Texto]"/>
      <dgm:spPr/>
      <dgm:t>
        <a:bodyPr/>
        <a:lstStyle/>
        <a:p>
          <a:r>
            <a:rPr lang="es-EC" b="1" dirty="0"/>
            <a:t>Media</a:t>
          </a:r>
        </a:p>
      </dgm:t>
    </dgm:pt>
    <dgm:pt modelId="{1D1356E6-4BD5-4D64-A921-9C40C8F3539D}" type="parTrans" cxnId="{8E6C679D-CEA0-4420-A429-88196146F8AE}">
      <dgm:prSet/>
      <dgm:spPr/>
      <dgm:t>
        <a:bodyPr/>
        <a:lstStyle/>
        <a:p>
          <a:endParaRPr lang="es-EC" b="1"/>
        </a:p>
      </dgm:t>
    </dgm:pt>
    <dgm:pt modelId="{C09ED9A5-3308-479A-B2D1-702B134B7ADF}" type="sibTrans" cxnId="{8E6C679D-CEA0-4420-A429-88196146F8AE}">
      <dgm:prSet/>
      <dgm:spPr/>
      <dgm:t>
        <a:bodyPr/>
        <a:lstStyle/>
        <a:p>
          <a:endParaRPr lang="es-EC" b="1"/>
        </a:p>
      </dgm:t>
    </dgm:pt>
    <dgm:pt modelId="{B2C8ADD1-B53F-4507-81DC-2ED48F40591F}" type="pres">
      <dgm:prSet presAssocID="{CDD1509B-7A66-42EB-A81A-E9F920ABC889}" presName="diagram" presStyleCnt="0">
        <dgm:presLayoutVars>
          <dgm:dir/>
          <dgm:resizeHandles val="exact"/>
        </dgm:presLayoutVars>
      </dgm:prSet>
      <dgm:spPr/>
      <dgm:t>
        <a:bodyPr/>
        <a:lstStyle/>
        <a:p>
          <a:endParaRPr lang="es-EC"/>
        </a:p>
      </dgm:t>
    </dgm:pt>
    <dgm:pt modelId="{10619A02-68DE-46A0-BDBF-5506D8B88037}" type="pres">
      <dgm:prSet presAssocID="{19356492-06F7-432B-9669-6A844D18864E}" presName="node" presStyleLbl="node1" presStyleIdx="0" presStyleCnt="6">
        <dgm:presLayoutVars>
          <dgm:bulletEnabled val="1"/>
        </dgm:presLayoutVars>
      </dgm:prSet>
      <dgm:spPr/>
      <dgm:t>
        <a:bodyPr/>
        <a:lstStyle/>
        <a:p>
          <a:endParaRPr lang="es-EC"/>
        </a:p>
      </dgm:t>
    </dgm:pt>
    <dgm:pt modelId="{F05EBC86-3DE7-46C4-A76D-79AC0B51BCD0}" type="pres">
      <dgm:prSet presAssocID="{D2461C21-322C-4023-9476-5DA65193F835}" presName="sibTrans" presStyleLbl="sibTrans2D1" presStyleIdx="0" presStyleCnt="5"/>
      <dgm:spPr/>
      <dgm:t>
        <a:bodyPr/>
        <a:lstStyle/>
        <a:p>
          <a:endParaRPr lang="es-EC"/>
        </a:p>
      </dgm:t>
    </dgm:pt>
    <dgm:pt modelId="{97147A7C-E124-476C-94C7-4E9FAB1ED89C}" type="pres">
      <dgm:prSet presAssocID="{D2461C21-322C-4023-9476-5DA65193F835}" presName="connectorText" presStyleLbl="sibTrans2D1" presStyleIdx="0" presStyleCnt="5"/>
      <dgm:spPr/>
      <dgm:t>
        <a:bodyPr/>
        <a:lstStyle/>
        <a:p>
          <a:endParaRPr lang="es-EC"/>
        </a:p>
      </dgm:t>
    </dgm:pt>
    <dgm:pt modelId="{1DA20590-4097-44EE-A9D2-3FA378337233}" type="pres">
      <dgm:prSet presAssocID="{A8F67F72-B5CA-485D-B181-E8398ACA4FC3}" presName="node" presStyleLbl="node1" presStyleIdx="1" presStyleCnt="6">
        <dgm:presLayoutVars>
          <dgm:bulletEnabled val="1"/>
        </dgm:presLayoutVars>
      </dgm:prSet>
      <dgm:spPr/>
      <dgm:t>
        <a:bodyPr/>
        <a:lstStyle/>
        <a:p>
          <a:endParaRPr lang="es-EC"/>
        </a:p>
      </dgm:t>
    </dgm:pt>
    <dgm:pt modelId="{8FD73BF1-48CD-4B97-9955-F39877650114}" type="pres">
      <dgm:prSet presAssocID="{BAEEC4AC-FCAE-48AA-A54C-56066AE98577}" presName="sibTrans" presStyleLbl="sibTrans2D1" presStyleIdx="1" presStyleCnt="5"/>
      <dgm:spPr/>
      <dgm:t>
        <a:bodyPr/>
        <a:lstStyle/>
        <a:p>
          <a:endParaRPr lang="es-EC"/>
        </a:p>
      </dgm:t>
    </dgm:pt>
    <dgm:pt modelId="{05CC6BA9-FFC6-45BC-8128-5E1D80882D70}" type="pres">
      <dgm:prSet presAssocID="{BAEEC4AC-FCAE-48AA-A54C-56066AE98577}" presName="connectorText" presStyleLbl="sibTrans2D1" presStyleIdx="1" presStyleCnt="5"/>
      <dgm:spPr/>
      <dgm:t>
        <a:bodyPr/>
        <a:lstStyle/>
        <a:p>
          <a:endParaRPr lang="es-EC"/>
        </a:p>
      </dgm:t>
    </dgm:pt>
    <dgm:pt modelId="{EAED389E-2F2F-4D2B-AAC3-10838FD84642}" type="pres">
      <dgm:prSet presAssocID="{2DA74073-358B-4C99-AE30-025985AB87C0}" presName="node" presStyleLbl="node1" presStyleIdx="2" presStyleCnt="6">
        <dgm:presLayoutVars>
          <dgm:bulletEnabled val="1"/>
        </dgm:presLayoutVars>
      </dgm:prSet>
      <dgm:spPr/>
      <dgm:t>
        <a:bodyPr/>
        <a:lstStyle/>
        <a:p>
          <a:endParaRPr lang="es-EC"/>
        </a:p>
      </dgm:t>
    </dgm:pt>
    <dgm:pt modelId="{89DACCE8-4D37-4E65-848C-D1BF92E9E0FA}" type="pres">
      <dgm:prSet presAssocID="{A586096C-8A92-4469-83B1-B3C799DD8E3F}" presName="sibTrans" presStyleLbl="sibTrans2D1" presStyleIdx="2" presStyleCnt="5"/>
      <dgm:spPr/>
      <dgm:t>
        <a:bodyPr/>
        <a:lstStyle/>
        <a:p>
          <a:endParaRPr lang="es-EC"/>
        </a:p>
      </dgm:t>
    </dgm:pt>
    <dgm:pt modelId="{54EE9E0F-BDC6-4983-9273-55A3E78958D1}" type="pres">
      <dgm:prSet presAssocID="{A586096C-8A92-4469-83B1-B3C799DD8E3F}" presName="connectorText" presStyleLbl="sibTrans2D1" presStyleIdx="2" presStyleCnt="5"/>
      <dgm:spPr/>
      <dgm:t>
        <a:bodyPr/>
        <a:lstStyle/>
        <a:p>
          <a:endParaRPr lang="es-EC"/>
        </a:p>
      </dgm:t>
    </dgm:pt>
    <dgm:pt modelId="{45F30CF3-585C-4048-8064-B181D2BB7265}" type="pres">
      <dgm:prSet presAssocID="{4A8B9519-5A05-49AC-B49E-3620F1D1F973}" presName="node" presStyleLbl="node1" presStyleIdx="3" presStyleCnt="6">
        <dgm:presLayoutVars>
          <dgm:bulletEnabled val="1"/>
        </dgm:presLayoutVars>
      </dgm:prSet>
      <dgm:spPr/>
      <dgm:t>
        <a:bodyPr/>
        <a:lstStyle/>
        <a:p>
          <a:endParaRPr lang="es-EC"/>
        </a:p>
      </dgm:t>
    </dgm:pt>
    <dgm:pt modelId="{6D757DCF-E934-47D6-B972-21B0D5B51206}" type="pres">
      <dgm:prSet presAssocID="{99068374-7D01-4306-9F6D-55F5BD018BB5}" presName="sibTrans" presStyleLbl="sibTrans2D1" presStyleIdx="3" presStyleCnt="5"/>
      <dgm:spPr/>
      <dgm:t>
        <a:bodyPr/>
        <a:lstStyle/>
        <a:p>
          <a:endParaRPr lang="es-EC"/>
        </a:p>
      </dgm:t>
    </dgm:pt>
    <dgm:pt modelId="{DA9678A4-ED89-4F69-8867-6EC515AA89E7}" type="pres">
      <dgm:prSet presAssocID="{99068374-7D01-4306-9F6D-55F5BD018BB5}" presName="connectorText" presStyleLbl="sibTrans2D1" presStyleIdx="3" presStyleCnt="5"/>
      <dgm:spPr/>
      <dgm:t>
        <a:bodyPr/>
        <a:lstStyle/>
        <a:p>
          <a:endParaRPr lang="es-EC"/>
        </a:p>
      </dgm:t>
    </dgm:pt>
    <dgm:pt modelId="{6EF6F683-08C8-4552-96A8-0ECDC827BCEB}" type="pres">
      <dgm:prSet presAssocID="{DC3FBB41-2B5F-4E60-821A-C2E2F62D0057}" presName="node" presStyleLbl="node1" presStyleIdx="4" presStyleCnt="6">
        <dgm:presLayoutVars>
          <dgm:bulletEnabled val="1"/>
        </dgm:presLayoutVars>
      </dgm:prSet>
      <dgm:spPr/>
      <dgm:t>
        <a:bodyPr/>
        <a:lstStyle/>
        <a:p>
          <a:endParaRPr lang="es-EC"/>
        </a:p>
      </dgm:t>
    </dgm:pt>
    <dgm:pt modelId="{EC2E2700-614F-438C-8CC9-BE2ADA2B6827}" type="pres">
      <dgm:prSet presAssocID="{64E6B467-64B9-4262-88F6-9493E5E42902}" presName="sibTrans" presStyleLbl="sibTrans2D1" presStyleIdx="4" presStyleCnt="5"/>
      <dgm:spPr/>
      <dgm:t>
        <a:bodyPr/>
        <a:lstStyle/>
        <a:p>
          <a:endParaRPr lang="es-EC"/>
        </a:p>
      </dgm:t>
    </dgm:pt>
    <dgm:pt modelId="{D70F286D-A0F8-4836-B630-8E0C20E6DD87}" type="pres">
      <dgm:prSet presAssocID="{64E6B467-64B9-4262-88F6-9493E5E42902}" presName="connectorText" presStyleLbl="sibTrans2D1" presStyleIdx="4" presStyleCnt="5"/>
      <dgm:spPr/>
      <dgm:t>
        <a:bodyPr/>
        <a:lstStyle/>
        <a:p>
          <a:endParaRPr lang="es-EC"/>
        </a:p>
      </dgm:t>
    </dgm:pt>
    <dgm:pt modelId="{B6F7E17C-225A-4667-A4E2-0EB4C92D7A49}" type="pres">
      <dgm:prSet presAssocID="{EAD08C57-FF1B-437F-8416-FD4E8BE998CA}" presName="node" presStyleLbl="node1" presStyleIdx="5" presStyleCnt="6">
        <dgm:presLayoutVars>
          <dgm:bulletEnabled val="1"/>
        </dgm:presLayoutVars>
      </dgm:prSet>
      <dgm:spPr/>
      <dgm:t>
        <a:bodyPr/>
        <a:lstStyle/>
        <a:p>
          <a:endParaRPr lang="es-EC"/>
        </a:p>
      </dgm:t>
    </dgm:pt>
  </dgm:ptLst>
  <dgm:cxnLst>
    <dgm:cxn modelId="{3C9DCEDE-2CDF-406F-89FD-C0EC23C9E768}" srcId="{CDD1509B-7A66-42EB-A81A-E9F920ABC889}" destId="{19356492-06F7-432B-9669-6A844D18864E}" srcOrd="0" destOrd="0" parTransId="{7D5AF8AF-055D-410D-96D9-423601F96BC5}" sibTransId="{D2461C21-322C-4023-9476-5DA65193F835}"/>
    <dgm:cxn modelId="{7CE9D8ED-8755-4481-9B68-B8917D1BF834}" type="presOf" srcId="{4A8B9519-5A05-49AC-B49E-3620F1D1F973}" destId="{45F30CF3-585C-4048-8064-B181D2BB7265}" srcOrd="0" destOrd="0" presId="urn:microsoft.com/office/officeart/2005/8/layout/process5"/>
    <dgm:cxn modelId="{43CCC724-6E84-4D28-8ED9-FA61A588F2FE}" type="presOf" srcId="{EAD08C57-FF1B-437F-8416-FD4E8BE998CA}" destId="{B6F7E17C-225A-4667-A4E2-0EB4C92D7A49}" srcOrd="0" destOrd="0" presId="urn:microsoft.com/office/officeart/2005/8/layout/process5"/>
    <dgm:cxn modelId="{027ED5C9-B6FD-4B3F-946B-A032795DEB14}" type="presOf" srcId="{A8F67F72-B5CA-485D-B181-E8398ACA4FC3}" destId="{1DA20590-4097-44EE-A9D2-3FA378337233}" srcOrd="0" destOrd="0" presId="urn:microsoft.com/office/officeart/2005/8/layout/process5"/>
    <dgm:cxn modelId="{E59A88F7-377D-4D1E-9C30-CD591ECF556D}" type="presOf" srcId="{2DA74073-358B-4C99-AE30-025985AB87C0}" destId="{EAED389E-2F2F-4D2B-AAC3-10838FD84642}" srcOrd="0" destOrd="0" presId="urn:microsoft.com/office/officeart/2005/8/layout/process5"/>
    <dgm:cxn modelId="{564F9AAC-B3FE-4633-9347-D474ED54E892}" type="presOf" srcId="{A586096C-8A92-4469-83B1-B3C799DD8E3F}" destId="{89DACCE8-4D37-4E65-848C-D1BF92E9E0FA}" srcOrd="0" destOrd="0" presId="urn:microsoft.com/office/officeart/2005/8/layout/process5"/>
    <dgm:cxn modelId="{26E8C4D2-731F-46A1-A39F-06C3E694A0E0}" type="presOf" srcId="{19356492-06F7-432B-9669-6A844D18864E}" destId="{10619A02-68DE-46A0-BDBF-5506D8B88037}" srcOrd="0" destOrd="0" presId="urn:microsoft.com/office/officeart/2005/8/layout/process5"/>
    <dgm:cxn modelId="{BB123B8E-0A71-44DF-AF4B-B83DE77C4C87}" type="presOf" srcId="{BAEEC4AC-FCAE-48AA-A54C-56066AE98577}" destId="{8FD73BF1-48CD-4B97-9955-F39877650114}" srcOrd="0" destOrd="0" presId="urn:microsoft.com/office/officeart/2005/8/layout/process5"/>
    <dgm:cxn modelId="{8E6C679D-CEA0-4420-A429-88196146F8AE}" srcId="{CDD1509B-7A66-42EB-A81A-E9F920ABC889}" destId="{EAD08C57-FF1B-437F-8416-FD4E8BE998CA}" srcOrd="5" destOrd="0" parTransId="{1D1356E6-4BD5-4D64-A921-9C40C8F3539D}" sibTransId="{C09ED9A5-3308-479A-B2D1-702B134B7ADF}"/>
    <dgm:cxn modelId="{73139024-94A7-4463-A273-4534D1312A3F}" type="presOf" srcId="{64E6B467-64B9-4262-88F6-9493E5E42902}" destId="{EC2E2700-614F-438C-8CC9-BE2ADA2B6827}" srcOrd="0" destOrd="0" presId="urn:microsoft.com/office/officeart/2005/8/layout/process5"/>
    <dgm:cxn modelId="{7816B80F-3826-4876-A584-65867837857B}" srcId="{CDD1509B-7A66-42EB-A81A-E9F920ABC889}" destId="{2DA74073-358B-4C99-AE30-025985AB87C0}" srcOrd="2" destOrd="0" parTransId="{7714D261-7778-4B33-BF96-831F7AD78CC2}" sibTransId="{A586096C-8A92-4469-83B1-B3C799DD8E3F}"/>
    <dgm:cxn modelId="{9924D191-8E08-488F-B2A0-9ADCD1786AD2}" type="presOf" srcId="{99068374-7D01-4306-9F6D-55F5BD018BB5}" destId="{6D757DCF-E934-47D6-B972-21B0D5B51206}" srcOrd="0" destOrd="0" presId="urn:microsoft.com/office/officeart/2005/8/layout/process5"/>
    <dgm:cxn modelId="{56469F93-3E21-4BAC-8A37-2DDBB2EB746D}" srcId="{CDD1509B-7A66-42EB-A81A-E9F920ABC889}" destId="{A8F67F72-B5CA-485D-B181-E8398ACA4FC3}" srcOrd="1" destOrd="0" parTransId="{8B149882-CA49-4711-BB8E-2FD5232908F2}" sibTransId="{BAEEC4AC-FCAE-48AA-A54C-56066AE98577}"/>
    <dgm:cxn modelId="{C8F93F17-F0D5-44B9-8545-C77F570F52C7}" type="presOf" srcId="{CDD1509B-7A66-42EB-A81A-E9F920ABC889}" destId="{B2C8ADD1-B53F-4507-81DC-2ED48F40591F}" srcOrd="0" destOrd="0" presId="urn:microsoft.com/office/officeart/2005/8/layout/process5"/>
    <dgm:cxn modelId="{B3412F82-F24A-4E7E-830E-F0C787DAB27F}" type="presOf" srcId="{A586096C-8A92-4469-83B1-B3C799DD8E3F}" destId="{54EE9E0F-BDC6-4983-9273-55A3E78958D1}" srcOrd="1" destOrd="0" presId="urn:microsoft.com/office/officeart/2005/8/layout/process5"/>
    <dgm:cxn modelId="{CEA8EFE9-725F-48E7-9740-6BE48CC93827}" type="presOf" srcId="{DC3FBB41-2B5F-4E60-821A-C2E2F62D0057}" destId="{6EF6F683-08C8-4552-96A8-0ECDC827BCEB}" srcOrd="0" destOrd="0" presId="urn:microsoft.com/office/officeart/2005/8/layout/process5"/>
    <dgm:cxn modelId="{3636AFA3-0109-4335-A127-0DAC9E71FA02}" type="presOf" srcId="{BAEEC4AC-FCAE-48AA-A54C-56066AE98577}" destId="{05CC6BA9-FFC6-45BC-8128-5E1D80882D70}" srcOrd="1" destOrd="0" presId="urn:microsoft.com/office/officeart/2005/8/layout/process5"/>
    <dgm:cxn modelId="{545A24F0-47B9-46E8-ACBC-4ED8AE87167E}" srcId="{CDD1509B-7A66-42EB-A81A-E9F920ABC889}" destId="{DC3FBB41-2B5F-4E60-821A-C2E2F62D0057}" srcOrd="4" destOrd="0" parTransId="{38D41A4E-A44F-462A-82C8-64F6348010A6}" sibTransId="{64E6B467-64B9-4262-88F6-9493E5E42902}"/>
    <dgm:cxn modelId="{78DB8800-5F1E-48A9-A903-69A62ABB503D}" type="presOf" srcId="{99068374-7D01-4306-9F6D-55F5BD018BB5}" destId="{DA9678A4-ED89-4F69-8867-6EC515AA89E7}" srcOrd="1" destOrd="0" presId="urn:microsoft.com/office/officeart/2005/8/layout/process5"/>
    <dgm:cxn modelId="{80914941-F65D-4FF1-88EF-DD807EFBD835}" type="presOf" srcId="{64E6B467-64B9-4262-88F6-9493E5E42902}" destId="{D70F286D-A0F8-4836-B630-8E0C20E6DD87}" srcOrd="1" destOrd="0" presId="urn:microsoft.com/office/officeart/2005/8/layout/process5"/>
    <dgm:cxn modelId="{095F64E8-11A1-4452-9D3B-FC9D5B8F4174}" type="presOf" srcId="{D2461C21-322C-4023-9476-5DA65193F835}" destId="{F05EBC86-3DE7-46C4-A76D-79AC0B51BCD0}" srcOrd="0" destOrd="0" presId="urn:microsoft.com/office/officeart/2005/8/layout/process5"/>
    <dgm:cxn modelId="{E84DCE16-FE0F-4FD7-91D9-0166DE4DEB21}" type="presOf" srcId="{D2461C21-322C-4023-9476-5DA65193F835}" destId="{97147A7C-E124-476C-94C7-4E9FAB1ED89C}" srcOrd="1" destOrd="0" presId="urn:microsoft.com/office/officeart/2005/8/layout/process5"/>
    <dgm:cxn modelId="{155D5966-3C89-4315-B221-258B65BEF366}" srcId="{CDD1509B-7A66-42EB-A81A-E9F920ABC889}" destId="{4A8B9519-5A05-49AC-B49E-3620F1D1F973}" srcOrd="3" destOrd="0" parTransId="{58B15FB9-C6B1-478F-8B54-7DEE0E7BD920}" sibTransId="{99068374-7D01-4306-9F6D-55F5BD018BB5}"/>
    <dgm:cxn modelId="{38CEBBE7-AA7A-476D-81F2-77CF91A9FD42}" type="presParOf" srcId="{B2C8ADD1-B53F-4507-81DC-2ED48F40591F}" destId="{10619A02-68DE-46A0-BDBF-5506D8B88037}" srcOrd="0" destOrd="0" presId="urn:microsoft.com/office/officeart/2005/8/layout/process5"/>
    <dgm:cxn modelId="{D8EFBD67-80B8-49A5-A9D8-87FC0B5621BA}" type="presParOf" srcId="{B2C8ADD1-B53F-4507-81DC-2ED48F40591F}" destId="{F05EBC86-3DE7-46C4-A76D-79AC0B51BCD0}" srcOrd="1" destOrd="0" presId="urn:microsoft.com/office/officeart/2005/8/layout/process5"/>
    <dgm:cxn modelId="{0A7187A7-06B1-4C9A-B9E8-506E36620F9D}" type="presParOf" srcId="{F05EBC86-3DE7-46C4-A76D-79AC0B51BCD0}" destId="{97147A7C-E124-476C-94C7-4E9FAB1ED89C}" srcOrd="0" destOrd="0" presId="urn:microsoft.com/office/officeart/2005/8/layout/process5"/>
    <dgm:cxn modelId="{3CAE8967-7F4C-4FA0-9891-62796F7841B6}" type="presParOf" srcId="{B2C8ADD1-B53F-4507-81DC-2ED48F40591F}" destId="{1DA20590-4097-44EE-A9D2-3FA378337233}" srcOrd="2" destOrd="0" presId="urn:microsoft.com/office/officeart/2005/8/layout/process5"/>
    <dgm:cxn modelId="{230CC400-8336-4DE8-87E3-483D5107C9FE}" type="presParOf" srcId="{B2C8ADD1-B53F-4507-81DC-2ED48F40591F}" destId="{8FD73BF1-48CD-4B97-9955-F39877650114}" srcOrd="3" destOrd="0" presId="urn:microsoft.com/office/officeart/2005/8/layout/process5"/>
    <dgm:cxn modelId="{98A27A27-C307-4297-A9AE-2E5897296466}" type="presParOf" srcId="{8FD73BF1-48CD-4B97-9955-F39877650114}" destId="{05CC6BA9-FFC6-45BC-8128-5E1D80882D70}" srcOrd="0" destOrd="0" presId="urn:microsoft.com/office/officeart/2005/8/layout/process5"/>
    <dgm:cxn modelId="{FB692E65-5AF1-42FF-AD12-51641C2295FF}" type="presParOf" srcId="{B2C8ADD1-B53F-4507-81DC-2ED48F40591F}" destId="{EAED389E-2F2F-4D2B-AAC3-10838FD84642}" srcOrd="4" destOrd="0" presId="urn:microsoft.com/office/officeart/2005/8/layout/process5"/>
    <dgm:cxn modelId="{00C07C50-51D0-4769-A22A-DF080F21C582}" type="presParOf" srcId="{B2C8ADD1-B53F-4507-81DC-2ED48F40591F}" destId="{89DACCE8-4D37-4E65-848C-D1BF92E9E0FA}" srcOrd="5" destOrd="0" presId="urn:microsoft.com/office/officeart/2005/8/layout/process5"/>
    <dgm:cxn modelId="{29041C7D-FCC1-4677-A138-F455A49B1A7A}" type="presParOf" srcId="{89DACCE8-4D37-4E65-848C-D1BF92E9E0FA}" destId="{54EE9E0F-BDC6-4983-9273-55A3E78958D1}" srcOrd="0" destOrd="0" presId="urn:microsoft.com/office/officeart/2005/8/layout/process5"/>
    <dgm:cxn modelId="{40AA9CE7-4F90-433C-AB5F-3FC71AFE7968}" type="presParOf" srcId="{B2C8ADD1-B53F-4507-81DC-2ED48F40591F}" destId="{45F30CF3-585C-4048-8064-B181D2BB7265}" srcOrd="6" destOrd="0" presId="urn:microsoft.com/office/officeart/2005/8/layout/process5"/>
    <dgm:cxn modelId="{6B7AD8E2-022F-4172-82F7-CBF3B9CAC60A}" type="presParOf" srcId="{B2C8ADD1-B53F-4507-81DC-2ED48F40591F}" destId="{6D757DCF-E934-47D6-B972-21B0D5B51206}" srcOrd="7" destOrd="0" presId="urn:microsoft.com/office/officeart/2005/8/layout/process5"/>
    <dgm:cxn modelId="{9D740854-99EA-4253-8DE6-04C0AFCD6731}" type="presParOf" srcId="{6D757DCF-E934-47D6-B972-21B0D5B51206}" destId="{DA9678A4-ED89-4F69-8867-6EC515AA89E7}" srcOrd="0" destOrd="0" presId="urn:microsoft.com/office/officeart/2005/8/layout/process5"/>
    <dgm:cxn modelId="{4AF601E9-FEEF-4CA9-9B95-9D0F1BBD170C}" type="presParOf" srcId="{B2C8ADD1-B53F-4507-81DC-2ED48F40591F}" destId="{6EF6F683-08C8-4552-96A8-0ECDC827BCEB}" srcOrd="8" destOrd="0" presId="urn:microsoft.com/office/officeart/2005/8/layout/process5"/>
    <dgm:cxn modelId="{4D3471BE-8C1A-4E48-B39F-487F54C4BBFD}" type="presParOf" srcId="{B2C8ADD1-B53F-4507-81DC-2ED48F40591F}" destId="{EC2E2700-614F-438C-8CC9-BE2ADA2B6827}" srcOrd="9" destOrd="0" presId="urn:microsoft.com/office/officeart/2005/8/layout/process5"/>
    <dgm:cxn modelId="{4D82AF72-4093-4EC0-B554-ABD383B49339}" type="presParOf" srcId="{EC2E2700-614F-438C-8CC9-BE2ADA2B6827}" destId="{D70F286D-A0F8-4836-B630-8E0C20E6DD87}" srcOrd="0" destOrd="0" presId="urn:microsoft.com/office/officeart/2005/8/layout/process5"/>
    <dgm:cxn modelId="{9FAD95FF-16B3-412C-BC9B-B4F36AABB0AC}" type="presParOf" srcId="{B2C8ADD1-B53F-4507-81DC-2ED48F40591F}" destId="{B6F7E17C-225A-4667-A4E2-0EB4C92D7A4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7626-B780-4991-BC15-0C3D9BB5D55B}">
      <dsp:nvSpPr>
        <dsp:cNvPr id="0" name=""/>
        <dsp:cNvSpPr/>
      </dsp:nvSpPr>
      <dsp:spPr>
        <a:xfrm>
          <a:off x="0" y="0"/>
          <a:ext cx="4729747" cy="12414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a:t>Nódulos</a:t>
          </a:r>
        </a:p>
      </dsp:txBody>
      <dsp:txXfrm>
        <a:off x="1070094" y="0"/>
        <a:ext cx="3659652" cy="1241452"/>
      </dsp:txXfrm>
    </dsp:sp>
    <dsp:sp modelId="{07E9F9F4-86FE-46FF-9713-51110447FD45}">
      <dsp:nvSpPr>
        <dsp:cNvPr id="0" name=""/>
        <dsp:cNvSpPr/>
      </dsp:nvSpPr>
      <dsp:spPr>
        <a:xfrm>
          <a:off x="124145" y="124145"/>
          <a:ext cx="945949" cy="993162"/>
        </a:xfrm>
        <a:prstGeom prst="roundRect">
          <a:avLst>
            <a:gd name="adj" fmla="val 10000"/>
          </a:avLst>
        </a:prstGeom>
        <a:blipFill rotWithShape="1">
          <a:blip xmlns:r="http://schemas.openxmlformats.org/officeDocument/2006/relationships" r:embed="rId1"/>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9FE4F-72DE-4941-A40A-A0F23E5D9EA7}">
      <dsp:nvSpPr>
        <dsp:cNvPr id="0" name=""/>
        <dsp:cNvSpPr/>
      </dsp:nvSpPr>
      <dsp:spPr>
        <a:xfrm>
          <a:off x="0" y="1365598"/>
          <a:ext cx="4729747" cy="12414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a:t>Calcificaciones</a:t>
          </a:r>
        </a:p>
      </dsp:txBody>
      <dsp:txXfrm>
        <a:off x="1070094" y="1365598"/>
        <a:ext cx="3659652" cy="1241452"/>
      </dsp:txXfrm>
    </dsp:sp>
    <dsp:sp modelId="{ECCBFEEA-CE5E-44E2-927C-F179CB0A1197}">
      <dsp:nvSpPr>
        <dsp:cNvPr id="0" name=""/>
        <dsp:cNvSpPr/>
      </dsp:nvSpPr>
      <dsp:spPr>
        <a:xfrm>
          <a:off x="124145" y="1489743"/>
          <a:ext cx="945949" cy="993162"/>
        </a:xfrm>
        <a:prstGeom prst="roundRect">
          <a:avLst>
            <a:gd name="adj" fmla="val 10000"/>
          </a:avLst>
        </a:prstGeom>
        <a:blipFill rotWithShape="1">
          <a:blip xmlns:r="http://schemas.openxmlformats.org/officeDocument/2006/relationships" r:embed="rId2"/>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87F3C-48CA-42EB-934D-ED422AEB6420}">
      <dsp:nvSpPr>
        <dsp:cNvPr id="0" name=""/>
        <dsp:cNvSpPr/>
      </dsp:nvSpPr>
      <dsp:spPr>
        <a:xfrm>
          <a:off x="0" y="2731196"/>
          <a:ext cx="4729747" cy="12414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a:t>Ganglio </a:t>
          </a:r>
          <a:r>
            <a:rPr lang="es-EC" sz="3200" kern="1200" dirty="0" smtClean="0"/>
            <a:t>linfático</a:t>
          </a:r>
          <a:endParaRPr lang="es-EC" sz="3200" kern="1200" dirty="0"/>
        </a:p>
      </dsp:txBody>
      <dsp:txXfrm>
        <a:off x="1070094" y="2731196"/>
        <a:ext cx="3659652" cy="1241452"/>
      </dsp:txXfrm>
    </dsp:sp>
    <dsp:sp modelId="{4A11F74D-F48F-45AA-833B-DF0CD5F9AAEE}">
      <dsp:nvSpPr>
        <dsp:cNvPr id="0" name=""/>
        <dsp:cNvSpPr/>
      </dsp:nvSpPr>
      <dsp:spPr>
        <a:xfrm>
          <a:off x="124145" y="2855341"/>
          <a:ext cx="945949" cy="993162"/>
        </a:xfrm>
        <a:prstGeom prst="roundRect">
          <a:avLst>
            <a:gd name="adj" fmla="val 10000"/>
          </a:avLst>
        </a:prstGeom>
        <a:blipFill rotWithShape="1">
          <a:blip xmlns:r="http://schemas.openxmlformats.org/officeDocument/2006/relationships" r:embed="rId3"/>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7626-B780-4991-BC15-0C3D9BB5D55B}">
      <dsp:nvSpPr>
        <dsp:cNvPr id="0" name=""/>
        <dsp:cNvSpPr/>
      </dsp:nvSpPr>
      <dsp:spPr>
        <a:xfrm>
          <a:off x="0" y="0"/>
          <a:ext cx="4729747" cy="14548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0" kern="1200" dirty="0"/>
            <a:t>Lesión cutánea</a:t>
          </a:r>
        </a:p>
      </dsp:txBody>
      <dsp:txXfrm>
        <a:off x="1091438" y="0"/>
        <a:ext cx="3638308" cy="1454893"/>
      </dsp:txXfrm>
    </dsp:sp>
    <dsp:sp modelId="{07E9F9F4-86FE-46FF-9713-51110447FD45}">
      <dsp:nvSpPr>
        <dsp:cNvPr id="0" name=""/>
        <dsp:cNvSpPr/>
      </dsp:nvSpPr>
      <dsp:spPr>
        <a:xfrm>
          <a:off x="145489" y="145489"/>
          <a:ext cx="945949" cy="1163914"/>
        </a:xfrm>
        <a:prstGeom prst="roundRect">
          <a:avLst>
            <a:gd name="adj" fmla="val 10000"/>
          </a:avLst>
        </a:prstGeom>
        <a:blipFill rotWithShape="1">
          <a:blip xmlns:r="http://schemas.openxmlformats.org/officeDocument/2006/relationships" r:embed="rId1"/>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E9FE4F-72DE-4941-A40A-A0F23E5D9EA7}">
      <dsp:nvSpPr>
        <dsp:cNvPr id="0" name=""/>
        <dsp:cNvSpPr/>
      </dsp:nvSpPr>
      <dsp:spPr>
        <a:xfrm>
          <a:off x="0" y="1600382"/>
          <a:ext cx="4729747" cy="14548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kern="1200" dirty="0"/>
            <a:t>Conducto dilatado solitario</a:t>
          </a:r>
        </a:p>
      </dsp:txBody>
      <dsp:txXfrm>
        <a:off x="1091438" y="1600382"/>
        <a:ext cx="3638308" cy="1454893"/>
      </dsp:txXfrm>
    </dsp:sp>
    <dsp:sp modelId="{ECCBFEEA-CE5E-44E2-927C-F179CB0A1197}">
      <dsp:nvSpPr>
        <dsp:cNvPr id="0" name=""/>
        <dsp:cNvSpPr/>
      </dsp:nvSpPr>
      <dsp:spPr>
        <a:xfrm>
          <a:off x="145489" y="1745871"/>
          <a:ext cx="945949" cy="1163914"/>
        </a:xfrm>
        <a:prstGeom prst="roundRect">
          <a:avLst>
            <a:gd name="adj" fmla="val 10000"/>
          </a:avLst>
        </a:prstGeom>
        <a:blipFill rotWithShape="1">
          <a:blip xmlns:r="http://schemas.openxmlformats.org/officeDocument/2006/relationships" r:embed="rId2"/>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B04E-623A-4E47-83B8-26A549549B12}">
      <dsp:nvSpPr>
        <dsp:cNvPr id="0" name=""/>
        <dsp:cNvSpPr/>
      </dsp:nvSpPr>
      <dsp:spPr>
        <a:xfrm>
          <a:off x="2263083" y="453316"/>
          <a:ext cx="3601833" cy="3601833"/>
        </a:xfrm>
        <a:prstGeom prst="blockArc">
          <a:avLst>
            <a:gd name="adj1" fmla="val 13114286"/>
            <a:gd name="adj2" fmla="val 1620000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77FE6-BB4D-4DEB-A5B3-946DE08DC3E9}">
      <dsp:nvSpPr>
        <dsp:cNvPr id="0" name=""/>
        <dsp:cNvSpPr/>
      </dsp:nvSpPr>
      <dsp:spPr>
        <a:xfrm>
          <a:off x="2263083" y="453316"/>
          <a:ext cx="3601833" cy="3601833"/>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6AAD7B-CF9A-4433-99BD-A587AF8B2F09}">
      <dsp:nvSpPr>
        <dsp:cNvPr id="0" name=""/>
        <dsp:cNvSpPr/>
      </dsp:nvSpPr>
      <dsp:spPr>
        <a:xfrm>
          <a:off x="2263083" y="453316"/>
          <a:ext cx="3601833" cy="3601833"/>
        </a:xfrm>
        <a:prstGeom prst="blockArc">
          <a:avLst>
            <a:gd name="adj1" fmla="val 6942857"/>
            <a:gd name="adj2" fmla="val 10028571"/>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1145CD-62FF-4519-9850-CDC1DD8D3E54}">
      <dsp:nvSpPr>
        <dsp:cNvPr id="0" name=""/>
        <dsp:cNvSpPr/>
      </dsp:nvSpPr>
      <dsp:spPr>
        <a:xfrm>
          <a:off x="2263083" y="453316"/>
          <a:ext cx="3601833" cy="3601833"/>
        </a:xfrm>
        <a:prstGeom prst="blockArc">
          <a:avLst>
            <a:gd name="adj1" fmla="val 3857143"/>
            <a:gd name="adj2" fmla="val 694285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725938-77F1-42D4-818C-E36F5B5B6968}">
      <dsp:nvSpPr>
        <dsp:cNvPr id="0" name=""/>
        <dsp:cNvSpPr/>
      </dsp:nvSpPr>
      <dsp:spPr>
        <a:xfrm>
          <a:off x="2263083" y="453316"/>
          <a:ext cx="3601833" cy="3601833"/>
        </a:xfrm>
        <a:prstGeom prst="blockArc">
          <a:avLst>
            <a:gd name="adj1" fmla="val 771429"/>
            <a:gd name="adj2" fmla="val 385714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DE3F32-F0BC-4908-B9B2-A6615EA0349E}">
      <dsp:nvSpPr>
        <dsp:cNvPr id="0" name=""/>
        <dsp:cNvSpPr/>
      </dsp:nvSpPr>
      <dsp:spPr>
        <a:xfrm>
          <a:off x="2263083" y="453316"/>
          <a:ext cx="3601833" cy="3601833"/>
        </a:xfrm>
        <a:prstGeom prst="blockArc">
          <a:avLst>
            <a:gd name="adj1" fmla="val 19285714"/>
            <a:gd name="adj2" fmla="val 771429"/>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39D17-CEF7-4C21-BE67-3B491E25358E}">
      <dsp:nvSpPr>
        <dsp:cNvPr id="0" name=""/>
        <dsp:cNvSpPr/>
      </dsp:nvSpPr>
      <dsp:spPr>
        <a:xfrm>
          <a:off x="2263083" y="453316"/>
          <a:ext cx="3601833" cy="3601833"/>
        </a:xfrm>
        <a:prstGeom prst="blockArc">
          <a:avLst>
            <a:gd name="adj1" fmla="val 16200000"/>
            <a:gd name="adj2" fmla="val 19285714"/>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9E5324-422E-494E-9B16-147A439211A6}">
      <dsp:nvSpPr>
        <dsp:cNvPr id="0" name=""/>
        <dsp:cNvSpPr/>
      </dsp:nvSpPr>
      <dsp:spPr>
        <a:xfrm>
          <a:off x="3367484" y="1557717"/>
          <a:ext cx="1393031" cy="13930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a:t>Métodos de Diagnostico</a:t>
          </a:r>
        </a:p>
      </dsp:txBody>
      <dsp:txXfrm>
        <a:off x="3571489" y="1761722"/>
        <a:ext cx="985021" cy="985021"/>
      </dsp:txXfrm>
    </dsp:sp>
    <dsp:sp modelId="{91202CDF-1BB2-4450-9913-70E0100250E2}">
      <dsp:nvSpPr>
        <dsp:cNvPr id="0" name=""/>
        <dsp:cNvSpPr/>
      </dsp:nvSpPr>
      <dsp:spPr>
        <a:xfrm>
          <a:off x="3576439" y="859"/>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Exploración clínica de las mamas</a:t>
          </a:r>
        </a:p>
      </dsp:txBody>
      <dsp:txXfrm>
        <a:off x="3719242" y="143662"/>
        <a:ext cx="689515" cy="689515"/>
      </dsp:txXfrm>
    </dsp:sp>
    <dsp:sp modelId="{AE732DEB-5378-4BF9-88AE-210BBD06C0E0}">
      <dsp:nvSpPr>
        <dsp:cNvPr id="0" name=""/>
        <dsp:cNvSpPr/>
      </dsp:nvSpPr>
      <dsp:spPr>
        <a:xfrm>
          <a:off x="4957006" y="665706"/>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Emisión de positrones</a:t>
          </a:r>
        </a:p>
      </dsp:txBody>
      <dsp:txXfrm>
        <a:off x="5099809" y="808509"/>
        <a:ext cx="689515" cy="689515"/>
      </dsp:txXfrm>
    </dsp:sp>
    <dsp:sp modelId="{2237B584-E91D-4718-8721-24EC379AD006}">
      <dsp:nvSpPr>
        <dsp:cNvPr id="0" name=""/>
        <dsp:cNvSpPr/>
      </dsp:nvSpPr>
      <dsp:spPr>
        <a:xfrm>
          <a:off x="5297978" y="2159602"/>
          <a:ext cx="975121" cy="975121"/>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Mamografía</a:t>
          </a:r>
        </a:p>
      </dsp:txBody>
      <dsp:txXfrm>
        <a:off x="5440781" y="2302405"/>
        <a:ext cx="689515" cy="689515"/>
      </dsp:txXfrm>
    </dsp:sp>
    <dsp:sp modelId="{4C5F68B9-6DDC-4598-81E3-8CCA9D0A4792}">
      <dsp:nvSpPr>
        <dsp:cNvPr id="0" name=""/>
        <dsp:cNvSpPr/>
      </dsp:nvSpPr>
      <dsp:spPr>
        <a:xfrm>
          <a:off x="4342596" y="3357614"/>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Ecografía</a:t>
          </a:r>
        </a:p>
      </dsp:txBody>
      <dsp:txXfrm>
        <a:off x="4485399" y="3500417"/>
        <a:ext cx="689515" cy="689515"/>
      </dsp:txXfrm>
    </dsp:sp>
    <dsp:sp modelId="{4FDD781B-CBC4-414A-981F-5F9C9EF9B9DD}">
      <dsp:nvSpPr>
        <dsp:cNvPr id="0" name=""/>
        <dsp:cNvSpPr/>
      </dsp:nvSpPr>
      <dsp:spPr>
        <a:xfrm>
          <a:off x="2810281" y="3357614"/>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Punción-Aspiración con aguja final</a:t>
          </a:r>
        </a:p>
      </dsp:txBody>
      <dsp:txXfrm>
        <a:off x="2953084" y="3500417"/>
        <a:ext cx="689515" cy="689515"/>
      </dsp:txXfrm>
    </dsp:sp>
    <dsp:sp modelId="{8DECFB33-925E-49DA-9073-7D771C4B06BA}">
      <dsp:nvSpPr>
        <dsp:cNvPr id="0" name=""/>
        <dsp:cNvSpPr/>
      </dsp:nvSpPr>
      <dsp:spPr>
        <a:xfrm>
          <a:off x="1854899" y="2159602"/>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Resonancia Magnética</a:t>
          </a:r>
        </a:p>
      </dsp:txBody>
      <dsp:txXfrm>
        <a:off x="1997702" y="2302405"/>
        <a:ext cx="689515" cy="689515"/>
      </dsp:txXfrm>
    </dsp:sp>
    <dsp:sp modelId="{1D81C122-2233-4000-9309-1DB3B7233941}">
      <dsp:nvSpPr>
        <dsp:cNvPr id="0" name=""/>
        <dsp:cNvSpPr/>
      </dsp:nvSpPr>
      <dsp:spPr>
        <a:xfrm>
          <a:off x="2195871" y="665706"/>
          <a:ext cx="975121" cy="9751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a:t>Biopsia Quirúrgica</a:t>
          </a:r>
        </a:p>
      </dsp:txBody>
      <dsp:txXfrm>
        <a:off x="2338674" y="808509"/>
        <a:ext cx="689515" cy="689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19A02-68DE-46A0-BDBF-5506D8B88037}">
      <dsp:nvSpPr>
        <dsp:cNvPr id="0" name=""/>
        <dsp:cNvSpPr/>
      </dsp:nvSpPr>
      <dsp:spPr>
        <a:xfrm>
          <a:off x="7143" y="566932"/>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a:t>Homogeneidad</a:t>
          </a:r>
        </a:p>
      </dsp:txBody>
      <dsp:txXfrm>
        <a:off x="44665" y="604454"/>
        <a:ext cx="2060143" cy="1206068"/>
      </dsp:txXfrm>
    </dsp:sp>
    <dsp:sp modelId="{F05EBC86-3DE7-46C4-A76D-79AC0B51BCD0}">
      <dsp:nvSpPr>
        <dsp:cNvPr id="0" name=""/>
        <dsp:cNvSpPr/>
      </dsp:nvSpPr>
      <dsp:spPr>
        <a:xfrm>
          <a:off x="2330227" y="942725"/>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a:off x="2330227" y="1048630"/>
        <a:ext cx="316861" cy="317716"/>
      </dsp:txXfrm>
    </dsp:sp>
    <dsp:sp modelId="{1DA20590-4097-44EE-A9D2-3FA378337233}">
      <dsp:nvSpPr>
        <dsp:cNvPr id="0" name=""/>
        <dsp:cNvSpPr/>
      </dsp:nvSpPr>
      <dsp:spPr>
        <a:xfrm>
          <a:off x="2996406" y="566932"/>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a:t>Contraste</a:t>
          </a:r>
        </a:p>
      </dsp:txBody>
      <dsp:txXfrm>
        <a:off x="3033928" y="604454"/>
        <a:ext cx="2060143" cy="1206068"/>
      </dsp:txXfrm>
    </dsp:sp>
    <dsp:sp modelId="{8FD73BF1-48CD-4B97-9955-F39877650114}">
      <dsp:nvSpPr>
        <dsp:cNvPr id="0" name=""/>
        <dsp:cNvSpPr/>
      </dsp:nvSpPr>
      <dsp:spPr>
        <a:xfrm>
          <a:off x="5319490" y="942725"/>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a:off x="5319490" y="1048630"/>
        <a:ext cx="316861" cy="317716"/>
      </dsp:txXfrm>
    </dsp:sp>
    <dsp:sp modelId="{EAED389E-2F2F-4D2B-AAC3-10838FD84642}">
      <dsp:nvSpPr>
        <dsp:cNvPr id="0" name=""/>
        <dsp:cNvSpPr/>
      </dsp:nvSpPr>
      <dsp:spPr>
        <a:xfrm>
          <a:off x="5985668" y="566932"/>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err="1"/>
            <a:t>Disimilaridad</a:t>
          </a:r>
          <a:endParaRPr lang="es-EC" sz="2300" b="1" kern="1200" dirty="0"/>
        </a:p>
      </dsp:txBody>
      <dsp:txXfrm>
        <a:off x="6023190" y="604454"/>
        <a:ext cx="2060143" cy="1206068"/>
      </dsp:txXfrm>
    </dsp:sp>
    <dsp:sp modelId="{89DACCE8-4D37-4E65-848C-D1BF92E9E0FA}">
      <dsp:nvSpPr>
        <dsp:cNvPr id="0" name=""/>
        <dsp:cNvSpPr/>
      </dsp:nvSpPr>
      <dsp:spPr>
        <a:xfrm rot="5400000">
          <a:off x="6826932" y="1997508"/>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5400000">
        <a:off x="6894404" y="2035941"/>
        <a:ext cx="317716" cy="316861"/>
      </dsp:txXfrm>
    </dsp:sp>
    <dsp:sp modelId="{45F30CF3-585C-4048-8064-B181D2BB7265}">
      <dsp:nvSpPr>
        <dsp:cNvPr id="0" name=""/>
        <dsp:cNvSpPr/>
      </dsp:nvSpPr>
      <dsp:spPr>
        <a:xfrm>
          <a:off x="5985668" y="2702120"/>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a:t>Entropía</a:t>
          </a:r>
        </a:p>
      </dsp:txBody>
      <dsp:txXfrm>
        <a:off x="6023190" y="2739642"/>
        <a:ext cx="2060143" cy="1206068"/>
      </dsp:txXfrm>
    </dsp:sp>
    <dsp:sp modelId="{6D757DCF-E934-47D6-B972-21B0D5B51206}">
      <dsp:nvSpPr>
        <dsp:cNvPr id="0" name=""/>
        <dsp:cNvSpPr/>
      </dsp:nvSpPr>
      <dsp:spPr>
        <a:xfrm rot="10800000">
          <a:off x="5345112" y="307791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10800000">
        <a:off x="5480910" y="3183817"/>
        <a:ext cx="316861" cy="317716"/>
      </dsp:txXfrm>
    </dsp:sp>
    <dsp:sp modelId="{6EF6F683-08C8-4552-96A8-0ECDC827BCEB}">
      <dsp:nvSpPr>
        <dsp:cNvPr id="0" name=""/>
        <dsp:cNvSpPr/>
      </dsp:nvSpPr>
      <dsp:spPr>
        <a:xfrm>
          <a:off x="2996406" y="2702119"/>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a:t>Energía</a:t>
          </a:r>
        </a:p>
      </dsp:txBody>
      <dsp:txXfrm>
        <a:off x="3033928" y="2739641"/>
        <a:ext cx="2060143" cy="1206068"/>
      </dsp:txXfrm>
    </dsp:sp>
    <dsp:sp modelId="{EC2E2700-614F-438C-8CC9-BE2ADA2B6827}">
      <dsp:nvSpPr>
        <dsp:cNvPr id="0" name=""/>
        <dsp:cNvSpPr/>
      </dsp:nvSpPr>
      <dsp:spPr>
        <a:xfrm rot="10800000">
          <a:off x="2355850" y="307791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p>
      </dsp:txBody>
      <dsp:txXfrm rot="10800000">
        <a:off x="2491648" y="3183817"/>
        <a:ext cx="316861" cy="317716"/>
      </dsp:txXfrm>
    </dsp:sp>
    <dsp:sp modelId="{B6F7E17C-225A-4667-A4E2-0EB4C92D7A49}">
      <dsp:nvSpPr>
        <dsp:cNvPr id="0" name=""/>
        <dsp:cNvSpPr/>
      </dsp:nvSpPr>
      <dsp:spPr>
        <a:xfrm>
          <a:off x="7143" y="2702119"/>
          <a:ext cx="2135187" cy="12811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1" kern="1200" dirty="0"/>
            <a:t>Media</a:t>
          </a:r>
        </a:p>
      </dsp:txBody>
      <dsp:txXfrm>
        <a:off x="44665" y="2739641"/>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BACB38-4DCB-4B61-832F-33FD4668DAF4}" type="datetimeFigureOut">
              <a:rPr lang="es-EC" smtClean="0"/>
              <a:t>30/1/2020</a:t>
            </a:fld>
            <a:endParaRPr lang="es-EC"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5873D-99FA-4AEE-8AEF-795DEC68525C}" type="slidenum">
              <a:rPr lang="es-EC" smtClean="0"/>
              <a:t>‹Nº›</a:t>
            </a:fld>
            <a:endParaRPr lang="es-EC" dirty="0"/>
          </a:p>
        </p:txBody>
      </p:sp>
    </p:spTree>
    <p:extLst>
      <p:ext uri="{BB962C8B-B14F-4D97-AF65-F5344CB8AC3E}">
        <p14:creationId xmlns:p14="http://schemas.microsoft.com/office/powerpoint/2010/main" val="285261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6AE0-6C6C-4858-AB9D-5BE8F9C23727}" type="datetimeFigureOut">
              <a:rPr lang="es-EC" smtClean="0"/>
              <a:t>30/1/2020</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1747D-4662-451F-BA58-82D5929F7F5D}" type="slidenum">
              <a:rPr lang="es-EC" smtClean="0"/>
              <a:t>‹Nº›</a:t>
            </a:fld>
            <a:endParaRPr lang="es-EC" dirty="0"/>
          </a:p>
        </p:txBody>
      </p:sp>
    </p:spTree>
    <p:extLst>
      <p:ext uri="{BB962C8B-B14F-4D97-AF65-F5344CB8AC3E}">
        <p14:creationId xmlns:p14="http://schemas.microsoft.com/office/powerpoint/2010/main" val="371248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Jaime</a:t>
            </a:r>
            <a:r>
              <a:rPr lang="en-US" baseline="0" dirty="0"/>
              <a:t> Vinicio Carrillo</a:t>
            </a:r>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1</a:t>
            </a:fld>
            <a:endParaRPr lang="en-US" dirty="0"/>
          </a:p>
        </p:txBody>
      </p:sp>
    </p:spTree>
    <p:extLst>
      <p:ext uri="{BB962C8B-B14F-4D97-AF65-F5344CB8AC3E}">
        <p14:creationId xmlns:p14="http://schemas.microsoft.com/office/powerpoint/2010/main" val="189754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Jaime Vinicio</a:t>
            </a:r>
            <a:r>
              <a:rPr lang="es-EC" sz="1200" b="0" i="0" kern="1200" baseline="0" dirty="0">
                <a:solidFill>
                  <a:schemeClr val="tx1"/>
                </a:solidFill>
                <a:effectLst/>
                <a:latin typeface="+mn-lt"/>
                <a:ea typeface="+mn-ea"/>
                <a:cs typeface="+mn-cs"/>
              </a:rPr>
              <a:t> Carrillo</a:t>
            </a:r>
            <a:endParaRPr lang="es-EC" sz="1200" b="0" i="0" kern="1200" dirty="0">
              <a:solidFill>
                <a:schemeClr val="tx1"/>
              </a:solidFill>
              <a:effectLst/>
              <a:latin typeface="+mn-lt"/>
              <a:ea typeface="+mn-ea"/>
              <a:cs typeface="+mn-cs"/>
            </a:endParaRPr>
          </a:p>
          <a:p>
            <a:pPr lvl="1"/>
            <a:endParaRPr lang="es-EC" sz="1200" b="1" kern="1200" dirty="0">
              <a:solidFill>
                <a:schemeClr val="tx1"/>
              </a:solidFill>
              <a:effectLst/>
              <a:latin typeface="+mn-lt"/>
              <a:ea typeface="+mn-ea"/>
              <a:cs typeface="+mn-cs"/>
            </a:endParaRPr>
          </a:p>
          <a:p>
            <a:pPr lvl="1"/>
            <a:r>
              <a:rPr lang="es-EC" sz="1200" b="1" kern="1200" dirty="0">
                <a:solidFill>
                  <a:schemeClr val="tx1"/>
                </a:solidFill>
                <a:effectLst/>
                <a:latin typeface="+mn-lt"/>
                <a:ea typeface="+mn-ea"/>
                <a:cs typeface="+mn-cs"/>
              </a:rPr>
              <a:t>Métodos de diagnóstico del cáncer de mama</a:t>
            </a:r>
            <a:endParaRPr lang="es-EC" sz="1100" b="1"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médicos buscan diagnosticar de una manera temprana para que los resultados ayuden a establecer tratamientos óptimos, para este objetivo se utiliza los siguientes métodos (Asociación Española Contra el Cáncer, 2014):</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Exploración clínica de las mamas</a:t>
            </a:r>
          </a:p>
          <a:p>
            <a:r>
              <a:rPr lang="es-MX" sz="1200" kern="1200" dirty="0">
                <a:solidFill>
                  <a:schemeClr val="tx1"/>
                </a:solidFill>
                <a:effectLst/>
                <a:latin typeface="+mn-lt"/>
                <a:ea typeface="+mn-ea"/>
                <a:cs typeface="+mn-cs"/>
              </a:rPr>
              <a:t>Es el examen que se lo realiza anualmente mediante el tacto comprobando si existe alteraciones en la mama, como en la edad de 30 a 35 años no existe un alto riesgo de que se presente el cáncer entonces no se hace más exámenes, solo se lo hace si en la familia existió más casos.</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Emisión de positrones</a:t>
            </a:r>
          </a:p>
          <a:p>
            <a:r>
              <a:rPr lang="es-EC" sz="1200" kern="1200" dirty="0">
                <a:solidFill>
                  <a:schemeClr val="tx1"/>
                </a:solidFill>
                <a:effectLst/>
                <a:latin typeface="+mn-lt"/>
                <a:ea typeface="+mn-ea"/>
                <a:cs typeface="+mn-cs"/>
              </a:rPr>
              <a:t>El examen que se realiza por medio de positrones se basa en utilizar radiosondas apoyados en una cámara y una computadora para constatar el estado de los tejidos y órganos, la emisión de positrones emite un resultado de la actividad metabólica del tejido tumoral, superior al de la mamografía ya que los positrones no se ven afectados por la densidad del tejido glandular, existe cambios en las mamas por la cirugía mamaria, implantes, radioterapia</a:t>
            </a:r>
            <a:r>
              <a:rPr lang="es-MX" sz="1200" kern="1200" dirty="0">
                <a:solidFill>
                  <a:schemeClr val="tx1"/>
                </a:solidFill>
                <a:effectLst/>
                <a:latin typeface="+mn-lt"/>
                <a:ea typeface="+mn-ea"/>
                <a:cs typeface="+mn-cs"/>
              </a:rPr>
              <a:t> (RadiologyInfo.org, 2017) (Martinez Villaseñor &amp; Gerson </a:t>
            </a:r>
            <a:r>
              <a:rPr lang="es-MX" sz="1200" kern="1200" dirty="0" err="1">
                <a:solidFill>
                  <a:schemeClr val="tx1"/>
                </a:solidFill>
                <a:effectLst/>
                <a:latin typeface="+mn-lt"/>
                <a:ea typeface="+mn-ea"/>
                <a:cs typeface="+mn-cs"/>
              </a:rPr>
              <a:t>Cwilich</a:t>
            </a:r>
            <a:r>
              <a:rPr lang="es-MX" sz="1200" kern="1200" dirty="0">
                <a:solidFill>
                  <a:schemeClr val="tx1"/>
                </a:solidFill>
                <a:effectLst/>
                <a:latin typeface="+mn-lt"/>
                <a:ea typeface="+mn-ea"/>
                <a:cs typeface="+mn-cs"/>
              </a:rPr>
              <a:t>, 2006)</a:t>
            </a:r>
            <a:r>
              <a:rPr lang="es-EC" sz="1200" kern="1200" dirty="0">
                <a:solidFill>
                  <a:schemeClr val="tx1"/>
                </a:solidFill>
                <a:effectLst/>
                <a:latin typeface="+mn-lt"/>
                <a:ea typeface="+mn-ea"/>
                <a:cs typeface="+mn-cs"/>
              </a:rPr>
              <a:t>.</a:t>
            </a:r>
          </a:p>
          <a:p>
            <a:r>
              <a:rPr lang="es-EC" sz="1200" kern="1200" dirty="0">
                <a:solidFill>
                  <a:schemeClr val="tx1"/>
                </a:solidFill>
                <a:effectLst/>
                <a:latin typeface="+mn-lt"/>
                <a:ea typeface="+mn-ea"/>
                <a:cs typeface="+mn-cs"/>
              </a:rPr>
              <a:t>La emisión de positrones es un tipo de diagnóstico por imágenes de medicina nuclear que constituye una subespecialidad del ámbito de las imágenes médicas que funcionan mediante material radioactivo, esto se debe a que estos procesos permiten que se detecte actividades moleculares ayudando a la identificación de enfermedades de forma temprana, este modelo de diagnóstico no es invasivos y utilizan radiofármacos</a:t>
            </a:r>
            <a:r>
              <a:rPr lang="es-MX" sz="1200" kern="1200" dirty="0">
                <a:solidFill>
                  <a:schemeClr val="tx1"/>
                </a:solidFill>
                <a:effectLst/>
                <a:latin typeface="+mn-lt"/>
                <a:ea typeface="+mn-ea"/>
                <a:cs typeface="+mn-cs"/>
              </a:rPr>
              <a:t> (RadiologyInfo.org, 2017)</a:t>
            </a:r>
            <a:r>
              <a:rPr lang="es-EC" sz="1200" kern="1200" dirty="0">
                <a:solidFill>
                  <a:schemeClr val="tx1"/>
                </a:solidFill>
                <a:effectLst/>
                <a:latin typeface="+mn-lt"/>
                <a:ea typeface="+mn-ea"/>
                <a:cs typeface="+mn-cs"/>
              </a:rPr>
              <a:t>.</a:t>
            </a:r>
          </a:p>
          <a:p>
            <a:pPr lvl="2"/>
            <a:r>
              <a:rPr lang="es-EC" sz="1200" b="1" kern="1200" dirty="0">
                <a:solidFill>
                  <a:schemeClr val="tx1"/>
                </a:solidFill>
                <a:effectLst/>
                <a:latin typeface="+mn-lt"/>
                <a:ea typeface="+mn-ea"/>
                <a:cs typeface="+mn-cs"/>
              </a:rPr>
              <a:t>Mamografía</a:t>
            </a:r>
          </a:p>
          <a:p>
            <a:r>
              <a:rPr lang="es-EC" sz="1200" kern="1200" dirty="0">
                <a:solidFill>
                  <a:schemeClr val="tx1"/>
                </a:solidFill>
                <a:effectLst/>
                <a:latin typeface="+mn-lt"/>
                <a:ea typeface="+mn-ea"/>
                <a:cs typeface="+mn-cs"/>
              </a:rPr>
              <a:t>Es una técnica radiológica que consta de la parte axilar y planos profundos </a:t>
            </a:r>
            <a:r>
              <a:rPr lang="es-EC" sz="1200" kern="1200" dirty="0" err="1">
                <a:solidFill>
                  <a:schemeClr val="tx1"/>
                </a:solidFill>
                <a:effectLst/>
                <a:latin typeface="+mn-lt"/>
                <a:ea typeface="+mn-ea"/>
                <a:cs typeface="+mn-cs"/>
              </a:rPr>
              <a:t>pretorácicos</a:t>
            </a:r>
            <a:r>
              <a:rPr lang="es-EC" sz="1200" kern="1200" dirty="0">
                <a:solidFill>
                  <a:schemeClr val="tx1"/>
                </a:solidFill>
                <a:effectLst/>
                <a:latin typeface="+mn-lt"/>
                <a:ea typeface="+mn-ea"/>
                <a:cs typeface="+mn-cs"/>
              </a:rPr>
              <a:t>, la mamografía identifica tejidos normales o tejidos con alguna anomalía los tres tejidos que se identifican en la mama son los siguientes adiposo, glandular, </a:t>
            </a:r>
            <a:r>
              <a:rPr lang="es-EC" sz="1200" kern="1200" dirty="0" err="1">
                <a:solidFill>
                  <a:schemeClr val="tx1"/>
                </a:solidFill>
                <a:effectLst/>
                <a:latin typeface="+mn-lt"/>
                <a:ea typeface="+mn-ea"/>
                <a:cs typeface="+mn-cs"/>
              </a:rPr>
              <a:t>fibro</a:t>
            </a:r>
            <a:r>
              <a:rPr lang="es-EC" sz="1200" kern="1200" dirty="0">
                <a:solidFill>
                  <a:schemeClr val="tx1"/>
                </a:solidFill>
                <a:effectLst/>
                <a:latin typeface="+mn-lt"/>
                <a:ea typeface="+mn-ea"/>
                <a:cs typeface="+mn-cs"/>
              </a:rPr>
              <a:t>-conectivo</a:t>
            </a:r>
            <a:r>
              <a:rPr lang="es-MX" sz="1200" kern="1200" dirty="0">
                <a:solidFill>
                  <a:schemeClr val="tx1"/>
                </a:solidFill>
                <a:effectLst/>
                <a:latin typeface="+mn-lt"/>
                <a:ea typeface="+mn-ea"/>
                <a:cs typeface="+mn-cs"/>
              </a:rPr>
              <a:t> y pretende diferenciar entre un tejido normal y un tejido con anomalías.</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Se ha convertido en el examen más eficaz para el diagnóstico temprano del cáncer ya que supera a la detección por exploración clínica, existen varias técnicas de mamografías (Argentina.gob.ar, 2010) (Asociación Española Contra el Cáncer, 2014)  (</a:t>
            </a:r>
            <a:r>
              <a:rPr lang="es-MX" sz="1200" kern="1200" dirty="0" err="1">
                <a:solidFill>
                  <a:schemeClr val="tx1"/>
                </a:solidFill>
                <a:effectLst/>
                <a:latin typeface="+mn-lt"/>
                <a:ea typeface="+mn-ea"/>
                <a:cs typeface="+mn-cs"/>
              </a:rPr>
              <a:t>Buffa</a:t>
            </a:r>
            <a:r>
              <a:rPr lang="es-MX" sz="1200" kern="1200" dirty="0">
                <a:solidFill>
                  <a:schemeClr val="tx1"/>
                </a:solidFill>
                <a:effectLst/>
                <a:latin typeface="+mn-lt"/>
                <a:ea typeface="+mn-ea"/>
                <a:cs typeface="+mn-cs"/>
              </a:rPr>
              <a:t>, Gamarra, &amp; Viniegra, 2011):</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Mamografía convencional: </a:t>
            </a:r>
            <a:r>
              <a:rPr lang="es-MX" sz="1200" kern="1200" dirty="0">
                <a:solidFill>
                  <a:schemeClr val="tx1"/>
                </a:solidFill>
                <a:effectLst/>
                <a:latin typeface="+mn-lt"/>
                <a:ea typeface="+mn-ea"/>
                <a:cs typeface="+mn-cs"/>
              </a:rPr>
              <a:t>El proceso para obtener la mamografía es disparar fotones a través de la mama, la desventaja es que la mamografía obtenida no se puede modificar.</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Mamografía digital:</a:t>
            </a:r>
            <a:r>
              <a:rPr lang="es-MX" sz="1200" kern="1200" dirty="0">
                <a:solidFill>
                  <a:schemeClr val="tx1"/>
                </a:solidFill>
                <a:effectLst/>
                <a:latin typeface="+mn-lt"/>
                <a:ea typeface="+mn-ea"/>
                <a:cs typeface="+mn-cs"/>
              </a:rPr>
              <a:t> Lo que se obtiene es una imagen basada en píxeles que se procesa en una computadora, la ventaja de que se lo realice en una computador es que se puede emitir un análisis sin la necesidad de efectuar impresiones, pero en el dictamen final no existe una gran diferencia con la mamografía convencional, en la mamografía digital se puede mejorar el diagnóstico al tener la posibilidad de manipular el contraste de la imagen, como consecuencia de la aparición de la mamografía digital implica que los profesionales médicos deben capacitarse en el ámbito tecnológico, además el cambio de procesos analógicos a digitales conlleva una gran inversión por lo que no todos los centros médicos están en la capacidad de adquirirlo.</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Localización asistida por computadora(CAD)</a:t>
            </a:r>
            <a:r>
              <a:rPr lang="es-MX" sz="1200" kern="1200" dirty="0">
                <a:solidFill>
                  <a:schemeClr val="tx1"/>
                </a:solidFill>
                <a:effectLst/>
                <a:latin typeface="+mn-lt"/>
                <a:ea typeface="+mn-ea"/>
                <a:cs typeface="+mn-cs"/>
              </a:rPr>
              <a:t>: Una vez que se realiza la lectura a través de la mamografía digital, se realiza un segundo análisis para aumentar la efectividad del diagnóstico, el CAD ayuda señalando los sitios de sospecha de un indicio de cáncer, se recomienda que se utilice el CAD una vez que el especialista haya hecho su interpretación, se debe manejar de una manera adecuada el CAD, caso contrario esta herramienta se convierte en una desventaja y reduce el rendimiento dl radiólogo.</a:t>
            </a:r>
            <a:endParaRPr lang="es-EC" sz="1200" kern="1200" dirty="0">
              <a:solidFill>
                <a:schemeClr val="tx1"/>
              </a:solidFill>
              <a:effectLst/>
              <a:latin typeface="+mn-lt"/>
              <a:ea typeface="+mn-ea"/>
              <a:cs typeface="+mn-cs"/>
            </a:endParaRPr>
          </a:p>
          <a:p>
            <a:pPr lvl="0"/>
            <a:r>
              <a:rPr lang="es-MX" sz="1200" b="1" kern="1200" dirty="0" err="1">
                <a:solidFill>
                  <a:schemeClr val="tx1"/>
                </a:solidFill>
                <a:effectLst/>
                <a:latin typeface="+mn-lt"/>
                <a:ea typeface="+mn-ea"/>
                <a:cs typeface="+mn-cs"/>
              </a:rPr>
              <a:t>Tomosíntesis</a:t>
            </a:r>
            <a:r>
              <a:rPr lang="es-MX" sz="1200" b="1"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El proceso de la </a:t>
            </a:r>
            <a:r>
              <a:rPr lang="es-MX" sz="1200" kern="1200" dirty="0" err="1">
                <a:solidFill>
                  <a:schemeClr val="tx1"/>
                </a:solidFill>
                <a:effectLst/>
                <a:latin typeface="+mn-lt"/>
                <a:ea typeface="+mn-ea"/>
                <a:cs typeface="+mn-cs"/>
              </a:rPr>
              <a:t>tomosíntesis</a:t>
            </a:r>
            <a:r>
              <a:rPr lang="es-MX" sz="1200" kern="1200" dirty="0">
                <a:solidFill>
                  <a:schemeClr val="tx1"/>
                </a:solidFill>
                <a:effectLst/>
                <a:latin typeface="+mn-lt"/>
                <a:ea typeface="+mn-ea"/>
                <a:cs typeface="+mn-cs"/>
              </a:rPr>
              <a:t> se basa en realizar 15 proyecciones de diferentes ángulos formando una mamografía digital más completa, posteriormente se realiza cortes en la mamografía digital de alrededor de 1 mm de forma paralela, la lectura se lo realiza en cada corte; la desventaja de esta técnica que es muy costoso.</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Ecografía</a:t>
            </a:r>
          </a:p>
          <a:p>
            <a:r>
              <a:rPr lang="es-MX" sz="1200" kern="1200" dirty="0">
                <a:solidFill>
                  <a:schemeClr val="tx1"/>
                </a:solidFill>
                <a:effectLst/>
                <a:latin typeface="+mn-lt"/>
                <a:ea typeface="+mn-ea"/>
                <a:cs typeface="+mn-cs"/>
              </a:rPr>
              <a:t>La ecografía es una técnica que utiliza ondas sonoras que permite la evaluación de tejidos sin emplear radiaciones ionizantes, la ecografía muestra claramente los órganos y tejidos internos ya que las ecografías muestran imágenes macroscópicas, esta técnica no emite radiación, es ideal para realizar diagnósticos a mujeres jóvenes ya que ellas tienen mamas considerablemente densas (Bru, 1992) (Asociación Española Contra el Cáncer, 2014)  (Walker &amp; Cartwright, 2012) (Villa </a:t>
            </a:r>
            <a:r>
              <a:rPr lang="es-MX" sz="1200" kern="1200" dirty="0" err="1">
                <a:solidFill>
                  <a:schemeClr val="tx1"/>
                </a:solidFill>
                <a:effectLst/>
                <a:latin typeface="+mn-lt"/>
                <a:ea typeface="+mn-ea"/>
                <a:cs typeface="+mn-cs"/>
              </a:rPr>
              <a:t>Veásquez</a:t>
            </a:r>
            <a:r>
              <a:rPr lang="es-MX" sz="1200" kern="1200" dirty="0">
                <a:solidFill>
                  <a:schemeClr val="tx1"/>
                </a:solidFill>
                <a:effectLst/>
                <a:latin typeface="+mn-lt"/>
                <a:ea typeface="+mn-ea"/>
                <a:cs typeface="+mn-cs"/>
              </a:rPr>
              <a:t>, Pabón Romero, Jaramillo Botero, &amp; Mantilla Suárez , 2006)</a:t>
            </a:r>
            <a:r>
              <a:rPr lang="es-EC" sz="1200"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Punción-Aspiración con aguja final (PAAF) y Biopsia con aguja gruesa (BAG)</a:t>
            </a:r>
          </a:p>
          <a:p>
            <a:r>
              <a:rPr lang="es-MX" sz="1200" kern="1200" dirty="0">
                <a:solidFill>
                  <a:schemeClr val="tx1"/>
                </a:solidFill>
                <a:effectLst/>
                <a:latin typeface="+mn-lt"/>
                <a:ea typeface="+mn-ea"/>
                <a:cs typeface="+mn-cs"/>
              </a:rPr>
              <a:t>PAAF es una técnica el cual su proceso se trata de adquirir una muestra de células mediante una jeringa se ejecutan movimientos para obtener una muestra mayor de representación celular para realizar un análisis citológico. BAG es una técnica igual que el PAAF que obtiene una muestra celular pero esta lo hace a través de agujas de corte, en este caso se utiliza anestesia, la desventaja es por el tamaño de la muestra cómo se trata de un corte no se puede sacar grandes muestras por lo que si la lesión de la mama es grande se lo puede detectar, si la lesión es muy pequeña es difícil de diagnosticar (Vega, 2011).</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Resonancia Magnética</a:t>
            </a:r>
          </a:p>
          <a:p>
            <a:r>
              <a:rPr lang="es-MX" sz="1200" kern="1200" dirty="0">
                <a:solidFill>
                  <a:schemeClr val="tx1"/>
                </a:solidFill>
                <a:effectLst/>
                <a:latin typeface="+mn-lt"/>
                <a:ea typeface="+mn-ea"/>
                <a:cs typeface="+mn-cs"/>
              </a:rPr>
              <a:t>La resonancia magnética, por sus siglas RM, es una técnica de imágenes utilizada por los médicos para obtener imágenes de los tejidos y los órganos del cuerpo, a través de la emisión de campos magnéticos y ondas de radio.</a:t>
            </a:r>
            <a:endParaRPr lang="es-EC"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Este proceso es utilizado de forma no invasiva y sirve para realizar el análisis de los tejidos u órganos que tengan algún problema interno.</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Biopsia Quirúrgica</a:t>
            </a:r>
          </a:p>
          <a:p>
            <a:r>
              <a:rPr lang="es-MX" sz="1200" kern="1200" dirty="0">
                <a:solidFill>
                  <a:schemeClr val="tx1"/>
                </a:solidFill>
                <a:effectLst/>
                <a:latin typeface="+mn-lt"/>
                <a:ea typeface="+mn-ea"/>
                <a:cs typeface="+mn-cs"/>
              </a:rPr>
              <a:t>La biopsia es una extracción del tejido benigno para una evaluación anatomopatológico, en la actualidad la biopsia ha quedado obsoleta por el avance de nuevas técnicas.</a:t>
            </a:r>
            <a:endParaRPr lang="es-EC" sz="1200"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Tratamientos</a:t>
            </a:r>
          </a:p>
          <a:p>
            <a:r>
              <a:rPr lang="es-MX" sz="1200" kern="1200" dirty="0">
                <a:solidFill>
                  <a:schemeClr val="tx1"/>
                </a:solidFill>
                <a:effectLst/>
                <a:latin typeface="+mn-lt"/>
                <a:ea typeface="+mn-ea"/>
                <a:cs typeface="+mn-cs"/>
              </a:rPr>
              <a:t>Una vez que se le ha detectado cáncer de mama a una persona se presenta varios tratamientos que se muestran posteriormente (Asociación Española Contra el Cáncer, 2014):</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Cirugía: </a:t>
            </a:r>
            <a:r>
              <a:rPr lang="es-MX" sz="1200" kern="1200" dirty="0">
                <a:solidFill>
                  <a:schemeClr val="tx1"/>
                </a:solidFill>
                <a:effectLst/>
                <a:latin typeface="+mn-lt"/>
                <a:ea typeface="+mn-ea"/>
                <a:cs typeface="+mn-cs"/>
              </a:rPr>
              <a:t>La cirugía es un tratamiento cuya ejecución varía según el tamaño del tumor, si el tumor no tiene un tamaño representativo entonces solo se extirpa el tumor, pero si el tumor es considerable se puede extirpar toda la glándula mamaria. En el caso de extirpar toda la mama se puede optar por una reconstrucción mediante silicona o trasplantes </a:t>
            </a:r>
            <a:r>
              <a:rPr lang="es-MX" sz="1200" kern="1200" dirty="0" err="1">
                <a:solidFill>
                  <a:schemeClr val="tx1"/>
                </a:solidFill>
                <a:effectLst/>
                <a:latin typeface="+mn-lt"/>
                <a:ea typeface="+mn-ea"/>
                <a:cs typeface="+mn-cs"/>
              </a:rPr>
              <a:t>miocutáneos</a:t>
            </a:r>
            <a:r>
              <a:rPr lang="es-MX"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Radioterapia:</a:t>
            </a:r>
            <a:r>
              <a:rPr lang="es-MX" sz="1200" kern="1200" dirty="0">
                <a:solidFill>
                  <a:schemeClr val="tx1"/>
                </a:solidFill>
                <a:effectLst/>
                <a:latin typeface="+mn-lt"/>
                <a:ea typeface="+mn-ea"/>
                <a:cs typeface="+mn-cs"/>
              </a:rPr>
              <a:t> Se aplica tras la realización de una cirugía, usa radiaciones ionizantes sobre la mama y en la pared torácica para eliminar las células cancerígenas que hubiesen quedado tras la operación.</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Quimioterapia: </a:t>
            </a:r>
            <a:r>
              <a:rPr lang="es-MX" sz="1200" kern="1200" dirty="0">
                <a:solidFill>
                  <a:schemeClr val="tx1"/>
                </a:solidFill>
                <a:effectLst/>
                <a:latin typeface="+mn-lt"/>
                <a:ea typeface="+mn-ea"/>
                <a:cs typeface="+mn-cs"/>
              </a:rPr>
              <a:t>Es el tratamiento que se basa en la utilización de fármacos usualmente por vía intravenosa para eliminar las células cancerígenas que se hayan dispersado por todo el cuerpo, el tratamiento busca disminuir el tamaño del tumor antes de cualquier cirugía. </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Tratamiento hormonal:</a:t>
            </a:r>
            <a:r>
              <a:rPr lang="es-MX" sz="1200" kern="1200" dirty="0">
                <a:solidFill>
                  <a:schemeClr val="tx1"/>
                </a:solidFill>
                <a:effectLst/>
                <a:latin typeface="+mn-lt"/>
                <a:ea typeface="+mn-ea"/>
                <a:cs typeface="+mn-cs"/>
              </a:rPr>
              <a:t> Las células cancerígenas poseen las mismas características de las células de la glándula mamaria por lo que al aplicarle hormonas complementarias como estrógenos, se ha demostrado que al aplicar hormonas se disminuye el riesgo de desarrollar cáncer nuevamente mejorando la salud del paciente.</a:t>
            </a:r>
            <a:endParaRPr lang="es-EC"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Tratamientos Biológicos: </a:t>
            </a:r>
            <a:r>
              <a:rPr lang="es-MX" sz="1200" kern="1200" dirty="0">
                <a:solidFill>
                  <a:schemeClr val="tx1"/>
                </a:solidFill>
                <a:effectLst/>
                <a:latin typeface="+mn-lt"/>
                <a:ea typeface="+mn-ea"/>
                <a:cs typeface="+mn-cs"/>
              </a:rPr>
              <a:t>Las células de la mama emiten sustancias como proteínas, hormonas, cuando existe la presencia de algún tumor maligno estas sustancias se generan en mayor medida, por lo que biológicamente se combate con anticuerpos que ayudan a reducir las sustancias sobre las células malignas. Los anticuerpos tienen la capacidad de actuar solo sobre las células cancerígenas y no sobre las células normales, este tratamiento para su mayor eficacia se puede combinar con otros tratamientos.</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11</a:t>
            </a:fld>
            <a:endParaRPr lang="es-EC" dirty="0"/>
          </a:p>
        </p:txBody>
      </p:sp>
    </p:spTree>
    <p:extLst>
      <p:ext uri="{BB962C8B-B14F-4D97-AF65-F5344CB8AC3E}">
        <p14:creationId xmlns:p14="http://schemas.microsoft.com/office/powerpoint/2010/main" val="172690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EC" sz="1100" b="0" i="0" kern="1200" dirty="0">
                <a:solidFill>
                  <a:schemeClr val="tx1"/>
                </a:solidFill>
                <a:effectLst/>
                <a:latin typeface="+mn-lt"/>
                <a:ea typeface="+mn-ea"/>
                <a:cs typeface="+mn-cs"/>
              </a:rPr>
              <a:t>Edwin Alcides Escorza</a:t>
            </a:r>
          </a:p>
          <a:p>
            <a:pPr lvl="1"/>
            <a:endParaRPr lang="es-EC" sz="1100" b="1" kern="1200" dirty="0">
              <a:solidFill>
                <a:schemeClr val="tx1"/>
              </a:solidFill>
              <a:effectLst/>
              <a:latin typeface="+mn-lt"/>
              <a:ea typeface="+mn-ea"/>
              <a:cs typeface="+mn-cs"/>
            </a:endParaRPr>
          </a:p>
          <a:p>
            <a:pPr lvl="1"/>
            <a:r>
              <a:rPr lang="es-EC" sz="1100" b="1" kern="1200" dirty="0">
                <a:solidFill>
                  <a:schemeClr val="tx1"/>
                </a:solidFill>
                <a:effectLst/>
                <a:latin typeface="+mn-lt"/>
                <a:ea typeface="+mn-ea"/>
                <a:cs typeface="+mn-cs"/>
              </a:rPr>
              <a:t>L</a:t>
            </a:r>
            <a:r>
              <a:rPr lang="es-EC" sz="1200" b="1" kern="1200" dirty="0">
                <a:solidFill>
                  <a:schemeClr val="tx1"/>
                </a:solidFill>
                <a:effectLst/>
                <a:latin typeface="+mn-lt"/>
                <a:ea typeface="+mn-ea"/>
                <a:cs typeface="+mn-cs"/>
              </a:rPr>
              <a:t>a textura</a:t>
            </a:r>
            <a:endParaRPr lang="es-EC" sz="1100" b="1"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textura representa la parte externa de cualquier objeto, estas pueden ser artificiales o naturales, las texturas se asocian directamente con el color y la luz ya que estos dos aspectos le dan una diferente perspectiva a los objetos, también se debe considerar la relación que existe entre el ojo y el tacto, en ocasiones la textura visual no concuerda con la textura táctil, por lo que cuando se observa una textura visual de modo bidimensional no transmite lo que lo hace una textura táctil que puede ser áspera, suave, lisa</a:t>
            </a:r>
            <a:r>
              <a:rPr lang="es-MX" sz="1200" kern="1200" dirty="0">
                <a:solidFill>
                  <a:schemeClr val="tx1"/>
                </a:solidFill>
                <a:effectLst/>
                <a:latin typeface="+mn-lt"/>
                <a:ea typeface="+mn-ea"/>
                <a:cs typeface="+mn-cs"/>
              </a:rPr>
              <a:t> (</a:t>
            </a:r>
            <a:r>
              <a:rPr lang="es-MX" sz="1200" kern="1200" dirty="0" err="1">
                <a:solidFill>
                  <a:schemeClr val="tx1"/>
                </a:solidFill>
                <a:effectLst/>
                <a:latin typeface="+mn-lt"/>
                <a:ea typeface="+mn-ea"/>
                <a:cs typeface="+mn-cs"/>
              </a:rPr>
              <a:t>Caeiro</a:t>
            </a:r>
            <a:r>
              <a:rPr lang="es-MX" sz="1200" kern="1200" dirty="0">
                <a:solidFill>
                  <a:schemeClr val="tx1"/>
                </a:solidFill>
                <a:effectLst/>
                <a:latin typeface="+mn-lt"/>
                <a:ea typeface="+mn-ea"/>
                <a:cs typeface="+mn-cs"/>
              </a:rPr>
              <a:t>, 2017)</a:t>
            </a:r>
            <a:r>
              <a:rPr lang="es-EC" sz="1200" kern="1200" dirty="0">
                <a:solidFill>
                  <a:schemeClr val="tx1"/>
                </a:solidFill>
                <a:effectLst/>
                <a:latin typeface="+mn-lt"/>
                <a:ea typeface="+mn-ea"/>
                <a:cs typeface="+mn-cs"/>
              </a:rPr>
              <a:t>. En otras palabras, la textura se la define como variado número de elementos visibles ordenados en un espacio de forma aleatoria donde los patrones son repetitivos. Las texturas se clasifican en dos grupos las texturas naturales y las texturas artificiales</a:t>
            </a:r>
            <a:r>
              <a:rPr lang="es-MX" sz="1200" kern="1200" dirty="0">
                <a:solidFill>
                  <a:schemeClr val="tx1"/>
                </a:solidFill>
                <a:effectLst/>
                <a:latin typeface="+mn-lt"/>
                <a:ea typeface="+mn-ea"/>
                <a:cs typeface="+mn-cs"/>
              </a:rPr>
              <a:t> (Vergara, 2003)</a:t>
            </a:r>
            <a:r>
              <a:rPr lang="es-EC" sz="1200" kern="1200" dirty="0">
                <a:solidFill>
                  <a:schemeClr val="tx1"/>
                </a:solidFill>
                <a:effectLst/>
                <a:latin typeface="+mn-lt"/>
                <a:ea typeface="+mn-ea"/>
                <a:cs typeface="+mn-cs"/>
              </a:rPr>
              <a:t>: </a:t>
            </a:r>
          </a:p>
          <a:p>
            <a:pPr lvl="2"/>
            <a:r>
              <a:rPr lang="es-EC" sz="1200" b="1" kern="1200" dirty="0">
                <a:solidFill>
                  <a:schemeClr val="tx1"/>
                </a:solidFill>
                <a:effectLst/>
                <a:latin typeface="+mn-lt"/>
                <a:ea typeface="+mn-ea"/>
                <a:cs typeface="+mn-cs"/>
              </a:rPr>
              <a:t>Texturas Naturales</a:t>
            </a:r>
          </a:p>
          <a:p>
            <a:r>
              <a:rPr lang="es-EC" sz="1200" kern="1200" dirty="0">
                <a:solidFill>
                  <a:schemeClr val="tx1"/>
                </a:solidFill>
                <a:effectLst/>
                <a:latin typeface="+mn-lt"/>
                <a:ea typeface="+mn-ea"/>
                <a:cs typeface="+mn-cs"/>
              </a:rPr>
              <a:t>Las texturas naturales no poseen patrones que pueden ser identificados por ejemplo son todas las texturas creadas por la naturaleza que por lo general son patrones irregulares por ejemplo la madera, rocas, césped</a:t>
            </a:r>
            <a:r>
              <a:rPr lang="es-ES" sz="1200" kern="1200" dirty="0">
                <a:solidFill>
                  <a:schemeClr val="tx1"/>
                </a:solidFill>
                <a:effectLst/>
                <a:latin typeface="+mn-lt"/>
                <a:ea typeface="+mn-ea"/>
                <a:cs typeface="+mn-cs"/>
              </a:rPr>
              <a:t> (Vergara, 2003)</a:t>
            </a:r>
            <a:r>
              <a:rPr lang="es-EC" sz="1200" kern="1200" dirty="0">
                <a:solidFill>
                  <a:schemeClr val="tx1"/>
                </a:solidFill>
                <a:effectLst/>
                <a:latin typeface="+mn-lt"/>
                <a:ea typeface="+mn-ea"/>
                <a:cs typeface="+mn-cs"/>
              </a:rPr>
              <a:t>.</a:t>
            </a:r>
          </a:p>
          <a:p>
            <a:r>
              <a:rPr lang="es-EC" sz="1200" kern="1200" dirty="0">
                <a:solidFill>
                  <a:schemeClr val="tx1"/>
                </a:solidFill>
                <a:effectLst/>
                <a:latin typeface="+mn-lt"/>
                <a:ea typeface="+mn-ea"/>
                <a:cs typeface="+mn-cs"/>
              </a:rPr>
              <a:t> </a:t>
            </a:r>
          </a:p>
          <a:p>
            <a:pPr lvl="2"/>
            <a:r>
              <a:rPr lang="es-EC" sz="1200" b="1" kern="1200" dirty="0">
                <a:solidFill>
                  <a:schemeClr val="tx1"/>
                </a:solidFill>
                <a:effectLst/>
                <a:latin typeface="+mn-lt"/>
                <a:ea typeface="+mn-ea"/>
                <a:cs typeface="+mn-cs"/>
              </a:rPr>
              <a:t>Texturas artificiales</a:t>
            </a:r>
          </a:p>
          <a:p>
            <a:r>
              <a:rPr lang="es-EC" sz="1200" kern="1200" dirty="0">
                <a:solidFill>
                  <a:schemeClr val="tx1"/>
                </a:solidFill>
                <a:effectLst/>
                <a:latin typeface="+mn-lt"/>
                <a:ea typeface="+mn-ea"/>
                <a:cs typeface="+mn-cs"/>
              </a:rPr>
              <a:t>Las texturas artificiales se rigen a ciertos patrones de manera uniforme y repetitiva.</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12</a:t>
            </a:fld>
            <a:endParaRPr lang="es-EC" dirty="0"/>
          </a:p>
        </p:txBody>
      </p:sp>
    </p:spTree>
    <p:extLst>
      <p:ext uri="{BB962C8B-B14F-4D97-AF65-F5344CB8AC3E}">
        <p14:creationId xmlns:p14="http://schemas.microsoft.com/office/powerpoint/2010/main" val="16823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Edwin Alcides Escorza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13</a:t>
            </a:fld>
            <a:endParaRPr lang="es-EC" dirty="0"/>
          </a:p>
        </p:txBody>
      </p:sp>
    </p:spTree>
    <p:extLst>
      <p:ext uri="{BB962C8B-B14F-4D97-AF65-F5344CB8AC3E}">
        <p14:creationId xmlns:p14="http://schemas.microsoft.com/office/powerpoint/2010/main" val="173597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smtClean="0">
                <a:solidFill>
                  <a:schemeClr val="tx1"/>
                </a:solidFill>
                <a:effectLst/>
                <a:latin typeface="+mn-lt"/>
                <a:ea typeface="+mn-ea"/>
                <a:cs typeface="+mn-cs"/>
              </a:rPr>
              <a:t>Jaime Vinicio</a:t>
            </a:r>
            <a:r>
              <a:rPr lang="es-EC" sz="1200" b="0" i="0" kern="1200" baseline="0" dirty="0" smtClean="0">
                <a:solidFill>
                  <a:schemeClr val="tx1"/>
                </a:solidFill>
                <a:effectLst/>
                <a:latin typeface="+mn-lt"/>
                <a:ea typeface="+mn-ea"/>
                <a:cs typeface="+mn-cs"/>
              </a:rPr>
              <a:t> Carrillo</a:t>
            </a:r>
            <a:endParaRPr lang="es-EC"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14</a:t>
            </a:fld>
            <a:endParaRPr lang="es-EC" dirty="0"/>
          </a:p>
        </p:txBody>
      </p:sp>
    </p:spTree>
    <p:extLst>
      <p:ext uri="{BB962C8B-B14F-4D97-AF65-F5344CB8AC3E}">
        <p14:creationId xmlns:p14="http://schemas.microsoft.com/office/powerpoint/2010/main" val="173597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Jaime Vinicio Carrillo</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15</a:t>
            </a:fld>
            <a:endParaRPr lang="es-EC" dirty="0"/>
          </a:p>
        </p:txBody>
      </p:sp>
    </p:spTree>
    <p:extLst>
      <p:ext uri="{BB962C8B-B14F-4D97-AF65-F5344CB8AC3E}">
        <p14:creationId xmlns:p14="http://schemas.microsoft.com/office/powerpoint/2010/main" val="3760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Edwin Alcides Escorza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16</a:t>
            </a:fld>
            <a:endParaRPr lang="es-EC" dirty="0"/>
          </a:p>
        </p:txBody>
      </p:sp>
    </p:spTree>
    <p:extLst>
      <p:ext uri="{BB962C8B-B14F-4D97-AF65-F5344CB8AC3E}">
        <p14:creationId xmlns:p14="http://schemas.microsoft.com/office/powerpoint/2010/main" val="406963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Jaime</a:t>
            </a:r>
            <a:r>
              <a:rPr lang="en-SG" sz="1200" b="0" i="0" kern="1200" baseline="0" dirty="0">
                <a:solidFill>
                  <a:schemeClr val="tx1"/>
                </a:solidFill>
                <a:effectLst/>
                <a:latin typeface="+mn-lt"/>
                <a:ea typeface="+mn-ea"/>
                <a:cs typeface="+mn-cs"/>
              </a:rPr>
              <a:t> Vinicio Carrillo</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17</a:t>
            </a:fld>
            <a:endParaRPr lang="es-EC" dirty="0"/>
          </a:p>
        </p:txBody>
      </p:sp>
    </p:spTree>
    <p:extLst>
      <p:ext uri="{BB962C8B-B14F-4D97-AF65-F5344CB8AC3E}">
        <p14:creationId xmlns:p14="http://schemas.microsoft.com/office/powerpoint/2010/main" val="73929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Alcides </a:t>
            </a:r>
            <a:r>
              <a:rPr lang="en-SG" sz="1200" b="0" i="0" kern="1200" dirty="0" err="1">
                <a:solidFill>
                  <a:schemeClr val="tx1"/>
                </a:solidFill>
                <a:effectLst/>
                <a:latin typeface="+mn-lt"/>
                <a:ea typeface="+mn-ea"/>
                <a:cs typeface="+mn-cs"/>
              </a:rPr>
              <a:t>Escorza</a:t>
            </a:r>
            <a:endParaRPr lang="en-SG" sz="1200" b="0" i="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AA1747D-4662-451F-BA58-82D5929F7F5D}" type="slidenum">
              <a:rPr lang="es-EC" smtClean="0"/>
              <a:t>18</a:t>
            </a:fld>
            <a:endParaRPr lang="es-EC" dirty="0"/>
          </a:p>
        </p:txBody>
      </p:sp>
    </p:spTree>
    <p:extLst>
      <p:ext uri="{BB962C8B-B14F-4D97-AF65-F5344CB8AC3E}">
        <p14:creationId xmlns:p14="http://schemas.microsoft.com/office/powerpoint/2010/main" val="281698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Alcides </a:t>
            </a:r>
            <a:r>
              <a:rPr lang="en-SG" sz="1200" b="0" i="0" kern="1200" dirty="0" err="1">
                <a:solidFill>
                  <a:schemeClr val="tx1"/>
                </a:solidFill>
                <a:effectLst/>
                <a:latin typeface="+mn-lt"/>
                <a:ea typeface="+mn-ea"/>
                <a:cs typeface="+mn-cs"/>
              </a:rPr>
              <a:t>Escorza</a:t>
            </a:r>
            <a:endParaRPr lang="en-SG" sz="1200" b="0" i="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AA1747D-4662-451F-BA58-82D5929F7F5D}" type="slidenum">
              <a:rPr lang="es-EC" smtClean="0"/>
              <a:t>19</a:t>
            </a:fld>
            <a:endParaRPr lang="es-EC" dirty="0"/>
          </a:p>
        </p:txBody>
      </p:sp>
    </p:spTree>
    <p:extLst>
      <p:ext uri="{BB962C8B-B14F-4D97-AF65-F5344CB8AC3E}">
        <p14:creationId xmlns:p14="http://schemas.microsoft.com/office/powerpoint/2010/main" val="288654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t>
            </a:r>
            <a:r>
              <a:rPr lang="en-SG" sz="1200" b="0" i="0" kern="1200" dirty="0" err="1">
                <a:solidFill>
                  <a:schemeClr val="tx1"/>
                </a:solidFill>
                <a:effectLst/>
                <a:latin typeface="+mn-lt"/>
                <a:ea typeface="+mn-ea"/>
                <a:cs typeface="+mn-cs"/>
              </a:rPr>
              <a:t>Alcides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Escorza</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20</a:t>
            </a:fld>
            <a:endParaRPr lang="es-EC" dirty="0"/>
          </a:p>
        </p:txBody>
      </p:sp>
    </p:spTree>
    <p:extLst>
      <p:ext uri="{BB962C8B-B14F-4D97-AF65-F5344CB8AC3E}">
        <p14:creationId xmlns:p14="http://schemas.microsoft.com/office/powerpoint/2010/main" val="275313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Jaime</a:t>
            </a:r>
            <a:r>
              <a:rPr lang="en-US" baseline="0" dirty="0"/>
              <a:t> Vinicio Carrillo</a:t>
            </a:r>
            <a:endParaRPr lang="en-US" dirty="0"/>
          </a:p>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2</a:t>
            </a:fld>
            <a:endParaRPr lang="en-US" dirty="0"/>
          </a:p>
        </p:txBody>
      </p:sp>
    </p:spTree>
    <p:extLst>
      <p:ext uri="{BB962C8B-B14F-4D97-AF65-F5344CB8AC3E}">
        <p14:creationId xmlns:p14="http://schemas.microsoft.com/office/powerpoint/2010/main" val="306939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t>
            </a:r>
            <a:r>
              <a:rPr lang="en-SG" sz="1200" b="0" i="0" kern="1200" dirty="0" err="1">
                <a:solidFill>
                  <a:schemeClr val="tx1"/>
                </a:solidFill>
                <a:effectLst/>
                <a:latin typeface="+mn-lt"/>
                <a:ea typeface="+mn-ea"/>
                <a:cs typeface="+mn-cs"/>
              </a:rPr>
              <a:t>Alcides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Escorza</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21</a:t>
            </a:fld>
            <a:endParaRPr lang="es-EC" dirty="0"/>
          </a:p>
        </p:txBody>
      </p:sp>
    </p:spTree>
    <p:extLst>
      <p:ext uri="{BB962C8B-B14F-4D97-AF65-F5344CB8AC3E}">
        <p14:creationId xmlns:p14="http://schemas.microsoft.com/office/powerpoint/2010/main" val="73929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Alcides </a:t>
            </a:r>
            <a:r>
              <a:rPr lang="en-SG" sz="1200" b="0" i="0" kern="1200" dirty="0" err="1">
                <a:solidFill>
                  <a:schemeClr val="tx1"/>
                </a:solidFill>
                <a:effectLst/>
                <a:latin typeface="+mn-lt"/>
                <a:ea typeface="+mn-ea"/>
                <a:cs typeface="+mn-cs"/>
              </a:rPr>
              <a:t>Escorza</a:t>
            </a:r>
            <a:endParaRPr lang="en-SG" sz="1200" b="0" i="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5"/>
          </p:nvPr>
        </p:nvSpPr>
        <p:spPr/>
        <p:txBody>
          <a:bodyPr/>
          <a:lstStyle/>
          <a:p>
            <a:fld id="{BAA1747D-4662-451F-BA58-82D5929F7F5D}" type="slidenum">
              <a:rPr lang="es-EC" smtClean="0"/>
              <a:t>22</a:t>
            </a:fld>
            <a:endParaRPr lang="es-EC" dirty="0"/>
          </a:p>
        </p:txBody>
      </p:sp>
    </p:spTree>
    <p:extLst>
      <p:ext uri="{BB962C8B-B14F-4D97-AF65-F5344CB8AC3E}">
        <p14:creationId xmlns:p14="http://schemas.microsoft.com/office/powerpoint/2010/main" val="2568467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Jaime</a:t>
            </a:r>
            <a:r>
              <a:rPr lang="en-SG" sz="1200" b="0" i="0" kern="1200" baseline="0" dirty="0">
                <a:solidFill>
                  <a:schemeClr val="tx1"/>
                </a:solidFill>
                <a:effectLst/>
                <a:latin typeface="+mn-lt"/>
                <a:ea typeface="+mn-ea"/>
                <a:cs typeface="+mn-cs"/>
              </a:rPr>
              <a:t> Vinicio Carrillo</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23</a:t>
            </a:fld>
            <a:endParaRPr lang="es-EC" dirty="0"/>
          </a:p>
        </p:txBody>
      </p:sp>
    </p:spTree>
    <p:extLst>
      <p:ext uri="{BB962C8B-B14F-4D97-AF65-F5344CB8AC3E}">
        <p14:creationId xmlns:p14="http://schemas.microsoft.com/office/powerpoint/2010/main" val="739299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a:t>Jaime Vinicio Carrillo	APRENDIZAJE</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t>
            </a:r>
            <a:r>
              <a:rPr lang="en-SG" sz="1200" b="0" i="0" kern="1200" dirty="0" err="1">
                <a:solidFill>
                  <a:schemeClr val="tx1"/>
                </a:solidFill>
                <a:effectLst/>
                <a:latin typeface="+mn-lt"/>
                <a:ea typeface="+mn-ea"/>
                <a:cs typeface="+mn-cs"/>
              </a:rPr>
              <a:t>Alcides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Escorza</a:t>
            </a:r>
            <a:r>
              <a:rPr lang="en-SG" sz="1200" b="0" i="0" kern="1200" dirty="0">
                <a:solidFill>
                  <a:schemeClr val="tx1"/>
                </a:solidFill>
                <a:effectLst/>
                <a:latin typeface="+mn-lt"/>
                <a:ea typeface="+mn-ea"/>
                <a:cs typeface="+mn-cs"/>
              </a:rPr>
              <a:t>	PRUEBA</a:t>
            </a:r>
          </a:p>
          <a:p>
            <a:endParaRPr lang="es-EC" dirty="0"/>
          </a:p>
        </p:txBody>
      </p:sp>
      <p:sp>
        <p:nvSpPr>
          <p:cNvPr id="4" name="3 Marcador de número de diapositiva"/>
          <p:cNvSpPr>
            <a:spLocks noGrp="1"/>
          </p:cNvSpPr>
          <p:nvPr>
            <p:ph type="sldNum" sz="quarter" idx="10"/>
          </p:nvPr>
        </p:nvSpPr>
        <p:spPr/>
        <p:txBody>
          <a:bodyPr/>
          <a:lstStyle/>
          <a:p>
            <a:fld id="{BAA1747D-4662-451F-BA58-82D5929F7F5D}" type="slidenum">
              <a:rPr lang="es-EC" smtClean="0"/>
              <a:t>24</a:t>
            </a:fld>
            <a:endParaRPr lang="es-EC" dirty="0"/>
          </a:p>
        </p:txBody>
      </p:sp>
    </p:spTree>
    <p:extLst>
      <p:ext uri="{BB962C8B-B14F-4D97-AF65-F5344CB8AC3E}">
        <p14:creationId xmlns:p14="http://schemas.microsoft.com/office/powerpoint/2010/main" val="1263624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Edwin </a:t>
            </a:r>
            <a:r>
              <a:rPr lang="en-SG" sz="1200" b="0" i="0" kern="1200" dirty="0" err="1">
                <a:solidFill>
                  <a:schemeClr val="tx1"/>
                </a:solidFill>
                <a:effectLst/>
                <a:latin typeface="+mn-lt"/>
                <a:ea typeface="+mn-ea"/>
                <a:cs typeface="+mn-cs"/>
              </a:rPr>
              <a:t>Alcides</a:t>
            </a:r>
            <a:r>
              <a:rPr lang="en-SG" sz="1200" b="0" i="0" kern="1200" dirty="0">
                <a:solidFill>
                  <a:schemeClr val="tx1"/>
                </a:solidFill>
                <a:effectLst/>
                <a:latin typeface="+mn-lt"/>
                <a:ea typeface="+mn-ea"/>
                <a:cs typeface="+mn-cs"/>
              </a:rPr>
              <a:t> </a:t>
            </a:r>
            <a:r>
              <a:rPr lang="en-SG" sz="1200" b="0" i="0" kern="1200" dirty="0" err="1">
                <a:solidFill>
                  <a:schemeClr val="tx1"/>
                </a:solidFill>
                <a:effectLst/>
                <a:latin typeface="+mn-lt"/>
                <a:ea typeface="+mn-ea"/>
                <a:cs typeface="+mn-cs"/>
              </a:rPr>
              <a:t>Escorza</a:t>
            </a:r>
            <a:r>
              <a:rPr lang="en-SG" sz="1200" b="0" i="0" kern="1200" baseline="0" dirty="0">
                <a:solidFill>
                  <a:schemeClr val="tx1"/>
                </a:solidFill>
                <a:effectLst/>
                <a:latin typeface="+mn-lt"/>
                <a:ea typeface="+mn-ea"/>
                <a:cs typeface="+mn-cs"/>
              </a:rPr>
              <a:t>	CONCLUSIONES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Jaime</a:t>
            </a:r>
            <a:r>
              <a:rPr lang="en-SG" sz="1200" b="0" i="0" kern="1200" baseline="0" dirty="0">
                <a:solidFill>
                  <a:schemeClr val="tx1"/>
                </a:solidFill>
                <a:effectLst/>
                <a:latin typeface="+mn-lt"/>
                <a:ea typeface="+mn-ea"/>
                <a:cs typeface="+mn-cs"/>
              </a:rPr>
              <a:t> Vinicio Carrillo	RECOMENDACIONES</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25</a:t>
            </a:fld>
            <a:endParaRPr lang="es-EC" dirty="0"/>
          </a:p>
        </p:txBody>
      </p:sp>
    </p:spTree>
    <p:extLst>
      <p:ext uri="{BB962C8B-B14F-4D97-AF65-F5344CB8AC3E}">
        <p14:creationId xmlns:p14="http://schemas.microsoft.com/office/powerpoint/2010/main" val="275313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26</a:t>
            </a:fld>
            <a:endParaRPr lang="en-US" dirty="0"/>
          </a:p>
        </p:txBody>
      </p:sp>
    </p:spTree>
    <p:extLst>
      <p:ext uri="{BB962C8B-B14F-4D97-AF65-F5344CB8AC3E}">
        <p14:creationId xmlns:p14="http://schemas.microsoft.com/office/powerpoint/2010/main" val="114930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Jaime</a:t>
            </a:r>
            <a:r>
              <a:rPr lang="en-US" baseline="0" dirty="0"/>
              <a:t> Vinicio Carrillo</a:t>
            </a:r>
            <a:endParaRPr lang="en-US" dirty="0"/>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cáncer de mama es una enfermedad que frecuentemente se presenta en las mujeres a nivel mundial porque constituye el 16% de todos los cánceres femeninos (UNIVERSIDAD ESTATAL PENÍNSULA DE SANTA ELENA, 2017). </a:t>
            </a:r>
          </a:p>
          <a:p>
            <a:r>
              <a:rPr lang="es-EC" sz="1200" kern="1200" dirty="0">
                <a:solidFill>
                  <a:schemeClr val="tx1"/>
                </a:solidFill>
                <a:effectLst/>
                <a:latin typeface="+mn-lt"/>
                <a:ea typeface="+mn-ea"/>
                <a:cs typeface="+mn-cs"/>
              </a:rPr>
              <a:t>Según la Organización Mundial de la Salud (OMS), en el mundo ha registrado cerca de 500.000 nuevos casos de cáncer por año llegando a producir alrededor de 250.000 muertes por este padecimiento (UNIVERSIDAD ESTATAL PENÍNSULA DE SANTA ELENA, 2017). Ante la presencia de altas cifras de casos, muertes asociadas al cáncer de mama, se ha identificado como un padecimiento que forma parte del mundo desarrollado, pero las incidencias varían notablemente a nivel mundial.</a:t>
            </a:r>
          </a:p>
          <a:p>
            <a:r>
              <a:rPr lang="es-EC" sz="1200" kern="1200" dirty="0">
                <a:solidFill>
                  <a:schemeClr val="tx1"/>
                </a:solidFill>
                <a:effectLst/>
                <a:latin typeface="+mn-lt"/>
                <a:ea typeface="+mn-ea"/>
                <a:cs typeface="+mn-cs"/>
              </a:rPr>
              <a:t> Esta enfermedad se encuentra en el lugar 12 en el cuadro de factores de muerte, impacta a las mujeres de todas las edades sin excepción, pero la mayoría de los casos se presentan a partir de los 40 años en adelante (INEC, 2017).</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a:t>
            </a:fld>
            <a:endParaRPr lang="es-EC" dirty="0"/>
          </a:p>
        </p:txBody>
      </p:sp>
    </p:spTree>
    <p:extLst>
      <p:ext uri="{BB962C8B-B14F-4D97-AF65-F5344CB8AC3E}">
        <p14:creationId xmlns:p14="http://schemas.microsoft.com/office/powerpoint/2010/main" val="105159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Jaime Vinicio Carrillo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Formulación del problema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Se ha identificado que los resultados que las mamografías entregan son poco efectivos, porque los resultados son entregados en base al conocimiento, experiencia que poseen los médicos, este tipo de valoración puede ser validado a través de la ejecución de los exámenes mamarios, en la actualidad no existe un método o mecanismo de valoración de las mamografías a través del análisis de textura (Coeficientes de Haralick) que permitan determinar el nivel de BI-RADS del cáncer de mama.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4</a:t>
            </a:fld>
            <a:endParaRPr lang="es-EC" dirty="0"/>
          </a:p>
        </p:txBody>
      </p:sp>
    </p:spTree>
    <p:extLst>
      <p:ext uri="{BB962C8B-B14F-4D97-AF65-F5344CB8AC3E}">
        <p14:creationId xmlns:p14="http://schemas.microsoft.com/office/powerpoint/2010/main" val="130392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Edwin Alcides Escorza</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forma de detección es mediante una exploración clínica (empleada esencialmente en mujeres jóvenes) y mediante el uso de medios de diagnóstico como son las mamografías.</a:t>
            </a:r>
          </a:p>
          <a:p>
            <a:r>
              <a:rPr lang="es-EC" sz="1200" kern="1200" dirty="0">
                <a:solidFill>
                  <a:schemeClr val="tx1"/>
                </a:solidFill>
                <a:effectLst/>
                <a:latin typeface="+mn-lt"/>
                <a:ea typeface="+mn-ea"/>
                <a:cs typeface="+mn-cs"/>
              </a:rPr>
              <a:t>Al ser la mamografía uno de los exámenes más precisos y utilizados por mujeres, hay que considerar los resultados falsos negativos y los falsos positivos, es así que surge la idea de obtener resultados más específicos realizando un filtrado y clasificación de los patrones que se consiguen de una mamografía convirtiendo la imagen en valores numéricos que permitan el manejo de los mismos de acuerdo a la necesidad.</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5</a:t>
            </a:fld>
            <a:endParaRPr lang="es-EC" dirty="0"/>
          </a:p>
        </p:txBody>
      </p:sp>
    </p:spTree>
    <p:extLst>
      <p:ext uri="{BB962C8B-B14F-4D97-AF65-F5344CB8AC3E}">
        <p14:creationId xmlns:p14="http://schemas.microsoft.com/office/powerpoint/2010/main" val="12185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Edwin Alcides Escorza</a:t>
            </a:r>
          </a:p>
          <a:p>
            <a:pPr lvl="2"/>
            <a:endParaRPr lang="es-EC" sz="1200" b="1" kern="1200" dirty="0">
              <a:solidFill>
                <a:schemeClr val="tx1"/>
              </a:solidFill>
              <a:effectLst/>
              <a:latin typeface="+mn-lt"/>
              <a:ea typeface="+mn-ea"/>
              <a:cs typeface="+mn-cs"/>
            </a:endParaRPr>
          </a:p>
          <a:p>
            <a:pPr lvl="2"/>
            <a:r>
              <a:rPr lang="es-EC" sz="1200" b="1" kern="1200" dirty="0">
                <a:solidFill>
                  <a:schemeClr val="tx1"/>
                </a:solidFill>
                <a:effectLst/>
                <a:latin typeface="+mn-lt"/>
                <a:ea typeface="+mn-ea"/>
                <a:cs typeface="+mn-cs"/>
              </a:rPr>
              <a:t>Objetivo General</a:t>
            </a:r>
          </a:p>
          <a:p>
            <a:r>
              <a:rPr lang="es-EC" sz="1200" kern="1200" dirty="0">
                <a:solidFill>
                  <a:schemeClr val="tx1"/>
                </a:solidFill>
                <a:effectLst/>
                <a:latin typeface="+mn-lt"/>
                <a:ea typeface="+mn-ea"/>
                <a:cs typeface="+mn-cs"/>
              </a:rPr>
              <a:t>Implementar una ontología para interpretar los patrones de imágenes extraídas de las mamografías generando un registro numérico de los mismos basados en los coeficientes de textura Haralick que alimente una base del conocimiento que permita el diagnóstico de cáncer de mama.</a:t>
            </a:r>
          </a:p>
          <a:p>
            <a:pPr lvl="2"/>
            <a:r>
              <a:rPr lang="es-EC" sz="1200" b="1" kern="1200" dirty="0">
                <a:solidFill>
                  <a:schemeClr val="tx1"/>
                </a:solidFill>
                <a:effectLst/>
                <a:latin typeface="+mn-lt"/>
                <a:ea typeface="+mn-ea"/>
                <a:cs typeface="+mn-cs"/>
              </a:rPr>
              <a:t>Objetivos Específicos</a:t>
            </a:r>
          </a:p>
          <a:p>
            <a:pPr lvl="0" fontAlgn="base"/>
            <a:r>
              <a:rPr lang="es-EC" sz="1200" u="none" strike="noStrike" kern="1200" dirty="0">
                <a:solidFill>
                  <a:schemeClr val="tx1"/>
                </a:solidFill>
                <a:effectLst/>
                <a:latin typeface="+mn-lt"/>
                <a:ea typeface="+mn-ea"/>
                <a:cs typeface="+mn-cs"/>
              </a:rPr>
              <a:t>Revisar el marco teórico de los coeficientes de textura Haralick.</a:t>
            </a:r>
          </a:p>
          <a:p>
            <a:pPr lvl="0" fontAlgn="base"/>
            <a:r>
              <a:rPr lang="es-EC" sz="1200" u="none" strike="noStrike" kern="1200" dirty="0">
                <a:solidFill>
                  <a:schemeClr val="tx1"/>
                </a:solidFill>
                <a:effectLst/>
                <a:latin typeface="+mn-lt"/>
                <a:ea typeface="+mn-ea"/>
                <a:cs typeface="+mn-cs"/>
              </a:rPr>
              <a:t>Definir los límites, alcances y el dominio de la ontología.</a:t>
            </a:r>
          </a:p>
          <a:p>
            <a:pPr lvl="0" fontAlgn="base"/>
            <a:r>
              <a:rPr lang="es-EC" sz="1200" u="none" strike="noStrike" kern="1200" dirty="0">
                <a:solidFill>
                  <a:schemeClr val="tx1"/>
                </a:solidFill>
                <a:effectLst/>
                <a:latin typeface="+mn-lt"/>
                <a:ea typeface="+mn-ea"/>
                <a:cs typeface="+mn-cs"/>
              </a:rPr>
              <a:t>Conocer los patrones mamográficos en el ámbito médico y lo que nos indica cada uno.</a:t>
            </a:r>
          </a:p>
          <a:p>
            <a:pPr lvl="0" fontAlgn="base"/>
            <a:r>
              <a:rPr lang="es-EC" sz="1200" u="none" strike="noStrike" kern="1200" dirty="0">
                <a:solidFill>
                  <a:schemeClr val="tx1"/>
                </a:solidFill>
                <a:effectLst/>
                <a:latin typeface="+mn-lt"/>
                <a:ea typeface="+mn-ea"/>
                <a:cs typeface="+mn-cs"/>
              </a:rPr>
              <a:t>Implementar la ontología utilizando el lenguaje de programación Python, utilizando librerías asociadas al procesamiento de imágenes y matrices.</a:t>
            </a:r>
          </a:p>
          <a:p>
            <a:r>
              <a:rPr lang="es-EC" sz="1200" kern="1200" dirty="0">
                <a:solidFill>
                  <a:schemeClr val="tx1"/>
                </a:solidFill>
                <a:effectLst/>
                <a:latin typeface="+mn-lt"/>
                <a:ea typeface="+mn-ea"/>
                <a:cs typeface="+mn-cs"/>
              </a:rPr>
              <a:t>Obtener un resultado aproximado del problema mamario según BI-RADS, en base a los coeficientes de textura Haralick registrados.</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6</a:t>
            </a:fld>
            <a:endParaRPr lang="es-EC" dirty="0"/>
          </a:p>
        </p:txBody>
      </p:sp>
    </p:spTree>
    <p:extLst>
      <p:ext uri="{BB962C8B-B14F-4D97-AF65-F5344CB8AC3E}">
        <p14:creationId xmlns:p14="http://schemas.microsoft.com/office/powerpoint/2010/main" val="384292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Edwin Alcides Escorza</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cáncer de mamá es la primer causa de muerte en las mujeres, los casos con mayor incidencias se ha dado en los países desarrollados, en menor medida se presenta en los países en desarrollo, esto se debe a los factores demográficas, los cambios hormonales y los estilos de vida de cada país</a:t>
            </a:r>
          </a:p>
          <a:p>
            <a:r>
              <a:rPr lang="es-MX" sz="1200" kern="1200" dirty="0">
                <a:solidFill>
                  <a:schemeClr val="tx1"/>
                </a:solidFill>
                <a:effectLst/>
                <a:latin typeface="+mn-lt"/>
                <a:ea typeface="+mn-ea"/>
                <a:cs typeface="+mn-cs"/>
              </a:rPr>
              <a:t>Se ha realizado esfuerzos para reducir la muerte a causa de este terrible padecimiento, como no existe aún la cura para el cáncer, pero se busca que se diagnostique tempranamente la enfermedad para que se puedan realizar los tratamientos oportunamente, en los últimos tiempos se ha logrado a través de las mamografías reconocer cánceres mamarios más pequeños, reduciendo el nivel de mortalidad por esta causa.</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7</a:t>
            </a:fld>
            <a:endParaRPr lang="es-EC" dirty="0"/>
          </a:p>
        </p:txBody>
      </p:sp>
    </p:spTree>
    <p:extLst>
      <p:ext uri="{BB962C8B-B14F-4D97-AF65-F5344CB8AC3E}">
        <p14:creationId xmlns:p14="http://schemas.microsoft.com/office/powerpoint/2010/main" val="378946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Jaime Vinicio</a:t>
            </a:r>
            <a:r>
              <a:rPr lang="es-EC" sz="1200" b="0" i="0" kern="1200" baseline="0" dirty="0">
                <a:solidFill>
                  <a:schemeClr val="tx1"/>
                </a:solidFill>
                <a:effectLst/>
                <a:latin typeface="+mn-lt"/>
                <a:ea typeface="+mn-ea"/>
                <a:cs typeface="+mn-cs"/>
              </a:rPr>
              <a:t> Carrillo</a:t>
            </a:r>
            <a:endParaRPr lang="es-EC"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9</a:t>
            </a:fld>
            <a:endParaRPr lang="es-EC" dirty="0"/>
          </a:p>
        </p:txBody>
      </p:sp>
    </p:spTree>
    <p:extLst>
      <p:ext uri="{BB962C8B-B14F-4D97-AF65-F5344CB8AC3E}">
        <p14:creationId xmlns:p14="http://schemas.microsoft.com/office/powerpoint/2010/main" val="17269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i="0" kern="1200" dirty="0">
                <a:solidFill>
                  <a:schemeClr val="tx1"/>
                </a:solidFill>
                <a:effectLst/>
                <a:latin typeface="+mn-lt"/>
                <a:ea typeface="+mn-ea"/>
                <a:cs typeface="+mn-cs"/>
              </a:rPr>
              <a:t>Jaime Vinicio</a:t>
            </a:r>
            <a:r>
              <a:rPr lang="es-EC" sz="1200" b="0" i="0" kern="1200" baseline="0" dirty="0">
                <a:solidFill>
                  <a:schemeClr val="tx1"/>
                </a:solidFill>
                <a:effectLst/>
                <a:latin typeface="+mn-lt"/>
                <a:ea typeface="+mn-ea"/>
                <a:cs typeface="+mn-cs"/>
              </a:rPr>
              <a:t> Carrillo</a:t>
            </a:r>
            <a:endParaRPr lang="es-EC" sz="1200" b="0" i="0" kern="1200" dirty="0">
              <a:solidFill>
                <a:schemeClr val="tx1"/>
              </a:solidFill>
              <a:effectLst/>
              <a:latin typeface="+mn-lt"/>
              <a:ea typeface="+mn-ea"/>
              <a:cs typeface="+mn-cs"/>
            </a:endParaRPr>
          </a:p>
          <a:p>
            <a:endParaRPr lang="es-EC" sz="1200" b="1"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Nódulos</a:t>
            </a:r>
          </a:p>
          <a:p>
            <a:r>
              <a:rPr lang="es-EC" sz="1200" kern="1200" dirty="0">
                <a:solidFill>
                  <a:schemeClr val="tx1"/>
                </a:solidFill>
                <a:effectLst/>
                <a:latin typeface="+mn-lt"/>
                <a:ea typeface="+mn-ea"/>
                <a:cs typeface="+mn-cs"/>
              </a:rPr>
              <a:t>Un nódulo mamario es un tumor que se presenta en el tejido, con frecuencia los nódulos tienden a ser benignos, por lo que puede llegar a presentar cáncer quien posea algún nódulo, cualquier tejido dentro de la mama tiene la eventualidad de presentar un nódulo, los nódulos en las mamografías se pueden detectar ya que presenta un borde completo o un borde convexo con una densidad en el centro mayor que en el perímetro, la presencia implica un control con un especialista de manera frecuenta por la probabilidad de contraer cáncer, los nódulos presentan distintas formas que se indican a continuación </a:t>
            </a:r>
            <a:r>
              <a:rPr lang="es-ES" sz="1200" kern="1200" dirty="0">
                <a:solidFill>
                  <a:schemeClr val="tx1"/>
                </a:solidFill>
                <a:effectLst/>
                <a:latin typeface="+mn-lt"/>
                <a:ea typeface="+mn-ea"/>
                <a:cs typeface="+mn-cs"/>
              </a:rPr>
              <a:t>(Gallego, 2005)</a:t>
            </a:r>
            <a:r>
              <a:rPr lang="es-EC"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D'Orsi</a:t>
            </a:r>
            <a:r>
              <a:rPr lang="es-ES" sz="1200" kern="1200" dirty="0">
                <a:solidFill>
                  <a:schemeClr val="tx1"/>
                </a:solidFill>
                <a:effectLst/>
                <a:latin typeface="+mn-lt"/>
                <a:ea typeface="+mn-ea"/>
                <a:cs typeface="+mn-cs"/>
              </a:rPr>
              <a:t>, 2016)</a:t>
            </a:r>
            <a:r>
              <a:rPr lang="es-EC" sz="1200" kern="1200" dirty="0">
                <a:solidFill>
                  <a:schemeClr val="tx1"/>
                </a:solidFill>
                <a:effectLst/>
                <a:latin typeface="+mn-lt"/>
                <a:ea typeface="+mn-ea"/>
                <a:cs typeface="+mn-cs"/>
              </a:rPr>
              <a:t>:</a:t>
            </a:r>
          </a:p>
          <a:p>
            <a:r>
              <a:rPr lang="es-EC" sz="1200" b="1" kern="1200" dirty="0">
                <a:solidFill>
                  <a:schemeClr val="tx1"/>
                </a:solidFill>
                <a:effectLst/>
                <a:latin typeface="+mn-lt"/>
                <a:ea typeface="+mn-ea"/>
                <a:cs typeface="+mn-cs"/>
              </a:rPr>
              <a:t>Calcificaciones</a:t>
            </a:r>
          </a:p>
          <a:p>
            <a:r>
              <a:rPr lang="es-EC" sz="1200" kern="1200" dirty="0">
                <a:solidFill>
                  <a:schemeClr val="tx1"/>
                </a:solidFill>
                <a:effectLst/>
                <a:latin typeface="+mn-lt"/>
                <a:ea typeface="+mn-ea"/>
                <a:cs typeface="+mn-cs"/>
              </a:rPr>
              <a:t>Las calcificaciones mamarias son repositorios donde almacena ciertas cantidades calcio, estos casos son los más habituales que se presentan en una mamografía, la probabilidad de que aparezcan es directamente proporcional a la edad de la mujer; las calcificaciones la mayor parte proceden de un origen benigno debido a ciertos aspectos como: lesiones, traumas, secreciones. Para el especialista es importante diferenciar entre una calcificación benigna y maligna, las benignas pueden mostrar de mayor tamaño con margen redondo, en cambio las malignas son de un tamaño menor, difícil de detectar por lo que se debe ampliar la imagen para detectar estos casos, a continuación se muestra los distintos tipos de calcificaciones presentes en una mamografía </a:t>
            </a:r>
            <a:r>
              <a:rPr lang="es-ES" sz="1200" kern="1200" dirty="0">
                <a:solidFill>
                  <a:schemeClr val="tx1"/>
                </a:solidFill>
                <a:effectLst/>
                <a:latin typeface="+mn-lt"/>
                <a:ea typeface="+mn-ea"/>
                <a:cs typeface="+mn-cs"/>
              </a:rPr>
              <a:t>(Noel, Aguilar, &amp; Ramírez, 2004)</a:t>
            </a:r>
            <a:r>
              <a:rPr lang="es-EC"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D'Orsi</a:t>
            </a:r>
            <a:r>
              <a:rPr lang="es-ES" sz="1200" kern="1200" dirty="0">
                <a:solidFill>
                  <a:schemeClr val="tx1"/>
                </a:solidFill>
                <a:effectLst/>
                <a:latin typeface="+mn-lt"/>
                <a:ea typeface="+mn-ea"/>
                <a:cs typeface="+mn-cs"/>
              </a:rPr>
              <a:t>, 2016)</a:t>
            </a:r>
            <a:r>
              <a:rPr lang="es-EC" sz="1200" kern="1200" dirty="0">
                <a:solidFill>
                  <a:schemeClr val="tx1"/>
                </a:solidFill>
                <a:effectLst/>
                <a:latin typeface="+mn-lt"/>
                <a:ea typeface="+mn-ea"/>
                <a:cs typeface="+mn-cs"/>
              </a:rPr>
              <a:t>:</a:t>
            </a:r>
            <a:endParaRPr lang="es-ES" sz="1200" b="0" i="0" kern="1200" dirty="0">
              <a:solidFill>
                <a:schemeClr val="tx1"/>
              </a:solidFill>
              <a:effectLst/>
              <a:latin typeface="+mn-lt"/>
              <a:ea typeface="+mn-ea"/>
              <a:cs typeface="+mn-cs"/>
            </a:endParaRPr>
          </a:p>
          <a:p>
            <a:r>
              <a:rPr lang="es-EC" sz="1200" b="1" kern="1200" dirty="0">
                <a:solidFill>
                  <a:schemeClr val="tx1"/>
                </a:solidFill>
                <a:effectLst/>
                <a:latin typeface="+mn-lt"/>
                <a:ea typeface="+mn-ea"/>
                <a:cs typeface="+mn-cs"/>
              </a:rPr>
              <a:t>Ganglio linfático intramamario</a:t>
            </a:r>
          </a:p>
          <a:p>
            <a:r>
              <a:rPr lang="es-EC" sz="1200" kern="1200" dirty="0">
                <a:solidFill>
                  <a:schemeClr val="tx1"/>
                </a:solidFill>
                <a:effectLst/>
                <a:latin typeface="+mn-lt"/>
                <a:ea typeface="+mn-ea"/>
                <a:cs typeface="+mn-cs"/>
              </a:rPr>
              <a:t>El ganglio contiene grasa y tiende a medir hasta 1 cm con una forma ovalada, la ubicación general donde se encuentra es la parte externa o superior de la mama muy cercanas a la axila, habitualmente se producen a lado de una vena ya que se necesita el drenaje venoso para su desarrollo.</a:t>
            </a:r>
          </a:p>
          <a:p>
            <a:r>
              <a:rPr lang="es-EC" sz="1200" b="1" kern="1200" dirty="0">
                <a:solidFill>
                  <a:schemeClr val="tx1"/>
                </a:solidFill>
                <a:effectLst/>
                <a:latin typeface="+mn-lt"/>
                <a:ea typeface="+mn-ea"/>
                <a:cs typeface="+mn-cs"/>
              </a:rPr>
              <a:t>Lesión cutánea</a:t>
            </a:r>
          </a:p>
          <a:p>
            <a:r>
              <a:rPr lang="es-EC" sz="1200" kern="1200" dirty="0">
                <a:solidFill>
                  <a:schemeClr val="tx1"/>
                </a:solidFill>
                <a:effectLst/>
                <a:latin typeface="+mn-lt"/>
                <a:ea typeface="+mn-ea"/>
                <a:cs typeface="+mn-cs"/>
              </a:rPr>
              <a:t>Es difícil de definir a simple vista se necesita más de una proyección para deducir que es una lesión cutánea, es probable tener errores al encontrar una lesión cutánea, el especialista para lograr detectar dichas lesiones debe señalar la lesión con un marcador radiopaco que permite detectar una lesión cutánea para que se refleje en la mamografía.</a:t>
            </a:r>
          </a:p>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10</a:t>
            </a:fld>
            <a:endParaRPr lang="es-EC" dirty="0"/>
          </a:p>
        </p:txBody>
      </p:sp>
    </p:spTree>
    <p:extLst>
      <p:ext uri="{BB962C8B-B14F-4D97-AF65-F5344CB8AC3E}">
        <p14:creationId xmlns:p14="http://schemas.microsoft.com/office/powerpoint/2010/main" val="172690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BCAC5A-FB2B-443F-994D-4D0A4F8AB0DC}"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98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260821-7DFA-46B2-8EBE-E9807BD2D911}"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676784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47D99-873B-41A8-8F17-341FE4154F20}"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8105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01E010-E4B5-44B9-A506-B715F1A17F55}"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357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63C30-6778-43E7-80CF-62155ED1657C}"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34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DB0FB5E-4BA0-4255-A8B7-95639C8F1EA1}"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41481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902571-D6D9-4C3F-A576-35F5E4CD6970}" type="datetime1">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59752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030B9D-17CC-426F-B3A2-713B77430EE8}"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2211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932C8F-146B-4CCF-9CB8-BBC8E0DE36B5}" type="datetime1">
              <a:rPr lang="en-US" smtClean="0"/>
              <a:t>1/30/2020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5211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DD9865-C9A4-4F37-96F5-76F35660DBA0}" type="datetime1">
              <a:rPr lang="en-US" smtClean="0"/>
              <a:t>1/30/2020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6913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92CBD49-2A78-4ACB-84AC-31AA1012506D}" type="datetime1">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4681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BF7DEE-24FC-4D46-8FB3-DB0AD6A3B375}" type="datetime1">
              <a:rPr lang="en-US" smtClean="0"/>
              <a:t>1/30/2020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34222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28.jpg"/><Relationship Id="rId7"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476672"/>
            <a:ext cx="8280920" cy="369332"/>
          </a:xfrm>
          <a:prstGeom prst="rect">
            <a:avLst/>
          </a:prstGeom>
          <a:noFill/>
        </p:spPr>
        <p:txBody>
          <a:bodyPr wrap="square" rtlCol="0">
            <a:spAutoFit/>
          </a:bodyPr>
          <a:lstStyle/>
          <a:p>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676" y="314752"/>
            <a:ext cx="50165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755117" y="2633313"/>
            <a:ext cx="8444977" cy="1384995"/>
          </a:xfrm>
          <a:prstGeom prst="rect">
            <a:avLst/>
          </a:prstGeom>
          <a:noFill/>
        </p:spPr>
        <p:txBody>
          <a:bodyPr wrap="square" rtlCol="0">
            <a:spAutoFit/>
          </a:bodyPr>
          <a:lstStyle/>
          <a:p>
            <a:pPr algn="ctr"/>
            <a:r>
              <a:rPr lang="es-EC" sz="2800" b="1" dirty="0"/>
              <a:t>IMPLEMENTACIÓN DE UNA ONTOLOGÍA DE PATRONES DE IMÁGENES DE MAMOGRAFÍAS EN EL DOMINIO DE LA TEXTURA SEGÚN LOS COEFICIENTES DE HARALICK</a:t>
            </a:r>
            <a:endParaRPr lang="es-EC" sz="2700" b="1" dirty="0"/>
          </a:p>
        </p:txBody>
      </p:sp>
      <p:sp>
        <p:nvSpPr>
          <p:cNvPr id="9" name="8 CuadroTexto"/>
          <p:cNvSpPr txBox="1"/>
          <p:nvPr/>
        </p:nvSpPr>
        <p:spPr>
          <a:xfrm>
            <a:off x="0" y="4328289"/>
            <a:ext cx="12171680" cy="2800767"/>
          </a:xfrm>
          <a:prstGeom prst="rect">
            <a:avLst/>
          </a:prstGeom>
          <a:noFill/>
        </p:spPr>
        <p:txBody>
          <a:bodyPr wrap="square" rtlCol="0">
            <a:spAutoFit/>
          </a:bodyPr>
          <a:lstStyle/>
          <a:p>
            <a:pPr algn="ctr"/>
            <a:r>
              <a:rPr lang="es-EC" sz="2200" b="1" dirty="0"/>
              <a:t>Autores:   </a:t>
            </a:r>
            <a:r>
              <a:rPr lang="es-EC" sz="2200" dirty="0"/>
              <a:t>Edwin Alcides Escorza Guaña</a:t>
            </a:r>
          </a:p>
          <a:p>
            <a:pPr algn="ctr"/>
            <a:r>
              <a:rPr lang="es-EC" sz="2200" dirty="0"/>
              <a:t>	   Jaime Vinicio Carrillo Gallardo</a:t>
            </a:r>
          </a:p>
          <a:p>
            <a:pPr algn="ctr"/>
            <a:endParaRPr lang="es-ES" sz="2200" dirty="0"/>
          </a:p>
          <a:p>
            <a:pPr algn="ctr"/>
            <a:r>
              <a:rPr lang="es-ES" sz="2200" b="1" dirty="0"/>
              <a:t>Director</a:t>
            </a:r>
            <a:r>
              <a:rPr lang="es-EC" sz="2200" b="1" dirty="0"/>
              <a:t>: </a:t>
            </a:r>
            <a:r>
              <a:rPr lang="es-EC" sz="2200" dirty="0"/>
              <a:t>Ing. Oswaldo Efraín Díaz Rodríguez</a:t>
            </a:r>
            <a:r>
              <a:rPr lang="es-ES" sz="2200" dirty="0"/>
              <a:t>. </a:t>
            </a:r>
          </a:p>
          <a:p>
            <a:pPr algn="ctr"/>
            <a:endParaRPr lang="es-ES" sz="2200" dirty="0"/>
          </a:p>
          <a:p>
            <a:pPr algn="ctr"/>
            <a:r>
              <a:rPr lang="es-ES" sz="2200" b="1" dirty="0"/>
              <a:t>SANGOLQUÍ – ECUADOR</a:t>
            </a:r>
          </a:p>
          <a:p>
            <a:pPr algn="ctr"/>
            <a:r>
              <a:rPr lang="es-ES" sz="2200" b="1" dirty="0">
                <a:solidFill>
                  <a:schemeClr val="bg1"/>
                </a:solidFill>
              </a:rPr>
              <a:t>2020</a:t>
            </a:r>
            <a:endParaRPr lang="en-US" sz="2200" b="1" dirty="0">
              <a:solidFill>
                <a:schemeClr val="bg1"/>
              </a:solidFill>
            </a:endParaRPr>
          </a:p>
          <a:p>
            <a:pPr algn="ctr"/>
            <a:endParaRPr lang="es-EC" sz="2200" dirty="0"/>
          </a:p>
        </p:txBody>
      </p:sp>
      <p:sp>
        <p:nvSpPr>
          <p:cNvPr id="3" name="Rectángulo 2"/>
          <p:cNvSpPr/>
          <p:nvPr/>
        </p:nvSpPr>
        <p:spPr>
          <a:xfrm>
            <a:off x="2348030" y="1881875"/>
            <a:ext cx="7475620" cy="369332"/>
          </a:xfrm>
          <a:prstGeom prst="rect">
            <a:avLst/>
          </a:prstGeom>
        </p:spPr>
        <p:txBody>
          <a:bodyPr wrap="square">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COMPUTACIÓN</a:t>
            </a:r>
          </a:p>
        </p:txBody>
      </p:sp>
    </p:spTree>
    <p:extLst>
      <p:ext uri="{BB962C8B-B14F-4D97-AF65-F5344CB8AC3E}">
        <p14:creationId xmlns:p14="http://schemas.microsoft.com/office/powerpoint/2010/main" val="230931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383520" cy="1450757"/>
          </a:xfrm>
        </p:spPr>
        <p:txBody>
          <a:bodyPr/>
          <a:lstStyle/>
          <a:p>
            <a:r>
              <a:rPr lang="es-EC" b="1" spc="0" dirty="0">
                <a:ln w="22225">
                  <a:solidFill>
                    <a:schemeClr val="accent2"/>
                  </a:solidFill>
                  <a:prstDash val="solid"/>
                </a:ln>
                <a:solidFill>
                  <a:schemeClr val="accent1"/>
                </a:solidFill>
              </a:rPr>
              <a:t>Tipos de Problemas Mamarios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1 Diagrama"/>
          <p:cNvGraphicFramePr/>
          <p:nvPr>
            <p:extLst>
              <p:ext uri="{D42A27DB-BD31-4B8C-83A1-F6EECF244321}">
                <p14:modId xmlns:p14="http://schemas.microsoft.com/office/powerpoint/2010/main" val="165195047"/>
              </p:ext>
            </p:extLst>
          </p:nvPr>
        </p:nvGraphicFramePr>
        <p:xfrm>
          <a:off x="949158" y="2141620"/>
          <a:ext cx="4729747" cy="3972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3903749803"/>
              </p:ext>
            </p:extLst>
          </p:nvPr>
        </p:nvGraphicFramePr>
        <p:xfrm>
          <a:off x="6074611" y="2622883"/>
          <a:ext cx="4729747" cy="3056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4042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383520" cy="1450757"/>
          </a:xfrm>
        </p:spPr>
        <p:txBody>
          <a:bodyPr/>
          <a:lstStyle/>
          <a:p>
            <a:r>
              <a:rPr lang="es-EC" b="1" spc="0" dirty="0">
                <a:ln w="22225">
                  <a:solidFill>
                    <a:schemeClr val="accent2"/>
                  </a:solidFill>
                  <a:prstDash val="solid"/>
                </a:ln>
                <a:solidFill>
                  <a:schemeClr val="accent1"/>
                </a:solidFill>
              </a:rPr>
              <a:t>Métodos de diagnóstico del cáncer de mama</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3" name="2 Diagrama"/>
          <p:cNvGraphicFramePr/>
          <p:nvPr>
            <p:extLst>
              <p:ext uri="{D42A27DB-BD31-4B8C-83A1-F6EECF244321}">
                <p14:modId xmlns:p14="http://schemas.microsoft.com/office/powerpoint/2010/main" val="1344075618"/>
              </p:ext>
            </p:extLst>
          </p:nvPr>
        </p:nvGraphicFramePr>
        <p:xfrm>
          <a:off x="2032000" y="1804737"/>
          <a:ext cx="8128000" cy="4333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Resultado de imagen para biopsia de mama">
            <a:extLst>
              <a:ext uri="{FF2B5EF4-FFF2-40B4-BE49-F238E27FC236}">
                <a16:creationId xmlns="" xmlns:a16="http://schemas.microsoft.com/office/drawing/2014/main" id="{3B34BC97-AD51-4CE3-9837-9F78079656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662" b="7152"/>
          <a:stretch/>
        </p:blipFill>
        <p:spPr bwMode="auto">
          <a:xfrm>
            <a:off x="577850" y="2593852"/>
            <a:ext cx="2908300" cy="244836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0D1093AC-B05E-44C9-8423-DAD1500F76E2}"/>
              </a:ext>
            </a:extLst>
          </p:cNvPr>
          <p:cNvPicPr>
            <a:picLocks noChangeAspect="1"/>
          </p:cNvPicPr>
          <p:nvPr/>
        </p:nvPicPr>
        <p:blipFill>
          <a:blip r:embed="rId9"/>
          <a:stretch>
            <a:fillRect/>
          </a:stretch>
        </p:blipFill>
        <p:spPr>
          <a:xfrm>
            <a:off x="9402657" y="2058812"/>
            <a:ext cx="1514686" cy="1514686"/>
          </a:xfrm>
          <a:prstGeom prst="rect">
            <a:avLst/>
          </a:prstGeom>
        </p:spPr>
      </p:pic>
      <p:pic>
        <p:nvPicPr>
          <p:cNvPr id="5" name="Imagen 4">
            <a:extLst>
              <a:ext uri="{FF2B5EF4-FFF2-40B4-BE49-F238E27FC236}">
                <a16:creationId xmlns="" xmlns:a16="http://schemas.microsoft.com/office/drawing/2014/main" id="{86C558C8-56E7-4D0A-A9AE-043B616BC0C0}"/>
              </a:ext>
            </a:extLst>
          </p:cNvPr>
          <p:cNvPicPr>
            <a:picLocks noChangeAspect="1"/>
          </p:cNvPicPr>
          <p:nvPr/>
        </p:nvPicPr>
        <p:blipFill>
          <a:blip r:embed="rId10"/>
          <a:stretch>
            <a:fillRect/>
          </a:stretch>
        </p:blipFill>
        <p:spPr>
          <a:xfrm>
            <a:off x="9402657" y="3938494"/>
            <a:ext cx="1517407" cy="1928907"/>
          </a:xfrm>
          <a:prstGeom prst="rect">
            <a:avLst/>
          </a:prstGeom>
        </p:spPr>
      </p:pic>
    </p:spTree>
    <p:extLst>
      <p:ext uri="{BB962C8B-B14F-4D97-AF65-F5344CB8AC3E}">
        <p14:creationId xmlns:p14="http://schemas.microsoft.com/office/powerpoint/2010/main" val="883164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randombar(horizontal)">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sz="3900" b="1" spc="0" dirty="0">
                <a:ln w="22225">
                  <a:solidFill>
                    <a:schemeClr val="accent2"/>
                  </a:solidFill>
                  <a:prstDash val="solid"/>
                </a:ln>
                <a:solidFill>
                  <a:schemeClr val="accent1"/>
                </a:solidFill>
              </a:rPr>
              <a:t>VI. ANÁLISIS DE TEXTURA</a:t>
            </a:r>
            <a:endParaRPr lang="es-EC" b="1" spc="0" dirty="0">
              <a:ln w="22225">
                <a:solidFill>
                  <a:schemeClr val="accent2"/>
                </a:solidFill>
                <a:prstDash val="solid"/>
              </a:ln>
              <a:solidFill>
                <a:schemeClr val="accent1"/>
              </a:solidFill>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 name="Marcador de contenido 2">
            <a:extLst>
              <a:ext uri="{FF2B5EF4-FFF2-40B4-BE49-F238E27FC236}">
                <a16:creationId xmlns="" xmlns:a16="http://schemas.microsoft.com/office/drawing/2014/main" id="{48800FA8-603B-4EF0-9205-A33738C58977}"/>
              </a:ext>
            </a:extLst>
          </p:cNvPr>
          <p:cNvSpPr txBox="1">
            <a:spLocks/>
          </p:cNvSpPr>
          <p:nvPr/>
        </p:nvSpPr>
        <p:spPr>
          <a:xfrm>
            <a:off x="1097279" y="2341641"/>
            <a:ext cx="5736657" cy="17817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800" dirty="0"/>
              <a:t>La textura representa la parte externa de cualquier objeto, estas pueden ser artificiales o naturales</a:t>
            </a:r>
          </a:p>
        </p:txBody>
      </p:sp>
      <p:pic>
        <p:nvPicPr>
          <p:cNvPr id="7" name="Imagen 6">
            <a:extLst>
              <a:ext uri="{FF2B5EF4-FFF2-40B4-BE49-F238E27FC236}">
                <a16:creationId xmlns="" xmlns:a16="http://schemas.microsoft.com/office/drawing/2014/main" id="{61DE499D-B323-46B4-894B-810C31D2E4CB}"/>
              </a:ext>
            </a:extLst>
          </p:cNvPr>
          <p:cNvPicPr>
            <a:picLocks noChangeAspect="1"/>
          </p:cNvPicPr>
          <p:nvPr/>
        </p:nvPicPr>
        <p:blipFill rotWithShape="1">
          <a:blip r:embed="rId3"/>
          <a:srcRect t="16870" r="5357" b="19517"/>
          <a:stretch/>
        </p:blipFill>
        <p:spPr>
          <a:xfrm>
            <a:off x="1262741" y="3868015"/>
            <a:ext cx="2268000" cy="2276176"/>
          </a:xfrm>
          <a:prstGeom prst="rect">
            <a:avLst/>
          </a:prstGeom>
        </p:spPr>
      </p:pic>
      <p:pic>
        <p:nvPicPr>
          <p:cNvPr id="8" name="Picture 2" descr="fotomontaje deocultar_caras_en_fotos 2163">
            <a:extLst>
              <a:ext uri="{FF2B5EF4-FFF2-40B4-BE49-F238E27FC236}">
                <a16:creationId xmlns="" xmlns:a16="http://schemas.microsoft.com/office/drawing/2014/main" id="{69EF1B35-00D5-4405-855B-C74DCD1393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95" b="16508"/>
          <a:stretch/>
        </p:blipFill>
        <p:spPr bwMode="auto">
          <a:xfrm>
            <a:off x="5228343" y="3914883"/>
            <a:ext cx="2268000" cy="2218638"/>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a la derecha 9">
            <a:extLst>
              <a:ext uri="{FF2B5EF4-FFF2-40B4-BE49-F238E27FC236}">
                <a16:creationId xmlns="" xmlns:a16="http://schemas.microsoft.com/office/drawing/2014/main" id="{E547BE86-35FE-4779-9222-FCE00831F0D5}"/>
              </a:ext>
            </a:extLst>
          </p:cNvPr>
          <p:cNvSpPr/>
          <p:nvPr/>
        </p:nvSpPr>
        <p:spPr>
          <a:xfrm>
            <a:off x="3951511" y="4865914"/>
            <a:ext cx="943260" cy="359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a la derecha 12">
            <a:extLst>
              <a:ext uri="{FF2B5EF4-FFF2-40B4-BE49-F238E27FC236}">
                <a16:creationId xmlns="" xmlns:a16="http://schemas.microsoft.com/office/drawing/2014/main" id="{54341148-9420-44C1-B2ED-1DE8971C1E03}"/>
              </a:ext>
            </a:extLst>
          </p:cNvPr>
          <p:cNvSpPr/>
          <p:nvPr/>
        </p:nvSpPr>
        <p:spPr>
          <a:xfrm>
            <a:off x="7742827" y="4865914"/>
            <a:ext cx="616211" cy="359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 name="Imagen 1">
            <a:extLst>
              <a:ext uri="{FF2B5EF4-FFF2-40B4-BE49-F238E27FC236}">
                <a16:creationId xmlns="" xmlns:a16="http://schemas.microsoft.com/office/drawing/2014/main" id="{DCC2852E-D846-4A84-AF30-B19295E98314}"/>
              </a:ext>
            </a:extLst>
          </p:cNvPr>
          <p:cNvPicPr>
            <a:picLocks noChangeAspect="1"/>
          </p:cNvPicPr>
          <p:nvPr/>
        </p:nvPicPr>
        <p:blipFill>
          <a:blip r:embed="rId5"/>
          <a:stretch>
            <a:fillRect/>
          </a:stretch>
        </p:blipFill>
        <p:spPr>
          <a:xfrm>
            <a:off x="8359038" y="3571335"/>
            <a:ext cx="3760639" cy="2572855"/>
          </a:xfrm>
          <a:prstGeom prst="rect">
            <a:avLst/>
          </a:prstGeom>
        </p:spPr>
      </p:pic>
    </p:spTree>
    <p:extLst>
      <p:ext uri="{BB962C8B-B14F-4D97-AF65-F5344CB8AC3E}">
        <p14:creationId xmlns:p14="http://schemas.microsoft.com/office/powerpoint/2010/main" val="341806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Coeficientes de textura Haralick</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3" name="2 Diagrama"/>
          <p:cNvGraphicFramePr/>
          <p:nvPr>
            <p:extLst>
              <p:ext uri="{D42A27DB-BD31-4B8C-83A1-F6EECF244321}">
                <p14:modId xmlns:p14="http://schemas.microsoft.com/office/powerpoint/2010/main" val="765145674"/>
              </p:ext>
            </p:extLst>
          </p:nvPr>
        </p:nvGraphicFramePr>
        <p:xfrm>
          <a:off x="2032000" y="1588167"/>
          <a:ext cx="8128000" cy="455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0443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smtClean="0">
                <a:ln w="22225">
                  <a:solidFill>
                    <a:schemeClr val="accent2"/>
                  </a:solidFill>
                  <a:prstDash val="solid"/>
                </a:ln>
                <a:solidFill>
                  <a:schemeClr val="accent1"/>
                </a:solidFill>
              </a:rPr>
              <a:t>Clasificación BI-RADS</a:t>
            </a:r>
            <a:endParaRPr lang="es-EC" b="1" spc="0" dirty="0">
              <a:ln w="22225">
                <a:solidFill>
                  <a:schemeClr val="accent2"/>
                </a:solidFill>
                <a:prstDash val="solid"/>
              </a:ln>
              <a:solidFill>
                <a:schemeClr val="accent1"/>
              </a:solidFill>
            </a:endParaRP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4262660455"/>
              </p:ext>
            </p:extLst>
          </p:nvPr>
        </p:nvGraphicFramePr>
        <p:xfrm>
          <a:off x="2260781" y="2164172"/>
          <a:ext cx="8207052" cy="3237255"/>
        </p:xfrm>
        <a:graphic>
          <a:graphicData uri="http://schemas.openxmlformats.org/drawingml/2006/table">
            <a:tbl>
              <a:tblPr firstRow="1" bandRow="1">
                <a:tableStyleId>{5C22544A-7EE6-4342-B048-85BDC9FD1C3A}</a:tableStyleId>
              </a:tblPr>
              <a:tblGrid>
                <a:gridCol w="1478706"/>
                <a:gridCol w="5129976"/>
                <a:gridCol w="1598370"/>
              </a:tblGrid>
              <a:tr h="406350">
                <a:tc>
                  <a:txBody>
                    <a:bodyPr/>
                    <a:lstStyle/>
                    <a:p>
                      <a:r>
                        <a:rPr lang="es-EC" dirty="0" smtClean="0"/>
                        <a:t>BI-RADS</a:t>
                      </a:r>
                      <a:endParaRPr lang="es-EC" dirty="0"/>
                    </a:p>
                  </a:txBody>
                  <a:tcPr/>
                </a:tc>
                <a:tc>
                  <a:txBody>
                    <a:bodyPr/>
                    <a:lstStyle/>
                    <a:p>
                      <a:r>
                        <a:rPr lang="es-EC" dirty="0" smtClean="0"/>
                        <a:t>SIGNIFICADO</a:t>
                      </a:r>
                      <a:endParaRPr lang="es-EC" dirty="0"/>
                    </a:p>
                  </a:txBody>
                  <a:tcPr/>
                </a:tc>
                <a:tc>
                  <a:txBody>
                    <a:bodyPr/>
                    <a:lstStyle/>
                    <a:p>
                      <a:r>
                        <a:rPr lang="es-EC" dirty="0" smtClean="0"/>
                        <a:t>PORCENTAJE</a:t>
                      </a:r>
                      <a:endParaRPr lang="es-EC" dirty="0"/>
                    </a:p>
                  </a:txBody>
                  <a:tcPr/>
                </a:tc>
              </a:tr>
              <a:tr h="404415">
                <a:tc>
                  <a:txBody>
                    <a:bodyPr/>
                    <a:lstStyle/>
                    <a:p>
                      <a:r>
                        <a:rPr lang="es-EC" dirty="0" smtClean="0"/>
                        <a:t>BI-RADS 0</a:t>
                      </a:r>
                      <a:endParaRPr lang="es-EC" dirty="0"/>
                    </a:p>
                  </a:txBody>
                  <a:tcPr/>
                </a:tc>
                <a:tc>
                  <a:txBody>
                    <a:bodyPr/>
                    <a:lstStyle/>
                    <a:p>
                      <a:r>
                        <a:rPr lang="es-EC" dirty="0" smtClean="0"/>
                        <a:t>Se requiere pruebas</a:t>
                      </a:r>
                      <a:endParaRPr lang="es-EC" dirty="0"/>
                    </a:p>
                  </a:txBody>
                  <a:tcPr/>
                </a:tc>
                <a:tc>
                  <a:txBody>
                    <a:bodyPr/>
                    <a:lstStyle/>
                    <a:p>
                      <a:r>
                        <a:rPr lang="es-EC" dirty="0" smtClean="0"/>
                        <a:t>-</a:t>
                      </a:r>
                      <a:endParaRPr lang="es-EC" dirty="0"/>
                    </a:p>
                  </a:txBody>
                  <a:tcPr/>
                </a:tc>
              </a:tr>
              <a:tr h="404415">
                <a:tc>
                  <a:txBody>
                    <a:bodyPr/>
                    <a:lstStyle/>
                    <a:p>
                      <a:r>
                        <a:rPr lang="es-EC" dirty="0" smtClean="0"/>
                        <a:t>BI-RADS 1</a:t>
                      </a:r>
                      <a:endParaRPr lang="es-EC" dirty="0"/>
                    </a:p>
                  </a:txBody>
                  <a:tcPr/>
                </a:tc>
                <a:tc>
                  <a:txBody>
                    <a:bodyPr/>
                    <a:lstStyle/>
                    <a:p>
                      <a:r>
                        <a:rPr lang="es-EC" dirty="0" smtClean="0"/>
                        <a:t>Negativo</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0%</a:t>
                      </a:r>
                    </a:p>
                  </a:txBody>
                  <a:tcPr/>
                </a:tc>
              </a:tr>
              <a:tr h="404415">
                <a:tc>
                  <a:txBody>
                    <a:bodyPr/>
                    <a:lstStyle/>
                    <a:p>
                      <a:r>
                        <a:rPr lang="es-EC" dirty="0" smtClean="0"/>
                        <a:t>BI-RADS 2</a:t>
                      </a:r>
                      <a:endParaRPr lang="es-EC" dirty="0"/>
                    </a:p>
                  </a:txBody>
                  <a:tcPr/>
                </a:tc>
                <a:tc>
                  <a:txBody>
                    <a:bodyPr/>
                    <a:lstStyle/>
                    <a:p>
                      <a:r>
                        <a:rPr lang="es-EC" dirty="0" smtClean="0"/>
                        <a:t>Hallazgos benignos</a:t>
                      </a:r>
                      <a:endParaRPr lang="es-EC" dirty="0"/>
                    </a:p>
                  </a:txBody>
                  <a:tcPr/>
                </a:tc>
                <a:tc>
                  <a:txBody>
                    <a:bodyPr/>
                    <a:lstStyle/>
                    <a:p>
                      <a:r>
                        <a:rPr lang="es-EC" dirty="0" smtClean="0"/>
                        <a:t>0%</a:t>
                      </a:r>
                      <a:endParaRPr lang="es-EC" dirty="0"/>
                    </a:p>
                  </a:txBody>
                  <a:tcPr/>
                </a:tc>
              </a:tr>
              <a:tr h="404415">
                <a:tc>
                  <a:txBody>
                    <a:bodyPr/>
                    <a:lstStyle/>
                    <a:p>
                      <a:r>
                        <a:rPr lang="es-EC" dirty="0" smtClean="0"/>
                        <a:t>BI-RADS 3</a:t>
                      </a:r>
                      <a:endParaRPr lang="es-EC" dirty="0"/>
                    </a:p>
                  </a:txBody>
                  <a:tcPr/>
                </a:tc>
                <a:tc>
                  <a:txBody>
                    <a:bodyPr/>
                    <a:lstStyle/>
                    <a:p>
                      <a:r>
                        <a:rPr lang="es-EC" dirty="0" smtClean="0"/>
                        <a:t>Probables</a:t>
                      </a:r>
                      <a:r>
                        <a:rPr lang="es-EC" baseline="0" dirty="0" smtClean="0"/>
                        <a:t> hallazgos benignos</a:t>
                      </a:r>
                      <a:endParaRPr lang="es-EC" dirty="0"/>
                    </a:p>
                  </a:txBody>
                  <a:tcPr/>
                </a:tc>
                <a:tc>
                  <a:txBody>
                    <a:bodyPr/>
                    <a:lstStyle/>
                    <a:p>
                      <a:r>
                        <a:rPr lang="es-EC" dirty="0" smtClean="0"/>
                        <a:t>2,24%</a:t>
                      </a:r>
                      <a:endParaRPr lang="es-EC" dirty="0"/>
                    </a:p>
                  </a:txBody>
                  <a:tcPr/>
                </a:tc>
              </a:tr>
              <a:tr h="404415">
                <a:tc>
                  <a:txBody>
                    <a:bodyPr/>
                    <a:lstStyle/>
                    <a:p>
                      <a:r>
                        <a:rPr lang="es-EC" dirty="0" smtClean="0"/>
                        <a:t>BI-RADS 4</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Probablemente maligna</a:t>
                      </a:r>
                    </a:p>
                  </a:txBody>
                  <a:tcPr/>
                </a:tc>
                <a:tc>
                  <a:txBody>
                    <a:bodyPr/>
                    <a:lstStyle/>
                    <a:p>
                      <a:r>
                        <a:rPr lang="es-EC" dirty="0" smtClean="0"/>
                        <a:t>3% a 94%</a:t>
                      </a:r>
                      <a:endParaRPr lang="es-EC" dirty="0"/>
                    </a:p>
                  </a:txBody>
                  <a:tcPr/>
                </a:tc>
              </a:tr>
              <a:tr h="404415">
                <a:tc>
                  <a:txBody>
                    <a:bodyPr/>
                    <a:lstStyle/>
                    <a:p>
                      <a:r>
                        <a:rPr lang="es-EC" dirty="0" smtClean="0"/>
                        <a:t>BI-RADS 5</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Altamente sugerente de malignidad</a:t>
                      </a:r>
                    </a:p>
                  </a:txBody>
                  <a:tcPr/>
                </a:tc>
                <a:tc>
                  <a:txBody>
                    <a:bodyPr/>
                    <a:lstStyle/>
                    <a:p>
                      <a:r>
                        <a:rPr lang="es-EC" dirty="0" smtClean="0"/>
                        <a:t>95% a 99%</a:t>
                      </a:r>
                      <a:endParaRPr lang="es-EC" dirty="0"/>
                    </a:p>
                  </a:txBody>
                  <a:tcPr/>
                </a:tc>
              </a:tr>
              <a:tr h="404415">
                <a:tc>
                  <a:txBody>
                    <a:bodyPr/>
                    <a:lstStyle/>
                    <a:p>
                      <a:r>
                        <a:rPr lang="es-EC" dirty="0" smtClean="0"/>
                        <a:t>BI-RADS 6</a:t>
                      </a:r>
                      <a:endParaRPr lang="es-EC" dirty="0"/>
                    </a:p>
                  </a:txBody>
                  <a:tcPr/>
                </a:tc>
                <a:tc>
                  <a:txBody>
                    <a:bodyPr/>
                    <a:lstStyle/>
                    <a:p>
                      <a:r>
                        <a:rPr lang="es-EC" dirty="0" smtClean="0"/>
                        <a:t>Malignidad confirmada</a:t>
                      </a:r>
                      <a:endParaRPr lang="es-EC" dirty="0"/>
                    </a:p>
                  </a:txBody>
                  <a:tcPr/>
                </a:tc>
                <a:tc>
                  <a:txBody>
                    <a:bodyPr/>
                    <a:lstStyle/>
                    <a:p>
                      <a:r>
                        <a:rPr lang="es-EC" dirty="0" smtClean="0"/>
                        <a:t>100%</a:t>
                      </a:r>
                      <a:endParaRPr lang="es-EC" dirty="0"/>
                    </a:p>
                  </a:txBody>
                  <a:tcPr/>
                </a:tc>
              </a:tr>
            </a:tbl>
          </a:graphicData>
        </a:graphic>
      </p:graphicFrame>
    </p:spTree>
    <p:extLst>
      <p:ext uri="{BB962C8B-B14F-4D97-AF65-F5344CB8AC3E}">
        <p14:creationId xmlns:p14="http://schemas.microsoft.com/office/powerpoint/2010/main" val="2045306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 DISEÑO E IMPLEMENTACIÓN DE LA ONTOLOGÍA</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0" name="Picture 2" descr="C:\Users\ViniJ\Downloads\MOD_CONCEPTU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508" y="1904999"/>
            <a:ext cx="7894985" cy="413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74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50279"/>
            <a:ext cx="10726420" cy="1450757"/>
          </a:xfrm>
        </p:spPr>
        <p:txBody>
          <a:bodyPr/>
          <a:lstStyle/>
          <a:p>
            <a:r>
              <a:rPr lang="es-EC" b="1" spc="0" dirty="0">
                <a:ln w="22225">
                  <a:solidFill>
                    <a:schemeClr val="accent2"/>
                  </a:solidFill>
                  <a:prstDash val="solid"/>
                </a:ln>
                <a:solidFill>
                  <a:schemeClr val="accent1"/>
                </a:solidFill>
              </a:rPr>
              <a:t>Modelo Conceptual Detallado</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 name="Picture 2" descr="C:\Users\ViniJ\Downloads\D_conc_detal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788" y="1780343"/>
            <a:ext cx="6229777"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2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Metodología Utilizada</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4 Rectángulo"/>
          <p:cNvSpPr/>
          <p:nvPr/>
        </p:nvSpPr>
        <p:spPr>
          <a:xfrm>
            <a:off x="1179095" y="1956141"/>
            <a:ext cx="10010273" cy="3416320"/>
          </a:xfrm>
          <a:prstGeom prst="rect">
            <a:avLst/>
          </a:prstGeom>
        </p:spPr>
        <p:txBody>
          <a:bodyPr wrap="square">
            <a:spAutoFit/>
          </a:bodyPr>
          <a:lstStyle/>
          <a:p>
            <a:pPr algn="just"/>
            <a:r>
              <a:rPr lang="es-EC" sz="2400" dirty="0"/>
              <a:t>Para la elaboración de la ontología, se empleó la metodología “</a:t>
            </a:r>
            <a:r>
              <a:rPr lang="es-EC" sz="2400" dirty="0" err="1"/>
              <a:t>Methontology</a:t>
            </a:r>
            <a:r>
              <a:rPr lang="es-EC" sz="2400" dirty="0"/>
              <a:t>”. </a:t>
            </a:r>
          </a:p>
          <a:p>
            <a:pPr algn="just"/>
            <a:endParaRPr lang="es-EC" sz="2400" dirty="0"/>
          </a:p>
          <a:p>
            <a:pPr algn="just"/>
            <a:r>
              <a:rPr lang="es-EC" sz="2400" dirty="0"/>
              <a:t>En la metodología </a:t>
            </a:r>
            <a:r>
              <a:rPr lang="es-EC" sz="2400" dirty="0" err="1"/>
              <a:t>Methontology</a:t>
            </a:r>
            <a:r>
              <a:rPr lang="es-EC" sz="2400" dirty="0"/>
              <a:t> se debe realizar los siguientes pasos para su construcción: </a:t>
            </a:r>
          </a:p>
          <a:p>
            <a:pPr marL="285750" indent="-285750" algn="just">
              <a:buFont typeface="Arial" panose="020B0604020202020204" pitchFamily="34" charset="0"/>
              <a:buChar char="•"/>
            </a:pPr>
            <a:r>
              <a:rPr lang="es-EC" sz="2400" dirty="0"/>
              <a:t>Especificación</a:t>
            </a:r>
          </a:p>
          <a:p>
            <a:pPr marL="285750" indent="-285750" algn="just">
              <a:buFont typeface="Arial" panose="020B0604020202020204" pitchFamily="34" charset="0"/>
              <a:buChar char="•"/>
            </a:pPr>
            <a:r>
              <a:rPr lang="es-EC" sz="2400" dirty="0"/>
              <a:t>Conceptualización</a:t>
            </a:r>
          </a:p>
          <a:p>
            <a:pPr marL="285750" indent="-285750" algn="just">
              <a:buFont typeface="Arial" panose="020B0604020202020204" pitchFamily="34" charset="0"/>
              <a:buChar char="•"/>
            </a:pPr>
            <a:r>
              <a:rPr lang="es-EC" sz="2400" dirty="0"/>
              <a:t>Formalización</a:t>
            </a:r>
          </a:p>
          <a:p>
            <a:pPr marL="285750" indent="-285750" algn="just">
              <a:buFont typeface="Arial" panose="020B0604020202020204" pitchFamily="34" charset="0"/>
              <a:buChar char="•"/>
            </a:pPr>
            <a:r>
              <a:rPr lang="es-EC" sz="2400" dirty="0"/>
              <a:t>Implementación </a:t>
            </a:r>
          </a:p>
          <a:p>
            <a:pPr marL="285750" indent="-285750" algn="just">
              <a:buFont typeface="Arial" panose="020B0604020202020204" pitchFamily="34" charset="0"/>
              <a:buChar char="•"/>
            </a:pPr>
            <a:r>
              <a:rPr lang="es-EC" sz="2400" dirty="0"/>
              <a:t>Mantenimiento</a:t>
            </a:r>
          </a:p>
        </p:txBody>
      </p:sp>
      <p:pic>
        <p:nvPicPr>
          <p:cNvPr id="2050" name="Picture 2" descr="Resultado de imagen para ontologia">
            <a:extLst>
              <a:ext uri="{FF2B5EF4-FFF2-40B4-BE49-F238E27FC236}">
                <a16:creationId xmlns="" xmlns:a16="http://schemas.microsoft.com/office/drawing/2014/main" id="{6883C47D-F97E-47EF-BDB3-74195A24F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231" y="3487393"/>
            <a:ext cx="3750733" cy="251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28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C60B22-542D-4716-98DF-62FD6E7346E4}"/>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Aprendizaje de la Ontología</a:t>
            </a:r>
            <a:endParaRPr lang="es-MX" dirty="0"/>
          </a:p>
        </p:txBody>
      </p:sp>
      <p:pic>
        <p:nvPicPr>
          <p:cNvPr id="6" name="Marcador de contenido 5" descr="Imagen que contiene animal, mamífero, mono&#10;&#10;Descripción generada automáticamente">
            <a:extLst>
              <a:ext uri="{FF2B5EF4-FFF2-40B4-BE49-F238E27FC236}">
                <a16:creationId xmlns="" xmlns:a16="http://schemas.microsoft.com/office/drawing/2014/main" id="{1D928826-95BB-4C2B-9943-0A873B60519C}"/>
              </a:ext>
            </a:extLst>
          </p:cNvPr>
          <p:cNvPicPr>
            <a:picLocks noGrp="1" noChangeAspect="1"/>
          </p:cNvPicPr>
          <p:nvPr>
            <p:ph idx="1"/>
          </p:nvPr>
        </p:nvPicPr>
        <p:blipFill>
          <a:blip r:embed="rId3"/>
          <a:stretch>
            <a:fillRect/>
          </a:stretch>
        </p:blipFill>
        <p:spPr>
          <a:xfrm>
            <a:off x="493567" y="3533564"/>
            <a:ext cx="1006186" cy="1006186"/>
          </a:xfrm>
        </p:spPr>
      </p:pic>
      <p:sp>
        <p:nvSpPr>
          <p:cNvPr id="4" name="Marcador de número de diapositiva 3">
            <a:extLst>
              <a:ext uri="{FF2B5EF4-FFF2-40B4-BE49-F238E27FC236}">
                <a16:creationId xmlns="" xmlns:a16="http://schemas.microsoft.com/office/drawing/2014/main" id="{31046A41-1F94-4E16-ABE1-FD2FE7E1A54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8" name="Imagen 7" descr="Imagen que contiene animal, viendo, negro, reloj&#10;&#10;Descripción generada automáticamente">
            <a:extLst>
              <a:ext uri="{FF2B5EF4-FFF2-40B4-BE49-F238E27FC236}">
                <a16:creationId xmlns="" xmlns:a16="http://schemas.microsoft.com/office/drawing/2014/main" id="{3CDF8E91-1A92-480E-8860-6BCAE81288B5}"/>
              </a:ext>
            </a:extLst>
          </p:cNvPr>
          <p:cNvPicPr>
            <a:picLocks noChangeAspect="1"/>
          </p:cNvPicPr>
          <p:nvPr/>
        </p:nvPicPr>
        <p:blipFill>
          <a:blip r:embed="rId4"/>
          <a:stretch>
            <a:fillRect/>
          </a:stretch>
        </p:blipFill>
        <p:spPr>
          <a:xfrm>
            <a:off x="1671205" y="2444821"/>
            <a:ext cx="1006186" cy="1006186"/>
          </a:xfrm>
          <a:prstGeom prst="rect">
            <a:avLst/>
          </a:prstGeom>
        </p:spPr>
      </p:pic>
      <p:pic>
        <p:nvPicPr>
          <p:cNvPr id="10" name="Imagen 9" descr="Imagen que contiene borroso, gato, pájaro, ave&#10;&#10;Descripción generada automáticamente">
            <a:extLst>
              <a:ext uri="{FF2B5EF4-FFF2-40B4-BE49-F238E27FC236}">
                <a16:creationId xmlns="" xmlns:a16="http://schemas.microsoft.com/office/drawing/2014/main" id="{D8F4A0D8-664B-4091-B39F-3F9A44310516}"/>
              </a:ext>
            </a:extLst>
          </p:cNvPr>
          <p:cNvPicPr>
            <a:picLocks noChangeAspect="1"/>
          </p:cNvPicPr>
          <p:nvPr/>
        </p:nvPicPr>
        <p:blipFill>
          <a:blip r:embed="rId5"/>
          <a:stretch>
            <a:fillRect/>
          </a:stretch>
        </p:blipFill>
        <p:spPr>
          <a:xfrm>
            <a:off x="493568" y="2444821"/>
            <a:ext cx="1006186" cy="1006186"/>
          </a:xfrm>
          <a:prstGeom prst="rect">
            <a:avLst/>
          </a:prstGeom>
        </p:spPr>
      </p:pic>
      <p:pic>
        <p:nvPicPr>
          <p:cNvPr id="12" name="Imagen 11" descr="Imagen que contiene gato, perro&#10;&#10;Descripción generada automáticamente">
            <a:extLst>
              <a:ext uri="{FF2B5EF4-FFF2-40B4-BE49-F238E27FC236}">
                <a16:creationId xmlns="" xmlns:a16="http://schemas.microsoft.com/office/drawing/2014/main" id="{F7B079CD-6521-4CF6-B74B-21F5A850CD50}"/>
              </a:ext>
            </a:extLst>
          </p:cNvPr>
          <p:cNvPicPr>
            <a:picLocks noChangeAspect="1"/>
          </p:cNvPicPr>
          <p:nvPr/>
        </p:nvPicPr>
        <p:blipFill>
          <a:blip r:embed="rId6"/>
          <a:stretch>
            <a:fillRect/>
          </a:stretch>
        </p:blipFill>
        <p:spPr>
          <a:xfrm>
            <a:off x="1635590" y="3533564"/>
            <a:ext cx="1006186" cy="1006186"/>
          </a:xfrm>
          <a:prstGeom prst="rect">
            <a:avLst/>
          </a:prstGeom>
        </p:spPr>
      </p:pic>
      <p:pic>
        <p:nvPicPr>
          <p:cNvPr id="2052" name="Picture 4" descr="Resultado de imagen para simbolo de base de datos">
            <a:extLst>
              <a:ext uri="{FF2B5EF4-FFF2-40B4-BE49-F238E27FC236}">
                <a16:creationId xmlns="" xmlns:a16="http://schemas.microsoft.com/office/drawing/2014/main" id="{8456ACC8-5B5A-4AC4-9587-0080DCBC1C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4909" y="2355272"/>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datos icono">
            <a:extLst>
              <a:ext uri="{FF2B5EF4-FFF2-40B4-BE49-F238E27FC236}">
                <a16:creationId xmlns="" xmlns:a16="http://schemas.microsoft.com/office/drawing/2014/main" id="{AB18674B-2C9E-4E96-9DB6-7B02632B52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2174" y="242123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a la derecha 12">
            <a:extLst>
              <a:ext uri="{FF2B5EF4-FFF2-40B4-BE49-F238E27FC236}">
                <a16:creationId xmlns="" xmlns:a16="http://schemas.microsoft.com/office/drawing/2014/main" id="{C752B4E6-781F-49D3-95B7-4515515C3544}"/>
              </a:ext>
            </a:extLst>
          </p:cNvPr>
          <p:cNvSpPr/>
          <p:nvPr/>
        </p:nvSpPr>
        <p:spPr>
          <a:xfrm>
            <a:off x="3212624" y="3349990"/>
            <a:ext cx="1267914" cy="367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a la derecha 17">
            <a:extLst>
              <a:ext uri="{FF2B5EF4-FFF2-40B4-BE49-F238E27FC236}">
                <a16:creationId xmlns="" xmlns:a16="http://schemas.microsoft.com/office/drawing/2014/main" id="{B4E38AB4-92DD-4AD2-8F15-B7A19CAA6C61}"/>
              </a:ext>
            </a:extLst>
          </p:cNvPr>
          <p:cNvSpPr/>
          <p:nvPr/>
        </p:nvSpPr>
        <p:spPr>
          <a:xfrm>
            <a:off x="7057488" y="3349991"/>
            <a:ext cx="1819275" cy="367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 xmlns:a16="http://schemas.microsoft.com/office/drawing/2014/main" id="{9BCDDDFB-48E3-4261-BE58-39DDC470B292}"/>
              </a:ext>
            </a:extLst>
          </p:cNvPr>
          <p:cNvSpPr txBox="1"/>
          <p:nvPr/>
        </p:nvSpPr>
        <p:spPr>
          <a:xfrm>
            <a:off x="5087001" y="4869872"/>
            <a:ext cx="1369217" cy="646331"/>
          </a:xfrm>
          <a:prstGeom prst="rect">
            <a:avLst/>
          </a:prstGeom>
          <a:noFill/>
        </p:spPr>
        <p:txBody>
          <a:bodyPr wrap="square" rtlCol="0">
            <a:spAutoFit/>
          </a:bodyPr>
          <a:lstStyle/>
          <a:p>
            <a:r>
              <a:rPr lang="es-ES" dirty="0"/>
              <a:t>Caso Asociado</a:t>
            </a:r>
            <a:endParaRPr lang="es-MX" dirty="0"/>
          </a:p>
        </p:txBody>
      </p:sp>
      <p:sp>
        <p:nvSpPr>
          <p:cNvPr id="20" name="CuadroTexto 19">
            <a:extLst>
              <a:ext uri="{FF2B5EF4-FFF2-40B4-BE49-F238E27FC236}">
                <a16:creationId xmlns="" xmlns:a16="http://schemas.microsoft.com/office/drawing/2014/main" id="{624A1B0E-5792-4084-85EA-4CF4A877BBFF}"/>
              </a:ext>
            </a:extLst>
          </p:cNvPr>
          <p:cNvSpPr txBox="1"/>
          <p:nvPr/>
        </p:nvSpPr>
        <p:spPr>
          <a:xfrm>
            <a:off x="703170" y="4924045"/>
            <a:ext cx="1593166" cy="646331"/>
          </a:xfrm>
          <a:prstGeom prst="rect">
            <a:avLst/>
          </a:prstGeom>
          <a:noFill/>
        </p:spPr>
        <p:txBody>
          <a:bodyPr wrap="square" rtlCol="0">
            <a:spAutoFit/>
          </a:bodyPr>
          <a:lstStyle/>
          <a:p>
            <a:r>
              <a:rPr lang="es-ES" dirty="0"/>
              <a:t>Imágenes de entrada</a:t>
            </a:r>
            <a:endParaRPr lang="es-MX" dirty="0"/>
          </a:p>
        </p:txBody>
      </p:sp>
      <p:sp>
        <p:nvSpPr>
          <p:cNvPr id="21" name="CuadroTexto 20">
            <a:extLst>
              <a:ext uri="{FF2B5EF4-FFF2-40B4-BE49-F238E27FC236}">
                <a16:creationId xmlns="" xmlns:a16="http://schemas.microsoft.com/office/drawing/2014/main" id="{322A895C-E9B6-4A2A-A9FC-4918EC56CEBA}"/>
              </a:ext>
            </a:extLst>
          </p:cNvPr>
          <p:cNvSpPr txBox="1"/>
          <p:nvPr/>
        </p:nvSpPr>
        <p:spPr>
          <a:xfrm>
            <a:off x="9317073" y="4924045"/>
            <a:ext cx="1593166" cy="369332"/>
          </a:xfrm>
          <a:prstGeom prst="rect">
            <a:avLst/>
          </a:prstGeom>
          <a:noFill/>
        </p:spPr>
        <p:txBody>
          <a:bodyPr wrap="square" rtlCol="0">
            <a:spAutoFit/>
          </a:bodyPr>
          <a:lstStyle/>
          <a:p>
            <a:r>
              <a:rPr lang="es-ES" dirty="0"/>
              <a:t>Base de datos</a:t>
            </a:r>
            <a:endParaRPr lang="es-MX" dirty="0"/>
          </a:p>
        </p:txBody>
      </p:sp>
    </p:spTree>
    <p:extLst>
      <p:ext uri="{BB962C8B-B14F-4D97-AF65-F5344CB8AC3E}">
        <p14:creationId xmlns:p14="http://schemas.microsoft.com/office/powerpoint/2010/main" val="38326439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500"/>
                                        <p:tgtEl>
                                          <p:spTgt spid="20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8" grpId="0" animBg="1"/>
      <p:bldP spid="14"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944FB4E-B27B-4799-9CBF-A0B23B9BCC42}"/>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Análisis de rangos</a:t>
            </a:r>
            <a:endParaRPr lang="es-MX" b="1" dirty="0"/>
          </a:p>
        </p:txBody>
      </p:sp>
      <p:graphicFrame>
        <p:nvGraphicFramePr>
          <p:cNvPr id="7" name="Marcador de contenido 6">
            <a:extLst>
              <a:ext uri="{FF2B5EF4-FFF2-40B4-BE49-F238E27FC236}">
                <a16:creationId xmlns="" xmlns:a16="http://schemas.microsoft.com/office/drawing/2014/main" id="{6F6874B1-D3CC-4C49-9813-65A846280C47}"/>
              </a:ext>
            </a:extLst>
          </p:cNvPr>
          <p:cNvGraphicFramePr>
            <a:graphicFrameLocks noGrp="1"/>
          </p:cNvGraphicFramePr>
          <p:nvPr>
            <p:ph idx="1"/>
            <p:extLst>
              <p:ext uri="{D42A27DB-BD31-4B8C-83A1-F6EECF244321}">
                <p14:modId xmlns:p14="http://schemas.microsoft.com/office/powerpoint/2010/main" val="200766930"/>
              </p:ext>
            </p:extLst>
          </p:nvPr>
        </p:nvGraphicFramePr>
        <p:xfrm>
          <a:off x="1607127" y="2036618"/>
          <a:ext cx="6507061" cy="3609085"/>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 xmlns:a16="http://schemas.microsoft.com/office/drawing/2014/main" id="{2B36B3F2-D7BF-42E4-8032-F020A3E199D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9" name="Imagen 8" descr="Imagen en blanco y negro&#10;&#10;Descripción generada automáticamente">
            <a:extLst>
              <a:ext uri="{FF2B5EF4-FFF2-40B4-BE49-F238E27FC236}">
                <a16:creationId xmlns="" xmlns:a16="http://schemas.microsoft.com/office/drawing/2014/main" id="{3F264307-5CE7-45CB-8ED5-8241021D3DE5}"/>
              </a:ext>
            </a:extLst>
          </p:cNvPr>
          <p:cNvPicPr>
            <a:picLocks noChangeAspect="1"/>
          </p:cNvPicPr>
          <p:nvPr/>
        </p:nvPicPr>
        <p:blipFill>
          <a:blip r:embed="rId4"/>
          <a:stretch>
            <a:fillRect/>
          </a:stretch>
        </p:blipFill>
        <p:spPr>
          <a:xfrm>
            <a:off x="10257093" y="3126342"/>
            <a:ext cx="1429635" cy="1429635"/>
          </a:xfrm>
          <a:prstGeom prst="rect">
            <a:avLst/>
          </a:prstGeom>
        </p:spPr>
      </p:pic>
      <p:pic>
        <p:nvPicPr>
          <p:cNvPr id="11" name="Imagen 10" descr="Imagen que contiene borroso&#10;&#10;Descripción generada automáticamente">
            <a:extLst>
              <a:ext uri="{FF2B5EF4-FFF2-40B4-BE49-F238E27FC236}">
                <a16:creationId xmlns="" xmlns:a16="http://schemas.microsoft.com/office/drawing/2014/main" id="{8DEE7E0C-E17C-4541-A121-D5058227C8CB}"/>
              </a:ext>
            </a:extLst>
          </p:cNvPr>
          <p:cNvPicPr>
            <a:picLocks noChangeAspect="1"/>
          </p:cNvPicPr>
          <p:nvPr/>
        </p:nvPicPr>
        <p:blipFill>
          <a:blip r:embed="rId5"/>
          <a:stretch>
            <a:fillRect/>
          </a:stretch>
        </p:blipFill>
        <p:spPr>
          <a:xfrm>
            <a:off x="8470823" y="3137823"/>
            <a:ext cx="1429635" cy="1429635"/>
          </a:xfrm>
          <a:prstGeom prst="rect">
            <a:avLst/>
          </a:prstGeom>
        </p:spPr>
      </p:pic>
      <p:cxnSp>
        <p:nvCxnSpPr>
          <p:cNvPr id="13" name="Conector recto 12">
            <a:extLst>
              <a:ext uri="{FF2B5EF4-FFF2-40B4-BE49-F238E27FC236}">
                <a16:creationId xmlns="" xmlns:a16="http://schemas.microsoft.com/office/drawing/2014/main" id="{60F62C2F-469C-4CB7-A3C8-B064ED350B31}"/>
              </a:ext>
            </a:extLst>
          </p:cNvPr>
          <p:cNvCxnSpPr/>
          <p:nvPr/>
        </p:nvCxnSpPr>
        <p:spPr>
          <a:xfrm>
            <a:off x="2242148" y="4528268"/>
            <a:ext cx="5237018" cy="0"/>
          </a:xfrm>
          <a:prstGeom prst="line">
            <a:avLst/>
          </a:prstGeom>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 xmlns:a16="http://schemas.microsoft.com/office/drawing/2014/main" id="{7ECDCDFC-E10A-4AA2-89D7-39F5DA5787E6}"/>
              </a:ext>
            </a:extLst>
          </p:cNvPr>
          <p:cNvCxnSpPr>
            <a:cxnSpLocks/>
          </p:cNvCxnSpPr>
          <p:nvPr/>
        </p:nvCxnSpPr>
        <p:spPr>
          <a:xfrm>
            <a:off x="2242148" y="3816902"/>
            <a:ext cx="5419416"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7" name="Conector recto 16">
            <a:extLst>
              <a:ext uri="{FF2B5EF4-FFF2-40B4-BE49-F238E27FC236}">
                <a16:creationId xmlns="" xmlns:a16="http://schemas.microsoft.com/office/drawing/2014/main" id="{5273EE74-5E86-4718-8958-E1DF7DAF561C}"/>
              </a:ext>
            </a:extLst>
          </p:cNvPr>
          <p:cNvCxnSpPr/>
          <p:nvPr/>
        </p:nvCxnSpPr>
        <p:spPr>
          <a:xfrm>
            <a:off x="2242148" y="4209612"/>
            <a:ext cx="523701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Conector recto 17">
            <a:extLst>
              <a:ext uri="{FF2B5EF4-FFF2-40B4-BE49-F238E27FC236}">
                <a16:creationId xmlns="" xmlns:a16="http://schemas.microsoft.com/office/drawing/2014/main" id="{5A59619C-FEEB-42ED-916C-B805A4025B55}"/>
              </a:ext>
            </a:extLst>
          </p:cNvPr>
          <p:cNvCxnSpPr/>
          <p:nvPr/>
        </p:nvCxnSpPr>
        <p:spPr>
          <a:xfrm>
            <a:off x="2333347" y="4858635"/>
            <a:ext cx="5237018"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05681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Agenda</a:t>
            </a:r>
          </a:p>
        </p:txBody>
      </p:sp>
      <p:sp>
        <p:nvSpPr>
          <p:cNvPr id="3" name="2 Marcador de contenido"/>
          <p:cNvSpPr>
            <a:spLocks noGrp="1"/>
          </p:cNvSpPr>
          <p:nvPr>
            <p:ph sz="quarter" idx="1"/>
          </p:nvPr>
        </p:nvSpPr>
        <p:spPr>
          <a:xfrm>
            <a:off x="1139893" y="1857418"/>
            <a:ext cx="8153400" cy="4509514"/>
          </a:xfrm>
        </p:spPr>
        <p:txBody>
          <a:bodyPr>
            <a:noAutofit/>
          </a:bodyPr>
          <a:lstStyle/>
          <a:p>
            <a:pPr marL="514350" indent="-514350">
              <a:buFont typeface="+mj-lt"/>
              <a:buAutoNum type="romanUcPeriod"/>
            </a:pPr>
            <a:r>
              <a:rPr lang="es-EC" dirty="0"/>
              <a:t>  Antecedentes</a:t>
            </a:r>
          </a:p>
          <a:p>
            <a:pPr marL="514350" indent="-514350">
              <a:buFont typeface="+mj-lt"/>
              <a:buAutoNum type="romanUcPeriod"/>
            </a:pPr>
            <a:r>
              <a:rPr lang="es-EC" dirty="0"/>
              <a:t>  Problemática</a:t>
            </a:r>
          </a:p>
          <a:p>
            <a:pPr marL="514350" indent="-514350">
              <a:buFont typeface="+mj-lt"/>
              <a:buAutoNum type="romanUcPeriod"/>
            </a:pPr>
            <a:r>
              <a:rPr lang="es-EC" dirty="0"/>
              <a:t>  Justificación</a:t>
            </a:r>
          </a:p>
          <a:p>
            <a:pPr marL="514350" indent="-514350">
              <a:buFont typeface="+mj-lt"/>
              <a:buAutoNum type="romanUcPeriod"/>
            </a:pPr>
            <a:r>
              <a:rPr lang="es-EC" dirty="0"/>
              <a:t>  Objetivos</a:t>
            </a:r>
          </a:p>
          <a:p>
            <a:pPr marL="514350" indent="-514350">
              <a:buFont typeface="+mj-lt"/>
              <a:buAutoNum type="romanUcPeriod"/>
            </a:pPr>
            <a:r>
              <a:rPr lang="es-EC" dirty="0"/>
              <a:t>  Cáncer de Mama</a:t>
            </a:r>
          </a:p>
          <a:p>
            <a:pPr marL="514350" indent="-514350">
              <a:buFont typeface="+mj-lt"/>
              <a:buAutoNum type="romanUcPeriod"/>
            </a:pPr>
            <a:r>
              <a:rPr lang="es-EC" dirty="0"/>
              <a:t>  Análisis de Textura.</a:t>
            </a:r>
          </a:p>
          <a:p>
            <a:pPr marL="514350" indent="-514350">
              <a:buFont typeface="+mj-lt"/>
              <a:buAutoNum type="romanUcPeriod"/>
            </a:pPr>
            <a:r>
              <a:rPr lang="es-EC" dirty="0"/>
              <a:t>  Diseño e implementación de la ontología</a:t>
            </a:r>
          </a:p>
          <a:p>
            <a:pPr marL="514350" indent="-514350">
              <a:buFont typeface="+mj-lt"/>
              <a:buAutoNum type="romanUcPeriod"/>
            </a:pPr>
            <a:r>
              <a:rPr lang="es-EC" dirty="0"/>
              <a:t>  Pruebas y Evaluación de resultados</a:t>
            </a:r>
          </a:p>
          <a:p>
            <a:pPr marL="514350" indent="-514350">
              <a:buFont typeface="+mj-lt"/>
              <a:buAutoNum type="romanUcPeriod"/>
            </a:pPr>
            <a:r>
              <a:rPr lang="es-EC" dirty="0"/>
              <a:t>  Conclusiones y Recomendaciones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305" y="999325"/>
            <a:ext cx="2539442" cy="65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5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VIII. PRUEBAS Y EVALUACIÓN DE RESULTADOS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1243794664"/>
              </p:ext>
            </p:extLst>
          </p:nvPr>
        </p:nvGraphicFramePr>
        <p:xfrm>
          <a:off x="7277769" y="2107295"/>
          <a:ext cx="3310021" cy="3828272"/>
        </p:xfrm>
        <a:graphic>
          <a:graphicData uri="http://schemas.openxmlformats.org/drawingml/2006/table">
            <a:tbl>
              <a:tblPr firstRow="1" bandRow="1">
                <a:tableStyleId>{5C22544A-7EE6-4342-B048-85BDC9FD1C3A}</a:tableStyleId>
              </a:tblPr>
              <a:tblGrid>
                <a:gridCol w="687137">
                  <a:extLst>
                    <a:ext uri="{9D8B030D-6E8A-4147-A177-3AD203B41FA5}">
                      <a16:colId xmlns="" xmlns:a16="http://schemas.microsoft.com/office/drawing/2014/main" val="20000"/>
                    </a:ext>
                  </a:extLst>
                </a:gridCol>
                <a:gridCol w="1564105">
                  <a:extLst>
                    <a:ext uri="{9D8B030D-6E8A-4147-A177-3AD203B41FA5}">
                      <a16:colId xmlns="" xmlns:a16="http://schemas.microsoft.com/office/drawing/2014/main" val="20001"/>
                    </a:ext>
                  </a:extLst>
                </a:gridCol>
                <a:gridCol w="1058779">
                  <a:extLst>
                    <a:ext uri="{9D8B030D-6E8A-4147-A177-3AD203B41FA5}">
                      <a16:colId xmlns="" xmlns:a16="http://schemas.microsoft.com/office/drawing/2014/main" val="20002"/>
                    </a:ext>
                  </a:extLst>
                </a:gridCol>
              </a:tblGrid>
              <a:tr h="478534">
                <a:tc gridSpan="3">
                  <a:txBody>
                    <a:bodyPr/>
                    <a:lstStyle/>
                    <a:p>
                      <a:pPr algn="ctr"/>
                      <a:r>
                        <a:rPr lang="es-EC" dirty="0"/>
                        <a:t>MÓDULO</a:t>
                      </a:r>
                      <a:r>
                        <a:rPr lang="es-EC" baseline="0" dirty="0"/>
                        <a:t> DE APRENDIZAJE</a:t>
                      </a:r>
                      <a:endParaRPr lang="es-EC" dirty="0"/>
                    </a:p>
                  </a:txBody>
                  <a:tcPr/>
                </a:tc>
                <a:tc hMerge="1">
                  <a:txBody>
                    <a:bodyPr/>
                    <a:lstStyle/>
                    <a:p>
                      <a:endParaRPr lang="es-EC" dirty="0"/>
                    </a:p>
                  </a:txBody>
                  <a:tcPr/>
                </a:tc>
                <a:tc hMerge="1">
                  <a:txBody>
                    <a:bodyPr/>
                    <a:lstStyle/>
                    <a:p>
                      <a:endParaRPr lang="es-EC" dirty="0"/>
                    </a:p>
                  </a:txBody>
                  <a:tcPr/>
                </a:tc>
                <a:extLst>
                  <a:ext uri="{0D108BD9-81ED-4DB2-BD59-A6C34878D82A}">
                    <a16:rowId xmlns="" xmlns:a16="http://schemas.microsoft.com/office/drawing/2014/main" val="10000"/>
                  </a:ext>
                </a:extLst>
              </a:tr>
              <a:tr h="478534">
                <a:tc>
                  <a:txBody>
                    <a:bodyPr/>
                    <a:lstStyle/>
                    <a:p>
                      <a:r>
                        <a:rPr lang="es-EC" dirty="0"/>
                        <a:t>1</a:t>
                      </a:r>
                    </a:p>
                  </a:txBody>
                  <a:tcPr/>
                </a:tc>
                <a:tc>
                  <a:txBody>
                    <a:bodyPr/>
                    <a:lstStyle/>
                    <a:p>
                      <a:r>
                        <a:rPr lang="es-EC" dirty="0"/>
                        <a:t>BI-RADS 0</a:t>
                      </a:r>
                    </a:p>
                  </a:txBody>
                  <a:tcPr/>
                </a:tc>
                <a:tc>
                  <a:txBody>
                    <a:bodyPr/>
                    <a:lstStyle/>
                    <a:p>
                      <a:r>
                        <a:rPr lang="es-EC" dirty="0"/>
                        <a:t>6</a:t>
                      </a:r>
                    </a:p>
                  </a:txBody>
                  <a:tcPr/>
                </a:tc>
                <a:extLst>
                  <a:ext uri="{0D108BD9-81ED-4DB2-BD59-A6C34878D82A}">
                    <a16:rowId xmlns="" xmlns:a16="http://schemas.microsoft.com/office/drawing/2014/main" val="10001"/>
                  </a:ext>
                </a:extLst>
              </a:tr>
              <a:tr h="478534">
                <a:tc>
                  <a:txBody>
                    <a:bodyPr/>
                    <a:lstStyle/>
                    <a:p>
                      <a:r>
                        <a:rPr lang="es-EC" dirty="0"/>
                        <a:t>2</a:t>
                      </a:r>
                    </a:p>
                  </a:txBody>
                  <a:tcPr/>
                </a:tc>
                <a:tc>
                  <a:txBody>
                    <a:bodyPr/>
                    <a:lstStyle/>
                    <a:p>
                      <a:r>
                        <a:rPr lang="es-EC" dirty="0"/>
                        <a:t>BI-RADS 1</a:t>
                      </a:r>
                    </a:p>
                  </a:txBody>
                  <a:tcPr/>
                </a:tc>
                <a:tc>
                  <a:txBody>
                    <a:bodyPr/>
                    <a:lstStyle/>
                    <a:p>
                      <a:r>
                        <a:rPr lang="es-EC" dirty="0"/>
                        <a:t>5</a:t>
                      </a:r>
                    </a:p>
                  </a:txBody>
                  <a:tcPr/>
                </a:tc>
                <a:extLst>
                  <a:ext uri="{0D108BD9-81ED-4DB2-BD59-A6C34878D82A}">
                    <a16:rowId xmlns="" xmlns:a16="http://schemas.microsoft.com/office/drawing/2014/main" val="10002"/>
                  </a:ext>
                </a:extLst>
              </a:tr>
              <a:tr h="478534">
                <a:tc>
                  <a:txBody>
                    <a:bodyPr/>
                    <a:lstStyle/>
                    <a:p>
                      <a:r>
                        <a:rPr lang="es-EC" dirty="0"/>
                        <a:t>3</a:t>
                      </a:r>
                    </a:p>
                  </a:txBody>
                  <a:tcPr/>
                </a:tc>
                <a:tc>
                  <a:txBody>
                    <a:bodyPr/>
                    <a:lstStyle/>
                    <a:p>
                      <a:r>
                        <a:rPr lang="es-EC" dirty="0"/>
                        <a:t>BI-RADS 2</a:t>
                      </a:r>
                    </a:p>
                  </a:txBody>
                  <a:tcPr/>
                </a:tc>
                <a:tc>
                  <a:txBody>
                    <a:bodyPr/>
                    <a:lstStyle/>
                    <a:p>
                      <a:r>
                        <a:rPr lang="es-EC" dirty="0"/>
                        <a:t>10</a:t>
                      </a:r>
                    </a:p>
                  </a:txBody>
                  <a:tcPr/>
                </a:tc>
                <a:extLst>
                  <a:ext uri="{0D108BD9-81ED-4DB2-BD59-A6C34878D82A}">
                    <a16:rowId xmlns="" xmlns:a16="http://schemas.microsoft.com/office/drawing/2014/main" val="10003"/>
                  </a:ext>
                </a:extLst>
              </a:tr>
              <a:tr h="478534">
                <a:tc>
                  <a:txBody>
                    <a:bodyPr/>
                    <a:lstStyle/>
                    <a:p>
                      <a:r>
                        <a:rPr lang="es-EC" dirty="0"/>
                        <a:t>4</a:t>
                      </a:r>
                    </a:p>
                  </a:txBody>
                  <a:tcPr/>
                </a:tc>
                <a:tc>
                  <a:txBody>
                    <a:bodyPr/>
                    <a:lstStyle/>
                    <a:p>
                      <a:r>
                        <a:rPr lang="es-EC" dirty="0"/>
                        <a:t>BI-RADS 3</a:t>
                      </a:r>
                    </a:p>
                  </a:txBody>
                  <a:tcPr/>
                </a:tc>
                <a:tc>
                  <a:txBody>
                    <a:bodyPr/>
                    <a:lstStyle/>
                    <a:p>
                      <a:r>
                        <a:rPr lang="es-EC" dirty="0"/>
                        <a:t>12</a:t>
                      </a:r>
                    </a:p>
                  </a:txBody>
                  <a:tcPr/>
                </a:tc>
                <a:extLst>
                  <a:ext uri="{0D108BD9-81ED-4DB2-BD59-A6C34878D82A}">
                    <a16:rowId xmlns="" xmlns:a16="http://schemas.microsoft.com/office/drawing/2014/main" val="10004"/>
                  </a:ext>
                </a:extLst>
              </a:tr>
              <a:tr h="478534">
                <a:tc>
                  <a:txBody>
                    <a:bodyPr/>
                    <a:lstStyle/>
                    <a:p>
                      <a:r>
                        <a:rPr lang="es-EC" dirty="0"/>
                        <a:t>5</a:t>
                      </a:r>
                    </a:p>
                  </a:txBody>
                  <a:tcPr/>
                </a:tc>
                <a:tc>
                  <a:txBody>
                    <a:bodyPr/>
                    <a:lstStyle/>
                    <a:p>
                      <a:r>
                        <a:rPr lang="es-EC" dirty="0"/>
                        <a:t>BI-RADS 4</a:t>
                      </a:r>
                    </a:p>
                  </a:txBody>
                  <a:tcPr/>
                </a:tc>
                <a:tc>
                  <a:txBody>
                    <a:bodyPr/>
                    <a:lstStyle/>
                    <a:p>
                      <a:r>
                        <a:rPr lang="es-EC" dirty="0"/>
                        <a:t>5</a:t>
                      </a:r>
                    </a:p>
                  </a:txBody>
                  <a:tcPr/>
                </a:tc>
                <a:extLst>
                  <a:ext uri="{0D108BD9-81ED-4DB2-BD59-A6C34878D82A}">
                    <a16:rowId xmlns="" xmlns:a16="http://schemas.microsoft.com/office/drawing/2014/main" val="10005"/>
                  </a:ext>
                </a:extLst>
              </a:tr>
              <a:tr h="478534">
                <a:tc>
                  <a:txBody>
                    <a:bodyPr/>
                    <a:lstStyle/>
                    <a:p>
                      <a:r>
                        <a:rPr lang="es-EC" dirty="0"/>
                        <a:t>6</a:t>
                      </a:r>
                    </a:p>
                  </a:txBody>
                  <a:tcPr/>
                </a:tc>
                <a:tc>
                  <a:txBody>
                    <a:bodyPr/>
                    <a:lstStyle/>
                    <a:p>
                      <a:r>
                        <a:rPr lang="es-EC" dirty="0"/>
                        <a:t>BI-RADS 5</a:t>
                      </a:r>
                    </a:p>
                  </a:txBody>
                  <a:tcPr/>
                </a:tc>
                <a:tc>
                  <a:txBody>
                    <a:bodyPr/>
                    <a:lstStyle/>
                    <a:p>
                      <a:r>
                        <a:rPr lang="es-EC" dirty="0"/>
                        <a:t>11</a:t>
                      </a:r>
                    </a:p>
                  </a:txBody>
                  <a:tcPr/>
                </a:tc>
                <a:extLst>
                  <a:ext uri="{0D108BD9-81ED-4DB2-BD59-A6C34878D82A}">
                    <a16:rowId xmlns="" xmlns:a16="http://schemas.microsoft.com/office/drawing/2014/main" val="10006"/>
                  </a:ext>
                </a:extLst>
              </a:tr>
              <a:tr h="478534">
                <a:tc>
                  <a:txBody>
                    <a:bodyPr/>
                    <a:lstStyle/>
                    <a:p>
                      <a:r>
                        <a:rPr lang="es-EC" dirty="0"/>
                        <a:t>7</a:t>
                      </a:r>
                    </a:p>
                  </a:txBody>
                  <a:tcPr/>
                </a:tc>
                <a:tc>
                  <a:txBody>
                    <a:bodyPr/>
                    <a:lstStyle/>
                    <a:p>
                      <a:r>
                        <a:rPr lang="es-EC" dirty="0"/>
                        <a:t>BI-RADS 6</a:t>
                      </a:r>
                    </a:p>
                  </a:txBody>
                  <a:tcPr/>
                </a:tc>
                <a:tc>
                  <a:txBody>
                    <a:bodyPr/>
                    <a:lstStyle/>
                    <a:p>
                      <a:r>
                        <a:rPr lang="es-EC" dirty="0"/>
                        <a:t>6</a:t>
                      </a:r>
                    </a:p>
                  </a:txBody>
                  <a:tcPr/>
                </a:tc>
                <a:extLst>
                  <a:ext uri="{0D108BD9-81ED-4DB2-BD59-A6C34878D82A}">
                    <a16:rowId xmlns="" xmlns:a16="http://schemas.microsoft.com/office/drawing/2014/main" val="10007"/>
                  </a:ext>
                </a:extLst>
              </a:tr>
            </a:tbl>
          </a:graphicData>
        </a:graphic>
      </p:graphicFrame>
      <p:pic>
        <p:nvPicPr>
          <p:cNvPr id="3074" name="Picture 2" descr="https://upload.wikimedia.org/wikipedia/commons/7/7c/Mamograf%C3%ADa_BIRADs_I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82" y="1997240"/>
            <a:ext cx="2917266" cy="3996407"/>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derecha"/>
          <p:cNvSpPr/>
          <p:nvPr/>
        </p:nvSpPr>
        <p:spPr>
          <a:xfrm>
            <a:off x="4668252" y="3513220"/>
            <a:ext cx="2117558" cy="1082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8046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Casos de Prueba - Conocidos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Imagen 2" descr="Imagen que contiene gato, perro&#10;&#10;Descripción generada automáticamente">
            <a:extLst>
              <a:ext uri="{FF2B5EF4-FFF2-40B4-BE49-F238E27FC236}">
                <a16:creationId xmlns="" xmlns:a16="http://schemas.microsoft.com/office/drawing/2014/main" id="{F9D5508C-569E-4851-A55E-39895ACF98EE}"/>
              </a:ext>
            </a:extLst>
          </p:cNvPr>
          <p:cNvPicPr>
            <a:picLocks noChangeAspect="1"/>
          </p:cNvPicPr>
          <p:nvPr/>
        </p:nvPicPr>
        <p:blipFill>
          <a:blip r:embed="rId3"/>
          <a:stretch>
            <a:fillRect/>
          </a:stretch>
        </p:blipFill>
        <p:spPr>
          <a:xfrm>
            <a:off x="1504949" y="2287731"/>
            <a:ext cx="1375059" cy="1375059"/>
          </a:xfrm>
          <a:prstGeom prst="rect">
            <a:avLst/>
          </a:prstGeom>
        </p:spPr>
      </p:pic>
      <p:pic>
        <p:nvPicPr>
          <p:cNvPr id="6" name="Imagen 5" descr="Imagen que contiene gato&#10;&#10;Descripción generada automáticamente">
            <a:extLst>
              <a:ext uri="{FF2B5EF4-FFF2-40B4-BE49-F238E27FC236}">
                <a16:creationId xmlns="" xmlns:a16="http://schemas.microsoft.com/office/drawing/2014/main" id="{2738B8B5-5C63-440C-8279-5FB0A1EF2AE5}"/>
              </a:ext>
            </a:extLst>
          </p:cNvPr>
          <p:cNvPicPr>
            <a:picLocks noChangeAspect="1"/>
          </p:cNvPicPr>
          <p:nvPr/>
        </p:nvPicPr>
        <p:blipFill>
          <a:blip r:embed="rId4"/>
          <a:stretch>
            <a:fillRect/>
          </a:stretch>
        </p:blipFill>
        <p:spPr>
          <a:xfrm>
            <a:off x="3832513" y="2287731"/>
            <a:ext cx="1375059" cy="1375059"/>
          </a:xfrm>
          <a:prstGeom prst="rect">
            <a:avLst/>
          </a:prstGeom>
        </p:spPr>
      </p:pic>
      <p:pic>
        <p:nvPicPr>
          <p:cNvPr id="8" name="Imagen 7" descr="Imagen en blanco y negro&#10;&#10;Descripción generada automáticamente">
            <a:extLst>
              <a:ext uri="{FF2B5EF4-FFF2-40B4-BE49-F238E27FC236}">
                <a16:creationId xmlns="" xmlns:a16="http://schemas.microsoft.com/office/drawing/2014/main" id="{A647282C-025E-47AC-B54E-285DF8C199EA}"/>
              </a:ext>
            </a:extLst>
          </p:cNvPr>
          <p:cNvPicPr>
            <a:picLocks noChangeAspect="1"/>
          </p:cNvPicPr>
          <p:nvPr/>
        </p:nvPicPr>
        <p:blipFill>
          <a:blip r:embed="rId5"/>
          <a:stretch>
            <a:fillRect/>
          </a:stretch>
        </p:blipFill>
        <p:spPr>
          <a:xfrm>
            <a:off x="6454487" y="2287731"/>
            <a:ext cx="1375059" cy="1375059"/>
          </a:xfrm>
          <a:prstGeom prst="rect">
            <a:avLst/>
          </a:prstGeom>
        </p:spPr>
      </p:pic>
      <p:pic>
        <p:nvPicPr>
          <p:cNvPr id="10" name="Imagen 9" descr="Imagen que contiene animal, mamífero, mono&#10;&#10;Descripción generada automáticamente">
            <a:extLst>
              <a:ext uri="{FF2B5EF4-FFF2-40B4-BE49-F238E27FC236}">
                <a16:creationId xmlns="" xmlns:a16="http://schemas.microsoft.com/office/drawing/2014/main" id="{81EBAC70-DECB-4B6A-BD01-EF575588AA0A}"/>
              </a:ext>
            </a:extLst>
          </p:cNvPr>
          <p:cNvPicPr>
            <a:picLocks noChangeAspect="1"/>
          </p:cNvPicPr>
          <p:nvPr/>
        </p:nvPicPr>
        <p:blipFill>
          <a:blip r:embed="rId6"/>
          <a:stretch>
            <a:fillRect/>
          </a:stretch>
        </p:blipFill>
        <p:spPr>
          <a:xfrm>
            <a:off x="8600211" y="2287731"/>
            <a:ext cx="1375059" cy="1375059"/>
          </a:xfrm>
          <a:prstGeom prst="rect">
            <a:avLst/>
          </a:prstGeom>
        </p:spPr>
      </p:pic>
      <p:pic>
        <p:nvPicPr>
          <p:cNvPr id="13" name="Imagen 12" descr="Imagen que contiene animal, gato, perro&#10;&#10;Descripción generada automáticamente">
            <a:extLst>
              <a:ext uri="{FF2B5EF4-FFF2-40B4-BE49-F238E27FC236}">
                <a16:creationId xmlns="" xmlns:a16="http://schemas.microsoft.com/office/drawing/2014/main" id="{8CAA231A-575F-4F52-A657-9D36B2D68CC6}"/>
              </a:ext>
            </a:extLst>
          </p:cNvPr>
          <p:cNvPicPr>
            <a:picLocks noChangeAspect="1"/>
          </p:cNvPicPr>
          <p:nvPr/>
        </p:nvPicPr>
        <p:blipFill>
          <a:blip r:embed="rId7"/>
          <a:stretch>
            <a:fillRect/>
          </a:stretch>
        </p:blipFill>
        <p:spPr>
          <a:xfrm>
            <a:off x="2415885" y="4433111"/>
            <a:ext cx="1375059" cy="1375059"/>
          </a:xfrm>
          <a:prstGeom prst="rect">
            <a:avLst/>
          </a:prstGeom>
        </p:spPr>
      </p:pic>
      <p:pic>
        <p:nvPicPr>
          <p:cNvPr id="15" name="Imagen 14" descr="Imagen en blanco y negro&#10;&#10;Descripción generada automáticamente">
            <a:extLst>
              <a:ext uri="{FF2B5EF4-FFF2-40B4-BE49-F238E27FC236}">
                <a16:creationId xmlns="" xmlns:a16="http://schemas.microsoft.com/office/drawing/2014/main" id="{9336B6AB-587E-4FE1-9CEA-F2FA65045150}"/>
              </a:ext>
            </a:extLst>
          </p:cNvPr>
          <p:cNvPicPr>
            <a:picLocks noChangeAspect="1"/>
          </p:cNvPicPr>
          <p:nvPr/>
        </p:nvPicPr>
        <p:blipFill>
          <a:blip r:embed="rId8"/>
          <a:stretch>
            <a:fillRect/>
          </a:stretch>
        </p:blipFill>
        <p:spPr>
          <a:xfrm>
            <a:off x="4912303" y="4386007"/>
            <a:ext cx="1375059" cy="1375059"/>
          </a:xfrm>
          <a:prstGeom prst="rect">
            <a:avLst/>
          </a:prstGeom>
        </p:spPr>
      </p:pic>
      <p:pic>
        <p:nvPicPr>
          <p:cNvPr id="17" name="Imagen 16" descr="Imagen que contiene animal, estrella&#10;&#10;Descripción generada automáticamente">
            <a:extLst>
              <a:ext uri="{FF2B5EF4-FFF2-40B4-BE49-F238E27FC236}">
                <a16:creationId xmlns="" xmlns:a16="http://schemas.microsoft.com/office/drawing/2014/main" id="{23CA66FC-0F00-47CF-9953-F66E92416B7D}"/>
              </a:ext>
            </a:extLst>
          </p:cNvPr>
          <p:cNvPicPr>
            <a:picLocks noChangeAspect="1"/>
          </p:cNvPicPr>
          <p:nvPr/>
        </p:nvPicPr>
        <p:blipFill>
          <a:blip r:embed="rId9"/>
          <a:stretch>
            <a:fillRect/>
          </a:stretch>
        </p:blipFill>
        <p:spPr>
          <a:xfrm>
            <a:off x="7408721" y="4386007"/>
            <a:ext cx="1375059" cy="1375059"/>
          </a:xfrm>
          <a:prstGeom prst="rect">
            <a:avLst/>
          </a:prstGeom>
        </p:spPr>
      </p:pic>
      <p:sp>
        <p:nvSpPr>
          <p:cNvPr id="18" name="CuadroTexto 17">
            <a:extLst>
              <a:ext uri="{FF2B5EF4-FFF2-40B4-BE49-F238E27FC236}">
                <a16:creationId xmlns="" xmlns:a16="http://schemas.microsoft.com/office/drawing/2014/main" id="{65FE0F90-4F1F-43DC-B260-5C7909716000}"/>
              </a:ext>
            </a:extLst>
          </p:cNvPr>
          <p:cNvSpPr txBox="1"/>
          <p:nvPr/>
        </p:nvSpPr>
        <p:spPr>
          <a:xfrm>
            <a:off x="1504949" y="3863284"/>
            <a:ext cx="1217463" cy="369332"/>
          </a:xfrm>
          <a:prstGeom prst="rect">
            <a:avLst/>
          </a:prstGeom>
          <a:noFill/>
        </p:spPr>
        <p:txBody>
          <a:bodyPr wrap="square" rtlCol="0">
            <a:spAutoFit/>
          </a:bodyPr>
          <a:lstStyle/>
          <a:p>
            <a:r>
              <a:rPr lang="es-ES" dirty="0"/>
              <a:t>BI-RADS 0</a:t>
            </a:r>
            <a:endParaRPr lang="es-MX" dirty="0"/>
          </a:p>
        </p:txBody>
      </p:sp>
      <p:sp>
        <p:nvSpPr>
          <p:cNvPr id="20" name="CuadroTexto 19">
            <a:extLst>
              <a:ext uri="{FF2B5EF4-FFF2-40B4-BE49-F238E27FC236}">
                <a16:creationId xmlns="" xmlns:a16="http://schemas.microsoft.com/office/drawing/2014/main" id="{1B480733-FBF3-4F86-A136-5E574B1208A5}"/>
              </a:ext>
            </a:extLst>
          </p:cNvPr>
          <p:cNvSpPr txBox="1"/>
          <p:nvPr/>
        </p:nvSpPr>
        <p:spPr>
          <a:xfrm>
            <a:off x="3874504" y="3863284"/>
            <a:ext cx="1217463" cy="369332"/>
          </a:xfrm>
          <a:prstGeom prst="rect">
            <a:avLst/>
          </a:prstGeom>
          <a:noFill/>
        </p:spPr>
        <p:txBody>
          <a:bodyPr wrap="square" rtlCol="0">
            <a:spAutoFit/>
          </a:bodyPr>
          <a:lstStyle/>
          <a:p>
            <a:r>
              <a:rPr lang="es-ES" dirty="0"/>
              <a:t>BI-RADS 1</a:t>
            </a:r>
            <a:endParaRPr lang="es-MX" dirty="0"/>
          </a:p>
        </p:txBody>
      </p:sp>
      <p:sp>
        <p:nvSpPr>
          <p:cNvPr id="21" name="CuadroTexto 20">
            <a:extLst>
              <a:ext uri="{FF2B5EF4-FFF2-40B4-BE49-F238E27FC236}">
                <a16:creationId xmlns="" xmlns:a16="http://schemas.microsoft.com/office/drawing/2014/main" id="{363AD171-BB89-4388-913D-EBCF3246BD5D}"/>
              </a:ext>
            </a:extLst>
          </p:cNvPr>
          <p:cNvSpPr txBox="1"/>
          <p:nvPr/>
        </p:nvSpPr>
        <p:spPr>
          <a:xfrm>
            <a:off x="6491303" y="3843829"/>
            <a:ext cx="1217463" cy="369332"/>
          </a:xfrm>
          <a:prstGeom prst="rect">
            <a:avLst/>
          </a:prstGeom>
          <a:noFill/>
        </p:spPr>
        <p:txBody>
          <a:bodyPr wrap="square" rtlCol="0">
            <a:spAutoFit/>
          </a:bodyPr>
          <a:lstStyle/>
          <a:p>
            <a:r>
              <a:rPr lang="es-ES" dirty="0"/>
              <a:t>BI-RADS 2</a:t>
            </a:r>
            <a:endParaRPr lang="es-MX" dirty="0"/>
          </a:p>
        </p:txBody>
      </p:sp>
      <p:sp>
        <p:nvSpPr>
          <p:cNvPr id="23" name="CuadroTexto 22">
            <a:extLst>
              <a:ext uri="{FF2B5EF4-FFF2-40B4-BE49-F238E27FC236}">
                <a16:creationId xmlns="" xmlns:a16="http://schemas.microsoft.com/office/drawing/2014/main" id="{E7E5A511-ABB9-4ABF-93C4-B2CC33740E9A}"/>
              </a:ext>
            </a:extLst>
          </p:cNvPr>
          <p:cNvSpPr txBox="1"/>
          <p:nvPr/>
        </p:nvSpPr>
        <p:spPr>
          <a:xfrm>
            <a:off x="8722301" y="3846313"/>
            <a:ext cx="1217463" cy="369332"/>
          </a:xfrm>
          <a:prstGeom prst="rect">
            <a:avLst/>
          </a:prstGeom>
          <a:noFill/>
        </p:spPr>
        <p:txBody>
          <a:bodyPr wrap="square" rtlCol="0">
            <a:spAutoFit/>
          </a:bodyPr>
          <a:lstStyle/>
          <a:p>
            <a:r>
              <a:rPr lang="es-ES" dirty="0"/>
              <a:t>BI-RADS 3</a:t>
            </a:r>
            <a:endParaRPr lang="es-MX" dirty="0"/>
          </a:p>
        </p:txBody>
      </p:sp>
      <p:sp>
        <p:nvSpPr>
          <p:cNvPr id="24" name="CuadroTexto 23">
            <a:extLst>
              <a:ext uri="{FF2B5EF4-FFF2-40B4-BE49-F238E27FC236}">
                <a16:creationId xmlns="" xmlns:a16="http://schemas.microsoft.com/office/drawing/2014/main" id="{AB9D9D11-2A6A-408C-9CB0-759E132C184A}"/>
              </a:ext>
            </a:extLst>
          </p:cNvPr>
          <p:cNvSpPr txBox="1"/>
          <p:nvPr/>
        </p:nvSpPr>
        <p:spPr>
          <a:xfrm>
            <a:off x="2494682" y="5843850"/>
            <a:ext cx="1217463" cy="369332"/>
          </a:xfrm>
          <a:prstGeom prst="rect">
            <a:avLst/>
          </a:prstGeom>
          <a:noFill/>
        </p:spPr>
        <p:txBody>
          <a:bodyPr wrap="square" rtlCol="0">
            <a:spAutoFit/>
          </a:bodyPr>
          <a:lstStyle/>
          <a:p>
            <a:r>
              <a:rPr lang="es-ES" dirty="0"/>
              <a:t>BI-RADS 4</a:t>
            </a:r>
            <a:endParaRPr lang="es-MX" dirty="0"/>
          </a:p>
        </p:txBody>
      </p:sp>
      <p:sp>
        <p:nvSpPr>
          <p:cNvPr id="25" name="CuadroTexto 24">
            <a:extLst>
              <a:ext uri="{FF2B5EF4-FFF2-40B4-BE49-F238E27FC236}">
                <a16:creationId xmlns="" xmlns:a16="http://schemas.microsoft.com/office/drawing/2014/main" id="{6AEFF856-050B-4A72-A058-39D8C8A91D57}"/>
              </a:ext>
            </a:extLst>
          </p:cNvPr>
          <p:cNvSpPr txBox="1"/>
          <p:nvPr/>
        </p:nvSpPr>
        <p:spPr>
          <a:xfrm>
            <a:off x="5091967" y="5843850"/>
            <a:ext cx="1217463" cy="369332"/>
          </a:xfrm>
          <a:prstGeom prst="rect">
            <a:avLst/>
          </a:prstGeom>
          <a:noFill/>
        </p:spPr>
        <p:txBody>
          <a:bodyPr wrap="square" rtlCol="0">
            <a:spAutoFit/>
          </a:bodyPr>
          <a:lstStyle/>
          <a:p>
            <a:r>
              <a:rPr lang="es-ES" dirty="0"/>
              <a:t>BI-RADS 5</a:t>
            </a:r>
            <a:endParaRPr lang="es-MX" dirty="0"/>
          </a:p>
        </p:txBody>
      </p:sp>
      <p:sp>
        <p:nvSpPr>
          <p:cNvPr id="26" name="CuadroTexto 25">
            <a:extLst>
              <a:ext uri="{FF2B5EF4-FFF2-40B4-BE49-F238E27FC236}">
                <a16:creationId xmlns="" xmlns:a16="http://schemas.microsoft.com/office/drawing/2014/main" id="{1366C0C7-BCEE-4E19-B3BB-B96D6E07ABC9}"/>
              </a:ext>
            </a:extLst>
          </p:cNvPr>
          <p:cNvSpPr txBox="1"/>
          <p:nvPr/>
        </p:nvSpPr>
        <p:spPr>
          <a:xfrm>
            <a:off x="7504838" y="5860410"/>
            <a:ext cx="1217463" cy="369332"/>
          </a:xfrm>
          <a:prstGeom prst="rect">
            <a:avLst/>
          </a:prstGeom>
          <a:noFill/>
        </p:spPr>
        <p:txBody>
          <a:bodyPr wrap="square" rtlCol="0">
            <a:spAutoFit/>
          </a:bodyPr>
          <a:lstStyle/>
          <a:p>
            <a:r>
              <a:rPr lang="es-ES" dirty="0"/>
              <a:t>BI-RADS 6</a:t>
            </a:r>
            <a:endParaRPr lang="es-MX" dirty="0"/>
          </a:p>
        </p:txBody>
      </p:sp>
    </p:spTree>
    <p:extLst>
      <p:ext uri="{BB962C8B-B14F-4D97-AF65-F5344CB8AC3E}">
        <p14:creationId xmlns:p14="http://schemas.microsoft.com/office/powerpoint/2010/main" val="183633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69B951-E7D4-4FA8-995A-92E301CBC9B3}"/>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RESULTADOS</a:t>
            </a:r>
            <a:endParaRPr lang="es-MX" dirty="0"/>
          </a:p>
        </p:txBody>
      </p:sp>
      <p:sp>
        <p:nvSpPr>
          <p:cNvPr id="4" name="Marcador de número de diapositiva 3">
            <a:extLst>
              <a:ext uri="{FF2B5EF4-FFF2-40B4-BE49-F238E27FC236}">
                <a16:creationId xmlns="" xmlns:a16="http://schemas.microsoft.com/office/drawing/2014/main" id="{304892D7-5EDC-4201-B3D7-4423C15286B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5" name="2 Tabla">
            <a:extLst>
              <a:ext uri="{FF2B5EF4-FFF2-40B4-BE49-F238E27FC236}">
                <a16:creationId xmlns="" xmlns:a16="http://schemas.microsoft.com/office/drawing/2014/main" id="{662AA1DE-C0E8-4E53-ACAF-4CA35DBAF89E}"/>
              </a:ext>
            </a:extLst>
          </p:cNvPr>
          <p:cNvGraphicFramePr>
            <a:graphicFrameLocks noGrp="1"/>
          </p:cNvGraphicFramePr>
          <p:nvPr>
            <p:extLst>
              <p:ext uri="{D42A27DB-BD31-4B8C-83A1-F6EECF244321}">
                <p14:modId xmlns:p14="http://schemas.microsoft.com/office/powerpoint/2010/main" val="1414300391"/>
              </p:ext>
            </p:extLst>
          </p:nvPr>
        </p:nvGraphicFramePr>
        <p:xfrm>
          <a:off x="2044153" y="2184436"/>
          <a:ext cx="5146355" cy="3828272"/>
        </p:xfrm>
        <a:graphic>
          <a:graphicData uri="http://schemas.openxmlformats.org/drawingml/2006/table">
            <a:tbl>
              <a:tblPr firstRow="1" bandRow="1">
                <a:tableStyleId>{5C22544A-7EE6-4342-B048-85BDC9FD1C3A}</a:tableStyleId>
              </a:tblPr>
              <a:tblGrid>
                <a:gridCol w="809432">
                  <a:extLst>
                    <a:ext uri="{9D8B030D-6E8A-4147-A177-3AD203B41FA5}">
                      <a16:colId xmlns="" xmlns:a16="http://schemas.microsoft.com/office/drawing/2014/main" val="20000"/>
                    </a:ext>
                  </a:extLst>
                </a:gridCol>
                <a:gridCol w="1842483">
                  <a:extLst>
                    <a:ext uri="{9D8B030D-6E8A-4147-A177-3AD203B41FA5}">
                      <a16:colId xmlns="" xmlns:a16="http://schemas.microsoft.com/office/drawing/2014/main" val="20001"/>
                    </a:ext>
                  </a:extLst>
                </a:gridCol>
                <a:gridCol w="1247220">
                  <a:extLst>
                    <a:ext uri="{9D8B030D-6E8A-4147-A177-3AD203B41FA5}">
                      <a16:colId xmlns="" xmlns:a16="http://schemas.microsoft.com/office/drawing/2014/main" val="20002"/>
                    </a:ext>
                  </a:extLst>
                </a:gridCol>
                <a:gridCol w="1247220">
                  <a:extLst>
                    <a:ext uri="{9D8B030D-6E8A-4147-A177-3AD203B41FA5}">
                      <a16:colId xmlns="" xmlns:a16="http://schemas.microsoft.com/office/drawing/2014/main" val="780795481"/>
                    </a:ext>
                  </a:extLst>
                </a:gridCol>
              </a:tblGrid>
              <a:tr h="478534">
                <a:tc gridSpan="3">
                  <a:txBody>
                    <a:bodyPr/>
                    <a:lstStyle/>
                    <a:p>
                      <a:pPr algn="ctr"/>
                      <a:r>
                        <a:rPr lang="es-EC" dirty="0"/>
                        <a:t>Prueba</a:t>
                      </a:r>
                    </a:p>
                  </a:txBody>
                  <a:tcPr/>
                </a:tc>
                <a:tc hMerge="1">
                  <a:txBody>
                    <a:bodyPr/>
                    <a:lstStyle/>
                    <a:p>
                      <a:endParaRPr lang="es-EC" dirty="0"/>
                    </a:p>
                  </a:txBody>
                  <a:tcPr/>
                </a:tc>
                <a:tc hMerge="1">
                  <a:txBody>
                    <a:bodyPr/>
                    <a:lstStyle/>
                    <a:p>
                      <a:endParaRPr lang="es-EC" dirty="0"/>
                    </a:p>
                  </a:txBody>
                  <a:tcPr/>
                </a:tc>
                <a:tc>
                  <a:txBody>
                    <a:bodyPr/>
                    <a:lstStyle/>
                    <a:p>
                      <a:pPr algn="ctr"/>
                      <a:r>
                        <a:rPr lang="es-EC" dirty="0"/>
                        <a:t>Resultados</a:t>
                      </a:r>
                    </a:p>
                  </a:txBody>
                  <a:tcPr/>
                </a:tc>
                <a:extLst>
                  <a:ext uri="{0D108BD9-81ED-4DB2-BD59-A6C34878D82A}">
                    <a16:rowId xmlns="" xmlns:a16="http://schemas.microsoft.com/office/drawing/2014/main" val="10000"/>
                  </a:ext>
                </a:extLst>
              </a:tr>
              <a:tr h="478534">
                <a:tc>
                  <a:txBody>
                    <a:bodyPr/>
                    <a:lstStyle/>
                    <a:p>
                      <a:r>
                        <a:rPr lang="es-EC" dirty="0"/>
                        <a:t>1</a:t>
                      </a:r>
                    </a:p>
                  </a:txBody>
                  <a:tcPr/>
                </a:tc>
                <a:tc>
                  <a:txBody>
                    <a:bodyPr/>
                    <a:lstStyle/>
                    <a:p>
                      <a:r>
                        <a:rPr lang="es-EC" dirty="0"/>
                        <a:t>BI-RADS 0</a:t>
                      </a:r>
                    </a:p>
                  </a:txBody>
                  <a:tcPr/>
                </a:tc>
                <a:tc>
                  <a:txBody>
                    <a:bodyPr/>
                    <a:lstStyle/>
                    <a:p>
                      <a:r>
                        <a:rPr lang="es-EC" b="1" dirty="0">
                          <a:solidFill>
                            <a:srgbClr val="00B050"/>
                          </a:solidFill>
                        </a:rPr>
                        <a:t>3</a:t>
                      </a:r>
                    </a:p>
                  </a:txBody>
                  <a:tcPr/>
                </a:tc>
                <a:tc>
                  <a:txBody>
                    <a:bodyPr/>
                    <a:lstStyle/>
                    <a:p>
                      <a:r>
                        <a:rPr lang="es-EC" b="1" dirty="0">
                          <a:solidFill>
                            <a:srgbClr val="00B050"/>
                          </a:solidFill>
                        </a:rPr>
                        <a:t>3</a:t>
                      </a:r>
                    </a:p>
                  </a:txBody>
                  <a:tcPr/>
                </a:tc>
                <a:extLst>
                  <a:ext uri="{0D108BD9-81ED-4DB2-BD59-A6C34878D82A}">
                    <a16:rowId xmlns="" xmlns:a16="http://schemas.microsoft.com/office/drawing/2014/main" val="10001"/>
                  </a:ext>
                </a:extLst>
              </a:tr>
              <a:tr h="478534">
                <a:tc>
                  <a:txBody>
                    <a:bodyPr/>
                    <a:lstStyle/>
                    <a:p>
                      <a:r>
                        <a:rPr lang="es-EC" dirty="0"/>
                        <a:t>2</a:t>
                      </a:r>
                    </a:p>
                  </a:txBody>
                  <a:tcPr/>
                </a:tc>
                <a:tc>
                  <a:txBody>
                    <a:bodyPr/>
                    <a:lstStyle/>
                    <a:p>
                      <a:r>
                        <a:rPr lang="es-EC" dirty="0"/>
                        <a:t>BI-RADS 1</a:t>
                      </a:r>
                    </a:p>
                  </a:txBody>
                  <a:tcPr/>
                </a:tc>
                <a:tc>
                  <a:txBody>
                    <a:bodyPr/>
                    <a:lstStyle/>
                    <a:p>
                      <a:r>
                        <a:rPr lang="es-EC" b="1" dirty="0">
                          <a:solidFill>
                            <a:srgbClr val="00B050"/>
                          </a:solidFill>
                        </a:rPr>
                        <a:t>3</a:t>
                      </a:r>
                    </a:p>
                  </a:txBody>
                  <a:tcPr/>
                </a:tc>
                <a:tc>
                  <a:txBody>
                    <a:bodyPr/>
                    <a:lstStyle/>
                    <a:p>
                      <a:r>
                        <a:rPr lang="es-EC" b="1" dirty="0">
                          <a:solidFill>
                            <a:srgbClr val="00B050"/>
                          </a:solidFill>
                        </a:rPr>
                        <a:t>2</a:t>
                      </a:r>
                    </a:p>
                  </a:txBody>
                  <a:tcPr/>
                </a:tc>
                <a:extLst>
                  <a:ext uri="{0D108BD9-81ED-4DB2-BD59-A6C34878D82A}">
                    <a16:rowId xmlns="" xmlns:a16="http://schemas.microsoft.com/office/drawing/2014/main" val="10002"/>
                  </a:ext>
                </a:extLst>
              </a:tr>
              <a:tr h="478534">
                <a:tc>
                  <a:txBody>
                    <a:bodyPr/>
                    <a:lstStyle/>
                    <a:p>
                      <a:r>
                        <a:rPr lang="es-EC" dirty="0"/>
                        <a:t>3</a:t>
                      </a:r>
                    </a:p>
                  </a:txBody>
                  <a:tcPr/>
                </a:tc>
                <a:tc>
                  <a:txBody>
                    <a:bodyPr/>
                    <a:lstStyle/>
                    <a:p>
                      <a:r>
                        <a:rPr lang="es-EC" dirty="0"/>
                        <a:t>BI-RADS 2</a:t>
                      </a:r>
                    </a:p>
                  </a:txBody>
                  <a:tcPr/>
                </a:tc>
                <a:tc>
                  <a:txBody>
                    <a:bodyPr/>
                    <a:lstStyle/>
                    <a:p>
                      <a:r>
                        <a:rPr lang="es-EC" b="1" dirty="0">
                          <a:solidFill>
                            <a:srgbClr val="00B050"/>
                          </a:solidFill>
                        </a:rPr>
                        <a:t>5</a:t>
                      </a:r>
                    </a:p>
                  </a:txBody>
                  <a:tcPr/>
                </a:tc>
                <a:tc>
                  <a:txBody>
                    <a:bodyPr/>
                    <a:lstStyle/>
                    <a:p>
                      <a:r>
                        <a:rPr lang="es-EC" b="1" dirty="0">
                          <a:solidFill>
                            <a:srgbClr val="00B050"/>
                          </a:solidFill>
                        </a:rPr>
                        <a:t>5</a:t>
                      </a:r>
                    </a:p>
                  </a:txBody>
                  <a:tcPr/>
                </a:tc>
                <a:extLst>
                  <a:ext uri="{0D108BD9-81ED-4DB2-BD59-A6C34878D82A}">
                    <a16:rowId xmlns="" xmlns:a16="http://schemas.microsoft.com/office/drawing/2014/main" val="10003"/>
                  </a:ext>
                </a:extLst>
              </a:tr>
              <a:tr h="478534">
                <a:tc>
                  <a:txBody>
                    <a:bodyPr/>
                    <a:lstStyle/>
                    <a:p>
                      <a:r>
                        <a:rPr lang="es-EC" dirty="0"/>
                        <a:t>4</a:t>
                      </a:r>
                    </a:p>
                  </a:txBody>
                  <a:tcPr/>
                </a:tc>
                <a:tc>
                  <a:txBody>
                    <a:bodyPr/>
                    <a:lstStyle/>
                    <a:p>
                      <a:r>
                        <a:rPr lang="es-EC" dirty="0"/>
                        <a:t>BI-RADS 3</a:t>
                      </a:r>
                    </a:p>
                  </a:txBody>
                  <a:tcPr/>
                </a:tc>
                <a:tc>
                  <a:txBody>
                    <a:bodyPr/>
                    <a:lstStyle/>
                    <a:p>
                      <a:r>
                        <a:rPr lang="es-EC" b="1" dirty="0">
                          <a:solidFill>
                            <a:srgbClr val="00B050"/>
                          </a:solidFill>
                        </a:rPr>
                        <a:t>5</a:t>
                      </a:r>
                    </a:p>
                  </a:txBody>
                  <a:tcPr/>
                </a:tc>
                <a:tc>
                  <a:txBody>
                    <a:bodyPr/>
                    <a:lstStyle/>
                    <a:p>
                      <a:r>
                        <a:rPr lang="es-EC" b="1" dirty="0">
                          <a:solidFill>
                            <a:srgbClr val="00B050"/>
                          </a:solidFill>
                        </a:rPr>
                        <a:t>5</a:t>
                      </a:r>
                    </a:p>
                  </a:txBody>
                  <a:tcPr/>
                </a:tc>
                <a:extLst>
                  <a:ext uri="{0D108BD9-81ED-4DB2-BD59-A6C34878D82A}">
                    <a16:rowId xmlns="" xmlns:a16="http://schemas.microsoft.com/office/drawing/2014/main" val="10004"/>
                  </a:ext>
                </a:extLst>
              </a:tr>
              <a:tr h="478534">
                <a:tc>
                  <a:txBody>
                    <a:bodyPr/>
                    <a:lstStyle/>
                    <a:p>
                      <a:r>
                        <a:rPr lang="es-EC" dirty="0"/>
                        <a:t>5</a:t>
                      </a:r>
                    </a:p>
                  </a:txBody>
                  <a:tcPr/>
                </a:tc>
                <a:tc>
                  <a:txBody>
                    <a:bodyPr/>
                    <a:lstStyle/>
                    <a:p>
                      <a:r>
                        <a:rPr lang="es-EC" dirty="0"/>
                        <a:t>BI-RADS 4</a:t>
                      </a:r>
                    </a:p>
                  </a:txBody>
                  <a:tcPr/>
                </a:tc>
                <a:tc>
                  <a:txBody>
                    <a:bodyPr/>
                    <a:lstStyle/>
                    <a:p>
                      <a:r>
                        <a:rPr lang="es-EC" b="1" dirty="0">
                          <a:solidFill>
                            <a:srgbClr val="00B050"/>
                          </a:solidFill>
                        </a:rPr>
                        <a:t>2</a:t>
                      </a:r>
                    </a:p>
                  </a:txBody>
                  <a:tcPr/>
                </a:tc>
                <a:tc>
                  <a:txBody>
                    <a:bodyPr/>
                    <a:lstStyle/>
                    <a:p>
                      <a:r>
                        <a:rPr lang="es-EC" b="1" dirty="0">
                          <a:solidFill>
                            <a:srgbClr val="00B050"/>
                          </a:solidFill>
                        </a:rPr>
                        <a:t>2</a:t>
                      </a:r>
                    </a:p>
                  </a:txBody>
                  <a:tcPr/>
                </a:tc>
                <a:extLst>
                  <a:ext uri="{0D108BD9-81ED-4DB2-BD59-A6C34878D82A}">
                    <a16:rowId xmlns="" xmlns:a16="http://schemas.microsoft.com/office/drawing/2014/main" val="10005"/>
                  </a:ext>
                </a:extLst>
              </a:tr>
              <a:tr h="478534">
                <a:tc>
                  <a:txBody>
                    <a:bodyPr/>
                    <a:lstStyle/>
                    <a:p>
                      <a:r>
                        <a:rPr lang="es-EC" dirty="0"/>
                        <a:t>6</a:t>
                      </a:r>
                    </a:p>
                  </a:txBody>
                  <a:tcPr/>
                </a:tc>
                <a:tc>
                  <a:txBody>
                    <a:bodyPr/>
                    <a:lstStyle/>
                    <a:p>
                      <a:r>
                        <a:rPr lang="es-EC" dirty="0"/>
                        <a:t>BI-RADS 5</a:t>
                      </a:r>
                    </a:p>
                  </a:txBody>
                  <a:tcPr/>
                </a:tc>
                <a:tc>
                  <a:txBody>
                    <a:bodyPr/>
                    <a:lstStyle/>
                    <a:p>
                      <a:r>
                        <a:rPr lang="es-EC" b="1" dirty="0">
                          <a:solidFill>
                            <a:srgbClr val="00B050"/>
                          </a:solidFill>
                        </a:rPr>
                        <a:t>5</a:t>
                      </a:r>
                    </a:p>
                  </a:txBody>
                  <a:tcPr/>
                </a:tc>
                <a:tc>
                  <a:txBody>
                    <a:bodyPr/>
                    <a:lstStyle/>
                    <a:p>
                      <a:r>
                        <a:rPr lang="es-EC" b="1" dirty="0">
                          <a:solidFill>
                            <a:srgbClr val="00B050"/>
                          </a:solidFill>
                        </a:rPr>
                        <a:t>4</a:t>
                      </a:r>
                    </a:p>
                  </a:txBody>
                  <a:tcPr/>
                </a:tc>
                <a:extLst>
                  <a:ext uri="{0D108BD9-81ED-4DB2-BD59-A6C34878D82A}">
                    <a16:rowId xmlns="" xmlns:a16="http://schemas.microsoft.com/office/drawing/2014/main" val="10006"/>
                  </a:ext>
                </a:extLst>
              </a:tr>
              <a:tr h="478534">
                <a:tc>
                  <a:txBody>
                    <a:bodyPr/>
                    <a:lstStyle/>
                    <a:p>
                      <a:r>
                        <a:rPr lang="es-EC" dirty="0"/>
                        <a:t>7</a:t>
                      </a:r>
                    </a:p>
                  </a:txBody>
                  <a:tcPr/>
                </a:tc>
                <a:tc>
                  <a:txBody>
                    <a:bodyPr/>
                    <a:lstStyle/>
                    <a:p>
                      <a:r>
                        <a:rPr lang="es-EC" dirty="0"/>
                        <a:t>BI-RADS 6</a:t>
                      </a:r>
                    </a:p>
                  </a:txBody>
                  <a:tcPr/>
                </a:tc>
                <a:tc>
                  <a:txBody>
                    <a:bodyPr/>
                    <a:lstStyle/>
                    <a:p>
                      <a:r>
                        <a:rPr lang="es-EC" dirty="0">
                          <a:solidFill>
                            <a:srgbClr val="FF0000"/>
                          </a:solidFill>
                        </a:rPr>
                        <a:t>3,5</a:t>
                      </a:r>
                    </a:p>
                  </a:txBody>
                  <a:tcPr/>
                </a:tc>
                <a:tc>
                  <a:txBody>
                    <a:bodyPr/>
                    <a:lstStyle/>
                    <a:p>
                      <a:r>
                        <a:rPr lang="es-EC" dirty="0">
                          <a:solidFill>
                            <a:srgbClr val="FF0000"/>
                          </a:solidFill>
                        </a:rPr>
                        <a:t>1,1</a:t>
                      </a:r>
                    </a:p>
                  </a:txBody>
                  <a:tcPr/>
                </a:tc>
                <a:extLst>
                  <a:ext uri="{0D108BD9-81ED-4DB2-BD59-A6C34878D82A}">
                    <a16:rowId xmlns="" xmlns:a16="http://schemas.microsoft.com/office/drawing/2014/main" val="10007"/>
                  </a:ext>
                </a:extLst>
              </a:tr>
            </a:tbl>
          </a:graphicData>
        </a:graphic>
      </p:graphicFrame>
      <p:sp>
        <p:nvSpPr>
          <p:cNvPr id="6" name="CuadroTexto 5">
            <a:extLst>
              <a:ext uri="{FF2B5EF4-FFF2-40B4-BE49-F238E27FC236}">
                <a16:creationId xmlns="" xmlns:a16="http://schemas.microsoft.com/office/drawing/2014/main" id="{DBC26CB8-C883-4326-803D-E90CEF3C1485}"/>
              </a:ext>
            </a:extLst>
          </p:cNvPr>
          <p:cNvSpPr txBox="1"/>
          <p:nvPr/>
        </p:nvSpPr>
        <p:spPr>
          <a:xfrm>
            <a:off x="7758545" y="3290455"/>
            <a:ext cx="2389301" cy="1569660"/>
          </a:xfrm>
          <a:prstGeom prst="rect">
            <a:avLst/>
          </a:prstGeom>
          <a:noFill/>
        </p:spPr>
        <p:txBody>
          <a:bodyPr wrap="square" rtlCol="0">
            <a:spAutoFit/>
          </a:bodyPr>
          <a:lstStyle/>
          <a:p>
            <a:r>
              <a:rPr lang="es-ES" sz="9600" b="1" dirty="0">
                <a:solidFill>
                  <a:srgbClr val="00B050"/>
                </a:solidFill>
              </a:rPr>
              <a:t>80%</a:t>
            </a:r>
            <a:endParaRPr lang="es-MX" sz="9600" b="1" dirty="0">
              <a:solidFill>
                <a:srgbClr val="00B050"/>
              </a:solidFill>
            </a:endParaRPr>
          </a:p>
        </p:txBody>
      </p:sp>
      <p:pic>
        <p:nvPicPr>
          <p:cNvPr id="4098" name="Picture 2" descr="Resultado de imagen para successful png">
            <a:extLst>
              <a:ext uri="{FF2B5EF4-FFF2-40B4-BE49-F238E27FC236}">
                <a16:creationId xmlns="" xmlns:a16="http://schemas.microsoft.com/office/drawing/2014/main" id="{E31E2976-8C5E-43AD-AA3A-6D70707FA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846" y="3165830"/>
            <a:ext cx="1865485" cy="186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09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Casos de Prueba - Desconocidos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Imagen 2" descr="Imagen en blanco y negro&#10;&#10;Descripción generada automáticamente">
            <a:extLst>
              <a:ext uri="{FF2B5EF4-FFF2-40B4-BE49-F238E27FC236}">
                <a16:creationId xmlns="" xmlns:a16="http://schemas.microsoft.com/office/drawing/2014/main" id="{33B940C5-5E98-4AE8-B780-06ED06068F97}"/>
              </a:ext>
            </a:extLst>
          </p:cNvPr>
          <p:cNvPicPr>
            <a:picLocks noChangeAspect="1"/>
          </p:cNvPicPr>
          <p:nvPr/>
        </p:nvPicPr>
        <p:blipFill>
          <a:blip r:embed="rId3"/>
          <a:stretch>
            <a:fillRect/>
          </a:stretch>
        </p:blipFill>
        <p:spPr>
          <a:xfrm>
            <a:off x="5176388" y="3750492"/>
            <a:ext cx="1584615" cy="1584615"/>
          </a:xfrm>
          <a:prstGeom prst="rect">
            <a:avLst/>
          </a:prstGeom>
        </p:spPr>
      </p:pic>
      <p:pic>
        <p:nvPicPr>
          <p:cNvPr id="6" name="Imagen 5" descr="Imagen que contiene estrella&#10;&#10;Descripción generada automáticamente">
            <a:extLst>
              <a:ext uri="{FF2B5EF4-FFF2-40B4-BE49-F238E27FC236}">
                <a16:creationId xmlns="" xmlns:a16="http://schemas.microsoft.com/office/drawing/2014/main" id="{3EF6385E-CD4B-4839-90BA-E0ACDD51A505}"/>
              </a:ext>
            </a:extLst>
          </p:cNvPr>
          <p:cNvPicPr>
            <a:picLocks noChangeAspect="1"/>
          </p:cNvPicPr>
          <p:nvPr/>
        </p:nvPicPr>
        <p:blipFill>
          <a:blip r:embed="rId4"/>
          <a:stretch>
            <a:fillRect/>
          </a:stretch>
        </p:blipFill>
        <p:spPr>
          <a:xfrm>
            <a:off x="1608569" y="3750492"/>
            <a:ext cx="1584614" cy="1584614"/>
          </a:xfrm>
          <a:prstGeom prst="rect">
            <a:avLst/>
          </a:prstGeom>
        </p:spPr>
      </p:pic>
      <p:pic>
        <p:nvPicPr>
          <p:cNvPr id="8" name="Imagen 7" descr="Imagen que contiene blanco&#10;&#10;Descripción generada automáticamente">
            <a:extLst>
              <a:ext uri="{FF2B5EF4-FFF2-40B4-BE49-F238E27FC236}">
                <a16:creationId xmlns="" xmlns:a16="http://schemas.microsoft.com/office/drawing/2014/main" id="{DCF51F5C-020A-4E81-83DF-CA5BE19DFB72}"/>
              </a:ext>
            </a:extLst>
          </p:cNvPr>
          <p:cNvPicPr>
            <a:picLocks noChangeAspect="1"/>
          </p:cNvPicPr>
          <p:nvPr/>
        </p:nvPicPr>
        <p:blipFill>
          <a:blip r:embed="rId5"/>
          <a:stretch>
            <a:fillRect/>
          </a:stretch>
        </p:blipFill>
        <p:spPr>
          <a:xfrm>
            <a:off x="8347723" y="3750492"/>
            <a:ext cx="1584614" cy="1584614"/>
          </a:xfrm>
          <a:prstGeom prst="rect">
            <a:avLst/>
          </a:prstGeom>
        </p:spPr>
      </p:pic>
      <p:pic>
        <p:nvPicPr>
          <p:cNvPr id="10" name="Imagen 9" descr="Imagen que contiene foto, oscuro, negro, blanco&#10;&#10;Descripción generada automáticamente">
            <a:extLst>
              <a:ext uri="{FF2B5EF4-FFF2-40B4-BE49-F238E27FC236}">
                <a16:creationId xmlns="" xmlns:a16="http://schemas.microsoft.com/office/drawing/2014/main" id="{97D2AC55-99A1-400B-A1D0-848271230A51}"/>
              </a:ext>
            </a:extLst>
          </p:cNvPr>
          <p:cNvPicPr>
            <a:picLocks noChangeAspect="1"/>
          </p:cNvPicPr>
          <p:nvPr/>
        </p:nvPicPr>
        <p:blipFill rotWithShape="1">
          <a:blip r:embed="rId6"/>
          <a:srcRect t="11781"/>
          <a:stretch/>
        </p:blipFill>
        <p:spPr>
          <a:xfrm>
            <a:off x="4978476" y="1870364"/>
            <a:ext cx="1980438" cy="1747124"/>
          </a:xfrm>
          <a:prstGeom prst="rect">
            <a:avLst/>
          </a:prstGeom>
        </p:spPr>
      </p:pic>
      <p:pic>
        <p:nvPicPr>
          <p:cNvPr id="3074" name="Picture 2" descr="Resultado de imagen para prohibido png">
            <a:extLst>
              <a:ext uri="{FF2B5EF4-FFF2-40B4-BE49-F238E27FC236}">
                <a16:creationId xmlns="" xmlns:a16="http://schemas.microsoft.com/office/drawing/2014/main" id="{FA421C5D-AF01-44EB-81B8-64241F634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5389" y="3557949"/>
            <a:ext cx="2136576" cy="1969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prohibido png">
            <a:extLst>
              <a:ext uri="{FF2B5EF4-FFF2-40B4-BE49-F238E27FC236}">
                <a16:creationId xmlns="" xmlns:a16="http://schemas.microsoft.com/office/drawing/2014/main" id="{C3F96107-64AD-41F7-A5EB-763BD8CFAB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720" y="3617488"/>
            <a:ext cx="2136576" cy="19696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prohibido png">
            <a:extLst>
              <a:ext uri="{FF2B5EF4-FFF2-40B4-BE49-F238E27FC236}">
                <a16:creationId xmlns="" xmlns:a16="http://schemas.microsoft.com/office/drawing/2014/main" id="{D403B5B9-94BE-4554-9D2A-6727F9D0E3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1742" y="3626830"/>
            <a:ext cx="2136576" cy="196969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 xmlns:a16="http://schemas.microsoft.com/office/drawing/2014/main" id="{911FE19C-927E-45C5-8D8A-33BCB8570C3F}"/>
              </a:ext>
            </a:extLst>
          </p:cNvPr>
          <p:cNvSpPr txBox="1"/>
          <p:nvPr/>
        </p:nvSpPr>
        <p:spPr>
          <a:xfrm>
            <a:off x="3509955" y="4294909"/>
            <a:ext cx="1191879" cy="923330"/>
          </a:xfrm>
          <a:prstGeom prst="rect">
            <a:avLst/>
          </a:prstGeom>
          <a:noFill/>
        </p:spPr>
        <p:txBody>
          <a:bodyPr wrap="square" rtlCol="0">
            <a:spAutoFit/>
          </a:bodyPr>
          <a:lstStyle/>
          <a:p>
            <a:r>
              <a:rPr lang="es-ES" dirty="0"/>
              <a:t>BI-RADS 3 </a:t>
            </a:r>
          </a:p>
          <a:p>
            <a:r>
              <a:rPr lang="es-ES" dirty="0"/>
              <a:t>79% Aprox.</a:t>
            </a:r>
            <a:endParaRPr lang="es-MX" dirty="0"/>
          </a:p>
        </p:txBody>
      </p:sp>
      <p:sp>
        <p:nvSpPr>
          <p:cNvPr id="17" name="CuadroTexto 16">
            <a:extLst>
              <a:ext uri="{FF2B5EF4-FFF2-40B4-BE49-F238E27FC236}">
                <a16:creationId xmlns="" xmlns:a16="http://schemas.microsoft.com/office/drawing/2014/main" id="{5C6476FB-A597-405F-982A-D9A72DF106E1}"/>
              </a:ext>
            </a:extLst>
          </p:cNvPr>
          <p:cNvSpPr txBox="1"/>
          <p:nvPr/>
        </p:nvSpPr>
        <p:spPr>
          <a:xfrm>
            <a:off x="6958914" y="4137997"/>
            <a:ext cx="1388808" cy="923330"/>
          </a:xfrm>
          <a:prstGeom prst="rect">
            <a:avLst/>
          </a:prstGeom>
          <a:noFill/>
        </p:spPr>
        <p:txBody>
          <a:bodyPr wrap="square" rtlCol="0">
            <a:spAutoFit/>
          </a:bodyPr>
          <a:lstStyle/>
          <a:p>
            <a:r>
              <a:rPr lang="es-ES" dirty="0"/>
              <a:t>BI-RADS 3 </a:t>
            </a:r>
          </a:p>
          <a:p>
            <a:r>
              <a:rPr lang="es-ES" dirty="0"/>
              <a:t>79%</a:t>
            </a:r>
          </a:p>
          <a:p>
            <a:r>
              <a:rPr lang="es-ES" dirty="0"/>
              <a:t>Aprox.</a:t>
            </a:r>
            <a:endParaRPr lang="es-MX" dirty="0"/>
          </a:p>
        </p:txBody>
      </p:sp>
      <p:sp>
        <p:nvSpPr>
          <p:cNvPr id="18" name="CuadroTexto 17">
            <a:extLst>
              <a:ext uri="{FF2B5EF4-FFF2-40B4-BE49-F238E27FC236}">
                <a16:creationId xmlns="" xmlns:a16="http://schemas.microsoft.com/office/drawing/2014/main" id="{A1CEBCF8-5F4E-4E15-AB90-6C16617A6E8E}"/>
              </a:ext>
            </a:extLst>
          </p:cNvPr>
          <p:cNvSpPr txBox="1"/>
          <p:nvPr/>
        </p:nvSpPr>
        <p:spPr>
          <a:xfrm>
            <a:off x="10551691" y="4137997"/>
            <a:ext cx="1272009" cy="923330"/>
          </a:xfrm>
          <a:prstGeom prst="rect">
            <a:avLst/>
          </a:prstGeom>
          <a:noFill/>
        </p:spPr>
        <p:txBody>
          <a:bodyPr wrap="square" rtlCol="0">
            <a:spAutoFit/>
          </a:bodyPr>
          <a:lstStyle/>
          <a:p>
            <a:r>
              <a:rPr lang="es-ES" dirty="0"/>
              <a:t>BI-RADS 3 </a:t>
            </a:r>
          </a:p>
          <a:p>
            <a:r>
              <a:rPr lang="es-ES" dirty="0"/>
              <a:t>74%</a:t>
            </a:r>
          </a:p>
          <a:p>
            <a:r>
              <a:rPr lang="es-ES" dirty="0"/>
              <a:t>Aprox.</a:t>
            </a:r>
            <a:endParaRPr lang="es-MX" dirty="0"/>
          </a:p>
        </p:txBody>
      </p:sp>
    </p:spTree>
    <p:extLst>
      <p:ext uri="{BB962C8B-B14F-4D97-AF65-F5344CB8AC3E}">
        <p14:creationId xmlns:p14="http://schemas.microsoft.com/office/powerpoint/2010/main" val="3005419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5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Título 1">
            <a:extLst>
              <a:ext uri="{FF2B5EF4-FFF2-40B4-BE49-F238E27FC236}">
                <a16:creationId xmlns="" xmlns:a16="http://schemas.microsoft.com/office/drawing/2014/main" id="{AD40441B-332E-4C58-81A9-CD7C90AB2BF8}"/>
              </a:ext>
            </a:extLst>
          </p:cNvPr>
          <p:cNvSpPr txBox="1">
            <a:spLocks/>
          </p:cNvSpPr>
          <p:nvPr/>
        </p:nvSpPr>
        <p:spPr>
          <a:xfrm>
            <a:off x="732790" y="2226733"/>
            <a:ext cx="10726420" cy="240453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7200" b="1" spc="0" dirty="0">
                <a:ln w="22225">
                  <a:solidFill>
                    <a:schemeClr val="accent2"/>
                  </a:solidFill>
                  <a:prstDash val="solid"/>
                </a:ln>
                <a:solidFill>
                  <a:schemeClr val="accent1"/>
                </a:solidFill>
              </a:rPr>
              <a:t>DEMOSTRACIÓN DE LA</a:t>
            </a:r>
          </a:p>
          <a:p>
            <a:pPr algn="ctr">
              <a:lnSpc>
                <a:spcPct val="150000"/>
              </a:lnSpc>
            </a:pPr>
            <a:r>
              <a:rPr lang="es-EC" sz="7200" b="1" spc="0" dirty="0">
                <a:ln w="22225">
                  <a:solidFill>
                    <a:schemeClr val="accent2"/>
                  </a:solidFill>
                  <a:prstDash val="solid"/>
                </a:ln>
                <a:solidFill>
                  <a:schemeClr val="accent1"/>
                </a:solidFill>
              </a:rPr>
              <a:t>ONTOLOGÍA</a:t>
            </a:r>
          </a:p>
        </p:txBody>
      </p:sp>
    </p:spTree>
    <p:extLst>
      <p:ext uri="{BB962C8B-B14F-4D97-AF65-F5344CB8AC3E}">
        <p14:creationId xmlns:p14="http://schemas.microsoft.com/office/powerpoint/2010/main" val="858073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IX. CONCLUSIONES  Y RECOMENDACIONES</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3374364626"/>
              </p:ext>
            </p:extLst>
          </p:nvPr>
        </p:nvGraphicFramePr>
        <p:xfrm>
          <a:off x="733425" y="2259737"/>
          <a:ext cx="10715625" cy="3332163"/>
        </p:xfrm>
        <a:graphic>
          <a:graphicData uri="http://schemas.openxmlformats.org/drawingml/2006/table">
            <a:tbl>
              <a:tblPr firstRow="1" bandRow="1">
                <a:tableStyleId>{5C22544A-7EE6-4342-B048-85BDC9FD1C3A}</a:tableStyleId>
              </a:tblPr>
              <a:tblGrid>
                <a:gridCol w="5556544">
                  <a:extLst>
                    <a:ext uri="{9D8B030D-6E8A-4147-A177-3AD203B41FA5}">
                      <a16:colId xmlns="" xmlns:a16="http://schemas.microsoft.com/office/drawing/2014/main" val="91525518"/>
                    </a:ext>
                  </a:extLst>
                </a:gridCol>
                <a:gridCol w="5159081">
                  <a:extLst>
                    <a:ext uri="{9D8B030D-6E8A-4147-A177-3AD203B41FA5}">
                      <a16:colId xmlns="" xmlns:a16="http://schemas.microsoft.com/office/drawing/2014/main" val="1965100449"/>
                    </a:ext>
                  </a:extLst>
                </a:gridCol>
              </a:tblGrid>
              <a:tr h="805921">
                <a:tc>
                  <a:txBody>
                    <a:bodyPr/>
                    <a:lstStyle/>
                    <a:p>
                      <a:pPr algn="ctr"/>
                      <a:r>
                        <a:rPr lang="es-EC" sz="2400" dirty="0"/>
                        <a:t>Conclusiones</a:t>
                      </a:r>
                    </a:p>
                  </a:txBody>
                  <a:tcPr/>
                </a:tc>
                <a:tc>
                  <a:txBody>
                    <a:bodyPr/>
                    <a:lstStyle/>
                    <a:p>
                      <a:pPr algn="ctr"/>
                      <a:r>
                        <a:rPr lang="es-EC" sz="2400" dirty="0"/>
                        <a:t>Recomendaciones</a:t>
                      </a:r>
                    </a:p>
                  </a:txBody>
                  <a:tcPr/>
                </a:tc>
                <a:extLst>
                  <a:ext uri="{0D108BD9-81ED-4DB2-BD59-A6C34878D82A}">
                    <a16:rowId xmlns="" xmlns:a16="http://schemas.microsoft.com/office/drawing/2014/main" val="2990758105"/>
                  </a:ext>
                </a:extLst>
              </a:tr>
              <a:tr h="805921">
                <a:tc>
                  <a:txBody>
                    <a:bodyPr/>
                    <a:lstStyle/>
                    <a:p>
                      <a:pPr marL="285750" indent="-285750" algn="just">
                        <a:buFont typeface="Wingdings" panose="05000000000000000000" pitchFamily="2" charset="2"/>
                        <a:buChar char="q"/>
                      </a:pPr>
                      <a:r>
                        <a:rPr lang="es-EC" sz="1800" kern="1200" dirty="0">
                          <a:solidFill>
                            <a:schemeClr val="dk1"/>
                          </a:solidFill>
                          <a:effectLst/>
                          <a:latin typeface="+mn-lt"/>
                          <a:ea typeface="+mn-ea"/>
                          <a:cs typeface="+mn-cs"/>
                        </a:rPr>
                        <a:t>Implementación de la ontología en el diagnóstico temprano del cáncer de mama.</a:t>
                      </a:r>
                      <a:endParaRPr lang="es-EC" dirty="0"/>
                    </a:p>
                  </a:txBody>
                  <a:tcPr>
                    <a:noFill/>
                  </a:tcPr>
                </a:tc>
                <a:tc>
                  <a:txBody>
                    <a:bodyPr/>
                    <a:lstStyle/>
                    <a:p>
                      <a:pPr marL="285750" indent="-285750" algn="just">
                        <a:buFont typeface="Wingdings" panose="05000000000000000000" pitchFamily="2" charset="2"/>
                        <a:buChar char="q"/>
                      </a:pPr>
                      <a:r>
                        <a:rPr lang="es-EC" dirty="0"/>
                        <a:t>Análisis de</a:t>
                      </a:r>
                      <a:r>
                        <a:rPr lang="es-EC" baseline="0" dirty="0"/>
                        <a:t> coeficientes de textura que mejor caractericen un patrón.</a:t>
                      </a:r>
                      <a:endParaRPr lang="es-EC" dirty="0"/>
                    </a:p>
                  </a:txBody>
                  <a:tcPr>
                    <a:noFill/>
                  </a:tcPr>
                </a:tc>
                <a:extLst>
                  <a:ext uri="{0D108BD9-81ED-4DB2-BD59-A6C34878D82A}">
                    <a16:rowId xmlns="" xmlns:a16="http://schemas.microsoft.com/office/drawing/2014/main" val="1454318127"/>
                  </a:ext>
                </a:extLst>
              </a:tr>
              <a:tr h="805921">
                <a:tc>
                  <a:txBody>
                    <a:bodyPr/>
                    <a:lstStyle/>
                    <a:p>
                      <a:pPr marL="285750" indent="-285750" algn="just">
                        <a:buFont typeface="Wingdings" panose="05000000000000000000" pitchFamily="2" charset="2"/>
                        <a:buChar char="q"/>
                      </a:pPr>
                      <a:r>
                        <a:rPr lang="es-EC" dirty="0"/>
                        <a:t>Dificultad de trabajar con las imágenes de patrones de una mamografías</a:t>
                      </a:r>
                      <a:r>
                        <a:rPr lang="es-EC" baseline="0" dirty="0"/>
                        <a:t>.</a:t>
                      </a:r>
                      <a:endParaRPr lang="es-EC" dirty="0"/>
                    </a:p>
                  </a:txBody>
                  <a:tcPr>
                    <a:noFill/>
                  </a:tcPr>
                </a:tc>
                <a:tc>
                  <a:txBody>
                    <a:bodyPr/>
                    <a:lstStyle/>
                    <a:p>
                      <a:pPr marL="285750" indent="-285750" algn="just">
                        <a:buFont typeface="Wingdings" panose="05000000000000000000" pitchFamily="2" charset="2"/>
                        <a:buChar char="q"/>
                      </a:pPr>
                      <a:r>
                        <a:rPr lang="es-EC" dirty="0" smtClean="0"/>
                        <a:t>Afinamiento y mejora de </a:t>
                      </a:r>
                      <a:r>
                        <a:rPr lang="es-EC" baseline="0" dirty="0" smtClean="0"/>
                        <a:t>los patrones procesados</a:t>
                      </a:r>
                      <a:r>
                        <a:rPr lang="es-EC" dirty="0" smtClean="0"/>
                        <a:t>.</a:t>
                      </a:r>
                      <a:endParaRPr lang="es-EC" dirty="0"/>
                    </a:p>
                  </a:txBody>
                  <a:tcPr>
                    <a:noFill/>
                  </a:tcPr>
                </a:tc>
                <a:extLst>
                  <a:ext uri="{0D108BD9-81ED-4DB2-BD59-A6C34878D82A}">
                    <a16:rowId xmlns="" xmlns:a16="http://schemas.microsoft.com/office/drawing/2014/main" val="1105209677"/>
                  </a:ext>
                </a:extLst>
              </a:tr>
              <a:tr h="805921">
                <a:tc>
                  <a:txBody>
                    <a:bodyPr/>
                    <a:lstStyle/>
                    <a:p>
                      <a:pPr marL="285750" indent="-285750" algn="just">
                        <a:buFont typeface="Wingdings" panose="05000000000000000000" pitchFamily="2" charset="2"/>
                        <a:buChar char="q"/>
                      </a:pPr>
                      <a:r>
                        <a:rPr lang="es-EC" dirty="0" smtClean="0"/>
                        <a:t>Se requiere un mayor universo de imágenes para ir alimentando la base y que los resultados sean más exactos.</a:t>
                      </a:r>
                      <a:endParaRPr lang="es-EC" dirty="0"/>
                    </a:p>
                  </a:txBody>
                  <a:tcPr>
                    <a:noFill/>
                  </a:tcPr>
                </a:tc>
                <a:tc>
                  <a:txBody>
                    <a:bodyPr/>
                    <a:lstStyle/>
                    <a:p>
                      <a:pPr marL="285750" indent="-285750" algn="just">
                        <a:buFont typeface="Wingdings" panose="05000000000000000000" pitchFamily="2" charset="2"/>
                        <a:buChar char="q"/>
                      </a:pPr>
                      <a:r>
                        <a:rPr lang="es-EC" smtClean="0"/>
                        <a:t>A</a:t>
                      </a:r>
                      <a:r>
                        <a:rPr lang="es-EC" baseline="0" smtClean="0"/>
                        <a:t> través </a:t>
                      </a:r>
                      <a:r>
                        <a:rPr lang="es-EC" baseline="0" dirty="0" smtClean="0"/>
                        <a:t>del aprendizaje guiado se debe alimentar la base de datos con mas casos reales</a:t>
                      </a:r>
                      <a:endParaRPr lang="es-EC" dirty="0"/>
                    </a:p>
                    <a:p>
                      <a:pPr marL="285750" indent="-285750" algn="just">
                        <a:buFont typeface="Wingdings" panose="05000000000000000000" pitchFamily="2" charset="2"/>
                        <a:buChar char="q"/>
                      </a:pPr>
                      <a:endParaRPr lang="es-EC" dirty="0"/>
                    </a:p>
                  </a:txBody>
                  <a:tcPr>
                    <a:noFill/>
                  </a:tcPr>
                </a:tc>
                <a:extLst>
                  <a:ext uri="{0D108BD9-81ED-4DB2-BD59-A6C34878D82A}">
                    <a16:rowId xmlns="" xmlns:a16="http://schemas.microsoft.com/office/drawing/2014/main" val="2163064070"/>
                  </a:ext>
                </a:extLst>
              </a:tr>
            </a:tbl>
          </a:graphicData>
        </a:graphic>
      </p:graphicFrame>
    </p:spTree>
    <p:extLst>
      <p:ext uri="{BB962C8B-B14F-4D97-AF65-F5344CB8AC3E}">
        <p14:creationId xmlns:p14="http://schemas.microsoft.com/office/powerpoint/2010/main" val="147517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572924"/>
            <a:ext cx="8280920" cy="369332"/>
          </a:xfrm>
          <a:prstGeom prst="rect">
            <a:avLst/>
          </a:prstGeom>
          <a:noFill/>
        </p:spPr>
        <p:txBody>
          <a:bodyPr wrap="square" rtlCol="0">
            <a:spAutoFit/>
          </a:bodyPr>
          <a:lstStyle/>
          <a:p>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632" y="212884"/>
            <a:ext cx="5325979" cy="120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063552" y="1560720"/>
            <a:ext cx="8444977" cy="1569660"/>
          </a:xfrm>
          <a:prstGeom prst="rect">
            <a:avLst/>
          </a:prstGeom>
          <a:noFill/>
        </p:spPr>
        <p:txBody>
          <a:bodyPr wrap="square" rtlCol="0">
            <a:spAutoFit/>
          </a:bodyPr>
          <a:lstStyle/>
          <a:p>
            <a:pPr algn="ctr"/>
            <a:r>
              <a:rPr lang="en-US" sz="2400" b="1" dirty="0"/>
              <a:t>­­­</a:t>
            </a:r>
            <a:r>
              <a:rPr lang="es-EC" sz="2400" b="1" dirty="0"/>
              <a:t>IMPLEMENTACIÓN DE UNA ONTOLOGÍA DE PATRONES DE IMÁGENES DE MAMOGRAFÍAS EN EL DOMINIO DE LA TEXTURA SEGÚN LOS COEFICIENTES DE HARALICK</a:t>
            </a:r>
          </a:p>
          <a:p>
            <a:pPr algn="ctr"/>
            <a:endParaRPr lang="es-EC" sz="2400" b="1" dirty="0"/>
          </a:p>
        </p:txBody>
      </p:sp>
      <p:sp>
        <p:nvSpPr>
          <p:cNvPr id="9" name="8 CuadroTexto"/>
          <p:cNvSpPr txBox="1"/>
          <p:nvPr/>
        </p:nvSpPr>
        <p:spPr>
          <a:xfrm>
            <a:off x="20320" y="2838836"/>
            <a:ext cx="12171680" cy="2462213"/>
          </a:xfrm>
          <a:prstGeom prst="rect">
            <a:avLst/>
          </a:prstGeom>
          <a:noFill/>
        </p:spPr>
        <p:txBody>
          <a:bodyPr wrap="square" rtlCol="0">
            <a:spAutoFit/>
          </a:bodyPr>
          <a:lstStyle/>
          <a:p>
            <a:pPr algn="ctr"/>
            <a:r>
              <a:rPr lang="es-EC" sz="2200" b="1" dirty="0"/>
              <a:t>Autores</a:t>
            </a:r>
            <a:r>
              <a:rPr lang="es-EC" sz="2200" dirty="0"/>
              <a:t>:   Edwin Alcides Escorza Guaña</a:t>
            </a:r>
          </a:p>
          <a:p>
            <a:pPr algn="ctr"/>
            <a:r>
              <a:rPr lang="es-EC" sz="2200" dirty="0"/>
              <a:t>	   Jaime Vinicio Carrillo Gallardo</a:t>
            </a:r>
          </a:p>
          <a:p>
            <a:pPr algn="ctr"/>
            <a:endParaRPr lang="es-ES" sz="2200" dirty="0"/>
          </a:p>
          <a:p>
            <a:pPr algn="ctr"/>
            <a:r>
              <a:rPr lang="es-ES" sz="2200" b="1" dirty="0"/>
              <a:t>Director:</a:t>
            </a:r>
            <a:r>
              <a:rPr lang="es-EC" sz="2200" b="1" dirty="0"/>
              <a:t> </a:t>
            </a:r>
            <a:r>
              <a:rPr lang="es-EC" sz="2200" dirty="0"/>
              <a:t>Ing. Oswaldo Efraín Díaz Rodríguez</a:t>
            </a:r>
            <a:r>
              <a:rPr lang="es-ES" sz="2200" dirty="0"/>
              <a:t>. </a:t>
            </a:r>
          </a:p>
          <a:p>
            <a:pPr algn="ctr"/>
            <a:endParaRPr lang="es-ES" sz="2200" dirty="0"/>
          </a:p>
          <a:p>
            <a:pPr algn="ctr"/>
            <a:r>
              <a:rPr lang="es-ES" sz="2200" dirty="0"/>
              <a:t>Director: Walter Fuertes, PhD.</a:t>
            </a:r>
          </a:p>
          <a:p>
            <a:pPr algn="ctr"/>
            <a:endParaRPr lang="es-EC" sz="2200" dirty="0"/>
          </a:p>
        </p:txBody>
      </p:sp>
      <p:pic>
        <p:nvPicPr>
          <p:cNvPr id="7" name="Picture 2" descr="Resultado de imagen para muchas gra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701" y="4203031"/>
            <a:ext cx="5241824" cy="20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69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40441B-332E-4C58-81A9-CD7C90AB2BF8}"/>
              </a:ext>
            </a:extLst>
          </p:cNvPr>
          <p:cNvSpPr>
            <a:spLocks noGrp="1"/>
          </p:cNvSpPr>
          <p:nvPr>
            <p:ph type="title"/>
          </p:nvPr>
        </p:nvSpPr>
        <p:spPr/>
        <p:txBody>
          <a:bodyPr/>
          <a:lstStyle/>
          <a:p>
            <a:r>
              <a:rPr lang="en-SG" b="1" spc="0" dirty="0">
                <a:ln w="22225">
                  <a:solidFill>
                    <a:schemeClr val="accent2"/>
                  </a:solidFill>
                  <a:prstDash val="solid"/>
                </a:ln>
                <a:solidFill>
                  <a:schemeClr val="accent1"/>
                </a:solidFill>
              </a:rPr>
              <a:t>I. ANTECEDENTES</a:t>
            </a:r>
            <a:endParaRPr lang="es-ES"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9" name="Marcador de contenido 2">
            <a:extLst>
              <a:ext uri="{FF2B5EF4-FFF2-40B4-BE49-F238E27FC236}">
                <a16:creationId xmlns="" xmlns:a16="http://schemas.microsoft.com/office/drawing/2014/main" id="{48800FA8-603B-4EF0-9205-A33738C58977}"/>
              </a:ext>
            </a:extLst>
          </p:cNvPr>
          <p:cNvSpPr txBox="1">
            <a:spLocks/>
          </p:cNvSpPr>
          <p:nvPr/>
        </p:nvSpPr>
        <p:spPr>
          <a:xfrm>
            <a:off x="1216902" y="2924246"/>
            <a:ext cx="4919203" cy="21530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800" dirty="0"/>
              <a:t>El cáncer de mama es una enfermedad que frecuentemente se presenta en las mujeres a nivel mundial porque constituye el </a:t>
            </a:r>
            <a:r>
              <a:rPr lang="es-EC" sz="2800" dirty="0" smtClean="0"/>
              <a:t>18% </a:t>
            </a:r>
            <a:r>
              <a:rPr lang="es-EC" sz="2800" dirty="0"/>
              <a:t>de todos los cánceres femeninos.</a:t>
            </a:r>
            <a:endParaRPr lang="es-EC" sz="2600" dirty="0"/>
          </a:p>
        </p:txBody>
      </p:sp>
      <p:pic>
        <p:nvPicPr>
          <p:cNvPr id="1026" name="Picture 2" descr="Resultado de imagen para lazo rosa png">
            <a:extLst>
              <a:ext uri="{FF2B5EF4-FFF2-40B4-BE49-F238E27FC236}">
                <a16:creationId xmlns="" xmlns:a16="http://schemas.microsoft.com/office/drawing/2014/main" id="{0C314D28-E549-438F-BAB5-68DACA56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984" y="2179432"/>
            <a:ext cx="2821930" cy="367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0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058400" cy="1450757"/>
          </a:xfrm>
        </p:spPr>
        <p:txBody>
          <a:bodyPr/>
          <a:lstStyle/>
          <a:p>
            <a:r>
              <a:rPr lang="en-SG" b="1" spc="0" dirty="0">
                <a:ln w="22225">
                  <a:solidFill>
                    <a:schemeClr val="accent2"/>
                  </a:solidFill>
                  <a:prstDash val="solid"/>
                </a:ln>
                <a:solidFill>
                  <a:schemeClr val="accent1"/>
                </a:solidFill>
              </a:rPr>
              <a:t>II. PROBLEMÁTICA</a:t>
            </a:r>
            <a:endParaRPr lang="es-ES" b="1" spc="0" dirty="0">
              <a:ln w="22225">
                <a:solidFill>
                  <a:schemeClr val="accent2"/>
                </a:solidFill>
                <a:prstDash val="solid"/>
              </a:ln>
              <a:solidFill>
                <a:schemeClr val="accent1"/>
              </a:solidFill>
            </a:endParaRPr>
          </a:p>
        </p:txBody>
      </p:sp>
      <p:sp>
        <p:nvSpPr>
          <p:cNvPr id="5" name="4 Rectángulo"/>
          <p:cNvSpPr/>
          <p:nvPr/>
        </p:nvSpPr>
        <p:spPr>
          <a:xfrm>
            <a:off x="6498771" y="2883338"/>
            <a:ext cx="4422464" cy="2308324"/>
          </a:xfrm>
          <a:prstGeom prst="rect">
            <a:avLst/>
          </a:prstGeom>
        </p:spPr>
        <p:txBody>
          <a:bodyPr wrap="square">
            <a:spAutoFit/>
          </a:bodyPr>
          <a:lstStyle/>
          <a:p>
            <a:pPr algn="just"/>
            <a:r>
              <a:rPr lang="es-EC" sz="2400" dirty="0"/>
              <a:t>Los resultados que las mamografías entregan son poco efectivos, porque los resultados son entregados en base al conocimiento o experiencia que poseen los médicos</a:t>
            </a:r>
          </a:p>
        </p:txBody>
      </p:sp>
      <p:pic>
        <p:nvPicPr>
          <p:cNvPr id="2050" name="Picture 2" descr="Resultado de imagen para doctor mamografia">
            <a:extLst>
              <a:ext uri="{FF2B5EF4-FFF2-40B4-BE49-F238E27FC236}">
                <a16:creationId xmlns="" xmlns:a16="http://schemas.microsoft.com/office/drawing/2014/main" id="{D41CD0BE-A030-4D2F-9695-4816E8DB6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278"/>
          <a:stretch/>
        </p:blipFill>
        <p:spPr bwMode="auto">
          <a:xfrm>
            <a:off x="1260570" y="2030867"/>
            <a:ext cx="469392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0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19" name="Marcador de contenido 2">
            <a:extLst>
              <a:ext uri="{FF2B5EF4-FFF2-40B4-BE49-F238E27FC236}">
                <a16:creationId xmlns="" xmlns:a16="http://schemas.microsoft.com/office/drawing/2014/main" id="{48800FA8-603B-4EF0-9205-A33738C58977}"/>
              </a:ext>
            </a:extLst>
          </p:cNvPr>
          <p:cNvSpPr txBox="1">
            <a:spLocks/>
          </p:cNvSpPr>
          <p:nvPr/>
        </p:nvSpPr>
        <p:spPr>
          <a:xfrm>
            <a:off x="1227645" y="1853973"/>
            <a:ext cx="9928035" cy="1694769"/>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800" dirty="0"/>
              <a:t>La mamografía es uno de los exámenes más precisos y utilizados por mujeres para la detección temprana de cáncer, es así que surge la idea de obtener resultados más específicos realizando un filtrado y clasificación de los patrones que se consiguen de una mamografía convirtiendo la imagen en valores numéricos que permita el manejo de los mismos, de acuerdo a la necesidad.</a:t>
            </a:r>
            <a:endParaRPr lang="es-EC" sz="2600"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058400" cy="1450757"/>
          </a:xfrm>
        </p:spPr>
        <p:txBody>
          <a:bodyPr/>
          <a:lstStyle/>
          <a:p>
            <a:r>
              <a:rPr lang="en-SG" b="1" spc="0" dirty="0">
                <a:ln w="22225">
                  <a:solidFill>
                    <a:schemeClr val="accent2"/>
                  </a:solidFill>
                  <a:prstDash val="solid"/>
                </a:ln>
                <a:solidFill>
                  <a:schemeClr val="accent1"/>
                </a:solidFill>
              </a:rPr>
              <a:t>III. JUSTIFICACIÓN </a:t>
            </a:r>
            <a:endParaRPr lang="es-ES" b="1" spc="0" dirty="0">
              <a:ln w="22225">
                <a:solidFill>
                  <a:schemeClr val="accent2"/>
                </a:solidFill>
                <a:prstDash val="solid"/>
              </a:ln>
              <a:solidFill>
                <a:schemeClr val="accent1"/>
              </a:solidFill>
            </a:endParaRPr>
          </a:p>
        </p:txBody>
      </p:sp>
      <p:pic>
        <p:nvPicPr>
          <p:cNvPr id="2" name="Imagen 1">
            <a:extLst>
              <a:ext uri="{FF2B5EF4-FFF2-40B4-BE49-F238E27FC236}">
                <a16:creationId xmlns="" xmlns:a16="http://schemas.microsoft.com/office/drawing/2014/main" id="{B1FB40B9-7BC8-43F3-9AD1-1AF6EC26A541}"/>
              </a:ext>
            </a:extLst>
          </p:cNvPr>
          <p:cNvPicPr>
            <a:picLocks noChangeAspect="1"/>
          </p:cNvPicPr>
          <p:nvPr/>
        </p:nvPicPr>
        <p:blipFill rotWithShape="1">
          <a:blip r:embed="rId3"/>
          <a:srcRect t="16870" r="5357" b="19517"/>
          <a:stretch/>
        </p:blipFill>
        <p:spPr>
          <a:xfrm>
            <a:off x="1262741" y="3868015"/>
            <a:ext cx="2268000" cy="2276176"/>
          </a:xfrm>
          <a:prstGeom prst="rect">
            <a:avLst/>
          </a:prstGeom>
        </p:spPr>
      </p:pic>
      <p:pic>
        <p:nvPicPr>
          <p:cNvPr id="3074" name="Picture 2" descr="fotomontaje deocultar_caras_en_fotos 2163">
            <a:extLst>
              <a:ext uri="{FF2B5EF4-FFF2-40B4-BE49-F238E27FC236}">
                <a16:creationId xmlns="" xmlns:a16="http://schemas.microsoft.com/office/drawing/2014/main" id="{B4EB1148-2642-43EC-89EB-353194B92C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95" b="16508"/>
          <a:stretch/>
        </p:blipFill>
        <p:spPr bwMode="auto">
          <a:xfrm>
            <a:off x="5228343" y="3914883"/>
            <a:ext cx="2268000" cy="22186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DD37D039-4F0F-4D2F-8353-2FEB7F5D0D93}"/>
              </a:ext>
            </a:extLst>
          </p:cNvPr>
          <p:cNvPicPr>
            <a:picLocks noChangeAspect="1"/>
          </p:cNvPicPr>
          <p:nvPr/>
        </p:nvPicPr>
        <p:blipFill>
          <a:blip r:embed="rId5"/>
          <a:stretch>
            <a:fillRect/>
          </a:stretch>
        </p:blipFill>
        <p:spPr>
          <a:xfrm>
            <a:off x="8914607" y="3914882"/>
            <a:ext cx="2297876" cy="2218639"/>
          </a:xfrm>
          <a:prstGeom prst="rect">
            <a:avLst/>
          </a:prstGeom>
        </p:spPr>
      </p:pic>
      <p:sp>
        <p:nvSpPr>
          <p:cNvPr id="5" name="Flecha: a la derecha 4">
            <a:extLst>
              <a:ext uri="{FF2B5EF4-FFF2-40B4-BE49-F238E27FC236}">
                <a16:creationId xmlns="" xmlns:a16="http://schemas.microsoft.com/office/drawing/2014/main" id="{9534D236-81B3-4843-B507-FE3BF07C7E1E}"/>
              </a:ext>
            </a:extLst>
          </p:cNvPr>
          <p:cNvSpPr/>
          <p:nvPr/>
        </p:nvSpPr>
        <p:spPr>
          <a:xfrm>
            <a:off x="3951511" y="4865914"/>
            <a:ext cx="943260" cy="359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Flecha: a la derecha 8">
            <a:extLst>
              <a:ext uri="{FF2B5EF4-FFF2-40B4-BE49-F238E27FC236}">
                <a16:creationId xmlns="" xmlns:a16="http://schemas.microsoft.com/office/drawing/2014/main" id="{27AB3774-B731-4F56-B1B4-EECABA7FBA72}"/>
              </a:ext>
            </a:extLst>
          </p:cNvPr>
          <p:cNvSpPr/>
          <p:nvPr/>
        </p:nvSpPr>
        <p:spPr>
          <a:xfrm>
            <a:off x="7742827" y="4865914"/>
            <a:ext cx="943260" cy="359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112255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19" name="Marcador de contenido 2">
            <a:extLst>
              <a:ext uri="{FF2B5EF4-FFF2-40B4-BE49-F238E27FC236}">
                <a16:creationId xmlns="" xmlns:a16="http://schemas.microsoft.com/office/drawing/2014/main" id="{48800FA8-603B-4EF0-9205-A33738C58977}"/>
              </a:ext>
            </a:extLst>
          </p:cNvPr>
          <p:cNvSpPr txBox="1">
            <a:spLocks/>
          </p:cNvSpPr>
          <p:nvPr/>
        </p:nvSpPr>
        <p:spPr>
          <a:xfrm>
            <a:off x="1284448" y="2270757"/>
            <a:ext cx="9928035" cy="1052987"/>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800" dirty="0"/>
              <a:t>Implementar una ontología para interpretar los patrones de imágenes extraídas de las mamografías generando un registro numérico de los mismos basados en los coeficientes de textura Haralick que alimente una base del conocimiento que permita el ayudar al especialista al diagnóstico de cáncer de mama.</a:t>
            </a:r>
            <a:endParaRPr lang="es-EC" sz="2600"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058400" cy="1450757"/>
          </a:xfrm>
        </p:spPr>
        <p:txBody>
          <a:bodyPr/>
          <a:lstStyle/>
          <a:p>
            <a:r>
              <a:rPr lang="en-SG" b="1" spc="0" dirty="0">
                <a:ln w="22225">
                  <a:solidFill>
                    <a:schemeClr val="accent2"/>
                  </a:solidFill>
                  <a:prstDash val="solid"/>
                </a:ln>
                <a:solidFill>
                  <a:schemeClr val="accent1"/>
                </a:solidFill>
              </a:rPr>
              <a:t>IV. OBJETIVOS</a:t>
            </a:r>
            <a:endParaRPr lang="es-ES" b="1" spc="0" dirty="0">
              <a:ln w="22225">
                <a:solidFill>
                  <a:schemeClr val="accent2"/>
                </a:solidFill>
                <a:prstDash val="solid"/>
              </a:ln>
              <a:solidFill>
                <a:schemeClr val="accent1"/>
              </a:solidFill>
            </a:endParaRPr>
          </a:p>
        </p:txBody>
      </p:sp>
      <p:sp>
        <p:nvSpPr>
          <p:cNvPr id="15" name="Marcador de contenido 2">
            <a:extLst>
              <a:ext uri="{FF2B5EF4-FFF2-40B4-BE49-F238E27FC236}">
                <a16:creationId xmlns="" xmlns:a16="http://schemas.microsoft.com/office/drawing/2014/main" id="{48800FA8-603B-4EF0-9205-A33738C58977}"/>
              </a:ext>
            </a:extLst>
          </p:cNvPr>
          <p:cNvSpPr txBox="1">
            <a:spLocks/>
          </p:cNvSpPr>
          <p:nvPr/>
        </p:nvSpPr>
        <p:spPr>
          <a:xfrm>
            <a:off x="1097280" y="1830492"/>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600" b="1" dirty="0"/>
              <a:t>General</a:t>
            </a:r>
          </a:p>
        </p:txBody>
      </p:sp>
      <p:sp>
        <p:nvSpPr>
          <p:cNvPr id="18" name="Marcador de contenido 2">
            <a:extLst>
              <a:ext uri="{FF2B5EF4-FFF2-40B4-BE49-F238E27FC236}">
                <a16:creationId xmlns="" xmlns:a16="http://schemas.microsoft.com/office/drawing/2014/main" id="{48800FA8-603B-4EF0-9205-A33738C58977}"/>
              </a:ext>
            </a:extLst>
          </p:cNvPr>
          <p:cNvSpPr txBox="1">
            <a:spLocks/>
          </p:cNvSpPr>
          <p:nvPr/>
        </p:nvSpPr>
        <p:spPr>
          <a:xfrm>
            <a:off x="1097280" y="3323745"/>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600" b="1" dirty="0"/>
              <a:t>Específicos </a:t>
            </a:r>
          </a:p>
        </p:txBody>
      </p:sp>
      <p:sp>
        <p:nvSpPr>
          <p:cNvPr id="20" name="Marcador de contenido 2">
            <a:extLst>
              <a:ext uri="{FF2B5EF4-FFF2-40B4-BE49-F238E27FC236}">
                <a16:creationId xmlns="" xmlns:a16="http://schemas.microsoft.com/office/drawing/2014/main" id="{48800FA8-603B-4EF0-9205-A33738C58977}"/>
              </a:ext>
            </a:extLst>
          </p:cNvPr>
          <p:cNvSpPr txBox="1">
            <a:spLocks/>
          </p:cNvSpPr>
          <p:nvPr/>
        </p:nvSpPr>
        <p:spPr>
          <a:xfrm>
            <a:off x="1284448" y="3723498"/>
            <a:ext cx="9928035" cy="2460734"/>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0" indent="-571500" algn="just">
              <a:buClrTx/>
              <a:buFont typeface="+mj-lt"/>
              <a:buAutoNum type="romanUcPeriod"/>
            </a:pPr>
            <a:r>
              <a:rPr lang="es-EC" sz="2800" dirty="0"/>
              <a:t>Definir los límites, alcances y el dominio de la ontología.</a:t>
            </a:r>
          </a:p>
          <a:p>
            <a:pPr marL="571500" lvl="0" indent="-571500" algn="just">
              <a:buClrTx/>
              <a:buFont typeface="+mj-lt"/>
              <a:buAutoNum type="romanUcPeriod"/>
            </a:pPr>
            <a:r>
              <a:rPr lang="es-EC" sz="2800" dirty="0"/>
              <a:t>Conocer los patrones mamográficos en el ámbito médico y lo que nos indica cada uno.</a:t>
            </a:r>
          </a:p>
          <a:p>
            <a:pPr marL="571500" lvl="0" indent="-571500" algn="just">
              <a:buClrTx/>
              <a:buFont typeface="+mj-lt"/>
              <a:buAutoNum type="romanUcPeriod"/>
            </a:pPr>
            <a:r>
              <a:rPr lang="es-EC" sz="2800" dirty="0"/>
              <a:t>Implementar la ontología utilizando el lenguaje de programación Python, utilizando librerías asociadas al procesamiento de imágenes y matrices.</a:t>
            </a:r>
          </a:p>
          <a:p>
            <a:pPr marL="571500" lvl="0" indent="-571500" algn="just">
              <a:buClrTx/>
              <a:buFont typeface="+mj-lt"/>
              <a:buAutoNum type="romanUcPeriod"/>
            </a:pPr>
            <a:r>
              <a:rPr lang="es-EC" sz="2800" dirty="0"/>
              <a:t>Obtener un resultado aproximado del problema mamario según BI-RADS, en base a los coeficientes de textura Haralick registrados.</a:t>
            </a:r>
          </a:p>
          <a:p>
            <a:pPr marL="0" indent="0" algn="just">
              <a:buNone/>
            </a:pPr>
            <a:endParaRPr lang="es-EC" sz="2600" dirty="0"/>
          </a:p>
        </p:txBody>
      </p:sp>
    </p:spTree>
    <p:extLst>
      <p:ext uri="{BB962C8B-B14F-4D97-AF65-F5344CB8AC3E}">
        <p14:creationId xmlns:p14="http://schemas.microsoft.com/office/powerpoint/2010/main" val="2173907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383520" cy="1450757"/>
          </a:xfrm>
        </p:spPr>
        <p:txBody>
          <a:bodyPr>
            <a:normAutofit/>
          </a:bodyPr>
          <a:lstStyle/>
          <a:p>
            <a:r>
              <a:rPr lang="es-EC" b="1" spc="0" dirty="0">
                <a:ln w="22225">
                  <a:solidFill>
                    <a:schemeClr val="accent2"/>
                  </a:solidFill>
                  <a:prstDash val="solid"/>
                </a:ln>
                <a:solidFill>
                  <a:schemeClr val="accent1"/>
                </a:solidFill>
              </a:rPr>
              <a:t>V. CÁNCER DE MAMA</a:t>
            </a:r>
            <a:br>
              <a:rPr lang="es-EC" b="1" spc="0" dirty="0">
                <a:ln w="22225">
                  <a:solidFill>
                    <a:schemeClr val="accent2"/>
                  </a:solidFill>
                  <a:prstDash val="solid"/>
                </a:ln>
                <a:solidFill>
                  <a:schemeClr val="accent1"/>
                </a:solidFill>
              </a:rPr>
            </a:br>
            <a:r>
              <a:rPr lang="es-EC" b="1" spc="0" dirty="0">
                <a:ln w="22225">
                  <a:solidFill>
                    <a:schemeClr val="accent2"/>
                  </a:solidFill>
                  <a:prstDash val="solid"/>
                </a:ln>
                <a:solidFill>
                  <a:schemeClr val="accent1"/>
                </a:solidFill>
              </a:rPr>
              <a:t>Datos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2" y="2220826"/>
            <a:ext cx="11063876" cy="342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28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8F032A-9D11-453D-834B-CED3FA0D8DB2}"/>
              </a:ext>
            </a:extLst>
          </p:cNvPr>
          <p:cNvSpPr>
            <a:spLocks noGrp="1"/>
          </p:cNvSpPr>
          <p:nvPr>
            <p:ph type="title"/>
          </p:nvPr>
        </p:nvSpPr>
        <p:spPr/>
        <p:txBody>
          <a:bodyPr/>
          <a:lstStyle/>
          <a:p>
            <a:r>
              <a:rPr lang="es-EC" b="1" spc="0" dirty="0">
                <a:ln w="22225">
                  <a:solidFill>
                    <a:schemeClr val="accent2"/>
                  </a:solidFill>
                  <a:prstDash val="solid"/>
                </a:ln>
                <a:solidFill>
                  <a:schemeClr val="accent1"/>
                </a:solidFill>
              </a:rPr>
              <a:t>V. CÁNCER DE MAMA</a:t>
            </a:r>
            <a:br>
              <a:rPr lang="es-EC" b="1" spc="0" dirty="0">
                <a:ln w="22225">
                  <a:solidFill>
                    <a:schemeClr val="accent2"/>
                  </a:solidFill>
                  <a:prstDash val="solid"/>
                </a:ln>
                <a:solidFill>
                  <a:schemeClr val="accent1"/>
                </a:solidFill>
              </a:rPr>
            </a:br>
            <a:r>
              <a:rPr lang="es-EC" b="1" spc="0" dirty="0">
                <a:ln w="22225">
                  <a:solidFill>
                    <a:schemeClr val="accent2"/>
                  </a:solidFill>
                  <a:prstDash val="solid"/>
                </a:ln>
                <a:solidFill>
                  <a:schemeClr val="accent1"/>
                </a:solidFill>
              </a:rPr>
              <a:t>Datos</a:t>
            </a:r>
            <a:endParaRPr lang="es-MX" dirty="0"/>
          </a:p>
        </p:txBody>
      </p:sp>
      <p:graphicFrame>
        <p:nvGraphicFramePr>
          <p:cNvPr id="7" name="Marcador de contenido 6">
            <a:extLst>
              <a:ext uri="{FF2B5EF4-FFF2-40B4-BE49-F238E27FC236}">
                <a16:creationId xmlns="" xmlns:a16="http://schemas.microsoft.com/office/drawing/2014/main" id="{CFA5B514-465D-44BB-809D-1CD2CF296727}"/>
              </a:ext>
            </a:extLst>
          </p:cNvPr>
          <p:cNvGraphicFramePr>
            <a:graphicFrameLocks noGrp="1"/>
          </p:cNvGraphicFramePr>
          <p:nvPr>
            <p:ph idx="1"/>
            <p:extLst>
              <p:ext uri="{D42A27DB-BD31-4B8C-83A1-F6EECF244321}">
                <p14:modId xmlns:p14="http://schemas.microsoft.com/office/powerpoint/2010/main" val="2257421482"/>
              </p:ext>
            </p:extLst>
          </p:nvPr>
        </p:nvGraphicFramePr>
        <p:xfrm>
          <a:off x="7375138" y="2106186"/>
          <a:ext cx="3837345" cy="3559804"/>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a:extLst>
              <a:ext uri="{FF2B5EF4-FFF2-40B4-BE49-F238E27FC236}">
                <a16:creationId xmlns="" xmlns:a16="http://schemas.microsoft.com/office/drawing/2014/main" id="{5B4B3E91-C265-456F-9FFE-AD731DAC56AA}"/>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026" name="Picture 2" descr="Resultado de imagen para lugar donde vives">
            <a:extLst>
              <a:ext uri="{FF2B5EF4-FFF2-40B4-BE49-F238E27FC236}">
                <a16:creationId xmlns="" xmlns:a16="http://schemas.microsoft.com/office/drawing/2014/main" id="{706B5C0E-86BE-45E0-B409-77424821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2039" y="2364979"/>
            <a:ext cx="227544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abaquismo">
            <a:extLst>
              <a:ext uri="{FF2B5EF4-FFF2-40B4-BE49-F238E27FC236}">
                <a16:creationId xmlns="" xmlns:a16="http://schemas.microsoft.com/office/drawing/2014/main" id="{1F98CBF1-0B25-425A-9DB5-E50D69545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854" y="2364979"/>
            <a:ext cx="254497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mala alimentacion">
            <a:extLst>
              <a:ext uri="{FF2B5EF4-FFF2-40B4-BE49-F238E27FC236}">
                <a16:creationId xmlns="" xmlns:a16="http://schemas.microsoft.com/office/drawing/2014/main" id="{34A6EE46-580D-4556-A558-842DDA029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42" y="4438021"/>
            <a:ext cx="2275445" cy="15142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falta de actividad fisica">
            <a:extLst>
              <a:ext uri="{FF2B5EF4-FFF2-40B4-BE49-F238E27FC236}">
                <a16:creationId xmlns="" xmlns:a16="http://schemas.microsoft.com/office/drawing/2014/main" id="{785553C7-A4C9-47DB-9935-4B307E2AA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854" y="4438020"/>
            <a:ext cx="2544972" cy="15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38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1000"/>
                                        <p:tgtEl>
                                          <p:spTgt spid="1032"/>
                                        </p:tgtEl>
                                      </p:cBhvr>
                                    </p:animEffect>
                                    <p:anim calcmode="lin" valueType="num">
                                      <p:cBhvr>
                                        <p:cTn id="27" dur="1000" fill="hold"/>
                                        <p:tgtEl>
                                          <p:spTgt spid="1032"/>
                                        </p:tgtEl>
                                        <p:attrNameLst>
                                          <p:attrName>ppt_x</p:attrName>
                                        </p:attrNameLst>
                                      </p:cBhvr>
                                      <p:tavLst>
                                        <p:tav tm="0">
                                          <p:val>
                                            <p:strVal val="#ppt_x"/>
                                          </p:val>
                                        </p:tav>
                                        <p:tav tm="100000">
                                          <p:val>
                                            <p:strVal val="#ppt_x"/>
                                          </p:val>
                                        </p:tav>
                                      </p:tavLst>
                                    </p:anim>
                                    <p:anim calcmode="lin" valueType="num">
                                      <p:cBhvr>
                                        <p:cTn id="2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22" name="Título 1">
            <a:extLst>
              <a:ext uri="{FF2B5EF4-FFF2-40B4-BE49-F238E27FC236}">
                <a16:creationId xmlns="" xmlns:a16="http://schemas.microsoft.com/office/drawing/2014/main" id="{AD40441B-332E-4C58-81A9-CD7C90AB2BF8}"/>
              </a:ext>
            </a:extLst>
          </p:cNvPr>
          <p:cNvSpPr>
            <a:spLocks noGrp="1"/>
          </p:cNvSpPr>
          <p:nvPr>
            <p:ph type="title"/>
          </p:nvPr>
        </p:nvSpPr>
        <p:spPr>
          <a:xfrm>
            <a:off x="1097280" y="286603"/>
            <a:ext cx="10383520" cy="1450757"/>
          </a:xfrm>
        </p:spPr>
        <p:txBody>
          <a:bodyPr/>
          <a:lstStyle/>
          <a:p>
            <a:r>
              <a:rPr lang="es-EC" b="1" spc="0" dirty="0">
                <a:ln w="22225">
                  <a:solidFill>
                    <a:schemeClr val="accent2"/>
                  </a:solidFill>
                  <a:prstDash val="solid"/>
                </a:ln>
                <a:solidFill>
                  <a:schemeClr val="accent1"/>
                </a:solidFill>
              </a:rPr>
              <a:t>Factores de riesgo de cáncer de mama </a:t>
            </a:r>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26" name="Picture 2" descr="Resultado de imagen para factores riesgo cancer de mama">
            <a:extLst>
              <a:ext uri="{FF2B5EF4-FFF2-40B4-BE49-F238E27FC236}">
                <a16:creationId xmlns="" xmlns:a16="http://schemas.microsoft.com/office/drawing/2014/main" id="{A7EA37F0-8E52-48D5-BFDA-A6AAE5EB0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51" b="5806"/>
          <a:stretch/>
        </p:blipFill>
        <p:spPr bwMode="auto">
          <a:xfrm>
            <a:off x="104863" y="2078437"/>
            <a:ext cx="11982273" cy="366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64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TM02900769[[fn=Retrospección]]</Template>
  <TotalTime>24276</TotalTime>
  <Words>3387</Words>
  <Application>Microsoft Office PowerPoint</Application>
  <PresentationFormat>Personalizado</PresentationFormat>
  <Paragraphs>342</Paragraphs>
  <Slides>26</Slides>
  <Notes>25</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Retrospección</vt:lpstr>
      <vt:lpstr>Presentación de PowerPoint</vt:lpstr>
      <vt:lpstr>Agenda</vt:lpstr>
      <vt:lpstr>I. ANTECEDENTES</vt:lpstr>
      <vt:lpstr>II. PROBLEMÁTICA</vt:lpstr>
      <vt:lpstr>III. JUSTIFICACIÓN </vt:lpstr>
      <vt:lpstr>IV. OBJETIVOS</vt:lpstr>
      <vt:lpstr>V. CÁNCER DE MAMA Datos</vt:lpstr>
      <vt:lpstr>V. CÁNCER DE MAMA Datos</vt:lpstr>
      <vt:lpstr>Factores de riesgo de cáncer de mama </vt:lpstr>
      <vt:lpstr>Tipos de Problemas Mamarios</vt:lpstr>
      <vt:lpstr>Métodos de diagnóstico del cáncer de mama</vt:lpstr>
      <vt:lpstr>VI. ANÁLISIS DE TEXTURA</vt:lpstr>
      <vt:lpstr>Coeficientes de textura Haralick</vt:lpstr>
      <vt:lpstr>Clasificación BI-RADS</vt:lpstr>
      <vt:lpstr>VII. DISEÑO E IMPLEMENTACIÓN DE LA ONTOLOGÍA</vt:lpstr>
      <vt:lpstr>Modelo Conceptual Detallado</vt:lpstr>
      <vt:lpstr>Metodología Utilizada</vt:lpstr>
      <vt:lpstr>Aprendizaje de la Ontología</vt:lpstr>
      <vt:lpstr>Análisis de rangos</vt:lpstr>
      <vt:lpstr>VIII. PRUEBAS Y EVALUACIÓN DE RESULTADOS</vt:lpstr>
      <vt:lpstr>Casos de Prueba - Conocidos</vt:lpstr>
      <vt:lpstr>RESULTADOS</vt:lpstr>
      <vt:lpstr>Casos de Prueba - Desconocidos</vt:lpstr>
      <vt:lpstr>Presentación de PowerPoint</vt:lpstr>
      <vt:lpstr>IX. 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LA OBTENCIÓN DEL TÍTULO DE INGENIERO EN SISTEMAS E INFORMÁTICA    TEMA: REVISIÓN SISTEMÁTICA DE LITERATURA SOBRE EVALUACIÓN DE LA USABILIDAD DE APLICACIONES EN DISPOSITIVOS MÓVILES MULTIPLATAFORMA PARA ESTABLECER EL ESTADO DEL ARTE DE UN PROYECTO DE INVESTIGACIÓN</dc:title>
  <dc:creator>SANDY-PC</dc:creator>
  <cp:lastModifiedBy>James Vinicio Carrillo</cp:lastModifiedBy>
  <cp:revision>848</cp:revision>
  <cp:lastPrinted>2017-06-05T20:31:18Z</cp:lastPrinted>
  <dcterms:created xsi:type="dcterms:W3CDTF">2016-12-06T18:16:52Z</dcterms:created>
  <dcterms:modified xsi:type="dcterms:W3CDTF">2020-01-31T10:19:02Z</dcterms:modified>
</cp:coreProperties>
</file>