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7" r:id="rId3"/>
    <p:sldId id="258" r:id="rId4"/>
    <p:sldId id="259" r:id="rId5"/>
    <p:sldId id="262" r:id="rId6"/>
    <p:sldId id="260" r:id="rId7"/>
    <p:sldId id="261" r:id="rId8"/>
    <p:sldId id="263" r:id="rId9"/>
    <p:sldId id="264" r:id="rId10"/>
    <p:sldId id="265" r:id="rId11"/>
    <p:sldId id="266" r:id="rId12"/>
    <p:sldId id="268" r:id="rId13"/>
    <p:sldId id="272" r:id="rId14"/>
    <p:sldId id="269" r:id="rId15"/>
    <p:sldId id="267" r:id="rId16"/>
    <p:sldId id="270" r:id="rId17"/>
    <p:sldId id="273" r:id="rId18"/>
    <p:sldId id="274" r:id="rId19"/>
    <p:sldId id="276" r:id="rId20"/>
    <p:sldId id="277" r:id="rId21"/>
    <p:sldId id="278" r:id="rId22"/>
    <p:sldId id="279" r:id="rId23"/>
    <p:sldId id="281" r:id="rId24"/>
    <p:sldId id="282" r:id="rId25"/>
    <p:sldId id="283" r:id="rId26"/>
    <p:sldId id="284" r:id="rId27"/>
    <p:sldId id="280"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293" autoAdjust="0"/>
  </p:normalViewPr>
  <p:slideViewPr>
    <p:cSldViewPr snapToGrid="0">
      <p:cViewPr varScale="1">
        <p:scale>
          <a:sx n="76" d="100"/>
          <a:sy n="76" d="100"/>
        </p:scale>
        <p:origin x="11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4CCB7-5827-4962-BCB1-FA9793EBB524}" type="datetimeFigureOut">
              <a:rPr lang="es-EC" smtClean="0"/>
              <a:t>20/01/2020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53931-98E7-4848-B01E-BC82582DFACB}" type="slidenum">
              <a:rPr lang="es-EC" smtClean="0"/>
              <a:t>‹Nº›</a:t>
            </a:fld>
            <a:endParaRPr lang="es-EC"/>
          </a:p>
        </p:txBody>
      </p:sp>
    </p:spTree>
    <p:extLst>
      <p:ext uri="{BB962C8B-B14F-4D97-AF65-F5344CB8AC3E}">
        <p14:creationId xmlns:p14="http://schemas.microsoft.com/office/powerpoint/2010/main" val="388125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de autenticación dentro de los sistemas de información siempre se ha presentado como un problema de alto riesgo </a:t>
            </a:r>
          </a:p>
          <a:p>
            <a:r>
              <a:rPr lang="es-EC" sz="1200" kern="1200" dirty="0" smtClean="0">
                <a:solidFill>
                  <a:schemeClr val="tx1"/>
                </a:solidFill>
                <a:effectLst/>
                <a:latin typeface="+mn-lt"/>
                <a:ea typeface="+mn-ea"/>
                <a:cs typeface="+mn-cs"/>
              </a:rPr>
              <a:t>diferentes métodos, </a:t>
            </a:r>
            <a:endParaRPr lang="es-EC" dirty="0"/>
          </a:p>
        </p:txBody>
      </p:sp>
      <p:sp>
        <p:nvSpPr>
          <p:cNvPr id="4" name="Marcador de número de diapositiva 3"/>
          <p:cNvSpPr>
            <a:spLocks noGrp="1"/>
          </p:cNvSpPr>
          <p:nvPr>
            <p:ph type="sldNum" sz="quarter" idx="10"/>
          </p:nvPr>
        </p:nvSpPr>
        <p:spPr/>
        <p:txBody>
          <a:bodyPr/>
          <a:lstStyle/>
          <a:p>
            <a:fld id="{19C53931-98E7-4848-B01E-BC82582DFACB}" type="slidenum">
              <a:rPr lang="es-EC" smtClean="0"/>
              <a:t>3</a:t>
            </a:fld>
            <a:endParaRPr lang="es-EC"/>
          </a:p>
        </p:txBody>
      </p:sp>
    </p:spTree>
    <p:extLst>
      <p:ext uri="{BB962C8B-B14F-4D97-AF65-F5344CB8AC3E}">
        <p14:creationId xmlns:p14="http://schemas.microsoft.com/office/powerpoint/2010/main" val="17300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Requisitos</a:t>
            </a:r>
            <a:r>
              <a:rPr lang="es-ES" baseline="0" dirty="0" smtClean="0"/>
              <a:t> contradictorios</a:t>
            </a: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Sustracción de credenciales</a:t>
            </a:r>
            <a:endParaRPr lang="es-EC" dirty="0" smtClean="0"/>
          </a:p>
          <a:p>
            <a:r>
              <a:rPr lang="es-EC" sz="1200" kern="1200" dirty="0" smtClean="0">
                <a:solidFill>
                  <a:schemeClr val="tx1"/>
                </a:solidFill>
                <a:effectLst/>
                <a:latin typeface="+mn-lt"/>
                <a:ea typeface="+mn-ea"/>
                <a:cs typeface="+mn-cs"/>
              </a:rPr>
              <a:t>95.800 vulnerabilidades </a:t>
            </a:r>
          </a:p>
          <a:p>
            <a:r>
              <a:rPr lang="es-EC" sz="1200" kern="1200" dirty="0" smtClean="0">
                <a:solidFill>
                  <a:schemeClr val="tx1"/>
                </a:solidFill>
                <a:effectLst/>
                <a:latin typeface="+mn-lt"/>
                <a:ea typeface="+mn-ea"/>
                <a:cs typeface="+mn-cs"/>
              </a:rPr>
              <a:t>Organizaciones</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7700 organizaciones Phishing</a:t>
            </a:r>
            <a:endParaRPr lang="es-EC" dirty="0"/>
          </a:p>
        </p:txBody>
      </p:sp>
      <p:sp>
        <p:nvSpPr>
          <p:cNvPr id="4" name="Marcador de número de diapositiva 3"/>
          <p:cNvSpPr>
            <a:spLocks noGrp="1"/>
          </p:cNvSpPr>
          <p:nvPr>
            <p:ph type="sldNum" sz="quarter" idx="10"/>
          </p:nvPr>
        </p:nvSpPr>
        <p:spPr/>
        <p:txBody>
          <a:bodyPr/>
          <a:lstStyle/>
          <a:p>
            <a:fld id="{19C53931-98E7-4848-B01E-BC82582DFACB}" type="slidenum">
              <a:rPr lang="es-EC" smtClean="0"/>
              <a:t>4</a:t>
            </a:fld>
            <a:endParaRPr lang="es-EC"/>
          </a:p>
        </p:txBody>
      </p:sp>
    </p:spTree>
    <p:extLst>
      <p:ext uri="{BB962C8B-B14F-4D97-AF65-F5344CB8AC3E}">
        <p14:creationId xmlns:p14="http://schemas.microsoft.com/office/powerpoint/2010/main" val="66019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sz="3600" dirty="0"/>
              <a:t>MECANISMO DE AUTENTICACIÓN HÍBRIDO BASADO EN CONTRASEÑA GRÁFICA Y DESCARTABLE</a:t>
            </a:r>
          </a:p>
        </p:txBody>
      </p:sp>
      <p:sp>
        <p:nvSpPr>
          <p:cNvPr id="3" name="Subtítulo 2"/>
          <p:cNvSpPr>
            <a:spLocks noGrp="1"/>
          </p:cNvSpPr>
          <p:nvPr>
            <p:ph type="subTitle" idx="1"/>
          </p:nvPr>
        </p:nvSpPr>
        <p:spPr/>
        <p:txBody>
          <a:bodyPr/>
          <a:lstStyle/>
          <a:p>
            <a:r>
              <a:rPr lang="es-EC" dirty="0" smtClean="0"/>
              <a:t>Autor: Daniel Arcentales</a:t>
            </a:r>
            <a:endParaRPr lang="es-EC" dirty="0"/>
          </a:p>
        </p:txBody>
      </p:sp>
      <p:pic>
        <p:nvPicPr>
          <p:cNvPr id="4"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8774" y="325293"/>
            <a:ext cx="4863521" cy="12560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para dec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0612" y="5147732"/>
            <a:ext cx="1559821" cy="155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570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Planificar y actuar</a:t>
            </a:r>
            <a:br>
              <a:rPr lang="es-US" dirty="0"/>
            </a:br>
            <a:r>
              <a:rPr lang="es-US" dirty="0" smtClean="0"/>
              <a:t>Diagrama de arquitectura</a:t>
            </a:r>
            <a:endParaRPr lang="es-EC" dirty="0"/>
          </a:p>
        </p:txBody>
      </p:sp>
      <p:pic>
        <p:nvPicPr>
          <p:cNvPr id="4" name="image24.png"/>
          <p:cNvPicPr/>
          <p:nvPr/>
        </p:nvPicPr>
        <p:blipFill>
          <a:blip r:embed="rId2"/>
          <a:srcRect/>
          <a:stretch>
            <a:fillRect/>
          </a:stretch>
        </p:blipFill>
        <p:spPr>
          <a:xfrm>
            <a:off x="677334" y="1735772"/>
            <a:ext cx="7566626" cy="4919028"/>
          </a:xfrm>
          <a:prstGeom prst="rect">
            <a:avLst/>
          </a:prstGeom>
          <a:ln/>
        </p:spPr>
      </p:pic>
    </p:spTree>
    <p:extLst>
      <p:ext uri="{BB962C8B-B14F-4D97-AF65-F5344CB8AC3E}">
        <p14:creationId xmlns:p14="http://schemas.microsoft.com/office/powerpoint/2010/main" val="2919286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Planificar y actuar</a:t>
            </a:r>
            <a:br>
              <a:rPr lang="es-US" dirty="0"/>
            </a:br>
            <a:r>
              <a:rPr lang="es-US" dirty="0" smtClean="0"/>
              <a:t>Mecanismo de autenticación</a:t>
            </a:r>
            <a:endParaRPr lang="es-EC" dirty="0"/>
          </a:p>
        </p:txBody>
      </p:sp>
      <p:pic>
        <p:nvPicPr>
          <p:cNvPr id="4" name="image27.png"/>
          <p:cNvPicPr>
            <a:picLocks noGrp="1"/>
          </p:cNvPicPr>
          <p:nvPr>
            <p:ph idx="1"/>
          </p:nvPr>
        </p:nvPicPr>
        <p:blipFill>
          <a:blip r:embed="rId2"/>
          <a:srcRect b="6751"/>
          <a:stretch>
            <a:fillRect/>
          </a:stretch>
        </p:blipFill>
        <p:spPr>
          <a:xfrm>
            <a:off x="2063135" y="1930400"/>
            <a:ext cx="5825066" cy="3976095"/>
          </a:xfrm>
          <a:prstGeom prst="rect">
            <a:avLst/>
          </a:prstGeom>
          <a:ln/>
        </p:spPr>
      </p:pic>
    </p:spTree>
    <p:extLst>
      <p:ext uri="{BB962C8B-B14F-4D97-AF65-F5344CB8AC3E}">
        <p14:creationId xmlns:p14="http://schemas.microsoft.com/office/powerpoint/2010/main" val="77139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8134" y="609600"/>
            <a:ext cx="8596668" cy="1320800"/>
          </a:xfrm>
        </p:spPr>
        <p:txBody>
          <a:bodyPr/>
          <a:lstStyle/>
          <a:p>
            <a:r>
              <a:rPr lang="es-US" dirty="0"/>
              <a:t>Planificar y actuar</a:t>
            </a:r>
            <a:br>
              <a:rPr lang="es-US" dirty="0"/>
            </a:br>
            <a:r>
              <a:rPr lang="es-US" dirty="0" smtClean="0"/>
              <a:t>Mecanismo de autenticación</a:t>
            </a:r>
            <a:endParaRPr lang="es-EC" dirty="0"/>
          </a:p>
        </p:txBody>
      </p:sp>
      <p:pic>
        <p:nvPicPr>
          <p:cNvPr id="5" name="Imagen 4"/>
          <p:cNvPicPr>
            <a:picLocks noChangeAspect="1"/>
          </p:cNvPicPr>
          <p:nvPr/>
        </p:nvPicPr>
        <p:blipFill>
          <a:blip r:embed="rId2"/>
          <a:stretch>
            <a:fillRect/>
          </a:stretch>
        </p:blipFill>
        <p:spPr>
          <a:xfrm>
            <a:off x="287337" y="2098675"/>
            <a:ext cx="4447088" cy="3276802"/>
          </a:xfrm>
          <a:prstGeom prst="rect">
            <a:avLst/>
          </a:prstGeom>
        </p:spPr>
      </p:pic>
      <p:pic>
        <p:nvPicPr>
          <p:cNvPr id="7" name="Imagen 6"/>
          <p:cNvPicPr>
            <a:picLocks noChangeAspect="1"/>
          </p:cNvPicPr>
          <p:nvPr/>
        </p:nvPicPr>
        <p:blipFill>
          <a:blip r:embed="rId3"/>
          <a:stretch>
            <a:fillRect/>
          </a:stretch>
        </p:blipFill>
        <p:spPr>
          <a:xfrm>
            <a:off x="4874866" y="2098675"/>
            <a:ext cx="4167534" cy="3327504"/>
          </a:xfrm>
          <a:prstGeom prst="rect">
            <a:avLst/>
          </a:prstGeom>
        </p:spPr>
      </p:pic>
    </p:spTree>
    <p:extLst>
      <p:ext uri="{BB962C8B-B14F-4D97-AF65-F5344CB8AC3E}">
        <p14:creationId xmlns:p14="http://schemas.microsoft.com/office/powerpoint/2010/main" val="1218203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8134" y="609600"/>
            <a:ext cx="8596668" cy="1320800"/>
          </a:xfrm>
        </p:spPr>
        <p:txBody>
          <a:bodyPr/>
          <a:lstStyle/>
          <a:p>
            <a:r>
              <a:rPr lang="es-US" dirty="0"/>
              <a:t>Planificar y actuar</a:t>
            </a:r>
            <a:br>
              <a:rPr lang="es-US" dirty="0"/>
            </a:br>
            <a:r>
              <a:rPr lang="es-US" dirty="0" smtClean="0"/>
              <a:t>Mecanismo de autenticación</a:t>
            </a:r>
            <a:endParaRPr lang="es-EC" dirty="0"/>
          </a:p>
        </p:txBody>
      </p:sp>
      <p:pic>
        <p:nvPicPr>
          <p:cNvPr id="6" name="image34.png"/>
          <p:cNvPicPr/>
          <p:nvPr/>
        </p:nvPicPr>
        <p:blipFill>
          <a:blip r:embed="rId2"/>
          <a:srcRect b="16708"/>
          <a:stretch>
            <a:fillRect/>
          </a:stretch>
        </p:blipFill>
        <p:spPr>
          <a:xfrm>
            <a:off x="1048067" y="1930400"/>
            <a:ext cx="6969081" cy="4648200"/>
          </a:xfrm>
          <a:prstGeom prst="rect">
            <a:avLst/>
          </a:prstGeom>
          <a:ln/>
        </p:spPr>
      </p:pic>
    </p:spTree>
    <p:extLst>
      <p:ext uri="{BB962C8B-B14F-4D97-AF65-F5344CB8AC3E}">
        <p14:creationId xmlns:p14="http://schemas.microsoft.com/office/powerpoint/2010/main" val="1278578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8134" y="609600"/>
            <a:ext cx="8596668" cy="1320800"/>
          </a:xfrm>
        </p:spPr>
        <p:txBody>
          <a:bodyPr/>
          <a:lstStyle/>
          <a:p>
            <a:r>
              <a:rPr lang="es-US" dirty="0"/>
              <a:t>Planificar y actuar</a:t>
            </a:r>
            <a:br>
              <a:rPr lang="es-US" dirty="0"/>
            </a:br>
            <a:r>
              <a:rPr lang="es-US" dirty="0" smtClean="0"/>
              <a:t>Mecanismo de autenticación</a:t>
            </a:r>
            <a:endParaRPr lang="es-EC" dirty="0"/>
          </a:p>
        </p:txBody>
      </p:sp>
      <p:pic>
        <p:nvPicPr>
          <p:cNvPr id="10" name="image35.png"/>
          <p:cNvPicPr/>
          <p:nvPr/>
        </p:nvPicPr>
        <p:blipFill>
          <a:blip r:embed="rId2"/>
          <a:srcRect/>
          <a:stretch>
            <a:fillRect/>
          </a:stretch>
        </p:blipFill>
        <p:spPr>
          <a:xfrm>
            <a:off x="2139314" y="1930400"/>
            <a:ext cx="5031149" cy="4521200"/>
          </a:xfrm>
          <a:prstGeom prst="rect">
            <a:avLst/>
          </a:prstGeom>
          <a:ln/>
        </p:spPr>
      </p:pic>
    </p:spTree>
    <p:extLst>
      <p:ext uri="{BB962C8B-B14F-4D97-AF65-F5344CB8AC3E}">
        <p14:creationId xmlns:p14="http://schemas.microsoft.com/office/powerpoint/2010/main" val="132968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Planificar y actuar</a:t>
            </a:r>
            <a:br>
              <a:rPr lang="es-US" dirty="0"/>
            </a:br>
            <a:r>
              <a:rPr lang="es-US" dirty="0"/>
              <a:t>Mecanismo de autenticación</a:t>
            </a:r>
            <a:endParaRPr lang="es-EC" dirty="0"/>
          </a:p>
        </p:txBody>
      </p:sp>
      <p:pic>
        <p:nvPicPr>
          <p:cNvPr id="26" name="image36.png"/>
          <p:cNvPicPr/>
          <p:nvPr/>
        </p:nvPicPr>
        <p:blipFill>
          <a:blip r:embed="rId3"/>
          <a:srcRect r="12449"/>
          <a:stretch>
            <a:fillRect/>
          </a:stretch>
        </p:blipFill>
        <p:spPr>
          <a:xfrm>
            <a:off x="695325" y="2211705"/>
            <a:ext cx="5210175" cy="1894264"/>
          </a:xfrm>
          <a:prstGeom prst="rect">
            <a:avLst/>
          </a:prstGeom>
          <a:ln/>
        </p:spPr>
      </p:pic>
      <p:pic>
        <p:nvPicPr>
          <p:cNvPr id="27" name="image9.png"/>
          <p:cNvPicPr/>
          <p:nvPr/>
        </p:nvPicPr>
        <p:blipFill>
          <a:blip r:embed="rId4"/>
          <a:srcRect b="20955"/>
          <a:stretch>
            <a:fillRect/>
          </a:stretch>
        </p:blipFill>
        <p:spPr>
          <a:xfrm>
            <a:off x="3300412" y="4498975"/>
            <a:ext cx="5661025" cy="1619250"/>
          </a:xfrm>
          <a:prstGeom prst="rect">
            <a:avLst/>
          </a:prstGeom>
          <a:ln/>
        </p:spPr>
      </p:pic>
    </p:spTree>
    <p:extLst>
      <p:ext uri="{BB962C8B-B14F-4D97-AF65-F5344CB8AC3E}">
        <p14:creationId xmlns:p14="http://schemas.microsoft.com/office/powerpoint/2010/main" val="185426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US" dirty="0" smtClean="0"/>
              <a:t>Evaluación de seguridad</a:t>
            </a:r>
            <a:br>
              <a:rPr lang="es-US" dirty="0" smtClean="0"/>
            </a:br>
            <a:r>
              <a:rPr lang="es-US" dirty="0" smtClean="0"/>
              <a:t>Ataque de diccionario.</a:t>
            </a:r>
            <a:br>
              <a:rPr lang="es-US" dirty="0" smtClean="0"/>
            </a:br>
            <a:endParaRPr lang="es-EC" dirty="0"/>
          </a:p>
        </p:txBody>
      </p:sp>
      <p:pic>
        <p:nvPicPr>
          <p:cNvPr id="4" name="image10.png"/>
          <p:cNvPicPr/>
          <p:nvPr/>
        </p:nvPicPr>
        <p:blipFill>
          <a:blip r:embed="rId2"/>
          <a:srcRect/>
          <a:stretch>
            <a:fillRect/>
          </a:stretch>
        </p:blipFill>
        <p:spPr>
          <a:xfrm>
            <a:off x="229235" y="1930400"/>
            <a:ext cx="4499743" cy="2326242"/>
          </a:xfrm>
          <a:prstGeom prst="rect">
            <a:avLst/>
          </a:prstGeom>
          <a:ln/>
        </p:spPr>
      </p:pic>
      <p:graphicFrame>
        <p:nvGraphicFramePr>
          <p:cNvPr id="5" name="Tabla 4"/>
          <p:cNvGraphicFramePr>
            <a:graphicFrameLocks noGrp="1"/>
          </p:cNvGraphicFramePr>
          <p:nvPr>
            <p:extLst>
              <p:ext uri="{D42A27DB-BD31-4B8C-83A1-F6EECF244321}">
                <p14:modId xmlns:p14="http://schemas.microsoft.com/office/powerpoint/2010/main" val="2517006836"/>
              </p:ext>
            </p:extLst>
          </p:nvPr>
        </p:nvGraphicFramePr>
        <p:xfrm>
          <a:off x="4912137" y="2994342"/>
          <a:ext cx="4361865" cy="3625088"/>
        </p:xfrm>
        <a:graphic>
          <a:graphicData uri="http://schemas.openxmlformats.org/drawingml/2006/table">
            <a:tbl>
              <a:tblPr bandRow="1">
                <a:tableStyleId>{5C22544A-7EE6-4342-B048-85BDC9FD1C3A}</a:tableStyleId>
              </a:tblPr>
              <a:tblGrid>
                <a:gridCol w="588849"/>
                <a:gridCol w="1481250"/>
                <a:gridCol w="1259063"/>
                <a:gridCol w="1032703"/>
              </a:tblGrid>
              <a:tr h="160747">
                <a:tc>
                  <a:txBody>
                    <a:bodyPr/>
                    <a:lstStyle/>
                    <a:p>
                      <a:pPr algn="just">
                        <a:lnSpc>
                          <a:spcPct val="107000"/>
                        </a:lnSpc>
                        <a:spcAft>
                          <a:spcPts val="800"/>
                        </a:spcAft>
                      </a:pPr>
                      <a:r>
                        <a:rPr lang="es-EC" sz="1000" dirty="0">
                          <a:effectLst/>
                        </a:rPr>
                        <a:t>Prueba</a:t>
                      </a:r>
                      <a:endParaRPr lang="es-EC" sz="1000" dirty="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CRUCH</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SECAU Traducida</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Resultado</a:t>
                      </a:r>
                      <a:endParaRPr lang="es-EC" sz="1000">
                        <a:effectLst/>
                        <a:latin typeface="Arial" panose="020B0604020202020204" pitchFamily="34" charset="0"/>
                        <a:ea typeface="Arial" panose="020B0604020202020204" pitchFamily="34" charset="0"/>
                      </a:endParaRPr>
                    </a:p>
                  </a:txBody>
                  <a:tcPr marL="56329" marR="56329" marT="0" marB="0"/>
                </a:tc>
              </a:tr>
              <a:tr h="649142">
                <a:tc>
                  <a:txBody>
                    <a:bodyPr/>
                    <a:lstStyle/>
                    <a:p>
                      <a:pPr algn="just">
                        <a:lnSpc>
                          <a:spcPct val="107000"/>
                        </a:lnSpc>
                        <a:spcAft>
                          <a:spcPts val="800"/>
                        </a:spcAft>
                      </a:pPr>
                      <a:r>
                        <a:rPr lang="es-EC" sz="1000" dirty="0">
                          <a:effectLst/>
                        </a:rPr>
                        <a:t>1</a:t>
                      </a:r>
                      <a:endParaRPr lang="es-EC" sz="1000" dirty="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dirty="0">
                          <a:effectLst/>
                        </a:rPr>
                        <a:t>1: Gorra Tacón Pez</a:t>
                      </a:r>
                    </a:p>
                    <a:p>
                      <a:pPr algn="just">
                        <a:lnSpc>
                          <a:spcPct val="107000"/>
                        </a:lnSpc>
                        <a:spcAft>
                          <a:spcPts val="800"/>
                        </a:spcAft>
                      </a:pPr>
                      <a:r>
                        <a:rPr lang="es-EC" sz="1000" dirty="0">
                          <a:effectLst/>
                        </a:rPr>
                        <a:t>2: Gorra Vestido Taza</a:t>
                      </a:r>
                    </a:p>
                    <a:p>
                      <a:pPr algn="just">
                        <a:lnSpc>
                          <a:spcPct val="107000"/>
                        </a:lnSpc>
                        <a:spcAft>
                          <a:spcPts val="800"/>
                        </a:spcAft>
                      </a:pPr>
                      <a:r>
                        <a:rPr lang="es-EC" sz="1000" dirty="0">
                          <a:effectLst/>
                        </a:rPr>
                        <a:t>3: Gorra Zapato Carta</a:t>
                      </a:r>
                      <a:endParaRPr lang="es-EC" sz="1000" dirty="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Libro Tacón Pez</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l">
                        <a:lnSpc>
                          <a:spcPct val="107000"/>
                        </a:lnSpc>
                        <a:spcAft>
                          <a:spcPts val="800"/>
                        </a:spcAft>
                      </a:pPr>
                      <a:r>
                        <a:rPr lang="es-EC" sz="1000">
                          <a:effectLst/>
                        </a:rPr>
                        <a:t>No se pudo autenticar</a:t>
                      </a:r>
                      <a:endParaRPr lang="es-EC" sz="1000">
                        <a:effectLst/>
                        <a:latin typeface="Arial" panose="020B0604020202020204" pitchFamily="34" charset="0"/>
                        <a:ea typeface="Arial" panose="020B0604020202020204" pitchFamily="34" charset="0"/>
                      </a:endParaRPr>
                    </a:p>
                  </a:txBody>
                  <a:tcPr marL="56329" marR="56329" marT="0" marB="0"/>
                </a:tc>
              </a:tr>
              <a:tr h="649142">
                <a:tc>
                  <a:txBody>
                    <a:bodyPr/>
                    <a:lstStyle/>
                    <a:p>
                      <a:pPr algn="just">
                        <a:lnSpc>
                          <a:spcPct val="107000"/>
                        </a:lnSpc>
                        <a:spcAft>
                          <a:spcPts val="800"/>
                        </a:spcAft>
                      </a:pPr>
                      <a:r>
                        <a:rPr lang="es-EC" sz="1000">
                          <a:effectLst/>
                        </a:rPr>
                        <a:t>2</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1: Libro Carta Libro</a:t>
                      </a:r>
                    </a:p>
                    <a:p>
                      <a:pPr algn="just">
                        <a:lnSpc>
                          <a:spcPct val="107000"/>
                        </a:lnSpc>
                        <a:spcAft>
                          <a:spcPts val="800"/>
                        </a:spcAft>
                      </a:pPr>
                      <a:r>
                        <a:rPr lang="es-EC" sz="1000">
                          <a:effectLst/>
                        </a:rPr>
                        <a:t>2: Libro Taza Tacón</a:t>
                      </a:r>
                    </a:p>
                    <a:p>
                      <a:pPr algn="just">
                        <a:lnSpc>
                          <a:spcPct val="107000"/>
                        </a:lnSpc>
                        <a:spcAft>
                          <a:spcPts val="800"/>
                        </a:spcAft>
                      </a:pPr>
                      <a:r>
                        <a:rPr lang="es-EC" sz="1000">
                          <a:effectLst/>
                        </a:rPr>
                        <a:t>3: Libro Taza Foco</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Carta Tacón Vestido</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l">
                        <a:lnSpc>
                          <a:spcPct val="107000"/>
                        </a:lnSpc>
                        <a:spcAft>
                          <a:spcPts val="800"/>
                        </a:spcAft>
                      </a:pPr>
                      <a:r>
                        <a:rPr lang="es-EC" sz="1000">
                          <a:effectLst/>
                        </a:rPr>
                        <a:t>No se pudo autenticar.</a:t>
                      </a:r>
                      <a:endParaRPr lang="es-EC" sz="1000">
                        <a:effectLst/>
                        <a:latin typeface="Arial" panose="020B0604020202020204" pitchFamily="34" charset="0"/>
                        <a:ea typeface="Arial" panose="020B0604020202020204" pitchFamily="34" charset="0"/>
                      </a:endParaRPr>
                    </a:p>
                  </a:txBody>
                  <a:tcPr marL="56329" marR="56329" marT="0" marB="0"/>
                </a:tc>
              </a:tr>
              <a:tr h="649142">
                <a:tc>
                  <a:txBody>
                    <a:bodyPr/>
                    <a:lstStyle/>
                    <a:p>
                      <a:pPr algn="just">
                        <a:lnSpc>
                          <a:spcPct val="107000"/>
                        </a:lnSpc>
                        <a:spcAft>
                          <a:spcPts val="800"/>
                        </a:spcAft>
                      </a:pPr>
                      <a:r>
                        <a:rPr lang="es-EC" sz="1000">
                          <a:effectLst/>
                        </a:rPr>
                        <a:t>3</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1: Carta Balón Gorra</a:t>
                      </a:r>
                    </a:p>
                    <a:p>
                      <a:pPr algn="just">
                        <a:lnSpc>
                          <a:spcPct val="107000"/>
                        </a:lnSpc>
                        <a:spcAft>
                          <a:spcPts val="800"/>
                        </a:spcAft>
                      </a:pPr>
                      <a:r>
                        <a:rPr lang="es-EC" sz="1000">
                          <a:effectLst/>
                        </a:rPr>
                        <a:t>2: Carta Taza Libro</a:t>
                      </a:r>
                    </a:p>
                    <a:p>
                      <a:pPr algn="just">
                        <a:lnSpc>
                          <a:spcPct val="107000"/>
                        </a:lnSpc>
                        <a:spcAft>
                          <a:spcPts val="800"/>
                        </a:spcAft>
                      </a:pPr>
                      <a:r>
                        <a:rPr lang="es-EC" sz="1000">
                          <a:effectLst/>
                        </a:rPr>
                        <a:t>3: Carta Vestido Libro</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Libro Foco Carta</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l">
                        <a:lnSpc>
                          <a:spcPct val="107000"/>
                        </a:lnSpc>
                        <a:spcAft>
                          <a:spcPts val="800"/>
                        </a:spcAft>
                      </a:pPr>
                      <a:r>
                        <a:rPr lang="es-EC" sz="1000">
                          <a:effectLst/>
                        </a:rPr>
                        <a:t>No se pudo autenticar</a:t>
                      </a:r>
                      <a:endParaRPr lang="es-EC" sz="1000">
                        <a:effectLst/>
                        <a:latin typeface="Arial" panose="020B0604020202020204" pitchFamily="34" charset="0"/>
                        <a:ea typeface="Arial" panose="020B0604020202020204" pitchFamily="34" charset="0"/>
                      </a:endParaRPr>
                    </a:p>
                  </a:txBody>
                  <a:tcPr marL="56329" marR="56329" marT="0" marB="0"/>
                </a:tc>
              </a:tr>
              <a:tr h="649142">
                <a:tc>
                  <a:txBody>
                    <a:bodyPr/>
                    <a:lstStyle/>
                    <a:p>
                      <a:pPr algn="just">
                        <a:lnSpc>
                          <a:spcPct val="107000"/>
                        </a:lnSpc>
                        <a:spcAft>
                          <a:spcPts val="800"/>
                        </a:spcAft>
                      </a:pPr>
                      <a:r>
                        <a:rPr lang="es-EC" sz="1000">
                          <a:effectLst/>
                        </a:rPr>
                        <a:t>4</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1: Foco Balón Taza</a:t>
                      </a:r>
                    </a:p>
                    <a:p>
                      <a:pPr algn="just">
                        <a:lnSpc>
                          <a:spcPct val="107000"/>
                        </a:lnSpc>
                        <a:spcAft>
                          <a:spcPts val="800"/>
                        </a:spcAft>
                      </a:pPr>
                      <a:r>
                        <a:rPr lang="es-EC" sz="1000">
                          <a:effectLst/>
                        </a:rPr>
                        <a:t>2: Foco Libro Taza</a:t>
                      </a:r>
                    </a:p>
                    <a:p>
                      <a:pPr algn="just">
                        <a:lnSpc>
                          <a:spcPct val="107000"/>
                        </a:lnSpc>
                        <a:spcAft>
                          <a:spcPts val="800"/>
                        </a:spcAft>
                      </a:pPr>
                      <a:r>
                        <a:rPr lang="es-EC" sz="1000">
                          <a:effectLst/>
                        </a:rPr>
                        <a:t>3: Foco Taza Gorra</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Carta Balón Libro</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l">
                        <a:lnSpc>
                          <a:spcPct val="107000"/>
                        </a:lnSpc>
                        <a:spcAft>
                          <a:spcPts val="800"/>
                        </a:spcAft>
                      </a:pPr>
                      <a:r>
                        <a:rPr lang="es-EC" sz="1000">
                          <a:effectLst/>
                        </a:rPr>
                        <a:t>No se pudo autenticar</a:t>
                      </a:r>
                      <a:endParaRPr lang="es-EC" sz="1000">
                        <a:effectLst/>
                        <a:latin typeface="Arial" panose="020B0604020202020204" pitchFamily="34" charset="0"/>
                        <a:ea typeface="Arial" panose="020B0604020202020204" pitchFamily="34" charset="0"/>
                      </a:endParaRPr>
                    </a:p>
                  </a:txBody>
                  <a:tcPr marL="56329" marR="56329" marT="0" marB="0"/>
                </a:tc>
              </a:tr>
              <a:tr h="649142">
                <a:tc>
                  <a:txBody>
                    <a:bodyPr/>
                    <a:lstStyle/>
                    <a:p>
                      <a:pPr algn="just">
                        <a:lnSpc>
                          <a:spcPct val="107000"/>
                        </a:lnSpc>
                        <a:spcAft>
                          <a:spcPts val="800"/>
                        </a:spcAft>
                      </a:pPr>
                      <a:r>
                        <a:rPr lang="es-EC" sz="1000">
                          <a:effectLst/>
                        </a:rPr>
                        <a:t>5</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1: Vestido Tacón Pez</a:t>
                      </a:r>
                    </a:p>
                    <a:p>
                      <a:pPr algn="just">
                        <a:lnSpc>
                          <a:spcPct val="107000"/>
                        </a:lnSpc>
                        <a:spcAft>
                          <a:spcPts val="800"/>
                        </a:spcAft>
                      </a:pPr>
                      <a:r>
                        <a:rPr lang="es-EC" sz="1000">
                          <a:effectLst/>
                        </a:rPr>
                        <a:t>2: Vestido Tacón Pez</a:t>
                      </a:r>
                    </a:p>
                    <a:p>
                      <a:pPr algn="just">
                        <a:lnSpc>
                          <a:spcPct val="107000"/>
                        </a:lnSpc>
                        <a:spcAft>
                          <a:spcPts val="800"/>
                        </a:spcAft>
                      </a:pPr>
                      <a:r>
                        <a:rPr lang="es-EC" sz="1000">
                          <a:effectLst/>
                        </a:rPr>
                        <a:t>3: Vestido Gorra Pez</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just">
                        <a:lnSpc>
                          <a:spcPct val="107000"/>
                        </a:lnSpc>
                        <a:spcAft>
                          <a:spcPts val="800"/>
                        </a:spcAft>
                      </a:pPr>
                      <a:r>
                        <a:rPr lang="es-EC" sz="1000">
                          <a:effectLst/>
                        </a:rPr>
                        <a:t>Foco Taza Gorra</a:t>
                      </a:r>
                      <a:endParaRPr lang="es-EC" sz="1000">
                        <a:effectLst/>
                        <a:latin typeface="Arial" panose="020B0604020202020204" pitchFamily="34" charset="0"/>
                        <a:ea typeface="Arial" panose="020B0604020202020204" pitchFamily="34" charset="0"/>
                      </a:endParaRPr>
                    </a:p>
                  </a:txBody>
                  <a:tcPr marL="56329" marR="56329" marT="0" marB="0"/>
                </a:tc>
                <a:tc>
                  <a:txBody>
                    <a:bodyPr/>
                    <a:lstStyle/>
                    <a:p>
                      <a:pPr algn="l">
                        <a:lnSpc>
                          <a:spcPct val="107000"/>
                        </a:lnSpc>
                        <a:spcAft>
                          <a:spcPts val="800"/>
                        </a:spcAft>
                      </a:pPr>
                      <a:r>
                        <a:rPr lang="es-EC" sz="1000" dirty="0">
                          <a:effectLst/>
                        </a:rPr>
                        <a:t>No se pudo autenticar</a:t>
                      </a:r>
                      <a:endParaRPr lang="es-EC" sz="1000" dirty="0">
                        <a:effectLst/>
                        <a:latin typeface="Arial" panose="020B0604020202020204" pitchFamily="34" charset="0"/>
                        <a:ea typeface="Arial" panose="020B0604020202020204" pitchFamily="34" charset="0"/>
                      </a:endParaRPr>
                    </a:p>
                  </a:txBody>
                  <a:tcPr marL="56329" marR="56329" marT="0" marB="0"/>
                </a:tc>
              </a:tr>
            </a:tbl>
          </a:graphicData>
        </a:graphic>
      </p:graphicFrame>
    </p:spTree>
    <p:extLst>
      <p:ext uri="{BB962C8B-B14F-4D97-AF65-F5344CB8AC3E}">
        <p14:creationId xmlns:p14="http://schemas.microsoft.com/office/powerpoint/2010/main" val="3154257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46100"/>
            <a:ext cx="8596668" cy="1320800"/>
          </a:xfrm>
        </p:spPr>
        <p:txBody>
          <a:bodyPr/>
          <a:lstStyle/>
          <a:p>
            <a:r>
              <a:rPr lang="es-US" dirty="0"/>
              <a:t>Evaluación de seguridad</a:t>
            </a:r>
            <a:br>
              <a:rPr lang="es-US" dirty="0"/>
            </a:br>
            <a:r>
              <a:rPr lang="es-US" dirty="0" smtClean="0"/>
              <a:t>Keylogger.</a:t>
            </a:r>
            <a:endParaRPr lang="es-EC" dirty="0"/>
          </a:p>
        </p:txBody>
      </p:sp>
      <p:grpSp>
        <p:nvGrpSpPr>
          <p:cNvPr id="7" name="Grupo 6"/>
          <p:cNvGrpSpPr/>
          <p:nvPr/>
        </p:nvGrpSpPr>
        <p:grpSpPr>
          <a:xfrm>
            <a:off x="677334" y="2332990"/>
            <a:ext cx="7417916" cy="3813810"/>
            <a:chOff x="0" y="0"/>
            <a:chExt cx="5053965" cy="2598420"/>
          </a:xfrm>
        </p:grpSpPr>
        <p:pic>
          <p:nvPicPr>
            <p:cNvPr id="8" name="image10.png"/>
            <p:cNvPicPr/>
            <p:nvPr/>
          </p:nvPicPr>
          <p:blipFill>
            <a:blip r:embed="rId2" cstate="print">
              <a:extLst/>
            </a:blip>
            <a:srcRect/>
            <a:stretch>
              <a:fillRect/>
            </a:stretch>
          </p:blipFill>
          <p:spPr>
            <a:xfrm>
              <a:off x="0" y="0"/>
              <a:ext cx="5053965" cy="2598420"/>
            </a:xfrm>
            <a:prstGeom prst="rect">
              <a:avLst/>
            </a:prstGeom>
            <a:ln/>
          </p:spPr>
        </p:pic>
        <p:pic>
          <p:nvPicPr>
            <p:cNvPr id="9" name="Imagen 8"/>
            <p:cNvPicPr>
              <a:picLocks noChangeAspect="1"/>
            </p:cNvPicPr>
            <p:nvPr/>
          </p:nvPicPr>
          <p:blipFill rotWithShape="1">
            <a:blip r:embed="rId3" cstate="print">
              <a:extLst/>
            </a:blip>
            <a:srcRect t="53349"/>
            <a:stretch/>
          </p:blipFill>
          <p:spPr bwMode="auto">
            <a:xfrm>
              <a:off x="981075" y="1228725"/>
              <a:ext cx="1485900" cy="832485"/>
            </a:xfrm>
            <a:prstGeom prst="rect">
              <a:avLst/>
            </a:prstGeom>
            <a:ln>
              <a:noFill/>
            </a:ln>
            <a:extLst/>
          </p:spPr>
        </p:pic>
      </p:grpSp>
    </p:spTree>
    <p:extLst>
      <p:ext uri="{BB962C8B-B14F-4D97-AF65-F5344CB8AC3E}">
        <p14:creationId xmlns:p14="http://schemas.microsoft.com/office/powerpoint/2010/main" val="3385976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Evaluación de seguridad</a:t>
            </a:r>
            <a:br>
              <a:rPr lang="es-US" dirty="0"/>
            </a:br>
            <a:r>
              <a:rPr lang="es-US" dirty="0" err="1" smtClean="0"/>
              <a:t>Shoulder</a:t>
            </a:r>
            <a:r>
              <a:rPr lang="es-US" dirty="0" smtClean="0"/>
              <a:t> </a:t>
            </a:r>
            <a:r>
              <a:rPr lang="es-US" dirty="0" err="1" smtClean="0"/>
              <a:t>Surfing</a:t>
            </a:r>
            <a:r>
              <a:rPr lang="es-US" dirty="0" smtClean="0"/>
              <a:t>.</a:t>
            </a:r>
            <a:endParaRPr lang="es-EC" dirty="0"/>
          </a:p>
        </p:txBody>
      </p:sp>
      <p:pic>
        <p:nvPicPr>
          <p:cNvPr id="6146" name="Picture 2" descr="Resultado de imagen para shoulder surf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566" y="1752600"/>
            <a:ext cx="5711484" cy="474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8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34" y="647700"/>
            <a:ext cx="9825566" cy="1320800"/>
          </a:xfrm>
        </p:spPr>
        <p:txBody>
          <a:bodyPr>
            <a:normAutofit/>
          </a:bodyPr>
          <a:lstStyle/>
          <a:p>
            <a:r>
              <a:rPr lang="es-US" dirty="0" smtClean="0"/>
              <a:t>Evaluación de usabilidad</a:t>
            </a:r>
            <a:br>
              <a:rPr lang="es-US" dirty="0" smtClean="0"/>
            </a:br>
            <a:r>
              <a:rPr lang="es-EC" dirty="0"/>
              <a:t>¿Conoce para qué sirve un Keylogger?</a:t>
            </a:r>
          </a:p>
        </p:txBody>
      </p:sp>
      <p:pic>
        <p:nvPicPr>
          <p:cNvPr id="4" name="image12.png"/>
          <p:cNvPicPr/>
          <p:nvPr/>
        </p:nvPicPr>
        <p:blipFill>
          <a:blip r:embed="rId2"/>
          <a:srcRect r="7385" b="8677"/>
          <a:stretch>
            <a:fillRect/>
          </a:stretch>
        </p:blipFill>
        <p:spPr>
          <a:xfrm>
            <a:off x="1481137" y="2179637"/>
            <a:ext cx="7067974" cy="3497263"/>
          </a:xfrm>
          <a:prstGeom prst="rect">
            <a:avLst/>
          </a:prstGeom>
          <a:ln/>
        </p:spPr>
      </p:pic>
    </p:spTree>
    <p:extLst>
      <p:ext uri="{BB962C8B-B14F-4D97-AF65-F5344CB8AC3E}">
        <p14:creationId xmlns:p14="http://schemas.microsoft.com/office/powerpoint/2010/main" val="359315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Agenda</a:t>
            </a:r>
            <a:endParaRPr lang="es-EC" dirty="0"/>
          </a:p>
        </p:txBody>
      </p:sp>
      <p:sp>
        <p:nvSpPr>
          <p:cNvPr id="3" name="Marcador de contenido 2"/>
          <p:cNvSpPr>
            <a:spLocks noGrp="1"/>
          </p:cNvSpPr>
          <p:nvPr>
            <p:ph idx="1"/>
          </p:nvPr>
        </p:nvSpPr>
        <p:spPr>
          <a:xfrm>
            <a:off x="512234" y="1716089"/>
            <a:ext cx="8568266" cy="3897311"/>
          </a:xfrm>
        </p:spPr>
        <p:txBody>
          <a:bodyPr/>
          <a:lstStyle/>
          <a:p>
            <a:r>
              <a:rPr lang="es-US" sz="2400" dirty="0" smtClean="0"/>
              <a:t>Introducción</a:t>
            </a:r>
          </a:p>
          <a:p>
            <a:r>
              <a:rPr lang="es-US" sz="2400" dirty="0" smtClean="0"/>
              <a:t>Planificar y actuar</a:t>
            </a:r>
          </a:p>
          <a:p>
            <a:r>
              <a:rPr lang="es-US" sz="2400" dirty="0" smtClean="0"/>
              <a:t>Evaluación de seguridad y usabilidad</a:t>
            </a:r>
            <a:endParaRPr lang="es-US" sz="2400" dirty="0"/>
          </a:p>
          <a:p>
            <a:r>
              <a:rPr lang="es-US" sz="2400" dirty="0" smtClean="0"/>
              <a:t>Conclusiones</a:t>
            </a:r>
          </a:p>
          <a:p>
            <a:r>
              <a:rPr lang="es-US" sz="2400" dirty="0" smtClean="0"/>
              <a:t>Recomendaciones</a:t>
            </a:r>
            <a:endParaRPr lang="es-US" sz="2400" dirty="0"/>
          </a:p>
          <a:p>
            <a:r>
              <a:rPr lang="es-US" sz="2400" dirty="0"/>
              <a:t>Líneas de trabajo futuro</a:t>
            </a:r>
          </a:p>
          <a:p>
            <a:endParaRPr lang="es-EC" dirty="0"/>
          </a:p>
        </p:txBody>
      </p:sp>
      <p:pic>
        <p:nvPicPr>
          <p:cNvPr id="3074" name="Picture 2" descr="agenda-y-calendario-imagen-animada-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986" y="1583724"/>
            <a:ext cx="2847416" cy="353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771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34" y="647700"/>
            <a:ext cx="9825566" cy="1320800"/>
          </a:xfrm>
        </p:spPr>
        <p:txBody>
          <a:bodyPr>
            <a:normAutofit/>
          </a:bodyPr>
          <a:lstStyle/>
          <a:p>
            <a:r>
              <a:rPr lang="es-US" dirty="0" smtClean="0"/>
              <a:t>Evaluación de usabilidad</a:t>
            </a:r>
            <a:br>
              <a:rPr lang="es-US" dirty="0" smtClean="0"/>
            </a:br>
            <a:r>
              <a:rPr lang="es-EC" dirty="0"/>
              <a:t>¿Sabe que es </a:t>
            </a:r>
            <a:r>
              <a:rPr lang="es-EC" dirty="0" err="1"/>
              <a:t>Shoulder</a:t>
            </a:r>
            <a:r>
              <a:rPr lang="es-EC" dirty="0"/>
              <a:t> </a:t>
            </a:r>
            <a:r>
              <a:rPr lang="es-EC" dirty="0" err="1"/>
              <a:t>Surfing</a:t>
            </a:r>
            <a:r>
              <a:rPr lang="es-EC" dirty="0"/>
              <a:t>?</a:t>
            </a:r>
          </a:p>
        </p:txBody>
      </p:sp>
      <p:pic>
        <p:nvPicPr>
          <p:cNvPr id="5" name="image13.png"/>
          <p:cNvPicPr/>
          <p:nvPr/>
        </p:nvPicPr>
        <p:blipFill>
          <a:blip r:embed="rId2"/>
          <a:srcRect/>
          <a:stretch>
            <a:fillRect/>
          </a:stretch>
        </p:blipFill>
        <p:spPr>
          <a:xfrm>
            <a:off x="728662" y="1968500"/>
            <a:ext cx="8030057" cy="4038600"/>
          </a:xfrm>
          <a:prstGeom prst="rect">
            <a:avLst/>
          </a:prstGeom>
          <a:ln/>
        </p:spPr>
      </p:pic>
    </p:spTree>
    <p:extLst>
      <p:ext uri="{BB962C8B-B14F-4D97-AF65-F5344CB8AC3E}">
        <p14:creationId xmlns:p14="http://schemas.microsoft.com/office/powerpoint/2010/main" val="40577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34" y="647700"/>
            <a:ext cx="9825566" cy="1320800"/>
          </a:xfrm>
        </p:spPr>
        <p:txBody>
          <a:bodyPr>
            <a:normAutofit/>
          </a:bodyPr>
          <a:lstStyle/>
          <a:p>
            <a:r>
              <a:rPr lang="es-US" dirty="0" smtClean="0"/>
              <a:t>Evaluación de usabilidad</a:t>
            </a:r>
            <a:br>
              <a:rPr lang="es-US" dirty="0" smtClean="0"/>
            </a:br>
            <a:r>
              <a:rPr lang="es-EC" dirty="0"/>
              <a:t>¿Sabe que es un ataque de diccionario?</a:t>
            </a:r>
          </a:p>
        </p:txBody>
      </p:sp>
      <p:pic>
        <p:nvPicPr>
          <p:cNvPr id="5" name="image15.png"/>
          <p:cNvPicPr/>
          <p:nvPr/>
        </p:nvPicPr>
        <p:blipFill>
          <a:blip r:embed="rId2"/>
          <a:srcRect/>
          <a:stretch>
            <a:fillRect/>
          </a:stretch>
        </p:blipFill>
        <p:spPr>
          <a:xfrm>
            <a:off x="1042987" y="2143124"/>
            <a:ext cx="8124296" cy="3749675"/>
          </a:xfrm>
          <a:prstGeom prst="rect">
            <a:avLst/>
          </a:prstGeom>
          <a:ln/>
        </p:spPr>
      </p:pic>
    </p:spTree>
    <p:extLst>
      <p:ext uri="{BB962C8B-B14F-4D97-AF65-F5344CB8AC3E}">
        <p14:creationId xmlns:p14="http://schemas.microsoft.com/office/powerpoint/2010/main" val="2682542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34" y="647700"/>
            <a:ext cx="9825566" cy="1320800"/>
          </a:xfrm>
        </p:spPr>
        <p:txBody>
          <a:bodyPr>
            <a:normAutofit/>
          </a:bodyPr>
          <a:lstStyle/>
          <a:p>
            <a:r>
              <a:rPr lang="es-US" dirty="0" smtClean="0"/>
              <a:t>Evaluación de usabilidad</a:t>
            </a:r>
            <a:br>
              <a:rPr lang="es-US" dirty="0" smtClean="0"/>
            </a:br>
            <a:r>
              <a:rPr lang="es-EC" dirty="0"/>
              <a:t>¿Sabe que es una contraseña gráfica?</a:t>
            </a:r>
          </a:p>
        </p:txBody>
      </p:sp>
      <p:pic>
        <p:nvPicPr>
          <p:cNvPr id="4" name="image16.png"/>
          <p:cNvPicPr/>
          <p:nvPr/>
        </p:nvPicPr>
        <p:blipFill rotWithShape="1">
          <a:blip r:embed="rId2"/>
          <a:srcRect r="10964" b="14879"/>
          <a:stretch/>
        </p:blipFill>
        <p:spPr>
          <a:xfrm>
            <a:off x="503237" y="1968500"/>
            <a:ext cx="8692206" cy="4105276"/>
          </a:xfrm>
          <a:prstGeom prst="rect">
            <a:avLst/>
          </a:prstGeom>
          <a:ln/>
        </p:spPr>
      </p:pic>
    </p:spTree>
    <p:extLst>
      <p:ext uri="{BB962C8B-B14F-4D97-AF65-F5344CB8AC3E}">
        <p14:creationId xmlns:p14="http://schemas.microsoft.com/office/powerpoint/2010/main" val="871504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34" y="647700"/>
            <a:ext cx="9825566" cy="1320800"/>
          </a:xfrm>
        </p:spPr>
        <p:txBody>
          <a:bodyPr>
            <a:normAutofit/>
          </a:bodyPr>
          <a:lstStyle/>
          <a:p>
            <a:r>
              <a:rPr lang="es-US" dirty="0" smtClean="0"/>
              <a:t>Evaluación de usabilidad</a:t>
            </a:r>
            <a:br>
              <a:rPr lang="es-US" dirty="0" smtClean="0"/>
            </a:br>
            <a:r>
              <a:rPr lang="es-EC" dirty="0" smtClean="0"/>
              <a:t>¿Dónde </a:t>
            </a:r>
            <a:r>
              <a:rPr lang="es-EC" dirty="0"/>
              <a:t>ha utilizado una contraseña gráfica?</a:t>
            </a:r>
          </a:p>
        </p:txBody>
      </p:sp>
      <p:pic>
        <p:nvPicPr>
          <p:cNvPr id="5" name="image17.png"/>
          <p:cNvPicPr/>
          <p:nvPr/>
        </p:nvPicPr>
        <p:blipFill>
          <a:blip r:embed="rId2"/>
          <a:srcRect b="4819"/>
          <a:stretch>
            <a:fillRect/>
          </a:stretch>
        </p:blipFill>
        <p:spPr>
          <a:xfrm>
            <a:off x="441324" y="1968500"/>
            <a:ext cx="8734125" cy="3416300"/>
          </a:xfrm>
          <a:prstGeom prst="rect">
            <a:avLst/>
          </a:prstGeom>
          <a:ln/>
        </p:spPr>
      </p:pic>
    </p:spTree>
    <p:extLst>
      <p:ext uri="{BB962C8B-B14F-4D97-AF65-F5344CB8AC3E}">
        <p14:creationId xmlns:p14="http://schemas.microsoft.com/office/powerpoint/2010/main" val="2506526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34" y="647700"/>
            <a:ext cx="9825566" cy="1320800"/>
          </a:xfrm>
        </p:spPr>
        <p:txBody>
          <a:bodyPr>
            <a:normAutofit/>
          </a:bodyPr>
          <a:lstStyle/>
          <a:p>
            <a:r>
              <a:rPr lang="es-US" sz="2800" dirty="0" smtClean="0"/>
              <a:t>Evaluación de usabilidad</a:t>
            </a:r>
            <a:br>
              <a:rPr lang="es-US" sz="2800" dirty="0" smtClean="0"/>
            </a:br>
            <a:r>
              <a:rPr lang="es-EC" sz="2800" dirty="0"/>
              <a:t>¿Usted comprende las imágenes colocadas en esta matriz?</a:t>
            </a:r>
          </a:p>
        </p:txBody>
      </p:sp>
      <p:pic>
        <p:nvPicPr>
          <p:cNvPr id="4" name="image1.png"/>
          <p:cNvPicPr/>
          <p:nvPr/>
        </p:nvPicPr>
        <p:blipFill>
          <a:blip r:embed="rId2"/>
          <a:srcRect/>
          <a:stretch>
            <a:fillRect/>
          </a:stretch>
        </p:blipFill>
        <p:spPr>
          <a:xfrm>
            <a:off x="352424" y="1654175"/>
            <a:ext cx="4549775" cy="4048734"/>
          </a:xfrm>
          <a:prstGeom prst="rect">
            <a:avLst/>
          </a:prstGeom>
          <a:ln/>
        </p:spPr>
      </p:pic>
      <p:pic>
        <p:nvPicPr>
          <p:cNvPr id="6" name="image2.png"/>
          <p:cNvPicPr/>
          <p:nvPr/>
        </p:nvPicPr>
        <p:blipFill rotWithShape="1">
          <a:blip r:embed="rId3"/>
          <a:srcRect l="25174" r="6589" b="4182"/>
          <a:stretch/>
        </p:blipFill>
        <p:spPr>
          <a:xfrm>
            <a:off x="4711699" y="2066924"/>
            <a:ext cx="4624402" cy="3216275"/>
          </a:xfrm>
          <a:prstGeom prst="rect">
            <a:avLst/>
          </a:prstGeom>
          <a:ln/>
        </p:spPr>
      </p:pic>
    </p:spTree>
    <p:extLst>
      <p:ext uri="{BB962C8B-B14F-4D97-AF65-F5344CB8AC3E}">
        <p14:creationId xmlns:p14="http://schemas.microsoft.com/office/powerpoint/2010/main" val="1685856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34" y="647700"/>
            <a:ext cx="9825566" cy="1320800"/>
          </a:xfrm>
        </p:spPr>
        <p:txBody>
          <a:bodyPr>
            <a:normAutofit fontScale="90000"/>
          </a:bodyPr>
          <a:lstStyle/>
          <a:p>
            <a:r>
              <a:rPr lang="es-US" sz="2800" dirty="0" smtClean="0"/>
              <a:t>Evaluación de usabilidad</a:t>
            </a:r>
            <a:br>
              <a:rPr lang="es-US" sz="2800" dirty="0" smtClean="0"/>
            </a:br>
            <a:r>
              <a:rPr lang="es-EC" sz="2800" dirty="0"/>
              <a:t>En base a la imagen de la anterior pregunta, si se le pidiera que ordene 3 imágenes en una fila o columna, este proceso tendría una dificultad:</a:t>
            </a:r>
          </a:p>
        </p:txBody>
      </p:sp>
      <p:pic>
        <p:nvPicPr>
          <p:cNvPr id="5" name="image4.png"/>
          <p:cNvPicPr/>
          <p:nvPr/>
        </p:nvPicPr>
        <p:blipFill rotWithShape="1">
          <a:blip r:embed="rId2"/>
          <a:srcRect r="7370" b="4988"/>
          <a:stretch/>
        </p:blipFill>
        <p:spPr>
          <a:xfrm>
            <a:off x="527049" y="2225675"/>
            <a:ext cx="8248651" cy="3870326"/>
          </a:xfrm>
          <a:prstGeom prst="rect">
            <a:avLst/>
          </a:prstGeom>
          <a:ln/>
        </p:spPr>
      </p:pic>
    </p:spTree>
    <p:extLst>
      <p:ext uri="{BB962C8B-B14F-4D97-AF65-F5344CB8AC3E}">
        <p14:creationId xmlns:p14="http://schemas.microsoft.com/office/powerpoint/2010/main" val="3195325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34" y="647700"/>
            <a:ext cx="9825566" cy="1320800"/>
          </a:xfrm>
        </p:spPr>
        <p:txBody>
          <a:bodyPr>
            <a:normAutofit fontScale="90000"/>
          </a:bodyPr>
          <a:lstStyle/>
          <a:p>
            <a:r>
              <a:rPr lang="es-US" sz="2800" dirty="0" smtClean="0"/>
              <a:t>Evaluación de usabilidad</a:t>
            </a:r>
            <a:br>
              <a:rPr lang="es-US" sz="2800" dirty="0" smtClean="0"/>
            </a:br>
            <a:r>
              <a:rPr lang="es-EC" sz="2800" dirty="0"/>
              <a:t>Utilizaría este método para autenticarse en el algún sistema, por ejemplo el banco, conociendo que cada vez se le entregará secuencias diferentes para ingresar al sistema.</a:t>
            </a:r>
          </a:p>
        </p:txBody>
      </p:sp>
      <p:pic>
        <p:nvPicPr>
          <p:cNvPr id="4" name="image6.png"/>
          <p:cNvPicPr/>
          <p:nvPr/>
        </p:nvPicPr>
        <p:blipFill>
          <a:blip r:embed="rId2"/>
          <a:srcRect/>
          <a:stretch>
            <a:fillRect/>
          </a:stretch>
        </p:blipFill>
        <p:spPr>
          <a:xfrm>
            <a:off x="754062" y="2444750"/>
            <a:ext cx="8168595" cy="3790950"/>
          </a:xfrm>
          <a:prstGeom prst="rect">
            <a:avLst/>
          </a:prstGeom>
          <a:ln/>
        </p:spPr>
      </p:pic>
    </p:spTree>
    <p:extLst>
      <p:ext uri="{BB962C8B-B14F-4D97-AF65-F5344CB8AC3E}">
        <p14:creationId xmlns:p14="http://schemas.microsoft.com/office/powerpoint/2010/main" val="2269313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399435" y="1360489"/>
            <a:ext cx="8757265" cy="4760911"/>
          </a:xfrm>
        </p:spPr>
        <p:txBody>
          <a:bodyPr>
            <a:normAutofit lnSpcReduction="10000"/>
          </a:bodyPr>
          <a:lstStyle/>
          <a:p>
            <a:r>
              <a:rPr lang="es-EC" dirty="0"/>
              <a:t>La revisión básica de literatura realizada permitió identificar diferentes mecanismos propuestos de contraseñas de un solo uso y contraseñas gráficas, de manera independiente, donde la solución propuesta agrupa las ventajas destacables de dichos métodos, permitiendo que el sistema generador de contraseñas gráficas descartables sea fácil de usar, de entender e implementar.</a:t>
            </a:r>
          </a:p>
          <a:p>
            <a:r>
              <a:rPr lang="es-EC" dirty="0"/>
              <a:t>El algoritmo generador de contraseñas gráficas descartables cumple lo establecido por la NIST en donde se detalla cómo debe ser un software generador OTP, esto permite que el sistema no genere contraseñas predecibles, con algún patrón alternante, periódico o de tendencia, reflejando que el algoritmo generador es robusto.</a:t>
            </a:r>
          </a:p>
          <a:p>
            <a:r>
              <a:rPr lang="es-EC" dirty="0"/>
              <a:t>Los parámetros seleccionados en base a lo propuesto por la NIST en la publicación SP-800-63 permitieron analizar la seguridad y usabilidad de sistema híbrido basado en </a:t>
            </a:r>
            <a:r>
              <a:rPr lang="es-EC" dirty="0" err="1"/>
              <a:t>Drag</a:t>
            </a:r>
            <a:r>
              <a:rPr lang="es-EC" dirty="0"/>
              <a:t> &amp; </a:t>
            </a:r>
            <a:r>
              <a:rPr lang="es-EC" dirty="0" err="1"/>
              <a:t>Drop</a:t>
            </a:r>
            <a:r>
              <a:rPr lang="es-EC" dirty="0"/>
              <a:t> como contraseña gráfica y algoritmo generador de secuencias randómicas permitieron que sea correctamente evaluado concluyendo que si cumple como una solución alternativa de autenticación y podría ser implementado en cualquier ámbito donde sea necesaria una verificación de identidades digitales.</a:t>
            </a:r>
          </a:p>
          <a:p>
            <a:endParaRPr lang="es-EC" dirty="0"/>
          </a:p>
        </p:txBody>
      </p:sp>
    </p:spTree>
    <p:extLst>
      <p:ext uri="{BB962C8B-B14F-4D97-AF65-F5344CB8AC3E}">
        <p14:creationId xmlns:p14="http://schemas.microsoft.com/office/powerpoint/2010/main" val="3891690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563034" y="1652589"/>
            <a:ext cx="8596668" cy="3880773"/>
          </a:xfrm>
        </p:spPr>
        <p:txBody>
          <a:bodyPr/>
          <a:lstStyle/>
          <a:p>
            <a:r>
              <a:rPr lang="es-EC" dirty="0"/>
              <a:t>Los sistemas de autenticación deben cumplir de manera primordial dos características; deben ser usables y </a:t>
            </a:r>
            <a:r>
              <a:rPr lang="es-EC" dirty="0" smtClean="0"/>
              <a:t>robustos.</a:t>
            </a:r>
          </a:p>
          <a:p>
            <a:r>
              <a:rPr lang="es-EC" dirty="0"/>
              <a:t>C</a:t>
            </a:r>
            <a:r>
              <a:rPr lang="es-EC" dirty="0" smtClean="0"/>
              <a:t>ultura </a:t>
            </a:r>
            <a:r>
              <a:rPr lang="es-EC" dirty="0"/>
              <a:t>de seguridad </a:t>
            </a:r>
            <a:r>
              <a:rPr lang="es-EC" dirty="0" smtClean="0"/>
              <a:t>informática.</a:t>
            </a:r>
          </a:p>
          <a:p>
            <a:r>
              <a:rPr lang="es-EC" dirty="0" smtClean="0"/>
              <a:t>Es necesario </a:t>
            </a:r>
            <a:r>
              <a:rPr lang="es-EC" dirty="0"/>
              <a:t>que las empresas busquen estrategias para poder proteger su información y nosotros como investigadores proponer nuevos mecanismos </a:t>
            </a:r>
            <a:endParaRPr lang="es-EC" dirty="0" smtClean="0"/>
          </a:p>
          <a:p>
            <a:r>
              <a:rPr lang="es-EC" dirty="0"/>
              <a:t>C</a:t>
            </a:r>
            <a:r>
              <a:rPr lang="es-EC" dirty="0" smtClean="0"/>
              <a:t>onsiderar </a:t>
            </a:r>
            <a:r>
              <a:rPr lang="es-EC" dirty="0"/>
              <a:t>el entorno</a:t>
            </a:r>
            <a:endParaRPr lang="es-EC" dirty="0"/>
          </a:p>
        </p:txBody>
      </p:sp>
      <p:pic>
        <p:nvPicPr>
          <p:cNvPr id="7170" name="Picture 2" descr="Resultado de imagen para cultura seguridad informa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075" y="3886399"/>
            <a:ext cx="5064125" cy="284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722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Líneas </a:t>
            </a:r>
            <a:r>
              <a:rPr lang="es-EC" dirty="0"/>
              <a:t>de trabajo futuro</a:t>
            </a:r>
          </a:p>
        </p:txBody>
      </p:sp>
      <p:pic>
        <p:nvPicPr>
          <p:cNvPr id="16386" name="Picture 2" descr="Termini che ogni commerciante online dovrebbe conoscere"/>
          <p:cNvPicPr>
            <a:picLocks noChangeAspect="1" noChangeArrowheads="1"/>
          </p:cNvPicPr>
          <p:nvPr/>
        </p:nvPicPr>
        <p:blipFill rotWithShape="1">
          <a:blip r:embed="rId2">
            <a:extLst>
              <a:ext uri="{28A0092B-C50C-407E-A947-70E740481C1C}">
                <a14:useLocalDpi xmlns:a14="http://schemas.microsoft.com/office/drawing/2010/main" val="0"/>
              </a:ext>
            </a:extLst>
          </a:blip>
          <a:srcRect l="26694" t="18652" r="30579" b="3744"/>
          <a:stretch/>
        </p:blipFill>
        <p:spPr bwMode="auto">
          <a:xfrm>
            <a:off x="5432868" y="3441699"/>
            <a:ext cx="3736532"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sultado de imagen para aplicacion mo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484312"/>
            <a:ext cx="4346406" cy="240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52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11200"/>
          </a:xfrm>
        </p:spPr>
        <p:txBody>
          <a:bodyPr/>
          <a:lstStyle/>
          <a:p>
            <a:r>
              <a:rPr lang="es-EC" dirty="0" smtClean="0"/>
              <a:t>Introducción - Antecedentes</a:t>
            </a:r>
            <a:endParaRPr lang="es-EC" dirty="0"/>
          </a:p>
        </p:txBody>
      </p:sp>
      <p:pic>
        <p:nvPicPr>
          <p:cNvPr id="2052" name="Picture 4" descr="Resultado de imagen para metodos de autentic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74" y="2749138"/>
            <a:ext cx="6671626" cy="3270662"/>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2"/>
          <p:cNvSpPr>
            <a:spLocks noGrp="1"/>
          </p:cNvSpPr>
          <p:nvPr>
            <p:ph idx="1"/>
          </p:nvPr>
        </p:nvSpPr>
        <p:spPr>
          <a:xfrm>
            <a:off x="677334" y="1631537"/>
            <a:ext cx="8596668" cy="717964"/>
          </a:xfrm>
        </p:spPr>
        <p:txBody>
          <a:bodyPr>
            <a:normAutofit lnSpcReduction="10000"/>
          </a:bodyPr>
          <a:lstStyle/>
          <a:p>
            <a:r>
              <a:rPr lang="es-EC" dirty="0" smtClean="0"/>
              <a:t>Autenticación</a:t>
            </a:r>
          </a:p>
          <a:p>
            <a:r>
              <a:rPr lang="es-EC" dirty="0" smtClean="0"/>
              <a:t>Diferentes métodos.</a:t>
            </a:r>
          </a:p>
          <a:p>
            <a:endParaRPr lang="es-EC" dirty="0"/>
          </a:p>
        </p:txBody>
      </p:sp>
    </p:spTree>
    <p:extLst>
      <p:ext uri="{BB962C8B-B14F-4D97-AF65-F5344CB8AC3E}">
        <p14:creationId xmlns:p14="http://schemas.microsoft.com/office/powerpoint/2010/main" val="2495697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Introducción </a:t>
            </a:r>
            <a:r>
              <a:rPr lang="es-EC" dirty="0" smtClean="0"/>
              <a:t>– Problemática</a:t>
            </a:r>
            <a:endParaRPr lang="es-EC" dirty="0"/>
          </a:p>
        </p:txBody>
      </p:sp>
      <p:pic>
        <p:nvPicPr>
          <p:cNvPr id="4" name="Picture 2" descr="Resultado de imagen para informacion pers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368" y="3937000"/>
            <a:ext cx="3636272" cy="22726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symant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634" y="1303337"/>
            <a:ext cx="4247077" cy="2633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ish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78" y="3937000"/>
            <a:ext cx="3534232" cy="227267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6"/>
          <a:stretch>
            <a:fillRect/>
          </a:stretch>
        </p:blipFill>
        <p:spPr>
          <a:xfrm>
            <a:off x="677333" y="1371624"/>
            <a:ext cx="3529183" cy="2412976"/>
          </a:xfrm>
          <a:prstGeom prst="rect">
            <a:avLst/>
          </a:prstGeom>
        </p:spPr>
      </p:pic>
    </p:spTree>
    <p:extLst>
      <p:ext uri="{BB962C8B-B14F-4D97-AF65-F5344CB8AC3E}">
        <p14:creationId xmlns:p14="http://schemas.microsoft.com/office/powerpoint/2010/main" val="1372219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Introducción – </a:t>
            </a:r>
            <a:r>
              <a:rPr lang="es-EC" dirty="0" smtClean="0"/>
              <a:t>Objetivos</a:t>
            </a:r>
            <a:endParaRPr lang="es-EC" dirty="0"/>
          </a:p>
        </p:txBody>
      </p:sp>
      <p:sp>
        <p:nvSpPr>
          <p:cNvPr id="3" name="Marcador de contenido 2"/>
          <p:cNvSpPr>
            <a:spLocks noGrp="1"/>
          </p:cNvSpPr>
          <p:nvPr>
            <p:ph idx="1"/>
          </p:nvPr>
        </p:nvSpPr>
        <p:spPr>
          <a:xfrm>
            <a:off x="584200" y="1257300"/>
            <a:ext cx="7683500" cy="5054600"/>
          </a:xfrm>
        </p:spPr>
        <p:txBody>
          <a:bodyPr>
            <a:normAutofit/>
          </a:bodyPr>
          <a:lstStyle/>
          <a:p>
            <a:r>
              <a:rPr lang="es-EC" dirty="0"/>
              <a:t>Plantear un nuevo método de autenticación basado en contraseña gráfica y descartable, con el propósito de obtener una autenticación más segura que mitigue el mayor número de técnicas de robo de credenciales y se base en las directrices propuestas por el NIST en su publicación SP-800-63</a:t>
            </a:r>
            <a:r>
              <a:rPr lang="es-EC" dirty="0" smtClean="0"/>
              <a:t>.</a:t>
            </a:r>
          </a:p>
          <a:p>
            <a:pPr lvl="1"/>
            <a:r>
              <a:rPr lang="es-EC" dirty="0" smtClean="0"/>
              <a:t>Aplicar </a:t>
            </a:r>
            <a:r>
              <a:rPr lang="es-EC" dirty="0"/>
              <a:t>una revisión básica de literatura que permita identificar y analizar los esquemas existentes de autenticación basados en contraseñas gráficas y descartables mediante una búsqueda en las bases digitales.</a:t>
            </a:r>
          </a:p>
          <a:p>
            <a:pPr lvl="1"/>
            <a:r>
              <a:rPr lang="es-EC" dirty="0"/>
              <a:t>Diseñar e implementar un esquema híbrido basado en </a:t>
            </a:r>
            <a:r>
              <a:rPr lang="es-EC" dirty="0" err="1"/>
              <a:t>Drag</a:t>
            </a:r>
            <a:r>
              <a:rPr lang="es-EC" dirty="0"/>
              <a:t> &amp; </a:t>
            </a:r>
            <a:r>
              <a:rPr lang="es-EC" dirty="0" err="1"/>
              <a:t>Drop</a:t>
            </a:r>
            <a:r>
              <a:rPr lang="es-EC" dirty="0"/>
              <a:t> como contraseña gráfica y un algoritmo generador de secuencias randómicas como OTP para generar un esquema robusto que resista diferentes técnicas de vulneración basándose en las buenas practicas que propone el NIST en su publicación SP-800-63.</a:t>
            </a:r>
          </a:p>
          <a:p>
            <a:pPr lvl="1"/>
            <a:r>
              <a:rPr lang="es-EC" dirty="0"/>
              <a:t>Definir los parámetros de usabilidad y seguridad basándose en lo que propone el NIST en su publicación SP-800-63 y otras investigaciones para evaluar el esquema propuesto.</a:t>
            </a:r>
          </a:p>
          <a:p>
            <a:endParaRPr lang="es-EC" dirty="0"/>
          </a:p>
        </p:txBody>
      </p:sp>
    </p:spTree>
    <p:extLst>
      <p:ext uri="{BB962C8B-B14F-4D97-AF65-F5344CB8AC3E}">
        <p14:creationId xmlns:p14="http://schemas.microsoft.com/office/powerpoint/2010/main" val="2093435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Planificar y </a:t>
            </a:r>
            <a:r>
              <a:rPr lang="es-US" dirty="0" smtClean="0"/>
              <a:t>actuar</a:t>
            </a:r>
            <a:br>
              <a:rPr lang="es-US" dirty="0" smtClean="0"/>
            </a:br>
            <a:r>
              <a:rPr lang="es-US" dirty="0" smtClean="0"/>
              <a:t>Requisitos funcionales</a:t>
            </a:r>
            <a:endParaRPr lang="es-US" dirty="0"/>
          </a:p>
        </p:txBody>
      </p:sp>
      <p:pic>
        <p:nvPicPr>
          <p:cNvPr id="5" name="image20.png" descr="C:\Users\Daniel\Desktop\Tesis\Casos de uso\Caso de uso fase 1.png"/>
          <p:cNvPicPr/>
          <p:nvPr/>
        </p:nvPicPr>
        <p:blipFill>
          <a:blip r:embed="rId2"/>
          <a:srcRect/>
          <a:stretch>
            <a:fillRect/>
          </a:stretch>
        </p:blipFill>
        <p:spPr>
          <a:xfrm>
            <a:off x="2220912" y="1930400"/>
            <a:ext cx="6430201" cy="4787900"/>
          </a:xfrm>
          <a:prstGeom prst="rect">
            <a:avLst/>
          </a:prstGeom>
          <a:ln/>
        </p:spPr>
      </p:pic>
    </p:spTree>
    <p:extLst>
      <p:ext uri="{BB962C8B-B14F-4D97-AF65-F5344CB8AC3E}">
        <p14:creationId xmlns:p14="http://schemas.microsoft.com/office/powerpoint/2010/main" val="1213644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Planificar y </a:t>
            </a:r>
            <a:r>
              <a:rPr lang="es-US" dirty="0" smtClean="0"/>
              <a:t>actuar</a:t>
            </a:r>
            <a:br>
              <a:rPr lang="es-US" dirty="0" smtClean="0"/>
            </a:br>
            <a:r>
              <a:rPr lang="es-US" dirty="0" smtClean="0"/>
              <a:t>Requisitos funcionales</a:t>
            </a:r>
            <a:endParaRPr lang="es-US" dirty="0"/>
          </a:p>
        </p:txBody>
      </p:sp>
      <p:pic>
        <p:nvPicPr>
          <p:cNvPr id="4" name="image23.png" descr="C:\Users\Daniel\Desktop\Tesis\Casos de uso\Caso de uso fase 2.png"/>
          <p:cNvPicPr/>
          <p:nvPr/>
        </p:nvPicPr>
        <p:blipFill>
          <a:blip r:embed="rId2"/>
          <a:srcRect l="544" r="722"/>
          <a:stretch>
            <a:fillRect/>
          </a:stretch>
        </p:blipFill>
        <p:spPr>
          <a:xfrm>
            <a:off x="2303905" y="1825624"/>
            <a:ext cx="5858120" cy="4879975"/>
          </a:xfrm>
          <a:prstGeom prst="rect">
            <a:avLst/>
          </a:prstGeom>
          <a:ln/>
        </p:spPr>
      </p:pic>
    </p:spTree>
    <p:extLst>
      <p:ext uri="{BB962C8B-B14F-4D97-AF65-F5344CB8AC3E}">
        <p14:creationId xmlns:p14="http://schemas.microsoft.com/office/powerpoint/2010/main" val="2115295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Planificar y actuar</a:t>
            </a:r>
            <a:br>
              <a:rPr lang="es-US" dirty="0"/>
            </a:br>
            <a:r>
              <a:rPr lang="es-US" dirty="0" smtClean="0"/>
              <a:t>Diagrama de secuencia</a:t>
            </a:r>
            <a:endParaRPr lang="es-EC" dirty="0"/>
          </a:p>
        </p:txBody>
      </p:sp>
      <p:pic>
        <p:nvPicPr>
          <p:cNvPr id="4" name="image22.png"/>
          <p:cNvPicPr/>
          <p:nvPr/>
        </p:nvPicPr>
        <p:blipFill>
          <a:blip r:embed="rId2"/>
          <a:srcRect t="6944" b="8681"/>
          <a:stretch>
            <a:fillRect/>
          </a:stretch>
        </p:blipFill>
        <p:spPr>
          <a:xfrm>
            <a:off x="848272" y="2525712"/>
            <a:ext cx="8254792" cy="3595688"/>
          </a:xfrm>
          <a:prstGeom prst="rect">
            <a:avLst/>
          </a:prstGeom>
          <a:ln/>
        </p:spPr>
      </p:pic>
    </p:spTree>
    <p:extLst>
      <p:ext uri="{BB962C8B-B14F-4D97-AF65-F5344CB8AC3E}">
        <p14:creationId xmlns:p14="http://schemas.microsoft.com/office/powerpoint/2010/main" val="880023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Planificar y actuar</a:t>
            </a:r>
            <a:br>
              <a:rPr lang="es-US" dirty="0"/>
            </a:br>
            <a:r>
              <a:rPr lang="es-US" dirty="0" smtClean="0"/>
              <a:t>Diagrama de secuencia</a:t>
            </a:r>
            <a:endParaRPr lang="es-EC" dirty="0"/>
          </a:p>
        </p:txBody>
      </p:sp>
      <p:pic>
        <p:nvPicPr>
          <p:cNvPr id="5" name="image25.png"/>
          <p:cNvPicPr/>
          <p:nvPr/>
        </p:nvPicPr>
        <p:blipFill>
          <a:blip r:embed="rId2"/>
          <a:srcRect l="12104" t="5856" r="7975" b="5515"/>
          <a:stretch>
            <a:fillRect/>
          </a:stretch>
        </p:blipFill>
        <p:spPr>
          <a:xfrm>
            <a:off x="1673380" y="1930400"/>
            <a:ext cx="6604575" cy="4785360"/>
          </a:xfrm>
          <a:prstGeom prst="rect">
            <a:avLst/>
          </a:prstGeom>
          <a:ln/>
        </p:spPr>
      </p:pic>
    </p:spTree>
    <p:extLst>
      <p:ext uri="{BB962C8B-B14F-4D97-AF65-F5344CB8AC3E}">
        <p14:creationId xmlns:p14="http://schemas.microsoft.com/office/powerpoint/2010/main" val="1225149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110</TotalTime>
  <Words>645</Words>
  <Application>Microsoft Office PowerPoint</Application>
  <PresentationFormat>Panorámica</PresentationFormat>
  <Paragraphs>91</Paragraphs>
  <Slides>29</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Trebuchet MS</vt:lpstr>
      <vt:lpstr>Wingdings 3</vt:lpstr>
      <vt:lpstr>Faceta</vt:lpstr>
      <vt:lpstr>MECANISMO DE AUTENTICACIÓN HÍBRIDO BASADO EN CONTRASEÑA GRÁFICA Y DESCARTABLE</vt:lpstr>
      <vt:lpstr>Agenda</vt:lpstr>
      <vt:lpstr>Introducción - Antecedentes</vt:lpstr>
      <vt:lpstr>Introducción – Problemática</vt:lpstr>
      <vt:lpstr>Introducción – Objetivos</vt:lpstr>
      <vt:lpstr>Planificar y actuar Requisitos funcionales</vt:lpstr>
      <vt:lpstr>Planificar y actuar Requisitos funcionales</vt:lpstr>
      <vt:lpstr>Planificar y actuar Diagrama de secuencia</vt:lpstr>
      <vt:lpstr>Planificar y actuar Diagrama de secuencia</vt:lpstr>
      <vt:lpstr>Planificar y actuar Diagrama de arquitectura</vt:lpstr>
      <vt:lpstr>Planificar y actuar Mecanismo de autenticación</vt:lpstr>
      <vt:lpstr>Planificar y actuar Mecanismo de autenticación</vt:lpstr>
      <vt:lpstr>Planificar y actuar Mecanismo de autenticación</vt:lpstr>
      <vt:lpstr>Planificar y actuar Mecanismo de autenticación</vt:lpstr>
      <vt:lpstr>Planificar y actuar Mecanismo de autenticación</vt:lpstr>
      <vt:lpstr>Evaluación de seguridad Ataque de diccionario. </vt:lpstr>
      <vt:lpstr>Evaluación de seguridad Keylogger.</vt:lpstr>
      <vt:lpstr>Evaluación de seguridad Shoulder Surfing.</vt:lpstr>
      <vt:lpstr>Evaluación de usabilidad ¿Conoce para qué sirve un Keylogger?</vt:lpstr>
      <vt:lpstr>Evaluación de usabilidad ¿Sabe que es Shoulder Surfing?</vt:lpstr>
      <vt:lpstr>Evaluación de usabilidad ¿Sabe que es un ataque de diccionario?</vt:lpstr>
      <vt:lpstr>Evaluación de usabilidad ¿Sabe que es una contraseña gráfica?</vt:lpstr>
      <vt:lpstr>Evaluación de usabilidad ¿Dónde ha utilizado una contraseña gráfica?</vt:lpstr>
      <vt:lpstr>Evaluación de usabilidad ¿Usted comprende las imágenes colocadas en esta matriz?</vt:lpstr>
      <vt:lpstr>Evaluación de usabilidad En base a la imagen de la anterior pregunta, si se le pidiera que ordene 3 imágenes en una fila o columna, este proceso tendría una dificultad:</vt:lpstr>
      <vt:lpstr>Evaluación de usabilidad Utilizaría este método para autenticarse en el algún sistema, por ejemplo el banco, conociendo que cada vez se le entregará secuencias diferentes para ingresar al sistema.</vt:lpstr>
      <vt:lpstr>Conclusiones.</vt:lpstr>
      <vt:lpstr>Recomendaciones.</vt:lpstr>
      <vt:lpstr>Líneas de trabajo futuro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MECANISMO DE AUTENTICACIÓN HÍBRIDO BASADO EN CONTRASEÑA GRÁFICA Y DESCARTABLE</dc:title>
  <dc:creator>Daniel</dc:creator>
  <cp:lastModifiedBy>Daniel</cp:lastModifiedBy>
  <cp:revision>15</cp:revision>
  <dcterms:created xsi:type="dcterms:W3CDTF">2020-01-21T01:22:20Z</dcterms:created>
  <dcterms:modified xsi:type="dcterms:W3CDTF">2020-01-21T03:13:12Z</dcterms:modified>
</cp:coreProperties>
</file>