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3"/>
  </p:notesMasterIdLst>
  <p:sldIdLst>
    <p:sldId id="256" r:id="rId2"/>
    <p:sldId id="257" r:id="rId3"/>
    <p:sldId id="258" r:id="rId4"/>
    <p:sldId id="259" r:id="rId5"/>
    <p:sldId id="261" r:id="rId6"/>
    <p:sldId id="262" r:id="rId7"/>
    <p:sldId id="263" r:id="rId8"/>
    <p:sldId id="293" r:id="rId9"/>
    <p:sldId id="264" r:id="rId10"/>
    <p:sldId id="265" r:id="rId11"/>
    <p:sldId id="287" r:id="rId12"/>
    <p:sldId id="291" r:id="rId13"/>
    <p:sldId id="268" r:id="rId14"/>
    <p:sldId id="269" r:id="rId15"/>
    <p:sldId id="270" r:id="rId16"/>
    <p:sldId id="272" r:id="rId17"/>
    <p:sldId id="273" r:id="rId18"/>
    <p:sldId id="274" r:id="rId19"/>
    <p:sldId id="271" r:id="rId20"/>
    <p:sldId id="275" r:id="rId21"/>
    <p:sldId id="276" r:id="rId22"/>
    <p:sldId id="277" r:id="rId23"/>
    <p:sldId id="278" r:id="rId24"/>
    <p:sldId id="279" r:id="rId25"/>
    <p:sldId id="280" r:id="rId26"/>
    <p:sldId id="281" r:id="rId27"/>
    <p:sldId id="282" r:id="rId28"/>
    <p:sldId id="283" r:id="rId29"/>
    <p:sldId id="284" r:id="rId30"/>
    <p:sldId id="292" r:id="rId31"/>
    <p:sldId id="285"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GbTcz7rXAFmRbr7BRwZVLe0qq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134854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997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11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895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28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925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913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35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40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627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29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579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494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660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90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432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41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342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59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11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304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571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26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60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53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26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28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10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85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32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3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3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Google Shape;77;p4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4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81"/>
        <p:cNvGrpSpPr/>
        <p:nvPr/>
      </p:nvGrpSpPr>
      <p:grpSpPr>
        <a:xfrm>
          <a:off x="0" y="0"/>
          <a:ext cx="0" cy="0"/>
          <a:chOff x="0" y="0"/>
          <a:chExt cx="0" cy="0"/>
        </a:xfrm>
      </p:grpSpPr>
      <p:sp>
        <p:nvSpPr>
          <p:cNvPr id="82" name="Google Shape;82;p4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4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87"/>
        <p:cNvGrpSpPr/>
        <p:nvPr/>
      </p:nvGrpSpPr>
      <p:grpSpPr>
        <a:xfrm>
          <a:off x="0" y="0"/>
          <a:ext cx="0" cy="0"/>
          <a:chOff x="0" y="0"/>
          <a:chExt cx="0" cy="0"/>
        </a:xfrm>
      </p:grpSpPr>
      <p:sp>
        <p:nvSpPr>
          <p:cNvPr id="88" name="Google Shape;88;p4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4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4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
        <p:nvSpPr>
          <p:cNvPr id="94" name="Google Shape;94;p43"/>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C" sz="12200" b="0" i="0">
                <a:solidFill>
                  <a:srgbClr val="86D1D8"/>
                </a:solidFill>
                <a:latin typeface="Arial"/>
                <a:ea typeface="Arial"/>
                <a:cs typeface="Arial"/>
                <a:sym typeface="Arial"/>
              </a:rPr>
              <a:t>“</a:t>
            </a:r>
            <a:endParaRPr/>
          </a:p>
        </p:txBody>
      </p:sp>
      <p:sp>
        <p:nvSpPr>
          <p:cNvPr id="95" name="Google Shape;95;p43"/>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C" sz="12200" b="0" i="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96"/>
        <p:cNvGrpSpPr/>
        <p:nvPr/>
      </p:nvGrpSpPr>
      <p:grpSpPr>
        <a:xfrm>
          <a:off x="0" y="0"/>
          <a:ext cx="0" cy="0"/>
          <a:chOff x="0" y="0"/>
          <a:chExt cx="0" cy="0"/>
        </a:xfrm>
      </p:grpSpPr>
      <p:sp>
        <p:nvSpPr>
          <p:cNvPr id="97" name="Google Shape;97;p4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4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lumna 3">
  <p:cSld name="Columna 3">
    <p:spTree>
      <p:nvGrpSpPr>
        <p:cNvPr id="1" name="Shape 102"/>
        <p:cNvGrpSpPr/>
        <p:nvPr/>
      </p:nvGrpSpPr>
      <p:grpSpPr>
        <a:xfrm>
          <a:off x="0" y="0"/>
          <a:ext cx="0" cy="0"/>
          <a:chOff x="0" y="0"/>
          <a:chExt cx="0" cy="0"/>
        </a:xfrm>
      </p:grpSpPr>
      <p:sp>
        <p:nvSpPr>
          <p:cNvPr id="103" name="Google Shape;103;p4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4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4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4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4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4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45"/>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Google Shape;111;p45"/>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Google Shape;112;p4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lumna de imagen 3">
  <p:cSld name="Columna de imagen 3">
    <p:spTree>
      <p:nvGrpSpPr>
        <p:cNvPr id="1" name="Shape 115"/>
        <p:cNvGrpSpPr/>
        <p:nvPr/>
      </p:nvGrpSpPr>
      <p:grpSpPr>
        <a:xfrm>
          <a:off x="0" y="0"/>
          <a:ext cx="0" cy="0"/>
          <a:chOff x="0" y="0"/>
          <a:chExt cx="0" cy="0"/>
        </a:xfrm>
      </p:grpSpPr>
      <p:sp>
        <p:nvSpPr>
          <p:cNvPr id="116" name="Google Shape;116;p4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4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4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4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4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Google Shape;122;p4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4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4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4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4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4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4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1"/>
        <p:cNvGrpSpPr/>
        <p:nvPr/>
      </p:nvGrpSpPr>
      <p:grpSpPr>
        <a:xfrm>
          <a:off x="0" y="0"/>
          <a:ext cx="0" cy="0"/>
          <a:chOff x="0" y="0"/>
          <a:chExt cx="0" cy="0"/>
        </a:xfrm>
      </p:grpSpPr>
      <p:sp>
        <p:nvSpPr>
          <p:cNvPr id="132" name="Google Shape;132;p4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4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7"/>
        <p:cNvGrpSpPr/>
        <p:nvPr/>
      </p:nvGrpSpPr>
      <p:grpSpPr>
        <a:xfrm>
          <a:off x="0" y="0"/>
          <a:ext cx="0" cy="0"/>
          <a:chOff x="0" y="0"/>
          <a:chExt cx="0" cy="0"/>
        </a:xfrm>
      </p:grpSpPr>
      <p:sp>
        <p:nvSpPr>
          <p:cNvPr id="138" name="Google Shape;138;p4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8"/>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4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3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3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3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 name="Google Shape;32;p3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3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8" name="Google Shape;38;p3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3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3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3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 name="Google Shape;47;p3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3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1"/>
        <p:cNvGrpSpPr/>
        <p:nvPr/>
      </p:nvGrpSpPr>
      <p:grpSpPr>
        <a:xfrm>
          <a:off x="0" y="0"/>
          <a:ext cx="0" cy="0"/>
          <a:chOff x="0" y="0"/>
          <a:chExt cx="0" cy="0"/>
        </a:xfrm>
      </p:grpSpPr>
      <p:sp>
        <p:nvSpPr>
          <p:cNvPr id="52" name="Google Shape;52;p3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6"/>
        <p:cNvGrpSpPr/>
        <p:nvPr/>
      </p:nvGrpSpPr>
      <p:grpSpPr>
        <a:xfrm>
          <a:off x="0" y="0"/>
          <a:ext cx="0" cy="0"/>
          <a:chOff x="0" y="0"/>
          <a:chExt cx="0" cy="0"/>
        </a:xfrm>
      </p:grpSpPr>
      <p:sp>
        <p:nvSpPr>
          <p:cNvPr id="57" name="Google Shape;57;p3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0"/>
        <p:cNvGrpSpPr/>
        <p:nvPr/>
      </p:nvGrpSpPr>
      <p:grpSpPr>
        <a:xfrm>
          <a:off x="0" y="0"/>
          <a:ext cx="0" cy="0"/>
          <a:chOff x="0" y="0"/>
          <a:chExt cx="0" cy="0"/>
        </a:xfrm>
      </p:grpSpPr>
      <p:sp>
        <p:nvSpPr>
          <p:cNvPr id="61" name="Google Shape;61;p39"/>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39"/>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3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4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4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pic>
        <p:nvPicPr>
          <p:cNvPr id="6" name="Google Shape;6;p31"/>
          <p:cNvPicPr preferRelativeResize="0"/>
          <p:nvPr/>
        </p:nvPicPr>
        <p:blipFill rotWithShape="1">
          <a:blip r:embed="rId20" cstate="email">
            <a:alphaModFix/>
            <a:extLst>
              <a:ext uri="{28A0092B-C50C-407E-A947-70E740481C1C}">
                <a14:useLocalDpi xmlns:a14="http://schemas.microsoft.com/office/drawing/2010/main"/>
              </a:ext>
            </a:extLst>
          </a:blip>
          <a:srcRect l="3613"/>
          <a:stretch/>
        </p:blipFill>
        <p:spPr>
          <a:xfrm>
            <a:off x="0" y="2669685"/>
            <a:ext cx="4037012" cy="4188315"/>
          </a:xfrm>
          <a:prstGeom prst="rect">
            <a:avLst/>
          </a:prstGeom>
          <a:noFill/>
          <a:ln>
            <a:noFill/>
          </a:ln>
        </p:spPr>
      </p:pic>
      <p:pic>
        <p:nvPicPr>
          <p:cNvPr id="7" name="Google Shape;7;p31"/>
          <p:cNvPicPr preferRelativeResize="0"/>
          <p:nvPr/>
        </p:nvPicPr>
        <p:blipFill rotWithShape="1">
          <a:blip r:embed="rId21" cstate="email">
            <a:alphaModFix/>
            <a:extLst>
              <a:ext uri="{28A0092B-C50C-407E-A947-70E740481C1C}">
                <a14:useLocalDpi xmlns:a14="http://schemas.microsoft.com/office/drawing/2010/main"/>
              </a:ext>
            </a:extLst>
          </a:blip>
          <a:srcRect l="35640"/>
          <a:stretch/>
        </p:blipFill>
        <p:spPr>
          <a:xfrm>
            <a:off x="0" y="2892347"/>
            <a:ext cx="1522412" cy="2365453"/>
          </a:xfrm>
          <a:prstGeom prst="rect">
            <a:avLst/>
          </a:prstGeom>
          <a:noFill/>
          <a:ln>
            <a:noFill/>
          </a:ln>
        </p:spPr>
      </p:pic>
      <p:sp>
        <p:nvSpPr>
          <p:cNvPr id="8" name="Google Shape;8;p3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31"/>
          <p:cNvPicPr preferRelativeResize="0"/>
          <p:nvPr/>
        </p:nvPicPr>
        <p:blipFill rotWithShape="1">
          <a:blip r:embed="rId22" cstate="email">
            <a:alphaModFix/>
            <a:extLst>
              <a:ext uri="{28A0092B-C50C-407E-A947-70E740481C1C}">
                <a14:useLocalDpi xmlns:a14="http://schemas.microsoft.com/office/drawing/2010/main"/>
              </a:ext>
            </a:extLst>
          </a:blip>
          <a:srcRect t="28812"/>
          <a:stretch/>
        </p:blipFill>
        <p:spPr>
          <a:xfrm>
            <a:off x="7999412" y="0"/>
            <a:ext cx="1603387" cy="1141407"/>
          </a:xfrm>
          <a:prstGeom prst="rect">
            <a:avLst/>
          </a:prstGeom>
          <a:noFill/>
          <a:ln>
            <a:noFill/>
          </a:ln>
        </p:spPr>
      </p:pic>
      <p:pic>
        <p:nvPicPr>
          <p:cNvPr id="10" name="Google Shape;10;p31"/>
          <p:cNvPicPr preferRelativeResize="0"/>
          <p:nvPr/>
        </p:nvPicPr>
        <p:blipFill rotWithShape="1">
          <a:blip r:embed="rId23" cstate="email">
            <a:alphaModFix/>
            <a:extLst>
              <a:ext uri="{28A0092B-C50C-407E-A947-70E740481C1C}">
                <a14:useLocalDpi xmlns:a14="http://schemas.microsoft.com/office/drawing/2010/main"/>
              </a:ext>
            </a:extLst>
          </a:blip>
          <a:srcRect b="23320"/>
          <a:stretch/>
        </p:blipFill>
        <p:spPr>
          <a:xfrm>
            <a:off x="8605878" y="6096000"/>
            <a:ext cx="993734" cy="762000"/>
          </a:xfrm>
          <a:prstGeom prst="rect">
            <a:avLst/>
          </a:prstGeom>
          <a:noFill/>
          <a:ln>
            <a:noFill/>
          </a:ln>
        </p:spPr>
      </p:pic>
      <p:sp>
        <p:nvSpPr>
          <p:cNvPr id="11" name="Google Shape;11;p3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3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3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3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s-EC"/>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1154955" y="1676400"/>
            <a:ext cx="8825658" cy="115788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1800"/>
              <a:buFont typeface="Century Gothic"/>
              <a:buNone/>
            </a:pPr>
            <a:r>
              <a:rPr lang="es-EC" sz="1800" dirty="0"/>
              <a:t>REEMPLAZO DE APLICACIONES MÓVILES TRANSACCIONALES POR MEDIO DE APLICACIONES INTEGRADAS EN FACEBOOK MESSENGER. CASO DE ESTUDIO: TIENDA VIRTUAL DE ARTÍCULOS DEPORTIVOS</a:t>
            </a:r>
            <a:endParaRPr dirty="0"/>
          </a:p>
        </p:txBody>
      </p:sp>
      <p:sp>
        <p:nvSpPr>
          <p:cNvPr id="148" name="Google Shape;148;p1"/>
          <p:cNvSpPr txBox="1">
            <a:spLocks noGrp="1"/>
          </p:cNvSpPr>
          <p:nvPr>
            <p:ph type="subTitle" idx="1"/>
          </p:nvPr>
        </p:nvSpPr>
        <p:spPr>
          <a:xfrm>
            <a:off x="1314450" y="4572001"/>
            <a:ext cx="3139809" cy="9757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s-EC" dirty="0"/>
              <a:t>DIRECTOR: </a:t>
            </a:r>
            <a:endParaRPr dirty="0"/>
          </a:p>
          <a:p>
            <a:pPr marL="0" lvl="0" indent="0" algn="l" rtl="0">
              <a:spcBef>
                <a:spcPts val="1000"/>
              </a:spcBef>
              <a:spcAft>
                <a:spcPts val="0"/>
              </a:spcAft>
              <a:buSzPts val="1600"/>
              <a:buNone/>
            </a:pPr>
            <a:r>
              <a:rPr lang="es-EC" dirty="0"/>
              <a:t>ING. HENRY CORAL</a:t>
            </a:r>
            <a:endParaRPr dirty="0"/>
          </a:p>
        </p:txBody>
      </p:sp>
      <p:pic>
        <p:nvPicPr>
          <p:cNvPr id="149" name="Google Shape;149;p1" descr="LOGO-PRINCIPAL5.png"/>
          <p:cNvPicPr preferRelativeResize="0"/>
          <p:nvPr/>
        </p:nvPicPr>
        <p:blipFill rotWithShape="1">
          <a:blip r:embed="rId3">
            <a:alphaModFix/>
          </a:blip>
          <a:srcRect/>
          <a:stretch/>
        </p:blipFill>
        <p:spPr>
          <a:xfrm>
            <a:off x="1154955" y="445435"/>
            <a:ext cx="2808000" cy="725127"/>
          </a:xfrm>
          <a:prstGeom prst="rect">
            <a:avLst/>
          </a:prstGeom>
          <a:noFill/>
          <a:ln>
            <a:noFill/>
          </a:ln>
        </p:spPr>
      </p:pic>
      <p:pic>
        <p:nvPicPr>
          <p:cNvPr id="150" name="Google Shape;150;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28277" y="195464"/>
            <a:ext cx="1252336" cy="1252336"/>
          </a:xfrm>
          <a:prstGeom prst="rect">
            <a:avLst/>
          </a:prstGeom>
          <a:noFill/>
          <a:ln>
            <a:noFill/>
          </a:ln>
        </p:spPr>
      </p:pic>
      <p:cxnSp>
        <p:nvCxnSpPr>
          <p:cNvPr id="151" name="Google Shape;151;p1"/>
          <p:cNvCxnSpPr/>
          <p:nvPr/>
        </p:nvCxnSpPr>
        <p:spPr>
          <a:xfrm>
            <a:off x="1314450" y="4191001"/>
            <a:ext cx="8496300" cy="0"/>
          </a:xfrm>
          <a:prstGeom prst="straightConnector1">
            <a:avLst/>
          </a:prstGeom>
          <a:noFill/>
          <a:ln w="9525" cap="rnd" cmpd="sng">
            <a:solidFill>
              <a:schemeClr val="dk1"/>
            </a:solidFill>
            <a:prstDash val="solid"/>
            <a:round/>
            <a:headEnd type="none" w="sm" len="sm"/>
            <a:tailEnd type="none" w="sm" len="sm"/>
          </a:ln>
        </p:spPr>
      </p:cxnSp>
      <p:sp>
        <p:nvSpPr>
          <p:cNvPr id="152" name="Google Shape;152;p1"/>
          <p:cNvSpPr txBox="1"/>
          <p:nvPr/>
        </p:nvSpPr>
        <p:spPr>
          <a:xfrm>
            <a:off x="5101389" y="3215281"/>
            <a:ext cx="5031624" cy="86142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86D1D8"/>
              </a:buClr>
              <a:buSzPts val="1600"/>
              <a:buFont typeface="Noto Sans Symbols"/>
              <a:buNone/>
            </a:pPr>
            <a:r>
              <a:rPr lang="es-EC" sz="2000" b="0" i="0" u="none" strike="noStrike" cap="none" dirty="0">
                <a:solidFill>
                  <a:srgbClr val="86D1D8"/>
                </a:solidFill>
                <a:latin typeface="Century Gothic"/>
                <a:ea typeface="Century Gothic"/>
                <a:cs typeface="Century Gothic"/>
                <a:sym typeface="Century Gothic"/>
              </a:rPr>
              <a:t>AUTORES: 	JONATHAN ANDRADE</a:t>
            </a:r>
            <a:endParaRPr dirty="0"/>
          </a:p>
          <a:p>
            <a:pPr marL="0" marR="0" lvl="0" indent="0" algn="l" rtl="0">
              <a:spcBef>
                <a:spcPts val="1000"/>
              </a:spcBef>
              <a:spcAft>
                <a:spcPts val="0"/>
              </a:spcAft>
              <a:buClr>
                <a:srgbClr val="86D1D8"/>
              </a:buClr>
              <a:buSzPts val="1600"/>
              <a:buFont typeface="Noto Sans Symbols"/>
              <a:buNone/>
            </a:pPr>
            <a:r>
              <a:rPr lang="es-EC" sz="2000" b="0" i="0" u="none" strike="noStrike" cap="none" dirty="0">
                <a:solidFill>
                  <a:srgbClr val="86D1D8"/>
                </a:solidFill>
                <a:latin typeface="Century Gothic"/>
                <a:ea typeface="Century Gothic"/>
                <a:cs typeface="Century Gothic"/>
                <a:sym typeface="Century Gothic"/>
              </a:rPr>
              <a:t>	</a:t>
            </a:r>
            <a:r>
              <a:rPr lang="es-EC" sz="2000" dirty="0">
                <a:solidFill>
                  <a:srgbClr val="86D1D8"/>
                </a:solidFill>
                <a:latin typeface="Century Gothic"/>
                <a:ea typeface="Century Gothic"/>
                <a:cs typeface="Century Gothic"/>
                <a:sym typeface="Century Gothic"/>
              </a:rPr>
              <a:t>	</a:t>
            </a:r>
            <a:r>
              <a:rPr lang="es-EC" sz="2000" b="0" i="0" u="none" strike="noStrike" cap="none" dirty="0">
                <a:solidFill>
                  <a:srgbClr val="86D1D8"/>
                </a:solidFill>
                <a:latin typeface="Century Gothic"/>
                <a:ea typeface="Century Gothic"/>
                <a:cs typeface="Century Gothic"/>
                <a:sym typeface="Century Gothic"/>
              </a:rPr>
              <a:t>JOSÉ BENAVIDES</a:t>
            </a:r>
            <a:endParaRPr sz="2000" b="0" i="0" u="none" strike="noStrike" cap="none" dirty="0">
              <a:solidFill>
                <a:srgbClr val="86D1D8"/>
              </a:solidFill>
              <a:latin typeface="Century Gothic"/>
              <a:ea typeface="Century Gothic"/>
              <a:cs typeface="Century Gothic"/>
              <a:sym typeface="Century Gothic"/>
            </a:endParaRPr>
          </a:p>
        </p:txBody>
      </p:sp>
      <p:sp>
        <p:nvSpPr>
          <p:cNvPr id="153" name="Google Shape;153;p1"/>
          <p:cNvSpPr txBox="1"/>
          <p:nvPr/>
        </p:nvSpPr>
        <p:spPr>
          <a:xfrm>
            <a:off x="4541704" y="5844182"/>
            <a:ext cx="2041791" cy="58637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86D1D8"/>
              </a:buClr>
              <a:buSzPts val="1600"/>
              <a:buFont typeface="Noto Sans Symbols"/>
              <a:buNone/>
            </a:pPr>
            <a:r>
              <a:rPr lang="es-EC" sz="2000" b="0" i="0" u="none" strike="noStrike" cap="none" dirty="0">
                <a:solidFill>
                  <a:srgbClr val="86D1D8"/>
                </a:solidFill>
                <a:latin typeface="Century Gothic"/>
                <a:ea typeface="Century Gothic"/>
                <a:cs typeface="Century Gothic"/>
                <a:sym typeface="Century Gothic"/>
              </a:rPr>
              <a:t>ENERO 2020</a:t>
            </a:r>
            <a:endParaRPr sz="2000" b="0" i="0" u="none" strike="noStrike" cap="none" dirty="0">
              <a:solidFill>
                <a:srgbClr val="86D1D8"/>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body" idx="1"/>
          </p:nvPr>
        </p:nvSpPr>
        <p:spPr>
          <a:xfrm>
            <a:off x="646111" y="3584384"/>
            <a:ext cx="3970100" cy="7070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s-EC" dirty="0"/>
              <a:t>Arquitectura App Integrada en Facebook Messenger</a:t>
            </a:r>
            <a:endParaRPr dirty="0"/>
          </a:p>
        </p:txBody>
      </p:sp>
      <p:cxnSp>
        <p:nvCxnSpPr>
          <p:cNvPr id="238" name="Google Shape;238;p10"/>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239" name="Google Shape;239;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22550" y="1733550"/>
            <a:ext cx="6107350" cy="4819649"/>
          </a:xfrm>
          <a:prstGeom prst="rect">
            <a:avLst/>
          </a:prstGeom>
          <a:noFill/>
          <a:ln>
            <a:noFill/>
          </a:ln>
        </p:spPr>
      </p:pic>
      <p:sp>
        <p:nvSpPr>
          <p:cNvPr id="5" name="Google Shape;229;p9"/>
          <p:cNvSpPr txBox="1">
            <a:spLocks noGrp="1"/>
          </p:cNvSpPr>
          <p:nvPr>
            <p:ph type="title"/>
          </p:nvPr>
        </p:nvSpPr>
        <p:spPr>
          <a:xfrm>
            <a:off x="646111" y="397633"/>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dirty="0"/>
              <a:t>Diseño e Implementación</a:t>
            </a:r>
            <a:br>
              <a:rPr lang="es-EC" dirty="0"/>
            </a:b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23B4599-F96C-4B4E-87E8-B6D9B87F13CB}"/>
              </a:ext>
            </a:extLst>
          </p:cNvPr>
          <p:cNvSpPr>
            <a:spLocks noGrp="1"/>
          </p:cNvSpPr>
          <p:nvPr>
            <p:ph type="body" idx="1"/>
          </p:nvPr>
        </p:nvSpPr>
        <p:spPr>
          <a:xfrm>
            <a:off x="646111" y="1044806"/>
            <a:ext cx="8946541" cy="4195481"/>
          </a:xfrm>
        </p:spPr>
        <p:txBody>
          <a:bodyPr/>
          <a:lstStyle/>
          <a:p>
            <a:pPr marL="137160" indent="0">
              <a:buNone/>
            </a:pPr>
            <a:r>
              <a:rPr lang="es-EC" b="1" dirty="0"/>
              <a:t>ENFOQUE SISTEMÁTICO PARA LA EVALUACIÓN DE DESEMPEÑO</a:t>
            </a:r>
          </a:p>
          <a:p>
            <a:r>
              <a:rPr lang="es-EC" b="1" dirty="0"/>
              <a:t>Selección de métricas y parámetros</a:t>
            </a:r>
          </a:p>
        </p:txBody>
      </p:sp>
      <p:graphicFrame>
        <p:nvGraphicFramePr>
          <p:cNvPr id="5" name="Tabla 4">
            <a:extLst>
              <a:ext uri="{FF2B5EF4-FFF2-40B4-BE49-F238E27FC236}">
                <a16:creationId xmlns:a16="http://schemas.microsoft.com/office/drawing/2014/main" id="{B38A579E-C9F5-4086-8FEA-615D7CABCC9E}"/>
              </a:ext>
            </a:extLst>
          </p:cNvPr>
          <p:cNvGraphicFramePr>
            <a:graphicFrameLocks noGrp="1"/>
          </p:cNvGraphicFramePr>
          <p:nvPr>
            <p:extLst>
              <p:ext uri="{D42A27DB-BD31-4B8C-83A1-F6EECF244321}">
                <p14:modId xmlns:p14="http://schemas.microsoft.com/office/powerpoint/2010/main" val="428717822"/>
              </p:ext>
            </p:extLst>
          </p:nvPr>
        </p:nvGraphicFramePr>
        <p:xfrm>
          <a:off x="646111" y="2187587"/>
          <a:ext cx="9745073" cy="4385923"/>
        </p:xfrm>
        <a:graphic>
          <a:graphicData uri="http://schemas.openxmlformats.org/drawingml/2006/table">
            <a:tbl>
              <a:tblPr firstRow="1" firstCol="1" bandRow="1">
                <a:tableStyleId>{FABFCF23-3B69-468F-B69F-88F6DE6A72F2}</a:tableStyleId>
              </a:tblPr>
              <a:tblGrid>
                <a:gridCol w="1935444">
                  <a:extLst>
                    <a:ext uri="{9D8B030D-6E8A-4147-A177-3AD203B41FA5}">
                      <a16:colId xmlns:a16="http://schemas.microsoft.com/office/drawing/2014/main" val="3204202256"/>
                    </a:ext>
                  </a:extLst>
                </a:gridCol>
                <a:gridCol w="1921265">
                  <a:extLst>
                    <a:ext uri="{9D8B030D-6E8A-4147-A177-3AD203B41FA5}">
                      <a16:colId xmlns:a16="http://schemas.microsoft.com/office/drawing/2014/main" val="1528095726"/>
                    </a:ext>
                  </a:extLst>
                </a:gridCol>
                <a:gridCol w="1750102">
                  <a:extLst>
                    <a:ext uri="{9D8B030D-6E8A-4147-A177-3AD203B41FA5}">
                      <a16:colId xmlns:a16="http://schemas.microsoft.com/office/drawing/2014/main" val="3635984042"/>
                    </a:ext>
                  </a:extLst>
                </a:gridCol>
                <a:gridCol w="2172435">
                  <a:extLst>
                    <a:ext uri="{9D8B030D-6E8A-4147-A177-3AD203B41FA5}">
                      <a16:colId xmlns:a16="http://schemas.microsoft.com/office/drawing/2014/main" val="2680797037"/>
                    </a:ext>
                  </a:extLst>
                </a:gridCol>
                <a:gridCol w="1965827">
                  <a:extLst>
                    <a:ext uri="{9D8B030D-6E8A-4147-A177-3AD203B41FA5}">
                      <a16:colId xmlns:a16="http://schemas.microsoft.com/office/drawing/2014/main" val="2405262675"/>
                    </a:ext>
                  </a:extLst>
                </a:gridCol>
              </a:tblGrid>
              <a:tr h="694696">
                <a:tc>
                  <a:txBody>
                    <a:bodyPr/>
                    <a:lstStyle/>
                    <a:p>
                      <a:pPr algn="l">
                        <a:lnSpc>
                          <a:spcPct val="107000"/>
                        </a:lnSpc>
                        <a:spcAft>
                          <a:spcPts val="800"/>
                        </a:spcAft>
                      </a:pPr>
                      <a:r>
                        <a:rPr lang="es-EC" sz="1400" dirty="0">
                          <a:effectLst/>
                        </a:rPr>
                        <a:t>Usabilidad</a:t>
                      </a:r>
                      <a:endParaRPr lang="es-EC" sz="1200" dirty="0">
                        <a:effectLst/>
                      </a:endParaRPr>
                    </a:p>
                    <a:p>
                      <a:pPr marL="457200" algn="l">
                        <a:lnSpc>
                          <a:spcPct val="107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7000"/>
                        </a:lnSpc>
                        <a:spcAft>
                          <a:spcPts val="0"/>
                        </a:spcAft>
                      </a:pPr>
                      <a:r>
                        <a:rPr lang="es-EC" sz="1400" dirty="0">
                          <a:effectLst/>
                        </a:rPr>
                        <a:t>Consumo de recursos</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7000"/>
                        </a:lnSpc>
                        <a:spcAft>
                          <a:spcPts val="0"/>
                        </a:spcAft>
                      </a:pPr>
                      <a:r>
                        <a:rPr lang="es-EC" sz="1400" dirty="0">
                          <a:effectLst/>
                        </a:rPr>
                        <a:t>Tiempo de desarrollo</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7000"/>
                        </a:lnSpc>
                        <a:spcAft>
                          <a:spcPts val="800"/>
                        </a:spcAft>
                      </a:pPr>
                      <a:r>
                        <a:rPr lang="es-EC" sz="1400" dirty="0">
                          <a:effectLst/>
                        </a:rPr>
                        <a:t>Facilidad de mantenimiento</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es-EC" sz="1400" dirty="0">
                          <a:effectLst/>
                        </a:rPr>
                        <a:t>Portabilidad</a:t>
                      </a:r>
                      <a:endParaRPr lang="es-EC" sz="1200" dirty="0">
                        <a:effectLst/>
                      </a:endParaRPr>
                    </a:p>
                    <a:p>
                      <a:pPr marL="457200" algn="l">
                        <a:lnSpc>
                          <a:spcPct val="107000"/>
                        </a:lnSpc>
                        <a:spcAft>
                          <a:spcPts val="800"/>
                        </a:spcAft>
                      </a:pPr>
                      <a:r>
                        <a:rPr lang="es-EC" sz="1400" dirty="0">
                          <a:effectLst/>
                        </a:rPr>
                        <a:t> </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316417"/>
                  </a:ext>
                </a:extLst>
              </a:tr>
              <a:tr h="829930">
                <a:tc>
                  <a:txBody>
                    <a:bodyPr/>
                    <a:lstStyle/>
                    <a:p>
                      <a:pPr marL="0" indent="0" algn="l">
                        <a:lnSpc>
                          <a:spcPct val="107000"/>
                        </a:lnSpc>
                        <a:spcAft>
                          <a:spcPts val="0"/>
                        </a:spcAft>
                      </a:pPr>
                      <a:r>
                        <a:rPr lang="es-EC" sz="1400" b="0" dirty="0">
                          <a:effectLst/>
                        </a:rPr>
                        <a:t>Porcentaje de éxito al realizar un pedido</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Almacenamiento</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Desarrollo de servicios web</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Tiempo de baja</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07000"/>
                        </a:lnSpc>
                        <a:spcAft>
                          <a:spcPts val="800"/>
                        </a:spcAft>
                      </a:pPr>
                      <a:r>
                        <a:rPr lang="es-EC" sz="1400" dirty="0">
                          <a:effectLst/>
                        </a:rPr>
                        <a:t>Multiplataforma</a:t>
                      </a:r>
                      <a:endParaRPr lang="es-EC" sz="1400" dirty="0">
                        <a:effectLst/>
                        <a:latin typeface="+mn-lt"/>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297130"/>
                  </a:ext>
                </a:extLst>
              </a:tr>
              <a:tr h="756000">
                <a:tc>
                  <a:txBody>
                    <a:bodyPr/>
                    <a:lstStyle/>
                    <a:p>
                      <a:pPr marL="0" indent="0" algn="l">
                        <a:lnSpc>
                          <a:spcPct val="107000"/>
                        </a:lnSpc>
                        <a:spcAft>
                          <a:spcPts val="0"/>
                        </a:spcAft>
                      </a:pPr>
                      <a:r>
                        <a:rPr lang="es-EC" sz="1400" b="0" dirty="0">
                          <a:effectLst/>
                        </a:rPr>
                        <a:t>Eficiencia en encontrar productos</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Procesamiento</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Desarrollo del “Back </a:t>
                      </a:r>
                      <a:r>
                        <a:rPr lang="es-EC" sz="1400" u="none" strike="noStrike" cap="none" dirty="0" err="1">
                          <a:effectLst/>
                          <a:sym typeface="Arial"/>
                        </a:rPr>
                        <a:t>End</a:t>
                      </a:r>
                      <a:r>
                        <a:rPr lang="es-EC" sz="1400" u="none" strike="noStrike" cap="none" dirty="0">
                          <a:effectLst/>
                          <a:sym typeface="Arial"/>
                        </a:rPr>
                        <a:t>” de la aplicación</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Facilidad de procedimiento</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es-EC" sz="1400" dirty="0">
                          <a:effectLst/>
                        </a:rPr>
                        <a:t>Soporta diferentes versiones del SO</a:t>
                      </a:r>
                      <a:endParaRPr lang="es-EC" sz="1400" dirty="0">
                        <a:effectLst/>
                        <a:latin typeface="+mn-lt"/>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3044447"/>
                  </a:ext>
                </a:extLst>
              </a:tr>
              <a:tr h="829930">
                <a:tc>
                  <a:txBody>
                    <a:bodyPr/>
                    <a:lstStyle/>
                    <a:p>
                      <a:pPr marL="0" indent="0" algn="l">
                        <a:lnSpc>
                          <a:spcPct val="107000"/>
                        </a:lnSpc>
                        <a:spcAft>
                          <a:spcPts val="0"/>
                        </a:spcAft>
                      </a:pPr>
                      <a:r>
                        <a:rPr lang="es-EC" sz="1400" b="0" dirty="0">
                          <a:effectLst/>
                        </a:rPr>
                        <a:t>Satisfacción del usuario</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Consumo Datos</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Desarrollo del “Front </a:t>
                      </a:r>
                      <a:r>
                        <a:rPr lang="es-EC" sz="1400" u="none" strike="noStrike" cap="none" dirty="0" err="1">
                          <a:effectLst/>
                          <a:sym typeface="Arial"/>
                        </a:rPr>
                        <a:t>End</a:t>
                      </a:r>
                      <a:r>
                        <a:rPr lang="es-EC" sz="1400" u="none" strike="noStrike" cap="none" dirty="0">
                          <a:effectLst/>
                          <a:sym typeface="Arial"/>
                        </a:rPr>
                        <a:t>” de la aplicación</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Entrega de Actualizaciones</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es-EC" sz="1400" dirty="0">
                          <a:effectLst/>
                        </a:rPr>
                        <a:t> </a:t>
                      </a:r>
                      <a:endParaRPr lang="es-EC" sz="1400" dirty="0">
                        <a:effectLst/>
                        <a:latin typeface="+mn-lt"/>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3657272"/>
                  </a:ext>
                </a:extLst>
              </a:tr>
              <a:tr h="667046">
                <a:tc>
                  <a:txBody>
                    <a:bodyPr/>
                    <a:lstStyle/>
                    <a:p>
                      <a:pPr marL="457200" algn="l">
                        <a:lnSpc>
                          <a:spcPct val="107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Consumo memoria RAM</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7000"/>
                        </a:lnSpc>
                        <a:spcBef>
                          <a:spcPts val="0"/>
                        </a:spcBef>
                        <a:spcAft>
                          <a:spcPts val="800"/>
                        </a:spcAft>
                        <a:buClr>
                          <a:srgbClr val="000000"/>
                        </a:buClr>
                        <a:buFont typeface="Arial"/>
                      </a:pPr>
                      <a:r>
                        <a:rPr lang="es-EC" sz="1400" u="none" strike="noStrike" cap="none">
                          <a:effectLst/>
                          <a:sym typeface="Arial"/>
                        </a:rPr>
                        <a:t> </a:t>
                      </a:r>
                      <a:endParaRPr lang="es-EC" sz="1400" b="0" i="0" u="none" strike="noStrike" cap="none">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7000"/>
                        </a:lnSpc>
                        <a:spcBef>
                          <a:spcPts val="0"/>
                        </a:spcBef>
                        <a:spcAft>
                          <a:spcPts val="800"/>
                        </a:spcAft>
                        <a:buClr>
                          <a:srgbClr val="000000"/>
                        </a:buClr>
                        <a:buFont typeface="Arial"/>
                      </a:pPr>
                      <a:r>
                        <a:rPr lang="es-EC" sz="1400" u="none" strike="noStrike" cap="none" dirty="0">
                          <a:effectLst/>
                          <a:sym typeface="Arial"/>
                        </a:rPr>
                        <a:t> </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es-EC" sz="1400" dirty="0">
                          <a:effectLst/>
                        </a:rPr>
                        <a:t> </a:t>
                      </a:r>
                      <a:endParaRPr lang="es-EC" sz="1400" dirty="0">
                        <a:effectLst/>
                        <a:latin typeface="+mn-lt"/>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085160"/>
                  </a:ext>
                </a:extLst>
              </a:tr>
              <a:tr h="604607">
                <a:tc>
                  <a:txBody>
                    <a:bodyPr/>
                    <a:lstStyle/>
                    <a:p>
                      <a:pPr marL="457200" algn="l">
                        <a:lnSpc>
                          <a:spcPct val="107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7000"/>
                        </a:lnSpc>
                        <a:spcBef>
                          <a:spcPts val="0"/>
                        </a:spcBef>
                        <a:spcAft>
                          <a:spcPts val="800"/>
                        </a:spcAft>
                        <a:buClr>
                          <a:srgbClr val="000000"/>
                        </a:buClr>
                        <a:buFont typeface="Arial"/>
                      </a:pPr>
                      <a:r>
                        <a:rPr lang="es-EC" sz="1400" u="none" strike="noStrike" cap="none" dirty="0">
                          <a:effectLst/>
                          <a:sym typeface="Arial"/>
                        </a:rPr>
                        <a:t>Consumo Memoria Caché</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7000"/>
                        </a:lnSpc>
                        <a:spcBef>
                          <a:spcPts val="0"/>
                        </a:spcBef>
                        <a:spcAft>
                          <a:spcPts val="800"/>
                        </a:spcAft>
                        <a:buClr>
                          <a:srgbClr val="000000"/>
                        </a:buClr>
                        <a:buFont typeface="Arial"/>
                      </a:pPr>
                      <a:r>
                        <a:rPr lang="es-EC" sz="1400" u="none" strike="noStrike" cap="none" dirty="0">
                          <a:effectLst/>
                          <a:sym typeface="Arial"/>
                        </a:rPr>
                        <a:t> </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7000"/>
                        </a:lnSpc>
                        <a:spcBef>
                          <a:spcPts val="0"/>
                        </a:spcBef>
                        <a:spcAft>
                          <a:spcPts val="800"/>
                        </a:spcAft>
                        <a:buClr>
                          <a:srgbClr val="000000"/>
                        </a:buClr>
                        <a:buFont typeface="Arial"/>
                      </a:pPr>
                      <a:r>
                        <a:rPr lang="es-EC" sz="1400" u="none" strike="noStrike" cap="none" dirty="0">
                          <a:effectLst/>
                          <a:sym typeface="Arial"/>
                        </a:rPr>
                        <a:t> </a:t>
                      </a:r>
                      <a:endParaRPr lang="es-EC" sz="1400" b="0" i="0" u="none" strike="noStrike" cap="none" dirty="0">
                        <a:solidFill>
                          <a:schemeClr val="dk1"/>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es-EC" sz="1400" dirty="0">
                          <a:effectLst/>
                        </a:rPr>
                        <a:t> </a:t>
                      </a:r>
                      <a:endParaRPr lang="es-EC" sz="1400" dirty="0">
                        <a:effectLst/>
                        <a:latin typeface="+mn-lt"/>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701430"/>
                  </a:ext>
                </a:extLst>
              </a:tr>
            </a:tbl>
          </a:graphicData>
        </a:graphic>
      </p:graphicFrame>
      <p:sp>
        <p:nvSpPr>
          <p:cNvPr id="9" name="Título 1">
            <a:extLst>
              <a:ext uri="{FF2B5EF4-FFF2-40B4-BE49-F238E27FC236}">
                <a16:creationId xmlns:a16="http://schemas.microsoft.com/office/drawing/2014/main" id="{51C39182-7CE1-405B-A8A9-D9818E322C0C}"/>
              </a:ext>
            </a:extLst>
          </p:cNvPr>
          <p:cNvSpPr txBox="1">
            <a:spLocks/>
          </p:cNvSpPr>
          <p:nvPr/>
        </p:nvSpPr>
        <p:spPr>
          <a:xfrm>
            <a:off x="646111" y="452718"/>
            <a:ext cx="9404723" cy="7985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8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r>
              <a:rPr lang="es-EC"/>
              <a:t>Metodología de evaluación</a:t>
            </a:r>
            <a:endParaRPr lang="es-EC" dirty="0"/>
          </a:p>
        </p:txBody>
      </p:sp>
    </p:spTree>
    <p:extLst>
      <p:ext uri="{BB962C8B-B14F-4D97-AF65-F5344CB8AC3E}">
        <p14:creationId xmlns:p14="http://schemas.microsoft.com/office/powerpoint/2010/main" val="51641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57B5-5085-44BE-80C7-950450374F69}"/>
              </a:ext>
            </a:extLst>
          </p:cNvPr>
          <p:cNvSpPr>
            <a:spLocks noGrp="1"/>
          </p:cNvSpPr>
          <p:nvPr>
            <p:ph type="title"/>
          </p:nvPr>
        </p:nvSpPr>
        <p:spPr>
          <a:xfrm>
            <a:off x="646111" y="452718"/>
            <a:ext cx="9404723" cy="798566"/>
          </a:xfrm>
        </p:spPr>
        <p:txBody>
          <a:bodyPr/>
          <a:lstStyle/>
          <a:p>
            <a:r>
              <a:rPr lang="es-EC" dirty="0"/>
              <a:t>Metodología de evaluación</a:t>
            </a:r>
          </a:p>
        </p:txBody>
      </p:sp>
      <p:sp>
        <p:nvSpPr>
          <p:cNvPr id="3" name="Marcador de texto 2">
            <a:extLst>
              <a:ext uri="{FF2B5EF4-FFF2-40B4-BE49-F238E27FC236}">
                <a16:creationId xmlns:a16="http://schemas.microsoft.com/office/drawing/2014/main" id="{323B4599-F96C-4B4E-87E8-B6D9B87F13CB}"/>
              </a:ext>
            </a:extLst>
          </p:cNvPr>
          <p:cNvSpPr>
            <a:spLocks noGrp="1"/>
          </p:cNvSpPr>
          <p:nvPr>
            <p:ph type="body" idx="1"/>
          </p:nvPr>
        </p:nvSpPr>
        <p:spPr>
          <a:xfrm>
            <a:off x="646111" y="1149953"/>
            <a:ext cx="8946541" cy="944317"/>
          </a:xfrm>
        </p:spPr>
        <p:txBody>
          <a:bodyPr>
            <a:normAutofit lnSpcReduction="10000"/>
          </a:bodyPr>
          <a:lstStyle/>
          <a:p>
            <a:pPr marL="137160" indent="0">
              <a:buNone/>
            </a:pPr>
            <a:r>
              <a:rPr lang="es-EC" b="1" dirty="0"/>
              <a:t>ENFOQUE SISTEMÁTICO PARA LA EVALUACIÓN DE DESEMPEÑO</a:t>
            </a:r>
          </a:p>
          <a:p>
            <a:r>
              <a:rPr lang="es-EC" b="1" i="1" dirty="0"/>
              <a:t>Experimentación por parámetro de evaluación</a:t>
            </a:r>
            <a:endParaRPr lang="es-EC" b="1" dirty="0"/>
          </a:p>
        </p:txBody>
      </p:sp>
      <p:graphicFrame>
        <p:nvGraphicFramePr>
          <p:cNvPr id="5" name="Tabla 4">
            <a:extLst>
              <a:ext uri="{FF2B5EF4-FFF2-40B4-BE49-F238E27FC236}">
                <a16:creationId xmlns:a16="http://schemas.microsoft.com/office/drawing/2014/main" id="{9BDDC6FC-B61C-4EEE-8065-CB24EC221CEA}"/>
              </a:ext>
            </a:extLst>
          </p:cNvPr>
          <p:cNvGraphicFramePr>
            <a:graphicFrameLocks noGrp="1"/>
          </p:cNvGraphicFramePr>
          <p:nvPr>
            <p:extLst>
              <p:ext uri="{D42A27DB-BD31-4B8C-83A1-F6EECF244321}">
                <p14:modId xmlns:p14="http://schemas.microsoft.com/office/powerpoint/2010/main" val="14429247"/>
              </p:ext>
            </p:extLst>
          </p:nvPr>
        </p:nvGraphicFramePr>
        <p:xfrm>
          <a:off x="938429" y="2332118"/>
          <a:ext cx="8947150" cy="1649795"/>
        </p:xfrm>
        <a:graphic>
          <a:graphicData uri="http://schemas.openxmlformats.org/drawingml/2006/table">
            <a:tbl>
              <a:tblPr firstRow="1" firstCol="1" bandRow="1">
                <a:tableStyleId>{7DF18680-E054-41AD-8BC1-D1AEF772440D}</a:tableStyleId>
              </a:tblPr>
              <a:tblGrid>
                <a:gridCol w="2892119">
                  <a:extLst>
                    <a:ext uri="{9D8B030D-6E8A-4147-A177-3AD203B41FA5}">
                      <a16:colId xmlns:a16="http://schemas.microsoft.com/office/drawing/2014/main" val="3680865395"/>
                    </a:ext>
                  </a:extLst>
                </a:gridCol>
                <a:gridCol w="6055031">
                  <a:extLst>
                    <a:ext uri="{9D8B030D-6E8A-4147-A177-3AD203B41FA5}">
                      <a16:colId xmlns:a16="http://schemas.microsoft.com/office/drawing/2014/main" val="2879026756"/>
                    </a:ext>
                  </a:extLst>
                </a:gridCol>
              </a:tblGrid>
              <a:tr h="313690">
                <a:tc>
                  <a:txBody>
                    <a:bodyPr/>
                    <a:lstStyle/>
                    <a:p>
                      <a:pPr algn="ctr">
                        <a:lnSpc>
                          <a:spcPct val="107000"/>
                        </a:lnSpc>
                        <a:spcAft>
                          <a:spcPts val="800"/>
                        </a:spcAft>
                        <a:tabLst>
                          <a:tab pos="1243330" algn="r"/>
                        </a:tabLst>
                      </a:pPr>
                      <a:r>
                        <a:rPr lang="es-EC" sz="1200" dirty="0">
                          <a:effectLst/>
                        </a:rPr>
                        <a:t>Parámetro de evaluación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0" algn="ctr">
                        <a:lnSpc>
                          <a:spcPct val="107000"/>
                        </a:lnSpc>
                        <a:spcAft>
                          <a:spcPts val="800"/>
                        </a:spcAft>
                      </a:pPr>
                      <a:r>
                        <a:rPr lang="es-EC" sz="1200">
                          <a:effectLst/>
                        </a:rPr>
                        <a:t>Pregunta de experimentación</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64797674"/>
                  </a:ext>
                </a:extLst>
              </a:tr>
              <a:tr h="0">
                <a:tc>
                  <a:txBody>
                    <a:bodyPr/>
                    <a:lstStyle/>
                    <a:p>
                      <a:pPr marL="0" marR="0" indent="0" algn="l" rtl="0">
                        <a:lnSpc>
                          <a:spcPct val="107000"/>
                        </a:lnSpc>
                        <a:spcBef>
                          <a:spcPts val="0"/>
                        </a:spcBef>
                        <a:spcAft>
                          <a:spcPts val="800"/>
                        </a:spcAft>
                        <a:buClr>
                          <a:srgbClr val="000000"/>
                        </a:buClr>
                        <a:buFont typeface="Arial"/>
                      </a:pPr>
                      <a:r>
                        <a:rPr lang="es-EC" sz="1200" b="1" i="0" u="none" strike="noStrike" cap="none" dirty="0">
                          <a:solidFill>
                            <a:schemeClr val="lt1"/>
                          </a:solidFill>
                          <a:effectLst/>
                          <a:latin typeface="+mn-lt"/>
                          <a:ea typeface="+mn-ea"/>
                          <a:cs typeface="+mn-cs"/>
                          <a:sym typeface="Arial"/>
                        </a:rPr>
                        <a:t>Usabilidad</a:t>
                      </a:r>
                    </a:p>
                  </a:txBody>
                  <a:tcPr marL="68580" marR="68580" marT="0" marB="0"/>
                </a:tc>
                <a:tc>
                  <a:txBody>
                    <a:bodyPr/>
                    <a:lstStyle/>
                    <a:p>
                      <a:pPr marL="0" indent="0">
                        <a:lnSpc>
                          <a:spcPct val="107000"/>
                        </a:lnSpc>
                        <a:spcAft>
                          <a:spcPts val="0"/>
                        </a:spcAft>
                      </a:pPr>
                      <a:r>
                        <a:rPr lang="es-EC" sz="1200" dirty="0">
                          <a:effectLst/>
                        </a:rPr>
                        <a:t>¿La aplicación integrada en Facebook Messenger permite realizar los mismos procedimientos incluidos en la aplicación móvil?</a:t>
                      </a:r>
                      <a:endParaRPr lang="es-EC" sz="1100" dirty="0">
                        <a:effectLst/>
                      </a:endParaRPr>
                    </a:p>
                    <a:p>
                      <a:pPr marL="0" indent="0">
                        <a:lnSpc>
                          <a:spcPct val="107000"/>
                        </a:lnSpc>
                        <a:spcAft>
                          <a:spcPts val="800"/>
                        </a:spcAft>
                      </a:pPr>
                      <a:r>
                        <a:rPr lang="es-EC" sz="1200" dirty="0">
                          <a:effectLst/>
                        </a:rPr>
                        <a:t>¿Los usuarios pueden acceder a las aplicaciones desde sus diferentes dispositivos?</a:t>
                      </a:r>
                      <a:endParaRPr lang="es-EC" sz="1100" dirty="0">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4272330357"/>
                  </a:ext>
                </a:extLst>
              </a:tr>
              <a:tr h="0">
                <a:tc>
                  <a:txBody>
                    <a:bodyPr/>
                    <a:lstStyle/>
                    <a:p>
                      <a:pPr marL="0" marR="0" indent="0" algn="l" rtl="0">
                        <a:lnSpc>
                          <a:spcPct val="107000"/>
                        </a:lnSpc>
                        <a:spcBef>
                          <a:spcPts val="0"/>
                        </a:spcBef>
                        <a:spcAft>
                          <a:spcPts val="800"/>
                        </a:spcAft>
                        <a:buClr>
                          <a:srgbClr val="000000"/>
                        </a:buClr>
                        <a:buFont typeface="Arial"/>
                      </a:pPr>
                      <a:r>
                        <a:rPr lang="es-EC" sz="1200" b="1" i="0" u="none" strike="noStrike" cap="none" dirty="0">
                          <a:solidFill>
                            <a:schemeClr val="lt1"/>
                          </a:solidFill>
                          <a:effectLst/>
                          <a:latin typeface="+mn-lt"/>
                          <a:ea typeface="+mn-ea"/>
                          <a:cs typeface="+mn-cs"/>
                          <a:sym typeface="Arial"/>
                        </a:rPr>
                        <a:t>Consumo de recursos</a:t>
                      </a:r>
                    </a:p>
                  </a:txBody>
                  <a:tcPr marL="68580" marR="68580" marT="0" marB="0"/>
                </a:tc>
                <a:tc>
                  <a:txBody>
                    <a:bodyPr/>
                    <a:lstStyle/>
                    <a:p>
                      <a:pPr marL="0" indent="0">
                        <a:lnSpc>
                          <a:spcPct val="107000"/>
                        </a:lnSpc>
                        <a:spcAft>
                          <a:spcPts val="0"/>
                        </a:spcAft>
                      </a:pPr>
                      <a:r>
                        <a:rPr lang="es-EC" sz="1200" dirty="0">
                          <a:effectLst/>
                        </a:rPr>
                        <a:t>¿Fue necesario el uso de almacenamiento adicional para utilizar las aplicaciones?</a:t>
                      </a:r>
                      <a:endParaRPr lang="es-EC" sz="1100" dirty="0">
                        <a:effectLst/>
                      </a:endParaRPr>
                    </a:p>
                    <a:p>
                      <a:pPr marL="0" indent="0">
                        <a:lnSpc>
                          <a:spcPct val="107000"/>
                        </a:lnSpc>
                        <a:spcAft>
                          <a:spcPts val="800"/>
                        </a:spcAft>
                      </a:pPr>
                      <a:r>
                        <a:rPr lang="es-EC" sz="1200" dirty="0">
                          <a:effectLst/>
                        </a:rPr>
                        <a:t>¿Cuál de las aplicaciones consume más memoria para ser ejecutada?</a:t>
                      </a:r>
                      <a:endParaRPr lang="es-EC" sz="1100" dirty="0">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941042524"/>
                  </a:ext>
                </a:extLst>
              </a:tr>
              <a:tr h="0">
                <a:tc>
                  <a:txBody>
                    <a:bodyPr/>
                    <a:lstStyle/>
                    <a:p>
                      <a:pPr marL="0" marR="0" indent="0" algn="l" rtl="0">
                        <a:lnSpc>
                          <a:spcPct val="107000"/>
                        </a:lnSpc>
                        <a:spcBef>
                          <a:spcPts val="0"/>
                        </a:spcBef>
                        <a:spcAft>
                          <a:spcPts val="800"/>
                        </a:spcAft>
                        <a:buClr>
                          <a:srgbClr val="000000"/>
                        </a:buClr>
                        <a:buFont typeface="Arial"/>
                      </a:pPr>
                      <a:r>
                        <a:rPr lang="es-EC" sz="1200" b="1" i="0" u="none" strike="noStrike" cap="none" dirty="0">
                          <a:solidFill>
                            <a:schemeClr val="lt1"/>
                          </a:solidFill>
                          <a:effectLst/>
                          <a:latin typeface="+mn-lt"/>
                          <a:ea typeface="+mn-ea"/>
                          <a:cs typeface="+mn-cs"/>
                          <a:sym typeface="Arial"/>
                        </a:rPr>
                        <a:t>Tiempo de desarrollo</a:t>
                      </a:r>
                    </a:p>
                  </a:txBody>
                  <a:tcPr marL="68580" marR="68580" marT="0" marB="0"/>
                </a:tc>
                <a:tc>
                  <a:txBody>
                    <a:bodyPr/>
                    <a:lstStyle/>
                    <a:p>
                      <a:pPr marL="0" marR="0" indent="0" algn="l" rtl="0">
                        <a:lnSpc>
                          <a:spcPct val="107000"/>
                        </a:lnSpc>
                        <a:spcBef>
                          <a:spcPts val="0"/>
                        </a:spcBef>
                        <a:spcAft>
                          <a:spcPts val="0"/>
                        </a:spcAft>
                        <a:buClr>
                          <a:srgbClr val="000000"/>
                        </a:buClr>
                        <a:buFont typeface="Arial"/>
                      </a:pPr>
                      <a:r>
                        <a:rPr lang="es-EC" sz="1200" dirty="0">
                          <a:effectLst/>
                        </a:rPr>
                        <a:t>¿</a:t>
                      </a:r>
                      <a:r>
                        <a:rPr lang="es-EC" sz="1200" b="0" i="0" u="none" strike="noStrike" cap="none" dirty="0">
                          <a:solidFill>
                            <a:schemeClr val="dk1"/>
                          </a:solidFill>
                          <a:effectLst/>
                          <a:latin typeface="+mn-lt"/>
                          <a:ea typeface="+mn-ea"/>
                          <a:cs typeface="+mn-cs"/>
                          <a:sym typeface="Arial"/>
                        </a:rPr>
                        <a:t>Qué aplicación presenta un proceso más óptimo en su desarrollo?</a:t>
                      </a:r>
                    </a:p>
                    <a:p>
                      <a:pPr marL="0" marR="0" indent="0" algn="l" rtl="0">
                        <a:lnSpc>
                          <a:spcPct val="107000"/>
                        </a:lnSpc>
                        <a:spcBef>
                          <a:spcPts val="0"/>
                        </a:spcBef>
                        <a:spcAft>
                          <a:spcPts val="800"/>
                        </a:spcAft>
                        <a:buClr>
                          <a:srgbClr val="000000"/>
                        </a:buClr>
                        <a:buFont typeface="Arial"/>
                      </a:pPr>
                      <a:r>
                        <a:rPr lang="es-EC" sz="1200" b="0" i="0" u="none" strike="noStrike" cap="none" dirty="0">
                          <a:solidFill>
                            <a:schemeClr val="dk1"/>
                          </a:solidFill>
                          <a:effectLst/>
                          <a:latin typeface="+mn-lt"/>
                          <a:ea typeface="+mn-ea"/>
                          <a:cs typeface="+mn-cs"/>
                          <a:sym typeface="Arial"/>
                        </a:rPr>
                        <a:t>¿Qué aplicación presenta un mejor procedimiento de entrega y mantenimiento?</a:t>
                      </a:r>
                    </a:p>
                  </a:txBody>
                  <a:tcPr marL="68580" marR="68580" marT="0" marB="0"/>
                </a:tc>
                <a:extLst>
                  <a:ext uri="{0D108BD9-81ED-4DB2-BD59-A6C34878D82A}">
                    <a16:rowId xmlns:a16="http://schemas.microsoft.com/office/drawing/2014/main" val="1388444312"/>
                  </a:ext>
                </a:extLst>
              </a:tr>
            </a:tbl>
          </a:graphicData>
        </a:graphic>
      </p:graphicFrame>
      <p:graphicFrame>
        <p:nvGraphicFramePr>
          <p:cNvPr id="6" name="Tabla 5">
            <a:extLst>
              <a:ext uri="{FF2B5EF4-FFF2-40B4-BE49-F238E27FC236}">
                <a16:creationId xmlns:a16="http://schemas.microsoft.com/office/drawing/2014/main" id="{30B0EA2E-D315-4456-8145-C8FC2FACF97B}"/>
              </a:ext>
            </a:extLst>
          </p:cNvPr>
          <p:cNvGraphicFramePr>
            <a:graphicFrameLocks noGrp="1"/>
          </p:cNvGraphicFramePr>
          <p:nvPr>
            <p:extLst>
              <p:ext uri="{D42A27DB-BD31-4B8C-83A1-F6EECF244321}">
                <p14:modId xmlns:p14="http://schemas.microsoft.com/office/powerpoint/2010/main" val="3776818646"/>
              </p:ext>
            </p:extLst>
          </p:nvPr>
        </p:nvGraphicFramePr>
        <p:xfrm>
          <a:off x="938429" y="4403015"/>
          <a:ext cx="8946541" cy="2044131"/>
        </p:xfrm>
        <a:graphic>
          <a:graphicData uri="http://schemas.openxmlformats.org/drawingml/2006/table">
            <a:tbl>
              <a:tblPr firstRow="1" firstCol="1" bandRow="1">
                <a:tableStyleId>{7DF18680-E054-41AD-8BC1-D1AEF772440D}</a:tableStyleId>
              </a:tblPr>
              <a:tblGrid>
                <a:gridCol w="2904669">
                  <a:extLst>
                    <a:ext uri="{9D8B030D-6E8A-4147-A177-3AD203B41FA5}">
                      <a16:colId xmlns:a16="http://schemas.microsoft.com/office/drawing/2014/main" val="2473167343"/>
                    </a:ext>
                  </a:extLst>
                </a:gridCol>
                <a:gridCol w="6041872">
                  <a:extLst>
                    <a:ext uri="{9D8B030D-6E8A-4147-A177-3AD203B41FA5}">
                      <a16:colId xmlns:a16="http://schemas.microsoft.com/office/drawing/2014/main" val="1235806631"/>
                    </a:ext>
                  </a:extLst>
                </a:gridCol>
              </a:tblGrid>
              <a:tr h="0">
                <a:tc>
                  <a:txBody>
                    <a:bodyPr/>
                    <a:lstStyle/>
                    <a:p>
                      <a:pPr algn="ctr">
                        <a:lnSpc>
                          <a:spcPct val="107000"/>
                        </a:lnSpc>
                        <a:spcAft>
                          <a:spcPts val="800"/>
                        </a:spcAft>
                        <a:tabLst>
                          <a:tab pos="1243330" algn="r"/>
                        </a:tabLst>
                      </a:pPr>
                      <a:r>
                        <a:rPr lang="es-EC" sz="1200" dirty="0">
                          <a:effectLst/>
                        </a:rPr>
                        <a:t>Parámetro de evaluación</a:t>
                      </a:r>
                      <a:endParaRPr lang="es-EC" sz="1100" dirty="0">
                        <a:effectLst/>
                      </a:endParaRPr>
                    </a:p>
                  </a:txBody>
                  <a:tcPr marL="34925" marR="34925" marT="34925" marB="34925"/>
                </a:tc>
                <a:tc>
                  <a:txBody>
                    <a:bodyPr/>
                    <a:lstStyle/>
                    <a:p>
                      <a:pPr marL="457200" algn="ctr">
                        <a:lnSpc>
                          <a:spcPct val="107000"/>
                        </a:lnSpc>
                        <a:spcAft>
                          <a:spcPts val="800"/>
                        </a:spcAft>
                      </a:pPr>
                      <a:r>
                        <a:rPr lang="es-EC" sz="1200" dirty="0">
                          <a:effectLst/>
                        </a:rPr>
                        <a:t>Forma de experimentación</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34925" marR="34925" marT="34925" marB="34925"/>
                </a:tc>
                <a:extLst>
                  <a:ext uri="{0D108BD9-81ED-4DB2-BD59-A6C34878D82A}">
                    <a16:rowId xmlns:a16="http://schemas.microsoft.com/office/drawing/2014/main" val="3245689640"/>
                  </a:ext>
                </a:extLst>
              </a:tr>
              <a:tr h="0">
                <a:tc>
                  <a:txBody>
                    <a:bodyPr/>
                    <a:lstStyle/>
                    <a:p>
                      <a:pPr>
                        <a:lnSpc>
                          <a:spcPct val="107000"/>
                        </a:lnSpc>
                        <a:spcAft>
                          <a:spcPts val="800"/>
                        </a:spcAft>
                      </a:pPr>
                      <a:r>
                        <a:rPr lang="es-EC" sz="1200">
                          <a:effectLst/>
                        </a:rPr>
                        <a:t>Consumo de datos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34925" marR="34925" marT="34925" marB="34925"/>
                </a:tc>
                <a:tc>
                  <a:txBody>
                    <a:bodyPr/>
                    <a:lstStyle/>
                    <a:p>
                      <a:pPr marL="0" marR="0" indent="0" algn="l" rtl="0">
                        <a:lnSpc>
                          <a:spcPct val="107000"/>
                        </a:lnSpc>
                        <a:spcBef>
                          <a:spcPts val="0"/>
                        </a:spcBef>
                        <a:spcAft>
                          <a:spcPts val="800"/>
                        </a:spcAft>
                        <a:buClr>
                          <a:srgbClr val="000000"/>
                        </a:buClr>
                        <a:buFont typeface="Arial"/>
                      </a:pPr>
                      <a:r>
                        <a:rPr lang="es-EC" sz="1200" b="0" i="0" u="none" strike="noStrike" cap="none" dirty="0">
                          <a:solidFill>
                            <a:schemeClr val="dk1"/>
                          </a:solidFill>
                          <a:effectLst/>
                          <a:latin typeface="+mn-lt"/>
                          <a:ea typeface="+mn-ea"/>
                          <a:cs typeface="+mn-cs"/>
                          <a:sym typeface="Arial"/>
                        </a:rPr>
                        <a:t>Se comparó la variación en el consumo de datos entre las aplicaciones antes y después de realizar la compra.</a:t>
                      </a:r>
                    </a:p>
                  </a:txBody>
                  <a:tcPr marL="34925" marR="34925" marT="34925" marB="34925"/>
                </a:tc>
                <a:extLst>
                  <a:ext uri="{0D108BD9-81ED-4DB2-BD59-A6C34878D82A}">
                    <a16:rowId xmlns:a16="http://schemas.microsoft.com/office/drawing/2014/main" val="1192724984"/>
                  </a:ext>
                </a:extLst>
              </a:tr>
              <a:tr h="0">
                <a:tc>
                  <a:txBody>
                    <a:bodyPr/>
                    <a:lstStyle/>
                    <a:p>
                      <a:pPr>
                        <a:lnSpc>
                          <a:spcPct val="107000"/>
                        </a:lnSpc>
                        <a:spcAft>
                          <a:spcPts val="800"/>
                        </a:spcAft>
                      </a:pPr>
                      <a:r>
                        <a:rPr lang="es-EC" sz="1200" dirty="0">
                          <a:effectLst/>
                        </a:rPr>
                        <a:t>Consumo de almacenamiento</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34925" marR="34925" marT="34925" marB="34925"/>
                </a:tc>
                <a:tc>
                  <a:txBody>
                    <a:bodyPr/>
                    <a:lstStyle/>
                    <a:p>
                      <a:pPr marL="0" marR="0" indent="0" algn="l" rtl="0">
                        <a:lnSpc>
                          <a:spcPct val="107000"/>
                        </a:lnSpc>
                        <a:spcBef>
                          <a:spcPts val="0"/>
                        </a:spcBef>
                        <a:spcAft>
                          <a:spcPts val="800"/>
                        </a:spcAft>
                        <a:buClr>
                          <a:srgbClr val="000000"/>
                        </a:buClr>
                        <a:buFont typeface="Arial"/>
                      </a:pPr>
                      <a:r>
                        <a:rPr lang="es-EC" sz="1200" b="0" i="0" u="none" strike="noStrike" cap="none" dirty="0">
                          <a:solidFill>
                            <a:schemeClr val="dk1"/>
                          </a:solidFill>
                          <a:effectLst/>
                          <a:latin typeface="+mn-lt"/>
                          <a:ea typeface="+mn-ea"/>
                          <a:cs typeface="+mn-cs"/>
                          <a:sym typeface="Arial"/>
                        </a:rPr>
                        <a:t>Se comparó la variación en el consumo de almacenamiento entre las aplicaciones antes y después de realizar la compra.</a:t>
                      </a:r>
                    </a:p>
                  </a:txBody>
                  <a:tcPr marL="34925" marR="34925" marT="34925" marB="34925"/>
                </a:tc>
                <a:extLst>
                  <a:ext uri="{0D108BD9-81ED-4DB2-BD59-A6C34878D82A}">
                    <a16:rowId xmlns:a16="http://schemas.microsoft.com/office/drawing/2014/main" val="4027682973"/>
                  </a:ext>
                </a:extLst>
              </a:tr>
              <a:tr h="0">
                <a:tc>
                  <a:txBody>
                    <a:bodyPr/>
                    <a:lstStyle/>
                    <a:p>
                      <a:pPr>
                        <a:lnSpc>
                          <a:spcPct val="107000"/>
                        </a:lnSpc>
                        <a:spcAft>
                          <a:spcPts val="800"/>
                        </a:spcAft>
                      </a:pPr>
                      <a:r>
                        <a:rPr lang="es-EC" sz="1200" dirty="0">
                          <a:effectLst/>
                        </a:rPr>
                        <a:t>Consumo de memoria RAM</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34925" marR="34925" marT="34925" marB="34925"/>
                </a:tc>
                <a:tc>
                  <a:txBody>
                    <a:bodyPr/>
                    <a:lstStyle/>
                    <a:p>
                      <a:pPr marL="0" marR="0" indent="0" algn="l" rtl="0">
                        <a:lnSpc>
                          <a:spcPct val="107000"/>
                        </a:lnSpc>
                        <a:spcBef>
                          <a:spcPts val="0"/>
                        </a:spcBef>
                        <a:spcAft>
                          <a:spcPts val="800"/>
                        </a:spcAft>
                        <a:buClr>
                          <a:srgbClr val="000000"/>
                        </a:buClr>
                        <a:buFont typeface="Arial"/>
                      </a:pPr>
                      <a:r>
                        <a:rPr lang="es-EC" sz="1200" b="0" i="0" u="none" strike="noStrike" cap="none" dirty="0">
                          <a:solidFill>
                            <a:schemeClr val="dk1"/>
                          </a:solidFill>
                          <a:effectLst/>
                          <a:latin typeface="+mn-lt"/>
                          <a:ea typeface="+mn-ea"/>
                          <a:cs typeface="+mn-cs"/>
                          <a:sym typeface="Arial"/>
                        </a:rPr>
                        <a:t>Se comparó la variación en el consumo de memoria RAM entre las aplicaciones antes y después de realizar la compra.</a:t>
                      </a:r>
                    </a:p>
                  </a:txBody>
                  <a:tcPr marL="34925" marR="34925" marT="34925" marB="34925"/>
                </a:tc>
                <a:extLst>
                  <a:ext uri="{0D108BD9-81ED-4DB2-BD59-A6C34878D82A}">
                    <a16:rowId xmlns:a16="http://schemas.microsoft.com/office/drawing/2014/main" val="1343616041"/>
                  </a:ext>
                </a:extLst>
              </a:tr>
              <a:tr h="0">
                <a:tc>
                  <a:txBody>
                    <a:bodyPr/>
                    <a:lstStyle/>
                    <a:p>
                      <a:pPr>
                        <a:lnSpc>
                          <a:spcPct val="107000"/>
                        </a:lnSpc>
                        <a:spcAft>
                          <a:spcPts val="800"/>
                        </a:spcAft>
                      </a:pPr>
                      <a:r>
                        <a:rPr lang="es-EC" sz="1200">
                          <a:effectLst/>
                        </a:rPr>
                        <a:t>Consumo Memoria Caché</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34925" marR="34925" marT="34925" marB="34925"/>
                </a:tc>
                <a:tc>
                  <a:txBody>
                    <a:bodyPr/>
                    <a:lstStyle/>
                    <a:p>
                      <a:pPr marL="0" marR="0" indent="0" algn="l" rtl="0">
                        <a:lnSpc>
                          <a:spcPct val="107000"/>
                        </a:lnSpc>
                        <a:spcBef>
                          <a:spcPts val="0"/>
                        </a:spcBef>
                        <a:spcAft>
                          <a:spcPts val="800"/>
                        </a:spcAft>
                        <a:buClr>
                          <a:srgbClr val="000000"/>
                        </a:buClr>
                        <a:buFont typeface="Arial"/>
                      </a:pPr>
                      <a:r>
                        <a:rPr lang="es-EC" sz="1200" b="0" i="0" u="none" strike="noStrike" cap="none" dirty="0">
                          <a:solidFill>
                            <a:schemeClr val="dk1"/>
                          </a:solidFill>
                          <a:effectLst/>
                          <a:latin typeface="+mn-lt"/>
                          <a:ea typeface="+mn-ea"/>
                          <a:cs typeface="+mn-cs"/>
                          <a:sym typeface="Arial"/>
                        </a:rPr>
                        <a:t>Se comparó la variación en el consumo de memoria Caché entre las aplicaciones antes y después de realizar la compra.</a:t>
                      </a:r>
                    </a:p>
                  </a:txBody>
                  <a:tcPr marL="34925" marR="34925" marT="34925" marB="34925"/>
                </a:tc>
                <a:extLst>
                  <a:ext uri="{0D108BD9-81ED-4DB2-BD59-A6C34878D82A}">
                    <a16:rowId xmlns:a16="http://schemas.microsoft.com/office/drawing/2014/main" val="82612908"/>
                  </a:ext>
                </a:extLst>
              </a:tr>
            </a:tbl>
          </a:graphicData>
        </a:graphic>
      </p:graphicFrame>
    </p:spTree>
    <p:extLst>
      <p:ext uri="{BB962C8B-B14F-4D97-AF65-F5344CB8AC3E}">
        <p14:creationId xmlns:p14="http://schemas.microsoft.com/office/powerpoint/2010/main" val="336990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Evaluación Usuarios</a:t>
            </a:r>
            <a:endParaRPr/>
          </a:p>
        </p:txBody>
      </p:sp>
      <p:cxnSp>
        <p:nvCxnSpPr>
          <p:cNvPr id="258" name="Google Shape;258;p13"/>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259" name="Google Shape;259;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83671" y="1648692"/>
            <a:ext cx="7415007" cy="49703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4"/>
          <p:cNvPicPr preferRelativeResize="0"/>
          <p:nvPr/>
        </p:nvPicPr>
        <p:blipFill rotWithShape="1">
          <a:blip r:embed="rId3">
            <a:alphaModFix/>
          </a:blip>
          <a:srcRect/>
          <a:stretch/>
        </p:blipFill>
        <p:spPr>
          <a:xfrm>
            <a:off x="990265" y="800100"/>
            <a:ext cx="9413058" cy="565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5"/>
          <p:cNvPicPr preferRelativeResize="0"/>
          <p:nvPr/>
        </p:nvPicPr>
        <p:blipFill rotWithShape="1">
          <a:blip r:embed="rId3">
            <a:alphaModFix/>
          </a:blip>
          <a:srcRect/>
          <a:stretch/>
        </p:blipFill>
        <p:spPr>
          <a:xfrm>
            <a:off x="781050" y="852673"/>
            <a:ext cx="9639300" cy="55707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7"/>
          <p:cNvPicPr preferRelativeResize="0"/>
          <p:nvPr/>
        </p:nvPicPr>
        <p:blipFill rotWithShape="1">
          <a:blip r:embed="rId3">
            <a:alphaModFix/>
          </a:blip>
          <a:srcRect/>
          <a:stretch/>
        </p:blipFill>
        <p:spPr>
          <a:xfrm>
            <a:off x="1047751" y="723900"/>
            <a:ext cx="9314268" cy="55984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8"/>
          <p:cNvPicPr preferRelativeResize="0"/>
          <p:nvPr/>
        </p:nvPicPr>
        <p:blipFill rotWithShape="1">
          <a:blip r:embed="rId3">
            <a:alphaModFix/>
          </a:blip>
          <a:srcRect/>
          <a:stretch/>
        </p:blipFill>
        <p:spPr>
          <a:xfrm>
            <a:off x="1219200" y="843154"/>
            <a:ext cx="9144000" cy="55410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9"/>
          <p:cNvPicPr preferRelativeResize="0"/>
          <p:nvPr/>
        </p:nvPicPr>
        <p:blipFill rotWithShape="1">
          <a:blip r:embed="rId3">
            <a:alphaModFix/>
          </a:blip>
          <a:srcRect/>
          <a:stretch/>
        </p:blipFill>
        <p:spPr>
          <a:xfrm>
            <a:off x="1305788" y="784945"/>
            <a:ext cx="8706917" cy="52313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6"/>
          <p:cNvPicPr preferRelativeResize="0"/>
          <p:nvPr/>
        </p:nvPicPr>
        <p:blipFill rotWithShape="1">
          <a:blip r:embed="rId3">
            <a:alphaModFix/>
          </a:blip>
          <a:srcRect/>
          <a:stretch/>
        </p:blipFill>
        <p:spPr>
          <a:xfrm>
            <a:off x="1219201" y="898694"/>
            <a:ext cx="9153944" cy="55021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Agenda</a:t>
            </a:r>
            <a:endParaRPr/>
          </a:p>
        </p:txBody>
      </p:sp>
      <p:sp>
        <p:nvSpPr>
          <p:cNvPr id="159" name="Google Shape;159;p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lnSpcReduction="10000"/>
          </a:bodyPr>
          <a:lstStyle/>
          <a:p>
            <a:pPr marL="457200" lvl="0" indent="-457200" algn="l" rtl="0">
              <a:spcBef>
                <a:spcPts val="0"/>
              </a:spcBef>
              <a:spcAft>
                <a:spcPts val="0"/>
              </a:spcAft>
              <a:buSzPts val="1600"/>
              <a:buFont typeface="Century Gothic"/>
              <a:buAutoNum type="arabicPeriod"/>
            </a:pPr>
            <a:r>
              <a:rPr lang="es-EC" dirty="0"/>
              <a:t>Antecedentes</a:t>
            </a:r>
            <a:endParaRPr dirty="0"/>
          </a:p>
          <a:p>
            <a:pPr marL="457200" lvl="0" indent="-457200" algn="l" rtl="0">
              <a:spcBef>
                <a:spcPts val="1000"/>
              </a:spcBef>
              <a:spcAft>
                <a:spcPts val="0"/>
              </a:spcAft>
              <a:buSzPts val="1600"/>
              <a:buFont typeface="Century Gothic"/>
              <a:buAutoNum type="arabicPeriod"/>
            </a:pPr>
            <a:r>
              <a:rPr lang="es-EC" dirty="0"/>
              <a:t>Problema</a:t>
            </a:r>
            <a:endParaRPr dirty="0"/>
          </a:p>
          <a:p>
            <a:pPr marL="457200" lvl="0" indent="-457200" algn="l" rtl="0">
              <a:spcBef>
                <a:spcPts val="1000"/>
              </a:spcBef>
              <a:spcAft>
                <a:spcPts val="0"/>
              </a:spcAft>
              <a:buSzPts val="1600"/>
              <a:buFont typeface="Century Gothic"/>
              <a:buAutoNum type="arabicPeriod"/>
            </a:pPr>
            <a:r>
              <a:rPr lang="es-EC" dirty="0"/>
              <a:t>Justificación</a:t>
            </a:r>
            <a:endParaRPr dirty="0"/>
          </a:p>
          <a:p>
            <a:pPr marL="457200" lvl="0" indent="-457200" algn="l" rtl="0">
              <a:spcBef>
                <a:spcPts val="1000"/>
              </a:spcBef>
              <a:spcAft>
                <a:spcPts val="0"/>
              </a:spcAft>
              <a:buSzPts val="1600"/>
              <a:buFont typeface="Century Gothic"/>
              <a:buAutoNum type="arabicPeriod"/>
            </a:pPr>
            <a:r>
              <a:rPr lang="es-EC" dirty="0"/>
              <a:t>Objetivos</a:t>
            </a:r>
            <a:endParaRPr dirty="0"/>
          </a:p>
          <a:p>
            <a:pPr marL="457200" lvl="0" indent="-457200" algn="l" rtl="0">
              <a:spcBef>
                <a:spcPts val="1000"/>
              </a:spcBef>
              <a:spcAft>
                <a:spcPts val="0"/>
              </a:spcAft>
              <a:buSzPts val="1600"/>
              <a:buFont typeface="Century Gothic"/>
              <a:buAutoNum type="arabicPeriod"/>
            </a:pPr>
            <a:r>
              <a:rPr lang="es-EC" dirty="0"/>
              <a:t>Diseño e Implementación</a:t>
            </a:r>
          </a:p>
          <a:p>
            <a:pPr marL="457200" lvl="0" indent="-457200" algn="l" rtl="0">
              <a:spcBef>
                <a:spcPts val="1000"/>
              </a:spcBef>
              <a:spcAft>
                <a:spcPts val="0"/>
              </a:spcAft>
              <a:buSzPts val="1600"/>
              <a:buFont typeface="Century Gothic"/>
              <a:buAutoNum type="arabicPeriod"/>
            </a:pPr>
            <a:r>
              <a:rPr lang="es-EC" dirty="0"/>
              <a:t>Aplicación de la metodología</a:t>
            </a:r>
            <a:endParaRPr dirty="0"/>
          </a:p>
          <a:p>
            <a:pPr marL="457200" lvl="0" indent="-457200" algn="l" rtl="0">
              <a:spcBef>
                <a:spcPts val="1000"/>
              </a:spcBef>
              <a:spcAft>
                <a:spcPts val="0"/>
              </a:spcAft>
              <a:buSzPts val="1600"/>
              <a:buFont typeface="Century Gothic"/>
              <a:buAutoNum type="arabicPeriod"/>
            </a:pPr>
            <a:r>
              <a:rPr lang="es-EC" dirty="0"/>
              <a:t>Evaluación</a:t>
            </a:r>
            <a:endParaRPr dirty="0"/>
          </a:p>
          <a:p>
            <a:pPr marL="457200" lvl="0" indent="-457200" algn="l" rtl="0">
              <a:spcBef>
                <a:spcPts val="1000"/>
              </a:spcBef>
              <a:spcAft>
                <a:spcPts val="0"/>
              </a:spcAft>
              <a:buSzPts val="1600"/>
              <a:buFont typeface="Century Gothic"/>
              <a:buAutoNum type="arabicPeriod"/>
            </a:pPr>
            <a:r>
              <a:rPr lang="es-EC" dirty="0"/>
              <a:t>Resultados</a:t>
            </a:r>
            <a:endParaRPr dirty="0"/>
          </a:p>
          <a:p>
            <a:pPr marL="457200" lvl="0" indent="-457200" algn="l" rtl="0">
              <a:spcBef>
                <a:spcPts val="1000"/>
              </a:spcBef>
              <a:spcAft>
                <a:spcPts val="0"/>
              </a:spcAft>
              <a:buSzPts val="1600"/>
              <a:buFont typeface="Century Gothic"/>
              <a:buAutoNum type="arabicPeriod"/>
            </a:pPr>
            <a:r>
              <a:rPr lang="es-EC" dirty="0"/>
              <a:t>Conclusiones </a:t>
            </a:r>
            <a:endParaRPr dirty="0"/>
          </a:p>
          <a:p>
            <a:pPr marL="457200" lvl="0" indent="-457200" algn="l" rtl="0">
              <a:spcBef>
                <a:spcPts val="1000"/>
              </a:spcBef>
              <a:spcAft>
                <a:spcPts val="0"/>
              </a:spcAft>
              <a:buSzPts val="1600"/>
              <a:buFont typeface="Century Gothic"/>
              <a:buAutoNum type="arabicPeriod"/>
            </a:pPr>
            <a:r>
              <a:rPr lang="es-EC" dirty="0"/>
              <a:t>Trabajo Futuro</a:t>
            </a:r>
            <a:endParaRPr dirty="0"/>
          </a:p>
        </p:txBody>
      </p:sp>
      <p:cxnSp>
        <p:nvCxnSpPr>
          <p:cNvPr id="160" name="Google Shape;160;p2"/>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161" name="Google Shape;16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0626" y="2052918"/>
            <a:ext cx="3350674" cy="33320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Evaluación técnica</a:t>
            </a:r>
            <a:endParaRPr/>
          </a:p>
        </p:txBody>
      </p:sp>
      <p:cxnSp>
        <p:nvCxnSpPr>
          <p:cNvPr id="295" name="Google Shape;295;p20"/>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296" name="Google Shape;296;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77491" y="1690253"/>
            <a:ext cx="4752109" cy="47521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1"/>
          <p:cNvPicPr preferRelativeResize="0"/>
          <p:nvPr/>
        </p:nvPicPr>
        <p:blipFill rotWithShape="1">
          <a:blip r:embed="rId3">
            <a:alphaModFix/>
          </a:blip>
          <a:srcRect/>
          <a:stretch/>
        </p:blipFill>
        <p:spPr>
          <a:xfrm>
            <a:off x="690994" y="1337830"/>
            <a:ext cx="10838989" cy="49071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2"/>
          <p:cNvPicPr preferRelativeResize="0"/>
          <p:nvPr/>
        </p:nvPicPr>
        <p:blipFill rotWithShape="1">
          <a:blip r:embed="rId3">
            <a:alphaModFix/>
          </a:blip>
          <a:srcRect/>
          <a:stretch/>
        </p:blipFill>
        <p:spPr>
          <a:xfrm>
            <a:off x="820882" y="1239425"/>
            <a:ext cx="10509953" cy="49639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23"/>
          <p:cNvPicPr preferRelativeResize="0"/>
          <p:nvPr/>
        </p:nvPicPr>
        <p:blipFill rotWithShape="1">
          <a:blip r:embed="rId3">
            <a:alphaModFix/>
          </a:blip>
          <a:srcRect/>
          <a:stretch/>
        </p:blipFill>
        <p:spPr>
          <a:xfrm>
            <a:off x="1065985" y="1406948"/>
            <a:ext cx="10488277" cy="48275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4"/>
          <p:cNvPicPr preferRelativeResize="0"/>
          <p:nvPr/>
        </p:nvPicPr>
        <p:blipFill rotWithShape="1">
          <a:blip r:embed="rId3">
            <a:alphaModFix/>
          </a:blip>
          <a:srcRect/>
          <a:stretch/>
        </p:blipFill>
        <p:spPr>
          <a:xfrm>
            <a:off x="934373" y="1303038"/>
            <a:ext cx="10507267" cy="49626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Análisis de Costos</a:t>
            </a:r>
            <a:endParaRPr/>
          </a:p>
        </p:txBody>
      </p:sp>
      <p:cxnSp>
        <p:nvCxnSpPr>
          <p:cNvPr id="322" name="Google Shape;322;p25"/>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323" name="Google Shape;323;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1050" y="1853248"/>
            <a:ext cx="6142355" cy="4429125"/>
          </a:xfrm>
          <a:prstGeom prst="rect">
            <a:avLst/>
          </a:prstGeom>
          <a:noFill/>
          <a:ln>
            <a:noFill/>
          </a:ln>
        </p:spPr>
      </p:pic>
      <p:sp>
        <p:nvSpPr>
          <p:cNvPr id="324" name="Google Shape;324;p25"/>
          <p:cNvSpPr/>
          <p:nvPr/>
        </p:nvSpPr>
        <p:spPr>
          <a:xfrm>
            <a:off x="7252854" y="2943580"/>
            <a:ext cx="450965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800" dirty="0">
                <a:solidFill>
                  <a:schemeClr val="lt1"/>
                </a:solidFill>
                <a:latin typeface="Times New Roman"/>
                <a:ea typeface="Times New Roman"/>
                <a:cs typeface="Times New Roman"/>
                <a:sym typeface="Times New Roman"/>
              </a:rPr>
              <a:t>Según el portal 2000Carreras.com el salario promedio mensual de un programador senior ecuatoriano en 2019 ronda los $1300 dólares ($8 por hora). </a:t>
            </a:r>
            <a:endParaRPr sz="1800" dirty="0">
              <a:solidFill>
                <a:schemeClr val="lt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88602" y="704830"/>
            <a:ext cx="5100598" cy="3885787"/>
          </a:xfrm>
          <a:prstGeom prst="rect">
            <a:avLst/>
          </a:prstGeom>
          <a:noFill/>
          <a:ln>
            <a:noFill/>
          </a:ln>
        </p:spPr>
      </p:pic>
      <p:pic>
        <p:nvPicPr>
          <p:cNvPr id="330" name="Google Shape;330;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9701" y="704830"/>
            <a:ext cx="5200218" cy="3885787"/>
          </a:xfrm>
          <a:prstGeom prst="rect">
            <a:avLst/>
          </a:prstGeom>
          <a:noFill/>
          <a:ln>
            <a:noFill/>
          </a:ln>
        </p:spPr>
      </p:pic>
      <p:pic>
        <p:nvPicPr>
          <p:cNvPr id="331" name="Google Shape;331;p26" descr="https://img.freepik.com/foto-gratis/primer-plano-mano-hombre-poniendo-moneda-vaso-calculadora_23-2147892280.jpg?size=626&amp;ext=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79810" y="4912963"/>
            <a:ext cx="2525368" cy="1682234"/>
          </a:xfrm>
          <a:prstGeom prst="rect">
            <a:avLst/>
          </a:prstGeom>
          <a:noFill/>
          <a:ln>
            <a:noFill/>
          </a:ln>
        </p:spPr>
      </p:pic>
      <p:sp>
        <p:nvSpPr>
          <p:cNvPr id="332" name="Google Shape;332;p26"/>
          <p:cNvSpPr/>
          <p:nvPr/>
        </p:nvSpPr>
        <p:spPr>
          <a:xfrm>
            <a:off x="6898976" y="5292415"/>
            <a:ext cx="244650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5400" b="0" cap="none">
                <a:solidFill>
                  <a:schemeClr val="accent1"/>
                </a:solidFill>
                <a:latin typeface="Century Gothic"/>
                <a:ea typeface="Century Gothic"/>
                <a:cs typeface="Century Gothic"/>
                <a:sym typeface="Century Gothic"/>
              </a:rPr>
              <a:t>56.03%</a:t>
            </a:r>
            <a:endParaRPr sz="5400" b="0" cap="none">
              <a:solidFill>
                <a:schemeClr val="accent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7"/>
          <p:cNvSpPr txBox="1">
            <a:spLocks noGrp="1"/>
          </p:cNvSpPr>
          <p:nvPr>
            <p:ph type="title"/>
          </p:nvPr>
        </p:nvSpPr>
        <p:spPr>
          <a:xfrm>
            <a:off x="646111" y="452718"/>
            <a:ext cx="9404723" cy="124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dirty="0"/>
              <a:t>Ventajas aplicación Integrada en FB MSG</a:t>
            </a:r>
            <a:br>
              <a:rPr lang="es-EC" dirty="0"/>
            </a:br>
            <a:endParaRPr dirty="0"/>
          </a:p>
        </p:txBody>
      </p:sp>
      <p:sp>
        <p:nvSpPr>
          <p:cNvPr id="338" name="Google Shape;338;p27"/>
          <p:cNvSpPr txBox="1">
            <a:spLocks noGrp="1"/>
          </p:cNvSpPr>
          <p:nvPr>
            <p:ph type="body" idx="1"/>
          </p:nvPr>
        </p:nvSpPr>
        <p:spPr>
          <a:xfrm>
            <a:off x="1103312" y="2052918"/>
            <a:ext cx="4320743"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960"/>
              <a:buChar char="►"/>
            </a:pPr>
            <a:r>
              <a:rPr lang="es-EC" sz="1600" dirty="0"/>
              <a:t>Puede ser utilizada en cualquier dispositivo inteligente con un navegador web.</a:t>
            </a:r>
            <a:endParaRPr sz="2800" dirty="0"/>
          </a:p>
          <a:p>
            <a:pPr marL="342900" lvl="0" indent="-342900" algn="l" rtl="0">
              <a:spcBef>
                <a:spcPts val="1000"/>
              </a:spcBef>
              <a:spcAft>
                <a:spcPts val="0"/>
              </a:spcAft>
              <a:buSzPts val="960"/>
              <a:buChar char="►"/>
            </a:pPr>
            <a:r>
              <a:rPr lang="es-EC" sz="1600" dirty="0"/>
              <a:t>Baja complejidad en el desarrollo.</a:t>
            </a:r>
            <a:endParaRPr sz="2800" dirty="0"/>
          </a:p>
          <a:p>
            <a:pPr marL="342900" lvl="0" indent="-342900" algn="l" rtl="0">
              <a:spcBef>
                <a:spcPts val="1000"/>
              </a:spcBef>
              <a:spcAft>
                <a:spcPts val="0"/>
              </a:spcAft>
              <a:buSzPts val="960"/>
              <a:buChar char="►"/>
            </a:pPr>
            <a:r>
              <a:rPr lang="es-EC" sz="1600" dirty="0"/>
              <a:t>Disminuye costos de desarrollo y de mantenimiento.</a:t>
            </a:r>
            <a:endParaRPr sz="2800" dirty="0"/>
          </a:p>
          <a:p>
            <a:pPr marL="342900" lvl="0" indent="-342900" algn="l" rtl="0">
              <a:spcBef>
                <a:spcPts val="1000"/>
              </a:spcBef>
              <a:spcAft>
                <a:spcPts val="0"/>
              </a:spcAft>
              <a:buSzPts val="960"/>
              <a:buChar char="►"/>
            </a:pPr>
            <a:r>
              <a:rPr lang="es-EC" sz="1600" dirty="0"/>
              <a:t>Se puede empezar una solicitud en un dispositivo y continuarlo en otro.</a:t>
            </a:r>
            <a:endParaRPr sz="2800" dirty="0"/>
          </a:p>
          <a:p>
            <a:pPr marL="342900" lvl="0" indent="-342900" algn="l" rtl="0">
              <a:spcBef>
                <a:spcPts val="1000"/>
              </a:spcBef>
              <a:spcAft>
                <a:spcPts val="0"/>
              </a:spcAft>
              <a:buSzPts val="960"/>
              <a:buChar char="►"/>
            </a:pPr>
            <a:r>
              <a:rPr lang="es-EC" sz="1600" dirty="0"/>
              <a:t>Se conserva un historial tanto en el chat del negocio como en del cliente.</a:t>
            </a:r>
            <a:endParaRPr sz="2800" dirty="0"/>
          </a:p>
          <a:p>
            <a:pPr marL="342900" lvl="0" indent="-342900" algn="l" rtl="0">
              <a:spcBef>
                <a:spcPts val="1000"/>
              </a:spcBef>
              <a:spcAft>
                <a:spcPts val="0"/>
              </a:spcAft>
              <a:buSzPts val="960"/>
              <a:buChar char="►"/>
            </a:pPr>
            <a:r>
              <a:rPr lang="es-EC" sz="1600" dirty="0"/>
              <a:t>Mejora la seguridad.</a:t>
            </a:r>
            <a:endParaRPr sz="2800" dirty="0"/>
          </a:p>
        </p:txBody>
      </p:sp>
      <p:cxnSp>
        <p:nvCxnSpPr>
          <p:cNvPr id="339" name="Google Shape;339;p27"/>
          <p:cNvCxnSpPr/>
          <p:nvPr/>
        </p:nvCxnSpPr>
        <p:spPr>
          <a:xfrm>
            <a:off x="781050" y="1875562"/>
            <a:ext cx="9620250" cy="0"/>
          </a:xfrm>
          <a:prstGeom prst="straightConnector1">
            <a:avLst/>
          </a:prstGeom>
          <a:noFill/>
          <a:ln w="9525" cap="rnd" cmpd="sng">
            <a:solidFill>
              <a:schemeClr val="dk1"/>
            </a:solidFill>
            <a:prstDash val="solid"/>
            <a:round/>
            <a:headEnd type="none" w="sm" len="sm"/>
            <a:tailEnd type="none" w="sm" len="sm"/>
          </a:ln>
        </p:spPr>
      </p:cxnSp>
      <p:sp>
        <p:nvSpPr>
          <p:cNvPr id="340" name="Google Shape;340;p27"/>
          <p:cNvSpPr txBox="1"/>
          <p:nvPr/>
        </p:nvSpPr>
        <p:spPr>
          <a:xfrm>
            <a:off x="6160222" y="2052917"/>
            <a:ext cx="4320743" cy="4195481"/>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rgbClr val="86D1D8"/>
              </a:buClr>
              <a:buSzPts val="960"/>
              <a:buFont typeface="Noto Sans Symbols"/>
              <a:buChar char="►"/>
            </a:pPr>
            <a:r>
              <a:rPr lang="es-EC" sz="1600" dirty="0">
                <a:solidFill>
                  <a:schemeClr val="lt1"/>
                </a:solidFill>
                <a:latin typeface="Century Gothic"/>
                <a:ea typeface="Century Gothic"/>
                <a:cs typeface="Century Gothic"/>
                <a:sym typeface="Century Gothic"/>
              </a:rPr>
              <a:t>Facilita la distribución y despliegue.</a:t>
            </a:r>
          </a:p>
          <a:p>
            <a:pPr marL="342900" marR="0" lvl="0" indent="-342900" algn="l" rtl="0">
              <a:spcBef>
                <a:spcPts val="0"/>
              </a:spcBef>
              <a:spcAft>
                <a:spcPts val="0"/>
              </a:spcAft>
              <a:buClr>
                <a:srgbClr val="86D1D8"/>
              </a:buClr>
              <a:buSzPts val="960"/>
              <a:buFont typeface="Noto Sans Symbols"/>
              <a:buChar char="►"/>
            </a:pPr>
            <a:endParaRPr lang="es-EC" sz="1600" dirty="0">
              <a:solidFill>
                <a:schemeClr val="lt1"/>
              </a:solidFill>
              <a:latin typeface="Century Gothic"/>
              <a:ea typeface="Century Gothic"/>
              <a:cs typeface="Century Gothic"/>
              <a:sym typeface="Century Gothic"/>
            </a:endParaRPr>
          </a:p>
          <a:p>
            <a:pPr marL="342900" marR="0" lvl="0" indent="-342900" algn="l" rtl="0">
              <a:spcBef>
                <a:spcPts val="0"/>
              </a:spcBef>
              <a:spcAft>
                <a:spcPts val="0"/>
              </a:spcAft>
              <a:buClr>
                <a:srgbClr val="86D1D8"/>
              </a:buClr>
              <a:buSzPts val="960"/>
              <a:buFont typeface="Noto Sans Symbols"/>
              <a:buChar char="►"/>
            </a:pPr>
            <a:r>
              <a:rPr lang="es-EC" sz="1600" dirty="0">
                <a:solidFill>
                  <a:schemeClr val="lt1"/>
                </a:solidFill>
                <a:latin typeface="Century Gothic"/>
                <a:ea typeface="Century Gothic"/>
                <a:cs typeface="Century Gothic"/>
              </a:rPr>
              <a:t>Puede utilizar características y herramientas propias de Facebook Messenger.</a:t>
            </a:r>
          </a:p>
          <a:p>
            <a:pPr marL="342900" marR="0" lvl="0" indent="-342900" algn="l" rtl="0">
              <a:spcBef>
                <a:spcPts val="1000"/>
              </a:spcBef>
              <a:spcAft>
                <a:spcPts val="0"/>
              </a:spcAft>
              <a:buClr>
                <a:srgbClr val="86D1D8"/>
              </a:buClr>
              <a:buSzPts val="960"/>
              <a:buFont typeface="Noto Sans Symbols"/>
              <a:buChar char="►"/>
            </a:pPr>
            <a:r>
              <a:rPr lang="es-EC" sz="1600" dirty="0">
                <a:solidFill>
                  <a:schemeClr val="lt1"/>
                </a:solidFill>
                <a:latin typeface="Century Gothic"/>
                <a:ea typeface="Century Gothic"/>
                <a:cs typeface="Century Gothic"/>
                <a:sym typeface="Century Gothic"/>
              </a:rPr>
              <a:t>Puede integrarse a otras aplicaciones de mensajería instantánea.</a:t>
            </a:r>
          </a:p>
          <a:p>
            <a:pPr marL="342900" lvl="0" indent="-342900">
              <a:spcBef>
                <a:spcPts val="1000"/>
              </a:spcBef>
              <a:buClr>
                <a:srgbClr val="86D1D8"/>
              </a:buClr>
              <a:buSzPts val="960"/>
              <a:buFont typeface="Noto Sans Symbols"/>
              <a:buChar char="►"/>
            </a:pPr>
            <a:r>
              <a:rPr lang="es-EC" sz="1600" dirty="0">
                <a:solidFill>
                  <a:schemeClr val="lt1"/>
                </a:solidFill>
                <a:latin typeface="Century Gothic"/>
                <a:ea typeface="Century Gothic"/>
                <a:cs typeface="Century Gothic"/>
              </a:rPr>
              <a:t>Puede implementar plataformas de inteligencia artificial.</a:t>
            </a:r>
          </a:p>
          <a:p>
            <a:pPr marL="342900" lvl="0" indent="-342900">
              <a:spcBef>
                <a:spcPts val="1000"/>
              </a:spcBef>
              <a:buClr>
                <a:srgbClr val="86D1D8"/>
              </a:buClr>
              <a:buSzPts val="960"/>
              <a:buFont typeface="Noto Sans Symbols"/>
              <a:buChar char="►"/>
            </a:pPr>
            <a:r>
              <a:rPr lang="es-EC" sz="1600" dirty="0">
                <a:solidFill>
                  <a:schemeClr val="lt1"/>
                </a:solidFill>
                <a:latin typeface="Century Gothic"/>
                <a:ea typeface="Century Gothic"/>
                <a:cs typeface="Century Gothic"/>
              </a:rPr>
              <a:t>Disminuye el uso de recursos del dispositivo móvil.</a:t>
            </a:r>
          </a:p>
          <a:p>
            <a:pPr marL="342900" marR="0" lvl="0" indent="-342900" algn="l" rtl="0">
              <a:lnSpc>
                <a:spcPct val="150000"/>
              </a:lnSpc>
              <a:spcBef>
                <a:spcPts val="1000"/>
              </a:spcBef>
              <a:spcAft>
                <a:spcPts val="0"/>
              </a:spcAft>
              <a:buClr>
                <a:srgbClr val="86D1D8"/>
              </a:buClr>
              <a:buSzPts val="960"/>
              <a:buFont typeface="Noto Sans Symbols"/>
              <a:buChar char="►"/>
            </a:pPr>
            <a:endParaRPr dirty="0"/>
          </a:p>
          <a:p>
            <a:pPr marL="342900" marR="0" lvl="0" indent="-281940" algn="l" rtl="0">
              <a:spcBef>
                <a:spcPts val="1000"/>
              </a:spcBef>
              <a:spcAft>
                <a:spcPts val="0"/>
              </a:spcAft>
              <a:buClr>
                <a:srgbClr val="86D1D8"/>
              </a:buClr>
              <a:buSzPts val="960"/>
              <a:buFont typeface="Noto Sans Symbols"/>
              <a:buNone/>
            </a:pPr>
            <a:endParaRPr sz="1200" b="0" i="0" dirty="0">
              <a:solidFill>
                <a:schemeClr val="lt1"/>
              </a:solidFill>
              <a:latin typeface="Century Gothic"/>
              <a:ea typeface="Century Gothic"/>
              <a:cs typeface="Century Gothic"/>
              <a:sym typeface="Century Gothic"/>
            </a:endParaRPr>
          </a:p>
        </p:txBody>
      </p:sp>
      <p:pic>
        <p:nvPicPr>
          <p:cNvPr id="5122" name="Picture 2" descr="Resultado de imagen para ventaj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3763" y="5574535"/>
            <a:ext cx="1136459" cy="1136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dirty="0"/>
              <a:t>Desventajas aplicación Integrada en FB MSG</a:t>
            </a:r>
            <a:br>
              <a:rPr lang="es-EC" dirty="0"/>
            </a:br>
            <a:endParaRPr dirty="0"/>
          </a:p>
        </p:txBody>
      </p:sp>
      <p:sp>
        <p:nvSpPr>
          <p:cNvPr id="346" name="Google Shape;346;p28"/>
          <p:cNvSpPr txBox="1">
            <a:spLocks noGrp="1"/>
          </p:cNvSpPr>
          <p:nvPr>
            <p:ph type="body" idx="1"/>
          </p:nvPr>
        </p:nvSpPr>
        <p:spPr>
          <a:xfrm>
            <a:off x="1040894" y="2207155"/>
            <a:ext cx="9100561" cy="3719921"/>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SzPts val="1600"/>
              <a:buChar char="►"/>
            </a:pPr>
            <a:r>
              <a:rPr lang="es-EC" dirty="0"/>
              <a:t>La personalización está limitada a la plataforma en la que se integra.</a:t>
            </a:r>
            <a:endParaRPr dirty="0"/>
          </a:p>
          <a:p>
            <a:pPr marL="342900" lvl="0" indent="-342900" algn="l" rtl="0">
              <a:spcBef>
                <a:spcPts val="1000"/>
              </a:spcBef>
              <a:spcAft>
                <a:spcPts val="0"/>
              </a:spcAft>
              <a:buSzPts val="1600"/>
              <a:buChar char="►"/>
            </a:pPr>
            <a:r>
              <a:rPr lang="es-EC" dirty="0"/>
              <a:t>La disponibilidad depende de la plataforma de Facebook y del servidor propio.</a:t>
            </a:r>
            <a:endParaRPr dirty="0"/>
          </a:p>
          <a:p>
            <a:pPr marL="342900" lvl="0" indent="-342900" algn="l" rtl="0">
              <a:lnSpc>
                <a:spcPct val="150000"/>
              </a:lnSpc>
              <a:spcBef>
                <a:spcPts val="1000"/>
              </a:spcBef>
              <a:spcAft>
                <a:spcPts val="0"/>
              </a:spcAft>
              <a:buSzPts val="1600"/>
              <a:buChar char="►"/>
            </a:pPr>
            <a:r>
              <a:rPr lang="es-EC" dirty="0"/>
              <a:t>Se necesita tener registrada una cuenta en Facebook.</a:t>
            </a:r>
            <a:endParaRPr dirty="0"/>
          </a:p>
          <a:p>
            <a:pPr marL="342900" lvl="0" indent="-342900" algn="l" rtl="0">
              <a:lnSpc>
                <a:spcPct val="150000"/>
              </a:lnSpc>
              <a:spcBef>
                <a:spcPts val="1000"/>
              </a:spcBef>
              <a:spcAft>
                <a:spcPts val="0"/>
              </a:spcAft>
              <a:buSzPts val="1600"/>
              <a:buChar char="►"/>
            </a:pPr>
            <a:r>
              <a:rPr lang="es-EC" dirty="0"/>
              <a:t>Requiere mantener conexión a internet durante toda la transacción.</a:t>
            </a:r>
            <a:endParaRPr dirty="0"/>
          </a:p>
        </p:txBody>
      </p:sp>
      <p:cxnSp>
        <p:nvCxnSpPr>
          <p:cNvPr id="347" name="Google Shape;347;p28"/>
          <p:cNvCxnSpPr/>
          <p:nvPr/>
        </p:nvCxnSpPr>
        <p:spPr>
          <a:xfrm>
            <a:off x="781050" y="1875562"/>
            <a:ext cx="9620250" cy="0"/>
          </a:xfrm>
          <a:prstGeom prst="straightConnector1">
            <a:avLst/>
          </a:prstGeom>
          <a:noFill/>
          <a:ln w="9525" cap="rnd" cmpd="sng">
            <a:solidFill>
              <a:schemeClr val="dk1"/>
            </a:solidFill>
            <a:prstDash val="solid"/>
            <a:round/>
            <a:headEnd type="none" w="sm" len="sm"/>
            <a:tailEnd type="none" w="sm" len="sm"/>
          </a:ln>
        </p:spPr>
      </p:cxnSp>
      <p:pic>
        <p:nvPicPr>
          <p:cNvPr id="6146" name="Picture 2" descr="Resultado de imagen para desventaj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0574" y="4946574"/>
            <a:ext cx="1621200" cy="162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Conclusiones</a:t>
            </a:r>
            <a:br>
              <a:rPr lang="es-EC"/>
            </a:br>
            <a:endParaRPr/>
          </a:p>
        </p:txBody>
      </p:sp>
      <p:sp>
        <p:nvSpPr>
          <p:cNvPr id="353" name="Google Shape;353;p29"/>
          <p:cNvSpPr txBox="1">
            <a:spLocks noGrp="1"/>
          </p:cNvSpPr>
          <p:nvPr>
            <p:ph type="body" idx="1"/>
          </p:nvPr>
        </p:nvSpPr>
        <p:spPr>
          <a:xfrm>
            <a:off x="1103312" y="1854612"/>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EC" dirty="0"/>
              <a:t>La aplicación integrada en Facebook Messenger demostró ser capaz de reemplazar las funcionalidades de la aplicación móvil.</a:t>
            </a:r>
          </a:p>
          <a:p>
            <a:pPr marL="342900" lvl="0" indent="-342900" algn="l" rtl="0">
              <a:spcBef>
                <a:spcPts val="0"/>
              </a:spcBef>
              <a:spcAft>
                <a:spcPts val="0"/>
              </a:spcAft>
              <a:buSzPts val="1600"/>
              <a:buChar char="►"/>
            </a:pPr>
            <a:endParaRPr lang="es-EC" dirty="0"/>
          </a:p>
          <a:p>
            <a:pPr marL="342900" lvl="0" indent="-342900" algn="l" rtl="0">
              <a:spcBef>
                <a:spcPts val="0"/>
              </a:spcBef>
              <a:spcAft>
                <a:spcPts val="0"/>
              </a:spcAft>
              <a:buSzPts val="1600"/>
              <a:buChar char="►"/>
            </a:pPr>
            <a:endParaRPr lang="es-EC" dirty="0"/>
          </a:p>
          <a:p>
            <a:pPr marL="342900" lvl="0" indent="-342900" algn="l" rtl="0">
              <a:spcBef>
                <a:spcPts val="0"/>
              </a:spcBef>
              <a:spcAft>
                <a:spcPts val="0"/>
              </a:spcAft>
              <a:buSzPts val="1600"/>
              <a:buChar char="►"/>
            </a:pPr>
            <a:endParaRPr lang="es-EC" dirty="0"/>
          </a:p>
          <a:p>
            <a:pPr marL="342900" lvl="0" indent="-342900" algn="l" rtl="0">
              <a:spcBef>
                <a:spcPts val="0"/>
              </a:spcBef>
              <a:spcAft>
                <a:spcPts val="0"/>
              </a:spcAft>
              <a:buSzPts val="1600"/>
              <a:buChar char="►"/>
            </a:pPr>
            <a:endParaRPr lang="es-EC" dirty="0"/>
          </a:p>
          <a:p>
            <a:pPr marL="342900" lvl="0" indent="-342900" algn="l" rtl="0">
              <a:spcBef>
                <a:spcPts val="0"/>
              </a:spcBef>
              <a:spcAft>
                <a:spcPts val="0"/>
              </a:spcAft>
              <a:buSzPts val="1600"/>
              <a:buChar char="►"/>
            </a:pPr>
            <a:endParaRPr dirty="0"/>
          </a:p>
          <a:p>
            <a:pPr marL="342900" lvl="0" indent="-342900" algn="l" rtl="0">
              <a:spcBef>
                <a:spcPts val="1000"/>
              </a:spcBef>
              <a:spcAft>
                <a:spcPts val="0"/>
              </a:spcAft>
              <a:buSzPts val="1600"/>
              <a:buChar char="►"/>
            </a:pPr>
            <a:r>
              <a:rPr lang="es-EC" dirty="0"/>
              <a:t>La aplicación Integrada en Facebook Messenger fue capaz de ser utilizada en varios dispositivos de diferentes plataformas a diferencia de la aplicación móvil que solo pudo ser ejecutada en dispositivos Android.</a:t>
            </a:r>
            <a:endParaRPr dirty="0"/>
          </a:p>
        </p:txBody>
      </p:sp>
      <p:cxnSp>
        <p:nvCxnSpPr>
          <p:cNvPr id="354" name="Google Shape;354;p29"/>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2050" name="Picture 2" descr="Resultado de imagen para reemplaz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6933" y="2763869"/>
            <a:ext cx="1188483" cy="11884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sistemas operativos movi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6933" y="5322094"/>
            <a:ext cx="1783394" cy="1189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Antecedentes</a:t>
            </a:r>
            <a:endParaRPr/>
          </a:p>
        </p:txBody>
      </p:sp>
      <p:cxnSp>
        <p:nvCxnSpPr>
          <p:cNvPr id="167" name="Google Shape;167;p3"/>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168" name="Google Shape;168;p3" descr="Teléfono Móvil, Smartphone, App, Redes, Intern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1050" y="3072755"/>
            <a:ext cx="2930525" cy="2069684"/>
          </a:xfrm>
          <a:prstGeom prst="rect">
            <a:avLst/>
          </a:prstGeom>
          <a:noFill/>
          <a:ln>
            <a:noFill/>
          </a:ln>
        </p:spPr>
      </p:pic>
      <p:grpSp>
        <p:nvGrpSpPr>
          <p:cNvPr id="169" name="Google Shape;169;p3"/>
          <p:cNvGrpSpPr/>
          <p:nvPr/>
        </p:nvGrpSpPr>
        <p:grpSpPr>
          <a:xfrm>
            <a:off x="6510337" y="2943580"/>
            <a:ext cx="3890963" cy="2318701"/>
            <a:chOff x="6510337" y="1853248"/>
            <a:chExt cx="3890963" cy="2318701"/>
          </a:xfrm>
        </p:grpSpPr>
        <p:pic>
          <p:nvPicPr>
            <p:cNvPr id="170" name="Google Shape;170;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10337" y="1853248"/>
              <a:ext cx="3890963" cy="2318701"/>
            </a:xfrm>
            <a:prstGeom prst="rect">
              <a:avLst/>
            </a:prstGeom>
            <a:noFill/>
            <a:ln>
              <a:noFill/>
            </a:ln>
          </p:spPr>
        </p:pic>
        <p:sp>
          <p:nvSpPr>
            <p:cNvPr id="171" name="Google Shape;171;p3"/>
            <p:cNvSpPr txBox="1"/>
            <p:nvPr/>
          </p:nvSpPr>
          <p:spPr>
            <a:xfrm>
              <a:off x="8798103" y="3662890"/>
              <a:ext cx="15555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2400" b="0" i="0" u="none" strike="noStrike" cap="none">
                  <a:solidFill>
                    <a:schemeClr val="dk1"/>
                  </a:solidFill>
                  <a:latin typeface="Century Gothic"/>
                  <a:ea typeface="Century Gothic"/>
                  <a:cs typeface="Century Gothic"/>
                  <a:sym typeface="Century Gothic"/>
                </a:rPr>
                <a:t>95%</a:t>
              </a:r>
              <a:endParaRPr sz="2400">
                <a:solidFill>
                  <a:schemeClr val="dk1"/>
                </a:solidFill>
                <a:latin typeface="Century Gothic"/>
                <a:ea typeface="Century Gothic"/>
                <a:cs typeface="Century Gothic"/>
                <a:sym typeface="Century Gothic"/>
              </a:endParaRPr>
            </a:p>
          </p:txBody>
        </p:sp>
      </p:grpSp>
      <p:grpSp>
        <p:nvGrpSpPr>
          <p:cNvPr id="172" name="Google Shape;172;p3"/>
          <p:cNvGrpSpPr/>
          <p:nvPr/>
        </p:nvGrpSpPr>
        <p:grpSpPr>
          <a:xfrm>
            <a:off x="4151490" y="2925777"/>
            <a:ext cx="1918932" cy="2363640"/>
            <a:chOff x="4151490" y="1928623"/>
            <a:chExt cx="1918932" cy="2363640"/>
          </a:xfrm>
        </p:grpSpPr>
        <p:pic>
          <p:nvPicPr>
            <p:cNvPr id="173" name="Google Shape;173;p3" descr="Nube, Descargar, Tiend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51490" y="1928623"/>
              <a:ext cx="1918932" cy="1918933"/>
            </a:xfrm>
            <a:prstGeom prst="rect">
              <a:avLst/>
            </a:prstGeom>
            <a:noFill/>
            <a:ln>
              <a:noFill/>
            </a:ln>
          </p:spPr>
        </p:pic>
        <p:sp>
          <p:nvSpPr>
            <p:cNvPr id="174" name="Google Shape;174;p3"/>
            <p:cNvSpPr txBox="1"/>
            <p:nvPr/>
          </p:nvSpPr>
          <p:spPr>
            <a:xfrm>
              <a:off x="4333170" y="3922931"/>
              <a:ext cx="15555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800">
                  <a:solidFill>
                    <a:schemeClr val="lt1"/>
                  </a:solidFill>
                  <a:latin typeface="Century Gothic"/>
                  <a:ea typeface="Century Gothic"/>
                  <a:cs typeface="Century Gothic"/>
                  <a:sym typeface="Century Gothic"/>
                </a:rPr>
                <a:t>50 millones</a:t>
              </a:r>
              <a:endParaRPr sz="1800">
                <a:solidFill>
                  <a:schemeClr val="lt1"/>
                </a:solidFill>
                <a:latin typeface="Century Gothic"/>
                <a:ea typeface="Century Gothic"/>
                <a:cs typeface="Century Gothic"/>
                <a:sym typeface="Century Gothic"/>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Conclusiones</a:t>
            </a:r>
            <a:br>
              <a:rPr lang="es-EC"/>
            </a:br>
            <a:endParaRPr/>
          </a:p>
        </p:txBody>
      </p:sp>
      <p:sp>
        <p:nvSpPr>
          <p:cNvPr id="353" name="Google Shape;353;p29"/>
          <p:cNvSpPr txBox="1">
            <a:spLocks noGrp="1"/>
          </p:cNvSpPr>
          <p:nvPr>
            <p:ph type="body" idx="1"/>
          </p:nvPr>
        </p:nvSpPr>
        <p:spPr>
          <a:xfrm>
            <a:off x="1103312" y="1729648"/>
            <a:ext cx="8946541" cy="4309435"/>
          </a:xfrm>
          <a:prstGeom prst="rect">
            <a:avLst/>
          </a:prstGeom>
          <a:noFill/>
          <a:ln>
            <a:noFill/>
          </a:ln>
        </p:spPr>
        <p:txBody>
          <a:bodyPr spcFirstLastPara="1" wrap="square" lIns="91425" tIns="45700" rIns="91425" bIns="45700" anchor="t" anchorCtr="0">
            <a:normAutofit/>
          </a:bodyPr>
          <a:lstStyle/>
          <a:p>
            <a:pPr marL="342900" lvl="0" indent="-342900" algn="l" rtl="0">
              <a:spcBef>
                <a:spcPts val="1000"/>
              </a:spcBef>
              <a:spcAft>
                <a:spcPts val="0"/>
              </a:spcAft>
              <a:buSzPts val="1600"/>
              <a:buChar char="►"/>
            </a:pPr>
            <a:r>
              <a:rPr lang="es-EC" dirty="0"/>
              <a:t>Debido a que la aplicación integrada se ejecuta por medio de la plataforma de Facebook Messenger, la cual incluye otro tipo de contenidos ajenos al proceso evaluado, la medición de recursos necesarios para realizar una transacción se vuelve complicada.</a:t>
            </a:r>
          </a:p>
          <a:p>
            <a:pPr marL="342900" lvl="0" indent="-342900" algn="l" rtl="0">
              <a:spcBef>
                <a:spcPts val="1000"/>
              </a:spcBef>
              <a:spcAft>
                <a:spcPts val="0"/>
              </a:spcAft>
              <a:buSzPts val="1600"/>
              <a:buChar char="►"/>
            </a:pPr>
            <a:endParaRPr lang="es-EC" dirty="0"/>
          </a:p>
          <a:p>
            <a:pPr marL="342900" lvl="0" indent="-342900" algn="l" rtl="0">
              <a:spcBef>
                <a:spcPts val="1000"/>
              </a:spcBef>
              <a:spcAft>
                <a:spcPts val="0"/>
              </a:spcAft>
              <a:buSzPts val="1600"/>
              <a:buChar char="►"/>
            </a:pPr>
            <a:endParaRPr lang="es-EC" dirty="0"/>
          </a:p>
          <a:p>
            <a:pPr marL="342900" lvl="0" indent="-342900" algn="l" rtl="0">
              <a:spcBef>
                <a:spcPts val="1000"/>
              </a:spcBef>
              <a:spcAft>
                <a:spcPts val="0"/>
              </a:spcAft>
              <a:buSzPts val="1600"/>
              <a:buChar char="►"/>
            </a:pPr>
            <a:endParaRPr lang="es-EC" dirty="0"/>
          </a:p>
          <a:p>
            <a:pPr marL="342900" lvl="0" indent="-342900" algn="l" rtl="0">
              <a:spcBef>
                <a:spcPts val="1000"/>
              </a:spcBef>
              <a:spcAft>
                <a:spcPts val="0"/>
              </a:spcAft>
              <a:buSzPts val="1600"/>
              <a:buChar char="►"/>
            </a:pPr>
            <a:r>
              <a:rPr lang="es-EC" dirty="0"/>
              <a:t>El desarrollo de una aplicación </a:t>
            </a:r>
            <a:r>
              <a:rPr lang="es-EC"/>
              <a:t>integrada disminuye </a:t>
            </a:r>
            <a:r>
              <a:rPr lang="es-EC" dirty="0"/>
              <a:t>costos de desarrollo, despliegue, mantenimiento y seguridad.</a:t>
            </a:r>
            <a:endParaRPr dirty="0"/>
          </a:p>
        </p:txBody>
      </p:sp>
      <p:cxnSp>
        <p:nvCxnSpPr>
          <p:cNvPr id="354" name="Google Shape;354;p29"/>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4098" name="Picture 2" descr="Resultado de imagen para medi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0145" y="3255430"/>
            <a:ext cx="2332874" cy="12272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disminuye cost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03394" y="5251100"/>
            <a:ext cx="2146950" cy="137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55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Trabajo Futuro</a:t>
            </a:r>
            <a:endParaRPr/>
          </a:p>
        </p:txBody>
      </p:sp>
      <p:sp>
        <p:nvSpPr>
          <p:cNvPr id="360" name="Google Shape;360;p30"/>
          <p:cNvSpPr txBox="1">
            <a:spLocks noGrp="1"/>
          </p:cNvSpPr>
          <p:nvPr>
            <p:ph type="body" idx="1"/>
          </p:nvPr>
        </p:nvSpPr>
        <p:spPr>
          <a:xfrm>
            <a:off x="1103312" y="2052919"/>
            <a:ext cx="8946541" cy="154753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EC" dirty="0"/>
              <a:t>Implementar una plataforma de inteligencia artificial en el servidor del </a:t>
            </a:r>
            <a:r>
              <a:rPr lang="es-EC" dirty="0" err="1"/>
              <a:t>chatbot</a:t>
            </a:r>
            <a:r>
              <a:rPr lang="es-EC" dirty="0"/>
              <a:t>, permitiendo mantener una conversación más natural y fluida con el usuario, mejorando la toma de decisiones y el análisis de los mensajes de manera semántica.</a:t>
            </a:r>
            <a:endParaRPr dirty="0"/>
          </a:p>
        </p:txBody>
      </p:sp>
      <p:pic>
        <p:nvPicPr>
          <p:cNvPr id="361" name="Google Shape;361;p30" descr="https://images.squarespace-cdn.com/content/v1/5a3254202278e7f239fff96a/1534681014361-WKOCDKTVXU3Y3ZSWU3G0/ke17ZwdGBToddI8pDm48kEkFyXXgmNCqlc4RDF3tXsR7gQa3H78H3Y0txjaiv_0fDoOvxcdMmMKkDsyUqMSsMWxHk725yiiHCCLfrh8O1z5QPOohDIaIeljMHgDF5CVlOqpeNLcJ80NK65_fV7S1UdKlR7qbWIC1a3pSezwoDr6-XRhR7sH19GBCkPmEpIQ0ZtJ3qR9G2BYeA0wOAaeYNg/ai%402x.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46525" y="3800122"/>
            <a:ext cx="3997325" cy="2662219"/>
          </a:xfrm>
          <a:prstGeom prst="rect">
            <a:avLst/>
          </a:prstGeom>
          <a:noFill/>
          <a:ln>
            <a:noFill/>
          </a:ln>
        </p:spPr>
      </p:pic>
      <p:cxnSp>
        <p:nvCxnSpPr>
          <p:cNvPr id="362" name="Google Shape;362;p30"/>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dirty="0"/>
              <a:t>Problema</a:t>
            </a:r>
            <a:endParaRPr dirty="0"/>
          </a:p>
        </p:txBody>
      </p:sp>
      <p:cxnSp>
        <p:nvCxnSpPr>
          <p:cNvPr id="180" name="Google Shape;180;p4"/>
          <p:cNvCxnSpPr/>
          <p:nvPr/>
        </p:nvCxnSpPr>
        <p:spPr>
          <a:xfrm>
            <a:off x="780464" y="1853248"/>
            <a:ext cx="9620250" cy="0"/>
          </a:xfrm>
          <a:prstGeom prst="straightConnector1">
            <a:avLst/>
          </a:prstGeom>
          <a:noFill/>
          <a:ln w="9525" cap="rnd" cmpd="sng">
            <a:solidFill>
              <a:schemeClr val="dk1"/>
            </a:solidFill>
            <a:prstDash val="solid"/>
            <a:round/>
            <a:headEnd type="none" w="sm" len="sm"/>
            <a:tailEnd type="none" w="sm" len="sm"/>
          </a:ln>
        </p:spPr>
      </p:cxnSp>
      <p:sp>
        <p:nvSpPr>
          <p:cNvPr id="11" name="Google Shape;183;p4"/>
          <p:cNvSpPr txBox="1"/>
          <p:nvPr/>
        </p:nvSpPr>
        <p:spPr>
          <a:xfrm>
            <a:off x="646111" y="1230646"/>
            <a:ext cx="826379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2800" dirty="0">
                <a:solidFill>
                  <a:schemeClr val="lt1"/>
                </a:solidFill>
                <a:latin typeface="Century Gothic"/>
                <a:ea typeface="Century Gothic"/>
                <a:cs typeface="Century Gothic"/>
                <a:sym typeface="Century Gothic"/>
              </a:rPr>
              <a:t>Las aplicaciones móviles son subutilizadas.</a:t>
            </a:r>
            <a:endParaRPr sz="2800" dirty="0">
              <a:solidFill>
                <a:schemeClr val="lt1"/>
              </a:solidFill>
              <a:latin typeface="Century Gothic"/>
              <a:ea typeface="Century Gothic"/>
              <a:cs typeface="Century Gothic"/>
              <a:sym typeface="Century Gothic"/>
            </a:endParaRPr>
          </a:p>
        </p:txBody>
      </p:sp>
      <p:sp>
        <p:nvSpPr>
          <p:cNvPr id="13" name="Google Shape;218;p8"/>
          <p:cNvSpPr txBox="1">
            <a:spLocks noGrp="1"/>
          </p:cNvSpPr>
          <p:nvPr>
            <p:ph type="body" idx="1"/>
          </p:nvPr>
        </p:nvSpPr>
        <p:spPr>
          <a:xfrm>
            <a:off x="780464" y="2206279"/>
            <a:ext cx="4642890" cy="419900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EC" dirty="0"/>
              <a:t>24% abandonan después de un solo uso</a:t>
            </a:r>
          </a:p>
          <a:p>
            <a:pPr marL="342900" lvl="0" indent="-342900" algn="l" rtl="0">
              <a:spcBef>
                <a:spcPts val="0"/>
              </a:spcBef>
              <a:spcAft>
                <a:spcPts val="0"/>
              </a:spcAft>
              <a:buSzPts val="1600"/>
              <a:buChar char="►"/>
            </a:pPr>
            <a:endParaRPr lang="es-EC" dirty="0"/>
          </a:p>
          <a:p>
            <a:pPr marL="342900" lvl="0" indent="-342900" algn="l" rtl="0">
              <a:spcBef>
                <a:spcPts val="0"/>
              </a:spcBef>
              <a:spcAft>
                <a:spcPts val="0"/>
              </a:spcAft>
              <a:buSzPts val="1600"/>
              <a:buChar char="►"/>
            </a:pPr>
            <a:r>
              <a:rPr lang="es-EC" dirty="0"/>
              <a:t>63</a:t>
            </a:r>
            <a:r>
              <a:rPr lang="es-EC"/>
              <a:t>% utilizan menos de 10 veces</a:t>
            </a:r>
          </a:p>
          <a:p>
            <a:pPr marL="342900" lvl="0" indent="-342900" algn="l" rtl="0">
              <a:spcBef>
                <a:spcPts val="0"/>
              </a:spcBef>
              <a:spcAft>
                <a:spcPts val="0"/>
              </a:spcAft>
              <a:buSzPts val="1600"/>
              <a:buChar char="►"/>
            </a:pPr>
            <a:endParaRPr lang="es-EC" dirty="0"/>
          </a:p>
          <a:p>
            <a:pPr marL="342900" lvl="0" indent="-342900" algn="l" rtl="0">
              <a:spcBef>
                <a:spcPts val="0"/>
              </a:spcBef>
              <a:spcAft>
                <a:spcPts val="0"/>
              </a:spcAft>
              <a:buSzPts val="1600"/>
              <a:buChar char="►"/>
            </a:pPr>
            <a:r>
              <a:rPr lang="es-EC" dirty="0"/>
              <a:t>Falta de recursos del dispositivo (memoria, procesamiento, etc.)</a:t>
            </a:r>
          </a:p>
          <a:p>
            <a:pPr marL="342900" lvl="0" indent="-342900" algn="l" rtl="0">
              <a:spcBef>
                <a:spcPts val="0"/>
              </a:spcBef>
              <a:spcAft>
                <a:spcPts val="0"/>
              </a:spcAft>
              <a:buSzPts val="1600"/>
              <a:buChar char="►"/>
            </a:pPr>
            <a:endParaRPr lang="es-EC" dirty="0"/>
          </a:p>
          <a:p>
            <a:pPr marL="342900" lvl="0" indent="-342900" algn="l" rtl="0">
              <a:spcBef>
                <a:spcPts val="0"/>
              </a:spcBef>
              <a:spcAft>
                <a:spcPts val="0"/>
              </a:spcAft>
              <a:buSzPts val="1600"/>
              <a:buChar char="►"/>
            </a:pPr>
            <a:r>
              <a:rPr lang="es-EC" dirty="0"/>
              <a:t>Fallas de compatibilidad con los dispositivos.</a:t>
            </a:r>
          </a:p>
          <a:p>
            <a:pPr marL="342900" lvl="0" indent="-342900" algn="l" rtl="0">
              <a:spcBef>
                <a:spcPts val="0"/>
              </a:spcBef>
              <a:spcAft>
                <a:spcPts val="0"/>
              </a:spcAft>
              <a:buSzPts val="1600"/>
              <a:buChar char="►"/>
            </a:pPr>
            <a:endParaRPr lang="es-EC" dirty="0"/>
          </a:p>
          <a:p>
            <a:pPr marL="342900" lvl="0" indent="-342900" algn="l" rtl="0">
              <a:spcBef>
                <a:spcPts val="0"/>
              </a:spcBef>
              <a:spcAft>
                <a:spcPts val="0"/>
              </a:spcAft>
              <a:buSzPts val="1600"/>
              <a:buChar char="►"/>
            </a:pPr>
            <a:r>
              <a:rPr lang="es-EC" dirty="0"/>
              <a:t>Problemas de usabilidad.</a:t>
            </a:r>
          </a:p>
          <a:p>
            <a:pPr marL="0" lvl="0" indent="0" algn="l" rtl="0">
              <a:spcBef>
                <a:spcPts val="0"/>
              </a:spcBef>
              <a:spcAft>
                <a:spcPts val="0"/>
              </a:spcAft>
              <a:buSzPts val="1600"/>
              <a:buNone/>
            </a:pPr>
            <a:endParaRPr dirty="0"/>
          </a:p>
        </p:txBody>
      </p:sp>
      <p:grpSp>
        <p:nvGrpSpPr>
          <p:cNvPr id="4" name="Grupo 3"/>
          <p:cNvGrpSpPr/>
          <p:nvPr/>
        </p:nvGrpSpPr>
        <p:grpSpPr>
          <a:xfrm>
            <a:off x="5495856" y="3425885"/>
            <a:ext cx="5919058" cy="1763588"/>
            <a:chOff x="833182" y="4886192"/>
            <a:chExt cx="5919058" cy="1763588"/>
          </a:xfrm>
        </p:grpSpPr>
        <p:pic>
          <p:nvPicPr>
            <p:cNvPr id="186" name="Google Shape;186;p4" descr="Resultado de imagen para almacenamiento celula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182" y="4886192"/>
              <a:ext cx="2496430" cy="1393422"/>
            </a:xfrm>
            <a:prstGeom prst="rect">
              <a:avLst/>
            </a:prstGeom>
            <a:noFill/>
            <a:ln>
              <a:noFill/>
            </a:ln>
          </p:spPr>
        </p:pic>
        <p:pic>
          <p:nvPicPr>
            <p:cNvPr id="1028" name="Picture 4" descr="Resultado de imagen para mala usabilida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1185" y="4886192"/>
              <a:ext cx="2601055" cy="13934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incompatibilida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3325" y="5367591"/>
              <a:ext cx="1767678" cy="128218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Justificación</a:t>
            </a:r>
            <a:endParaRPr/>
          </a:p>
        </p:txBody>
      </p:sp>
      <p:cxnSp>
        <p:nvCxnSpPr>
          <p:cNvPr id="198" name="Google Shape;198;p6"/>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199" name="Google Shape;199;p6" descr="Resultado de imagen para ide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84286" y="2525484"/>
            <a:ext cx="1403797" cy="2291955"/>
          </a:xfrm>
          <a:prstGeom prst="rect">
            <a:avLst/>
          </a:prstGeom>
          <a:noFill/>
          <a:ln>
            <a:noFill/>
          </a:ln>
        </p:spPr>
      </p:pic>
      <p:pic>
        <p:nvPicPr>
          <p:cNvPr id="200" name="Google Shape;200;p6" descr="Resultado de imagen para desconocimiento PNG"/>
          <p:cNvPicPr preferRelativeResize="0"/>
          <p:nvPr/>
        </p:nvPicPr>
        <p:blipFill rotWithShape="1">
          <a:blip r:embed="rId4" cstate="email">
            <a:alphaModFix/>
            <a:extLst>
              <a:ext uri="{28A0092B-C50C-407E-A947-70E740481C1C}">
                <a14:useLocalDpi xmlns:a14="http://schemas.microsoft.com/office/drawing/2010/main"/>
              </a:ext>
            </a:extLst>
          </a:blip>
          <a:srcRect r="-2099"/>
          <a:stretch/>
        </p:blipFill>
        <p:spPr>
          <a:xfrm>
            <a:off x="2871325" y="3171712"/>
            <a:ext cx="1994631" cy="2377041"/>
          </a:xfrm>
          <a:prstGeom prst="rect">
            <a:avLst/>
          </a:prstGeom>
          <a:noFill/>
          <a:ln>
            <a:noFill/>
          </a:ln>
        </p:spPr>
      </p:pic>
      <p:pic>
        <p:nvPicPr>
          <p:cNvPr id="201" name="Google Shape;201;p6" descr="Snapchat, Medios De Comunicación Social, Smartpho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1396" y="2121871"/>
            <a:ext cx="3240342" cy="1910437"/>
          </a:xfrm>
          <a:prstGeom prst="rect">
            <a:avLst/>
          </a:prstGeom>
          <a:noFill/>
          <a:ln>
            <a:noFill/>
          </a:ln>
        </p:spPr>
      </p:pic>
      <p:pic>
        <p:nvPicPr>
          <p:cNvPr id="203" name="Google Shape;203;p6" descr="Resultado de imagen para multiplataform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761396" y="4032308"/>
            <a:ext cx="3240342" cy="1804844"/>
          </a:xfrm>
          <a:prstGeom prst="rect">
            <a:avLst/>
          </a:prstGeom>
          <a:noFill/>
          <a:ln>
            <a:noFill/>
          </a:ln>
        </p:spPr>
      </p:pic>
      <p:pic>
        <p:nvPicPr>
          <p:cNvPr id="9" name="Google Shape;182;p4" descr="Android, Robot, Smartphone, Signet, Teléfon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81050" y="1793095"/>
            <a:ext cx="1617311" cy="1617311"/>
          </a:xfrm>
          <a:prstGeom prst="rect">
            <a:avLst/>
          </a:prstGeom>
          <a:noFill/>
          <a:ln>
            <a:noFill/>
          </a:ln>
        </p:spPr>
      </p:pic>
      <p:sp>
        <p:nvSpPr>
          <p:cNvPr id="10" name="Google Shape;183;p4"/>
          <p:cNvSpPr txBox="1"/>
          <p:nvPr/>
        </p:nvSpPr>
        <p:spPr>
          <a:xfrm>
            <a:off x="2472599" y="1934126"/>
            <a:ext cx="2659866"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600" dirty="0">
                <a:solidFill>
                  <a:schemeClr val="lt1"/>
                </a:solidFill>
                <a:latin typeface="Century Gothic"/>
                <a:ea typeface="Century Gothic"/>
                <a:cs typeface="Century Gothic"/>
                <a:sym typeface="Century Gothic"/>
              </a:rPr>
              <a:t>63% de personas utiliza una aplicación menos de 10 veces</a:t>
            </a:r>
            <a:endParaRPr sz="1600" dirty="0">
              <a:solidFill>
                <a:schemeClr val="lt1"/>
              </a:solidFill>
              <a:latin typeface="Century Gothic"/>
              <a:ea typeface="Century Gothic"/>
              <a:cs typeface="Century Gothic"/>
              <a:sym typeface="Century Gothic"/>
            </a:endParaRPr>
          </a:p>
        </p:txBody>
      </p:sp>
      <p:sp>
        <p:nvSpPr>
          <p:cNvPr id="11" name="Google Shape;184;p4"/>
          <p:cNvSpPr txBox="1"/>
          <p:nvPr/>
        </p:nvSpPr>
        <p:spPr>
          <a:xfrm>
            <a:off x="1169637" y="4032308"/>
            <a:ext cx="12287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800" dirty="0">
                <a:solidFill>
                  <a:schemeClr val="lt1"/>
                </a:solidFill>
                <a:latin typeface="Century Gothic"/>
                <a:ea typeface="Century Gothic"/>
                <a:cs typeface="Century Gothic"/>
                <a:sym typeface="Century Gothic"/>
              </a:rPr>
              <a:t>&gt;30 días</a:t>
            </a:r>
            <a:endParaRPr sz="1800" dirty="0">
              <a:solidFill>
                <a:schemeClr val="lt1"/>
              </a:solidFill>
              <a:latin typeface="Century Gothic"/>
              <a:ea typeface="Century Gothic"/>
              <a:cs typeface="Century Gothic"/>
              <a:sym typeface="Century Gothic"/>
            </a:endParaRPr>
          </a:p>
        </p:txBody>
      </p:sp>
      <p:pic>
        <p:nvPicPr>
          <p:cNvPr id="12" name="Google Shape;185;p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81050" y="4360233"/>
            <a:ext cx="1864053" cy="1305444"/>
          </a:xfrm>
          <a:prstGeom prst="rect">
            <a:avLst/>
          </a:prstGeom>
          <a:noFill/>
          <a:ln>
            <a:noFill/>
          </a:ln>
        </p:spPr>
      </p:pic>
      <p:pic>
        <p:nvPicPr>
          <p:cNvPr id="13" name="Google Shape;181;p4" descr="Social, Medios De Comunicación Social, Comunicación"/>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57775" y="5242290"/>
            <a:ext cx="1910605" cy="12959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dirty="0"/>
              <a:t>Objetivo General</a:t>
            </a:r>
            <a:endParaRPr dirty="0"/>
          </a:p>
        </p:txBody>
      </p:sp>
      <p:sp>
        <p:nvSpPr>
          <p:cNvPr id="209" name="Google Shape;209;p7"/>
          <p:cNvSpPr txBox="1">
            <a:spLocks noGrp="1"/>
          </p:cNvSpPr>
          <p:nvPr>
            <p:ph type="body" idx="1"/>
          </p:nvPr>
        </p:nvSpPr>
        <p:spPr>
          <a:xfrm>
            <a:off x="1103313" y="2052919"/>
            <a:ext cx="6021387" cy="41192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40"/>
              <a:buNone/>
            </a:pPr>
            <a:r>
              <a:rPr lang="es-EC" sz="2800"/>
              <a:t>Estudiar la factibilidad de reemplazar efectivamente aplicaciones móviles transaccionales por medio de aplicaciones integradas en Facebook Messenger a través de un estudio comparativo, a nivel de recursos, tiempos de desarrollo y usabilidad.</a:t>
            </a:r>
            <a:endParaRPr/>
          </a:p>
        </p:txBody>
      </p:sp>
      <p:cxnSp>
        <p:nvCxnSpPr>
          <p:cNvPr id="210" name="Google Shape;210;p7"/>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211" name="Google Shape;211;p7"/>
          <p:cNvPicPr preferRelativeResize="0"/>
          <p:nvPr/>
        </p:nvPicPr>
        <p:blipFill rotWithShape="1">
          <a:blip r:embed="rId3">
            <a:alphaModFix/>
          </a:blip>
          <a:srcRect/>
          <a:stretch/>
        </p:blipFill>
        <p:spPr>
          <a:xfrm>
            <a:off x="8077200" y="1853248"/>
            <a:ext cx="2324100" cy="2381250"/>
          </a:xfrm>
          <a:prstGeom prst="rect">
            <a:avLst/>
          </a:prstGeom>
          <a:noFill/>
          <a:ln>
            <a:noFill/>
          </a:ln>
        </p:spPr>
      </p:pic>
      <p:pic>
        <p:nvPicPr>
          <p:cNvPr id="212" name="Google Shape;212;p7" descr="Teclado, Botones, Mensajero, Facebook, Noticias, Icono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96150" y="4234498"/>
            <a:ext cx="3535762" cy="22624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a:t>Objetivos Específicos</a:t>
            </a:r>
            <a:endParaRPr/>
          </a:p>
        </p:txBody>
      </p:sp>
      <p:sp>
        <p:nvSpPr>
          <p:cNvPr id="218" name="Google Shape;218;p8"/>
          <p:cNvSpPr txBox="1">
            <a:spLocks noGrp="1"/>
          </p:cNvSpPr>
          <p:nvPr>
            <p:ph type="body" idx="1"/>
          </p:nvPr>
        </p:nvSpPr>
        <p:spPr>
          <a:xfrm>
            <a:off x="781050" y="2052918"/>
            <a:ext cx="7278688"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EC" dirty="0"/>
              <a:t>Desarrollar un prototipo funcional de una aplicación móvil nativa transaccional en Android, que implemente las principales funcionalidades de una tienda virtual. </a:t>
            </a:r>
            <a:endParaRPr dirty="0"/>
          </a:p>
          <a:p>
            <a:pPr marL="342900" lvl="0" indent="-342900" algn="l" rtl="0">
              <a:spcBef>
                <a:spcPts val="1000"/>
              </a:spcBef>
              <a:spcAft>
                <a:spcPts val="0"/>
              </a:spcAft>
              <a:buSzPts val="1600"/>
              <a:buChar char="►"/>
            </a:pPr>
            <a:r>
              <a:rPr lang="es-EC" dirty="0"/>
              <a:t>Desarrollar un prototipo aplicación integrada en Facebook Messenger utilizando servicios web tipo REST y la API de Facebook Messenger.</a:t>
            </a:r>
            <a:endParaRPr dirty="0"/>
          </a:p>
          <a:p>
            <a:pPr marL="342900" lvl="0" indent="-342900" algn="l" rtl="0">
              <a:spcBef>
                <a:spcPts val="1000"/>
              </a:spcBef>
              <a:spcAft>
                <a:spcPts val="0"/>
              </a:spcAft>
              <a:buSzPts val="1600"/>
              <a:buChar char="►"/>
            </a:pPr>
            <a:r>
              <a:rPr lang="es-EC" dirty="0"/>
              <a:t>Evaluar las características de la aplicación integrada con el fin de contrastar con la aplicación móvil nativa transaccional y evaluar el nivel de usabilidad, consumo de recursos y tiempo de desarrollo. </a:t>
            </a:r>
            <a:endParaRPr dirty="0"/>
          </a:p>
          <a:p>
            <a:pPr marL="0" lvl="0" indent="0" algn="l" rtl="0">
              <a:spcBef>
                <a:spcPts val="1000"/>
              </a:spcBef>
              <a:spcAft>
                <a:spcPts val="0"/>
              </a:spcAft>
              <a:buSzPts val="1600"/>
              <a:buNone/>
            </a:pPr>
            <a:endParaRPr dirty="0"/>
          </a:p>
        </p:txBody>
      </p:sp>
      <p:cxnSp>
        <p:nvCxnSpPr>
          <p:cNvPr id="219" name="Google Shape;219;p8"/>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220" name="Google Shape;220;p8" descr="Resultado de imagen para androi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99127" y="2019955"/>
            <a:ext cx="1084262" cy="1128037"/>
          </a:xfrm>
          <a:prstGeom prst="rect">
            <a:avLst/>
          </a:prstGeom>
          <a:noFill/>
          <a:ln>
            <a:noFill/>
          </a:ln>
        </p:spPr>
      </p:pic>
      <p:grpSp>
        <p:nvGrpSpPr>
          <p:cNvPr id="221" name="Google Shape;221;p8"/>
          <p:cNvGrpSpPr/>
          <p:nvPr/>
        </p:nvGrpSpPr>
        <p:grpSpPr>
          <a:xfrm>
            <a:off x="8461746" y="3314699"/>
            <a:ext cx="2359025" cy="1170298"/>
            <a:chOff x="155575" y="-1028700"/>
            <a:chExt cx="9753600" cy="4838700"/>
          </a:xfrm>
        </p:grpSpPr>
        <p:pic>
          <p:nvPicPr>
            <p:cNvPr id="222" name="Google Shape;222;p8" descr="Resultado de imagen para messenger platfor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575" y="-1028700"/>
              <a:ext cx="9753600" cy="4838700"/>
            </a:xfrm>
            <a:prstGeom prst="rect">
              <a:avLst/>
            </a:prstGeom>
            <a:noFill/>
            <a:ln>
              <a:noFill/>
            </a:ln>
          </p:spPr>
        </p:pic>
        <p:pic>
          <p:nvPicPr>
            <p:cNvPr id="223" name="Google Shape;223;p8" descr="Resultado de imagen para res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01153" y="1742721"/>
              <a:ext cx="3219610" cy="1149617"/>
            </a:xfrm>
            <a:prstGeom prst="rect">
              <a:avLst/>
            </a:prstGeom>
            <a:noFill/>
            <a:ln>
              <a:noFill/>
            </a:ln>
          </p:spPr>
        </p:pic>
      </p:grpSp>
      <p:pic>
        <p:nvPicPr>
          <p:cNvPr id="224" name="Google Shape;224;p8" descr="Equilibrio, Swing, Igualdad, De Medición, Oscilan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45883" y="4919640"/>
            <a:ext cx="2190750" cy="131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lvl="0">
              <a:buSzPts val="4200"/>
            </a:pPr>
            <a:r>
              <a:rPr lang="es-EC" sz="3600" dirty="0"/>
              <a:t>Agente de respuesta virtual (</a:t>
            </a:r>
            <a:r>
              <a:rPr lang="es-EC" sz="3600" dirty="0" err="1"/>
              <a:t>chatbot</a:t>
            </a:r>
            <a:r>
              <a:rPr lang="es-EC" sz="3600" dirty="0"/>
              <a:t>)</a:t>
            </a:r>
            <a:endParaRPr sz="3600" dirty="0"/>
          </a:p>
        </p:txBody>
      </p:sp>
      <p:sp>
        <p:nvSpPr>
          <p:cNvPr id="218" name="Google Shape;218;p8"/>
          <p:cNvSpPr txBox="1">
            <a:spLocks noGrp="1"/>
          </p:cNvSpPr>
          <p:nvPr>
            <p:ph type="body" idx="1"/>
          </p:nvPr>
        </p:nvSpPr>
        <p:spPr>
          <a:xfrm>
            <a:off x="781050" y="2052918"/>
            <a:ext cx="7278688" cy="4195481"/>
          </a:xfrm>
          <a:prstGeom prst="rect">
            <a:avLst/>
          </a:prstGeom>
          <a:noFill/>
          <a:ln>
            <a:noFill/>
          </a:ln>
        </p:spPr>
        <p:txBody>
          <a:bodyPr spcFirstLastPara="1" wrap="square" lIns="91425" tIns="45700" rIns="91425" bIns="45700" anchor="t" anchorCtr="0">
            <a:normAutofit/>
          </a:bodyPr>
          <a:lstStyle/>
          <a:p>
            <a:pPr marL="342900" lvl="0" indent="-342900">
              <a:spcBef>
                <a:spcPts val="0"/>
              </a:spcBef>
              <a:buSzPts val="1600"/>
            </a:pPr>
            <a:r>
              <a:rPr lang="es-EC" dirty="0"/>
              <a:t>Un agente de respuesta virtual o </a:t>
            </a:r>
            <a:r>
              <a:rPr lang="es-EC" dirty="0" err="1"/>
              <a:t>chatbot</a:t>
            </a:r>
            <a:r>
              <a:rPr lang="es-EC" dirty="0"/>
              <a:t> es un programa informático que puede interactuar con los usuarios utilizando el lenguaje natural. </a:t>
            </a:r>
          </a:p>
          <a:p>
            <a:pPr marL="342900" lvl="0" indent="-342900">
              <a:spcBef>
                <a:spcPts val="0"/>
              </a:spcBef>
              <a:buSzPts val="1600"/>
            </a:pPr>
            <a:endParaRPr lang="es-EC" dirty="0"/>
          </a:p>
          <a:p>
            <a:pPr marL="342900" lvl="0" indent="-342900">
              <a:spcBef>
                <a:spcPts val="0"/>
              </a:spcBef>
              <a:buSzPts val="1600"/>
            </a:pPr>
            <a:endParaRPr lang="es-EC" dirty="0"/>
          </a:p>
          <a:p>
            <a:pPr marL="342900" lvl="0" indent="-342900">
              <a:spcBef>
                <a:spcPts val="0"/>
              </a:spcBef>
              <a:buSzPts val="1600"/>
            </a:pPr>
            <a:r>
              <a:rPr lang="es-EC" dirty="0"/>
              <a:t>A través de la plataforma Facebook Messenger, los </a:t>
            </a:r>
            <a:r>
              <a:rPr lang="es-EC" dirty="0" err="1"/>
              <a:t>chatbots</a:t>
            </a:r>
            <a:r>
              <a:rPr lang="es-EC" dirty="0"/>
              <a:t> son capaces de responder con mensajes estructurados que incluyen texto, imágenes, enlaces y botones de acción.</a:t>
            </a:r>
          </a:p>
          <a:p>
            <a:pPr marL="0" lvl="0" indent="0" algn="l" rtl="0">
              <a:spcBef>
                <a:spcPts val="1000"/>
              </a:spcBef>
              <a:spcAft>
                <a:spcPts val="0"/>
              </a:spcAft>
              <a:buSzPts val="1600"/>
              <a:buNone/>
            </a:pPr>
            <a:endParaRPr dirty="0"/>
          </a:p>
        </p:txBody>
      </p:sp>
      <p:cxnSp>
        <p:nvCxnSpPr>
          <p:cNvPr id="219" name="Google Shape;219;p8"/>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grpSp>
        <p:nvGrpSpPr>
          <p:cNvPr id="221" name="Google Shape;221;p8"/>
          <p:cNvGrpSpPr/>
          <p:nvPr/>
        </p:nvGrpSpPr>
        <p:grpSpPr>
          <a:xfrm>
            <a:off x="8377771" y="2048234"/>
            <a:ext cx="2359025" cy="1170298"/>
            <a:chOff x="155575" y="-1028700"/>
            <a:chExt cx="9753600" cy="4838700"/>
          </a:xfrm>
        </p:grpSpPr>
        <p:pic>
          <p:nvPicPr>
            <p:cNvPr id="222" name="Google Shape;222;p8" descr="Resultado de imagen para messenger platform"/>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575" y="-1028700"/>
              <a:ext cx="9753600" cy="4838700"/>
            </a:xfrm>
            <a:prstGeom prst="rect">
              <a:avLst/>
            </a:prstGeom>
            <a:noFill/>
            <a:ln>
              <a:noFill/>
            </a:ln>
          </p:spPr>
        </p:pic>
        <p:pic>
          <p:nvPicPr>
            <p:cNvPr id="223" name="Google Shape;223;p8" descr="Resultado de imagen para res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01153" y="1742721"/>
              <a:ext cx="3219610" cy="1149617"/>
            </a:xfrm>
            <a:prstGeom prst="rect">
              <a:avLst/>
            </a:prstGeom>
            <a:noFill/>
            <a:ln>
              <a:noFill/>
            </a:ln>
          </p:spPr>
        </p:pic>
      </p:grpSp>
      <p:pic>
        <p:nvPicPr>
          <p:cNvPr id="1026" name="Picture 2" descr="Chatbot, Chat, Aplicación, Artificial, Bot, Comunicarse">
            <a:extLst>
              <a:ext uri="{FF2B5EF4-FFF2-40B4-BE49-F238E27FC236}">
                <a16:creationId xmlns:a16="http://schemas.microsoft.com/office/drawing/2014/main" id="{82325BF7-A755-4941-9C9F-0CC079F37CE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50096" y="3777777"/>
            <a:ext cx="2755641" cy="245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8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EC" dirty="0"/>
              <a:t>Diseño e Implementación</a:t>
            </a:r>
            <a:br>
              <a:rPr lang="es-EC" dirty="0"/>
            </a:br>
            <a:endParaRPr dirty="0"/>
          </a:p>
        </p:txBody>
      </p:sp>
      <p:sp>
        <p:nvSpPr>
          <p:cNvPr id="230" name="Google Shape;230;p9"/>
          <p:cNvSpPr txBox="1">
            <a:spLocks noGrp="1"/>
          </p:cNvSpPr>
          <p:nvPr>
            <p:ph type="body" idx="1"/>
          </p:nvPr>
        </p:nvSpPr>
        <p:spPr>
          <a:xfrm>
            <a:off x="944190" y="3860425"/>
            <a:ext cx="3259138" cy="58046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s-EC"/>
              <a:t>Arquitectura App Móvil</a:t>
            </a:r>
            <a:endParaRPr/>
          </a:p>
        </p:txBody>
      </p:sp>
      <p:cxnSp>
        <p:nvCxnSpPr>
          <p:cNvPr id="231" name="Google Shape;231;p9"/>
          <p:cNvCxnSpPr/>
          <p:nvPr/>
        </p:nvCxnSpPr>
        <p:spPr>
          <a:xfrm>
            <a:off x="781050" y="1543050"/>
            <a:ext cx="9620250" cy="0"/>
          </a:xfrm>
          <a:prstGeom prst="straightConnector1">
            <a:avLst/>
          </a:prstGeom>
          <a:noFill/>
          <a:ln w="9525" cap="rnd" cmpd="sng">
            <a:solidFill>
              <a:schemeClr val="dk1"/>
            </a:solidFill>
            <a:prstDash val="solid"/>
            <a:round/>
            <a:headEnd type="none" w="sm" len="sm"/>
            <a:tailEnd type="none" w="sm" len="sm"/>
          </a:ln>
        </p:spPr>
      </p:cxnSp>
      <p:pic>
        <p:nvPicPr>
          <p:cNvPr id="232" name="Google Shape;232;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53012" y="1749425"/>
            <a:ext cx="4148138" cy="4802466"/>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943</Words>
  <Application>Microsoft Office PowerPoint</Application>
  <PresentationFormat>Panorámica</PresentationFormat>
  <Paragraphs>147</Paragraphs>
  <Slides>31</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Century Gothic</vt:lpstr>
      <vt:lpstr>Arial</vt:lpstr>
      <vt:lpstr>Times New Roman</vt:lpstr>
      <vt:lpstr>Calibri</vt:lpstr>
      <vt:lpstr>Noto Sans Symbols</vt:lpstr>
      <vt:lpstr>Ion</vt:lpstr>
      <vt:lpstr>REEMPLAZO DE APLICACIONES MÓVILES TRANSACCIONALES POR MEDIO DE APLICACIONES INTEGRADAS EN FACEBOOK MESSENGER. CASO DE ESTUDIO: TIENDA VIRTUAL DE ARTÍCULOS DEPORTIVOS</vt:lpstr>
      <vt:lpstr>Agenda</vt:lpstr>
      <vt:lpstr>Antecedentes</vt:lpstr>
      <vt:lpstr>Problema</vt:lpstr>
      <vt:lpstr>Justificación</vt:lpstr>
      <vt:lpstr>Objetivo General</vt:lpstr>
      <vt:lpstr>Objetivos Específicos</vt:lpstr>
      <vt:lpstr>Agente de respuesta virtual (chatbot)</vt:lpstr>
      <vt:lpstr>Diseño e Implementación </vt:lpstr>
      <vt:lpstr>Diseño e Implementación </vt:lpstr>
      <vt:lpstr>Presentación de PowerPoint</vt:lpstr>
      <vt:lpstr>Metodología de evaluación</vt:lpstr>
      <vt:lpstr>Evaluación Usuarios</vt:lpstr>
      <vt:lpstr>Presentación de PowerPoint</vt:lpstr>
      <vt:lpstr>Presentación de PowerPoint</vt:lpstr>
      <vt:lpstr>Presentación de PowerPoint</vt:lpstr>
      <vt:lpstr>Presentación de PowerPoint</vt:lpstr>
      <vt:lpstr>Presentación de PowerPoint</vt:lpstr>
      <vt:lpstr>Presentación de PowerPoint</vt:lpstr>
      <vt:lpstr>Evaluación técnica</vt:lpstr>
      <vt:lpstr>Presentación de PowerPoint</vt:lpstr>
      <vt:lpstr>Presentación de PowerPoint</vt:lpstr>
      <vt:lpstr>Presentación de PowerPoint</vt:lpstr>
      <vt:lpstr>Presentación de PowerPoint</vt:lpstr>
      <vt:lpstr>Análisis de Costos</vt:lpstr>
      <vt:lpstr>Presentación de PowerPoint</vt:lpstr>
      <vt:lpstr>Ventajas aplicación Integrada en FB MSG </vt:lpstr>
      <vt:lpstr>Desventajas aplicación Integrada en FB MSG </vt:lpstr>
      <vt:lpstr>Conclusiones </vt:lpstr>
      <vt:lpstr>Conclusiones </vt:lpstr>
      <vt:lpstr>Trabajo Futuro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REEMPLAZO DE APLICACIONES MÓVILES TRANSACCIONALES POR MEDIO DE APLICACIONES INTEGRADAS EN FACEBOOK MESSENGER. CASO DE ESTUDIO: TIENDA VIRTUAL DE ARTÍCULOS DEPORTIVOS</dc:title>
  <dc:creator>Go Data 05</dc:creator>
  <cp:lastModifiedBy>JoLuBe Benavides</cp:lastModifiedBy>
  <cp:revision>29</cp:revision>
  <dcterms:created xsi:type="dcterms:W3CDTF">2019-12-23T13:55:03Z</dcterms:created>
  <dcterms:modified xsi:type="dcterms:W3CDTF">2020-08-18T23:01:37Z</dcterms:modified>
</cp:coreProperties>
</file>