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76" r:id="rId1"/>
  </p:sldMasterIdLst>
  <p:notesMasterIdLst>
    <p:notesMasterId r:id="rId93"/>
  </p:notesMasterIdLst>
  <p:sldIdLst>
    <p:sldId id="345" r:id="rId2"/>
    <p:sldId id="435" r:id="rId3"/>
    <p:sldId id="437" r:id="rId4"/>
    <p:sldId id="436" r:id="rId5"/>
    <p:sldId id="384" r:id="rId6"/>
    <p:sldId id="347" r:id="rId7"/>
    <p:sldId id="438" r:id="rId8"/>
    <p:sldId id="439" r:id="rId9"/>
    <p:sldId id="444" r:id="rId10"/>
    <p:sldId id="386" r:id="rId11"/>
    <p:sldId id="441" r:id="rId12"/>
    <p:sldId id="445" r:id="rId13"/>
    <p:sldId id="446" r:id="rId14"/>
    <p:sldId id="443" r:id="rId15"/>
    <p:sldId id="442" r:id="rId16"/>
    <p:sldId id="447" r:id="rId17"/>
    <p:sldId id="448" r:id="rId18"/>
    <p:sldId id="449" r:id="rId19"/>
    <p:sldId id="450" r:id="rId20"/>
    <p:sldId id="451" r:id="rId21"/>
    <p:sldId id="452" r:id="rId22"/>
    <p:sldId id="454" r:id="rId23"/>
    <p:sldId id="455" r:id="rId24"/>
    <p:sldId id="456" r:id="rId25"/>
    <p:sldId id="457" r:id="rId26"/>
    <p:sldId id="459" r:id="rId27"/>
    <p:sldId id="461" r:id="rId28"/>
    <p:sldId id="462" r:id="rId29"/>
    <p:sldId id="463" r:id="rId30"/>
    <p:sldId id="464" r:id="rId31"/>
    <p:sldId id="465" r:id="rId32"/>
    <p:sldId id="466" r:id="rId33"/>
    <p:sldId id="467" r:id="rId34"/>
    <p:sldId id="468" r:id="rId35"/>
    <p:sldId id="469" r:id="rId36"/>
    <p:sldId id="471" r:id="rId37"/>
    <p:sldId id="472" r:id="rId38"/>
    <p:sldId id="473" r:id="rId39"/>
    <p:sldId id="474" r:id="rId40"/>
    <p:sldId id="476" r:id="rId41"/>
    <p:sldId id="477" r:id="rId42"/>
    <p:sldId id="478" r:id="rId43"/>
    <p:sldId id="479" r:id="rId44"/>
    <p:sldId id="480" r:id="rId45"/>
    <p:sldId id="481" r:id="rId46"/>
    <p:sldId id="483" r:id="rId47"/>
    <p:sldId id="485" r:id="rId48"/>
    <p:sldId id="486" r:id="rId49"/>
    <p:sldId id="487" r:id="rId50"/>
    <p:sldId id="488" r:id="rId51"/>
    <p:sldId id="489" r:id="rId52"/>
    <p:sldId id="490" r:id="rId53"/>
    <p:sldId id="491" r:id="rId54"/>
    <p:sldId id="494" r:id="rId55"/>
    <p:sldId id="495" r:id="rId56"/>
    <p:sldId id="496" r:id="rId57"/>
    <p:sldId id="497" r:id="rId58"/>
    <p:sldId id="502" r:id="rId59"/>
    <p:sldId id="503" r:id="rId60"/>
    <p:sldId id="498" r:id="rId61"/>
    <p:sldId id="501" r:id="rId62"/>
    <p:sldId id="504" r:id="rId63"/>
    <p:sldId id="505" r:id="rId64"/>
    <p:sldId id="499" r:id="rId65"/>
    <p:sldId id="500" r:id="rId66"/>
    <p:sldId id="520" r:id="rId67"/>
    <p:sldId id="519" r:id="rId68"/>
    <p:sldId id="521" r:id="rId69"/>
    <p:sldId id="522" r:id="rId70"/>
    <p:sldId id="524" r:id="rId71"/>
    <p:sldId id="523" r:id="rId72"/>
    <p:sldId id="525" r:id="rId73"/>
    <p:sldId id="526" r:id="rId74"/>
    <p:sldId id="527" r:id="rId75"/>
    <p:sldId id="528" r:id="rId76"/>
    <p:sldId id="529" r:id="rId77"/>
    <p:sldId id="506" r:id="rId78"/>
    <p:sldId id="532" r:id="rId79"/>
    <p:sldId id="507" r:id="rId80"/>
    <p:sldId id="508" r:id="rId81"/>
    <p:sldId id="509" r:id="rId82"/>
    <p:sldId id="510" r:id="rId83"/>
    <p:sldId id="511" r:id="rId84"/>
    <p:sldId id="512" r:id="rId85"/>
    <p:sldId id="513" r:id="rId86"/>
    <p:sldId id="514" r:id="rId87"/>
    <p:sldId id="515" r:id="rId88"/>
    <p:sldId id="516" r:id="rId89"/>
    <p:sldId id="517" r:id="rId90"/>
    <p:sldId id="518" r:id="rId91"/>
    <p:sldId id="531" r:id="rId9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1EF45FD3-73E4-4B3B-ACA6-2426EE464043}">
          <p14:sldIdLst>
            <p14:sldId id="345"/>
            <p14:sldId id="435"/>
            <p14:sldId id="437"/>
            <p14:sldId id="436"/>
            <p14:sldId id="384"/>
            <p14:sldId id="347"/>
            <p14:sldId id="438"/>
            <p14:sldId id="439"/>
            <p14:sldId id="444"/>
            <p14:sldId id="386"/>
            <p14:sldId id="441"/>
            <p14:sldId id="445"/>
            <p14:sldId id="446"/>
            <p14:sldId id="443"/>
            <p14:sldId id="442"/>
            <p14:sldId id="447"/>
            <p14:sldId id="448"/>
            <p14:sldId id="449"/>
            <p14:sldId id="450"/>
            <p14:sldId id="451"/>
            <p14:sldId id="452"/>
            <p14:sldId id="454"/>
            <p14:sldId id="455"/>
            <p14:sldId id="456"/>
            <p14:sldId id="457"/>
            <p14:sldId id="459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1"/>
            <p14:sldId id="472"/>
            <p14:sldId id="473"/>
            <p14:sldId id="474"/>
            <p14:sldId id="476"/>
            <p14:sldId id="477"/>
            <p14:sldId id="478"/>
            <p14:sldId id="479"/>
            <p14:sldId id="480"/>
            <p14:sldId id="481"/>
            <p14:sldId id="483"/>
            <p14:sldId id="485"/>
            <p14:sldId id="486"/>
            <p14:sldId id="487"/>
            <p14:sldId id="488"/>
            <p14:sldId id="489"/>
            <p14:sldId id="490"/>
            <p14:sldId id="491"/>
            <p14:sldId id="494"/>
            <p14:sldId id="495"/>
            <p14:sldId id="496"/>
            <p14:sldId id="497"/>
            <p14:sldId id="502"/>
            <p14:sldId id="503"/>
            <p14:sldId id="498"/>
            <p14:sldId id="501"/>
            <p14:sldId id="504"/>
            <p14:sldId id="505"/>
            <p14:sldId id="499"/>
            <p14:sldId id="500"/>
            <p14:sldId id="520"/>
            <p14:sldId id="519"/>
            <p14:sldId id="521"/>
            <p14:sldId id="522"/>
            <p14:sldId id="524"/>
            <p14:sldId id="523"/>
            <p14:sldId id="525"/>
            <p14:sldId id="526"/>
            <p14:sldId id="527"/>
            <p14:sldId id="528"/>
            <p14:sldId id="529"/>
            <p14:sldId id="506"/>
            <p14:sldId id="532"/>
            <p14:sldId id="507"/>
            <p14:sldId id="508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17"/>
            <p14:sldId id="518"/>
            <p14:sldId id="5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BC202A"/>
    <a:srgbClr val="006600"/>
    <a:srgbClr val="138C48"/>
    <a:srgbClr val="66FF33"/>
    <a:srgbClr val="37B44B"/>
    <a:srgbClr val="999999"/>
    <a:srgbClr val="EE384A"/>
    <a:srgbClr val="146E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720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C" sz="16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Potencia al Freno vs Consumo Específico</a:t>
            </a:r>
            <a:r>
              <a:rPr lang="es-EC" sz="1600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Vapor</a:t>
            </a:r>
            <a:endParaRPr lang="es-EC" sz="16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2669211502107328"/>
          <c:y val="0.11635089653316748"/>
          <c:w val="0.66400920827224563"/>
          <c:h val="0.75928102650832607"/>
        </c:manualLayout>
      </c:layout>
      <c:scatterChart>
        <c:scatterStyle val="smoothMarker"/>
        <c:varyColors val="0"/>
        <c:ser>
          <c:idx val="0"/>
          <c:order val="0"/>
          <c:tx>
            <c:v>SSC Inicial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Hoja1!$G$3:$G$7</c:f>
              <c:numCache>
                <c:formatCode>0.000</c:formatCode>
                <c:ptCount val="5"/>
                <c:pt idx="0">
                  <c:v>1.026</c:v>
                </c:pt>
                <c:pt idx="1">
                  <c:v>1.57</c:v>
                </c:pt>
                <c:pt idx="2">
                  <c:v>2.052</c:v>
                </c:pt>
                <c:pt idx="3">
                  <c:v>2.3559999999999999</c:v>
                </c:pt>
                <c:pt idx="4">
                  <c:v>2.7639999999999998</c:v>
                </c:pt>
              </c:numCache>
            </c:numRef>
          </c:xVal>
          <c:yVal>
            <c:numRef>
              <c:f>Hoja1!$H$3:$H$7</c:f>
              <c:numCache>
                <c:formatCode>0.00</c:formatCode>
                <c:ptCount val="5"/>
                <c:pt idx="0">
                  <c:v>652.63</c:v>
                </c:pt>
                <c:pt idx="1">
                  <c:v>426.49</c:v>
                </c:pt>
                <c:pt idx="2">
                  <c:v>326.31</c:v>
                </c:pt>
                <c:pt idx="3">
                  <c:v>284.20999999999998</c:v>
                </c:pt>
                <c:pt idx="4">
                  <c:v>242.25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22E-4711-BB13-75DB106B6D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63080304"/>
        <c:axId val="-1963078672"/>
      </c:scatterChart>
      <c:valAx>
        <c:axId val="-1963080304"/>
        <c:scaling>
          <c:orientation val="minMax"/>
          <c:max val="3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 sz="16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Potencia</a:t>
                </a:r>
                <a:r>
                  <a:rPr lang="es-EC" sz="16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al Freno (kW)</a:t>
                </a:r>
                <a:endParaRPr lang="es-EC" sz="16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1963078672"/>
        <c:crosses val="autoZero"/>
        <c:crossBetween val="midCat"/>
        <c:majorUnit val="0.5"/>
      </c:valAx>
      <c:valAx>
        <c:axId val="-1963078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 sz="12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Consumo Específico</a:t>
                </a:r>
                <a:r>
                  <a:rPr lang="es-EC" sz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 Vapor  (kg/kW*h)</a:t>
                </a:r>
                <a:endParaRPr lang="es-EC" sz="12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19630803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C" sz="16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Potencia al Freno vs Consumo Específico</a:t>
            </a:r>
            <a:r>
              <a:rPr lang="es-EC" sz="1600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Vapor</a:t>
            </a:r>
            <a:endParaRPr lang="es-EC" sz="16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SSC Final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Hoja1!$G$8:$G$12</c:f>
              <c:numCache>
                <c:formatCode>0.000</c:formatCode>
                <c:ptCount val="5"/>
                <c:pt idx="0">
                  <c:v>1.7949999999999999</c:v>
                </c:pt>
                <c:pt idx="1">
                  <c:v>1.968</c:v>
                </c:pt>
                <c:pt idx="2">
                  <c:v>2.3559999999999999</c:v>
                </c:pt>
                <c:pt idx="3">
                  <c:v>2.5649999999999999</c:v>
                </c:pt>
                <c:pt idx="4">
                  <c:v>2.879</c:v>
                </c:pt>
              </c:numCache>
            </c:numRef>
          </c:xVal>
          <c:yVal>
            <c:numRef>
              <c:f>Hoja1!$H$8:$H$12</c:f>
              <c:numCache>
                <c:formatCode>0.00</c:formatCode>
                <c:ptCount val="5"/>
                <c:pt idx="0">
                  <c:v>373.06</c:v>
                </c:pt>
                <c:pt idx="1">
                  <c:v>340.24</c:v>
                </c:pt>
                <c:pt idx="2">
                  <c:v>284.20999999999998</c:v>
                </c:pt>
                <c:pt idx="3">
                  <c:v>261.05</c:v>
                </c:pt>
                <c:pt idx="4">
                  <c:v>232.58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8FF-489C-824F-A32A1127BA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63079760"/>
        <c:axId val="-1963079216"/>
      </c:scatterChart>
      <c:valAx>
        <c:axId val="-1963079760"/>
        <c:scaling>
          <c:orientation val="minMax"/>
          <c:max val="3"/>
          <c:min val="1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 sz="16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Potencia</a:t>
                </a:r>
                <a:r>
                  <a:rPr lang="es-EC" sz="16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al Freno (kW)</a:t>
                </a:r>
                <a:endParaRPr lang="es-EC" sz="16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1963079216"/>
        <c:crosses val="autoZero"/>
        <c:crossBetween val="midCat"/>
        <c:majorUnit val="0.5"/>
      </c:valAx>
      <c:valAx>
        <c:axId val="-1963079216"/>
        <c:scaling>
          <c:orientation val="minMax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 sz="16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Consumo Específico</a:t>
                </a:r>
                <a:r>
                  <a:rPr lang="es-EC" sz="16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 Vapor  (kg/kW*h)</a:t>
                </a:r>
                <a:endParaRPr lang="es-EC" sz="16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1963079760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C" sz="1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Potencia al Freno vs Consumo Específico</a:t>
            </a:r>
            <a:r>
              <a:rPr lang="es-EC" sz="1200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Vapor</a:t>
            </a:r>
            <a:endParaRPr lang="es-EC" sz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2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SSC Inicial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Hoja1!$G$3:$G$7</c:f>
              <c:numCache>
                <c:formatCode>0.000</c:formatCode>
                <c:ptCount val="5"/>
                <c:pt idx="0">
                  <c:v>1.026</c:v>
                </c:pt>
                <c:pt idx="1">
                  <c:v>1.57</c:v>
                </c:pt>
                <c:pt idx="2">
                  <c:v>2.052</c:v>
                </c:pt>
                <c:pt idx="3">
                  <c:v>2.3559999999999999</c:v>
                </c:pt>
                <c:pt idx="4">
                  <c:v>2.7639999999999998</c:v>
                </c:pt>
              </c:numCache>
            </c:numRef>
          </c:xVal>
          <c:yVal>
            <c:numRef>
              <c:f>Hoja1!$H$3:$H$7</c:f>
              <c:numCache>
                <c:formatCode>0.00</c:formatCode>
                <c:ptCount val="5"/>
                <c:pt idx="0">
                  <c:v>652.63</c:v>
                </c:pt>
                <c:pt idx="1">
                  <c:v>426.49</c:v>
                </c:pt>
                <c:pt idx="2">
                  <c:v>326.31</c:v>
                </c:pt>
                <c:pt idx="3">
                  <c:v>284.20999999999998</c:v>
                </c:pt>
                <c:pt idx="4">
                  <c:v>242.25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97E-455E-9970-18D88E103BB5}"/>
            </c:ext>
          </c:extLst>
        </c:ser>
        <c:ser>
          <c:idx val="1"/>
          <c:order val="1"/>
          <c:tx>
            <c:v>SSC Final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Hoja1!$G$8:$G$12</c:f>
              <c:numCache>
                <c:formatCode>0.000</c:formatCode>
                <c:ptCount val="5"/>
                <c:pt idx="0">
                  <c:v>1.7949999999999999</c:v>
                </c:pt>
                <c:pt idx="1">
                  <c:v>1.968</c:v>
                </c:pt>
                <c:pt idx="2">
                  <c:v>2.3559999999999999</c:v>
                </c:pt>
                <c:pt idx="3">
                  <c:v>2.5649999999999999</c:v>
                </c:pt>
                <c:pt idx="4">
                  <c:v>2.879</c:v>
                </c:pt>
              </c:numCache>
            </c:numRef>
          </c:xVal>
          <c:yVal>
            <c:numRef>
              <c:f>Hoja1!$H$8:$H$12</c:f>
              <c:numCache>
                <c:formatCode>0.00</c:formatCode>
                <c:ptCount val="5"/>
                <c:pt idx="0">
                  <c:v>373.06</c:v>
                </c:pt>
                <c:pt idx="1">
                  <c:v>340.24</c:v>
                </c:pt>
                <c:pt idx="2">
                  <c:v>284.20999999999998</c:v>
                </c:pt>
                <c:pt idx="3">
                  <c:v>261.05</c:v>
                </c:pt>
                <c:pt idx="4">
                  <c:v>232.58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97E-455E-9970-18D88E103B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46468736"/>
        <c:axId val="-1846463840"/>
      </c:scatterChart>
      <c:valAx>
        <c:axId val="-1846468736"/>
        <c:scaling>
          <c:orientation val="minMax"/>
          <c:max val="3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 sz="12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Potencia</a:t>
                </a:r>
                <a:r>
                  <a:rPr lang="es-EC" sz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al Freno (kW)</a:t>
                </a:r>
                <a:endParaRPr lang="es-EC" sz="12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1846463840"/>
        <c:crosses val="autoZero"/>
        <c:crossBetween val="midCat"/>
        <c:majorUnit val="0.5"/>
      </c:valAx>
      <c:valAx>
        <c:axId val="-1846463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 sz="12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Consumo Específico</a:t>
                </a:r>
                <a:r>
                  <a:rPr lang="es-EC" sz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 Vapor  (kg/kW*h)</a:t>
                </a:r>
                <a:endParaRPr lang="es-EC" sz="12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18464687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171A1-EC6B-44BE-865B-AD34958B04B5}" type="datetimeFigureOut">
              <a:rPr lang="es-EC" smtClean="0"/>
              <a:t>26/8/2020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DE8D0-78E4-49CC-80B4-3A2FABF951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9958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73170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16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88264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17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152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18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92546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19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6061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20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0477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21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79782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22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57890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23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59376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24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82616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25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93442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61535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26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399702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27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63281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28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7069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29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71808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30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57676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31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69473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32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719503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33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617499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34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87869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35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28066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495391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36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182054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37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796738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38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642606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39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995352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40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675854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41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091893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42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136399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43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910221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44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538605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45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18800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10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845008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46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01914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47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928731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48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456976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49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003625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50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908337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51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579897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52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742153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53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688353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54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98236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64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96575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11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465301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66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58753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67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911606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68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54363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69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742849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70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08217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71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281491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72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345156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73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559623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74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50479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75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70781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12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360645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76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685381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83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93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13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08084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14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0711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15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91426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S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-222526" y="834359"/>
            <a:ext cx="6250054" cy="519715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 rot="16200000" flipV="1">
            <a:off x="-2745031" y="3397237"/>
            <a:ext cx="6250052" cy="71403"/>
          </a:xfrm>
          <a:prstGeom prst="rect">
            <a:avLst/>
          </a:prstGeom>
          <a:solidFill>
            <a:srgbClr val="37B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00"/>
          </a:p>
        </p:txBody>
      </p:sp>
      <p:sp>
        <p:nvSpPr>
          <p:cNvPr id="5" name="Rectángulo 4"/>
          <p:cNvSpPr/>
          <p:nvPr/>
        </p:nvSpPr>
        <p:spPr>
          <a:xfrm rot="16200000" flipV="1">
            <a:off x="-2847599" y="3387284"/>
            <a:ext cx="6250053" cy="91304"/>
          </a:xfrm>
          <a:prstGeom prst="rect">
            <a:avLst/>
          </a:prstGeom>
          <a:solidFill>
            <a:srgbClr val="BC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0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501" y="216131"/>
            <a:ext cx="7016331" cy="218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21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882894" y="738049"/>
            <a:ext cx="5445343" cy="619448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" y="49002"/>
            <a:ext cx="1353705" cy="106362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 rot="16200000" flipV="1">
            <a:off x="-1997108" y="3784600"/>
            <a:ext cx="5445343" cy="101385"/>
          </a:xfrm>
          <a:prstGeom prst="rect">
            <a:avLst/>
          </a:prstGeom>
          <a:solidFill>
            <a:srgbClr val="37B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00"/>
          </a:p>
        </p:txBody>
      </p:sp>
      <p:sp>
        <p:nvSpPr>
          <p:cNvPr id="10" name="Rectángulo 9"/>
          <p:cNvSpPr/>
          <p:nvPr/>
        </p:nvSpPr>
        <p:spPr>
          <a:xfrm rot="16200000" flipV="1">
            <a:off x="-2117648" y="3783861"/>
            <a:ext cx="5445342" cy="102863"/>
          </a:xfrm>
          <a:prstGeom prst="rect">
            <a:avLst/>
          </a:prstGeom>
          <a:solidFill>
            <a:srgbClr val="BC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00"/>
          </a:p>
        </p:txBody>
      </p:sp>
      <p:pic>
        <p:nvPicPr>
          <p:cNvPr id="2" name="1 Imagen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194" y="43581"/>
            <a:ext cx="128016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86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278" y="5949281"/>
            <a:ext cx="3595173" cy="74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69269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299248"/>
            <a:ext cx="8592277" cy="10072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6237312"/>
            <a:ext cx="8592277" cy="20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22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278" y="5949281"/>
            <a:ext cx="3595173" cy="74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9269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299248"/>
            <a:ext cx="8592277" cy="10072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237312"/>
            <a:ext cx="8592277" cy="20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70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5216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80" r:id="rId3"/>
    <p:sldLayoutId id="2147483781" r:id="rId4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0.png"/><Relationship Id="rId5" Type="http://schemas.openxmlformats.org/officeDocument/2006/relationships/image" Target="../media/image900.png"/><Relationship Id="rId4" Type="http://schemas.openxmlformats.org/officeDocument/2006/relationships/image" Target="../media/image89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358900" y="2335934"/>
            <a:ext cx="9855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spcAft>
                <a:spcPts val="0"/>
              </a:spcAft>
            </a:pPr>
            <a:r>
              <a:rPr lang="es-EC" sz="2400" b="1" dirty="0"/>
              <a:t>“</a:t>
            </a:r>
            <a:r>
              <a:rPr lang="es-EC" sz="2000" b="1" dirty="0"/>
              <a:t>Evaluación </a:t>
            </a:r>
            <a:r>
              <a:rPr lang="es-EC" sz="2000" b="1" dirty="0" smtClean="0"/>
              <a:t>Energética </a:t>
            </a:r>
            <a:r>
              <a:rPr lang="es-EC" sz="2000" b="1" dirty="0"/>
              <a:t>y </a:t>
            </a:r>
            <a:r>
              <a:rPr lang="es-EC" sz="2000" b="1" dirty="0" smtClean="0"/>
              <a:t>Técnico </a:t>
            </a:r>
            <a:r>
              <a:rPr lang="es-EC" sz="2000" b="1" dirty="0"/>
              <a:t>- </a:t>
            </a:r>
            <a:r>
              <a:rPr lang="es-EC" sz="2000" b="1" dirty="0" smtClean="0"/>
              <a:t>Mecánica </a:t>
            </a:r>
            <a:r>
              <a:rPr lang="es-EC" sz="2000" b="1" dirty="0"/>
              <a:t>de la </a:t>
            </a:r>
            <a:r>
              <a:rPr lang="es-EC" sz="2000" b="1" dirty="0" smtClean="0"/>
              <a:t>Turbina </a:t>
            </a:r>
            <a:r>
              <a:rPr lang="es-EC" sz="2000" b="1" dirty="0"/>
              <a:t>de </a:t>
            </a:r>
            <a:r>
              <a:rPr lang="es-EC" sz="2000" b="1" dirty="0" smtClean="0"/>
              <a:t>Vapor </a:t>
            </a:r>
            <a:r>
              <a:rPr lang="es-EC" sz="2000" b="1" dirty="0" err="1"/>
              <a:t>Coppus</a:t>
            </a:r>
            <a:r>
              <a:rPr lang="es-EC" sz="2000" b="1" dirty="0"/>
              <a:t> RL </a:t>
            </a:r>
            <a:r>
              <a:rPr lang="es-EC" sz="2000" b="1" dirty="0" smtClean="0"/>
              <a:t>del Laboratorio</a:t>
            </a:r>
            <a:endParaRPr lang="es-EC" sz="2000" b="1" dirty="0"/>
          </a:p>
          <a:p>
            <a:pPr marL="228600" algn="ctr">
              <a:spcAft>
                <a:spcPts val="0"/>
              </a:spcAft>
            </a:pPr>
            <a:r>
              <a:rPr lang="es-EC" sz="2000" b="1" dirty="0"/>
              <a:t>de Conversión de Energía de la Universidad de las Fuerzas Armadas – ESPE</a:t>
            </a:r>
            <a:r>
              <a:rPr lang="es-EC" sz="2000" b="1" dirty="0" smtClean="0"/>
              <a:t>”</a:t>
            </a:r>
            <a:endParaRPr lang="es-EC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202817" y="5995987"/>
            <a:ext cx="6096000" cy="10874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tabLst>
                <a:tab pos="252082" algn="l"/>
              </a:tabLs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SANGOLQUÍ, 2020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3098042" y="4111310"/>
            <a:ext cx="6096000" cy="9489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  <a:tabLst>
                <a:tab pos="252082" algn="l"/>
              </a:tabLs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AUTORES: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COBO CORTEZ ANDRÉ ALEXANDER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ESPINOSA ESCOBAR DAVID SAMUEL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048000" y="522644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TUTOR: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ANGELO VILLAVICENCIO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0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054100" y="1197240"/>
            <a:ext cx="10934700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900"/>
              </a:spcAft>
            </a:pPr>
            <a:r>
              <a:rPr lang="es-EC" sz="2800" b="1" dirty="0"/>
              <a:t>Turbina </a:t>
            </a:r>
            <a:r>
              <a:rPr lang="es-EC" sz="2800" b="1" dirty="0" err="1"/>
              <a:t>Coppus</a:t>
            </a:r>
            <a:r>
              <a:rPr lang="es-EC" sz="2800" b="1" dirty="0"/>
              <a:t> </a:t>
            </a:r>
            <a:r>
              <a:rPr lang="es-EC" sz="2800" b="1" dirty="0" smtClean="0"/>
              <a:t>RL</a:t>
            </a:r>
          </a:p>
          <a:p>
            <a:pPr lvl="0" algn="just">
              <a:spcAft>
                <a:spcPts val="900"/>
              </a:spcAft>
            </a:pPr>
            <a:r>
              <a:rPr lang="es-EC" sz="2800" dirty="0" smtClean="0"/>
              <a:t>Utilizada </a:t>
            </a:r>
            <a:r>
              <a:rPr lang="es-EC" sz="2800" dirty="0"/>
              <a:t>para cambiar el estado del vapor sobrecalentado </a:t>
            </a:r>
            <a:r>
              <a:rPr lang="es-EC" sz="2800" dirty="0" smtClean="0"/>
              <a:t>que posee </a:t>
            </a:r>
            <a:r>
              <a:rPr lang="es-EC" sz="2800" dirty="0"/>
              <a:t>una carga elevada de energía de </a:t>
            </a:r>
            <a:r>
              <a:rPr lang="es-EC" sz="2800" dirty="0" smtClean="0"/>
              <a:t>trabajo, </a:t>
            </a:r>
            <a:r>
              <a:rPr lang="es-EC" sz="2800" dirty="0"/>
              <a:t>desde una alta a una baja presión, convirtiendo esta energía interna del vapor </a:t>
            </a:r>
            <a:r>
              <a:rPr lang="es-EC" sz="2800" dirty="0" smtClean="0"/>
              <a:t>en </a:t>
            </a:r>
            <a:r>
              <a:rPr lang="es-EC" sz="2800" dirty="0"/>
              <a:t>energía mecánica. </a:t>
            </a:r>
            <a:endParaRPr lang="es-EC" sz="2800" dirty="0" smtClean="0"/>
          </a:p>
          <a:p>
            <a:pPr lvl="0" algn="just"/>
            <a:endParaRPr lang="es-EC" sz="24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24896" t="19800" r="30833" b="5719"/>
          <a:stretch/>
        </p:blipFill>
        <p:spPr>
          <a:xfrm>
            <a:off x="4566951" y="3629948"/>
            <a:ext cx="3040349" cy="2875813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353709" y="550909"/>
            <a:ext cx="49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2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257300" y="386807"/>
            <a:ext cx="10934700" cy="100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900"/>
              </a:spcAft>
            </a:pPr>
            <a:r>
              <a:rPr lang="es-EC" sz="2800" b="1" dirty="0"/>
              <a:t>Turbina </a:t>
            </a:r>
            <a:r>
              <a:rPr lang="es-EC" sz="2800" b="1" dirty="0" err="1"/>
              <a:t>Coppus</a:t>
            </a:r>
            <a:r>
              <a:rPr lang="es-EC" sz="2800" b="1" dirty="0"/>
              <a:t> </a:t>
            </a:r>
            <a:r>
              <a:rPr lang="es-EC" sz="2800" b="1" dirty="0" smtClean="0"/>
              <a:t>RL</a:t>
            </a:r>
          </a:p>
          <a:p>
            <a:pPr lvl="0" algn="just"/>
            <a:endParaRPr lang="es-EC" sz="2400" b="1" dirty="0"/>
          </a:p>
        </p:txBody>
      </p:sp>
      <p:sp>
        <p:nvSpPr>
          <p:cNvPr id="3" name="Rectángulo 2"/>
          <p:cNvSpPr/>
          <p:nvPr/>
        </p:nvSpPr>
        <p:spPr>
          <a:xfrm>
            <a:off x="1079500" y="990024"/>
            <a:ext cx="106553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900"/>
              </a:spcAft>
            </a:pPr>
            <a:r>
              <a:rPr lang="es-EC" sz="2800" dirty="0"/>
              <a:t>El vapor se acelera en el conjunto de </a:t>
            </a:r>
            <a:r>
              <a:rPr lang="es-EC" sz="2800" dirty="0" smtClean="0"/>
              <a:t>toberas donde se expande </a:t>
            </a:r>
            <a:r>
              <a:rPr lang="es-EC" sz="2800" dirty="0"/>
              <a:t>adquiriendo energía </a:t>
            </a:r>
            <a:r>
              <a:rPr lang="es-EC" sz="2800" dirty="0" smtClean="0"/>
              <a:t>cinética. </a:t>
            </a:r>
            <a:r>
              <a:rPr lang="es-EC" sz="2800" dirty="0"/>
              <a:t>Los chorros de vapor de alta velocidad descargados por las toberas cambian de dirección en su paso </a:t>
            </a:r>
            <a:r>
              <a:rPr lang="es-EC" sz="2800" dirty="0" smtClean="0"/>
              <a:t>por </a:t>
            </a:r>
            <a:r>
              <a:rPr lang="es-EC" sz="2800" dirty="0"/>
              <a:t>los álabes curvos de la </a:t>
            </a:r>
            <a:r>
              <a:rPr lang="es-EC" sz="2800" dirty="0" smtClean="0"/>
              <a:t>turbina, haciendo que el rotor gire.</a:t>
            </a:r>
            <a:endParaRPr lang="es-EC" sz="28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002564"/>
              </p:ext>
            </p:extLst>
          </p:nvPr>
        </p:nvGraphicFramePr>
        <p:xfrm>
          <a:off x="4136356" y="3093289"/>
          <a:ext cx="5176588" cy="3327129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935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1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1678"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Turbina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67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Especificación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</a:rPr>
                        <a:t>Coppus</a:t>
                      </a:r>
                      <a:r>
                        <a:rPr lang="es-EC" sz="1200" dirty="0">
                          <a:effectLst/>
                        </a:rPr>
                        <a:t> RL-12L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67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Serie N°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79T8323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67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Potencia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6.7 HP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67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Velocidad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3000 RPM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67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N° Toberas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36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67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Presión Vapor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9.65 BAR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67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Presión de Salida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760 </a:t>
                      </a:r>
                      <a:r>
                        <a:rPr lang="es-EC" sz="1200" dirty="0" err="1">
                          <a:effectLst/>
                        </a:rPr>
                        <a:t>mmHg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04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Temperatura Recomendada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270 </a:t>
                      </a:r>
                      <a:r>
                        <a:rPr lang="es-EC" sz="1200" dirty="0">
                          <a:effectLst/>
                        </a:rPr>
                        <a:t>°C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20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9552" y="1134640"/>
            <a:ext cx="10934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2800" b="1" dirty="0" smtClean="0"/>
              <a:t>Generador</a:t>
            </a:r>
            <a:endParaRPr lang="es-EC" sz="2800" b="1" dirty="0"/>
          </a:p>
        </p:txBody>
      </p:sp>
      <p:sp>
        <p:nvSpPr>
          <p:cNvPr id="3" name="Rectángulo 2"/>
          <p:cNvSpPr/>
          <p:nvPr/>
        </p:nvSpPr>
        <p:spPr>
          <a:xfrm>
            <a:off x="999552" y="1657860"/>
            <a:ext cx="53276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900"/>
              </a:spcAft>
            </a:pPr>
            <a:r>
              <a:rPr lang="es-EC" sz="2800" dirty="0" smtClean="0"/>
              <a:t>Máquina </a:t>
            </a:r>
            <a:r>
              <a:rPr lang="es-EC" sz="2800" dirty="0"/>
              <a:t>eléctrica síncrona que produce </a:t>
            </a:r>
            <a:r>
              <a:rPr lang="es-EC" sz="2800" dirty="0" smtClean="0"/>
              <a:t>corriente continua </a:t>
            </a:r>
            <a:r>
              <a:rPr lang="es-EC" sz="2800" dirty="0"/>
              <a:t>a partir de energía mecánica </a:t>
            </a:r>
            <a:r>
              <a:rPr lang="es-EC" sz="2800" dirty="0" smtClean="0"/>
              <a:t>producida por </a:t>
            </a:r>
            <a:r>
              <a:rPr lang="es-EC" sz="2800" dirty="0"/>
              <a:t>l</a:t>
            </a:r>
            <a:r>
              <a:rPr lang="es-EC" sz="2800" dirty="0" smtClean="0"/>
              <a:t>a </a:t>
            </a:r>
            <a:r>
              <a:rPr lang="es-EC" sz="2800" dirty="0"/>
              <a:t>turbina. El generador se encuentra acoplado al eje de la turbina y la frecuencia de la corriente de alimentación esta sincronizada con la rotación del eje de la turbina.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7500" t="30891" r="33542" b="38354"/>
          <a:stretch/>
        </p:blipFill>
        <p:spPr>
          <a:xfrm>
            <a:off x="6684906" y="2277015"/>
            <a:ext cx="4575288" cy="273200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353709" y="550909"/>
            <a:ext cx="49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6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009650" y="1134640"/>
            <a:ext cx="10934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2800" b="1" dirty="0" smtClean="0"/>
              <a:t>Torre de Enfriamiento</a:t>
            </a:r>
            <a:endParaRPr lang="es-EC" sz="2800" b="1" dirty="0"/>
          </a:p>
        </p:txBody>
      </p:sp>
      <p:sp>
        <p:nvSpPr>
          <p:cNvPr id="3" name="Rectángulo 2"/>
          <p:cNvSpPr/>
          <p:nvPr/>
        </p:nvSpPr>
        <p:spPr>
          <a:xfrm>
            <a:off x="999552" y="1657860"/>
            <a:ext cx="54774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2800" dirty="0"/>
              <a:t>Por la parte superior </a:t>
            </a:r>
            <a:r>
              <a:rPr lang="es-EC" sz="2800" dirty="0" smtClean="0"/>
              <a:t>se </a:t>
            </a:r>
            <a:r>
              <a:rPr lang="es-EC" sz="2800" dirty="0"/>
              <a:t>descarga el agua que </a:t>
            </a:r>
            <a:r>
              <a:rPr lang="es-EC" sz="2800" dirty="0" smtClean="0"/>
              <a:t>en el condensador ha extraído calor del </a:t>
            </a:r>
            <a:r>
              <a:rPr lang="es-EC" sz="2800" dirty="0"/>
              <a:t>vapor saturado proveniente de la </a:t>
            </a:r>
            <a:r>
              <a:rPr lang="es-EC" sz="2800" dirty="0" smtClean="0"/>
              <a:t>turbina La </a:t>
            </a:r>
            <a:r>
              <a:rPr lang="es-EC" sz="2800" dirty="0"/>
              <a:t>temperatura del agua disminuye mediante el flujo del agua a través de empaquetaduras dispuestas a lo largo de la torre mientras el calor latente del agua es extraído por un ventilador situado en la parte superior. </a:t>
            </a:r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l="36538" t="12258" r="36859" b="11060"/>
          <a:stretch/>
        </p:blipFill>
        <p:spPr bwMode="auto">
          <a:xfrm>
            <a:off x="7213601" y="1396250"/>
            <a:ext cx="3255962" cy="4667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353709" y="550909"/>
            <a:ext cx="49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21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015998" y="1197240"/>
            <a:ext cx="10477500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900"/>
              </a:spcAft>
            </a:pPr>
            <a:r>
              <a:rPr lang="es-EC" sz="2800" b="1" dirty="0" smtClean="0"/>
              <a:t>Condensador</a:t>
            </a:r>
          </a:p>
          <a:p>
            <a:pPr lvl="0" algn="just">
              <a:spcAft>
                <a:spcPts val="900"/>
              </a:spcAft>
            </a:pPr>
            <a:r>
              <a:rPr lang="es-EC" sz="2800" dirty="0" smtClean="0"/>
              <a:t>Ocurre un </a:t>
            </a:r>
            <a:r>
              <a:rPr lang="es-EC" sz="2800" dirty="0"/>
              <a:t>intercambio de calor entre la mezcla </a:t>
            </a:r>
            <a:r>
              <a:rPr lang="es-EC" sz="2800" dirty="0" smtClean="0"/>
              <a:t>vapor-condensado </a:t>
            </a:r>
            <a:r>
              <a:rPr lang="es-EC" sz="2800" dirty="0"/>
              <a:t>que sale de la turbina y agua fría procedente del depósito de la torre de enfriamiento</a:t>
            </a:r>
            <a:r>
              <a:rPr lang="es-EC" sz="2800" dirty="0" smtClean="0"/>
              <a:t>. </a:t>
            </a:r>
            <a:r>
              <a:rPr lang="es-EC" sz="2800" dirty="0"/>
              <a:t>De esta manera el condensado obtenido puede retornar a la caldera mediante la bomba de retorno de condensado.</a:t>
            </a:r>
          </a:p>
          <a:p>
            <a:pPr lvl="0" algn="just"/>
            <a:endParaRPr lang="es-EC" sz="2400" b="1" dirty="0"/>
          </a:p>
        </p:txBody>
      </p:sp>
      <p:pic>
        <p:nvPicPr>
          <p:cNvPr id="4" name="Imagen 3"/>
          <p:cNvPicPr/>
          <p:nvPr/>
        </p:nvPicPr>
        <p:blipFill rotWithShape="1">
          <a:blip r:embed="rId3"/>
          <a:srcRect l="11378" t="34778" r="16026" b="15621"/>
          <a:stretch/>
        </p:blipFill>
        <p:spPr bwMode="auto">
          <a:xfrm>
            <a:off x="3708398" y="3717924"/>
            <a:ext cx="5092699" cy="22637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353709" y="550909"/>
            <a:ext cx="49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6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054100" y="1197239"/>
            <a:ext cx="93538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2400" b="1" dirty="0" smtClean="0"/>
              <a:t>Ciclo </a:t>
            </a:r>
            <a:r>
              <a:rPr lang="es-EC" sz="2400" b="1" dirty="0" err="1" smtClean="0"/>
              <a:t>Rankine</a:t>
            </a:r>
            <a:endParaRPr lang="es-EC" sz="2400" b="1" dirty="0" smtClean="0"/>
          </a:p>
          <a:p>
            <a:pPr lvl="0" algn="just"/>
            <a:r>
              <a:rPr lang="es-EC" sz="2400" dirty="0" smtClean="0"/>
              <a:t>El </a:t>
            </a:r>
            <a:r>
              <a:rPr lang="es-EC" sz="2400" dirty="0"/>
              <a:t>ciclo </a:t>
            </a:r>
            <a:r>
              <a:rPr lang="es-EC" sz="2400" dirty="0" smtClean="0"/>
              <a:t>de potencia Rankine rige el funcionamiento de las plantas de vapor y se compone de los siguientes procesos:</a:t>
            </a:r>
            <a:endParaRPr lang="es-EC" sz="2400" b="1" dirty="0" smtClean="0"/>
          </a:p>
          <a:p>
            <a:pPr lvl="0" algn="just"/>
            <a:endParaRPr lang="es-EC" sz="2400" b="1" dirty="0"/>
          </a:p>
        </p:txBody>
      </p:sp>
      <p:sp>
        <p:nvSpPr>
          <p:cNvPr id="3" name="Rectángulo 2"/>
          <p:cNvSpPr/>
          <p:nvPr/>
        </p:nvSpPr>
        <p:spPr>
          <a:xfrm>
            <a:off x="1410462" y="2458612"/>
            <a:ext cx="4927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/>
              <a:t>1-2: Compresión </a:t>
            </a:r>
            <a:r>
              <a:rPr lang="es-EC" sz="2400" dirty="0" err="1"/>
              <a:t>isentrópica</a:t>
            </a:r>
            <a:r>
              <a:rPr lang="es-EC" sz="2400" dirty="0"/>
              <a:t> en una bomba </a:t>
            </a:r>
            <a:endParaRPr lang="es-EC" sz="2400" dirty="0" smtClean="0"/>
          </a:p>
          <a:p>
            <a:r>
              <a:rPr lang="es-EC" sz="2400" dirty="0" smtClean="0"/>
              <a:t>2-3</a:t>
            </a:r>
            <a:r>
              <a:rPr lang="es-EC" sz="2400" dirty="0"/>
              <a:t>: Adición de calor a presión constante </a:t>
            </a:r>
            <a:endParaRPr lang="es-EC" sz="2400" dirty="0" smtClean="0"/>
          </a:p>
          <a:p>
            <a:r>
              <a:rPr lang="es-EC" sz="2400" dirty="0" smtClean="0"/>
              <a:t>3-4</a:t>
            </a:r>
            <a:r>
              <a:rPr lang="es-EC" sz="2400" dirty="0"/>
              <a:t>: Expansión </a:t>
            </a:r>
            <a:r>
              <a:rPr lang="es-EC" sz="2400" dirty="0" err="1"/>
              <a:t>isentrópica</a:t>
            </a:r>
            <a:r>
              <a:rPr lang="es-EC" sz="2400" dirty="0"/>
              <a:t> en una turbina </a:t>
            </a:r>
            <a:endParaRPr lang="es-EC" sz="2400" dirty="0" smtClean="0"/>
          </a:p>
          <a:p>
            <a:r>
              <a:rPr lang="es-EC" sz="2400" dirty="0" smtClean="0"/>
              <a:t>4-1</a:t>
            </a:r>
            <a:r>
              <a:rPr lang="es-EC" sz="2400" dirty="0"/>
              <a:t>: Rechazo de calor a presión constante en un </a:t>
            </a:r>
            <a:r>
              <a:rPr lang="es-EC" sz="2400" dirty="0" smtClean="0"/>
              <a:t>condensador</a:t>
            </a:r>
            <a:endParaRPr lang="es-EC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2708" t="42033" r="36979" b="28323"/>
          <a:stretch/>
        </p:blipFill>
        <p:spPr>
          <a:xfrm>
            <a:off x="6694424" y="2458612"/>
            <a:ext cx="3713517" cy="304698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53709" y="550909"/>
            <a:ext cx="49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86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65905" y="1826221"/>
            <a:ext cx="1093470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2400" dirty="0" smtClean="0"/>
              <a:t>Panel </a:t>
            </a:r>
            <a:r>
              <a:rPr lang="es-EC" sz="2400" dirty="0"/>
              <a:t>eléctrico de control de la turbina.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2400" dirty="0"/>
              <a:t>Bombas.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2400" dirty="0"/>
              <a:t>Torre de enfriamiento.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2400" dirty="0"/>
              <a:t>Tuberías y Accesorios.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2400" dirty="0" err="1"/>
              <a:t>Supercalentador</a:t>
            </a:r>
            <a:r>
              <a:rPr lang="es-EC" sz="2400" dirty="0"/>
              <a:t>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2400" dirty="0"/>
              <a:t>Turbina.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2400" dirty="0"/>
              <a:t>Lubricación.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2400" dirty="0"/>
              <a:t>Condensador. 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2400" dirty="0"/>
              <a:t>Generador.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2400" dirty="0"/>
              <a:t>Resistencias.</a:t>
            </a:r>
          </a:p>
          <a:p>
            <a:pPr lvl="0" algn="just"/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8" y="550909"/>
            <a:ext cx="8691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ANÁLISIS ESTADO FÍSICO Y FUNCIONAL INICIAL DE LA TURBINA COPPUS </a:t>
            </a:r>
            <a:r>
              <a:rPr lang="es-EC" sz="2000" b="1" dirty="0" smtClean="0"/>
              <a:t>RL</a:t>
            </a:r>
          </a:p>
          <a:p>
            <a:r>
              <a:rPr lang="es-EC" sz="2400" dirty="0"/>
              <a:t>Componentes </a:t>
            </a:r>
            <a:r>
              <a:rPr lang="es-EC" sz="2400" dirty="0" smtClean="0"/>
              <a:t>considerados </a:t>
            </a:r>
            <a:r>
              <a:rPr lang="es-EC" sz="2400" dirty="0"/>
              <a:t>para el análisis físico y funcional </a:t>
            </a:r>
            <a:r>
              <a:rPr lang="es-EC" sz="2400" dirty="0" smtClean="0"/>
              <a:t>inicial</a:t>
            </a:r>
            <a:endParaRPr lang="es-EC" sz="2000" b="1" dirty="0"/>
          </a:p>
          <a:p>
            <a:endParaRPr lang="es-EC" sz="20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4819" t="20020" r="28916" b="15678"/>
          <a:stretch/>
        </p:blipFill>
        <p:spPr>
          <a:xfrm>
            <a:off x="6433255" y="2503236"/>
            <a:ext cx="3612444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315079" y="1696629"/>
            <a:ext cx="18732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Fusibles</a:t>
            </a:r>
          </a:p>
          <a:p>
            <a:pPr lvl="0" algn="just"/>
            <a:endParaRPr lang="es-EC" sz="2000" b="1" dirty="0"/>
          </a:p>
          <a:p>
            <a:pPr lvl="0" algn="just"/>
            <a:endParaRPr lang="es-EC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8" y="550909"/>
            <a:ext cx="8691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ANÁLISIS ESTADO FÍSICO Y FUNCIONAL INICIAL DE LA TURBINA COPPUS RL</a:t>
            </a:r>
          </a:p>
          <a:p>
            <a:r>
              <a:rPr lang="es-EC" sz="2400" dirty="0"/>
              <a:t>Panel eléctrico de </a:t>
            </a:r>
            <a:r>
              <a:rPr lang="es-EC" sz="2400" dirty="0" smtClean="0"/>
              <a:t>Control </a:t>
            </a:r>
            <a:r>
              <a:rPr lang="es-EC" sz="2400" dirty="0"/>
              <a:t>de la </a:t>
            </a:r>
            <a:r>
              <a:rPr lang="es-EC" sz="2400" dirty="0" smtClean="0"/>
              <a:t>Turbina</a:t>
            </a:r>
            <a:endParaRPr lang="es-EC" sz="2400" dirty="0"/>
          </a:p>
          <a:p>
            <a:endParaRPr lang="es-EC" sz="20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291486"/>
              </p:ext>
            </p:extLst>
          </p:nvPr>
        </p:nvGraphicFramePr>
        <p:xfrm>
          <a:off x="1315079" y="2195109"/>
          <a:ext cx="8769248" cy="2337204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23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1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6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6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2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29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89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579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7875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Número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Marca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Corriente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Voltaje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Max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Amperaje Max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Estado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Observación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32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BRUSH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Alterna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500 V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20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No Funcional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Dos fusibles quemados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32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BRUSH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Alterna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500 </a:t>
                      </a:r>
                      <a:r>
                        <a:rPr lang="es-EC" sz="1400" dirty="0">
                          <a:effectLst/>
                        </a:rPr>
                        <a:t>V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30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Funcional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Imagen 7"/>
          <p:cNvPicPr/>
          <p:nvPr/>
        </p:nvPicPr>
        <p:blipFill rotWithShape="1">
          <a:blip r:embed="rId3"/>
          <a:srcRect l="20217" t="24502" r="21795" b="47293"/>
          <a:stretch/>
        </p:blipFill>
        <p:spPr bwMode="auto">
          <a:xfrm>
            <a:off x="2984414" y="4764781"/>
            <a:ext cx="5430578" cy="1650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709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0" y="1670590"/>
            <a:ext cx="10934700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900"/>
              </a:spcAft>
            </a:pPr>
            <a:endParaRPr lang="es-EC" sz="2400" dirty="0" smtClean="0"/>
          </a:p>
          <a:p>
            <a:pPr lvl="0" algn="just"/>
            <a:endParaRPr lang="es-EC" sz="2400" b="1" dirty="0"/>
          </a:p>
        </p:txBody>
      </p:sp>
      <p:pic>
        <p:nvPicPr>
          <p:cNvPr id="7" name="Imagen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6" t="16736" r="31586" b="25114"/>
          <a:stretch/>
        </p:blipFill>
        <p:spPr bwMode="auto">
          <a:xfrm>
            <a:off x="4092811" y="3176051"/>
            <a:ext cx="3117532" cy="26351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305582" y="566297"/>
            <a:ext cx="8691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ANÁLISIS ESTADO FÍSICO Y FUNCIONAL INICIAL DE LA TURBINA COPPUS RL</a:t>
            </a:r>
          </a:p>
          <a:p>
            <a:r>
              <a:rPr lang="es-EC" sz="2400" dirty="0"/>
              <a:t>Panel eléctrico de </a:t>
            </a:r>
            <a:r>
              <a:rPr lang="es-EC" sz="2400" dirty="0" smtClean="0"/>
              <a:t>Control </a:t>
            </a:r>
            <a:r>
              <a:rPr lang="es-EC" sz="2400" dirty="0"/>
              <a:t>de la </a:t>
            </a:r>
            <a:r>
              <a:rPr lang="es-EC" sz="2400" dirty="0" smtClean="0"/>
              <a:t>Turbina</a:t>
            </a:r>
            <a:endParaRPr lang="es-EC" sz="2400" dirty="0"/>
          </a:p>
          <a:p>
            <a:endParaRPr lang="es-EC" sz="2000" b="1" dirty="0"/>
          </a:p>
        </p:txBody>
      </p:sp>
      <p:sp>
        <p:nvSpPr>
          <p:cNvPr id="2" name="Rectángulo 1"/>
          <p:cNvSpPr/>
          <p:nvPr/>
        </p:nvSpPr>
        <p:spPr>
          <a:xfrm>
            <a:off x="1219200" y="1840505"/>
            <a:ext cx="86106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s-EC" sz="2000" dirty="0" err="1"/>
              <a:t>Contactores</a:t>
            </a:r>
            <a:r>
              <a:rPr lang="es-EC" sz="2000" dirty="0"/>
              <a:t> de los Pulsadores de las Bombas.</a:t>
            </a:r>
          </a:p>
          <a:p>
            <a:pPr lvl="0" algn="just">
              <a:spcAft>
                <a:spcPts val="900"/>
              </a:spcAft>
            </a:pPr>
            <a:r>
              <a:rPr lang="es-EC" sz="2000" dirty="0"/>
              <a:t>Los relés </a:t>
            </a:r>
            <a:r>
              <a:rPr lang="es-EC" sz="2000" dirty="0" smtClean="0"/>
              <a:t>térmicos </a:t>
            </a:r>
            <a:r>
              <a:rPr lang="es-EC" sz="2000" dirty="0"/>
              <a:t>de los </a:t>
            </a:r>
            <a:r>
              <a:rPr lang="es-EC" sz="2000" dirty="0" err="1" smtClean="0"/>
              <a:t>contactores</a:t>
            </a:r>
            <a:r>
              <a:rPr lang="es-EC" sz="2000" dirty="0" smtClean="0"/>
              <a:t> </a:t>
            </a:r>
            <a:r>
              <a:rPr lang="es-EC" sz="2000" dirty="0"/>
              <a:t>de las bombas de retorno de condensado, triple vacío y ventilador estaban quemados.</a:t>
            </a:r>
          </a:p>
        </p:txBody>
      </p:sp>
    </p:spTree>
    <p:extLst>
      <p:ext uri="{BB962C8B-B14F-4D97-AF65-F5344CB8AC3E}">
        <p14:creationId xmlns:p14="http://schemas.microsoft.com/office/powerpoint/2010/main" val="244794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50909"/>
            <a:ext cx="8691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ANÁLISIS ESTADO FÍSICO Y FUNCIONAL INICIAL DE LA TURBINA COPPUS RL</a:t>
            </a:r>
          </a:p>
          <a:p>
            <a:r>
              <a:rPr lang="es-EC" sz="2400" dirty="0"/>
              <a:t>Bombas</a:t>
            </a:r>
          </a:p>
          <a:p>
            <a:endParaRPr lang="es-EC" sz="2000" b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053648"/>
              </p:ext>
            </p:extLst>
          </p:nvPr>
        </p:nvGraphicFramePr>
        <p:xfrm>
          <a:off x="1353708" y="1883797"/>
          <a:ext cx="6736192" cy="345098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77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3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3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32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4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7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394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Bomba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Tipo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Motor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Estado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Observación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61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Torre de enfriamiento.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Centrífuga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Eléctrico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No Funcional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Cables cristalizados.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61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Triple vacío  condensador.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Centrífuga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Eléctrico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No Funcional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Rodete Bloqueado.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629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Retorno del condensado.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Centrífuga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Eléctrico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No Funcional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Motor eléctrico dañado.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2500" t="16465" r="18542" b="9425"/>
          <a:stretch/>
        </p:blipFill>
        <p:spPr>
          <a:xfrm>
            <a:off x="8432799" y="2505524"/>
            <a:ext cx="3225800" cy="227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7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53709" y="550909"/>
            <a:ext cx="49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353709" y="1443959"/>
            <a:ext cx="419619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3200" dirty="0"/>
              <a:t>El laboratorio de Conversión de la Energía de la Universidad de las Fuerzas Armadas ESPE </a:t>
            </a:r>
            <a:r>
              <a:rPr lang="es-EC" sz="3200" dirty="0" smtClean="0"/>
              <a:t>adquiere </a:t>
            </a:r>
            <a:r>
              <a:rPr lang="es-EC" sz="3200" dirty="0"/>
              <a:t>una planta de vapor en el </a:t>
            </a:r>
            <a:r>
              <a:rPr lang="es-EC" sz="3200" dirty="0" smtClean="0"/>
              <a:t>año 1981.</a:t>
            </a:r>
          </a:p>
          <a:p>
            <a:pPr lvl="0" algn="just"/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1353709" y="3022316"/>
            <a:ext cx="1044104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C" dirty="0"/>
          </a:p>
          <a:p>
            <a:endParaRPr lang="es-EC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750" t="8684" r="18542" b="7201"/>
          <a:stretch/>
        </p:blipFill>
        <p:spPr>
          <a:xfrm>
            <a:off x="6464595" y="1443959"/>
            <a:ext cx="5083614" cy="383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0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50909"/>
            <a:ext cx="8691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ANÁLISIS ESTADO FÍSICO Y FUNCIONAL INICIAL DE LA TURBINA COPPUS RL</a:t>
            </a:r>
          </a:p>
          <a:p>
            <a:r>
              <a:rPr lang="es-EC" sz="2400" dirty="0"/>
              <a:t>Torre de Enfriamiento</a:t>
            </a:r>
          </a:p>
          <a:p>
            <a:endParaRPr lang="es-EC" sz="2000" b="1" dirty="0"/>
          </a:p>
        </p:txBody>
      </p:sp>
      <p:pic>
        <p:nvPicPr>
          <p:cNvPr id="5" name="Imagen 4"/>
          <p:cNvPicPr/>
          <p:nvPr/>
        </p:nvPicPr>
        <p:blipFill rotWithShape="1">
          <a:blip r:embed="rId3"/>
          <a:srcRect l="27589" t="30919" r="42590" b="21627"/>
          <a:stretch/>
        </p:blipFill>
        <p:spPr bwMode="auto">
          <a:xfrm>
            <a:off x="1353708" y="1817984"/>
            <a:ext cx="3082715" cy="2173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4"/>
          <a:srcRect l="20094" t="13616" r="20104" b="10647"/>
          <a:stretch/>
        </p:blipFill>
        <p:spPr bwMode="auto">
          <a:xfrm>
            <a:off x="7920607" y="4233052"/>
            <a:ext cx="3082715" cy="2173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907322" y="245591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C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 ventilador de la torre de enfriamiento y la campana superior fueron desmontados previamente por lo que fue posible una constatación de </a:t>
            </a:r>
            <a:r>
              <a:rPr lang="es-EC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sus elementos internos.</a:t>
            </a:r>
            <a:endParaRPr lang="es-EC" sz="2000" dirty="0">
              <a:latin typeface="+mj-lt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353708" y="4812024"/>
            <a:ext cx="59692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 smtClean="0"/>
              <a:t>En niveles superiores se </a:t>
            </a:r>
            <a:r>
              <a:rPr lang="es-EC" sz="2000" dirty="0"/>
              <a:t>observó empaquetaduras plásticas </a:t>
            </a:r>
            <a:r>
              <a:rPr lang="es-EC" sz="2000" dirty="0" smtClean="0"/>
              <a:t>rotas, en </a:t>
            </a:r>
            <a:r>
              <a:rPr lang="es-EC" sz="2000" dirty="0"/>
              <a:t>niveles inferiores se evidenció incrustaciones de volumen </a:t>
            </a:r>
            <a:r>
              <a:rPr lang="es-EC" sz="2000" dirty="0" smtClean="0"/>
              <a:t>considerable.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43509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50909"/>
            <a:ext cx="8691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C" sz="2000" b="1" dirty="0"/>
              <a:t>Tuberías y Accesorios</a:t>
            </a:r>
          </a:p>
        </p:txBody>
      </p:sp>
      <p:pic>
        <p:nvPicPr>
          <p:cNvPr id="10" name="Imagen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10496" r="35573" b="16887"/>
          <a:stretch/>
        </p:blipFill>
        <p:spPr bwMode="auto">
          <a:xfrm>
            <a:off x="1353708" y="1287557"/>
            <a:ext cx="2450431" cy="24424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367540" y="1943251"/>
            <a:ext cx="6096000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900"/>
              </a:spcAft>
            </a:pPr>
            <a:r>
              <a:rPr lang="es-EC" b="1" dirty="0"/>
              <a:t>Tubería de Línea de </a:t>
            </a:r>
            <a:r>
              <a:rPr lang="es-EC" b="1" dirty="0" smtClean="0"/>
              <a:t>Vapor</a:t>
            </a:r>
            <a:endParaRPr lang="es-EC" b="1" dirty="0"/>
          </a:p>
          <a:p>
            <a:pPr algn="just">
              <a:spcAft>
                <a:spcPts val="900"/>
              </a:spcAft>
            </a:pPr>
            <a:r>
              <a:rPr lang="es-EC" dirty="0" smtClean="0"/>
              <a:t>Corrosión </a:t>
            </a:r>
            <a:r>
              <a:rPr lang="es-EC" dirty="0"/>
              <a:t>por </a:t>
            </a:r>
            <a:r>
              <a:rPr lang="es-EC" dirty="0" smtClean="0"/>
              <a:t>oxidación e incrustaciones en </a:t>
            </a:r>
            <a:r>
              <a:rPr lang="es-EC" dirty="0"/>
              <a:t>las paredes internas de la </a:t>
            </a:r>
            <a:r>
              <a:rPr lang="es-EC" dirty="0" smtClean="0"/>
              <a:t>tubería</a:t>
            </a:r>
            <a:r>
              <a:rPr lang="es-EC" sz="2400" dirty="0" smtClean="0"/>
              <a:t>.</a:t>
            </a:r>
            <a:endParaRPr lang="es-EC" sz="2400" dirty="0"/>
          </a:p>
        </p:txBody>
      </p:sp>
      <p:pic>
        <p:nvPicPr>
          <p:cNvPr id="7" name="Imagen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8" t="9928" r="33340" b="18589"/>
          <a:stretch/>
        </p:blipFill>
        <p:spPr bwMode="auto">
          <a:xfrm>
            <a:off x="8013109" y="4066562"/>
            <a:ext cx="2450431" cy="24424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319540" y="4629922"/>
            <a:ext cx="6096000" cy="13157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900"/>
              </a:spcAft>
            </a:pPr>
            <a:r>
              <a:rPr lang="es-EC" b="1" dirty="0"/>
              <a:t>Tubería de Línea de Torre de </a:t>
            </a:r>
            <a:r>
              <a:rPr lang="es-EC" b="1" dirty="0" smtClean="0"/>
              <a:t>Enfriamiento-Condensador</a:t>
            </a:r>
            <a:endParaRPr lang="es-EC" b="1" dirty="0"/>
          </a:p>
          <a:p>
            <a:pPr>
              <a:spcAft>
                <a:spcPts val="900"/>
              </a:spcAft>
            </a:pPr>
            <a:r>
              <a:rPr lang="es-EC" dirty="0"/>
              <a:t>Debido al flujo continuo de agua por el interior de la tubería existía corrosión por oxidación en las paredes internas además de incrustaciones.</a:t>
            </a:r>
          </a:p>
        </p:txBody>
      </p:sp>
    </p:spTree>
    <p:extLst>
      <p:ext uri="{BB962C8B-B14F-4D97-AF65-F5344CB8AC3E}">
        <p14:creationId xmlns:p14="http://schemas.microsoft.com/office/powerpoint/2010/main" val="17292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ANÁLISIS ESTADO FÍSICO Y FUNCIONAL INICIAL DE LA TURBINA COPPUS RL</a:t>
            </a:r>
          </a:p>
          <a:p>
            <a:r>
              <a:rPr lang="es-EC" sz="2400" dirty="0"/>
              <a:t>Válvulas</a:t>
            </a:r>
          </a:p>
          <a:p>
            <a:endParaRPr lang="es-EC" sz="2000" b="1" dirty="0"/>
          </a:p>
        </p:txBody>
      </p:sp>
      <p:sp>
        <p:nvSpPr>
          <p:cNvPr id="2" name="Rectángulo 1"/>
          <p:cNvSpPr/>
          <p:nvPr/>
        </p:nvSpPr>
        <p:spPr>
          <a:xfrm>
            <a:off x="-266700" y="1404732"/>
            <a:ext cx="7670800" cy="56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0"/>
              </a:spcAft>
            </a:pPr>
            <a:endParaRPr lang="es-EC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353708" y="1685706"/>
            <a:ext cx="959369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s-EC" sz="2400" dirty="0"/>
              <a:t>Para la identificación de las válvulas se utilizó la denominación propuesta y detallada en el P. G </a:t>
            </a:r>
            <a:r>
              <a:rPr lang="es-EC" sz="2400" dirty="0" err="1"/>
              <a:t>Instructional</a:t>
            </a:r>
            <a:r>
              <a:rPr lang="es-EC" sz="2400" dirty="0"/>
              <a:t> </a:t>
            </a:r>
            <a:r>
              <a:rPr lang="es-EC" sz="2400" dirty="0" err="1"/>
              <a:t>Steam</a:t>
            </a:r>
            <a:r>
              <a:rPr lang="es-EC" sz="2400" dirty="0"/>
              <a:t> Turbine Set, </a:t>
            </a:r>
            <a:r>
              <a:rPr lang="es-EC" sz="2400" dirty="0" err="1"/>
              <a:t>Wards</a:t>
            </a:r>
            <a:r>
              <a:rPr lang="es-EC" sz="2400" dirty="0"/>
              <a:t>. En el análisis de las válvulas se dividió de acuerdo al subsistema al que pertenecen en los siguientes grupos.</a:t>
            </a:r>
          </a:p>
          <a:p>
            <a:pPr marL="342900" indent="-34290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s-EC" sz="2400" dirty="0" smtClean="0"/>
              <a:t>Línea </a:t>
            </a:r>
            <a:r>
              <a:rPr lang="es-EC" sz="2400" dirty="0"/>
              <a:t>de Vapor.</a:t>
            </a:r>
          </a:p>
          <a:p>
            <a:pPr marL="342900" indent="-34290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s-EC" sz="2400" dirty="0" smtClean="0"/>
              <a:t>Línea Torre </a:t>
            </a:r>
            <a:r>
              <a:rPr lang="es-EC" sz="2400" dirty="0"/>
              <a:t>de </a:t>
            </a:r>
            <a:r>
              <a:rPr lang="es-EC" sz="2400" dirty="0" smtClean="0"/>
              <a:t>Enfriamiento</a:t>
            </a:r>
            <a:r>
              <a:rPr lang="es-EC" sz="2400" dirty="0"/>
              <a:t>.</a:t>
            </a:r>
          </a:p>
          <a:p>
            <a:pPr marL="342900" indent="-34290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s-EC" sz="2400" dirty="0" smtClean="0"/>
              <a:t>Turbina</a:t>
            </a:r>
            <a:r>
              <a:rPr lang="es-EC" sz="2400" dirty="0"/>
              <a:t>.</a:t>
            </a:r>
          </a:p>
          <a:p>
            <a:pPr marL="342900" indent="-34290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s-EC" sz="2400" dirty="0" smtClean="0"/>
              <a:t>Condensador</a:t>
            </a:r>
            <a:r>
              <a:rPr lang="es-EC" sz="2400" dirty="0"/>
              <a:t>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42396" t="50925" r="34062" b="19155"/>
          <a:stretch/>
        </p:blipFill>
        <p:spPr>
          <a:xfrm>
            <a:off x="8077200" y="3324182"/>
            <a:ext cx="2870200" cy="205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ANÁLISIS ESTADO FÍSICO Y FUNCIONAL INICIAL DE LA TURBINA COPPUS RL</a:t>
            </a:r>
          </a:p>
          <a:p>
            <a:r>
              <a:rPr lang="es-EC" sz="2400" dirty="0"/>
              <a:t>Válvulas Línea de Vapor</a:t>
            </a:r>
          </a:p>
          <a:p>
            <a:endParaRPr lang="es-EC" sz="2000" b="1" dirty="0"/>
          </a:p>
        </p:txBody>
      </p:sp>
      <p:sp>
        <p:nvSpPr>
          <p:cNvPr id="2" name="Rectángulo 1"/>
          <p:cNvSpPr/>
          <p:nvPr/>
        </p:nvSpPr>
        <p:spPr>
          <a:xfrm>
            <a:off x="-266700" y="998366"/>
            <a:ext cx="7670800" cy="56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0"/>
              </a:spcAft>
            </a:pPr>
            <a:endParaRPr lang="es-EC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848819"/>
              </p:ext>
            </p:extLst>
          </p:nvPr>
        </p:nvGraphicFramePr>
        <p:xfrm>
          <a:off x="1353708" y="1786157"/>
          <a:ext cx="9613899" cy="4622665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648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58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7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12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294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6641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solidFill>
                            <a:schemeClr val="tx1"/>
                          </a:solidFill>
                          <a:effectLst/>
                        </a:rPr>
                        <a:t>Cod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Denominación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Tipo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NPS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Estado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Observaciones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089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V1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Ingreso de vapor a la turbina.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Globo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 1/2 "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Funcional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Fuga de condensado, no cierra completamente.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817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Salida de vapor </a:t>
                      </a:r>
                      <a:r>
                        <a:rPr lang="es-EC" sz="1400" dirty="0" err="1">
                          <a:effectLst/>
                        </a:rPr>
                        <a:t>supercalentador</a:t>
                      </a:r>
                      <a:r>
                        <a:rPr lang="es-EC" sz="1400" dirty="0">
                          <a:effectLst/>
                        </a:rPr>
                        <a:t>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Compuerta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 "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Funcional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Fuga leve de vapor sobrecalentado.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905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Ingreso a la trampa de vapor.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Bola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1/2 "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Funcional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12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Trampa de vapor.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Bola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1/2 "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Funcional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1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ANÁLISIS ESTADO FÍSICO Y FUNCIONAL INICIAL DE LA TURBINA COPPUS RL</a:t>
            </a:r>
            <a:endParaRPr lang="es-EC" sz="2400" b="1" dirty="0" smtClean="0"/>
          </a:p>
          <a:p>
            <a:r>
              <a:rPr lang="es-EC" sz="2400" dirty="0"/>
              <a:t>Válvulas Línea de Vapor</a:t>
            </a:r>
          </a:p>
          <a:p>
            <a:endParaRPr lang="es-EC" sz="2400" b="1" dirty="0"/>
          </a:p>
        </p:txBody>
      </p:sp>
      <p:sp>
        <p:nvSpPr>
          <p:cNvPr id="2" name="Rectángulo 1"/>
          <p:cNvSpPr/>
          <p:nvPr/>
        </p:nvSpPr>
        <p:spPr>
          <a:xfrm>
            <a:off x="-266700" y="998366"/>
            <a:ext cx="7670800" cy="56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0"/>
              </a:spcAft>
            </a:pPr>
            <a:endParaRPr lang="es-EC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l="24559" t="23828" r="19307" b="9512"/>
          <a:stretch/>
        </p:blipFill>
        <p:spPr bwMode="auto">
          <a:xfrm>
            <a:off x="6735679" y="2099936"/>
            <a:ext cx="4211001" cy="30418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353708" y="2310240"/>
            <a:ext cx="502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400" dirty="0"/>
              <a:t>La válvula V1 no cerraba en su totalidad por lo que permitía el paso de una pequeña cantidad de vapor además </a:t>
            </a:r>
            <a:r>
              <a:rPr lang="es-EC" sz="2400" dirty="0" smtClean="0"/>
              <a:t>existía </a:t>
            </a:r>
            <a:r>
              <a:rPr lang="es-EC" sz="2400" dirty="0"/>
              <a:t>una fuga de condensado producto de una probable </a:t>
            </a:r>
            <a:r>
              <a:rPr lang="es-EC" sz="2400" dirty="0" smtClean="0"/>
              <a:t>estrangulación.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4213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28308" y="228925"/>
            <a:ext cx="8691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Válvulas Turbina</a:t>
            </a:r>
            <a:endParaRPr lang="es-EC" sz="2400" b="1" dirty="0"/>
          </a:p>
          <a:p>
            <a:endParaRPr lang="es-EC" sz="2000" b="1" dirty="0"/>
          </a:p>
        </p:txBody>
      </p:sp>
      <p:sp>
        <p:nvSpPr>
          <p:cNvPr id="2" name="Rectángulo 1"/>
          <p:cNvSpPr/>
          <p:nvPr/>
        </p:nvSpPr>
        <p:spPr>
          <a:xfrm>
            <a:off x="-266700" y="998366"/>
            <a:ext cx="7670800" cy="56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0"/>
              </a:spcAft>
            </a:pPr>
            <a:endParaRPr lang="es-EC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402556"/>
              </p:ext>
            </p:extLst>
          </p:nvPr>
        </p:nvGraphicFramePr>
        <p:xfrm>
          <a:off x="990597" y="1012449"/>
          <a:ext cx="9652001" cy="5550095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49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3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5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5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58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363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15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Cod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Denominación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Tipo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NPS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Estado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Observaciones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521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V7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Drenaje de ingreso de vapor a la turbina.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Compuerta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1/2 "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 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Cierre bloqueado, no permite drenaje del condensado.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15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V8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Salida de vapor de la turbina.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Compuerta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 "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31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Drenaje de salida del vapor de la turbina.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Compuerta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1/2 "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15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VT1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Manuales de tobera 1.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Boquilla variable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15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VT2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Manuales de tobera 2.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Boquilla variable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15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VT3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Manuales de tobera 3.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Boquilla variable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15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VT4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Manuales de tobera 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Boquilla no variable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Obturador bloqueado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15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Alivio 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Alivio de presión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1/2 "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15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Alivio 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Alivio de presión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1/2 "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15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V14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Empaquetadura de vapor 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Compuerta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1/2 "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15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V15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Empaquetadura de vapor 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Compuerta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1/2 "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015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V16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Empaquetadura de vapor 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Compuerta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1/2 "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956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ANÁLISIS ESTADO FÍSICO Y FUNCIONAL INICIAL DE LA TURBINA COPPUS RL</a:t>
            </a:r>
          </a:p>
          <a:p>
            <a:r>
              <a:rPr lang="es-EC" sz="2400" dirty="0"/>
              <a:t>Válvulas Condensador-Torre de Enfriamiento</a:t>
            </a:r>
          </a:p>
          <a:p>
            <a:endParaRPr lang="es-EC" sz="2000" b="1" dirty="0"/>
          </a:p>
        </p:txBody>
      </p:sp>
      <p:sp>
        <p:nvSpPr>
          <p:cNvPr id="2" name="Rectángulo 1"/>
          <p:cNvSpPr/>
          <p:nvPr/>
        </p:nvSpPr>
        <p:spPr>
          <a:xfrm>
            <a:off x="-266700" y="998366"/>
            <a:ext cx="7670800" cy="56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0"/>
              </a:spcAft>
            </a:pPr>
            <a:endParaRPr lang="es-EC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769150"/>
              </p:ext>
            </p:extLst>
          </p:nvPr>
        </p:nvGraphicFramePr>
        <p:xfrm>
          <a:off x="1353708" y="1923204"/>
          <a:ext cx="9334501" cy="4082703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98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7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08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5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63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101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321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Cod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Denominación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Tipo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NPS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Estado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Observaciones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18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Ingreso de agua al condensador.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Compuerta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 "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Funcional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78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Salida de agua del condensador.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Compuerta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 "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Funcional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418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VD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Drenaje de agua de la torre de enfriamiento.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Compuerta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 1/2 "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No Funcional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No permite el drenaje de la torre de enfriamiento.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418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VB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Bomba de la torre de enfriamiento.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Compuerta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 "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Funcional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endParaRPr lang="es-EC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224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ANÁLISIS ESTADO FÍSICO Y FUNCIONAL INICIAL DE LA TURBINA COPPUS RL</a:t>
            </a:r>
          </a:p>
          <a:p>
            <a:r>
              <a:rPr lang="es-EC" sz="2400" dirty="0"/>
              <a:t>Válvulas Condensador</a:t>
            </a:r>
          </a:p>
          <a:p>
            <a:endParaRPr lang="es-EC" sz="2000" b="1" dirty="0"/>
          </a:p>
        </p:txBody>
      </p:sp>
      <p:sp>
        <p:nvSpPr>
          <p:cNvPr id="2" name="Rectángulo 1"/>
          <p:cNvSpPr/>
          <p:nvPr/>
        </p:nvSpPr>
        <p:spPr>
          <a:xfrm>
            <a:off x="-266700" y="998366"/>
            <a:ext cx="7670800" cy="56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0"/>
              </a:spcAft>
            </a:pPr>
            <a:endParaRPr lang="es-EC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316851"/>
              </p:ext>
            </p:extLst>
          </p:nvPr>
        </p:nvGraphicFramePr>
        <p:xfrm>
          <a:off x="1353708" y="1706252"/>
          <a:ext cx="9410700" cy="4728108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83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2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46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84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422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907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tx1"/>
                          </a:solidFill>
                          <a:effectLst/>
                        </a:rPr>
                        <a:t>Cod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tx1"/>
                          </a:solidFill>
                          <a:effectLst/>
                        </a:rPr>
                        <a:t>Denominación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</a:rPr>
                        <a:t>Tipo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tx1"/>
                          </a:solidFill>
                          <a:effectLst/>
                        </a:rPr>
                        <a:t>NPS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tx1"/>
                          </a:solidFill>
                          <a:effectLst/>
                        </a:rPr>
                        <a:t>Estado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</a:rPr>
                        <a:t>Observaciones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07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V10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Descarga de aire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Compuerta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3/8 "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21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V11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Drenaje del condensador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Compuerta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1/2 "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892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V12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Drenaje del tanque de medición condensado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Bola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 "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Obturador bloqueado.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21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V13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Drenaje del condensado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Bola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 "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07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V17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Bomba de vacío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Compuerta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 1/4 "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892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V18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Drenaje de agua de la bomba de vacío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Compuerta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1/2 "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No Funcional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Cierre bloqueado, no permite el drenaje agua de bomba de vacío.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2" marR="44502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00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ANÁLISIS ESTADO FÍSICO Y FUNCIONAL INICIAL DE LA TURBINA COPPUS RL</a:t>
            </a:r>
          </a:p>
          <a:p>
            <a:r>
              <a:rPr lang="es-EC" sz="2400" dirty="0"/>
              <a:t>Bridas</a:t>
            </a:r>
          </a:p>
          <a:p>
            <a:endParaRPr lang="es-EC" sz="2000" b="1" dirty="0"/>
          </a:p>
        </p:txBody>
      </p:sp>
      <p:sp>
        <p:nvSpPr>
          <p:cNvPr id="2" name="Rectángulo 1"/>
          <p:cNvSpPr/>
          <p:nvPr/>
        </p:nvSpPr>
        <p:spPr>
          <a:xfrm>
            <a:off x="-266700" y="998366"/>
            <a:ext cx="7670800" cy="56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0"/>
              </a:spcAft>
            </a:pPr>
            <a:endParaRPr lang="es-EC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7" t="15886" r="34138" b="44488"/>
          <a:stretch/>
        </p:blipFill>
        <p:spPr bwMode="auto">
          <a:xfrm>
            <a:off x="1353708" y="1923204"/>
            <a:ext cx="3733800" cy="3003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5446963" y="2455611"/>
            <a:ext cx="55017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400" dirty="0"/>
              <a:t>La brida superior que une la tubería proveniente del condensador y la torre de enfriamiento presentaba una fisura por donde fugaba el agua caliente proveniente del </a:t>
            </a:r>
            <a:r>
              <a:rPr lang="es-EC" sz="2400" dirty="0" smtClean="0"/>
              <a:t>condensador.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244005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ANÁLISIS ESTADO FÍSICO Y FUNCIONAL INICIAL DE LA TURBINA COPPUS RL</a:t>
            </a:r>
          </a:p>
          <a:p>
            <a:r>
              <a:rPr lang="es-EC" sz="2400" dirty="0" err="1"/>
              <a:t>Supercalentador</a:t>
            </a:r>
            <a:endParaRPr lang="es-EC" sz="2400" dirty="0"/>
          </a:p>
          <a:p>
            <a:endParaRPr lang="es-EC" sz="2000" b="1" dirty="0"/>
          </a:p>
        </p:txBody>
      </p:sp>
      <p:sp>
        <p:nvSpPr>
          <p:cNvPr id="2" name="Rectángulo 1"/>
          <p:cNvSpPr/>
          <p:nvPr/>
        </p:nvSpPr>
        <p:spPr>
          <a:xfrm>
            <a:off x="-266700" y="998366"/>
            <a:ext cx="7670800" cy="56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0"/>
              </a:spcAft>
            </a:pPr>
            <a:endParaRPr lang="es-EC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353708" y="2020472"/>
            <a:ext cx="4825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400" dirty="0"/>
              <a:t>E</a:t>
            </a:r>
            <a:r>
              <a:rPr lang="es-EC" sz="2400" dirty="0" smtClean="0"/>
              <a:t>l </a:t>
            </a:r>
            <a:r>
              <a:rPr lang="es-EC" sz="2400" dirty="0" err="1"/>
              <a:t>contactor</a:t>
            </a:r>
            <a:r>
              <a:rPr lang="es-EC" sz="2400" dirty="0"/>
              <a:t> del controlador de la temperatura del serpentín ubicado en el panel de control estaba quemado por lo que no emitía señal de accionamiento para el funcionamiento del quemador.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2500" t="15353" r="35000" b="11648"/>
          <a:stretch/>
        </p:blipFill>
        <p:spPr>
          <a:xfrm>
            <a:off x="7067942" y="1923204"/>
            <a:ext cx="2977757" cy="37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54100" y="1280567"/>
            <a:ext cx="109347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2000" dirty="0"/>
              <a:t>En el año 2007 se adquirió un caldero marca York </a:t>
            </a:r>
            <a:r>
              <a:rPr lang="es-EC" sz="2000" dirty="0" err="1"/>
              <a:t>Shipley</a:t>
            </a:r>
            <a:r>
              <a:rPr lang="es-EC" sz="2000" dirty="0"/>
              <a:t> Global Serie VTB, con una capacidad de 30 BHP (22 kW).</a:t>
            </a:r>
          </a:p>
          <a:p>
            <a:pPr marL="285750" lvl="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2000" dirty="0"/>
              <a:t>En 2009 se realiza un análisis del funcionamiento y automatización del caldero, por lo que se desarrolló el proyecto de titulación “Puesta en marcha, automatización y curvas de calibración para el caldero York </a:t>
            </a:r>
            <a:r>
              <a:rPr lang="es-EC" sz="2000" dirty="0" err="1"/>
              <a:t>Shipley</a:t>
            </a:r>
            <a:r>
              <a:rPr lang="es-EC" sz="2000" dirty="0"/>
              <a:t> del </a:t>
            </a:r>
            <a:r>
              <a:rPr lang="es-EC" sz="2000" dirty="0" err="1"/>
              <a:t>Lab</a:t>
            </a:r>
            <a:r>
              <a:rPr lang="es-EC" sz="2000" dirty="0"/>
              <a:t>. De Termodinámica del DECEM”. (Silva, </a:t>
            </a:r>
            <a:r>
              <a:rPr lang="es-EC" sz="2000" dirty="0" err="1"/>
              <a:t>Velasteguí</a:t>
            </a:r>
            <a:r>
              <a:rPr lang="es-EC" sz="2000" dirty="0"/>
              <a:t>. 2009), </a:t>
            </a:r>
          </a:p>
          <a:p>
            <a:pPr marL="285750" lvl="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2000" dirty="0"/>
              <a:t>En 2019 se desarrolla la tesis “Análisis, Evaluación Termodinámica y Puesta a Punto del Sistema Térmico del Caldero York </a:t>
            </a:r>
            <a:r>
              <a:rPr lang="es-EC" sz="2000" dirty="0" err="1"/>
              <a:t>Shipley</a:t>
            </a:r>
            <a:r>
              <a:rPr lang="es-EC" sz="2000" dirty="0"/>
              <a:t>”. (Jurado. Tapia. 2019). </a:t>
            </a:r>
          </a:p>
          <a:p>
            <a:pPr marL="285750" lvl="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2000" dirty="0"/>
              <a:t>En 2018 en el Supercalentador Boltons Superheater &amp; Piperworks LTD, modelo 6591, serie SK3-8LF, se desarrolló el trabajo de titulación “Mantenimiento de Cuarto y Quinto Escalón </a:t>
            </a:r>
            <a:r>
              <a:rPr lang="es-EC" sz="2000" dirty="0" smtClean="0"/>
              <a:t>e </a:t>
            </a:r>
            <a:r>
              <a:rPr lang="es-EC" sz="2000" dirty="0"/>
              <a:t>Implementación de un Sistema de Adquisición de Datos para el Supercalentador de la Planta de Vapor del Laboratorio de Conversión de Energía”. (</a:t>
            </a:r>
            <a:r>
              <a:rPr lang="es-EC" sz="2000" dirty="0" err="1"/>
              <a:t>Buenaño</a:t>
            </a:r>
            <a:r>
              <a:rPr lang="es-EC" sz="2000" dirty="0"/>
              <a:t>, Salguero. 2018).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dirty="0"/>
          </a:p>
        </p:txBody>
      </p:sp>
      <p:sp>
        <p:nvSpPr>
          <p:cNvPr id="3" name="CuadroTexto 2"/>
          <p:cNvSpPr txBox="1"/>
          <p:nvPr/>
        </p:nvSpPr>
        <p:spPr>
          <a:xfrm>
            <a:off x="1353709" y="550909"/>
            <a:ext cx="49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4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257300" y="536701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2400" b="1" dirty="0" smtClean="0"/>
              <a:t>Turbina</a:t>
            </a:r>
            <a:endParaRPr lang="es-EC" sz="2400" b="1" dirty="0"/>
          </a:p>
        </p:txBody>
      </p:sp>
      <p:sp>
        <p:nvSpPr>
          <p:cNvPr id="2" name="Rectángulo 1"/>
          <p:cNvSpPr/>
          <p:nvPr/>
        </p:nvSpPr>
        <p:spPr>
          <a:xfrm>
            <a:off x="-266700" y="998366"/>
            <a:ext cx="7670800" cy="56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0"/>
              </a:spcAft>
            </a:pPr>
            <a:endParaRPr lang="es-EC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458367" y="998366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/>
              <a:t>Vibración </a:t>
            </a:r>
            <a:r>
              <a:rPr lang="es-EC" sz="2400" dirty="0"/>
              <a:t>excesiva en la bancada de la turbina</a:t>
            </a:r>
            <a:r>
              <a:rPr lang="es-EC" sz="2400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/>
              <a:t>Cabeceo </a:t>
            </a:r>
            <a:r>
              <a:rPr lang="es-EC" sz="2400" dirty="0"/>
              <a:t>en la junta a</a:t>
            </a:r>
            <a:r>
              <a:rPr lang="es-EC" sz="2400" dirty="0" smtClean="0"/>
              <a:t>l </a:t>
            </a:r>
            <a:r>
              <a:rPr lang="es-EC" sz="2400" dirty="0"/>
              <a:t>llegar la turbina a velocidades cercanas a las 3000 </a:t>
            </a:r>
            <a:r>
              <a:rPr lang="es-EC" sz="2400" dirty="0" smtClean="0"/>
              <a:t>RPM.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/>
              <a:t>Condensado liberado por válvula de alivio VA1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/>
              <a:t>El </a:t>
            </a:r>
            <a:r>
              <a:rPr lang="es-EC" sz="2400" dirty="0"/>
              <a:t>nivel de aceite se vio por debajo del límite sugerido por el fabricante</a:t>
            </a:r>
          </a:p>
          <a:p>
            <a:pPr algn="just"/>
            <a:endParaRPr lang="es-EC" sz="2400" dirty="0"/>
          </a:p>
        </p:txBody>
      </p:sp>
      <p:pic>
        <p:nvPicPr>
          <p:cNvPr id="10" name="Imagen 9"/>
          <p:cNvPicPr/>
          <p:nvPr/>
        </p:nvPicPr>
        <p:blipFill rotWithShape="1">
          <a:blip r:embed="rId3"/>
          <a:srcRect l="33258" t="21127" r="33315" b="11267"/>
          <a:stretch/>
        </p:blipFill>
        <p:spPr bwMode="auto">
          <a:xfrm>
            <a:off x="5831322" y="4414686"/>
            <a:ext cx="3350090" cy="19620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4"/>
          <a:srcRect l="33170" t="8794" r="33500" b="10931"/>
          <a:stretch/>
        </p:blipFill>
        <p:spPr bwMode="auto">
          <a:xfrm>
            <a:off x="1252621" y="1207926"/>
            <a:ext cx="2588260" cy="2997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34046" t="34905" r="34474" b="16475"/>
          <a:stretch/>
        </p:blipFill>
        <p:spPr>
          <a:xfrm>
            <a:off x="1252621" y="4519606"/>
            <a:ext cx="2588260" cy="196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1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ANÁLISIS ESTADO FÍSICO Y FUNCIONAL INICIAL DE LA TURBINA COPPUS RL</a:t>
            </a:r>
          </a:p>
          <a:p>
            <a:r>
              <a:rPr lang="es-EC" sz="2400" dirty="0"/>
              <a:t>Condensador</a:t>
            </a:r>
          </a:p>
          <a:p>
            <a:endParaRPr lang="es-EC" sz="20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477"/>
              </p:ext>
            </p:extLst>
          </p:nvPr>
        </p:nvGraphicFramePr>
        <p:xfrm>
          <a:off x="2924753" y="1923204"/>
          <a:ext cx="5549900" cy="365760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77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1663"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Intercambiador de Calor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21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Tipo de Flujo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Cruzado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21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N° Filas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21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N° Tubos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21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21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Fluido Caliente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Vapor de Agua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1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Fluido Frío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Agua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76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ANÁLISIS ESTADO FÍSICO Y FUNCIONAL INICIAL DE LA TURBINA COPPUS RL.</a:t>
            </a:r>
          </a:p>
          <a:p>
            <a:r>
              <a:rPr lang="es-EC" sz="2400" dirty="0" smtClean="0"/>
              <a:t>Generador</a:t>
            </a:r>
            <a:endParaRPr lang="es-EC" sz="24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005590"/>
              </p:ext>
            </p:extLst>
          </p:nvPr>
        </p:nvGraphicFramePr>
        <p:xfrm>
          <a:off x="1353708" y="1777440"/>
          <a:ext cx="5925398" cy="384048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962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2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2637"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Generador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63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N° Máquina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337666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63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Carcasa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K132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63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RPM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3000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63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Tipo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Síncrona CMR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63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Voltaje Armadura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220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63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Amperaje Armadura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21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Imagen 6"/>
          <p:cNvPicPr/>
          <p:nvPr/>
        </p:nvPicPr>
        <p:blipFill rotWithShape="1">
          <a:blip r:embed="rId3"/>
          <a:srcRect l="34765" t="20990" r="32862" b="15470"/>
          <a:stretch/>
        </p:blipFill>
        <p:spPr bwMode="auto">
          <a:xfrm>
            <a:off x="8337901" y="2884157"/>
            <a:ext cx="2686368" cy="2400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32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239951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8" y="538209"/>
            <a:ext cx="8691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VERIFICACIÓN, </a:t>
            </a:r>
            <a:r>
              <a:rPr lang="es-EC" sz="2000" b="1" dirty="0" smtClean="0"/>
              <a:t>SELECCIÓN </a:t>
            </a:r>
            <a:r>
              <a:rPr lang="es-EC" sz="2000" b="1" dirty="0"/>
              <a:t>Y SUSTITUCIÓN DE INSTRUMENTOS DE </a:t>
            </a:r>
            <a:r>
              <a:rPr lang="es-EC" sz="2000" b="1" dirty="0" smtClean="0"/>
              <a:t>MEDICIÓN</a:t>
            </a:r>
          </a:p>
          <a:p>
            <a:endParaRPr lang="es-EC" sz="2000" b="1" dirty="0"/>
          </a:p>
        </p:txBody>
      </p:sp>
      <p:sp>
        <p:nvSpPr>
          <p:cNvPr id="4" name="Rectángulo 3"/>
          <p:cNvSpPr/>
          <p:nvPr/>
        </p:nvSpPr>
        <p:spPr>
          <a:xfrm>
            <a:off x="1353707" y="1553872"/>
            <a:ext cx="869199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s-EC" sz="2400" dirty="0" smtClean="0"/>
              <a:t>Se </a:t>
            </a:r>
            <a:r>
              <a:rPr lang="es-EC" sz="2400" dirty="0"/>
              <a:t>verificó la funcionalidad de los sensores </a:t>
            </a:r>
            <a:r>
              <a:rPr lang="es-EC" sz="2400" dirty="0" smtClean="0"/>
              <a:t>que miden las siguientes variables.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s-EC" sz="2400" dirty="0" smtClean="0"/>
              <a:t>Temperatura</a:t>
            </a:r>
            <a:r>
              <a:rPr lang="es-EC" sz="2400" dirty="0"/>
              <a:t>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s-EC" sz="2400" dirty="0" smtClean="0"/>
              <a:t>Presión</a:t>
            </a:r>
            <a:r>
              <a:rPr lang="es-EC" sz="2400" dirty="0"/>
              <a:t>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s-EC" sz="2400" dirty="0" smtClean="0"/>
              <a:t>Masa </a:t>
            </a:r>
            <a:r>
              <a:rPr lang="es-EC" sz="2400" dirty="0"/>
              <a:t>de Condensado.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s-EC" sz="2400" dirty="0" smtClean="0"/>
              <a:t>Parámetros </a:t>
            </a:r>
            <a:r>
              <a:rPr lang="es-EC" sz="2400" dirty="0"/>
              <a:t>del Generador</a:t>
            </a:r>
            <a:r>
              <a:rPr lang="es-EC" dirty="0"/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5104" t="13130" r="23437" b="23877"/>
          <a:stretch/>
        </p:blipFill>
        <p:spPr>
          <a:xfrm>
            <a:off x="5833978" y="3807622"/>
            <a:ext cx="3898900" cy="268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1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239951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8" y="538209"/>
            <a:ext cx="8691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Instrumentos de Medición de </a:t>
            </a:r>
            <a:r>
              <a:rPr lang="es-EC" sz="2400" b="1" dirty="0" smtClean="0"/>
              <a:t>Temperatura</a:t>
            </a:r>
            <a:endParaRPr lang="es-EC" sz="24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053148"/>
              </p:ext>
            </p:extLst>
          </p:nvPr>
        </p:nvGraphicFramePr>
        <p:xfrm>
          <a:off x="1353707" y="1084794"/>
          <a:ext cx="8691991" cy="5470065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16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9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66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80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35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9385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Temperatura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Tipo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Marca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Apreciación  Rango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Estado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Observación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925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4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Línea de vapor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PT 100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Dongfeng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 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 registra señal de medición.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6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925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Termocupla K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Wards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 ° C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 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Mecanismo lectura de carátula roto.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6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0° a 250 °C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925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4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Entrada de la turbina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PT 100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Dongfeng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 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 registra señal de medición.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6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 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925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Termocupla K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Wards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 ° C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 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Mecanismo lectura de carátula roto.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6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 ° a 250 °C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6925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Salida de la turbina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Termocupla K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 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 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 registra señal de medición.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56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 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9385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Termocupla K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Wards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 ° C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 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Mecanismo de lectura carátula roto.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826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239951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8" y="538209"/>
            <a:ext cx="8691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Instrumentos de Medición de </a:t>
            </a:r>
            <a:r>
              <a:rPr lang="es-EC" sz="2400" b="1" dirty="0" smtClean="0"/>
              <a:t>Temperatura</a:t>
            </a:r>
            <a:endParaRPr lang="es-EC" sz="2400" b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941106"/>
              </p:ext>
            </p:extLst>
          </p:nvPr>
        </p:nvGraphicFramePr>
        <p:xfrm>
          <a:off x="1353707" y="1119632"/>
          <a:ext cx="8691991" cy="544363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475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1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3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45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84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68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615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9892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Temperatura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Tipo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Marca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Apreciación  Rango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Estado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Observación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463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Vapor entrada condensador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PT 100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Dongfeng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 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No registra señal de medición.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8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 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463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Vapor salida condensador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PT 100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Dongfeng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 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 registra señal de medición.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8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 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463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Agua entrada condensador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Termómetro Hg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B.H Bramall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 ° C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Óxido en los Sockets.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46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0° a 100 ° C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463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Agua salida condensador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Termómetro Hg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B.H Bramall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 ° C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Óxido en los Sockets.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46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 °a  100 ° C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463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Paso 1 del condensador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Termómetro Hg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B.H Bramall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 ° C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Óxido en los Sockets.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546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0° a 100 ° C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9463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Paso 2 del condensador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Termómetro Hg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B.H Bramall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 ° C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Óxido en los Sockets.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546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0° a 100 ° C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5" marR="32965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86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239951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8" y="538209"/>
            <a:ext cx="8691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Instrumentos de Medición de </a:t>
            </a:r>
            <a:r>
              <a:rPr lang="es-EC" sz="2400" b="1" dirty="0" smtClean="0"/>
              <a:t>Temperatura</a:t>
            </a:r>
            <a:endParaRPr lang="es-EC" sz="2400" b="1" dirty="0"/>
          </a:p>
        </p:txBody>
      </p:sp>
      <p:pic>
        <p:nvPicPr>
          <p:cNvPr id="5" name="Imagen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9" t="23828" r="29673" b="25680"/>
          <a:stretch/>
        </p:blipFill>
        <p:spPr bwMode="auto">
          <a:xfrm>
            <a:off x="3197590" y="3935777"/>
            <a:ext cx="2849992" cy="2493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0" t="20425" r="37542" b="35143"/>
          <a:stretch/>
        </p:blipFill>
        <p:spPr bwMode="auto">
          <a:xfrm>
            <a:off x="1353708" y="1239951"/>
            <a:ext cx="2634092" cy="24557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5"/>
          <a:srcRect l="36360" t="25530" r="37327" b="14618"/>
          <a:stretch/>
        </p:blipFill>
        <p:spPr bwMode="auto">
          <a:xfrm>
            <a:off x="5327651" y="1239951"/>
            <a:ext cx="2762249" cy="24557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6"/>
          <a:srcRect l="35881" t="24395" r="40517" b="13199"/>
          <a:stretch/>
        </p:blipFill>
        <p:spPr bwMode="auto">
          <a:xfrm>
            <a:off x="8403433" y="3695700"/>
            <a:ext cx="2409825" cy="2733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324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239951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8" y="538209"/>
            <a:ext cx="8691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Instrumentos de Medición de </a:t>
            </a:r>
            <a:r>
              <a:rPr lang="es-EC" sz="2400" b="1" dirty="0" smtClean="0"/>
              <a:t>Presión</a:t>
            </a:r>
            <a:endParaRPr lang="es-EC" sz="2400" b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559083"/>
              </p:ext>
            </p:extLst>
          </p:nvPr>
        </p:nvGraphicFramePr>
        <p:xfrm>
          <a:off x="985407" y="1144952"/>
          <a:ext cx="9060292" cy="5457922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58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4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0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9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84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97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196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838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Presión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Tipo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Marca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Apreciación  Rango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Estado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Observación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52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rowSpan="4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Línea de vapor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Manómetro </a:t>
                      </a:r>
                      <a:r>
                        <a:rPr lang="es-EC" sz="1400" dirty="0" err="1">
                          <a:effectLst/>
                        </a:rPr>
                        <a:t>Bourdon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Cambridge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0.25 bar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No Funcional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Mecanismo del manómetro roto.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77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 a 16 bar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52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Transmisor de Presión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Sensys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No Funcional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Sistema de adquisición de datos dañado.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424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52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rowSpan="4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Entrada de la turbina.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Manómetro Bourdon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Cambridge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0.25 bar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No Funcional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Mecanismo del manómetro roto.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177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 a 16 bar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52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Transmisor de Presión.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Sensys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No Funcional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Sistema de adquisición de datos dañado.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0244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58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239951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8" y="538209"/>
            <a:ext cx="8691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Instrumentos de Medición de </a:t>
            </a:r>
            <a:r>
              <a:rPr lang="es-EC" sz="2400" b="1" dirty="0" smtClean="0"/>
              <a:t>Presión</a:t>
            </a:r>
            <a:endParaRPr lang="es-EC" sz="24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786887"/>
              </p:ext>
            </p:extLst>
          </p:nvPr>
        </p:nvGraphicFramePr>
        <p:xfrm>
          <a:off x="990601" y="1125649"/>
          <a:ext cx="9055097" cy="5447159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58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3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8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64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4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98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59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213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39422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</a:rPr>
                        <a:t>Presión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chemeClr val="tx1"/>
                          </a:solidFill>
                          <a:effectLst/>
                        </a:rPr>
                        <a:t>Tipo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</a:rPr>
                        <a:t>Marca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</a:rPr>
                        <a:t>Apreciación  Rango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chemeClr val="tx1"/>
                          </a:solidFill>
                          <a:effectLst/>
                        </a:rPr>
                        <a:t>Estado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</a:rPr>
                        <a:t>Observación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711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rowSpan="4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Salida de la turbina.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Manómetro </a:t>
                      </a:r>
                      <a:r>
                        <a:rPr lang="es-EC" sz="1400" dirty="0" err="1">
                          <a:effectLst/>
                        </a:rPr>
                        <a:t>Bourdon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Cambridge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 2 bar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>
                  <a:txBody>
                    <a:bodyPr/>
                    <a:lstStyle/>
                    <a:p>
                      <a:endParaRPr lang="es-EC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No Funcional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Mecanismo del manómetro roto.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7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-1 a 4 bar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711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Transmisor de Presión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Sensys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No Funcional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Sistema de adquisición de datos dañado.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942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711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Sellos.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Manómetro </a:t>
                      </a:r>
                      <a:r>
                        <a:rPr lang="es-EC" sz="1400" dirty="0" err="1">
                          <a:effectLst/>
                        </a:rPr>
                        <a:t>Bourdon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Ashcroft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0.5 Psi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No Funcional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Pantalla, mecanismo manómetro roto.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7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 a 30 psi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711">
                <a:tc rowSpan="4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rowSpan="4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Condensador.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rowSpan="4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Manómetro Bourdon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rowSpan="4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Bi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40 </a:t>
                      </a:r>
                      <a:r>
                        <a:rPr lang="es-EC" sz="1400" dirty="0" err="1">
                          <a:effectLst/>
                        </a:rPr>
                        <a:t>mmHg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No Funcional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rowSpan="4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Manómetro roto.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7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0.05 bar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747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-760 a 0 </a:t>
                      </a:r>
                      <a:r>
                        <a:rPr lang="es-EC" sz="1200" dirty="0" err="1">
                          <a:effectLst/>
                        </a:rPr>
                        <a:t>mmHg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975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 a 1 Bar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56" marR="5235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46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239951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8" y="316156"/>
            <a:ext cx="8691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Instrumentos de Medición de </a:t>
            </a:r>
            <a:r>
              <a:rPr lang="es-EC" sz="2400" b="1" dirty="0" smtClean="0"/>
              <a:t>Presión</a:t>
            </a:r>
            <a:endParaRPr lang="es-EC" sz="2400" b="1" dirty="0"/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l="33808" t="27232" r="35414" b="11497"/>
          <a:stretch/>
        </p:blipFill>
        <p:spPr bwMode="auto">
          <a:xfrm>
            <a:off x="5325559" y="1107604"/>
            <a:ext cx="2638425" cy="2715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5" t="19856" r="38284" b="10930"/>
          <a:stretch/>
        </p:blipFill>
        <p:spPr bwMode="auto">
          <a:xfrm>
            <a:off x="7200981" y="3849964"/>
            <a:ext cx="2638425" cy="2691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0" t="27515" r="34297" b="20291"/>
          <a:stretch/>
        </p:blipFill>
        <p:spPr bwMode="auto">
          <a:xfrm>
            <a:off x="1171141" y="1107604"/>
            <a:ext cx="2653140" cy="2715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6" t="18155" r="30151" b="14334"/>
          <a:stretch/>
        </p:blipFill>
        <p:spPr bwMode="auto">
          <a:xfrm>
            <a:off x="3061278" y="3837899"/>
            <a:ext cx="2638425" cy="2715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465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36637" y="1197240"/>
            <a:ext cx="10604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dirty="0"/>
              <a:t>En la turbina en el año 2008 se realizó el trabajo de titulación “Automatización y Desarrollo de un Programa de Mantenimiento de la Turbina de la Planta de Vapor del Laboratorio de Termodinámica Perteneciente al DECEM”. (Mosquera, Soria. 2010). </a:t>
            </a:r>
          </a:p>
        </p:txBody>
      </p:sp>
      <p:pic>
        <p:nvPicPr>
          <p:cNvPr id="3" name="Imagen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7" t="10240" r="23003" b="20064"/>
          <a:stretch/>
        </p:blipFill>
        <p:spPr bwMode="auto">
          <a:xfrm>
            <a:off x="3762375" y="3022600"/>
            <a:ext cx="5153025" cy="3263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353709" y="550909"/>
            <a:ext cx="49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59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239951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8" y="538209"/>
            <a:ext cx="8691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VERIFICACIÓN DEL ESTADO FUNCIONAL DE LOS INSTRUMENTOS DE MEDICIÓN</a:t>
            </a:r>
          </a:p>
          <a:p>
            <a:r>
              <a:rPr lang="es-EC" sz="2400" dirty="0"/>
              <a:t>Balanza de medición del condensado</a:t>
            </a:r>
            <a:r>
              <a:rPr lang="es-EC" sz="2400" i="1" dirty="0"/>
              <a:t>.</a:t>
            </a:r>
          </a:p>
          <a:p>
            <a:endParaRPr lang="es-EC" sz="2000" b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305119"/>
              </p:ext>
            </p:extLst>
          </p:nvPr>
        </p:nvGraphicFramePr>
        <p:xfrm>
          <a:off x="1353709" y="1829305"/>
          <a:ext cx="8691989" cy="2166425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779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23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Denominación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Tipo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Marca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Apreciacion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     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Rango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Estado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Observación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662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Balanza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Pesa deslizante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Wards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0.05 kg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Funcional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Palanca no se desplaza con facilidad.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53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 a 130 kg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Imagen 6"/>
          <p:cNvPicPr/>
          <p:nvPr/>
        </p:nvPicPr>
        <p:blipFill rotWithShape="1">
          <a:blip r:embed="rId3"/>
          <a:srcRect l="22007" t="22693" r="19945" b="24830"/>
          <a:stretch/>
        </p:blipFill>
        <p:spPr bwMode="auto">
          <a:xfrm>
            <a:off x="3726523" y="4123419"/>
            <a:ext cx="3946358" cy="23134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39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135107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7" y="430099"/>
            <a:ext cx="8691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VERIFICACIÓN DEL ESTADO FUNCIONAL DE LOS INSTRUMENTOS DE MEDICIÓN</a:t>
            </a:r>
          </a:p>
          <a:p>
            <a:r>
              <a:rPr lang="es-EC" sz="2400" dirty="0"/>
              <a:t>Instrumentos de Medición de las Variables del Generador</a:t>
            </a:r>
          </a:p>
          <a:p>
            <a:endParaRPr lang="es-EC" sz="20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782164"/>
              </p:ext>
            </p:extLst>
          </p:nvPr>
        </p:nvGraphicFramePr>
        <p:xfrm>
          <a:off x="1353707" y="1596772"/>
          <a:ext cx="8508997" cy="475488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233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1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6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49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33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90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05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703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Denominación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Tipo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Marca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Apreciación   Rango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Estado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Observación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519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Amperaje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Amperímetro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Wards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 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 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 registra lectura de la medición.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70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 a 30 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519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Voltaje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Voltímetro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</a:rPr>
                        <a:t>Wards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0.2 V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 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 registra lectura de la medición.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0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 a 300 V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519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Velocidad del eje en RPM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Velocidad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Wards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100 RPM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 Funcional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 registra lectura de la medición.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70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 a 4000 RPM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519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Torque del generador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Torquímetro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Wards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 N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Funcional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rowSpan="2">
                  <a:txBody>
                    <a:bodyPr/>
                    <a:lstStyle/>
                    <a:p>
                      <a:endParaRPr lang="es-EC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5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 a 250 N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38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SELECCIÓN E INSTALACIÓN DE INSTRUMENTOS DE MEDICIÓN</a:t>
            </a:r>
          </a:p>
          <a:p>
            <a:r>
              <a:rPr lang="es-EC" sz="2400" dirty="0"/>
              <a:t>Selección Instrumentos de Temperatura</a:t>
            </a:r>
          </a:p>
          <a:p>
            <a:endParaRPr lang="es-EC" sz="2000" b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410030"/>
              </p:ext>
            </p:extLst>
          </p:nvPr>
        </p:nvGraphicFramePr>
        <p:xfrm>
          <a:off x="1353708" y="1484140"/>
          <a:ext cx="9166004" cy="4753257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541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1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36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03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44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5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142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1277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Criterios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Tiempo de Respuesta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Disponibilidad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Costo de Adquisición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Precisión en la lectura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Vida útil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Relevancia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434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Tiempo de respuesta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-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0.29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17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Disponibilidad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0.26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434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Costo de Adquisición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0.19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434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Precisión en la lectura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0.19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17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Vida Útil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0.06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17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1.00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59" marR="4775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90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SELECCIÓN E INSTALACIÓN DE INSTRUMENTOS DE MEDICIÓN</a:t>
            </a:r>
          </a:p>
          <a:p>
            <a:r>
              <a:rPr lang="es-EC" sz="2400" dirty="0"/>
              <a:t>Selección Instrumentos de Temperatura</a:t>
            </a:r>
          </a:p>
          <a:p>
            <a:endParaRPr lang="es-EC" sz="20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316901"/>
              </p:ext>
            </p:extLst>
          </p:nvPr>
        </p:nvGraphicFramePr>
        <p:xfrm>
          <a:off x="1353708" y="1472776"/>
          <a:ext cx="9885788" cy="323468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558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5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8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8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21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55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55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5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55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55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42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506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57896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Alternativas/</a:t>
                      </a:r>
                    </a:p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Criterios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Tiempo de respuesta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Disponibilidad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Costo de adquisición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Precisión en la lectura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Vida útil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0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solidFill>
                            <a:schemeClr val="tx1"/>
                          </a:solidFill>
                          <a:effectLst/>
                        </a:rPr>
                        <a:t>Relev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solidFill>
                            <a:schemeClr val="tx1"/>
                          </a:solidFill>
                          <a:effectLst/>
                        </a:rPr>
                        <a:t>Relev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solidFill>
                            <a:schemeClr val="tx1"/>
                          </a:solidFill>
                          <a:effectLst/>
                        </a:rPr>
                        <a:t>Relev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solidFill>
                            <a:schemeClr val="tx1"/>
                          </a:solidFill>
                          <a:effectLst/>
                        </a:rPr>
                        <a:t>Relev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solidFill>
                            <a:schemeClr val="tx1"/>
                          </a:solidFill>
                          <a:effectLst/>
                        </a:rPr>
                        <a:t>Relev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89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</a:rPr>
                        <a:t>Termocupla</a:t>
                      </a:r>
                      <a:r>
                        <a:rPr lang="es-EC" sz="1200" dirty="0">
                          <a:effectLst/>
                        </a:rPr>
                        <a:t> tipo J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0,29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0,19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0,19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3,00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789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Termocupla tipo K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3,39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94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PT-100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3,71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1353708" y="5027945"/>
            <a:ext cx="5018233" cy="614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 sensor seleccionado fue el tipo PT- 100.</a:t>
            </a:r>
            <a:endParaRPr lang="es-EC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2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136807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8" y="538209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SELECCIÓN E INSTALACIÓN DE INSTRUMENTOS DE MEDICIÓN</a:t>
            </a:r>
          </a:p>
          <a:p>
            <a:r>
              <a:rPr lang="es-EC" sz="2400" dirty="0"/>
              <a:t>Selección Instrumentos de Temperatura</a:t>
            </a:r>
          </a:p>
          <a:p>
            <a:endParaRPr lang="es-EC" sz="2000" b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076335"/>
              </p:ext>
            </p:extLst>
          </p:nvPr>
        </p:nvGraphicFramePr>
        <p:xfrm>
          <a:off x="1353708" y="1598472"/>
          <a:ext cx="4907393" cy="426720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483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3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8296"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</a:rPr>
                        <a:t>PT 100 Clase A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29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Marca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Omron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29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Resistencia nominal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100 Ω a 0° C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29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Rango de medida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-70° C a 500 °C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29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Apreciación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0.1 ° C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6592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Material del encapsulado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Acero Inoxidable ASTM A304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829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Circuito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 cables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29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Longitud del cable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 m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29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Resistencia de aislamiento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42950" lvl="1" indent="-28575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r>
                        <a:rPr lang="es-EC" sz="1400" dirty="0" err="1">
                          <a:effectLst/>
                        </a:rPr>
                        <a:t>kV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Imagen 7"/>
          <p:cNvPicPr/>
          <p:nvPr/>
        </p:nvPicPr>
        <p:blipFill rotWithShape="1">
          <a:blip r:embed="rId3"/>
          <a:srcRect l="37795" t="34890" r="36780" b="41626"/>
          <a:stretch/>
        </p:blipFill>
        <p:spPr bwMode="auto">
          <a:xfrm>
            <a:off x="6642099" y="2677387"/>
            <a:ext cx="3403600" cy="2109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70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136807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8" y="538209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SELECCIÓN E INSTALACIÓN DE INSTRUMENTOS DE MEDICIÓN</a:t>
            </a:r>
          </a:p>
          <a:p>
            <a:r>
              <a:rPr lang="es-EC" sz="2400" dirty="0"/>
              <a:t>Selección Visualizadores de Temperatura</a:t>
            </a:r>
          </a:p>
          <a:p>
            <a:endParaRPr lang="es-EC" sz="20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979771"/>
              </p:ext>
            </p:extLst>
          </p:nvPr>
        </p:nvGraphicFramePr>
        <p:xfrm>
          <a:off x="1353708" y="1615427"/>
          <a:ext cx="8958696" cy="4422589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510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7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06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0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8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5268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Criterios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Costo de adquisición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Facilidad de Lectura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Apreciación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Disponibilidad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Relevancia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03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Costo de adquisición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0.14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03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Facilidad de Lectura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0.19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1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Apreciación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0.36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81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Disponibilidad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0.31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1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1.00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00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SELECCIÓN E INSTALACIÓN DE INSTRUMENTOS DE MEDICIÓN</a:t>
            </a:r>
          </a:p>
          <a:p>
            <a:r>
              <a:rPr lang="es-EC" sz="2400" dirty="0"/>
              <a:t>Selección Visualizadores de Temperatura</a:t>
            </a:r>
          </a:p>
          <a:p>
            <a:endParaRPr lang="es-EC" sz="2000" b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19734"/>
              </p:ext>
            </p:extLst>
          </p:nvPr>
        </p:nvGraphicFramePr>
        <p:xfrm>
          <a:off x="1353708" y="1615427"/>
          <a:ext cx="9492091" cy="3558288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362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4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48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48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48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48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48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599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2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29545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Alternativas/ Criterios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Costo de adquisición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Facilidad de Lectura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Apreciación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Disponibilidad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16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solidFill>
                            <a:schemeClr val="tx1"/>
                          </a:solidFill>
                          <a:effectLst/>
                        </a:rPr>
                        <a:t>Relev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solidFill>
                            <a:schemeClr val="tx1"/>
                          </a:solidFill>
                          <a:effectLst/>
                        </a:rPr>
                        <a:t>Relev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solidFill>
                            <a:schemeClr val="tx1"/>
                          </a:solidFill>
                          <a:effectLst/>
                        </a:rPr>
                        <a:t>Relev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solidFill>
                            <a:schemeClr val="tx1"/>
                          </a:solidFill>
                          <a:effectLst/>
                        </a:rPr>
                        <a:t>Relev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42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Visualizador digital (Controlador)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0.14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0.19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0.36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0.31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4.44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755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Visualizador Análogo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545">
                <a:tc vMerge="1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1.56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1353707" y="5374605"/>
            <a:ext cx="94920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2000" dirty="0" smtClean="0"/>
              <a:t>Se seleccionó el controlador de temperatura para visualizar las medidas de las variables enviadas por los sensores PT-100 y termocuplas tipo K.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26461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136807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8" y="538209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SELECCIÓN E INSTALACIÓN DE INSTRUMENTOS DE MEDICIÓN</a:t>
            </a:r>
          </a:p>
          <a:p>
            <a:r>
              <a:rPr lang="es-EC" sz="2400" dirty="0" smtClean="0"/>
              <a:t>Visualizadores de Temperatura</a:t>
            </a:r>
          </a:p>
          <a:p>
            <a:endParaRPr lang="es-EC" sz="20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450954"/>
              </p:ext>
            </p:extLst>
          </p:nvPr>
        </p:nvGraphicFramePr>
        <p:xfrm>
          <a:off x="1353708" y="1598472"/>
          <a:ext cx="5872593" cy="438912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972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0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038"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tx1"/>
                          </a:solidFill>
                          <a:effectLst/>
                        </a:rPr>
                        <a:t>Controlador de Temperatura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23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Marca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Toky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23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Serie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TE4-RB10W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23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Voltaje de alimentación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100 V a 240 V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23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Frecuencia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50 Hz o 60 Hz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23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Corriente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DC /AC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23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Potencia Max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6 VA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23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Presición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₊ ₋ 0.5 % F.S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" name="Imagen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2" t="27267" r="12261" b="37092"/>
          <a:stretch/>
        </p:blipFill>
        <p:spPr bwMode="auto">
          <a:xfrm>
            <a:off x="8075179" y="1667052"/>
            <a:ext cx="2333625" cy="2125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4"/>
          <a:srcRect l="31698" t="17587" r="31076" b="14900"/>
          <a:stretch/>
        </p:blipFill>
        <p:spPr bwMode="auto">
          <a:xfrm>
            <a:off x="8038668" y="3937902"/>
            <a:ext cx="2370136" cy="2049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336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136807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8" y="538209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SELECCIÓN E INSTALACIÓN DE INSTRUMENTOS DE MEDICIÓN</a:t>
            </a:r>
          </a:p>
          <a:p>
            <a:r>
              <a:rPr lang="es-EC" sz="2400" dirty="0"/>
              <a:t>Instrumentos de Medición de Temperatura</a:t>
            </a:r>
          </a:p>
          <a:p>
            <a:endParaRPr lang="es-EC" sz="2000" b="1" dirty="0"/>
          </a:p>
        </p:txBody>
      </p:sp>
      <p:sp>
        <p:nvSpPr>
          <p:cNvPr id="4" name="Rectángulo 3"/>
          <p:cNvSpPr/>
          <p:nvPr/>
        </p:nvSpPr>
        <p:spPr>
          <a:xfrm>
            <a:off x="1353708" y="1061892"/>
            <a:ext cx="8691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C" sz="2400" b="1" i="1" dirty="0"/>
          </a:p>
        </p:txBody>
      </p:sp>
      <p:pic>
        <p:nvPicPr>
          <p:cNvPr id="8" name="Imagen 7"/>
          <p:cNvPicPr/>
          <p:nvPr/>
        </p:nvPicPr>
        <p:blipFill rotWithShape="1">
          <a:blip r:embed="rId3"/>
          <a:srcRect l="34765" t="18775" r="34138" b="11497"/>
          <a:stretch/>
        </p:blipFill>
        <p:spPr bwMode="auto">
          <a:xfrm>
            <a:off x="4077855" y="3008621"/>
            <a:ext cx="3243693" cy="2676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353707" y="1703382"/>
            <a:ext cx="8691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400" dirty="0"/>
              <a:t>Dos termómetros de mercurio propios de la instrumentación de la turbina se instalaron en el condensador, a la entrada y salida del vapor en los espacios dejados por las PT 100 </a:t>
            </a:r>
            <a:r>
              <a:rPr lang="es-EC" sz="2400" dirty="0" smtClean="0"/>
              <a:t>removidas.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37768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136807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469898" y="42077"/>
            <a:ext cx="7061201" cy="643724"/>
          </a:xfrm>
        </p:spPr>
        <p:txBody>
          <a:bodyPr>
            <a:noAutofit/>
          </a:bodyPr>
          <a:lstStyle/>
          <a:p>
            <a:r>
              <a:rPr lang="es-EC" sz="2800" b="1" dirty="0" smtClean="0"/>
              <a:t>Instrumentos de Medición de Presión</a:t>
            </a:r>
            <a:endParaRPr lang="es-EC" sz="2800" b="1" dirty="0"/>
          </a:p>
        </p:txBody>
      </p:sp>
      <p:sp>
        <p:nvSpPr>
          <p:cNvPr id="11" name="Marcador de contenido 10"/>
          <p:cNvSpPr>
            <a:spLocks noGrp="1"/>
          </p:cNvSpPr>
          <p:nvPr>
            <p:ph sz="half" idx="1"/>
          </p:nvPr>
        </p:nvSpPr>
        <p:spPr>
          <a:xfrm>
            <a:off x="469899" y="685802"/>
            <a:ext cx="5384800" cy="5438634"/>
          </a:xfrm>
        </p:spPr>
        <p:txBody>
          <a:bodyPr/>
          <a:lstStyle/>
          <a:p>
            <a:pPr marL="0" indent="0">
              <a:buNone/>
            </a:pPr>
            <a:r>
              <a:rPr lang="es-EC" sz="2400" dirty="0"/>
              <a:t>Presión en la Línea de Vapor y Entrada de la </a:t>
            </a:r>
            <a:r>
              <a:rPr lang="es-EC" sz="2400" dirty="0" smtClean="0"/>
              <a:t>Turbina</a:t>
            </a:r>
            <a:endParaRPr lang="es-EC" sz="2400" dirty="0"/>
          </a:p>
          <a:p>
            <a:pPr marL="0" indent="0">
              <a:buNone/>
            </a:pPr>
            <a:endParaRPr lang="es-EC" b="1" dirty="0" smtClean="0"/>
          </a:p>
          <a:p>
            <a:pPr marL="0" indent="0">
              <a:buNone/>
            </a:pPr>
            <a:endParaRPr lang="es-EC" dirty="0"/>
          </a:p>
        </p:txBody>
      </p:sp>
      <p:graphicFrame>
        <p:nvGraphicFramePr>
          <p:cNvPr id="13" name="Marcador de contenido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23669440"/>
              </p:ext>
            </p:extLst>
          </p:nvPr>
        </p:nvGraphicFramePr>
        <p:xfrm>
          <a:off x="469898" y="1595526"/>
          <a:ext cx="4343402" cy="384048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201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2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075"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Manómetro  </a:t>
                      </a:r>
                      <a:r>
                        <a:rPr lang="es-EC" sz="1400" dirty="0" err="1">
                          <a:solidFill>
                            <a:schemeClr val="tx1"/>
                          </a:solidFill>
                          <a:effectLst/>
                        </a:rPr>
                        <a:t>Bourdon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s-EC" sz="1400" dirty="0" err="1">
                          <a:solidFill>
                            <a:schemeClr val="tx1"/>
                          </a:solidFill>
                          <a:effectLst/>
                        </a:rPr>
                        <a:t>Linea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 y Entrada Turbina.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Marca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Winters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585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Rango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 a 300 PSI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5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 a 20 Bar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585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Apreciación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0.5 PSI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5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0.02 Bar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Diámetro Cañería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1/4 " NPT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Material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Acero Inoxidable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Fluido de Relleno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Ninguno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4" name="Marcador de contenido 10"/>
          <p:cNvSpPr txBox="1">
            <a:spLocks/>
          </p:cNvSpPr>
          <p:nvPr/>
        </p:nvSpPr>
        <p:spPr>
          <a:xfrm>
            <a:off x="6197600" y="685801"/>
            <a:ext cx="5384800" cy="5438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sz="2400" dirty="0" smtClean="0"/>
              <a:t>Presión Salida de la Turbina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C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C" dirty="0"/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596284"/>
              </p:ext>
            </p:extLst>
          </p:nvPr>
        </p:nvGraphicFramePr>
        <p:xfrm>
          <a:off x="6197600" y="1595526"/>
          <a:ext cx="4313239" cy="3941748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184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8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2037"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0" dirty="0">
                          <a:solidFill>
                            <a:schemeClr val="tx1"/>
                          </a:solidFill>
                          <a:effectLst/>
                        </a:rPr>
                        <a:t>Manómetro </a:t>
                      </a:r>
                      <a:r>
                        <a:rPr lang="es-EC" sz="1400" b="1" i="0" dirty="0" err="1">
                          <a:solidFill>
                            <a:schemeClr val="tx1"/>
                          </a:solidFill>
                          <a:effectLst/>
                        </a:rPr>
                        <a:t>Bourdon</a:t>
                      </a:r>
                      <a:r>
                        <a:rPr lang="es-EC" sz="1400" b="1" i="0" dirty="0">
                          <a:solidFill>
                            <a:schemeClr val="tx1"/>
                          </a:solidFill>
                          <a:effectLst/>
                        </a:rPr>
                        <a:t>,  Salida Turbina</a:t>
                      </a:r>
                      <a:endParaRPr lang="es-EC" sz="14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037"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Marca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Winters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645">
                <a:tc rowSpan="2"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Rango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-30 a 0 inHg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6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-1 a 0 Bar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645">
                <a:tc rowSpan="2"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Apreciación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 inHg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6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0.02 Bar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645"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Diámetro Cañería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1/4 " NPT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037"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Material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Acero Inoxidable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2037"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Fluido de Relleno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Glicerina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663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"/>
          <p:cNvSpPr txBox="1"/>
          <p:nvPr/>
        </p:nvSpPr>
        <p:spPr>
          <a:xfrm>
            <a:off x="1353708" y="590159"/>
            <a:ext cx="5522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 e Importancia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353708" y="1236490"/>
            <a:ext cx="10441039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400" dirty="0"/>
              <a:t>Los estudiantes </a:t>
            </a:r>
            <a:r>
              <a:rPr lang="es-EC" sz="2400" dirty="0" smtClean="0"/>
              <a:t>desarrollan prácticas de laboratorio para sustentar el conocimiento teórico </a:t>
            </a:r>
            <a:r>
              <a:rPr lang="es-EC" sz="2400" dirty="0"/>
              <a:t>en la </a:t>
            </a:r>
            <a:r>
              <a:rPr lang="es-EC" sz="2400" dirty="0" smtClean="0"/>
              <a:t>práctica por lo que se debe asegurar la funcionalidad del equipo.</a:t>
            </a:r>
          </a:p>
          <a:p>
            <a:pPr marL="285750" lvl="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400" dirty="0" smtClean="0"/>
              <a:t>No se puede asegurar un funcionamiento adecuado que garantice la integridad del equipo y seguridad de los estudiantes, docentes y usuarios del laboratorio.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541" t="14611" r="13333" b="12945"/>
          <a:stretch/>
        </p:blipFill>
        <p:spPr>
          <a:xfrm>
            <a:off x="3971461" y="3434485"/>
            <a:ext cx="5205531" cy="289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2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136807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469898" y="42077"/>
            <a:ext cx="7061201" cy="643724"/>
          </a:xfrm>
        </p:spPr>
        <p:txBody>
          <a:bodyPr>
            <a:noAutofit/>
          </a:bodyPr>
          <a:lstStyle/>
          <a:p>
            <a:r>
              <a:rPr lang="es-EC" sz="2800" b="1" dirty="0" smtClean="0"/>
              <a:t>Instrumentos de Medición de Presión</a:t>
            </a:r>
            <a:endParaRPr lang="es-EC" sz="2800" b="1" dirty="0"/>
          </a:p>
        </p:txBody>
      </p:sp>
      <p:sp>
        <p:nvSpPr>
          <p:cNvPr id="11" name="Marcador de contenido 10"/>
          <p:cNvSpPr>
            <a:spLocks noGrp="1"/>
          </p:cNvSpPr>
          <p:nvPr>
            <p:ph sz="half" idx="1"/>
          </p:nvPr>
        </p:nvSpPr>
        <p:spPr>
          <a:xfrm>
            <a:off x="469899" y="685802"/>
            <a:ext cx="5384800" cy="5438634"/>
          </a:xfrm>
        </p:spPr>
        <p:txBody>
          <a:bodyPr/>
          <a:lstStyle/>
          <a:p>
            <a:pPr marL="0" indent="0">
              <a:buNone/>
            </a:pPr>
            <a:r>
              <a:rPr lang="es-EC" sz="2400" dirty="0" smtClean="0"/>
              <a:t>Presión de los Sellos de Vapor</a:t>
            </a:r>
          </a:p>
          <a:p>
            <a:pPr marL="0" indent="0">
              <a:buNone/>
            </a:pPr>
            <a:endParaRPr lang="es-EC" dirty="0"/>
          </a:p>
        </p:txBody>
      </p:sp>
      <p:sp>
        <p:nvSpPr>
          <p:cNvPr id="14" name="Marcador de contenido 10"/>
          <p:cNvSpPr txBox="1">
            <a:spLocks/>
          </p:cNvSpPr>
          <p:nvPr/>
        </p:nvSpPr>
        <p:spPr>
          <a:xfrm>
            <a:off x="6197600" y="685801"/>
            <a:ext cx="5384800" cy="5438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sz="2400" dirty="0" smtClean="0"/>
              <a:t>Presión del Condensador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C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C" dirty="0"/>
          </a:p>
        </p:txBody>
      </p:sp>
      <p:graphicFrame>
        <p:nvGraphicFramePr>
          <p:cNvPr id="3" name="Marcador de contenido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94062837"/>
              </p:ext>
            </p:extLst>
          </p:nvPr>
        </p:nvGraphicFramePr>
        <p:xfrm>
          <a:off x="469898" y="1437747"/>
          <a:ext cx="4313239" cy="416216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185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7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7140"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Manómetro </a:t>
                      </a:r>
                      <a:r>
                        <a:rPr lang="es-EC" sz="1400" dirty="0" err="1">
                          <a:solidFill>
                            <a:schemeClr val="tx1"/>
                          </a:solidFill>
                          <a:effectLst/>
                        </a:rPr>
                        <a:t>Bourdon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, Sellos de Vapor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14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Marca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Winters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638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Rango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 a 30 PSI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6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 a 2.1 Bar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638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Apreciación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0.5 PSI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6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0.05 Bar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Diámetro Cañería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1/4 " NPT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714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Material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Acero Inoxidable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714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Fluido de Relleno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Glicerina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462618"/>
              </p:ext>
            </p:extLst>
          </p:nvPr>
        </p:nvGraphicFramePr>
        <p:xfrm>
          <a:off x="6197600" y="1437747"/>
          <a:ext cx="4328317" cy="4165664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193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4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016"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Manómetro </a:t>
                      </a:r>
                      <a:r>
                        <a:rPr lang="es-EC" sz="1400" dirty="0" err="1">
                          <a:solidFill>
                            <a:schemeClr val="tx1"/>
                          </a:solidFill>
                          <a:effectLst/>
                        </a:rPr>
                        <a:t>Bourdon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, Condensador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1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Marca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Vilter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299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Rango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-30 a 0 inHg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2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 a 300 PSI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299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Apreciación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 inHg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2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 PSI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29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Diámetro Cañería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1/4 " NPT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01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Material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Acero Inoxidable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801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Fluido de Relleno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Ninguno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58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136807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8" y="538209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SELECCIÓN E INSTALACIÓN DE INSTRUMENTOS DE MEDICIÓN</a:t>
            </a:r>
          </a:p>
          <a:p>
            <a:r>
              <a:rPr lang="es-EC" sz="2400" dirty="0"/>
              <a:t>Instrumentos de Medición de Presión</a:t>
            </a:r>
          </a:p>
          <a:p>
            <a:endParaRPr lang="es-EC" sz="2000" b="1" dirty="0"/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l="32852" t="19732" r="33340" b="11214"/>
          <a:stretch/>
        </p:blipFill>
        <p:spPr bwMode="auto">
          <a:xfrm>
            <a:off x="6554204" y="3164625"/>
            <a:ext cx="2769874" cy="33371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4"/>
          <a:srcRect l="39045" t="19360" r="44663" b="19932"/>
          <a:stretch/>
        </p:blipFill>
        <p:spPr bwMode="auto">
          <a:xfrm>
            <a:off x="1382813" y="1598472"/>
            <a:ext cx="2769874" cy="33371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49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136807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8" y="538209"/>
            <a:ext cx="8691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Instrumentos </a:t>
            </a:r>
            <a:r>
              <a:rPr lang="es-EC" sz="2000" b="1" dirty="0"/>
              <a:t>de Medición de las Variables del Generador</a:t>
            </a:r>
          </a:p>
          <a:p>
            <a:endParaRPr lang="es-EC" sz="2000" b="1" dirty="0"/>
          </a:p>
        </p:txBody>
      </p:sp>
      <p:sp>
        <p:nvSpPr>
          <p:cNvPr id="4" name="Rectángulo 3"/>
          <p:cNvSpPr/>
          <p:nvPr/>
        </p:nvSpPr>
        <p:spPr>
          <a:xfrm>
            <a:off x="1353707" y="898659"/>
            <a:ext cx="8691991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s-EC" sz="2400" dirty="0" smtClean="0"/>
              <a:t>Medidores de Voltaje y Amperaje</a:t>
            </a:r>
            <a:endParaRPr lang="es-EC" sz="2400" dirty="0"/>
          </a:p>
          <a:p>
            <a:endParaRPr lang="es-EC" sz="2400" b="1" i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839171"/>
              </p:ext>
            </p:extLst>
          </p:nvPr>
        </p:nvGraphicFramePr>
        <p:xfrm>
          <a:off x="1353707" y="1598899"/>
          <a:ext cx="5466193" cy="213360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396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9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</a:rPr>
                        <a:t>Medidor de Voltaje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Marca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ERSKINE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Rango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 a 300 AV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Apreciación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25 V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Corriente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Continua D.C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457811"/>
              </p:ext>
            </p:extLst>
          </p:nvPr>
        </p:nvGraphicFramePr>
        <p:xfrm>
          <a:off x="1353707" y="4057348"/>
          <a:ext cx="5466193" cy="213360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453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2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190"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Medidor de Amperaje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19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Marca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ERSKINE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19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Rango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 a 15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0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Apreciación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60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Corriente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Continua D.C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Imagen 10"/>
          <p:cNvPicPr/>
          <p:nvPr/>
        </p:nvPicPr>
        <p:blipFill rotWithShape="1">
          <a:blip r:embed="rId3"/>
          <a:srcRect l="35236" t="22126" r="35733" b="34064"/>
          <a:stretch/>
        </p:blipFill>
        <p:spPr bwMode="auto">
          <a:xfrm>
            <a:off x="7520303" y="2443670"/>
            <a:ext cx="3300097" cy="27834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992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136807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8" y="538209"/>
            <a:ext cx="8691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Instrumentos </a:t>
            </a:r>
            <a:r>
              <a:rPr lang="es-EC" sz="2000" b="1" dirty="0"/>
              <a:t>de Medición de las Variables del Generador</a:t>
            </a:r>
          </a:p>
          <a:p>
            <a:endParaRPr lang="es-EC" sz="2000" b="1" dirty="0"/>
          </a:p>
        </p:txBody>
      </p:sp>
      <p:sp>
        <p:nvSpPr>
          <p:cNvPr id="4" name="Rectángulo 3"/>
          <p:cNvSpPr/>
          <p:nvPr/>
        </p:nvSpPr>
        <p:spPr>
          <a:xfrm>
            <a:off x="1353707" y="892152"/>
            <a:ext cx="8691991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s-EC" sz="2400" dirty="0" smtClean="0"/>
              <a:t>Velocidad del Eje de la Turbina</a:t>
            </a:r>
            <a:endParaRPr lang="es-EC" sz="2400" dirty="0"/>
          </a:p>
          <a:p>
            <a:endParaRPr lang="es-EC" sz="2400" b="1" i="1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246566"/>
              </p:ext>
            </p:extLst>
          </p:nvPr>
        </p:nvGraphicFramePr>
        <p:xfrm>
          <a:off x="1353706" y="1490750"/>
          <a:ext cx="4136970" cy="4290247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068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8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9361"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Sensor de Proximidad 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361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Tipo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Inductivo PNP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231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Marca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Qwifm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231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Modelo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IM18-D1PA08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231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Material del cilindro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Acero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361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Tipo de Corriente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Directa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361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Voltaje de operación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 a 30 V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231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Diámetro Exterior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 mm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5923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Distancia de Detección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 mm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" name="Imagen 9"/>
          <p:cNvPicPr/>
          <p:nvPr/>
        </p:nvPicPr>
        <p:blipFill rotWithShape="1">
          <a:blip r:embed="rId3"/>
          <a:srcRect l="21369" t="26664" r="28078" b="13484"/>
          <a:stretch/>
        </p:blipFill>
        <p:spPr bwMode="auto">
          <a:xfrm>
            <a:off x="7026273" y="1490750"/>
            <a:ext cx="3019425" cy="2009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 rotWithShape="1">
          <a:blip r:embed="rId4"/>
          <a:srcRect l="72241" t="26381" r="11653" b="57131"/>
          <a:stretch/>
        </p:blipFill>
        <p:spPr bwMode="auto">
          <a:xfrm>
            <a:off x="7026273" y="3928702"/>
            <a:ext cx="3019425" cy="1852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24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136807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8" y="538209"/>
            <a:ext cx="8691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Instrumentos </a:t>
            </a:r>
            <a:r>
              <a:rPr lang="es-EC" sz="2000" b="1" dirty="0"/>
              <a:t>de Medición de las Variables del Generador</a:t>
            </a:r>
          </a:p>
          <a:p>
            <a:endParaRPr lang="es-EC" sz="2000" b="1" dirty="0"/>
          </a:p>
        </p:txBody>
      </p:sp>
      <p:sp>
        <p:nvSpPr>
          <p:cNvPr id="4" name="Rectángulo 3"/>
          <p:cNvSpPr/>
          <p:nvPr/>
        </p:nvSpPr>
        <p:spPr>
          <a:xfrm>
            <a:off x="1353707" y="892152"/>
            <a:ext cx="8691991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s-EC" sz="2400" dirty="0" smtClean="0"/>
              <a:t>Velocidad del Eje de la Turbina</a:t>
            </a:r>
            <a:endParaRPr lang="es-EC" sz="2400" dirty="0"/>
          </a:p>
          <a:p>
            <a:endParaRPr lang="es-EC" sz="2400" b="1" i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996807"/>
              </p:ext>
            </p:extLst>
          </p:nvPr>
        </p:nvGraphicFramePr>
        <p:xfrm>
          <a:off x="1353706" y="1490750"/>
          <a:ext cx="4136972" cy="4290246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068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8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149"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Medidor de Impulsos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51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Marca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Hanyoung Nux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63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Modelo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RP3-5AN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63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Dígitos en pantalla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63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Corriente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Alterna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851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Voltaje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100-240 V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51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Frecuencia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50- 60 Hz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963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Precisión de la medida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₊ ₋ 0.2 % </a:t>
                      </a:r>
                      <a:r>
                        <a:rPr lang="es-EC" sz="1400" dirty="0" err="1">
                          <a:effectLst/>
                        </a:rPr>
                        <a:t>rdg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Imagen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7" t="66433" r="52553" b="16177"/>
          <a:stretch/>
        </p:blipFill>
        <p:spPr bwMode="auto">
          <a:xfrm>
            <a:off x="6503985" y="2679939"/>
            <a:ext cx="3541713" cy="1911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250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53708" y="538209"/>
            <a:ext cx="8691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ANÁLISIS </a:t>
            </a:r>
            <a:r>
              <a:rPr lang="es-EC" sz="2000" b="1" dirty="0"/>
              <a:t>ENERGÉTICO INICIAL DE LA TURBINA COPPUS RL.</a:t>
            </a:r>
          </a:p>
          <a:p>
            <a:endParaRPr lang="es-EC" sz="2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708" y="1089684"/>
            <a:ext cx="9473022" cy="529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9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56033"/>
              </p:ext>
            </p:extLst>
          </p:nvPr>
        </p:nvGraphicFramePr>
        <p:xfrm>
          <a:off x="1353708" y="3604824"/>
          <a:ext cx="10336876" cy="3039816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2551647">
                  <a:extLst>
                    <a:ext uri="{9D8B030D-6E8A-4147-A177-3AD203B41FA5}">
                      <a16:colId xmlns:a16="http://schemas.microsoft.com/office/drawing/2014/main" val="3591110711"/>
                    </a:ext>
                  </a:extLst>
                </a:gridCol>
                <a:gridCol w="1263976">
                  <a:extLst>
                    <a:ext uri="{9D8B030D-6E8A-4147-A177-3AD203B41FA5}">
                      <a16:colId xmlns:a16="http://schemas.microsoft.com/office/drawing/2014/main" val="3132774547"/>
                    </a:ext>
                  </a:extLst>
                </a:gridCol>
                <a:gridCol w="1221001">
                  <a:extLst>
                    <a:ext uri="{9D8B030D-6E8A-4147-A177-3AD203B41FA5}">
                      <a16:colId xmlns:a16="http://schemas.microsoft.com/office/drawing/2014/main" val="1394583611"/>
                    </a:ext>
                  </a:extLst>
                </a:gridCol>
                <a:gridCol w="1269719">
                  <a:extLst>
                    <a:ext uri="{9D8B030D-6E8A-4147-A177-3AD203B41FA5}">
                      <a16:colId xmlns:a16="http://schemas.microsoft.com/office/drawing/2014/main" val="1003034816"/>
                    </a:ext>
                  </a:extLst>
                </a:gridCol>
                <a:gridCol w="1515701">
                  <a:extLst>
                    <a:ext uri="{9D8B030D-6E8A-4147-A177-3AD203B41FA5}">
                      <a16:colId xmlns:a16="http://schemas.microsoft.com/office/drawing/2014/main" val="1023533167"/>
                    </a:ext>
                  </a:extLst>
                </a:gridCol>
                <a:gridCol w="1238332">
                  <a:extLst>
                    <a:ext uri="{9D8B030D-6E8A-4147-A177-3AD203B41FA5}">
                      <a16:colId xmlns:a16="http://schemas.microsoft.com/office/drawing/2014/main" val="2939671023"/>
                    </a:ext>
                  </a:extLst>
                </a:gridCol>
                <a:gridCol w="1276500">
                  <a:extLst>
                    <a:ext uri="{9D8B030D-6E8A-4147-A177-3AD203B41FA5}">
                      <a16:colId xmlns:a16="http://schemas.microsoft.com/office/drawing/2014/main" val="3830757966"/>
                    </a:ext>
                  </a:extLst>
                </a:gridCol>
              </a:tblGrid>
              <a:tr h="13715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+mj-lt"/>
                        </a:rPr>
                        <a:t>Estado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effectLst/>
                          <a:latin typeface="+mj-lt"/>
                        </a:rPr>
                        <a:t>1 </a:t>
                      </a:r>
                    </a:p>
                    <a:p>
                      <a:pPr algn="ctr" fontAlgn="b"/>
                      <a:r>
                        <a:rPr lang="es-EC" sz="1400" b="1" u="none" strike="noStrike" dirty="0" smtClean="0">
                          <a:effectLst/>
                          <a:latin typeface="+mj-lt"/>
                        </a:rPr>
                        <a:t>Entrada a </a:t>
                      </a:r>
                      <a:r>
                        <a:rPr lang="es-EC" sz="1400" b="1" u="none" strike="noStrike" baseline="0" dirty="0" smtClean="0">
                          <a:effectLst/>
                          <a:latin typeface="+mj-lt"/>
                        </a:rPr>
                        <a:t>la bomba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effectLst/>
                          <a:latin typeface="+mj-lt"/>
                        </a:rPr>
                        <a:t>2</a:t>
                      </a:r>
                    </a:p>
                    <a:p>
                      <a:pPr algn="ctr" fontAlgn="b"/>
                      <a:r>
                        <a:rPr lang="es-EC" sz="1400" b="1" u="none" strike="noStrike" dirty="0" smtClean="0">
                          <a:effectLst/>
                          <a:latin typeface="+mj-lt"/>
                        </a:rPr>
                        <a:t>Entrada a la caldera 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effectLst/>
                          <a:latin typeface="+mj-lt"/>
                        </a:rPr>
                        <a:t>3</a:t>
                      </a:r>
                    </a:p>
                    <a:p>
                      <a:pPr algn="ctr" fontAlgn="b"/>
                      <a:r>
                        <a:rPr lang="es-EC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Salida de la caldera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effectLst/>
                          <a:latin typeface="+mj-lt"/>
                        </a:rPr>
                        <a:t>4</a:t>
                      </a:r>
                    </a:p>
                    <a:p>
                      <a:pPr algn="ctr" fontAlgn="b"/>
                      <a:r>
                        <a:rPr lang="es-EC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Salida del Supercalentador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effectLst/>
                          <a:latin typeface="+mj-lt"/>
                        </a:rPr>
                        <a:t>5</a:t>
                      </a:r>
                    </a:p>
                    <a:p>
                      <a:pPr algn="ctr" fontAlgn="b"/>
                      <a:r>
                        <a:rPr lang="es-EC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Entrada a la Turbina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effectLst/>
                          <a:latin typeface="+mj-lt"/>
                        </a:rPr>
                        <a:t>6</a:t>
                      </a:r>
                    </a:p>
                    <a:p>
                      <a:pPr algn="ctr" fontAlgn="b"/>
                      <a:r>
                        <a:rPr lang="es-EC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Entrada</a:t>
                      </a:r>
                      <a:r>
                        <a:rPr lang="es-EC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al Condensador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112396"/>
                  </a:ext>
                </a:extLst>
              </a:tr>
              <a:tr h="30639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Temperatura [°C]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59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67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smtClean="0">
                          <a:effectLst/>
                        </a:rPr>
                        <a:t>155.1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170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123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smtClean="0">
                          <a:effectLst/>
                        </a:rPr>
                        <a:t>93.1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8861190"/>
                  </a:ext>
                </a:extLst>
              </a:tr>
              <a:tr h="26185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Presión [psi]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10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74.7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smtClean="0">
                          <a:effectLst/>
                        </a:rPr>
                        <a:t>74.7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72.9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60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10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3462945"/>
                  </a:ext>
                </a:extLst>
              </a:tr>
              <a:tr h="45625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Entalpía específica [kJ/kg]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246.97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247.456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smtClean="0">
                          <a:effectLst/>
                        </a:rPr>
                        <a:t>2519.05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2792.68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2710.26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2539.49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2641611"/>
                  </a:ext>
                </a:extLst>
              </a:tr>
              <a:tr h="45625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Entropía específica [kJ/kg </a:t>
                      </a:r>
                      <a:r>
                        <a:rPr lang="es-EC" sz="1400" b="1" u="none" strike="noStrike" dirty="0" err="1">
                          <a:effectLst/>
                        </a:rPr>
                        <a:t>°K</a:t>
                      </a:r>
                      <a:r>
                        <a:rPr lang="es-EC" sz="1400" b="1" u="none" strike="noStrike" dirty="0">
                          <a:effectLst/>
                        </a:rPr>
                        <a:t> ]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1.228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1.228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smtClean="0">
                          <a:effectLst/>
                        </a:rPr>
                        <a:t>6.26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6.9340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7.096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7.097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5015982"/>
                  </a:ext>
                </a:extLst>
              </a:tr>
              <a:tr h="30639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Calidad del vapor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-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-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0.889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-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0.981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smtClean="0">
                          <a:effectLst/>
                        </a:rPr>
                        <a:t>0.945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3759983"/>
                  </a:ext>
                </a:extLst>
              </a:tr>
              <a:tr h="60305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Fase del fluido de trabajo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smtClean="0">
                          <a:effectLst/>
                        </a:rPr>
                        <a:t>Líquido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smtClean="0">
                          <a:effectLst/>
                        </a:rPr>
                        <a:t>Líquido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smtClean="0">
                          <a:effectLst/>
                        </a:rPr>
                        <a:t>Mezcla líquido - vapor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smtClean="0">
                          <a:effectLst/>
                        </a:rPr>
                        <a:t>Vapor Sobrecalentado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smtClean="0">
                          <a:effectLst/>
                        </a:rPr>
                        <a:t>Mezcla líquido - vapor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</a:rPr>
                        <a:t>Mezcla líquido - vapor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6370837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353708" y="538209"/>
            <a:ext cx="8691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 Análisis Energético Inicial del Ciclo </a:t>
            </a:r>
            <a:r>
              <a:rPr lang="es-EC" sz="2400" b="1" dirty="0" err="1" smtClean="0"/>
              <a:t>Rankine</a:t>
            </a:r>
            <a:endParaRPr lang="es-EC" sz="2400" b="1" dirty="0" smtClean="0"/>
          </a:p>
          <a:p>
            <a:endParaRPr lang="es-EC" sz="2000" b="1" dirty="0"/>
          </a:p>
        </p:txBody>
      </p: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9205" r="21466" b="1"/>
          <a:stretch/>
        </p:blipFill>
        <p:spPr bwMode="auto">
          <a:xfrm>
            <a:off x="3276026" y="1031442"/>
            <a:ext cx="6492240" cy="2573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24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7892209"/>
                  </p:ext>
                </p:extLst>
              </p:nvPr>
            </p:nvGraphicFramePr>
            <p:xfrm>
              <a:off x="1372391" y="1298539"/>
              <a:ext cx="9143999" cy="4879842"/>
            </p:xfrm>
            <a:graphic>
              <a:graphicData uri="http://schemas.openxmlformats.org/drawingml/2006/table">
                <a:tbl>
                  <a:tblPr>
                    <a:tableStyleId>{9DCAF9ED-07DC-4A11-8D7F-57B35C25682E}</a:tableStyleId>
                  </a:tblPr>
                  <a:tblGrid>
                    <a:gridCol w="2893024">
                      <a:extLst>
                        <a:ext uri="{9D8B030D-6E8A-4147-A177-3AD203B41FA5}">
                          <a16:colId xmlns:a16="http://schemas.microsoft.com/office/drawing/2014/main" val="1738083400"/>
                        </a:ext>
                      </a:extLst>
                    </a:gridCol>
                    <a:gridCol w="1603457">
                      <a:extLst>
                        <a:ext uri="{9D8B030D-6E8A-4147-A177-3AD203B41FA5}">
                          <a16:colId xmlns:a16="http://schemas.microsoft.com/office/drawing/2014/main" val="4011992775"/>
                        </a:ext>
                      </a:extLst>
                    </a:gridCol>
                    <a:gridCol w="2717629">
                      <a:extLst>
                        <a:ext uri="{9D8B030D-6E8A-4147-A177-3AD203B41FA5}">
                          <a16:colId xmlns:a16="http://schemas.microsoft.com/office/drawing/2014/main" val="1092701568"/>
                        </a:ext>
                      </a:extLst>
                    </a:gridCol>
                    <a:gridCol w="1929889">
                      <a:extLst>
                        <a:ext uri="{9D8B030D-6E8A-4147-A177-3AD203B41FA5}">
                          <a16:colId xmlns:a16="http://schemas.microsoft.com/office/drawing/2014/main" val="4086152508"/>
                        </a:ext>
                      </a:extLst>
                    </a:gridCol>
                  </a:tblGrid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Parámetro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Nomenclatura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Ecuación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Resultado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4797550"/>
                      </a:ext>
                    </a:extLst>
                  </a:tr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Trabajo de la Bomba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8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s-EC" sz="180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C" sz="14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4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s-EC" sz="14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s-EC" sz="14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C" sz="180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∙(</m:t>
                                </m:r>
                                <m:sSub>
                                  <m:sSubPr>
                                    <m:ctrlPr>
                                      <a:rPr lang="es-EC" sz="18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800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s-EC" sz="1800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C" sz="18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s-EC" sz="18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800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s-EC" sz="1800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C" sz="180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s-EC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>
                              <a:effectLst/>
                            </a:rPr>
                            <a:t>480.529 [J/kg]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4288585479"/>
                      </a:ext>
                    </a:extLst>
                  </a:tr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Calor de Entrada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8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𝑒𝑛𝑡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𝑒𝑛𝑡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>
                              <a:effectLst/>
                            </a:rPr>
                            <a:t>2545.23 [kJ/kg]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889010173"/>
                      </a:ext>
                    </a:extLst>
                  </a:tr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Calor de Salida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𝑠𝑎𝑙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𝑠𝑎𝑙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>
                              <a:effectLst/>
                            </a:rPr>
                            <a:t>2292.51 [kJ/kg]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942804370"/>
                      </a:ext>
                    </a:extLst>
                  </a:tr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Trabajo Neto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𝑛𝑒𝑡𝑜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𝑛𝑒𝑡𝑜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𝑒𝑛𝑡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𝑠𝑎𝑙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>
                              <a:effectLst/>
                            </a:rPr>
                            <a:t>252.72 [kJ/kg]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242663570"/>
                      </a:ext>
                    </a:extLst>
                  </a:tr>
                  <a:tr h="482887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 smtClean="0">
                              <a:effectLst/>
                            </a:rPr>
                            <a:t>Trabajo de la Turbina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s-EC" sz="1600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𝑡𝑢𝑟𝑏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𝑡𝑢𝑟𝑏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u="none" strike="noStrike" dirty="0" smtClean="0">
                              <a:effectLst/>
                            </a:rPr>
                            <a:t>170.77 [kJ/kg]</a:t>
                          </a:r>
                          <a:endParaRPr lang="es-EC" sz="1600" b="0" i="0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440815216"/>
                      </a:ext>
                    </a:extLst>
                  </a:tr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 smtClean="0">
                              <a:effectLst/>
                            </a:rPr>
                            <a:t>Eficiencia Térmica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8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ɳ</m:t>
                                    </m:r>
                                  </m:e>
                                  <m:sub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ɳ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𝑡h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C" sz="1600" i="1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b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𝑛𝑒𝑡𝑜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C" sz="1600" i="1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𝑒𝑛𝑡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∙100</m:t>
                                </m:r>
                              </m:oMath>
                            </m:oMathPara>
                          </a14:m>
                          <a:endParaRPr lang="es-EC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 smtClean="0">
                              <a:effectLst/>
                            </a:rPr>
                            <a:t>9.92 %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098066962"/>
                      </a:ext>
                    </a:extLst>
                  </a:tr>
                  <a:tr h="717804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Eficiencia de la Turbina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8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ɳ</m:t>
                                    </m:r>
                                  </m:e>
                                  <m:sub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𝑡𝑢𝑟𝑏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ɳ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𝑡𝑢𝑟𝑏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C" sz="1600" i="1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b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𝑡𝑢𝑟𝑏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C" sz="1600" i="1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𝑒𝑛𝑡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∙100</m:t>
                                </m:r>
                              </m:oMath>
                            </m:oMathPara>
                          </a14:m>
                          <a:endParaRPr lang="es-EC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>
                              <a:effectLst/>
                            </a:rPr>
                            <a:t>6.71 %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582309797"/>
                      </a:ext>
                    </a:extLst>
                  </a:tr>
                  <a:tr h="759389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Eficiencia Isentrópica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8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ɳ</m:t>
                                    </m:r>
                                  </m:e>
                                  <m:sub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𝑖𝑠𝑒</m:t>
                                    </m:r>
                                    <m:r>
                                      <a:rPr lang="es-EC" sz="1800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ɳ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𝑖𝑠𝑒𝑛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C" sz="1600" i="1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sub>
                                    </m:s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s-EC" sz="1600" i="1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C" sz="1600" i="1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sub>
                                    </m:s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s-EC" sz="1600" i="1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∙100</m:t>
                                </m:r>
                              </m:oMath>
                            </m:oMathPara>
                          </a14:m>
                          <a:endParaRPr lang="es-EC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>
                              <a:effectLst/>
                            </a:rPr>
                            <a:t>26.74 %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221000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7892209"/>
                  </p:ext>
                </p:extLst>
              </p:nvPr>
            </p:nvGraphicFramePr>
            <p:xfrm>
              <a:off x="1372391" y="1298539"/>
              <a:ext cx="9143999" cy="4879842"/>
            </p:xfrm>
            <a:graphic>
              <a:graphicData uri="http://schemas.openxmlformats.org/drawingml/2006/table">
                <a:tbl>
                  <a:tblPr>
                    <a:tableStyleId>{9DCAF9ED-07DC-4A11-8D7F-57B35C25682E}</a:tableStyleId>
                  </a:tblPr>
                  <a:tblGrid>
                    <a:gridCol w="2893024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738083400"/>
                        </a:ext>
                      </a:extLst>
                    </a:gridCol>
                    <a:gridCol w="1603457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4011992775"/>
                        </a:ext>
                      </a:extLst>
                    </a:gridCol>
                    <a:gridCol w="2717629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092701568"/>
                        </a:ext>
                      </a:extLst>
                    </a:gridCol>
                    <a:gridCol w="1929889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4086152508"/>
                        </a:ext>
                      </a:extLst>
                    </a:gridCol>
                  </a:tblGrid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Parámetro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Nomenclatura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Ecuación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Resultado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4154797550"/>
                      </a:ext>
                    </a:extLst>
                  </a:tr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Trabajo de la Bomba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80989" t="-102532" r="-290875" b="-8164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65695" t="-102532" r="-71525" b="-8164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>
                              <a:effectLst/>
                            </a:rPr>
                            <a:t>480.529 [J/kg]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4288585479"/>
                      </a:ext>
                    </a:extLst>
                  </a:tr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Calor de Entrada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80989" t="-200000" r="-290875" b="-7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65695" t="-200000" r="-71525" b="-7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>
                              <a:effectLst/>
                            </a:rPr>
                            <a:t>2545.23 [kJ/kg]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889010173"/>
                      </a:ext>
                    </a:extLst>
                  </a:tr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Calor de Salida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80989" t="-303797" r="-290875" b="-615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65695" t="-303797" r="-71525" b="-615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>
                              <a:effectLst/>
                            </a:rPr>
                            <a:t>2292.51 [kJ/kg]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942804370"/>
                      </a:ext>
                    </a:extLst>
                  </a:tr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Trabajo Neto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80989" t="-403797" r="-290875" b="-515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65695" t="-403797" r="-71525" b="-515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>
                              <a:effectLst/>
                            </a:rPr>
                            <a:t>252.72 [kJ/kg]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242663570"/>
                      </a:ext>
                    </a:extLst>
                  </a:tr>
                  <a:tr h="482887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 smtClean="0">
                              <a:effectLst/>
                            </a:rPr>
                            <a:t>Trabajo de la Turbina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80989" t="-503797" r="-290875" b="-415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65695" t="-503797" r="-71525" b="-415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u="none" strike="noStrike" dirty="0" smtClean="0">
                              <a:effectLst/>
                            </a:rPr>
                            <a:t>170.77 [kJ/kg]</a:t>
                          </a:r>
                          <a:endParaRPr lang="es-EC" sz="1600" b="0" i="0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440815216"/>
                      </a:ext>
                    </a:extLst>
                  </a:tr>
                  <a:tr h="50730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 smtClean="0">
                              <a:effectLst/>
                            </a:rPr>
                            <a:t>Eficiencia Térmica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80989" t="-567857" r="-290875" b="-2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65695" t="-567857" r="-71525" b="-2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 smtClean="0">
                              <a:effectLst/>
                            </a:rPr>
                            <a:t>9.92 %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098066962"/>
                      </a:ext>
                    </a:extLst>
                  </a:tr>
                  <a:tr h="717804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Eficiencia de la Turbina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80989" t="-479487" r="-290875" b="-1085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65695" t="-479487" r="-71525" b="-1085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>
                              <a:effectLst/>
                            </a:rPr>
                            <a:t>6.71 %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582309797"/>
                      </a:ext>
                    </a:extLst>
                  </a:tr>
                  <a:tr h="759389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Eficiencia Isentrópica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80989" t="-542400" r="-290875" b="-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65695" t="-542400" r="-71525" b="-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>
                              <a:effectLst/>
                            </a:rPr>
                            <a:t>26.74 %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221000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CuadroTexto 2"/>
          <p:cNvSpPr txBox="1"/>
          <p:nvPr/>
        </p:nvSpPr>
        <p:spPr>
          <a:xfrm>
            <a:off x="1372391" y="590653"/>
            <a:ext cx="8691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Parámetros Iniciales - Turbina de vapor</a:t>
            </a:r>
            <a:endParaRPr lang="es-EC" sz="2400" b="1" dirty="0"/>
          </a:p>
          <a:p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5863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72391" y="590653"/>
            <a:ext cx="8691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Parámetros Iniciales - Tasa de Flujo Másico</a:t>
            </a:r>
            <a:endParaRPr lang="es-EC" sz="2400" b="1" dirty="0"/>
          </a:p>
          <a:p>
            <a:endParaRPr lang="es-EC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4710301" y="1448128"/>
                <a:ext cx="4611968" cy="9322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𝑣𝑎𝑝𝑜𝑟</m:t>
                              </m:r>
                            </m:sub>
                          </m:sSub>
                        </m:e>
                      </m:acc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𝐶𝑑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2∙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∙∆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rad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0.000191 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301" y="1448128"/>
                <a:ext cx="4611968" cy="9322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1206499" y="2063822"/>
                <a:ext cx="7107321" cy="28747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7200"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C" dirty="0" smtClean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Donde</a:t>
                </a:r>
              </a:p>
              <a:p>
                <a:pPr indent="457200"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C" dirty="0" smtClean="0">
                    <a:latin typeface="+mj-lt"/>
                    <a:ea typeface="Times New Roman" panose="02020603050405020304" pitchFamily="18" charset="0"/>
                    <a:cs typeface="Calibri" panose="020F0502020204030204" pitchFamily="34" charset="0"/>
                  </a:rPr>
                  <a:t>Coeficiente </a:t>
                </a:r>
                <a:r>
                  <a:rPr lang="es-EC" dirty="0">
                    <a:latin typeface="+mj-lt"/>
                    <a:ea typeface="Times New Roman" panose="02020603050405020304" pitchFamily="18" charset="0"/>
                    <a:cs typeface="Calibri" panose="020F0502020204030204" pitchFamily="34" charset="0"/>
                  </a:rPr>
                  <a:t>de </a:t>
                </a:r>
                <a:r>
                  <a:rPr lang="es-EC" dirty="0" smtClean="0">
                    <a:latin typeface="+mj-lt"/>
                    <a:ea typeface="Times New Roman" panose="02020603050405020304" pitchFamily="18" charset="0"/>
                    <a:cs typeface="Calibri" panose="020F0502020204030204" pitchFamily="34" charset="0"/>
                  </a:rPr>
                  <a:t>descarga: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𝐶𝑑</m:t>
                    </m:r>
                    <m:r>
                      <a:rPr lang="es-EC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=0.8</m:t>
                    </m:r>
                    <m:r>
                      <a:rPr lang="es-EC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endParaRPr lang="es-EC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C" dirty="0" smtClean="0">
                    <a:latin typeface="+mj-lt"/>
                    <a:ea typeface="Times New Roman" panose="02020603050405020304" pitchFamily="18" charset="0"/>
                    <a:cs typeface="Calibri" panose="020F0502020204030204" pitchFamily="34" charset="0"/>
                  </a:rPr>
                  <a:t>Área </a:t>
                </a:r>
                <a:r>
                  <a:rPr lang="es-EC" dirty="0">
                    <a:latin typeface="+mj-lt"/>
                    <a:ea typeface="Times New Roman" panose="02020603050405020304" pitchFamily="18" charset="0"/>
                    <a:cs typeface="Calibri" panose="020F0502020204030204" pitchFamily="34" charset="0"/>
                  </a:rPr>
                  <a:t>de la placa </a:t>
                </a:r>
                <a:r>
                  <a:rPr lang="es-EC" dirty="0" smtClean="0">
                    <a:latin typeface="+mj-lt"/>
                    <a:ea typeface="Times New Roman" panose="02020603050405020304" pitchFamily="18" charset="0"/>
                    <a:cs typeface="Calibri" panose="020F0502020204030204" pitchFamily="34" charset="0"/>
                  </a:rPr>
                  <a:t>orificio: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𝐴</m:t>
                    </m:r>
                    <m:r>
                      <a:rPr lang="es-EC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0.541 </m:t>
                    </m:r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𝑖𝑛</m:t>
                        </m:r>
                      </m:e>
                      <m:sup>
                        <m:r>
                          <a:rPr lang="es-EC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s-EC" i="1">
                        <a:latin typeface="Cambria Math" panose="02040503050406030204" pitchFamily="18" charset="0"/>
                      </a:rPr>
                      <m:t>=3.491∙</m:t>
                    </m:r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C" i="1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EC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s-EC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C" dirty="0" smtClean="0">
                    <a:latin typeface="+mj-lt"/>
                    <a:ea typeface="Times New Roman" panose="02020603050405020304" pitchFamily="18" charset="0"/>
                    <a:cs typeface="Calibri" panose="020F0502020204030204" pitchFamily="34" charset="0"/>
                  </a:rPr>
                  <a:t>Gravedad: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𝑔</m:t>
                    </m:r>
                    <m:r>
                      <a:rPr lang="es-EC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=9.81 </m:t>
                    </m:r>
                    <m:r>
                      <a:rPr lang="es-EC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𝑚</m:t>
                    </m:r>
                    <m:r>
                      <a:rPr lang="es-EC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/</m:t>
                    </m:r>
                    <m:sSup>
                      <m:sSupPr>
                        <m:ctrlPr>
                          <a:rPr lang="es-EC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s-EC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  <m:sup>
                        <m:r>
                          <a:rPr lang="es-EC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s-EC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C" dirty="0" smtClean="0">
                    <a:latin typeface="+mj-lt"/>
                    <a:ea typeface="Times New Roman" panose="02020603050405020304" pitchFamily="18" charset="0"/>
                    <a:cs typeface="Calibri" panose="020F0502020204030204" pitchFamily="34" charset="0"/>
                  </a:rPr>
                  <a:t>Diferencia </a:t>
                </a:r>
                <a:r>
                  <a:rPr lang="es-EC" dirty="0">
                    <a:latin typeface="+mj-lt"/>
                    <a:ea typeface="Times New Roman" panose="02020603050405020304" pitchFamily="18" charset="0"/>
                    <a:cs typeface="Calibri" panose="020F0502020204030204" pitchFamily="34" charset="0"/>
                  </a:rPr>
                  <a:t>de </a:t>
                </a:r>
                <a:r>
                  <a:rPr lang="es-EC" dirty="0" smtClean="0">
                    <a:latin typeface="+mj-lt"/>
                    <a:ea typeface="Times New Roman" panose="02020603050405020304" pitchFamily="18" charset="0"/>
                    <a:cs typeface="Calibri" panose="020F0502020204030204" pitchFamily="34" charset="0"/>
                  </a:rPr>
                  <a:t>Presión: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s-EC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es-EC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0.5 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𝑝𝑠𝑖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=3447.38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𝑃𝑎</m:t>
                    </m:r>
                  </m:oMath>
                </a14:m>
                <a:endParaRPr lang="es-EC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499" y="2063822"/>
                <a:ext cx="7107321" cy="2874761"/>
              </a:xfrm>
              <a:prstGeom prst="rect">
                <a:avLst/>
              </a:prstGeom>
              <a:blipFill>
                <a:blip r:embed="rId3"/>
                <a:stretch>
                  <a:fillRect b="-21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4710301" y="5245121"/>
                <a:ext cx="3824958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𝑣𝑎𝑝𝑜𝑟</m:t>
                              </m:r>
                            </m:sub>
                          </m:sSub>
                        </m:e>
                      </m:acc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𝑣𝑎𝑝𝑜𝑟</m:t>
                              </m:r>
                            </m:sub>
                          </m:sSub>
                        </m:e>
                      </m:acc>
                      <m:r>
                        <a:rPr lang="es-EC" i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𝑣𝑎𝑝𝑜𝑟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=0.186 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𝑘𝑔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301" y="5245121"/>
                <a:ext cx="3824958" cy="6183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163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72391" y="590653"/>
            <a:ext cx="8691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Parámetros Iniciales - Tasa de Flujo Másico</a:t>
            </a:r>
            <a:endParaRPr lang="es-EC" sz="2400" b="1" dirty="0"/>
          </a:p>
          <a:p>
            <a:endParaRPr lang="es-EC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2552700" y="1398687"/>
                <a:ext cx="8216900" cy="16982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7200" algn="ctr"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C" dirty="0" smtClean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El flujo másico del condensado fue medido con la ayuda de la balanza</a:t>
                </a:r>
              </a:p>
              <a:p>
                <a:pPr indent="457200"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s-EC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EC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𝑐𝑜𝑛𝑑</m:t>
                              </m:r>
                            </m:sub>
                          </m:sSub>
                        </m:e>
                      </m:acc>
                      <m:r>
                        <a:rPr lang="es-EC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</m:t>
                          </m:r>
                          <m:r>
                            <a:rPr lang="es-EC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𝑘𝑔</m:t>
                          </m:r>
                        </m:num>
                        <m:den>
                          <m:r>
                            <a:rPr lang="es-EC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15 </m:t>
                          </m:r>
                          <m:r>
                            <a:rPr lang="es-EC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𝑚𝑖𝑛</m:t>
                          </m:r>
                        </m:den>
                      </m:f>
                      <m:r>
                        <a:rPr lang="es-EC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=0.007 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𝑘𝑔</m:t>
                          </m:r>
                        </m:num>
                        <m:den>
                          <m:r>
                            <a:rPr lang="es-EC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s-EC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700" y="1398687"/>
                <a:ext cx="8216900" cy="16982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4711224" y="4857950"/>
                <a:ext cx="4077175" cy="4912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dirty="0" smtClean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s-EC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s-EC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s-EC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𝑝𝑒𝑟𝑑</m:t>
                            </m:r>
                          </m:sub>
                        </m:sSub>
                      </m:e>
                    </m:acc>
                    <m:r>
                      <a:rPr lang="es-EC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s-EC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s-EC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s-EC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𝑣𝑎𝑝𝑜𝑟</m:t>
                            </m:r>
                          </m:sub>
                        </m:sSub>
                      </m:e>
                    </m:acc>
                    <m:r>
                      <a:rPr lang="es-EC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̇"/>
                        <m:ctrlP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s-EC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s-EC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s-EC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𝑐𝑜𝑛𝑑</m:t>
                            </m:r>
                          </m:sub>
                        </m:sSub>
                      </m:e>
                    </m:acc>
                    <m:r>
                      <a:rPr lang="es-EC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s-EC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0.179</m:t>
                    </m:r>
                    <m:f>
                      <m:fPr>
                        <m:ctrlPr>
                          <a:rPr lang="es-EC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EC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𝑘𝑔</m:t>
                        </m:r>
                      </m:num>
                      <m:den>
                        <m:r>
                          <a:rPr lang="es-EC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s-EC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1224" y="4857950"/>
                <a:ext cx="4077175" cy="4912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ángulo 4"/>
          <p:cNvSpPr/>
          <p:nvPr/>
        </p:nvSpPr>
        <p:spPr>
          <a:xfrm>
            <a:off x="3968382" y="474907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>
              <a:lnSpc>
                <a:spcPct val="200000"/>
              </a:lnSpc>
              <a:spcAft>
                <a:spcPts val="0"/>
              </a:spcAft>
            </a:pPr>
            <a:endParaRPr lang="es-EC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>
              <a:lnSpc>
                <a:spcPct val="200000"/>
              </a:lnSpc>
              <a:spcAft>
                <a:spcPts val="0"/>
              </a:spcAft>
            </a:pP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111500" y="3361651"/>
            <a:ext cx="7099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200000"/>
              </a:lnSpc>
              <a:spcAft>
                <a:spcPts val="0"/>
              </a:spcAft>
            </a:pPr>
            <a:r>
              <a:rPr lang="es-EC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La pérdida de flujo másico resulta de la diferencia entre el flujo másico del vapor y el flujo másico del condensado</a:t>
            </a: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53707" y="590159"/>
            <a:ext cx="49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353708" y="1236490"/>
            <a:ext cx="104410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2400" dirty="0"/>
              <a:t>Realizar la evaluación térmica y técnico-mecánica de la Turbina de Vapor </a:t>
            </a:r>
            <a:r>
              <a:rPr lang="es-EC" sz="2400" dirty="0" smtClean="0"/>
              <a:t>Coppus RL </a:t>
            </a:r>
            <a:r>
              <a:rPr lang="es-EC" sz="2400" dirty="0"/>
              <a:t>del Laboratorio de Conversión de Energía de la Universidad de las Fuerzas Armadas ESPE. </a:t>
            </a:r>
            <a:endParaRPr lang="es-EC" sz="2400" dirty="0" smtClean="0"/>
          </a:p>
        </p:txBody>
      </p:sp>
      <p:sp>
        <p:nvSpPr>
          <p:cNvPr id="4" name="CuadroTexto 3"/>
          <p:cNvSpPr txBox="1"/>
          <p:nvPr/>
        </p:nvSpPr>
        <p:spPr>
          <a:xfrm>
            <a:off x="1353707" y="2942399"/>
            <a:ext cx="49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</a:t>
            </a:r>
            <a:r>
              <a:rPr lang="es-EC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specíficos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353707" y="3588730"/>
            <a:ext cx="1044104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400" dirty="0"/>
              <a:t>Realizar un análisis energético de la turbina de vapor </a:t>
            </a:r>
            <a:r>
              <a:rPr lang="es-EC" sz="2400" dirty="0" err="1"/>
              <a:t>Coppus</a:t>
            </a:r>
            <a:r>
              <a:rPr lang="es-EC" sz="2400" dirty="0"/>
              <a:t> RL</a:t>
            </a:r>
            <a:r>
              <a:rPr lang="es-EC" sz="2400" dirty="0" smtClean="0"/>
              <a:t>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400" dirty="0" smtClean="0"/>
              <a:t>Efectuar </a:t>
            </a:r>
            <a:r>
              <a:rPr lang="es-EC" sz="2400" dirty="0"/>
              <a:t>un análisis técnico-mecánico de la turbina de vapor </a:t>
            </a:r>
            <a:r>
              <a:rPr lang="es-EC" sz="2400" dirty="0" err="1"/>
              <a:t>Coppus</a:t>
            </a:r>
            <a:r>
              <a:rPr lang="es-EC" sz="2400" dirty="0"/>
              <a:t> RL. </a:t>
            </a:r>
            <a:endParaRPr lang="es-EC" sz="2400" dirty="0" smtClean="0"/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400" dirty="0" smtClean="0"/>
              <a:t>Elaborar </a:t>
            </a:r>
            <a:r>
              <a:rPr lang="es-EC" sz="2400" dirty="0"/>
              <a:t>el análisis teórico-práctico a través de una guía de prácticas de la turbina de vapor </a:t>
            </a:r>
            <a:r>
              <a:rPr lang="es-EC" sz="2400" dirty="0" err="1"/>
              <a:t>Coppus</a:t>
            </a:r>
            <a:r>
              <a:rPr lang="es-EC" sz="2400" dirty="0"/>
              <a:t> RL. </a:t>
            </a:r>
          </a:p>
          <a:p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220509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72391" y="590653"/>
            <a:ext cx="8691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Parámetros Iniciales - Condensador</a:t>
            </a:r>
            <a:endParaRPr lang="es-EC" sz="2400" b="1" dirty="0"/>
          </a:p>
          <a:p>
            <a:endParaRPr lang="es-EC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5291922" y="2528742"/>
                <a:ext cx="2037345" cy="871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s-EC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 panose="02040503050406030204" pitchFamily="18" charset="0"/>
                                </a:rPr>
                                <m:t>𝑖𝑜</m:t>
                              </m:r>
                            </m:sub>
                          </m:sSub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es-EC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C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  <m:sup>
                              <m:r>
                                <a:rPr lang="es-EC" sz="24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s-EC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 panose="02040503050406030204" pitchFamily="18" charset="0"/>
                                </a:rPr>
                                <m:t>𝑖𝑜</m:t>
                              </m:r>
                            </m:sub>
                          </m:sSub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s-EC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C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  <m:sup>
                              <m:r>
                                <a:rPr lang="es-EC" sz="24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s-EC" sz="2400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922" y="2528742"/>
                <a:ext cx="2037345" cy="8710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lipse 3"/>
          <p:cNvSpPr/>
          <p:nvPr/>
        </p:nvSpPr>
        <p:spPr>
          <a:xfrm>
            <a:off x="6724356" y="2528742"/>
            <a:ext cx="379829" cy="43553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Elipse 4"/>
          <p:cNvSpPr/>
          <p:nvPr/>
        </p:nvSpPr>
        <p:spPr>
          <a:xfrm>
            <a:off x="6065947" y="2992242"/>
            <a:ext cx="489293" cy="43553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0" name="Conector angular 9"/>
          <p:cNvCxnSpPr>
            <a:stCxn id="4" idx="0"/>
            <a:endCxn id="23" idx="1"/>
          </p:cNvCxnSpPr>
          <p:nvPr/>
        </p:nvCxnSpPr>
        <p:spPr>
          <a:xfrm rot="5400000" flipH="1" flipV="1">
            <a:off x="7481038" y="1476733"/>
            <a:ext cx="485242" cy="161877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1431135" y="4972108"/>
                <a:ext cx="1793632" cy="673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𝑁𝑢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𝑎𝑔𝑢𝑎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135" y="4972108"/>
                <a:ext cx="1793632" cy="6733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1431135" y="4067471"/>
                <a:ext cx="1460849" cy="665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𝑖𝑜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135" y="4067471"/>
                <a:ext cx="1460849" cy="665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ector angular 14"/>
          <p:cNvCxnSpPr/>
          <p:nvPr/>
        </p:nvCxnSpPr>
        <p:spPr>
          <a:xfrm rot="10800000" flipV="1">
            <a:off x="4368801" y="3239724"/>
            <a:ext cx="1697151" cy="32757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900219" y="3201841"/>
            <a:ext cx="3919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Flujo al interior de tubos </a:t>
            </a:r>
          </a:p>
          <a:p>
            <a:pPr algn="ctr"/>
            <a:r>
              <a:rPr lang="es-EC" sz="2000" b="1" dirty="0" smtClean="0"/>
              <a:t>(agua)</a:t>
            </a:r>
            <a:endParaRPr lang="es-EC" sz="2000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3224766" y="4252152"/>
            <a:ext cx="4420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Coeficiente de convección del fluido interno referida al área externa del tubo</a:t>
            </a:r>
            <a:endParaRPr lang="es-EC" sz="20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224767" y="5160162"/>
            <a:ext cx="3919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/>
              <a:t>Coeficiente de convección del agua</a:t>
            </a:r>
            <a:endParaRPr lang="es-EC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21"/>
              <p:cNvSpPr/>
              <p:nvPr/>
            </p:nvSpPr>
            <p:spPr>
              <a:xfrm>
                <a:off x="8533047" y="3966557"/>
                <a:ext cx="2736775" cy="6968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𝑅𝑒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𝑣𝑎𝑝𝑜𝑟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2" name="Rectá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3047" y="3966557"/>
                <a:ext cx="2736775" cy="6968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ángulo 22"/>
          <p:cNvSpPr/>
          <p:nvPr/>
        </p:nvSpPr>
        <p:spPr>
          <a:xfrm>
            <a:off x="8533047" y="1720334"/>
            <a:ext cx="34313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Flujo exterior en haces de tubos </a:t>
            </a:r>
          </a:p>
          <a:p>
            <a:r>
              <a:rPr lang="es-EC" b="1" dirty="0" smtClean="0"/>
              <a:t>(vapor)</a:t>
            </a:r>
            <a:endParaRPr lang="es-EC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ángulo 25"/>
              <p:cNvSpPr/>
              <p:nvPr/>
            </p:nvSpPr>
            <p:spPr>
              <a:xfrm>
                <a:off x="8464724" y="4663414"/>
                <a:ext cx="30421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para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2000&lt;</m:t>
                    </m:r>
                    <m:sSub>
                      <m:sSubPr>
                        <m:ctrlPr>
                          <a:rPr lang="es-EC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𝑅𝑒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&lt;40000</m:t>
                    </m:r>
                  </m:oMath>
                </a14:m>
                <a:endParaRPr lang="es-EC" dirty="0">
                  <a:latin typeface="+mj-lt"/>
                </a:endParaRPr>
              </a:p>
            </p:txBody>
          </p:sp>
        </mc:Choice>
        <mc:Fallback xmlns="">
          <p:sp>
            <p:nvSpPr>
              <p:cNvPr id="26" name="Rectángulo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4724" y="4663414"/>
                <a:ext cx="3042179" cy="369332"/>
              </a:xfrm>
              <a:prstGeom prst="rect">
                <a:avLst/>
              </a:prstGeom>
              <a:blipFill>
                <a:blip r:embed="rId6"/>
                <a:stretch>
                  <a:fillRect l="-1804" t="-9836" b="-2459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ángulo 26"/>
          <p:cNvSpPr/>
          <p:nvPr/>
        </p:nvSpPr>
        <p:spPr>
          <a:xfrm>
            <a:off x="8558349" y="2714555"/>
            <a:ext cx="1896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Teoría de </a:t>
            </a:r>
            <a:r>
              <a:rPr lang="es-EC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Grimson</a:t>
            </a:r>
            <a:endParaRPr lang="es-EC" dirty="0">
              <a:latin typeface="+mj-lt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8558349" y="3139811"/>
            <a:ext cx="3919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/>
              <a:t>Coeficiente de convección del </a:t>
            </a:r>
          </a:p>
          <a:p>
            <a:r>
              <a:rPr lang="es-EC" sz="2000" dirty="0" smtClean="0"/>
              <a:t>vapor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67474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72391" y="590653"/>
            <a:ext cx="8691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2000" b="1" dirty="0"/>
          </a:p>
          <a:p>
            <a:endParaRPr lang="es-EC" sz="20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1391075" y="590653"/>
            <a:ext cx="8691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Parámetros Iniciales - Condensador</a:t>
            </a:r>
            <a:endParaRPr lang="es-EC" sz="2000" b="1" dirty="0"/>
          </a:p>
          <a:p>
            <a:endParaRPr lang="es-EC" sz="2000" b="1" dirty="0"/>
          </a:p>
        </p:txBody>
      </p:sp>
      <p:sp>
        <p:nvSpPr>
          <p:cNvPr id="6" name="Rectángulo 5"/>
          <p:cNvSpPr/>
          <p:nvPr/>
        </p:nvSpPr>
        <p:spPr>
          <a:xfrm>
            <a:off x="1353707" y="892152"/>
            <a:ext cx="8691991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s-EC" sz="2400" dirty="0" smtClean="0"/>
              <a:t>Coeficiente de Convección del agua</a:t>
            </a:r>
            <a:endParaRPr lang="es-EC" sz="2400" dirty="0"/>
          </a:p>
          <a:p>
            <a:endParaRPr lang="es-EC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4750397"/>
                  </p:ext>
                </p:extLst>
              </p:nvPr>
            </p:nvGraphicFramePr>
            <p:xfrm>
              <a:off x="1391075" y="1467045"/>
              <a:ext cx="10077025" cy="1370965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504525">
                      <a:extLst>
                        <a:ext uri="{9D8B030D-6E8A-4147-A177-3AD203B41FA5}">
                          <a16:colId xmlns:a16="http://schemas.microsoft.com/office/drawing/2014/main" val="839795765"/>
                        </a:ext>
                      </a:extLst>
                    </a:gridCol>
                    <a:gridCol w="1612900">
                      <a:extLst>
                        <a:ext uri="{9D8B030D-6E8A-4147-A177-3AD203B41FA5}">
                          <a16:colId xmlns:a16="http://schemas.microsoft.com/office/drawing/2014/main" val="4151905622"/>
                        </a:ext>
                      </a:extLst>
                    </a:gridCol>
                    <a:gridCol w="1981200">
                      <a:extLst>
                        <a:ext uri="{9D8B030D-6E8A-4147-A177-3AD203B41FA5}">
                          <a16:colId xmlns:a16="http://schemas.microsoft.com/office/drawing/2014/main" val="1667069859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:a16="http://schemas.microsoft.com/office/drawing/2014/main" val="154518799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628394634"/>
                        </a:ext>
                      </a:extLst>
                    </a:gridCol>
                    <a:gridCol w="1447800">
                      <a:extLst>
                        <a:ext uri="{9D8B030D-6E8A-4147-A177-3AD203B41FA5}">
                          <a16:colId xmlns:a16="http://schemas.microsoft.com/office/drawing/2014/main" val="3675036325"/>
                        </a:ext>
                      </a:extLst>
                    </a:gridCol>
                  </a:tblGrid>
                  <a:tr h="7875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Entrada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</a:rPr>
                            <a:t> [Tci]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Salida 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</a:rPr>
                            <a:t>[Tco]</a:t>
                          </a:r>
                          <a:endParaRPr lang="es-EC" sz="160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Media [Tb]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Coeficiente de Conductividad Térmica [k]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Número de Prandtl [Pr]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Número de Reynolds [Re]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834988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22.5 °C</a:t>
                          </a:r>
                          <a:endParaRPr lang="es-EC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26.2 °C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24.35 °C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60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0.604 </m:t>
                                </m:r>
                                <m:f>
                                  <m:f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num>
                                  <m:den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∙°</m:t>
                                    </m:r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6.43</a:t>
                          </a:r>
                          <a:endParaRPr lang="es-EC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32360</a:t>
                          </a:r>
                          <a:endParaRPr lang="es-EC" sz="16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368058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4750397"/>
                  </p:ext>
                </p:extLst>
              </p:nvPr>
            </p:nvGraphicFramePr>
            <p:xfrm>
              <a:off x="1391075" y="1467045"/>
              <a:ext cx="10077025" cy="1370965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504525">
                      <a:extLst>
                        <a:ext uri="{9D8B030D-6E8A-4147-A177-3AD203B41FA5}">
                          <a16:colId xmlns:a16="http://schemas.microsoft.com/office/drawing/2014/main" val="839795765"/>
                        </a:ext>
                      </a:extLst>
                    </a:gridCol>
                    <a:gridCol w="1612900">
                      <a:extLst>
                        <a:ext uri="{9D8B030D-6E8A-4147-A177-3AD203B41FA5}">
                          <a16:colId xmlns:a16="http://schemas.microsoft.com/office/drawing/2014/main" val="4151905622"/>
                        </a:ext>
                      </a:extLst>
                    </a:gridCol>
                    <a:gridCol w="1981200">
                      <a:extLst>
                        <a:ext uri="{9D8B030D-6E8A-4147-A177-3AD203B41FA5}">
                          <a16:colId xmlns:a16="http://schemas.microsoft.com/office/drawing/2014/main" val="1667069859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:a16="http://schemas.microsoft.com/office/drawing/2014/main" val="154518799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628394634"/>
                        </a:ext>
                      </a:extLst>
                    </a:gridCol>
                    <a:gridCol w="1447800">
                      <a:extLst>
                        <a:ext uri="{9D8B030D-6E8A-4147-A177-3AD203B41FA5}">
                          <a16:colId xmlns:a16="http://schemas.microsoft.com/office/drawing/2014/main" val="3675036325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Entrada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</a:rPr>
                            <a:t> [Tci]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Salida 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</a:rPr>
                            <a:t>[Tco]</a:t>
                          </a:r>
                          <a:endParaRPr lang="es-EC" sz="160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Media [Tb]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Coeficiente de Conductividad Térmica [k]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Número de Prandtl [Pr]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Número de Reynolds [Re]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83498854"/>
                      </a:ext>
                    </a:extLst>
                  </a:tr>
                  <a:tr h="5480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22.5 °C</a:t>
                          </a:r>
                          <a:endParaRPr lang="es-EC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26.2 </a:t>
                          </a:r>
                          <a:r>
                            <a:rPr lang="es-EC" sz="1600" dirty="0" smtClean="0"/>
                            <a:t>°C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24.35 </a:t>
                          </a:r>
                          <a:r>
                            <a:rPr lang="es-EC" sz="1600" dirty="0" smtClean="0"/>
                            <a:t>°C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67732" t="-153333" r="-161342" b="-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6.43</a:t>
                          </a:r>
                          <a:endParaRPr lang="es-EC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32360</a:t>
                          </a:r>
                          <a:endParaRPr lang="es-EC" sz="16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3680581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2234711" y="4687472"/>
                <a:ext cx="4188326" cy="9569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C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𝑁𝑢</m:t>
                    </m:r>
                    <m:r>
                      <a:rPr lang="es-EC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s-EC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s-EC" i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den>
                            </m:f>
                          </m:e>
                        </m:d>
                        <m:r>
                          <a:rPr lang="es-EC" i="0">
                            <a:latin typeface="Cambria Math" panose="02040503050406030204" pitchFamily="18" charset="0"/>
                          </a:rPr>
                          <m:t>∙(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𝑅𝑒</m:t>
                        </m:r>
                        <m:r>
                          <a:rPr lang="es-EC" i="0">
                            <a:latin typeface="Cambria Math" panose="02040503050406030204" pitchFamily="18" charset="0"/>
                          </a:rPr>
                          <m:t>−1000)∙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𝑃𝑟</m:t>
                        </m:r>
                      </m:num>
                      <m:den>
                        <m:r>
                          <a:rPr lang="es-EC" i="0">
                            <a:latin typeface="Cambria Math" panose="02040503050406030204" pitchFamily="18" charset="0"/>
                          </a:rPr>
                          <m:t>1+</m:t>
                        </m:r>
                        <m:d>
                          <m:d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C" i="0">
                                <a:latin typeface="Cambria Math" panose="02040503050406030204" pitchFamily="18" charset="0"/>
                              </a:rPr>
                              <m:t>12.7∙</m:t>
                            </m:r>
                            <m:sSup>
                              <m:sSupPr>
                                <m:ctrlPr>
                                  <a:rPr lang="es-EC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EC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C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num>
                                      <m:den>
                                        <m:r>
                                          <a:rPr lang="es-EC" i="0">
                                            <a:latin typeface="Cambria Math" panose="02040503050406030204" pitchFamily="18" charset="0"/>
                                          </a:rPr>
                                          <m:t>8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s-EC" i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sup>
                            </m:sSup>
                            <m:r>
                              <a:rPr lang="es-EC" i="0">
                                <a:latin typeface="Cambria Math" panose="02040503050406030204" pitchFamily="18" charset="0"/>
                              </a:rPr>
                              <m:t>∙</m:t>
                            </m:r>
                            <m:d>
                              <m:dPr>
                                <m:ctrlPr>
                                  <a:rPr lang="es-EC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𝑃𝑟</m:t>
                                    </m:r>
                                  </m:e>
                                  <m:sup>
                                    <m:r>
                                      <a:rPr lang="es-EC" i="0">
                                        <a:latin typeface="Cambria Math" panose="02040503050406030204" pitchFamily="18" charset="0"/>
                                      </a:rPr>
                                      <m:t>0.667</m:t>
                                    </m:r>
                                  </m:sup>
                                </m:sSup>
                                <m:r>
                                  <a:rPr lang="es-EC" i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d>
                      </m:den>
                    </m:f>
                  </m:oMath>
                </a14:m>
                <a:r>
                  <a:rPr lang="es-EC" dirty="0" smtClean="0"/>
                  <a:t>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=218.086</m:t>
                    </m:r>
                  </m:oMath>
                </a14:m>
                <a:endParaRPr lang="es-EC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711" y="4687472"/>
                <a:ext cx="4188326" cy="9569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1743345" y="2811043"/>
                <a:ext cx="6096000" cy="175432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457200"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C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Correlación de </a:t>
                </a:r>
                <a:r>
                  <a:rPr lang="es-EC" dirty="0" err="1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Gnielinsky</a:t>
                </a:r>
                <a:r>
                  <a:rPr lang="es-EC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indent="457200"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0.5&lt;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𝑃𝑟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&lt;2000 </m:t>
                      </m:r>
                    </m:oMath>
                  </m:oMathPara>
                </a14:m>
                <a:endParaRPr lang="es-EC" dirty="0" smtClean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57200"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C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3000&lt;</m:t>
                    </m:r>
                    <m:r>
                      <a:rPr lang="es-EC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𝑅𝑒</m:t>
                    </m:r>
                    <m:r>
                      <a:rPr lang="es-EC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&lt;50000.</m:t>
                    </m:r>
                  </m:oMath>
                </a14:m>
                <a:r>
                  <a:rPr lang="es-EC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s-EC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345" y="2811043"/>
                <a:ext cx="6096000" cy="17543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2234711" y="5831077"/>
                <a:ext cx="37887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0.79</m:t>
                              </m:r>
                              <m:func>
                                <m:func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𝑅𝑒</m:t>
                                      </m:r>
                                    </m:e>
                                  </m:d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−1.64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s-EC" b="0" i="0" smtClean="0">
                          <a:latin typeface="Cambria Math" panose="02040503050406030204" pitchFamily="18" charset="0"/>
                        </a:rPr>
                        <m:t>=0.023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711" y="5831077"/>
                <a:ext cx="3788794" cy="369332"/>
              </a:xfrm>
              <a:prstGeom prst="rect">
                <a:avLst/>
              </a:prstGeom>
              <a:blipFill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8282299" y="4047721"/>
                <a:ext cx="2126480" cy="61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0" i="1">
                              <a:effectLst/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EC" b="0" i="1">
                              <a:effectLst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b="0" i="0">
                          <a:effectLst/>
                          <a:latin typeface="Cambria Math" panose="02040503050406030204" pitchFamily="18" charset="0"/>
                        </a:rPr>
                        <m:t>=8.955 </m:t>
                      </m:r>
                      <m:f>
                        <m:fPr>
                          <m:ctrlPr>
                            <a:rPr lang="es-EC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0" i="1">
                              <a:effectLst/>
                              <a:latin typeface="Cambria Math" panose="02040503050406030204" pitchFamily="18" charset="0"/>
                            </a:rPr>
                            <m:t>𝑘𝑊</m:t>
                          </m:r>
                        </m:num>
                        <m:den>
                          <m:sSup>
                            <m:sSupPr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b="0" i="1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s-EC" b="0" i="0"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b="0" i="0">
                              <a:effectLst/>
                              <a:latin typeface="Cambria Math" panose="02040503050406030204" pitchFamily="18" charset="0"/>
                            </a:rPr>
                            <m:t>∙°</m:t>
                          </m:r>
                          <m:r>
                            <a:rPr lang="es-EC" b="0" i="1">
                              <a:effectLst/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</m:oMath>
                  </m:oMathPara>
                </a14:m>
                <a:endParaRPr lang="es-EC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2299" y="4047721"/>
                <a:ext cx="2126480" cy="618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8282299" y="4849857"/>
                <a:ext cx="2154629" cy="618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𝒊𝒐</m:t>
                          </m:r>
                        </m:sub>
                      </m:sSub>
                      <m:r>
                        <a:rPr lang="es-EC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b="1" i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s-EC" b="1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b="1" i="0">
                          <a:latin typeface="Cambria Math" panose="02040503050406030204" pitchFamily="18" charset="0"/>
                        </a:rPr>
                        <m:t>𝟎𝟒</m:t>
                      </m:r>
                      <m:f>
                        <m:f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𝒌𝑾</m:t>
                          </m:r>
                        </m:num>
                        <m:den>
                          <m:sSup>
                            <m:sSupPr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s-EC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∙°</m:t>
                          </m:r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𝑲</m:t>
                          </m:r>
                        </m:den>
                      </m:f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2299" y="4849857"/>
                <a:ext cx="2154629" cy="6184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lecha derecha 13"/>
          <p:cNvSpPr/>
          <p:nvPr/>
        </p:nvSpPr>
        <p:spPr>
          <a:xfrm>
            <a:off x="6988445" y="4238472"/>
            <a:ext cx="850900" cy="745321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190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91075" y="590653"/>
            <a:ext cx="8691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Parámetros Iniciales - Condensador</a:t>
            </a:r>
            <a:endParaRPr lang="es-EC" sz="2000" b="1" dirty="0"/>
          </a:p>
          <a:p>
            <a:endParaRPr lang="es-EC" sz="2000" b="1" dirty="0"/>
          </a:p>
        </p:txBody>
      </p:sp>
      <p:sp>
        <p:nvSpPr>
          <p:cNvPr id="4" name="Rectángulo 3"/>
          <p:cNvSpPr/>
          <p:nvPr/>
        </p:nvSpPr>
        <p:spPr>
          <a:xfrm>
            <a:off x="1353707" y="892152"/>
            <a:ext cx="8691991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s-EC" sz="2400" dirty="0" smtClean="0"/>
              <a:t>Coeficiente de Convección del vapor</a:t>
            </a:r>
            <a:endParaRPr lang="es-EC" sz="2400" dirty="0"/>
          </a:p>
          <a:p>
            <a:endParaRPr lang="es-EC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40792307"/>
                  </p:ext>
                </p:extLst>
              </p:nvPr>
            </p:nvGraphicFramePr>
            <p:xfrm>
              <a:off x="1353707" y="1390021"/>
              <a:ext cx="10077025" cy="1377442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504525">
                      <a:extLst>
                        <a:ext uri="{9D8B030D-6E8A-4147-A177-3AD203B41FA5}">
                          <a16:colId xmlns:a16="http://schemas.microsoft.com/office/drawing/2014/main" val="839795765"/>
                        </a:ext>
                      </a:extLst>
                    </a:gridCol>
                    <a:gridCol w="1612900">
                      <a:extLst>
                        <a:ext uri="{9D8B030D-6E8A-4147-A177-3AD203B41FA5}">
                          <a16:colId xmlns:a16="http://schemas.microsoft.com/office/drawing/2014/main" val="4151905622"/>
                        </a:ext>
                      </a:extLst>
                    </a:gridCol>
                    <a:gridCol w="1981200">
                      <a:extLst>
                        <a:ext uri="{9D8B030D-6E8A-4147-A177-3AD203B41FA5}">
                          <a16:colId xmlns:a16="http://schemas.microsoft.com/office/drawing/2014/main" val="1667069859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:a16="http://schemas.microsoft.com/office/drawing/2014/main" val="154518799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628394634"/>
                        </a:ext>
                      </a:extLst>
                    </a:gridCol>
                    <a:gridCol w="1447800">
                      <a:extLst>
                        <a:ext uri="{9D8B030D-6E8A-4147-A177-3AD203B41FA5}">
                          <a16:colId xmlns:a16="http://schemas.microsoft.com/office/drawing/2014/main" val="3675036325"/>
                        </a:ext>
                      </a:extLst>
                    </a:gridCol>
                  </a:tblGrid>
                  <a:tr h="7875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Entrada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</a:rPr>
                            <a:t> [Tci]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Salida 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</a:rPr>
                            <a:t>[Tco]</a:t>
                          </a:r>
                          <a:endParaRPr lang="es-EC" sz="160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Media [Tb]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Coeficiente de Conductividad Térmica [k]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Flujo Másico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</a:rPr>
                            <a:t> Vapor </a:t>
                          </a: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[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es-EC" sz="16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s-EC" sz="1600" b="1" i="1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sz="1600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𝒎</m:t>
                                      </m:r>
                                    </m:e>
                                    <m:sub>
                                      <m:r>
                                        <a:rPr lang="es-EC" sz="1600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𝒗𝒂𝒑𝒐𝒓</m:t>
                                      </m:r>
                                    </m:sub>
                                  </m:sSub>
                                </m:e>
                              </m:acc>
                            </m:oMath>
                          </a14:m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Número de Reynolds [Re]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834988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93.1 °C</a:t>
                          </a:r>
                          <a:endParaRPr lang="es-EC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59.1 °C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76.10 °C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60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0.6</m:t>
                                </m:r>
                                <m:r>
                                  <a:rPr lang="es-EC" sz="1600" b="0" i="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64</m:t>
                                </m:r>
                                <m:r>
                                  <a:rPr lang="es-EC" sz="160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num>
                                  <m:den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∙°</m:t>
                                    </m:r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600" i="1" smtClean="0">
                                    <a:latin typeface="Cambria Math" panose="02040503050406030204" pitchFamily="18" charset="0"/>
                                  </a:rPr>
                                  <m:t>0.186 </m:t>
                                </m:r>
                                <m:f>
                                  <m:fPr>
                                    <m:ctrlPr>
                                      <a:rPr lang="es-EC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600" i="1">
                                        <a:latin typeface="Cambria Math" panose="02040503050406030204" pitchFamily="18" charset="0"/>
                                      </a:rPr>
                                      <m:t>𝑘𝑔</m:t>
                                    </m:r>
                                  </m:num>
                                  <m:den>
                                    <m:r>
                                      <a:rPr lang="es-EC" sz="16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3237</a:t>
                          </a:r>
                          <a:endParaRPr lang="es-EC" sz="16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368058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40792307"/>
                  </p:ext>
                </p:extLst>
              </p:nvPr>
            </p:nvGraphicFramePr>
            <p:xfrm>
              <a:off x="1353707" y="1390021"/>
              <a:ext cx="10077025" cy="1377442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504525">
                      <a:extLst>
                        <a:ext uri="{9D8B030D-6E8A-4147-A177-3AD203B41FA5}">
                          <a16:colId xmlns:a16="http://schemas.microsoft.com/office/drawing/2014/main" val="839795765"/>
                        </a:ext>
                      </a:extLst>
                    </a:gridCol>
                    <a:gridCol w="1612900">
                      <a:extLst>
                        <a:ext uri="{9D8B030D-6E8A-4147-A177-3AD203B41FA5}">
                          <a16:colId xmlns:a16="http://schemas.microsoft.com/office/drawing/2014/main" val="4151905622"/>
                        </a:ext>
                      </a:extLst>
                    </a:gridCol>
                    <a:gridCol w="1981200">
                      <a:extLst>
                        <a:ext uri="{9D8B030D-6E8A-4147-A177-3AD203B41FA5}">
                          <a16:colId xmlns:a16="http://schemas.microsoft.com/office/drawing/2014/main" val="1667069859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:a16="http://schemas.microsoft.com/office/drawing/2014/main" val="154518799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628394634"/>
                        </a:ext>
                      </a:extLst>
                    </a:gridCol>
                    <a:gridCol w="1447800">
                      <a:extLst>
                        <a:ext uri="{9D8B030D-6E8A-4147-A177-3AD203B41FA5}">
                          <a16:colId xmlns:a16="http://schemas.microsoft.com/office/drawing/2014/main" val="3675036325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Entrada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</a:rPr>
                            <a:t> [Tci]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Salida 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</a:rPr>
                            <a:t>[Tco]</a:t>
                          </a:r>
                          <a:endParaRPr lang="es-EC" sz="160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Media [Tb]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Coeficiente de Conductividad Térmica [k]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32707" t="-2222" r="-89850" b="-6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Número de Reynolds [Re]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83498854"/>
                      </a:ext>
                    </a:extLst>
                  </a:tr>
                  <a:tr h="5544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93.1 °C</a:t>
                          </a:r>
                          <a:endParaRPr lang="es-EC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59.1 </a:t>
                          </a:r>
                          <a:r>
                            <a:rPr lang="es-EC" sz="1600" dirty="0" smtClean="0"/>
                            <a:t>°C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76.10 </a:t>
                          </a:r>
                          <a:r>
                            <a:rPr lang="es-EC" sz="1600" dirty="0" smtClean="0"/>
                            <a:t>°C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67732" t="-151648" r="-161342" b="-2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32707" t="-151648" r="-89850" b="-2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3237</a:t>
                          </a:r>
                          <a:endParaRPr lang="es-EC" sz="16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3680581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Imagen 6"/>
          <p:cNvPicPr/>
          <p:nvPr/>
        </p:nvPicPr>
        <p:blipFill rotWithShape="1">
          <a:blip r:embed="rId3"/>
          <a:srcRect l="40666" t="33756" r="42261" b="40922"/>
          <a:stretch/>
        </p:blipFill>
        <p:spPr bwMode="auto">
          <a:xfrm rot="16200000">
            <a:off x="1035949" y="2965117"/>
            <a:ext cx="2324104" cy="2203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448" y="2814406"/>
            <a:ext cx="4309341" cy="27153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3086448" y="3126751"/>
                <a:ext cx="4064000" cy="16699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7200">
                  <a:lnSpc>
                    <a:spcPct val="200000"/>
                  </a:lnSpc>
                </a:pPr>
                <a:r>
                  <a:rPr lang="es-EC" dirty="0" smtClean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Distancia </a:t>
                </a:r>
                <a:r>
                  <a:rPr lang="es-EC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entre </a:t>
                </a:r>
                <a:r>
                  <a:rPr lang="es-EC" dirty="0" smtClean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filas: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=28.7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s-EC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>
                  <a:lnSpc>
                    <a:spcPct val="200000"/>
                  </a:lnSpc>
                </a:pPr>
                <a:r>
                  <a:rPr lang="es-EC" dirty="0" smtClean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Distancia </a:t>
                </a:r>
                <a:r>
                  <a:rPr lang="es-EC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entre tubos.</a:t>
                </a:r>
                <a:r>
                  <a:rPr lang="es-EC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=39.7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s-EC" dirty="0">
                  <a:latin typeface="+mj-lt"/>
                </a:endParaRPr>
              </a:p>
              <a:p>
                <a:pPr indent="457200">
                  <a:lnSpc>
                    <a:spcPct val="200000"/>
                  </a:lnSpc>
                  <a:spcAft>
                    <a:spcPts val="0"/>
                  </a:spcAft>
                </a:pPr>
                <a:endParaRPr lang="es-EC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448" y="3126751"/>
                <a:ext cx="4064000" cy="16699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2198001" y="4527572"/>
                <a:ext cx="6096000" cy="87408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180340"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=1.535≈2</m:t>
                      </m:r>
                    </m:oMath>
                  </m:oMathPara>
                </a14:m>
                <a:endParaRPr lang="es-EC" i="1" dirty="0" smtClean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001" y="4527572"/>
                <a:ext cx="6096000" cy="8740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4357551" y="5506166"/>
                <a:ext cx="1776897" cy="665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=2.123≈3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551" y="5506166"/>
                <a:ext cx="1776897" cy="6650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8294000" y="5370617"/>
                <a:ext cx="2633019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80340"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=0.374</m:t>
                      </m:r>
                    </m:oMath>
                  </m:oMathPara>
                </a14:m>
                <a:endParaRPr lang="es-EC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80340"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=0.581</m:t>
                      </m:r>
                    </m:oMath>
                  </m:oMathPara>
                </a14:m>
                <a:endParaRPr lang="es-EC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4000" y="5370617"/>
                <a:ext cx="2633019" cy="12003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018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91075" y="590653"/>
            <a:ext cx="8691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Parámetros Iniciales - Condensador</a:t>
            </a:r>
            <a:endParaRPr lang="es-EC" sz="2000" b="1" dirty="0"/>
          </a:p>
          <a:p>
            <a:endParaRPr lang="es-EC" sz="2000" b="1" dirty="0"/>
          </a:p>
        </p:txBody>
      </p:sp>
      <p:sp>
        <p:nvSpPr>
          <p:cNvPr id="4" name="Rectángulo 3"/>
          <p:cNvSpPr/>
          <p:nvPr/>
        </p:nvSpPr>
        <p:spPr>
          <a:xfrm>
            <a:off x="1353707" y="892152"/>
            <a:ext cx="8691991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s-EC" sz="2400" dirty="0" smtClean="0"/>
              <a:t>Coeficiente de Convección del vapor</a:t>
            </a:r>
            <a:endParaRPr lang="es-EC" sz="2400" dirty="0"/>
          </a:p>
          <a:p>
            <a:endParaRPr lang="es-EC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1391075" y="1420649"/>
                <a:ext cx="2170914" cy="635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=1.454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𝑘𝑊</m:t>
                          </m:r>
                        </m:num>
                        <m:den>
                          <m:sSup>
                            <m:sSupPr>
                              <m:ctrlPr>
                                <a:rPr lang="es-EC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∙°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075" y="1420649"/>
                <a:ext cx="2170914" cy="635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5081758" y="3836256"/>
                <a:ext cx="3307893" cy="61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C" b="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EC" b="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  <m:sup>
                          <m:r>
                            <a:rPr lang="es-EC" b="0" i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s-EC" b="0" i="0">
                          <a:latin typeface="Cambria Math" panose="02040503050406030204" pitchFamily="18" charset="0"/>
                        </a:rPr>
                        <m:t>=0.87∙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EC" b="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b="0" i="1">
                          <a:latin typeface="Cambria Math" panose="02040503050406030204" pitchFamily="18" charset="0"/>
                        </a:rPr>
                        <m:t>1.265 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0" i="1">
                              <a:latin typeface="Cambria Math" panose="02040503050406030204" pitchFamily="18" charset="0"/>
                            </a:rPr>
                            <m:t>𝑘𝑊</m:t>
                          </m:r>
                        </m:num>
                        <m:den>
                          <m:sSup>
                            <m:sSupPr>
                              <m:ctrlP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b="0" i="1">
                              <a:latin typeface="Cambria Math" panose="02040503050406030204" pitchFamily="18" charset="0"/>
                            </a:rPr>
                            <m:t>∙°</m:t>
                          </m:r>
                          <m:r>
                            <a:rPr lang="es-EC" b="0" i="1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758" y="3836256"/>
                <a:ext cx="3307893" cy="6182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010" y="2140064"/>
            <a:ext cx="8761232" cy="1595023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353706" y="4532007"/>
            <a:ext cx="8691991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s-EC" sz="2400" dirty="0" smtClean="0"/>
              <a:t>Coeficiente Global de Transferencia de calor</a:t>
            </a:r>
          </a:p>
          <a:p>
            <a:endParaRPr lang="es-EC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/>
              <p:cNvSpPr/>
              <p:nvPr/>
            </p:nvSpPr>
            <p:spPr>
              <a:xfrm>
                <a:off x="5548516" y="5246512"/>
                <a:ext cx="2145074" cy="618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s-EC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b="1" i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s-EC" b="1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b="1" i="0">
                          <a:latin typeface="Cambria Math" panose="02040503050406030204" pitchFamily="18" charset="0"/>
                        </a:rPr>
                        <m:t>𝟎𝟕𝟐</m:t>
                      </m:r>
                      <m:f>
                        <m:f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𝒌𝑾</m:t>
                          </m:r>
                        </m:num>
                        <m:den>
                          <m:sSup>
                            <m:sSupPr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s-EC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∙°</m:t>
                          </m:r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𝑲</m:t>
                          </m:r>
                        </m:den>
                      </m:f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516" y="5246512"/>
                <a:ext cx="2145074" cy="6184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69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49481" y="482790"/>
            <a:ext cx="8691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Parámetros Iniciales - Generador Eléctrico</a:t>
            </a:r>
            <a:endParaRPr lang="es-EC" sz="2400" b="1" dirty="0"/>
          </a:p>
          <a:p>
            <a:endParaRPr lang="es-EC" sz="20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555257"/>
              </p:ext>
            </p:extLst>
          </p:nvPr>
        </p:nvGraphicFramePr>
        <p:xfrm>
          <a:off x="1233272" y="1214289"/>
          <a:ext cx="9108200" cy="5321146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17776">
                  <a:extLst>
                    <a:ext uri="{9D8B030D-6E8A-4147-A177-3AD203B41FA5}">
                      <a16:colId xmlns:a16="http://schemas.microsoft.com/office/drawing/2014/main" val="19048664"/>
                    </a:ext>
                  </a:extLst>
                </a:gridCol>
                <a:gridCol w="2389838">
                  <a:extLst>
                    <a:ext uri="{9D8B030D-6E8A-4147-A177-3AD203B41FA5}">
                      <a16:colId xmlns:a16="http://schemas.microsoft.com/office/drawing/2014/main" val="216708797"/>
                    </a:ext>
                  </a:extLst>
                </a:gridCol>
                <a:gridCol w="1271915">
                  <a:extLst>
                    <a:ext uri="{9D8B030D-6E8A-4147-A177-3AD203B41FA5}">
                      <a16:colId xmlns:a16="http://schemas.microsoft.com/office/drawing/2014/main" val="973249966"/>
                    </a:ext>
                  </a:extLst>
                </a:gridCol>
                <a:gridCol w="1126174">
                  <a:extLst>
                    <a:ext uri="{9D8B030D-6E8A-4147-A177-3AD203B41FA5}">
                      <a16:colId xmlns:a16="http://schemas.microsoft.com/office/drawing/2014/main" val="945793348"/>
                    </a:ext>
                  </a:extLst>
                </a:gridCol>
                <a:gridCol w="1298414">
                  <a:extLst>
                    <a:ext uri="{9D8B030D-6E8A-4147-A177-3AD203B41FA5}">
                      <a16:colId xmlns:a16="http://schemas.microsoft.com/office/drawing/2014/main" val="1068793918"/>
                    </a:ext>
                  </a:extLst>
                </a:gridCol>
                <a:gridCol w="1311662">
                  <a:extLst>
                    <a:ext uri="{9D8B030D-6E8A-4147-A177-3AD203B41FA5}">
                      <a16:colId xmlns:a16="http://schemas.microsoft.com/office/drawing/2014/main" val="3995069218"/>
                    </a:ext>
                  </a:extLst>
                </a:gridCol>
                <a:gridCol w="1192421">
                  <a:extLst>
                    <a:ext uri="{9D8B030D-6E8A-4147-A177-3AD203B41FA5}">
                      <a16:colId xmlns:a16="http://schemas.microsoft.com/office/drawing/2014/main" val="3980254700"/>
                    </a:ext>
                  </a:extLst>
                </a:gridCol>
              </a:tblGrid>
              <a:tr h="64308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Parámetro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gridSpan="5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943623"/>
                  </a:ext>
                </a:extLst>
              </a:tr>
              <a:tr h="4763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Resistencia Eléctrica </a:t>
                      </a:r>
                      <a:r>
                        <a:rPr lang="es-EC" sz="1600" dirty="0" smtClean="0">
                          <a:effectLst/>
                        </a:rPr>
                        <a:t>[W]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1000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2000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3000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4000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5000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2752094539"/>
                  </a:ext>
                </a:extLst>
              </a:tr>
              <a:tr h="4763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Intensidad</a:t>
                      </a:r>
                      <a:r>
                        <a:rPr lang="es-EC" sz="1600" baseline="0" dirty="0" smtClean="0">
                          <a:effectLst/>
                        </a:rPr>
                        <a:t> </a:t>
                      </a:r>
                      <a:r>
                        <a:rPr lang="es-EC" sz="1600" dirty="0" smtClean="0">
                          <a:effectLst/>
                        </a:rPr>
                        <a:t>[A]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4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6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8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9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11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4284643641"/>
                  </a:ext>
                </a:extLst>
              </a:tr>
              <a:tr h="4763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Torque</a:t>
                      </a:r>
                      <a:r>
                        <a:rPr lang="es-EC" sz="1600" baseline="0" dirty="0" smtClean="0">
                          <a:effectLst/>
                        </a:rPr>
                        <a:t> </a:t>
                      </a:r>
                      <a:r>
                        <a:rPr lang="es-EC" sz="1600" dirty="0" smtClean="0">
                          <a:effectLst/>
                        </a:rPr>
                        <a:t>[N-m]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4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6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8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11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469850892"/>
                  </a:ext>
                </a:extLst>
              </a:tr>
              <a:tr h="4763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Velocidad</a:t>
                      </a:r>
                      <a:r>
                        <a:rPr lang="es-EC" sz="1600" baseline="0" dirty="0" smtClean="0">
                          <a:effectLst/>
                        </a:rPr>
                        <a:t> </a:t>
                      </a:r>
                      <a:r>
                        <a:rPr lang="es-EC" sz="1600" dirty="0" smtClean="0">
                          <a:effectLst/>
                        </a:rPr>
                        <a:t>[RPM]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2450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2500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2450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2500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2400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2637783746"/>
                  </a:ext>
                </a:extLst>
              </a:tr>
              <a:tr h="4763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5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Voltaje </a:t>
                      </a:r>
                      <a:r>
                        <a:rPr lang="es-EC" sz="1600" dirty="0" smtClean="0">
                          <a:effectLst/>
                        </a:rPr>
                        <a:t>[V]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210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208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218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212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212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115330906"/>
                  </a:ext>
                </a:extLst>
              </a:tr>
              <a:tr h="51023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6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Velocidad</a:t>
                      </a:r>
                      <a:r>
                        <a:rPr lang="es-EC" sz="1600" baseline="0" dirty="0" smtClean="0">
                          <a:effectLst/>
                        </a:rPr>
                        <a:t> [</a:t>
                      </a:r>
                      <a:r>
                        <a:rPr lang="es-EC" sz="1600" dirty="0" smtClean="0">
                          <a:effectLst/>
                        </a:rPr>
                        <a:t>rad/s]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256.56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261.80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256.56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261.80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251.33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2555084006"/>
                  </a:ext>
                </a:extLst>
              </a:tr>
              <a:tr h="51023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Potencia </a:t>
                      </a:r>
                      <a:r>
                        <a:rPr lang="es-EC" sz="1600" dirty="0" smtClean="0">
                          <a:effectLst/>
                        </a:rPr>
                        <a:t>Mecánica</a:t>
                      </a:r>
                      <a:r>
                        <a:rPr lang="es-EC" sz="1600" baseline="0" dirty="0" smtClean="0">
                          <a:effectLst/>
                        </a:rPr>
                        <a:t> [</a:t>
                      </a:r>
                      <a:r>
                        <a:rPr lang="es-EC" sz="1600" dirty="0" smtClean="0">
                          <a:effectLst/>
                        </a:rPr>
                        <a:t>W]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1026.26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1570.80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2052.51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2356.20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2764.61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653897126"/>
                  </a:ext>
                </a:extLst>
              </a:tr>
              <a:tr h="4763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Potencia </a:t>
                      </a:r>
                      <a:r>
                        <a:rPr lang="es-EC" sz="1600" dirty="0" smtClean="0">
                          <a:effectLst/>
                        </a:rPr>
                        <a:t>Eléctrica [W]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840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1248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1744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1908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2332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1344445894"/>
                  </a:ext>
                </a:extLst>
              </a:tr>
              <a:tr h="71454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Eficiencia de Transformación </a:t>
                      </a:r>
                      <a:r>
                        <a:rPr lang="es-EC" sz="1600" dirty="0" smtClean="0">
                          <a:effectLst/>
                        </a:rPr>
                        <a:t>[%]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81.85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79.45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84.97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80.98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84.35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extLst>
                  <a:ext uri="{0D108BD9-81ED-4DB2-BD59-A6C34878D82A}">
                    <a16:rowId xmlns:a16="http://schemas.microsoft.com/office/drawing/2014/main" val="389402342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10341472" y="5713413"/>
                <a:ext cx="1739692" cy="713539"/>
              </a:xfrm>
              <a:prstGeom prst="rect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>
                              <a:latin typeface="Cambria Math" panose="02040503050406030204" pitchFamily="18" charset="0"/>
                            </a:rPr>
                            <m:t>ɳ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  <m:r>
                        <a:rPr lang="es-EC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𝟖𝟐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1472" y="5713413"/>
                <a:ext cx="1739692" cy="7135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049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649481" y="482790"/>
            <a:ext cx="8691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Parámetros Iniciales - Consumo Específico de Vapor</a:t>
            </a:r>
            <a:endParaRPr lang="es-EC" sz="2400" b="1" dirty="0"/>
          </a:p>
          <a:p>
            <a:endParaRPr lang="es-EC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9014663"/>
                  </p:ext>
                </p:extLst>
              </p:nvPr>
            </p:nvGraphicFramePr>
            <p:xfrm>
              <a:off x="1108513" y="1646022"/>
              <a:ext cx="4771781" cy="3492476"/>
            </p:xfrm>
            <a:graphic>
              <a:graphicData uri="http://schemas.openxmlformats.org/drawingml/2006/table">
                <a:tbl>
                  <a:tblPr firstRow="1" firstCol="1" bandRow="1">
                    <a:tableStyleId>{9DCAF9ED-07DC-4A11-8D7F-57B35C25682E}</a:tableStyleId>
                  </a:tblPr>
                  <a:tblGrid>
                    <a:gridCol w="1322060">
                      <a:extLst>
                        <a:ext uri="{9D8B030D-6E8A-4147-A177-3AD203B41FA5}">
                          <a16:colId xmlns:a16="http://schemas.microsoft.com/office/drawing/2014/main" val="706929623"/>
                        </a:ext>
                      </a:extLst>
                    </a:gridCol>
                    <a:gridCol w="1592178">
                      <a:extLst>
                        <a:ext uri="{9D8B030D-6E8A-4147-A177-3AD203B41FA5}">
                          <a16:colId xmlns:a16="http://schemas.microsoft.com/office/drawing/2014/main" val="671934232"/>
                        </a:ext>
                      </a:extLst>
                    </a:gridCol>
                    <a:gridCol w="1857543">
                      <a:extLst>
                        <a:ext uri="{9D8B030D-6E8A-4147-A177-3AD203B41FA5}">
                          <a16:colId xmlns:a16="http://schemas.microsoft.com/office/drawing/2014/main" val="2277060683"/>
                        </a:ext>
                      </a:extLst>
                    </a:gridCol>
                  </a:tblGrid>
                  <a:tr h="963665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Resistencia Eléctrica (</a:t>
                          </a:r>
                          <a14:m>
                            <m:oMath xmlns:m="http://schemas.openxmlformats.org/officeDocument/2006/math">
                              <m:r>
                                <a:rPr lang="es-EC" sz="16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𝒌𝑾</m:t>
                              </m:r>
                            </m:oMath>
                          </a14:m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Potencia al Freno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s-EC" sz="16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𝒌𝑾</m:t>
                              </m:r>
                            </m:oMath>
                          </a14:m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Consumo Específico de vapor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s-EC" sz="16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C" sz="16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sz="16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𝒌𝒈</m:t>
                                      </m:r>
                                    </m:num>
                                    <m:den>
                                      <m:r>
                                        <a:rPr lang="es-EC" sz="16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𝒌𝑾</m:t>
                                      </m:r>
                                      <m:r>
                                        <a:rPr lang="es-EC" sz="16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∙</m:t>
                                      </m:r>
                                      <m:r>
                                        <a:rPr lang="es-EC" sz="16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endParaRPr lang="es-EC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extLst>
                      <a:ext uri="{0D108BD9-81ED-4DB2-BD59-A6C34878D82A}">
                        <a16:rowId xmlns:a16="http://schemas.microsoft.com/office/drawing/2014/main" val="3858183889"/>
                      </a:ext>
                    </a:extLst>
                  </a:tr>
                  <a:tr h="510049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1 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1.026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652.63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extLst>
                      <a:ext uri="{0D108BD9-81ED-4DB2-BD59-A6C34878D82A}">
                        <a16:rowId xmlns:a16="http://schemas.microsoft.com/office/drawing/2014/main" val="1790821876"/>
                      </a:ext>
                    </a:extLst>
                  </a:tr>
                  <a:tr h="511420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2</a:t>
                          </a:r>
                          <a:endParaRPr lang="es-EC" sz="1600" dirty="0">
                            <a:effectLst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1.570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426.49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extLst>
                      <a:ext uri="{0D108BD9-81ED-4DB2-BD59-A6C34878D82A}">
                        <a16:rowId xmlns:a16="http://schemas.microsoft.com/office/drawing/2014/main" val="2914611813"/>
                      </a:ext>
                    </a:extLst>
                  </a:tr>
                  <a:tr h="471044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3</a:t>
                          </a:r>
                          <a:endParaRPr lang="es-EC" sz="1600" dirty="0">
                            <a:effectLst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2.052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326.31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extLst>
                      <a:ext uri="{0D108BD9-81ED-4DB2-BD59-A6C34878D82A}">
                        <a16:rowId xmlns:a16="http://schemas.microsoft.com/office/drawing/2014/main" val="250483441"/>
                      </a:ext>
                    </a:extLst>
                  </a:tr>
                  <a:tr h="511420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4 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2.356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284.21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extLst>
                      <a:ext uri="{0D108BD9-81ED-4DB2-BD59-A6C34878D82A}">
                        <a16:rowId xmlns:a16="http://schemas.microsoft.com/office/drawing/2014/main" val="3707405958"/>
                      </a:ext>
                    </a:extLst>
                  </a:tr>
                  <a:tr h="524878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5</a:t>
                          </a:r>
                          <a:r>
                            <a:rPr lang="es-EC" sz="1600" dirty="0">
                              <a:effectLst/>
                            </a:rPr>
                            <a:t> 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2.764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242.25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extLst>
                      <a:ext uri="{0D108BD9-81ED-4DB2-BD59-A6C34878D82A}">
                        <a16:rowId xmlns:a16="http://schemas.microsoft.com/office/drawing/2014/main" val="5635312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9014663"/>
                  </p:ext>
                </p:extLst>
              </p:nvPr>
            </p:nvGraphicFramePr>
            <p:xfrm>
              <a:off x="1108513" y="1646022"/>
              <a:ext cx="4771781" cy="3492476"/>
            </p:xfrm>
            <a:graphic>
              <a:graphicData uri="http://schemas.openxmlformats.org/drawingml/2006/table">
                <a:tbl>
                  <a:tblPr firstRow="1" firstCol="1" bandRow="1">
                    <a:tableStyleId>{9DCAF9ED-07DC-4A11-8D7F-57B35C25682E}</a:tableStyleId>
                  </a:tblPr>
                  <a:tblGrid>
                    <a:gridCol w="1322060">
                      <a:extLst>
                        <a:ext uri="{9D8B030D-6E8A-4147-A177-3AD203B41FA5}">
                          <a16:colId xmlns:a16="http://schemas.microsoft.com/office/drawing/2014/main" val="706929623"/>
                        </a:ext>
                      </a:extLst>
                    </a:gridCol>
                    <a:gridCol w="1592178">
                      <a:extLst>
                        <a:ext uri="{9D8B030D-6E8A-4147-A177-3AD203B41FA5}">
                          <a16:colId xmlns:a16="http://schemas.microsoft.com/office/drawing/2014/main" val="671934232"/>
                        </a:ext>
                      </a:extLst>
                    </a:gridCol>
                    <a:gridCol w="1857543">
                      <a:extLst>
                        <a:ext uri="{9D8B030D-6E8A-4147-A177-3AD203B41FA5}">
                          <a16:colId xmlns:a16="http://schemas.microsoft.com/office/drawing/2014/main" val="2277060683"/>
                        </a:ext>
                      </a:extLst>
                    </a:gridCol>
                  </a:tblGrid>
                  <a:tr h="963665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5946" marR="65946" marT="0" marB="0" anchor="ctr">
                        <a:blipFill>
                          <a:blip r:embed="rId2"/>
                          <a:stretch>
                            <a:fillRect l="-461" t="-1266" r="-262212" b="-264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5946" marR="65946" marT="0" marB="0" anchor="ctr">
                        <a:blipFill>
                          <a:blip r:embed="rId2"/>
                          <a:stretch>
                            <a:fillRect l="-83206" t="-1266" r="-117176" b="-264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5946" marR="65946" marT="0" marB="0" anchor="ctr">
                        <a:blipFill>
                          <a:blip r:embed="rId2"/>
                          <a:stretch>
                            <a:fillRect l="-157377" t="-1266" r="-656" b="-2645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8183889"/>
                      </a:ext>
                    </a:extLst>
                  </a:tr>
                  <a:tr h="510049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1 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1.026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652.63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extLst>
                      <a:ext uri="{0D108BD9-81ED-4DB2-BD59-A6C34878D82A}">
                        <a16:rowId xmlns:a16="http://schemas.microsoft.com/office/drawing/2014/main" val="1790821876"/>
                      </a:ext>
                    </a:extLst>
                  </a:tr>
                  <a:tr h="511420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2</a:t>
                          </a:r>
                          <a:endParaRPr lang="es-EC" sz="1600" dirty="0">
                            <a:effectLst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1.570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426.49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extLst>
                      <a:ext uri="{0D108BD9-81ED-4DB2-BD59-A6C34878D82A}">
                        <a16:rowId xmlns:a16="http://schemas.microsoft.com/office/drawing/2014/main" val="2914611813"/>
                      </a:ext>
                    </a:extLst>
                  </a:tr>
                  <a:tr h="471044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3</a:t>
                          </a:r>
                          <a:endParaRPr lang="es-EC" sz="1600" dirty="0">
                            <a:effectLst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2.052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326.31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extLst>
                      <a:ext uri="{0D108BD9-81ED-4DB2-BD59-A6C34878D82A}">
                        <a16:rowId xmlns:a16="http://schemas.microsoft.com/office/drawing/2014/main" val="250483441"/>
                      </a:ext>
                    </a:extLst>
                  </a:tr>
                  <a:tr h="511420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4 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2.356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284.21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extLst>
                      <a:ext uri="{0D108BD9-81ED-4DB2-BD59-A6C34878D82A}">
                        <a16:rowId xmlns:a16="http://schemas.microsoft.com/office/drawing/2014/main" val="3707405958"/>
                      </a:ext>
                    </a:extLst>
                  </a:tr>
                  <a:tr h="524878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5</a:t>
                          </a:r>
                          <a:r>
                            <a:rPr lang="es-EC" sz="1600" dirty="0">
                              <a:effectLst/>
                            </a:rPr>
                            <a:t> 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2.764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242.25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extLst>
                      <a:ext uri="{0D108BD9-81ED-4DB2-BD59-A6C34878D82A}">
                        <a16:rowId xmlns:a16="http://schemas.microsoft.com/office/drawing/2014/main" val="56353124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1649481" y="5378400"/>
                <a:ext cx="1639551" cy="667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𝑆𝑆𝐶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𝑣𝑎𝑝𝑜𝑟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𝑃𝐹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EC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81" y="5378400"/>
                <a:ext cx="1639551" cy="6676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581782022"/>
              </p:ext>
            </p:extLst>
          </p:nvPr>
        </p:nvGraphicFramePr>
        <p:xfrm>
          <a:off x="6091270" y="1493040"/>
          <a:ext cx="6100730" cy="4219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396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90601" y="1136807"/>
            <a:ext cx="1093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53708" y="538209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PUESTA A PUNTO</a:t>
            </a:r>
          </a:p>
          <a:p>
            <a:r>
              <a:rPr lang="es-EC" sz="2400" dirty="0"/>
              <a:t>Panel de Control</a:t>
            </a:r>
          </a:p>
          <a:p>
            <a:endParaRPr lang="es-EC" sz="2000" b="1" dirty="0"/>
          </a:p>
        </p:txBody>
      </p:sp>
      <p:sp>
        <p:nvSpPr>
          <p:cNvPr id="3" name="Rectángulo 2"/>
          <p:cNvSpPr/>
          <p:nvPr/>
        </p:nvSpPr>
        <p:spPr>
          <a:xfrm>
            <a:off x="6280486" y="1796959"/>
            <a:ext cx="4451684" cy="1332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C" sz="2000" dirty="0" smtClean="0"/>
              <a:t>Se </a:t>
            </a:r>
            <a:r>
              <a:rPr lang="es-EC" sz="2000" dirty="0"/>
              <a:t>instalaron </a:t>
            </a:r>
            <a:r>
              <a:rPr lang="es-EC" sz="2000" dirty="0" smtClean="0"/>
              <a:t>los controladores de temperatura, manómetros, medidores de amperaje</a:t>
            </a:r>
            <a:r>
              <a:rPr lang="es-EC" sz="2000" dirty="0"/>
              <a:t>, voltaje, </a:t>
            </a:r>
            <a:r>
              <a:rPr lang="es-EC" sz="2000" dirty="0" smtClean="0"/>
              <a:t>y RPM </a:t>
            </a:r>
            <a:r>
              <a:rPr lang="es-EC" sz="2000" dirty="0"/>
              <a:t>con su respectiva </a:t>
            </a:r>
            <a:r>
              <a:rPr lang="es-EC" sz="2000" dirty="0" smtClean="0"/>
              <a:t>identificación.</a:t>
            </a:r>
            <a:endParaRPr lang="es-EC" sz="2000" dirty="0"/>
          </a:p>
        </p:txBody>
      </p:sp>
      <p:pic>
        <p:nvPicPr>
          <p:cNvPr id="10" name="Imagen 9"/>
          <p:cNvPicPr/>
          <p:nvPr/>
        </p:nvPicPr>
        <p:blipFill rotWithShape="1">
          <a:blip r:embed="rId3"/>
          <a:srcRect l="23124" t="24962" r="42430" b="14334"/>
          <a:stretch/>
        </p:blipFill>
        <p:spPr bwMode="auto">
          <a:xfrm>
            <a:off x="1353707" y="1796959"/>
            <a:ext cx="4553798" cy="4062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280486" y="3327632"/>
            <a:ext cx="44516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C" sz="2000" dirty="0"/>
              <a:t>Los dos fusibles quemados de 500 V y 20 A correspondientes al control del ventilador, bomba de vacío y retorno de condensado fueron </a:t>
            </a:r>
            <a:r>
              <a:rPr lang="es-EC" sz="2000" dirty="0" smtClean="0"/>
              <a:t>remplazados.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38610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6" y="538209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Panel de Control</a:t>
            </a:r>
          </a:p>
          <a:p>
            <a:r>
              <a:rPr lang="es-EC" sz="2400" dirty="0" err="1"/>
              <a:t>Contactores</a:t>
            </a:r>
            <a:r>
              <a:rPr lang="es-EC" sz="2400" dirty="0"/>
              <a:t> de las Bombas</a:t>
            </a:r>
          </a:p>
          <a:p>
            <a:endParaRPr lang="es-EC" sz="2000" b="1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655302"/>
              </p:ext>
            </p:extLst>
          </p:nvPr>
        </p:nvGraphicFramePr>
        <p:xfrm>
          <a:off x="1353706" y="1743879"/>
          <a:ext cx="3992880" cy="341376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996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6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595"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tx1"/>
                          </a:solidFill>
                          <a:effectLst/>
                        </a:rPr>
                        <a:t>Relé Térmico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59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Marca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LS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Tipo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MT-32/3K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Número de Polos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Voltaje Max. de Operación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690 V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Amperaje Max.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10 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Imagen 10"/>
          <p:cNvPicPr/>
          <p:nvPr/>
        </p:nvPicPr>
        <p:blipFill rotWithShape="1">
          <a:blip r:embed="rId3"/>
          <a:srcRect l="27727" t="24778" r="24833" b="24675"/>
          <a:stretch/>
        </p:blipFill>
        <p:spPr bwMode="auto">
          <a:xfrm>
            <a:off x="6069524" y="1743879"/>
            <a:ext cx="3976172" cy="299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48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PUESTA A PUNTO</a:t>
            </a:r>
          </a:p>
          <a:p>
            <a:r>
              <a:rPr lang="es-EC" sz="2400" dirty="0"/>
              <a:t>Bombas</a:t>
            </a:r>
          </a:p>
          <a:p>
            <a:endParaRPr lang="es-EC" sz="2000" b="1" dirty="0"/>
          </a:p>
        </p:txBody>
      </p:sp>
      <p:pic>
        <p:nvPicPr>
          <p:cNvPr id="8" name="Imagen 7"/>
          <p:cNvPicPr/>
          <p:nvPr/>
        </p:nvPicPr>
        <p:blipFill rotWithShape="1">
          <a:blip r:embed="rId3"/>
          <a:srcRect l="39389" t="18438" r="40995" b="15469"/>
          <a:stretch/>
        </p:blipFill>
        <p:spPr bwMode="auto">
          <a:xfrm rot="16200000">
            <a:off x="2250946" y="1163162"/>
            <a:ext cx="2085557" cy="38800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353708" y="1390052"/>
            <a:ext cx="3880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Bomba Línea Torre de Enfriamiento - Condensador</a:t>
            </a:r>
          </a:p>
        </p:txBody>
      </p:sp>
      <p:pic>
        <p:nvPicPr>
          <p:cNvPr id="11" name="Imagen 10"/>
          <p:cNvPicPr/>
          <p:nvPr/>
        </p:nvPicPr>
        <p:blipFill rotWithShape="1">
          <a:blip r:embed="rId4"/>
          <a:srcRect l="30459" t="19005" r="29992" b="27099"/>
          <a:stretch/>
        </p:blipFill>
        <p:spPr bwMode="auto">
          <a:xfrm>
            <a:off x="4154020" y="4430813"/>
            <a:ext cx="3091365" cy="2085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7676227" y="5473592"/>
            <a:ext cx="3880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Bomba de Vacío</a:t>
            </a:r>
            <a:endParaRPr lang="es-EC" dirty="0"/>
          </a:p>
        </p:txBody>
      </p:sp>
      <p:pic>
        <p:nvPicPr>
          <p:cNvPr id="14" name="Imagen 13"/>
          <p:cNvPicPr/>
          <p:nvPr/>
        </p:nvPicPr>
        <p:blipFill rotWithShape="1">
          <a:blip r:embed="rId5"/>
          <a:srcRect l="34287" t="23260" r="34138" b="11782"/>
          <a:stretch/>
        </p:blipFill>
        <p:spPr bwMode="auto">
          <a:xfrm rot="5400000">
            <a:off x="7475171" y="1151169"/>
            <a:ext cx="2085558" cy="39040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7001076" y="1396472"/>
            <a:ext cx="3880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Bomba Retorno del Condensado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7013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PUESTA A PUNTO</a:t>
            </a:r>
          </a:p>
          <a:p>
            <a:r>
              <a:rPr lang="es-EC" sz="2400" dirty="0"/>
              <a:t>Torre de Enfriamiento</a:t>
            </a:r>
          </a:p>
          <a:p>
            <a:endParaRPr lang="es-EC" sz="2000" b="1" dirty="0"/>
          </a:p>
        </p:txBody>
      </p:sp>
      <p:sp>
        <p:nvSpPr>
          <p:cNvPr id="4" name="Rectángulo 3"/>
          <p:cNvSpPr/>
          <p:nvPr/>
        </p:nvSpPr>
        <p:spPr>
          <a:xfrm>
            <a:off x="1353707" y="967555"/>
            <a:ext cx="8691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C" sz="24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76542"/>
              </p:ext>
            </p:extLst>
          </p:nvPr>
        </p:nvGraphicFramePr>
        <p:xfrm>
          <a:off x="1353707" y="1458456"/>
          <a:ext cx="4313167" cy="4997932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088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4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22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Característica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Detalle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25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Aspecto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Fluido cristalino blanco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25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Densidad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2.1 g/cc en tolueno a 20 °C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25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Olor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Inodoro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22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Punto de fusión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90 °C Aprox.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22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Solubilidad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215 gr/litro a 20°C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335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Aplicaciones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Limpiador ácido empleado en calderas, intercambiadores de calor, radiadores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" name="Imagen 12"/>
          <p:cNvPicPr/>
          <p:nvPr/>
        </p:nvPicPr>
        <p:blipFill rotWithShape="1">
          <a:blip r:embed="rId3"/>
          <a:srcRect l="21051" t="20140" r="20104" b="21426"/>
          <a:stretch/>
        </p:blipFill>
        <p:spPr bwMode="auto">
          <a:xfrm>
            <a:off x="6436996" y="2356924"/>
            <a:ext cx="4259078" cy="32009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71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016000" y="1291134"/>
            <a:ext cx="4660900" cy="463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900"/>
              </a:spcAft>
            </a:pPr>
            <a:r>
              <a:rPr lang="es-EC" sz="3600" b="1" dirty="0" smtClean="0"/>
              <a:t>Planta de Vapor</a:t>
            </a:r>
          </a:p>
          <a:p>
            <a:pPr lvl="0" algn="just">
              <a:spcAft>
                <a:spcPts val="900"/>
              </a:spcAft>
            </a:pPr>
            <a:r>
              <a:rPr lang="es-EC" sz="3600" dirty="0" smtClean="0"/>
              <a:t>Conjunto de máquinas y dispositivos cuyo fin es convertir la </a:t>
            </a:r>
            <a:r>
              <a:rPr lang="es-EC" sz="3600" dirty="0"/>
              <a:t>energía </a:t>
            </a:r>
            <a:r>
              <a:rPr lang="es-EC" sz="3600" dirty="0" smtClean="0"/>
              <a:t>generada por la reacción química </a:t>
            </a:r>
            <a:r>
              <a:rPr lang="es-EC" sz="3600" dirty="0"/>
              <a:t>del combustible en energía eléctrica. </a:t>
            </a:r>
            <a:endParaRPr lang="es-EC" sz="36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8021" t="29805" r="37083" b="36104"/>
          <a:stretch/>
        </p:blipFill>
        <p:spPr>
          <a:xfrm>
            <a:off x="6327202" y="1280567"/>
            <a:ext cx="4823398" cy="371341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353709" y="550909"/>
            <a:ext cx="49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6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Tuberías</a:t>
            </a:r>
            <a:r>
              <a:rPr lang="es-EC" sz="2400" b="1" dirty="0"/>
              <a:t>, </a:t>
            </a:r>
            <a:r>
              <a:rPr lang="es-EC" sz="2400" b="1" dirty="0" smtClean="0"/>
              <a:t>Válvulas </a:t>
            </a:r>
            <a:r>
              <a:rPr lang="es-EC" sz="2400" b="1" dirty="0"/>
              <a:t>y Accesorios</a:t>
            </a:r>
          </a:p>
          <a:p>
            <a:r>
              <a:rPr lang="es-EC" sz="2000" b="1" dirty="0" smtClean="0"/>
              <a:t> </a:t>
            </a:r>
            <a:endParaRPr lang="es-EC" sz="2000" b="1" dirty="0"/>
          </a:p>
        </p:txBody>
      </p:sp>
      <p:pic>
        <p:nvPicPr>
          <p:cNvPr id="7" name="Imagen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5" t="28759" r="37975" b="24922"/>
          <a:stretch/>
        </p:blipFill>
        <p:spPr bwMode="auto">
          <a:xfrm>
            <a:off x="1353708" y="1190210"/>
            <a:ext cx="2842511" cy="2530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4651718" y="1190210"/>
            <a:ext cx="6517664" cy="3131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s-EC" sz="2000" b="1" dirty="0" smtClean="0"/>
              <a:t>Válvulas Línea de Vapor</a:t>
            </a:r>
          </a:p>
          <a:p>
            <a:pPr marL="342900" indent="-342900" algn="just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s-EC" sz="2000" dirty="0" smtClean="0"/>
              <a:t>La válvula de ingreso de vapor a la turbina V1 tipo globo se reemplazó por una tipo compuerta.</a:t>
            </a:r>
          </a:p>
          <a:p>
            <a:pPr algn="just">
              <a:spcAft>
                <a:spcPts val="900"/>
              </a:spcAft>
            </a:pPr>
            <a:r>
              <a:rPr lang="es-EC" sz="2000" b="1" dirty="0"/>
              <a:t>Válvulas Turbina</a:t>
            </a:r>
          </a:p>
          <a:p>
            <a:pPr marL="342900" indent="-342900" algn="just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s-EC" sz="2000" dirty="0" smtClean="0"/>
              <a:t>La </a:t>
            </a:r>
            <a:r>
              <a:rPr lang="es-EC" sz="2000" dirty="0"/>
              <a:t>Válvula de </a:t>
            </a:r>
            <a:r>
              <a:rPr lang="es-EC" sz="2000" dirty="0" smtClean="0"/>
              <a:t>drenaje </a:t>
            </a:r>
            <a:r>
              <a:rPr lang="es-EC" sz="2000" dirty="0"/>
              <a:t>de </a:t>
            </a:r>
            <a:r>
              <a:rPr lang="es-EC" sz="2000" dirty="0" smtClean="0"/>
              <a:t>ingreso </a:t>
            </a:r>
            <a:r>
              <a:rPr lang="es-EC" sz="2000" dirty="0"/>
              <a:t>de </a:t>
            </a:r>
            <a:r>
              <a:rPr lang="es-EC" sz="2000" dirty="0" smtClean="0"/>
              <a:t>vapor </a:t>
            </a:r>
            <a:r>
              <a:rPr lang="es-EC" sz="2000" dirty="0"/>
              <a:t>a la Turbina </a:t>
            </a:r>
            <a:r>
              <a:rPr lang="es-EC" sz="2000" dirty="0" smtClean="0"/>
              <a:t>V7 se reemplazó.</a:t>
            </a:r>
            <a:endParaRPr lang="es-EC" sz="2000" dirty="0"/>
          </a:p>
          <a:p>
            <a:pPr marL="342900" indent="-342900" algn="just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s-EC" sz="2000" dirty="0" smtClean="0"/>
              <a:t>El obturador de la válvula de la tobera VT4 se reparó.</a:t>
            </a:r>
            <a:endParaRPr lang="es-EC" sz="2000" dirty="0"/>
          </a:p>
          <a:p>
            <a:pPr marL="342900" indent="-34290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s-EC" sz="2000" dirty="0"/>
          </a:p>
        </p:txBody>
      </p:sp>
      <p:sp>
        <p:nvSpPr>
          <p:cNvPr id="12" name="Rectángulo 11"/>
          <p:cNvSpPr/>
          <p:nvPr/>
        </p:nvSpPr>
        <p:spPr>
          <a:xfrm>
            <a:off x="4651718" y="4321837"/>
            <a:ext cx="6172198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s-EC" sz="2000" b="1" dirty="0" smtClean="0"/>
              <a:t>Válvula Torre de Enfriamiento.</a:t>
            </a:r>
          </a:p>
          <a:p>
            <a:pPr marL="342900" indent="-342900" algn="just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s-EC" sz="2000" dirty="0" smtClean="0"/>
              <a:t>Se limpiaron las obstrucciones de la válvula de drenaje de la torre de enfriamiento VD.</a:t>
            </a:r>
            <a:endParaRPr lang="es-EC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7706" t="9112" r="30479" b="10849"/>
          <a:stretch/>
        </p:blipFill>
        <p:spPr>
          <a:xfrm>
            <a:off x="1353708" y="3980624"/>
            <a:ext cx="2842511" cy="25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4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Tuberías</a:t>
            </a:r>
            <a:r>
              <a:rPr lang="es-EC" sz="2400" b="1" dirty="0"/>
              <a:t>, </a:t>
            </a:r>
            <a:r>
              <a:rPr lang="es-EC" sz="2400" b="1" dirty="0" smtClean="0"/>
              <a:t>Válvulas </a:t>
            </a:r>
            <a:r>
              <a:rPr lang="es-EC" sz="2400" b="1" dirty="0"/>
              <a:t>y Accesorios</a:t>
            </a:r>
          </a:p>
          <a:p>
            <a:r>
              <a:rPr lang="es-EC" sz="2400" b="1" dirty="0" smtClean="0"/>
              <a:t> </a:t>
            </a:r>
            <a:endParaRPr lang="es-EC" sz="2400" b="1" dirty="0"/>
          </a:p>
        </p:txBody>
      </p:sp>
      <p:sp>
        <p:nvSpPr>
          <p:cNvPr id="8" name="Rectángulo 7"/>
          <p:cNvSpPr/>
          <p:nvPr/>
        </p:nvSpPr>
        <p:spPr>
          <a:xfrm>
            <a:off x="4655553" y="1246095"/>
            <a:ext cx="5390146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s-EC" sz="2000" b="1" dirty="0" smtClean="0"/>
              <a:t>Válvulas Condensador</a:t>
            </a:r>
          </a:p>
          <a:p>
            <a:pPr marL="342900" indent="-342900" algn="just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s-EC" sz="2000" dirty="0" smtClean="0"/>
              <a:t>Se retiró el óxido presente en el obturador de la válvula de drenaje del tanque de condensado V12.</a:t>
            </a:r>
          </a:p>
          <a:p>
            <a:pPr marL="342900" indent="-342900" algn="just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s-EC" sz="2000" dirty="0" smtClean="0"/>
              <a:t>La válvula de drenaje de la bomba de vacío V18 tipo compuerta se reemplazó por una del mismo tipo</a:t>
            </a:r>
            <a:endParaRPr lang="es-EC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2369" t="31218" r="35855" b="16475"/>
          <a:stretch/>
        </p:blipFill>
        <p:spPr>
          <a:xfrm>
            <a:off x="1353708" y="1246095"/>
            <a:ext cx="2857345" cy="2644376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 rotWithShape="1">
          <a:blip r:embed="rId4"/>
          <a:srcRect l="33936" t="33369" r="36280" b="25873"/>
          <a:stretch/>
        </p:blipFill>
        <p:spPr bwMode="auto">
          <a:xfrm>
            <a:off x="7810911" y="3890471"/>
            <a:ext cx="2857345" cy="2644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1353708" y="4722486"/>
            <a:ext cx="53901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s-EC" sz="2000" dirty="0" smtClean="0"/>
              <a:t>Posteriormente se realizó una limpieza de las tuberías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09359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PUESTA A PUNTO</a:t>
            </a:r>
          </a:p>
          <a:p>
            <a:r>
              <a:rPr lang="es-EC" sz="2400" dirty="0"/>
              <a:t>Bridas</a:t>
            </a:r>
          </a:p>
          <a:p>
            <a:endParaRPr lang="es-EC" sz="20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336091"/>
              </p:ext>
            </p:extLst>
          </p:nvPr>
        </p:nvGraphicFramePr>
        <p:xfrm>
          <a:off x="3628649" y="1204151"/>
          <a:ext cx="4142104" cy="256032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071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1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850"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Pegamento </a:t>
                      </a:r>
                      <a:r>
                        <a:rPr lang="es-EC" sz="1400" dirty="0" err="1">
                          <a:solidFill>
                            <a:schemeClr val="tx1"/>
                          </a:solidFill>
                          <a:effectLst/>
                        </a:rPr>
                        <a:t>Epóxico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Marca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PegaTanke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Tensión Max.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580 psi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Presión Max.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120 psi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Peso Muerto Max.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250 kg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Temperatura Max.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300 °C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1353706" y="3764471"/>
            <a:ext cx="8691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 err="1" smtClean="0"/>
              <a:t>Supercalentador</a:t>
            </a:r>
            <a:endParaRPr lang="es-EC" sz="2400" dirty="0"/>
          </a:p>
        </p:txBody>
      </p:sp>
      <p:pic>
        <p:nvPicPr>
          <p:cNvPr id="8" name="Imagen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2" t="16600" r="36878" b="19416"/>
          <a:stretch/>
        </p:blipFill>
        <p:spPr bwMode="auto">
          <a:xfrm>
            <a:off x="1353706" y="4255371"/>
            <a:ext cx="2327957" cy="2224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3883577" y="4705742"/>
            <a:ext cx="66921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C" sz="2000" dirty="0"/>
              <a:t>Se reemplazó el controlador </a:t>
            </a:r>
            <a:r>
              <a:rPr lang="es-EC" sz="2000" dirty="0" smtClean="0"/>
              <a:t>averiado </a:t>
            </a:r>
            <a:r>
              <a:rPr lang="es-EC" sz="2000" dirty="0"/>
              <a:t>realizando la desconexión de la </a:t>
            </a:r>
            <a:r>
              <a:rPr lang="es-EC" sz="2000" dirty="0" err="1"/>
              <a:t>termocupla</a:t>
            </a:r>
            <a:r>
              <a:rPr lang="es-EC" sz="2000" dirty="0"/>
              <a:t> de control de temperatura del serpentín, y</a:t>
            </a:r>
            <a:r>
              <a:rPr lang="es-EC" sz="2000" dirty="0" smtClean="0"/>
              <a:t> </a:t>
            </a:r>
            <a:r>
              <a:rPr lang="es-EC" sz="2000" dirty="0"/>
              <a:t>se ajustaron los parámetros de </a:t>
            </a:r>
            <a:r>
              <a:rPr lang="es-EC" sz="2000" dirty="0" smtClean="0"/>
              <a:t>funcionamiento establecidos.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371460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PUESTA A PUNTO</a:t>
            </a:r>
          </a:p>
          <a:p>
            <a:r>
              <a:rPr lang="es-EC" sz="2400" dirty="0"/>
              <a:t>Turbina</a:t>
            </a:r>
          </a:p>
          <a:p>
            <a:endParaRPr lang="es-EC" sz="2000" b="1" dirty="0"/>
          </a:p>
        </p:txBody>
      </p:sp>
      <p:pic>
        <p:nvPicPr>
          <p:cNvPr id="10" name="Imagen 9"/>
          <p:cNvPicPr/>
          <p:nvPr/>
        </p:nvPicPr>
        <p:blipFill rotWithShape="1">
          <a:blip r:embed="rId3"/>
          <a:srcRect l="26759" t="20117" r="26625" b="17318"/>
          <a:stretch/>
        </p:blipFill>
        <p:spPr bwMode="auto">
          <a:xfrm>
            <a:off x="1353707" y="1614866"/>
            <a:ext cx="4361293" cy="32579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236369" y="1614866"/>
            <a:ext cx="5049252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s-EC" sz="2000" b="1" dirty="0" smtClean="0"/>
              <a:t>Termografía</a:t>
            </a:r>
          </a:p>
          <a:p>
            <a:pPr marL="342900" indent="-342900" algn="just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s-EC" sz="2000" dirty="0" smtClean="0"/>
              <a:t>Distribución uniforme de temperatura </a:t>
            </a:r>
            <a:r>
              <a:rPr lang="es-EC" sz="2000" dirty="0"/>
              <a:t>en la turbina y </a:t>
            </a:r>
            <a:r>
              <a:rPr lang="es-EC" sz="2000" dirty="0" smtClean="0"/>
              <a:t>elementos en </a:t>
            </a:r>
            <a:r>
              <a:rPr lang="es-EC" sz="2000" dirty="0"/>
              <a:t>el momento </a:t>
            </a:r>
            <a:r>
              <a:rPr lang="es-EC" sz="2000" dirty="0" smtClean="0"/>
              <a:t>crítico de operación </a:t>
            </a:r>
            <a:r>
              <a:rPr lang="es-EC" sz="2000" dirty="0"/>
              <a:t>cuando el vapor alcanza su temperatura y velocidad </a:t>
            </a:r>
            <a:r>
              <a:rPr lang="es-EC" sz="2000" dirty="0" smtClean="0"/>
              <a:t>máxima.</a:t>
            </a:r>
          </a:p>
          <a:p>
            <a:pPr marL="342900" indent="-342900" algn="just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s-EC" sz="2000" dirty="0" smtClean="0"/>
              <a:t>Se </a:t>
            </a:r>
            <a:r>
              <a:rPr lang="es-EC" sz="2000" dirty="0"/>
              <a:t>descarta la presencia de fisuras que pudiesen afectar de manera considerable la integridad estructural del equipo.</a:t>
            </a:r>
          </a:p>
        </p:txBody>
      </p:sp>
    </p:spTree>
    <p:extLst>
      <p:ext uri="{BB962C8B-B14F-4D97-AF65-F5344CB8AC3E}">
        <p14:creationId xmlns:p14="http://schemas.microsoft.com/office/powerpoint/2010/main" val="71499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PUESTA A PUNTO</a:t>
            </a:r>
          </a:p>
          <a:p>
            <a:r>
              <a:rPr lang="es-EC" sz="2400" dirty="0" smtClean="0"/>
              <a:t>Turbina</a:t>
            </a:r>
            <a:endParaRPr lang="es-EC" sz="2400" dirty="0"/>
          </a:p>
          <a:p>
            <a:endParaRPr lang="es-EC" sz="2000" b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546073"/>
              </p:ext>
            </p:extLst>
          </p:nvPr>
        </p:nvGraphicFramePr>
        <p:xfrm>
          <a:off x="1353707" y="1458456"/>
          <a:ext cx="3495675" cy="256032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746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3200"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Chumacera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Marca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SKF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Código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SNA 507 606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Rodamientos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Rodillo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Material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ASTM A536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Lubricación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Aceite o Grasa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Imagen 6"/>
          <p:cNvPicPr/>
          <p:nvPr/>
        </p:nvPicPr>
        <p:blipFill rotWithShape="1">
          <a:blip r:embed="rId3"/>
          <a:srcRect l="34445" t="21428" r="33993" b="12777"/>
          <a:stretch/>
        </p:blipFill>
        <p:spPr bwMode="auto">
          <a:xfrm>
            <a:off x="7411438" y="1458456"/>
            <a:ext cx="2405660" cy="2224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4"/>
          <a:srcRect l="34955" t="10261" r="37726" b="28471"/>
          <a:stretch/>
        </p:blipFill>
        <p:spPr bwMode="auto">
          <a:xfrm>
            <a:off x="7411438" y="4211317"/>
            <a:ext cx="2405660" cy="2194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1353707" y="4211317"/>
            <a:ext cx="5193632" cy="1192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s-EC" sz="2400" dirty="0" smtClean="0"/>
              <a:t>Acople </a:t>
            </a:r>
            <a:r>
              <a:rPr lang="es-EC" sz="2400" dirty="0" err="1" smtClean="0"/>
              <a:t>Fenaflex</a:t>
            </a:r>
            <a:endParaRPr lang="es-EC" sz="2400" dirty="0" smtClean="0"/>
          </a:p>
          <a:p>
            <a:pPr marL="457200" indent="-457200" algn="just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s-EC" sz="2000" dirty="0" smtClean="0"/>
              <a:t>Rectificación de </a:t>
            </a:r>
            <a:r>
              <a:rPr lang="es-EC" sz="2000" dirty="0"/>
              <a:t>la </a:t>
            </a:r>
            <a:r>
              <a:rPr lang="es-EC" sz="2000" dirty="0" smtClean="0"/>
              <a:t>geometría de los discos </a:t>
            </a:r>
            <a:r>
              <a:rPr lang="es-EC" sz="2000" dirty="0"/>
              <a:t>para obtener paralelismo en los </a:t>
            </a:r>
            <a:r>
              <a:rPr lang="es-EC" sz="2000" dirty="0" smtClean="0"/>
              <a:t>bordes.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212962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Turbina</a:t>
            </a:r>
          </a:p>
          <a:p>
            <a:r>
              <a:rPr lang="es-EC" sz="2400" dirty="0"/>
              <a:t>Lubricación</a:t>
            </a:r>
          </a:p>
          <a:p>
            <a:endParaRPr lang="es-EC" sz="2000" b="1" dirty="0"/>
          </a:p>
        </p:txBody>
      </p:sp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07" y="1350171"/>
            <a:ext cx="5287725" cy="429978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549724"/>
              </p:ext>
            </p:extLst>
          </p:nvPr>
        </p:nvGraphicFramePr>
        <p:xfrm>
          <a:off x="6728026" y="2459291"/>
          <a:ext cx="4077970" cy="262128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038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8770"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Aceite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Fabricante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Mobil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Código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DTE 700 768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ISO VG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Viscosidad D2270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Densidad @ 15°C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0.87 kg/l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Punto Inflamación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242° C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Rectángulo 12"/>
          <p:cNvSpPr/>
          <p:nvPr/>
        </p:nvSpPr>
        <p:spPr>
          <a:xfrm>
            <a:off x="1353707" y="5924435"/>
            <a:ext cx="94522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C" sz="2000" dirty="0"/>
              <a:t>A</a:t>
            </a:r>
            <a:r>
              <a:rPr lang="es-EC" sz="2000" dirty="0" smtClean="0"/>
              <a:t>ceite </a:t>
            </a:r>
            <a:r>
              <a:rPr lang="es-EC" sz="2000" dirty="0" err="1"/>
              <a:t>Mobil</a:t>
            </a:r>
            <a:r>
              <a:rPr lang="es-EC" sz="2000" dirty="0"/>
              <a:t> DTE 700 </a:t>
            </a:r>
            <a:r>
              <a:rPr lang="es-EC" sz="2000" dirty="0" smtClean="0"/>
              <a:t>768 según la recomendación de viscosidad del fabricante de 300 SSU. 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52377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353708" y="538209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PUESTA A PUNTO</a:t>
            </a:r>
          </a:p>
          <a:p>
            <a:r>
              <a:rPr lang="es-EC" sz="2400" dirty="0"/>
              <a:t>Condensador</a:t>
            </a:r>
          </a:p>
          <a:p>
            <a:endParaRPr lang="es-EC" sz="2000" b="1" dirty="0"/>
          </a:p>
        </p:txBody>
      </p:sp>
      <p:pic>
        <p:nvPicPr>
          <p:cNvPr id="10" name="Imagen 9"/>
          <p:cNvPicPr/>
          <p:nvPr/>
        </p:nvPicPr>
        <p:blipFill rotWithShape="1">
          <a:blip r:embed="rId3"/>
          <a:srcRect l="33808" t="16736" r="36689" b="33623"/>
          <a:stretch/>
        </p:blipFill>
        <p:spPr bwMode="auto">
          <a:xfrm>
            <a:off x="7874001" y="1130785"/>
            <a:ext cx="2400968" cy="2408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1353708" y="1615427"/>
            <a:ext cx="6096000" cy="14388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s-EC" sz="2000" dirty="0" smtClean="0"/>
              <a:t>Se removieron </a:t>
            </a:r>
            <a:r>
              <a:rPr lang="es-EC" sz="2000" dirty="0"/>
              <a:t>suciedades e incrustaciones que fueron arrastradas desde el depósito de la torre de enfriamiento además de </a:t>
            </a:r>
            <a:r>
              <a:rPr lang="es-EC" sz="2000" dirty="0" smtClean="0"/>
              <a:t>óxido.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C" sz="2000" dirty="0" smtClean="0"/>
              <a:t>Limpieza química por dentro y fuera de los tubos.</a:t>
            </a:r>
            <a:endParaRPr lang="es-EC" sz="2000" dirty="0"/>
          </a:p>
        </p:txBody>
      </p:sp>
      <p:pic>
        <p:nvPicPr>
          <p:cNvPr id="13" name="Imagen 12"/>
          <p:cNvPicPr/>
          <p:nvPr/>
        </p:nvPicPr>
        <p:blipFill rotWithShape="1">
          <a:blip r:embed="rId4"/>
          <a:srcRect l="37476" t="26664" r="35254" b="25965"/>
          <a:stretch/>
        </p:blipFill>
        <p:spPr bwMode="auto">
          <a:xfrm>
            <a:off x="826169" y="3740899"/>
            <a:ext cx="2795336" cy="28524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4401708" y="3739977"/>
            <a:ext cx="6096000" cy="33085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900"/>
              </a:spcAft>
            </a:pPr>
            <a:r>
              <a:rPr lang="es-EC" sz="2400" dirty="0" smtClean="0"/>
              <a:t>Generador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s-EC" sz="2000" dirty="0" smtClean="0"/>
              <a:t>Limpieza.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s-EC" sz="2000" dirty="0" smtClean="0"/>
              <a:t>Barnizado </a:t>
            </a:r>
            <a:r>
              <a:rPr lang="es-EC" sz="2000" dirty="0"/>
              <a:t>en los polos e </a:t>
            </a:r>
            <a:r>
              <a:rPr lang="es-EC" sz="2000" dirty="0" err="1"/>
              <a:t>interpolos</a:t>
            </a:r>
            <a:r>
              <a:rPr lang="es-EC" sz="2000" dirty="0"/>
              <a:t> del estator y </a:t>
            </a:r>
            <a:r>
              <a:rPr lang="es-EC" sz="2000" dirty="0" smtClean="0"/>
              <a:t>rotor.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s-EC" sz="2000" dirty="0"/>
              <a:t>C</a:t>
            </a:r>
            <a:r>
              <a:rPr lang="es-EC" sz="2000" dirty="0" smtClean="0"/>
              <a:t>ambió de cojinetes, alineación </a:t>
            </a:r>
            <a:r>
              <a:rPr lang="es-EC" sz="2000" dirty="0"/>
              <a:t>y </a:t>
            </a:r>
            <a:r>
              <a:rPr lang="es-EC" sz="2000" dirty="0" smtClean="0"/>
              <a:t>lubricación del </a:t>
            </a:r>
            <a:r>
              <a:rPr lang="es-EC" sz="2000" dirty="0"/>
              <a:t>eje central del rotor</a:t>
            </a:r>
            <a:r>
              <a:rPr lang="es-EC" sz="2000" dirty="0" smtClean="0"/>
              <a:t>.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s-EC" sz="2000" dirty="0" smtClean="0"/>
              <a:t>Reemplazo de escobillas </a:t>
            </a:r>
            <a:r>
              <a:rPr lang="es-EC" sz="2000" dirty="0"/>
              <a:t>del </a:t>
            </a:r>
            <a:r>
              <a:rPr lang="es-EC" sz="2000" dirty="0" smtClean="0"/>
              <a:t>rotor.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s-EC" sz="2000" dirty="0" smtClean="0"/>
              <a:t>Magnetización de Bobinas.</a:t>
            </a:r>
            <a:endParaRPr lang="es-EC" sz="2000" dirty="0"/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ü"/>
            </a:pP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251973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53708" y="538209"/>
            <a:ext cx="8691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/>
              <a:t> </a:t>
            </a:r>
            <a:r>
              <a:rPr lang="es-EC" sz="2000" b="1" dirty="0" smtClean="0"/>
              <a:t>ANÁLISIS </a:t>
            </a:r>
            <a:r>
              <a:rPr lang="es-EC" sz="2000" b="1" dirty="0"/>
              <a:t>ENERGÉTICO FINAL Y DISCUSIÓN DE RESULTADOS.</a:t>
            </a:r>
          </a:p>
          <a:p>
            <a:endParaRPr lang="es-EC" sz="2000" b="1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97" y="1246095"/>
            <a:ext cx="9744891" cy="53114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720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94" y="2018824"/>
            <a:ext cx="5508172" cy="393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31" y="2018824"/>
            <a:ext cx="5804263" cy="393623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54480" y="548640"/>
            <a:ext cx="101890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Diagrama </a:t>
            </a:r>
            <a:r>
              <a:rPr lang="es-EC" sz="2400" smtClean="0"/>
              <a:t>T-S Inicial                                                        </a:t>
            </a:r>
            <a:r>
              <a:rPr lang="es-EC" sz="2400" dirty="0" smtClean="0"/>
              <a:t>Diagrama T-S Final</a:t>
            </a:r>
            <a:endParaRPr lang="es-EC" sz="2400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3198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573694"/>
              </p:ext>
            </p:extLst>
          </p:nvPr>
        </p:nvGraphicFramePr>
        <p:xfrm>
          <a:off x="1268598" y="3835888"/>
          <a:ext cx="10336876" cy="2613096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2551647">
                  <a:extLst>
                    <a:ext uri="{9D8B030D-6E8A-4147-A177-3AD203B41FA5}">
                      <a16:colId xmlns:a16="http://schemas.microsoft.com/office/drawing/2014/main" val="3591110711"/>
                    </a:ext>
                  </a:extLst>
                </a:gridCol>
                <a:gridCol w="1263976">
                  <a:extLst>
                    <a:ext uri="{9D8B030D-6E8A-4147-A177-3AD203B41FA5}">
                      <a16:colId xmlns:a16="http://schemas.microsoft.com/office/drawing/2014/main" val="3132774547"/>
                    </a:ext>
                  </a:extLst>
                </a:gridCol>
                <a:gridCol w="1221001">
                  <a:extLst>
                    <a:ext uri="{9D8B030D-6E8A-4147-A177-3AD203B41FA5}">
                      <a16:colId xmlns:a16="http://schemas.microsoft.com/office/drawing/2014/main" val="1394583611"/>
                    </a:ext>
                  </a:extLst>
                </a:gridCol>
                <a:gridCol w="1269719">
                  <a:extLst>
                    <a:ext uri="{9D8B030D-6E8A-4147-A177-3AD203B41FA5}">
                      <a16:colId xmlns:a16="http://schemas.microsoft.com/office/drawing/2014/main" val="1003034816"/>
                    </a:ext>
                  </a:extLst>
                </a:gridCol>
                <a:gridCol w="1515701">
                  <a:extLst>
                    <a:ext uri="{9D8B030D-6E8A-4147-A177-3AD203B41FA5}">
                      <a16:colId xmlns:a16="http://schemas.microsoft.com/office/drawing/2014/main" val="1023533167"/>
                    </a:ext>
                  </a:extLst>
                </a:gridCol>
                <a:gridCol w="1238332">
                  <a:extLst>
                    <a:ext uri="{9D8B030D-6E8A-4147-A177-3AD203B41FA5}">
                      <a16:colId xmlns:a16="http://schemas.microsoft.com/office/drawing/2014/main" val="2939671023"/>
                    </a:ext>
                  </a:extLst>
                </a:gridCol>
                <a:gridCol w="1276500">
                  <a:extLst>
                    <a:ext uri="{9D8B030D-6E8A-4147-A177-3AD203B41FA5}">
                      <a16:colId xmlns:a16="http://schemas.microsoft.com/office/drawing/2014/main" val="3830757966"/>
                    </a:ext>
                  </a:extLst>
                </a:gridCol>
              </a:tblGrid>
              <a:tr h="13715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effectLst/>
                        </a:rPr>
                        <a:t>Estado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effectLst/>
                        </a:rPr>
                        <a:t>1´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effectLst/>
                        </a:rPr>
                        <a:t>2´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effectLst/>
                        </a:rPr>
                        <a:t>3´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effectLst/>
                        </a:rPr>
                        <a:t>4´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effectLst/>
                        </a:rPr>
                        <a:t>5´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effectLst/>
                        </a:rPr>
                        <a:t>6´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112396"/>
                  </a:ext>
                </a:extLst>
              </a:tr>
              <a:tr h="30639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Temperatura [°C]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163.2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263.8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259.5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8861190"/>
                  </a:ext>
                </a:extLst>
              </a:tr>
              <a:tr h="26185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Presión [psi]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3462945"/>
                  </a:ext>
                </a:extLst>
              </a:tr>
              <a:tr h="45625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Entalpía específica [kJ/kg]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221.05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221.66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2530.96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2983.10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2974.03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2548.57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2641611"/>
                  </a:ext>
                </a:extLst>
              </a:tr>
              <a:tr h="45625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Entropía específica [kJ/kg </a:t>
                      </a:r>
                      <a:r>
                        <a:rPr lang="es-EC" sz="1400" b="1" u="none" strike="noStrike" dirty="0" err="1">
                          <a:effectLst/>
                        </a:rPr>
                        <a:t>°K</a:t>
                      </a:r>
                      <a:r>
                        <a:rPr lang="es-EC" sz="1400" b="1" u="none" strike="noStrike" dirty="0">
                          <a:effectLst/>
                        </a:rPr>
                        <a:t> ]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5015982"/>
                  </a:ext>
                </a:extLst>
              </a:tr>
              <a:tr h="30639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Calidad del vapor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-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smtClean="0">
                          <a:effectLst/>
                        </a:rPr>
                        <a:t>-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0.889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-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smtClean="0">
                          <a:effectLst/>
                        </a:rPr>
                        <a:t>0.951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3759983"/>
                  </a:ext>
                </a:extLst>
              </a:tr>
              <a:tr h="60305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Fase del fluido de trabajo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Líquido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Líquido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Mezcla líquido - vapor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Vapor Sobrecalentado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</a:rPr>
                        <a:t>Vapor Sobrecalentado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Mezcla líquido - vapor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6370837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353708" y="538209"/>
            <a:ext cx="8691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Análisis Energético Final del Ciclo Rankine</a:t>
            </a:r>
            <a:endParaRPr lang="es-EC" sz="2400" b="1" dirty="0"/>
          </a:p>
          <a:p>
            <a:endParaRPr lang="es-EC" sz="2000" b="1" dirty="0"/>
          </a:p>
        </p:txBody>
      </p:sp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8" r="21513" b="223"/>
          <a:stretch/>
        </p:blipFill>
        <p:spPr bwMode="auto">
          <a:xfrm>
            <a:off x="2828373" y="1048907"/>
            <a:ext cx="7217326" cy="2660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8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71865" y="1304197"/>
            <a:ext cx="5406453" cy="236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900"/>
              </a:spcAft>
            </a:pPr>
            <a:r>
              <a:rPr lang="es-EC" sz="2800" b="1" dirty="0" smtClean="0"/>
              <a:t>Caldero</a:t>
            </a:r>
          </a:p>
          <a:p>
            <a:pPr lvl="0" algn="just">
              <a:spcAft>
                <a:spcPts val="900"/>
              </a:spcAft>
            </a:pPr>
            <a:r>
              <a:rPr lang="es-EC" sz="2800" dirty="0" smtClean="0"/>
              <a:t>Sistema </a:t>
            </a:r>
            <a:r>
              <a:rPr lang="es-EC" sz="2800" dirty="0"/>
              <a:t>a presión en el que el agua se convierte en vapor como consecuencia del intercambio de calor </a:t>
            </a:r>
            <a:r>
              <a:rPr lang="es-EC" sz="2800" dirty="0" smtClean="0"/>
              <a:t>con </a:t>
            </a:r>
            <a:r>
              <a:rPr lang="es-EC" sz="2800" dirty="0"/>
              <a:t>los gases de combustión.</a:t>
            </a:r>
            <a:endParaRPr lang="es-EC" sz="2800" b="1" dirty="0" smtClean="0"/>
          </a:p>
        </p:txBody>
      </p:sp>
      <p:sp>
        <p:nvSpPr>
          <p:cNvPr id="10" name="CuadroTexto 9"/>
          <p:cNvSpPr txBox="1"/>
          <p:nvPr/>
        </p:nvSpPr>
        <p:spPr>
          <a:xfrm>
            <a:off x="1353709" y="550909"/>
            <a:ext cx="49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3"/>
          <a:srcRect l="38942" t="9122" r="39423" b="19043"/>
          <a:stretch/>
        </p:blipFill>
        <p:spPr bwMode="auto">
          <a:xfrm>
            <a:off x="7738979" y="1291134"/>
            <a:ext cx="2846608" cy="34546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32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8780824"/>
                  </p:ext>
                </p:extLst>
              </p:nvPr>
            </p:nvGraphicFramePr>
            <p:xfrm>
              <a:off x="1372391" y="1298539"/>
              <a:ext cx="9143999" cy="4879842"/>
            </p:xfrm>
            <a:graphic>
              <a:graphicData uri="http://schemas.openxmlformats.org/drawingml/2006/table">
                <a:tbl>
                  <a:tblPr>
                    <a:tableStyleId>{9DCAF9ED-07DC-4A11-8D7F-57B35C25682E}</a:tableStyleId>
                  </a:tblPr>
                  <a:tblGrid>
                    <a:gridCol w="2893024">
                      <a:extLst>
                        <a:ext uri="{9D8B030D-6E8A-4147-A177-3AD203B41FA5}">
                          <a16:colId xmlns:a16="http://schemas.microsoft.com/office/drawing/2014/main" val="1738083400"/>
                        </a:ext>
                      </a:extLst>
                    </a:gridCol>
                    <a:gridCol w="1603457">
                      <a:extLst>
                        <a:ext uri="{9D8B030D-6E8A-4147-A177-3AD203B41FA5}">
                          <a16:colId xmlns:a16="http://schemas.microsoft.com/office/drawing/2014/main" val="4011992775"/>
                        </a:ext>
                      </a:extLst>
                    </a:gridCol>
                    <a:gridCol w="2717629">
                      <a:extLst>
                        <a:ext uri="{9D8B030D-6E8A-4147-A177-3AD203B41FA5}">
                          <a16:colId xmlns:a16="http://schemas.microsoft.com/office/drawing/2014/main" val="1092701568"/>
                        </a:ext>
                      </a:extLst>
                    </a:gridCol>
                    <a:gridCol w="1929889">
                      <a:extLst>
                        <a:ext uri="{9D8B030D-6E8A-4147-A177-3AD203B41FA5}">
                          <a16:colId xmlns:a16="http://schemas.microsoft.com/office/drawing/2014/main" val="4086152508"/>
                        </a:ext>
                      </a:extLst>
                    </a:gridCol>
                  </a:tblGrid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 smtClean="0">
                              <a:effectLst/>
                            </a:rPr>
                            <a:t>Parámetro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Nomenclatura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Ecuación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Resultado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4797550"/>
                      </a:ext>
                    </a:extLst>
                  </a:tr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Trabajo de la Bomba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8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s-EC" sz="180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C" sz="14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4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s-EC" sz="14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s-EC" sz="14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C" sz="180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∙(</m:t>
                                </m:r>
                                <m:sSub>
                                  <m:sSubPr>
                                    <m:ctrlPr>
                                      <a:rPr lang="es-EC" sz="18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800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s-EC" sz="1800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C" sz="18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s-EC" sz="18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800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s-EC" sz="1800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C" sz="180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s-EC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 smtClean="0">
                              <a:effectLst/>
                            </a:rPr>
                            <a:t>611.887 </a:t>
                          </a:r>
                          <a:r>
                            <a:rPr lang="es-EC" sz="1600" u="none" strike="noStrike" dirty="0">
                              <a:effectLst/>
                            </a:rPr>
                            <a:t>[J/kg]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4288585479"/>
                      </a:ext>
                    </a:extLst>
                  </a:tr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Calor de Entrada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8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𝑒𝑛𝑡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𝑒𝑛𝑡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 smtClean="0">
                              <a:effectLst/>
                            </a:rPr>
                            <a:t>2761.44 </a:t>
                          </a:r>
                          <a:r>
                            <a:rPr lang="es-EC" sz="1600" u="none" strike="noStrike" dirty="0">
                              <a:effectLst/>
                            </a:rPr>
                            <a:t>[kJ/kg]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889010173"/>
                      </a:ext>
                    </a:extLst>
                  </a:tr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Calor de Salida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𝑠𝑎𝑙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𝑠𝑎𝑙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 smtClean="0">
                              <a:effectLst/>
                            </a:rPr>
                            <a:t>2327.52 </a:t>
                          </a:r>
                          <a:r>
                            <a:rPr lang="es-EC" sz="1600" u="none" strike="noStrike" dirty="0">
                              <a:effectLst/>
                            </a:rPr>
                            <a:t>[kJ/kg]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942804370"/>
                      </a:ext>
                    </a:extLst>
                  </a:tr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Trabajo Neto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𝑛𝑒𝑡𝑜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𝑛𝑒𝑡𝑜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𝑒𝑛𝑡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𝑠𝑎𝑙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 smtClean="0">
                              <a:effectLst/>
                            </a:rPr>
                            <a:t>433.92 </a:t>
                          </a:r>
                          <a:r>
                            <a:rPr lang="es-EC" sz="1600" u="none" strike="noStrike" dirty="0">
                              <a:effectLst/>
                            </a:rPr>
                            <a:t>[kJ/kg]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242663570"/>
                      </a:ext>
                    </a:extLst>
                  </a:tr>
                  <a:tr h="482887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 smtClean="0">
                              <a:effectLst/>
                            </a:rPr>
                            <a:t>Trabajo de la Turbina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s-EC" sz="1600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𝑡𝑢𝑟𝑏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𝑡𝑢𝑟𝑏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u="none" strike="noStrike" dirty="0" smtClean="0">
                              <a:effectLst/>
                            </a:rPr>
                            <a:t>425.46 [kJ/kg]</a:t>
                          </a:r>
                          <a:endParaRPr lang="es-EC" sz="1600" b="0" i="0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440815216"/>
                      </a:ext>
                    </a:extLst>
                  </a:tr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 smtClean="0">
                              <a:effectLst/>
                            </a:rPr>
                            <a:t>Eficiencia Térmica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8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ɳ</m:t>
                                    </m:r>
                                  </m:e>
                                  <m:sub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ɳ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𝑡h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C" sz="1600" i="1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b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𝑛𝑒𝑡𝑜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C" sz="1600" i="1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𝑒𝑛𝑡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∙100</m:t>
                                </m:r>
                              </m:oMath>
                            </m:oMathPara>
                          </a14:m>
                          <a:endParaRPr lang="es-EC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 smtClean="0">
                              <a:effectLst/>
                            </a:rPr>
                            <a:t>15.71 %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098066962"/>
                      </a:ext>
                    </a:extLst>
                  </a:tr>
                  <a:tr h="717804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Eficiencia de la Turbina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8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ɳ</m:t>
                                    </m:r>
                                  </m:e>
                                  <m:sub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𝑡𝑢𝑟𝑏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ɳ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𝑡𝑢𝑟𝑏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C" sz="1600" i="1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b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𝑡𝑢𝑟𝑏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C" sz="1600" i="1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𝑒𝑛𝑡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∙100</m:t>
                                </m:r>
                              </m:oMath>
                            </m:oMathPara>
                          </a14:m>
                          <a:endParaRPr lang="es-EC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 smtClean="0">
                              <a:effectLst/>
                            </a:rPr>
                            <a:t>15.40 </a:t>
                          </a:r>
                          <a:r>
                            <a:rPr lang="es-EC" sz="1600" u="none" strike="noStrike" dirty="0">
                              <a:effectLst/>
                            </a:rPr>
                            <a:t>%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582309797"/>
                      </a:ext>
                    </a:extLst>
                  </a:tr>
                  <a:tr h="759389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Eficiencia Isentrópica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8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ɳ</m:t>
                                    </m:r>
                                  </m:e>
                                  <m:sub>
                                    <m:r>
                                      <a:rPr lang="es-EC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𝑖𝑠𝑒</m:t>
                                    </m:r>
                                    <m:r>
                                      <a:rPr lang="es-EC" sz="1800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ɳ</m:t>
                                    </m:r>
                                  </m:e>
                                  <m: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𝑖𝑠𝑒𝑛</m:t>
                                    </m:r>
                                  </m:sub>
                                </m:sSub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C" sz="1600" i="1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sub>
                                    </m:s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s-EC" sz="1600" i="1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C" sz="1600" i="1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sub>
                                    </m:sSub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s-EC" sz="1600" i="1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s-EC" sz="1600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s-EC" sz="16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∙100</m:t>
                                </m:r>
                              </m:oMath>
                            </m:oMathPara>
                          </a14:m>
                          <a:endParaRPr lang="es-EC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 smtClean="0">
                              <a:effectLst/>
                            </a:rPr>
                            <a:t>78.72 </a:t>
                          </a:r>
                          <a:r>
                            <a:rPr lang="es-EC" sz="1600" u="none" strike="noStrike" dirty="0">
                              <a:effectLst/>
                            </a:rPr>
                            <a:t>%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221000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8780824"/>
                  </p:ext>
                </p:extLst>
              </p:nvPr>
            </p:nvGraphicFramePr>
            <p:xfrm>
              <a:off x="1372391" y="1298539"/>
              <a:ext cx="9143999" cy="4879842"/>
            </p:xfrm>
            <a:graphic>
              <a:graphicData uri="http://schemas.openxmlformats.org/drawingml/2006/table">
                <a:tbl>
                  <a:tblPr>
                    <a:tableStyleId>{9DCAF9ED-07DC-4A11-8D7F-57B35C25682E}</a:tableStyleId>
                  </a:tblPr>
                  <a:tblGrid>
                    <a:gridCol w="2893024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738083400"/>
                        </a:ext>
                      </a:extLst>
                    </a:gridCol>
                    <a:gridCol w="1603457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4011992775"/>
                        </a:ext>
                      </a:extLst>
                    </a:gridCol>
                    <a:gridCol w="2717629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092701568"/>
                        </a:ext>
                      </a:extLst>
                    </a:gridCol>
                    <a:gridCol w="1929889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4086152508"/>
                        </a:ext>
                      </a:extLst>
                    </a:gridCol>
                  </a:tblGrid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 smtClean="0">
                              <a:effectLst/>
                            </a:rPr>
                            <a:t>Parámetro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Nomenclatura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Ecuación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Resultado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4154797550"/>
                      </a:ext>
                    </a:extLst>
                  </a:tr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Trabajo de la Bomba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80989" t="-102532" r="-290875" b="-8164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65695" t="-102532" r="-71525" b="-8164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 smtClean="0">
                              <a:effectLst/>
                            </a:rPr>
                            <a:t>611.887 </a:t>
                          </a:r>
                          <a:r>
                            <a:rPr lang="es-EC" sz="1600" u="none" strike="noStrike" dirty="0">
                              <a:effectLst/>
                            </a:rPr>
                            <a:t>[J/kg]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4288585479"/>
                      </a:ext>
                    </a:extLst>
                  </a:tr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Calor de Entrada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80989" t="-200000" r="-290875" b="-7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65695" t="-200000" r="-71525" b="-7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 smtClean="0">
                              <a:effectLst/>
                            </a:rPr>
                            <a:t>2761.44 </a:t>
                          </a:r>
                          <a:r>
                            <a:rPr lang="es-EC" sz="1600" u="none" strike="noStrike" dirty="0">
                              <a:effectLst/>
                            </a:rPr>
                            <a:t>[kJ/kg]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889010173"/>
                      </a:ext>
                    </a:extLst>
                  </a:tr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Calor de Salida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80989" t="-303797" r="-290875" b="-615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65695" t="-303797" r="-71525" b="-615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 smtClean="0">
                              <a:effectLst/>
                            </a:rPr>
                            <a:t>2327.52 </a:t>
                          </a:r>
                          <a:r>
                            <a:rPr lang="es-EC" sz="1600" u="none" strike="noStrike" dirty="0">
                              <a:effectLst/>
                            </a:rPr>
                            <a:t>[kJ/kg]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942804370"/>
                      </a:ext>
                    </a:extLst>
                  </a:tr>
                  <a:tr h="48249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Trabajo Neto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80989" t="-403797" r="-290875" b="-515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65695" t="-403797" r="-71525" b="-515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 smtClean="0">
                              <a:effectLst/>
                            </a:rPr>
                            <a:t>433.92 </a:t>
                          </a:r>
                          <a:r>
                            <a:rPr lang="es-EC" sz="1600" u="none" strike="noStrike" dirty="0">
                              <a:effectLst/>
                            </a:rPr>
                            <a:t>[kJ/kg]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242663570"/>
                      </a:ext>
                    </a:extLst>
                  </a:tr>
                  <a:tr h="482887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 smtClean="0">
                              <a:effectLst/>
                            </a:rPr>
                            <a:t>Trabajo de la Turbina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80989" t="-503797" r="-290875" b="-415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65695" t="-503797" r="-71525" b="-415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u="none" strike="noStrike" dirty="0" smtClean="0">
                              <a:effectLst/>
                            </a:rPr>
                            <a:t>425.46 [kJ/kg]</a:t>
                          </a:r>
                          <a:endParaRPr lang="es-EC" sz="1600" b="0" i="0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440815216"/>
                      </a:ext>
                    </a:extLst>
                  </a:tr>
                  <a:tr h="507302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 smtClean="0">
                              <a:effectLst/>
                            </a:rPr>
                            <a:t>Eficiencia Térmica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80989" t="-567857" r="-290875" b="-2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65695" t="-567857" r="-71525" b="-2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 smtClean="0">
                              <a:effectLst/>
                            </a:rPr>
                            <a:t>15.71 %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098066962"/>
                      </a:ext>
                    </a:extLst>
                  </a:tr>
                  <a:tr h="717804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Eficiencia de la Turbina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80989" t="-479487" r="-290875" b="-1085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65695" t="-479487" r="-71525" b="-1085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 smtClean="0">
                              <a:effectLst/>
                            </a:rPr>
                            <a:t>15.40 </a:t>
                          </a:r>
                          <a:r>
                            <a:rPr lang="es-EC" sz="1600" u="none" strike="noStrike" dirty="0">
                              <a:effectLst/>
                            </a:rPr>
                            <a:t>%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582309797"/>
                      </a:ext>
                    </a:extLst>
                  </a:tr>
                  <a:tr h="759389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b="1" u="none" strike="noStrike" dirty="0">
                              <a:effectLst/>
                            </a:rPr>
                            <a:t>Eficiencia Isentrópica</a:t>
                          </a:r>
                          <a:endParaRPr lang="es-EC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80989" t="-542400" r="-290875" b="-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blipFill rotWithShape="0">
                          <a:blip r:embed="rId2"/>
                          <a:stretch>
                            <a:fillRect l="-165695" t="-542400" r="-71525" b="-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1600" u="none" strike="noStrike" dirty="0" smtClean="0">
                              <a:effectLst/>
                            </a:rPr>
                            <a:t>78.72 </a:t>
                          </a:r>
                          <a:r>
                            <a:rPr lang="es-EC" sz="1600" u="none" strike="noStrike" dirty="0">
                              <a:effectLst/>
                            </a:rPr>
                            <a:t>%</a:t>
                          </a:r>
                          <a:endParaRPr lang="es-EC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221000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CuadroTexto 2"/>
          <p:cNvSpPr txBox="1"/>
          <p:nvPr/>
        </p:nvSpPr>
        <p:spPr>
          <a:xfrm>
            <a:off x="1372391" y="590653"/>
            <a:ext cx="8691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Parámetros Finales - Turbina de vapor</a:t>
            </a:r>
            <a:endParaRPr lang="es-EC" sz="2400" b="1" dirty="0"/>
          </a:p>
          <a:p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350981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72391" y="590653"/>
            <a:ext cx="8691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Parámetros Finales - Tasa de Flujo Másico</a:t>
            </a:r>
            <a:endParaRPr lang="es-EC" sz="2400" b="1" dirty="0"/>
          </a:p>
          <a:p>
            <a:endParaRPr lang="es-EC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2461258" y="655506"/>
                <a:ext cx="8216900" cy="11442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7200"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s-EC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EC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𝑐𝑜𝑛𝑑</m:t>
                              </m:r>
                            </m:sub>
                          </m:sSub>
                        </m:e>
                      </m:acc>
                      <m:r>
                        <a:rPr lang="es-EC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</m:t>
                          </m:r>
                          <m:r>
                            <a:rPr lang="es-EC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𝑘𝑔</m:t>
                          </m:r>
                        </m:num>
                        <m:den>
                          <m:r>
                            <a:rPr lang="es-EC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15 </m:t>
                          </m:r>
                          <m:r>
                            <a:rPr lang="es-EC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𝑚𝑖𝑛</m:t>
                          </m:r>
                        </m:den>
                      </m:f>
                      <m:r>
                        <a:rPr lang="es-EC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=0.</m:t>
                      </m:r>
                      <m:r>
                        <a:rPr lang="es-EC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125</m:t>
                      </m:r>
                      <m:r>
                        <a:rPr lang="es-EC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𝑘𝑔</m:t>
                          </m:r>
                        </m:num>
                        <m:den>
                          <m:r>
                            <a:rPr lang="es-EC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s-EC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258" y="655506"/>
                <a:ext cx="8216900" cy="11442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4531120" y="1868747"/>
                <a:ext cx="4077175" cy="4912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dirty="0" smtClean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s-EC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s-EC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s-EC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𝑝𝑒𝑟𝑑</m:t>
                            </m:r>
                          </m:sub>
                        </m:sSub>
                        <m:r>
                          <a:rPr lang="es-EC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´</m:t>
                        </m:r>
                      </m:e>
                    </m:acc>
                    <m:r>
                      <a:rPr lang="es-EC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s-EC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s-EC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s-EC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𝑣𝑎𝑝𝑜𝑟</m:t>
                            </m:r>
                          </m:sub>
                        </m:sSub>
                      </m:e>
                    </m:acc>
                    <m:r>
                      <a:rPr lang="es-EC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̇"/>
                        <m:ctrlP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s-EC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s-EC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s-EC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𝑐𝑜𝑛𝑑</m:t>
                            </m:r>
                          </m:sub>
                        </m:sSub>
                      </m:e>
                    </m:acc>
                    <m:r>
                      <a:rPr lang="es-EC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s-EC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0.</m:t>
                    </m:r>
                    <m:r>
                      <a:rPr lang="es-EC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061</m:t>
                    </m:r>
                    <m:f>
                      <m:fPr>
                        <m:ctrlPr>
                          <a:rPr lang="es-EC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EC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𝑘𝑔</m:t>
                        </m:r>
                      </m:num>
                      <m:den>
                        <m:r>
                          <a:rPr lang="es-EC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s-EC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120" y="1868747"/>
                <a:ext cx="4077175" cy="4912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ángulo 4"/>
          <p:cNvSpPr/>
          <p:nvPr/>
        </p:nvSpPr>
        <p:spPr>
          <a:xfrm>
            <a:off x="3909048" y="478964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>
              <a:lnSpc>
                <a:spcPct val="200000"/>
              </a:lnSpc>
              <a:spcAft>
                <a:spcPts val="0"/>
              </a:spcAft>
            </a:pPr>
            <a:endParaRPr lang="es-EC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>
              <a:lnSpc>
                <a:spcPct val="200000"/>
              </a:lnSpc>
              <a:spcAft>
                <a:spcPts val="0"/>
              </a:spcAft>
            </a:pP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372391" y="2566548"/>
            <a:ext cx="8691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Parámetros Finales Condensador</a:t>
            </a:r>
            <a:endParaRPr lang="es-EC" sz="2000" b="1" dirty="0"/>
          </a:p>
          <a:p>
            <a:endParaRPr lang="es-EC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2842818"/>
                  </p:ext>
                </p:extLst>
              </p:nvPr>
            </p:nvGraphicFramePr>
            <p:xfrm>
              <a:off x="1372389" y="3525206"/>
              <a:ext cx="10077025" cy="1370965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504525">
                      <a:extLst>
                        <a:ext uri="{9D8B030D-6E8A-4147-A177-3AD203B41FA5}">
                          <a16:colId xmlns:a16="http://schemas.microsoft.com/office/drawing/2014/main" val="839795765"/>
                        </a:ext>
                      </a:extLst>
                    </a:gridCol>
                    <a:gridCol w="1612900">
                      <a:extLst>
                        <a:ext uri="{9D8B030D-6E8A-4147-A177-3AD203B41FA5}">
                          <a16:colId xmlns:a16="http://schemas.microsoft.com/office/drawing/2014/main" val="4151905622"/>
                        </a:ext>
                      </a:extLst>
                    </a:gridCol>
                    <a:gridCol w="1981200">
                      <a:extLst>
                        <a:ext uri="{9D8B030D-6E8A-4147-A177-3AD203B41FA5}">
                          <a16:colId xmlns:a16="http://schemas.microsoft.com/office/drawing/2014/main" val="1667069859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:a16="http://schemas.microsoft.com/office/drawing/2014/main" val="154518799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628394634"/>
                        </a:ext>
                      </a:extLst>
                    </a:gridCol>
                    <a:gridCol w="1447800">
                      <a:extLst>
                        <a:ext uri="{9D8B030D-6E8A-4147-A177-3AD203B41FA5}">
                          <a16:colId xmlns:a16="http://schemas.microsoft.com/office/drawing/2014/main" val="3675036325"/>
                        </a:ext>
                      </a:extLst>
                    </a:gridCol>
                  </a:tblGrid>
                  <a:tr h="7875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Entrada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</a:rPr>
                            <a:t> [Tci]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Salida 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</a:rPr>
                            <a:t>[Tco]</a:t>
                          </a:r>
                          <a:endParaRPr lang="es-EC" sz="160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Media [Tb]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Coeficiente de Conductividad Térmica [k]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Número de Prandtl [Pr]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Número de Reynolds [Re]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834988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18.8 °C</a:t>
                          </a:r>
                          <a:endParaRPr lang="es-EC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21.9 °C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20.35 °C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60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s-EC" sz="1600" b="0" i="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597</m:t>
                                </m:r>
                                <m:r>
                                  <a:rPr lang="es-EC" sz="160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num>
                                  <m:den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∙°</m:t>
                                    </m:r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6.97</a:t>
                          </a:r>
                          <a:endParaRPr lang="es-EC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30105</a:t>
                          </a:r>
                          <a:endParaRPr lang="es-EC" sz="16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368058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2842818"/>
                  </p:ext>
                </p:extLst>
              </p:nvPr>
            </p:nvGraphicFramePr>
            <p:xfrm>
              <a:off x="1372389" y="3525206"/>
              <a:ext cx="10077025" cy="1370965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504525">
                      <a:extLst>
                        <a:ext uri="{9D8B030D-6E8A-4147-A177-3AD203B41FA5}">
                          <a16:colId xmlns:a16="http://schemas.microsoft.com/office/drawing/2014/main" val="839795765"/>
                        </a:ext>
                      </a:extLst>
                    </a:gridCol>
                    <a:gridCol w="1612900">
                      <a:extLst>
                        <a:ext uri="{9D8B030D-6E8A-4147-A177-3AD203B41FA5}">
                          <a16:colId xmlns:a16="http://schemas.microsoft.com/office/drawing/2014/main" val="4151905622"/>
                        </a:ext>
                      </a:extLst>
                    </a:gridCol>
                    <a:gridCol w="1981200">
                      <a:extLst>
                        <a:ext uri="{9D8B030D-6E8A-4147-A177-3AD203B41FA5}">
                          <a16:colId xmlns:a16="http://schemas.microsoft.com/office/drawing/2014/main" val="1667069859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:a16="http://schemas.microsoft.com/office/drawing/2014/main" val="154518799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628394634"/>
                        </a:ext>
                      </a:extLst>
                    </a:gridCol>
                    <a:gridCol w="1447800">
                      <a:extLst>
                        <a:ext uri="{9D8B030D-6E8A-4147-A177-3AD203B41FA5}">
                          <a16:colId xmlns:a16="http://schemas.microsoft.com/office/drawing/2014/main" val="3675036325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Entrada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</a:rPr>
                            <a:t> [Tci]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Salida 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</a:rPr>
                            <a:t>[Tco]</a:t>
                          </a:r>
                          <a:endParaRPr lang="es-EC" sz="160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Media [Tb]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Coeficiente de Conductividad Térmica [k]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Número de Prandtl [Pr]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Número de Reynolds [Re]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83498854"/>
                      </a:ext>
                    </a:extLst>
                  </a:tr>
                  <a:tr h="5480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18.8 °C</a:t>
                          </a:r>
                          <a:endParaRPr lang="es-EC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21.9 </a:t>
                          </a:r>
                          <a:r>
                            <a:rPr lang="es-EC" sz="1600" dirty="0" smtClean="0"/>
                            <a:t>°C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20.35 </a:t>
                          </a:r>
                          <a:r>
                            <a:rPr lang="es-EC" sz="1600" dirty="0" smtClean="0"/>
                            <a:t>°C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67732" t="-154444" r="-161342" b="-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6.97</a:t>
                          </a:r>
                          <a:endParaRPr lang="es-EC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30105</a:t>
                          </a:r>
                          <a:endParaRPr lang="es-EC" sz="16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3680581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ángulo 8"/>
          <p:cNvSpPr/>
          <p:nvPr/>
        </p:nvSpPr>
        <p:spPr>
          <a:xfrm>
            <a:off x="1372390" y="2920276"/>
            <a:ext cx="8691991" cy="884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s-EC" sz="2000" dirty="0" smtClean="0"/>
              <a:t>Coeficiente de Convección del agua</a:t>
            </a:r>
            <a:endParaRPr lang="es-EC" sz="2000" dirty="0"/>
          </a:p>
          <a:p>
            <a:endParaRPr lang="es-EC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5473605" y="4999846"/>
                <a:ext cx="2192202" cy="61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´=8.588 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𝑘𝑊</m:t>
                          </m:r>
                        </m:num>
                        <m:den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∙°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605" y="4999846"/>
                <a:ext cx="2192202" cy="6182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5394609" y="5708062"/>
                <a:ext cx="2350195" cy="895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𝒊𝒐</m:t>
                          </m:r>
                        </m:sub>
                      </m:sSub>
                      <m:r>
                        <a:rPr lang="es-EC" b="1" i="1">
                          <a:latin typeface="Cambria Math" panose="02040503050406030204" pitchFamily="18" charset="0"/>
                        </a:rPr>
                        <m:t>´=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𝟕𝟓𝟏</m:t>
                      </m:r>
                      <m:f>
                        <m:f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𝒌𝑾</m:t>
                          </m:r>
                        </m:num>
                        <m:den>
                          <m:sSup>
                            <m:sSupPr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∙°</m:t>
                          </m:r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𝑲</m:t>
                          </m:r>
                        </m:den>
                      </m:f>
                    </m:oMath>
                  </m:oMathPara>
                </a14:m>
                <a:endParaRPr lang="es-EC" b="1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609" y="5708062"/>
                <a:ext cx="2350195" cy="8954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251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91075" y="415099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Parámetros Finales - Condensador</a:t>
            </a:r>
            <a:endParaRPr lang="es-EC" sz="2000" b="1" dirty="0"/>
          </a:p>
          <a:p>
            <a:r>
              <a:rPr lang="es-EC" sz="2400" dirty="0"/>
              <a:t>Coeficiente de Convección del vapor</a:t>
            </a:r>
          </a:p>
          <a:p>
            <a:endParaRPr lang="es-EC" sz="2000" b="1" dirty="0"/>
          </a:p>
        </p:txBody>
      </p:sp>
      <p:sp>
        <p:nvSpPr>
          <p:cNvPr id="4" name="Rectángulo 3"/>
          <p:cNvSpPr/>
          <p:nvPr/>
        </p:nvSpPr>
        <p:spPr>
          <a:xfrm>
            <a:off x="1353707" y="892152"/>
            <a:ext cx="8691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C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a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533770"/>
                  </p:ext>
                </p:extLst>
              </p:nvPr>
            </p:nvGraphicFramePr>
            <p:xfrm>
              <a:off x="1486055" y="1345154"/>
              <a:ext cx="10077025" cy="1377442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504525">
                      <a:extLst>
                        <a:ext uri="{9D8B030D-6E8A-4147-A177-3AD203B41FA5}">
                          <a16:colId xmlns:a16="http://schemas.microsoft.com/office/drawing/2014/main" val="839795765"/>
                        </a:ext>
                      </a:extLst>
                    </a:gridCol>
                    <a:gridCol w="1612900">
                      <a:extLst>
                        <a:ext uri="{9D8B030D-6E8A-4147-A177-3AD203B41FA5}">
                          <a16:colId xmlns:a16="http://schemas.microsoft.com/office/drawing/2014/main" val="4151905622"/>
                        </a:ext>
                      </a:extLst>
                    </a:gridCol>
                    <a:gridCol w="1981200">
                      <a:extLst>
                        <a:ext uri="{9D8B030D-6E8A-4147-A177-3AD203B41FA5}">
                          <a16:colId xmlns:a16="http://schemas.microsoft.com/office/drawing/2014/main" val="1667069859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:a16="http://schemas.microsoft.com/office/drawing/2014/main" val="154518799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628394634"/>
                        </a:ext>
                      </a:extLst>
                    </a:gridCol>
                    <a:gridCol w="1447800">
                      <a:extLst>
                        <a:ext uri="{9D8B030D-6E8A-4147-A177-3AD203B41FA5}">
                          <a16:colId xmlns:a16="http://schemas.microsoft.com/office/drawing/2014/main" val="3675036325"/>
                        </a:ext>
                      </a:extLst>
                    </a:gridCol>
                  </a:tblGrid>
                  <a:tr h="7875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Entrada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</a:rPr>
                            <a:t> [Tci]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Salida 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</a:rPr>
                            <a:t>[Tco]</a:t>
                          </a:r>
                          <a:endParaRPr lang="es-EC" sz="160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Media [Tb]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Coeficiente de Conductividad Térmica [k]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Flujo Másico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</a:rPr>
                            <a:t> Vapor </a:t>
                          </a: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[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es-EC" sz="16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s-EC" sz="1600" b="1" i="1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sz="1600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𝒎</m:t>
                                      </m:r>
                                    </m:e>
                                    <m:sub>
                                      <m:r>
                                        <a:rPr lang="es-EC" sz="1600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𝒗𝒂𝒑𝒐𝒓</m:t>
                                      </m:r>
                                    </m:sub>
                                  </m:sSub>
                                </m:e>
                              </m:acc>
                            </m:oMath>
                          </a14:m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Número de Reynolds [Re]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834988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90.5 °C</a:t>
                          </a:r>
                          <a:endParaRPr lang="es-EC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52.8 °C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71.65 °C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60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0.6</m:t>
                                </m:r>
                                <m:r>
                                  <a:rPr lang="es-EC" sz="1600" b="0" i="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61</m:t>
                                </m:r>
                                <m:r>
                                  <a:rPr lang="es-EC" sz="160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es-EC" sz="16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num>
                                  <m:den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∙°</m:t>
                                    </m:r>
                                    <m:r>
                                      <a:rPr lang="es-EC" sz="16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600" i="1" smtClean="0">
                                    <a:latin typeface="Cambria Math" panose="02040503050406030204" pitchFamily="18" charset="0"/>
                                  </a:rPr>
                                  <m:t>0.186 </m:t>
                                </m:r>
                                <m:f>
                                  <m:fPr>
                                    <m:ctrlPr>
                                      <a:rPr lang="es-EC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600" i="1">
                                        <a:latin typeface="Cambria Math" panose="02040503050406030204" pitchFamily="18" charset="0"/>
                                      </a:rPr>
                                      <m:t>𝑘𝑔</m:t>
                                    </m:r>
                                  </m:num>
                                  <m:den>
                                    <m:r>
                                      <a:rPr lang="es-EC" sz="16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3043</a:t>
                          </a:r>
                          <a:endParaRPr lang="es-EC" sz="16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368058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a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533770"/>
                  </p:ext>
                </p:extLst>
              </p:nvPr>
            </p:nvGraphicFramePr>
            <p:xfrm>
              <a:off x="1486055" y="1345154"/>
              <a:ext cx="10077025" cy="1377442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504525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839795765"/>
                        </a:ext>
                      </a:extLst>
                    </a:gridCol>
                    <a:gridCol w="161290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4151905622"/>
                        </a:ext>
                      </a:extLst>
                    </a:gridCol>
                    <a:gridCol w="198120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667069859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54518799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628394634"/>
                        </a:ext>
                      </a:extLst>
                    </a:gridCol>
                    <a:gridCol w="144780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3675036325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Entrada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</a:rPr>
                            <a:t> [Tci]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Salida 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</a:rPr>
                            <a:t>[Tco]</a:t>
                          </a:r>
                          <a:endParaRPr lang="es-EC" sz="160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Temperatura Media [Tb]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Coeficiente de Conductividad Térmica [k]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432331" t="-1471" r="-89850" b="-6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</a:rPr>
                            <a:t>Número de Reynolds [Re]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983498854"/>
                      </a:ext>
                    </a:extLst>
                  </a:tr>
                  <a:tr h="5544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90.5 °C</a:t>
                          </a:r>
                          <a:endParaRPr lang="es-EC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52.8 °C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dirty="0" smtClean="0"/>
                            <a:t>71.65 °C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67412" t="-151648" r="-161342" b="-10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432331" t="-151648" r="-89850" b="-10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3043</a:t>
                          </a:r>
                          <a:endParaRPr lang="es-EC" sz="16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63680581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5356422" y="2969358"/>
                <a:ext cx="2178930" cy="61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s-EC" i="0">
                          <a:latin typeface="Cambria Math" panose="02040503050406030204" pitchFamily="18" charset="0"/>
                        </a:rPr>
                        <m:t>´=1.238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𝑘𝑊</m:t>
                          </m:r>
                        </m:num>
                        <m:den>
                          <m:sSup>
                            <m:sSupPr>
                              <m:ctrlPr>
                                <a:rPr lang="es-EC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∙°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6422" y="2969358"/>
                <a:ext cx="2178930" cy="6182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5217217" y="4480073"/>
                <a:ext cx="2210798" cy="618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s-EC" b="1" i="0">
                          <a:latin typeface="Cambria Math" panose="02040503050406030204" pitchFamily="18" charset="0"/>
                        </a:rPr>
                        <m:t>´=</m:t>
                      </m:r>
                      <m:r>
                        <a:rPr lang="es-EC" b="1" i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s-EC" b="1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b="1" i="0">
                          <a:latin typeface="Cambria Math" panose="02040503050406030204" pitchFamily="18" charset="0"/>
                        </a:rPr>
                        <m:t>𝟎𝟒𝟔</m:t>
                      </m:r>
                      <m:f>
                        <m:f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𝒌𝑾</m:t>
                          </m:r>
                        </m:num>
                        <m:den>
                          <m:sSup>
                            <m:sSupPr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s-EC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∙°</m:t>
                          </m:r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𝑲</m:t>
                          </m:r>
                        </m:den>
                      </m:f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217" y="4480073"/>
                <a:ext cx="2210798" cy="61843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ángulo 14"/>
          <p:cNvSpPr/>
          <p:nvPr/>
        </p:nvSpPr>
        <p:spPr>
          <a:xfrm>
            <a:off x="1356076" y="3842880"/>
            <a:ext cx="8691991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s-EC" sz="2400" dirty="0" smtClean="0"/>
              <a:t>Coeficiente Global de Transferencia de Calor</a:t>
            </a:r>
            <a:endParaRPr lang="es-EC" sz="2400" dirty="0"/>
          </a:p>
          <a:p>
            <a:endParaRPr lang="es-EC" sz="2400" b="1" i="1" dirty="0"/>
          </a:p>
        </p:txBody>
      </p:sp>
    </p:spTree>
    <p:extLst>
      <p:ext uri="{BB962C8B-B14F-4D97-AF65-F5344CB8AC3E}">
        <p14:creationId xmlns:p14="http://schemas.microsoft.com/office/powerpoint/2010/main" val="225768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24628" y="482790"/>
            <a:ext cx="8691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Parámetros Finales - Generador Eléctrico</a:t>
            </a:r>
            <a:endParaRPr lang="es-EC" sz="2400" b="1" dirty="0"/>
          </a:p>
          <a:p>
            <a:endParaRPr lang="es-EC" sz="20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728046"/>
              </p:ext>
            </p:extLst>
          </p:nvPr>
        </p:nvGraphicFramePr>
        <p:xfrm>
          <a:off x="1233272" y="1190676"/>
          <a:ext cx="9108200" cy="5321146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17776">
                  <a:extLst>
                    <a:ext uri="{9D8B030D-6E8A-4147-A177-3AD203B41FA5}">
                      <a16:colId xmlns:a16="http://schemas.microsoft.com/office/drawing/2014/main" val="19048664"/>
                    </a:ext>
                  </a:extLst>
                </a:gridCol>
                <a:gridCol w="2389838">
                  <a:extLst>
                    <a:ext uri="{9D8B030D-6E8A-4147-A177-3AD203B41FA5}">
                      <a16:colId xmlns:a16="http://schemas.microsoft.com/office/drawing/2014/main" val="216708797"/>
                    </a:ext>
                  </a:extLst>
                </a:gridCol>
                <a:gridCol w="1271915">
                  <a:extLst>
                    <a:ext uri="{9D8B030D-6E8A-4147-A177-3AD203B41FA5}">
                      <a16:colId xmlns:a16="http://schemas.microsoft.com/office/drawing/2014/main" val="973249966"/>
                    </a:ext>
                  </a:extLst>
                </a:gridCol>
                <a:gridCol w="1126174">
                  <a:extLst>
                    <a:ext uri="{9D8B030D-6E8A-4147-A177-3AD203B41FA5}">
                      <a16:colId xmlns:a16="http://schemas.microsoft.com/office/drawing/2014/main" val="945793348"/>
                    </a:ext>
                  </a:extLst>
                </a:gridCol>
                <a:gridCol w="1298414">
                  <a:extLst>
                    <a:ext uri="{9D8B030D-6E8A-4147-A177-3AD203B41FA5}">
                      <a16:colId xmlns:a16="http://schemas.microsoft.com/office/drawing/2014/main" val="1068793918"/>
                    </a:ext>
                  </a:extLst>
                </a:gridCol>
                <a:gridCol w="1311662">
                  <a:extLst>
                    <a:ext uri="{9D8B030D-6E8A-4147-A177-3AD203B41FA5}">
                      <a16:colId xmlns:a16="http://schemas.microsoft.com/office/drawing/2014/main" val="3995069218"/>
                    </a:ext>
                  </a:extLst>
                </a:gridCol>
                <a:gridCol w="1192421">
                  <a:extLst>
                    <a:ext uri="{9D8B030D-6E8A-4147-A177-3AD203B41FA5}">
                      <a16:colId xmlns:a16="http://schemas.microsoft.com/office/drawing/2014/main" val="3980254700"/>
                    </a:ext>
                  </a:extLst>
                </a:gridCol>
              </a:tblGrid>
              <a:tr h="64308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Parámetro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gridSpan="5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943623"/>
                  </a:ext>
                </a:extLst>
              </a:tr>
              <a:tr h="4763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Resistencia Eléctrica </a:t>
                      </a:r>
                      <a:r>
                        <a:rPr lang="es-EC" sz="1600" dirty="0" smtClean="0">
                          <a:effectLst/>
                        </a:rPr>
                        <a:t>[W]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2094539"/>
                  </a:ext>
                </a:extLst>
              </a:tr>
              <a:tr h="4763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Intensidad</a:t>
                      </a:r>
                      <a:r>
                        <a:rPr lang="es-EC" sz="1600" baseline="0" dirty="0" smtClean="0">
                          <a:effectLst/>
                        </a:rPr>
                        <a:t> </a:t>
                      </a:r>
                      <a:r>
                        <a:rPr lang="es-EC" sz="1600" dirty="0" smtClean="0">
                          <a:effectLst/>
                        </a:rPr>
                        <a:t>[A]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4643641"/>
                  </a:ext>
                </a:extLst>
              </a:tr>
              <a:tr h="4763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Torque</a:t>
                      </a:r>
                      <a:r>
                        <a:rPr lang="es-EC" sz="1600" baseline="0" dirty="0" smtClean="0">
                          <a:effectLst/>
                        </a:rPr>
                        <a:t> </a:t>
                      </a:r>
                      <a:r>
                        <a:rPr lang="es-EC" sz="1600" dirty="0" smtClean="0">
                          <a:effectLst/>
                        </a:rPr>
                        <a:t>[N-m]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9850892"/>
                  </a:ext>
                </a:extLst>
              </a:tr>
              <a:tr h="4763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Velocidad</a:t>
                      </a:r>
                      <a:r>
                        <a:rPr lang="es-EC" sz="1600" baseline="0" dirty="0" smtClean="0">
                          <a:effectLst/>
                        </a:rPr>
                        <a:t> </a:t>
                      </a:r>
                      <a:r>
                        <a:rPr lang="es-EC" sz="1600" dirty="0" smtClean="0">
                          <a:effectLst/>
                        </a:rPr>
                        <a:t>[RPM]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2450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2350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2450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7783746"/>
                  </a:ext>
                </a:extLst>
              </a:tr>
              <a:tr h="4763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5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Voltaje </a:t>
                      </a:r>
                      <a:r>
                        <a:rPr lang="es-EC" sz="1600" dirty="0" smtClean="0">
                          <a:effectLst/>
                        </a:rPr>
                        <a:t>[V]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216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218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216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330906"/>
                  </a:ext>
                </a:extLst>
              </a:tr>
              <a:tr h="51023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6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Velocidad</a:t>
                      </a:r>
                      <a:r>
                        <a:rPr lang="es-EC" sz="1600" baseline="0" dirty="0" smtClean="0">
                          <a:effectLst/>
                        </a:rPr>
                        <a:t> [</a:t>
                      </a:r>
                      <a:r>
                        <a:rPr lang="es-EC" sz="1600" dirty="0" smtClean="0">
                          <a:effectLst/>
                        </a:rPr>
                        <a:t>rad/s]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256.56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244.90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261.80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256.56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261.80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5084006"/>
                  </a:ext>
                </a:extLst>
              </a:tr>
              <a:tr h="51023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Potencia </a:t>
                      </a:r>
                      <a:r>
                        <a:rPr lang="es-EC" sz="1600" dirty="0" smtClean="0">
                          <a:effectLst/>
                        </a:rPr>
                        <a:t>Mecánica</a:t>
                      </a:r>
                      <a:r>
                        <a:rPr lang="es-EC" sz="1600" baseline="0" dirty="0" smtClean="0">
                          <a:effectLst/>
                        </a:rPr>
                        <a:t> [</a:t>
                      </a:r>
                      <a:r>
                        <a:rPr lang="es-EC" sz="1600" dirty="0" smtClean="0">
                          <a:effectLst/>
                        </a:rPr>
                        <a:t>W]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1795.95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1968.74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2356.20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2565.64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2879.80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3897126"/>
                  </a:ext>
                </a:extLst>
              </a:tr>
              <a:tr h="4763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Potencia </a:t>
                      </a:r>
                      <a:r>
                        <a:rPr lang="es-EC" sz="1600" dirty="0" smtClean="0">
                          <a:effectLst/>
                        </a:rPr>
                        <a:t>Eléctrica [W]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1512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1760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2180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2376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2756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4445894"/>
                  </a:ext>
                </a:extLst>
              </a:tr>
              <a:tr h="71454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Eficiencia de Transformación </a:t>
                      </a:r>
                      <a:r>
                        <a:rPr lang="es-EC" sz="1600" dirty="0" smtClean="0">
                          <a:effectLst/>
                        </a:rPr>
                        <a:t>[%]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84.19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89.40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92.52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92.61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95.70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402342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10341472" y="5798283"/>
                <a:ext cx="1739692" cy="713539"/>
              </a:xfrm>
              <a:prstGeom prst="rect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>
                              <a:latin typeface="Cambria Math" panose="02040503050406030204" pitchFamily="18" charset="0"/>
                            </a:rPr>
                            <m:t>ɳ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  <m:r>
                        <a:rPr lang="es-EC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b="1" i="0" smtClean="0">
                          <a:latin typeface="Cambria Math" panose="02040503050406030204" pitchFamily="18" charset="0"/>
                        </a:rPr>
                        <m:t>𝟗𝟎</m:t>
                      </m:r>
                      <m:r>
                        <a:rPr lang="es-EC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b="1" i="0" smtClean="0">
                          <a:latin typeface="Cambria Math" panose="02040503050406030204" pitchFamily="18" charset="0"/>
                        </a:rPr>
                        <m:t>𝟖𝟖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1472" y="5798283"/>
                <a:ext cx="1739692" cy="7135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2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72755" y="472560"/>
            <a:ext cx="8691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Parámetros Finales - Consumo Específico de Vapor</a:t>
            </a:r>
            <a:endParaRPr lang="es-EC" sz="2400" b="1" dirty="0"/>
          </a:p>
          <a:p>
            <a:endParaRPr lang="es-EC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5370783"/>
                  </p:ext>
                </p:extLst>
              </p:nvPr>
            </p:nvGraphicFramePr>
            <p:xfrm>
              <a:off x="1108513" y="1646022"/>
              <a:ext cx="4771781" cy="3509112"/>
            </p:xfrm>
            <a:graphic>
              <a:graphicData uri="http://schemas.openxmlformats.org/drawingml/2006/table">
                <a:tbl>
                  <a:tblPr firstRow="1" firstCol="1" bandRow="1">
                    <a:tableStyleId>{9DCAF9ED-07DC-4A11-8D7F-57B35C25682E}</a:tableStyleId>
                  </a:tblPr>
                  <a:tblGrid>
                    <a:gridCol w="1322060">
                      <a:extLst>
                        <a:ext uri="{9D8B030D-6E8A-4147-A177-3AD203B41FA5}">
                          <a16:colId xmlns:a16="http://schemas.microsoft.com/office/drawing/2014/main" val="706929623"/>
                        </a:ext>
                      </a:extLst>
                    </a:gridCol>
                    <a:gridCol w="1592178">
                      <a:extLst>
                        <a:ext uri="{9D8B030D-6E8A-4147-A177-3AD203B41FA5}">
                          <a16:colId xmlns:a16="http://schemas.microsoft.com/office/drawing/2014/main" val="671934232"/>
                        </a:ext>
                      </a:extLst>
                    </a:gridCol>
                    <a:gridCol w="1857543">
                      <a:extLst>
                        <a:ext uri="{9D8B030D-6E8A-4147-A177-3AD203B41FA5}">
                          <a16:colId xmlns:a16="http://schemas.microsoft.com/office/drawing/2014/main" val="2277060683"/>
                        </a:ext>
                      </a:extLst>
                    </a:gridCol>
                  </a:tblGrid>
                  <a:tr h="963665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Resistencia Eléctrica (</a:t>
                          </a:r>
                          <a14:m>
                            <m:oMath xmlns:m="http://schemas.openxmlformats.org/officeDocument/2006/math">
                              <m:r>
                                <a:rPr lang="es-EC" sz="16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𝒌𝑾</m:t>
                              </m:r>
                            </m:oMath>
                          </a14:m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Potencia al Freno</a:t>
                          </a:r>
                          <a:r>
                            <a:rPr lang="es-EC" sz="1600" baseline="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s-EC" sz="16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𝒌𝑾</m:t>
                              </m:r>
                            </m:oMath>
                          </a14:m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s-EC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Consumo Específico de vapor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s-EC" sz="16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C" sz="16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sz="16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𝒌𝒈</m:t>
                                      </m:r>
                                    </m:num>
                                    <m:den>
                                      <m:r>
                                        <a:rPr lang="es-EC" sz="16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𝒌𝑾</m:t>
                                      </m:r>
                                      <m:r>
                                        <a:rPr lang="es-EC" sz="16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∙</m:t>
                                      </m:r>
                                      <m:r>
                                        <a:rPr lang="es-EC" sz="16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endParaRPr lang="es-EC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extLst>
                      <a:ext uri="{0D108BD9-81ED-4DB2-BD59-A6C34878D82A}">
                        <a16:rowId xmlns:a16="http://schemas.microsoft.com/office/drawing/2014/main" val="3858183889"/>
                      </a:ext>
                    </a:extLst>
                  </a:tr>
                  <a:tr h="510049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1 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1.795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373.06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90821876"/>
                      </a:ext>
                    </a:extLst>
                  </a:tr>
                  <a:tr h="511420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2</a:t>
                          </a:r>
                          <a:endParaRPr lang="es-EC" sz="1600" dirty="0">
                            <a:effectLst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1.968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340.24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914611813"/>
                      </a:ext>
                    </a:extLst>
                  </a:tr>
                  <a:tr h="471044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3</a:t>
                          </a:r>
                          <a:endParaRPr lang="es-EC" sz="1600" dirty="0">
                            <a:effectLst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2.356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284.21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0483441"/>
                      </a:ext>
                    </a:extLst>
                  </a:tr>
                  <a:tr h="511420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4 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2.565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261.05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07405958"/>
                      </a:ext>
                    </a:extLst>
                  </a:tr>
                  <a:tr h="524878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5</a:t>
                          </a:r>
                          <a:r>
                            <a:rPr lang="es-EC" sz="1600" dirty="0">
                              <a:effectLst/>
                            </a:rPr>
                            <a:t> 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2.879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232.58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635312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5370783"/>
                  </p:ext>
                </p:extLst>
              </p:nvPr>
            </p:nvGraphicFramePr>
            <p:xfrm>
              <a:off x="1108513" y="1646022"/>
              <a:ext cx="4771781" cy="3492476"/>
            </p:xfrm>
            <a:graphic>
              <a:graphicData uri="http://schemas.openxmlformats.org/drawingml/2006/table">
                <a:tbl>
                  <a:tblPr firstRow="1" firstCol="1" bandRow="1">
                    <a:tableStyleId>{9DCAF9ED-07DC-4A11-8D7F-57B35C25682E}</a:tableStyleId>
                  </a:tblPr>
                  <a:tblGrid>
                    <a:gridCol w="1322060">
                      <a:extLst>
                        <a:ext uri="{9D8B030D-6E8A-4147-A177-3AD203B41FA5}">
                          <a16:colId xmlns:a16="http://schemas.microsoft.com/office/drawing/2014/main" val="706929623"/>
                        </a:ext>
                      </a:extLst>
                    </a:gridCol>
                    <a:gridCol w="1592178">
                      <a:extLst>
                        <a:ext uri="{9D8B030D-6E8A-4147-A177-3AD203B41FA5}">
                          <a16:colId xmlns:a16="http://schemas.microsoft.com/office/drawing/2014/main" val="671934232"/>
                        </a:ext>
                      </a:extLst>
                    </a:gridCol>
                    <a:gridCol w="1857543">
                      <a:extLst>
                        <a:ext uri="{9D8B030D-6E8A-4147-A177-3AD203B41FA5}">
                          <a16:colId xmlns:a16="http://schemas.microsoft.com/office/drawing/2014/main" val="2277060683"/>
                        </a:ext>
                      </a:extLst>
                    </a:gridCol>
                  </a:tblGrid>
                  <a:tr h="963665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5946" marR="65946" marT="0" marB="0" anchor="ctr">
                        <a:blipFill>
                          <a:blip r:embed="rId2"/>
                          <a:stretch>
                            <a:fillRect l="-461" t="-1266" r="-262212" b="-2702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5946" marR="65946" marT="0" marB="0" anchor="ctr">
                        <a:blipFill>
                          <a:blip r:embed="rId2"/>
                          <a:stretch>
                            <a:fillRect l="-83206" t="-1266" r="-117176" b="-2702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5946" marR="65946" marT="0" marB="0" anchor="ctr">
                        <a:blipFill>
                          <a:blip r:embed="rId2"/>
                          <a:stretch>
                            <a:fillRect l="-157377" t="-1266" r="-656" b="-2702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8183889"/>
                      </a:ext>
                    </a:extLst>
                  </a:tr>
                  <a:tr h="510049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1 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1.795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373.06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90821876"/>
                      </a:ext>
                    </a:extLst>
                  </a:tr>
                  <a:tr h="511420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2</a:t>
                          </a:r>
                          <a:endParaRPr lang="es-EC" sz="1600" dirty="0">
                            <a:effectLst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1.968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340.24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914611813"/>
                      </a:ext>
                    </a:extLst>
                  </a:tr>
                  <a:tr h="471044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3</a:t>
                          </a:r>
                          <a:endParaRPr lang="es-EC" sz="1600" dirty="0">
                            <a:effectLst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2.356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284.21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0483441"/>
                      </a:ext>
                    </a:extLst>
                  </a:tr>
                  <a:tr h="511420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4 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2.565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261.05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07405958"/>
                      </a:ext>
                    </a:extLst>
                  </a:tr>
                  <a:tr h="524878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</a:rPr>
                            <a:t>5</a:t>
                          </a:r>
                          <a:r>
                            <a:rPr lang="es-EC" sz="1600" dirty="0">
                              <a:effectLst/>
                            </a:rPr>
                            <a:t> 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5946" marR="65946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2.879</a:t>
                          </a:r>
                          <a:endParaRPr lang="es-EC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232.58</a:t>
                          </a:r>
                          <a:endParaRPr lang="es-EC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6353124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1649481" y="5378400"/>
                <a:ext cx="1639551" cy="667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𝑆𝑆𝐶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𝑣𝑎𝑝𝑜𝑟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𝑃𝐹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EC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81" y="5378400"/>
                <a:ext cx="1639551" cy="6676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71660121"/>
              </p:ext>
            </p:extLst>
          </p:nvPr>
        </p:nvGraphicFramePr>
        <p:xfrm>
          <a:off x="5995476" y="1551086"/>
          <a:ext cx="6000887" cy="3827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3818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353707" y="418945"/>
            <a:ext cx="8691991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s-EC" sz="2400" b="1" dirty="0" smtClean="0"/>
              <a:t>Comparación Parámetros Iniciales vs Finales</a:t>
            </a:r>
            <a:endParaRPr lang="es-EC" sz="2400" b="1" dirty="0"/>
          </a:p>
          <a:p>
            <a:endParaRPr lang="es-EC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a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8784632"/>
                  </p:ext>
                </p:extLst>
              </p:nvPr>
            </p:nvGraphicFramePr>
            <p:xfrm>
              <a:off x="733583" y="1205660"/>
              <a:ext cx="11353914" cy="5405908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2270874">
                      <a:extLst>
                        <a:ext uri="{9D8B030D-6E8A-4147-A177-3AD203B41FA5}">
                          <a16:colId xmlns:a16="http://schemas.microsoft.com/office/drawing/2014/main" val="1293717902"/>
                        </a:ext>
                      </a:extLst>
                    </a:gridCol>
                    <a:gridCol w="1227909">
                      <a:extLst>
                        <a:ext uri="{9D8B030D-6E8A-4147-A177-3AD203B41FA5}">
                          <a16:colId xmlns:a16="http://schemas.microsoft.com/office/drawing/2014/main" val="3274208373"/>
                        </a:ext>
                      </a:extLst>
                    </a:gridCol>
                    <a:gridCol w="1084217">
                      <a:extLst>
                        <a:ext uri="{9D8B030D-6E8A-4147-A177-3AD203B41FA5}">
                          <a16:colId xmlns:a16="http://schemas.microsoft.com/office/drawing/2014/main" val="2620732825"/>
                        </a:ext>
                      </a:extLst>
                    </a:gridCol>
                    <a:gridCol w="1319348">
                      <a:extLst>
                        <a:ext uri="{9D8B030D-6E8A-4147-A177-3AD203B41FA5}">
                          <a16:colId xmlns:a16="http://schemas.microsoft.com/office/drawing/2014/main" val="3383321714"/>
                        </a:ext>
                      </a:extLst>
                    </a:gridCol>
                    <a:gridCol w="5451566">
                      <a:extLst>
                        <a:ext uri="{9D8B030D-6E8A-4147-A177-3AD203B41FA5}">
                          <a16:colId xmlns:a16="http://schemas.microsoft.com/office/drawing/2014/main" val="3602847283"/>
                        </a:ext>
                      </a:extLst>
                    </a:gridCol>
                  </a:tblGrid>
                  <a:tr h="567546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Parámetro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Estado Inicial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Estado</a:t>
                          </a:r>
                          <a:r>
                            <a:rPr lang="es-EC" sz="1400" b="1" baseline="0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s-EC" sz="1400" b="1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Final</a:t>
                          </a:r>
                          <a:endParaRPr lang="es-EC" sz="1400" b="1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Decremento/ Incremento</a:t>
                          </a:r>
                          <a:endParaRPr lang="es-EC" sz="1400" b="1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s-EC" sz="1400" b="1" dirty="0" smtClean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Observaciones</a:t>
                          </a:r>
                          <a:endParaRPr lang="es-EC" sz="14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85481712"/>
                      </a:ext>
                    </a:extLst>
                  </a:tr>
                  <a:tr h="884663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Eficiencia Térmica</a:t>
                          </a:r>
                          <a:br>
                            <a:rPr lang="es-EC" sz="1400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ɳ</m:t>
                                    </m:r>
                                  </m:e>
                                  <m:sub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𝑡h</m:t>
                                    </m:r>
                                  </m:sub>
                                </m:sSub>
                                <m:r>
                                  <a:rPr lang="es-EC" sz="1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9.92 %</m:t>
                                </m:r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15.71 %</m:t>
                                </m:r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5.79 %</m:t>
                                </m:r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s-EC" sz="1400" dirty="0" smtClean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Cambio válvula entrada a turbina</a:t>
                          </a:r>
                          <a:r>
                            <a:rPr lang="es-EC" sz="1400" baseline="0" dirty="0" smtClean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y </a:t>
                          </a:r>
                          <a:r>
                            <a:rPr lang="es-EC" sz="1400" dirty="0" smtClean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Reparación</a:t>
                          </a:r>
                          <a:r>
                            <a:rPr lang="es-EC" sz="1400" baseline="0" dirty="0" smtClean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Supercalentador</a:t>
                          </a:r>
                        </a:p>
                        <a:p>
                          <a:pPr marL="0" marR="0" indent="0" algn="ctr" defTabSz="914354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4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Eficiencia térmica y Eficiencia de la Turbina  varía de 10 a 20%  en turbinas</a:t>
                          </a:r>
                          <a:r>
                            <a:rPr lang="es-EC" sz="1400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de vapor de una etapa</a:t>
                          </a:r>
                          <a:endParaRPr lang="es-EC" sz="11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34150850"/>
                      </a:ext>
                    </a:extLst>
                  </a:tr>
                  <a:tr h="884663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Eficiencia de la Turbina</a:t>
                          </a:r>
                          <a:br>
                            <a:rPr lang="es-EC" sz="1400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ɳ</m:t>
                                    </m:r>
                                  </m:e>
                                  <m:sub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𝑡𝑢𝑟𝑏</m:t>
                                    </m:r>
                                  </m:sub>
                                </m:sSub>
                                <m:r>
                                  <a:rPr lang="es-EC" sz="1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6.71 %</m:t>
                                </m:r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15.40 %</m:t>
                                </m:r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8.69 %</m:t>
                                </m:r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s-EC" sz="11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80688319"/>
                      </a:ext>
                    </a:extLst>
                  </a:tr>
                  <a:tr h="603657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Eficiencia Isentrópica</a:t>
                          </a:r>
                          <a:br>
                            <a:rPr lang="es-EC" sz="1400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ɳ</m:t>
                                    </m:r>
                                  </m:e>
                                  <m:sub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𝑖𝑠𝑒𝑛</m:t>
                                    </m:r>
                                  </m:sub>
                                </m:sSub>
                                <m:r>
                                  <a:rPr lang="es-EC" sz="1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26.74%</m:t>
                                </m:r>
                              </m:oMath>
                            </m:oMathPara>
                          </a14:m>
                          <a:endParaRPr lang="es-EC" sz="14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78.72 %</m:t>
                                </m:r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51.98 %</m:t>
                                </m:r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s-EC" sz="14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Eficiencia isentrópica varía de 70 a 90%  en turbinas</a:t>
                          </a:r>
                          <a:r>
                            <a:rPr lang="es-EC" sz="1400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de vapor</a:t>
                          </a:r>
                          <a:endParaRPr lang="es-EC" sz="11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63538254"/>
                      </a:ext>
                    </a:extLst>
                  </a:tr>
                  <a:tr h="626953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Pérdida de flujo másico</a:t>
                          </a:r>
                        </a:p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̇"/>
                                    <m:ctrlP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s-EC" sz="14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4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s-EC" sz="14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𝑝𝑒𝑟𝑑</m:t>
                                        </m:r>
                                      </m:sub>
                                    </m:sSub>
                                  </m:e>
                                </m:acc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0.179 </m:t>
                                </m:r>
                                <m:f>
                                  <m:fPr>
                                    <m:ctrlP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𝑘𝑔</m:t>
                                    </m:r>
                                  </m:num>
                                  <m:den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𝑠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4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0.061 </m:t>
                                </m:r>
                                <m:f>
                                  <m:fPr>
                                    <m:ctrlP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𝑘𝑔</m:t>
                                    </m:r>
                                  </m:num>
                                  <m:den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𝑠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 </m:t>
                                </m:r>
                                <m:r>
                                  <a:rPr lang="es-EC" sz="14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0.118 </m:t>
                                </m:r>
                                <m:f>
                                  <m:fPr>
                                    <m:ctrlP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𝑘𝑔</m:t>
                                    </m:r>
                                  </m:num>
                                  <m:den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𝑠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s-EC" sz="1400" dirty="0" smtClean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Reparación y rehabilitación bomba de vacío</a:t>
                          </a:r>
                          <a:endParaRPr lang="es-EC" sz="14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99788247"/>
                      </a:ext>
                    </a:extLst>
                  </a:tr>
                  <a:tr h="869374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Coeficiente Global de transferencia de Calor U</a:t>
                          </a:r>
                        </a:p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1.072</m:t>
                                </m:r>
                                <m:f>
                                  <m:fPr>
                                    <m:ctrlP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𝑘𝑊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EC" sz="14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EC" sz="14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s-EC" sz="14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∙°</m:t>
                                    </m:r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1.046</m:t>
                                </m:r>
                                <m:f>
                                  <m:fPr>
                                    <m:ctrlP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𝑘𝑊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EC" sz="14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EC" sz="14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s-EC" sz="14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∙°</m:t>
                                    </m:r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 </m:t>
                                </m:r>
                                <m:r>
                                  <a:rPr lang="es-EC" sz="14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0.026</m:t>
                                </m:r>
                                <m:f>
                                  <m:fPr>
                                    <m:ctrlP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𝑘𝑊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EC" sz="14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EC" sz="14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s-EC" sz="14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∙°</m:t>
                                    </m:r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400" dirty="0" smtClean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“U” para Intercambiadores de calor Vapor de Agua-Agua</a:t>
                          </a:r>
                          <a:r>
                            <a:rPr lang="es-EC" sz="1400" baseline="0" dirty="0" smtClean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s-EC" sz="14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0.</m:t>
                              </m:r>
                              <m:r>
                                <a:rPr lang="es-EC" sz="14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993−3.400</m:t>
                              </m:r>
                              <m:f>
                                <m:fPr>
                                  <m:ctrlPr>
                                    <a:rPr lang="es-EC" sz="1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𝑘𝑊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s-EC" sz="14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C" sz="14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s-EC" sz="14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s-EC" sz="14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∗°</m:t>
                              </m:r>
                              <m:r>
                                <a:rPr lang="es-EC" sz="14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oMath>
                          </a14:m>
                          <a:endParaRPr lang="es-EC" sz="14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69878702"/>
                      </a:ext>
                    </a:extLst>
                  </a:tr>
                  <a:tr h="653782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Eficiencia del Generador</a:t>
                          </a:r>
                          <a:br>
                            <a:rPr lang="es-EC" sz="1400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ɳ</m:t>
                                    </m:r>
                                  </m:e>
                                  <m:sub>
                                    <m:r>
                                      <a:rPr lang="es-EC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𝐺</m:t>
                                    </m:r>
                                  </m:sub>
                                </m:sSub>
                                <m:r>
                                  <a:rPr lang="es-EC" sz="1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82.32 %</m:t>
                                </m:r>
                              </m:oMath>
                            </m:oMathPara>
                          </a14:m>
                          <a:endParaRPr lang="es-EC" sz="14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90.88 %</m:t>
                                </m:r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8.56 %</m:t>
                                </m:r>
                              </m:oMath>
                            </m:oMathPara>
                          </a14:m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s-EC" sz="14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Eficiencia de un generador eléctrico en las plantas de vapor debe ser mayor a 90%</a:t>
                          </a:r>
                          <a:endParaRPr lang="es-EC" sz="11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076702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a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8784632"/>
                  </p:ext>
                </p:extLst>
              </p:nvPr>
            </p:nvGraphicFramePr>
            <p:xfrm>
              <a:off x="733583" y="1205660"/>
              <a:ext cx="11353914" cy="5405908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2270874">
                      <a:extLst>
                        <a:ext uri="{9D8B030D-6E8A-4147-A177-3AD203B41FA5}">
                          <a16:colId xmlns:a16="http://schemas.microsoft.com/office/drawing/2014/main" val="1293717902"/>
                        </a:ext>
                      </a:extLst>
                    </a:gridCol>
                    <a:gridCol w="1227909">
                      <a:extLst>
                        <a:ext uri="{9D8B030D-6E8A-4147-A177-3AD203B41FA5}">
                          <a16:colId xmlns:a16="http://schemas.microsoft.com/office/drawing/2014/main" val="3274208373"/>
                        </a:ext>
                      </a:extLst>
                    </a:gridCol>
                    <a:gridCol w="1084217">
                      <a:extLst>
                        <a:ext uri="{9D8B030D-6E8A-4147-A177-3AD203B41FA5}">
                          <a16:colId xmlns:a16="http://schemas.microsoft.com/office/drawing/2014/main" val="2620732825"/>
                        </a:ext>
                      </a:extLst>
                    </a:gridCol>
                    <a:gridCol w="1319348">
                      <a:extLst>
                        <a:ext uri="{9D8B030D-6E8A-4147-A177-3AD203B41FA5}">
                          <a16:colId xmlns:a16="http://schemas.microsoft.com/office/drawing/2014/main" val="3383321714"/>
                        </a:ext>
                      </a:extLst>
                    </a:gridCol>
                    <a:gridCol w="5451566">
                      <a:extLst>
                        <a:ext uri="{9D8B030D-6E8A-4147-A177-3AD203B41FA5}">
                          <a16:colId xmlns:a16="http://schemas.microsoft.com/office/drawing/2014/main" val="3602847283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Parámetro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Estado Inicial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Estado</a:t>
                          </a:r>
                          <a:r>
                            <a:rPr lang="es-EC" sz="1400" b="1" baseline="0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s-EC" sz="1400" b="1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Final</a:t>
                          </a:r>
                          <a:endParaRPr lang="es-EC" sz="1400" b="1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Decremento/ Incremento</a:t>
                          </a:r>
                          <a:endParaRPr lang="es-EC" sz="1400" b="1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s-EC" sz="1400" b="1" dirty="0" smtClean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Observaciones</a:t>
                          </a:r>
                          <a:endParaRPr lang="es-EC" sz="14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85481712"/>
                      </a:ext>
                    </a:extLst>
                  </a:tr>
                  <a:tr h="884663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68" t="-72414" r="-399732" b="-4427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86070" t="-72414" r="-641791" b="-4427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23034" t="-72414" r="-624719" b="-4427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48611" t="-72414" r="-414815" b="-442759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s-EC" sz="1400" dirty="0" smtClean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Cambio válvula entrada a turbina</a:t>
                          </a:r>
                          <a:r>
                            <a:rPr lang="es-EC" sz="1400" baseline="0" dirty="0" smtClean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y </a:t>
                          </a:r>
                          <a:r>
                            <a:rPr lang="es-EC" sz="1400" dirty="0" smtClean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Reparación</a:t>
                          </a:r>
                          <a:r>
                            <a:rPr lang="es-EC" sz="1400" baseline="0" dirty="0" smtClean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Supercalentador</a:t>
                          </a:r>
                        </a:p>
                        <a:p>
                          <a:pPr marL="0" marR="0" indent="0" algn="ctr" defTabSz="914354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4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Eficiencia térmica y Eficiencia de la Turbina  varía de 10 a 20%  en turbinas</a:t>
                          </a:r>
                          <a:r>
                            <a:rPr lang="es-EC" sz="1400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de vapor de una etapa</a:t>
                          </a:r>
                          <a:endParaRPr lang="es-EC" sz="11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34150850"/>
                      </a:ext>
                    </a:extLst>
                  </a:tr>
                  <a:tr h="884663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68" t="-171233" r="-399732" b="-3397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86070" t="-171233" r="-641791" b="-3397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23034" t="-171233" r="-624719" b="-3397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48611" t="-171233" r="-414815" b="-339726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s-EC" sz="11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8068831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68" t="-377143" r="-399732" b="-37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86070" t="-377143" r="-641791" b="-37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23034" t="-377143" r="-624719" b="-37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48611" t="-377143" r="-414815" b="-37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s-EC" sz="14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Eficiencia isentrópica varía de 70 a 90%  en turbinas</a:t>
                          </a:r>
                          <a:r>
                            <a:rPr lang="es-EC" sz="1400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de vapor</a:t>
                          </a:r>
                          <a:endParaRPr lang="es-EC" sz="11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63538254"/>
                      </a:ext>
                    </a:extLst>
                  </a:tr>
                  <a:tr h="664782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68" t="-459633" r="-399732" b="-2587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86070" t="-459633" r="-641791" b="-2587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23034" t="-459633" r="-624719" b="-2587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48611" t="-459633" r="-414815" b="-2587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s-EC" sz="1400" dirty="0" smtClean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Reparación y rehabilitación bomba de vacío</a:t>
                          </a:r>
                          <a:endParaRPr lang="es-EC" sz="14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99788247"/>
                      </a:ext>
                    </a:extLst>
                  </a:tr>
                  <a:tr h="960120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Coeficiente Global de transferencia de Calor U</a:t>
                          </a:r>
                        </a:p>
                        <a:p>
                          <a:pPr indent="18034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86070" t="-386076" r="-641791" b="-78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23034" t="-386076" r="-624719" b="-78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48611" t="-386076" r="-414815" b="-78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8268" t="-386076" r="-112" b="-784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69878702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68" t="-640000" r="-399732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86070" t="-640000" r="-641791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23034" t="-640000" r="-624719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48611" t="-640000" r="-41481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s-EC" sz="14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Eficiencia de un generador eléctrico en las plantas de vapor debe ser mayor a 90%</a:t>
                          </a:r>
                          <a:endParaRPr lang="es-EC" sz="11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0767022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539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53706" y="295656"/>
            <a:ext cx="8691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Análisis de Resultados</a:t>
            </a:r>
          </a:p>
          <a:p>
            <a:r>
              <a:rPr lang="es-EC" sz="2400" dirty="0"/>
              <a:t>Comparación Estado Inicial y Final Consumo Específico de Vapor</a:t>
            </a:r>
          </a:p>
          <a:p>
            <a:endParaRPr lang="es-EC" sz="2000" b="1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799421"/>
              </p:ext>
            </p:extLst>
          </p:nvPr>
        </p:nvGraphicFramePr>
        <p:xfrm>
          <a:off x="1031966" y="1405733"/>
          <a:ext cx="5055326" cy="512064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436914">
                  <a:extLst>
                    <a:ext uri="{9D8B030D-6E8A-4147-A177-3AD203B41FA5}">
                      <a16:colId xmlns:a16="http://schemas.microsoft.com/office/drawing/2014/main" val="2436665574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1970716791"/>
                    </a:ext>
                  </a:extLst>
                </a:gridCol>
                <a:gridCol w="1022586">
                  <a:extLst>
                    <a:ext uri="{9D8B030D-6E8A-4147-A177-3AD203B41FA5}">
                      <a16:colId xmlns:a16="http://schemas.microsoft.com/office/drawing/2014/main" val="2492968425"/>
                    </a:ext>
                  </a:extLst>
                </a:gridCol>
                <a:gridCol w="1420169">
                  <a:extLst>
                    <a:ext uri="{9D8B030D-6E8A-4147-A177-3AD203B41FA5}">
                      <a16:colId xmlns:a16="http://schemas.microsoft.com/office/drawing/2014/main" val="4283882708"/>
                    </a:ext>
                  </a:extLst>
                </a:gridCol>
              </a:tblGrid>
              <a:tr h="796046">
                <a:tc>
                  <a:txBody>
                    <a:bodyPr/>
                    <a:lstStyle/>
                    <a:p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Resistencia Eléctrica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Potencia al Freno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SSC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5629874"/>
                  </a:ext>
                </a:extLst>
              </a:tr>
              <a:tr h="386202">
                <a:tc rowSpan="5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Estado Inicial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1,026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652,63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4770462"/>
                  </a:ext>
                </a:extLst>
              </a:tr>
              <a:tr h="3862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1,570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426,49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3668208"/>
                  </a:ext>
                </a:extLst>
              </a:tr>
              <a:tr h="3862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2,052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326,31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11669"/>
                  </a:ext>
                </a:extLst>
              </a:tr>
              <a:tr h="3862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2,356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284,21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7385212"/>
                  </a:ext>
                </a:extLst>
              </a:tr>
              <a:tr h="3862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2,764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242,25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6852258"/>
                  </a:ext>
                </a:extLst>
              </a:tr>
              <a:tr h="386202">
                <a:tc rowSpan="5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Estado Final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1,795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373,06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6196225"/>
                  </a:ext>
                </a:extLst>
              </a:tr>
              <a:tr h="3862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1,968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340,24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4354612"/>
                  </a:ext>
                </a:extLst>
              </a:tr>
              <a:tr h="3862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2,356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284,21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8677173"/>
                  </a:ext>
                </a:extLst>
              </a:tr>
              <a:tr h="3862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2,565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261,05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807866"/>
                  </a:ext>
                </a:extLst>
              </a:tr>
              <a:tr h="3862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2,879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232,58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9793557"/>
                  </a:ext>
                </a:extLst>
              </a:tr>
            </a:tbl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35209584"/>
              </p:ext>
            </p:extLst>
          </p:nvPr>
        </p:nvGraphicFramePr>
        <p:xfrm>
          <a:off x="6087291" y="1502229"/>
          <a:ext cx="5878285" cy="4781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724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72391" y="590653"/>
            <a:ext cx="8691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Conclusiones</a:t>
            </a:r>
            <a:endParaRPr lang="es-EC" sz="2400" b="1" dirty="0"/>
          </a:p>
          <a:p>
            <a:endParaRPr lang="es-EC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1372391" y="944596"/>
                <a:ext cx="9453154" cy="47682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200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s-EC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El análisis técnico-mecánico realizado en la turbina de vapor Coppus RL, accesorios y elementos constitutivos </a:t>
                </a:r>
                <a:r>
                  <a:rPr lang="es-EC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evidenci</a:t>
                </a:r>
                <a:r>
                  <a:rPr lang="es-EC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ó</a:t>
                </a:r>
                <a:r>
                  <a:rPr lang="es-EC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EC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la existencia de fallas en elementos importantes que limitó </a:t>
                </a:r>
                <a:r>
                  <a:rPr lang="es-EC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el </a:t>
                </a:r>
                <a:r>
                  <a:rPr lang="es-EC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correcto funcionamiento reflejado en las pérdidas </a:t>
                </a:r>
                <a:r>
                  <a:rPr lang="es-EC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energéticas calculadas.</a:t>
                </a:r>
                <a:endParaRPr lang="es-EC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200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s-EC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La instalación de instrumentos de medición y el análisis técnico mecánico del intercambiador de calor hizo posible establecer </a:t>
                </a:r>
                <a:r>
                  <a:rPr lang="es-EC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parámetros </a:t>
                </a:r>
                <a:r>
                  <a:rPr lang="es-EC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necesarios que no se disponían para el cálculo del coeficiente global de transferencia de calor permitiendo que se desarrollen prácticas de laboratorio </a:t>
                </a:r>
                <a:r>
                  <a:rPr lang="es-EC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correspondiente </a:t>
                </a:r>
                <a:r>
                  <a:rPr lang="es-EC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 la asignatura de Diseño Térmico.</a:t>
                </a:r>
              </a:p>
              <a:p>
                <a:pPr marL="342900" lvl="0" indent="-342900" algn="just">
                  <a:lnSpc>
                    <a:spcPct val="200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s-EC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La rehabilitación de la bomba de vacío disminuyó la pérdida del flujo másico a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0.061 </m:t>
                    </m:r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EC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𝑘𝑔</m:t>
                        </m:r>
                      </m:num>
                      <m:den>
                        <m:r>
                          <a:rPr lang="es-EC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s-EC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391" y="944596"/>
                <a:ext cx="9453154" cy="4768228"/>
              </a:xfrm>
              <a:prstGeom prst="rect">
                <a:avLst/>
              </a:prstGeom>
              <a:blipFill>
                <a:blip r:embed="rId2"/>
                <a:stretch>
                  <a:fillRect l="-516" r="-58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1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1013287" y="1078318"/>
                <a:ext cx="10798630" cy="5322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200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s-EC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Como consecuencia directa de los trabajos realizados en la turbina, accesorios y elementos constitutivos la eficiencia térmica se incrementó a </a:t>
                </a:r>
                <a14:m>
                  <m:oMath xmlns:m="http://schemas.openxmlformats.org/officeDocument/2006/math">
                    <m:r>
                      <a:rPr lang="es-EC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15.71%</m:t>
                    </m:r>
                  </m:oMath>
                </a14:m>
                <a:r>
                  <a:rPr lang="es-EC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l</a:t>
                </a:r>
                <a:r>
                  <a:rPr lang="es-EC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 eficiencia de la turbina se incrementó a </a:t>
                </a:r>
                <a14:m>
                  <m:oMath xmlns:m="http://schemas.openxmlformats.org/officeDocument/2006/math">
                    <m:r>
                      <a:rPr lang="es-EC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15.40 %</m:t>
                    </m:r>
                  </m:oMath>
                </a14:m>
                <a:r>
                  <a:rPr lang="es-EC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l</a:t>
                </a:r>
                <a:r>
                  <a:rPr lang="es-EC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 eficiencia isentrópica se incrementó ­a </a:t>
                </a:r>
                <a14:m>
                  <m:oMath xmlns:m="http://schemas.openxmlformats.org/officeDocument/2006/math">
                    <m:r>
                      <a:rPr lang="es-EC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78.72 %</m:t>
                    </m:r>
                  </m:oMath>
                </a14:m>
                <a:r>
                  <a:rPr lang="es-EC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s-EC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la eficiencia del generador se incrementó a </a:t>
                </a:r>
                <a:r>
                  <a:rPr lang="es-EC" dirty="0" smtClean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90.88%, </a:t>
                </a:r>
                <a:r>
                  <a:rPr lang="es-EC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el coeficiente global de transferencia de calor </a:t>
                </a:r>
                <a:r>
                  <a:rPr lang="es-EC" dirty="0" smtClean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disminuyó a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1.046 </m:t>
                    </m:r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EC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𝑘𝑊</m:t>
                        </m:r>
                      </m:num>
                      <m:den>
                        <m:sSup>
                          <m:sSupPr>
                            <m:ctrlPr>
                              <a:rPr lang="es-EC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s-EC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s-EC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∙°</m:t>
                        </m:r>
                        <m:r>
                          <a:rPr lang="es-EC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</m:den>
                    </m:f>
                  </m:oMath>
                </a14:m>
                <a:r>
                  <a:rPr lang="es-EC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y se disminuyó el consumo específico de vapor en términos generales optimizando el gasto energético relacionado con la potencia al freno.</a:t>
                </a:r>
                <a:endParaRPr lang="es-EC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200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s-EC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La guía de prácticas para el laboratorio de la planta de vapor integró todos los aspectos referidos </a:t>
                </a:r>
                <a:r>
                  <a:rPr lang="es-EC" dirty="0" smtClean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 su </a:t>
                </a:r>
                <a:r>
                  <a:rPr lang="es-EC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funcionamiento </a:t>
                </a:r>
                <a:r>
                  <a:rPr lang="es-EC" dirty="0" smtClean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siendo </a:t>
                </a:r>
                <a:r>
                  <a:rPr lang="es-EC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un sustento teórico práctico de las materias del área de conocimiento de Energía, además de incluir una nueva práctica correspondiente </a:t>
                </a:r>
                <a:r>
                  <a:rPr lang="es-EC" dirty="0" smtClean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al </a:t>
                </a:r>
                <a:r>
                  <a:rPr lang="es-EC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intercambiador de calor.</a:t>
                </a:r>
              </a:p>
              <a:p>
                <a:pPr marL="342900" lvl="0" indent="-342900" algn="just">
                  <a:lnSpc>
                    <a:spcPct val="200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s-EC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El presente trabajo servirá como antecedente para futuros trabajos en el equipo</a:t>
                </a:r>
                <a:r>
                  <a:rPr lang="es-EC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287" y="1078318"/>
                <a:ext cx="10798630" cy="5322226"/>
              </a:xfrm>
              <a:prstGeom prst="rect">
                <a:avLst/>
              </a:prstGeom>
              <a:blipFill>
                <a:blip r:embed="rId2"/>
                <a:stretch>
                  <a:fillRect l="-451" r="-45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adroTexto 2"/>
          <p:cNvSpPr txBox="1"/>
          <p:nvPr/>
        </p:nvSpPr>
        <p:spPr>
          <a:xfrm>
            <a:off x="1372391" y="590653"/>
            <a:ext cx="8691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Conclusiones</a:t>
            </a:r>
            <a:endParaRPr lang="es-EC" sz="2000" b="1" dirty="0"/>
          </a:p>
          <a:p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20136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40594" y="1178224"/>
            <a:ext cx="9387038" cy="5150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Seguir los pasos del procedimiento establecido para el correcto funcionamiento de la planta de vapor.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Esperar </a:t>
            </a:r>
            <a:r>
              <a:rPr lang="es-EC" sz="2400" dirty="0">
                <a:ea typeface="Calibri" panose="020F0502020204030204" pitchFamily="34" charset="0"/>
                <a:cs typeface="Times New Roman" panose="02020603050405020304" pitchFamily="18" charset="0"/>
              </a:rPr>
              <a:t>un tiempo de estabilización de 30 a 40 minutos para empezar la toma de datos de las variables de la turbina.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400" dirty="0">
                <a:ea typeface="Calibri" panose="020F0502020204030204" pitchFamily="34" charset="0"/>
                <a:cs typeface="Times New Roman" panose="02020603050405020304" pitchFamily="18" charset="0"/>
              </a:rPr>
              <a:t>No cerrar completamente las válvulas para evitar que los sellos se bloqueen por efectos de expansión térmica durante la puesta en marcha de la planta de vapor.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488117" y="541130"/>
            <a:ext cx="8691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Recomendacione</a:t>
            </a:r>
            <a:r>
              <a:rPr lang="es-EC" sz="2400" b="1" dirty="0"/>
              <a:t>s</a:t>
            </a:r>
          </a:p>
          <a:p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33234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132902" y="1291134"/>
            <a:ext cx="5676900" cy="3654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900"/>
              </a:spcAft>
            </a:pPr>
            <a:r>
              <a:rPr lang="es-EC" sz="2800" b="1" dirty="0" err="1" smtClean="0"/>
              <a:t>Supercalentador</a:t>
            </a:r>
            <a:endParaRPr lang="es-EC" sz="2800" b="1" dirty="0" smtClean="0"/>
          </a:p>
          <a:p>
            <a:pPr algn="just">
              <a:spcAft>
                <a:spcPts val="900"/>
              </a:spcAft>
            </a:pPr>
            <a:r>
              <a:rPr lang="es-EC" sz="2800" dirty="0"/>
              <a:t>Equipo térmico </a:t>
            </a:r>
            <a:r>
              <a:rPr lang="es-EC" sz="2800" dirty="0" smtClean="0"/>
              <a:t>que agrega </a:t>
            </a:r>
            <a:r>
              <a:rPr lang="es-EC" sz="2800" dirty="0"/>
              <a:t>calor </a:t>
            </a:r>
            <a:r>
              <a:rPr lang="es-EC" sz="2800" dirty="0" smtClean="0"/>
              <a:t>de </a:t>
            </a:r>
            <a:r>
              <a:rPr lang="es-EC" sz="2800" dirty="0"/>
              <a:t>los gases de combustión al vapor proveniente de la caldera que pasa a través de un tubo </a:t>
            </a:r>
            <a:r>
              <a:rPr lang="es-EC" sz="2800" dirty="0" smtClean="0"/>
              <a:t>serpentín, convirtiendo mediante un proceso isobárico el vapor saturado en sobrecalentado.</a:t>
            </a:r>
            <a:endParaRPr lang="es-EC" sz="2800" b="1" dirty="0" smtClean="0"/>
          </a:p>
        </p:txBody>
      </p:sp>
      <p:pic>
        <p:nvPicPr>
          <p:cNvPr id="8" name="Imagen 7"/>
          <p:cNvPicPr/>
          <p:nvPr/>
        </p:nvPicPr>
        <p:blipFill rotWithShape="1">
          <a:blip r:embed="rId3"/>
          <a:srcRect l="34936" t="9407" r="33654" b="13911"/>
          <a:stretch/>
        </p:blipFill>
        <p:spPr bwMode="auto">
          <a:xfrm>
            <a:off x="7787106" y="1391238"/>
            <a:ext cx="2846608" cy="34546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353709" y="550909"/>
            <a:ext cx="49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72391" y="590653"/>
            <a:ext cx="8691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Recomendaciones</a:t>
            </a:r>
            <a:endParaRPr lang="es-EC" sz="2400" b="1" dirty="0"/>
          </a:p>
          <a:p>
            <a:endParaRPr lang="es-EC" sz="2000" b="1" dirty="0"/>
          </a:p>
        </p:txBody>
      </p:sp>
      <p:sp>
        <p:nvSpPr>
          <p:cNvPr id="4" name="Rectángulo 3"/>
          <p:cNvSpPr/>
          <p:nvPr/>
        </p:nvSpPr>
        <p:spPr>
          <a:xfrm>
            <a:off x="1179886" y="975373"/>
            <a:ext cx="927555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Realizar un trabajo de intervención en la torre de enfriamiento para prolongar sus años de vida útil.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Limitar el uso de la bomba de vacío debido al desgaste que presentan los componentes internos que no se pudieron reemplazar debido a que ya no existen en el mercado local e internacional y de ser posible adquirir una máquina nueva.</a:t>
            </a: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Instalar relés térmicos en los controladores de temperatura y presión del supercalentador para evitar nuevos daños por fluctuaciones de voltaje en la corriente eléctrica de la planta de vapor.</a:t>
            </a:r>
          </a:p>
          <a:p>
            <a:pPr indent="180340">
              <a:lnSpc>
                <a:spcPct val="200000"/>
              </a:lnSpc>
              <a:spcAft>
                <a:spcPts val="0"/>
              </a:spcAft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5273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26080" y="1907176"/>
            <a:ext cx="69102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8800" dirty="0" smtClean="0"/>
              <a:t>Gracias por su atención</a:t>
            </a:r>
            <a:endParaRPr lang="es-EC" sz="8800" dirty="0"/>
          </a:p>
        </p:txBody>
      </p:sp>
    </p:spTree>
    <p:extLst>
      <p:ext uri="{BB962C8B-B14F-4D97-AF65-F5344CB8AC3E}">
        <p14:creationId xmlns:p14="http://schemas.microsoft.com/office/powerpoint/2010/main" val="301625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 PERSONALIZ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Espe" id="{38EBE01F-D7E9-49D5-9962-907432CB5738}" vid="{47B729A8-9B1C-476D-B33A-EC93818AF0E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8776</TotalTime>
  <Words>5538</Words>
  <Application>Microsoft Office PowerPoint</Application>
  <PresentationFormat>Panorámica</PresentationFormat>
  <Paragraphs>1759</Paragraphs>
  <Slides>91</Slides>
  <Notes>61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91</vt:i4>
      </vt:variant>
    </vt:vector>
  </HeadingPairs>
  <TitlesOfParts>
    <vt:vector size="98" baseType="lpstr">
      <vt:lpstr>Arial</vt:lpstr>
      <vt:lpstr>Calibri</vt:lpstr>
      <vt:lpstr>Cambria Math</vt:lpstr>
      <vt:lpstr>Symbol</vt:lpstr>
      <vt:lpstr>Times New Roman</vt:lpstr>
      <vt:lpstr>Wingdings</vt:lpstr>
      <vt:lpstr>Tema1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Instrumentos de Medición de Presión</vt:lpstr>
      <vt:lpstr>Instrumentos de Medición de Presión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Enrique</dc:creator>
  <cp:lastModifiedBy>Admin</cp:lastModifiedBy>
  <cp:revision>703</cp:revision>
  <dcterms:created xsi:type="dcterms:W3CDTF">2014-08-19T19:39:53Z</dcterms:created>
  <dcterms:modified xsi:type="dcterms:W3CDTF">2020-08-27T04:19:15Z</dcterms:modified>
</cp:coreProperties>
</file>