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98" r:id="rId33"/>
    <p:sldId id="29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embeddedFontLst>
    <p:embeddedFont>
      <p:font typeface="Pacifico" panose="020B0604020202020204" charset="0"/>
      <p:regular r:id="rId45"/>
    </p:embeddedFon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6666D6-A5DE-4300-8BCF-4209A28CF17B}">
  <a:tblStyle styleId="{9D6666D6-A5DE-4300-8BCF-4209A28CF1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Hoja1!$B$1</c:f>
              <c:strCache>
                <c:ptCount val="1"/>
                <c:pt idx="0">
                  <c:v>Serie 1</c:v>
                </c:pt>
              </c:strCache>
            </c:strRef>
          </c:tx>
          <c:spPr>
            <a:solidFill>
              <a:srgbClr val="3399FF"/>
            </a:solidFill>
            <a:ln>
              <a:noFill/>
            </a:ln>
            <a:effectLst/>
            <a:sp3d/>
          </c:spPr>
          <c:invertIfNegative val="0"/>
          <c:dLbls>
            <c:dLbl>
              <c:idx val="0"/>
              <c:layout>
                <c:manualLayout>
                  <c:x val="-8.3333333333333332E-3"/>
                  <c:y val="-1.250000000000005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750000000000002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66E-2"/>
                  <c:y val="-4.37499999999999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4.06250000000001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Nivel 1</c:v>
                </c:pt>
                <c:pt idx="1">
                  <c:v>Nivel 2</c:v>
                </c:pt>
                <c:pt idx="2">
                  <c:v>Nivel 3</c:v>
                </c:pt>
                <c:pt idx="3">
                  <c:v>Nivel 4</c:v>
                </c:pt>
              </c:strCache>
            </c:strRef>
          </c:cat>
          <c:val>
            <c:numRef>
              <c:f>Hoja1!$B$2:$B$5</c:f>
              <c:numCache>
                <c:formatCode>0.00%</c:formatCode>
                <c:ptCount val="4"/>
                <c:pt idx="0">
                  <c:v>0.34870000000000001</c:v>
                </c:pt>
                <c:pt idx="1">
                  <c:v>0.46739999999999998</c:v>
                </c:pt>
                <c:pt idx="2">
                  <c:v>0.16589999999999999</c:v>
                </c:pt>
                <c:pt idx="3">
                  <c:v>1.7899999999999999E-2</c:v>
                </c:pt>
              </c:numCache>
            </c:numRef>
          </c:val>
        </c:ser>
        <c:dLbls>
          <c:showLegendKey val="0"/>
          <c:showVal val="0"/>
          <c:showCatName val="0"/>
          <c:showSerName val="0"/>
          <c:showPercent val="0"/>
          <c:showBubbleSize val="0"/>
        </c:dLbls>
        <c:gapWidth val="150"/>
        <c:shape val="box"/>
        <c:axId val="496214816"/>
        <c:axId val="496215208"/>
        <c:axId val="0"/>
      </c:bar3DChart>
      <c:catAx>
        <c:axId val="496214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6215208"/>
        <c:crosses val="autoZero"/>
        <c:auto val="1"/>
        <c:lblAlgn val="ctr"/>
        <c:lblOffset val="100"/>
        <c:noMultiLvlLbl val="0"/>
      </c:catAx>
      <c:valAx>
        <c:axId val="496215208"/>
        <c:scaling>
          <c:orientation val="minMax"/>
        </c:scaling>
        <c:delete val="0"/>
        <c:axPos val="l"/>
        <c:majorGridlines>
          <c:spPr>
            <a:ln w="9525" cap="flat" cmpd="sng" algn="ctr">
              <a:solidFill>
                <a:schemeClr val="bg2">
                  <a:lumMod val="40000"/>
                  <a:lumOff val="6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6214816"/>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Hoja1!$B$1</c:f>
              <c:strCache>
                <c:ptCount val="1"/>
                <c:pt idx="0">
                  <c:v>Serie 1</c:v>
                </c:pt>
              </c:strCache>
            </c:strRef>
          </c:tx>
          <c:spPr>
            <a:solidFill>
              <a:schemeClr val="tx2"/>
            </a:solidFill>
            <a:ln>
              <a:noFill/>
            </a:ln>
            <a:effectLst/>
            <a:sp3d/>
          </c:spPr>
          <c:invertIfNegative val="0"/>
          <c:dLbls>
            <c:dLbl>
              <c:idx val="0"/>
              <c:layout>
                <c:manualLayout>
                  <c:x val="-8.3333333333333332E-3"/>
                  <c:y val="-1.250000000000005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750000000000002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66E-2"/>
                  <c:y val="-4.37499999999999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083333333333334E-2"/>
                  <c:y val="-2.02064375060292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Nivel 1</c:v>
                </c:pt>
                <c:pt idx="1">
                  <c:v>Nivel 2</c:v>
                </c:pt>
                <c:pt idx="2">
                  <c:v>Nivel 3</c:v>
                </c:pt>
                <c:pt idx="3">
                  <c:v>Nivel 4</c:v>
                </c:pt>
              </c:strCache>
            </c:strRef>
          </c:cat>
          <c:val>
            <c:numRef>
              <c:f>Hoja1!$B$2:$B$5</c:f>
              <c:numCache>
                <c:formatCode>0.00%</c:formatCode>
                <c:ptCount val="4"/>
                <c:pt idx="0">
                  <c:v>0.23530000000000001</c:v>
                </c:pt>
                <c:pt idx="1">
                  <c:v>0.29409999999999997</c:v>
                </c:pt>
                <c:pt idx="2">
                  <c:v>0.4118</c:v>
                </c:pt>
                <c:pt idx="3">
                  <c:v>5.8799999999999998E-2</c:v>
                </c:pt>
              </c:numCache>
            </c:numRef>
          </c:val>
        </c:ser>
        <c:ser>
          <c:idx val="1"/>
          <c:order val="1"/>
          <c:tx>
            <c:strRef>
              <c:f>Hoja1!$C$1</c:f>
              <c:strCache>
                <c:ptCount val="1"/>
                <c:pt idx="0">
                  <c:v>Serie 2</c:v>
                </c:pt>
              </c:strCache>
            </c:strRef>
          </c:tx>
          <c:spPr>
            <a:solidFill>
              <a:srgbClr val="0070C0"/>
            </a:solidFill>
            <a:ln>
              <a:noFill/>
            </a:ln>
            <a:effectLst/>
            <a:sp3d/>
          </c:spPr>
          <c:invertIfNegative val="0"/>
          <c:dLbls>
            <c:dLbl>
              <c:idx val="0"/>
              <c:layout>
                <c:manualLayout>
                  <c:x val="3.5416666666666666E-2"/>
                  <c:y val="-4.083732595903405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254E-2"/>
                  <c:y val="-2.382177347610319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3412E-2"/>
                  <c:y val="-2.72248839726893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Hoja1!$A$2:$A$5</c:f>
              <c:strCache>
                <c:ptCount val="4"/>
                <c:pt idx="0">
                  <c:v>Nivel 1</c:v>
                </c:pt>
                <c:pt idx="1">
                  <c:v>Nivel 2</c:v>
                </c:pt>
                <c:pt idx="2">
                  <c:v>Nivel 3</c:v>
                </c:pt>
                <c:pt idx="3">
                  <c:v>Nivel 4</c:v>
                </c:pt>
              </c:strCache>
            </c:strRef>
          </c:cat>
          <c:val>
            <c:numRef>
              <c:f>Hoja1!$C$2:$C$5</c:f>
              <c:numCache>
                <c:formatCode>0.00%</c:formatCode>
                <c:ptCount val="4"/>
                <c:pt idx="0">
                  <c:v>7.1400000000000005E-2</c:v>
                </c:pt>
                <c:pt idx="1">
                  <c:v>0.21429999999999999</c:v>
                </c:pt>
                <c:pt idx="2">
                  <c:v>0.39290000000000003</c:v>
                </c:pt>
                <c:pt idx="3">
                  <c:v>0.32140000000000002</c:v>
                </c:pt>
              </c:numCache>
            </c:numRef>
          </c:val>
        </c:ser>
        <c:dLbls>
          <c:showLegendKey val="0"/>
          <c:showVal val="0"/>
          <c:showCatName val="0"/>
          <c:showSerName val="0"/>
          <c:showPercent val="0"/>
          <c:showBubbleSize val="0"/>
        </c:dLbls>
        <c:gapWidth val="150"/>
        <c:shape val="box"/>
        <c:axId val="496215992"/>
        <c:axId val="497729048"/>
        <c:axId val="0"/>
      </c:bar3DChart>
      <c:catAx>
        <c:axId val="496215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7729048"/>
        <c:crosses val="autoZero"/>
        <c:auto val="1"/>
        <c:lblAlgn val="ctr"/>
        <c:lblOffset val="100"/>
        <c:noMultiLvlLbl val="0"/>
      </c:catAx>
      <c:valAx>
        <c:axId val="497729048"/>
        <c:scaling>
          <c:orientation val="minMax"/>
        </c:scaling>
        <c:delete val="0"/>
        <c:axPos val="l"/>
        <c:majorGridlines>
          <c:spPr>
            <a:ln w="9525" cap="flat" cmpd="sng" algn="ctr">
              <a:solidFill>
                <a:schemeClr val="bg2">
                  <a:lumMod val="40000"/>
                  <a:lumOff val="6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621599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Hoja1!$B$1</c:f>
              <c:strCache>
                <c:ptCount val="1"/>
                <c:pt idx="0">
                  <c:v>Serie 1</c:v>
                </c:pt>
              </c:strCache>
            </c:strRef>
          </c:tx>
          <c:spPr>
            <a:solidFill>
              <a:srgbClr val="3399FF"/>
            </a:solidFill>
            <a:ln>
              <a:noFill/>
            </a:ln>
            <a:effectLst/>
            <a:sp3d/>
          </c:spPr>
          <c:invertIfNegative val="0"/>
          <c:dLbls>
            <c:dLbl>
              <c:idx val="0"/>
              <c:layout>
                <c:manualLayout>
                  <c:x val="-8.3333333333333332E-3"/>
                  <c:y val="-1.250000000000005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750000000000002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336424380974051E-2"/>
                  <c:y val="-3.060600094466674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3332E-2"/>
                  <c:y val="-2.360954800261530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Nivel 1</c:v>
                </c:pt>
                <c:pt idx="1">
                  <c:v>Nivel 2</c:v>
                </c:pt>
                <c:pt idx="2">
                  <c:v>Nivel 3</c:v>
                </c:pt>
                <c:pt idx="3">
                  <c:v>Nivel 4</c:v>
                </c:pt>
              </c:strCache>
            </c:strRef>
          </c:cat>
          <c:val>
            <c:numRef>
              <c:f>Hoja1!$B$2:$B$5</c:f>
              <c:numCache>
                <c:formatCode>0.00%</c:formatCode>
                <c:ptCount val="4"/>
                <c:pt idx="0">
                  <c:v>0.34870000000000001</c:v>
                </c:pt>
                <c:pt idx="1">
                  <c:v>0.46739999999999998</c:v>
                </c:pt>
                <c:pt idx="2">
                  <c:v>0.16589999999999999</c:v>
                </c:pt>
                <c:pt idx="3">
                  <c:v>1.7899999999999999E-2</c:v>
                </c:pt>
              </c:numCache>
            </c:numRef>
          </c:val>
        </c:ser>
        <c:ser>
          <c:idx val="1"/>
          <c:order val="1"/>
          <c:tx>
            <c:strRef>
              <c:f>Hoja1!$C$1</c:f>
              <c:strCache>
                <c:ptCount val="1"/>
                <c:pt idx="0">
                  <c:v>Serie 12</c:v>
                </c:pt>
              </c:strCache>
            </c:strRef>
          </c:tx>
          <c:spPr>
            <a:solidFill>
              <a:schemeClr val="tx2">
                <a:lumMod val="75000"/>
              </a:schemeClr>
            </a:solidFill>
            <a:ln>
              <a:noFill/>
            </a:ln>
            <a:effectLst/>
            <a:sp3d/>
          </c:spPr>
          <c:invertIfNegative val="0"/>
          <c:dLbls>
            <c:dLbl>
              <c:idx val="0"/>
              <c:layout>
                <c:manualLayout>
                  <c:x val="4.1408256637339567E-2"/>
                  <c:y val="-2.6412771302835994E-2"/>
                </c:manualLayout>
              </c:layout>
              <c:tx>
                <c:rich>
                  <a:bodyPr/>
                  <a:lstStyle/>
                  <a:p>
                    <a:fld id="{875761BC-43B3-4F7E-B054-9C74D79CF47D}" type="VALUE">
                      <a:rPr lang="en-US">
                        <a:solidFill>
                          <a:schemeClr val="bg2">
                            <a:lumMod val="75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5416666666666589E-2"/>
                  <c:y val="-3.0627994469275541E-2"/>
                </c:manualLayout>
              </c:layout>
              <c:tx>
                <c:rich>
                  <a:bodyPr/>
                  <a:lstStyle/>
                  <a:p>
                    <a:fld id="{E1EE2206-8C5D-47A5-8BC3-461BD349EA97}" type="VALUE">
                      <a:rPr lang="en-US">
                        <a:solidFill>
                          <a:schemeClr val="bg2">
                            <a:lumMod val="75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2.2916666666666665E-2"/>
                  <c:y val="-1.3612441986344684E-2"/>
                </c:manualLayout>
              </c:layout>
              <c:tx>
                <c:rich>
                  <a:bodyPr/>
                  <a:lstStyle/>
                  <a:p>
                    <a:fld id="{1394E939-D688-4761-BA28-ACCC1E16FBAA}" type="VALUE">
                      <a:rPr lang="en-US" dirty="0">
                        <a:solidFill>
                          <a:schemeClr val="bg2">
                            <a:lumMod val="75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manualLayout>
                  <c:x val="-2.2916666666666665E-2"/>
                  <c:y val="-3.0627994469275541E-2"/>
                </c:manualLayout>
              </c:layout>
              <c:tx>
                <c:rich>
                  <a:bodyPr/>
                  <a:lstStyle/>
                  <a:p>
                    <a:fld id="{5FD60290-63F1-4968-9259-188417E5289B}" type="VALUE">
                      <a:rPr lang="en-US">
                        <a:solidFill>
                          <a:schemeClr val="bg2">
                            <a:lumMod val="75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Hoja1!$A$2:$A$5</c:f>
              <c:strCache>
                <c:ptCount val="4"/>
                <c:pt idx="0">
                  <c:v>Nivel 1</c:v>
                </c:pt>
                <c:pt idx="1">
                  <c:v>Nivel 2</c:v>
                </c:pt>
                <c:pt idx="2">
                  <c:v>Nivel 3</c:v>
                </c:pt>
                <c:pt idx="3">
                  <c:v>Nivel 4</c:v>
                </c:pt>
              </c:strCache>
            </c:strRef>
          </c:cat>
          <c:val>
            <c:numRef>
              <c:f>Hoja1!$C$2:$C$5</c:f>
              <c:numCache>
                <c:formatCode>0.00%</c:formatCode>
                <c:ptCount val="4"/>
                <c:pt idx="0">
                  <c:v>0.23530000000000001</c:v>
                </c:pt>
                <c:pt idx="1">
                  <c:v>0.29409999999999997</c:v>
                </c:pt>
                <c:pt idx="2">
                  <c:v>0.4118</c:v>
                </c:pt>
                <c:pt idx="3">
                  <c:v>5.8799999999999998E-2</c:v>
                </c:pt>
              </c:numCache>
            </c:numRef>
          </c:val>
        </c:ser>
        <c:ser>
          <c:idx val="2"/>
          <c:order val="2"/>
          <c:tx>
            <c:strRef>
              <c:f>Hoja1!$D$1</c:f>
              <c:strCache>
                <c:ptCount val="1"/>
                <c:pt idx="0">
                  <c:v>Serie 2</c:v>
                </c:pt>
              </c:strCache>
            </c:strRef>
          </c:tx>
          <c:spPr>
            <a:solidFill>
              <a:srgbClr val="0070C0"/>
            </a:solidFill>
            <a:ln>
              <a:noFill/>
            </a:ln>
            <a:effectLst/>
            <a:sp3d/>
          </c:spPr>
          <c:invertIfNegative val="0"/>
          <c:dLbls>
            <c:dLbl>
              <c:idx val="0"/>
              <c:layout>
                <c:manualLayout>
                  <c:x val="3.1249999999999962E-2"/>
                  <c:y val="-1.7015552482930855E-2"/>
                </c:manualLayout>
              </c:layout>
              <c:tx>
                <c:rich>
                  <a:bodyPr/>
                  <a:lstStyle/>
                  <a:p>
                    <a:fld id="{EAE331FB-1163-4C71-8284-77A933528B52}" type="VALUE">
                      <a:rPr lang="en-US" dirty="0">
                        <a:solidFill>
                          <a:schemeClr val="tx1">
                            <a:lumMod val="50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3333333333333333E-2"/>
                  <c:y val="-3.403110496586171E-2"/>
                </c:manualLayout>
              </c:layout>
              <c:tx>
                <c:rich>
                  <a:bodyPr/>
                  <a:lstStyle/>
                  <a:p>
                    <a:fld id="{141C4DE1-4AE6-4A2D-880C-F679781EED5A}" type="VALUE">
                      <a:rPr lang="en-US">
                        <a:solidFill>
                          <a:schemeClr val="tx1">
                            <a:lumMod val="50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6.8749999999999853E-2"/>
                  <c:y val="-3.11948191868267E-17"/>
                </c:manualLayout>
              </c:layout>
              <c:tx>
                <c:rich>
                  <a:bodyPr/>
                  <a:lstStyle/>
                  <a:p>
                    <a:fld id="{6852F46A-3BFB-43EC-97E2-4B806897A93F}" type="VALUE">
                      <a:rPr lang="en-US">
                        <a:solidFill>
                          <a:schemeClr val="tx1">
                            <a:lumMod val="50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62497931-7836-4304-89E9-DE511BC6F553}" type="VALUE">
                      <a:rPr lang="en-US">
                        <a:solidFill>
                          <a:schemeClr val="tx1">
                            <a:lumMod val="50000"/>
                          </a:schemeClr>
                        </a:solidFill>
                      </a:rPr>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Hoja1!$A$2:$A$5</c:f>
              <c:strCache>
                <c:ptCount val="4"/>
                <c:pt idx="0">
                  <c:v>Nivel 1</c:v>
                </c:pt>
                <c:pt idx="1">
                  <c:v>Nivel 2</c:v>
                </c:pt>
                <c:pt idx="2">
                  <c:v>Nivel 3</c:v>
                </c:pt>
                <c:pt idx="3">
                  <c:v>Nivel 4</c:v>
                </c:pt>
              </c:strCache>
            </c:strRef>
          </c:cat>
          <c:val>
            <c:numRef>
              <c:f>Hoja1!$D$2:$D$5</c:f>
              <c:numCache>
                <c:formatCode>0.00%</c:formatCode>
                <c:ptCount val="4"/>
                <c:pt idx="0">
                  <c:v>7.1400000000000005E-2</c:v>
                </c:pt>
                <c:pt idx="1">
                  <c:v>0.21429999999999999</c:v>
                </c:pt>
                <c:pt idx="2">
                  <c:v>0.39290000000000003</c:v>
                </c:pt>
                <c:pt idx="3">
                  <c:v>0.32140000000000002</c:v>
                </c:pt>
              </c:numCache>
            </c:numRef>
          </c:val>
        </c:ser>
        <c:dLbls>
          <c:showLegendKey val="0"/>
          <c:showVal val="0"/>
          <c:showCatName val="0"/>
          <c:showSerName val="0"/>
          <c:showPercent val="0"/>
          <c:showBubbleSize val="0"/>
        </c:dLbls>
        <c:gapWidth val="150"/>
        <c:shape val="box"/>
        <c:axId val="497729832"/>
        <c:axId val="497730224"/>
        <c:axId val="0"/>
      </c:bar3DChart>
      <c:catAx>
        <c:axId val="497729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7730224"/>
        <c:crosses val="autoZero"/>
        <c:auto val="1"/>
        <c:lblAlgn val="ctr"/>
        <c:lblOffset val="100"/>
        <c:noMultiLvlLbl val="0"/>
      </c:catAx>
      <c:valAx>
        <c:axId val="497730224"/>
        <c:scaling>
          <c:orientation val="minMax"/>
        </c:scaling>
        <c:delete val="0"/>
        <c:axPos val="l"/>
        <c:majorGridlines>
          <c:spPr>
            <a:ln w="9525" cap="flat" cmpd="sng" algn="ctr">
              <a:solidFill>
                <a:schemeClr val="bg2">
                  <a:lumMod val="40000"/>
                  <a:lumOff val="6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9772983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429458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37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3fe9ebcf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3fe9ebcf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15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3fe9ebcf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3fe9ebcf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6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3fe9ebcf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3fe9ebcf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3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3fe9ebcf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3fe9ebcf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18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3fe9ebcf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3fe9ebcf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40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3fe9ebcf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3fe9ebcf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6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7093ef50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7093ef5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7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3fe9ebcf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3fe9ebcf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4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4069b680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4069b680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94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4069b680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4069b680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18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53703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4069b680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4069b680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81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4069b680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4069b680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78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4069b680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4069b68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110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4069b680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4069b680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00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4069b680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4069b680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78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43512e323_0_1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43512e323_0_1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47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43512e32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43512e32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765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43512e32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43512e32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67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43512e323_0_1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43512e323_0_1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98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43512e323_0_1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43512e323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04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82622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43512e323_0_1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43512e323_0_1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467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43512e323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43512e323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86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43512e323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43512e323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93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43512e323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43512e323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212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43512e323_0_1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43512e323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362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43512e323_0_1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43512e323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965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43512e323_0_1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43512e323_0_1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382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43512e323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943512e323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125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43512e323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43512e323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966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943512e323_0_1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943512e323_0_1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2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70d19797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970d19797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14106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70d19797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70d19797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350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43512e323_0_1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943512e323_0_1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894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943512e323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943512e323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00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9196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5943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3fe9ebc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93fe9ebc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8078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70d19797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970d19797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6688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70d19797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970d19797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1757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sp>
        <p:nvSpPr>
          <p:cNvPr id="10" name="Google Shape;10;p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3" name="Google Shape;13;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8" name="Google Shape;18;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4" name="Google Shape;24;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5"/>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29" name="Google Shape;29;p5"/>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1" name="Google Shape;31;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6"/>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6"/>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7" name="Google Shape;37;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geogebra.org/m/tqv4yvv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repositorio.unae.edu.ec/handle/56000/1216"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3">
            <a:alphaModFix/>
          </a:blip>
          <a:srcRect/>
          <a:stretch/>
        </p:blipFill>
        <p:spPr>
          <a:xfrm>
            <a:off x="6462625" y="213625"/>
            <a:ext cx="2325900" cy="641950"/>
          </a:xfrm>
          <a:prstGeom prst="rect">
            <a:avLst/>
          </a:prstGeom>
          <a:noFill/>
          <a:ln>
            <a:noFill/>
          </a:ln>
        </p:spPr>
      </p:pic>
      <p:sp>
        <p:nvSpPr>
          <p:cNvPr id="43" name="Google Shape;43;p7"/>
          <p:cNvSpPr txBox="1">
            <a:spLocks noGrp="1"/>
          </p:cNvSpPr>
          <p:nvPr>
            <p:ph type="body" idx="1"/>
          </p:nvPr>
        </p:nvSpPr>
        <p:spPr>
          <a:xfrm>
            <a:off x="0" y="4474127"/>
            <a:ext cx="9523500" cy="56021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dirty="0">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dirty="0">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r>
              <a:rPr lang="es-EC" sz="1800" b="1" dirty="0">
                <a:solidFill>
                  <a:schemeClr val="lt1"/>
                </a:solidFill>
                <a:latin typeface="Pacifico"/>
                <a:ea typeface="Pacifico"/>
                <a:cs typeface="Pacifico"/>
                <a:sym typeface="Pacifico"/>
              </a:rPr>
              <a:t> </a:t>
            </a:r>
            <a:r>
              <a:rPr lang="es-EC" sz="1800" b="1" dirty="0">
                <a:solidFill>
                  <a:schemeClr val="lt1"/>
                </a:solidFill>
                <a:latin typeface="Roboto"/>
                <a:ea typeface="Roboto"/>
                <a:cs typeface="Roboto"/>
                <a:sym typeface="Roboto"/>
              </a:rPr>
              <a:t>Maestría en Enseñanza de la Matemática                       Llerena Aguilar, Carlos Vicente</a:t>
            </a:r>
            <a:endParaRPr sz="1800" b="1" dirty="0">
              <a:solidFill>
                <a:schemeClr val="lt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dirty="0">
                <a:solidFill>
                  <a:schemeClr val="lt1"/>
                </a:solidFill>
                <a:latin typeface="Arial"/>
                <a:ea typeface="Arial"/>
                <a:cs typeface="Arial"/>
                <a:sym typeface="Arial"/>
              </a:rPr>
              <a:t>      </a:t>
            </a:r>
            <a:endParaRPr sz="1800" b="1" dirty="0">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dirty="0"/>
          </a:p>
        </p:txBody>
      </p:sp>
      <p:sp>
        <p:nvSpPr>
          <p:cNvPr id="44" name="Google Shape;44;p7"/>
          <p:cNvSpPr/>
          <p:nvPr/>
        </p:nvSpPr>
        <p:spPr>
          <a:xfrm>
            <a:off x="349623" y="1410469"/>
            <a:ext cx="8579223" cy="2062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200" b="1" i="0" u="none" strike="noStrike" cap="none">
                <a:solidFill>
                  <a:srgbClr val="565656"/>
                </a:solidFill>
                <a:latin typeface="Roboto"/>
                <a:ea typeface="Roboto"/>
                <a:cs typeface="Roboto"/>
                <a:sym typeface="Roboto"/>
              </a:rPr>
              <a:t>Demostraciones geométricas, Euclídeas y no Euclídeas, mediadas por software dinámico y evaluadas bajo el modelo de Van Hiele en el proceso de nivelación emblemática</a:t>
            </a:r>
            <a:endParaRPr sz="3200" b="0" i="0" u="none" strike="noStrike" cap="none">
              <a:solidFill>
                <a:srgbClr val="565656"/>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Objetivo General</a:t>
            </a:r>
            <a:endParaRPr/>
          </a:p>
        </p:txBody>
      </p:sp>
      <p:sp>
        <p:nvSpPr>
          <p:cNvPr id="111" name="Google Shape;111;p16"/>
          <p:cNvSpPr txBox="1">
            <a:spLocks noGrp="1"/>
          </p:cNvSpPr>
          <p:nvPr>
            <p:ph type="body" idx="1"/>
          </p:nvPr>
        </p:nvSpPr>
        <p:spPr>
          <a:xfrm>
            <a:off x="471900" y="2046900"/>
            <a:ext cx="8222100" cy="1049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s-EC"/>
              <a:t>Establecer una metodología de enseñanza-aprendizaje que contribuya al mejoramiento del razonamiento geométrico de acuerdo a  los requerimientos de la nivelación de las Instituciones de Educación Superior.</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Objetivos Específicos </a:t>
            </a:r>
            <a:endParaRPr/>
          </a:p>
        </p:txBody>
      </p:sp>
      <p:sp>
        <p:nvSpPr>
          <p:cNvPr id="117" name="Google Shape;117;p17"/>
          <p:cNvSpPr txBox="1">
            <a:spLocks noGrp="1"/>
          </p:cNvSpPr>
          <p:nvPr>
            <p:ph type="body" idx="1"/>
          </p:nvPr>
        </p:nvSpPr>
        <p:spPr>
          <a:xfrm>
            <a:off x="460950" y="1743600"/>
            <a:ext cx="8222100" cy="33999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s-EC"/>
              <a:t>Diseñar un modelo esquemático de generación de recursos didácticos-tecnológicos, por medio del uso del software Geogebra, para facilitar la creación de las clases aplicables sobre los grupos de experimentación.  </a:t>
            </a:r>
            <a:endParaRPr/>
          </a:p>
          <a:p>
            <a:pPr marL="457200" lvl="0" indent="-342900" algn="just" rtl="0">
              <a:spcBef>
                <a:spcPts val="0"/>
              </a:spcBef>
              <a:spcAft>
                <a:spcPts val="0"/>
              </a:spcAft>
              <a:buSzPts val="1800"/>
              <a:buChar char="●"/>
            </a:pPr>
            <a:r>
              <a:rPr lang="es-EC"/>
              <a:t>Adecuar un modelo de enseñanza-aprendizaje en base al modelo de razonamiento de Van Hiele que sea compatible con el entorno del software Geogebra, con el fin de facilitar el proceso de enseñanza-aprendizaje en los grupos experimentales. </a:t>
            </a:r>
            <a:endParaRPr/>
          </a:p>
          <a:p>
            <a:pPr marL="457200" lvl="0" indent="-342900" algn="just" rtl="0">
              <a:spcBef>
                <a:spcPts val="0"/>
              </a:spcBef>
              <a:spcAft>
                <a:spcPts val="0"/>
              </a:spcAft>
              <a:buSzPts val="1800"/>
              <a:buChar char="●"/>
            </a:pPr>
            <a:r>
              <a:rPr lang="es-EC"/>
              <a:t>Establecer un diseño estructural que permita la ejecución, evaluación y control del proceso experimental.</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Hipótesis </a:t>
            </a:r>
            <a:endParaRPr/>
          </a:p>
        </p:txBody>
      </p:sp>
      <p:sp>
        <p:nvSpPr>
          <p:cNvPr id="123" name="Google Shape;123;p18"/>
          <p:cNvSpPr txBox="1">
            <a:spLocks noGrp="1"/>
          </p:cNvSpPr>
          <p:nvPr>
            <p:ph type="body" idx="1"/>
          </p:nvPr>
        </p:nvSpPr>
        <p:spPr>
          <a:xfrm>
            <a:off x="460950" y="1858850"/>
            <a:ext cx="8222100" cy="30837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s-EC"/>
              <a:t>H1. El nivel de razonamiento geométrico del grupo experimental es mayor que el de control, medido según la escala del modelo de Van Hiele, luego del proceso de experimentación.</a:t>
            </a:r>
            <a:endParaRPr/>
          </a:p>
          <a:p>
            <a:pPr marL="457200" lvl="0" indent="-342900" algn="just" rtl="0">
              <a:spcBef>
                <a:spcPts val="0"/>
              </a:spcBef>
              <a:spcAft>
                <a:spcPts val="0"/>
              </a:spcAft>
              <a:buSzPts val="1800"/>
              <a:buChar char="●"/>
            </a:pPr>
            <a:r>
              <a:rPr lang="es-EC"/>
              <a:t>H2. El 50% de estudiantes del grupo experimental alcanzan o superan el nivel 3, según la escala del modelo de Van Hiele, luego del proceso de experimentación.</a:t>
            </a:r>
            <a:endParaRPr/>
          </a:p>
          <a:p>
            <a:pPr marL="457200" lvl="0" indent="-342900" algn="just" rtl="0">
              <a:spcBef>
                <a:spcPts val="0"/>
              </a:spcBef>
              <a:spcAft>
                <a:spcPts val="0"/>
              </a:spcAft>
              <a:buSzPts val="1800"/>
              <a:buChar char="●"/>
            </a:pPr>
            <a:r>
              <a:rPr lang="es-EC"/>
              <a:t>H3. El 30% de estudiantes del grupo experimental alcanzan el nivel 4, según la escala del modelo de Van Hiele, luego del proceso de experimentación.</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Fundamentación Teórica</a:t>
            </a:r>
            <a:endParaRPr/>
          </a:p>
        </p:txBody>
      </p:sp>
      <p:sp>
        <p:nvSpPr>
          <p:cNvPr id="129" name="Google Shape;129;p19"/>
          <p:cNvSpPr txBox="1">
            <a:spLocks noGrp="1"/>
          </p:cNvSpPr>
          <p:nvPr>
            <p:ph type="body" idx="1"/>
          </p:nvPr>
        </p:nvSpPr>
        <p:spPr>
          <a:xfrm>
            <a:off x="471900" y="1945750"/>
            <a:ext cx="8222100" cy="30111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s-EC" sz="2000"/>
              <a:t>Didáctica de la Geometría</a:t>
            </a:r>
            <a:endParaRPr sz="2000"/>
          </a:p>
          <a:p>
            <a:pPr marL="0" lvl="0" indent="0" algn="just" rtl="0">
              <a:lnSpc>
                <a:spcPct val="115000"/>
              </a:lnSpc>
              <a:spcBef>
                <a:spcPts val="0"/>
              </a:spcBef>
              <a:spcAft>
                <a:spcPts val="0"/>
              </a:spcAft>
              <a:buNone/>
            </a:pPr>
            <a:r>
              <a:rPr lang="es-EC"/>
              <a:t>     No existe un solo camino para conseguir el éxito pedagógico, sino más bien hay que considerar las interacciones dinámicas con las metas  cognoscitivas  y sociales (Varcarcél, 2004).</a:t>
            </a:r>
            <a:endParaRPr/>
          </a:p>
          <a:p>
            <a:pPr marL="0" lvl="0" indent="0" algn="just" rtl="0">
              <a:lnSpc>
                <a:spcPct val="115000"/>
              </a:lnSpc>
              <a:spcBef>
                <a:spcPts val="1000"/>
              </a:spcBef>
              <a:spcAft>
                <a:spcPts val="0"/>
              </a:spcAft>
              <a:buNone/>
            </a:pPr>
            <a:r>
              <a:rPr lang="es-EC"/>
              <a:t>     En este sentido aparecen los modelos de enseñanza-aprendizaje. Estos consisten en estructurar un plan que configure el currículo, para diseñar materiales de enseñanza y para orientar esas enseñanzas en el aula.</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a:t>Figura 2. Creación y utilización de un modelo educativo</a:t>
            </a:r>
            <a:endParaRPr/>
          </a:p>
        </p:txBody>
      </p:sp>
      <p:pic>
        <p:nvPicPr>
          <p:cNvPr id="135" name="Google Shape;135;p20"/>
          <p:cNvPicPr preferRelativeResize="0"/>
          <p:nvPr/>
        </p:nvPicPr>
        <p:blipFill>
          <a:blip r:embed="rId3">
            <a:alphaModFix/>
          </a:blip>
          <a:stretch>
            <a:fillRect/>
          </a:stretch>
        </p:blipFill>
        <p:spPr>
          <a:xfrm>
            <a:off x="1305000" y="895450"/>
            <a:ext cx="6777800" cy="3819225"/>
          </a:xfrm>
          <a:prstGeom prst="rect">
            <a:avLst/>
          </a:prstGeom>
          <a:noFill/>
          <a:ln>
            <a:noFill/>
          </a:ln>
        </p:spPr>
      </p:pic>
      <p:sp>
        <p:nvSpPr>
          <p:cNvPr id="136" name="Google Shape;136;p20"/>
          <p:cNvSpPr txBox="1"/>
          <p:nvPr/>
        </p:nvSpPr>
        <p:spPr>
          <a:xfrm>
            <a:off x="1603450" y="4523975"/>
            <a:ext cx="6180900" cy="44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i="1">
                <a:solidFill>
                  <a:schemeClr val="dk2"/>
                </a:solidFill>
              </a:rPr>
              <a:t>Nota.</a:t>
            </a:r>
            <a:r>
              <a:rPr lang="es-EC">
                <a:solidFill>
                  <a:schemeClr val="dk2"/>
                </a:solidFill>
              </a:rPr>
              <a:t> Tomado de </a:t>
            </a:r>
            <a:r>
              <a:rPr lang="es-EC" i="1">
                <a:solidFill>
                  <a:schemeClr val="dk2"/>
                </a:solidFill>
              </a:rPr>
              <a:t>Adela &amp; Gutiérrez (2009).</a:t>
            </a:r>
            <a:endParaRPr i="1">
              <a:solidFill>
                <a:schemeClr val="dk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179050" y="972500"/>
            <a:ext cx="4045200" cy="270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Los modelos didácticos en la enseñanza aprendizaje de la Geometría</a:t>
            </a:r>
            <a:endParaRPr sz="3200"/>
          </a:p>
        </p:txBody>
      </p:sp>
      <p:sp>
        <p:nvSpPr>
          <p:cNvPr id="142" name="Google Shape;142;p21"/>
          <p:cNvSpPr txBox="1">
            <a:spLocks noGrp="1"/>
          </p:cNvSpPr>
          <p:nvPr>
            <p:ph type="body" idx="2"/>
          </p:nvPr>
        </p:nvSpPr>
        <p:spPr>
          <a:xfrm>
            <a:off x="4939500" y="542550"/>
            <a:ext cx="3837000" cy="4058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s-EC"/>
              <a:t>El modelo de razonamiento geométrico de Van Hiele (1957).</a:t>
            </a:r>
            <a:endParaRPr/>
          </a:p>
          <a:p>
            <a:pPr marL="457200" lvl="0" indent="-342900" algn="l" rtl="0">
              <a:spcBef>
                <a:spcPts val="0"/>
              </a:spcBef>
              <a:spcAft>
                <a:spcPts val="0"/>
              </a:spcAft>
              <a:buSzPts val="1800"/>
              <a:buChar char="●"/>
            </a:pPr>
            <a:r>
              <a:rPr lang="es-EC"/>
              <a:t>Ubicación espacial de Saiz (1997).</a:t>
            </a:r>
            <a:endParaRPr/>
          </a:p>
          <a:p>
            <a:pPr marL="457200" lvl="0" indent="-342900" algn="l" rtl="0">
              <a:spcBef>
                <a:spcPts val="0"/>
              </a:spcBef>
              <a:spcAft>
                <a:spcPts val="0"/>
              </a:spcAft>
              <a:buSzPts val="1800"/>
              <a:buChar char="●"/>
            </a:pPr>
            <a:r>
              <a:rPr lang="es-EC"/>
              <a:t>Manipulaciones geométricas de Brenes (1997). </a:t>
            </a:r>
            <a:endParaRPr/>
          </a:p>
          <a:p>
            <a:pPr marL="457200" lvl="0" indent="-342900" algn="l" rtl="0">
              <a:spcBef>
                <a:spcPts val="0"/>
              </a:spcBef>
              <a:spcAft>
                <a:spcPts val="0"/>
              </a:spcAft>
              <a:buSzPts val="1800"/>
              <a:buChar char="●"/>
            </a:pPr>
            <a:r>
              <a:rPr lang="es-EC"/>
              <a:t>Materiales concretos de Castro (1997).</a:t>
            </a:r>
            <a:endParaRPr/>
          </a:p>
          <a:p>
            <a:pPr marL="457200" lvl="0" indent="-342900" algn="l" rtl="0">
              <a:spcBef>
                <a:spcPts val="0"/>
              </a:spcBef>
              <a:spcAft>
                <a:spcPts val="0"/>
              </a:spcAft>
              <a:buSzPts val="1800"/>
              <a:buChar char="●"/>
            </a:pPr>
            <a:r>
              <a:rPr lang="es-EC"/>
              <a:t>El aprendizaje acerca del espacio de Bishop (1983).</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El modelo de razonamiento geométrico de Van Hiele</a:t>
            </a:r>
            <a:endParaRPr/>
          </a:p>
        </p:txBody>
      </p:sp>
      <p:sp>
        <p:nvSpPr>
          <p:cNvPr id="148" name="Google Shape;148;p22"/>
          <p:cNvSpPr txBox="1">
            <a:spLocks noGrp="1"/>
          </p:cNvSpPr>
          <p:nvPr>
            <p:ph type="body" idx="1"/>
          </p:nvPr>
        </p:nvSpPr>
        <p:spPr>
          <a:xfrm>
            <a:off x="471900" y="1571375"/>
            <a:ext cx="8222100" cy="36738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s-EC" sz="2000"/>
              <a:t>Características:</a:t>
            </a:r>
            <a:endParaRPr sz="2000"/>
          </a:p>
          <a:p>
            <a:pPr marL="457200" lvl="0" indent="-342900" algn="just" rtl="0">
              <a:lnSpc>
                <a:spcPct val="150000"/>
              </a:lnSpc>
              <a:spcBef>
                <a:spcPts val="0"/>
              </a:spcBef>
              <a:spcAft>
                <a:spcPts val="0"/>
              </a:spcAft>
              <a:buSzPts val="1800"/>
              <a:buChar char="●"/>
            </a:pPr>
            <a:r>
              <a:rPr lang="es-EC"/>
              <a:t>Creado por Diele y Pierre Van Hiele en 1957.</a:t>
            </a:r>
            <a:endParaRPr/>
          </a:p>
          <a:p>
            <a:pPr marL="457200" lvl="0" indent="-342900" algn="just" rtl="0">
              <a:lnSpc>
                <a:spcPct val="150000"/>
              </a:lnSpc>
              <a:spcBef>
                <a:spcPts val="0"/>
              </a:spcBef>
              <a:spcAft>
                <a:spcPts val="0"/>
              </a:spcAft>
              <a:buSzPts val="1800"/>
              <a:buChar char="●"/>
            </a:pPr>
            <a:r>
              <a:rPr lang="es-EC"/>
              <a:t>Modelo para el desarrollo didáctico de la geometría, basado en el razonamiento y pensamiento.</a:t>
            </a:r>
            <a:endParaRPr/>
          </a:p>
          <a:p>
            <a:pPr marL="457200" lvl="0" indent="-342900" algn="just" rtl="0">
              <a:lnSpc>
                <a:spcPct val="150000"/>
              </a:lnSpc>
              <a:spcBef>
                <a:spcPts val="0"/>
              </a:spcBef>
              <a:spcAft>
                <a:spcPts val="0"/>
              </a:spcAft>
              <a:buSzPts val="1800"/>
              <a:buChar char="●"/>
            </a:pPr>
            <a:r>
              <a:rPr lang="es-EC"/>
              <a:t>Depende del momento en que se aprende geometría. </a:t>
            </a:r>
            <a:endParaRPr/>
          </a:p>
          <a:p>
            <a:pPr marL="457200" lvl="0" indent="-342900" algn="just" rtl="0">
              <a:lnSpc>
                <a:spcPct val="115000"/>
              </a:lnSpc>
              <a:spcBef>
                <a:spcPts val="0"/>
              </a:spcBef>
              <a:spcAft>
                <a:spcPts val="0"/>
              </a:spcAft>
              <a:buSzPts val="1800"/>
              <a:buChar char="●"/>
            </a:pPr>
            <a:r>
              <a:rPr lang="es-EC"/>
              <a:t>El modelo posee 5 niveles.</a:t>
            </a:r>
            <a:endParaRPr/>
          </a:p>
          <a:p>
            <a:pPr marL="457200" lvl="0" indent="-342900" algn="just" rtl="0">
              <a:lnSpc>
                <a:spcPct val="115000"/>
              </a:lnSpc>
              <a:spcBef>
                <a:spcPts val="0"/>
              </a:spcBef>
              <a:spcAft>
                <a:spcPts val="0"/>
              </a:spcAft>
              <a:buSzPts val="1800"/>
              <a:buChar char="●"/>
            </a:pPr>
            <a:r>
              <a:rPr lang="es-EC"/>
              <a:t>El estudiante se ubica en un nivel dado al  inicio del  aprendizaje y según vaya asimilando los contenidos de dicho nivel, podrá avanzar al siguiente.</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82850" y="628050"/>
            <a:ext cx="42648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Nivel 1. Visualización y Reconocimiento</a:t>
            </a:r>
            <a:endParaRPr sz="3200"/>
          </a:p>
        </p:txBody>
      </p:sp>
      <p:sp>
        <p:nvSpPr>
          <p:cNvPr id="154" name="Google Shape;154;p23"/>
          <p:cNvSpPr txBox="1">
            <a:spLocks noGrp="1"/>
          </p:cNvSpPr>
          <p:nvPr>
            <p:ph type="subTitle" idx="1"/>
          </p:nvPr>
        </p:nvSpPr>
        <p:spPr>
          <a:xfrm>
            <a:off x="392650" y="2240025"/>
            <a:ext cx="4045200" cy="2368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s-EC" sz="1800"/>
              <a:t>Entendimiento del ente geométrico como un todo (sin distinguir partes ni propiedades).</a:t>
            </a:r>
            <a:endParaRPr sz="1800"/>
          </a:p>
          <a:p>
            <a:pPr marL="457200" lvl="0" indent="-342900" algn="l" rtl="0">
              <a:lnSpc>
                <a:spcPct val="115000"/>
              </a:lnSpc>
              <a:spcBef>
                <a:spcPts val="0"/>
              </a:spcBef>
              <a:spcAft>
                <a:spcPts val="0"/>
              </a:spcAft>
              <a:buSzPts val="1800"/>
              <a:buChar char="●"/>
            </a:pPr>
            <a:r>
              <a:rPr lang="es-EC" sz="1800"/>
              <a:t>Reconoce y describe a través de los sentidos.</a:t>
            </a:r>
            <a:endParaRPr sz="1800"/>
          </a:p>
          <a:p>
            <a:pPr marL="457200" lvl="0" indent="-342900" algn="l" rtl="0">
              <a:lnSpc>
                <a:spcPct val="115000"/>
              </a:lnSpc>
              <a:spcBef>
                <a:spcPts val="0"/>
              </a:spcBef>
              <a:spcAft>
                <a:spcPts val="0"/>
              </a:spcAft>
              <a:buSzPts val="1800"/>
              <a:buChar char="●"/>
            </a:pPr>
            <a:r>
              <a:rPr lang="es-EC" sz="1800"/>
              <a:t>Asemeja y compara con objetos familiares de su entorno.</a:t>
            </a:r>
            <a:endParaRPr sz="1800"/>
          </a:p>
        </p:txBody>
      </p:sp>
      <p:sp>
        <p:nvSpPr>
          <p:cNvPr id="155" name="Google Shape;155;p23"/>
          <p:cNvSpPr txBox="1">
            <a:spLocks noGrp="1"/>
          </p:cNvSpPr>
          <p:nvPr>
            <p:ph type="body" idx="2"/>
          </p:nvPr>
        </p:nvSpPr>
        <p:spPr>
          <a:xfrm>
            <a:off x="4939500" y="724200"/>
            <a:ext cx="3837000" cy="3008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a:solidFill>
                <a:srgbClr val="00B0F0"/>
              </a:solidFill>
              <a:latin typeface="Arial"/>
              <a:ea typeface="Arial"/>
              <a:cs typeface="Arial"/>
              <a:sym typeface="Arial"/>
            </a:endParaRPr>
          </a:p>
          <a:p>
            <a:pPr marL="0" lvl="0" indent="0" algn="r" rtl="0">
              <a:lnSpc>
                <a:spcPct val="200000"/>
              </a:lnSpc>
              <a:spcBef>
                <a:spcPts val="800"/>
              </a:spcBef>
              <a:spcAft>
                <a:spcPts val="0"/>
              </a:spcAft>
              <a:buSzPts val="1200"/>
              <a:buNone/>
            </a:pPr>
            <a:r>
              <a:rPr lang="es-EC" sz="1400" b="1" i="1">
                <a:solidFill>
                  <a:schemeClr val="dk1"/>
                </a:solidFill>
                <a:latin typeface="Pacifico"/>
                <a:ea typeface="Pacifico"/>
                <a:cs typeface="Pacifico"/>
                <a:sym typeface="Pacifico"/>
              </a:rPr>
              <a:t> </a:t>
            </a:r>
            <a:r>
              <a:rPr lang="es-EC" sz="1400" b="1" i="1">
                <a:solidFill>
                  <a:schemeClr val="dk1"/>
                </a:solidFill>
              </a:rPr>
              <a:t>Creado por Dina van Hiele-Geldof y Pierre van Hiele (1957)</a:t>
            </a:r>
            <a:endParaRPr sz="1400" b="1" i="1">
              <a:solidFill>
                <a:schemeClr val="dk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a:p>
        </p:txBody>
      </p:sp>
      <p:pic>
        <p:nvPicPr>
          <p:cNvPr id="156" name="Google Shape;156;p23"/>
          <p:cNvPicPr preferRelativeResize="0"/>
          <p:nvPr/>
        </p:nvPicPr>
        <p:blipFill>
          <a:blip r:embed="rId3">
            <a:alphaModFix/>
          </a:blip>
          <a:stretch>
            <a:fillRect/>
          </a:stretch>
        </p:blipFill>
        <p:spPr>
          <a:xfrm>
            <a:off x="4835399" y="373094"/>
            <a:ext cx="4045200" cy="439730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265500" y="980650"/>
            <a:ext cx="4264800" cy="69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Nivel 2. Análisis</a:t>
            </a:r>
            <a:endParaRPr sz="3200"/>
          </a:p>
        </p:txBody>
      </p:sp>
      <p:sp>
        <p:nvSpPr>
          <p:cNvPr id="162" name="Google Shape;162;p24"/>
          <p:cNvSpPr txBox="1">
            <a:spLocks noGrp="1"/>
          </p:cNvSpPr>
          <p:nvPr>
            <p:ph type="subTitle" idx="1"/>
          </p:nvPr>
        </p:nvSpPr>
        <p:spPr>
          <a:xfrm>
            <a:off x="375300" y="2124200"/>
            <a:ext cx="4045200" cy="2397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s-EC" sz="1800"/>
              <a:t>Distingue las partes del ente geométrico y alguna propiedad particular de ellos.</a:t>
            </a:r>
            <a:endParaRPr sz="1800"/>
          </a:p>
          <a:p>
            <a:pPr marL="457200" lvl="0" indent="-342900" algn="l" rtl="0">
              <a:lnSpc>
                <a:spcPct val="115000"/>
              </a:lnSpc>
              <a:spcBef>
                <a:spcPts val="0"/>
              </a:spcBef>
              <a:spcAft>
                <a:spcPts val="0"/>
              </a:spcAft>
              <a:buSzPts val="1800"/>
              <a:buChar char="●"/>
            </a:pPr>
            <a:r>
              <a:rPr lang="es-EC" sz="1800"/>
              <a:t>No relaciona con otros objetos.</a:t>
            </a:r>
            <a:endParaRPr sz="1800"/>
          </a:p>
          <a:p>
            <a:pPr marL="457200" lvl="0" indent="-342900" algn="l" rtl="0">
              <a:lnSpc>
                <a:spcPct val="115000"/>
              </a:lnSpc>
              <a:spcBef>
                <a:spcPts val="0"/>
              </a:spcBef>
              <a:spcAft>
                <a:spcPts val="0"/>
              </a:spcAft>
              <a:buSzPts val="1800"/>
              <a:buChar char="●"/>
            </a:pPr>
            <a:r>
              <a:rPr lang="es-EC" sz="1800"/>
              <a:t>Hace definiciones basándose en las propiedades, pero sin agruparlas.</a:t>
            </a:r>
            <a:endParaRPr sz="1800"/>
          </a:p>
        </p:txBody>
      </p:sp>
      <p:sp>
        <p:nvSpPr>
          <p:cNvPr id="163" name="Google Shape;163;p24"/>
          <p:cNvSpPr txBox="1">
            <a:spLocks noGrp="1"/>
          </p:cNvSpPr>
          <p:nvPr>
            <p:ph type="body" idx="2"/>
          </p:nvPr>
        </p:nvSpPr>
        <p:spPr>
          <a:xfrm>
            <a:off x="4939500" y="724200"/>
            <a:ext cx="3837000" cy="3008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a:solidFill>
                <a:srgbClr val="00B0F0"/>
              </a:solidFill>
              <a:latin typeface="Arial"/>
              <a:ea typeface="Arial"/>
              <a:cs typeface="Arial"/>
              <a:sym typeface="Arial"/>
            </a:endParaRPr>
          </a:p>
          <a:p>
            <a:pPr marL="0" lvl="0" indent="0" algn="r" rtl="0">
              <a:lnSpc>
                <a:spcPct val="200000"/>
              </a:lnSpc>
              <a:spcBef>
                <a:spcPts val="800"/>
              </a:spcBef>
              <a:spcAft>
                <a:spcPts val="0"/>
              </a:spcAft>
              <a:buSzPts val="1200"/>
              <a:buNone/>
            </a:pPr>
            <a:r>
              <a:rPr lang="es-EC" sz="1400" b="1" i="1">
                <a:solidFill>
                  <a:schemeClr val="dk1"/>
                </a:solidFill>
                <a:latin typeface="Pacifico"/>
                <a:ea typeface="Pacifico"/>
                <a:cs typeface="Pacifico"/>
                <a:sym typeface="Pacifico"/>
              </a:rPr>
              <a:t> </a:t>
            </a:r>
            <a:r>
              <a:rPr lang="es-EC" sz="1400" b="1" i="1">
                <a:solidFill>
                  <a:schemeClr val="dk1"/>
                </a:solidFill>
              </a:rPr>
              <a:t>Creado por Dina van Hiele-Geldof y Pierre van Hiele (1957)</a:t>
            </a:r>
            <a:endParaRPr sz="1400" b="1" i="1">
              <a:solidFill>
                <a:schemeClr val="dk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a:p>
        </p:txBody>
      </p:sp>
      <p:pic>
        <p:nvPicPr>
          <p:cNvPr id="164" name="Google Shape;164;p24"/>
          <p:cNvPicPr preferRelativeResize="0"/>
          <p:nvPr/>
        </p:nvPicPr>
        <p:blipFill>
          <a:blip r:embed="rId3">
            <a:alphaModFix/>
          </a:blip>
          <a:stretch>
            <a:fillRect/>
          </a:stretch>
        </p:blipFill>
        <p:spPr>
          <a:xfrm>
            <a:off x="4835400" y="202019"/>
            <a:ext cx="4045200" cy="483781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65500" y="724200"/>
            <a:ext cx="42648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Nivel 3. Orden y Clasificación</a:t>
            </a:r>
            <a:endParaRPr sz="3200"/>
          </a:p>
        </p:txBody>
      </p:sp>
      <p:sp>
        <p:nvSpPr>
          <p:cNvPr id="170" name="Google Shape;170;p25"/>
          <p:cNvSpPr txBox="1">
            <a:spLocks noGrp="1"/>
          </p:cNvSpPr>
          <p:nvPr>
            <p:ph type="subTitle" idx="1"/>
          </p:nvPr>
        </p:nvSpPr>
        <p:spPr>
          <a:xfrm>
            <a:off x="375300" y="2124200"/>
            <a:ext cx="4045200" cy="2339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s-EC" sz="1800"/>
              <a:t>Relaciona abiertamente las propiedades de los entes geométricos, como características innatas, para poder clasificar por familias.</a:t>
            </a:r>
            <a:endParaRPr sz="1800"/>
          </a:p>
          <a:p>
            <a:pPr marL="457200" lvl="0" indent="-342900" algn="l" rtl="0">
              <a:lnSpc>
                <a:spcPct val="115000"/>
              </a:lnSpc>
              <a:spcBef>
                <a:spcPts val="0"/>
              </a:spcBef>
              <a:spcAft>
                <a:spcPts val="0"/>
              </a:spcAft>
              <a:buSzPts val="1800"/>
              <a:buChar char="●"/>
            </a:pPr>
            <a:r>
              <a:rPr lang="es-EC" sz="1800"/>
              <a:t>Las definiciones comienzan a cobrar sentido.</a:t>
            </a:r>
            <a:endParaRPr sz="1800"/>
          </a:p>
          <a:p>
            <a:pPr marL="457200" lvl="0" indent="0" algn="l" rtl="0">
              <a:spcBef>
                <a:spcPts val="0"/>
              </a:spcBef>
              <a:spcAft>
                <a:spcPts val="0"/>
              </a:spcAft>
              <a:buNone/>
            </a:pPr>
            <a:endParaRPr sz="1800"/>
          </a:p>
        </p:txBody>
      </p:sp>
      <p:sp>
        <p:nvSpPr>
          <p:cNvPr id="171" name="Google Shape;171;p25"/>
          <p:cNvSpPr txBox="1">
            <a:spLocks noGrp="1"/>
          </p:cNvSpPr>
          <p:nvPr>
            <p:ph type="body" idx="2"/>
          </p:nvPr>
        </p:nvSpPr>
        <p:spPr>
          <a:xfrm>
            <a:off x="4939500" y="724200"/>
            <a:ext cx="3837000" cy="3008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a:solidFill>
                <a:srgbClr val="00B0F0"/>
              </a:solidFill>
              <a:latin typeface="Arial"/>
              <a:ea typeface="Arial"/>
              <a:cs typeface="Arial"/>
              <a:sym typeface="Arial"/>
            </a:endParaRPr>
          </a:p>
          <a:p>
            <a:pPr marL="0" lvl="0" indent="0" algn="r" rtl="0">
              <a:lnSpc>
                <a:spcPct val="200000"/>
              </a:lnSpc>
              <a:spcBef>
                <a:spcPts val="800"/>
              </a:spcBef>
              <a:spcAft>
                <a:spcPts val="0"/>
              </a:spcAft>
              <a:buSzPts val="1200"/>
              <a:buNone/>
            </a:pPr>
            <a:r>
              <a:rPr lang="es-EC" sz="1400" b="1" i="1">
                <a:solidFill>
                  <a:schemeClr val="dk1"/>
                </a:solidFill>
                <a:latin typeface="Pacifico"/>
                <a:ea typeface="Pacifico"/>
                <a:cs typeface="Pacifico"/>
                <a:sym typeface="Pacifico"/>
              </a:rPr>
              <a:t> </a:t>
            </a:r>
            <a:r>
              <a:rPr lang="es-EC" sz="1400" b="1" i="1">
                <a:solidFill>
                  <a:schemeClr val="dk1"/>
                </a:solidFill>
              </a:rPr>
              <a:t>Creado por Dina van Hiele-Geldof y Pierre van Hiele (1957)</a:t>
            </a:r>
            <a:endParaRPr sz="1400" b="1" i="1">
              <a:solidFill>
                <a:schemeClr val="dk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a:p>
        </p:txBody>
      </p:sp>
      <p:pic>
        <p:nvPicPr>
          <p:cNvPr id="172" name="Google Shape;172;p25"/>
          <p:cNvPicPr preferRelativeResize="0"/>
          <p:nvPr/>
        </p:nvPicPr>
        <p:blipFill>
          <a:blip r:embed="rId3">
            <a:alphaModFix/>
          </a:blip>
          <a:stretch>
            <a:fillRect/>
          </a:stretch>
        </p:blipFill>
        <p:spPr>
          <a:xfrm>
            <a:off x="4743450" y="334275"/>
            <a:ext cx="4229100" cy="4506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s-EC"/>
              <a:t>El problema</a:t>
            </a:r>
            <a:endParaRPr/>
          </a:p>
        </p:txBody>
      </p:sp>
      <p:sp>
        <p:nvSpPr>
          <p:cNvPr id="50" name="Google Shape;50;p8"/>
          <p:cNvSpPr txBox="1">
            <a:spLocks noGrp="1"/>
          </p:cNvSpPr>
          <p:nvPr>
            <p:ph type="body" idx="1"/>
          </p:nvPr>
        </p:nvSpPr>
        <p:spPr>
          <a:xfrm>
            <a:off x="471900" y="1919075"/>
            <a:ext cx="8222100" cy="3369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es-EC">
                <a:solidFill>
                  <a:schemeClr val="dk2"/>
                </a:solidFill>
              </a:rPr>
              <a:t>     </a:t>
            </a:r>
            <a:r>
              <a:rPr lang="es-EC">
                <a:solidFill>
                  <a:srgbClr val="565656"/>
                </a:solidFill>
              </a:rPr>
              <a:t>La Geometría por muchos diseños ha estado inmersa en los currículos matemáticos de los países latinoamericanos, pero en realidad excluida de las aulas de clases: los docentes han restado importancia a los contenidos geométricos, privilegiando más la aritmética y el álgebra (Sánchez e Iglesias, 2012).</a:t>
            </a:r>
            <a:endParaRPr/>
          </a:p>
          <a:p>
            <a:pPr marL="0" lvl="0" indent="0" algn="just" rtl="0">
              <a:lnSpc>
                <a:spcPct val="115000"/>
              </a:lnSpc>
              <a:spcBef>
                <a:spcPts val="1600"/>
              </a:spcBef>
              <a:spcAft>
                <a:spcPts val="0"/>
              </a:spcAft>
              <a:buSzPts val="1800"/>
              <a:buNone/>
            </a:pPr>
            <a:r>
              <a:rPr lang="es-EC">
                <a:solidFill>
                  <a:srgbClr val="565656"/>
                </a:solidFill>
              </a:rPr>
              <a:t>     Por otra parte el aprendizaje de la Geometría aporta a los estudiantes habilidades como: visualización, intuición, modelización y argumentación. Además contribuye al desarrollo del pensamiento cognitivo y el razonamiento espacial (Aravena &amp; Caamaño, 2013).</a:t>
            </a:r>
            <a:endParaRPr>
              <a:solidFill>
                <a:srgbClr val="565656"/>
              </a:solidFill>
            </a:endParaRPr>
          </a:p>
          <a:p>
            <a:pPr marL="0" lvl="0" indent="0" algn="just" rtl="0">
              <a:lnSpc>
                <a:spcPct val="115000"/>
              </a:lnSpc>
              <a:spcBef>
                <a:spcPts val="1600"/>
              </a:spcBef>
              <a:spcAft>
                <a:spcPts val="0"/>
              </a:spcAft>
              <a:buSzPts val="1800"/>
              <a:buNone/>
            </a:pPr>
            <a:r>
              <a:rPr lang="es-EC">
                <a:solidFill>
                  <a:schemeClr val="dk2"/>
                </a:solidFill>
              </a:rPr>
              <a:t> </a:t>
            </a:r>
            <a:endParaRPr/>
          </a:p>
          <a:p>
            <a:pPr marL="0" lvl="0" indent="0" algn="just" rtl="0">
              <a:lnSpc>
                <a:spcPct val="115000"/>
              </a:lnSpc>
              <a:spcBef>
                <a:spcPts val="1600"/>
              </a:spcBef>
              <a:spcAft>
                <a:spcPts val="1600"/>
              </a:spcAft>
              <a:buSzPts val="1800"/>
              <a:buNone/>
            </a:pPr>
            <a:endParaRPr>
              <a:solidFill>
                <a:schemeClr val="dk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265500" y="724200"/>
            <a:ext cx="4264800" cy="11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Nivel 4. Razonamiento y Deducción Formal</a:t>
            </a:r>
            <a:endParaRPr sz="3200"/>
          </a:p>
        </p:txBody>
      </p:sp>
      <p:sp>
        <p:nvSpPr>
          <p:cNvPr id="178" name="Google Shape;178;p26"/>
          <p:cNvSpPr txBox="1">
            <a:spLocks noGrp="1"/>
          </p:cNvSpPr>
          <p:nvPr>
            <p:ph type="subTitle" idx="1"/>
          </p:nvPr>
        </p:nvSpPr>
        <p:spPr>
          <a:xfrm>
            <a:off x="375300" y="2051750"/>
            <a:ext cx="4045200" cy="2322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s-EC" sz="1800"/>
              <a:t>Realiza deducciones y demostraciones lógicas y sencillas.</a:t>
            </a:r>
            <a:endParaRPr sz="1800"/>
          </a:p>
          <a:p>
            <a:pPr marL="457200" lvl="0" indent="-342900" algn="l" rtl="0">
              <a:lnSpc>
                <a:spcPct val="115000"/>
              </a:lnSpc>
              <a:spcBef>
                <a:spcPts val="0"/>
              </a:spcBef>
              <a:spcAft>
                <a:spcPts val="0"/>
              </a:spcAft>
              <a:buSzPts val="1800"/>
              <a:buChar char="●"/>
            </a:pPr>
            <a:r>
              <a:rPr lang="es-EC" sz="1800"/>
              <a:t>Comprende cómo se puede llegar a los mismos resultados partiendo de demostraciones distintas. </a:t>
            </a:r>
            <a:endParaRPr sz="1800"/>
          </a:p>
          <a:p>
            <a:pPr marL="457200" lvl="0" indent="0" algn="l" rtl="0">
              <a:spcBef>
                <a:spcPts val="0"/>
              </a:spcBef>
              <a:spcAft>
                <a:spcPts val="0"/>
              </a:spcAft>
              <a:buNone/>
            </a:pPr>
            <a:endParaRPr sz="1800"/>
          </a:p>
        </p:txBody>
      </p:sp>
      <p:sp>
        <p:nvSpPr>
          <p:cNvPr id="179" name="Google Shape;179;p26"/>
          <p:cNvSpPr txBox="1">
            <a:spLocks noGrp="1"/>
          </p:cNvSpPr>
          <p:nvPr>
            <p:ph type="body" idx="2"/>
          </p:nvPr>
        </p:nvSpPr>
        <p:spPr>
          <a:xfrm>
            <a:off x="4939500" y="724200"/>
            <a:ext cx="3837000" cy="3008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a:solidFill>
                <a:srgbClr val="00B0F0"/>
              </a:solidFill>
              <a:latin typeface="Arial"/>
              <a:ea typeface="Arial"/>
              <a:cs typeface="Arial"/>
              <a:sym typeface="Arial"/>
            </a:endParaRPr>
          </a:p>
          <a:p>
            <a:pPr marL="0" lvl="0" indent="0" algn="r" rtl="0">
              <a:lnSpc>
                <a:spcPct val="200000"/>
              </a:lnSpc>
              <a:spcBef>
                <a:spcPts val="800"/>
              </a:spcBef>
              <a:spcAft>
                <a:spcPts val="0"/>
              </a:spcAft>
              <a:buSzPts val="1200"/>
              <a:buNone/>
            </a:pPr>
            <a:r>
              <a:rPr lang="es-EC" sz="1400" b="1" i="1">
                <a:solidFill>
                  <a:schemeClr val="dk1"/>
                </a:solidFill>
                <a:latin typeface="Pacifico"/>
                <a:ea typeface="Pacifico"/>
                <a:cs typeface="Pacifico"/>
                <a:sym typeface="Pacifico"/>
              </a:rPr>
              <a:t> </a:t>
            </a:r>
            <a:r>
              <a:rPr lang="es-EC" sz="1400" b="1" i="1">
                <a:solidFill>
                  <a:schemeClr val="dk1"/>
                </a:solidFill>
              </a:rPr>
              <a:t>Creado por Dina van Hiele-Geldof y Pierre van Hiele (1957)</a:t>
            </a:r>
            <a:endParaRPr sz="1400" b="1" i="1">
              <a:solidFill>
                <a:schemeClr val="dk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a:p>
        </p:txBody>
      </p:sp>
      <p:pic>
        <p:nvPicPr>
          <p:cNvPr id="180" name="Google Shape;180;p26"/>
          <p:cNvPicPr preferRelativeResize="0"/>
          <p:nvPr/>
        </p:nvPicPr>
        <p:blipFill>
          <a:blip r:embed="rId3">
            <a:alphaModFix/>
          </a:blip>
          <a:stretch>
            <a:fillRect/>
          </a:stretch>
        </p:blipFill>
        <p:spPr>
          <a:xfrm>
            <a:off x="4725600" y="696862"/>
            <a:ext cx="4264800" cy="374977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65500" y="865375"/>
            <a:ext cx="42648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Nivel 5. Rigor</a:t>
            </a:r>
            <a:endParaRPr sz="3200"/>
          </a:p>
        </p:txBody>
      </p:sp>
      <p:sp>
        <p:nvSpPr>
          <p:cNvPr id="186" name="Google Shape;186;p27"/>
          <p:cNvSpPr txBox="1">
            <a:spLocks noGrp="1"/>
          </p:cNvSpPr>
          <p:nvPr>
            <p:ph type="subTitle" idx="1"/>
          </p:nvPr>
        </p:nvSpPr>
        <p:spPr>
          <a:xfrm>
            <a:off x="375300" y="1663800"/>
            <a:ext cx="4045200" cy="2307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s-EC" sz="1800"/>
              <a:t>Capaces de describir situaciones geométricas con un lenguaje técnico matemático.</a:t>
            </a:r>
            <a:endParaRPr sz="1800"/>
          </a:p>
          <a:p>
            <a:pPr marL="457200" lvl="0" indent="-342900" algn="l" rtl="0">
              <a:lnSpc>
                <a:spcPct val="115000"/>
              </a:lnSpc>
              <a:spcBef>
                <a:spcPts val="0"/>
              </a:spcBef>
              <a:spcAft>
                <a:spcPts val="0"/>
              </a:spcAft>
              <a:buSzPts val="1800"/>
              <a:buChar char="●"/>
            </a:pPr>
            <a:r>
              <a:rPr lang="es-EC" sz="1800"/>
              <a:t>Pueden llevar a cabo razonamientos abstractos sobre entes geométricos sin necesidad de representarlos.</a:t>
            </a:r>
            <a:endParaRPr sz="1800"/>
          </a:p>
          <a:p>
            <a:pPr marL="457200" lvl="0" indent="0" algn="l" rtl="0">
              <a:spcBef>
                <a:spcPts val="0"/>
              </a:spcBef>
              <a:spcAft>
                <a:spcPts val="0"/>
              </a:spcAft>
              <a:buNone/>
            </a:pPr>
            <a:endParaRPr sz="1800"/>
          </a:p>
        </p:txBody>
      </p:sp>
      <p:sp>
        <p:nvSpPr>
          <p:cNvPr id="187" name="Google Shape;187;p27"/>
          <p:cNvSpPr txBox="1">
            <a:spLocks noGrp="1"/>
          </p:cNvSpPr>
          <p:nvPr>
            <p:ph type="body" idx="2"/>
          </p:nvPr>
        </p:nvSpPr>
        <p:spPr>
          <a:xfrm>
            <a:off x="4939500" y="724200"/>
            <a:ext cx="3837000" cy="30084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200"/>
              <a:buNone/>
            </a:pPr>
            <a:endParaRPr sz="1800" b="1">
              <a:solidFill>
                <a:srgbClr val="00B0F0"/>
              </a:solidFill>
              <a:latin typeface="Arial"/>
              <a:ea typeface="Arial"/>
              <a:cs typeface="Arial"/>
              <a:sym typeface="Arial"/>
            </a:endParaRPr>
          </a:p>
          <a:p>
            <a:pPr marL="0" lvl="0" indent="0" algn="l" rtl="0">
              <a:lnSpc>
                <a:spcPct val="200000"/>
              </a:lnSpc>
              <a:spcBef>
                <a:spcPts val="800"/>
              </a:spcBef>
              <a:spcAft>
                <a:spcPts val="0"/>
              </a:spcAft>
              <a:buSzPts val="1200"/>
              <a:buNone/>
            </a:pPr>
            <a:endParaRPr sz="1800" b="1">
              <a:solidFill>
                <a:srgbClr val="00B0F0"/>
              </a:solidFill>
              <a:latin typeface="Arial"/>
              <a:ea typeface="Arial"/>
              <a:cs typeface="Arial"/>
              <a:sym typeface="Arial"/>
            </a:endParaRPr>
          </a:p>
          <a:p>
            <a:pPr marL="0" lvl="0" indent="0" algn="r" rtl="0">
              <a:lnSpc>
                <a:spcPct val="200000"/>
              </a:lnSpc>
              <a:spcBef>
                <a:spcPts val="800"/>
              </a:spcBef>
              <a:spcAft>
                <a:spcPts val="0"/>
              </a:spcAft>
              <a:buSzPts val="1200"/>
              <a:buNone/>
            </a:pPr>
            <a:r>
              <a:rPr lang="es-EC" sz="1400" b="1" i="1">
                <a:solidFill>
                  <a:schemeClr val="dk1"/>
                </a:solidFill>
                <a:latin typeface="Pacifico"/>
                <a:ea typeface="Pacifico"/>
                <a:cs typeface="Pacifico"/>
                <a:sym typeface="Pacifico"/>
              </a:rPr>
              <a:t> </a:t>
            </a:r>
            <a:r>
              <a:rPr lang="es-EC" sz="1400" b="1" i="1">
                <a:solidFill>
                  <a:schemeClr val="dk1"/>
                </a:solidFill>
              </a:rPr>
              <a:t>Creado por Dina van Hiele-Geldof y Pierre van Hiele (1957)</a:t>
            </a:r>
            <a:endParaRPr sz="1400" b="1" i="1">
              <a:solidFill>
                <a:schemeClr val="dk1"/>
              </a:solidFill>
              <a:latin typeface="Roboto"/>
              <a:ea typeface="Roboto"/>
              <a:cs typeface="Roboto"/>
              <a:sym typeface="Roboto"/>
            </a:endParaRPr>
          </a:p>
          <a:p>
            <a:pPr marL="0" lvl="0" indent="0" algn="l" rtl="0">
              <a:lnSpc>
                <a:spcPct val="200000"/>
              </a:lnSpc>
              <a:spcBef>
                <a:spcPts val="800"/>
              </a:spcBef>
              <a:spcAft>
                <a:spcPts val="0"/>
              </a:spcAft>
              <a:buSzPts val="1200"/>
              <a:buNone/>
            </a:pPr>
            <a:r>
              <a:rPr lang="es-EC"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a:p>
            <a:pPr marL="0" lvl="0" indent="0" algn="l" rtl="0">
              <a:lnSpc>
                <a:spcPct val="100000"/>
              </a:lnSpc>
              <a:spcBef>
                <a:spcPts val="800"/>
              </a:spcBef>
              <a:spcAft>
                <a:spcPts val="0"/>
              </a:spcAft>
              <a:buSzPts val="1200"/>
              <a:buNone/>
            </a:pPr>
            <a:endParaRPr/>
          </a:p>
        </p:txBody>
      </p:sp>
      <p:pic>
        <p:nvPicPr>
          <p:cNvPr id="188" name="Google Shape;188;p27"/>
          <p:cNvPicPr preferRelativeResize="0"/>
          <p:nvPr/>
        </p:nvPicPr>
        <p:blipFill>
          <a:blip r:embed="rId3">
            <a:alphaModFix/>
          </a:blip>
          <a:stretch>
            <a:fillRect/>
          </a:stretch>
        </p:blipFill>
        <p:spPr>
          <a:xfrm>
            <a:off x="4762500" y="619125"/>
            <a:ext cx="4191000" cy="39052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71900" y="851000"/>
            <a:ext cx="8222100" cy="65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Software de Geometría Dinámica </a:t>
            </a:r>
            <a:endParaRPr/>
          </a:p>
        </p:txBody>
      </p:sp>
      <p:sp>
        <p:nvSpPr>
          <p:cNvPr id="194" name="Google Shape;194;p28"/>
          <p:cNvSpPr txBox="1">
            <a:spLocks noGrp="1"/>
          </p:cNvSpPr>
          <p:nvPr>
            <p:ph type="body" idx="1"/>
          </p:nvPr>
        </p:nvSpPr>
        <p:spPr>
          <a:xfrm>
            <a:off x="471900" y="1945750"/>
            <a:ext cx="8222100" cy="24495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     El software dinámico permite generar un ambiente que cambia la naturaleza de los objetos, lo cual perfila a la geometría dinámica como un espacio para cuestionar el saber matemático (Teresa, 2011).</a:t>
            </a:r>
            <a:endParaRPr/>
          </a:p>
          <a:p>
            <a:pPr marL="0" lvl="0" indent="0" algn="just" rtl="0">
              <a:lnSpc>
                <a:spcPct val="115000"/>
              </a:lnSpc>
              <a:spcBef>
                <a:spcPts val="1000"/>
              </a:spcBef>
              <a:spcAft>
                <a:spcPts val="0"/>
              </a:spcAft>
              <a:buNone/>
            </a:pPr>
            <a:r>
              <a:rPr lang="es-EC"/>
              <a:t>     Existen varios softwares de geometría dinámica, entre los más conocidos se tiene: Geonext, Regla y Compás, CarMetal, Cabri Geometry y Geogebra, siendo estos dos últimos los más utilizados. </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471900" y="851000"/>
            <a:ext cx="8222100" cy="65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Geogebra </a:t>
            </a:r>
            <a:endParaRPr/>
          </a:p>
        </p:txBody>
      </p:sp>
      <p:sp>
        <p:nvSpPr>
          <p:cNvPr id="200" name="Google Shape;200;p29"/>
          <p:cNvSpPr txBox="1">
            <a:spLocks noGrp="1"/>
          </p:cNvSpPr>
          <p:nvPr>
            <p:ph type="body" idx="1"/>
          </p:nvPr>
        </p:nvSpPr>
        <p:spPr>
          <a:xfrm>
            <a:off x="471900" y="1945750"/>
            <a:ext cx="8222100" cy="24495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     El software libre GeoGebra es un laboratorio virtual donde los usuarios, profesores y alumnos, pueden experimentar, descubrir, analizar, investigar, relacionar y aprender haciendo de una forma visual y natural.</a:t>
            </a:r>
            <a:endParaRPr/>
          </a:p>
          <a:p>
            <a:pPr marL="0" lvl="0" indent="0" algn="just" rtl="0">
              <a:lnSpc>
                <a:spcPct val="115000"/>
              </a:lnSpc>
              <a:spcBef>
                <a:spcPts val="1000"/>
              </a:spcBef>
              <a:spcAft>
                <a:spcPts val="1000"/>
              </a:spcAft>
              <a:buNone/>
            </a:pPr>
            <a:r>
              <a:rPr lang="es-EC"/>
              <a:t>     Además Geogebra permite generar construcciones exportables en las  que podemos manipular las expresiones (geométricas, numéricas, algebraicas o tabulares), permitiendo de esta forma observar relaciones y propiedades matemáticas (International GeoGebra Institute, 2017).  </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a:t>Figura 3. Representación del Teorema de Pitágoras en el entorno de Geogebra</a:t>
            </a:r>
            <a:endParaRPr/>
          </a:p>
        </p:txBody>
      </p:sp>
      <p:sp>
        <p:nvSpPr>
          <p:cNvPr id="206" name="Google Shape;206;p30"/>
          <p:cNvSpPr txBox="1"/>
          <p:nvPr/>
        </p:nvSpPr>
        <p:spPr>
          <a:xfrm>
            <a:off x="1544450" y="4523975"/>
            <a:ext cx="6180900" cy="44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i="1">
                <a:solidFill>
                  <a:schemeClr val="dk2"/>
                </a:solidFill>
              </a:rPr>
              <a:t>Nota: Construcción geométrica Tomada de la plataforma virtual de Recursos GeoGebra. Obtenido de  https://www.geogebra.org/m/GQwrmyhq</a:t>
            </a:r>
            <a:endParaRPr i="1">
              <a:solidFill>
                <a:schemeClr val="dk2"/>
              </a:solidFill>
            </a:endParaRPr>
          </a:p>
          <a:p>
            <a:pPr marL="0" lvl="0" indent="0" algn="ctr" rtl="0">
              <a:lnSpc>
                <a:spcPct val="115000"/>
              </a:lnSpc>
              <a:spcBef>
                <a:spcPts val="0"/>
              </a:spcBef>
              <a:spcAft>
                <a:spcPts val="0"/>
              </a:spcAft>
              <a:buNone/>
            </a:pPr>
            <a:endParaRPr i="1">
              <a:solidFill>
                <a:schemeClr val="dk2"/>
              </a:solidFill>
            </a:endParaRPr>
          </a:p>
        </p:txBody>
      </p:sp>
      <p:pic>
        <p:nvPicPr>
          <p:cNvPr id="207" name="Google Shape;207;p30"/>
          <p:cNvPicPr preferRelativeResize="0"/>
          <p:nvPr/>
        </p:nvPicPr>
        <p:blipFill>
          <a:blip r:embed="rId3">
            <a:alphaModFix/>
          </a:blip>
          <a:stretch>
            <a:fillRect/>
          </a:stretch>
        </p:blipFill>
        <p:spPr>
          <a:xfrm>
            <a:off x="1252713" y="894326"/>
            <a:ext cx="6764375" cy="36296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Proceso de Investigación</a:t>
            </a:r>
            <a:endParaRPr/>
          </a:p>
        </p:txBody>
      </p:sp>
      <p:sp>
        <p:nvSpPr>
          <p:cNvPr id="213" name="Google Shape;213;p31"/>
          <p:cNvSpPr txBox="1">
            <a:spLocks noGrp="1"/>
          </p:cNvSpPr>
          <p:nvPr>
            <p:ph type="body" idx="1"/>
          </p:nvPr>
        </p:nvSpPr>
        <p:spPr>
          <a:xfrm>
            <a:off x="471900" y="1801875"/>
            <a:ext cx="8222100" cy="33414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En el desarrollo de la investigación se establecieron dos etapas:</a:t>
            </a:r>
            <a:endParaRPr/>
          </a:p>
          <a:p>
            <a:pPr marL="457200" lvl="0" indent="-342900" algn="just" rtl="0">
              <a:lnSpc>
                <a:spcPct val="115000"/>
              </a:lnSpc>
              <a:spcBef>
                <a:spcPts val="1000"/>
              </a:spcBef>
              <a:spcAft>
                <a:spcPts val="0"/>
              </a:spcAft>
              <a:buSzPts val="1800"/>
              <a:buFont typeface="Arial"/>
              <a:buAutoNum type="romanUcPeriod"/>
            </a:pPr>
            <a:r>
              <a:rPr lang="es-EC"/>
              <a:t>Verificación de la funcionalidad de un modelo de enseñanza-aprendizaje, que involucra el software dinámico y el modelo de razonamiento de Van Hiele, aplicado sobre la enseñanza de las demostraciones de la geometría euclídea.</a:t>
            </a:r>
            <a:endParaRPr/>
          </a:p>
          <a:p>
            <a:pPr marL="457200" lvl="0" indent="-342900" algn="just" rtl="0">
              <a:lnSpc>
                <a:spcPct val="115000"/>
              </a:lnSpc>
              <a:spcBef>
                <a:spcPts val="1000"/>
              </a:spcBef>
              <a:spcAft>
                <a:spcPts val="0"/>
              </a:spcAft>
              <a:buSzPts val="1800"/>
              <a:buAutoNum type="romanUcPeriod"/>
            </a:pPr>
            <a:r>
              <a:rPr lang="es-EC"/>
              <a:t>Establecimiento de bases sobre un modelo de enseñanza-aprendizaje que involucra el software dinámico y el modelo de razonamiento de Van Hiele, aplicado sobre demostraciones de la geometría no euclídea (inicios de la geometría hiperbólica), sin llegar a probar la efectividad en el aula.</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Población y Muestra</a:t>
            </a:r>
            <a:endParaRPr/>
          </a:p>
        </p:txBody>
      </p:sp>
      <p:sp>
        <p:nvSpPr>
          <p:cNvPr id="219" name="Google Shape;219;p32"/>
          <p:cNvSpPr txBox="1">
            <a:spLocks noGrp="1"/>
          </p:cNvSpPr>
          <p:nvPr>
            <p:ph type="body" idx="1"/>
          </p:nvPr>
        </p:nvSpPr>
        <p:spPr>
          <a:xfrm>
            <a:off x="471900" y="1801875"/>
            <a:ext cx="8222100" cy="33414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     La investigación se ejecutó en el transcurso del segundo período del año 2017, tomando como población objetivo a los alumnos y docentes de los cursos de Nivelación Emblemática de la Universidad Regional Amazónica IKIAM. Con el fin de comprobar los resultados obtenidos, el primer semestre del año 2018, se realizó una segunda experimentación con estudiantes de los primeros semestres del Instituto Tecnológico Superior Tena (ITST).</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C"/>
              <a:t>Figura 9. Representación esquemática de la estrategia de investigación EI.</a:t>
            </a:r>
            <a:endParaRPr/>
          </a:p>
        </p:txBody>
      </p:sp>
      <p:sp>
        <p:nvSpPr>
          <p:cNvPr id="225" name="Google Shape;225;p33"/>
          <p:cNvSpPr/>
          <p:nvPr/>
        </p:nvSpPr>
        <p:spPr>
          <a:xfrm rot="-5400000">
            <a:off x="-1332500" y="2395425"/>
            <a:ext cx="3897300" cy="458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a:solidFill>
                  <a:srgbClr val="FFFFFF"/>
                </a:solidFill>
                <a:latin typeface="Roboto"/>
                <a:ea typeface="Roboto"/>
                <a:cs typeface="Roboto"/>
                <a:sym typeface="Roboto"/>
              </a:rPr>
              <a:t>MODELO DE INVESTIGACIÓN</a:t>
            </a:r>
            <a:endParaRPr sz="1200" b="1">
              <a:solidFill>
                <a:srgbClr val="FFFFFF"/>
              </a:solidFill>
              <a:latin typeface="Roboto"/>
              <a:ea typeface="Roboto"/>
              <a:cs typeface="Roboto"/>
              <a:sym typeface="Roboto"/>
            </a:endParaRPr>
          </a:p>
        </p:txBody>
      </p:sp>
      <p:sp>
        <p:nvSpPr>
          <p:cNvPr id="226" name="Google Shape;226;p33"/>
          <p:cNvSpPr/>
          <p:nvPr/>
        </p:nvSpPr>
        <p:spPr>
          <a:xfrm>
            <a:off x="1505846" y="832400"/>
            <a:ext cx="1658100" cy="506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a:solidFill>
                  <a:srgbClr val="FFFFFF"/>
                </a:solidFill>
                <a:latin typeface="Roboto"/>
                <a:ea typeface="Roboto"/>
                <a:cs typeface="Roboto"/>
                <a:sym typeface="Roboto"/>
              </a:rPr>
              <a:t>1. Diseño de los Recursos Didácticos</a:t>
            </a:r>
            <a:endParaRPr sz="1100" b="1">
              <a:solidFill>
                <a:srgbClr val="FFFFFF"/>
              </a:solidFill>
              <a:latin typeface="Roboto"/>
              <a:ea typeface="Roboto"/>
              <a:cs typeface="Roboto"/>
              <a:sym typeface="Roboto"/>
            </a:endParaRPr>
          </a:p>
        </p:txBody>
      </p:sp>
      <p:sp>
        <p:nvSpPr>
          <p:cNvPr id="227" name="Google Shape;227;p33"/>
          <p:cNvSpPr/>
          <p:nvPr/>
        </p:nvSpPr>
        <p:spPr>
          <a:xfrm>
            <a:off x="1505833" y="1941968"/>
            <a:ext cx="2200500" cy="506400"/>
          </a:xfrm>
          <a:prstGeom prst="roundRect">
            <a:avLst>
              <a:gd name="adj" fmla="val 16667"/>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a:solidFill>
                  <a:srgbClr val="FFFFFF"/>
                </a:solidFill>
                <a:latin typeface="Roboto"/>
                <a:ea typeface="Roboto"/>
                <a:cs typeface="Roboto"/>
                <a:sym typeface="Roboto"/>
              </a:rPr>
              <a:t>2. Selección y adaptación de la metodología de enseñanza-aprendizaje</a:t>
            </a:r>
            <a:r>
              <a:rPr lang="es-EC" sz="1100">
                <a:solidFill>
                  <a:srgbClr val="FFFFFF"/>
                </a:solidFill>
                <a:latin typeface="Roboto"/>
                <a:ea typeface="Roboto"/>
                <a:cs typeface="Roboto"/>
                <a:sym typeface="Roboto"/>
              </a:rPr>
              <a:t> </a:t>
            </a:r>
            <a:endParaRPr sz="1100">
              <a:solidFill>
                <a:srgbClr val="FFFFFF"/>
              </a:solidFill>
              <a:latin typeface="Roboto"/>
              <a:ea typeface="Roboto"/>
              <a:cs typeface="Roboto"/>
              <a:sym typeface="Roboto"/>
            </a:endParaRPr>
          </a:p>
        </p:txBody>
      </p:sp>
      <p:sp>
        <p:nvSpPr>
          <p:cNvPr id="228" name="Google Shape;228;p33"/>
          <p:cNvSpPr/>
          <p:nvPr/>
        </p:nvSpPr>
        <p:spPr>
          <a:xfrm>
            <a:off x="1548156" y="3484431"/>
            <a:ext cx="1658100" cy="5064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b="1">
                <a:solidFill>
                  <a:srgbClr val="FFFFFF"/>
                </a:solidFill>
                <a:latin typeface="Roboto"/>
                <a:ea typeface="Roboto"/>
                <a:cs typeface="Roboto"/>
                <a:sym typeface="Roboto"/>
              </a:rPr>
              <a:t>3. Proceso de experimentación</a:t>
            </a:r>
            <a:endParaRPr sz="1100" b="1">
              <a:solidFill>
                <a:srgbClr val="FFFFFF"/>
              </a:solidFill>
              <a:latin typeface="Roboto"/>
              <a:ea typeface="Roboto"/>
              <a:cs typeface="Roboto"/>
              <a:sym typeface="Roboto"/>
            </a:endParaRPr>
          </a:p>
        </p:txBody>
      </p:sp>
      <p:sp>
        <p:nvSpPr>
          <p:cNvPr id="229" name="Google Shape;229;p33"/>
          <p:cNvSpPr/>
          <p:nvPr/>
        </p:nvSpPr>
        <p:spPr>
          <a:xfrm>
            <a:off x="3469090" y="832400"/>
            <a:ext cx="1658100" cy="506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Representación del teorema geométrico </a:t>
            </a:r>
            <a:endParaRPr sz="1100">
              <a:solidFill>
                <a:srgbClr val="FFFFFF"/>
              </a:solidFill>
              <a:latin typeface="Roboto"/>
              <a:ea typeface="Roboto"/>
              <a:cs typeface="Roboto"/>
              <a:sym typeface="Roboto"/>
            </a:endParaRPr>
          </a:p>
        </p:txBody>
      </p:sp>
      <p:cxnSp>
        <p:nvCxnSpPr>
          <p:cNvPr id="230" name="Google Shape;230;p33"/>
          <p:cNvCxnSpPr>
            <a:stCxn id="226" idx="3"/>
            <a:endCxn id="229" idx="1"/>
          </p:cNvCxnSpPr>
          <p:nvPr/>
        </p:nvCxnSpPr>
        <p:spPr>
          <a:xfrm>
            <a:off x="3163946" y="1085600"/>
            <a:ext cx="305100" cy="600"/>
          </a:xfrm>
          <a:prstGeom prst="bentConnector3">
            <a:avLst>
              <a:gd name="adj1" fmla="val 49984"/>
            </a:avLst>
          </a:prstGeom>
          <a:noFill/>
          <a:ln w="9525" cap="flat" cmpd="sng">
            <a:solidFill>
              <a:srgbClr val="000000"/>
            </a:solidFill>
            <a:prstDash val="solid"/>
            <a:round/>
            <a:headEnd type="none" w="sm" len="sm"/>
            <a:tailEnd type="none" w="sm" len="sm"/>
          </a:ln>
        </p:spPr>
      </p:cxnSp>
      <p:sp>
        <p:nvSpPr>
          <p:cNvPr id="231" name="Google Shape;231;p33"/>
          <p:cNvSpPr/>
          <p:nvPr/>
        </p:nvSpPr>
        <p:spPr>
          <a:xfrm>
            <a:off x="3630007" y="3481244"/>
            <a:ext cx="1658100" cy="5064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Socialización del modelo </a:t>
            </a:r>
            <a:endParaRPr sz="1100">
              <a:solidFill>
                <a:srgbClr val="FFFFFF"/>
              </a:solidFill>
              <a:latin typeface="Roboto"/>
              <a:ea typeface="Roboto"/>
              <a:cs typeface="Roboto"/>
              <a:sym typeface="Roboto"/>
            </a:endParaRPr>
          </a:p>
        </p:txBody>
      </p:sp>
      <p:cxnSp>
        <p:nvCxnSpPr>
          <p:cNvPr id="232" name="Google Shape;232;p33"/>
          <p:cNvCxnSpPr>
            <a:stCxn id="231" idx="1"/>
            <a:endCxn id="228" idx="3"/>
          </p:cNvCxnSpPr>
          <p:nvPr/>
        </p:nvCxnSpPr>
        <p:spPr>
          <a:xfrm flipH="1">
            <a:off x="3206107" y="3734444"/>
            <a:ext cx="423900" cy="3300"/>
          </a:xfrm>
          <a:prstGeom prst="bentConnector3">
            <a:avLst>
              <a:gd name="adj1" fmla="val 50000"/>
            </a:avLst>
          </a:prstGeom>
          <a:noFill/>
          <a:ln w="9525" cap="flat" cmpd="sng">
            <a:solidFill>
              <a:srgbClr val="000000"/>
            </a:solidFill>
            <a:prstDash val="solid"/>
            <a:round/>
            <a:headEnd type="none" w="sm" len="sm"/>
            <a:tailEnd type="none" w="sm" len="sm"/>
          </a:ln>
        </p:spPr>
      </p:cxnSp>
      <p:sp>
        <p:nvSpPr>
          <p:cNvPr id="233" name="Google Shape;233;p33"/>
          <p:cNvSpPr/>
          <p:nvPr/>
        </p:nvSpPr>
        <p:spPr>
          <a:xfrm>
            <a:off x="5432345" y="832699"/>
            <a:ext cx="1658100" cy="506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Dinamización del teorema geométrico </a:t>
            </a:r>
            <a:endParaRPr sz="1100">
              <a:solidFill>
                <a:srgbClr val="FFFFFF"/>
              </a:solidFill>
              <a:latin typeface="Roboto"/>
              <a:ea typeface="Roboto"/>
              <a:cs typeface="Roboto"/>
              <a:sym typeface="Roboto"/>
            </a:endParaRPr>
          </a:p>
        </p:txBody>
      </p:sp>
      <p:sp>
        <p:nvSpPr>
          <p:cNvPr id="234" name="Google Shape;234;p33"/>
          <p:cNvSpPr/>
          <p:nvPr/>
        </p:nvSpPr>
        <p:spPr>
          <a:xfrm>
            <a:off x="6857424" y="1527014"/>
            <a:ext cx="1658100" cy="506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Creación de la secuencia de aprendizaje</a:t>
            </a:r>
            <a:endParaRPr sz="1100">
              <a:solidFill>
                <a:srgbClr val="FFFFFF"/>
              </a:solidFill>
              <a:latin typeface="Roboto"/>
              <a:ea typeface="Roboto"/>
              <a:cs typeface="Roboto"/>
              <a:sym typeface="Roboto"/>
            </a:endParaRPr>
          </a:p>
        </p:txBody>
      </p:sp>
      <p:cxnSp>
        <p:nvCxnSpPr>
          <p:cNvPr id="235" name="Google Shape;235;p33"/>
          <p:cNvCxnSpPr/>
          <p:nvPr/>
        </p:nvCxnSpPr>
        <p:spPr>
          <a:xfrm>
            <a:off x="5127209" y="1085601"/>
            <a:ext cx="305100" cy="600"/>
          </a:xfrm>
          <a:prstGeom prst="bentConnector3">
            <a:avLst>
              <a:gd name="adj1" fmla="val 49984"/>
            </a:avLst>
          </a:prstGeom>
          <a:noFill/>
          <a:ln w="9525" cap="flat" cmpd="sng">
            <a:solidFill>
              <a:srgbClr val="000000"/>
            </a:solidFill>
            <a:prstDash val="solid"/>
            <a:round/>
            <a:headEnd type="none" w="sm" len="sm"/>
            <a:tailEnd type="none" w="sm" len="sm"/>
          </a:ln>
        </p:spPr>
      </p:cxnSp>
      <p:sp>
        <p:nvSpPr>
          <p:cNvPr id="236" name="Google Shape;236;p33"/>
          <p:cNvSpPr/>
          <p:nvPr/>
        </p:nvSpPr>
        <p:spPr>
          <a:xfrm>
            <a:off x="6857424" y="2221330"/>
            <a:ext cx="1658100" cy="506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Disposición y funcionamiento</a:t>
            </a:r>
            <a:endParaRPr sz="1100">
              <a:solidFill>
                <a:srgbClr val="FFFFFF"/>
              </a:solidFill>
              <a:latin typeface="Roboto"/>
              <a:ea typeface="Roboto"/>
              <a:cs typeface="Roboto"/>
              <a:sym typeface="Roboto"/>
            </a:endParaRPr>
          </a:p>
        </p:txBody>
      </p:sp>
      <p:cxnSp>
        <p:nvCxnSpPr>
          <p:cNvPr id="237" name="Google Shape;237;p33"/>
          <p:cNvCxnSpPr>
            <a:stCxn id="233" idx="3"/>
            <a:endCxn id="234" idx="0"/>
          </p:cNvCxnSpPr>
          <p:nvPr/>
        </p:nvCxnSpPr>
        <p:spPr>
          <a:xfrm>
            <a:off x="7090445" y="1085899"/>
            <a:ext cx="596100" cy="441000"/>
          </a:xfrm>
          <a:prstGeom prst="bentConnector2">
            <a:avLst/>
          </a:prstGeom>
          <a:noFill/>
          <a:ln w="9525" cap="flat" cmpd="sng">
            <a:solidFill>
              <a:srgbClr val="000000"/>
            </a:solidFill>
            <a:prstDash val="solid"/>
            <a:round/>
            <a:headEnd type="none" w="med" len="med"/>
            <a:tailEnd type="none" w="med" len="med"/>
          </a:ln>
        </p:spPr>
      </p:cxnSp>
      <p:cxnSp>
        <p:nvCxnSpPr>
          <p:cNvPr id="238" name="Google Shape;238;p33"/>
          <p:cNvCxnSpPr>
            <a:stCxn id="234" idx="2"/>
            <a:endCxn id="236" idx="0"/>
          </p:cNvCxnSpPr>
          <p:nvPr/>
        </p:nvCxnSpPr>
        <p:spPr>
          <a:xfrm>
            <a:off x="7686474" y="2033414"/>
            <a:ext cx="0" cy="187800"/>
          </a:xfrm>
          <a:prstGeom prst="straightConnector1">
            <a:avLst/>
          </a:prstGeom>
          <a:noFill/>
          <a:ln w="9525" cap="flat" cmpd="sng">
            <a:solidFill>
              <a:srgbClr val="000000"/>
            </a:solidFill>
            <a:prstDash val="solid"/>
            <a:round/>
            <a:headEnd type="none" w="med" len="med"/>
            <a:tailEnd type="none" w="med" len="med"/>
          </a:ln>
        </p:spPr>
      </p:cxnSp>
      <p:sp>
        <p:nvSpPr>
          <p:cNvPr id="239" name="Google Shape;239;p33"/>
          <p:cNvSpPr/>
          <p:nvPr/>
        </p:nvSpPr>
        <p:spPr>
          <a:xfrm>
            <a:off x="2855524" y="2678334"/>
            <a:ext cx="1658100" cy="506400"/>
          </a:xfrm>
          <a:prstGeom prst="roundRect">
            <a:avLst>
              <a:gd name="adj" fmla="val 16667"/>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Función del docente</a:t>
            </a:r>
            <a:endParaRPr sz="1100">
              <a:solidFill>
                <a:srgbClr val="FFFFFF"/>
              </a:solidFill>
              <a:latin typeface="Roboto"/>
              <a:ea typeface="Roboto"/>
              <a:cs typeface="Roboto"/>
              <a:sym typeface="Roboto"/>
            </a:endParaRPr>
          </a:p>
        </p:txBody>
      </p:sp>
      <p:cxnSp>
        <p:nvCxnSpPr>
          <p:cNvPr id="240" name="Google Shape;240;p33"/>
          <p:cNvCxnSpPr/>
          <p:nvPr/>
        </p:nvCxnSpPr>
        <p:spPr>
          <a:xfrm>
            <a:off x="4513705" y="2918935"/>
            <a:ext cx="305100" cy="600"/>
          </a:xfrm>
          <a:prstGeom prst="bentConnector3">
            <a:avLst>
              <a:gd name="adj1" fmla="val 50000"/>
            </a:avLst>
          </a:prstGeom>
          <a:noFill/>
          <a:ln w="9525" cap="flat" cmpd="sng">
            <a:solidFill>
              <a:srgbClr val="000000"/>
            </a:solidFill>
            <a:prstDash val="solid"/>
            <a:round/>
            <a:headEnd type="none" w="sm" len="sm"/>
            <a:tailEnd type="none" w="sm" len="sm"/>
          </a:ln>
        </p:spPr>
      </p:cxnSp>
      <p:sp>
        <p:nvSpPr>
          <p:cNvPr id="241" name="Google Shape;241;p33"/>
          <p:cNvSpPr/>
          <p:nvPr/>
        </p:nvSpPr>
        <p:spPr>
          <a:xfrm>
            <a:off x="4818851" y="2666332"/>
            <a:ext cx="1658100" cy="506400"/>
          </a:xfrm>
          <a:prstGeom prst="roundRect">
            <a:avLst>
              <a:gd name="adj" fmla="val 16667"/>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Función del estudiante</a:t>
            </a:r>
            <a:endParaRPr sz="1100">
              <a:solidFill>
                <a:srgbClr val="FFFFFF"/>
              </a:solidFill>
              <a:latin typeface="Roboto"/>
              <a:ea typeface="Roboto"/>
              <a:cs typeface="Roboto"/>
              <a:sym typeface="Roboto"/>
            </a:endParaRPr>
          </a:p>
        </p:txBody>
      </p:sp>
      <p:cxnSp>
        <p:nvCxnSpPr>
          <p:cNvPr id="242" name="Google Shape;242;p33"/>
          <p:cNvCxnSpPr>
            <a:stCxn id="227" idx="2"/>
            <a:endCxn id="239" idx="1"/>
          </p:cNvCxnSpPr>
          <p:nvPr/>
        </p:nvCxnSpPr>
        <p:spPr>
          <a:xfrm rot="-5400000" flipH="1">
            <a:off x="2489083" y="2565368"/>
            <a:ext cx="483300" cy="249300"/>
          </a:xfrm>
          <a:prstGeom prst="bentConnector2">
            <a:avLst/>
          </a:prstGeom>
          <a:noFill/>
          <a:ln w="9525" cap="flat" cmpd="sng">
            <a:solidFill>
              <a:srgbClr val="000000"/>
            </a:solidFill>
            <a:prstDash val="solid"/>
            <a:round/>
            <a:headEnd type="none" w="med" len="med"/>
            <a:tailEnd type="none" w="med" len="med"/>
          </a:ln>
        </p:spPr>
      </p:cxnSp>
      <p:sp>
        <p:nvSpPr>
          <p:cNvPr id="243" name="Google Shape;243;p33"/>
          <p:cNvSpPr/>
          <p:nvPr/>
        </p:nvSpPr>
        <p:spPr>
          <a:xfrm>
            <a:off x="5711858" y="3418869"/>
            <a:ext cx="1658100" cy="5064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Evaluación inicial</a:t>
            </a:r>
            <a:endParaRPr sz="1100">
              <a:solidFill>
                <a:srgbClr val="FFFFFF"/>
              </a:solidFill>
              <a:latin typeface="Roboto"/>
              <a:ea typeface="Roboto"/>
              <a:cs typeface="Roboto"/>
              <a:sym typeface="Roboto"/>
            </a:endParaRPr>
          </a:p>
        </p:txBody>
      </p:sp>
      <p:cxnSp>
        <p:nvCxnSpPr>
          <p:cNvPr id="244" name="Google Shape;244;p33"/>
          <p:cNvCxnSpPr>
            <a:stCxn id="243" idx="1"/>
          </p:cNvCxnSpPr>
          <p:nvPr/>
        </p:nvCxnSpPr>
        <p:spPr>
          <a:xfrm flipH="1">
            <a:off x="5288258" y="3672069"/>
            <a:ext cx="423600" cy="600"/>
          </a:xfrm>
          <a:prstGeom prst="bentConnector3">
            <a:avLst>
              <a:gd name="adj1" fmla="val 50000"/>
            </a:avLst>
          </a:prstGeom>
          <a:noFill/>
          <a:ln w="9525" cap="flat" cmpd="sng">
            <a:solidFill>
              <a:srgbClr val="000000"/>
            </a:solidFill>
            <a:prstDash val="solid"/>
            <a:round/>
            <a:headEnd type="none" w="sm" len="sm"/>
            <a:tailEnd type="none" w="sm" len="sm"/>
          </a:ln>
        </p:spPr>
      </p:cxnSp>
      <p:sp>
        <p:nvSpPr>
          <p:cNvPr id="245" name="Google Shape;245;p33"/>
          <p:cNvSpPr/>
          <p:nvPr/>
        </p:nvSpPr>
        <p:spPr>
          <a:xfrm>
            <a:off x="4742676" y="4171423"/>
            <a:ext cx="1658100" cy="5064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Ejecución</a:t>
            </a:r>
            <a:endParaRPr sz="1100">
              <a:solidFill>
                <a:srgbClr val="FFFFFF"/>
              </a:solidFill>
              <a:latin typeface="Roboto"/>
              <a:ea typeface="Roboto"/>
              <a:cs typeface="Roboto"/>
              <a:sym typeface="Roboto"/>
            </a:endParaRPr>
          </a:p>
        </p:txBody>
      </p:sp>
      <p:sp>
        <p:nvSpPr>
          <p:cNvPr id="246" name="Google Shape;246;p33"/>
          <p:cNvSpPr/>
          <p:nvPr/>
        </p:nvSpPr>
        <p:spPr>
          <a:xfrm>
            <a:off x="6809541" y="4171423"/>
            <a:ext cx="1658100" cy="5064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100">
                <a:solidFill>
                  <a:srgbClr val="FFFFFF"/>
                </a:solidFill>
                <a:latin typeface="Roboto"/>
                <a:ea typeface="Roboto"/>
                <a:cs typeface="Roboto"/>
                <a:sym typeface="Roboto"/>
              </a:rPr>
              <a:t>Evaluación final</a:t>
            </a:r>
            <a:endParaRPr sz="1100">
              <a:solidFill>
                <a:srgbClr val="FFFFFF"/>
              </a:solidFill>
              <a:latin typeface="Roboto"/>
              <a:ea typeface="Roboto"/>
              <a:cs typeface="Roboto"/>
              <a:sym typeface="Roboto"/>
            </a:endParaRPr>
          </a:p>
        </p:txBody>
      </p:sp>
      <p:cxnSp>
        <p:nvCxnSpPr>
          <p:cNvPr id="247" name="Google Shape;247;p33"/>
          <p:cNvCxnSpPr>
            <a:stCxn id="243" idx="2"/>
            <a:endCxn id="245" idx="0"/>
          </p:cNvCxnSpPr>
          <p:nvPr/>
        </p:nvCxnSpPr>
        <p:spPr>
          <a:xfrm rot="5400000">
            <a:off x="5933108" y="3563769"/>
            <a:ext cx="246300" cy="969300"/>
          </a:xfrm>
          <a:prstGeom prst="bentConnector3">
            <a:avLst>
              <a:gd name="adj1" fmla="val 50030"/>
            </a:avLst>
          </a:prstGeom>
          <a:noFill/>
          <a:ln w="9525" cap="flat" cmpd="sng">
            <a:solidFill>
              <a:srgbClr val="000000"/>
            </a:solidFill>
            <a:prstDash val="solid"/>
            <a:round/>
            <a:headEnd type="none" w="med" len="med"/>
            <a:tailEnd type="none" w="med" len="med"/>
          </a:ln>
        </p:spPr>
      </p:cxnSp>
      <p:cxnSp>
        <p:nvCxnSpPr>
          <p:cNvPr id="248" name="Google Shape;248;p33"/>
          <p:cNvCxnSpPr/>
          <p:nvPr/>
        </p:nvCxnSpPr>
        <p:spPr>
          <a:xfrm flipH="1">
            <a:off x="6401559" y="4424324"/>
            <a:ext cx="423600" cy="600"/>
          </a:xfrm>
          <a:prstGeom prst="bentConnector3">
            <a:avLst>
              <a:gd name="adj1" fmla="val 50000"/>
            </a:avLst>
          </a:prstGeom>
          <a:noFill/>
          <a:ln w="9525" cap="flat" cmpd="sng">
            <a:solidFill>
              <a:srgbClr val="000000"/>
            </a:solidFill>
            <a:prstDash val="solid"/>
            <a:round/>
            <a:headEnd type="none" w="sm" len="sm"/>
            <a:tailEnd type="none" w="sm" len="sm"/>
          </a:ln>
        </p:spPr>
      </p:cxnSp>
      <p:cxnSp>
        <p:nvCxnSpPr>
          <p:cNvPr id="249" name="Google Shape;249;p33"/>
          <p:cNvCxnSpPr>
            <a:stCxn id="227" idx="1"/>
            <a:endCxn id="227" idx="1"/>
          </p:cNvCxnSpPr>
          <p:nvPr/>
        </p:nvCxnSpPr>
        <p:spPr>
          <a:xfrm>
            <a:off x="1505833" y="2195168"/>
            <a:ext cx="0" cy="0"/>
          </a:xfrm>
          <a:prstGeom prst="straightConnector1">
            <a:avLst/>
          </a:prstGeom>
          <a:noFill/>
          <a:ln w="9525" cap="flat" cmpd="sng">
            <a:solidFill>
              <a:schemeClr val="dk2"/>
            </a:solidFill>
            <a:prstDash val="solid"/>
            <a:round/>
            <a:headEnd type="none" w="med" len="med"/>
            <a:tailEnd type="none" w="med" len="med"/>
          </a:ln>
        </p:spPr>
      </p:cxnSp>
      <p:cxnSp>
        <p:nvCxnSpPr>
          <p:cNvPr id="250" name="Google Shape;250;p33"/>
          <p:cNvCxnSpPr/>
          <p:nvPr/>
        </p:nvCxnSpPr>
        <p:spPr>
          <a:xfrm rot="10800000">
            <a:off x="1253750" y="1095925"/>
            <a:ext cx="244800" cy="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33"/>
          <p:cNvCxnSpPr/>
          <p:nvPr/>
        </p:nvCxnSpPr>
        <p:spPr>
          <a:xfrm rot="10800000">
            <a:off x="1292888" y="3672375"/>
            <a:ext cx="244800" cy="0"/>
          </a:xfrm>
          <a:prstGeom prst="straightConnector1">
            <a:avLst/>
          </a:prstGeom>
          <a:noFill/>
          <a:ln w="9525" cap="flat" cmpd="sng">
            <a:solidFill>
              <a:srgbClr val="000000"/>
            </a:solidFill>
            <a:prstDash val="solid"/>
            <a:round/>
            <a:headEnd type="none" w="med" len="med"/>
            <a:tailEnd type="none" w="med" len="med"/>
          </a:ln>
        </p:spPr>
      </p:cxnSp>
      <p:cxnSp>
        <p:nvCxnSpPr>
          <p:cNvPr id="252" name="Google Shape;252;p33"/>
          <p:cNvCxnSpPr/>
          <p:nvPr/>
        </p:nvCxnSpPr>
        <p:spPr>
          <a:xfrm rot="10800000">
            <a:off x="1253750" y="2195175"/>
            <a:ext cx="244800" cy="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33"/>
          <p:cNvCxnSpPr/>
          <p:nvPr/>
        </p:nvCxnSpPr>
        <p:spPr>
          <a:xfrm>
            <a:off x="1253625" y="1095925"/>
            <a:ext cx="28800" cy="2593500"/>
          </a:xfrm>
          <a:prstGeom prst="straightConnector1">
            <a:avLst/>
          </a:prstGeom>
          <a:noFill/>
          <a:ln w="9525" cap="flat" cmpd="sng">
            <a:solidFill>
              <a:srgbClr val="000000"/>
            </a:solidFill>
            <a:prstDash val="solid"/>
            <a:round/>
            <a:headEnd type="none" w="med" len="med"/>
            <a:tailEnd type="none" w="med" len="med"/>
          </a:ln>
        </p:spPr>
      </p:cxnSp>
      <p:cxnSp>
        <p:nvCxnSpPr>
          <p:cNvPr id="254" name="Google Shape;254;p33"/>
          <p:cNvCxnSpPr>
            <a:stCxn id="225" idx="2"/>
          </p:cNvCxnSpPr>
          <p:nvPr/>
        </p:nvCxnSpPr>
        <p:spPr>
          <a:xfrm rot="10800000" flipH="1">
            <a:off x="845200" y="2622975"/>
            <a:ext cx="437100" cy="1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EC"/>
              <a:t>Figura 10. Ejemplo 1. Construcción dinámica de ángulos opuestos por el vértice. </a:t>
            </a:r>
            <a:endParaRPr/>
          </a:p>
          <a:p>
            <a:pPr marL="0" lvl="0" indent="0" algn="l" rtl="0">
              <a:spcBef>
                <a:spcPts val="0"/>
              </a:spcBef>
              <a:spcAft>
                <a:spcPts val="0"/>
              </a:spcAft>
              <a:buNone/>
            </a:pPr>
            <a:endParaRPr/>
          </a:p>
        </p:txBody>
      </p:sp>
      <p:pic>
        <p:nvPicPr>
          <p:cNvPr id="1026" name="Picture 2" descr="https://lh4.googleusercontent.com/NAxn5W1N2p2M-jTeLpwdVNXHF4Hb9JgqLYVDe-VuN3NIFgIFIaZ_uuSAsHs7qYdoHR-oQNR9WqNpptfo6F3qgO__efYMPHCMSQcZEsjJHtaqDIwLpman-9wC6N8V_Q53fKl0Zmqhb1I"/>
          <p:cNvPicPr>
            <a:picLocks noChangeAspect="1" noChangeArrowheads="1"/>
          </p:cNvPicPr>
          <p:nvPr/>
        </p:nvPicPr>
        <p:blipFill rotWithShape="1">
          <a:blip r:embed="rId3">
            <a:extLst>
              <a:ext uri="{28A0092B-C50C-407E-A947-70E740481C1C}">
                <a14:useLocalDpi xmlns:a14="http://schemas.microsoft.com/office/drawing/2010/main" val="0"/>
              </a:ext>
            </a:extLst>
          </a:blip>
          <a:srcRect l="355" t="18572" r="6109" b="17116"/>
          <a:stretch/>
        </p:blipFill>
        <p:spPr bwMode="auto">
          <a:xfrm>
            <a:off x="0" y="711516"/>
            <a:ext cx="8976660" cy="3470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735010" y="4349403"/>
            <a:ext cx="3304110" cy="307777"/>
          </a:xfrm>
          <a:prstGeom prst="rect">
            <a:avLst/>
          </a:prstGeom>
        </p:spPr>
        <p:txBody>
          <a:bodyPr wrap="none">
            <a:spAutoFit/>
          </a:bodyPr>
          <a:lstStyle/>
          <a:p>
            <a:r>
              <a:rPr lang="es-EC" u="sng" dirty="0">
                <a:solidFill>
                  <a:srgbClr val="4FC3F7"/>
                </a:solidFill>
                <a:latin typeface="Roboto" panose="020B0604020202020204" charset="0"/>
                <a:hlinkClick r:id="rId4"/>
              </a:rPr>
              <a:t>https://www.geogebra.org/m/tqv4yvvx</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265500" y="1283200"/>
            <a:ext cx="4045200" cy="168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Análisis e Interpretación de Resultados</a:t>
            </a:r>
            <a:endParaRPr sz="3200"/>
          </a:p>
        </p:txBody>
      </p:sp>
      <p:sp>
        <p:nvSpPr>
          <p:cNvPr id="272" name="Google Shape;272;p36"/>
          <p:cNvSpPr txBox="1">
            <a:spLocks noGrp="1"/>
          </p:cNvSpPr>
          <p:nvPr>
            <p:ph type="body" idx="2"/>
          </p:nvPr>
        </p:nvSpPr>
        <p:spPr>
          <a:xfrm>
            <a:off x="4971399" y="383958"/>
            <a:ext cx="3837000" cy="4177409"/>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sz="1900" dirty="0"/>
              <a:t>La presentación de los resultados siguió la siguiente secuencia:</a:t>
            </a:r>
            <a:endParaRPr sz="1900" dirty="0"/>
          </a:p>
          <a:p>
            <a:pPr marL="457200" lvl="0" indent="-342900" algn="just" rtl="0">
              <a:lnSpc>
                <a:spcPct val="115000"/>
              </a:lnSpc>
              <a:spcBef>
                <a:spcPts val="0"/>
              </a:spcBef>
              <a:spcAft>
                <a:spcPts val="0"/>
              </a:spcAft>
              <a:buSzPts val="1800"/>
              <a:buAutoNum type="arabicPeriod"/>
            </a:pPr>
            <a:r>
              <a:rPr lang="es-EC" dirty="0" smtClean="0"/>
              <a:t>Prueba </a:t>
            </a:r>
            <a:r>
              <a:rPr lang="es-EC" dirty="0"/>
              <a:t>de hipótesis URAI.H0.</a:t>
            </a:r>
            <a:endParaRPr dirty="0"/>
          </a:p>
          <a:p>
            <a:pPr marL="457200" lvl="0" indent="-342900" algn="just" rtl="0">
              <a:lnSpc>
                <a:spcPct val="115000"/>
              </a:lnSpc>
              <a:spcBef>
                <a:spcPts val="0"/>
              </a:spcBef>
              <a:spcAft>
                <a:spcPts val="0"/>
              </a:spcAft>
              <a:buSzPts val="1800"/>
              <a:buAutoNum type="arabicPeriod"/>
            </a:pPr>
            <a:r>
              <a:rPr lang="es-EC" dirty="0" smtClean="0"/>
              <a:t>Prueba </a:t>
            </a:r>
            <a:r>
              <a:rPr lang="es-EC" dirty="0"/>
              <a:t>de hipótesis URAI.H1.</a:t>
            </a:r>
            <a:endParaRPr dirty="0"/>
          </a:p>
          <a:p>
            <a:pPr marL="457200" lvl="0" indent="-342900" algn="l" rtl="0">
              <a:lnSpc>
                <a:spcPct val="115000"/>
              </a:lnSpc>
              <a:spcBef>
                <a:spcPts val="0"/>
              </a:spcBef>
              <a:spcAft>
                <a:spcPts val="0"/>
              </a:spcAft>
              <a:buSzPts val="1800"/>
              <a:buAutoNum type="arabicPeriod"/>
            </a:pPr>
            <a:r>
              <a:rPr lang="es-EC" dirty="0" smtClean="0"/>
              <a:t>Prueba </a:t>
            </a:r>
            <a:r>
              <a:rPr lang="es-EC" dirty="0"/>
              <a:t>de hipótesis inicial IT.H0.</a:t>
            </a:r>
            <a:endParaRPr dirty="0"/>
          </a:p>
          <a:p>
            <a:pPr marL="457200" lvl="0" indent="-342900" algn="just" rtl="0">
              <a:spcBef>
                <a:spcPts val="0"/>
              </a:spcBef>
              <a:spcAft>
                <a:spcPts val="0"/>
              </a:spcAft>
              <a:buSzPts val="1800"/>
              <a:buAutoNum type="arabicPeriod"/>
            </a:pPr>
            <a:r>
              <a:rPr lang="es-EC" dirty="0" smtClean="0"/>
              <a:t>Prueba </a:t>
            </a:r>
            <a:r>
              <a:rPr lang="es-EC" dirty="0"/>
              <a:t>de hipótesis </a:t>
            </a:r>
            <a:r>
              <a:rPr lang="es-EC"/>
              <a:t>final </a:t>
            </a:r>
            <a:r>
              <a:rPr lang="es-EC" smtClean="0"/>
              <a:t>IT.H1.</a:t>
            </a:r>
            <a:endParaRPr dirty="0"/>
          </a:p>
          <a:p>
            <a:pPr marL="457200" lvl="0" indent="-342900" algn="l" rtl="0">
              <a:spcBef>
                <a:spcPts val="0"/>
              </a:spcBef>
              <a:spcAft>
                <a:spcPts val="0"/>
              </a:spcAft>
              <a:buSzPts val="1800"/>
              <a:buAutoNum type="arabicPeriod"/>
            </a:pPr>
            <a:r>
              <a:rPr lang="es-EC" dirty="0"/>
              <a:t>Pruebas de hipótesis acumuladas de las instituciones de educación superior IES</a:t>
            </a:r>
            <a:r>
              <a:rPr lang="es-EC" dirty="0" smtClean="0"/>
              <a:t>.</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s-EC"/>
              <a:t>El problema</a:t>
            </a:r>
            <a:endParaRPr/>
          </a:p>
        </p:txBody>
      </p:sp>
      <p:sp>
        <p:nvSpPr>
          <p:cNvPr id="56" name="Google Shape;56;p9"/>
          <p:cNvSpPr txBox="1">
            <a:spLocks noGrp="1"/>
          </p:cNvSpPr>
          <p:nvPr>
            <p:ph type="body" idx="1"/>
          </p:nvPr>
        </p:nvSpPr>
        <p:spPr>
          <a:xfrm>
            <a:off x="471900" y="1919075"/>
            <a:ext cx="8222100" cy="1872089"/>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s-EC">
                <a:solidFill>
                  <a:srgbClr val="565656"/>
                </a:solidFill>
              </a:rPr>
              <a:t>     Hay que considerar que la Geometría se fundamenta en la demostración. Pero aprender a demostrar proposiciones es tan difícil para el estudiante, como lo es para el  profesor enseñarlas (Ruiz, 2014). Y es que la demostración forma parte de uno de los mayores problemas que se enfrentan los docentes a la hora de enseñar matemáticas (Bravo, 2012)</a:t>
            </a:r>
            <a:r>
              <a:rPr lang="es-EC"/>
              <a:t>.</a:t>
            </a:r>
            <a:endParaRPr/>
          </a:p>
          <a:p>
            <a:pPr marL="0" lvl="0" indent="0" algn="just" rtl="0">
              <a:lnSpc>
                <a:spcPct val="115000"/>
              </a:lnSpc>
              <a:spcBef>
                <a:spcPts val="0"/>
              </a:spcBef>
              <a:spcAft>
                <a:spcPts val="0"/>
              </a:spcAft>
              <a:buSzPts val="1800"/>
              <a:buNone/>
            </a:pPr>
            <a:r>
              <a:rPr lang="es-EC">
                <a:solidFill>
                  <a:schemeClr val="dk2"/>
                </a:solidFill>
              </a:rPr>
              <a:t> </a:t>
            </a:r>
            <a:endParaRPr/>
          </a:p>
          <a:p>
            <a:pPr marL="0" lvl="0" indent="0" algn="just" rtl="0">
              <a:lnSpc>
                <a:spcPct val="115000"/>
              </a:lnSpc>
              <a:spcBef>
                <a:spcPts val="1600"/>
              </a:spcBef>
              <a:spcAft>
                <a:spcPts val="1600"/>
              </a:spcAft>
              <a:buSzPts val="1800"/>
              <a:buNone/>
            </a:pPr>
            <a:endParaRPr>
              <a:solidFill>
                <a:schemeClr val="dk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Análisis Estadístico IES.</a:t>
            </a:r>
            <a:endParaRPr/>
          </a:p>
        </p:txBody>
      </p:sp>
      <p:sp>
        <p:nvSpPr>
          <p:cNvPr id="278" name="Google Shape;278;p37"/>
          <p:cNvSpPr txBox="1">
            <a:spLocks noGrp="1"/>
          </p:cNvSpPr>
          <p:nvPr>
            <p:ph type="body" idx="1"/>
          </p:nvPr>
        </p:nvSpPr>
        <p:spPr>
          <a:xfrm>
            <a:off x="460950" y="2003575"/>
            <a:ext cx="8222100" cy="18012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    Con el fin de generalizar los resultados alcanzados en el diseño experimental de las dos Instituciones de Educación Superior, se acumularon los datos obtenidos en las experimentaciones realizadas en la Universidad Regional Amazónica IKIAM y en el Instituto Tecnológico Superior Tena.</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EC" dirty="0"/>
              <a:t>Figura </a:t>
            </a:r>
            <a:r>
              <a:rPr lang="es-EC" dirty="0" smtClean="0"/>
              <a:t>11. Resultados de la evaluación inicial IES</a:t>
            </a:r>
            <a:r>
              <a:rPr lang="es-EC" dirty="0"/>
              <a:t>.</a:t>
            </a:r>
            <a:endParaRPr dirty="0"/>
          </a:p>
          <a:p>
            <a:pPr marL="0" lvl="0" indent="0" algn="l" rtl="0">
              <a:spcBef>
                <a:spcPts val="0"/>
              </a:spcBef>
              <a:spcAft>
                <a:spcPts val="0"/>
              </a:spcAft>
              <a:buNone/>
            </a:pPr>
            <a:endParaRPr dirty="0"/>
          </a:p>
        </p:txBody>
      </p:sp>
      <p:graphicFrame>
        <p:nvGraphicFramePr>
          <p:cNvPr id="5" name="Gráfico 4"/>
          <p:cNvGraphicFramePr/>
          <p:nvPr>
            <p:extLst>
              <p:ext uri="{D42A27DB-BD31-4B8C-83A1-F6EECF244321}">
                <p14:modId xmlns:p14="http://schemas.microsoft.com/office/powerpoint/2010/main" val="2987840296"/>
              </p:ext>
            </p:extLst>
          </p:nvPr>
        </p:nvGraphicFramePr>
        <p:xfrm>
          <a:off x="1524000" y="871870"/>
          <a:ext cx="6096000" cy="37318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EC" dirty="0"/>
              <a:t>Figura </a:t>
            </a:r>
            <a:r>
              <a:rPr lang="es-EC" dirty="0" smtClean="0"/>
              <a:t>12. Resultados de la evaluación final IES</a:t>
            </a:r>
            <a:r>
              <a:rPr lang="es-EC" dirty="0"/>
              <a:t>.</a:t>
            </a:r>
            <a:endParaRPr dirty="0"/>
          </a:p>
          <a:p>
            <a:pPr marL="0" lvl="0" indent="0" algn="l" rtl="0">
              <a:spcBef>
                <a:spcPts val="0"/>
              </a:spcBef>
              <a:spcAft>
                <a:spcPts val="0"/>
              </a:spcAft>
              <a:buNone/>
            </a:pPr>
            <a:endParaRPr dirty="0"/>
          </a:p>
        </p:txBody>
      </p:sp>
      <p:graphicFrame>
        <p:nvGraphicFramePr>
          <p:cNvPr id="5" name="Gráfico 4"/>
          <p:cNvGraphicFramePr/>
          <p:nvPr>
            <p:extLst>
              <p:ext uri="{D42A27DB-BD31-4B8C-83A1-F6EECF244321}">
                <p14:modId xmlns:p14="http://schemas.microsoft.com/office/powerpoint/2010/main" val="4133017334"/>
              </p:ext>
            </p:extLst>
          </p:nvPr>
        </p:nvGraphicFramePr>
        <p:xfrm>
          <a:off x="1524000" y="871870"/>
          <a:ext cx="6096000" cy="3731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752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EC" dirty="0"/>
              <a:t>Figura </a:t>
            </a:r>
            <a:r>
              <a:rPr lang="es-EC" dirty="0" smtClean="0"/>
              <a:t>13. </a:t>
            </a:r>
            <a:r>
              <a:rPr lang="es-EC" dirty="0"/>
              <a:t>Resultados  de los grupos  en el proceso de  investigación de las IES.</a:t>
            </a:r>
            <a:endParaRPr dirty="0"/>
          </a:p>
          <a:p>
            <a:pPr marL="0" lvl="0" indent="0" algn="l" rtl="0">
              <a:spcBef>
                <a:spcPts val="0"/>
              </a:spcBef>
              <a:spcAft>
                <a:spcPts val="0"/>
              </a:spcAft>
              <a:buNone/>
            </a:pPr>
            <a:endParaRPr dirty="0"/>
          </a:p>
        </p:txBody>
      </p:sp>
      <p:graphicFrame>
        <p:nvGraphicFramePr>
          <p:cNvPr id="5" name="Gráfico 4"/>
          <p:cNvGraphicFramePr/>
          <p:nvPr>
            <p:extLst>
              <p:ext uri="{D42A27DB-BD31-4B8C-83A1-F6EECF244321}">
                <p14:modId xmlns:p14="http://schemas.microsoft.com/office/powerpoint/2010/main" val="3150998809"/>
              </p:ext>
            </p:extLst>
          </p:nvPr>
        </p:nvGraphicFramePr>
        <p:xfrm>
          <a:off x="1020526" y="701748"/>
          <a:ext cx="7124014" cy="4327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9216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265500" y="468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3200"/>
              <a:t>Análisis estadístico de la hipótesis H1.</a:t>
            </a:r>
            <a:endParaRPr sz="3200"/>
          </a:p>
        </p:txBody>
      </p:sp>
      <p:sp>
        <p:nvSpPr>
          <p:cNvPr id="291" name="Google Shape;291;p39"/>
          <p:cNvSpPr txBox="1">
            <a:spLocks noGrp="1"/>
          </p:cNvSpPr>
          <p:nvPr>
            <p:ph type="subTitle" idx="1"/>
          </p:nvPr>
        </p:nvSpPr>
        <p:spPr>
          <a:xfrm>
            <a:off x="265500" y="2275205"/>
            <a:ext cx="4045200" cy="2048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C"/>
              <a:t>    H1. El nivel de razonamiento geométrico del grupo experimental es mayor que el de control, medido según la escala del modelo de Van Hiele, luego del proceso de experimentación.</a:t>
            </a:r>
            <a:endParaRPr/>
          </a:p>
        </p:txBody>
      </p:sp>
      <p:pic>
        <p:nvPicPr>
          <p:cNvPr id="292" name="Google Shape;292;p39"/>
          <p:cNvPicPr preferRelativeResize="0"/>
          <p:nvPr/>
        </p:nvPicPr>
        <p:blipFill rotWithShape="1">
          <a:blip r:embed="rId3">
            <a:alphaModFix/>
          </a:blip>
          <a:srcRect l="11702" t="15704" r="13086" b="12456"/>
          <a:stretch/>
        </p:blipFill>
        <p:spPr>
          <a:xfrm>
            <a:off x="4835400" y="970150"/>
            <a:ext cx="4045199" cy="3180175"/>
          </a:xfrm>
          <a:prstGeom prst="rect">
            <a:avLst/>
          </a:prstGeom>
          <a:noFill/>
          <a:ln>
            <a:noFill/>
          </a:ln>
        </p:spPr>
      </p:pic>
      <p:sp>
        <p:nvSpPr>
          <p:cNvPr id="293" name="Google Shape;293;p39"/>
          <p:cNvSpPr txBox="1"/>
          <p:nvPr/>
        </p:nvSpPr>
        <p:spPr>
          <a:xfrm>
            <a:off x="4605000" y="468850"/>
            <a:ext cx="4506000" cy="50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b="1" i="1" dirty="0"/>
              <a:t>Figura </a:t>
            </a:r>
            <a:r>
              <a:rPr lang="es-EC" b="1" i="1" dirty="0" smtClean="0"/>
              <a:t>14. </a:t>
            </a:r>
            <a:r>
              <a:rPr lang="es-EC" b="1" i="1" dirty="0"/>
              <a:t>Programa estadístico SPSS.</a:t>
            </a:r>
            <a:endParaRPr b="1" i="1" dirty="0"/>
          </a:p>
        </p:txBody>
      </p:sp>
      <p:sp>
        <p:nvSpPr>
          <p:cNvPr id="294" name="Google Shape;294;p39"/>
          <p:cNvSpPr txBox="1"/>
          <p:nvPr/>
        </p:nvSpPr>
        <p:spPr>
          <a:xfrm>
            <a:off x="4618225" y="4150325"/>
            <a:ext cx="4506000" cy="50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sz="1200" i="1">
                <a:solidFill>
                  <a:srgbClr val="F9F9F9"/>
                </a:solidFill>
              </a:rPr>
              <a:t>Nota: </a:t>
            </a:r>
            <a:r>
              <a:rPr lang="es-EC" sz="1200">
                <a:solidFill>
                  <a:srgbClr val="F9F9F9"/>
                </a:solidFill>
              </a:rPr>
              <a:t>Imagen Tomada de (</a:t>
            </a:r>
            <a:r>
              <a:rPr lang="es-EC" sz="1200" i="1">
                <a:solidFill>
                  <a:srgbClr val="F9F9F9"/>
                </a:solidFill>
              </a:rPr>
              <a:t>Aprender gratis.es, 2020). </a:t>
            </a:r>
            <a:endParaRPr sz="1200" i="1">
              <a:solidFill>
                <a:srgbClr val="F9F9F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98250" y="16350"/>
            <a:ext cx="67167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EC"/>
              <a:t>Tabla 1. Prueba de hipótesis final con datos acumulados IES.H1.</a:t>
            </a:r>
            <a:endParaRPr/>
          </a:p>
          <a:p>
            <a:pPr marL="0" lvl="0" indent="0" algn="l" rtl="0">
              <a:spcBef>
                <a:spcPts val="0"/>
              </a:spcBef>
              <a:spcAft>
                <a:spcPts val="0"/>
              </a:spcAft>
              <a:buNone/>
            </a:pPr>
            <a:endParaRPr/>
          </a:p>
        </p:txBody>
      </p:sp>
      <p:graphicFrame>
        <p:nvGraphicFramePr>
          <p:cNvPr id="300" name="Google Shape;300;p40"/>
          <p:cNvGraphicFramePr/>
          <p:nvPr/>
        </p:nvGraphicFramePr>
        <p:xfrm>
          <a:off x="485938" y="803063"/>
          <a:ext cx="8172125" cy="3571665"/>
        </p:xfrm>
        <a:graphic>
          <a:graphicData uri="http://schemas.openxmlformats.org/drawingml/2006/table">
            <a:tbl>
              <a:tblPr>
                <a:noFill/>
                <a:tableStyleId>{9D6666D6-A5DE-4300-8BCF-4209A28CF17B}</a:tableStyleId>
              </a:tblPr>
              <a:tblGrid>
                <a:gridCol w="1466850"/>
                <a:gridCol w="1685925"/>
                <a:gridCol w="5019350"/>
              </a:tblGrid>
              <a:tr h="0">
                <a:tc rowSpan="3">
                  <a:txBody>
                    <a:bodyPr/>
                    <a:lstStyle/>
                    <a:p>
                      <a:pPr marL="0" lvl="0" indent="0" algn="just" rtl="0">
                        <a:lnSpc>
                          <a:spcPct val="115000"/>
                        </a:lnSpc>
                        <a:spcBef>
                          <a:spcPts val="0"/>
                        </a:spcBef>
                        <a:spcAft>
                          <a:spcPts val="0"/>
                        </a:spcAft>
                        <a:buNone/>
                      </a:pPr>
                      <a:r>
                        <a:rPr lang="es-EC" sz="1000" b="1"/>
                        <a:t>Datos de Entrada</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rowSpan="2">
                  <a:txBody>
                    <a:bodyPr/>
                    <a:lstStyle/>
                    <a:p>
                      <a:pPr marL="0" lvl="0" indent="0" algn="ctr" rtl="0">
                        <a:lnSpc>
                          <a:spcPct val="115000"/>
                        </a:lnSpc>
                        <a:spcBef>
                          <a:spcPts val="0"/>
                        </a:spcBef>
                        <a:spcAft>
                          <a:spcPts val="0"/>
                        </a:spcAft>
                        <a:buNone/>
                      </a:pPr>
                      <a:r>
                        <a:rPr lang="es-EC" sz="1000" b="1"/>
                        <a:t>Planteamiento de hipótesis</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b="1"/>
                        <a:t>Ho: El razonamiento geométrico de los grupos experimentales es similar que los de control, </a:t>
                      </a:r>
                      <a:r>
                        <a:rPr lang="es-EC" sz="1000" b="1" i="1"/>
                        <a:t>después</a:t>
                      </a:r>
                      <a:r>
                        <a:rPr lang="es-EC" sz="1000" b="1"/>
                        <a:t> de la aplicación de la propuesta metodológica.</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714375">
                <a:tc vMerge="1">
                  <a:txBody>
                    <a:bodyPr/>
                    <a:lstStyle/>
                    <a:p>
                      <a:endParaRPr lang="es-EC"/>
                    </a:p>
                  </a:txBody>
                  <a:tcPr/>
                </a:tc>
                <a:tc vMerge="1">
                  <a:txBody>
                    <a:bodyPr/>
                    <a:lstStyle/>
                    <a:p>
                      <a:endParaRPr lang="es-EC"/>
                    </a:p>
                  </a:txBody>
                  <a:tcPr/>
                </a:tc>
                <a:tc>
                  <a:txBody>
                    <a:bodyPr/>
                    <a:lstStyle/>
                    <a:p>
                      <a:pPr marL="0" lvl="0" indent="0" algn="just" rtl="0">
                        <a:lnSpc>
                          <a:spcPct val="115000"/>
                        </a:lnSpc>
                        <a:spcBef>
                          <a:spcPts val="0"/>
                        </a:spcBef>
                        <a:spcAft>
                          <a:spcPts val="0"/>
                        </a:spcAft>
                        <a:buNone/>
                      </a:pPr>
                      <a:r>
                        <a:rPr lang="es-EC" sz="1000"/>
                        <a:t>Ha=</a:t>
                      </a:r>
                      <a:r>
                        <a:rPr lang="es-EC" sz="1000" i="1"/>
                        <a:t>H1</a:t>
                      </a:r>
                      <a:r>
                        <a:rPr lang="es-EC" sz="1000"/>
                        <a:t>: El razonamiento geométrico de los grupos experimentales es superior que los de control, </a:t>
                      </a:r>
                      <a:r>
                        <a:rPr lang="es-EC" sz="1000" i="1"/>
                        <a:t>después</a:t>
                      </a:r>
                      <a:r>
                        <a:rPr lang="es-EC" sz="1000"/>
                        <a:t> de la aplicación de la propuesta metodológica.</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0">
                <a:tc vMerge="1">
                  <a:txBody>
                    <a:bodyPr/>
                    <a:lstStyle/>
                    <a:p>
                      <a:endParaRPr lang="es-EC"/>
                    </a:p>
                  </a:txBody>
                  <a:tcPr/>
                </a:tc>
                <a:tc>
                  <a:txBody>
                    <a:bodyPr/>
                    <a:lstStyle/>
                    <a:p>
                      <a:pPr marL="0" lvl="0" indent="0" algn="just" rtl="0">
                        <a:lnSpc>
                          <a:spcPct val="115000"/>
                        </a:lnSpc>
                        <a:spcBef>
                          <a:spcPts val="0"/>
                        </a:spcBef>
                        <a:spcAft>
                          <a:spcPts val="0"/>
                        </a:spcAft>
                        <a:buNone/>
                      </a:pPr>
                      <a:r>
                        <a:rPr lang="es-EC" sz="1000"/>
                        <a:t>Nivel de significancia</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α = 5% = 0,05</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0">
                <a:tc rowSpan="3">
                  <a:txBody>
                    <a:bodyPr/>
                    <a:lstStyle/>
                    <a:p>
                      <a:pPr marL="0" lvl="0" indent="0" algn="just" rtl="0">
                        <a:lnSpc>
                          <a:spcPct val="115000"/>
                        </a:lnSpc>
                        <a:spcBef>
                          <a:spcPts val="0"/>
                        </a:spcBef>
                        <a:spcAft>
                          <a:spcPts val="0"/>
                        </a:spcAft>
                        <a:buNone/>
                      </a:pPr>
                      <a:r>
                        <a:rPr lang="es-EC" sz="1000" b="1"/>
                        <a:t>Valores calculados</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Estadístico de prueba</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U de Mann-Whitney</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0">
                <a:tc vMerge="1">
                  <a:txBody>
                    <a:bodyPr/>
                    <a:lstStyle/>
                    <a:p>
                      <a:endParaRPr lang="es-EC"/>
                    </a:p>
                  </a:txBody>
                  <a:tcPr/>
                </a:tc>
                <a:tc>
                  <a:txBody>
                    <a:bodyPr/>
                    <a:lstStyle/>
                    <a:p>
                      <a:pPr marL="0" lvl="0" indent="0" algn="just" rtl="0">
                        <a:lnSpc>
                          <a:spcPct val="115000"/>
                        </a:lnSpc>
                        <a:spcBef>
                          <a:spcPts val="0"/>
                        </a:spcBef>
                        <a:spcAft>
                          <a:spcPts val="0"/>
                        </a:spcAft>
                        <a:buNone/>
                      </a:pPr>
                      <a:r>
                        <a:rPr lang="es-EC" sz="1000"/>
                        <a:t>Valor U calculado</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147,000</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0">
                <a:tc vMerge="1">
                  <a:txBody>
                    <a:bodyPr/>
                    <a:lstStyle/>
                    <a:p>
                      <a:endParaRPr lang="es-EC"/>
                    </a:p>
                  </a:txBody>
                  <a:tcPr/>
                </a:tc>
                <a:tc>
                  <a:txBody>
                    <a:bodyPr/>
                    <a:lstStyle/>
                    <a:p>
                      <a:pPr marL="0" lvl="0" indent="0" algn="just" rtl="0">
                        <a:lnSpc>
                          <a:spcPct val="115000"/>
                        </a:lnSpc>
                        <a:spcBef>
                          <a:spcPts val="0"/>
                        </a:spcBef>
                        <a:spcAft>
                          <a:spcPts val="0"/>
                        </a:spcAft>
                        <a:buNone/>
                      </a:pPr>
                      <a:r>
                        <a:rPr lang="es-EC" sz="1000"/>
                        <a:t>Valor de p calculado</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0,025</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457200">
                <a:tc>
                  <a:txBody>
                    <a:bodyPr/>
                    <a:lstStyle/>
                    <a:p>
                      <a:pPr marL="0" lvl="0" indent="0" algn="just" rtl="0">
                        <a:lnSpc>
                          <a:spcPct val="115000"/>
                        </a:lnSpc>
                        <a:spcBef>
                          <a:spcPts val="0"/>
                        </a:spcBef>
                        <a:spcAft>
                          <a:spcPts val="0"/>
                        </a:spcAft>
                        <a:buNone/>
                      </a:pPr>
                      <a:r>
                        <a:rPr lang="es-EC" sz="1000" b="1"/>
                        <a:t>Regla de decisión</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b="1"/>
                        <a:t> </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p &gt; 0,05 se acepta Ho</a:t>
                      </a:r>
                      <a:endParaRPr sz="1000"/>
                    </a:p>
                    <a:p>
                      <a:pPr marL="0" lvl="0" indent="0" algn="just" rtl="0">
                        <a:lnSpc>
                          <a:spcPct val="115000"/>
                        </a:lnSpc>
                        <a:spcBef>
                          <a:spcPts val="0"/>
                        </a:spcBef>
                        <a:spcAft>
                          <a:spcPts val="0"/>
                        </a:spcAft>
                        <a:buNone/>
                      </a:pPr>
                      <a:r>
                        <a:rPr lang="es-EC" sz="1000"/>
                        <a:t>p ≤ 0,05 se rechaza Ho y se acepta Ha</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r h="333375">
                <a:tc>
                  <a:txBody>
                    <a:bodyPr/>
                    <a:lstStyle/>
                    <a:p>
                      <a:pPr marL="0" lvl="0" indent="0" algn="just" rtl="0">
                        <a:lnSpc>
                          <a:spcPct val="115000"/>
                        </a:lnSpc>
                        <a:spcBef>
                          <a:spcPts val="0"/>
                        </a:spcBef>
                        <a:spcAft>
                          <a:spcPts val="0"/>
                        </a:spcAft>
                        <a:buNone/>
                      </a:pPr>
                      <a:r>
                        <a:rPr lang="es-EC" sz="1000" b="1"/>
                        <a:t>Resultados</a:t>
                      </a:r>
                      <a:endParaRPr sz="1000" b="1"/>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 </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c>
                  <a:txBody>
                    <a:bodyPr/>
                    <a:lstStyle/>
                    <a:p>
                      <a:pPr marL="0" lvl="0" indent="0" algn="just" rtl="0">
                        <a:lnSpc>
                          <a:spcPct val="115000"/>
                        </a:lnSpc>
                        <a:spcBef>
                          <a:spcPts val="0"/>
                        </a:spcBef>
                        <a:spcAft>
                          <a:spcPts val="0"/>
                        </a:spcAft>
                        <a:buNone/>
                      </a:pPr>
                      <a:r>
                        <a:rPr lang="es-EC" sz="1000"/>
                        <a:t>p = 0,025 &lt; 0,05   =&gt;  se rechaza Ho y se acepta Ha</a:t>
                      </a:r>
                      <a:endParaRPr sz="1000"/>
                    </a:p>
                  </a:txBody>
                  <a:tcPr marL="68575" marR="68575" marT="91425" marB="91425">
                    <a:lnT w="12575" cap="flat" cmpd="sng">
                      <a:solidFill>
                        <a:srgbClr val="7F7F7F"/>
                      </a:solidFill>
                      <a:prstDash val="solid"/>
                      <a:round/>
                      <a:headEnd type="none" w="sm" len="sm"/>
                      <a:tailEnd type="none" w="sm" len="sm"/>
                    </a:lnT>
                    <a:lnB w="12575" cap="flat" cmpd="sng">
                      <a:solidFill>
                        <a:srgbClr val="7F7F7F"/>
                      </a:solidFill>
                      <a:prstDash val="solid"/>
                      <a:round/>
                      <a:headEnd type="none" w="sm" len="sm"/>
                      <a:tailEnd type="none" w="sm" len="sm"/>
                    </a:lnB>
                    <a:solidFill>
                      <a:srgbClr val="D9D9D9"/>
                    </a:solidFill>
                  </a:tcPr>
                </a:tc>
              </a:tr>
            </a:tbl>
          </a:graphicData>
        </a:graphic>
      </p:graphicFrame>
      <p:sp>
        <p:nvSpPr>
          <p:cNvPr id="301" name="Google Shape;301;p40"/>
          <p:cNvSpPr txBox="1"/>
          <p:nvPr/>
        </p:nvSpPr>
        <p:spPr>
          <a:xfrm>
            <a:off x="1138375" y="4437525"/>
            <a:ext cx="7160400" cy="44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sz="1300" i="1">
                <a:solidFill>
                  <a:schemeClr val="dk2"/>
                </a:solidFill>
              </a:rPr>
              <a:t>Nota: IES= Instituciones de Educación Superior. U es la suma de los rangos de la muestra de mayor magnitud. Ho= Hipótesis nula, Ha= Hipótesis alternativa.</a:t>
            </a:r>
            <a:endParaRPr sz="1300" i="1">
              <a:solidFill>
                <a:schemeClr val="dk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Análisis de las Hipótesis H2 Y H3</a:t>
            </a:r>
            <a:endParaRPr/>
          </a:p>
        </p:txBody>
      </p:sp>
      <p:sp>
        <p:nvSpPr>
          <p:cNvPr id="307" name="Google Shape;307;p41"/>
          <p:cNvSpPr txBox="1">
            <a:spLocks noGrp="1"/>
          </p:cNvSpPr>
          <p:nvPr>
            <p:ph type="body" idx="1"/>
          </p:nvPr>
        </p:nvSpPr>
        <p:spPr>
          <a:xfrm>
            <a:off x="471900" y="2048725"/>
            <a:ext cx="8222100" cy="15684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C"/>
              <a:t>     H2. El 50% de estudiantes del grupo experimental alcanzan o superan el nivel 3, según la escala del modelo de Van Hiele, luego del proceso de experimentación.</a:t>
            </a:r>
            <a:endParaRPr/>
          </a:p>
          <a:p>
            <a:pPr marL="0" lvl="0" indent="0" algn="just" rtl="0">
              <a:lnSpc>
                <a:spcPct val="115000"/>
              </a:lnSpc>
              <a:spcBef>
                <a:spcPts val="1000"/>
              </a:spcBef>
              <a:spcAft>
                <a:spcPts val="0"/>
              </a:spcAft>
              <a:buNone/>
            </a:pPr>
            <a:r>
              <a:rPr lang="es-EC"/>
              <a:t>     H3. El 30% de estudiantes del grupo experimental alcanzan el nivel 4, según la escala del modelo de Van Hiele, luego del proceso de experimentación. </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154575" y="114125"/>
            <a:ext cx="7494600" cy="44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EC" dirty="0"/>
              <a:t>Figura </a:t>
            </a:r>
            <a:r>
              <a:rPr lang="es-EC" dirty="0" smtClean="0"/>
              <a:t>15. </a:t>
            </a:r>
            <a:r>
              <a:rPr lang="es-EC" dirty="0"/>
              <a:t>Evaluación final de los grupos de investigación de las IES.</a:t>
            </a:r>
            <a:endParaRPr dirty="0"/>
          </a:p>
          <a:p>
            <a:pPr marL="0" lvl="0" indent="0" algn="l" rtl="0">
              <a:spcBef>
                <a:spcPts val="0"/>
              </a:spcBef>
              <a:spcAft>
                <a:spcPts val="0"/>
              </a:spcAft>
              <a:buNone/>
            </a:pPr>
            <a:endParaRPr dirty="0"/>
          </a:p>
        </p:txBody>
      </p:sp>
      <p:pic>
        <p:nvPicPr>
          <p:cNvPr id="313" name="Google Shape;313;p42"/>
          <p:cNvPicPr preferRelativeResize="0"/>
          <p:nvPr/>
        </p:nvPicPr>
        <p:blipFill>
          <a:blip r:embed="rId3">
            <a:alphaModFix/>
          </a:blip>
          <a:stretch>
            <a:fillRect/>
          </a:stretch>
        </p:blipFill>
        <p:spPr>
          <a:xfrm>
            <a:off x="1295650" y="857875"/>
            <a:ext cx="6552700" cy="39342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Conclusiones y Proyecciones</a:t>
            </a:r>
            <a:endParaRPr/>
          </a:p>
        </p:txBody>
      </p:sp>
      <p:sp>
        <p:nvSpPr>
          <p:cNvPr id="319" name="Google Shape;319;p43"/>
          <p:cNvSpPr txBox="1">
            <a:spLocks noGrp="1"/>
          </p:cNvSpPr>
          <p:nvPr>
            <p:ph type="body" idx="1"/>
          </p:nvPr>
        </p:nvSpPr>
        <p:spPr>
          <a:xfrm>
            <a:off x="471900" y="2095150"/>
            <a:ext cx="8222100" cy="2476500"/>
          </a:xfrm>
          <a:prstGeom prst="rect">
            <a:avLst/>
          </a:prstGeom>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SzPts val="1800"/>
              <a:buChar char="●"/>
            </a:pPr>
            <a:r>
              <a:rPr lang="es-EC"/>
              <a:t>Nuestro trabajo de investigación generó un útil recurso didáctico-tecnológico de 10 teoremas euclídeos y 5 teoremas no euclídeos de inicios de la geometría hiperbólica, desarrollados con el software Geogebra. </a:t>
            </a:r>
            <a:endParaRPr/>
          </a:p>
          <a:p>
            <a:pPr marL="457200" lvl="0" indent="-342900" algn="just" rtl="0">
              <a:lnSpc>
                <a:spcPct val="115000"/>
              </a:lnSpc>
              <a:spcBef>
                <a:spcPts val="1000"/>
              </a:spcBef>
              <a:spcAft>
                <a:spcPts val="0"/>
              </a:spcAft>
              <a:buSzPts val="1800"/>
              <a:buChar char="●"/>
            </a:pPr>
            <a:r>
              <a:rPr lang="es-EC"/>
              <a:t>Nuestra metodología algorítmica es flexible y brinda la posibilidad de crear nuevos recursos de cualquier teorema que pueda ser representado por medio de una figura.</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Conclusiones y Proyecciones</a:t>
            </a:r>
            <a:endParaRPr/>
          </a:p>
        </p:txBody>
      </p:sp>
      <p:sp>
        <p:nvSpPr>
          <p:cNvPr id="325" name="Google Shape;325;p44"/>
          <p:cNvSpPr txBox="1">
            <a:spLocks noGrp="1"/>
          </p:cNvSpPr>
          <p:nvPr>
            <p:ph type="body" idx="1"/>
          </p:nvPr>
        </p:nvSpPr>
        <p:spPr>
          <a:xfrm>
            <a:off x="471900" y="2095150"/>
            <a:ext cx="8222100" cy="2476500"/>
          </a:xfrm>
          <a:prstGeom prst="rect">
            <a:avLst/>
          </a:prstGeom>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SzPts val="1800"/>
              <a:buChar char="●"/>
            </a:pPr>
            <a:r>
              <a:rPr lang="es-EC"/>
              <a:t>Con el desarrollo de nuestra propuesta metodológica de enseñanza-aprendizaje, se establece la introducción del tratamiento de las demostraciones geométricas hiperbólicas, por medio del software dinámico y el modelo de razonamiento geométrico de Van Hiele.</a:t>
            </a:r>
            <a:endParaRPr/>
          </a:p>
          <a:p>
            <a:pPr marL="457200" lvl="0" indent="-342900" algn="just" rtl="0">
              <a:lnSpc>
                <a:spcPct val="115000"/>
              </a:lnSpc>
              <a:spcBef>
                <a:spcPts val="1000"/>
              </a:spcBef>
              <a:spcAft>
                <a:spcPts val="0"/>
              </a:spcAft>
              <a:buSzPts val="1800"/>
              <a:buChar char="●"/>
            </a:pPr>
            <a:r>
              <a:rPr lang="es-EC"/>
              <a:t>Nuestra propuesta se proyecta como una investigación interesante el extender al abordaje de las demostraciones en el campo de la geometría elíptica, descriptiva, espacial, proyectiva y fractal.</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EC">
                <a:solidFill>
                  <a:schemeClr val="lt1"/>
                </a:solidFill>
              </a:rPr>
              <a:t>Figura 1. Niveles de logro alcanzados en el componente matemático</a:t>
            </a:r>
            <a:endParaRPr>
              <a:solidFill>
                <a:schemeClr val="lt1"/>
              </a:solidFill>
            </a:endParaRPr>
          </a:p>
        </p:txBody>
      </p:sp>
      <p:sp>
        <p:nvSpPr>
          <p:cNvPr id="62" name="Google Shape;62;p10"/>
          <p:cNvSpPr/>
          <p:nvPr/>
        </p:nvSpPr>
        <p:spPr>
          <a:xfrm>
            <a:off x="1831626" y="4127675"/>
            <a:ext cx="58047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1400" b="0" i="1" u="none" strike="noStrike" cap="none">
                <a:solidFill>
                  <a:schemeClr val="dk2"/>
                </a:solidFill>
                <a:latin typeface="Arial"/>
                <a:ea typeface="Arial"/>
                <a:cs typeface="Arial"/>
                <a:sym typeface="Arial"/>
              </a:rPr>
              <a:t>Nota.</a:t>
            </a:r>
            <a:r>
              <a:rPr lang="es-EC" sz="1400" b="0" i="0" u="none" strike="noStrike" cap="none">
                <a:solidFill>
                  <a:schemeClr val="dk2"/>
                </a:solidFill>
                <a:latin typeface="Arial"/>
                <a:ea typeface="Arial"/>
                <a:cs typeface="Arial"/>
                <a:sym typeface="Arial"/>
              </a:rPr>
              <a:t> Tomado de </a:t>
            </a:r>
            <a:r>
              <a:rPr lang="es-EC" sz="1400" b="0" i="1" u="none" strike="noStrike" cap="none">
                <a:solidFill>
                  <a:schemeClr val="dk2"/>
                </a:solidFill>
                <a:latin typeface="Arial"/>
                <a:ea typeface="Arial"/>
                <a:cs typeface="Arial"/>
                <a:sym typeface="Arial"/>
              </a:rPr>
              <a:t>Instituto Nacional de Evaluación Educativa (201</a:t>
            </a:r>
            <a:r>
              <a:rPr lang="es-EC" i="1">
                <a:solidFill>
                  <a:schemeClr val="dk2"/>
                </a:solidFill>
              </a:rPr>
              <a:t>8</a:t>
            </a:r>
            <a:r>
              <a:rPr lang="es-EC" sz="1400" b="0" i="1" u="none" strike="noStrike" cap="none">
                <a:solidFill>
                  <a:schemeClr val="dk2"/>
                </a:solidFill>
                <a:latin typeface="Arial"/>
                <a:ea typeface="Arial"/>
                <a:cs typeface="Arial"/>
                <a:sym typeface="Arial"/>
              </a:rPr>
              <a:t>)</a:t>
            </a:r>
            <a:r>
              <a:rPr lang="es-EC" sz="1400" b="0" i="0" u="none" strike="noStrike" cap="none">
                <a:solidFill>
                  <a:schemeClr val="dk2"/>
                </a:solidFill>
                <a:latin typeface="Arial"/>
                <a:ea typeface="Arial"/>
                <a:cs typeface="Arial"/>
                <a:sym typeface="Arial"/>
              </a:rPr>
              <a:t> </a:t>
            </a:r>
            <a:r>
              <a:rPr lang="es-EC" sz="1400" b="0" i="1" u="none" strike="noStrike" cap="none">
                <a:solidFill>
                  <a:schemeClr val="dk2"/>
                </a:solidFill>
                <a:latin typeface="Arial"/>
                <a:ea typeface="Arial"/>
                <a:cs typeface="Arial"/>
                <a:sym typeface="Arial"/>
              </a:rPr>
              <a:t>obtenido de </a:t>
            </a:r>
            <a:r>
              <a:rPr lang="es-EC" i="1" u="none">
                <a:solidFill>
                  <a:schemeClr val="dk2"/>
                </a:solidFill>
              </a:rPr>
              <a:t>https://cloud.evaluacion.gob.ec/dagireportes/sbciclo18/provincia/15.pdf</a:t>
            </a:r>
            <a:endParaRPr i="1" u="none">
              <a:solidFill>
                <a:schemeClr val="dk2"/>
              </a:solidFill>
            </a:endParaRPr>
          </a:p>
          <a:p>
            <a:pPr marL="0" marR="0" lvl="0" indent="0" algn="ctr" rtl="0">
              <a:lnSpc>
                <a:spcPct val="100000"/>
              </a:lnSpc>
              <a:spcBef>
                <a:spcPts val="0"/>
              </a:spcBef>
              <a:spcAft>
                <a:spcPts val="0"/>
              </a:spcAft>
              <a:buNone/>
            </a:pPr>
            <a:endParaRPr i="1">
              <a:solidFill>
                <a:schemeClr val="dk2"/>
              </a:solidFill>
            </a:endParaRPr>
          </a:p>
        </p:txBody>
      </p:sp>
      <p:pic>
        <p:nvPicPr>
          <p:cNvPr id="63" name="Google Shape;63;p10"/>
          <p:cNvPicPr preferRelativeResize="0"/>
          <p:nvPr/>
        </p:nvPicPr>
        <p:blipFill rotWithShape="1">
          <a:blip r:embed="rId3">
            <a:alphaModFix/>
          </a:blip>
          <a:srcRect l="22866" t="27666" r="19738" b="22868"/>
          <a:stretch/>
        </p:blipFill>
        <p:spPr>
          <a:xfrm>
            <a:off x="1537650" y="932250"/>
            <a:ext cx="6432750" cy="3117226"/>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Conclusiones y Proyecciones</a:t>
            </a:r>
            <a:endParaRPr/>
          </a:p>
        </p:txBody>
      </p:sp>
      <p:sp>
        <p:nvSpPr>
          <p:cNvPr id="331" name="Google Shape;331;p45"/>
          <p:cNvSpPr txBox="1">
            <a:spLocks noGrp="1"/>
          </p:cNvSpPr>
          <p:nvPr>
            <p:ph type="body" idx="1"/>
          </p:nvPr>
        </p:nvSpPr>
        <p:spPr>
          <a:xfrm>
            <a:off x="471900" y="2095150"/>
            <a:ext cx="8222100" cy="1449900"/>
          </a:xfrm>
          <a:prstGeom prst="rect">
            <a:avLst/>
          </a:prstGeom>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SzPts val="1800"/>
              <a:buChar char="●"/>
            </a:pPr>
            <a:r>
              <a:rPr lang="es-EC" dirty="0"/>
              <a:t>Además esta propuesta se pretende extender a niveles de educación básica y media del distrito 15D01 de la provincia de napo, por medio de proyectos </a:t>
            </a:r>
            <a:r>
              <a:rPr lang="es-EC" dirty="0" smtClean="0"/>
              <a:t>de </a:t>
            </a:r>
            <a:r>
              <a:rPr lang="es-EC" dirty="0"/>
              <a:t>vinculación con la comunidad.  </a:t>
            </a:r>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a:t>Congresos y Publicaciones</a:t>
            </a:r>
            <a:endParaRPr/>
          </a:p>
        </p:txBody>
      </p:sp>
      <p:sp>
        <p:nvSpPr>
          <p:cNvPr id="337" name="Google Shape;337;p46"/>
          <p:cNvSpPr txBox="1">
            <a:spLocks noGrp="1"/>
          </p:cNvSpPr>
          <p:nvPr>
            <p:ph type="body" idx="1"/>
          </p:nvPr>
        </p:nvSpPr>
        <p:spPr>
          <a:xfrm>
            <a:off x="471900" y="2095150"/>
            <a:ext cx="8222100" cy="2625300"/>
          </a:xfrm>
          <a:prstGeom prst="rect">
            <a:avLst/>
          </a:prstGeom>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SzPts val="1800"/>
              <a:buChar char="●"/>
            </a:pPr>
            <a:r>
              <a:rPr lang="es-EC"/>
              <a:t>Se presentó la ponencia denominada: “Una propuesta para la enseñanza de la Geometría basado en el modelo de razonamiento de Van Hiele y el software dinámico Geogebra”, en el VIII Simposio de Matemática y Educación Matemática, en febrero del 2018, en la Universidad Antonio Nariño de Bogotá.</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dirty="0"/>
              <a:t>Congresos y Publicaciones</a:t>
            </a:r>
            <a:endParaRPr dirty="0"/>
          </a:p>
        </p:txBody>
      </p:sp>
      <p:sp>
        <p:nvSpPr>
          <p:cNvPr id="343" name="Google Shape;343;p47"/>
          <p:cNvSpPr txBox="1">
            <a:spLocks noGrp="1"/>
          </p:cNvSpPr>
          <p:nvPr>
            <p:ph type="body" idx="1"/>
          </p:nvPr>
        </p:nvSpPr>
        <p:spPr>
          <a:xfrm>
            <a:off x="471900" y="2095150"/>
            <a:ext cx="8222100" cy="2625300"/>
          </a:xfrm>
          <a:prstGeom prst="rect">
            <a:avLst/>
          </a:prstGeom>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SzPts val="1800"/>
              <a:buChar char="●"/>
            </a:pPr>
            <a:r>
              <a:rPr lang="es-EC" dirty="0"/>
              <a:t>Además, se presentó el trabajo denominado “Geogebra y el Modelo de Van Hiele para el Desarrollo de Teoremas Geométricos”, en el I Congreso de Geogebra, organizado por la Universidad Nacional de Educación UNAE en mayo de 2019 y el artículo fue publicado en el mes de diciembre del mismo año en la revista Memorias.</a:t>
            </a:r>
            <a:endParaRPr dirty="0"/>
          </a:p>
          <a:p>
            <a:pPr marL="457200" lvl="0" indent="0" algn="just" rtl="0">
              <a:lnSpc>
                <a:spcPct val="115000"/>
              </a:lnSpc>
              <a:spcBef>
                <a:spcPts val="1000"/>
              </a:spcBef>
              <a:spcAft>
                <a:spcPts val="0"/>
              </a:spcAft>
              <a:buNone/>
            </a:pPr>
            <a:r>
              <a:rPr lang="es-EC" u="sng" dirty="0">
                <a:solidFill>
                  <a:schemeClr val="hlink"/>
                </a:solidFill>
                <a:hlinkClick r:id="rId3"/>
              </a:rPr>
              <a:t>http://repositorio.unae.edu.ec/handle/56000/1216</a:t>
            </a:r>
            <a:endParaRPr dirty="0"/>
          </a:p>
          <a:p>
            <a:pPr marL="457200" lvl="0" indent="0" algn="just" rtl="0">
              <a:lnSpc>
                <a:spcPct val="115000"/>
              </a:lnSpc>
              <a:spcBef>
                <a:spcPts val="1000"/>
              </a:spcBef>
              <a:spcAft>
                <a:spcPts val="1000"/>
              </a:spcAft>
              <a:buNone/>
            </a:pPr>
            <a:r>
              <a:rPr lang="es-EC" dirty="0"/>
              <a:t>  </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s-EC"/>
              <a:t>Formulación del Problema</a:t>
            </a:r>
            <a:endParaRPr/>
          </a:p>
        </p:txBody>
      </p:sp>
      <p:sp>
        <p:nvSpPr>
          <p:cNvPr id="69" name="Google Shape;69;p11"/>
          <p:cNvSpPr txBox="1">
            <a:spLocks noGrp="1"/>
          </p:cNvSpPr>
          <p:nvPr>
            <p:ph type="body" idx="1"/>
          </p:nvPr>
        </p:nvSpPr>
        <p:spPr>
          <a:xfrm>
            <a:off x="471900" y="1919075"/>
            <a:ext cx="8222100" cy="1461123"/>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s-EC">
                <a:solidFill>
                  <a:srgbClr val="565656"/>
                </a:solidFill>
              </a:rPr>
              <a:t>     ¿Contribuye la enseñanza-aprendizaje de demostraciones geométricas  por medio del software Geogebra y el modelo de Van Hiele al mejoramiento del razonamiento geométrico de acuerdo a los requerimientos de la nivelación de las Instituciones de Educación Superior?</a:t>
            </a:r>
            <a:endParaRPr>
              <a:solidFill>
                <a:schemeClr val="dk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265500" y="114927"/>
            <a:ext cx="4045200" cy="60927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s-EC" sz="3200"/>
              <a:t>Importancia</a:t>
            </a:r>
            <a:endParaRPr sz="3200"/>
          </a:p>
        </p:txBody>
      </p:sp>
      <p:sp>
        <p:nvSpPr>
          <p:cNvPr id="75" name="Google Shape;75;p12"/>
          <p:cNvSpPr txBox="1">
            <a:spLocks noGrp="1"/>
          </p:cNvSpPr>
          <p:nvPr>
            <p:ph type="body" idx="2"/>
          </p:nvPr>
        </p:nvSpPr>
        <p:spPr>
          <a:xfrm>
            <a:off x="4941743" y="212057"/>
            <a:ext cx="3839570" cy="35458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SzPts val="1800"/>
              <a:buNone/>
            </a:pPr>
            <a:r>
              <a:rPr lang="es-EC" sz="1600"/>
              <a:t>Nociones geométricas del ángulo de tiro</a:t>
            </a:r>
            <a:endParaRPr sz="1600"/>
          </a:p>
        </p:txBody>
      </p:sp>
      <p:sp>
        <p:nvSpPr>
          <p:cNvPr id="76" name="Google Shape;76;p12"/>
          <p:cNvSpPr txBox="1">
            <a:spLocks noGrp="1"/>
          </p:cNvSpPr>
          <p:nvPr>
            <p:ph type="subTitle" idx="1"/>
          </p:nvPr>
        </p:nvSpPr>
        <p:spPr>
          <a:xfrm>
            <a:off x="399075" y="766699"/>
            <a:ext cx="4045200" cy="40464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Clr>
                <a:srgbClr val="737373"/>
              </a:buClr>
              <a:buSzPts val="1400"/>
              <a:buNone/>
            </a:pPr>
            <a:r>
              <a:rPr lang="es-EC" sz="2000">
                <a:solidFill>
                  <a:srgbClr val="737373"/>
                </a:solidFill>
              </a:rPr>
              <a:t>La Geometría Euclídea</a:t>
            </a:r>
            <a:endParaRPr sz="2000">
              <a:solidFill>
                <a:srgbClr val="737373"/>
              </a:solidFill>
            </a:endParaRPr>
          </a:p>
          <a:p>
            <a:pPr marL="285750" lvl="0" indent="-285750" algn="l" rtl="0">
              <a:lnSpc>
                <a:spcPct val="150000"/>
              </a:lnSpc>
              <a:spcBef>
                <a:spcPts val="0"/>
              </a:spcBef>
              <a:spcAft>
                <a:spcPts val="0"/>
              </a:spcAft>
              <a:buClr>
                <a:srgbClr val="737373"/>
              </a:buClr>
              <a:buSzPts val="1400"/>
              <a:buFont typeface="Roboto"/>
              <a:buChar char="●"/>
            </a:pPr>
            <a:r>
              <a:rPr lang="es-EC" sz="1400">
                <a:solidFill>
                  <a:srgbClr val="737373"/>
                </a:solidFill>
              </a:rPr>
              <a:t>Permite orientarse en el espacio.</a:t>
            </a:r>
            <a:endParaRPr/>
          </a:p>
          <a:p>
            <a:pPr marL="285750" lvl="0" indent="-285750" algn="l" rtl="0">
              <a:lnSpc>
                <a:spcPct val="150000"/>
              </a:lnSpc>
              <a:spcBef>
                <a:spcPts val="0"/>
              </a:spcBef>
              <a:spcAft>
                <a:spcPts val="0"/>
              </a:spcAft>
              <a:buClr>
                <a:srgbClr val="737373"/>
              </a:buClr>
              <a:buSzPts val="1400"/>
              <a:buFont typeface="Roboto"/>
              <a:buChar char="●"/>
            </a:pPr>
            <a:r>
              <a:rPr lang="es-EC" sz="1400">
                <a:solidFill>
                  <a:srgbClr val="737373"/>
                </a:solidFill>
              </a:rPr>
              <a:t>Contribuye al desarrollo de cálculos relativos de forma y distribución de objetos en el espacio.</a:t>
            </a:r>
            <a:endParaRPr/>
          </a:p>
          <a:p>
            <a:pPr marL="285750" lvl="0" indent="-285750" algn="l" rtl="0">
              <a:lnSpc>
                <a:spcPct val="150000"/>
              </a:lnSpc>
              <a:spcBef>
                <a:spcPts val="0"/>
              </a:spcBef>
              <a:spcAft>
                <a:spcPts val="0"/>
              </a:spcAft>
              <a:buClr>
                <a:srgbClr val="737373"/>
              </a:buClr>
              <a:buSzPts val="1400"/>
              <a:buFont typeface="Roboto"/>
              <a:buChar char="●"/>
            </a:pPr>
            <a:r>
              <a:rPr lang="es-EC" sz="1400">
                <a:solidFill>
                  <a:srgbClr val="737373"/>
                </a:solidFill>
              </a:rPr>
              <a:t>Componente esencial del arte, arquitectura, ciencias naturales, física, matemática y tecnología. </a:t>
            </a:r>
            <a:endParaRPr/>
          </a:p>
          <a:p>
            <a:pPr marL="285750" lvl="0" indent="-285750" algn="l" rtl="0">
              <a:lnSpc>
                <a:spcPct val="150000"/>
              </a:lnSpc>
              <a:spcBef>
                <a:spcPts val="0"/>
              </a:spcBef>
              <a:spcAft>
                <a:spcPts val="0"/>
              </a:spcAft>
              <a:buClr>
                <a:srgbClr val="737373"/>
              </a:buClr>
              <a:buSzPts val="1400"/>
              <a:buFont typeface="Roboto"/>
              <a:buChar char="●"/>
            </a:pPr>
            <a:r>
              <a:rPr lang="es-EC" sz="1400">
                <a:solidFill>
                  <a:srgbClr val="737373"/>
                </a:solidFill>
              </a:rPr>
              <a:t>Presente en todos los  ámbitos de la vida cotidiana (producción agrícola, industrial, diseño, deportes, cartografía, etc.).  </a:t>
            </a:r>
            <a:endParaRPr sz="1400">
              <a:solidFill>
                <a:srgbClr val="737373"/>
              </a:solidFill>
            </a:endParaRPr>
          </a:p>
          <a:p>
            <a:pPr marL="457200" lvl="0" indent="0" algn="l" rtl="0">
              <a:lnSpc>
                <a:spcPct val="150000"/>
              </a:lnSpc>
              <a:spcBef>
                <a:spcPts val="0"/>
              </a:spcBef>
              <a:spcAft>
                <a:spcPts val="0"/>
              </a:spcAft>
              <a:buNone/>
            </a:pPr>
            <a:endParaRPr sz="1400">
              <a:solidFill>
                <a:srgbClr val="737373"/>
              </a:solidFill>
            </a:endParaRPr>
          </a:p>
          <a:p>
            <a:pPr marL="0" lvl="0" indent="0" algn="ctr" rtl="0">
              <a:lnSpc>
                <a:spcPct val="100000"/>
              </a:lnSpc>
              <a:spcBef>
                <a:spcPts val="0"/>
              </a:spcBef>
              <a:spcAft>
                <a:spcPts val="0"/>
              </a:spcAft>
              <a:buSzPts val="2100"/>
              <a:buNone/>
            </a:pPr>
            <a:endParaRPr/>
          </a:p>
        </p:txBody>
      </p:sp>
      <p:pic>
        <p:nvPicPr>
          <p:cNvPr id="77" name="Google Shape;77;p12"/>
          <p:cNvPicPr preferRelativeResize="0"/>
          <p:nvPr/>
        </p:nvPicPr>
        <p:blipFill rotWithShape="1">
          <a:blip r:embed="rId3">
            <a:alphaModFix/>
          </a:blip>
          <a:srcRect/>
          <a:stretch/>
        </p:blipFill>
        <p:spPr>
          <a:xfrm>
            <a:off x="5267864" y="500278"/>
            <a:ext cx="3187358" cy="1969905"/>
          </a:xfrm>
          <a:prstGeom prst="rect">
            <a:avLst/>
          </a:prstGeom>
          <a:noFill/>
          <a:ln>
            <a:noFill/>
          </a:ln>
        </p:spPr>
      </p:pic>
      <p:pic>
        <p:nvPicPr>
          <p:cNvPr id="78" name="Google Shape;78;p12"/>
          <p:cNvPicPr preferRelativeResize="0"/>
          <p:nvPr/>
        </p:nvPicPr>
        <p:blipFill rotWithShape="1">
          <a:blip r:embed="rId4">
            <a:alphaModFix/>
          </a:blip>
          <a:srcRect/>
          <a:stretch/>
        </p:blipFill>
        <p:spPr>
          <a:xfrm>
            <a:off x="5264346" y="2654427"/>
            <a:ext cx="3194413" cy="1974267"/>
          </a:xfrm>
          <a:prstGeom prst="rect">
            <a:avLst/>
          </a:prstGeom>
          <a:noFill/>
          <a:ln>
            <a:noFill/>
          </a:ln>
        </p:spPr>
      </p:pic>
      <p:sp>
        <p:nvSpPr>
          <p:cNvPr id="79" name="Google Shape;79;p12"/>
          <p:cNvSpPr txBox="1">
            <a:spLocks noGrp="1"/>
          </p:cNvSpPr>
          <p:nvPr>
            <p:ph type="body" idx="2"/>
          </p:nvPr>
        </p:nvSpPr>
        <p:spPr>
          <a:xfrm>
            <a:off x="5028130" y="4812957"/>
            <a:ext cx="3839700" cy="354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SzPts val="1800"/>
              <a:buNone/>
            </a:pPr>
            <a:r>
              <a:rPr lang="es-EC" sz="1400" i="1">
                <a:latin typeface="Arial"/>
                <a:ea typeface="Arial"/>
                <a:cs typeface="Arial"/>
                <a:sym typeface="Arial"/>
              </a:rPr>
              <a:t>Nota. </a:t>
            </a:r>
            <a:r>
              <a:rPr lang="es-EC" sz="1400">
                <a:latin typeface="Arial"/>
                <a:ea typeface="Arial"/>
                <a:cs typeface="Arial"/>
                <a:sym typeface="Arial"/>
              </a:rPr>
              <a:t>Tomado de </a:t>
            </a:r>
            <a:r>
              <a:rPr lang="es-EC" sz="1400" i="1">
                <a:latin typeface="Arial"/>
                <a:ea typeface="Arial"/>
                <a:cs typeface="Arial"/>
                <a:sym typeface="Arial"/>
              </a:rPr>
              <a:t>Llerena (2019)</a:t>
            </a:r>
            <a:endParaRPr sz="1400" i="1">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265500" y="114927"/>
            <a:ext cx="4045200" cy="60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s-EC" sz="3200"/>
              <a:t>Importancia</a:t>
            </a:r>
            <a:endParaRPr sz="3200"/>
          </a:p>
        </p:txBody>
      </p:sp>
      <p:sp>
        <p:nvSpPr>
          <p:cNvPr id="85" name="Google Shape;85;p13"/>
          <p:cNvSpPr txBox="1">
            <a:spLocks noGrp="1"/>
          </p:cNvSpPr>
          <p:nvPr>
            <p:ph type="subTitle" idx="1"/>
          </p:nvPr>
        </p:nvSpPr>
        <p:spPr>
          <a:xfrm>
            <a:off x="370250" y="893525"/>
            <a:ext cx="4045200" cy="24066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Clr>
                <a:srgbClr val="737373"/>
              </a:buClr>
              <a:buSzPts val="1400"/>
              <a:buNone/>
            </a:pPr>
            <a:r>
              <a:rPr lang="es-EC" sz="2000">
                <a:solidFill>
                  <a:srgbClr val="737373"/>
                </a:solidFill>
              </a:rPr>
              <a:t>La Geometría no Euclídea</a:t>
            </a:r>
            <a:endParaRPr sz="2000">
              <a:solidFill>
                <a:srgbClr val="737373"/>
              </a:solidFill>
            </a:endParaRPr>
          </a:p>
          <a:p>
            <a:pPr marL="285750" lvl="0" indent="-285750" algn="l" rtl="0">
              <a:lnSpc>
                <a:spcPct val="150000"/>
              </a:lnSpc>
              <a:spcBef>
                <a:spcPts val="0"/>
              </a:spcBef>
              <a:spcAft>
                <a:spcPts val="0"/>
              </a:spcAft>
              <a:buClr>
                <a:srgbClr val="737373"/>
              </a:buClr>
              <a:buSzPts val="1400"/>
              <a:buFont typeface="Roboto"/>
              <a:buChar char="●"/>
            </a:pPr>
            <a:r>
              <a:rPr lang="es-EC" sz="1400">
                <a:solidFill>
                  <a:srgbClr val="737373"/>
                </a:solidFill>
              </a:rPr>
              <a:t>Fundamental para la Física Moderna en el entendimiento de la estructuras geométricas del espacio-tiempo de la teoría de la gravitación y de la relatividad especial de Einstein.</a:t>
            </a:r>
            <a:endParaRPr sz="1400">
              <a:solidFill>
                <a:srgbClr val="737373"/>
              </a:solidFill>
            </a:endParaRPr>
          </a:p>
          <a:p>
            <a:pPr marL="457200" lvl="0" indent="0" algn="l" rtl="0">
              <a:lnSpc>
                <a:spcPct val="150000"/>
              </a:lnSpc>
              <a:spcBef>
                <a:spcPts val="0"/>
              </a:spcBef>
              <a:spcAft>
                <a:spcPts val="0"/>
              </a:spcAft>
              <a:buNone/>
            </a:pPr>
            <a:endParaRPr sz="1400">
              <a:solidFill>
                <a:srgbClr val="737373"/>
              </a:solidFill>
            </a:endParaRPr>
          </a:p>
          <a:p>
            <a:pPr marL="0" lvl="0" indent="0" algn="ctr" rtl="0">
              <a:lnSpc>
                <a:spcPct val="100000"/>
              </a:lnSpc>
              <a:spcBef>
                <a:spcPts val="0"/>
              </a:spcBef>
              <a:spcAft>
                <a:spcPts val="0"/>
              </a:spcAft>
              <a:buSzPts val="2100"/>
              <a:buNone/>
            </a:pPr>
            <a:endParaRPr/>
          </a:p>
        </p:txBody>
      </p:sp>
      <p:sp>
        <p:nvSpPr>
          <p:cNvPr id="86" name="Google Shape;86;p13"/>
          <p:cNvSpPr txBox="1">
            <a:spLocks noGrp="1"/>
          </p:cNvSpPr>
          <p:nvPr>
            <p:ph type="body" idx="2"/>
          </p:nvPr>
        </p:nvSpPr>
        <p:spPr>
          <a:xfrm>
            <a:off x="5259413" y="444000"/>
            <a:ext cx="3148500" cy="35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SzPts val="1800"/>
              <a:buNone/>
            </a:pPr>
            <a:r>
              <a:rPr lang="es-EC" sz="1600"/>
              <a:t>Curvatura del espacio </a:t>
            </a:r>
            <a:endParaRPr sz="1600"/>
          </a:p>
        </p:txBody>
      </p:sp>
      <p:pic>
        <p:nvPicPr>
          <p:cNvPr id="87" name="Google Shape;87;p13"/>
          <p:cNvPicPr preferRelativeResize="0"/>
          <p:nvPr/>
        </p:nvPicPr>
        <p:blipFill>
          <a:blip r:embed="rId3">
            <a:alphaModFix/>
          </a:blip>
          <a:stretch>
            <a:fillRect/>
          </a:stretch>
        </p:blipFill>
        <p:spPr>
          <a:xfrm>
            <a:off x="4756300" y="953300"/>
            <a:ext cx="4154750" cy="30961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4902600" y="1693501"/>
            <a:ext cx="3763800" cy="2507625"/>
          </a:xfrm>
          <a:prstGeom prst="rect">
            <a:avLst/>
          </a:prstGeom>
          <a:noFill/>
          <a:ln>
            <a:noFill/>
          </a:ln>
        </p:spPr>
      </p:pic>
      <p:sp>
        <p:nvSpPr>
          <p:cNvPr id="93" name="Google Shape;93;p14"/>
          <p:cNvSpPr txBox="1">
            <a:spLocks noGrp="1"/>
          </p:cNvSpPr>
          <p:nvPr>
            <p:ph type="body" idx="4294967295"/>
          </p:nvPr>
        </p:nvSpPr>
        <p:spPr>
          <a:xfrm>
            <a:off x="681912" y="1181100"/>
            <a:ext cx="3890100" cy="35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SzPts val="1800"/>
              <a:buNone/>
            </a:pPr>
            <a:r>
              <a:rPr lang="es-EC" sz="1600"/>
              <a:t>Palacio de los deportes - Félix Candela </a:t>
            </a:r>
            <a:endParaRPr sz="1600"/>
          </a:p>
        </p:txBody>
      </p:sp>
      <p:sp>
        <p:nvSpPr>
          <p:cNvPr id="94" name="Google Shape;94;p14"/>
          <p:cNvSpPr txBox="1">
            <a:spLocks noGrp="1"/>
          </p:cNvSpPr>
          <p:nvPr>
            <p:ph type="body" idx="4294967295"/>
          </p:nvPr>
        </p:nvSpPr>
        <p:spPr>
          <a:xfrm>
            <a:off x="5210238" y="1181100"/>
            <a:ext cx="3148500" cy="35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SzPts val="1800"/>
              <a:buNone/>
            </a:pPr>
            <a:r>
              <a:rPr lang="es-EC" sz="1600"/>
              <a:t>Oceanogràfic - Félix Candela</a:t>
            </a:r>
            <a:endParaRPr sz="1600"/>
          </a:p>
        </p:txBody>
      </p:sp>
      <p:pic>
        <p:nvPicPr>
          <p:cNvPr id="95" name="Google Shape;95;p14"/>
          <p:cNvPicPr preferRelativeResize="0"/>
          <p:nvPr/>
        </p:nvPicPr>
        <p:blipFill>
          <a:blip r:embed="rId4">
            <a:alphaModFix/>
          </a:blip>
          <a:stretch>
            <a:fillRect/>
          </a:stretch>
        </p:blipFill>
        <p:spPr>
          <a:xfrm>
            <a:off x="634575" y="1693500"/>
            <a:ext cx="3768296" cy="2507625"/>
          </a:xfrm>
          <a:prstGeom prst="rect">
            <a:avLst/>
          </a:prstGeom>
          <a:noFill/>
          <a:ln>
            <a:noFill/>
          </a:ln>
        </p:spPr>
      </p:pic>
      <p:sp>
        <p:nvSpPr>
          <p:cNvPr id="96" name="Google Shape;96;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s-EC"/>
              <a:t>Impactante en el diseño de construcciones modernas.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4294967295"/>
          </p:nvPr>
        </p:nvSpPr>
        <p:spPr>
          <a:xfrm>
            <a:off x="681912" y="1181100"/>
            <a:ext cx="3890100" cy="35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SzPts val="1800"/>
              <a:buNone/>
            </a:pPr>
            <a:r>
              <a:rPr lang="es-EC" sz="1600"/>
              <a:t>Ángeles y demonios - Escher </a:t>
            </a:r>
            <a:endParaRPr sz="1600"/>
          </a:p>
        </p:txBody>
      </p:sp>
      <p:sp>
        <p:nvSpPr>
          <p:cNvPr id="102" name="Google Shape;102;p15"/>
          <p:cNvSpPr txBox="1">
            <a:spLocks noGrp="1"/>
          </p:cNvSpPr>
          <p:nvPr>
            <p:ph type="body" idx="4294967295"/>
          </p:nvPr>
        </p:nvSpPr>
        <p:spPr>
          <a:xfrm>
            <a:off x="5210238" y="1181100"/>
            <a:ext cx="3148500" cy="35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1600"/>
              </a:spcAft>
              <a:buSzPts val="1800"/>
              <a:buNone/>
            </a:pPr>
            <a:r>
              <a:rPr lang="es-EC" sz="1600" dirty="0"/>
              <a:t>Peces y </a:t>
            </a:r>
            <a:r>
              <a:rPr lang="es-EC" sz="1600" dirty="0" smtClean="0"/>
              <a:t>escamas - </a:t>
            </a:r>
            <a:r>
              <a:rPr lang="es-EC" sz="1600" dirty="0" err="1"/>
              <a:t>E</a:t>
            </a:r>
            <a:r>
              <a:rPr lang="es-EC" sz="1600" dirty="0" err="1" smtClean="0"/>
              <a:t>scher</a:t>
            </a:r>
            <a:endParaRPr sz="1600" dirty="0"/>
          </a:p>
        </p:txBody>
      </p:sp>
      <p:sp>
        <p:nvSpPr>
          <p:cNvPr id="103" name="Google Shape;103;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s-EC"/>
              <a:t>Necesaria para la interpretación de modelos representativos de conceptos abstractos en el arte como las teselaciones.</a:t>
            </a:r>
            <a:endParaRPr/>
          </a:p>
        </p:txBody>
      </p:sp>
      <p:pic>
        <p:nvPicPr>
          <p:cNvPr id="104" name="Google Shape;104;p15"/>
          <p:cNvPicPr preferRelativeResize="0"/>
          <p:nvPr/>
        </p:nvPicPr>
        <p:blipFill>
          <a:blip r:embed="rId3">
            <a:alphaModFix/>
          </a:blip>
          <a:stretch>
            <a:fillRect/>
          </a:stretch>
        </p:blipFill>
        <p:spPr>
          <a:xfrm>
            <a:off x="1052700" y="1535700"/>
            <a:ext cx="3148499" cy="3017288"/>
          </a:xfrm>
          <a:prstGeom prst="rect">
            <a:avLst/>
          </a:prstGeom>
          <a:noFill/>
          <a:ln>
            <a:noFill/>
          </a:ln>
        </p:spPr>
      </p:pic>
      <p:pic>
        <p:nvPicPr>
          <p:cNvPr id="105" name="Google Shape;105;p15"/>
          <p:cNvPicPr preferRelativeResize="0"/>
          <p:nvPr/>
        </p:nvPicPr>
        <p:blipFill>
          <a:blip r:embed="rId4">
            <a:alphaModFix/>
          </a:blip>
          <a:stretch>
            <a:fillRect/>
          </a:stretch>
        </p:blipFill>
        <p:spPr>
          <a:xfrm>
            <a:off x="5365450" y="1535700"/>
            <a:ext cx="2803800" cy="28038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2282</Words>
  <Application>Microsoft Office PowerPoint</Application>
  <PresentationFormat>Presentación en pantalla (16:9)</PresentationFormat>
  <Paragraphs>201</Paragraphs>
  <Slides>42</Slides>
  <Notes>42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42</vt:i4>
      </vt:variant>
    </vt:vector>
  </HeadingPairs>
  <TitlesOfParts>
    <vt:vector size="46" baseType="lpstr">
      <vt:lpstr>Arial</vt:lpstr>
      <vt:lpstr>Pacifico</vt:lpstr>
      <vt:lpstr>Roboto</vt:lpstr>
      <vt:lpstr>Material</vt:lpstr>
      <vt:lpstr>Presentación de PowerPoint</vt:lpstr>
      <vt:lpstr>El problema</vt:lpstr>
      <vt:lpstr>El problema</vt:lpstr>
      <vt:lpstr>Figura 1. Niveles de logro alcanzados en el componente matemático</vt:lpstr>
      <vt:lpstr>Formulación del Problema</vt:lpstr>
      <vt:lpstr>Importancia</vt:lpstr>
      <vt:lpstr>Importancia</vt:lpstr>
      <vt:lpstr>Impactante en el diseño de construcciones modernas.</vt:lpstr>
      <vt:lpstr>Necesaria para la interpretación de modelos representativos de conceptos abstractos en el arte como las teselaciones.</vt:lpstr>
      <vt:lpstr>Objetivo General</vt:lpstr>
      <vt:lpstr>Objetivos Específicos </vt:lpstr>
      <vt:lpstr>Hipótesis </vt:lpstr>
      <vt:lpstr>Fundamentación Teórica</vt:lpstr>
      <vt:lpstr>Figura 2. Creación y utilización de un modelo educativo</vt:lpstr>
      <vt:lpstr>Los modelos didácticos en la enseñanza aprendizaje de la Geometría</vt:lpstr>
      <vt:lpstr>El modelo de razonamiento geométrico de Van Hiele</vt:lpstr>
      <vt:lpstr>Nivel 1. Visualización y Reconocimiento</vt:lpstr>
      <vt:lpstr>Nivel 2. Análisis</vt:lpstr>
      <vt:lpstr>Nivel 3. Orden y Clasificación</vt:lpstr>
      <vt:lpstr>Nivel 4. Razonamiento y Deducción Formal</vt:lpstr>
      <vt:lpstr>Nivel 5. Rigor</vt:lpstr>
      <vt:lpstr>Software de Geometría Dinámica </vt:lpstr>
      <vt:lpstr>Geogebra </vt:lpstr>
      <vt:lpstr>Figura 3. Representación del Teorema de Pitágoras en el entorno de Geogebra</vt:lpstr>
      <vt:lpstr>Proceso de Investigación</vt:lpstr>
      <vt:lpstr>Población y Muestra</vt:lpstr>
      <vt:lpstr>Figura 9. Representación esquemática de la estrategia de investigación EI.</vt:lpstr>
      <vt:lpstr> Figura 10. Ejemplo 1. Construcción dinámica de ángulos opuestos por el vértice.  </vt:lpstr>
      <vt:lpstr>Análisis e Interpretación de Resultados</vt:lpstr>
      <vt:lpstr>Análisis Estadístico IES.</vt:lpstr>
      <vt:lpstr> Figura 11. Resultados de la evaluación inicial IES. </vt:lpstr>
      <vt:lpstr> Figura 12. Resultados de la evaluación final IES. </vt:lpstr>
      <vt:lpstr> Figura 13. Resultados  de los grupos  en el proceso de  investigación de las IES. </vt:lpstr>
      <vt:lpstr>Análisis estadístico de la hipótesis H1.</vt:lpstr>
      <vt:lpstr> Tabla 1. Prueba de hipótesis final con datos acumulados IES.H1. </vt:lpstr>
      <vt:lpstr>Análisis de las Hipótesis H2 Y H3</vt:lpstr>
      <vt:lpstr> Figura 15. Evaluación final de los grupos de investigación de las IES. </vt:lpstr>
      <vt:lpstr>Conclusiones y Proyecciones</vt:lpstr>
      <vt:lpstr>Conclusiones y Proyecciones</vt:lpstr>
      <vt:lpstr>Conclusiones y Proyecciones</vt:lpstr>
      <vt:lpstr>Congresos y Publicaciones</vt:lpstr>
      <vt:lpstr>Congresos y Publicaciones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Cuenta Microsoft</cp:lastModifiedBy>
  <cp:revision>9</cp:revision>
  <dcterms:modified xsi:type="dcterms:W3CDTF">2020-09-07T14:24:30Z</dcterms:modified>
</cp:coreProperties>
</file>