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4" r:id="rId1"/>
  </p:sldMasterIdLst>
  <p:sldIdLst>
    <p:sldId id="258" r:id="rId2"/>
    <p:sldId id="259" r:id="rId3"/>
    <p:sldId id="260" r:id="rId4"/>
    <p:sldId id="261" r:id="rId5"/>
    <p:sldId id="262" r:id="rId6"/>
    <p:sldId id="263" r:id="rId7"/>
    <p:sldId id="264" r:id="rId8"/>
    <p:sldId id="265" r:id="rId9"/>
    <p:sldId id="289" r:id="rId10"/>
    <p:sldId id="266" r:id="rId11"/>
    <p:sldId id="288" r:id="rId12"/>
    <p:sldId id="268" r:id="rId13"/>
    <p:sldId id="267" r:id="rId14"/>
    <p:sldId id="270" r:id="rId15"/>
    <p:sldId id="271" r:id="rId16"/>
    <p:sldId id="272" r:id="rId17"/>
    <p:sldId id="273" r:id="rId18"/>
    <p:sldId id="274" r:id="rId19"/>
    <p:sldId id="275" r:id="rId20"/>
    <p:sldId id="290" r:id="rId21"/>
    <p:sldId id="291" r:id="rId22"/>
    <p:sldId id="292" r:id="rId23"/>
    <p:sldId id="276" r:id="rId24"/>
    <p:sldId id="279" r:id="rId25"/>
    <p:sldId id="278" r:id="rId26"/>
    <p:sldId id="284" r:id="rId27"/>
    <p:sldId id="285" r:id="rId28"/>
    <p:sldId id="293" r:id="rId29"/>
    <p:sldId id="287"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103" d="100"/>
          <a:sy n="103" d="100"/>
        </p:scale>
        <p:origin x="150"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uricio\Desktop\Tesis%20Maestria\tesis%201\Libro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uricio\Desktop\Tesis%20Maestria\tesis%201\CSAI-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uricio\Desktop\Tesis%20Maestria\tesis%201\Libro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uricio\Desktop\Tesis%20Maestria\tesis%201\CSAI-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auricio\Desktop\Tesis%20Maestria\tesis%201\Libro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auricio\Desktop\Tesis%20Maestria\tesis%201\CSAI-2.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a:t>Evaluación Test de Cooper</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681-46B7-AF1B-B4AA1EEB84C3}"/>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681-46B7-AF1B-B4AA1EEB84C3}"/>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681-46B7-AF1B-B4AA1EEB84C3}"/>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681-46B7-AF1B-B4AA1EEB84C3}"/>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A681-46B7-AF1B-B4AA1EEB84C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multiLvlStrRef>
              <c:f>Hoja1!$G$1:$H$5</c:f>
              <c:multiLvlStrCache>
                <c:ptCount val="5"/>
                <c:lvl>
                  <c:pt idx="0">
                    <c:v>&gt; 1600</c:v>
                  </c:pt>
                  <c:pt idx="1">
                    <c:v>≤1600 ≥2199</c:v>
                  </c:pt>
                  <c:pt idx="2">
                    <c:v>2200 - 2399</c:v>
                  </c:pt>
                  <c:pt idx="3">
                    <c:v>2400 - 2800</c:v>
                  </c:pt>
                  <c:pt idx="4">
                    <c:v>mas 2800</c:v>
                  </c:pt>
                </c:lvl>
                <c:lvl>
                  <c:pt idx="0">
                    <c:v>Muy Mala</c:v>
                  </c:pt>
                  <c:pt idx="1">
                    <c:v>Mala</c:v>
                  </c:pt>
                  <c:pt idx="2">
                    <c:v>Regular</c:v>
                  </c:pt>
                  <c:pt idx="3">
                    <c:v>Buena</c:v>
                  </c:pt>
                  <c:pt idx="4">
                    <c:v>Excelente</c:v>
                  </c:pt>
                </c:lvl>
              </c:multiLvlStrCache>
            </c:multiLvlStrRef>
          </c:cat>
          <c:val>
            <c:numRef>
              <c:f>Hoja1!$I$1:$I$5</c:f>
              <c:numCache>
                <c:formatCode>General</c:formatCode>
                <c:ptCount val="5"/>
                <c:pt idx="0">
                  <c:v>3</c:v>
                </c:pt>
                <c:pt idx="1">
                  <c:v>2</c:v>
                </c:pt>
                <c:pt idx="2">
                  <c:v>0</c:v>
                </c:pt>
                <c:pt idx="3">
                  <c:v>6</c:v>
                </c:pt>
                <c:pt idx="4">
                  <c:v>9</c:v>
                </c:pt>
              </c:numCache>
            </c:numRef>
          </c:val>
          <c:extLst>
            <c:ext xmlns:c16="http://schemas.microsoft.com/office/drawing/2014/chart" uri="{C3380CC4-5D6E-409C-BE32-E72D297353CC}">
              <c16:uniqueId val="{0000000A-A681-46B7-AF1B-B4AA1EEB84C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C"/>
              <a:t>PRE TEST</a:t>
            </a:r>
            <a:r>
              <a:rPr lang="es-EC" baseline="0"/>
              <a:t> CSAI-2 GLOBAL</a:t>
            </a:r>
            <a:endParaRPr lang="es-EC"/>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c:spPr>
          <c:invertIfNegative val="0"/>
          <c:cat>
            <c:strRef>
              <c:f>'pre test'!$N$7:$N$9</c:f>
              <c:strCache>
                <c:ptCount val="3"/>
                <c:pt idx="0">
                  <c:v>%COGNITIVO</c:v>
                </c:pt>
                <c:pt idx="1">
                  <c:v>%SOMATICO</c:v>
                </c:pt>
                <c:pt idx="2">
                  <c:v>%AUTOCONFIANZA</c:v>
                </c:pt>
              </c:strCache>
            </c:strRef>
          </c:cat>
          <c:val>
            <c:numRef>
              <c:f>'pre test'!$O$7:$O$9</c:f>
              <c:numCache>
                <c:formatCode>General</c:formatCode>
                <c:ptCount val="3"/>
                <c:pt idx="0">
                  <c:v>77.7</c:v>
                </c:pt>
                <c:pt idx="1">
                  <c:v>78.400000000000006</c:v>
                </c:pt>
                <c:pt idx="2">
                  <c:v>37.18</c:v>
                </c:pt>
              </c:numCache>
            </c:numRef>
          </c:val>
          <c:extLst>
            <c:ext xmlns:c16="http://schemas.microsoft.com/office/drawing/2014/chart" uri="{C3380CC4-5D6E-409C-BE32-E72D297353CC}">
              <c16:uniqueId val="{00000000-1AF4-45B6-8CE0-ECAB869E4B08}"/>
            </c:ext>
          </c:extLst>
        </c:ser>
        <c:dLbls>
          <c:showLegendKey val="0"/>
          <c:showVal val="0"/>
          <c:showCatName val="0"/>
          <c:showSerName val="0"/>
          <c:showPercent val="0"/>
          <c:showBubbleSize val="0"/>
        </c:dLbls>
        <c:gapWidth val="150"/>
        <c:shape val="box"/>
        <c:axId val="454926248"/>
        <c:axId val="454926904"/>
        <c:axId val="0"/>
      </c:bar3DChart>
      <c:valAx>
        <c:axId val="4549269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4926248"/>
        <c:crosses val="autoZero"/>
        <c:crossBetween val="between"/>
      </c:valAx>
      <c:catAx>
        <c:axId val="454926248"/>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492690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a:t>Post Test de Cooper</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625-46B6-B6FE-E4471EF4A80B}"/>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625-46B6-B6FE-E4471EF4A80B}"/>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625-46B6-B6FE-E4471EF4A80B}"/>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625-46B6-B6FE-E4471EF4A80B}"/>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4625-46B6-B6FE-E4471EF4A80B}"/>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multiLvlStrRef>
              <c:f>Hoja2!$G$3:$H$7</c:f>
              <c:multiLvlStrCache>
                <c:ptCount val="5"/>
                <c:lvl>
                  <c:pt idx="0">
                    <c:v>&gt; 1600</c:v>
                  </c:pt>
                  <c:pt idx="1">
                    <c:v>≤1600 ≥2199</c:v>
                  </c:pt>
                  <c:pt idx="2">
                    <c:v>2200 - 2399</c:v>
                  </c:pt>
                  <c:pt idx="3">
                    <c:v>2400 - 2800</c:v>
                  </c:pt>
                  <c:pt idx="4">
                    <c:v>mas 2800</c:v>
                  </c:pt>
                </c:lvl>
                <c:lvl>
                  <c:pt idx="0">
                    <c:v>Muy Mala</c:v>
                  </c:pt>
                  <c:pt idx="1">
                    <c:v>Mala</c:v>
                  </c:pt>
                  <c:pt idx="2">
                    <c:v>Regular</c:v>
                  </c:pt>
                  <c:pt idx="3">
                    <c:v>Buena</c:v>
                  </c:pt>
                  <c:pt idx="4">
                    <c:v>Excelente</c:v>
                  </c:pt>
                </c:lvl>
              </c:multiLvlStrCache>
            </c:multiLvlStrRef>
          </c:cat>
          <c:val>
            <c:numRef>
              <c:f>Hoja2!$I$3:$I$7</c:f>
              <c:numCache>
                <c:formatCode>General</c:formatCode>
                <c:ptCount val="5"/>
                <c:pt idx="0">
                  <c:v>1</c:v>
                </c:pt>
                <c:pt idx="1">
                  <c:v>1</c:v>
                </c:pt>
                <c:pt idx="2">
                  <c:v>3</c:v>
                </c:pt>
                <c:pt idx="3">
                  <c:v>5</c:v>
                </c:pt>
                <c:pt idx="4">
                  <c:v>10</c:v>
                </c:pt>
              </c:numCache>
            </c:numRef>
          </c:val>
          <c:extLst>
            <c:ext xmlns:c16="http://schemas.microsoft.com/office/drawing/2014/chart" uri="{C3380CC4-5D6E-409C-BE32-E72D297353CC}">
              <c16:uniqueId val="{0000000A-4625-46B6-B6FE-E4471EF4A80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b="1"/>
              <a:t>POST</a:t>
            </a:r>
            <a:r>
              <a:rPr lang="es-EC" b="1" baseline="0"/>
              <a:t> TEST CSAI-2</a:t>
            </a:r>
            <a:endParaRPr lang="es-EC"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accent6"/>
            </a:solidFill>
            <a:ln w="25400">
              <a:solidFill>
                <a:schemeClr val="lt1"/>
              </a:solidFill>
            </a:ln>
            <a:effectLst/>
            <a:sp3d contourW="25400">
              <a:contourClr>
                <a:schemeClr val="lt1"/>
              </a:contourClr>
            </a:sp3d>
          </c:spPr>
          <c:invertIfNegative val="0"/>
          <c:cat>
            <c:strRef>
              <c:f>'POST TEST'!$N$9:$N$11</c:f>
              <c:strCache>
                <c:ptCount val="3"/>
                <c:pt idx="0">
                  <c:v>%COGNITIVO</c:v>
                </c:pt>
                <c:pt idx="1">
                  <c:v>%SOMATICO</c:v>
                </c:pt>
                <c:pt idx="2">
                  <c:v>%AUTOCONFIANZA</c:v>
                </c:pt>
              </c:strCache>
            </c:strRef>
          </c:cat>
          <c:val>
            <c:numRef>
              <c:f>'POST TEST'!$O$9:$O$11</c:f>
              <c:numCache>
                <c:formatCode>General</c:formatCode>
                <c:ptCount val="3"/>
                <c:pt idx="0">
                  <c:v>38.479999999999997</c:v>
                </c:pt>
                <c:pt idx="1">
                  <c:v>52.72</c:v>
                </c:pt>
                <c:pt idx="2">
                  <c:v>56.24</c:v>
                </c:pt>
              </c:numCache>
            </c:numRef>
          </c:val>
          <c:extLst>
            <c:ext xmlns:c16="http://schemas.microsoft.com/office/drawing/2014/chart" uri="{C3380CC4-5D6E-409C-BE32-E72D297353CC}">
              <c16:uniqueId val="{00000000-F872-4F68-9FC3-4AD17831F568}"/>
            </c:ext>
          </c:extLst>
        </c:ser>
        <c:dLbls>
          <c:showLegendKey val="0"/>
          <c:showVal val="0"/>
          <c:showCatName val="0"/>
          <c:showSerName val="0"/>
          <c:showPercent val="0"/>
          <c:showBubbleSize val="0"/>
        </c:dLbls>
        <c:gapWidth val="150"/>
        <c:shape val="box"/>
        <c:axId val="303740176"/>
        <c:axId val="303739192"/>
        <c:axId val="0"/>
      </c:bar3DChart>
      <c:valAx>
        <c:axId val="3037391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3740176"/>
        <c:crosses val="autoZero"/>
        <c:crossBetween val="between"/>
      </c:valAx>
      <c:catAx>
        <c:axId val="30374017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373919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238397818342523"/>
          <c:y val="3.9639639639639637E-2"/>
          <c:w val="0.73009857340727691"/>
          <c:h val="0.78896758175498338"/>
        </c:manualLayout>
      </c:layout>
      <c:lineChart>
        <c:grouping val="standard"/>
        <c:varyColors val="0"/>
        <c:ser>
          <c:idx val="0"/>
          <c:order val="0"/>
          <c:tx>
            <c:strRef>
              <c:f>Hoja3!$B$2</c:f>
              <c:strCache>
                <c:ptCount val="1"/>
                <c:pt idx="0">
                  <c:v>Pre Test</c:v>
                </c:pt>
              </c:strCache>
            </c:strRef>
          </c:tx>
          <c:spPr>
            <a:ln w="28575" cap="rnd">
              <a:solidFill>
                <a:srgbClr val="FF0000"/>
              </a:solidFill>
              <a:round/>
            </a:ln>
            <a:effectLst/>
          </c:spPr>
          <c:marker>
            <c:symbol val="none"/>
          </c:marker>
          <c:val>
            <c:numRef>
              <c:f>Hoja3!$B$3:$B$22</c:f>
              <c:numCache>
                <c:formatCode>General</c:formatCode>
                <c:ptCount val="20"/>
                <c:pt idx="0">
                  <c:v>2980</c:v>
                </c:pt>
                <c:pt idx="1">
                  <c:v>2100</c:v>
                </c:pt>
                <c:pt idx="2">
                  <c:v>2510</c:v>
                </c:pt>
                <c:pt idx="3">
                  <c:v>2620</c:v>
                </c:pt>
                <c:pt idx="4">
                  <c:v>2930</c:v>
                </c:pt>
                <c:pt idx="5">
                  <c:v>3330</c:v>
                </c:pt>
                <c:pt idx="6">
                  <c:v>2500</c:v>
                </c:pt>
                <c:pt idx="7">
                  <c:v>3080</c:v>
                </c:pt>
                <c:pt idx="8">
                  <c:v>1550</c:v>
                </c:pt>
                <c:pt idx="9">
                  <c:v>3243</c:v>
                </c:pt>
                <c:pt idx="10">
                  <c:v>1500</c:v>
                </c:pt>
                <c:pt idx="11">
                  <c:v>3170</c:v>
                </c:pt>
                <c:pt idx="12">
                  <c:v>3175</c:v>
                </c:pt>
                <c:pt idx="13">
                  <c:v>2950</c:v>
                </c:pt>
                <c:pt idx="14">
                  <c:v>3062</c:v>
                </c:pt>
                <c:pt idx="15">
                  <c:v>1400</c:v>
                </c:pt>
                <c:pt idx="16">
                  <c:v>2700</c:v>
                </c:pt>
                <c:pt idx="17">
                  <c:v>1620</c:v>
                </c:pt>
                <c:pt idx="18">
                  <c:v>2440</c:v>
                </c:pt>
                <c:pt idx="19">
                  <c:v>2445</c:v>
                </c:pt>
              </c:numCache>
            </c:numRef>
          </c:val>
          <c:smooth val="0"/>
          <c:extLst>
            <c:ext xmlns:c16="http://schemas.microsoft.com/office/drawing/2014/chart" uri="{C3380CC4-5D6E-409C-BE32-E72D297353CC}">
              <c16:uniqueId val="{00000000-BE86-4047-8C21-14F767060F84}"/>
            </c:ext>
          </c:extLst>
        </c:ser>
        <c:ser>
          <c:idx val="1"/>
          <c:order val="1"/>
          <c:tx>
            <c:strRef>
              <c:f>Hoja3!$E$2</c:f>
              <c:strCache>
                <c:ptCount val="1"/>
                <c:pt idx="0">
                  <c:v>Post Test</c:v>
                </c:pt>
              </c:strCache>
            </c:strRef>
          </c:tx>
          <c:spPr>
            <a:ln w="28575" cap="rnd">
              <a:solidFill>
                <a:schemeClr val="accent5"/>
              </a:solidFill>
              <a:round/>
            </a:ln>
            <a:effectLst/>
          </c:spPr>
          <c:marker>
            <c:symbol val="none"/>
          </c:marker>
          <c:val>
            <c:numRef>
              <c:f>Hoja3!$E$3:$E$22</c:f>
              <c:numCache>
                <c:formatCode>General</c:formatCode>
                <c:ptCount val="20"/>
                <c:pt idx="0">
                  <c:v>3050</c:v>
                </c:pt>
                <c:pt idx="1">
                  <c:v>2300</c:v>
                </c:pt>
                <c:pt idx="2">
                  <c:v>2350</c:v>
                </c:pt>
                <c:pt idx="3">
                  <c:v>2700</c:v>
                </c:pt>
                <c:pt idx="4">
                  <c:v>3010</c:v>
                </c:pt>
                <c:pt idx="5">
                  <c:v>3500</c:v>
                </c:pt>
                <c:pt idx="6">
                  <c:v>2600</c:v>
                </c:pt>
                <c:pt idx="7">
                  <c:v>3100</c:v>
                </c:pt>
                <c:pt idx="8">
                  <c:v>2530</c:v>
                </c:pt>
                <c:pt idx="9">
                  <c:v>3300</c:v>
                </c:pt>
                <c:pt idx="10">
                  <c:v>1600</c:v>
                </c:pt>
                <c:pt idx="11">
                  <c:v>3200</c:v>
                </c:pt>
                <c:pt idx="12">
                  <c:v>3100</c:v>
                </c:pt>
                <c:pt idx="13">
                  <c:v>3050</c:v>
                </c:pt>
                <c:pt idx="14">
                  <c:v>3200</c:v>
                </c:pt>
                <c:pt idx="15">
                  <c:v>1500</c:v>
                </c:pt>
                <c:pt idx="16">
                  <c:v>2800</c:v>
                </c:pt>
                <c:pt idx="17">
                  <c:v>2620</c:v>
                </c:pt>
                <c:pt idx="18">
                  <c:v>2500</c:v>
                </c:pt>
                <c:pt idx="19">
                  <c:v>2600</c:v>
                </c:pt>
              </c:numCache>
            </c:numRef>
          </c:val>
          <c:smooth val="0"/>
          <c:extLst>
            <c:ext xmlns:c16="http://schemas.microsoft.com/office/drawing/2014/chart" uri="{C3380CC4-5D6E-409C-BE32-E72D297353CC}">
              <c16:uniqueId val="{00000001-BE86-4047-8C21-14F767060F84}"/>
            </c:ext>
          </c:extLst>
        </c:ser>
        <c:dLbls>
          <c:showLegendKey val="0"/>
          <c:showVal val="0"/>
          <c:showCatName val="0"/>
          <c:showSerName val="0"/>
          <c:showPercent val="0"/>
          <c:showBubbleSize val="0"/>
        </c:dLbls>
        <c:smooth val="0"/>
        <c:axId val="481171968"/>
        <c:axId val="481172296"/>
      </c:lineChart>
      <c:catAx>
        <c:axId val="48117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1172296"/>
        <c:crosses val="autoZero"/>
        <c:auto val="1"/>
        <c:lblAlgn val="ctr"/>
        <c:lblOffset val="100"/>
        <c:noMultiLvlLbl val="0"/>
      </c:catAx>
      <c:valAx>
        <c:axId val="481172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11719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a:t>CORRELACIÓN VALORACIÓN</a:t>
            </a:r>
            <a:r>
              <a:rPr lang="es-EC" baseline="0"/>
              <a:t> GLOBAL</a:t>
            </a:r>
            <a:endParaRPr lang="es-EC"/>
          </a:p>
        </c:rich>
      </c:tx>
      <c:layout>
        <c:manualLayout>
          <c:xMode val="edge"/>
          <c:yMode val="edge"/>
          <c:x val="0.13489992465716247"/>
          <c:y val="2.180264996618014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'correlacion '!$C$2</c:f>
              <c:strCache>
                <c:ptCount val="1"/>
                <c:pt idx="0">
                  <c:v>PRE TEST</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'correlacion '!$B$3:$B$5</c:f>
              <c:strCache>
                <c:ptCount val="3"/>
                <c:pt idx="0">
                  <c:v>%COGNITIVO</c:v>
                </c:pt>
                <c:pt idx="1">
                  <c:v>%SOMATICO</c:v>
                </c:pt>
                <c:pt idx="2">
                  <c:v>%AUTOCONFIANZA</c:v>
                </c:pt>
              </c:strCache>
            </c:strRef>
          </c:cat>
          <c:val>
            <c:numRef>
              <c:f>'correlacion '!$C$3:$C$5</c:f>
              <c:numCache>
                <c:formatCode>General</c:formatCode>
                <c:ptCount val="3"/>
                <c:pt idx="0">
                  <c:v>77.7</c:v>
                </c:pt>
                <c:pt idx="1">
                  <c:v>78.400000000000006</c:v>
                </c:pt>
                <c:pt idx="2">
                  <c:v>37.18</c:v>
                </c:pt>
              </c:numCache>
            </c:numRef>
          </c:val>
          <c:extLst>
            <c:ext xmlns:c16="http://schemas.microsoft.com/office/drawing/2014/chart" uri="{C3380CC4-5D6E-409C-BE32-E72D297353CC}">
              <c16:uniqueId val="{00000000-BAF9-4C1B-8AC1-5D1D212F5AED}"/>
            </c:ext>
          </c:extLst>
        </c:ser>
        <c:ser>
          <c:idx val="1"/>
          <c:order val="1"/>
          <c:tx>
            <c:strRef>
              <c:f>'correlacion '!$D$2</c:f>
              <c:strCache>
                <c:ptCount val="1"/>
                <c:pt idx="0">
                  <c:v>POST TEST</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'correlacion '!$B$3:$B$5</c:f>
              <c:strCache>
                <c:ptCount val="3"/>
                <c:pt idx="0">
                  <c:v>%COGNITIVO</c:v>
                </c:pt>
                <c:pt idx="1">
                  <c:v>%SOMATICO</c:v>
                </c:pt>
                <c:pt idx="2">
                  <c:v>%AUTOCONFIANZA</c:v>
                </c:pt>
              </c:strCache>
            </c:strRef>
          </c:cat>
          <c:val>
            <c:numRef>
              <c:f>'correlacion '!$D$3:$D$5</c:f>
              <c:numCache>
                <c:formatCode>General</c:formatCode>
                <c:ptCount val="3"/>
                <c:pt idx="0">
                  <c:v>38.479999999999997</c:v>
                </c:pt>
                <c:pt idx="1">
                  <c:v>52.72</c:v>
                </c:pt>
                <c:pt idx="2">
                  <c:v>56.24</c:v>
                </c:pt>
              </c:numCache>
            </c:numRef>
          </c:val>
          <c:extLst>
            <c:ext xmlns:c16="http://schemas.microsoft.com/office/drawing/2014/chart" uri="{C3380CC4-5D6E-409C-BE32-E72D297353CC}">
              <c16:uniqueId val="{00000001-BAF9-4C1B-8AC1-5D1D212F5AED}"/>
            </c:ext>
          </c:extLst>
        </c:ser>
        <c:dLbls>
          <c:dLblPos val="inEnd"/>
          <c:showLegendKey val="0"/>
          <c:showVal val="1"/>
          <c:showCatName val="0"/>
          <c:showSerName val="0"/>
          <c:showPercent val="0"/>
          <c:showBubbleSize val="0"/>
        </c:dLbls>
        <c:gapWidth val="65"/>
        <c:axId val="396801208"/>
        <c:axId val="396802192"/>
      </c:barChart>
      <c:catAx>
        <c:axId val="396801208"/>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396802192"/>
        <c:crosses val="autoZero"/>
        <c:auto val="1"/>
        <c:lblAlgn val="ctr"/>
        <c:lblOffset val="100"/>
        <c:noMultiLvlLbl val="0"/>
      </c:catAx>
      <c:valAx>
        <c:axId val="396802192"/>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39680120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2FE91C-6EA9-4696-81ED-97FEC2750495}" type="doc">
      <dgm:prSet loTypeId="urn:microsoft.com/office/officeart/2008/layout/HorizontalMultiLevelHierarchy" loCatId="hierarchy" qsTypeId="urn:microsoft.com/office/officeart/2005/8/quickstyle/3d1" qsCatId="3D" csTypeId="urn:microsoft.com/office/officeart/2005/8/colors/accent1_2" csCatId="accent1" phldr="1"/>
      <dgm:spPr/>
      <dgm:t>
        <a:bodyPr/>
        <a:lstStyle/>
        <a:p>
          <a:endParaRPr lang="es-EC"/>
        </a:p>
      </dgm:t>
    </dgm:pt>
    <dgm:pt modelId="{E2D6EF8B-FB34-4540-A0D7-A77719C311D9}">
      <dgm:prSet phldrT="[Texto]" custT="1"/>
      <dgm:spPr/>
      <dgm:t>
        <a:bodyPr/>
        <a:lstStyle/>
        <a:p>
          <a:r>
            <a:rPr lang="es-ES" sz="1800" dirty="0"/>
            <a:t>Determinar cómo influye la ansiedad en el rendimiento deportivo en pruebas atléticas de medio fondo de la selección de triatlón en competencias selectivas.</a:t>
          </a:r>
          <a:endParaRPr lang="es-EC" sz="1800" dirty="0"/>
        </a:p>
      </dgm:t>
    </dgm:pt>
    <dgm:pt modelId="{324FCAAE-C689-46CF-9C63-31A6B12F1373}" type="parTrans" cxnId="{49F8D67F-A66D-40A4-B12E-C165D42AEA2A}">
      <dgm:prSet/>
      <dgm:spPr/>
      <dgm:t>
        <a:bodyPr/>
        <a:lstStyle/>
        <a:p>
          <a:endParaRPr lang="es-EC" sz="1200"/>
        </a:p>
      </dgm:t>
    </dgm:pt>
    <dgm:pt modelId="{E2FB6FBF-2C9E-40A3-8B4B-5439D6FCD1BC}" type="sibTrans" cxnId="{49F8D67F-A66D-40A4-B12E-C165D42AEA2A}">
      <dgm:prSet/>
      <dgm:spPr/>
      <dgm:t>
        <a:bodyPr/>
        <a:lstStyle/>
        <a:p>
          <a:endParaRPr lang="es-EC" sz="1200"/>
        </a:p>
      </dgm:t>
    </dgm:pt>
    <dgm:pt modelId="{A5D952F7-9DF5-476F-9B68-A34DAD75EC31}">
      <dgm:prSet phldrT="[Texto]" custT="1"/>
      <dgm:spPr/>
      <dgm:t>
        <a:bodyPr/>
        <a:lstStyle/>
        <a:p>
          <a:pPr>
            <a:buFont typeface="Symbol" panose="05050102010706020507" pitchFamily="18" charset="2"/>
            <a:buChar char=""/>
          </a:pPr>
          <a:r>
            <a:rPr lang="es-ES" sz="1200" dirty="0"/>
            <a:t>Analizar de qué manera se expresan los diferentes niveles de ansiedad en competencias selectivas de pruebas de medio fondo.</a:t>
          </a:r>
          <a:endParaRPr lang="es-EC" sz="1200" dirty="0"/>
        </a:p>
      </dgm:t>
    </dgm:pt>
    <dgm:pt modelId="{86000F9B-7C61-4C1F-BCD9-129C21F24112}" type="parTrans" cxnId="{BA2D7A09-F763-40F3-A542-637D3D862CD6}">
      <dgm:prSet/>
      <dgm:spPr/>
      <dgm:t>
        <a:bodyPr/>
        <a:lstStyle/>
        <a:p>
          <a:endParaRPr lang="es-EC" sz="1200"/>
        </a:p>
      </dgm:t>
    </dgm:pt>
    <dgm:pt modelId="{3FF58F49-2516-4405-B81C-550B866159A1}" type="sibTrans" cxnId="{BA2D7A09-F763-40F3-A542-637D3D862CD6}">
      <dgm:prSet/>
      <dgm:spPr/>
      <dgm:t>
        <a:bodyPr/>
        <a:lstStyle/>
        <a:p>
          <a:endParaRPr lang="es-EC" sz="1200"/>
        </a:p>
      </dgm:t>
    </dgm:pt>
    <dgm:pt modelId="{7AD86121-01FE-4563-8FA7-6EED3071F2BD}">
      <dgm:prSet phldrT="[Texto]" custT="1"/>
      <dgm:spPr/>
      <dgm:t>
        <a:bodyPr/>
        <a:lstStyle/>
        <a:p>
          <a:pPr>
            <a:buFont typeface="Symbol" panose="05050102010706020507" pitchFamily="18" charset="2"/>
            <a:buChar char=""/>
          </a:pPr>
          <a:r>
            <a:rPr lang="es-ES" sz="1200" dirty="0"/>
            <a:t>Verificar el nivel deportivo de los atletas del equipo de triatlón de la ETFA en pruebas </a:t>
          </a:r>
          <a:r>
            <a:rPr lang="es-ES" sz="1200"/>
            <a:t>atleticas </a:t>
          </a:r>
          <a:r>
            <a:rPr lang="es-ES" sz="1200" dirty="0"/>
            <a:t>de medio fondo.</a:t>
          </a:r>
          <a:endParaRPr lang="es-EC" sz="1200" dirty="0"/>
        </a:p>
      </dgm:t>
    </dgm:pt>
    <dgm:pt modelId="{820A7DA8-94E7-49F8-A3DB-A955B333CFE9}" type="parTrans" cxnId="{0ED7962C-A9A4-4D43-95EA-0739D33C1517}">
      <dgm:prSet/>
      <dgm:spPr/>
      <dgm:t>
        <a:bodyPr/>
        <a:lstStyle/>
        <a:p>
          <a:endParaRPr lang="es-EC" sz="1200"/>
        </a:p>
      </dgm:t>
    </dgm:pt>
    <dgm:pt modelId="{BE490E5C-F362-4946-A5C2-A0AD5F83A532}" type="sibTrans" cxnId="{0ED7962C-A9A4-4D43-95EA-0739D33C1517}">
      <dgm:prSet/>
      <dgm:spPr/>
      <dgm:t>
        <a:bodyPr/>
        <a:lstStyle/>
        <a:p>
          <a:endParaRPr lang="es-EC" sz="1200"/>
        </a:p>
      </dgm:t>
    </dgm:pt>
    <dgm:pt modelId="{8B775B67-CEA6-4C7E-A1E4-558CC6AE00CE}">
      <dgm:prSet phldrT="[Texto]" custT="1"/>
      <dgm:spPr/>
      <dgm:t>
        <a:bodyPr/>
        <a:lstStyle/>
        <a:p>
          <a:pPr>
            <a:buFont typeface="Symbol" panose="05050102010706020507" pitchFamily="18" charset="2"/>
            <a:buChar char=""/>
          </a:pPr>
          <a:r>
            <a:rPr lang="es-ES" sz="1200" dirty="0"/>
            <a:t>Elaborar una guía con técnicas y estrategias para el control de la ansiedad en los triatletas de la ETFA. </a:t>
          </a:r>
          <a:endParaRPr lang="es-EC" sz="1200" dirty="0"/>
        </a:p>
      </dgm:t>
    </dgm:pt>
    <dgm:pt modelId="{53D3D472-6088-42B7-BB96-00C5AA1007CF}" type="parTrans" cxnId="{8B4F68D9-E5C1-4233-A43C-508FC88E032F}">
      <dgm:prSet/>
      <dgm:spPr/>
      <dgm:t>
        <a:bodyPr/>
        <a:lstStyle/>
        <a:p>
          <a:endParaRPr lang="es-EC" sz="1200"/>
        </a:p>
      </dgm:t>
    </dgm:pt>
    <dgm:pt modelId="{6F642F20-CCB2-4FEC-B7B7-E3F5FD71D23B}" type="sibTrans" cxnId="{8B4F68D9-E5C1-4233-A43C-508FC88E032F}">
      <dgm:prSet/>
      <dgm:spPr/>
      <dgm:t>
        <a:bodyPr/>
        <a:lstStyle/>
        <a:p>
          <a:endParaRPr lang="es-EC" sz="1200"/>
        </a:p>
      </dgm:t>
    </dgm:pt>
    <dgm:pt modelId="{D1BEE546-2BF1-4159-ABE6-9DD8B15530B9}" type="pres">
      <dgm:prSet presAssocID="{FC2FE91C-6EA9-4696-81ED-97FEC2750495}" presName="Name0" presStyleCnt="0">
        <dgm:presLayoutVars>
          <dgm:chPref val="1"/>
          <dgm:dir/>
          <dgm:animOne val="branch"/>
          <dgm:animLvl val="lvl"/>
          <dgm:resizeHandles val="exact"/>
        </dgm:presLayoutVars>
      </dgm:prSet>
      <dgm:spPr/>
      <dgm:t>
        <a:bodyPr/>
        <a:lstStyle/>
        <a:p>
          <a:endParaRPr lang="es-ES"/>
        </a:p>
      </dgm:t>
    </dgm:pt>
    <dgm:pt modelId="{A4FEA501-AB67-4DA1-9E70-A6EDD4E0541D}" type="pres">
      <dgm:prSet presAssocID="{E2D6EF8B-FB34-4540-A0D7-A77719C311D9}" presName="root1" presStyleCnt="0"/>
      <dgm:spPr/>
    </dgm:pt>
    <dgm:pt modelId="{435C5700-CF6B-4015-B4BD-5B0079FAFEFB}" type="pres">
      <dgm:prSet presAssocID="{E2D6EF8B-FB34-4540-A0D7-A77719C311D9}" presName="LevelOneTextNode" presStyleLbl="node0" presStyleIdx="0" presStyleCnt="1" custAng="5400000" custScaleX="277171" custScaleY="62480" custLinFactNeighborX="-63141" custLinFactNeighborY="911">
        <dgm:presLayoutVars>
          <dgm:chPref val="3"/>
        </dgm:presLayoutVars>
      </dgm:prSet>
      <dgm:spPr/>
      <dgm:t>
        <a:bodyPr/>
        <a:lstStyle/>
        <a:p>
          <a:endParaRPr lang="es-ES"/>
        </a:p>
      </dgm:t>
    </dgm:pt>
    <dgm:pt modelId="{FBAF0A05-CB01-4EBF-9096-CD5D21DEFA72}" type="pres">
      <dgm:prSet presAssocID="{E2D6EF8B-FB34-4540-A0D7-A77719C311D9}" presName="level2hierChild" presStyleCnt="0"/>
      <dgm:spPr/>
    </dgm:pt>
    <dgm:pt modelId="{5761A6A6-0FA9-40CD-89C2-9B7724C838B1}" type="pres">
      <dgm:prSet presAssocID="{86000F9B-7C61-4C1F-BCD9-129C21F24112}" presName="conn2-1" presStyleLbl="parChTrans1D2" presStyleIdx="0" presStyleCnt="3"/>
      <dgm:spPr/>
      <dgm:t>
        <a:bodyPr/>
        <a:lstStyle/>
        <a:p>
          <a:endParaRPr lang="es-ES"/>
        </a:p>
      </dgm:t>
    </dgm:pt>
    <dgm:pt modelId="{D57C0B8A-46DF-424D-A9B8-DB5AC812B4DD}" type="pres">
      <dgm:prSet presAssocID="{86000F9B-7C61-4C1F-BCD9-129C21F24112}" presName="connTx" presStyleLbl="parChTrans1D2" presStyleIdx="0" presStyleCnt="3"/>
      <dgm:spPr/>
      <dgm:t>
        <a:bodyPr/>
        <a:lstStyle/>
        <a:p>
          <a:endParaRPr lang="es-ES"/>
        </a:p>
      </dgm:t>
    </dgm:pt>
    <dgm:pt modelId="{D50672BF-35BF-4783-9581-FAB56B34EC39}" type="pres">
      <dgm:prSet presAssocID="{A5D952F7-9DF5-476F-9B68-A34DAD75EC31}" presName="root2" presStyleCnt="0"/>
      <dgm:spPr/>
    </dgm:pt>
    <dgm:pt modelId="{B45FFC41-A22E-4364-A4B2-28AA51FF21EA}" type="pres">
      <dgm:prSet presAssocID="{A5D952F7-9DF5-476F-9B68-A34DAD75EC31}" presName="LevelTwoTextNode" presStyleLbl="node2" presStyleIdx="0" presStyleCnt="3">
        <dgm:presLayoutVars>
          <dgm:chPref val="3"/>
        </dgm:presLayoutVars>
      </dgm:prSet>
      <dgm:spPr/>
      <dgm:t>
        <a:bodyPr/>
        <a:lstStyle/>
        <a:p>
          <a:endParaRPr lang="es-ES"/>
        </a:p>
      </dgm:t>
    </dgm:pt>
    <dgm:pt modelId="{EC1B1AAB-A0BC-4A2D-B011-7D3CD9EA574C}" type="pres">
      <dgm:prSet presAssocID="{A5D952F7-9DF5-476F-9B68-A34DAD75EC31}" presName="level3hierChild" presStyleCnt="0"/>
      <dgm:spPr/>
    </dgm:pt>
    <dgm:pt modelId="{F486DD2C-31BA-4ECA-B9D7-594EFE2DAD37}" type="pres">
      <dgm:prSet presAssocID="{820A7DA8-94E7-49F8-A3DB-A955B333CFE9}" presName="conn2-1" presStyleLbl="parChTrans1D2" presStyleIdx="1" presStyleCnt="3"/>
      <dgm:spPr/>
      <dgm:t>
        <a:bodyPr/>
        <a:lstStyle/>
        <a:p>
          <a:endParaRPr lang="es-ES"/>
        </a:p>
      </dgm:t>
    </dgm:pt>
    <dgm:pt modelId="{EEC6F89D-5F03-4013-8D8A-06BA53E6E12E}" type="pres">
      <dgm:prSet presAssocID="{820A7DA8-94E7-49F8-A3DB-A955B333CFE9}" presName="connTx" presStyleLbl="parChTrans1D2" presStyleIdx="1" presStyleCnt="3"/>
      <dgm:spPr/>
      <dgm:t>
        <a:bodyPr/>
        <a:lstStyle/>
        <a:p>
          <a:endParaRPr lang="es-ES"/>
        </a:p>
      </dgm:t>
    </dgm:pt>
    <dgm:pt modelId="{F7570A76-E287-4BE5-813C-8ADCF3ABA4A7}" type="pres">
      <dgm:prSet presAssocID="{7AD86121-01FE-4563-8FA7-6EED3071F2BD}" presName="root2" presStyleCnt="0"/>
      <dgm:spPr/>
    </dgm:pt>
    <dgm:pt modelId="{FCC2BA4F-525F-4826-AE2C-81502FA92D3D}" type="pres">
      <dgm:prSet presAssocID="{7AD86121-01FE-4563-8FA7-6EED3071F2BD}" presName="LevelTwoTextNode" presStyleLbl="node2" presStyleIdx="1" presStyleCnt="3">
        <dgm:presLayoutVars>
          <dgm:chPref val="3"/>
        </dgm:presLayoutVars>
      </dgm:prSet>
      <dgm:spPr/>
      <dgm:t>
        <a:bodyPr/>
        <a:lstStyle/>
        <a:p>
          <a:endParaRPr lang="es-ES"/>
        </a:p>
      </dgm:t>
    </dgm:pt>
    <dgm:pt modelId="{D0D1708D-7D03-4FCE-A194-1BCCE9B8A040}" type="pres">
      <dgm:prSet presAssocID="{7AD86121-01FE-4563-8FA7-6EED3071F2BD}" presName="level3hierChild" presStyleCnt="0"/>
      <dgm:spPr/>
    </dgm:pt>
    <dgm:pt modelId="{D08688CA-FA99-41FF-A96E-8006F511B337}" type="pres">
      <dgm:prSet presAssocID="{53D3D472-6088-42B7-BB96-00C5AA1007CF}" presName="conn2-1" presStyleLbl="parChTrans1D2" presStyleIdx="2" presStyleCnt="3"/>
      <dgm:spPr/>
      <dgm:t>
        <a:bodyPr/>
        <a:lstStyle/>
        <a:p>
          <a:endParaRPr lang="es-ES"/>
        </a:p>
      </dgm:t>
    </dgm:pt>
    <dgm:pt modelId="{85AD9BE0-B19E-49B2-849B-E256B0A75FDF}" type="pres">
      <dgm:prSet presAssocID="{53D3D472-6088-42B7-BB96-00C5AA1007CF}" presName="connTx" presStyleLbl="parChTrans1D2" presStyleIdx="2" presStyleCnt="3"/>
      <dgm:spPr/>
      <dgm:t>
        <a:bodyPr/>
        <a:lstStyle/>
        <a:p>
          <a:endParaRPr lang="es-ES"/>
        </a:p>
      </dgm:t>
    </dgm:pt>
    <dgm:pt modelId="{E4FAD1EE-08A3-4875-952D-0085EC35FF03}" type="pres">
      <dgm:prSet presAssocID="{8B775B67-CEA6-4C7E-A1E4-558CC6AE00CE}" presName="root2" presStyleCnt="0"/>
      <dgm:spPr/>
    </dgm:pt>
    <dgm:pt modelId="{43A4AA0B-16CF-439F-903D-D4196D68123A}" type="pres">
      <dgm:prSet presAssocID="{8B775B67-CEA6-4C7E-A1E4-558CC6AE00CE}" presName="LevelTwoTextNode" presStyleLbl="node2" presStyleIdx="2" presStyleCnt="3">
        <dgm:presLayoutVars>
          <dgm:chPref val="3"/>
        </dgm:presLayoutVars>
      </dgm:prSet>
      <dgm:spPr/>
      <dgm:t>
        <a:bodyPr/>
        <a:lstStyle/>
        <a:p>
          <a:endParaRPr lang="es-ES"/>
        </a:p>
      </dgm:t>
    </dgm:pt>
    <dgm:pt modelId="{9AF0F0A0-5EC2-4EB5-BB56-026B0DA9178C}" type="pres">
      <dgm:prSet presAssocID="{8B775B67-CEA6-4C7E-A1E4-558CC6AE00CE}" presName="level3hierChild" presStyleCnt="0"/>
      <dgm:spPr/>
    </dgm:pt>
  </dgm:ptLst>
  <dgm:cxnLst>
    <dgm:cxn modelId="{06AED16F-F51E-42AC-84E7-72B8CF76F291}" type="presOf" srcId="{820A7DA8-94E7-49F8-A3DB-A955B333CFE9}" destId="{F486DD2C-31BA-4ECA-B9D7-594EFE2DAD37}" srcOrd="0" destOrd="0" presId="urn:microsoft.com/office/officeart/2008/layout/HorizontalMultiLevelHierarchy"/>
    <dgm:cxn modelId="{8B4F68D9-E5C1-4233-A43C-508FC88E032F}" srcId="{E2D6EF8B-FB34-4540-A0D7-A77719C311D9}" destId="{8B775B67-CEA6-4C7E-A1E4-558CC6AE00CE}" srcOrd="2" destOrd="0" parTransId="{53D3D472-6088-42B7-BB96-00C5AA1007CF}" sibTransId="{6F642F20-CCB2-4FEC-B7B7-E3F5FD71D23B}"/>
    <dgm:cxn modelId="{0ED7962C-A9A4-4D43-95EA-0739D33C1517}" srcId="{E2D6EF8B-FB34-4540-A0D7-A77719C311D9}" destId="{7AD86121-01FE-4563-8FA7-6EED3071F2BD}" srcOrd="1" destOrd="0" parTransId="{820A7DA8-94E7-49F8-A3DB-A955B333CFE9}" sibTransId="{BE490E5C-F362-4946-A5C2-A0AD5F83A532}"/>
    <dgm:cxn modelId="{96562ED4-FFBA-43E2-A725-2F76F9529889}" type="presOf" srcId="{820A7DA8-94E7-49F8-A3DB-A955B333CFE9}" destId="{EEC6F89D-5F03-4013-8D8A-06BA53E6E12E}" srcOrd="1" destOrd="0" presId="urn:microsoft.com/office/officeart/2008/layout/HorizontalMultiLevelHierarchy"/>
    <dgm:cxn modelId="{BA3BF5E1-269D-4405-9AA1-7A3DF179337F}" type="presOf" srcId="{8B775B67-CEA6-4C7E-A1E4-558CC6AE00CE}" destId="{43A4AA0B-16CF-439F-903D-D4196D68123A}" srcOrd="0" destOrd="0" presId="urn:microsoft.com/office/officeart/2008/layout/HorizontalMultiLevelHierarchy"/>
    <dgm:cxn modelId="{F2D5B1C0-4DD8-41EF-983B-2CB83F38AC1B}" type="presOf" srcId="{86000F9B-7C61-4C1F-BCD9-129C21F24112}" destId="{D57C0B8A-46DF-424D-A9B8-DB5AC812B4DD}" srcOrd="1" destOrd="0" presId="urn:microsoft.com/office/officeart/2008/layout/HorizontalMultiLevelHierarchy"/>
    <dgm:cxn modelId="{2E306F2E-8678-4223-9DFF-CDB7B4FD8FE1}" type="presOf" srcId="{53D3D472-6088-42B7-BB96-00C5AA1007CF}" destId="{D08688CA-FA99-41FF-A96E-8006F511B337}" srcOrd="0" destOrd="0" presId="urn:microsoft.com/office/officeart/2008/layout/HorizontalMultiLevelHierarchy"/>
    <dgm:cxn modelId="{FA95BC22-A540-423C-A38C-3724CD7607B3}" type="presOf" srcId="{7AD86121-01FE-4563-8FA7-6EED3071F2BD}" destId="{FCC2BA4F-525F-4826-AE2C-81502FA92D3D}" srcOrd="0" destOrd="0" presId="urn:microsoft.com/office/officeart/2008/layout/HorizontalMultiLevelHierarchy"/>
    <dgm:cxn modelId="{8D19AFC5-3661-471A-847E-8DEA90336F35}" type="presOf" srcId="{E2D6EF8B-FB34-4540-A0D7-A77719C311D9}" destId="{435C5700-CF6B-4015-B4BD-5B0079FAFEFB}" srcOrd="0" destOrd="0" presId="urn:microsoft.com/office/officeart/2008/layout/HorizontalMultiLevelHierarchy"/>
    <dgm:cxn modelId="{BA2D7A09-F763-40F3-A542-637D3D862CD6}" srcId="{E2D6EF8B-FB34-4540-A0D7-A77719C311D9}" destId="{A5D952F7-9DF5-476F-9B68-A34DAD75EC31}" srcOrd="0" destOrd="0" parTransId="{86000F9B-7C61-4C1F-BCD9-129C21F24112}" sibTransId="{3FF58F49-2516-4405-B81C-550B866159A1}"/>
    <dgm:cxn modelId="{4623C557-451A-458B-B66F-833BDF260E92}" type="presOf" srcId="{A5D952F7-9DF5-476F-9B68-A34DAD75EC31}" destId="{B45FFC41-A22E-4364-A4B2-28AA51FF21EA}" srcOrd="0" destOrd="0" presId="urn:microsoft.com/office/officeart/2008/layout/HorizontalMultiLevelHierarchy"/>
    <dgm:cxn modelId="{9BC0F98F-F0F1-4C7F-9106-9F60790ABF39}" type="presOf" srcId="{86000F9B-7C61-4C1F-BCD9-129C21F24112}" destId="{5761A6A6-0FA9-40CD-89C2-9B7724C838B1}" srcOrd="0" destOrd="0" presId="urn:microsoft.com/office/officeart/2008/layout/HorizontalMultiLevelHierarchy"/>
    <dgm:cxn modelId="{A5307003-D745-42F6-81BB-5483DEE56F90}" type="presOf" srcId="{FC2FE91C-6EA9-4696-81ED-97FEC2750495}" destId="{D1BEE546-2BF1-4159-ABE6-9DD8B15530B9}" srcOrd="0" destOrd="0" presId="urn:microsoft.com/office/officeart/2008/layout/HorizontalMultiLevelHierarchy"/>
    <dgm:cxn modelId="{FE426A26-BC63-4F5C-A553-138B1CCF8CF0}" type="presOf" srcId="{53D3D472-6088-42B7-BB96-00C5AA1007CF}" destId="{85AD9BE0-B19E-49B2-849B-E256B0A75FDF}" srcOrd="1" destOrd="0" presId="urn:microsoft.com/office/officeart/2008/layout/HorizontalMultiLevelHierarchy"/>
    <dgm:cxn modelId="{49F8D67F-A66D-40A4-B12E-C165D42AEA2A}" srcId="{FC2FE91C-6EA9-4696-81ED-97FEC2750495}" destId="{E2D6EF8B-FB34-4540-A0D7-A77719C311D9}" srcOrd="0" destOrd="0" parTransId="{324FCAAE-C689-46CF-9C63-31A6B12F1373}" sibTransId="{E2FB6FBF-2C9E-40A3-8B4B-5439D6FCD1BC}"/>
    <dgm:cxn modelId="{E8A56CD1-006B-4A23-B3EF-2425EE9E474E}" type="presParOf" srcId="{D1BEE546-2BF1-4159-ABE6-9DD8B15530B9}" destId="{A4FEA501-AB67-4DA1-9E70-A6EDD4E0541D}" srcOrd="0" destOrd="0" presId="urn:microsoft.com/office/officeart/2008/layout/HorizontalMultiLevelHierarchy"/>
    <dgm:cxn modelId="{AB7E32C1-06B7-42B1-B2D2-625DCA90CAC4}" type="presParOf" srcId="{A4FEA501-AB67-4DA1-9E70-A6EDD4E0541D}" destId="{435C5700-CF6B-4015-B4BD-5B0079FAFEFB}" srcOrd="0" destOrd="0" presId="urn:microsoft.com/office/officeart/2008/layout/HorizontalMultiLevelHierarchy"/>
    <dgm:cxn modelId="{1F3093D6-056C-4A36-8AD8-E90187DF243B}" type="presParOf" srcId="{A4FEA501-AB67-4DA1-9E70-A6EDD4E0541D}" destId="{FBAF0A05-CB01-4EBF-9096-CD5D21DEFA72}" srcOrd="1" destOrd="0" presId="urn:microsoft.com/office/officeart/2008/layout/HorizontalMultiLevelHierarchy"/>
    <dgm:cxn modelId="{710B5BD2-423D-4FAF-8D23-BEB5FDCE1288}" type="presParOf" srcId="{FBAF0A05-CB01-4EBF-9096-CD5D21DEFA72}" destId="{5761A6A6-0FA9-40CD-89C2-9B7724C838B1}" srcOrd="0" destOrd="0" presId="urn:microsoft.com/office/officeart/2008/layout/HorizontalMultiLevelHierarchy"/>
    <dgm:cxn modelId="{E687D4B6-1C8C-46D9-AFF5-EE390787B25F}" type="presParOf" srcId="{5761A6A6-0FA9-40CD-89C2-9B7724C838B1}" destId="{D57C0B8A-46DF-424D-A9B8-DB5AC812B4DD}" srcOrd="0" destOrd="0" presId="urn:microsoft.com/office/officeart/2008/layout/HorizontalMultiLevelHierarchy"/>
    <dgm:cxn modelId="{81A45C83-60AA-45A5-B951-ED215C41BC87}" type="presParOf" srcId="{FBAF0A05-CB01-4EBF-9096-CD5D21DEFA72}" destId="{D50672BF-35BF-4783-9581-FAB56B34EC39}" srcOrd="1" destOrd="0" presId="urn:microsoft.com/office/officeart/2008/layout/HorizontalMultiLevelHierarchy"/>
    <dgm:cxn modelId="{3DA5AB3D-8C39-47FF-ABB8-F0F317804735}" type="presParOf" srcId="{D50672BF-35BF-4783-9581-FAB56B34EC39}" destId="{B45FFC41-A22E-4364-A4B2-28AA51FF21EA}" srcOrd="0" destOrd="0" presId="urn:microsoft.com/office/officeart/2008/layout/HorizontalMultiLevelHierarchy"/>
    <dgm:cxn modelId="{4E9F1941-4A98-4ECE-83D8-349DD14F43FE}" type="presParOf" srcId="{D50672BF-35BF-4783-9581-FAB56B34EC39}" destId="{EC1B1AAB-A0BC-4A2D-B011-7D3CD9EA574C}" srcOrd="1" destOrd="0" presId="urn:microsoft.com/office/officeart/2008/layout/HorizontalMultiLevelHierarchy"/>
    <dgm:cxn modelId="{1B4EEE65-2A2B-4860-B2E8-5003E1EF34C5}" type="presParOf" srcId="{FBAF0A05-CB01-4EBF-9096-CD5D21DEFA72}" destId="{F486DD2C-31BA-4ECA-B9D7-594EFE2DAD37}" srcOrd="2" destOrd="0" presId="urn:microsoft.com/office/officeart/2008/layout/HorizontalMultiLevelHierarchy"/>
    <dgm:cxn modelId="{595EAD6B-1870-49F1-8421-4388590BE38E}" type="presParOf" srcId="{F486DD2C-31BA-4ECA-B9D7-594EFE2DAD37}" destId="{EEC6F89D-5F03-4013-8D8A-06BA53E6E12E}" srcOrd="0" destOrd="0" presId="urn:microsoft.com/office/officeart/2008/layout/HorizontalMultiLevelHierarchy"/>
    <dgm:cxn modelId="{0A53D05B-9617-48ED-896B-BDC76C55B27D}" type="presParOf" srcId="{FBAF0A05-CB01-4EBF-9096-CD5D21DEFA72}" destId="{F7570A76-E287-4BE5-813C-8ADCF3ABA4A7}" srcOrd="3" destOrd="0" presId="urn:microsoft.com/office/officeart/2008/layout/HorizontalMultiLevelHierarchy"/>
    <dgm:cxn modelId="{995B5614-5554-4E0B-AC52-B902A09230D7}" type="presParOf" srcId="{F7570A76-E287-4BE5-813C-8ADCF3ABA4A7}" destId="{FCC2BA4F-525F-4826-AE2C-81502FA92D3D}" srcOrd="0" destOrd="0" presId="urn:microsoft.com/office/officeart/2008/layout/HorizontalMultiLevelHierarchy"/>
    <dgm:cxn modelId="{0206A858-7276-4A4C-985A-0CAECDC541BB}" type="presParOf" srcId="{F7570A76-E287-4BE5-813C-8ADCF3ABA4A7}" destId="{D0D1708D-7D03-4FCE-A194-1BCCE9B8A040}" srcOrd="1" destOrd="0" presId="urn:microsoft.com/office/officeart/2008/layout/HorizontalMultiLevelHierarchy"/>
    <dgm:cxn modelId="{AC2A59BE-E261-4F4B-B9E5-06D9FFB8AE0F}" type="presParOf" srcId="{FBAF0A05-CB01-4EBF-9096-CD5D21DEFA72}" destId="{D08688CA-FA99-41FF-A96E-8006F511B337}" srcOrd="4" destOrd="0" presId="urn:microsoft.com/office/officeart/2008/layout/HorizontalMultiLevelHierarchy"/>
    <dgm:cxn modelId="{86648A68-DD7D-4B01-A75E-A6E18B1B6C48}" type="presParOf" srcId="{D08688CA-FA99-41FF-A96E-8006F511B337}" destId="{85AD9BE0-B19E-49B2-849B-E256B0A75FDF}" srcOrd="0" destOrd="0" presId="urn:microsoft.com/office/officeart/2008/layout/HorizontalMultiLevelHierarchy"/>
    <dgm:cxn modelId="{7F429180-839F-4B0B-962E-B9B452527721}" type="presParOf" srcId="{FBAF0A05-CB01-4EBF-9096-CD5D21DEFA72}" destId="{E4FAD1EE-08A3-4875-952D-0085EC35FF03}" srcOrd="5" destOrd="0" presId="urn:microsoft.com/office/officeart/2008/layout/HorizontalMultiLevelHierarchy"/>
    <dgm:cxn modelId="{60EFDCA2-2E7B-4014-8CBF-AEE1B296A1A0}" type="presParOf" srcId="{E4FAD1EE-08A3-4875-952D-0085EC35FF03}" destId="{43A4AA0B-16CF-439F-903D-D4196D68123A}" srcOrd="0" destOrd="0" presId="urn:microsoft.com/office/officeart/2008/layout/HorizontalMultiLevelHierarchy"/>
    <dgm:cxn modelId="{E3DCBD3B-96F3-4776-A5DC-3F3C5FA32551}" type="presParOf" srcId="{E4FAD1EE-08A3-4875-952D-0085EC35FF03}" destId="{9AF0F0A0-5EC2-4EB5-BB56-026B0DA9178C}" srcOrd="1" destOrd="0" presId="urn:microsoft.com/office/officeart/2008/layout/HorizontalMultiLevelHierarchy"/>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AA6670-BB86-4001-9D18-CAB0411E5064}"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s-EC"/>
        </a:p>
      </dgm:t>
    </dgm:pt>
    <dgm:pt modelId="{A5D2AF8B-8F5D-4271-AA2F-146F529514B2}">
      <dgm:prSet phldrT="[Texto]"/>
      <dgm:spPr/>
      <dgm:t>
        <a:bodyPr/>
        <a:lstStyle/>
        <a:p>
          <a:r>
            <a:rPr lang="es-EC" dirty="0"/>
            <a:t>AUSENTE</a:t>
          </a:r>
        </a:p>
      </dgm:t>
    </dgm:pt>
    <dgm:pt modelId="{33FD698A-CC15-41E1-84F6-45C50C5DB9E7}" type="parTrans" cxnId="{FDB0B3F0-5FCE-4269-AFA1-A1535F5FFA4A}">
      <dgm:prSet/>
      <dgm:spPr/>
      <dgm:t>
        <a:bodyPr/>
        <a:lstStyle/>
        <a:p>
          <a:endParaRPr lang="es-EC"/>
        </a:p>
      </dgm:t>
    </dgm:pt>
    <dgm:pt modelId="{1C26FDC8-3089-4C72-A676-BBF51A35E29C}" type="sibTrans" cxnId="{FDB0B3F0-5FCE-4269-AFA1-A1535F5FFA4A}">
      <dgm:prSet/>
      <dgm:spPr/>
      <dgm:t>
        <a:bodyPr/>
        <a:lstStyle/>
        <a:p>
          <a:endParaRPr lang="es-EC"/>
        </a:p>
      </dgm:t>
    </dgm:pt>
    <dgm:pt modelId="{501B7078-C28A-474A-9B31-D50EAED982AF}">
      <dgm:prSet phldrT="[Texto]"/>
      <dgm:spPr/>
      <dgm:t>
        <a:bodyPr/>
        <a:lstStyle/>
        <a:p>
          <a:r>
            <a:rPr lang="es-EC" dirty="0"/>
            <a:t>LEVE</a:t>
          </a:r>
        </a:p>
      </dgm:t>
    </dgm:pt>
    <dgm:pt modelId="{2385378A-F800-4916-98F0-7F54D5D93F99}" type="parTrans" cxnId="{86680D76-6D15-4A8F-AF51-056ED4A1FE2A}">
      <dgm:prSet/>
      <dgm:spPr/>
      <dgm:t>
        <a:bodyPr/>
        <a:lstStyle/>
        <a:p>
          <a:endParaRPr lang="es-EC"/>
        </a:p>
      </dgm:t>
    </dgm:pt>
    <dgm:pt modelId="{54F9978D-54E4-487C-868B-BA74DC9C038D}" type="sibTrans" cxnId="{86680D76-6D15-4A8F-AF51-056ED4A1FE2A}">
      <dgm:prSet/>
      <dgm:spPr/>
      <dgm:t>
        <a:bodyPr/>
        <a:lstStyle/>
        <a:p>
          <a:endParaRPr lang="es-EC"/>
        </a:p>
      </dgm:t>
    </dgm:pt>
    <dgm:pt modelId="{29F86F1F-A089-4E79-AF98-527B033DEF0D}">
      <dgm:prSet phldrT="[Texto]"/>
      <dgm:spPr/>
      <dgm:t>
        <a:bodyPr/>
        <a:lstStyle/>
        <a:p>
          <a:r>
            <a:rPr lang="es-EC" dirty="0"/>
            <a:t>MODERADA</a:t>
          </a:r>
        </a:p>
      </dgm:t>
    </dgm:pt>
    <dgm:pt modelId="{8710219D-65D1-4A6F-891B-DC717C8921BA}" type="parTrans" cxnId="{EC76A631-5541-4CEF-A3F3-EC3D3A0F1B8A}">
      <dgm:prSet/>
      <dgm:spPr/>
      <dgm:t>
        <a:bodyPr/>
        <a:lstStyle/>
        <a:p>
          <a:endParaRPr lang="es-EC"/>
        </a:p>
      </dgm:t>
    </dgm:pt>
    <dgm:pt modelId="{ED2D8F66-D843-40B6-B6FB-E993D4F5924C}" type="sibTrans" cxnId="{EC76A631-5541-4CEF-A3F3-EC3D3A0F1B8A}">
      <dgm:prSet/>
      <dgm:spPr/>
      <dgm:t>
        <a:bodyPr/>
        <a:lstStyle/>
        <a:p>
          <a:endParaRPr lang="es-EC"/>
        </a:p>
      </dgm:t>
    </dgm:pt>
    <dgm:pt modelId="{82967FE5-BE15-486C-A16D-48CCEF6C34DD}">
      <dgm:prSet phldrT="[Texto]"/>
      <dgm:spPr/>
      <dgm:t>
        <a:bodyPr/>
        <a:lstStyle/>
        <a:p>
          <a:r>
            <a:rPr lang="es-EC" dirty="0"/>
            <a:t>GRAVE</a:t>
          </a:r>
        </a:p>
      </dgm:t>
    </dgm:pt>
    <dgm:pt modelId="{671F6430-487E-44BA-8030-5F35D8D4B707}" type="parTrans" cxnId="{68CABF9A-5ABF-44B3-A5F9-2FC0601496A0}">
      <dgm:prSet/>
      <dgm:spPr/>
      <dgm:t>
        <a:bodyPr/>
        <a:lstStyle/>
        <a:p>
          <a:endParaRPr lang="es-EC"/>
        </a:p>
      </dgm:t>
    </dgm:pt>
    <dgm:pt modelId="{649F7CD4-5FB0-406B-AEA3-3D9FCF656C06}" type="sibTrans" cxnId="{68CABF9A-5ABF-44B3-A5F9-2FC0601496A0}">
      <dgm:prSet/>
      <dgm:spPr/>
      <dgm:t>
        <a:bodyPr/>
        <a:lstStyle/>
        <a:p>
          <a:endParaRPr lang="es-EC"/>
        </a:p>
      </dgm:t>
    </dgm:pt>
    <dgm:pt modelId="{CD99E3DE-B587-4C1F-936A-1B963E6EA8BF}" type="pres">
      <dgm:prSet presAssocID="{78AA6670-BB86-4001-9D18-CAB0411E5064}" presName="Name0" presStyleCnt="0">
        <dgm:presLayoutVars>
          <dgm:dir/>
          <dgm:resizeHandles val="exact"/>
        </dgm:presLayoutVars>
      </dgm:prSet>
      <dgm:spPr/>
      <dgm:t>
        <a:bodyPr/>
        <a:lstStyle/>
        <a:p>
          <a:endParaRPr lang="es-ES"/>
        </a:p>
      </dgm:t>
    </dgm:pt>
    <dgm:pt modelId="{AFB315D5-07CA-4E37-A2D5-41FC383B6A09}" type="pres">
      <dgm:prSet presAssocID="{78AA6670-BB86-4001-9D18-CAB0411E5064}" presName="cycle" presStyleCnt="0"/>
      <dgm:spPr/>
    </dgm:pt>
    <dgm:pt modelId="{A452DD84-BE2A-4665-963E-007D361F247A}" type="pres">
      <dgm:prSet presAssocID="{A5D2AF8B-8F5D-4271-AA2F-146F529514B2}" presName="nodeFirstNode" presStyleLbl="node1" presStyleIdx="0" presStyleCnt="4">
        <dgm:presLayoutVars>
          <dgm:bulletEnabled val="1"/>
        </dgm:presLayoutVars>
      </dgm:prSet>
      <dgm:spPr/>
      <dgm:t>
        <a:bodyPr/>
        <a:lstStyle/>
        <a:p>
          <a:endParaRPr lang="es-ES"/>
        </a:p>
      </dgm:t>
    </dgm:pt>
    <dgm:pt modelId="{BC165C9F-C8F5-438A-9FAE-FCBD37FE07E8}" type="pres">
      <dgm:prSet presAssocID="{1C26FDC8-3089-4C72-A676-BBF51A35E29C}" presName="sibTransFirstNode" presStyleLbl="bgShp" presStyleIdx="0" presStyleCnt="1"/>
      <dgm:spPr/>
      <dgm:t>
        <a:bodyPr/>
        <a:lstStyle/>
        <a:p>
          <a:endParaRPr lang="es-ES"/>
        </a:p>
      </dgm:t>
    </dgm:pt>
    <dgm:pt modelId="{28CC55FC-0363-4A42-A93E-0ECE9A67C952}" type="pres">
      <dgm:prSet presAssocID="{501B7078-C28A-474A-9B31-D50EAED982AF}" presName="nodeFollowingNodes" presStyleLbl="node1" presStyleIdx="1" presStyleCnt="4">
        <dgm:presLayoutVars>
          <dgm:bulletEnabled val="1"/>
        </dgm:presLayoutVars>
      </dgm:prSet>
      <dgm:spPr/>
      <dgm:t>
        <a:bodyPr/>
        <a:lstStyle/>
        <a:p>
          <a:endParaRPr lang="es-ES"/>
        </a:p>
      </dgm:t>
    </dgm:pt>
    <dgm:pt modelId="{514A2BA9-50D0-4AAB-8CAF-9008903E52BF}" type="pres">
      <dgm:prSet presAssocID="{29F86F1F-A089-4E79-AF98-527B033DEF0D}" presName="nodeFollowingNodes" presStyleLbl="node1" presStyleIdx="2" presStyleCnt="4">
        <dgm:presLayoutVars>
          <dgm:bulletEnabled val="1"/>
        </dgm:presLayoutVars>
      </dgm:prSet>
      <dgm:spPr/>
      <dgm:t>
        <a:bodyPr/>
        <a:lstStyle/>
        <a:p>
          <a:endParaRPr lang="es-ES"/>
        </a:p>
      </dgm:t>
    </dgm:pt>
    <dgm:pt modelId="{F0C9637B-88BA-4F8E-809A-F0D7DDD30A6A}" type="pres">
      <dgm:prSet presAssocID="{82967FE5-BE15-486C-A16D-48CCEF6C34DD}" presName="nodeFollowingNodes" presStyleLbl="node1" presStyleIdx="3" presStyleCnt="4">
        <dgm:presLayoutVars>
          <dgm:bulletEnabled val="1"/>
        </dgm:presLayoutVars>
      </dgm:prSet>
      <dgm:spPr/>
      <dgm:t>
        <a:bodyPr/>
        <a:lstStyle/>
        <a:p>
          <a:endParaRPr lang="es-ES"/>
        </a:p>
      </dgm:t>
    </dgm:pt>
  </dgm:ptLst>
  <dgm:cxnLst>
    <dgm:cxn modelId="{68CABF9A-5ABF-44B3-A5F9-2FC0601496A0}" srcId="{78AA6670-BB86-4001-9D18-CAB0411E5064}" destId="{82967FE5-BE15-486C-A16D-48CCEF6C34DD}" srcOrd="3" destOrd="0" parTransId="{671F6430-487E-44BA-8030-5F35D8D4B707}" sibTransId="{649F7CD4-5FB0-406B-AEA3-3D9FCF656C06}"/>
    <dgm:cxn modelId="{3DFCFDF9-D8BC-4B86-A3FD-AC2FC9A90D3B}" type="presOf" srcId="{1C26FDC8-3089-4C72-A676-BBF51A35E29C}" destId="{BC165C9F-C8F5-438A-9FAE-FCBD37FE07E8}" srcOrd="0" destOrd="0" presId="urn:microsoft.com/office/officeart/2005/8/layout/cycle3"/>
    <dgm:cxn modelId="{781785FE-424C-4F43-8BFA-E28EAC9EEA0E}" type="presOf" srcId="{78AA6670-BB86-4001-9D18-CAB0411E5064}" destId="{CD99E3DE-B587-4C1F-936A-1B963E6EA8BF}" srcOrd="0" destOrd="0" presId="urn:microsoft.com/office/officeart/2005/8/layout/cycle3"/>
    <dgm:cxn modelId="{22BF7A0D-C94A-4831-ABFA-E9540D76824E}" type="presOf" srcId="{82967FE5-BE15-486C-A16D-48CCEF6C34DD}" destId="{F0C9637B-88BA-4F8E-809A-F0D7DDD30A6A}" srcOrd="0" destOrd="0" presId="urn:microsoft.com/office/officeart/2005/8/layout/cycle3"/>
    <dgm:cxn modelId="{EC76A631-5541-4CEF-A3F3-EC3D3A0F1B8A}" srcId="{78AA6670-BB86-4001-9D18-CAB0411E5064}" destId="{29F86F1F-A089-4E79-AF98-527B033DEF0D}" srcOrd="2" destOrd="0" parTransId="{8710219D-65D1-4A6F-891B-DC717C8921BA}" sibTransId="{ED2D8F66-D843-40B6-B6FB-E993D4F5924C}"/>
    <dgm:cxn modelId="{FDB0B3F0-5FCE-4269-AFA1-A1535F5FFA4A}" srcId="{78AA6670-BB86-4001-9D18-CAB0411E5064}" destId="{A5D2AF8B-8F5D-4271-AA2F-146F529514B2}" srcOrd="0" destOrd="0" parTransId="{33FD698A-CC15-41E1-84F6-45C50C5DB9E7}" sibTransId="{1C26FDC8-3089-4C72-A676-BBF51A35E29C}"/>
    <dgm:cxn modelId="{86680D76-6D15-4A8F-AF51-056ED4A1FE2A}" srcId="{78AA6670-BB86-4001-9D18-CAB0411E5064}" destId="{501B7078-C28A-474A-9B31-D50EAED982AF}" srcOrd="1" destOrd="0" parTransId="{2385378A-F800-4916-98F0-7F54D5D93F99}" sibTransId="{54F9978D-54E4-487C-868B-BA74DC9C038D}"/>
    <dgm:cxn modelId="{AB065D8C-C586-452C-96BF-535A3E2B0447}" type="presOf" srcId="{A5D2AF8B-8F5D-4271-AA2F-146F529514B2}" destId="{A452DD84-BE2A-4665-963E-007D361F247A}" srcOrd="0" destOrd="0" presId="urn:microsoft.com/office/officeart/2005/8/layout/cycle3"/>
    <dgm:cxn modelId="{D2A29A3A-876D-448B-A024-52B0EA69AB9A}" type="presOf" srcId="{29F86F1F-A089-4E79-AF98-527B033DEF0D}" destId="{514A2BA9-50D0-4AAB-8CAF-9008903E52BF}" srcOrd="0" destOrd="0" presId="urn:microsoft.com/office/officeart/2005/8/layout/cycle3"/>
    <dgm:cxn modelId="{AACF0FE4-F898-445A-B839-32F944CD200C}" type="presOf" srcId="{501B7078-C28A-474A-9B31-D50EAED982AF}" destId="{28CC55FC-0363-4A42-A93E-0ECE9A67C952}" srcOrd="0" destOrd="0" presId="urn:microsoft.com/office/officeart/2005/8/layout/cycle3"/>
    <dgm:cxn modelId="{04158D3F-1A90-464E-8883-0E2732FC0091}" type="presParOf" srcId="{CD99E3DE-B587-4C1F-936A-1B963E6EA8BF}" destId="{AFB315D5-07CA-4E37-A2D5-41FC383B6A09}" srcOrd="0" destOrd="0" presId="urn:microsoft.com/office/officeart/2005/8/layout/cycle3"/>
    <dgm:cxn modelId="{A4D83357-393D-450B-848E-9BD85F43F45D}" type="presParOf" srcId="{AFB315D5-07CA-4E37-A2D5-41FC383B6A09}" destId="{A452DD84-BE2A-4665-963E-007D361F247A}" srcOrd="0" destOrd="0" presId="urn:microsoft.com/office/officeart/2005/8/layout/cycle3"/>
    <dgm:cxn modelId="{98CF826E-AE2C-40FE-9681-25485B36AE74}" type="presParOf" srcId="{AFB315D5-07CA-4E37-A2D5-41FC383B6A09}" destId="{BC165C9F-C8F5-438A-9FAE-FCBD37FE07E8}" srcOrd="1" destOrd="0" presId="urn:microsoft.com/office/officeart/2005/8/layout/cycle3"/>
    <dgm:cxn modelId="{E345C44B-9DDF-47DE-90F4-FA746ED2696D}" type="presParOf" srcId="{AFB315D5-07CA-4E37-A2D5-41FC383B6A09}" destId="{28CC55FC-0363-4A42-A93E-0ECE9A67C952}" srcOrd="2" destOrd="0" presId="urn:microsoft.com/office/officeart/2005/8/layout/cycle3"/>
    <dgm:cxn modelId="{63E0CA6D-A307-4B4F-96EF-B52D2D6003E4}" type="presParOf" srcId="{AFB315D5-07CA-4E37-A2D5-41FC383B6A09}" destId="{514A2BA9-50D0-4AAB-8CAF-9008903E52BF}" srcOrd="3" destOrd="0" presId="urn:microsoft.com/office/officeart/2005/8/layout/cycle3"/>
    <dgm:cxn modelId="{90A1DC48-669E-4651-8F6F-DEE805ADB0B0}" type="presParOf" srcId="{AFB315D5-07CA-4E37-A2D5-41FC383B6A09}" destId="{F0C9637B-88BA-4F8E-809A-F0D7DDD30A6A}"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075605-332D-4353-90A7-8ADC35DF9E72}" type="doc">
      <dgm:prSet loTypeId="urn:microsoft.com/office/officeart/2005/8/layout/hierarchy6" loCatId="hierarchy" qsTypeId="urn:microsoft.com/office/officeart/2005/8/quickstyle/simple1" qsCatId="simple" csTypeId="urn:microsoft.com/office/officeart/2005/8/colors/colorful2" csCatId="colorful" phldr="1"/>
      <dgm:spPr/>
      <dgm:t>
        <a:bodyPr/>
        <a:lstStyle/>
        <a:p>
          <a:endParaRPr lang="es-ES"/>
        </a:p>
      </dgm:t>
    </dgm:pt>
    <dgm:pt modelId="{A0B9EB24-DF97-40CE-95E6-4479FB6EAA52}">
      <dgm:prSet phldrT="[Texto]"/>
      <dgm:spPr/>
      <dgm:t>
        <a:bodyPr/>
        <a:lstStyle/>
        <a:p>
          <a:r>
            <a:rPr lang="es-ES"/>
            <a:t>Cualitativo</a:t>
          </a:r>
        </a:p>
        <a:p>
          <a:r>
            <a:rPr lang="es-ES"/>
            <a:t>Cuantitativo</a:t>
          </a:r>
          <a:endParaRPr lang="es-ES" dirty="0"/>
        </a:p>
      </dgm:t>
    </dgm:pt>
    <dgm:pt modelId="{12FDF36D-5821-4DA8-882B-10677156BA64}" type="parTrans" cxnId="{98B41C73-570A-4CF5-949D-AA09F2E21ABC}">
      <dgm:prSet/>
      <dgm:spPr/>
      <dgm:t>
        <a:bodyPr/>
        <a:lstStyle/>
        <a:p>
          <a:endParaRPr lang="es-ES"/>
        </a:p>
      </dgm:t>
    </dgm:pt>
    <dgm:pt modelId="{EB566AC8-509A-45FF-B8E0-CF459242A34C}" type="sibTrans" cxnId="{98B41C73-570A-4CF5-949D-AA09F2E21ABC}">
      <dgm:prSet/>
      <dgm:spPr/>
      <dgm:t>
        <a:bodyPr/>
        <a:lstStyle/>
        <a:p>
          <a:endParaRPr lang="es-ES"/>
        </a:p>
      </dgm:t>
    </dgm:pt>
    <dgm:pt modelId="{A724863F-6A68-400B-992F-69788DDAAABD}">
      <dgm:prSet phldrT="[Texto]"/>
      <dgm:spPr/>
      <dgm:t>
        <a:bodyPr/>
        <a:lstStyle/>
        <a:p>
          <a:r>
            <a:rPr lang="es-ES"/>
            <a:t>Cuasi-expirimental</a:t>
          </a:r>
          <a:endParaRPr lang="es-ES" dirty="0"/>
        </a:p>
      </dgm:t>
    </dgm:pt>
    <dgm:pt modelId="{D0E8F0AC-0065-4122-BD47-AD162EFC9D09}" type="parTrans" cxnId="{72DF077E-178A-4152-88C0-4EDF17C2E639}">
      <dgm:prSet/>
      <dgm:spPr/>
      <dgm:t>
        <a:bodyPr/>
        <a:lstStyle/>
        <a:p>
          <a:endParaRPr lang="es-ES"/>
        </a:p>
      </dgm:t>
    </dgm:pt>
    <dgm:pt modelId="{E870F220-FCBF-4F7D-B70E-22E5B22B53F5}" type="sibTrans" cxnId="{72DF077E-178A-4152-88C0-4EDF17C2E639}">
      <dgm:prSet/>
      <dgm:spPr/>
      <dgm:t>
        <a:bodyPr/>
        <a:lstStyle/>
        <a:p>
          <a:endParaRPr lang="es-ES"/>
        </a:p>
      </dgm:t>
    </dgm:pt>
    <dgm:pt modelId="{F3CB9EAB-AAD2-4662-AC2C-5A31A2F65A5E}">
      <dgm:prSet phldrT="[Texto]"/>
      <dgm:spPr/>
      <dgm:t>
        <a:bodyPr/>
        <a:lstStyle/>
        <a:p>
          <a:r>
            <a:rPr lang="es-ES"/>
            <a:t>203 alumnos militares de la LVII Prom.(174 H, 29 M), 18-21 años</a:t>
          </a:r>
          <a:endParaRPr lang="es-ES" dirty="0"/>
        </a:p>
      </dgm:t>
    </dgm:pt>
    <dgm:pt modelId="{CB5BBD27-79B2-46B7-9D84-3E4ECB482829}" type="parTrans" cxnId="{8E708600-2DCE-4AF8-ABC9-08C00501DC71}">
      <dgm:prSet/>
      <dgm:spPr/>
      <dgm:t>
        <a:bodyPr/>
        <a:lstStyle/>
        <a:p>
          <a:endParaRPr lang="es-ES"/>
        </a:p>
      </dgm:t>
    </dgm:pt>
    <dgm:pt modelId="{0F24807F-837E-44EE-BBFF-5F34D73C47DB}" type="sibTrans" cxnId="{8E708600-2DCE-4AF8-ABC9-08C00501DC71}">
      <dgm:prSet/>
      <dgm:spPr/>
      <dgm:t>
        <a:bodyPr/>
        <a:lstStyle/>
        <a:p>
          <a:endParaRPr lang="es-ES"/>
        </a:p>
      </dgm:t>
    </dgm:pt>
    <dgm:pt modelId="{194C75C6-FCE4-414E-A189-3BD504C1FDBF}">
      <dgm:prSet phldrT="[Texto]"/>
      <dgm:spPr/>
      <dgm:t>
        <a:bodyPr/>
        <a:lstStyle/>
        <a:p>
          <a:r>
            <a:rPr lang="es-ES"/>
            <a:t>La muestra es de tipo No Probabilístico por Conveniencia</a:t>
          </a:r>
          <a:endParaRPr lang="es-ES" dirty="0"/>
        </a:p>
      </dgm:t>
    </dgm:pt>
    <dgm:pt modelId="{723B2F59-7174-4BF2-859D-FFBA3001B133}" type="parTrans" cxnId="{8C11DBB9-110C-4DD9-9936-3972C87582DC}">
      <dgm:prSet/>
      <dgm:spPr/>
      <dgm:t>
        <a:bodyPr/>
        <a:lstStyle/>
        <a:p>
          <a:endParaRPr lang="es-ES"/>
        </a:p>
      </dgm:t>
    </dgm:pt>
    <dgm:pt modelId="{99063779-24C7-4212-841B-E99AC259A6E8}" type="sibTrans" cxnId="{8C11DBB9-110C-4DD9-9936-3972C87582DC}">
      <dgm:prSet/>
      <dgm:spPr/>
      <dgm:t>
        <a:bodyPr/>
        <a:lstStyle/>
        <a:p>
          <a:endParaRPr lang="es-ES"/>
        </a:p>
      </dgm:t>
    </dgm:pt>
    <dgm:pt modelId="{ED0DE0FD-3A02-41E0-BF4B-6865DC3C001A}">
      <dgm:prSet phldrT="[Texto]"/>
      <dgm:spPr/>
      <dgm:t>
        <a:bodyPr/>
        <a:lstStyle/>
        <a:p>
          <a:r>
            <a:rPr lang="es-ES" dirty="0"/>
            <a:t>Analítico - sintético </a:t>
          </a:r>
        </a:p>
        <a:p>
          <a:r>
            <a:rPr lang="es-ES" dirty="0"/>
            <a:t>Inductivo</a:t>
          </a:r>
        </a:p>
      </dgm:t>
    </dgm:pt>
    <dgm:pt modelId="{03417F14-A640-402B-8A22-3FBA029C9BC4}" type="parTrans" cxnId="{297C569E-AA28-4813-A4B3-55E0608612A3}">
      <dgm:prSet/>
      <dgm:spPr/>
      <dgm:t>
        <a:bodyPr/>
        <a:lstStyle/>
        <a:p>
          <a:endParaRPr lang="es-ES"/>
        </a:p>
      </dgm:t>
    </dgm:pt>
    <dgm:pt modelId="{88809150-D1DA-4AD7-A860-6989B387CE69}" type="sibTrans" cxnId="{297C569E-AA28-4813-A4B3-55E0608612A3}">
      <dgm:prSet/>
      <dgm:spPr/>
      <dgm:t>
        <a:bodyPr/>
        <a:lstStyle/>
        <a:p>
          <a:endParaRPr lang="es-ES"/>
        </a:p>
      </dgm:t>
    </dgm:pt>
    <dgm:pt modelId="{08836D8A-7CD1-4459-9129-24034D788646}">
      <dgm:prSet phldrT="[Texto]"/>
      <dgm:spPr/>
      <dgm:t>
        <a:bodyPr/>
        <a:lstStyle/>
        <a:p>
          <a:r>
            <a:rPr lang="es-ES" dirty="0"/>
            <a:t>20 alumnos</a:t>
          </a:r>
        </a:p>
      </dgm:t>
    </dgm:pt>
    <dgm:pt modelId="{A98CDBE1-920A-4282-8D95-BD25ABD3E4A2}" type="parTrans" cxnId="{22AE9E68-5B52-40ED-BB6C-12C0FCADB922}">
      <dgm:prSet/>
      <dgm:spPr/>
      <dgm:t>
        <a:bodyPr/>
        <a:lstStyle/>
        <a:p>
          <a:endParaRPr lang="es-ES"/>
        </a:p>
      </dgm:t>
    </dgm:pt>
    <dgm:pt modelId="{2FF13147-4F68-478C-B0CE-BE0F4B0236E3}" type="sibTrans" cxnId="{22AE9E68-5B52-40ED-BB6C-12C0FCADB922}">
      <dgm:prSet/>
      <dgm:spPr/>
      <dgm:t>
        <a:bodyPr/>
        <a:lstStyle/>
        <a:p>
          <a:endParaRPr lang="es-ES"/>
        </a:p>
      </dgm:t>
    </dgm:pt>
    <dgm:pt modelId="{DF88FD90-8792-41FF-9120-BDA005EBFFFA}">
      <dgm:prSet phldrT="[Texto]"/>
      <dgm:spPr/>
      <dgm:t>
        <a:bodyPr/>
        <a:lstStyle/>
        <a:p>
          <a:r>
            <a:rPr lang="es-ES" dirty="0"/>
            <a:t>ENFOQUE</a:t>
          </a:r>
        </a:p>
      </dgm:t>
    </dgm:pt>
    <dgm:pt modelId="{0CFBF06C-AE52-4A7C-A5E6-16190A8B5B2D}" type="parTrans" cxnId="{9E4C5D86-FE26-49A8-8C61-36D6A14228E0}">
      <dgm:prSet/>
      <dgm:spPr/>
      <dgm:t>
        <a:bodyPr/>
        <a:lstStyle/>
        <a:p>
          <a:endParaRPr lang="es-ES"/>
        </a:p>
      </dgm:t>
    </dgm:pt>
    <dgm:pt modelId="{35B7BB3B-8EB5-48A8-B038-E74018266700}" type="sibTrans" cxnId="{9E4C5D86-FE26-49A8-8C61-36D6A14228E0}">
      <dgm:prSet/>
      <dgm:spPr/>
      <dgm:t>
        <a:bodyPr/>
        <a:lstStyle/>
        <a:p>
          <a:endParaRPr lang="es-ES"/>
        </a:p>
      </dgm:t>
    </dgm:pt>
    <dgm:pt modelId="{CD0992EF-2848-4547-AC9C-5BCC3A3734B7}">
      <dgm:prSet phldrT="[Texto]"/>
      <dgm:spPr/>
      <dgm:t>
        <a:bodyPr/>
        <a:lstStyle/>
        <a:p>
          <a:r>
            <a:rPr lang="es-ES" dirty="0"/>
            <a:t>TIPO DE INVESTIGACIÓN</a:t>
          </a:r>
        </a:p>
      </dgm:t>
    </dgm:pt>
    <dgm:pt modelId="{E1AE847E-C055-4E28-9B1E-B92D0CF2B1FF}" type="parTrans" cxnId="{7936BC2E-477F-4CAE-B2CF-789035CA281F}">
      <dgm:prSet/>
      <dgm:spPr/>
      <dgm:t>
        <a:bodyPr/>
        <a:lstStyle/>
        <a:p>
          <a:endParaRPr lang="es-ES"/>
        </a:p>
      </dgm:t>
    </dgm:pt>
    <dgm:pt modelId="{8C9076DC-4A2D-46DE-8A90-B9E7C504CD87}" type="sibTrans" cxnId="{7936BC2E-477F-4CAE-B2CF-789035CA281F}">
      <dgm:prSet/>
      <dgm:spPr/>
      <dgm:t>
        <a:bodyPr/>
        <a:lstStyle/>
        <a:p>
          <a:endParaRPr lang="es-ES"/>
        </a:p>
      </dgm:t>
    </dgm:pt>
    <dgm:pt modelId="{12BE657D-BEDF-43A8-AD42-87C07719BA85}">
      <dgm:prSet phldrT="[Texto]"/>
      <dgm:spPr/>
      <dgm:t>
        <a:bodyPr/>
        <a:lstStyle/>
        <a:p>
          <a:r>
            <a:rPr lang="es-ES" dirty="0"/>
            <a:t>POBLACIÓN Y MUESTRA</a:t>
          </a:r>
        </a:p>
      </dgm:t>
    </dgm:pt>
    <dgm:pt modelId="{8D2DB610-C69D-46F1-ADFE-6DF18D6D08C8}" type="parTrans" cxnId="{1CE7F6FB-DE4F-4522-A3F7-C11711639937}">
      <dgm:prSet/>
      <dgm:spPr/>
      <dgm:t>
        <a:bodyPr/>
        <a:lstStyle/>
        <a:p>
          <a:endParaRPr lang="es-ES"/>
        </a:p>
      </dgm:t>
    </dgm:pt>
    <dgm:pt modelId="{F7B224B8-3FBB-4811-A07E-B0D0599F1A17}" type="sibTrans" cxnId="{1CE7F6FB-DE4F-4522-A3F7-C11711639937}">
      <dgm:prSet/>
      <dgm:spPr/>
      <dgm:t>
        <a:bodyPr/>
        <a:lstStyle/>
        <a:p>
          <a:endParaRPr lang="es-ES"/>
        </a:p>
      </dgm:t>
    </dgm:pt>
    <dgm:pt modelId="{9CFF249F-4386-4E89-9D04-96D7E89E6F8E}" type="pres">
      <dgm:prSet presAssocID="{67075605-332D-4353-90A7-8ADC35DF9E72}" presName="mainComposite" presStyleCnt="0">
        <dgm:presLayoutVars>
          <dgm:chPref val="1"/>
          <dgm:dir/>
          <dgm:animOne val="branch"/>
          <dgm:animLvl val="lvl"/>
          <dgm:resizeHandles val="exact"/>
        </dgm:presLayoutVars>
      </dgm:prSet>
      <dgm:spPr/>
      <dgm:t>
        <a:bodyPr/>
        <a:lstStyle/>
        <a:p>
          <a:endParaRPr lang="es-ES"/>
        </a:p>
      </dgm:t>
    </dgm:pt>
    <dgm:pt modelId="{7CDD8E8B-BECE-49F0-8B06-8D904187315A}" type="pres">
      <dgm:prSet presAssocID="{67075605-332D-4353-90A7-8ADC35DF9E72}" presName="hierFlow" presStyleCnt="0"/>
      <dgm:spPr/>
    </dgm:pt>
    <dgm:pt modelId="{F703D0AF-D879-48E7-9732-D3716D5A9354}" type="pres">
      <dgm:prSet presAssocID="{67075605-332D-4353-90A7-8ADC35DF9E72}" presName="firstBuf" presStyleCnt="0"/>
      <dgm:spPr/>
    </dgm:pt>
    <dgm:pt modelId="{C36967CB-3419-4B69-A664-07AFFA4A8D60}" type="pres">
      <dgm:prSet presAssocID="{67075605-332D-4353-90A7-8ADC35DF9E72}" presName="hierChild1" presStyleCnt="0">
        <dgm:presLayoutVars>
          <dgm:chPref val="1"/>
          <dgm:animOne val="branch"/>
          <dgm:animLvl val="lvl"/>
        </dgm:presLayoutVars>
      </dgm:prSet>
      <dgm:spPr/>
    </dgm:pt>
    <dgm:pt modelId="{2C2BDE6F-B487-4FF5-BC03-13ACE2EBE987}" type="pres">
      <dgm:prSet presAssocID="{A0B9EB24-DF97-40CE-95E6-4479FB6EAA52}" presName="Name14" presStyleCnt="0"/>
      <dgm:spPr/>
    </dgm:pt>
    <dgm:pt modelId="{F04E35FC-032E-4547-971D-BF8E46BFEAA1}" type="pres">
      <dgm:prSet presAssocID="{A0B9EB24-DF97-40CE-95E6-4479FB6EAA52}" presName="level1Shape" presStyleLbl="node0" presStyleIdx="0" presStyleCnt="1">
        <dgm:presLayoutVars>
          <dgm:chPref val="3"/>
        </dgm:presLayoutVars>
      </dgm:prSet>
      <dgm:spPr/>
      <dgm:t>
        <a:bodyPr/>
        <a:lstStyle/>
        <a:p>
          <a:endParaRPr lang="es-ES"/>
        </a:p>
      </dgm:t>
    </dgm:pt>
    <dgm:pt modelId="{62209FB5-D438-4327-9BC6-78D96371FA7C}" type="pres">
      <dgm:prSet presAssocID="{A0B9EB24-DF97-40CE-95E6-4479FB6EAA52}" presName="hierChild2" presStyleCnt="0"/>
      <dgm:spPr/>
    </dgm:pt>
    <dgm:pt modelId="{861064FB-4E27-405C-978F-9DC86A56DBF9}" type="pres">
      <dgm:prSet presAssocID="{D0E8F0AC-0065-4122-BD47-AD162EFC9D09}" presName="Name19" presStyleLbl="parChTrans1D2" presStyleIdx="0" presStyleCnt="2"/>
      <dgm:spPr/>
      <dgm:t>
        <a:bodyPr/>
        <a:lstStyle/>
        <a:p>
          <a:endParaRPr lang="es-ES"/>
        </a:p>
      </dgm:t>
    </dgm:pt>
    <dgm:pt modelId="{12D213C2-F8D5-4416-8636-B63AD7265144}" type="pres">
      <dgm:prSet presAssocID="{A724863F-6A68-400B-992F-69788DDAAABD}" presName="Name21" presStyleCnt="0"/>
      <dgm:spPr/>
    </dgm:pt>
    <dgm:pt modelId="{4E3E29EA-4036-426A-A908-EAB99BC37FC8}" type="pres">
      <dgm:prSet presAssocID="{A724863F-6A68-400B-992F-69788DDAAABD}" presName="level2Shape" presStyleLbl="node2" presStyleIdx="0" presStyleCnt="2"/>
      <dgm:spPr/>
      <dgm:t>
        <a:bodyPr/>
        <a:lstStyle/>
        <a:p>
          <a:endParaRPr lang="es-ES"/>
        </a:p>
      </dgm:t>
    </dgm:pt>
    <dgm:pt modelId="{CAC41F88-31EB-4395-8444-1330854D926B}" type="pres">
      <dgm:prSet presAssocID="{A724863F-6A68-400B-992F-69788DDAAABD}" presName="hierChild3" presStyleCnt="0"/>
      <dgm:spPr/>
    </dgm:pt>
    <dgm:pt modelId="{8AF5644B-2D5D-495D-B8A5-5C71670494E6}" type="pres">
      <dgm:prSet presAssocID="{CB5BBD27-79B2-46B7-9D84-3E4ECB482829}" presName="Name19" presStyleLbl="parChTrans1D3" presStyleIdx="0" presStyleCnt="3"/>
      <dgm:spPr/>
      <dgm:t>
        <a:bodyPr/>
        <a:lstStyle/>
        <a:p>
          <a:endParaRPr lang="es-ES"/>
        </a:p>
      </dgm:t>
    </dgm:pt>
    <dgm:pt modelId="{43C833DE-F38C-4291-AE5C-6EE97069A63F}" type="pres">
      <dgm:prSet presAssocID="{F3CB9EAB-AAD2-4662-AC2C-5A31A2F65A5E}" presName="Name21" presStyleCnt="0"/>
      <dgm:spPr/>
    </dgm:pt>
    <dgm:pt modelId="{DDC9879D-2D1A-4654-9630-DE1F40157FBF}" type="pres">
      <dgm:prSet presAssocID="{F3CB9EAB-AAD2-4662-AC2C-5A31A2F65A5E}" presName="level2Shape" presStyleLbl="node3" presStyleIdx="0" presStyleCnt="3"/>
      <dgm:spPr/>
      <dgm:t>
        <a:bodyPr/>
        <a:lstStyle/>
        <a:p>
          <a:endParaRPr lang="es-ES"/>
        </a:p>
      </dgm:t>
    </dgm:pt>
    <dgm:pt modelId="{005574AA-812F-4AD5-B6B1-246D945C6AE2}" type="pres">
      <dgm:prSet presAssocID="{F3CB9EAB-AAD2-4662-AC2C-5A31A2F65A5E}" presName="hierChild3" presStyleCnt="0"/>
      <dgm:spPr/>
    </dgm:pt>
    <dgm:pt modelId="{8DA7B9A5-F8D3-4E5F-9F32-7BF930DACC3A}" type="pres">
      <dgm:prSet presAssocID="{723B2F59-7174-4BF2-859D-FFBA3001B133}" presName="Name19" presStyleLbl="parChTrans1D3" presStyleIdx="1" presStyleCnt="3"/>
      <dgm:spPr/>
      <dgm:t>
        <a:bodyPr/>
        <a:lstStyle/>
        <a:p>
          <a:endParaRPr lang="es-ES"/>
        </a:p>
      </dgm:t>
    </dgm:pt>
    <dgm:pt modelId="{EE98385A-4D53-4384-A713-B1D3F1310DCE}" type="pres">
      <dgm:prSet presAssocID="{194C75C6-FCE4-414E-A189-3BD504C1FDBF}" presName="Name21" presStyleCnt="0"/>
      <dgm:spPr/>
    </dgm:pt>
    <dgm:pt modelId="{3E03C5A7-7CE9-4437-ACF0-A585597CD723}" type="pres">
      <dgm:prSet presAssocID="{194C75C6-FCE4-414E-A189-3BD504C1FDBF}" presName="level2Shape" presStyleLbl="node3" presStyleIdx="1" presStyleCnt="3"/>
      <dgm:spPr/>
      <dgm:t>
        <a:bodyPr/>
        <a:lstStyle/>
        <a:p>
          <a:endParaRPr lang="es-ES"/>
        </a:p>
      </dgm:t>
    </dgm:pt>
    <dgm:pt modelId="{C5E6489E-DA5F-4EF1-8D10-6CE26122714E}" type="pres">
      <dgm:prSet presAssocID="{194C75C6-FCE4-414E-A189-3BD504C1FDBF}" presName="hierChild3" presStyleCnt="0"/>
      <dgm:spPr/>
    </dgm:pt>
    <dgm:pt modelId="{D078636E-41A9-45D7-B1F8-9ACDEB0F7E91}" type="pres">
      <dgm:prSet presAssocID="{03417F14-A640-402B-8A22-3FBA029C9BC4}" presName="Name19" presStyleLbl="parChTrans1D2" presStyleIdx="1" presStyleCnt="2"/>
      <dgm:spPr/>
      <dgm:t>
        <a:bodyPr/>
        <a:lstStyle/>
        <a:p>
          <a:endParaRPr lang="es-ES"/>
        </a:p>
      </dgm:t>
    </dgm:pt>
    <dgm:pt modelId="{33D094AB-D016-47D4-9418-5655AFAF6AB9}" type="pres">
      <dgm:prSet presAssocID="{ED0DE0FD-3A02-41E0-BF4B-6865DC3C001A}" presName="Name21" presStyleCnt="0"/>
      <dgm:spPr/>
    </dgm:pt>
    <dgm:pt modelId="{443E7245-0363-4D58-814F-53CDE8F197D9}" type="pres">
      <dgm:prSet presAssocID="{ED0DE0FD-3A02-41E0-BF4B-6865DC3C001A}" presName="level2Shape" presStyleLbl="node2" presStyleIdx="1" presStyleCnt="2" custLinFactNeighborX="-3867" custLinFactNeighborY="-20300"/>
      <dgm:spPr/>
      <dgm:t>
        <a:bodyPr/>
        <a:lstStyle/>
        <a:p>
          <a:endParaRPr lang="es-ES"/>
        </a:p>
      </dgm:t>
    </dgm:pt>
    <dgm:pt modelId="{64D3B6D7-804E-4A31-B0CC-11221D1E789C}" type="pres">
      <dgm:prSet presAssocID="{ED0DE0FD-3A02-41E0-BF4B-6865DC3C001A}" presName="hierChild3" presStyleCnt="0"/>
      <dgm:spPr/>
    </dgm:pt>
    <dgm:pt modelId="{E3FB0EAC-821D-4B82-ABB7-4C75BACDB8BE}" type="pres">
      <dgm:prSet presAssocID="{A98CDBE1-920A-4282-8D95-BD25ABD3E4A2}" presName="Name19" presStyleLbl="parChTrans1D3" presStyleIdx="2" presStyleCnt="3"/>
      <dgm:spPr/>
      <dgm:t>
        <a:bodyPr/>
        <a:lstStyle/>
        <a:p>
          <a:endParaRPr lang="es-ES"/>
        </a:p>
      </dgm:t>
    </dgm:pt>
    <dgm:pt modelId="{6F3DFCA8-6DE2-4F44-90DC-C323145592C6}" type="pres">
      <dgm:prSet presAssocID="{08836D8A-7CD1-4459-9129-24034D788646}" presName="Name21" presStyleCnt="0"/>
      <dgm:spPr/>
    </dgm:pt>
    <dgm:pt modelId="{CD1CA867-0406-4D7F-8FE5-C4C4329DD22E}" type="pres">
      <dgm:prSet presAssocID="{08836D8A-7CD1-4459-9129-24034D788646}" presName="level2Shape" presStyleLbl="node3" presStyleIdx="2" presStyleCnt="3"/>
      <dgm:spPr/>
      <dgm:t>
        <a:bodyPr/>
        <a:lstStyle/>
        <a:p>
          <a:endParaRPr lang="es-ES"/>
        </a:p>
      </dgm:t>
    </dgm:pt>
    <dgm:pt modelId="{D2FC939D-F8C8-4095-83A1-5AC0761CA577}" type="pres">
      <dgm:prSet presAssocID="{08836D8A-7CD1-4459-9129-24034D788646}" presName="hierChild3" presStyleCnt="0"/>
      <dgm:spPr/>
    </dgm:pt>
    <dgm:pt modelId="{3F251627-6ED2-4E5C-94CD-7430E10E8412}" type="pres">
      <dgm:prSet presAssocID="{67075605-332D-4353-90A7-8ADC35DF9E72}" presName="bgShapesFlow" presStyleCnt="0"/>
      <dgm:spPr/>
    </dgm:pt>
    <dgm:pt modelId="{5C72237A-58C1-4F4C-A58C-F22954681DFD}" type="pres">
      <dgm:prSet presAssocID="{DF88FD90-8792-41FF-9120-BDA005EBFFFA}" presName="rectComp" presStyleCnt="0"/>
      <dgm:spPr/>
    </dgm:pt>
    <dgm:pt modelId="{7B4C2B2B-FCFC-4277-BF11-C62319A136F6}" type="pres">
      <dgm:prSet presAssocID="{DF88FD90-8792-41FF-9120-BDA005EBFFFA}" presName="bgRect" presStyleLbl="bgShp" presStyleIdx="0" presStyleCnt="3" custLinFactNeighborX="-4" custLinFactNeighborY="1071"/>
      <dgm:spPr/>
      <dgm:t>
        <a:bodyPr/>
        <a:lstStyle/>
        <a:p>
          <a:endParaRPr lang="es-ES"/>
        </a:p>
      </dgm:t>
    </dgm:pt>
    <dgm:pt modelId="{7C0CB408-3C11-407E-ACFF-96861B4528EF}" type="pres">
      <dgm:prSet presAssocID="{DF88FD90-8792-41FF-9120-BDA005EBFFFA}" presName="bgRectTx" presStyleLbl="bgShp" presStyleIdx="0" presStyleCnt="3">
        <dgm:presLayoutVars>
          <dgm:bulletEnabled val="1"/>
        </dgm:presLayoutVars>
      </dgm:prSet>
      <dgm:spPr/>
      <dgm:t>
        <a:bodyPr/>
        <a:lstStyle/>
        <a:p>
          <a:endParaRPr lang="es-ES"/>
        </a:p>
      </dgm:t>
    </dgm:pt>
    <dgm:pt modelId="{8BFB982E-827D-4B80-B9E4-0E4BFF844642}" type="pres">
      <dgm:prSet presAssocID="{DF88FD90-8792-41FF-9120-BDA005EBFFFA}" presName="spComp" presStyleCnt="0"/>
      <dgm:spPr/>
    </dgm:pt>
    <dgm:pt modelId="{8FC3166D-9EFE-4679-951B-DCFB0DE3711D}" type="pres">
      <dgm:prSet presAssocID="{DF88FD90-8792-41FF-9120-BDA005EBFFFA}" presName="vSp" presStyleCnt="0"/>
      <dgm:spPr/>
    </dgm:pt>
    <dgm:pt modelId="{E21A42E7-FF42-45F7-983A-4795F9C5784D}" type="pres">
      <dgm:prSet presAssocID="{CD0992EF-2848-4547-AC9C-5BCC3A3734B7}" presName="rectComp" presStyleCnt="0"/>
      <dgm:spPr/>
    </dgm:pt>
    <dgm:pt modelId="{BF2188C6-862F-4F98-9F1D-F98FED16C1B5}" type="pres">
      <dgm:prSet presAssocID="{CD0992EF-2848-4547-AC9C-5BCC3A3734B7}" presName="bgRect" presStyleLbl="bgShp" presStyleIdx="1" presStyleCnt="3" custLinFactNeighborY="1123"/>
      <dgm:spPr/>
      <dgm:t>
        <a:bodyPr/>
        <a:lstStyle/>
        <a:p>
          <a:endParaRPr lang="es-ES"/>
        </a:p>
      </dgm:t>
    </dgm:pt>
    <dgm:pt modelId="{DC816599-FA1E-47F2-9CA1-87F5EB2B6102}" type="pres">
      <dgm:prSet presAssocID="{CD0992EF-2848-4547-AC9C-5BCC3A3734B7}" presName="bgRectTx" presStyleLbl="bgShp" presStyleIdx="1" presStyleCnt="3">
        <dgm:presLayoutVars>
          <dgm:bulletEnabled val="1"/>
        </dgm:presLayoutVars>
      </dgm:prSet>
      <dgm:spPr/>
      <dgm:t>
        <a:bodyPr/>
        <a:lstStyle/>
        <a:p>
          <a:endParaRPr lang="es-ES"/>
        </a:p>
      </dgm:t>
    </dgm:pt>
    <dgm:pt modelId="{AAE9B4CB-64FB-48D3-A7A6-3880160C6681}" type="pres">
      <dgm:prSet presAssocID="{CD0992EF-2848-4547-AC9C-5BCC3A3734B7}" presName="spComp" presStyleCnt="0"/>
      <dgm:spPr/>
    </dgm:pt>
    <dgm:pt modelId="{3EAE2D62-C712-43BC-8329-3DCCA906D100}" type="pres">
      <dgm:prSet presAssocID="{CD0992EF-2848-4547-AC9C-5BCC3A3734B7}" presName="vSp" presStyleCnt="0"/>
      <dgm:spPr/>
    </dgm:pt>
    <dgm:pt modelId="{4A624408-EA51-465F-84B1-9208156B6D23}" type="pres">
      <dgm:prSet presAssocID="{12BE657D-BEDF-43A8-AD42-87C07719BA85}" presName="rectComp" presStyleCnt="0"/>
      <dgm:spPr/>
    </dgm:pt>
    <dgm:pt modelId="{DC1BD7C2-A5C4-43CF-859B-812FB506A055}" type="pres">
      <dgm:prSet presAssocID="{12BE657D-BEDF-43A8-AD42-87C07719BA85}" presName="bgRect" presStyleLbl="bgShp" presStyleIdx="2" presStyleCnt="3"/>
      <dgm:spPr/>
      <dgm:t>
        <a:bodyPr/>
        <a:lstStyle/>
        <a:p>
          <a:endParaRPr lang="es-ES"/>
        </a:p>
      </dgm:t>
    </dgm:pt>
    <dgm:pt modelId="{7F31FA53-1838-4C7E-A820-969C28AD6A78}" type="pres">
      <dgm:prSet presAssocID="{12BE657D-BEDF-43A8-AD42-87C07719BA85}" presName="bgRectTx" presStyleLbl="bgShp" presStyleIdx="2" presStyleCnt="3">
        <dgm:presLayoutVars>
          <dgm:bulletEnabled val="1"/>
        </dgm:presLayoutVars>
      </dgm:prSet>
      <dgm:spPr/>
      <dgm:t>
        <a:bodyPr/>
        <a:lstStyle/>
        <a:p>
          <a:endParaRPr lang="es-ES"/>
        </a:p>
      </dgm:t>
    </dgm:pt>
  </dgm:ptLst>
  <dgm:cxnLst>
    <dgm:cxn modelId="{DFC5CF23-A5EC-464F-927B-C932C2EC076A}" type="presOf" srcId="{D0E8F0AC-0065-4122-BD47-AD162EFC9D09}" destId="{861064FB-4E27-405C-978F-9DC86A56DBF9}" srcOrd="0" destOrd="0" presId="urn:microsoft.com/office/officeart/2005/8/layout/hierarchy6"/>
    <dgm:cxn modelId="{98B41C73-570A-4CF5-949D-AA09F2E21ABC}" srcId="{67075605-332D-4353-90A7-8ADC35DF9E72}" destId="{A0B9EB24-DF97-40CE-95E6-4479FB6EAA52}" srcOrd="0" destOrd="0" parTransId="{12FDF36D-5821-4DA8-882B-10677156BA64}" sibTransId="{EB566AC8-509A-45FF-B8E0-CF459242A34C}"/>
    <dgm:cxn modelId="{AA285D1B-CADE-4340-9D5D-36E9FEE75521}" type="presOf" srcId="{12BE657D-BEDF-43A8-AD42-87C07719BA85}" destId="{DC1BD7C2-A5C4-43CF-859B-812FB506A055}" srcOrd="0" destOrd="0" presId="urn:microsoft.com/office/officeart/2005/8/layout/hierarchy6"/>
    <dgm:cxn modelId="{F5ABEF9A-E5D9-4493-8B8F-447A9BBFC83B}" type="presOf" srcId="{DF88FD90-8792-41FF-9120-BDA005EBFFFA}" destId="{7C0CB408-3C11-407E-ACFF-96861B4528EF}" srcOrd="1" destOrd="0" presId="urn:microsoft.com/office/officeart/2005/8/layout/hierarchy6"/>
    <dgm:cxn modelId="{72DF077E-178A-4152-88C0-4EDF17C2E639}" srcId="{A0B9EB24-DF97-40CE-95E6-4479FB6EAA52}" destId="{A724863F-6A68-400B-992F-69788DDAAABD}" srcOrd="0" destOrd="0" parTransId="{D0E8F0AC-0065-4122-BD47-AD162EFC9D09}" sibTransId="{E870F220-FCBF-4F7D-B70E-22E5B22B53F5}"/>
    <dgm:cxn modelId="{7936BC2E-477F-4CAE-B2CF-789035CA281F}" srcId="{67075605-332D-4353-90A7-8ADC35DF9E72}" destId="{CD0992EF-2848-4547-AC9C-5BCC3A3734B7}" srcOrd="2" destOrd="0" parTransId="{E1AE847E-C055-4E28-9B1E-B92D0CF2B1FF}" sibTransId="{8C9076DC-4A2D-46DE-8A90-B9E7C504CD87}"/>
    <dgm:cxn modelId="{C1DAFC6F-4F23-436D-8BD1-2F6EA9763CB1}" type="presOf" srcId="{67075605-332D-4353-90A7-8ADC35DF9E72}" destId="{9CFF249F-4386-4E89-9D04-96D7E89E6F8E}" srcOrd="0" destOrd="0" presId="urn:microsoft.com/office/officeart/2005/8/layout/hierarchy6"/>
    <dgm:cxn modelId="{B4F27910-E0FA-4C20-91A9-E96E236F23D5}" type="presOf" srcId="{CD0992EF-2848-4547-AC9C-5BCC3A3734B7}" destId="{BF2188C6-862F-4F98-9F1D-F98FED16C1B5}" srcOrd="0" destOrd="0" presId="urn:microsoft.com/office/officeart/2005/8/layout/hierarchy6"/>
    <dgm:cxn modelId="{9C7EBB35-000B-4075-B5F1-D48332EAF7BD}" type="presOf" srcId="{08836D8A-7CD1-4459-9129-24034D788646}" destId="{CD1CA867-0406-4D7F-8FE5-C4C4329DD22E}" srcOrd="0" destOrd="0" presId="urn:microsoft.com/office/officeart/2005/8/layout/hierarchy6"/>
    <dgm:cxn modelId="{297C569E-AA28-4813-A4B3-55E0608612A3}" srcId="{A0B9EB24-DF97-40CE-95E6-4479FB6EAA52}" destId="{ED0DE0FD-3A02-41E0-BF4B-6865DC3C001A}" srcOrd="1" destOrd="0" parTransId="{03417F14-A640-402B-8A22-3FBA029C9BC4}" sibTransId="{88809150-D1DA-4AD7-A860-6989B387CE69}"/>
    <dgm:cxn modelId="{8E708600-2DCE-4AF8-ABC9-08C00501DC71}" srcId="{A724863F-6A68-400B-992F-69788DDAAABD}" destId="{F3CB9EAB-AAD2-4662-AC2C-5A31A2F65A5E}" srcOrd="0" destOrd="0" parTransId="{CB5BBD27-79B2-46B7-9D84-3E4ECB482829}" sibTransId="{0F24807F-837E-44EE-BBFF-5F34D73C47DB}"/>
    <dgm:cxn modelId="{AF2F0335-1368-452B-A726-3AED00354A23}" type="presOf" srcId="{A724863F-6A68-400B-992F-69788DDAAABD}" destId="{4E3E29EA-4036-426A-A908-EAB99BC37FC8}" srcOrd="0" destOrd="0" presId="urn:microsoft.com/office/officeart/2005/8/layout/hierarchy6"/>
    <dgm:cxn modelId="{8C11DBB9-110C-4DD9-9936-3972C87582DC}" srcId="{A724863F-6A68-400B-992F-69788DDAAABD}" destId="{194C75C6-FCE4-414E-A189-3BD504C1FDBF}" srcOrd="1" destOrd="0" parTransId="{723B2F59-7174-4BF2-859D-FFBA3001B133}" sibTransId="{99063779-24C7-4212-841B-E99AC259A6E8}"/>
    <dgm:cxn modelId="{22AE9E68-5B52-40ED-BB6C-12C0FCADB922}" srcId="{ED0DE0FD-3A02-41E0-BF4B-6865DC3C001A}" destId="{08836D8A-7CD1-4459-9129-24034D788646}" srcOrd="0" destOrd="0" parTransId="{A98CDBE1-920A-4282-8D95-BD25ABD3E4A2}" sibTransId="{2FF13147-4F68-478C-B0CE-BE0F4B0236E3}"/>
    <dgm:cxn modelId="{21C70880-8115-40F0-B209-02584A2BDB1E}" type="presOf" srcId="{F3CB9EAB-AAD2-4662-AC2C-5A31A2F65A5E}" destId="{DDC9879D-2D1A-4654-9630-DE1F40157FBF}" srcOrd="0" destOrd="0" presId="urn:microsoft.com/office/officeart/2005/8/layout/hierarchy6"/>
    <dgm:cxn modelId="{A841B63A-11E7-4346-A8DC-5F1C6ACD3ABB}" type="presOf" srcId="{723B2F59-7174-4BF2-859D-FFBA3001B133}" destId="{8DA7B9A5-F8D3-4E5F-9F32-7BF930DACC3A}" srcOrd="0" destOrd="0" presId="urn:microsoft.com/office/officeart/2005/8/layout/hierarchy6"/>
    <dgm:cxn modelId="{9E4C5D86-FE26-49A8-8C61-36D6A14228E0}" srcId="{67075605-332D-4353-90A7-8ADC35DF9E72}" destId="{DF88FD90-8792-41FF-9120-BDA005EBFFFA}" srcOrd="1" destOrd="0" parTransId="{0CFBF06C-AE52-4A7C-A5E6-16190A8B5B2D}" sibTransId="{35B7BB3B-8EB5-48A8-B038-E74018266700}"/>
    <dgm:cxn modelId="{1CE7F6FB-DE4F-4522-A3F7-C11711639937}" srcId="{67075605-332D-4353-90A7-8ADC35DF9E72}" destId="{12BE657D-BEDF-43A8-AD42-87C07719BA85}" srcOrd="3" destOrd="0" parTransId="{8D2DB610-C69D-46F1-ADFE-6DF18D6D08C8}" sibTransId="{F7B224B8-3FBB-4811-A07E-B0D0599F1A17}"/>
    <dgm:cxn modelId="{B7E5198F-6544-4340-9799-3AA96E6AD580}" type="presOf" srcId="{12BE657D-BEDF-43A8-AD42-87C07719BA85}" destId="{7F31FA53-1838-4C7E-A820-969C28AD6A78}" srcOrd="1" destOrd="0" presId="urn:microsoft.com/office/officeart/2005/8/layout/hierarchy6"/>
    <dgm:cxn modelId="{EF5DEA92-AAE2-4889-9D7D-595D2A5C5F52}" type="presOf" srcId="{03417F14-A640-402B-8A22-3FBA029C9BC4}" destId="{D078636E-41A9-45D7-B1F8-9ACDEB0F7E91}" srcOrd="0" destOrd="0" presId="urn:microsoft.com/office/officeart/2005/8/layout/hierarchy6"/>
    <dgm:cxn modelId="{BBD34C32-F750-4590-9F0C-C8B85448C6FA}" type="presOf" srcId="{A0B9EB24-DF97-40CE-95E6-4479FB6EAA52}" destId="{F04E35FC-032E-4547-971D-BF8E46BFEAA1}" srcOrd="0" destOrd="0" presId="urn:microsoft.com/office/officeart/2005/8/layout/hierarchy6"/>
    <dgm:cxn modelId="{21827F7D-A2BE-442F-BE9D-BA93A38D612F}" type="presOf" srcId="{A98CDBE1-920A-4282-8D95-BD25ABD3E4A2}" destId="{E3FB0EAC-821D-4B82-ABB7-4C75BACDB8BE}" srcOrd="0" destOrd="0" presId="urn:microsoft.com/office/officeart/2005/8/layout/hierarchy6"/>
    <dgm:cxn modelId="{A6C15591-D1D9-4C4F-BDDD-82998C24AF54}" type="presOf" srcId="{CB5BBD27-79B2-46B7-9D84-3E4ECB482829}" destId="{8AF5644B-2D5D-495D-B8A5-5C71670494E6}" srcOrd="0" destOrd="0" presId="urn:microsoft.com/office/officeart/2005/8/layout/hierarchy6"/>
    <dgm:cxn modelId="{C2346009-D585-44C6-92B5-B7A34AF5AC1E}" type="presOf" srcId="{194C75C6-FCE4-414E-A189-3BD504C1FDBF}" destId="{3E03C5A7-7CE9-4437-ACF0-A585597CD723}" srcOrd="0" destOrd="0" presId="urn:microsoft.com/office/officeart/2005/8/layout/hierarchy6"/>
    <dgm:cxn modelId="{DE66E3CC-5957-4D59-88F8-FC8597C30CC7}" type="presOf" srcId="{ED0DE0FD-3A02-41E0-BF4B-6865DC3C001A}" destId="{443E7245-0363-4D58-814F-53CDE8F197D9}" srcOrd="0" destOrd="0" presId="urn:microsoft.com/office/officeart/2005/8/layout/hierarchy6"/>
    <dgm:cxn modelId="{93F870D5-7938-4CBD-A9A5-8E355EA36EF6}" type="presOf" srcId="{CD0992EF-2848-4547-AC9C-5BCC3A3734B7}" destId="{DC816599-FA1E-47F2-9CA1-87F5EB2B6102}" srcOrd="1" destOrd="0" presId="urn:microsoft.com/office/officeart/2005/8/layout/hierarchy6"/>
    <dgm:cxn modelId="{7EA04232-F5C1-403E-974F-D17DDF6A2183}" type="presOf" srcId="{DF88FD90-8792-41FF-9120-BDA005EBFFFA}" destId="{7B4C2B2B-FCFC-4277-BF11-C62319A136F6}" srcOrd="0" destOrd="0" presId="urn:microsoft.com/office/officeart/2005/8/layout/hierarchy6"/>
    <dgm:cxn modelId="{C7E2AF29-9CBD-4B8D-AF8C-D5FE5D6117F6}" type="presParOf" srcId="{9CFF249F-4386-4E89-9D04-96D7E89E6F8E}" destId="{7CDD8E8B-BECE-49F0-8B06-8D904187315A}" srcOrd="0" destOrd="0" presId="urn:microsoft.com/office/officeart/2005/8/layout/hierarchy6"/>
    <dgm:cxn modelId="{536F8BC6-EF89-47F7-A25B-1503CCBAB2BB}" type="presParOf" srcId="{7CDD8E8B-BECE-49F0-8B06-8D904187315A}" destId="{F703D0AF-D879-48E7-9732-D3716D5A9354}" srcOrd="0" destOrd="0" presId="urn:microsoft.com/office/officeart/2005/8/layout/hierarchy6"/>
    <dgm:cxn modelId="{BFEDEE0C-6579-444E-A521-0555968DA8BB}" type="presParOf" srcId="{7CDD8E8B-BECE-49F0-8B06-8D904187315A}" destId="{C36967CB-3419-4B69-A664-07AFFA4A8D60}" srcOrd="1" destOrd="0" presId="urn:microsoft.com/office/officeart/2005/8/layout/hierarchy6"/>
    <dgm:cxn modelId="{1922E478-11C0-4AFA-B71C-0FD305F658E5}" type="presParOf" srcId="{C36967CB-3419-4B69-A664-07AFFA4A8D60}" destId="{2C2BDE6F-B487-4FF5-BC03-13ACE2EBE987}" srcOrd="0" destOrd="0" presId="urn:microsoft.com/office/officeart/2005/8/layout/hierarchy6"/>
    <dgm:cxn modelId="{022EC593-D549-47E4-B286-E46C130C2CF4}" type="presParOf" srcId="{2C2BDE6F-B487-4FF5-BC03-13ACE2EBE987}" destId="{F04E35FC-032E-4547-971D-BF8E46BFEAA1}" srcOrd="0" destOrd="0" presId="urn:microsoft.com/office/officeart/2005/8/layout/hierarchy6"/>
    <dgm:cxn modelId="{47D4FFAE-7775-4A7B-935D-34E40B2ADAE3}" type="presParOf" srcId="{2C2BDE6F-B487-4FF5-BC03-13ACE2EBE987}" destId="{62209FB5-D438-4327-9BC6-78D96371FA7C}" srcOrd="1" destOrd="0" presId="urn:microsoft.com/office/officeart/2005/8/layout/hierarchy6"/>
    <dgm:cxn modelId="{E2910A0A-A6F0-493E-8842-747373DA0594}" type="presParOf" srcId="{62209FB5-D438-4327-9BC6-78D96371FA7C}" destId="{861064FB-4E27-405C-978F-9DC86A56DBF9}" srcOrd="0" destOrd="0" presId="urn:microsoft.com/office/officeart/2005/8/layout/hierarchy6"/>
    <dgm:cxn modelId="{5CFD7F55-DBD8-4E88-B20B-60CE43ADAD8D}" type="presParOf" srcId="{62209FB5-D438-4327-9BC6-78D96371FA7C}" destId="{12D213C2-F8D5-4416-8636-B63AD7265144}" srcOrd="1" destOrd="0" presId="urn:microsoft.com/office/officeart/2005/8/layout/hierarchy6"/>
    <dgm:cxn modelId="{3560B3DC-F350-4709-8299-2ECB82A528B2}" type="presParOf" srcId="{12D213C2-F8D5-4416-8636-B63AD7265144}" destId="{4E3E29EA-4036-426A-A908-EAB99BC37FC8}" srcOrd="0" destOrd="0" presId="urn:microsoft.com/office/officeart/2005/8/layout/hierarchy6"/>
    <dgm:cxn modelId="{746FEB02-4C9F-46AA-9BAD-638B3091061E}" type="presParOf" srcId="{12D213C2-F8D5-4416-8636-B63AD7265144}" destId="{CAC41F88-31EB-4395-8444-1330854D926B}" srcOrd="1" destOrd="0" presId="urn:microsoft.com/office/officeart/2005/8/layout/hierarchy6"/>
    <dgm:cxn modelId="{72A2A7EB-D51E-4DEC-AD92-179EED1D317A}" type="presParOf" srcId="{CAC41F88-31EB-4395-8444-1330854D926B}" destId="{8AF5644B-2D5D-495D-B8A5-5C71670494E6}" srcOrd="0" destOrd="0" presId="urn:microsoft.com/office/officeart/2005/8/layout/hierarchy6"/>
    <dgm:cxn modelId="{69B59032-A695-49EB-B0D7-3E499393A14D}" type="presParOf" srcId="{CAC41F88-31EB-4395-8444-1330854D926B}" destId="{43C833DE-F38C-4291-AE5C-6EE97069A63F}" srcOrd="1" destOrd="0" presId="urn:microsoft.com/office/officeart/2005/8/layout/hierarchy6"/>
    <dgm:cxn modelId="{0ADB7AB8-8029-4B1C-A349-BAAF79DE0A5D}" type="presParOf" srcId="{43C833DE-F38C-4291-AE5C-6EE97069A63F}" destId="{DDC9879D-2D1A-4654-9630-DE1F40157FBF}" srcOrd="0" destOrd="0" presId="urn:microsoft.com/office/officeart/2005/8/layout/hierarchy6"/>
    <dgm:cxn modelId="{1020F93A-9E47-4823-84DD-7A1CC7117D79}" type="presParOf" srcId="{43C833DE-F38C-4291-AE5C-6EE97069A63F}" destId="{005574AA-812F-4AD5-B6B1-246D945C6AE2}" srcOrd="1" destOrd="0" presId="urn:microsoft.com/office/officeart/2005/8/layout/hierarchy6"/>
    <dgm:cxn modelId="{73A4E081-72E3-437D-A930-07146497336B}" type="presParOf" srcId="{CAC41F88-31EB-4395-8444-1330854D926B}" destId="{8DA7B9A5-F8D3-4E5F-9F32-7BF930DACC3A}" srcOrd="2" destOrd="0" presId="urn:microsoft.com/office/officeart/2005/8/layout/hierarchy6"/>
    <dgm:cxn modelId="{A3E3861E-2B81-4521-96AE-B038CF87A328}" type="presParOf" srcId="{CAC41F88-31EB-4395-8444-1330854D926B}" destId="{EE98385A-4D53-4384-A713-B1D3F1310DCE}" srcOrd="3" destOrd="0" presId="urn:microsoft.com/office/officeart/2005/8/layout/hierarchy6"/>
    <dgm:cxn modelId="{CE5699B8-5092-49B4-AEF5-803DB0EF4DDE}" type="presParOf" srcId="{EE98385A-4D53-4384-A713-B1D3F1310DCE}" destId="{3E03C5A7-7CE9-4437-ACF0-A585597CD723}" srcOrd="0" destOrd="0" presId="urn:microsoft.com/office/officeart/2005/8/layout/hierarchy6"/>
    <dgm:cxn modelId="{A6E68E51-FA62-45CC-BAE0-628637CE3CD0}" type="presParOf" srcId="{EE98385A-4D53-4384-A713-B1D3F1310DCE}" destId="{C5E6489E-DA5F-4EF1-8D10-6CE26122714E}" srcOrd="1" destOrd="0" presId="urn:microsoft.com/office/officeart/2005/8/layout/hierarchy6"/>
    <dgm:cxn modelId="{232A8ACC-0E53-4809-BC0A-393A088C917C}" type="presParOf" srcId="{62209FB5-D438-4327-9BC6-78D96371FA7C}" destId="{D078636E-41A9-45D7-B1F8-9ACDEB0F7E91}" srcOrd="2" destOrd="0" presId="urn:microsoft.com/office/officeart/2005/8/layout/hierarchy6"/>
    <dgm:cxn modelId="{D34F15E9-4E16-445F-8338-F3474FFBFFD1}" type="presParOf" srcId="{62209FB5-D438-4327-9BC6-78D96371FA7C}" destId="{33D094AB-D016-47D4-9418-5655AFAF6AB9}" srcOrd="3" destOrd="0" presId="urn:microsoft.com/office/officeart/2005/8/layout/hierarchy6"/>
    <dgm:cxn modelId="{7FE55DB4-F1A8-46B7-81B9-CA5E4BD95F08}" type="presParOf" srcId="{33D094AB-D016-47D4-9418-5655AFAF6AB9}" destId="{443E7245-0363-4D58-814F-53CDE8F197D9}" srcOrd="0" destOrd="0" presId="urn:microsoft.com/office/officeart/2005/8/layout/hierarchy6"/>
    <dgm:cxn modelId="{F01C86F2-8746-43B8-91FC-0D591C1B74FB}" type="presParOf" srcId="{33D094AB-D016-47D4-9418-5655AFAF6AB9}" destId="{64D3B6D7-804E-4A31-B0CC-11221D1E789C}" srcOrd="1" destOrd="0" presId="urn:microsoft.com/office/officeart/2005/8/layout/hierarchy6"/>
    <dgm:cxn modelId="{B9CD784F-F11C-4BCE-914B-0BB4D0D0AA5B}" type="presParOf" srcId="{64D3B6D7-804E-4A31-B0CC-11221D1E789C}" destId="{E3FB0EAC-821D-4B82-ABB7-4C75BACDB8BE}" srcOrd="0" destOrd="0" presId="urn:microsoft.com/office/officeart/2005/8/layout/hierarchy6"/>
    <dgm:cxn modelId="{2C6694ED-B401-41A8-BE34-56ABC849F264}" type="presParOf" srcId="{64D3B6D7-804E-4A31-B0CC-11221D1E789C}" destId="{6F3DFCA8-6DE2-4F44-90DC-C323145592C6}" srcOrd="1" destOrd="0" presId="urn:microsoft.com/office/officeart/2005/8/layout/hierarchy6"/>
    <dgm:cxn modelId="{0B367DAE-7F4E-4B2D-BAB5-54AD496E00FA}" type="presParOf" srcId="{6F3DFCA8-6DE2-4F44-90DC-C323145592C6}" destId="{CD1CA867-0406-4D7F-8FE5-C4C4329DD22E}" srcOrd="0" destOrd="0" presId="urn:microsoft.com/office/officeart/2005/8/layout/hierarchy6"/>
    <dgm:cxn modelId="{70DE554B-E56D-4F6B-97BC-1733E479B940}" type="presParOf" srcId="{6F3DFCA8-6DE2-4F44-90DC-C323145592C6}" destId="{D2FC939D-F8C8-4095-83A1-5AC0761CA577}" srcOrd="1" destOrd="0" presId="urn:microsoft.com/office/officeart/2005/8/layout/hierarchy6"/>
    <dgm:cxn modelId="{4133FD36-C1E8-4A7A-821B-C6B6AF390E48}" type="presParOf" srcId="{9CFF249F-4386-4E89-9D04-96D7E89E6F8E}" destId="{3F251627-6ED2-4E5C-94CD-7430E10E8412}" srcOrd="1" destOrd="0" presId="urn:microsoft.com/office/officeart/2005/8/layout/hierarchy6"/>
    <dgm:cxn modelId="{E0C98672-A5C4-46D1-A018-C18A38AE6AE8}" type="presParOf" srcId="{3F251627-6ED2-4E5C-94CD-7430E10E8412}" destId="{5C72237A-58C1-4F4C-A58C-F22954681DFD}" srcOrd="0" destOrd="0" presId="urn:microsoft.com/office/officeart/2005/8/layout/hierarchy6"/>
    <dgm:cxn modelId="{3108B726-73B9-442E-B4DA-9FAE85828E82}" type="presParOf" srcId="{5C72237A-58C1-4F4C-A58C-F22954681DFD}" destId="{7B4C2B2B-FCFC-4277-BF11-C62319A136F6}" srcOrd="0" destOrd="0" presId="urn:microsoft.com/office/officeart/2005/8/layout/hierarchy6"/>
    <dgm:cxn modelId="{2C59BB6D-9A3D-4023-AC87-3C813DAAD41D}" type="presParOf" srcId="{5C72237A-58C1-4F4C-A58C-F22954681DFD}" destId="{7C0CB408-3C11-407E-ACFF-96861B4528EF}" srcOrd="1" destOrd="0" presId="urn:microsoft.com/office/officeart/2005/8/layout/hierarchy6"/>
    <dgm:cxn modelId="{6B550E59-343F-465C-B063-7AC4DB84C334}" type="presParOf" srcId="{3F251627-6ED2-4E5C-94CD-7430E10E8412}" destId="{8BFB982E-827D-4B80-B9E4-0E4BFF844642}" srcOrd="1" destOrd="0" presId="urn:microsoft.com/office/officeart/2005/8/layout/hierarchy6"/>
    <dgm:cxn modelId="{C9CC6AFB-326D-4EE5-B966-B1197F44C1B1}" type="presParOf" srcId="{8BFB982E-827D-4B80-B9E4-0E4BFF844642}" destId="{8FC3166D-9EFE-4679-951B-DCFB0DE3711D}" srcOrd="0" destOrd="0" presId="urn:microsoft.com/office/officeart/2005/8/layout/hierarchy6"/>
    <dgm:cxn modelId="{B67DCAA6-F017-45B3-A1A8-C69E2B4E097B}" type="presParOf" srcId="{3F251627-6ED2-4E5C-94CD-7430E10E8412}" destId="{E21A42E7-FF42-45F7-983A-4795F9C5784D}" srcOrd="2" destOrd="0" presId="urn:microsoft.com/office/officeart/2005/8/layout/hierarchy6"/>
    <dgm:cxn modelId="{469E3EE3-8B11-44F3-8A8A-E57AB26C16D3}" type="presParOf" srcId="{E21A42E7-FF42-45F7-983A-4795F9C5784D}" destId="{BF2188C6-862F-4F98-9F1D-F98FED16C1B5}" srcOrd="0" destOrd="0" presId="urn:microsoft.com/office/officeart/2005/8/layout/hierarchy6"/>
    <dgm:cxn modelId="{09B8B30A-636D-401F-859C-64FDEF0946A3}" type="presParOf" srcId="{E21A42E7-FF42-45F7-983A-4795F9C5784D}" destId="{DC816599-FA1E-47F2-9CA1-87F5EB2B6102}" srcOrd="1" destOrd="0" presId="urn:microsoft.com/office/officeart/2005/8/layout/hierarchy6"/>
    <dgm:cxn modelId="{BD29B3C1-2501-4378-A373-4581C8CE0A6A}" type="presParOf" srcId="{3F251627-6ED2-4E5C-94CD-7430E10E8412}" destId="{AAE9B4CB-64FB-48D3-A7A6-3880160C6681}" srcOrd="3" destOrd="0" presId="urn:microsoft.com/office/officeart/2005/8/layout/hierarchy6"/>
    <dgm:cxn modelId="{DADEB4A8-706E-41D3-B18C-A2E9E891C593}" type="presParOf" srcId="{AAE9B4CB-64FB-48D3-A7A6-3880160C6681}" destId="{3EAE2D62-C712-43BC-8329-3DCCA906D100}" srcOrd="0" destOrd="0" presId="urn:microsoft.com/office/officeart/2005/8/layout/hierarchy6"/>
    <dgm:cxn modelId="{7D27C88B-7261-4954-8786-1EC4466F0AFC}" type="presParOf" srcId="{3F251627-6ED2-4E5C-94CD-7430E10E8412}" destId="{4A624408-EA51-465F-84B1-9208156B6D23}" srcOrd="4" destOrd="0" presId="urn:microsoft.com/office/officeart/2005/8/layout/hierarchy6"/>
    <dgm:cxn modelId="{026FC9F7-9F4D-446F-8E68-F5C1E12563E6}" type="presParOf" srcId="{4A624408-EA51-465F-84B1-9208156B6D23}" destId="{DC1BD7C2-A5C4-43CF-859B-812FB506A055}" srcOrd="0" destOrd="0" presId="urn:microsoft.com/office/officeart/2005/8/layout/hierarchy6"/>
    <dgm:cxn modelId="{64E2EE3C-09A8-425E-853D-11296BC659C1}" type="presParOf" srcId="{4A624408-EA51-465F-84B1-9208156B6D23}" destId="{7F31FA53-1838-4C7E-A820-969C28AD6A78}"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688CA-FA99-41FF-A96E-8006F511B337}">
      <dsp:nvSpPr>
        <dsp:cNvPr id="0" name=""/>
        <dsp:cNvSpPr/>
      </dsp:nvSpPr>
      <dsp:spPr>
        <a:xfrm>
          <a:off x="3638657" y="2977607"/>
          <a:ext cx="1430626" cy="1335773"/>
        </a:xfrm>
        <a:custGeom>
          <a:avLst/>
          <a:gdLst/>
          <a:ahLst/>
          <a:cxnLst/>
          <a:rect l="0" t="0" r="0" b="0"/>
          <a:pathLst>
            <a:path>
              <a:moveTo>
                <a:pt x="0" y="0"/>
              </a:moveTo>
              <a:lnTo>
                <a:pt x="715313" y="0"/>
              </a:lnTo>
              <a:lnTo>
                <a:pt x="715313" y="1335773"/>
              </a:lnTo>
              <a:lnTo>
                <a:pt x="1430626" y="1335773"/>
              </a:lnTo>
            </a:path>
          </a:pathLst>
        </a:custGeom>
        <a:noFill/>
        <a:ln w="19050" cap="rnd"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4305038" y="3596562"/>
        <a:ext cx="97864" cy="97864"/>
      </dsp:txXfrm>
    </dsp:sp>
    <dsp:sp modelId="{F486DD2C-31BA-4ECA-B9D7-594EFE2DAD37}">
      <dsp:nvSpPr>
        <dsp:cNvPr id="0" name=""/>
        <dsp:cNvSpPr/>
      </dsp:nvSpPr>
      <dsp:spPr>
        <a:xfrm>
          <a:off x="3638657" y="2878606"/>
          <a:ext cx="1430626" cy="91440"/>
        </a:xfrm>
        <a:custGeom>
          <a:avLst/>
          <a:gdLst/>
          <a:ahLst/>
          <a:cxnLst/>
          <a:rect l="0" t="0" r="0" b="0"/>
          <a:pathLst>
            <a:path>
              <a:moveTo>
                <a:pt x="0" y="99001"/>
              </a:moveTo>
              <a:lnTo>
                <a:pt x="715313" y="99001"/>
              </a:lnTo>
              <a:lnTo>
                <a:pt x="715313" y="45720"/>
              </a:lnTo>
              <a:lnTo>
                <a:pt x="1430626" y="45720"/>
              </a:lnTo>
            </a:path>
          </a:pathLst>
        </a:custGeom>
        <a:noFill/>
        <a:ln w="19050" cap="rnd"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318180" y="2888536"/>
        <a:ext cx="71580" cy="71580"/>
      </dsp:txXfrm>
    </dsp:sp>
    <dsp:sp modelId="{5761A6A6-0FA9-40CD-89C2-9B7724C838B1}">
      <dsp:nvSpPr>
        <dsp:cNvPr id="0" name=""/>
        <dsp:cNvSpPr/>
      </dsp:nvSpPr>
      <dsp:spPr>
        <a:xfrm>
          <a:off x="3638657" y="1535271"/>
          <a:ext cx="1430626" cy="1442336"/>
        </a:xfrm>
        <a:custGeom>
          <a:avLst/>
          <a:gdLst/>
          <a:ahLst/>
          <a:cxnLst/>
          <a:rect l="0" t="0" r="0" b="0"/>
          <a:pathLst>
            <a:path>
              <a:moveTo>
                <a:pt x="0" y="1442336"/>
              </a:moveTo>
              <a:lnTo>
                <a:pt x="715313" y="1442336"/>
              </a:lnTo>
              <a:lnTo>
                <a:pt x="715313" y="0"/>
              </a:lnTo>
              <a:lnTo>
                <a:pt x="1430626" y="0"/>
              </a:lnTo>
            </a:path>
          </a:pathLst>
        </a:custGeom>
        <a:noFill/>
        <a:ln w="19050" cap="rnd"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4303183" y="2205651"/>
        <a:ext cx="101575" cy="101575"/>
      </dsp:txXfrm>
    </dsp:sp>
    <dsp:sp modelId="{435C5700-CF6B-4015-B4BD-5B0079FAFEFB}">
      <dsp:nvSpPr>
        <dsp:cNvPr id="0" name=""/>
        <dsp:cNvSpPr/>
      </dsp:nvSpPr>
      <dsp:spPr>
        <a:xfrm>
          <a:off x="271515" y="1437584"/>
          <a:ext cx="3654238" cy="3080046"/>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a:t>Determinar cómo influye la ansiedad en el rendimiento deportivo en pruebas atléticas de medio fondo de la selección de triatlón en competencias selectivas.</a:t>
          </a:r>
          <a:endParaRPr lang="es-EC" sz="1800" kern="1200" dirty="0"/>
        </a:p>
      </dsp:txBody>
      <dsp:txXfrm>
        <a:off x="271515" y="1437584"/>
        <a:ext cx="3654238" cy="3080046"/>
      </dsp:txXfrm>
    </dsp:sp>
    <dsp:sp modelId="{B45FFC41-A22E-4364-A4B2-28AA51FF21EA}">
      <dsp:nvSpPr>
        <dsp:cNvPr id="0" name=""/>
        <dsp:cNvSpPr/>
      </dsp:nvSpPr>
      <dsp:spPr>
        <a:xfrm>
          <a:off x="5069284" y="979649"/>
          <a:ext cx="3644880" cy="1111244"/>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buFont typeface="Symbol" panose="05050102010706020507" pitchFamily="18" charset="2"/>
            <a:buChar char=""/>
          </a:pPr>
          <a:r>
            <a:rPr lang="es-ES" sz="1200" kern="1200" dirty="0"/>
            <a:t>Analizar de qué manera se expresan los diferentes niveles de ansiedad en competencias selectivas de pruebas de medio fondo.</a:t>
          </a:r>
          <a:endParaRPr lang="es-EC" sz="1200" kern="1200" dirty="0"/>
        </a:p>
      </dsp:txBody>
      <dsp:txXfrm>
        <a:off x="5069284" y="979649"/>
        <a:ext cx="3644880" cy="1111244"/>
      </dsp:txXfrm>
    </dsp:sp>
    <dsp:sp modelId="{FCC2BA4F-525F-4826-AE2C-81502FA92D3D}">
      <dsp:nvSpPr>
        <dsp:cNvPr id="0" name=""/>
        <dsp:cNvSpPr/>
      </dsp:nvSpPr>
      <dsp:spPr>
        <a:xfrm>
          <a:off x="5069284" y="2368704"/>
          <a:ext cx="3644880" cy="1111244"/>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buFont typeface="Symbol" panose="05050102010706020507" pitchFamily="18" charset="2"/>
            <a:buChar char=""/>
          </a:pPr>
          <a:r>
            <a:rPr lang="es-ES" sz="1200" kern="1200" dirty="0"/>
            <a:t>Verificar el nivel deportivo de los atletas del equipo de triatlón de la ETFA en pruebas </a:t>
          </a:r>
          <a:r>
            <a:rPr lang="es-ES" sz="1200" kern="1200"/>
            <a:t>atleticas </a:t>
          </a:r>
          <a:r>
            <a:rPr lang="es-ES" sz="1200" kern="1200" dirty="0"/>
            <a:t>de medio fondo.</a:t>
          </a:r>
          <a:endParaRPr lang="es-EC" sz="1200" kern="1200" dirty="0"/>
        </a:p>
      </dsp:txBody>
      <dsp:txXfrm>
        <a:off x="5069284" y="2368704"/>
        <a:ext cx="3644880" cy="1111244"/>
      </dsp:txXfrm>
    </dsp:sp>
    <dsp:sp modelId="{43A4AA0B-16CF-439F-903D-D4196D68123A}">
      <dsp:nvSpPr>
        <dsp:cNvPr id="0" name=""/>
        <dsp:cNvSpPr/>
      </dsp:nvSpPr>
      <dsp:spPr>
        <a:xfrm>
          <a:off x="5069284" y="3757759"/>
          <a:ext cx="3644880" cy="1111244"/>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buFont typeface="Symbol" panose="05050102010706020507" pitchFamily="18" charset="2"/>
            <a:buChar char=""/>
          </a:pPr>
          <a:r>
            <a:rPr lang="es-ES" sz="1200" kern="1200" dirty="0"/>
            <a:t>Elaborar una guía con técnicas y estrategias para el control de la ansiedad en los triatletas de la ETFA. </a:t>
          </a:r>
          <a:endParaRPr lang="es-EC" sz="1200" kern="1200" dirty="0"/>
        </a:p>
      </dsp:txBody>
      <dsp:txXfrm>
        <a:off x="5069284" y="3757759"/>
        <a:ext cx="3644880" cy="11112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65C9F-C8F5-438A-9FAE-FCBD37FE07E8}">
      <dsp:nvSpPr>
        <dsp:cNvPr id="0" name=""/>
        <dsp:cNvSpPr/>
      </dsp:nvSpPr>
      <dsp:spPr>
        <a:xfrm>
          <a:off x="1381741" y="-107926"/>
          <a:ext cx="4716161" cy="4716161"/>
        </a:xfrm>
        <a:prstGeom prst="circularArrow">
          <a:avLst>
            <a:gd name="adj1" fmla="val 4668"/>
            <a:gd name="adj2" fmla="val 272909"/>
            <a:gd name="adj3" fmla="val 12922147"/>
            <a:gd name="adj4" fmla="val 17969253"/>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52DD84-BE2A-4665-963E-007D361F247A}">
      <dsp:nvSpPr>
        <dsp:cNvPr id="0" name=""/>
        <dsp:cNvSpPr/>
      </dsp:nvSpPr>
      <dsp:spPr>
        <a:xfrm>
          <a:off x="2205910" y="24"/>
          <a:ext cx="3067823" cy="1533911"/>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s-EC" sz="4100" kern="1200" dirty="0"/>
            <a:t>AUSENTE</a:t>
          </a:r>
        </a:p>
      </dsp:txBody>
      <dsp:txXfrm>
        <a:off x="2280789" y="74903"/>
        <a:ext cx="2918065" cy="1384153"/>
      </dsp:txXfrm>
    </dsp:sp>
    <dsp:sp modelId="{28CC55FC-0363-4A42-A93E-0ECE9A67C952}">
      <dsp:nvSpPr>
        <dsp:cNvPr id="0" name=""/>
        <dsp:cNvSpPr/>
      </dsp:nvSpPr>
      <dsp:spPr>
        <a:xfrm>
          <a:off x="3899326" y="1693440"/>
          <a:ext cx="3067823" cy="1533911"/>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s-EC" sz="4100" kern="1200" dirty="0"/>
            <a:t>LEVE</a:t>
          </a:r>
        </a:p>
      </dsp:txBody>
      <dsp:txXfrm>
        <a:off x="3974205" y="1768319"/>
        <a:ext cx="2918065" cy="1384153"/>
      </dsp:txXfrm>
    </dsp:sp>
    <dsp:sp modelId="{514A2BA9-50D0-4AAB-8CAF-9008903E52BF}">
      <dsp:nvSpPr>
        <dsp:cNvPr id="0" name=""/>
        <dsp:cNvSpPr/>
      </dsp:nvSpPr>
      <dsp:spPr>
        <a:xfrm>
          <a:off x="2205910" y="3386855"/>
          <a:ext cx="3067823" cy="1533911"/>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s-EC" sz="4100" kern="1200" dirty="0"/>
            <a:t>MODERADA</a:t>
          </a:r>
        </a:p>
      </dsp:txBody>
      <dsp:txXfrm>
        <a:off x="2280789" y="3461734"/>
        <a:ext cx="2918065" cy="1384153"/>
      </dsp:txXfrm>
    </dsp:sp>
    <dsp:sp modelId="{F0C9637B-88BA-4F8E-809A-F0D7DDD30A6A}">
      <dsp:nvSpPr>
        <dsp:cNvPr id="0" name=""/>
        <dsp:cNvSpPr/>
      </dsp:nvSpPr>
      <dsp:spPr>
        <a:xfrm>
          <a:off x="512495" y="1693440"/>
          <a:ext cx="3067823" cy="1533911"/>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s-EC" sz="4100" kern="1200" dirty="0"/>
            <a:t>GRAVE</a:t>
          </a:r>
        </a:p>
      </dsp:txBody>
      <dsp:txXfrm>
        <a:off x="587374" y="1768319"/>
        <a:ext cx="2918065" cy="13841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BD7C2-A5C4-43CF-859B-812FB506A055}">
      <dsp:nvSpPr>
        <dsp:cNvPr id="0" name=""/>
        <dsp:cNvSpPr/>
      </dsp:nvSpPr>
      <dsp:spPr>
        <a:xfrm>
          <a:off x="0" y="2704690"/>
          <a:ext cx="8592713" cy="11578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s-ES" sz="2500" kern="1200" dirty="0"/>
            <a:t>POBLACIÓN Y MUESTRA</a:t>
          </a:r>
        </a:p>
      </dsp:txBody>
      <dsp:txXfrm>
        <a:off x="0" y="2704690"/>
        <a:ext cx="2577813" cy="1157896"/>
      </dsp:txXfrm>
    </dsp:sp>
    <dsp:sp modelId="{BF2188C6-862F-4F98-9F1D-F98FED16C1B5}">
      <dsp:nvSpPr>
        <dsp:cNvPr id="0" name=""/>
        <dsp:cNvSpPr/>
      </dsp:nvSpPr>
      <dsp:spPr>
        <a:xfrm>
          <a:off x="0" y="1365867"/>
          <a:ext cx="8592713" cy="11578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s-ES" sz="2500" kern="1200" dirty="0"/>
            <a:t>TIPO DE INVESTIGACIÓN</a:t>
          </a:r>
        </a:p>
      </dsp:txBody>
      <dsp:txXfrm>
        <a:off x="0" y="1365867"/>
        <a:ext cx="2577813" cy="1157896"/>
      </dsp:txXfrm>
    </dsp:sp>
    <dsp:sp modelId="{7B4C2B2B-FCFC-4277-BF11-C62319A136F6}">
      <dsp:nvSpPr>
        <dsp:cNvPr id="0" name=""/>
        <dsp:cNvSpPr/>
      </dsp:nvSpPr>
      <dsp:spPr>
        <a:xfrm>
          <a:off x="0" y="13439"/>
          <a:ext cx="8592713" cy="11578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s-ES" sz="2500" kern="1200" dirty="0"/>
            <a:t>ENFOQUE</a:t>
          </a:r>
        </a:p>
      </dsp:txBody>
      <dsp:txXfrm>
        <a:off x="0" y="13439"/>
        <a:ext cx="2577813" cy="1157896"/>
      </dsp:txXfrm>
    </dsp:sp>
    <dsp:sp modelId="{F04E35FC-032E-4547-971D-BF8E46BFEAA1}">
      <dsp:nvSpPr>
        <dsp:cNvPr id="0" name=""/>
        <dsp:cNvSpPr/>
      </dsp:nvSpPr>
      <dsp:spPr>
        <a:xfrm>
          <a:off x="5244803" y="98003"/>
          <a:ext cx="1454472" cy="96964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a:t>Cualitativo</a:t>
          </a:r>
        </a:p>
        <a:p>
          <a:pPr lvl="0" algn="ctr" defTabSz="533400">
            <a:lnSpc>
              <a:spcPct val="90000"/>
            </a:lnSpc>
            <a:spcBef>
              <a:spcPct val="0"/>
            </a:spcBef>
            <a:spcAft>
              <a:spcPct val="35000"/>
            </a:spcAft>
          </a:pPr>
          <a:r>
            <a:rPr lang="es-ES" sz="1200" kern="1200"/>
            <a:t>Cuantitativo</a:t>
          </a:r>
          <a:endParaRPr lang="es-ES" sz="1200" kern="1200" dirty="0"/>
        </a:p>
      </dsp:txBody>
      <dsp:txXfrm>
        <a:off x="5273203" y="126403"/>
        <a:ext cx="1397672" cy="912848"/>
      </dsp:txXfrm>
    </dsp:sp>
    <dsp:sp modelId="{861064FB-4E27-405C-978F-9DC86A56DBF9}">
      <dsp:nvSpPr>
        <dsp:cNvPr id="0" name=""/>
        <dsp:cNvSpPr/>
      </dsp:nvSpPr>
      <dsp:spPr>
        <a:xfrm>
          <a:off x="4553929" y="1067651"/>
          <a:ext cx="1418110" cy="387859"/>
        </a:xfrm>
        <a:custGeom>
          <a:avLst/>
          <a:gdLst/>
          <a:ahLst/>
          <a:cxnLst/>
          <a:rect l="0" t="0" r="0" b="0"/>
          <a:pathLst>
            <a:path>
              <a:moveTo>
                <a:pt x="1418110" y="0"/>
              </a:moveTo>
              <a:lnTo>
                <a:pt x="1418110" y="193929"/>
              </a:lnTo>
              <a:lnTo>
                <a:pt x="0" y="193929"/>
              </a:lnTo>
              <a:lnTo>
                <a:pt x="0" y="387859"/>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3E29EA-4036-426A-A908-EAB99BC37FC8}">
      <dsp:nvSpPr>
        <dsp:cNvPr id="0" name=""/>
        <dsp:cNvSpPr/>
      </dsp:nvSpPr>
      <dsp:spPr>
        <a:xfrm>
          <a:off x="3826692" y="1455511"/>
          <a:ext cx="1454472" cy="969648"/>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a:t>Cuasi-expirimental</a:t>
          </a:r>
          <a:endParaRPr lang="es-ES" sz="1200" kern="1200" dirty="0"/>
        </a:p>
      </dsp:txBody>
      <dsp:txXfrm>
        <a:off x="3855092" y="1483911"/>
        <a:ext cx="1397672" cy="912848"/>
      </dsp:txXfrm>
    </dsp:sp>
    <dsp:sp modelId="{8AF5644B-2D5D-495D-B8A5-5C71670494E6}">
      <dsp:nvSpPr>
        <dsp:cNvPr id="0" name=""/>
        <dsp:cNvSpPr/>
      </dsp:nvSpPr>
      <dsp:spPr>
        <a:xfrm>
          <a:off x="3608522" y="2425159"/>
          <a:ext cx="945407" cy="387859"/>
        </a:xfrm>
        <a:custGeom>
          <a:avLst/>
          <a:gdLst/>
          <a:ahLst/>
          <a:cxnLst/>
          <a:rect l="0" t="0" r="0" b="0"/>
          <a:pathLst>
            <a:path>
              <a:moveTo>
                <a:pt x="945407" y="0"/>
              </a:moveTo>
              <a:lnTo>
                <a:pt x="945407" y="193929"/>
              </a:lnTo>
              <a:lnTo>
                <a:pt x="0" y="193929"/>
              </a:lnTo>
              <a:lnTo>
                <a:pt x="0" y="387859"/>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C9879D-2D1A-4654-9630-DE1F40157FBF}">
      <dsp:nvSpPr>
        <dsp:cNvPr id="0" name=""/>
        <dsp:cNvSpPr/>
      </dsp:nvSpPr>
      <dsp:spPr>
        <a:xfrm>
          <a:off x="2881285" y="2813018"/>
          <a:ext cx="1454472" cy="969648"/>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a:t>203 alumnos militares de la LVII Prom.(174 H, 29 M), 18-21 años</a:t>
          </a:r>
          <a:endParaRPr lang="es-ES" sz="1200" kern="1200" dirty="0"/>
        </a:p>
      </dsp:txBody>
      <dsp:txXfrm>
        <a:off x="2909685" y="2841418"/>
        <a:ext cx="1397672" cy="912848"/>
      </dsp:txXfrm>
    </dsp:sp>
    <dsp:sp modelId="{8DA7B9A5-F8D3-4E5F-9F32-7BF930DACC3A}">
      <dsp:nvSpPr>
        <dsp:cNvPr id="0" name=""/>
        <dsp:cNvSpPr/>
      </dsp:nvSpPr>
      <dsp:spPr>
        <a:xfrm>
          <a:off x="4553929" y="2425159"/>
          <a:ext cx="945407" cy="387859"/>
        </a:xfrm>
        <a:custGeom>
          <a:avLst/>
          <a:gdLst/>
          <a:ahLst/>
          <a:cxnLst/>
          <a:rect l="0" t="0" r="0" b="0"/>
          <a:pathLst>
            <a:path>
              <a:moveTo>
                <a:pt x="0" y="0"/>
              </a:moveTo>
              <a:lnTo>
                <a:pt x="0" y="193929"/>
              </a:lnTo>
              <a:lnTo>
                <a:pt x="945407" y="193929"/>
              </a:lnTo>
              <a:lnTo>
                <a:pt x="945407" y="387859"/>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03C5A7-7CE9-4437-ACF0-A585597CD723}">
      <dsp:nvSpPr>
        <dsp:cNvPr id="0" name=""/>
        <dsp:cNvSpPr/>
      </dsp:nvSpPr>
      <dsp:spPr>
        <a:xfrm>
          <a:off x="4772100" y="2813018"/>
          <a:ext cx="1454472" cy="969648"/>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a:t>La muestra es de tipo No Probabilístico por Conveniencia</a:t>
          </a:r>
          <a:endParaRPr lang="es-ES" sz="1200" kern="1200" dirty="0"/>
        </a:p>
      </dsp:txBody>
      <dsp:txXfrm>
        <a:off x="4800500" y="2841418"/>
        <a:ext cx="1397672" cy="912848"/>
      </dsp:txXfrm>
    </dsp:sp>
    <dsp:sp modelId="{D078636E-41A9-45D7-B1F8-9ACDEB0F7E91}">
      <dsp:nvSpPr>
        <dsp:cNvPr id="0" name=""/>
        <dsp:cNvSpPr/>
      </dsp:nvSpPr>
      <dsp:spPr>
        <a:xfrm>
          <a:off x="5972039" y="1067651"/>
          <a:ext cx="1361866" cy="191020"/>
        </a:xfrm>
        <a:custGeom>
          <a:avLst/>
          <a:gdLst/>
          <a:ahLst/>
          <a:cxnLst/>
          <a:rect l="0" t="0" r="0" b="0"/>
          <a:pathLst>
            <a:path>
              <a:moveTo>
                <a:pt x="0" y="0"/>
              </a:moveTo>
              <a:lnTo>
                <a:pt x="0" y="95510"/>
              </a:lnTo>
              <a:lnTo>
                <a:pt x="1361866" y="95510"/>
              </a:lnTo>
              <a:lnTo>
                <a:pt x="1361866" y="191020"/>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3E7245-0363-4D58-814F-53CDE8F197D9}">
      <dsp:nvSpPr>
        <dsp:cNvPr id="0" name=""/>
        <dsp:cNvSpPr/>
      </dsp:nvSpPr>
      <dsp:spPr>
        <a:xfrm>
          <a:off x="6606669" y="1258672"/>
          <a:ext cx="1454472" cy="969648"/>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a:t>Analítico - sintético </a:t>
          </a:r>
        </a:p>
        <a:p>
          <a:pPr lvl="0" algn="ctr" defTabSz="533400">
            <a:lnSpc>
              <a:spcPct val="90000"/>
            </a:lnSpc>
            <a:spcBef>
              <a:spcPct val="0"/>
            </a:spcBef>
            <a:spcAft>
              <a:spcPct val="35000"/>
            </a:spcAft>
          </a:pPr>
          <a:r>
            <a:rPr lang="es-ES" sz="1200" kern="1200" dirty="0"/>
            <a:t>Inductivo</a:t>
          </a:r>
        </a:p>
      </dsp:txBody>
      <dsp:txXfrm>
        <a:off x="6635069" y="1287072"/>
        <a:ext cx="1397672" cy="912848"/>
      </dsp:txXfrm>
    </dsp:sp>
    <dsp:sp modelId="{E3FB0EAC-821D-4B82-ABB7-4C75BACDB8BE}">
      <dsp:nvSpPr>
        <dsp:cNvPr id="0" name=""/>
        <dsp:cNvSpPr/>
      </dsp:nvSpPr>
      <dsp:spPr>
        <a:xfrm>
          <a:off x="7288186" y="2228320"/>
          <a:ext cx="91440" cy="584697"/>
        </a:xfrm>
        <a:custGeom>
          <a:avLst/>
          <a:gdLst/>
          <a:ahLst/>
          <a:cxnLst/>
          <a:rect l="0" t="0" r="0" b="0"/>
          <a:pathLst>
            <a:path>
              <a:moveTo>
                <a:pt x="45720" y="0"/>
              </a:moveTo>
              <a:lnTo>
                <a:pt x="45720" y="292348"/>
              </a:lnTo>
              <a:lnTo>
                <a:pt x="101964" y="292348"/>
              </a:lnTo>
              <a:lnTo>
                <a:pt x="101964" y="584697"/>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1CA867-0406-4D7F-8FE5-C4C4329DD22E}">
      <dsp:nvSpPr>
        <dsp:cNvPr id="0" name=""/>
        <dsp:cNvSpPr/>
      </dsp:nvSpPr>
      <dsp:spPr>
        <a:xfrm>
          <a:off x="6662914" y="2813018"/>
          <a:ext cx="1454472" cy="969648"/>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a:t>20 alumnos</a:t>
          </a:r>
        </a:p>
      </dsp:txBody>
      <dsp:txXfrm>
        <a:off x="6691314" y="2841418"/>
        <a:ext cx="1397672" cy="91284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9/25/2020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8573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9/25/2020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944926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9/25/2020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23632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9/25/2020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68159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9/25/2020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5317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9/25/2020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23841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C6B4A9-1611-4792-9094-5F34BCA07E0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9/25/2020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333C77-0158-454C-844F-B7AB9BD7DAD4}"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04749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9/25/2020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015748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9/25/2020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74401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9/25/2020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834333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712588-04B1-427B-82EE-E8DB90309F08}"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9/25/2020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F9F0C5-380F-41C2-899A-BAC0F0927E16}"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32545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9/25/2020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80637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9/25/2020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866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9/25/2020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5698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A54C80-263E-416B-A8E0-580EDEADCBD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9/25/2020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9954A3-9DFD-4C44-94BA-B95130A3BA1C}"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644450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9/25/2020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841135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9/25/2020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32913890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5.gif"/></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diagramLayout" Target="../diagrams/layout1.xml"/><Relationship Id="rId7" Type="http://schemas.openxmlformats.org/officeDocument/2006/relationships/image" Target="../media/image10.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Resultado de imagen para sello espe"/>
          <p:cNvPicPr/>
          <p:nvPr/>
        </p:nvPicPr>
        <p:blipFill rotWithShape="1">
          <a:blip r:embed="rId2" cstate="print">
            <a:extLst>
              <a:ext uri="{28A0092B-C50C-407E-A947-70E740481C1C}">
                <a14:useLocalDpi xmlns:a14="http://schemas.microsoft.com/office/drawing/2010/main" val="0"/>
              </a:ext>
            </a:extLst>
          </a:blip>
          <a:srcRect l="8409" t="22400" r="9507" b="29200"/>
          <a:stretch/>
        </p:blipFill>
        <p:spPr bwMode="auto">
          <a:xfrm>
            <a:off x="2774165" y="346601"/>
            <a:ext cx="5168052" cy="829055"/>
          </a:xfrm>
          <a:prstGeom prst="rect">
            <a:avLst/>
          </a:prstGeom>
          <a:noFill/>
          <a:ln>
            <a:noFill/>
          </a:ln>
          <a:extLst>
            <a:ext uri="{53640926-AAD7-44D8-BBD7-CCE9431645EC}">
              <a14:shadowObscured xmlns:a14="http://schemas.microsoft.com/office/drawing/2010/main"/>
            </a:ext>
          </a:extLst>
        </p:spPr>
      </p:pic>
      <p:sp>
        <p:nvSpPr>
          <p:cNvPr id="6" name="Rectángulo 5"/>
          <p:cNvSpPr/>
          <p:nvPr/>
        </p:nvSpPr>
        <p:spPr>
          <a:xfrm>
            <a:off x="1280160" y="1192038"/>
            <a:ext cx="8242660" cy="1881990"/>
          </a:xfrm>
          <a:prstGeom prst="rect">
            <a:avLst/>
          </a:prstGeom>
        </p:spPr>
        <p:txBody>
          <a:bodyPr wrap="square">
            <a:spAutoFit/>
          </a:bodyPr>
          <a:lstStyle/>
          <a:p>
            <a:pPr indent="180340" algn="ctr">
              <a:lnSpc>
                <a:spcPct val="150000"/>
              </a:lnSpc>
              <a:tabLst>
                <a:tab pos="5130800" algn="l"/>
              </a:tabLst>
            </a:pPr>
            <a:r>
              <a:rPr lang="es-ES" sz="2000" b="1" dirty="0">
                <a:effectLst/>
                <a:latin typeface="Arial" panose="020B0604020202020204" pitchFamily="34" charset="0"/>
                <a:ea typeface="Times New Roman" panose="02020603050405020304" pitchFamily="18" charset="0"/>
                <a:cs typeface="Arial" panose="020B0604020202020204" pitchFamily="34" charset="0"/>
              </a:rPr>
              <a:t>DEPARTAMENTO DE CIENCIAS HUMANAS Y DEPORTES</a:t>
            </a:r>
            <a:endParaRPr lang="es-ES" sz="2000" b="1" dirty="0">
              <a:latin typeface="Arial" panose="020B0604020202020204" pitchFamily="34" charset="0"/>
              <a:ea typeface="Tw Cen MT" panose="020B0602020104020603" pitchFamily="34" charset="0"/>
              <a:cs typeface="Times New Roman" panose="02020603050405020304" pitchFamily="18" charset="0"/>
            </a:endParaRPr>
          </a:p>
          <a:p>
            <a:pPr indent="180340" algn="ctr">
              <a:lnSpc>
                <a:spcPct val="150000"/>
              </a:lnSpc>
              <a:spcAft>
                <a:spcPts val="0"/>
              </a:spcAft>
              <a:tabLst>
                <a:tab pos="5130800" algn="l"/>
              </a:tabLst>
            </a:pPr>
            <a:r>
              <a:rPr lang="es-ES" sz="2000" b="1" dirty="0">
                <a:latin typeface="Arial" panose="020B0604020202020204" pitchFamily="34" charset="0"/>
                <a:ea typeface="Tw Cen MT" panose="020B0602020104020603" pitchFamily="34" charset="0"/>
                <a:cs typeface="Times New Roman" panose="02020603050405020304" pitchFamily="18" charset="0"/>
              </a:rPr>
              <a:t>VICERRECTORADO DE INVESTIGACIÓN, </a:t>
            </a:r>
            <a:endParaRPr lang="en-US" sz="2000" dirty="0">
              <a:latin typeface="Arial" panose="020B0604020202020204" pitchFamily="34" charset="0"/>
              <a:ea typeface="Tw Cen MT" panose="020B0602020104020603" pitchFamily="34" charset="0"/>
              <a:cs typeface="Times New Roman" panose="02020603050405020304" pitchFamily="18" charset="0"/>
            </a:endParaRPr>
          </a:p>
          <a:p>
            <a:pPr indent="180340" algn="ctr">
              <a:lnSpc>
                <a:spcPct val="150000"/>
              </a:lnSpc>
              <a:spcAft>
                <a:spcPts val="0"/>
              </a:spcAft>
            </a:pPr>
            <a:r>
              <a:rPr lang="es-ES" sz="2000" b="1" dirty="0">
                <a:latin typeface="Arial" panose="020B0604020202020204" pitchFamily="34" charset="0"/>
                <a:ea typeface="Tw Cen MT" panose="020B0602020104020603" pitchFamily="34" charset="0"/>
                <a:cs typeface="Times New Roman" panose="02020603050405020304" pitchFamily="18" charset="0"/>
              </a:rPr>
              <a:t>INNOVACIÓN Y TRANSFERENCIA DE </a:t>
            </a:r>
            <a:endParaRPr lang="en-US" sz="2000" dirty="0">
              <a:latin typeface="Arial" panose="020B0604020202020204" pitchFamily="34" charset="0"/>
              <a:ea typeface="Tw Cen MT" panose="020B0602020104020603" pitchFamily="34" charset="0"/>
              <a:cs typeface="Times New Roman" panose="02020603050405020304" pitchFamily="18" charset="0"/>
            </a:endParaRPr>
          </a:p>
          <a:p>
            <a:pPr indent="180340" algn="ctr">
              <a:lnSpc>
                <a:spcPct val="150000"/>
              </a:lnSpc>
              <a:spcAft>
                <a:spcPts val="0"/>
              </a:spcAft>
            </a:pPr>
            <a:r>
              <a:rPr lang="es-ES" sz="2000" b="1" dirty="0">
                <a:latin typeface="Arial" panose="020B0604020202020204" pitchFamily="34" charset="0"/>
                <a:ea typeface="Tw Cen MT" panose="020B0602020104020603" pitchFamily="34" charset="0"/>
                <a:cs typeface="Times New Roman" panose="02020603050405020304" pitchFamily="18" charset="0"/>
              </a:rPr>
              <a:t>TECNOLOGÍA</a:t>
            </a:r>
            <a:endParaRPr lang="en-US" sz="2000" dirty="0">
              <a:effectLst/>
              <a:latin typeface="Arial" panose="020B0604020202020204" pitchFamily="34" charset="0"/>
              <a:ea typeface="Tw Cen MT" panose="020B0602020104020603" pitchFamily="34" charset="0"/>
              <a:cs typeface="Times New Roman" panose="02020603050405020304" pitchFamily="18" charset="0"/>
            </a:endParaRPr>
          </a:p>
        </p:txBody>
      </p:sp>
      <p:sp>
        <p:nvSpPr>
          <p:cNvPr id="7" name="Rectángulo 6"/>
          <p:cNvSpPr/>
          <p:nvPr/>
        </p:nvSpPr>
        <p:spPr>
          <a:xfrm>
            <a:off x="2287888" y="3279927"/>
            <a:ext cx="6096000" cy="825867"/>
          </a:xfrm>
          <a:prstGeom prst="rect">
            <a:avLst/>
          </a:prstGeom>
        </p:spPr>
        <p:txBody>
          <a:bodyPr>
            <a:spAutoFit/>
          </a:bodyPr>
          <a:lstStyle/>
          <a:p>
            <a:pPr indent="180340" algn="ctr">
              <a:lnSpc>
                <a:spcPct val="150000"/>
              </a:lnSpc>
              <a:spcAft>
                <a:spcPts val="0"/>
              </a:spcAft>
            </a:pPr>
            <a:r>
              <a:rPr lang="es-ES" sz="1600" b="1" dirty="0">
                <a:latin typeface="Arial" panose="020B0604020202020204" pitchFamily="34" charset="0"/>
                <a:ea typeface="Tw Cen MT" panose="020B0602020104020603" pitchFamily="34" charset="0"/>
                <a:cs typeface="Times New Roman" panose="02020603050405020304" pitchFamily="18" charset="0"/>
              </a:rPr>
              <a:t>MAESTRÍA EN ENTRENAMIENTO DEPORTIVO</a:t>
            </a:r>
            <a:endParaRPr lang="en-US" sz="1600" dirty="0">
              <a:latin typeface="Arial" panose="020B0604020202020204" pitchFamily="34" charset="0"/>
              <a:ea typeface="Tw Cen MT" panose="020B0602020104020603" pitchFamily="34" charset="0"/>
              <a:cs typeface="Times New Roman" panose="02020603050405020304" pitchFamily="18" charset="0"/>
            </a:endParaRPr>
          </a:p>
          <a:p>
            <a:pPr indent="180340" algn="ctr">
              <a:lnSpc>
                <a:spcPct val="150000"/>
              </a:lnSpc>
              <a:spcAft>
                <a:spcPts val="0"/>
              </a:spcAft>
            </a:pPr>
            <a:r>
              <a:rPr lang="es-ES" b="1" dirty="0">
                <a:latin typeface="Arial" panose="020B0604020202020204" pitchFamily="34" charset="0"/>
                <a:ea typeface="Tw Cen MT" panose="020B0602020104020603" pitchFamily="34" charset="0"/>
                <a:cs typeface="Times New Roman" panose="02020603050405020304" pitchFamily="18" charset="0"/>
              </a:rPr>
              <a:t> </a:t>
            </a:r>
            <a:endParaRPr lang="en-US" sz="1600" dirty="0">
              <a:effectLst/>
              <a:latin typeface="Arial" panose="020B0604020202020204" pitchFamily="34" charset="0"/>
              <a:ea typeface="Tw Cen MT" panose="020B0602020104020603" pitchFamily="34" charset="0"/>
              <a:cs typeface="Times New Roman" panose="02020603050405020304" pitchFamily="18" charset="0"/>
            </a:endParaRPr>
          </a:p>
        </p:txBody>
      </p:sp>
      <p:sp>
        <p:nvSpPr>
          <p:cNvPr id="8" name="Rectángulo 7"/>
          <p:cNvSpPr/>
          <p:nvPr/>
        </p:nvSpPr>
        <p:spPr>
          <a:xfrm>
            <a:off x="2353490" y="3803935"/>
            <a:ext cx="6096000" cy="785343"/>
          </a:xfrm>
          <a:prstGeom prst="rect">
            <a:avLst/>
          </a:prstGeom>
        </p:spPr>
        <p:txBody>
          <a:bodyPr>
            <a:spAutoFit/>
          </a:bodyPr>
          <a:lstStyle/>
          <a:p>
            <a:pPr indent="180340" algn="ctr">
              <a:lnSpc>
                <a:spcPct val="150000"/>
              </a:lnSpc>
              <a:spcAft>
                <a:spcPts val="0"/>
              </a:spcAft>
            </a:pPr>
            <a:r>
              <a:rPr lang="es-ES" sz="1600" b="1" dirty="0">
                <a:latin typeface="Arial" panose="020B0604020202020204" pitchFamily="34" charset="0"/>
                <a:ea typeface="Tw Cen MT" panose="020B0602020104020603" pitchFamily="34" charset="0"/>
                <a:cs typeface="Times New Roman" panose="02020603050405020304" pitchFamily="18" charset="0"/>
              </a:rPr>
              <a:t>TRABAJO DE TITULACIÓN PREVIO A LA OBTENCIÓN DEL TÍTULO DE MAGISTER EN: ENTRENAMIENTO DEPORTIVO</a:t>
            </a:r>
            <a:endParaRPr lang="en-US" sz="1600" dirty="0">
              <a:effectLst/>
              <a:latin typeface="Arial" panose="020B0604020202020204" pitchFamily="34" charset="0"/>
              <a:ea typeface="Tw Cen MT" panose="020B0602020104020603" pitchFamily="34" charset="0"/>
              <a:cs typeface="Times New Roman" panose="02020603050405020304" pitchFamily="18" charset="0"/>
            </a:endParaRPr>
          </a:p>
        </p:txBody>
      </p:sp>
      <p:sp>
        <p:nvSpPr>
          <p:cNvPr id="9" name="CuadroTexto 8"/>
          <p:cNvSpPr txBox="1"/>
          <p:nvPr/>
        </p:nvSpPr>
        <p:spPr>
          <a:xfrm>
            <a:off x="1820090" y="5113285"/>
            <a:ext cx="2862298" cy="584775"/>
          </a:xfrm>
          <a:prstGeom prst="rect">
            <a:avLst/>
          </a:prstGeom>
          <a:noFill/>
        </p:spPr>
        <p:txBody>
          <a:bodyPr wrap="square" rtlCol="0">
            <a:spAutoFit/>
          </a:bodyPr>
          <a:lstStyle/>
          <a:p>
            <a:pPr algn="ctr"/>
            <a:r>
              <a:rPr lang="es-CO" sz="1600" b="1" dirty="0"/>
              <a:t>MAYO. de I. JUAN ARIAS DIRECTOR</a:t>
            </a:r>
            <a:endParaRPr lang="en-US" sz="1600" b="1" dirty="0"/>
          </a:p>
        </p:txBody>
      </p:sp>
      <p:sp>
        <p:nvSpPr>
          <p:cNvPr id="10" name="CuadroTexto 9"/>
          <p:cNvSpPr txBox="1"/>
          <p:nvPr/>
        </p:nvSpPr>
        <p:spPr>
          <a:xfrm>
            <a:off x="6561441" y="5113286"/>
            <a:ext cx="3289569" cy="584775"/>
          </a:xfrm>
          <a:prstGeom prst="rect">
            <a:avLst/>
          </a:prstGeom>
          <a:noFill/>
        </p:spPr>
        <p:txBody>
          <a:bodyPr wrap="square" rtlCol="0">
            <a:spAutoFit/>
          </a:bodyPr>
          <a:lstStyle/>
          <a:p>
            <a:pPr algn="ctr"/>
            <a:r>
              <a:rPr lang="es-CO" sz="1600" b="1" dirty="0"/>
              <a:t>MSC. PATRICIO PONCE</a:t>
            </a:r>
          </a:p>
          <a:p>
            <a:pPr algn="ctr"/>
            <a:r>
              <a:rPr lang="es-CO" sz="1600" b="1" dirty="0"/>
              <a:t>OPONENTE </a:t>
            </a:r>
            <a:endParaRPr lang="en-US" sz="1600" b="1" dirty="0"/>
          </a:p>
        </p:txBody>
      </p:sp>
      <p:sp>
        <p:nvSpPr>
          <p:cNvPr id="11" name="CuadroTexto 10"/>
          <p:cNvSpPr txBox="1"/>
          <p:nvPr/>
        </p:nvSpPr>
        <p:spPr>
          <a:xfrm>
            <a:off x="4342753" y="5993648"/>
            <a:ext cx="2619749" cy="584775"/>
          </a:xfrm>
          <a:prstGeom prst="rect">
            <a:avLst/>
          </a:prstGeom>
          <a:noFill/>
        </p:spPr>
        <p:txBody>
          <a:bodyPr wrap="square" rtlCol="0">
            <a:spAutoFit/>
          </a:bodyPr>
          <a:lstStyle/>
          <a:p>
            <a:pPr algn="ctr"/>
            <a:r>
              <a:rPr lang="es-CO" sz="1600" b="1" dirty="0"/>
              <a:t>DR. ENRÍQUE CHÁVEZ COORDINADOR</a:t>
            </a:r>
            <a:endParaRPr lang="en-US" sz="1600" b="1" dirty="0"/>
          </a:p>
        </p:txBody>
      </p:sp>
    </p:spTree>
    <p:extLst>
      <p:ext uri="{BB962C8B-B14F-4D97-AF65-F5344CB8AC3E}">
        <p14:creationId xmlns:p14="http://schemas.microsoft.com/office/powerpoint/2010/main" val="243521406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b="1" dirty="0"/>
              <a:t>Marco teórico </a:t>
            </a:r>
            <a:endParaRPr lang="en-US" b="1" dirty="0"/>
          </a:p>
        </p:txBody>
      </p:sp>
      <p:sp>
        <p:nvSpPr>
          <p:cNvPr id="3" name="Marcador de contenido 2"/>
          <p:cNvSpPr>
            <a:spLocks noGrp="1"/>
          </p:cNvSpPr>
          <p:nvPr>
            <p:ph idx="1"/>
          </p:nvPr>
        </p:nvSpPr>
        <p:spPr>
          <a:xfrm>
            <a:off x="914734" y="1550163"/>
            <a:ext cx="8580612" cy="4672217"/>
          </a:xfrm>
        </p:spPr>
        <p:txBody>
          <a:bodyPr>
            <a:normAutofit/>
          </a:bodyPr>
          <a:lstStyle/>
          <a:p>
            <a:pPr marL="0" indent="0" algn="ctr">
              <a:buNone/>
            </a:pPr>
            <a:r>
              <a:rPr lang="es-ES" sz="2800" dirty="0"/>
              <a:t>EL TRIATLON</a:t>
            </a:r>
          </a:p>
          <a:p>
            <a:endParaRPr lang="es-ES" sz="2000" dirty="0"/>
          </a:p>
          <a:p>
            <a:endParaRPr lang="es-ES" sz="2000" dirty="0"/>
          </a:p>
          <a:p>
            <a:endParaRPr lang="es-ES" sz="2000" dirty="0"/>
          </a:p>
        </p:txBody>
      </p:sp>
      <p:pic>
        <p:nvPicPr>
          <p:cNvPr id="4100" name="Picture 4" descr="Definición de Triatlón - Qué es y Concepto">
            <a:extLst>
              <a:ext uri="{FF2B5EF4-FFF2-40B4-BE49-F238E27FC236}">
                <a16:creationId xmlns:a16="http://schemas.microsoft.com/office/drawing/2014/main" id="{A1809637-8075-4055-BDF5-296476215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2663" y="2075533"/>
            <a:ext cx="2948891" cy="221166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D592C574-53AA-48A7-8D15-25BE02C15562}"/>
              </a:ext>
            </a:extLst>
          </p:cNvPr>
          <p:cNvPicPr>
            <a:picLocks noChangeAspect="1"/>
          </p:cNvPicPr>
          <p:nvPr/>
        </p:nvPicPr>
        <p:blipFill>
          <a:blip r:embed="rId3"/>
          <a:stretch>
            <a:fillRect/>
          </a:stretch>
        </p:blipFill>
        <p:spPr>
          <a:xfrm>
            <a:off x="872105" y="4654230"/>
            <a:ext cx="2275003" cy="1497593"/>
          </a:xfrm>
          <a:prstGeom prst="rect">
            <a:avLst/>
          </a:prstGeom>
        </p:spPr>
      </p:pic>
      <p:pic>
        <p:nvPicPr>
          <p:cNvPr id="17" name="Imagen 16">
            <a:extLst>
              <a:ext uri="{FF2B5EF4-FFF2-40B4-BE49-F238E27FC236}">
                <a16:creationId xmlns:a16="http://schemas.microsoft.com/office/drawing/2014/main" id="{203E4C2E-203D-432C-B8FC-22ADD959C087}"/>
              </a:ext>
            </a:extLst>
          </p:cNvPr>
          <p:cNvPicPr>
            <a:picLocks noChangeAspect="1"/>
          </p:cNvPicPr>
          <p:nvPr/>
        </p:nvPicPr>
        <p:blipFill>
          <a:blip r:embed="rId4"/>
          <a:stretch>
            <a:fillRect/>
          </a:stretch>
        </p:blipFill>
        <p:spPr>
          <a:xfrm>
            <a:off x="4204045" y="4783077"/>
            <a:ext cx="1543246" cy="1543246"/>
          </a:xfrm>
          <a:prstGeom prst="rect">
            <a:avLst/>
          </a:prstGeom>
        </p:spPr>
      </p:pic>
      <p:pic>
        <p:nvPicPr>
          <p:cNvPr id="19" name="Imagen 18">
            <a:extLst>
              <a:ext uri="{FF2B5EF4-FFF2-40B4-BE49-F238E27FC236}">
                <a16:creationId xmlns:a16="http://schemas.microsoft.com/office/drawing/2014/main" id="{CB607511-1DEA-4443-A0AF-6E3045938760}"/>
              </a:ext>
            </a:extLst>
          </p:cNvPr>
          <p:cNvPicPr>
            <a:picLocks noChangeAspect="1"/>
          </p:cNvPicPr>
          <p:nvPr/>
        </p:nvPicPr>
        <p:blipFill>
          <a:blip r:embed="rId5"/>
          <a:stretch>
            <a:fillRect/>
          </a:stretch>
        </p:blipFill>
        <p:spPr>
          <a:xfrm>
            <a:off x="7334998" y="4728462"/>
            <a:ext cx="1293082" cy="1519938"/>
          </a:xfrm>
          <a:prstGeom prst="rect">
            <a:avLst/>
          </a:prstGeom>
        </p:spPr>
      </p:pic>
      <p:graphicFrame>
        <p:nvGraphicFramePr>
          <p:cNvPr id="20" name="Tabla 19">
            <a:extLst>
              <a:ext uri="{FF2B5EF4-FFF2-40B4-BE49-F238E27FC236}">
                <a16:creationId xmlns:a16="http://schemas.microsoft.com/office/drawing/2014/main" id="{89C223D1-4FA8-4BC9-A183-D4AD9B14010A}"/>
              </a:ext>
            </a:extLst>
          </p:cNvPr>
          <p:cNvGraphicFramePr>
            <a:graphicFrameLocks noGrp="1"/>
          </p:cNvGraphicFramePr>
          <p:nvPr>
            <p:extLst>
              <p:ext uri="{D42A27DB-BD31-4B8C-83A1-F6EECF244321}">
                <p14:modId xmlns:p14="http://schemas.microsoft.com/office/powerpoint/2010/main" val="406463852"/>
              </p:ext>
            </p:extLst>
          </p:nvPr>
        </p:nvGraphicFramePr>
        <p:xfrm>
          <a:off x="5205040" y="2076892"/>
          <a:ext cx="5966460" cy="2164715"/>
        </p:xfrm>
        <a:graphic>
          <a:graphicData uri="http://schemas.openxmlformats.org/drawingml/2006/table">
            <a:tbl>
              <a:tblPr firstRow="1" firstCol="1" bandRow="1">
                <a:tableStyleId>{5C22544A-7EE6-4342-B048-85BDC9FD1C3A}</a:tableStyleId>
              </a:tblPr>
              <a:tblGrid>
                <a:gridCol w="1617345">
                  <a:extLst>
                    <a:ext uri="{9D8B030D-6E8A-4147-A177-3AD203B41FA5}">
                      <a16:colId xmlns:a16="http://schemas.microsoft.com/office/drawing/2014/main" val="3822028049"/>
                    </a:ext>
                  </a:extLst>
                </a:gridCol>
                <a:gridCol w="1365885">
                  <a:extLst>
                    <a:ext uri="{9D8B030D-6E8A-4147-A177-3AD203B41FA5}">
                      <a16:colId xmlns:a16="http://schemas.microsoft.com/office/drawing/2014/main" val="3003871050"/>
                    </a:ext>
                  </a:extLst>
                </a:gridCol>
                <a:gridCol w="1491615">
                  <a:extLst>
                    <a:ext uri="{9D8B030D-6E8A-4147-A177-3AD203B41FA5}">
                      <a16:colId xmlns:a16="http://schemas.microsoft.com/office/drawing/2014/main" val="1440978845"/>
                    </a:ext>
                  </a:extLst>
                </a:gridCol>
                <a:gridCol w="1491615">
                  <a:extLst>
                    <a:ext uri="{9D8B030D-6E8A-4147-A177-3AD203B41FA5}">
                      <a16:colId xmlns:a16="http://schemas.microsoft.com/office/drawing/2014/main" val="1843047363"/>
                    </a:ext>
                  </a:extLst>
                </a:gridCol>
              </a:tblGrid>
              <a:tr h="0">
                <a:tc>
                  <a:txBody>
                    <a:bodyPr/>
                    <a:lstStyle/>
                    <a:p>
                      <a:pPr algn="ctr">
                        <a:lnSpc>
                          <a:spcPct val="200000"/>
                        </a:lnSpc>
                        <a:spcAft>
                          <a:spcPts val="0"/>
                        </a:spcAft>
                      </a:pPr>
                      <a:r>
                        <a:rPr lang="es-EC" sz="1200" dirty="0">
                          <a:effectLst/>
                        </a:rPr>
                        <a:t>NOMBRE</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NATACION</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CICLISMO</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ATLETISMO</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56425486"/>
                  </a:ext>
                </a:extLst>
              </a:tr>
              <a:tr h="0">
                <a:tc>
                  <a:txBody>
                    <a:bodyPr/>
                    <a:lstStyle/>
                    <a:p>
                      <a:pPr>
                        <a:lnSpc>
                          <a:spcPct val="200000"/>
                        </a:lnSpc>
                        <a:spcAft>
                          <a:spcPts val="0"/>
                        </a:spcAft>
                      </a:pPr>
                      <a:r>
                        <a:rPr lang="es-EC" sz="1200">
                          <a:effectLst/>
                        </a:rPr>
                        <a:t>Super sprint</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400 mts</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10 km</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2,5 km</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28628830"/>
                  </a:ext>
                </a:extLst>
              </a:tr>
              <a:tr h="0">
                <a:tc>
                  <a:txBody>
                    <a:bodyPr/>
                    <a:lstStyle/>
                    <a:p>
                      <a:pPr>
                        <a:lnSpc>
                          <a:spcPct val="200000"/>
                        </a:lnSpc>
                        <a:spcAft>
                          <a:spcPts val="0"/>
                        </a:spcAft>
                      </a:pPr>
                      <a:r>
                        <a:rPr lang="es-EC" sz="1200">
                          <a:effectLst/>
                        </a:rPr>
                        <a:t>Sprint</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750 mts</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20 km</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5 km</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52266466"/>
                  </a:ext>
                </a:extLst>
              </a:tr>
              <a:tr h="0">
                <a:tc>
                  <a:txBody>
                    <a:bodyPr/>
                    <a:lstStyle/>
                    <a:p>
                      <a:pPr>
                        <a:lnSpc>
                          <a:spcPct val="200000"/>
                        </a:lnSpc>
                        <a:spcAft>
                          <a:spcPts val="0"/>
                        </a:spcAft>
                      </a:pPr>
                      <a:r>
                        <a:rPr lang="es-EC" sz="1200">
                          <a:effectLst/>
                        </a:rPr>
                        <a:t>Olímpica </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1500 mts</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40 km </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10 km</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46503099"/>
                  </a:ext>
                </a:extLst>
              </a:tr>
              <a:tr h="0">
                <a:tc>
                  <a:txBody>
                    <a:bodyPr/>
                    <a:lstStyle/>
                    <a:p>
                      <a:pPr>
                        <a:lnSpc>
                          <a:spcPct val="200000"/>
                        </a:lnSpc>
                        <a:spcAft>
                          <a:spcPts val="0"/>
                        </a:spcAft>
                      </a:pPr>
                      <a:r>
                        <a:rPr lang="es-EC" sz="1200">
                          <a:effectLst/>
                        </a:rPr>
                        <a:t>Half (70.3)</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1900 mts</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90 km</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21,09 km</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6935200"/>
                  </a:ext>
                </a:extLst>
              </a:tr>
              <a:tr h="0">
                <a:tc>
                  <a:txBody>
                    <a:bodyPr/>
                    <a:lstStyle/>
                    <a:p>
                      <a:pPr>
                        <a:lnSpc>
                          <a:spcPct val="200000"/>
                        </a:lnSpc>
                        <a:spcAft>
                          <a:spcPts val="0"/>
                        </a:spcAft>
                      </a:pPr>
                      <a:r>
                        <a:rPr lang="es-EC" sz="1200">
                          <a:effectLst/>
                        </a:rPr>
                        <a:t>ITU (Larga distancia)</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2000 mts</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120 km</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30 km</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66443831"/>
                  </a:ext>
                </a:extLst>
              </a:tr>
              <a:tr h="0">
                <a:tc>
                  <a:txBody>
                    <a:bodyPr/>
                    <a:lstStyle/>
                    <a:p>
                      <a:pPr>
                        <a:lnSpc>
                          <a:spcPct val="200000"/>
                        </a:lnSpc>
                        <a:spcAft>
                          <a:spcPts val="0"/>
                        </a:spcAft>
                      </a:pPr>
                      <a:r>
                        <a:rPr lang="es-EC" sz="1200">
                          <a:effectLst/>
                        </a:rPr>
                        <a:t>Larga distancia</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3,8 km</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180 km</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41,195 km</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2319557"/>
                  </a:ext>
                </a:extLst>
              </a:tr>
            </a:tbl>
          </a:graphicData>
        </a:graphic>
      </p:graphicFrame>
    </p:spTree>
    <p:extLst>
      <p:ext uri="{BB962C8B-B14F-4D97-AF65-F5344CB8AC3E}">
        <p14:creationId xmlns:p14="http://schemas.microsoft.com/office/powerpoint/2010/main" val="63071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heel(1)">
                                      <p:cBhvr>
                                        <p:cTn id="1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44766" y="407239"/>
            <a:ext cx="8596668" cy="601430"/>
          </a:xfrm>
        </p:spPr>
        <p:txBody>
          <a:bodyPr>
            <a:normAutofit/>
          </a:bodyPr>
          <a:lstStyle/>
          <a:p>
            <a:pPr marL="0" indent="0" algn="ctr">
              <a:buNone/>
            </a:pPr>
            <a:r>
              <a:rPr lang="es-ES" sz="3200" b="1" dirty="0"/>
              <a:t>LA ANSIEDAD EN EL DEPORTE</a:t>
            </a:r>
          </a:p>
          <a:p>
            <a:endParaRPr lang="en-US" dirty="0"/>
          </a:p>
        </p:txBody>
      </p:sp>
      <p:pic>
        <p:nvPicPr>
          <p:cNvPr id="5122" name="Picture 2" descr="ANSIEDAD EN EL DEPORTE - Centro Médico San Martín. Psicotécnico ...">
            <a:extLst>
              <a:ext uri="{FF2B5EF4-FFF2-40B4-BE49-F238E27FC236}">
                <a16:creationId xmlns:a16="http://schemas.microsoft.com/office/drawing/2014/main" id="{5D00ECA1-2878-4C92-9B9C-6C377BEAF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624" y="1447996"/>
            <a:ext cx="4062951" cy="28833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Que es la ansiedad cognitiva? El primer síntoma cognitivo">
            <a:extLst>
              <a:ext uri="{FF2B5EF4-FFF2-40B4-BE49-F238E27FC236}">
                <a16:creationId xmlns:a16="http://schemas.microsoft.com/office/drawing/2014/main" id="{EEC7FECD-1C9C-4B90-B509-D17A43BD1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826" y="4924271"/>
            <a:ext cx="2944109" cy="1682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F11EC433-C607-494D-84BB-7873C6A1BA6C}"/>
              </a:ext>
            </a:extLst>
          </p:cNvPr>
          <p:cNvSpPr txBox="1"/>
          <p:nvPr/>
        </p:nvSpPr>
        <p:spPr>
          <a:xfrm>
            <a:off x="1272619" y="4088163"/>
            <a:ext cx="1640264" cy="646331"/>
          </a:xfrm>
          <a:prstGeom prst="rect">
            <a:avLst/>
          </a:prstGeom>
          <a:noFill/>
        </p:spPr>
        <p:txBody>
          <a:bodyPr wrap="square" rtlCol="0">
            <a:spAutoFit/>
          </a:bodyPr>
          <a:lstStyle/>
          <a:p>
            <a:r>
              <a:rPr lang="es-EC" dirty="0"/>
              <a:t>ANSIEDAD COGNITIVA</a:t>
            </a:r>
          </a:p>
        </p:txBody>
      </p:sp>
      <p:sp>
        <p:nvSpPr>
          <p:cNvPr id="7" name="CuadroTexto 6">
            <a:extLst>
              <a:ext uri="{FF2B5EF4-FFF2-40B4-BE49-F238E27FC236}">
                <a16:creationId xmlns:a16="http://schemas.microsoft.com/office/drawing/2014/main" id="{E4496D06-6912-4DBC-8A9B-63BA73FEF412}"/>
              </a:ext>
            </a:extLst>
          </p:cNvPr>
          <p:cNvSpPr txBox="1"/>
          <p:nvPr/>
        </p:nvSpPr>
        <p:spPr>
          <a:xfrm>
            <a:off x="7793448" y="4088163"/>
            <a:ext cx="1640264" cy="646331"/>
          </a:xfrm>
          <a:prstGeom prst="rect">
            <a:avLst/>
          </a:prstGeom>
          <a:noFill/>
        </p:spPr>
        <p:txBody>
          <a:bodyPr wrap="square" rtlCol="0">
            <a:spAutoFit/>
          </a:bodyPr>
          <a:lstStyle/>
          <a:p>
            <a:r>
              <a:rPr lang="es-EC" dirty="0"/>
              <a:t>ANSIEDAD SOMATICA</a:t>
            </a:r>
          </a:p>
        </p:txBody>
      </p:sp>
      <p:pic>
        <p:nvPicPr>
          <p:cNvPr id="5128" name="Picture 8" descr="Estás seguro de que te recuperaste? El dilema del triatleta ...">
            <a:extLst>
              <a:ext uri="{FF2B5EF4-FFF2-40B4-BE49-F238E27FC236}">
                <a16:creationId xmlns:a16="http://schemas.microsoft.com/office/drawing/2014/main" id="{589D0899-0DAB-4533-A034-E028606F0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863" y="4770708"/>
            <a:ext cx="3039295" cy="20271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964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wipe(down)">
                                      <p:cBhvr>
                                        <p:cTn id="12" dur="580">
                                          <p:stCondLst>
                                            <p:cond delay="0"/>
                                          </p:stCondLst>
                                        </p:cTn>
                                        <p:tgtEl>
                                          <p:spTgt spid="5124"/>
                                        </p:tgtEl>
                                      </p:cBhvr>
                                    </p:animEffect>
                                    <p:anim calcmode="lin" valueType="num">
                                      <p:cBhvr>
                                        <p:cTn id="13" dur="1822" tmFilter="0,0; 0.14,0.36; 0.43,0.73; 0.71,0.91; 1.0,1.0">
                                          <p:stCondLst>
                                            <p:cond delay="0"/>
                                          </p:stCondLst>
                                        </p:cTn>
                                        <p:tgtEl>
                                          <p:spTgt spid="512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12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12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12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124"/>
                                        </p:tgtEl>
                                        <p:attrNameLst>
                                          <p:attrName>ppt_y</p:attrName>
                                        </p:attrNameLst>
                                      </p:cBhvr>
                                      <p:tavLst>
                                        <p:tav tm="0" fmla="#ppt_y-sin(pi*$)/81">
                                          <p:val>
                                            <p:fltVal val="0"/>
                                          </p:val>
                                        </p:tav>
                                        <p:tav tm="100000">
                                          <p:val>
                                            <p:fltVal val="1"/>
                                          </p:val>
                                        </p:tav>
                                      </p:tavLst>
                                    </p:anim>
                                    <p:animScale>
                                      <p:cBhvr>
                                        <p:cTn id="18" dur="26">
                                          <p:stCondLst>
                                            <p:cond delay="650"/>
                                          </p:stCondLst>
                                        </p:cTn>
                                        <p:tgtEl>
                                          <p:spTgt spid="5124"/>
                                        </p:tgtEl>
                                      </p:cBhvr>
                                      <p:to x="100000" y="60000"/>
                                    </p:animScale>
                                    <p:animScale>
                                      <p:cBhvr>
                                        <p:cTn id="19" dur="166" decel="50000">
                                          <p:stCondLst>
                                            <p:cond delay="676"/>
                                          </p:stCondLst>
                                        </p:cTn>
                                        <p:tgtEl>
                                          <p:spTgt spid="5124"/>
                                        </p:tgtEl>
                                      </p:cBhvr>
                                      <p:to x="100000" y="100000"/>
                                    </p:animScale>
                                    <p:animScale>
                                      <p:cBhvr>
                                        <p:cTn id="20" dur="26">
                                          <p:stCondLst>
                                            <p:cond delay="1312"/>
                                          </p:stCondLst>
                                        </p:cTn>
                                        <p:tgtEl>
                                          <p:spTgt spid="5124"/>
                                        </p:tgtEl>
                                      </p:cBhvr>
                                      <p:to x="100000" y="80000"/>
                                    </p:animScale>
                                    <p:animScale>
                                      <p:cBhvr>
                                        <p:cTn id="21" dur="166" decel="50000">
                                          <p:stCondLst>
                                            <p:cond delay="1338"/>
                                          </p:stCondLst>
                                        </p:cTn>
                                        <p:tgtEl>
                                          <p:spTgt spid="5124"/>
                                        </p:tgtEl>
                                      </p:cBhvr>
                                      <p:to x="100000" y="100000"/>
                                    </p:animScale>
                                    <p:animScale>
                                      <p:cBhvr>
                                        <p:cTn id="22" dur="26">
                                          <p:stCondLst>
                                            <p:cond delay="1642"/>
                                          </p:stCondLst>
                                        </p:cTn>
                                        <p:tgtEl>
                                          <p:spTgt spid="5124"/>
                                        </p:tgtEl>
                                      </p:cBhvr>
                                      <p:to x="100000" y="90000"/>
                                    </p:animScale>
                                    <p:animScale>
                                      <p:cBhvr>
                                        <p:cTn id="23" dur="166" decel="50000">
                                          <p:stCondLst>
                                            <p:cond delay="1668"/>
                                          </p:stCondLst>
                                        </p:cTn>
                                        <p:tgtEl>
                                          <p:spTgt spid="5124"/>
                                        </p:tgtEl>
                                      </p:cBhvr>
                                      <p:to x="100000" y="100000"/>
                                    </p:animScale>
                                    <p:animScale>
                                      <p:cBhvr>
                                        <p:cTn id="24" dur="26">
                                          <p:stCondLst>
                                            <p:cond delay="1808"/>
                                          </p:stCondLst>
                                        </p:cTn>
                                        <p:tgtEl>
                                          <p:spTgt spid="5124"/>
                                        </p:tgtEl>
                                      </p:cBhvr>
                                      <p:to x="100000" y="95000"/>
                                    </p:animScale>
                                    <p:animScale>
                                      <p:cBhvr>
                                        <p:cTn id="25" dur="166" decel="50000">
                                          <p:stCondLst>
                                            <p:cond delay="1834"/>
                                          </p:stCondLst>
                                        </p:cTn>
                                        <p:tgtEl>
                                          <p:spTgt spid="512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5128"/>
                                        </p:tgtEl>
                                        <p:attrNameLst>
                                          <p:attrName>style.visibility</p:attrName>
                                        </p:attrNameLst>
                                      </p:cBhvr>
                                      <p:to>
                                        <p:strVal val="visible"/>
                                      </p:to>
                                    </p:set>
                                    <p:animEffect transition="in" filter="fade">
                                      <p:cBhvr>
                                        <p:cTn id="35" dur="2000"/>
                                        <p:tgtEl>
                                          <p:spTgt spid="5128"/>
                                        </p:tgtEl>
                                      </p:cBhvr>
                                    </p:animEffect>
                                    <p:anim calcmode="lin" valueType="num">
                                      <p:cBhvr>
                                        <p:cTn id="36" dur="2000" fill="hold"/>
                                        <p:tgtEl>
                                          <p:spTgt spid="5128"/>
                                        </p:tgtEl>
                                        <p:attrNameLst>
                                          <p:attrName>ppt_w</p:attrName>
                                        </p:attrNameLst>
                                      </p:cBhvr>
                                      <p:tavLst>
                                        <p:tav tm="0" fmla="#ppt_w*sin(2.5*pi*$)">
                                          <p:val>
                                            <p:fltVal val="0"/>
                                          </p:val>
                                        </p:tav>
                                        <p:tav tm="100000">
                                          <p:val>
                                            <p:fltVal val="1"/>
                                          </p:val>
                                        </p:tav>
                                      </p:tavLst>
                                    </p:anim>
                                    <p:anim calcmode="lin" valueType="num">
                                      <p:cBhvr>
                                        <p:cTn id="37" dur="2000" fill="hold"/>
                                        <p:tgtEl>
                                          <p:spTgt spid="5128"/>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heel(1)">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61625" y="805581"/>
            <a:ext cx="8596668" cy="4672217"/>
          </a:xfrm>
        </p:spPr>
        <p:txBody>
          <a:bodyPr>
            <a:normAutofit/>
          </a:bodyPr>
          <a:lstStyle/>
          <a:p>
            <a:pPr marL="0" indent="0" algn="ctr">
              <a:buNone/>
            </a:pPr>
            <a:r>
              <a:rPr lang="es-EC" sz="3200" dirty="0"/>
              <a:t>NIVELES DE ANSIEDAD</a:t>
            </a:r>
            <a:endParaRPr lang="es-ES" sz="3200" dirty="0"/>
          </a:p>
          <a:p>
            <a:endParaRPr lang="es-ES" dirty="0"/>
          </a:p>
          <a:p>
            <a:endParaRPr lang="es-ES" dirty="0"/>
          </a:p>
          <a:p>
            <a:endParaRPr lang="es-ES" dirty="0"/>
          </a:p>
          <a:p>
            <a:endParaRPr lang="es-ES" dirty="0"/>
          </a:p>
          <a:p>
            <a:endParaRPr lang="es-ES" dirty="0"/>
          </a:p>
          <a:p>
            <a:endParaRPr lang="es-ES" dirty="0"/>
          </a:p>
          <a:p>
            <a:endParaRPr lang="en-US" dirty="0"/>
          </a:p>
        </p:txBody>
      </p:sp>
      <p:graphicFrame>
        <p:nvGraphicFramePr>
          <p:cNvPr id="2" name="Diagrama 1">
            <a:extLst>
              <a:ext uri="{FF2B5EF4-FFF2-40B4-BE49-F238E27FC236}">
                <a16:creationId xmlns:a16="http://schemas.microsoft.com/office/drawing/2014/main" id="{DDC74898-31DE-4C93-B253-36229185DF5B}"/>
              </a:ext>
            </a:extLst>
          </p:cNvPr>
          <p:cNvGraphicFramePr/>
          <p:nvPr>
            <p:extLst>
              <p:ext uri="{D42A27DB-BD31-4B8C-83A1-F6EECF244321}">
                <p14:modId xmlns:p14="http://schemas.microsoft.com/office/powerpoint/2010/main" val="504483491"/>
              </p:ext>
            </p:extLst>
          </p:nvPr>
        </p:nvGraphicFramePr>
        <p:xfrm>
          <a:off x="2031999" y="1574276"/>
          <a:ext cx="7479645" cy="492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041535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b="1" dirty="0"/>
              <a:t>Metodología </a:t>
            </a:r>
            <a:endParaRPr lang="en-US" b="1" dirty="0"/>
          </a:p>
        </p:txBody>
      </p:sp>
      <p:graphicFrame>
        <p:nvGraphicFramePr>
          <p:cNvPr id="9" name="Marcador de contenido 8"/>
          <p:cNvGraphicFramePr>
            <a:graphicFrameLocks noGrp="1"/>
          </p:cNvGraphicFramePr>
          <p:nvPr>
            <p:ph idx="1"/>
            <p:extLst>
              <p:ext uri="{D42A27DB-BD31-4B8C-83A1-F6EECF244321}">
                <p14:modId xmlns:p14="http://schemas.microsoft.com/office/powerpoint/2010/main" val="3601591358"/>
              </p:ext>
            </p:extLst>
          </p:nvPr>
        </p:nvGraphicFramePr>
        <p:xfrm>
          <a:off x="1112362" y="2073897"/>
          <a:ext cx="8592713" cy="3863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885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1" algn="ctr" defTabSz="457200" rtl="0">
              <a:spcBef>
                <a:spcPct val="0"/>
              </a:spcBef>
            </a:pPr>
            <a:r>
              <a:rPr lang="es-ES" sz="3600" kern="1200" dirty="0">
                <a:solidFill>
                  <a:schemeClr val="accent1"/>
                </a:solidFill>
                <a:latin typeface="+mj-lt"/>
                <a:ea typeface="+mj-ea"/>
                <a:cs typeface="+mj-cs"/>
              </a:rPr>
              <a:t>Técnicas e instrumentos </a:t>
            </a:r>
            <a:r>
              <a:rPr lang="en-US" b="1" dirty="0"/>
              <a:t/>
            </a:r>
            <a:br>
              <a:rPr lang="en-US" b="1" dirty="0"/>
            </a:br>
            <a:endParaRPr lang="en-US" dirty="0"/>
          </a:p>
        </p:txBody>
      </p:sp>
      <p:sp>
        <p:nvSpPr>
          <p:cNvPr id="3" name="Marcador de contenido 2"/>
          <p:cNvSpPr>
            <a:spLocks noGrp="1"/>
          </p:cNvSpPr>
          <p:nvPr>
            <p:ph idx="1"/>
          </p:nvPr>
        </p:nvSpPr>
        <p:spPr>
          <a:xfrm>
            <a:off x="5583721" y="2279191"/>
            <a:ext cx="4717626" cy="3880773"/>
          </a:xfrm>
        </p:spPr>
        <p:txBody>
          <a:bodyPr>
            <a:normAutofit/>
          </a:bodyPr>
          <a:lstStyle/>
          <a:p>
            <a:pPr marL="342900" lvl="3" indent="-342900"/>
            <a:r>
              <a:rPr lang="es-EC" sz="2000" b="1" dirty="0"/>
              <a:t>Investigación bibliográfica</a:t>
            </a:r>
            <a:endParaRPr lang="en-US" sz="2000" b="1" dirty="0"/>
          </a:p>
          <a:p>
            <a:pPr marL="342900" lvl="3" indent="-342900"/>
            <a:r>
              <a:rPr lang="es-EC" sz="2000" b="1" dirty="0"/>
              <a:t>Investigación de campo</a:t>
            </a:r>
          </a:p>
          <a:p>
            <a:pPr marL="342900" lvl="3" indent="-342900"/>
            <a:r>
              <a:rPr lang="es-EC" sz="2000" b="1" dirty="0"/>
              <a:t>Instrumentos</a:t>
            </a:r>
          </a:p>
          <a:p>
            <a:pPr marL="342900" lvl="3" indent="-342900"/>
            <a:r>
              <a:rPr lang="es-EC" sz="2000" b="1" dirty="0"/>
              <a:t>Test CSAI-2</a:t>
            </a:r>
          </a:p>
          <a:p>
            <a:pPr marL="342900" lvl="3" indent="-342900"/>
            <a:r>
              <a:rPr lang="es-EC" sz="2000" b="1" dirty="0"/>
              <a:t>Test de Cooper</a:t>
            </a:r>
            <a:endParaRPr lang="en-US" sz="2000" b="1" dirty="0"/>
          </a:p>
          <a:p>
            <a:pPr marL="0" lvl="3" indent="0">
              <a:buNone/>
            </a:pPr>
            <a:endParaRPr lang="en-US" sz="1800" b="1" dirty="0"/>
          </a:p>
          <a:p>
            <a:endParaRPr lang="en-US" dirty="0"/>
          </a:p>
        </p:txBody>
      </p:sp>
      <p:pic>
        <p:nvPicPr>
          <p:cNvPr id="6146" name="Picture 2" descr="Entrevista de panel | Profesionistas">
            <a:extLst>
              <a:ext uri="{FF2B5EF4-FFF2-40B4-BE49-F238E27FC236}">
                <a16:creationId xmlns:a16="http://schemas.microsoft.com/office/drawing/2014/main" id="{FD3270DC-33DD-4036-8B40-5663A2C2D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131" y="1615452"/>
            <a:ext cx="1887354" cy="132747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ooper test - next time it'll be better! | 400days">
            <a:extLst>
              <a:ext uri="{FF2B5EF4-FFF2-40B4-BE49-F238E27FC236}">
                <a16:creationId xmlns:a16="http://schemas.microsoft.com/office/drawing/2014/main" id="{7DD14E1C-3ECF-49F7-B57B-2D0D04872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884" y="2986972"/>
            <a:ext cx="3084653" cy="161798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EB42143-6022-4C7E-8B0C-EC997FC11E05}"/>
              </a:ext>
            </a:extLst>
          </p:cNvPr>
          <p:cNvPicPr>
            <a:picLocks noChangeAspect="1"/>
          </p:cNvPicPr>
          <p:nvPr/>
        </p:nvPicPr>
        <p:blipFill>
          <a:blip r:embed="rId4"/>
          <a:stretch>
            <a:fillRect/>
          </a:stretch>
        </p:blipFill>
        <p:spPr>
          <a:xfrm>
            <a:off x="1073985" y="5013194"/>
            <a:ext cx="1333500" cy="1733550"/>
          </a:xfrm>
          <a:prstGeom prst="rect">
            <a:avLst/>
          </a:prstGeom>
        </p:spPr>
      </p:pic>
    </p:spTree>
    <p:extLst>
      <p:ext uri="{BB962C8B-B14F-4D97-AF65-F5344CB8AC3E}">
        <p14:creationId xmlns:p14="http://schemas.microsoft.com/office/powerpoint/2010/main" val="849770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4724" y="260809"/>
            <a:ext cx="8596668" cy="1320800"/>
          </a:xfrm>
        </p:spPr>
        <p:txBody>
          <a:bodyPr/>
          <a:lstStyle/>
          <a:p>
            <a:pPr algn="ctr"/>
            <a:r>
              <a:rPr lang="en-US" dirty="0"/>
              <a:t>ANALISIS E INTERPRETACION DE RESULTADOS</a:t>
            </a:r>
          </a:p>
        </p:txBody>
      </p:sp>
      <p:pic>
        <p:nvPicPr>
          <p:cNvPr id="10" name="Imagen 9">
            <a:extLst>
              <a:ext uri="{FF2B5EF4-FFF2-40B4-BE49-F238E27FC236}">
                <a16:creationId xmlns:a16="http://schemas.microsoft.com/office/drawing/2014/main" id="{8D332F8C-ED54-4A32-85AE-00A9452D927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1278" y="1581609"/>
            <a:ext cx="4071178" cy="5165770"/>
          </a:xfrm>
          <a:prstGeom prst="rect">
            <a:avLst/>
          </a:prstGeom>
          <a:noFill/>
          <a:ln>
            <a:noFill/>
          </a:ln>
        </p:spPr>
      </p:pic>
      <p:sp>
        <p:nvSpPr>
          <p:cNvPr id="11" name="CuadroTexto 10">
            <a:extLst>
              <a:ext uri="{FF2B5EF4-FFF2-40B4-BE49-F238E27FC236}">
                <a16:creationId xmlns:a16="http://schemas.microsoft.com/office/drawing/2014/main" id="{62676DDC-DC07-417E-A7E3-D1A89015F018}"/>
              </a:ext>
            </a:extLst>
          </p:cNvPr>
          <p:cNvSpPr txBox="1"/>
          <p:nvPr/>
        </p:nvSpPr>
        <p:spPr>
          <a:xfrm>
            <a:off x="4872456" y="2040835"/>
            <a:ext cx="5097928" cy="4862870"/>
          </a:xfrm>
          <a:prstGeom prst="rect">
            <a:avLst/>
          </a:prstGeom>
          <a:noFill/>
        </p:spPr>
        <p:txBody>
          <a:bodyPr wrap="square" rtlCol="0">
            <a:spAutoFit/>
          </a:bodyPr>
          <a:lstStyle/>
          <a:p>
            <a:pPr algn="just"/>
            <a:r>
              <a:rPr lang="es-EC" sz="1400" b="1" i="0" dirty="0">
                <a:solidFill>
                  <a:srgbClr val="000000"/>
                </a:solidFill>
                <a:effectLst/>
                <a:latin typeface="Tahoma" panose="020B0604030504040204" pitchFamily="34" charset="0"/>
              </a:rPr>
              <a:t>Ansiedad cognitiva</a:t>
            </a:r>
            <a:endParaRPr lang="es-EC" sz="1400" b="1" i="0" dirty="0">
              <a:solidFill>
                <a:srgbClr val="000000"/>
              </a:solidFill>
              <a:effectLst/>
              <a:latin typeface="Times New Roman" panose="02020603050405020304" pitchFamily="18" charset="0"/>
            </a:endParaRPr>
          </a:p>
          <a:p>
            <a:pPr algn="just"/>
            <a:r>
              <a:rPr lang="es-EC" sz="1400" b="0" i="0" dirty="0">
                <a:solidFill>
                  <a:srgbClr val="000000"/>
                </a:solidFill>
                <a:effectLst/>
                <a:latin typeface="Tahoma" panose="020B0604030504040204" pitchFamily="34" charset="0"/>
              </a:rPr>
              <a:t>    Nos puede dar una ansiedad moderada, media, alta y muy alta. Se correspondería a la suma de las preguntas del test de Martens 1, 4, 7, 10, 13, 16, 19, 22, 25 y hace un total de </a:t>
            </a:r>
            <a:r>
              <a:rPr lang="es-EC" sz="1400" b="1" i="0" dirty="0">
                <a:solidFill>
                  <a:srgbClr val="000000"/>
                </a:solidFill>
                <a:effectLst/>
                <a:latin typeface="Tahoma" panose="020B0604030504040204" pitchFamily="34" charset="0"/>
              </a:rPr>
              <a:t>33 puntos.</a:t>
            </a:r>
          </a:p>
          <a:p>
            <a:pPr algn="ctr"/>
            <a:r>
              <a:rPr lang="es-EC" sz="1800" dirty="0">
                <a:effectLst/>
                <a:latin typeface="Calibri" panose="020F0502020204030204" pitchFamily="34" charset="0"/>
                <a:ea typeface="Calibri" panose="020F0502020204030204" pitchFamily="34" charset="0"/>
                <a:cs typeface="Times New Roman" panose="02020603050405020304" pitchFamily="18" charset="0"/>
              </a:rPr>
              <a:t>% AC = (X-9) * 3,7</a:t>
            </a:r>
            <a:endParaRPr lang="es-EC" sz="1400" b="1" i="0" dirty="0">
              <a:solidFill>
                <a:srgbClr val="000000"/>
              </a:solidFill>
              <a:effectLst/>
              <a:latin typeface="Tahoma" panose="020B0604030504040204" pitchFamily="34" charset="0"/>
            </a:endParaRPr>
          </a:p>
          <a:p>
            <a:pPr algn="just"/>
            <a:r>
              <a:rPr lang="es-EC" sz="1400" b="1" i="0" dirty="0">
                <a:solidFill>
                  <a:srgbClr val="000000"/>
                </a:solidFill>
                <a:effectLst/>
                <a:latin typeface="Tahoma" panose="020B0604030504040204" pitchFamily="34" charset="0"/>
              </a:rPr>
              <a:t>Ansiedad somática</a:t>
            </a:r>
            <a:endParaRPr lang="es-EC" sz="1400" b="1" i="0" dirty="0">
              <a:solidFill>
                <a:srgbClr val="000000"/>
              </a:solidFill>
              <a:effectLst/>
              <a:latin typeface="Times New Roman" panose="02020603050405020304" pitchFamily="18" charset="0"/>
            </a:endParaRPr>
          </a:p>
          <a:p>
            <a:pPr algn="just"/>
            <a:r>
              <a:rPr lang="es-EC" sz="1400" b="0" i="0" dirty="0">
                <a:solidFill>
                  <a:srgbClr val="000000"/>
                </a:solidFill>
                <a:effectLst/>
                <a:latin typeface="Tahoma" panose="020B0604030504040204" pitchFamily="34" charset="0"/>
              </a:rPr>
              <a:t>    Al igual que en la ansiedad somática, los valores nos podrían indicar que estamos ante un caso de ansiedad muy alta, alta, media o moderada. Las preguntas del test relativas a este tipo de ansiedad son 2, 5, 8, 11, -14, 17, 20, 23, 26 haciendo un total de </a:t>
            </a:r>
            <a:r>
              <a:rPr lang="es-EC" sz="1400" b="1" i="0" dirty="0">
                <a:solidFill>
                  <a:srgbClr val="000000"/>
                </a:solidFill>
                <a:effectLst/>
                <a:latin typeface="Tahoma" panose="020B0604030504040204" pitchFamily="34" charset="0"/>
              </a:rPr>
              <a:t>22 puntos.</a:t>
            </a:r>
          </a:p>
          <a:p>
            <a:pPr algn="ctr"/>
            <a:r>
              <a:rPr lang="es-EC" sz="1800" dirty="0">
                <a:effectLst/>
                <a:latin typeface="Calibri" panose="020F0502020204030204" pitchFamily="34" charset="0"/>
                <a:ea typeface="Calibri" panose="020F0502020204030204" pitchFamily="34" charset="0"/>
                <a:cs typeface="Times New Roman" panose="02020603050405020304" pitchFamily="18" charset="0"/>
              </a:rPr>
              <a:t>% AS = (X-4) * 3,7</a:t>
            </a:r>
            <a:endParaRPr lang="es-EC" sz="1400" b="0" i="0" dirty="0">
              <a:solidFill>
                <a:srgbClr val="000000"/>
              </a:solidFill>
              <a:effectLst/>
              <a:latin typeface="Times New Roman" panose="02020603050405020304" pitchFamily="18" charset="0"/>
            </a:endParaRPr>
          </a:p>
          <a:p>
            <a:pPr algn="just"/>
            <a:r>
              <a:rPr lang="es-EC" sz="1400" b="1" i="0" dirty="0">
                <a:solidFill>
                  <a:srgbClr val="000000"/>
                </a:solidFill>
                <a:effectLst/>
                <a:latin typeface="Tahoma" panose="020B0604030504040204" pitchFamily="34" charset="0"/>
              </a:rPr>
              <a:t>Autoconfianza</a:t>
            </a:r>
            <a:endParaRPr lang="es-EC" sz="1400" b="1" i="0" dirty="0">
              <a:solidFill>
                <a:srgbClr val="000000"/>
              </a:solidFill>
              <a:effectLst/>
              <a:latin typeface="Times New Roman" panose="02020603050405020304" pitchFamily="18" charset="0"/>
            </a:endParaRPr>
          </a:p>
          <a:p>
            <a:pPr algn="just"/>
            <a:r>
              <a:rPr lang="es-EC" sz="1400" b="0" i="0" dirty="0">
                <a:solidFill>
                  <a:srgbClr val="000000"/>
                </a:solidFill>
                <a:effectLst/>
                <a:latin typeface="Tahoma" panose="020B0604030504040204" pitchFamily="34" charset="0"/>
              </a:rPr>
              <a:t>    Este aspecto es diferente porque con la autoestima, la escala va al revés. Es decir que a mayor percentil, mejor autoestima. Las preguntas del test que se refieren a autoestima son la 3, 6, 9, 12, 15, 18, 21, 24, 27 y suman un total de </a:t>
            </a:r>
            <a:r>
              <a:rPr lang="es-EC" sz="1400" b="1" i="0" dirty="0">
                <a:solidFill>
                  <a:srgbClr val="000000"/>
                </a:solidFill>
                <a:effectLst/>
                <a:latin typeface="Tahoma" panose="020B0604030504040204" pitchFamily="34" charset="0"/>
              </a:rPr>
              <a:t>19 puntos.</a:t>
            </a:r>
            <a:endParaRPr lang="es-EC" sz="1400" b="0" i="0" dirty="0">
              <a:solidFill>
                <a:srgbClr val="000000"/>
              </a:solidFill>
              <a:effectLst/>
              <a:latin typeface="Times New Roman" panose="02020603050405020304" pitchFamily="18" charset="0"/>
            </a:endParaRPr>
          </a:p>
          <a:p>
            <a:pPr algn="ctr"/>
            <a:r>
              <a:rPr lang="es-EC" sz="1800" dirty="0">
                <a:effectLst/>
                <a:latin typeface="Calibri" panose="020F0502020204030204" pitchFamily="34" charset="0"/>
                <a:ea typeface="Calibri" panose="020F0502020204030204" pitchFamily="34" charset="0"/>
                <a:cs typeface="Times New Roman" panose="02020603050405020304" pitchFamily="18" charset="0"/>
              </a:rPr>
              <a:t>% AU = (X-9) * 3,7</a:t>
            </a:r>
            <a:endParaRPr lang="es-EC" sz="1400" b="0" i="0" dirty="0">
              <a:solidFill>
                <a:srgbClr val="000000"/>
              </a:solidFill>
              <a:effectLst/>
              <a:latin typeface="Times New Roman" panose="02020603050405020304" pitchFamily="18" charset="0"/>
            </a:endParaRPr>
          </a:p>
          <a:p>
            <a:endParaRPr lang="es-EC" dirty="0"/>
          </a:p>
        </p:txBody>
      </p:sp>
    </p:spTree>
    <p:extLst>
      <p:ext uri="{BB962C8B-B14F-4D97-AF65-F5344CB8AC3E}">
        <p14:creationId xmlns:p14="http://schemas.microsoft.com/office/powerpoint/2010/main" val="3576457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A10BDA5-3B38-46F5-A15E-68C1E43F3F7D}"/>
              </a:ext>
            </a:extLst>
          </p:cNvPr>
          <p:cNvSpPr>
            <a:spLocks noGrp="1"/>
          </p:cNvSpPr>
          <p:nvPr>
            <p:ph type="title"/>
          </p:nvPr>
        </p:nvSpPr>
        <p:spPr/>
        <p:txBody>
          <a:bodyPr>
            <a:normAutofit/>
          </a:bodyPr>
          <a:lstStyle/>
          <a:p>
            <a:pPr algn="ctr"/>
            <a:r>
              <a:rPr lang="es-EC" sz="2400" b="1" dirty="0">
                <a:effectLst/>
                <a:latin typeface="Arial" panose="020B0604020202020204" pitchFamily="34" charset="0"/>
                <a:ea typeface="Times New Roman" panose="02020603050405020304" pitchFamily="18" charset="0"/>
                <a:cs typeface="Times New Roman" panose="02020603050405020304" pitchFamily="18" charset="0"/>
              </a:rPr>
              <a:t>RESULTADOS OBTENIDOS DE LA APLICACIÓN DE PRE TEST DE COOPER</a:t>
            </a:r>
            <a:endParaRPr lang="es-EC" sz="2400" dirty="0"/>
          </a:p>
        </p:txBody>
      </p:sp>
      <p:graphicFrame>
        <p:nvGraphicFramePr>
          <p:cNvPr id="7" name="Gráfico 6">
            <a:extLst>
              <a:ext uri="{FF2B5EF4-FFF2-40B4-BE49-F238E27FC236}">
                <a16:creationId xmlns:a16="http://schemas.microsoft.com/office/drawing/2014/main" id="{6123468B-9205-4AAC-B9D7-487094E756BB}"/>
              </a:ext>
            </a:extLst>
          </p:cNvPr>
          <p:cNvGraphicFramePr/>
          <p:nvPr>
            <p:extLst>
              <p:ext uri="{D42A27DB-BD31-4B8C-83A1-F6EECF244321}">
                <p14:modId xmlns:p14="http://schemas.microsoft.com/office/powerpoint/2010/main" val="869559093"/>
              </p:ext>
            </p:extLst>
          </p:nvPr>
        </p:nvGraphicFramePr>
        <p:xfrm>
          <a:off x="944251" y="2330778"/>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a 4">
            <a:extLst>
              <a:ext uri="{FF2B5EF4-FFF2-40B4-BE49-F238E27FC236}">
                <a16:creationId xmlns:a16="http://schemas.microsoft.com/office/drawing/2014/main" id="{54C260AD-0A60-4E6F-8464-D8A03C925F1F}"/>
              </a:ext>
            </a:extLst>
          </p:cNvPr>
          <p:cNvGraphicFramePr>
            <a:graphicFrameLocks noGrp="1"/>
          </p:cNvGraphicFramePr>
          <p:nvPr>
            <p:extLst>
              <p:ext uri="{D42A27DB-BD31-4B8C-83A1-F6EECF244321}">
                <p14:modId xmlns:p14="http://schemas.microsoft.com/office/powerpoint/2010/main" val="2045666114"/>
              </p:ext>
            </p:extLst>
          </p:nvPr>
        </p:nvGraphicFramePr>
        <p:xfrm>
          <a:off x="6283421" y="1796982"/>
          <a:ext cx="3492175" cy="3264035"/>
        </p:xfrm>
        <a:graphic>
          <a:graphicData uri="http://schemas.openxmlformats.org/drawingml/2006/table">
            <a:tbl>
              <a:tblPr firstRow="1" firstCol="1" bandRow="1">
                <a:tableStyleId>{5C22544A-7EE6-4342-B048-85BDC9FD1C3A}</a:tableStyleId>
              </a:tblPr>
              <a:tblGrid>
                <a:gridCol w="930490">
                  <a:extLst>
                    <a:ext uri="{9D8B030D-6E8A-4147-A177-3AD203B41FA5}">
                      <a16:colId xmlns:a16="http://schemas.microsoft.com/office/drawing/2014/main" val="1143495479"/>
                    </a:ext>
                  </a:extLst>
                </a:gridCol>
                <a:gridCol w="1367339">
                  <a:extLst>
                    <a:ext uri="{9D8B030D-6E8A-4147-A177-3AD203B41FA5}">
                      <a16:colId xmlns:a16="http://schemas.microsoft.com/office/drawing/2014/main" val="823112406"/>
                    </a:ext>
                  </a:extLst>
                </a:gridCol>
                <a:gridCol w="1194346">
                  <a:extLst>
                    <a:ext uri="{9D8B030D-6E8A-4147-A177-3AD203B41FA5}">
                      <a16:colId xmlns:a16="http://schemas.microsoft.com/office/drawing/2014/main" val="3905618855"/>
                    </a:ext>
                  </a:extLst>
                </a:gridCol>
              </a:tblGrid>
              <a:tr h="721599">
                <a:tc>
                  <a:txBody>
                    <a:bodyPr/>
                    <a:lstStyle/>
                    <a:p>
                      <a:pPr>
                        <a:lnSpc>
                          <a:spcPct val="200000"/>
                        </a:lnSpc>
                        <a:spcAft>
                          <a:spcPts val="0"/>
                        </a:spcAft>
                      </a:pPr>
                      <a:r>
                        <a:rPr lang="es-EC" sz="1200">
                          <a:effectLst/>
                        </a:rPr>
                        <a:t>CONDICIÓN</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RANGO</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ATLETAS</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01398147"/>
                  </a:ext>
                </a:extLst>
              </a:tr>
              <a:tr h="753445">
                <a:tc>
                  <a:txBody>
                    <a:bodyPr/>
                    <a:lstStyle/>
                    <a:p>
                      <a:pPr>
                        <a:lnSpc>
                          <a:spcPct val="200000"/>
                        </a:lnSpc>
                        <a:spcAft>
                          <a:spcPts val="0"/>
                        </a:spcAft>
                      </a:pPr>
                      <a:r>
                        <a:rPr lang="es-EC" sz="1200">
                          <a:effectLst/>
                        </a:rPr>
                        <a:t>Muy Mala</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&gt; 1600</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3</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25992150"/>
                  </a:ext>
                </a:extLst>
              </a:tr>
              <a:tr h="345182">
                <a:tc>
                  <a:txBody>
                    <a:bodyPr/>
                    <a:lstStyle/>
                    <a:p>
                      <a:pPr>
                        <a:lnSpc>
                          <a:spcPct val="200000"/>
                        </a:lnSpc>
                        <a:spcAft>
                          <a:spcPts val="0"/>
                        </a:spcAft>
                      </a:pPr>
                      <a:r>
                        <a:rPr lang="es-EC" sz="1200">
                          <a:effectLst/>
                        </a:rPr>
                        <a:t>Mala</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≤1600 ≥2199</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2</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16724708"/>
                  </a:ext>
                </a:extLst>
              </a:tr>
              <a:tr h="345182">
                <a:tc>
                  <a:txBody>
                    <a:bodyPr/>
                    <a:lstStyle/>
                    <a:p>
                      <a:pPr>
                        <a:lnSpc>
                          <a:spcPct val="200000"/>
                        </a:lnSpc>
                        <a:spcAft>
                          <a:spcPts val="0"/>
                        </a:spcAft>
                      </a:pPr>
                      <a:r>
                        <a:rPr lang="es-EC" sz="1200">
                          <a:effectLst/>
                        </a:rPr>
                        <a:t>Regular</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2200 - 2399</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0</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73245526"/>
                  </a:ext>
                </a:extLst>
              </a:tr>
              <a:tr h="345182">
                <a:tc>
                  <a:txBody>
                    <a:bodyPr/>
                    <a:lstStyle/>
                    <a:p>
                      <a:pPr>
                        <a:lnSpc>
                          <a:spcPct val="200000"/>
                        </a:lnSpc>
                        <a:spcAft>
                          <a:spcPts val="0"/>
                        </a:spcAft>
                      </a:pPr>
                      <a:r>
                        <a:rPr lang="es-EC" sz="1200">
                          <a:effectLst/>
                        </a:rPr>
                        <a:t>Buena</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2400 - 2800</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6</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26665958"/>
                  </a:ext>
                </a:extLst>
              </a:tr>
              <a:tr h="753445">
                <a:tc>
                  <a:txBody>
                    <a:bodyPr/>
                    <a:lstStyle/>
                    <a:p>
                      <a:pPr>
                        <a:lnSpc>
                          <a:spcPct val="200000"/>
                        </a:lnSpc>
                        <a:spcAft>
                          <a:spcPts val="0"/>
                        </a:spcAft>
                      </a:pPr>
                      <a:r>
                        <a:rPr lang="es-EC" sz="1200">
                          <a:effectLst/>
                        </a:rPr>
                        <a:t>Excelente</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Más 2800</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dirty="0">
                          <a:effectLst/>
                        </a:rPr>
                        <a:t>9</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29841428"/>
                  </a:ext>
                </a:extLst>
              </a:tr>
            </a:tbl>
          </a:graphicData>
        </a:graphic>
      </p:graphicFrame>
    </p:spTree>
    <p:extLst>
      <p:ext uri="{BB962C8B-B14F-4D97-AF65-F5344CB8AC3E}">
        <p14:creationId xmlns:p14="http://schemas.microsoft.com/office/powerpoint/2010/main" val="136983837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955249"/>
          </a:xfrm>
        </p:spPr>
        <p:txBody>
          <a:bodyPr>
            <a:normAutofit/>
          </a:bodyPr>
          <a:lstStyle/>
          <a:p>
            <a:pPr algn="ctr"/>
            <a:r>
              <a:rPr lang="es-ES_tradnl" sz="2400" b="1" dirty="0">
                <a:effectLst/>
                <a:latin typeface="Arial" panose="020B0604020202020204" pitchFamily="34" charset="0"/>
                <a:ea typeface="Times New Roman" panose="02020603050405020304" pitchFamily="18" charset="0"/>
                <a:cs typeface="Times New Roman" panose="02020603050405020304" pitchFamily="18" charset="0"/>
              </a:rPr>
              <a:t>RESULTADOS DE LA VALORACIÓN GLOBAL DE LA EVALUACIÓN DEL PRE TEST CSAI-2</a:t>
            </a:r>
            <a:endParaRPr lang="en-US" sz="2400" b="1" dirty="0"/>
          </a:p>
        </p:txBody>
      </p:sp>
      <p:graphicFrame>
        <p:nvGraphicFramePr>
          <p:cNvPr id="6" name="Gráfico 5">
            <a:extLst>
              <a:ext uri="{FF2B5EF4-FFF2-40B4-BE49-F238E27FC236}">
                <a16:creationId xmlns:a16="http://schemas.microsoft.com/office/drawing/2014/main" id="{E44674AF-5C98-4CF9-B6E1-C732F277012D}"/>
              </a:ext>
            </a:extLst>
          </p:cNvPr>
          <p:cNvGraphicFramePr/>
          <p:nvPr>
            <p:extLst>
              <p:ext uri="{D42A27DB-BD31-4B8C-83A1-F6EECF244321}">
                <p14:modId xmlns:p14="http://schemas.microsoft.com/office/powerpoint/2010/main" val="3834415747"/>
              </p:ext>
            </p:extLst>
          </p:nvPr>
        </p:nvGraphicFramePr>
        <p:xfrm>
          <a:off x="677334" y="2131403"/>
          <a:ext cx="5173980" cy="16148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a 6">
            <a:extLst>
              <a:ext uri="{FF2B5EF4-FFF2-40B4-BE49-F238E27FC236}">
                <a16:creationId xmlns:a16="http://schemas.microsoft.com/office/drawing/2014/main" id="{92A339A2-EA66-4120-824A-D1E82EF5A52B}"/>
              </a:ext>
            </a:extLst>
          </p:cNvPr>
          <p:cNvGraphicFramePr>
            <a:graphicFrameLocks noGrp="1"/>
          </p:cNvGraphicFramePr>
          <p:nvPr>
            <p:extLst>
              <p:ext uri="{D42A27DB-BD31-4B8C-83A1-F6EECF244321}">
                <p14:modId xmlns:p14="http://schemas.microsoft.com/office/powerpoint/2010/main" val="768248771"/>
              </p:ext>
            </p:extLst>
          </p:nvPr>
        </p:nvGraphicFramePr>
        <p:xfrm>
          <a:off x="1269789" y="4115305"/>
          <a:ext cx="4581525" cy="1804416"/>
        </p:xfrm>
        <a:graphic>
          <a:graphicData uri="http://schemas.openxmlformats.org/drawingml/2006/table">
            <a:tbl>
              <a:tblPr firstRow="1" firstCol="1" bandRow="1">
                <a:tableStyleId>{5C22544A-7EE6-4342-B048-85BDC9FD1C3A}</a:tableStyleId>
              </a:tblPr>
              <a:tblGrid>
                <a:gridCol w="2281555">
                  <a:extLst>
                    <a:ext uri="{9D8B030D-6E8A-4147-A177-3AD203B41FA5}">
                      <a16:colId xmlns:a16="http://schemas.microsoft.com/office/drawing/2014/main" val="2256755665"/>
                    </a:ext>
                  </a:extLst>
                </a:gridCol>
                <a:gridCol w="1149985">
                  <a:extLst>
                    <a:ext uri="{9D8B030D-6E8A-4147-A177-3AD203B41FA5}">
                      <a16:colId xmlns:a16="http://schemas.microsoft.com/office/drawing/2014/main" val="1911622235"/>
                    </a:ext>
                  </a:extLst>
                </a:gridCol>
                <a:gridCol w="1149985">
                  <a:extLst>
                    <a:ext uri="{9D8B030D-6E8A-4147-A177-3AD203B41FA5}">
                      <a16:colId xmlns:a16="http://schemas.microsoft.com/office/drawing/2014/main" val="4141484874"/>
                    </a:ext>
                  </a:extLst>
                </a:gridCol>
              </a:tblGrid>
              <a:tr h="250190">
                <a:tc>
                  <a:txBody>
                    <a:bodyPr/>
                    <a:lstStyle/>
                    <a:p>
                      <a:pPr algn="ctr">
                        <a:lnSpc>
                          <a:spcPct val="200000"/>
                        </a:lnSpc>
                        <a:spcAft>
                          <a:spcPts val="0"/>
                        </a:spcAft>
                      </a:pPr>
                      <a:r>
                        <a:rPr lang="es-EC" sz="1100">
                          <a:effectLst/>
                        </a:rPr>
                        <a:t>CONSTRUCTOS</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effectLst/>
                        </a:rPr>
                        <a:t>POBLACION</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effectLst/>
                        </a:rPr>
                        <a:t>PORCENTAJE PROMEDIO (100%)</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61684317"/>
                  </a:ext>
                </a:extLst>
              </a:tr>
              <a:tr h="250190">
                <a:tc>
                  <a:txBody>
                    <a:bodyPr/>
                    <a:lstStyle/>
                    <a:p>
                      <a:pPr algn="ctr">
                        <a:lnSpc>
                          <a:spcPct val="200000"/>
                        </a:lnSpc>
                        <a:spcAft>
                          <a:spcPts val="0"/>
                        </a:spcAft>
                      </a:pPr>
                      <a:r>
                        <a:rPr lang="es-EC" sz="1100">
                          <a:effectLst/>
                        </a:rPr>
                        <a:t>%COGNITIVO</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rowSpan="3">
                  <a:txBody>
                    <a:bodyPr/>
                    <a:lstStyle/>
                    <a:p>
                      <a:pPr algn="ctr">
                        <a:lnSpc>
                          <a:spcPct val="200000"/>
                        </a:lnSpc>
                        <a:spcAft>
                          <a:spcPts val="0"/>
                        </a:spcAft>
                      </a:pPr>
                      <a:r>
                        <a:rPr lang="es-EC" sz="1100">
                          <a:effectLst/>
                        </a:rPr>
                        <a:t>20</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effectLst/>
                        </a:rPr>
                        <a:t>77,7</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90456843"/>
                  </a:ext>
                </a:extLst>
              </a:tr>
              <a:tr h="250190">
                <a:tc>
                  <a:txBody>
                    <a:bodyPr/>
                    <a:lstStyle/>
                    <a:p>
                      <a:pPr algn="ctr">
                        <a:lnSpc>
                          <a:spcPct val="200000"/>
                        </a:lnSpc>
                        <a:spcAft>
                          <a:spcPts val="0"/>
                        </a:spcAft>
                      </a:pPr>
                      <a:r>
                        <a:rPr lang="es-EC" sz="1100">
                          <a:effectLst/>
                        </a:rPr>
                        <a:t>%SOMATICO</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s-EC"/>
                    </a:p>
                  </a:txBody>
                  <a:tcPr/>
                </a:tc>
                <a:tc>
                  <a:txBody>
                    <a:bodyPr/>
                    <a:lstStyle/>
                    <a:p>
                      <a:pPr algn="ctr">
                        <a:lnSpc>
                          <a:spcPct val="200000"/>
                        </a:lnSpc>
                        <a:spcAft>
                          <a:spcPts val="0"/>
                        </a:spcAft>
                      </a:pPr>
                      <a:r>
                        <a:rPr lang="es-EC" sz="1100">
                          <a:effectLst/>
                        </a:rPr>
                        <a:t>78,4</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2843801"/>
                  </a:ext>
                </a:extLst>
              </a:tr>
              <a:tr h="250190">
                <a:tc>
                  <a:txBody>
                    <a:bodyPr/>
                    <a:lstStyle/>
                    <a:p>
                      <a:pPr algn="ctr">
                        <a:lnSpc>
                          <a:spcPct val="200000"/>
                        </a:lnSpc>
                        <a:spcAft>
                          <a:spcPts val="0"/>
                        </a:spcAft>
                      </a:pPr>
                      <a:r>
                        <a:rPr lang="es-EC" sz="1100">
                          <a:effectLst/>
                        </a:rPr>
                        <a:t>%AUTOCONFIANZA</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s-EC"/>
                    </a:p>
                  </a:txBody>
                  <a:tcPr/>
                </a:tc>
                <a:tc>
                  <a:txBody>
                    <a:bodyPr/>
                    <a:lstStyle/>
                    <a:p>
                      <a:pPr algn="ctr">
                        <a:lnSpc>
                          <a:spcPct val="200000"/>
                        </a:lnSpc>
                        <a:spcAft>
                          <a:spcPts val="0"/>
                        </a:spcAft>
                      </a:pPr>
                      <a:r>
                        <a:rPr lang="es-EC" sz="1100" dirty="0">
                          <a:effectLst/>
                        </a:rPr>
                        <a:t>37,18</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01522220"/>
                  </a:ext>
                </a:extLst>
              </a:tr>
            </a:tbl>
          </a:graphicData>
        </a:graphic>
      </p:graphicFrame>
      <p:graphicFrame>
        <p:nvGraphicFramePr>
          <p:cNvPr id="8" name="Tabla 7">
            <a:extLst>
              <a:ext uri="{FF2B5EF4-FFF2-40B4-BE49-F238E27FC236}">
                <a16:creationId xmlns:a16="http://schemas.microsoft.com/office/drawing/2014/main" id="{AFADB3F3-B677-4553-B712-32FB5C7E482F}"/>
              </a:ext>
            </a:extLst>
          </p:cNvPr>
          <p:cNvGraphicFramePr>
            <a:graphicFrameLocks noGrp="1"/>
          </p:cNvGraphicFramePr>
          <p:nvPr>
            <p:extLst>
              <p:ext uri="{D42A27DB-BD31-4B8C-83A1-F6EECF244321}">
                <p14:modId xmlns:p14="http://schemas.microsoft.com/office/powerpoint/2010/main" val="2285838482"/>
              </p:ext>
            </p:extLst>
          </p:nvPr>
        </p:nvGraphicFramePr>
        <p:xfrm>
          <a:off x="6921934" y="2349116"/>
          <a:ext cx="2273300" cy="1766189"/>
        </p:xfrm>
        <a:graphic>
          <a:graphicData uri="http://schemas.openxmlformats.org/drawingml/2006/table">
            <a:tbl>
              <a:tblPr firstRow="1" firstCol="1" bandRow="1">
                <a:tableStyleId>{5C22544A-7EE6-4342-B048-85BDC9FD1C3A}</a:tableStyleId>
              </a:tblPr>
              <a:tblGrid>
                <a:gridCol w="1477645">
                  <a:extLst>
                    <a:ext uri="{9D8B030D-6E8A-4147-A177-3AD203B41FA5}">
                      <a16:colId xmlns:a16="http://schemas.microsoft.com/office/drawing/2014/main" val="2156050266"/>
                    </a:ext>
                  </a:extLst>
                </a:gridCol>
                <a:gridCol w="795655">
                  <a:extLst>
                    <a:ext uri="{9D8B030D-6E8A-4147-A177-3AD203B41FA5}">
                      <a16:colId xmlns:a16="http://schemas.microsoft.com/office/drawing/2014/main" val="972486303"/>
                    </a:ext>
                  </a:extLst>
                </a:gridCol>
              </a:tblGrid>
              <a:tr h="190500">
                <a:tc gridSpan="2">
                  <a:txBody>
                    <a:bodyPr/>
                    <a:lstStyle/>
                    <a:p>
                      <a:pPr algn="ctr">
                        <a:lnSpc>
                          <a:spcPct val="200000"/>
                        </a:lnSpc>
                        <a:spcAft>
                          <a:spcPts val="0"/>
                        </a:spcAft>
                      </a:pPr>
                      <a:r>
                        <a:rPr lang="es-EC" sz="1100" dirty="0">
                          <a:effectLst/>
                        </a:rPr>
                        <a:t>RANGO DE ANSIEDAD</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2682876713"/>
                  </a:ext>
                </a:extLst>
              </a:tr>
              <a:tr h="358775">
                <a:tc>
                  <a:txBody>
                    <a:bodyPr/>
                    <a:lstStyle/>
                    <a:p>
                      <a:pPr>
                        <a:lnSpc>
                          <a:spcPct val="200000"/>
                        </a:lnSpc>
                        <a:spcAft>
                          <a:spcPts val="0"/>
                        </a:spcAft>
                      </a:pPr>
                      <a:r>
                        <a:rPr lang="es-EC" sz="1100">
                          <a:effectLst/>
                        </a:rPr>
                        <a:t>NADA</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effectLst/>
                        </a:rPr>
                        <a:t>0%</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25142727"/>
                  </a:ext>
                </a:extLst>
              </a:tr>
              <a:tr h="374650">
                <a:tc>
                  <a:txBody>
                    <a:bodyPr/>
                    <a:lstStyle/>
                    <a:p>
                      <a:pPr>
                        <a:lnSpc>
                          <a:spcPct val="200000"/>
                        </a:lnSpc>
                        <a:spcAft>
                          <a:spcPts val="0"/>
                        </a:spcAft>
                      </a:pPr>
                      <a:r>
                        <a:rPr lang="es-EC" sz="1100">
                          <a:effectLst/>
                        </a:rPr>
                        <a:t>ALGO</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effectLst/>
                        </a:rPr>
                        <a:t>33%</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17524178"/>
                  </a:ext>
                </a:extLst>
              </a:tr>
              <a:tr h="374650">
                <a:tc>
                  <a:txBody>
                    <a:bodyPr/>
                    <a:lstStyle/>
                    <a:p>
                      <a:pPr>
                        <a:lnSpc>
                          <a:spcPct val="200000"/>
                        </a:lnSpc>
                        <a:spcAft>
                          <a:spcPts val="0"/>
                        </a:spcAft>
                      </a:pPr>
                      <a:r>
                        <a:rPr lang="es-EC" sz="1100">
                          <a:effectLst/>
                        </a:rPr>
                        <a:t>BASTANTE</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effectLst/>
                        </a:rPr>
                        <a:t>66%</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12431080"/>
                  </a:ext>
                </a:extLst>
              </a:tr>
              <a:tr h="374650">
                <a:tc>
                  <a:txBody>
                    <a:bodyPr/>
                    <a:lstStyle/>
                    <a:p>
                      <a:pPr>
                        <a:lnSpc>
                          <a:spcPct val="200000"/>
                        </a:lnSpc>
                        <a:spcAft>
                          <a:spcPts val="0"/>
                        </a:spcAft>
                      </a:pPr>
                      <a:r>
                        <a:rPr lang="es-EC" sz="1100">
                          <a:effectLst/>
                        </a:rPr>
                        <a:t>MUCHO</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dirty="0">
                          <a:effectLst/>
                        </a:rPr>
                        <a:t>100%</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11354427"/>
                  </a:ext>
                </a:extLst>
              </a:tr>
            </a:tbl>
          </a:graphicData>
        </a:graphic>
      </p:graphicFrame>
    </p:spTree>
    <p:extLst>
      <p:ext uri="{BB962C8B-B14F-4D97-AF65-F5344CB8AC3E}">
        <p14:creationId xmlns:p14="http://schemas.microsoft.com/office/powerpoint/2010/main" val="3035976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42649" y="207560"/>
            <a:ext cx="8596668" cy="1320800"/>
          </a:xfrm>
        </p:spPr>
        <p:txBody>
          <a:bodyPr>
            <a:normAutofit/>
          </a:bodyPr>
          <a:lstStyle/>
          <a:p>
            <a:pPr algn="ctr"/>
            <a:r>
              <a:rPr lang="es-ES" sz="2400" b="1" dirty="0">
                <a:effectLst/>
                <a:latin typeface="Arial" panose="020B0604020202020204" pitchFamily="34" charset="0"/>
                <a:ea typeface="Times New Roman" panose="02020603050405020304" pitchFamily="18" charset="0"/>
                <a:cs typeface="Times New Roman" panose="02020603050405020304" pitchFamily="18" charset="0"/>
              </a:rPr>
              <a:t>APLICACIÓN DE LAS TECNICAS DE AFRONTAMIENTO PARA EL CONTROL DE LA ANSIEDAD</a:t>
            </a:r>
            <a:endParaRPr lang="en-US" sz="2400" b="1" dirty="0"/>
          </a:p>
        </p:txBody>
      </p:sp>
      <p:sp>
        <p:nvSpPr>
          <p:cNvPr id="5" name="CuadroTexto 4">
            <a:extLst>
              <a:ext uri="{FF2B5EF4-FFF2-40B4-BE49-F238E27FC236}">
                <a16:creationId xmlns:a16="http://schemas.microsoft.com/office/drawing/2014/main" id="{DB802892-2928-4728-A331-2785C5746046}"/>
              </a:ext>
            </a:extLst>
          </p:cNvPr>
          <p:cNvSpPr txBox="1"/>
          <p:nvPr/>
        </p:nvSpPr>
        <p:spPr>
          <a:xfrm>
            <a:off x="1989056" y="1435472"/>
            <a:ext cx="6103854" cy="560410"/>
          </a:xfrm>
          <a:prstGeom prst="rect">
            <a:avLst/>
          </a:prstGeom>
          <a:noFill/>
        </p:spPr>
        <p:txBody>
          <a:bodyPr wrap="square">
            <a:spAutoFit/>
          </a:bodyPr>
          <a:lstStyle/>
          <a:p>
            <a:pPr algn="ctr">
              <a:lnSpc>
                <a:spcPct val="200000"/>
              </a:lnSpc>
              <a:spcAft>
                <a:spcPts val="0"/>
              </a:spcAft>
            </a:pPr>
            <a:r>
              <a:rPr lang="es-ES" sz="1800" b="1" dirty="0">
                <a:effectLst/>
                <a:latin typeface="Arial" panose="020B0604020202020204" pitchFamily="34" charset="0"/>
                <a:ea typeface="Times New Roman" panose="02020603050405020304" pitchFamily="18" charset="0"/>
                <a:cs typeface="Times New Roman" panose="02020603050405020304" pitchFamily="18" charset="0"/>
              </a:rPr>
              <a:t>TECNICAS DE RELAJACION PROGRESIVA</a:t>
            </a:r>
            <a:endParaRPr lang="es-EC"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a16="http://schemas.microsoft.com/office/drawing/2014/main" id="{EC663C36-D913-4C93-80A5-3697C7444A4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855294" y="2435886"/>
            <a:ext cx="2112645" cy="1580388"/>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E1DDF709-AE73-47F1-995D-E8F0F1E2CA4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42649" y="2431314"/>
            <a:ext cx="2112645" cy="1584960"/>
          </a:xfrm>
          <a:prstGeom prst="rect">
            <a:avLst/>
          </a:prstGeom>
          <a:ln>
            <a:noFill/>
          </a:ln>
          <a:effectLst>
            <a:outerShdw blurRad="292100" dist="139700" dir="2700000" algn="tl" rotWithShape="0">
              <a:srgbClr val="333333">
                <a:alpha val="65000"/>
              </a:srgbClr>
            </a:outerShdw>
          </a:effectLst>
        </p:spPr>
      </p:pic>
      <p:pic>
        <p:nvPicPr>
          <p:cNvPr id="9218" name="Imagen 58">
            <a:extLst>
              <a:ext uri="{FF2B5EF4-FFF2-40B4-BE49-F238E27FC236}">
                <a16:creationId xmlns:a16="http://schemas.microsoft.com/office/drawing/2014/main" id="{11B64A49-21CE-42C1-BECC-1F6A97C7B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454" y="2432712"/>
            <a:ext cx="2112349" cy="1583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17" name="Imagen 59">
            <a:extLst>
              <a:ext uri="{FF2B5EF4-FFF2-40B4-BE49-F238E27FC236}">
                <a16:creationId xmlns:a16="http://schemas.microsoft.com/office/drawing/2014/main" id="{D401AC7F-1B19-4907-A8B6-C5CAC5BD5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3809" y="2431314"/>
            <a:ext cx="2115146" cy="15849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97EDF257-2EE7-4D8B-AEE5-C245A717601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662313" y="4545120"/>
            <a:ext cx="1979930" cy="1485265"/>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C4852451-2FFE-4D42-91D8-7B94AFAE4CCF}"/>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5642243" y="4545120"/>
            <a:ext cx="1979930" cy="14852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028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08D7669-9724-499A-AC97-E377183CF66B}"/>
              </a:ext>
            </a:extLst>
          </p:cNvPr>
          <p:cNvSpPr txBox="1"/>
          <p:nvPr/>
        </p:nvSpPr>
        <p:spPr>
          <a:xfrm>
            <a:off x="2092750" y="419145"/>
            <a:ext cx="6103854" cy="560410"/>
          </a:xfrm>
          <a:prstGeom prst="rect">
            <a:avLst/>
          </a:prstGeom>
          <a:noFill/>
        </p:spPr>
        <p:txBody>
          <a:bodyPr wrap="square">
            <a:spAutoFit/>
          </a:bodyPr>
          <a:lstStyle/>
          <a:p>
            <a:pPr algn="ctr">
              <a:lnSpc>
                <a:spcPct val="200000"/>
              </a:lnSpc>
              <a:spcAft>
                <a:spcPts val="0"/>
              </a:spcAft>
            </a:pPr>
            <a:r>
              <a:rPr lang="es-ES" sz="1800" b="1" dirty="0">
                <a:effectLst/>
                <a:latin typeface="Arial" panose="020B0604020202020204" pitchFamily="34" charset="0"/>
                <a:ea typeface="Times New Roman" panose="02020603050405020304" pitchFamily="18" charset="0"/>
                <a:cs typeface="Times New Roman" panose="02020603050405020304" pitchFamily="18" charset="0"/>
              </a:rPr>
              <a:t>TECNICAS DE TENSIÓN - RELAJACIÓN</a:t>
            </a:r>
            <a:endParaRPr lang="es-EC"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a16="http://schemas.microsoft.com/office/drawing/2014/main" id="{28545920-74A2-4E4A-B704-4480A01DB41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576289" y="1324756"/>
            <a:ext cx="2666000" cy="2017408"/>
          </a:xfrm>
          <a:prstGeom prst="rect">
            <a:avLst/>
          </a:prstGeom>
          <a:ln>
            <a:noFill/>
          </a:ln>
          <a:effectLst>
            <a:outerShdw blurRad="292100" dist="139700" dir="2700000" algn="tl" rotWithShape="0">
              <a:srgbClr val="333333">
                <a:alpha val="65000"/>
              </a:srgbClr>
            </a:outerShdw>
          </a:effectLst>
        </p:spPr>
      </p:pic>
      <p:pic>
        <p:nvPicPr>
          <p:cNvPr id="9" name="Imagen 8">
            <a:extLst>
              <a:ext uri="{FF2B5EF4-FFF2-40B4-BE49-F238E27FC236}">
                <a16:creationId xmlns:a16="http://schemas.microsoft.com/office/drawing/2014/main" id="{A4FBFF77-6A96-4242-9CF8-09176B04982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281120" y="1345269"/>
            <a:ext cx="2666000" cy="2017408"/>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607E2013-F9A5-47E5-AE26-CEB26AA152E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96000" y="4291119"/>
            <a:ext cx="2590441" cy="2017408"/>
          </a:xfrm>
          <a:prstGeom prst="rect">
            <a:avLst/>
          </a:prstGeom>
          <a:ln>
            <a:noFill/>
          </a:ln>
          <a:effectLst>
            <a:outerShdw blurRad="292100" dist="139700" dir="2700000" algn="tl" rotWithShape="0">
              <a:srgbClr val="333333">
                <a:alpha val="65000"/>
              </a:srgbClr>
            </a:outerShdw>
          </a:effectLst>
        </p:spPr>
      </p:pic>
      <p:pic>
        <p:nvPicPr>
          <p:cNvPr id="11" name="Imagen 10">
            <a:extLst>
              <a:ext uri="{FF2B5EF4-FFF2-40B4-BE49-F238E27FC236}">
                <a16:creationId xmlns:a16="http://schemas.microsoft.com/office/drawing/2014/main" id="{2FD5A927-B1E8-44CD-A393-08CD6E41A05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142573" y="1345269"/>
            <a:ext cx="2590441" cy="2017408"/>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4F596EF0-1397-429E-9DCB-6B89EAF9755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2239093" y="4291119"/>
            <a:ext cx="2590441" cy="2017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645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08588" y="475478"/>
            <a:ext cx="8596668" cy="1562327"/>
          </a:xfrm>
        </p:spPr>
        <p:txBody>
          <a:bodyPr/>
          <a:lstStyle/>
          <a:p>
            <a:pPr marL="0" indent="0" algn="just">
              <a:buNone/>
            </a:pPr>
            <a:r>
              <a:rPr lang="es-ES" sz="2000" b="1" dirty="0"/>
              <a:t>“</a:t>
            </a:r>
            <a:r>
              <a:rPr lang="es-EC" sz="1800" b="1" dirty="0">
                <a:effectLst/>
                <a:latin typeface="Arial" panose="020B0604020202020204" pitchFamily="34" charset="0"/>
                <a:ea typeface="Times New Roman" panose="02020603050405020304" pitchFamily="18" charset="0"/>
              </a:rPr>
              <a:t>INFLUENCIA DE LA ANSIEDAD PRECOMPETITIVA EN EL RENDIMIENTO DEPORTIVO DE PRUEBAS ATLÉTICAS DE MEDIO FONDO EN LA SELECCIÓN DE TRIATLÓN DE LA ESCUELA TÉCNICA DE LA FUERZA AÉREA (ETFA) EN COMPETENCIAS SELECTIVAS</a:t>
            </a:r>
            <a:r>
              <a:rPr lang="es-ES" sz="2000" b="1" dirty="0"/>
              <a:t>”</a:t>
            </a:r>
            <a:endParaRPr lang="en-US" sz="2000" dirty="0"/>
          </a:p>
          <a:p>
            <a:pPr marL="0" indent="0" algn="just">
              <a:buNone/>
            </a:pPr>
            <a:endParaRPr lang="en-US" dirty="0"/>
          </a:p>
        </p:txBody>
      </p:sp>
      <p:sp>
        <p:nvSpPr>
          <p:cNvPr id="4" name="CuadroTexto 3"/>
          <p:cNvSpPr txBox="1"/>
          <p:nvPr/>
        </p:nvSpPr>
        <p:spPr>
          <a:xfrm>
            <a:off x="6397299" y="5797747"/>
            <a:ext cx="4297680" cy="584775"/>
          </a:xfrm>
          <a:prstGeom prst="rect">
            <a:avLst/>
          </a:prstGeom>
          <a:noFill/>
        </p:spPr>
        <p:txBody>
          <a:bodyPr wrap="square" rtlCol="0">
            <a:spAutoFit/>
          </a:bodyPr>
          <a:lstStyle/>
          <a:p>
            <a:pPr algn="ctr"/>
            <a:r>
              <a:rPr lang="es-CO" sz="1600" b="1" dirty="0"/>
              <a:t>TNTE. CALI CONDO ALEX MAURICIO </a:t>
            </a:r>
          </a:p>
          <a:p>
            <a:pPr algn="ctr"/>
            <a:r>
              <a:rPr lang="es-CO" sz="1600" b="1" dirty="0"/>
              <a:t>AUTOR</a:t>
            </a:r>
            <a:endParaRPr lang="en-US" sz="1600" b="1" dirty="0"/>
          </a:p>
        </p:txBody>
      </p:sp>
      <p:pic>
        <p:nvPicPr>
          <p:cNvPr id="6" name="Imagen 5">
            <a:extLst>
              <a:ext uri="{FF2B5EF4-FFF2-40B4-BE49-F238E27FC236}">
                <a16:creationId xmlns:a16="http://schemas.microsoft.com/office/drawing/2014/main" id="{F1FF6280-9208-44ED-BDBE-B44A2403086F}"/>
              </a:ext>
            </a:extLst>
          </p:cNvPr>
          <p:cNvPicPr>
            <a:picLocks noChangeAspect="1"/>
          </p:cNvPicPr>
          <p:nvPr/>
        </p:nvPicPr>
        <p:blipFill>
          <a:blip r:embed="rId2"/>
          <a:stretch>
            <a:fillRect/>
          </a:stretch>
        </p:blipFill>
        <p:spPr>
          <a:xfrm>
            <a:off x="808588" y="2035448"/>
            <a:ext cx="4527874" cy="3395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A83B5084-018A-484C-9051-04966C0A14BF}"/>
              </a:ext>
            </a:extLst>
          </p:cNvPr>
          <p:cNvPicPr>
            <a:picLocks noChangeAspect="1"/>
          </p:cNvPicPr>
          <p:nvPr/>
        </p:nvPicPr>
        <p:blipFill>
          <a:blip r:embed="rId3"/>
          <a:stretch>
            <a:fillRect/>
          </a:stretch>
        </p:blipFill>
        <p:spPr>
          <a:xfrm>
            <a:off x="5753628" y="2035447"/>
            <a:ext cx="4527874" cy="33959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2044197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08D7669-9724-499A-AC97-E377183CF66B}"/>
              </a:ext>
            </a:extLst>
          </p:cNvPr>
          <p:cNvSpPr txBox="1"/>
          <p:nvPr/>
        </p:nvSpPr>
        <p:spPr>
          <a:xfrm>
            <a:off x="2092750" y="419145"/>
            <a:ext cx="6103854" cy="560410"/>
          </a:xfrm>
          <a:prstGeom prst="rect">
            <a:avLst/>
          </a:prstGeom>
          <a:noFill/>
        </p:spPr>
        <p:txBody>
          <a:bodyPr wrap="square">
            <a:spAutoFit/>
          </a:bodyPr>
          <a:lstStyle/>
          <a:p>
            <a:pPr algn="ctr">
              <a:lnSpc>
                <a:spcPct val="200000"/>
              </a:lnSpc>
              <a:spcAft>
                <a:spcPts val="0"/>
              </a:spcAft>
            </a:pPr>
            <a:r>
              <a:rPr lang="es-ES" sz="1800" b="1" dirty="0">
                <a:effectLst/>
                <a:latin typeface="Arial" panose="020B0604020202020204" pitchFamily="34" charset="0"/>
                <a:ea typeface="Times New Roman" panose="02020603050405020304" pitchFamily="18" charset="0"/>
                <a:cs typeface="Times New Roman" panose="02020603050405020304" pitchFamily="18" charset="0"/>
              </a:rPr>
              <a:t>ESTIRAMIENTOS</a:t>
            </a:r>
            <a:endParaRPr lang="es-EC"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3" name="Imagen 12">
            <a:extLst>
              <a:ext uri="{FF2B5EF4-FFF2-40B4-BE49-F238E27FC236}">
                <a16:creationId xmlns:a16="http://schemas.microsoft.com/office/drawing/2014/main" id="{9F72C31D-37EB-40F8-ABF4-E64120AD243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450770" y="1307613"/>
            <a:ext cx="3039744" cy="2424723"/>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3EC8F10A-72A2-415D-B6AF-1965438786F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450771" y="3986240"/>
            <a:ext cx="3039743" cy="2424723"/>
          </a:xfrm>
          <a:prstGeom prst="rect">
            <a:avLst/>
          </a:prstGeom>
          <a:ln>
            <a:noFill/>
          </a:ln>
          <a:effectLst>
            <a:outerShdw blurRad="292100" dist="139700" dir="2700000" algn="tl" rotWithShape="0">
              <a:srgbClr val="333333">
                <a:alpha val="65000"/>
              </a:srgbClr>
            </a:outerShdw>
          </a:effectLst>
        </p:spPr>
      </p:pic>
      <p:pic>
        <p:nvPicPr>
          <p:cNvPr id="15" name="Imagen 14">
            <a:extLst>
              <a:ext uri="{FF2B5EF4-FFF2-40B4-BE49-F238E27FC236}">
                <a16:creationId xmlns:a16="http://schemas.microsoft.com/office/drawing/2014/main" id="{EFA83B56-BCFF-407F-92D6-0A0F56AE2E0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112133" y="1307614"/>
            <a:ext cx="3039743" cy="2424723"/>
          </a:xfrm>
          <a:prstGeom prst="rect">
            <a:avLst/>
          </a:prstGeom>
          <a:ln>
            <a:noFill/>
          </a:ln>
          <a:effectLst>
            <a:outerShdw blurRad="292100" dist="139700" dir="2700000" algn="tl" rotWithShape="0">
              <a:srgbClr val="333333">
                <a:alpha val="65000"/>
              </a:srgbClr>
            </a:outerShdw>
          </a:effectLst>
        </p:spPr>
      </p:pic>
      <p:pic>
        <p:nvPicPr>
          <p:cNvPr id="16" name="Imagen 15">
            <a:extLst>
              <a:ext uri="{FF2B5EF4-FFF2-40B4-BE49-F238E27FC236}">
                <a16:creationId xmlns:a16="http://schemas.microsoft.com/office/drawing/2014/main" id="{57A49DFA-7C18-41F3-9910-8FAE478F944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112133" y="4013126"/>
            <a:ext cx="3039743" cy="2425729"/>
          </a:xfrm>
          <a:prstGeom prst="rect">
            <a:avLst/>
          </a:prstGeom>
          <a:ln>
            <a:noFill/>
          </a:ln>
          <a:effectLst>
            <a:outerShdw blurRad="292100" dist="139700" dir="2700000" algn="tl" rotWithShape="0">
              <a:srgbClr val="333333">
                <a:alpha val="65000"/>
              </a:srgbClr>
            </a:outerShdw>
          </a:effectLst>
        </p:spPr>
      </p:pic>
      <p:pic>
        <p:nvPicPr>
          <p:cNvPr id="17" name="Imagen 16">
            <a:extLst>
              <a:ext uri="{FF2B5EF4-FFF2-40B4-BE49-F238E27FC236}">
                <a16:creationId xmlns:a16="http://schemas.microsoft.com/office/drawing/2014/main" id="{51CC9C83-F4D0-45C3-B3E5-9666559D331D}"/>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10558" y="3970869"/>
            <a:ext cx="3145670" cy="2510242"/>
          </a:xfrm>
          <a:prstGeom prst="rect">
            <a:avLst/>
          </a:prstGeom>
          <a:ln>
            <a:noFill/>
          </a:ln>
          <a:effectLst>
            <a:outerShdw blurRad="292100" dist="139700" dir="2700000" algn="tl" rotWithShape="0">
              <a:srgbClr val="333333">
                <a:alpha val="65000"/>
              </a:srgbClr>
            </a:outerShdw>
          </a:effectLst>
        </p:spPr>
      </p:pic>
      <p:pic>
        <p:nvPicPr>
          <p:cNvPr id="18" name="Imagen 17">
            <a:extLst>
              <a:ext uri="{FF2B5EF4-FFF2-40B4-BE49-F238E27FC236}">
                <a16:creationId xmlns:a16="http://schemas.microsoft.com/office/drawing/2014/main" id="{D20F0AC4-E25C-447E-A30E-5ADEF33B847A}"/>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10558" y="1307613"/>
            <a:ext cx="3145670" cy="25102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969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A10BDA5-3B38-46F5-A15E-68C1E43F3F7D}"/>
              </a:ext>
            </a:extLst>
          </p:cNvPr>
          <p:cNvSpPr>
            <a:spLocks noGrp="1"/>
          </p:cNvSpPr>
          <p:nvPr>
            <p:ph type="title"/>
          </p:nvPr>
        </p:nvSpPr>
        <p:spPr/>
        <p:txBody>
          <a:bodyPr>
            <a:normAutofit/>
          </a:bodyPr>
          <a:lstStyle/>
          <a:p>
            <a:pPr algn="ctr"/>
            <a:r>
              <a:rPr lang="es-EC" sz="2400" b="1" dirty="0">
                <a:effectLst/>
                <a:latin typeface="Arial" panose="020B0604020202020204" pitchFamily="34" charset="0"/>
                <a:ea typeface="Times New Roman" panose="02020603050405020304" pitchFamily="18" charset="0"/>
                <a:cs typeface="Times New Roman" panose="02020603050405020304" pitchFamily="18" charset="0"/>
              </a:rPr>
              <a:t>RESULTADOS OBTENIDOS DE LA APLICACIÓN DEL POST TEST DE COOPER</a:t>
            </a:r>
            <a:endParaRPr lang="es-EC" sz="2400" dirty="0"/>
          </a:p>
        </p:txBody>
      </p:sp>
      <p:graphicFrame>
        <p:nvGraphicFramePr>
          <p:cNvPr id="6" name="Gráfico 5">
            <a:extLst>
              <a:ext uri="{FF2B5EF4-FFF2-40B4-BE49-F238E27FC236}">
                <a16:creationId xmlns:a16="http://schemas.microsoft.com/office/drawing/2014/main" id="{7C8D6A46-7167-4B68-BFDA-9D9BC954BB9F}"/>
              </a:ext>
            </a:extLst>
          </p:cNvPr>
          <p:cNvGraphicFramePr/>
          <p:nvPr>
            <p:extLst>
              <p:ext uri="{D42A27DB-BD31-4B8C-83A1-F6EECF244321}">
                <p14:modId xmlns:p14="http://schemas.microsoft.com/office/powerpoint/2010/main" val="3191872087"/>
              </p:ext>
            </p:extLst>
          </p:nvPr>
        </p:nvGraphicFramePr>
        <p:xfrm>
          <a:off x="677334" y="2184401"/>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a 1">
            <a:extLst>
              <a:ext uri="{FF2B5EF4-FFF2-40B4-BE49-F238E27FC236}">
                <a16:creationId xmlns:a16="http://schemas.microsoft.com/office/drawing/2014/main" id="{90E31E81-33BA-43B6-B915-6631372A39A5}"/>
              </a:ext>
            </a:extLst>
          </p:cNvPr>
          <p:cNvGraphicFramePr>
            <a:graphicFrameLocks noGrp="1"/>
          </p:cNvGraphicFramePr>
          <p:nvPr>
            <p:extLst>
              <p:ext uri="{D42A27DB-BD31-4B8C-83A1-F6EECF244321}">
                <p14:modId xmlns:p14="http://schemas.microsoft.com/office/powerpoint/2010/main" val="1192360368"/>
              </p:ext>
            </p:extLst>
          </p:nvPr>
        </p:nvGraphicFramePr>
        <p:xfrm>
          <a:off x="6025300" y="2173799"/>
          <a:ext cx="3656028" cy="2743198"/>
        </p:xfrm>
        <a:graphic>
          <a:graphicData uri="http://schemas.openxmlformats.org/drawingml/2006/table">
            <a:tbl>
              <a:tblPr firstRow="1" firstCol="1" bandRow="1">
                <a:tableStyleId>{5C22544A-7EE6-4342-B048-85BDC9FD1C3A}</a:tableStyleId>
              </a:tblPr>
              <a:tblGrid>
                <a:gridCol w="1207093">
                  <a:extLst>
                    <a:ext uri="{9D8B030D-6E8A-4147-A177-3AD203B41FA5}">
                      <a16:colId xmlns:a16="http://schemas.microsoft.com/office/drawing/2014/main" val="2285634884"/>
                    </a:ext>
                  </a:extLst>
                </a:gridCol>
                <a:gridCol w="1380008">
                  <a:extLst>
                    <a:ext uri="{9D8B030D-6E8A-4147-A177-3AD203B41FA5}">
                      <a16:colId xmlns:a16="http://schemas.microsoft.com/office/drawing/2014/main" val="2969487327"/>
                    </a:ext>
                  </a:extLst>
                </a:gridCol>
                <a:gridCol w="1068927">
                  <a:extLst>
                    <a:ext uri="{9D8B030D-6E8A-4147-A177-3AD203B41FA5}">
                      <a16:colId xmlns:a16="http://schemas.microsoft.com/office/drawing/2014/main" val="3477376984"/>
                    </a:ext>
                  </a:extLst>
                </a:gridCol>
              </a:tblGrid>
              <a:tr h="822341">
                <a:tc>
                  <a:txBody>
                    <a:bodyPr/>
                    <a:lstStyle/>
                    <a:p>
                      <a:pPr algn="ctr">
                        <a:lnSpc>
                          <a:spcPct val="200000"/>
                        </a:lnSpc>
                        <a:spcAft>
                          <a:spcPts val="0"/>
                        </a:spcAft>
                      </a:pPr>
                      <a:r>
                        <a:rPr lang="es-EC" sz="1200">
                          <a:effectLst/>
                        </a:rPr>
                        <a:t>CONDICION</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RANGO</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ATLETAS</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57787903"/>
                  </a:ext>
                </a:extLst>
              </a:tr>
              <a:tr h="386028">
                <a:tc>
                  <a:txBody>
                    <a:bodyPr/>
                    <a:lstStyle/>
                    <a:p>
                      <a:pPr>
                        <a:lnSpc>
                          <a:spcPct val="200000"/>
                        </a:lnSpc>
                        <a:spcAft>
                          <a:spcPts val="0"/>
                        </a:spcAft>
                      </a:pPr>
                      <a:r>
                        <a:rPr lang="es-EC" sz="1200">
                          <a:effectLst/>
                        </a:rPr>
                        <a:t>Muy Mala</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&gt; 1600</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1</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87007143"/>
                  </a:ext>
                </a:extLst>
              </a:tr>
              <a:tr h="386028">
                <a:tc>
                  <a:txBody>
                    <a:bodyPr/>
                    <a:lstStyle/>
                    <a:p>
                      <a:pPr>
                        <a:lnSpc>
                          <a:spcPct val="200000"/>
                        </a:lnSpc>
                        <a:spcAft>
                          <a:spcPts val="0"/>
                        </a:spcAft>
                      </a:pPr>
                      <a:r>
                        <a:rPr lang="es-EC" sz="1200">
                          <a:effectLst/>
                        </a:rPr>
                        <a:t>Mala</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≤1600 ≥2199</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1</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50319286"/>
                  </a:ext>
                </a:extLst>
              </a:tr>
              <a:tr h="386028">
                <a:tc>
                  <a:txBody>
                    <a:bodyPr/>
                    <a:lstStyle/>
                    <a:p>
                      <a:pPr>
                        <a:lnSpc>
                          <a:spcPct val="200000"/>
                        </a:lnSpc>
                        <a:spcAft>
                          <a:spcPts val="0"/>
                        </a:spcAft>
                      </a:pPr>
                      <a:r>
                        <a:rPr lang="es-EC" sz="1200">
                          <a:effectLst/>
                        </a:rPr>
                        <a:t>Regular</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2200 - 2399</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3</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99029575"/>
                  </a:ext>
                </a:extLst>
              </a:tr>
              <a:tr h="386028">
                <a:tc>
                  <a:txBody>
                    <a:bodyPr/>
                    <a:lstStyle/>
                    <a:p>
                      <a:pPr>
                        <a:lnSpc>
                          <a:spcPct val="200000"/>
                        </a:lnSpc>
                        <a:spcAft>
                          <a:spcPts val="0"/>
                        </a:spcAft>
                      </a:pPr>
                      <a:r>
                        <a:rPr lang="es-EC" sz="1200">
                          <a:effectLst/>
                        </a:rPr>
                        <a:t>Buena</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2400 - 2800</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5</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34215973"/>
                  </a:ext>
                </a:extLst>
              </a:tr>
              <a:tr h="376745">
                <a:tc>
                  <a:txBody>
                    <a:bodyPr/>
                    <a:lstStyle/>
                    <a:p>
                      <a:pPr>
                        <a:lnSpc>
                          <a:spcPct val="200000"/>
                        </a:lnSpc>
                        <a:spcAft>
                          <a:spcPts val="0"/>
                        </a:spcAft>
                      </a:pPr>
                      <a:r>
                        <a:rPr lang="es-EC" sz="1200">
                          <a:effectLst/>
                        </a:rPr>
                        <a:t>Excelente</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mas 2800</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dirty="0">
                          <a:effectLst/>
                        </a:rPr>
                        <a:t>10</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13684790"/>
                  </a:ext>
                </a:extLst>
              </a:tr>
            </a:tbl>
          </a:graphicData>
        </a:graphic>
      </p:graphicFrame>
    </p:spTree>
    <p:extLst>
      <p:ext uri="{BB962C8B-B14F-4D97-AF65-F5344CB8AC3E}">
        <p14:creationId xmlns:p14="http://schemas.microsoft.com/office/powerpoint/2010/main" val="336165454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955249"/>
          </a:xfrm>
        </p:spPr>
        <p:txBody>
          <a:bodyPr>
            <a:normAutofit/>
          </a:bodyPr>
          <a:lstStyle/>
          <a:p>
            <a:pPr algn="ctr"/>
            <a:r>
              <a:rPr lang="es-ES_tradnl" sz="2400" b="1" dirty="0">
                <a:effectLst/>
                <a:latin typeface="Arial" panose="020B0604020202020204" pitchFamily="34" charset="0"/>
                <a:ea typeface="Times New Roman" panose="02020603050405020304" pitchFamily="18" charset="0"/>
                <a:cs typeface="Times New Roman" panose="02020603050405020304" pitchFamily="18" charset="0"/>
              </a:rPr>
              <a:t>RESULTADOS DE LA VALORACIÓN GLOBAL DE LA EVALUACIÓN DEL POST TEST CSAI-2</a:t>
            </a:r>
            <a:endParaRPr lang="en-US" sz="2400" b="1" dirty="0"/>
          </a:p>
        </p:txBody>
      </p:sp>
      <p:graphicFrame>
        <p:nvGraphicFramePr>
          <p:cNvPr id="8" name="Tabla 7">
            <a:extLst>
              <a:ext uri="{FF2B5EF4-FFF2-40B4-BE49-F238E27FC236}">
                <a16:creationId xmlns:a16="http://schemas.microsoft.com/office/drawing/2014/main" id="{AFADB3F3-B677-4553-B712-32FB5C7E482F}"/>
              </a:ext>
            </a:extLst>
          </p:cNvPr>
          <p:cNvGraphicFramePr>
            <a:graphicFrameLocks noGrp="1"/>
          </p:cNvGraphicFramePr>
          <p:nvPr/>
        </p:nvGraphicFramePr>
        <p:xfrm>
          <a:off x="6921934" y="2349116"/>
          <a:ext cx="2273300" cy="1766189"/>
        </p:xfrm>
        <a:graphic>
          <a:graphicData uri="http://schemas.openxmlformats.org/drawingml/2006/table">
            <a:tbl>
              <a:tblPr firstRow="1" firstCol="1" bandRow="1">
                <a:tableStyleId>{5C22544A-7EE6-4342-B048-85BDC9FD1C3A}</a:tableStyleId>
              </a:tblPr>
              <a:tblGrid>
                <a:gridCol w="1477645">
                  <a:extLst>
                    <a:ext uri="{9D8B030D-6E8A-4147-A177-3AD203B41FA5}">
                      <a16:colId xmlns:a16="http://schemas.microsoft.com/office/drawing/2014/main" val="2156050266"/>
                    </a:ext>
                  </a:extLst>
                </a:gridCol>
                <a:gridCol w="795655">
                  <a:extLst>
                    <a:ext uri="{9D8B030D-6E8A-4147-A177-3AD203B41FA5}">
                      <a16:colId xmlns:a16="http://schemas.microsoft.com/office/drawing/2014/main" val="972486303"/>
                    </a:ext>
                  </a:extLst>
                </a:gridCol>
              </a:tblGrid>
              <a:tr h="190500">
                <a:tc gridSpan="2">
                  <a:txBody>
                    <a:bodyPr/>
                    <a:lstStyle/>
                    <a:p>
                      <a:pPr algn="ctr">
                        <a:lnSpc>
                          <a:spcPct val="200000"/>
                        </a:lnSpc>
                        <a:spcAft>
                          <a:spcPts val="0"/>
                        </a:spcAft>
                      </a:pPr>
                      <a:r>
                        <a:rPr lang="es-EC" sz="1100" dirty="0">
                          <a:effectLst/>
                        </a:rPr>
                        <a:t>RANGO DE ANSIEDAD</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2682876713"/>
                  </a:ext>
                </a:extLst>
              </a:tr>
              <a:tr h="358775">
                <a:tc>
                  <a:txBody>
                    <a:bodyPr/>
                    <a:lstStyle/>
                    <a:p>
                      <a:pPr>
                        <a:lnSpc>
                          <a:spcPct val="200000"/>
                        </a:lnSpc>
                        <a:spcAft>
                          <a:spcPts val="0"/>
                        </a:spcAft>
                      </a:pPr>
                      <a:r>
                        <a:rPr lang="es-EC" sz="1100">
                          <a:effectLst/>
                        </a:rPr>
                        <a:t>NADA</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effectLst/>
                        </a:rPr>
                        <a:t>0%</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25142727"/>
                  </a:ext>
                </a:extLst>
              </a:tr>
              <a:tr h="374650">
                <a:tc>
                  <a:txBody>
                    <a:bodyPr/>
                    <a:lstStyle/>
                    <a:p>
                      <a:pPr>
                        <a:lnSpc>
                          <a:spcPct val="200000"/>
                        </a:lnSpc>
                        <a:spcAft>
                          <a:spcPts val="0"/>
                        </a:spcAft>
                      </a:pPr>
                      <a:r>
                        <a:rPr lang="es-EC" sz="1100">
                          <a:effectLst/>
                        </a:rPr>
                        <a:t>ALGO</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effectLst/>
                        </a:rPr>
                        <a:t>33%</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17524178"/>
                  </a:ext>
                </a:extLst>
              </a:tr>
              <a:tr h="374650">
                <a:tc>
                  <a:txBody>
                    <a:bodyPr/>
                    <a:lstStyle/>
                    <a:p>
                      <a:pPr>
                        <a:lnSpc>
                          <a:spcPct val="200000"/>
                        </a:lnSpc>
                        <a:spcAft>
                          <a:spcPts val="0"/>
                        </a:spcAft>
                      </a:pPr>
                      <a:r>
                        <a:rPr lang="es-EC" sz="1100">
                          <a:effectLst/>
                        </a:rPr>
                        <a:t>BASTANTE</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effectLst/>
                        </a:rPr>
                        <a:t>66%</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12431080"/>
                  </a:ext>
                </a:extLst>
              </a:tr>
              <a:tr h="374650">
                <a:tc>
                  <a:txBody>
                    <a:bodyPr/>
                    <a:lstStyle/>
                    <a:p>
                      <a:pPr>
                        <a:lnSpc>
                          <a:spcPct val="200000"/>
                        </a:lnSpc>
                        <a:spcAft>
                          <a:spcPts val="0"/>
                        </a:spcAft>
                      </a:pPr>
                      <a:r>
                        <a:rPr lang="es-EC" sz="1100">
                          <a:effectLst/>
                        </a:rPr>
                        <a:t>MUCHO</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dirty="0">
                          <a:effectLst/>
                        </a:rPr>
                        <a:t>100%</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11354427"/>
                  </a:ext>
                </a:extLst>
              </a:tr>
            </a:tbl>
          </a:graphicData>
        </a:graphic>
      </p:graphicFrame>
      <p:graphicFrame>
        <p:nvGraphicFramePr>
          <p:cNvPr id="9" name="Gráfico 8">
            <a:extLst>
              <a:ext uri="{FF2B5EF4-FFF2-40B4-BE49-F238E27FC236}">
                <a16:creationId xmlns:a16="http://schemas.microsoft.com/office/drawing/2014/main" id="{677635A0-63A7-430E-AFAC-4146E95A5530}"/>
              </a:ext>
            </a:extLst>
          </p:cNvPr>
          <p:cNvGraphicFramePr/>
          <p:nvPr>
            <p:extLst>
              <p:ext uri="{D42A27DB-BD31-4B8C-83A1-F6EECF244321}">
                <p14:modId xmlns:p14="http://schemas.microsoft.com/office/powerpoint/2010/main" val="3076052777"/>
              </p:ext>
            </p:extLst>
          </p:nvPr>
        </p:nvGraphicFramePr>
        <p:xfrm>
          <a:off x="974514" y="1914113"/>
          <a:ext cx="4876800" cy="20116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a 2">
            <a:extLst>
              <a:ext uri="{FF2B5EF4-FFF2-40B4-BE49-F238E27FC236}">
                <a16:creationId xmlns:a16="http://schemas.microsoft.com/office/drawing/2014/main" id="{FE90F59D-55DC-4382-8D19-9ACF90FD5936}"/>
              </a:ext>
            </a:extLst>
          </p:cNvPr>
          <p:cNvGraphicFramePr>
            <a:graphicFrameLocks noGrp="1"/>
          </p:cNvGraphicFramePr>
          <p:nvPr>
            <p:extLst>
              <p:ext uri="{D42A27DB-BD31-4B8C-83A1-F6EECF244321}">
                <p14:modId xmlns:p14="http://schemas.microsoft.com/office/powerpoint/2010/main" val="2331464758"/>
              </p:ext>
            </p:extLst>
          </p:nvPr>
        </p:nvGraphicFramePr>
        <p:xfrm>
          <a:off x="1558714" y="4493583"/>
          <a:ext cx="4292600" cy="2020824"/>
        </p:xfrm>
        <a:graphic>
          <a:graphicData uri="http://schemas.openxmlformats.org/drawingml/2006/table">
            <a:tbl>
              <a:tblPr firstRow="1" firstCol="1" bandRow="1">
                <a:tableStyleId>{5C22544A-7EE6-4342-B048-85BDC9FD1C3A}</a:tableStyleId>
              </a:tblPr>
              <a:tblGrid>
                <a:gridCol w="2137410">
                  <a:extLst>
                    <a:ext uri="{9D8B030D-6E8A-4147-A177-3AD203B41FA5}">
                      <a16:colId xmlns:a16="http://schemas.microsoft.com/office/drawing/2014/main" val="1304846499"/>
                    </a:ext>
                  </a:extLst>
                </a:gridCol>
                <a:gridCol w="1077595">
                  <a:extLst>
                    <a:ext uri="{9D8B030D-6E8A-4147-A177-3AD203B41FA5}">
                      <a16:colId xmlns:a16="http://schemas.microsoft.com/office/drawing/2014/main" val="2354892820"/>
                    </a:ext>
                  </a:extLst>
                </a:gridCol>
                <a:gridCol w="1077595">
                  <a:extLst>
                    <a:ext uri="{9D8B030D-6E8A-4147-A177-3AD203B41FA5}">
                      <a16:colId xmlns:a16="http://schemas.microsoft.com/office/drawing/2014/main" val="741016558"/>
                    </a:ext>
                  </a:extLst>
                </a:gridCol>
              </a:tblGrid>
              <a:tr h="355600">
                <a:tc>
                  <a:txBody>
                    <a:bodyPr/>
                    <a:lstStyle/>
                    <a:p>
                      <a:pPr algn="ctr">
                        <a:lnSpc>
                          <a:spcPct val="200000"/>
                        </a:lnSpc>
                        <a:spcAft>
                          <a:spcPts val="0"/>
                        </a:spcAft>
                      </a:pPr>
                      <a:r>
                        <a:rPr lang="es-EC" sz="1100">
                          <a:effectLst/>
                        </a:rPr>
                        <a:t>CONSTRUCTOS</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effectLst/>
                        </a:rPr>
                        <a:t>POBLACION</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effectLst/>
                        </a:rPr>
                        <a:t>PORCENTAJE PROMEDIO (100%)</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48932703"/>
                  </a:ext>
                </a:extLst>
              </a:tr>
              <a:tr h="355600">
                <a:tc>
                  <a:txBody>
                    <a:bodyPr/>
                    <a:lstStyle/>
                    <a:p>
                      <a:pPr algn="ctr">
                        <a:lnSpc>
                          <a:spcPct val="200000"/>
                        </a:lnSpc>
                        <a:spcAft>
                          <a:spcPts val="0"/>
                        </a:spcAft>
                      </a:pPr>
                      <a:r>
                        <a:rPr lang="es-EC" sz="1100">
                          <a:effectLst/>
                        </a:rPr>
                        <a:t>%COGNITIVO</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rowSpan="3">
                  <a:txBody>
                    <a:bodyPr/>
                    <a:lstStyle/>
                    <a:p>
                      <a:pPr algn="ctr">
                        <a:lnSpc>
                          <a:spcPct val="200000"/>
                        </a:lnSpc>
                        <a:spcAft>
                          <a:spcPts val="0"/>
                        </a:spcAft>
                      </a:pPr>
                      <a:r>
                        <a:rPr lang="es-EC" sz="1100">
                          <a:effectLst/>
                        </a:rPr>
                        <a:t>20</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effectLst/>
                        </a:rPr>
                        <a:t>38,48</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028389"/>
                  </a:ext>
                </a:extLst>
              </a:tr>
              <a:tr h="355600">
                <a:tc>
                  <a:txBody>
                    <a:bodyPr/>
                    <a:lstStyle/>
                    <a:p>
                      <a:pPr algn="ctr">
                        <a:lnSpc>
                          <a:spcPct val="200000"/>
                        </a:lnSpc>
                        <a:spcAft>
                          <a:spcPts val="0"/>
                        </a:spcAft>
                      </a:pPr>
                      <a:r>
                        <a:rPr lang="es-EC" sz="1100">
                          <a:effectLst/>
                        </a:rPr>
                        <a:t>%SOMATICO</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s-EC"/>
                    </a:p>
                  </a:txBody>
                  <a:tcPr/>
                </a:tc>
                <a:tc>
                  <a:txBody>
                    <a:bodyPr/>
                    <a:lstStyle/>
                    <a:p>
                      <a:pPr algn="ctr">
                        <a:lnSpc>
                          <a:spcPct val="200000"/>
                        </a:lnSpc>
                        <a:spcAft>
                          <a:spcPts val="0"/>
                        </a:spcAft>
                      </a:pPr>
                      <a:r>
                        <a:rPr lang="es-EC" sz="1100">
                          <a:effectLst/>
                        </a:rPr>
                        <a:t>52,72</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90522573"/>
                  </a:ext>
                </a:extLst>
              </a:tr>
              <a:tr h="355600">
                <a:tc>
                  <a:txBody>
                    <a:bodyPr/>
                    <a:lstStyle/>
                    <a:p>
                      <a:pPr algn="ctr">
                        <a:lnSpc>
                          <a:spcPct val="200000"/>
                        </a:lnSpc>
                        <a:spcAft>
                          <a:spcPts val="0"/>
                        </a:spcAft>
                      </a:pPr>
                      <a:r>
                        <a:rPr lang="es-EC" sz="1100">
                          <a:effectLst/>
                        </a:rPr>
                        <a:t>%AUTOCONFIANZA</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s-EC"/>
                    </a:p>
                  </a:txBody>
                  <a:tcPr/>
                </a:tc>
                <a:tc>
                  <a:txBody>
                    <a:bodyPr/>
                    <a:lstStyle/>
                    <a:p>
                      <a:pPr algn="ctr">
                        <a:lnSpc>
                          <a:spcPct val="200000"/>
                        </a:lnSpc>
                        <a:spcAft>
                          <a:spcPts val="0"/>
                        </a:spcAft>
                      </a:pPr>
                      <a:r>
                        <a:rPr lang="es-EC" sz="1100" dirty="0">
                          <a:effectLst/>
                        </a:rPr>
                        <a:t>56,24</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66504913"/>
                  </a:ext>
                </a:extLst>
              </a:tr>
            </a:tbl>
          </a:graphicData>
        </a:graphic>
      </p:graphicFrame>
    </p:spTree>
    <p:extLst>
      <p:ext uri="{BB962C8B-B14F-4D97-AF65-F5344CB8AC3E}">
        <p14:creationId xmlns:p14="http://schemas.microsoft.com/office/powerpoint/2010/main" val="17945576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88048" y="329618"/>
            <a:ext cx="9172060" cy="984069"/>
          </a:xfrm>
        </p:spPr>
        <p:txBody>
          <a:bodyPr>
            <a:noAutofit/>
          </a:bodyPr>
          <a:lstStyle/>
          <a:p>
            <a:pPr algn="ctr"/>
            <a:r>
              <a:rPr lang="es-ES" sz="6000" dirty="0"/>
              <a:t>Análisis de resultados </a:t>
            </a:r>
            <a:endParaRPr lang="en-US" sz="6000" dirty="0"/>
          </a:p>
        </p:txBody>
      </p:sp>
      <p:pic>
        <p:nvPicPr>
          <p:cNvPr id="5" name="Imagen 4">
            <a:extLst>
              <a:ext uri="{FF2B5EF4-FFF2-40B4-BE49-F238E27FC236}">
                <a16:creationId xmlns:a16="http://schemas.microsoft.com/office/drawing/2014/main" id="{51669ADC-DB9F-45BA-ACF7-6D8807E7396B}"/>
              </a:ext>
            </a:extLst>
          </p:cNvPr>
          <p:cNvPicPr>
            <a:picLocks noChangeAspect="1"/>
          </p:cNvPicPr>
          <p:nvPr/>
        </p:nvPicPr>
        <p:blipFill>
          <a:blip r:embed="rId2"/>
          <a:stretch>
            <a:fillRect/>
          </a:stretch>
        </p:blipFill>
        <p:spPr>
          <a:xfrm>
            <a:off x="2164078" y="821653"/>
            <a:ext cx="7620000" cy="5648325"/>
          </a:xfrm>
          <a:prstGeom prst="rect">
            <a:avLst/>
          </a:prstGeom>
        </p:spPr>
      </p:pic>
    </p:spTree>
    <p:extLst>
      <p:ext uri="{BB962C8B-B14F-4D97-AF65-F5344CB8AC3E}">
        <p14:creationId xmlns:p14="http://schemas.microsoft.com/office/powerpoint/2010/main" val="3511115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74021"/>
            <a:ext cx="8596668" cy="657497"/>
          </a:xfrm>
        </p:spPr>
        <p:txBody>
          <a:bodyPr>
            <a:normAutofit fontScale="90000"/>
          </a:bodyPr>
          <a:lstStyle/>
          <a:p>
            <a:pPr algn="ctr"/>
            <a:r>
              <a:rPr lang="es-ES" sz="2800" b="1" dirty="0">
                <a:effectLst/>
                <a:latin typeface="Arial" panose="020B0604020202020204" pitchFamily="34" charset="0"/>
                <a:ea typeface="Times New Roman" panose="02020603050405020304" pitchFamily="18" charset="0"/>
                <a:cs typeface="Times New Roman" panose="02020603050405020304" pitchFamily="18" charset="0"/>
              </a:rPr>
              <a:t>CORRELACIÓN DEL PRE Y POST TEST DE COOPER</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p>
        </p:txBody>
      </p:sp>
      <p:graphicFrame>
        <p:nvGraphicFramePr>
          <p:cNvPr id="3" name="Tabla 2">
            <a:extLst>
              <a:ext uri="{FF2B5EF4-FFF2-40B4-BE49-F238E27FC236}">
                <a16:creationId xmlns:a16="http://schemas.microsoft.com/office/drawing/2014/main" id="{EA90119F-65C8-48E6-AD78-2DD8ECCAC31E}"/>
              </a:ext>
            </a:extLst>
          </p:cNvPr>
          <p:cNvGraphicFramePr>
            <a:graphicFrameLocks noGrp="1"/>
          </p:cNvGraphicFramePr>
          <p:nvPr>
            <p:extLst>
              <p:ext uri="{D42A27DB-BD31-4B8C-83A1-F6EECF244321}">
                <p14:modId xmlns:p14="http://schemas.microsoft.com/office/powerpoint/2010/main" val="2930547376"/>
              </p:ext>
            </p:extLst>
          </p:nvPr>
        </p:nvGraphicFramePr>
        <p:xfrm>
          <a:off x="998558" y="838986"/>
          <a:ext cx="2668468" cy="5816338"/>
        </p:xfrm>
        <a:graphic>
          <a:graphicData uri="http://schemas.openxmlformats.org/drawingml/2006/table">
            <a:tbl>
              <a:tblPr firstRow="1" firstCol="1" bandRow="1">
                <a:tableStyleId>{5C22544A-7EE6-4342-B048-85BDC9FD1C3A}</a:tableStyleId>
              </a:tblPr>
              <a:tblGrid>
                <a:gridCol w="1334234">
                  <a:extLst>
                    <a:ext uri="{9D8B030D-6E8A-4147-A177-3AD203B41FA5}">
                      <a16:colId xmlns:a16="http://schemas.microsoft.com/office/drawing/2014/main" val="1125962808"/>
                    </a:ext>
                  </a:extLst>
                </a:gridCol>
                <a:gridCol w="1334234">
                  <a:extLst>
                    <a:ext uri="{9D8B030D-6E8A-4147-A177-3AD203B41FA5}">
                      <a16:colId xmlns:a16="http://schemas.microsoft.com/office/drawing/2014/main" val="3638812360"/>
                    </a:ext>
                  </a:extLst>
                </a:gridCol>
              </a:tblGrid>
              <a:tr h="264379">
                <a:tc gridSpan="2">
                  <a:txBody>
                    <a:bodyPr/>
                    <a:lstStyle/>
                    <a:p>
                      <a:pPr algn="ctr">
                        <a:lnSpc>
                          <a:spcPct val="200000"/>
                        </a:lnSpc>
                        <a:spcAft>
                          <a:spcPts val="0"/>
                        </a:spcAft>
                      </a:pPr>
                      <a:r>
                        <a:rPr lang="es-EC" sz="700">
                          <a:effectLst/>
                        </a:rPr>
                        <a:t>TEST DE COOPER</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hMerge="1">
                  <a:txBody>
                    <a:bodyPr/>
                    <a:lstStyle/>
                    <a:p>
                      <a:endParaRPr lang="es-EC"/>
                    </a:p>
                  </a:txBody>
                  <a:tcPr/>
                </a:tc>
                <a:extLst>
                  <a:ext uri="{0D108BD9-81ED-4DB2-BD59-A6C34878D82A}">
                    <a16:rowId xmlns:a16="http://schemas.microsoft.com/office/drawing/2014/main" val="1590334344"/>
                  </a:ext>
                </a:extLst>
              </a:tr>
              <a:tr h="264379">
                <a:tc>
                  <a:txBody>
                    <a:bodyPr/>
                    <a:lstStyle/>
                    <a:p>
                      <a:pPr algn="ctr">
                        <a:lnSpc>
                          <a:spcPct val="200000"/>
                        </a:lnSpc>
                        <a:spcAft>
                          <a:spcPts val="0"/>
                        </a:spcAft>
                      </a:pPr>
                      <a:r>
                        <a:rPr lang="es-EC" sz="700">
                          <a:effectLst/>
                        </a:rPr>
                        <a:t>Pre Test</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dirty="0">
                          <a:effectLst/>
                        </a:rPr>
                        <a:t>Post Test</a:t>
                      </a:r>
                      <a:endParaRPr lang="es-EC" sz="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4215922692"/>
                  </a:ext>
                </a:extLst>
              </a:tr>
              <a:tr h="264379">
                <a:tc>
                  <a:txBody>
                    <a:bodyPr/>
                    <a:lstStyle/>
                    <a:p>
                      <a:pPr algn="ctr">
                        <a:lnSpc>
                          <a:spcPct val="200000"/>
                        </a:lnSpc>
                        <a:spcAft>
                          <a:spcPts val="0"/>
                        </a:spcAft>
                      </a:pPr>
                      <a:r>
                        <a:rPr lang="es-EC" sz="700">
                          <a:effectLst/>
                        </a:rPr>
                        <a:t>2980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a:effectLst/>
                        </a:rPr>
                        <a:t>3050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2412405803"/>
                  </a:ext>
                </a:extLst>
              </a:tr>
              <a:tr h="264379">
                <a:tc>
                  <a:txBody>
                    <a:bodyPr/>
                    <a:lstStyle/>
                    <a:p>
                      <a:pPr algn="ctr">
                        <a:lnSpc>
                          <a:spcPct val="200000"/>
                        </a:lnSpc>
                        <a:spcAft>
                          <a:spcPts val="0"/>
                        </a:spcAft>
                      </a:pPr>
                      <a:r>
                        <a:rPr lang="es-EC" sz="700">
                          <a:effectLst/>
                        </a:rPr>
                        <a:t>2100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a:effectLst/>
                        </a:rPr>
                        <a:t>2300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2739444550"/>
                  </a:ext>
                </a:extLst>
              </a:tr>
              <a:tr h="264379">
                <a:tc>
                  <a:txBody>
                    <a:bodyPr/>
                    <a:lstStyle/>
                    <a:p>
                      <a:pPr algn="ctr">
                        <a:lnSpc>
                          <a:spcPct val="200000"/>
                        </a:lnSpc>
                        <a:spcAft>
                          <a:spcPts val="0"/>
                        </a:spcAft>
                      </a:pPr>
                      <a:r>
                        <a:rPr lang="es-EC" sz="700">
                          <a:effectLst/>
                        </a:rPr>
                        <a:t>2510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a:effectLst/>
                        </a:rPr>
                        <a:t>2350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1580039369"/>
                  </a:ext>
                </a:extLst>
              </a:tr>
              <a:tr h="264379">
                <a:tc>
                  <a:txBody>
                    <a:bodyPr/>
                    <a:lstStyle/>
                    <a:p>
                      <a:pPr algn="ctr">
                        <a:lnSpc>
                          <a:spcPct val="200000"/>
                        </a:lnSpc>
                        <a:spcAft>
                          <a:spcPts val="0"/>
                        </a:spcAft>
                      </a:pPr>
                      <a:r>
                        <a:rPr lang="es-EC" sz="700">
                          <a:effectLst/>
                        </a:rPr>
                        <a:t>2620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a:effectLst/>
                        </a:rPr>
                        <a:t>2700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3707707790"/>
                  </a:ext>
                </a:extLst>
              </a:tr>
              <a:tr h="264379">
                <a:tc>
                  <a:txBody>
                    <a:bodyPr/>
                    <a:lstStyle/>
                    <a:p>
                      <a:pPr algn="ctr">
                        <a:lnSpc>
                          <a:spcPct val="200000"/>
                        </a:lnSpc>
                        <a:spcAft>
                          <a:spcPts val="0"/>
                        </a:spcAft>
                      </a:pPr>
                      <a:r>
                        <a:rPr lang="es-EC" sz="700">
                          <a:effectLst/>
                        </a:rPr>
                        <a:t>2930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a:effectLst/>
                        </a:rPr>
                        <a:t>3010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1809133689"/>
                  </a:ext>
                </a:extLst>
              </a:tr>
              <a:tr h="264379">
                <a:tc>
                  <a:txBody>
                    <a:bodyPr/>
                    <a:lstStyle/>
                    <a:p>
                      <a:pPr algn="ctr">
                        <a:lnSpc>
                          <a:spcPct val="200000"/>
                        </a:lnSpc>
                        <a:spcAft>
                          <a:spcPts val="0"/>
                        </a:spcAft>
                      </a:pPr>
                      <a:r>
                        <a:rPr lang="es-EC" sz="700">
                          <a:effectLst/>
                        </a:rPr>
                        <a:t>3330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a:effectLst/>
                        </a:rPr>
                        <a:t>3500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2825237742"/>
                  </a:ext>
                </a:extLst>
              </a:tr>
              <a:tr h="264379">
                <a:tc>
                  <a:txBody>
                    <a:bodyPr/>
                    <a:lstStyle/>
                    <a:p>
                      <a:pPr algn="ctr">
                        <a:lnSpc>
                          <a:spcPct val="200000"/>
                        </a:lnSpc>
                        <a:spcAft>
                          <a:spcPts val="0"/>
                        </a:spcAft>
                      </a:pPr>
                      <a:r>
                        <a:rPr lang="es-EC" sz="700">
                          <a:effectLst/>
                        </a:rPr>
                        <a:t>2500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a:effectLst/>
                        </a:rPr>
                        <a:t>2600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318121794"/>
                  </a:ext>
                </a:extLst>
              </a:tr>
              <a:tr h="264379">
                <a:tc>
                  <a:txBody>
                    <a:bodyPr/>
                    <a:lstStyle/>
                    <a:p>
                      <a:pPr algn="ctr">
                        <a:lnSpc>
                          <a:spcPct val="200000"/>
                        </a:lnSpc>
                        <a:spcAft>
                          <a:spcPts val="0"/>
                        </a:spcAft>
                      </a:pPr>
                      <a:r>
                        <a:rPr lang="es-EC" sz="700">
                          <a:effectLst/>
                        </a:rPr>
                        <a:t>3080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a:effectLst/>
                        </a:rPr>
                        <a:t>3100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1702906371"/>
                  </a:ext>
                </a:extLst>
              </a:tr>
              <a:tr h="264379">
                <a:tc>
                  <a:txBody>
                    <a:bodyPr/>
                    <a:lstStyle/>
                    <a:p>
                      <a:pPr algn="ctr">
                        <a:lnSpc>
                          <a:spcPct val="200000"/>
                        </a:lnSpc>
                        <a:spcAft>
                          <a:spcPts val="0"/>
                        </a:spcAft>
                      </a:pPr>
                      <a:r>
                        <a:rPr lang="es-EC" sz="700">
                          <a:effectLst/>
                        </a:rPr>
                        <a:t>1550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a:effectLst/>
                        </a:rPr>
                        <a:t>2530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139173992"/>
                  </a:ext>
                </a:extLst>
              </a:tr>
              <a:tr h="264379">
                <a:tc>
                  <a:txBody>
                    <a:bodyPr/>
                    <a:lstStyle/>
                    <a:p>
                      <a:pPr algn="ctr">
                        <a:lnSpc>
                          <a:spcPct val="200000"/>
                        </a:lnSpc>
                        <a:spcAft>
                          <a:spcPts val="0"/>
                        </a:spcAft>
                      </a:pPr>
                      <a:r>
                        <a:rPr lang="es-EC" sz="700">
                          <a:effectLst/>
                        </a:rPr>
                        <a:t>3243</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a:effectLst/>
                        </a:rPr>
                        <a:t>3300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2847382092"/>
                  </a:ext>
                </a:extLst>
              </a:tr>
              <a:tr h="264379">
                <a:tc>
                  <a:txBody>
                    <a:bodyPr/>
                    <a:lstStyle/>
                    <a:p>
                      <a:pPr algn="ctr">
                        <a:lnSpc>
                          <a:spcPct val="200000"/>
                        </a:lnSpc>
                        <a:spcAft>
                          <a:spcPts val="0"/>
                        </a:spcAft>
                      </a:pPr>
                      <a:r>
                        <a:rPr lang="es-EC" sz="700">
                          <a:effectLst/>
                        </a:rPr>
                        <a:t>1500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a:effectLst/>
                        </a:rPr>
                        <a:t>1600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2052583921"/>
                  </a:ext>
                </a:extLst>
              </a:tr>
              <a:tr h="264379">
                <a:tc>
                  <a:txBody>
                    <a:bodyPr/>
                    <a:lstStyle/>
                    <a:p>
                      <a:pPr algn="ctr">
                        <a:lnSpc>
                          <a:spcPct val="200000"/>
                        </a:lnSpc>
                        <a:spcAft>
                          <a:spcPts val="0"/>
                        </a:spcAft>
                      </a:pPr>
                      <a:r>
                        <a:rPr lang="es-EC" sz="700">
                          <a:effectLst/>
                        </a:rPr>
                        <a:t>3170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dirty="0">
                          <a:effectLst/>
                        </a:rPr>
                        <a:t>3200</a:t>
                      </a:r>
                      <a:endParaRPr lang="es-EC" sz="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3350453381"/>
                  </a:ext>
                </a:extLst>
              </a:tr>
              <a:tr h="264379">
                <a:tc>
                  <a:txBody>
                    <a:bodyPr/>
                    <a:lstStyle/>
                    <a:p>
                      <a:pPr algn="ctr">
                        <a:lnSpc>
                          <a:spcPct val="200000"/>
                        </a:lnSpc>
                        <a:spcAft>
                          <a:spcPts val="0"/>
                        </a:spcAft>
                      </a:pPr>
                      <a:r>
                        <a:rPr lang="es-EC" sz="700">
                          <a:effectLst/>
                        </a:rPr>
                        <a:t>3175</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a:effectLst/>
                        </a:rPr>
                        <a:t>3100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1487423451"/>
                  </a:ext>
                </a:extLst>
              </a:tr>
              <a:tr h="264379">
                <a:tc>
                  <a:txBody>
                    <a:bodyPr/>
                    <a:lstStyle/>
                    <a:p>
                      <a:pPr algn="ctr">
                        <a:lnSpc>
                          <a:spcPct val="200000"/>
                        </a:lnSpc>
                        <a:spcAft>
                          <a:spcPts val="0"/>
                        </a:spcAft>
                      </a:pPr>
                      <a:r>
                        <a:rPr lang="es-EC" sz="700">
                          <a:effectLst/>
                        </a:rPr>
                        <a:t>2950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a:effectLst/>
                        </a:rPr>
                        <a:t>3050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2430861770"/>
                  </a:ext>
                </a:extLst>
              </a:tr>
              <a:tr h="264379">
                <a:tc>
                  <a:txBody>
                    <a:bodyPr/>
                    <a:lstStyle/>
                    <a:p>
                      <a:pPr algn="ctr">
                        <a:lnSpc>
                          <a:spcPct val="200000"/>
                        </a:lnSpc>
                        <a:spcAft>
                          <a:spcPts val="0"/>
                        </a:spcAft>
                      </a:pPr>
                      <a:r>
                        <a:rPr lang="es-EC" sz="700">
                          <a:effectLst/>
                        </a:rPr>
                        <a:t>3062</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a:effectLst/>
                        </a:rPr>
                        <a:t>3200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1225535735"/>
                  </a:ext>
                </a:extLst>
              </a:tr>
              <a:tr h="264379">
                <a:tc>
                  <a:txBody>
                    <a:bodyPr/>
                    <a:lstStyle/>
                    <a:p>
                      <a:pPr algn="ctr">
                        <a:lnSpc>
                          <a:spcPct val="200000"/>
                        </a:lnSpc>
                        <a:spcAft>
                          <a:spcPts val="0"/>
                        </a:spcAft>
                      </a:pPr>
                      <a:r>
                        <a:rPr lang="es-EC" sz="700">
                          <a:effectLst/>
                        </a:rPr>
                        <a:t>1400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a:effectLst/>
                        </a:rPr>
                        <a:t>1500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1299580204"/>
                  </a:ext>
                </a:extLst>
              </a:tr>
              <a:tr h="264379">
                <a:tc>
                  <a:txBody>
                    <a:bodyPr/>
                    <a:lstStyle/>
                    <a:p>
                      <a:pPr algn="ctr">
                        <a:lnSpc>
                          <a:spcPct val="200000"/>
                        </a:lnSpc>
                        <a:spcAft>
                          <a:spcPts val="0"/>
                        </a:spcAft>
                      </a:pPr>
                      <a:r>
                        <a:rPr lang="es-EC" sz="700">
                          <a:effectLst/>
                        </a:rPr>
                        <a:t>2700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a:effectLst/>
                        </a:rPr>
                        <a:t>2800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3960516862"/>
                  </a:ext>
                </a:extLst>
              </a:tr>
              <a:tr h="264379">
                <a:tc>
                  <a:txBody>
                    <a:bodyPr/>
                    <a:lstStyle/>
                    <a:p>
                      <a:pPr algn="ctr">
                        <a:lnSpc>
                          <a:spcPct val="200000"/>
                        </a:lnSpc>
                        <a:spcAft>
                          <a:spcPts val="0"/>
                        </a:spcAft>
                      </a:pPr>
                      <a:r>
                        <a:rPr lang="es-EC" sz="700">
                          <a:effectLst/>
                        </a:rPr>
                        <a:t>1620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a:effectLst/>
                        </a:rPr>
                        <a:t>2620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759585586"/>
                  </a:ext>
                </a:extLst>
              </a:tr>
              <a:tr h="264379">
                <a:tc>
                  <a:txBody>
                    <a:bodyPr/>
                    <a:lstStyle/>
                    <a:p>
                      <a:pPr algn="ctr">
                        <a:lnSpc>
                          <a:spcPct val="200000"/>
                        </a:lnSpc>
                        <a:spcAft>
                          <a:spcPts val="0"/>
                        </a:spcAft>
                      </a:pPr>
                      <a:r>
                        <a:rPr lang="es-EC" sz="700">
                          <a:effectLst/>
                        </a:rPr>
                        <a:t>2440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a:effectLst/>
                        </a:rPr>
                        <a:t>2500</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3086574743"/>
                  </a:ext>
                </a:extLst>
              </a:tr>
              <a:tr h="264379">
                <a:tc>
                  <a:txBody>
                    <a:bodyPr/>
                    <a:lstStyle/>
                    <a:p>
                      <a:pPr algn="ctr">
                        <a:lnSpc>
                          <a:spcPct val="200000"/>
                        </a:lnSpc>
                        <a:spcAft>
                          <a:spcPts val="0"/>
                        </a:spcAft>
                      </a:pPr>
                      <a:r>
                        <a:rPr lang="es-EC" sz="700">
                          <a:effectLst/>
                        </a:rPr>
                        <a:t>2445</a:t>
                      </a:r>
                      <a:endParaRPr lang="es-EC" sz="70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tc>
                  <a:txBody>
                    <a:bodyPr/>
                    <a:lstStyle/>
                    <a:p>
                      <a:pPr algn="ctr">
                        <a:lnSpc>
                          <a:spcPct val="200000"/>
                        </a:lnSpc>
                        <a:spcAft>
                          <a:spcPts val="0"/>
                        </a:spcAft>
                      </a:pPr>
                      <a:r>
                        <a:rPr lang="es-EC" sz="700" dirty="0">
                          <a:effectLst/>
                        </a:rPr>
                        <a:t>2600</a:t>
                      </a:r>
                      <a:endParaRPr lang="es-EC" sz="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150" marR="39150" marT="0" marB="0"/>
                </a:tc>
                <a:extLst>
                  <a:ext uri="{0D108BD9-81ED-4DB2-BD59-A6C34878D82A}">
                    <a16:rowId xmlns:a16="http://schemas.microsoft.com/office/drawing/2014/main" val="773817373"/>
                  </a:ext>
                </a:extLst>
              </a:tr>
            </a:tbl>
          </a:graphicData>
        </a:graphic>
      </p:graphicFrame>
      <p:graphicFrame>
        <p:nvGraphicFramePr>
          <p:cNvPr id="5" name="Gráfico 4">
            <a:extLst>
              <a:ext uri="{FF2B5EF4-FFF2-40B4-BE49-F238E27FC236}">
                <a16:creationId xmlns:a16="http://schemas.microsoft.com/office/drawing/2014/main" id="{C15B7E48-6F78-40EE-BB08-E1838A06BCE5}"/>
              </a:ext>
            </a:extLst>
          </p:cNvPr>
          <p:cNvGraphicFramePr/>
          <p:nvPr>
            <p:extLst>
              <p:ext uri="{D42A27DB-BD31-4B8C-83A1-F6EECF244321}">
                <p14:modId xmlns:p14="http://schemas.microsoft.com/office/powerpoint/2010/main" val="816229630"/>
              </p:ext>
            </p:extLst>
          </p:nvPr>
        </p:nvGraphicFramePr>
        <p:xfrm>
          <a:off x="3667026" y="2088705"/>
          <a:ext cx="6461760" cy="28879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3313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80" y="178525"/>
            <a:ext cx="8596668" cy="1320800"/>
          </a:xfrm>
        </p:spPr>
        <p:txBody>
          <a:bodyPr>
            <a:noAutofit/>
          </a:bodyPr>
          <a:lstStyle/>
          <a:p>
            <a:pPr algn="ctr"/>
            <a:r>
              <a:rPr lang="es-ES" sz="2800" b="1" dirty="0">
                <a:effectLst/>
                <a:latin typeface="Arial" panose="020B0604020202020204" pitchFamily="34" charset="0"/>
                <a:ea typeface="Times New Roman" panose="02020603050405020304" pitchFamily="18" charset="0"/>
                <a:cs typeface="Times New Roman" panose="02020603050405020304" pitchFamily="18" charset="0"/>
              </a:rPr>
              <a:t>CORRELACIÓN DEL PRE Y POST TEST DE ANSIEDAD COGNITIVA, SOMÁTICA Y AUTOCONFIANZA</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p>
        </p:txBody>
      </p:sp>
      <p:graphicFrame>
        <p:nvGraphicFramePr>
          <p:cNvPr id="6" name="Gráfico 5">
            <a:extLst>
              <a:ext uri="{FF2B5EF4-FFF2-40B4-BE49-F238E27FC236}">
                <a16:creationId xmlns:a16="http://schemas.microsoft.com/office/drawing/2014/main" id="{4B90CCC3-E23B-48AF-B911-CCB062ACEAA8}"/>
              </a:ext>
            </a:extLst>
          </p:cNvPr>
          <p:cNvGraphicFramePr/>
          <p:nvPr>
            <p:extLst>
              <p:ext uri="{D42A27DB-BD31-4B8C-83A1-F6EECF244321}">
                <p14:modId xmlns:p14="http://schemas.microsoft.com/office/powerpoint/2010/main" val="2379994638"/>
              </p:ext>
            </p:extLst>
          </p:nvPr>
        </p:nvGraphicFramePr>
        <p:xfrm>
          <a:off x="520580" y="1925424"/>
          <a:ext cx="5435155" cy="34949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a 2">
            <a:extLst>
              <a:ext uri="{FF2B5EF4-FFF2-40B4-BE49-F238E27FC236}">
                <a16:creationId xmlns:a16="http://schemas.microsoft.com/office/drawing/2014/main" id="{B753F5AF-A882-4905-BBA7-C1B80BCB0D1B}"/>
              </a:ext>
            </a:extLst>
          </p:cNvPr>
          <p:cNvGraphicFramePr>
            <a:graphicFrameLocks noGrp="1"/>
          </p:cNvGraphicFramePr>
          <p:nvPr>
            <p:extLst>
              <p:ext uri="{D42A27DB-BD31-4B8C-83A1-F6EECF244321}">
                <p14:modId xmlns:p14="http://schemas.microsoft.com/office/powerpoint/2010/main" val="2714102590"/>
              </p:ext>
            </p:extLst>
          </p:nvPr>
        </p:nvGraphicFramePr>
        <p:xfrm>
          <a:off x="6236267" y="2298961"/>
          <a:ext cx="3383722" cy="2260078"/>
        </p:xfrm>
        <a:graphic>
          <a:graphicData uri="http://schemas.openxmlformats.org/drawingml/2006/table">
            <a:tbl>
              <a:tblPr firstRow="1" firstCol="1" bandRow="1">
                <a:tableStyleId>{5C22544A-7EE6-4342-B048-85BDC9FD1C3A}</a:tableStyleId>
              </a:tblPr>
              <a:tblGrid>
                <a:gridCol w="1468408">
                  <a:extLst>
                    <a:ext uri="{9D8B030D-6E8A-4147-A177-3AD203B41FA5}">
                      <a16:colId xmlns:a16="http://schemas.microsoft.com/office/drawing/2014/main" val="655358095"/>
                    </a:ext>
                  </a:extLst>
                </a:gridCol>
                <a:gridCol w="957657">
                  <a:extLst>
                    <a:ext uri="{9D8B030D-6E8A-4147-A177-3AD203B41FA5}">
                      <a16:colId xmlns:a16="http://schemas.microsoft.com/office/drawing/2014/main" val="3866867510"/>
                    </a:ext>
                  </a:extLst>
                </a:gridCol>
                <a:gridCol w="957657">
                  <a:extLst>
                    <a:ext uri="{9D8B030D-6E8A-4147-A177-3AD203B41FA5}">
                      <a16:colId xmlns:a16="http://schemas.microsoft.com/office/drawing/2014/main" val="926399652"/>
                    </a:ext>
                  </a:extLst>
                </a:gridCol>
              </a:tblGrid>
              <a:tr h="774993">
                <a:tc>
                  <a:txBody>
                    <a:bodyPr/>
                    <a:lstStyle/>
                    <a:p>
                      <a:pPr>
                        <a:lnSpc>
                          <a:spcPct val="200000"/>
                        </a:lnSpc>
                        <a:spcAft>
                          <a:spcPts val="0"/>
                        </a:spcAft>
                      </a:pPr>
                      <a:r>
                        <a:rPr lang="es-EC" sz="1100" cap="all" dirty="0">
                          <a:effectLst/>
                        </a:rPr>
                        <a:t> </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100" cap="all">
                          <a:effectLst/>
                        </a:rPr>
                        <a:t>PRE TEST</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1100" cap="all">
                          <a:effectLst/>
                        </a:rPr>
                        <a:t>POST TEST</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51245376"/>
                  </a:ext>
                </a:extLst>
              </a:tr>
              <a:tr h="355046">
                <a:tc>
                  <a:txBody>
                    <a:bodyPr/>
                    <a:lstStyle/>
                    <a:p>
                      <a:pPr>
                        <a:lnSpc>
                          <a:spcPct val="200000"/>
                        </a:lnSpc>
                        <a:spcAft>
                          <a:spcPts val="0"/>
                        </a:spcAft>
                      </a:pPr>
                      <a:r>
                        <a:rPr lang="es-EC" sz="1100" cap="all">
                          <a:effectLst/>
                        </a:rPr>
                        <a:t>%COGNITIVO</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200000"/>
                        </a:lnSpc>
                        <a:spcAft>
                          <a:spcPts val="0"/>
                        </a:spcAft>
                      </a:pPr>
                      <a:r>
                        <a:rPr lang="es-EC" sz="1100">
                          <a:effectLst/>
                        </a:rPr>
                        <a:t>77,7</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200000"/>
                        </a:lnSpc>
                        <a:spcAft>
                          <a:spcPts val="0"/>
                        </a:spcAft>
                      </a:pPr>
                      <a:r>
                        <a:rPr lang="es-EC" sz="1100">
                          <a:effectLst/>
                        </a:rPr>
                        <a:t>38,48</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83520948"/>
                  </a:ext>
                </a:extLst>
              </a:tr>
              <a:tr h="355046">
                <a:tc>
                  <a:txBody>
                    <a:bodyPr/>
                    <a:lstStyle/>
                    <a:p>
                      <a:pPr>
                        <a:lnSpc>
                          <a:spcPct val="200000"/>
                        </a:lnSpc>
                        <a:spcAft>
                          <a:spcPts val="0"/>
                        </a:spcAft>
                      </a:pPr>
                      <a:r>
                        <a:rPr lang="es-EC" sz="1100" cap="all">
                          <a:effectLst/>
                        </a:rPr>
                        <a:t>%SOMATICO</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200000"/>
                        </a:lnSpc>
                        <a:spcAft>
                          <a:spcPts val="0"/>
                        </a:spcAft>
                      </a:pPr>
                      <a:r>
                        <a:rPr lang="es-EC" sz="1100">
                          <a:effectLst/>
                        </a:rPr>
                        <a:t>78,4</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200000"/>
                        </a:lnSpc>
                        <a:spcAft>
                          <a:spcPts val="0"/>
                        </a:spcAft>
                      </a:pPr>
                      <a:r>
                        <a:rPr lang="es-EC" sz="1100">
                          <a:effectLst/>
                        </a:rPr>
                        <a:t>52,72</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65302373"/>
                  </a:ext>
                </a:extLst>
              </a:tr>
              <a:tr h="774993">
                <a:tc>
                  <a:txBody>
                    <a:bodyPr/>
                    <a:lstStyle/>
                    <a:p>
                      <a:pPr>
                        <a:lnSpc>
                          <a:spcPct val="200000"/>
                        </a:lnSpc>
                        <a:spcAft>
                          <a:spcPts val="0"/>
                        </a:spcAft>
                      </a:pPr>
                      <a:r>
                        <a:rPr lang="es-EC" sz="1100" cap="all">
                          <a:effectLst/>
                        </a:rPr>
                        <a:t>%AUTOCONFIANZA</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200000"/>
                        </a:lnSpc>
                        <a:spcAft>
                          <a:spcPts val="0"/>
                        </a:spcAft>
                      </a:pPr>
                      <a:r>
                        <a:rPr lang="es-EC" sz="1100">
                          <a:effectLst/>
                        </a:rPr>
                        <a:t>37,18</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200000"/>
                        </a:lnSpc>
                        <a:spcAft>
                          <a:spcPts val="0"/>
                        </a:spcAft>
                      </a:pPr>
                      <a:r>
                        <a:rPr lang="es-EC" sz="1100" dirty="0">
                          <a:effectLst/>
                        </a:rPr>
                        <a:t>56,24</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66608001"/>
                  </a:ext>
                </a:extLst>
              </a:tr>
            </a:tbl>
          </a:graphicData>
        </a:graphic>
      </p:graphicFrame>
    </p:spTree>
    <p:extLst>
      <p:ext uri="{BB962C8B-B14F-4D97-AF65-F5344CB8AC3E}">
        <p14:creationId xmlns:p14="http://schemas.microsoft.com/office/powerpoint/2010/main" val="24723817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dirty="0" err="1"/>
              <a:t>Conclusiones</a:t>
            </a:r>
            <a:endParaRPr lang="en-US" dirty="0"/>
          </a:p>
        </p:txBody>
      </p:sp>
      <p:sp>
        <p:nvSpPr>
          <p:cNvPr id="3" name="Marcador de contenido 2"/>
          <p:cNvSpPr>
            <a:spLocks noGrp="1"/>
          </p:cNvSpPr>
          <p:nvPr>
            <p:ph idx="1"/>
          </p:nvPr>
        </p:nvSpPr>
        <p:spPr>
          <a:xfrm>
            <a:off x="677334" y="1593669"/>
            <a:ext cx="8923866" cy="4447693"/>
          </a:xfrm>
        </p:spPr>
        <p:txBody>
          <a:bodyPr>
            <a:normAutofit lnSpcReduction="10000"/>
          </a:bodyPr>
          <a:lstStyle/>
          <a:p>
            <a:pPr lvl="0"/>
            <a:r>
              <a:rPr lang="es-ES" dirty="0"/>
              <a:t>Mediante la presente investigación se pudo determinar los diferentes niveles de ansiedad que se presenta en los deportistas del equipo de triatlón de la Escuela Técnica de la Fuerza Aérea, los mismos que reflejaron con valores relacionados a la Ansiedad Cognitiva en un promedio de 77.7%, a la Ansiedad Somática con un promedio de 78.4%, y en lo que respecta a Autoconfianza con un promedio de 37.18%.</a:t>
            </a:r>
            <a:endParaRPr lang="es-EC" dirty="0"/>
          </a:p>
          <a:p>
            <a:pPr lvl="0"/>
            <a:r>
              <a:rPr lang="es-ES" dirty="0"/>
              <a:t>Por medio de la presente investigación se pudo concluir que, el performance alcanzado en el Test de Cooper se aprecian valores que van desde los 1400 metros considerándose como “Muy Mala” hasta los 3330 metros considerándose como “Excelente” los mismos que se encuentran dentro de los parámetros normales para un atleta, siendo los recorridos más altos correspondientes a los individuos que presentaban menores niveles de Ansiedad.</a:t>
            </a:r>
            <a:endParaRPr lang="es-EC" dirty="0"/>
          </a:p>
          <a:p>
            <a:pPr lvl="0"/>
            <a:r>
              <a:rPr lang="es-ES" dirty="0"/>
              <a:t>En la presente investigación se formuló una alternativa de solución al problema antes planteado, elaborando una guía con técnicas de afrontamiento para poder controlar y disminuir la ansiedad, la misma que se produce por el rendimiento deportivo y que afecta a el mismo. </a:t>
            </a:r>
            <a:endParaRPr lang="es-EC" dirty="0"/>
          </a:p>
          <a:p>
            <a:pPr marL="0" indent="0" algn="just">
              <a:buNone/>
            </a:pPr>
            <a:endParaRPr lang="en-U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5808" y="349793"/>
            <a:ext cx="1200333" cy="1200333"/>
          </a:xfrm>
          <a:prstGeom prst="rect">
            <a:avLst/>
          </a:prstGeom>
        </p:spPr>
      </p:pic>
    </p:spTree>
    <p:extLst>
      <p:ext uri="{BB962C8B-B14F-4D97-AF65-F5344CB8AC3E}">
        <p14:creationId xmlns:p14="http://schemas.microsoft.com/office/powerpoint/2010/main" val="3109259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892629"/>
          </a:xfrm>
        </p:spPr>
        <p:txBody>
          <a:bodyPr/>
          <a:lstStyle/>
          <a:p>
            <a:pPr algn="ctr"/>
            <a:r>
              <a:rPr lang="en-US" dirty="0" err="1"/>
              <a:t>Recomendaciones</a:t>
            </a:r>
            <a:r>
              <a:rPr lang="en-US" dirty="0"/>
              <a:t> </a:t>
            </a:r>
          </a:p>
        </p:txBody>
      </p:sp>
      <p:sp>
        <p:nvSpPr>
          <p:cNvPr id="3" name="Marcador de contenido 2"/>
          <p:cNvSpPr>
            <a:spLocks noGrp="1"/>
          </p:cNvSpPr>
          <p:nvPr>
            <p:ph idx="1"/>
          </p:nvPr>
        </p:nvSpPr>
        <p:spPr>
          <a:xfrm>
            <a:off x="677333" y="1593130"/>
            <a:ext cx="9249092" cy="4448233"/>
          </a:xfrm>
        </p:spPr>
        <p:txBody>
          <a:bodyPr>
            <a:normAutofit lnSpcReduction="10000"/>
          </a:bodyPr>
          <a:lstStyle/>
          <a:p>
            <a:pPr lvl="0"/>
            <a:r>
              <a:rPr lang="es-ES" dirty="0"/>
              <a:t>Los profesionales de Cultura Física en base a los resultados obtenidos acerca de los niveles de ansiedad en la población estudiada, deben de desarrollar planificaciones de entrenamiento individualizadas con proyección al alto rendimiento sobre todo con los que tienen un correcto proceso de búsqueda y selección de talentos.</a:t>
            </a:r>
            <a:endParaRPr lang="es-EC" dirty="0"/>
          </a:p>
          <a:p>
            <a:pPr lvl="0"/>
            <a:r>
              <a:rPr lang="es-ES" dirty="0"/>
              <a:t>Investigar y aplicar de manera adecuada y oportuna los diferentes test de esfuerzo y rendimiento deportivo los mismos que deben ir de forma paralela con la psicología del Deporte, solo de esta manera se podrá obtener información valiosa y puntual al momento de evaluar el Rendimiento Deportivo y la Ansiedad ocasionada por su perfeccionamiento, tomando en cuenta que la población tiene un nivel alto de competitividad entre ellos y por ende es la tendencia al déficit en el Rendimiento Deportivo.</a:t>
            </a:r>
            <a:endParaRPr lang="es-EC" dirty="0"/>
          </a:p>
          <a:p>
            <a:pPr lvl="0"/>
            <a:r>
              <a:rPr lang="es-ES" dirty="0"/>
              <a:t>Se recomienda la investigación y el correcto uso de la presente guía la misma que se proyecta a las necesidades del deportista y por sobre todo a disminuir los distintos niveles de ansiedad de tal manera que se pueda desarrollar una correcta y puntual planificación de acuerdo a la individualidad deportiva de cada deportista. </a:t>
            </a:r>
            <a:endParaRPr lang="es-EC" dirty="0"/>
          </a:p>
        </p:txBody>
      </p:sp>
    </p:spTree>
    <p:extLst>
      <p:ext uri="{BB962C8B-B14F-4D97-AF65-F5344CB8AC3E}">
        <p14:creationId xmlns:p14="http://schemas.microsoft.com/office/powerpoint/2010/main" val="72797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E2F712-9FBA-4E0C-9931-566E9A534DF8}"/>
              </a:ext>
            </a:extLst>
          </p:cNvPr>
          <p:cNvSpPr>
            <a:spLocks noGrp="1"/>
          </p:cNvSpPr>
          <p:nvPr>
            <p:ph type="title"/>
          </p:nvPr>
        </p:nvSpPr>
        <p:spPr/>
        <p:txBody>
          <a:bodyPr/>
          <a:lstStyle/>
          <a:p>
            <a:pPr algn="ctr"/>
            <a:r>
              <a:rPr lang="es-EC" b="1" dirty="0"/>
              <a:t>PREGUNTAS?</a:t>
            </a:r>
          </a:p>
        </p:txBody>
      </p:sp>
      <p:pic>
        <p:nvPicPr>
          <p:cNvPr id="7" name="Imagen 6">
            <a:extLst>
              <a:ext uri="{FF2B5EF4-FFF2-40B4-BE49-F238E27FC236}">
                <a16:creationId xmlns:a16="http://schemas.microsoft.com/office/drawing/2014/main" id="{D640430A-C584-4A5A-B10F-A55887CF7A77}"/>
              </a:ext>
            </a:extLst>
          </p:cNvPr>
          <p:cNvPicPr>
            <a:picLocks noChangeAspect="1"/>
          </p:cNvPicPr>
          <p:nvPr/>
        </p:nvPicPr>
        <p:blipFill>
          <a:blip r:embed="rId2"/>
          <a:stretch>
            <a:fillRect/>
          </a:stretch>
        </p:blipFill>
        <p:spPr>
          <a:xfrm>
            <a:off x="1918728" y="2413260"/>
            <a:ext cx="3603022" cy="3026539"/>
          </a:xfrm>
          <a:prstGeom prst="rect">
            <a:avLst/>
          </a:prstGeom>
        </p:spPr>
      </p:pic>
      <p:sp>
        <p:nvSpPr>
          <p:cNvPr id="4" name="Marcador de contenido 3">
            <a:extLst>
              <a:ext uri="{FF2B5EF4-FFF2-40B4-BE49-F238E27FC236}">
                <a16:creationId xmlns:a16="http://schemas.microsoft.com/office/drawing/2014/main" id="{E8922EA6-86FB-49F5-A347-E8BE91AFC88B}"/>
              </a:ext>
            </a:extLst>
          </p:cNvPr>
          <p:cNvSpPr>
            <a:spLocks noGrp="1"/>
          </p:cNvSpPr>
          <p:nvPr>
            <p:ph idx="1"/>
          </p:nvPr>
        </p:nvSpPr>
        <p:spPr/>
        <p:txBody>
          <a:bodyPr/>
          <a:lstStyle/>
          <a:p>
            <a:endParaRPr lang="es-EC"/>
          </a:p>
        </p:txBody>
      </p:sp>
    </p:spTree>
    <p:extLst>
      <p:ext uri="{BB962C8B-B14F-4D97-AF65-F5344CB8AC3E}">
        <p14:creationId xmlns:p14="http://schemas.microsoft.com/office/powerpoint/2010/main" val="2597613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2697" y="908323"/>
            <a:ext cx="5708469" cy="1129482"/>
          </a:xfrm>
        </p:spPr>
        <p:txBody>
          <a:bodyPr>
            <a:noAutofit/>
          </a:bodyPr>
          <a:lstStyle/>
          <a:p>
            <a:pPr algn="ctr"/>
            <a:r>
              <a:rPr lang="es-CO" sz="9600" dirty="0">
                <a:solidFill>
                  <a:schemeClr val="tx1"/>
                </a:solidFill>
                <a:latin typeface="Brush Script MT" panose="03060802040406070304" pitchFamily="66" charset="0"/>
              </a:rPr>
              <a:t>Gracias por su </a:t>
            </a:r>
            <a:r>
              <a:rPr lang="es-CO" sz="9600" dirty="0" err="1">
                <a:solidFill>
                  <a:schemeClr val="tx1"/>
                </a:solidFill>
                <a:latin typeface="Brush Script MT" panose="03060802040406070304" pitchFamily="66" charset="0"/>
              </a:rPr>
              <a:t>atencion</a:t>
            </a:r>
            <a:endParaRPr lang="en-US" sz="9600" dirty="0">
              <a:solidFill>
                <a:schemeClr val="tx1"/>
              </a:solidFill>
              <a:latin typeface="Brush Script MT" panose="03060802040406070304" pitchFamily="66" charset="0"/>
            </a:endParaRPr>
          </a:p>
        </p:txBody>
      </p:sp>
      <p:pic>
        <p:nvPicPr>
          <p:cNvPr id="12" name="Imagen 11">
            <a:extLst>
              <a:ext uri="{FF2B5EF4-FFF2-40B4-BE49-F238E27FC236}">
                <a16:creationId xmlns:a16="http://schemas.microsoft.com/office/drawing/2014/main" id="{7086A5BB-B8EA-4FC1-920B-20DDD8AB1B4D}"/>
              </a:ext>
            </a:extLst>
          </p:cNvPr>
          <p:cNvPicPr>
            <a:picLocks noChangeAspect="1"/>
          </p:cNvPicPr>
          <p:nvPr/>
        </p:nvPicPr>
        <p:blipFill>
          <a:blip r:embed="rId2"/>
          <a:stretch>
            <a:fillRect/>
          </a:stretch>
        </p:blipFill>
        <p:spPr>
          <a:xfrm>
            <a:off x="7188053" y="3549036"/>
            <a:ext cx="3547577" cy="2660683"/>
          </a:xfrm>
          <a:prstGeom prst="rect">
            <a:avLst/>
          </a:prstGeom>
          <a:ln>
            <a:noFill/>
          </a:ln>
          <a:effectLst>
            <a:softEdge rad="112500"/>
          </a:effectLst>
        </p:spPr>
      </p:pic>
      <p:sp>
        <p:nvSpPr>
          <p:cNvPr id="4" name="Marcador de contenido 3">
            <a:extLst>
              <a:ext uri="{FF2B5EF4-FFF2-40B4-BE49-F238E27FC236}">
                <a16:creationId xmlns:a16="http://schemas.microsoft.com/office/drawing/2014/main" id="{B658C7A1-0086-46FC-BE2A-3E74F78CF2AF}"/>
              </a:ext>
            </a:extLst>
          </p:cNvPr>
          <p:cNvSpPr>
            <a:spLocks noGrp="1"/>
          </p:cNvSpPr>
          <p:nvPr>
            <p:ph idx="1"/>
          </p:nvPr>
        </p:nvSpPr>
        <p:spPr>
          <a:xfrm>
            <a:off x="2192784" y="2160590"/>
            <a:ext cx="7081218" cy="2233858"/>
          </a:xfrm>
        </p:spPr>
        <p:txBody>
          <a:bodyPr/>
          <a:lstStyle/>
          <a:p>
            <a:endParaRPr lang="es-EC" dirty="0"/>
          </a:p>
        </p:txBody>
      </p:sp>
      <p:pic>
        <p:nvPicPr>
          <p:cNvPr id="1026" name="Picture 2">
            <a:extLst>
              <a:ext uri="{FF2B5EF4-FFF2-40B4-BE49-F238E27FC236}">
                <a16:creationId xmlns:a16="http://schemas.microsoft.com/office/drawing/2014/main" id="{A17A4EAF-F5DC-4E86-A53B-50B24B63A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587" y="419870"/>
            <a:ext cx="4671625" cy="26277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7A04A44-3A44-4130-87E7-04B2AFBF0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156" y="3916711"/>
            <a:ext cx="4373684" cy="24601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53222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438111"/>
            <a:ext cx="8596668" cy="1320800"/>
          </a:xfrm>
        </p:spPr>
        <p:txBody>
          <a:bodyPr/>
          <a:lstStyle/>
          <a:p>
            <a:pPr lvl="2" algn="ctr" defTabSz="457200" rtl="0">
              <a:spcBef>
                <a:spcPct val="0"/>
              </a:spcBef>
            </a:pPr>
            <a:r>
              <a:rPr lang="es-EC" sz="3600" b="1" dirty="0">
                <a:solidFill>
                  <a:schemeClr val="accent1"/>
                </a:solidFill>
              </a:rPr>
              <a:t>Descripción del problema </a:t>
            </a:r>
            <a:r>
              <a:rPr lang="en-US" b="1" dirty="0"/>
              <a:t/>
            </a:r>
            <a:br>
              <a:rPr lang="en-US" b="1" dirty="0"/>
            </a:br>
            <a:endParaRPr lang="en-US" dirty="0"/>
          </a:p>
        </p:txBody>
      </p:sp>
      <p:sp>
        <p:nvSpPr>
          <p:cNvPr id="3" name="Marcador de contenido 2"/>
          <p:cNvSpPr>
            <a:spLocks noGrp="1"/>
          </p:cNvSpPr>
          <p:nvPr>
            <p:ph idx="1"/>
          </p:nvPr>
        </p:nvSpPr>
        <p:spPr>
          <a:xfrm>
            <a:off x="677334" y="1005841"/>
            <a:ext cx="9224312" cy="5643154"/>
          </a:xfrm>
        </p:spPr>
        <p:txBody>
          <a:bodyPr>
            <a:normAutofit/>
          </a:bodyPr>
          <a:lstStyle/>
          <a:p>
            <a:pPr algn="just"/>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p:txBody>
      </p:sp>
      <p:sp>
        <p:nvSpPr>
          <p:cNvPr id="6" name="CuadroTexto 5">
            <a:extLst>
              <a:ext uri="{FF2B5EF4-FFF2-40B4-BE49-F238E27FC236}">
                <a16:creationId xmlns:a16="http://schemas.microsoft.com/office/drawing/2014/main" id="{2DE2C9C7-4F9B-470E-A098-92C7AAA2DC9E}"/>
              </a:ext>
            </a:extLst>
          </p:cNvPr>
          <p:cNvSpPr txBox="1"/>
          <p:nvPr/>
        </p:nvSpPr>
        <p:spPr>
          <a:xfrm>
            <a:off x="5250730" y="1545996"/>
            <a:ext cx="4204355" cy="1200329"/>
          </a:xfrm>
          <a:prstGeom prst="rect">
            <a:avLst/>
          </a:prstGeom>
          <a:noFill/>
        </p:spPr>
        <p:txBody>
          <a:bodyPr wrap="square" rtlCol="0">
            <a:spAutoFit/>
          </a:bodyPr>
          <a:lstStyle/>
          <a:p>
            <a:pPr marL="285750" indent="-285750">
              <a:buFont typeface="Arial" panose="020B0604020202020204" pitchFamily="34" charset="0"/>
              <a:buChar char="•"/>
            </a:pPr>
            <a:r>
              <a:rPr lang="es-EC" dirty="0"/>
              <a:t>Avance de las diferentes disciplinas deportivas</a:t>
            </a:r>
          </a:p>
          <a:p>
            <a:pPr marL="285750" indent="-285750">
              <a:buFont typeface="Arial" panose="020B0604020202020204" pitchFamily="34" charset="0"/>
              <a:buChar char="•"/>
            </a:pPr>
            <a:r>
              <a:rPr lang="es-EC" dirty="0"/>
              <a:t>De verdad influye la ansiedad</a:t>
            </a:r>
          </a:p>
          <a:p>
            <a:pPr marL="285750" indent="-285750">
              <a:buFont typeface="Arial" panose="020B0604020202020204" pitchFamily="34" charset="0"/>
              <a:buChar char="•"/>
            </a:pPr>
            <a:endParaRPr lang="es-EC" dirty="0"/>
          </a:p>
        </p:txBody>
      </p:sp>
      <p:sp>
        <p:nvSpPr>
          <p:cNvPr id="8" name="CuadroTexto 7">
            <a:extLst>
              <a:ext uri="{FF2B5EF4-FFF2-40B4-BE49-F238E27FC236}">
                <a16:creationId xmlns:a16="http://schemas.microsoft.com/office/drawing/2014/main" id="{4128F88B-5C3D-4074-8B5E-167FC42AAD0A}"/>
              </a:ext>
            </a:extLst>
          </p:cNvPr>
          <p:cNvSpPr txBox="1"/>
          <p:nvPr/>
        </p:nvSpPr>
        <p:spPr>
          <a:xfrm>
            <a:off x="331509" y="2898725"/>
            <a:ext cx="4204355" cy="1477328"/>
          </a:xfrm>
          <a:prstGeom prst="rect">
            <a:avLst/>
          </a:prstGeom>
          <a:noFill/>
        </p:spPr>
        <p:txBody>
          <a:bodyPr wrap="square" rtlCol="0">
            <a:spAutoFit/>
          </a:bodyPr>
          <a:lstStyle/>
          <a:p>
            <a:pPr marL="285750" indent="-285750">
              <a:buFont typeface="Arial" panose="020B0604020202020204" pitchFamily="34" charset="0"/>
              <a:buChar char="•"/>
            </a:pPr>
            <a:r>
              <a:rPr lang="es-EC" dirty="0" err="1"/>
              <a:t>Anshel</a:t>
            </a:r>
            <a:r>
              <a:rPr lang="es-EC" dirty="0"/>
              <a:t> la define como un sentimiento.</a:t>
            </a:r>
          </a:p>
          <a:p>
            <a:pPr marL="285750" indent="-285750">
              <a:buFont typeface="Arial" panose="020B0604020202020204" pitchFamily="34" charset="0"/>
              <a:buChar char="•"/>
            </a:pPr>
            <a:r>
              <a:rPr lang="es-EC" dirty="0"/>
              <a:t>Martens la contempla desde un punto multidimensional.</a:t>
            </a:r>
          </a:p>
          <a:p>
            <a:pPr marL="285750" indent="-285750">
              <a:buFont typeface="Arial" panose="020B0604020202020204" pitchFamily="34" charset="0"/>
              <a:buChar char="•"/>
            </a:pPr>
            <a:endParaRPr lang="es-EC" dirty="0"/>
          </a:p>
        </p:txBody>
      </p:sp>
      <p:sp>
        <p:nvSpPr>
          <p:cNvPr id="10" name="CuadroTexto 9">
            <a:extLst>
              <a:ext uri="{FF2B5EF4-FFF2-40B4-BE49-F238E27FC236}">
                <a16:creationId xmlns:a16="http://schemas.microsoft.com/office/drawing/2014/main" id="{63EA532C-EC51-4A44-95E1-88621EA3AEE9}"/>
              </a:ext>
            </a:extLst>
          </p:cNvPr>
          <p:cNvSpPr txBox="1"/>
          <p:nvPr/>
        </p:nvSpPr>
        <p:spPr>
          <a:xfrm>
            <a:off x="5414128" y="4376053"/>
            <a:ext cx="4204355" cy="1200329"/>
          </a:xfrm>
          <a:prstGeom prst="rect">
            <a:avLst/>
          </a:prstGeom>
          <a:noFill/>
        </p:spPr>
        <p:txBody>
          <a:bodyPr wrap="square" rtlCol="0">
            <a:spAutoFit/>
          </a:bodyPr>
          <a:lstStyle/>
          <a:p>
            <a:pPr marL="285750" indent="-285750">
              <a:buFont typeface="Arial" panose="020B0604020202020204" pitchFamily="34" charset="0"/>
              <a:buChar char="•"/>
            </a:pPr>
            <a:r>
              <a:rPr lang="es-EC" dirty="0"/>
              <a:t>La F.E.A y las selecciones de atletismo de cada provincia.</a:t>
            </a:r>
          </a:p>
          <a:p>
            <a:pPr marL="285750" indent="-285750">
              <a:buFont typeface="Arial" panose="020B0604020202020204" pitchFamily="34" charset="0"/>
              <a:buChar char="•"/>
            </a:pPr>
            <a:r>
              <a:rPr lang="es-EC" dirty="0"/>
              <a:t>Conde Villar afirma que no existe actualización de los docentes.</a:t>
            </a:r>
          </a:p>
        </p:txBody>
      </p:sp>
      <p:pic>
        <p:nvPicPr>
          <p:cNvPr id="11" name="Imagen 10">
            <a:extLst>
              <a:ext uri="{FF2B5EF4-FFF2-40B4-BE49-F238E27FC236}">
                <a16:creationId xmlns:a16="http://schemas.microsoft.com/office/drawing/2014/main" id="{09C39721-95EA-4479-BB99-685A0B015F80}"/>
              </a:ext>
            </a:extLst>
          </p:cNvPr>
          <p:cNvPicPr>
            <a:picLocks noChangeAspect="1"/>
          </p:cNvPicPr>
          <p:nvPr/>
        </p:nvPicPr>
        <p:blipFill>
          <a:blip r:embed="rId2"/>
          <a:stretch>
            <a:fillRect/>
          </a:stretch>
        </p:blipFill>
        <p:spPr>
          <a:xfrm>
            <a:off x="2290354" y="1098511"/>
            <a:ext cx="2255241" cy="1609678"/>
          </a:xfrm>
          <a:prstGeom prst="rect">
            <a:avLst/>
          </a:prstGeom>
        </p:spPr>
      </p:pic>
      <p:pic>
        <p:nvPicPr>
          <p:cNvPr id="12" name="Imagen 11">
            <a:extLst>
              <a:ext uri="{FF2B5EF4-FFF2-40B4-BE49-F238E27FC236}">
                <a16:creationId xmlns:a16="http://schemas.microsoft.com/office/drawing/2014/main" id="{9282C7D6-8A62-4FDE-A6AB-32D7AF4D9ADE}"/>
              </a:ext>
            </a:extLst>
          </p:cNvPr>
          <p:cNvPicPr>
            <a:picLocks noChangeAspect="1"/>
          </p:cNvPicPr>
          <p:nvPr/>
        </p:nvPicPr>
        <p:blipFill>
          <a:blip r:embed="rId3"/>
          <a:stretch>
            <a:fillRect/>
          </a:stretch>
        </p:blipFill>
        <p:spPr>
          <a:xfrm>
            <a:off x="5289490" y="2576170"/>
            <a:ext cx="2556957" cy="1705659"/>
          </a:xfrm>
          <a:prstGeom prst="rect">
            <a:avLst/>
          </a:prstGeom>
        </p:spPr>
      </p:pic>
      <p:pic>
        <p:nvPicPr>
          <p:cNvPr id="1026" name="Picture 2" descr="F.E.A">
            <a:extLst>
              <a:ext uri="{FF2B5EF4-FFF2-40B4-BE49-F238E27FC236}">
                <a16:creationId xmlns:a16="http://schemas.microsoft.com/office/drawing/2014/main" id="{3D824CB0-92E7-431A-8E30-C5FDE4DF93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5480" y="4376053"/>
            <a:ext cx="3070384" cy="2047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687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2" algn="ctr" defTabSz="457200" rtl="0">
              <a:spcBef>
                <a:spcPct val="0"/>
              </a:spcBef>
            </a:pPr>
            <a:r>
              <a:rPr lang="es-EC" sz="3600" b="1" dirty="0">
                <a:solidFill>
                  <a:schemeClr val="accent1"/>
                </a:solidFill>
              </a:rPr>
              <a:t>Formulación del problema</a:t>
            </a:r>
            <a:r>
              <a:rPr lang="es-EC" sz="2400" dirty="0">
                <a:solidFill>
                  <a:schemeClr val="accent1"/>
                </a:solidFill>
              </a:rPr>
              <a:t>   </a:t>
            </a:r>
            <a:r>
              <a:rPr lang="es-EC" sz="2400" b="1" dirty="0">
                <a:solidFill>
                  <a:schemeClr val="accent1"/>
                </a:solidFill>
              </a:rPr>
              <a:t> </a:t>
            </a:r>
            <a:r>
              <a:rPr lang="en-US" sz="2400" b="1" dirty="0"/>
              <a:t/>
            </a:r>
            <a:br>
              <a:rPr lang="en-US" sz="2400" b="1" dirty="0"/>
            </a:br>
            <a:endParaRPr lang="en-US" sz="2400" dirty="0"/>
          </a:p>
        </p:txBody>
      </p:sp>
      <p:sp>
        <p:nvSpPr>
          <p:cNvPr id="3" name="Marcador de contenido 2"/>
          <p:cNvSpPr>
            <a:spLocks noGrp="1"/>
          </p:cNvSpPr>
          <p:nvPr>
            <p:ph idx="1"/>
          </p:nvPr>
        </p:nvSpPr>
        <p:spPr>
          <a:xfrm>
            <a:off x="677334" y="2033636"/>
            <a:ext cx="8596668" cy="2011680"/>
          </a:xfrm>
        </p:spPr>
        <p:txBody>
          <a:bodyPr>
            <a:normAutofit fontScale="92500" lnSpcReduction="10000"/>
          </a:bodyPr>
          <a:lstStyle/>
          <a:p>
            <a:pPr marL="0" indent="0" algn="ctr">
              <a:buNone/>
            </a:pPr>
            <a:r>
              <a:rPr lang="es-ES" sz="3600" b="1" dirty="0">
                <a:effectLst/>
                <a:latin typeface="Arial" panose="020B0604020202020204" pitchFamily="34" charset="0"/>
                <a:ea typeface="Times New Roman" panose="02020603050405020304" pitchFamily="18" charset="0"/>
                <a:cs typeface="Arial" panose="020B0604020202020204" pitchFamily="34" charset="0"/>
              </a:rPr>
              <a:t>¿Cómo influye la ansiedad en el rendimiento deportivo de pruebas de medio fondo de la selección de triatlón en competencias selectivas?</a:t>
            </a:r>
            <a:endParaRPr lang="es-EC" sz="36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US" dirty="0"/>
          </a:p>
        </p:txBody>
      </p:sp>
      <p:pic>
        <p:nvPicPr>
          <p:cNvPr id="7" name="Imagen 6">
            <a:extLst>
              <a:ext uri="{FF2B5EF4-FFF2-40B4-BE49-F238E27FC236}">
                <a16:creationId xmlns:a16="http://schemas.microsoft.com/office/drawing/2014/main" id="{E0512C6C-C0A6-43CA-9D72-0EB2BF7571D5}"/>
              </a:ext>
            </a:extLst>
          </p:cNvPr>
          <p:cNvPicPr>
            <a:picLocks noChangeAspect="1"/>
          </p:cNvPicPr>
          <p:nvPr/>
        </p:nvPicPr>
        <p:blipFill>
          <a:blip r:embed="rId2"/>
          <a:stretch>
            <a:fillRect/>
          </a:stretch>
        </p:blipFill>
        <p:spPr>
          <a:xfrm>
            <a:off x="447134" y="4148552"/>
            <a:ext cx="3040784" cy="1766801"/>
          </a:xfrm>
          <a:prstGeom prst="rect">
            <a:avLst/>
          </a:prstGeom>
          <a:ln>
            <a:noFill/>
          </a:ln>
          <a:effectLst>
            <a:softEdge rad="112500"/>
          </a:effectLst>
        </p:spPr>
      </p:pic>
      <p:pic>
        <p:nvPicPr>
          <p:cNvPr id="8" name="Imagen 7">
            <a:extLst>
              <a:ext uri="{FF2B5EF4-FFF2-40B4-BE49-F238E27FC236}">
                <a16:creationId xmlns:a16="http://schemas.microsoft.com/office/drawing/2014/main" id="{A7542A95-9CE2-4FE5-A82B-18CCDEBF56F6}"/>
              </a:ext>
            </a:extLst>
          </p:cNvPr>
          <p:cNvPicPr>
            <a:picLocks noChangeAspect="1"/>
          </p:cNvPicPr>
          <p:nvPr/>
        </p:nvPicPr>
        <p:blipFill>
          <a:blip r:embed="rId3"/>
          <a:stretch>
            <a:fillRect/>
          </a:stretch>
        </p:blipFill>
        <p:spPr>
          <a:xfrm>
            <a:off x="4185501" y="5031952"/>
            <a:ext cx="3154903" cy="1577452"/>
          </a:xfrm>
          <a:prstGeom prst="rect">
            <a:avLst/>
          </a:prstGeom>
          <a:ln>
            <a:noFill/>
          </a:ln>
          <a:effectLst>
            <a:softEdge rad="112500"/>
          </a:effectLst>
        </p:spPr>
      </p:pic>
      <p:pic>
        <p:nvPicPr>
          <p:cNvPr id="9" name="Imagen 8">
            <a:extLst>
              <a:ext uri="{FF2B5EF4-FFF2-40B4-BE49-F238E27FC236}">
                <a16:creationId xmlns:a16="http://schemas.microsoft.com/office/drawing/2014/main" id="{7B617970-9E21-4B52-8EF9-7C9B18DD85BF}"/>
              </a:ext>
            </a:extLst>
          </p:cNvPr>
          <p:cNvPicPr>
            <a:picLocks noChangeAspect="1"/>
          </p:cNvPicPr>
          <p:nvPr/>
        </p:nvPicPr>
        <p:blipFill>
          <a:blip r:embed="rId4"/>
          <a:stretch>
            <a:fillRect/>
          </a:stretch>
        </p:blipFill>
        <p:spPr>
          <a:xfrm>
            <a:off x="8060921" y="3697567"/>
            <a:ext cx="1910663" cy="2550834"/>
          </a:xfrm>
          <a:prstGeom prst="rect">
            <a:avLst/>
          </a:prstGeom>
          <a:ln>
            <a:noFill/>
          </a:ln>
          <a:effectLst>
            <a:softEdge rad="112500"/>
          </a:effectLst>
        </p:spPr>
      </p:pic>
    </p:spTree>
    <p:extLst>
      <p:ext uri="{BB962C8B-B14F-4D97-AF65-F5344CB8AC3E}">
        <p14:creationId xmlns:p14="http://schemas.microsoft.com/office/powerpoint/2010/main" val="5912421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55576" y="171257"/>
            <a:ext cx="2875763" cy="735874"/>
          </a:xfrm>
        </p:spPr>
        <p:txBody>
          <a:bodyPr/>
          <a:lstStyle/>
          <a:p>
            <a:pPr algn="ctr"/>
            <a:r>
              <a:rPr lang="es-CO" b="1" dirty="0"/>
              <a:t>Objetivos </a:t>
            </a:r>
            <a:endParaRPr lang="en-US" b="1" dirty="0"/>
          </a:p>
        </p:txBody>
      </p:sp>
      <p:graphicFrame>
        <p:nvGraphicFramePr>
          <p:cNvPr id="8" name="Marcador de contenido 7">
            <a:extLst>
              <a:ext uri="{FF2B5EF4-FFF2-40B4-BE49-F238E27FC236}">
                <a16:creationId xmlns:a16="http://schemas.microsoft.com/office/drawing/2014/main" id="{F0CF403E-4DD8-45FF-BDFE-6097E46636DD}"/>
              </a:ext>
            </a:extLst>
          </p:cNvPr>
          <p:cNvGraphicFramePr>
            <a:graphicFrameLocks noGrp="1"/>
          </p:cNvGraphicFramePr>
          <p:nvPr>
            <p:ph idx="1"/>
            <p:extLst>
              <p:ext uri="{D42A27DB-BD31-4B8C-83A1-F6EECF244321}">
                <p14:modId xmlns:p14="http://schemas.microsoft.com/office/powerpoint/2010/main" val="2200423376"/>
              </p:ext>
            </p:extLst>
          </p:nvPr>
        </p:nvGraphicFramePr>
        <p:xfrm>
          <a:off x="606245" y="954631"/>
          <a:ext cx="9974427" cy="58486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a:extLst>
              <a:ext uri="{FF2B5EF4-FFF2-40B4-BE49-F238E27FC236}">
                <a16:creationId xmlns:a16="http://schemas.microsoft.com/office/drawing/2014/main" id="{4E369C5B-E41E-461A-8498-B2CE7EA65931}"/>
              </a:ext>
            </a:extLst>
          </p:cNvPr>
          <p:cNvPicPr>
            <a:picLocks noChangeAspect="1"/>
          </p:cNvPicPr>
          <p:nvPr/>
        </p:nvPicPr>
        <p:blipFill>
          <a:blip r:embed="rId7"/>
          <a:stretch>
            <a:fillRect/>
          </a:stretch>
        </p:blipFill>
        <p:spPr>
          <a:xfrm flipH="1">
            <a:off x="9635978" y="5304653"/>
            <a:ext cx="2610371" cy="1467181"/>
          </a:xfrm>
          <a:prstGeom prst="rect">
            <a:avLst/>
          </a:prstGeom>
          <a:ln>
            <a:noFill/>
          </a:ln>
          <a:effectLst>
            <a:softEdge rad="112500"/>
          </a:effectLst>
        </p:spPr>
      </p:pic>
      <p:pic>
        <p:nvPicPr>
          <p:cNvPr id="14" name="Imagen 13">
            <a:extLst>
              <a:ext uri="{FF2B5EF4-FFF2-40B4-BE49-F238E27FC236}">
                <a16:creationId xmlns:a16="http://schemas.microsoft.com/office/drawing/2014/main" id="{A7DF6B2F-9E03-4A90-ADF2-65BAB1DB354F}"/>
              </a:ext>
            </a:extLst>
          </p:cNvPr>
          <p:cNvPicPr>
            <a:picLocks noChangeAspect="1"/>
          </p:cNvPicPr>
          <p:nvPr/>
        </p:nvPicPr>
        <p:blipFill>
          <a:blip r:embed="rId8"/>
          <a:stretch>
            <a:fillRect/>
          </a:stretch>
        </p:blipFill>
        <p:spPr>
          <a:xfrm>
            <a:off x="511977" y="299667"/>
            <a:ext cx="1769882" cy="1769882"/>
          </a:xfrm>
          <a:prstGeom prst="rect">
            <a:avLst/>
          </a:prstGeom>
        </p:spPr>
      </p:pic>
    </p:spTree>
    <p:extLst>
      <p:ext uri="{BB962C8B-B14F-4D97-AF65-F5344CB8AC3E}">
        <p14:creationId xmlns:p14="http://schemas.microsoft.com/office/powerpoint/2010/main" val="142083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1" algn="ctr" defTabSz="457200" rtl="0">
              <a:spcBef>
                <a:spcPct val="0"/>
              </a:spcBef>
            </a:pPr>
            <a:r>
              <a:rPr lang="es-ES" sz="3600" b="1" dirty="0">
                <a:solidFill>
                  <a:schemeClr val="accent1"/>
                </a:solidFill>
              </a:rPr>
              <a:t>Justificación e importancia </a:t>
            </a:r>
            <a:r>
              <a:rPr lang="en-US" b="1" dirty="0"/>
              <a:t/>
            </a:r>
            <a:br>
              <a:rPr lang="en-US" b="1" dirty="0"/>
            </a:br>
            <a:endParaRPr lang="en-US" dirty="0"/>
          </a:p>
        </p:txBody>
      </p:sp>
      <p:sp>
        <p:nvSpPr>
          <p:cNvPr id="3" name="Marcador de contenido 2"/>
          <p:cNvSpPr>
            <a:spLocks noGrp="1"/>
          </p:cNvSpPr>
          <p:nvPr>
            <p:ph idx="1"/>
          </p:nvPr>
        </p:nvSpPr>
        <p:spPr>
          <a:xfrm>
            <a:off x="677334" y="1565575"/>
            <a:ext cx="8596668" cy="4682825"/>
          </a:xfrm>
        </p:spPr>
        <p:txBody>
          <a:bodyPr>
            <a:normAutofit/>
          </a:bodyPr>
          <a:lstStyle/>
          <a:p>
            <a:r>
              <a:rPr lang="es-EC" dirty="0"/>
              <a:t>Actualmente es común la practica de deporte y el aumento de adeptos al mismo, el exceso de afición a alguna disciplina provoca la obsesión por la mejora de marcas.</a:t>
            </a:r>
          </a:p>
          <a:p>
            <a:pPr marL="0" indent="0">
              <a:buNone/>
            </a:pPr>
            <a:endParaRPr lang="es-EC" dirty="0"/>
          </a:p>
          <a:p>
            <a:r>
              <a:rPr lang="es-ES" dirty="0"/>
              <a:t>La importancia</a:t>
            </a:r>
            <a:r>
              <a:rPr lang="es-ES" b="1" dirty="0"/>
              <a:t> </a:t>
            </a:r>
            <a:r>
              <a:rPr lang="es-ES" dirty="0"/>
              <a:t>del presente trabajo radica, en despertar el interés por parte de los atletas y dirigentes de la Escuela Técnica de la Fuerza Aérea.</a:t>
            </a:r>
          </a:p>
          <a:p>
            <a:pPr marL="0" indent="0">
              <a:buNone/>
            </a:pPr>
            <a:endParaRPr lang="es-EC" dirty="0"/>
          </a:p>
          <a:p>
            <a:r>
              <a:rPr lang="es-ES" dirty="0"/>
              <a:t>El interés por investigar</a:t>
            </a:r>
            <a:r>
              <a:rPr lang="es-ES" b="1" dirty="0"/>
              <a:t> </a:t>
            </a:r>
            <a:r>
              <a:rPr lang="es-ES" dirty="0"/>
              <a:t>la ansiedad pues constituye una herramienta muy eficaz, y contribuye a desarrollar los aspectos físicos, psicofisiológico, etc. </a:t>
            </a:r>
          </a:p>
          <a:p>
            <a:pPr marL="0" indent="0">
              <a:buNone/>
            </a:pPr>
            <a:endParaRPr lang="es-ES" dirty="0"/>
          </a:p>
          <a:p>
            <a:r>
              <a:rPr lang="es-ES" dirty="0"/>
              <a:t>El impacto</a:t>
            </a:r>
            <a:r>
              <a:rPr lang="es-ES" b="1" dirty="0"/>
              <a:t> </a:t>
            </a:r>
            <a:r>
              <a:rPr lang="es-ES" dirty="0"/>
              <a:t>que se pretende con el presente trabajo de investigación es, preparar atletas monitoreando su ansiedad, aprovechando las destrezas y habilidades para desarrollar de mejor manera sus cualidades físicas.</a:t>
            </a:r>
            <a:endParaRPr lang="es-EC" dirty="0"/>
          </a:p>
        </p:txBody>
      </p:sp>
    </p:spTree>
    <p:extLst>
      <p:ext uri="{BB962C8B-B14F-4D97-AF65-F5344CB8AC3E}">
        <p14:creationId xmlns:p14="http://schemas.microsoft.com/office/powerpoint/2010/main" val="408562905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71101" y="540561"/>
            <a:ext cx="3449439" cy="770709"/>
          </a:xfrm>
        </p:spPr>
        <p:txBody>
          <a:bodyPr>
            <a:normAutofit/>
          </a:bodyPr>
          <a:lstStyle/>
          <a:p>
            <a:pPr algn="ctr"/>
            <a:r>
              <a:rPr lang="es-ES" b="1" dirty="0"/>
              <a:t>Hipótesis</a:t>
            </a:r>
            <a:r>
              <a:rPr lang="es-ES" dirty="0"/>
              <a:t> </a:t>
            </a:r>
            <a:endParaRPr lang="en-US" dirty="0"/>
          </a:p>
        </p:txBody>
      </p:sp>
      <p:pic>
        <p:nvPicPr>
          <p:cNvPr id="1028" name="Picture 4" descr="BENEFICIOS PSICOLÓGICOS DEL DEPORTE – SPORTSYNAPSIS">
            <a:extLst>
              <a:ext uri="{FF2B5EF4-FFF2-40B4-BE49-F238E27FC236}">
                <a16:creationId xmlns:a16="http://schemas.microsoft.com/office/drawing/2014/main" id="{680F7EB8-B59E-4E99-8C0F-E2B2A9589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8643" y="1446981"/>
            <a:ext cx="3196723" cy="2291990"/>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5">
            <a:extLst>
              <a:ext uri="{FF2B5EF4-FFF2-40B4-BE49-F238E27FC236}">
                <a16:creationId xmlns:a16="http://schemas.microsoft.com/office/drawing/2014/main" id="{8EEAB497-3160-46C0-A6BE-77219184F577}"/>
              </a:ext>
            </a:extLst>
          </p:cNvPr>
          <p:cNvSpPr>
            <a:spLocks noGrp="1"/>
          </p:cNvSpPr>
          <p:nvPr>
            <p:ph idx="1"/>
          </p:nvPr>
        </p:nvSpPr>
        <p:spPr>
          <a:xfrm>
            <a:off x="1102935" y="4135871"/>
            <a:ext cx="8208773" cy="2291990"/>
          </a:xfrm>
        </p:spPr>
        <p:txBody>
          <a:bodyPr/>
          <a:lstStyle/>
          <a:p>
            <a:r>
              <a:rPr lang="es-ES" sz="2800" b="1" dirty="0">
                <a:effectLst/>
                <a:latin typeface="Arial" panose="020B0604020202020204" pitchFamily="34" charset="0"/>
                <a:ea typeface="Times New Roman" panose="02020603050405020304" pitchFamily="18" charset="0"/>
                <a:cs typeface="Arial" panose="020B0604020202020204" pitchFamily="34" charset="0"/>
              </a:rPr>
              <a:t>La ansiedad, incide en el rendimiento deportivo en pruebas de medio fondo de la selección de triatlón de la ETFA en competencias selectivas.</a:t>
            </a:r>
            <a:endParaRPr lang="es-EC" sz="2800" b="1" dirty="0">
              <a:effectLst/>
              <a:latin typeface="Arial" panose="020B0604020202020204" pitchFamily="34" charset="0"/>
              <a:ea typeface="Times New Roman" panose="02020603050405020304" pitchFamily="18" charset="0"/>
              <a:cs typeface="Times New Roman" panose="02020603050405020304" pitchFamily="18" charset="0"/>
            </a:endParaRPr>
          </a:p>
          <a:p>
            <a:pPr algn="r"/>
            <a:endParaRPr lang="es-EC" dirty="0"/>
          </a:p>
        </p:txBody>
      </p:sp>
    </p:spTree>
    <p:extLst>
      <p:ext uri="{BB962C8B-B14F-4D97-AF65-F5344CB8AC3E}">
        <p14:creationId xmlns:p14="http://schemas.microsoft.com/office/powerpoint/2010/main" val="36406077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1108" y="407994"/>
            <a:ext cx="8596668" cy="474617"/>
          </a:xfrm>
        </p:spPr>
        <p:txBody>
          <a:bodyPr>
            <a:normAutofit fontScale="90000"/>
          </a:bodyPr>
          <a:lstStyle/>
          <a:p>
            <a:pPr lvl="2" algn="ctr" defTabSz="457200" rtl="0">
              <a:spcBef>
                <a:spcPct val="0"/>
              </a:spcBef>
            </a:pPr>
            <a:r>
              <a:rPr lang="es-EC" sz="4000" b="1" kern="1200" dirty="0">
                <a:solidFill>
                  <a:schemeClr val="accent1"/>
                </a:solidFill>
                <a:latin typeface="+mj-lt"/>
                <a:ea typeface="+mj-ea"/>
                <a:cs typeface="+mj-cs"/>
              </a:rPr>
              <a:t>Operacionalización de variables</a:t>
            </a:r>
            <a:r>
              <a:rPr lang="en-US" b="1" dirty="0"/>
              <a:t/>
            </a:r>
            <a:br>
              <a:rPr lang="en-US" b="1" dirty="0"/>
            </a:br>
            <a:endParaRPr lang="en-US" b="1" dirty="0"/>
          </a:p>
        </p:txBody>
      </p:sp>
      <p:sp>
        <p:nvSpPr>
          <p:cNvPr id="7" name="Rectángulo 6"/>
          <p:cNvSpPr/>
          <p:nvPr/>
        </p:nvSpPr>
        <p:spPr>
          <a:xfrm>
            <a:off x="383175" y="1189150"/>
            <a:ext cx="8329749" cy="923330"/>
          </a:xfrm>
          <a:prstGeom prst="rect">
            <a:avLst/>
          </a:prstGeom>
        </p:spPr>
        <p:txBody>
          <a:bodyPr wrap="square">
            <a:spAutoFit/>
          </a:bodyPr>
          <a:lstStyle/>
          <a:p>
            <a:r>
              <a:rPr lang="es-ES" dirty="0"/>
              <a:t>Variable independiente:</a:t>
            </a:r>
            <a:r>
              <a:rPr lang="es-EC" dirty="0"/>
              <a:t>La ansiedad</a:t>
            </a:r>
          </a:p>
          <a:p>
            <a:endParaRPr lang="en-US" dirty="0"/>
          </a:p>
          <a:p>
            <a:endParaRPr lang="en-US" dirty="0"/>
          </a:p>
        </p:txBody>
      </p:sp>
      <p:graphicFrame>
        <p:nvGraphicFramePr>
          <p:cNvPr id="3" name="Tabla 2">
            <a:extLst>
              <a:ext uri="{FF2B5EF4-FFF2-40B4-BE49-F238E27FC236}">
                <a16:creationId xmlns:a16="http://schemas.microsoft.com/office/drawing/2014/main" id="{A77B5BBD-0ECA-494D-A598-CFAC4D9B46CD}"/>
              </a:ext>
            </a:extLst>
          </p:cNvPr>
          <p:cNvGraphicFramePr>
            <a:graphicFrameLocks noGrp="1"/>
          </p:cNvGraphicFramePr>
          <p:nvPr>
            <p:extLst>
              <p:ext uri="{D42A27DB-BD31-4B8C-83A1-F6EECF244321}">
                <p14:modId xmlns:p14="http://schemas.microsoft.com/office/powerpoint/2010/main" val="701921325"/>
              </p:ext>
            </p:extLst>
          </p:nvPr>
        </p:nvGraphicFramePr>
        <p:xfrm>
          <a:off x="521109" y="1668545"/>
          <a:ext cx="9358181" cy="5007610"/>
        </p:xfrm>
        <a:graphic>
          <a:graphicData uri="http://schemas.openxmlformats.org/drawingml/2006/table">
            <a:tbl>
              <a:tblPr firstRow="1" firstCol="1" bandRow="1">
                <a:tableStyleId>{5C22544A-7EE6-4342-B048-85BDC9FD1C3A}</a:tableStyleId>
              </a:tblPr>
              <a:tblGrid>
                <a:gridCol w="2655536">
                  <a:extLst>
                    <a:ext uri="{9D8B030D-6E8A-4147-A177-3AD203B41FA5}">
                      <a16:colId xmlns:a16="http://schemas.microsoft.com/office/drawing/2014/main" val="2206131793"/>
                    </a:ext>
                  </a:extLst>
                </a:gridCol>
                <a:gridCol w="2234215">
                  <a:extLst>
                    <a:ext uri="{9D8B030D-6E8A-4147-A177-3AD203B41FA5}">
                      <a16:colId xmlns:a16="http://schemas.microsoft.com/office/drawing/2014/main" val="315083489"/>
                    </a:ext>
                  </a:extLst>
                </a:gridCol>
                <a:gridCol w="2234215">
                  <a:extLst>
                    <a:ext uri="{9D8B030D-6E8A-4147-A177-3AD203B41FA5}">
                      <a16:colId xmlns:a16="http://schemas.microsoft.com/office/drawing/2014/main" val="3021894100"/>
                    </a:ext>
                  </a:extLst>
                </a:gridCol>
                <a:gridCol w="2234215">
                  <a:extLst>
                    <a:ext uri="{9D8B030D-6E8A-4147-A177-3AD203B41FA5}">
                      <a16:colId xmlns:a16="http://schemas.microsoft.com/office/drawing/2014/main" val="3793275142"/>
                    </a:ext>
                  </a:extLst>
                </a:gridCol>
              </a:tblGrid>
              <a:tr h="179220">
                <a:tc>
                  <a:txBody>
                    <a:bodyPr/>
                    <a:lstStyle/>
                    <a:p>
                      <a:pPr algn="ctr">
                        <a:lnSpc>
                          <a:spcPct val="200000"/>
                        </a:lnSpc>
                        <a:spcAft>
                          <a:spcPts val="0"/>
                        </a:spcAft>
                      </a:pPr>
                      <a:r>
                        <a:rPr lang="es-ES" sz="1200">
                          <a:effectLst/>
                        </a:rPr>
                        <a:t>CONCEPTUALIZACION</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9369" marR="49369" marT="0" marB="0"/>
                </a:tc>
                <a:tc>
                  <a:txBody>
                    <a:bodyPr/>
                    <a:lstStyle/>
                    <a:p>
                      <a:pPr algn="ctr">
                        <a:lnSpc>
                          <a:spcPct val="200000"/>
                        </a:lnSpc>
                        <a:spcAft>
                          <a:spcPts val="0"/>
                        </a:spcAft>
                      </a:pPr>
                      <a:r>
                        <a:rPr lang="es-ES" sz="1200">
                          <a:effectLst/>
                        </a:rPr>
                        <a:t>DIMENSIONES</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9369" marR="49369" marT="0" marB="0"/>
                </a:tc>
                <a:tc>
                  <a:txBody>
                    <a:bodyPr/>
                    <a:lstStyle/>
                    <a:p>
                      <a:pPr algn="ctr">
                        <a:lnSpc>
                          <a:spcPct val="200000"/>
                        </a:lnSpc>
                        <a:spcAft>
                          <a:spcPts val="0"/>
                        </a:spcAft>
                      </a:pPr>
                      <a:r>
                        <a:rPr lang="es-ES" sz="1200">
                          <a:effectLst/>
                        </a:rPr>
                        <a:t>INDICADORES</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9369" marR="49369" marT="0" marB="0"/>
                </a:tc>
                <a:tc>
                  <a:txBody>
                    <a:bodyPr/>
                    <a:lstStyle/>
                    <a:p>
                      <a:pPr algn="ctr">
                        <a:lnSpc>
                          <a:spcPct val="200000"/>
                        </a:lnSpc>
                        <a:spcAft>
                          <a:spcPts val="0"/>
                        </a:spcAft>
                      </a:pPr>
                      <a:r>
                        <a:rPr lang="es-ES" sz="1200">
                          <a:effectLst/>
                        </a:rPr>
                        <a:t>TECNICAS E INSTRUMENTOS</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9369" marR="49369" marT="0" marB="0"/>
                </a:tc>
                <a:extLst>
                  <a:ext uri="{0D108BD9-81ED-4DB2-BD59-A6C34878D82A}">
                    <a16:rowId xmlns:a16="http://schemas.microsoft.com/office/drawing/2014/main" val="180900066"/>
                  </a:ext>
                </a:extLst>
              </a:tr>
              <a:tr h="866596">
                <a:tc rowSpan="4">
                  <a:txBody>
                    <a:bodyPr/>
                    <a:lstStyle/>
                    <a:p>
                      <a:pPr algn="just">
                        <a:lnSpc>
                          <a:spcPct val="200000"/>
                        </a:lnSpc>
                        <a:spcAft>
                          <a:spcPts val="0"/>
                        </a:spcAft>
                      </a:pPr>
                      <a:r>
                        <a:rPr lang="es-ES" sz="1200" dirty="0">
                          <a:effectLst/>
                        </a:rPr>
                        <a:t>Ansiedad. - es conceptualizada como una respuesta emocional que, a su vez, se divide en tres tipos de respuestas, las cuales incluyen aspectos cognitivos, fisiológicos y motores, debido a la posible influencia de estímulos tanto internos como externos al propio individuo; el tipo de estímulo que provoca la respuesta de ansiedad está determinado en gran medida por las características del individuo </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9369" marR="49369" marT="0" marB="0"/>
                </a:tc>
                <a:tc>
                  <a:txBody>
                    <a:bodyPr/>
                    <a:lstStyle/>
                    <a:p>
                      <a:pPr algn="ctr">
                        <a:lnSpc>
                          <a:spcPct val="200000"/>
                        </a:lnSpc>
                        <a:spcAft>
                          <a:spcPts val="0"/>
                        </a:spcAft>
                      </a:pPr>
                      <a:r>
                        <a:rPr lang="es-ES" sz="1200">
                          <a:effectLst/>
                        </a:rPr>
                        <a:t>Cognitivo</a:t>
                      </a:r>
                      <a:endParaRPr lang="es-EC" sz="1200">
                        <a:effectLst/>
                      </a:endParaRPr>
                    </a:p>
                    <a:p>
                      <a:pPr algn="ctr">
                        <a:lnSpc>
                          <a:spcPct val="200000"/>
                        </a:lnSpc>
                        <a:spcAft>
                          <a:spcPts val="0"/>
                        </a:spcAft>
                      </a:pPr>
                      <a:r>
                        <a:rPr lang="es-ES" sz="1200">
                          <a:effectLst/>
                        </a:rPr>
                        <a:t> </a:t>
                      </a:r>
                      <a:endParaRPr lang="es-EC" sz="1200">
                        <a:effectLst/>
                      </a:endParaRPr>
                    </a:p>
                    <a:p>
                      <a:pPr algn="ctr">
                        <a:lnSpc>
                          <a:spcPct val="200000"/>
                        </a:lnSpc>
                        <a:spcAft>
                          <a:spcPts val="0"/>
                        </a:spcAft>
                      </a:pPr>
                      <a:r>
                        <a:rPr lang="es-ES" sz="1200">
                          <a:effectLst/>
                        </a:rPr>
                        <a:t> </a:t>
                      </a:r>
                      <a:endParaRPr lang="es-EC" sz="1200">
                        <a:effectLst/>
                      </a:endParaRPr>
                    </a:p>
                    <a:p>
                      <a:pPr algn="ctr">
                        <a:lnSpc>
                          <a:spcPct val="200000"/>
                        </a:lnSpc>
                        <a:spcAft>
                          <a:spcPts val="0"/>
                        </a:spcAft>
                      </a:pPr>
                      <a:r>
                        <a:rPr lang="es-ES" sz="1200">
                          <a:effectLst/>
                        </a:rPr>
                        <a:t> </a:t>
                      </a:r>
                      <a:endParaRPr lang="es-EC" sz="1200">
                        <a:effectLst/>
                      </a:endParaRPr>
                    </a:p>
                    <a:p>
                      <a:pPr algn="ctr">
                        <a:lnSpc>
                          <a:spcPct val="200000"/>
                        </a:lnSpc>
                        <a:spcAft>
                          <a:spcPts val="0"/>
                        </a:spcAft>
                      </a:pPr>
                      <a:r>
                        <a:rPr lang="es-ES" sz="1200">
                          <a:effectLst/>
                        </a:rPr>
                        <a:t> </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9369" marR="49369" marT="0" marB="0"/>
                </a:tc>
                <a:tc>
                  <a:txBody>
                    <a:bodyPr/>
                    <a:lstStyle/>
                    <a:p>
                      <a:pPr algn="ctr">
                        <a:lnSpc>
                          <a:spcPct val="200000"/>
                        </a:lnSpc>
                        <a:spcAft>
                          <a:spcPts val="0"/>
                        </a:spcAft>
                      </a:pPr>
                      <a:r>
                        <a:rPr lang="es-ES" sz="1200">
                          <a:effectLst/>
                        </a:rPr>
                        <a:t>Procesos mentales</a:t>
                      </a:r>
                      <a:endParaRPr lang="es-EC" sz="1200">
                        <a:effectLst/>
                      </a:endParaRPr>
                    </a:p>
                    <a:p>
                      <a:pPr algn="ctr">
                        <a:lnSpc>
                          <a:spcPct val="200000"/>
                        </a:lnSpc>
                        <a:spcAft>
                          <a:spcPts val="0"/>
                        </a:spcAft>
                      </a:pPr>
                      <a:r>
                        <a:rPr lang="es-ES" sz="1200">
                          <a:effectLst/>
                        </a:rPr>
                        <a:t> </a:t>
                      </a:r>
                      <a:endParaRPr lang="es-EC" sz="1200">
                        <a:effectLst/>
                      </a:endParaRPr>
                    </a:p>
                    <a:p>
                      <a:pPr algn="ctr">
                        <a:lnSpc>
                          <a:spcPct val="200000"/>
                        </a:lnSpc>
                        <a:spcAft>
                          <a:spcPts val="0"/>
                        </a:spcAft>
                      </a:pPr>
                      <a:r>
                        <a:rPr lang="es-ES" sz="1200">
                          <a:effectLst/>
                        </a:rPr>
                        <a:t> </a:t>
                      </a:r>
                      <a:endParaRPr lang="es-EC" sz="1200">
                        <a:effectLst/>
                      </a:endParaRPr>
                    </a:p>
                    <a:p>
                      <a:pPr algn="ctr">
                        <a:lnSpc>
                          <a:spcPct val="200000"/>
                        </a:lnSpc>
                        <a:spcAft>
                          <a:spcPts val="0"/>
                        </a:spcAft>
                      </a:pPr>
                      <a:r>
                        <a:rPr lang="es-ES" sz="1200">
                          <a:effectLst/>
                        </a:rPr>
                        <a:t> </a:t>
                      </a:r>
                      <a:endParaRPr lang="es-EC" sz="1200">
                        <a:effectLst/>
                      </a:endParaRPr>
                    </a:p>
                    <a:p>
                      <a:pPr algn="ctr">
                        <a:lnSpc>
                          <a:spcPct val="200000"/>
                        </a:lnSpc>
                        <a:spcAft>
                          <a:spcPts val="0"/>
                        </a:spcAft>
                      </a:pPr>
                      <a:r>
                        <a:rPr lang="es-ES" sz="1200">
                          <a:effectLst/>
                        </a:rPr>
                        <a:t> </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9369" marR="49369" marT="0" marB="0"/>
                </a:tc>
                <a:tc rowSpan="4">
                  <a:txBody>
                    <a:bodyPr/>
                    <a:lstStyle/>
                    <a:p>
                      <a:pPr algn="ctr">
                        <a:lnSpc>
                          <a:spcPct val="200000"/>
                        </a:lnSpc>
                        <a:spcAft>
                          <a:spcPts val="0"/>
                        </a:spcAft>
                      </a:pPr>
                      <a:r>
                        <a:rPr lang="es-ES" sz="1200" dirty="0">
                          <a:effectLst/>
                        </a:rPr>
                        <a:t>Test CSAI-2</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9369" marR="49369" marT="0" marB="0"/>
                </a:tc>
                <a:extLst>
                  <a:ext uri="{0D108BD9-81ED-4DB2-BD59-A6C34878D82A}">
                    <a16:rowId xmlns:a16="http://schemas.microsoft.com/office/drawing/2014/main" val="2129434814"/>
                  </a:ext>
                </a:extLst>
              </a:tr>
              <a:tr h="330064">
                <a:tc vMerge="1">
                  <a:txBody>
                    <a:bodyPr/>
                    <a:lstStyle/>
                    <a:p>
                      <a:endParaRPr lang="es-EC"/>
                    </a:p>
                  </a:txBody>
                  <a:tcPr/>
                </a:tc>
                <a:tc>
                  <a:txBody>
                    <a:bodyPr/>
                    <a:lstStyle/>
                    <a:p>
                      <a:pPr algn="ctr">
                        <a:lnSpc>
                          <a:spcPct val="200000"/>
                        </a:lnSpc>
                        <a:spcAft>
                          <a:spcPts val="0"/>
                        </a:spcAft>
                      </a:pPr>
                      <a:r>
                        <a:rPr lang="es-ES" sz="1200">
                          <a:effectLst/>
                        </a:rPr>
                        <a:t>Fisiológico</a:t>
                      </a:r>
                      <a:endParaRPr lang="es-EC" sz="1200">
                        <a:effectLst/>
                      </a:endParaRPr>
                    </a:p>
                    <a:p>
                      <a:pPr algn="ctr">
                        <a:lnSpc>
                          <a:spcPct val="200000"/>
                        </a:lnSpc>
                        <a:spcAft>
                          <a:spcPts val="0"/>
                        </a:spcAft>
                      </a:pPr>
                      <a:r>
                        <a:rPr lang="es-ES" sz="1200">
                          <a:effectLst/>
                        </a:rPr>
                        <a:t> </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9369" marR="49369" marT="0" marB="0"/>
                </a:tc>
                <a:tc>
                  <a:txBody>
                    <a:bodyPr/>
                    <a:lstStyle/>
                    <a:p>
                      <a:pPr algn="ctr">
                        <a:lnSpc>
                          <a:spcPct val="200000"/>
                        </a:lnSpc>
                        <a:spcAft>
                          <a:spcPts val="0"/>
                        </a:spcAft>
                      </a:pPr>
                      <a:r>
                        <a:rPr lang="es-ES" sz="1200">
                          <a:effectLst/>
                        </a:rPr>
                        <a:t>Estructuras neurológicas</a:t>
                      </a:r>
                      <a:endParaRPr lang="es-EC" sz="1200">
                        <a:effectLst/>
                      </a:endParaRPr>
                    </a:p>
                    <a:p>
                      <a:pPr algn="ctr">
                        <a:lnSpc>
                          <a:spcPct val="200000"/>
                        </a:lnSpc>
                        <a:spcAft>
                          <a:spcPts val="0"/>
                        </a:spcAft>
                      </a:pPr>
                      <a:r>
                        <a:rPr lang="es-ES" sz="1200">
                          <a:effectLst/>
                        </a:rPr>
                        <a:t> </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9369" marR="49369" marT="0" marB="0"/>
                </a:tc>
                <a:tc vMerge="1">
                  <a:txBody>
                    <a:bodyPr/>
                    <a:lstStyle/>
                    <a:p>
                      <a:endParaRPr lang="es-EC"/>
                    </a:p>
                  </a:txBody>
                  <a:tcPr/>
                </a:tc>
                <a:extLst>
                  <a:ext uri="{0D108BD9-81ED-4DB2-BD59-A6C34878D82A}">
                    <a16:rowId xmlns:a16="http://schemas.microsoft.com/office/drawing/2014/main" val="3780821941"/>
                  </a:ext>
                </a:extLst>
              </a:tr>
              <a:tr h="330064">
                <a:tc vMerge="1">
                  <a:txBody>
                    <a:bodyPr/>
                    <a:lstStyle/>
                    <a:p>
                      <a:endParaRPr lang="es-EC"/>
                    </a:p>
                  </a:txBody>
                  <a:tcPr/>
                </a:tc>
                <a:tc>
                  <a:txBody>
                    <a:bodyPr/>
                    <a:lstStyle/>
                    <a:p>
                      <a:pPr algn="ctr">
                        <a:lnSpc>
                          <a:spcPct val="200000"/>
                        </a:lnSpc>
                        <a:spcAft>
                          <a:spcPts val="0"/>
                        </a:spcAft>
                      </a:pPr>
                      <a:r>
                        <a:rPr lang="es-ES" sz="1200">
                          <a:effectLst/>
                        </a:rPr>
                        <a:t>Motor</a:t>
                      </a:r>
                      <a:endParaRPr lang="es-EC" sz="1200">
                        <a:effectLst/>
                      </a:endParaRPr>
                    </a:p>
                    <a:p>
                      <a:pPr algn="ctr">
                        <a:lnSpc>
                          <a:spcPct val="200000"/>
                        </a:lnSpc>
                        <a:spcAft>
                          <a:spcPts val="0"/>
                        </a:spcAft>
                      </a:pPr>
                      <a:r>
                        <a:rPr lang="es-ES" sz="1200">
                          <a:effectLst/>
                        </a:rPr>
                        <a:t> </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9369" marR="49369" marT="0" marB="0"/>
                </a:tc>
                <a:tc>
                  <a:txBody>
                    <a:bodyPr/>
                    <a:lstStyle/>
                    <a:p>
                      <a:pPr algn="ctr">
                        <a:lnSpc>
                          <a:spcPct val="200000"/>
                        </a:lnSpc>
                        <a:spcAft>
                          <a:spcPts val="0"/>
                        </a:spcAft>
                      </a:pPr>
                      <a:r>
                        <a:rPr lang="es-ES" sz="1200">
                          <a:effectLst/>
                        </a:rPr>
                        <a:t>Movimiento humano</a:t>
                      </a:r>
                      <a:endParaRPr lang="es-EC" sz="1200">
                        <a:effectLst/>
                      </a:endParaRPr>
                    </a:p>
                    <a:p>
                      <a:pPr algn="ctr">
                        <a:lnSpc>
                          <a:spcPct val="200000"/>
                        </a:lnSpc>
                        <a:spcAft>
                          <a:spcPts val="0"/>
                        </a:spcAft>
                      </a:pPr>
                      <a:r>
                        <a:rPr lang="es-ES" sz="1200">
                          <a:effectLst/>
                        </a:rPr>
                        <a:t> </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9369" marR="49369" marT="0" marB="0"/>
                </a:tc>
                <a:tc vMerge="1">
                  <a:txBody>
                    <a:bodyPr/>
                    <a:lstStyle/>
                    <a:p>
                      <a:endParaRPr lang="es-EC"/>
                    </a:p>
                  </a:txBody>
                  <a:tcPr/>
                </a:tc>
                <a:extLst>
                  <a:ext uri="{0D108BD9-81ED-4DB2-BD59-A6C34878D82A}">
                    <a16:rowId xmlns:a16="http://schemas.microsoft.com/office/drawing/2014/main" val="2370111472"/>
                  </a:ext>
                </a:extLst>
              </a:tr>
              <a:tr h="613050">
                <a:tc vMerge="1">
                  <a:txBody>
                    <a:bodyPr/>
                    <a:lstStyle/>
                    <a:p>
                      <a:endParaRPr lang="es-EC"/>
                    </a:p>
                  </a:txBody>
                  <a:tcPr/>
                </a:tc>
                <a:tc>
                  <a:txBody>
                    <a:bodyPr/>
                    <a:lstStyle/>
                    <a:p>
                      <a:pPr algn="ctr">
                        <a:lnSpc>
                          <a:spcPct val="200000"/>
                        </a:lnSpc>
                        <a:spcAft>
                          <a:spcPts val="0"/>
                        </a:spcAft>
                      </a:pPr>
                      <a:r>
                        <a:rPr lang="es-ES" sz="1200" dirty="0">
                          <a:effectLst/>
                        </a:rPr>
                        <a:t>Respuesta</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9369" marR="49369" marT="0" marB="0"/>
                </a:tc>
                <a:tc>
                  <a:txBody>
                    <a:bodyPr/>
                    <a:lstStyle/>
                    <a:p>
                      <a:pPr algn="ctr">
                        <a:lnSpc>
                          <a:spcPct val="200000"/>
                        </a:lnSpc>
                        <a:spcAft>
                          <a:spcPts val="0"/>
                        </a:spcAft>
                      </a:pPr>
                      <a:r>
                        <a:rPr lang="es-ES" sz="1200" dirty="0">
                          <a:effectLst/>
                        </a:rPr>
                        <a:t>Reacción de un organismo a un estimulo</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9369" marR="49369" marT="0" marB="0"/>
                </a:tc>
                <a:tc vMerge="1">
                  <a:txBody>
                    <a:bodyPr/>
                    <a:lstStyle/>
                    <a:p>
                      <a:endParaRPr lang="es-EC"/>
                    </a:p>
                  </a:txBody>
                  <a:tcPr/>
                </a:tc>
                <a:extLst>
                  <a:ext uri="{0D108BD9-81ED-4DB2-BD59-A6C34878D82A}">
                    <a16:rowId xmlns:a16="http://schemas.microsoft.com/office/drawing/2014/main" val="2873487561"/>
                  </a:ext>
                </a:extLst>
              </a:tr>
            </a:tbl>
          </a:graphicData>
        </a:graphic>
      </p:graphicFrame>
    </p:spTree>
    <p:extLst>
      <p:ext uri="{BB962C8B-B14F-4D97-AF65-F5344CB8AC3E}">
        <p14:creationId xmlns:p14="http://schemas.microsoft.com/office/powerpoint/2010/main" val="316930977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1108" y="407994"/>
            <a:ext cx="8596668" cy="474617"/>
          </a:xfrm>
        </p:spPr>
        <p:txBody>
          <a:bodyPr>
            <a:normAutofit fontScale="90000"/>
          </a:bodyPr>
          <a:lstStyle/>
          <a:p>
            <a:pPr lvl="2" algn="ctr" defTabSz="457200" rtl="0">
              <a:spcBef>
                <a:spcPct val="0"/>
              </a:spcBef>
            </a:pPr>
            <a:r>
              <a:rPr lang="es-EC" sz="4000" b="1" kern="1200" dirty="0">
                <a:solidFill>
                  <a:schemeClr val="accent1"/>
                </a:solidFill>
                <a:latin typeface="+mj-lt"/>
                <a:ea typeface="+mj-ea"/>
                <a:cs typeface="+mj-cs"/>
              </a:rPr>
              <a:t>Operacionalización de variables</a:t>
            </a:r>
            <a:r>
              <a:rPr lang="en-US" b="1" dirty="0"/>
              <a:t/>
            </a:r>
            <a:br>
              <a:rPr lang="en-US" b="1" dirty="0"/>
            </a:br>
            <a:endParaRPr lang="en-US" b="1" dirty="0"/>
          </a:p>
        </p:txBody>
      </p:sp>
      <p:sp>
        <p:nvSpPr>
          <p:cNvPr id="7" name="Rectángulo 6"/>
          <p:cNvSpPr/>
          <p:nvPr/>
        </p:nvSpPr>
        <p:spPr>
          <a:xfrm>
            <a:off x="383175" y="1189150"/>
            <a:ext cx="8329749" cy="923330"/>
          </a:xfrm>
          <a:prstGeom prst="rect">
            <a:avLst/>
          </a:prstGeom>
        </p:spPr>
        <p:txBody>
          <a:bodyPr wrap="square">
            <a:spAutoFit/>
          </a:bodyPr>
          <a:lstStyle/>
          <a:p>
            <a:r>
              <a:rPr lang="es-ES" dirty="0"/>
              <a:t>Variable dependiente: Rendimiento Deportivo</a:t>
            </a:r>
            <a:endParaRPr lang="es-EC" dirty="0"/>
          </a:p>
          <a:p>
            <a:endParaRPr lang="en-US" dirty="0"/>
          </a:p>
          <a:p>
            <a:endParaRPr lang="en-US" dirty="0"/>
          </a:p>
        </p:txBody>
      </p:sp>
      <p:graphicFrame>
        <p:nvGraphicFramePr>
          <p:cNvPr id="4" name="Tabla 3">
            <a:extLst>
              <a:ext uri="{FF2B5EF4-FFF2-40B4-BE49-F238E27FC236}">
                <a16:creationId xmlns:a16="http://schemas.microsoft.com/office/drawing/2014/main" id="{FBDE67B4-3041-426F-8220-905D579B7D33}"/>
              </a:ext>
            </a:extLst>
          </p:cNvPr>
          <p:cNvGraphicFramePr>
            <a:graphicFrameLocks noGrp="1"/>
          </p:cNvGraphicFramePr>
          <p:nvPr>
            <p:extLst>
              <p:ext uri="{D42A27DB-BD31-4B8C-83A1-F6EECF244321}">
                <p14:modId xmlns:p14="http://schemas.microsoft.com/office/powerpoint/2010/main" val="449358925"/>
              </p:ext>
            </p:extLst>
          </p:nvPr>
        </p:nvGraphicFramePr>
        <p:xfrm>
          <a:off x="521108" y="1933487"/>
          <a:ext cx="9143998" cy="4032885"/>
        </p:xfrm>
        <a:graphic>
          <a:graphicData uri="http://schemas.openxmlformats.org/drawingml/2006/table">
            <a:tbl>
              <a:tblPr firstRow="1" firstCol="1" bandRow="1">
                <a:tableStyleId>{5C22544A-7EE6-4342-B048-85BDC9FD1C3A}</a:tableStyleId>
              </a:tblPr>
              <a:tblGrid>
                <a:gridCol w="2594758">
                  <a:extLst>
                    <a:ext uri="{9D8B030D-6E8A-4147-A177-3AD203B41FA5}">
                      <a16:colId xmlns:a16="http://schemas.microsoft.com/office/drawing/2014/main" val="1816832994"/>
                    </a:ext>
                  </a:extLst>
                </a:gridCol>
                <a:gridCol w="2183080">
                  <a:extLst>
                    <a:ext uri="{9D8B030D-6E8A-4147-A177-3AD203B41FA5}">
                      <a16:colId xmlns:a16="http://schemas.microsoft.com/office/drawing/2014/main" val="3269365381"/>
                    </a:ext>
                  </a:extLst>
                </a:gridCol>
                <a:gridCol w="2183080">
                  <a:extLst>
                    <a:ext uri="{9D8B030D-6E8A-4147-A177-3AD203B41FA5}">
                      <a16:colId xmlns:a16="http://schemas.microsoft.com/office/drawing/2014/main" val="3672516235"/>
                    </a:ext>
                  </a:extLst>
                </a:gridCol>
                <a:gridCol w="2183080">
                  <a:extLst>
                    <a:ext uri="{9D8B030D-6E8A-4147-A177-3AD203B41FA5}">
                      <a16:colId xmlns:a16="http://schemas.microsoft.com/office/drawing/2014/main" val="2633751452"/>
                    </a:ext>
                  </a:extLst>
                </a:gridCol>
              </a:tblGrid>
              <a:tr h="544830">
                <a:tc>
                  <a:txBody>
                    <a:bodyPr/>
                    <a:lstStyle/>
                    <a:p>
                      <a:pPr algn="ctr">
                        <a:lnSpc>
                          <a:spcPct val="200000"/>
                        </a:lnSpc>
                        <a:spcAft>
                          <a:spcPts val="0"/>
                        </a:spcAft>
                      </a:pPr>
                      <a:r>
                        <a:rPr lang="es-ES" sz="1200">
                          <a:effectLst/>
                        </a:rPr>
                        <a:t>CONCEPTUALIZACION</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S" sz="1200">
                          <a:effectLst/>
                        </a:rPr>
                        <a:t>DIMENSIONES</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S" sz="1200">
                          <a:effectLst/>
                        </a:rPr>
                        <a:t>INDICADORES</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S" sz="1200">
                          <a:effectLst/>
                        </a:rPr>
                        <a:t>TECNICAS E INSTRUMENTOS</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1118455"/>
                  </a:ext>
                </a:extLst>
              </a:tr>
              <a:tr h="1431290">
                <a:tc rowSpan="3">
                  <a:txBody>
                    <a:bodyPr/>
                    <a:lstStyle/>
                    <a:p>
                      <a:pPr algn="just">
                        <a:lnSpc>
                          <a:spcPct val="200000"/>
                        </a:lnSpc>
                        <a:spcAft>
                          <a:spcPts val="0"/>
                        </a:spcAft>
                      </a:pPr>
                      <a:r>
                        <a:rPr lang="es-ES" sz="1200">
                          <a:effectLst/>
                        </a:rPr>
                        <a:t>Rendimiento Deportivo. – es la unidad entre la ejecución y el resultado de una acción a una sucesión compleja de acciones deportivas, en base a valoraciones de Forma, Fases y Capacidades Físicas. </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S" sz="1200">
                          <a:effectLst/>
                        </a:rPr>
                        <a:t>Capacidades Físicas</a:t>
                      </a:r>
                      <a:endParaRPr lang="es-EC" sz="1200">
                        <a:effectLst/>
                      </a:endParaRPr>
                    </a:p>
                    <a:p>
                      <a:pPr algn="ctr">
                        <a:lnSpc>
                          <a:spcPct val="200000"/>
                        </a:lnSpc>
                        <a:spcAft>
                          <a:spcPts val="0"/>
                        </a:spcAft>
                      </a:pPr>
                      <a:r>
                        <a:rPr lang="es-ES" sz="1200">
                          <a:effectLst/>
                        </a:rPr>
                        <a:t> </a:t>
                      </a:r>
                      <a:endParaRPr lang="es-EC" sz="1200">
                        <a:effectLst/>
                      </a:endParaRPr>
                    </a:p>
                    <a:p>
                      <a:pPr algn="ctr">
                        <a:lnSpc>
                          <a:spcPct val="200000"/>
                        </a:lnSpc>
                        <a:spcAft>
                          <a:spcPts val="0"/>
                        </a:spcAft>
                      </a:pPr>
                      <a:r>
                        <a:rPr lang="es-ES" sz="1200">
                          <a:effectLst/>
                        </a:rPr>
                        <a:t> </a:t>
                      </a:r>
                      <a:endParaRPr lang="es-EC" sz="1200">
                        <a:effectLst/>
                      </a:endParaRPr>
                    </a:p>
                    <a:p>
                      <a:pPr algn="ctr">
                        <a:lnSpc>
                          <a:spcPct val="200000"/>
                        </a:lnSpc>
                        <a:spcAft>
                          <a:spcPts val="0"/>
                        </a:spcAft>
                      </a:pPr>
                      <a:r>
                        <a:rPr lang="es-ES" sz="1200">
                          <a:effectLst/>
                        </a:rPr>
                        <a:t> </a:t>
                      </a:r>
                      <a:endParaRPr lang="es-EC" sz="1200">
                        <a:effectLst/>
                      </a:endParaRPr>
                    </a:p>
                    <a:p>
                      <a:pPr algn="ctr">
                        <a:lnSpc>
                          <a:spcPct val="200000"/>
                        </a:lnSpc>
                        <a:spcAft>
                          <a:spcPts val="0"/>
                        </a:spcAft>
                      </a:pPr>
                      <a:r>
                        <a:rPr lang="es-ES" sz="1200">
                          <a:effectLst/>
                        </a:rPr>
                        <a:t> </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S" sz="1200">
                          <a:effectLst/>
                        </a:rPr>
                        <a:t>Velocidad </a:t>
                      </a:r>
                      <a:endParaRPr lang="es-EC" sz="1200">
                        <a:effectLst/>
                      </a:endParaRPr>
                    </a:p>
                    <a:p>
                      <a:pPr algn="ctr">
                        <a:lnSpc>
                          <a:spcPct val="200000"/>
                        </a:lnSpc>
                        <a:spcAft>
                          <a:spcPts val="0"/>
                        </a:spcAft>
                      </a:pPr>
                      <a:r>
                        <a:rPr lang="es-ES" sz="1200">
                          <a:effectLst/>
                        </a:rPr>
                        <a:t>Agilidad</a:t>
                      </a:r>
                      <a:endParaRPr lang="es-EC" sz="1200">
                        <a:effectLst/>
                      </a:endParaRPr>
                    </a:p>
                    <a:p>
                      <a:pPr algn="ctr">
                        <a:lnSpc>
                          <a:spcPct val="200000"/>
                        </a:lnSpc>
                        <a:spcAft>
                          <a:spcPts val="0"/>
                        </a:spcAft>
                      </a:pPr>
                      <a:r>
                        <a:rPr lang="es-ES" sz="1200">
                          <a:effectLst/>
                        </a:rPr>
                        <a:t>Resistencia</a:t>
                      </a:r>
                      <a:endParaRPr lang="es-EC" sz="1200">
                        <a:effectLst/>
                      </a:endParaRPr>
                    </a:p>
                    <a:p>
                      <a:pPr algn="ctr">
                        <a:lnSpc>
                          <a:spcPct val="200000"/>
                        </a:lnSpc>
                        <a:spcAft>
                          <a:spcPts val="0"/>
                        </a:spcAft>
                      </a:pPr>
                      <a:r>
                        <a:rPr lang="es-ES" sz="1200">
                          <a:effectLst/>
                        </a:rPr>
                        <a:t>Fuerza</a:t>
                      </a:r>
                      <a:endParaRPr lang="es-EC" sz="1200">
                        <a:effectLst/>
                      </a:endParaRPr>
                    </a:p>
                    <a:p>
                      <a:pPr algn="ctr">
                        <a:lnSpc>
                          <a:spcPct val="200000"/>
                        </a:lnSpc>
                        <a:spcAft>
                          <a:spcPts val="0"/>
                        </a:spcAft>
                      </a:pPr>
                      <a:r>
                        <a:rPr lang="es-ES" sz="1200">
                          <a:effectLst/>
                        </a:rPr>
                        <a:t>Flexibilidad</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rowSpan="3">
                  <a:txBody>
                    <a:bodyPr/>
                    <a:lstStyle/>
                    <a:p>
                      <a:pPr algn="ctr">
                        <a:lnSpc>
                          <a:spcPct val="200000"/>
                        </a:lnSpc>
                        <a:spcAft>
                          <a:spcPts val="0"/>
                        </a:spcAft>
                      </a:pPr>
                      <a:r>
                        <a:rPr lang="es-ES" sz="1200" dirty="0">
                          <a:effectLst/>
                        </a:rPr>
                        <a:t>Test de Cooper</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22187517"/>
                  </a:ext>
                </a:extLst>
              </a:tr>
              <a:tr h="831215">
                <a:tc vMerge="1">
                  <a:txBody>
                    <a:bodyPr/>
                    <a:lstStyle/>
                    <a:p>
                      <a:endParaRPr lang="es-EC"/>
                    </a:p>
                  </a:txBody>
                  <a:tcPr/>
                </a:tc>
                <a:tc>
                  <a:txBody>
                    <a:bodyPr/>
                    <a:lstStyle/>
                    <a:p>
                      <a:pPr algn="ctr">
                        <a:lnSpc>
                          <a:spcPct val="200000"/>
                        </a:lnSpc>
                        <a:spcAft>
                          <a:spcPts val="0"/>
                        </a:spcAft>
                      </a:pPr>
                      <a:r>
                        <a:rPr lang="es-ES" sz="1200">
                          <a:effectLst/>
                        </a:rPr>
                        <a:t>Fases</a:t>
                      </a:r>
                      <a:endParaRPr lang="es-EC" sz="1200">
                        <a:effectLst/>
                      </a:endParaRPr>
                    </a:p>
                    <a:p>
                      <a:pPr algn="ctr">
                        <a:lnSpc>
                          <a:spcPct val="200000"/>
                        </a:lnSpc>
                        <a:spcAft>
                          <a:spcPts val="0"/>
                        </a:spcAft>
                      </a:pPr>
                      <a:r>
                        <a:rPr lang="es-ES" sz="1200">
                          <a:effectLst/>
                        </a:rPr>
                        <a:t> </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S" sz="1200">
                          <a:effectLst/>
                        </a:rPr>
                        <a:t>Desarrollo</a:t>
                      </a:r>
                      <a:endParaRPr lang="es-EC" sz="1200">
                        <a:effectLst/>
                      </a:endParaRPr>
                    </a:p>
                    <a:p>
                      <a:pPr algn="ctr">
                        <a:lnSpc>
                          <a:spcPct val="200000"/>
                        </a:lnSpc>
                        <a:spcAft>
                          <a:spcPts val="0"/>
                        </a:spcAft>
                      </a:pPr>
                      <a:r>
                        <a:rPr lang="es-ES" sz="1200">
                          <a:effectLst/>
                        </a:rPr>
                        <a:t>Estabilización </a:t>
                      </a:r>
                      <a:endParaRPr lang="es-EC" sz="1200">
                        <a:effectLst/>
                      </a:endParaRPr>
                    </a:p>
                    <a:p>
                      <a:pPr algn="ctr">
                        <a:lnSpc>
                          <a:spcPct val="200000"/>
                        </a:lnSpc>
                        <a:spcAft>
                          <a:spcPts val="0"/>
                        </a:spcAft>
                      </a:pPr>
                      <a:r>
                        <a:rPr lang="es-ES" sz="1200">
                          <a:effectLst/>
                        </a:rPr>
                        <a:t>Perdida </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s-EC"/>
                    </a:p>
                  </a:txBody>
                  <a:tcPr/>
                </a:tc>
                <a:extLst>
                  <a:ext uri="{0D108BD9-81ED-4DB2-BD59-A6C34878D82A}">
                    <a16:rowId xmlns:a16="http://schemas.microsoft.com/office/drawing/2014/main" val="2392968829"/>
                  </a:ext>
                </a:extLst>
              </a:tr>
              <a:tr h="299085">
                <a:tc vMerge="1">
                  <a:txBody>
                    <a:bodyPr/>
                    <a:lstStyle/>
                    <a:p>
                      <a:endParaRPr lang="es-EC"/>
                    </a:p>
                  </a:txBody>
                  <a:tcPr/>
                </a:tc>
                <a:tc>
                  <a:txBody>
                    <a:bodyPr/>
                    <a:lstStyle/>
                    <a:p>
                      <a:pPr algn="ctr">
                        <a:lnSpc>
                          <a:spcPct val="200000"/>
                        </a:lnSpc>
                        <a:spcAft>
                          <a:spcPts val="0"/>
                        </a:spcAft>
                      </a:pPr>
                      <a:r>
                        <a:rPr lang="es-ES" sz="1200">
                          <a:effectLst/>
                        </a:rPr>
                        <a:t>Forma</a:t>
                      </a:r>
                      <a:endParaRPr lang="es-EC" sz="1200">
                        <a:effectLst/>
                      </a:endParaRPr>
                    </a:p>
                    <a:p>
                      <a:pPr algn="ctr">
                        <a:lnSpc>
                          <a:spcPct val="200000"/>
                        </a:lnSpc>
                        <a:spcAft>
                          <a:spcPts val="0"/>
                        </a:spcAft>
                      </a:pPr>
                      <a:r>
                        <a:rPr lang="es-ES" sz="1200">
                          <a:effectLst/>
                        </a:rPr>
                        <a:t> </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S" sz="1200" dirty="0">
                          <a:effectLst/>
                        </a:rPr>
                        <a:t>Estado competitivo</a:t>
                      </a:r>
                      <a:endParaRPr lang="es-EC" sz="1200" dirty="0">
                        <a:effectLst/>
                      </a:endParaRPr>
                    </a:p>
                    <a:p>
                      <a:pPr algn="ctr">
                        <a:lnSpc>
                          <a:spcPct val="200000"/>
                        </a:lnSpc>
                        <a:spcAft>
                          <a:spcPts val="0"/>
                        </a:spcAft>
                      </a:pPr>
                      <a:r>
                        <a:rPr lang="es-ES" sz="1200" dirty="0">
                          <a:effectLst/>
                        </a:rPr>
                        <a:t> </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s-EC"/>
                    </a:p>
                  </a:txBody>
                  <a:tcPr/>
                </a:tc>
                <a:extLst>
                  <a:ext uri="{0D108BD9-81ED-4DB2-BD59-A6C34878D82A}">
                    <a16:rowId xmlns:a16="http://schemas.microsoft.com/office/drawing/2014/main" val="3820123850"/>
                  </a:ext>
                </a:extLst>
              </a:tr>
            </a:tbl>
          </a:graphicData>
        </a:graphic>
      </p:graphicFrame>
    </p:spTree>
    <p:extLst>
      <p:ext uri="{BB962C8B-B14F-4D97-AF65-F5344CB8AC3E}">
        <p14:creationId xmlns:p14="http://schemas.microsoft.com/office/powerpoint/2010/main" val="3915912139"/>
      </p:ext>
    </p:extLst>
  </p:cSld>
  <p:clrMapOvr>
    <a:masterClrMapping/>
  </p:clrMapOvr>
  <p:transition spd="slow">
    <p:push dir="u"/>
  </p:transition>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6723</TotalTime>
  <Words>1633</Words>
  <Application>Microsoft Office PowerPoint</Application>
  <PresentationFormat>Panorámica</PresentationFormat>
  <Paragraphs>323</Paragraphs>
  <Slides>29</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29</vt:i4>
      </vt:variant>
    </vt:vector>
  </HeadingPairs>
  <TitlesOfParts>
    <vt:vector size="39" baseType="lpstr">
      <vt:lpstr>Arial</vt:lpstr>
      <vt:lpstr>Brush Script MT</vt:lpstr>
      <vt:lpstr>Calibri</vt:lpstr>
      <vt:lpstr>Symbol</vt:lpstr>
      <vt:lpstr>Tahoma</vt:lpstr>
      <vt:lpstr>Times New Roman</vt:lpstr>
      <vt:lpstr>Trebuchet MS</vt:lpstr>
      <vt:lpstr>Tw Cen MT</vt:lpstr>
      <vt:lpstr>Wingdings 3</vt:lpstr>
      <vt:lpstr>Faceta</vt:lpstr>
      <vt:lpstr>Presentación de PowerPoint</vt:lpstr>
      <vt:lpstr>Presentación de PowerPoint</vt:lpstr>
      <vt:lpstr>Descripción del problema  </vt:lpstr>
      <vt:lpstr>Formulación del problema     </vt:lpstr>
      <vt:lpstr>Objetivos </vt:lpstr>
      <vt:lpstr>Justificación e importancia  </vt:lpstr>
      <vt:lpstr>Hipótesis </vt:lpstr>
      <vt:lpstr>Operacionalización de variables </vt:lpstr>
      <vt:lpstr>Operacionalización de variables </vt:lpstr>
      <vt:lpstr>Marco teórico </vt:lpstr>
      <vt:lpstr>Presentación de PowerPoint</vt:lpstr>
      <vt:lpstr>Presentación de PowerPoint</vt:lpstr>
      <vt:lpstr>Metodología </vt:lpstr>
      <vt:lpstr>Técnicas e instrumentos  </vt:lpstr>
      <vt:lpstr>ANALISIS E INTERPRETACION DE RESULTADOS</vt:lpstr>
      <vt:lpstr>RESULTADOS OBTENIDOS DE LA APLICACIÓN DE PRE TEST DE COOPER</vt:lpstr>
      <vt:lpstr>RESULTADOS DE LA VALORACIÓN GLOBAL DE LA EVALUACIÓN DEL PRE TEST CSAI-2</vt:lpstr>
      <vt:lpstr>APLICACIÓN DE LAS TECNICAS DE AFRONTAMIENTO PARA EL CONTROL DE LA ANSIEDAD</vt:lpstr>
      <vt:lpstr>Presentación de PowerPoint</vt:lpstr>
      <vt:lpstr>Presentación de PowerPoint</vt:lpstr>
      <vt:lpstr>RESULTADOS OBTENIDOS DE LA APLICACIÓN DEL POST TEST DE COOPER</vt:lpstr>
      <vt:lpstr>RESULTADOS DE LA VALORACIÓN GLOBAL DE LA EVALUACIÓN DEL POST TEST CSAI-2</vt:lpstr>
      <vt:lpstr>Análisis de resultados </vt:lpstr>
      <vt:lpstr>CORRELACIÓN DEL PRE Y POST TEST DE COOPER.</vt:lpstr>
      <vt:lpstr>CORRELACIÓN DEL PRE Y POST TEST DE ANSIEDAD COGNITIVA, SOMÁTICA Y AUTOCONFIANZA.</vt:lpstr>
      <vt:lpstr>Conclusiones</vt:lpstr>
      <vt:lpstr>Recomendaciones </vt:lpstr>
      <vt:lpstr>PREGUNTAS?</vt:lpstr>
      <vt:lpstr>Gracias por su atencion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REFUERZOS POSITIVOS UTILIZANDO LA TÉCNICA SANDUCHE</dc:title>
  <dc:creator>Usuario de Windows</dc:creator>
  <cp:lastModifiedBy>Usuario de Windows</cp:lastModifiedBy>
  <cp:revision>127</cp:revision>
  <dcterms:created xsi:type="dcterms:W3CDTF">2020-07-30T23:15:13Z</dcterms:created>
  <dcterms:modified xsi:type="dcterms:W3CDTF">2020-09-25T20:32:30Z</dcterms:modified>
</cp:coreProperties>
</file>