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28"/>
  </p:notesMasterIdLst>
  <p:sldIdLst>
    <p:sldId id="256" r:id="rId2"/>
    <p:sldId id="257" r:id="rId3"/>
    <p:sldId id="258" r:id="rId4"/>
    <p:sldId id="259" r:id="rId5"/>
    <p:sldId id="260" r:id="rId6"/>
    <p:sldId id="264" r:id="rId7"/>
    <p:sldId id="265" r:id="rId8"/>
    <p:sldId id="266" r:id="rId9"/>
    <p:sldId id="267" r:id="rId10"/>
    <p:sldId id="272" r:id="rId11"/>
    <p:sldId id="273" r:id="rId12"/>
    <p:sldId id="274" r:id="rId13"/>
    <p:sldId id="275" r:id="rId14"/>
    <p:sldId id="277" r:id="rId15"/>
    <p:sldId id="309" r:id="rId16"/>
    <p:sldId id="295" r:id="rId17"/>
    <p:sldId id="298" r:id="rId18"/>
    <p:sldId id="299" r:id="rId19"/>
    <p:sldId id="300" r:id="rId20"/>
    <p:sldId id="303" r:id="rId21"/>
    <p:sldId id="304" r:id="rId22"/>
    <p:sldId id="307" r:id="rId23"/>
    <p:sldId id="312" r:id="rId24"/>
    <p:sldId id="308" r:id="rId25"/>
    <p:sldId id="311" r:id="rId26"/>
    <p:sldId id="31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wner" initials="O" lastIdx="5" clrIdx="0">
    <p:extLst>
      <p:ext uri="{19B8F6BF-5375-455C-9EA6-DF929625EA0E}">
        <p15:presenceInfo xmlns="" xmlns:p15="http://schemas.microsoft.com/office/powerpoint/2012/main" userId="Owner" providerId="None"/>
      </p:ext>
    </p:extLst>
  </p:cmAuthor>
  <p:cmAuthor id="2" name="Owner"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5" d="100"/>
          <a:sy n="95" d="100"/>
        </p:scale>
        <p:origin x="-852" y="-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owner:Desktop:MAESTRIA:TESIS%20DE%20MAESTRIA%20:TESIS:FINAL%20cuadros%20maestria%20PRE%20Y%20POST%20TES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owner:Desktop:MAESTRIA:TESIS%20DE%20MAESTRIA%20:cuadros%20maestria%20PRE%20Y%20POST%20TES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owner:Desktop:MAESTRIA:TESIS%20DE%20MAESTRIA%20:cuadros%20maestria%20PRE%20Y%20POST%20TES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solidFill>
                  <a:srgbClr val="444D26"/>
                </a:solidFill>
              </a:defRPr>
            </a:pPr>
            <a:r>
              <a:rPr lang="es-EC">
                <a:solidFill>
                  <a:srgbClr val="444D26"/>
                </a:solidFill>
              </a:rPr>
              <a:t>LABORAL</a:t>
            </a:r>
          </a:p>
        </c:rich>
      </c:tx>
      <c:overlay val="0"/>
    </c:title>
    <c:autoTitleDeleted val="0"/>
    <c:plotArea>
      <c:layout/>
      <c:barChart>
        <c:barDir val="col"/>
        <c:grouping val="clustered"/>
        <c:varyColors val="0"/>
        <c:ser>
          <c:idx val="0"/>
          <c:order val="0"/>
          <c:tx>
            <c:strRef>
              <c:f>'POST TEST'!$E$28</c:f>
              <c:strCache>
                <c:ptCount val="1"/>
                <c:pt idx="0">
                  <c:v>PRE TEST </c:v>
                </c:pt>
              </c:strCache>
            </c:strRef>
          </c:tx>
          <c:invertIfNegative val="0"/>
          <c:dLbls>
            <c:spPr>
              <a:noFill/>
              <a:ln>
                <a:noFill/>
              </a:ln>
              <a:effectLst/>
            </c:spPr>
            <c:txPr>
              <a:bodyPr rot="0" vert="horz"/>
              <a:lstStyle/>
              <a:p>
                <a:pPr>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 TEST'!$B$29:$D$32</c:f>
              <c:strCache>
                <c:ptCount val="4"/>
                <c:pt idx="0">
                  <c:v>Siente que su trabajo no o consideran como lo merece</c:v>
                </c:pt>
                <c:pt idx="1">
                  <c:v>Su trabajo resulta rutinario y poco apasionado</c:v>
                </c:pt>
                <c:pt idx="2">
                  <c:v>Perdió su trabajo o está a punto de hacerlo</c:v>
                </c:pt>
                <c:pt idx="3">
                  <c:v>Su trabajo le provoca frecuentes disgustos </c:v>
                </c:pt>
              </c:strCache>
            </c:strRef>
          </c:cat>
          <c:val>
            <c:numRef>
              <c:f>'POST TEST'!$E$29:$E$32</c:f>
              <c:numCache>
                <c:formatCode>0%</c:formatCode>
                <c:ptCount val="4"/>
                <c:pt idx="0">
                  <c:v>0.92727272727272703</c:v>
                </c:pt>
                <c:pt idx="1">
                  <c:v>0.89090909090909098</c:v>
                </c:pt>
                <c:pt idx="2">
                  <c:v>0.218181818181818</c:v>
                </c:pt>
                <c:pt idx="3">
                  <c:v>0.87272727272727302</c:v>
                </c:pt>
              </c:numCache>
            </c:numRef>
          </c:val>
          <c:extLst xmlns:c16r2="http://schemas.microsoft.com/office/drawing/2015/06/chart">
            <c:ext xmlns:c16="http://schemas.microsoft.com/office/drawing/2014/chart" uri="{C3380CC4-5D6E-409C-BE32-E72D297353CC}">
              <c16:uniqueId val="{00000000-C312-42B1-BD51-57E4449FB258}"/>
            </c:ext>
          </c:extLst>
        </c:ser>
        <c:ser>
          <c:idx val="1"/>
          <c:order val="1"/>
          <c:tx>
            <c:strRef>
              <c:f>'POST TEST'!$F$28</c:f>
              <c:strCache>
                <c:ptCount val="1"/>
                <c:pt idx="0">
                  <c:v>POST TEST </c:v>
                </c:pt>
              </c:strCache>
            </c:strRef>
          </c:tx>
          <c:invertIfNegative val="0"/>
          <c:dLbls>
            <c:spPr>
              <a:noFill/>
              <a:ln>
                <a:noFill/>
              </a:ln>
              <a:effectLst/>
            </c:spPr>
            <c:txPr>
              <a:bodyPr rot="0" vert="horz"/>
              <a:lstStyle/>
              <a:p>
                <a:pPr>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 TEST'!$B$29:$D$32</c:f>
              <c:strCache>
                <c:ptCount val="4"/>
                <c:pt idx="0">
                  <c:v>Siente que su trabajo no o consideran como lo merece</c:v>
                </c:pt>
                <c:pt idx="1">
                  <c:v>Su trabajo resulta rutinario y poco apasionado</c:v>
                </c:pt>
                <c:pt idx="2">
                  <c:v>Perdió su trabajo o está a punto de hacerlo</c:v>
                </c:pt>
                <c:pt idx="3">
                  <c:v>Su trabajo le provoca frecuentes disgustos </c:v>
                </c:pt>
              </c:strCache>
            </c:strRef>
          </c:cat>
          <c:val>
            <c:numRef>
              <c:f>'POST TEST'!$F$29:$F$32</c:f>
              <c:numCache>
                <c:formatCode>0%</c:formatCode>
                <c:ptCount val="4"/>
                <c:pt idx="0">
                  <c:v>0.90909090909090895</c:v>
                </c:pt>
                <c:pt idx="1">
                  <c:v>0.85454545454545405</c:v>
                </c:pt>
                <c:pt idx="2">
                  <c:v>0.18181818181818199</c:v>
                </c:pt>
                <c:pt idx="3">
                  <c:v>0.83636363636363598</c:v>
                </c:pt>
              </c:numCache>
            </c:numRef>
          </c:val>
          <c:extLst xmlns:c16r2="http://schemas.microsoft.com/office/drawing/2015/06/chart">
            <c:ext xmlns:c16="http://schemas.microsoft.com/office/drawing/2014/chart" uri="{C3380CC4-5D6E-409C-BE32-E72D297353CC}">
              <c16:uniqueId val="{00000001-C312-42B1-BD51-57E4449FB258}"/>
            </c:ext>
          </c:extLst>
        </c:ser>
        <c:dLbls>
          <c:showLegendKey val="0"/>
          <c:showVal val="1"/>
          <c:showCatName val="0"/>
          <c:showSerName val="0"/>
          <c:showPercent val="0"/>
          <c:showBubbleSize val="0"/>
        </c:dLbls>
        <c:gapWidth val="150"/>
        <c:overlap val="-25"/>
        <c:axId val="45765376"/>
        <c:axId val="45766912"/>
      </c:barChart>
      <c:catAx>
        <c:axId val="45765376"/>
        <c:scaling>
          <c:orientation val="minMax"/>
        </c:scaling>
        <c:delete val="0"/>
        <c:axPos val="b"/>
        <c:numFmt formatCode="General" sourceLinked="1"/>
        <c:majorTickMark val="none"/>
        <c:minorTickMark val="none"/>
        <c:tickLblPos val="nextTo"/>
        <c:txPr>
          <a:bodyPr rot="-60000000" vert="horz"/>
          <a:lstStyle/>
          <a:p>
            <a:pPr>
              <a:defRPr/>
            </a:pPr>
            <a:endParaRPr lang="es-ES"/>
          </a:p>
        </c:txPr>
        <c:crossAx val="45766912"/>
        <c:crosses val="autoZero"/>
        <c:auto val="1"/>
        <c:lblAlgn val="ctr"/>
        <c:lblOffset val="100"/>
        <c:noMultiLvlLbl val="0"/>
      </c:catAx>
      <c:valAx>
        <c:axId val="45766912"/>
        <c:scaling>
          <c:orientation val="minMax"/>
        </c:scaling>
        <c:delete val="1"/>
        <c:axPos val="l"/>
        <c:numFmt formatCode="0%" sourceLinked="1"/>
        <c:majorTickMark val="none"/>
        <c:minorTickMark val="none"/>
        <c:tickLblPos val="nextTo"/>
        <c:crossAx val="45765376"/>
        <c:crosses val="autoZero"/>
        <c:crossBetween val="between"/>
        <c:minorUnit val="0.2"/>
      </c:valAx>
    </c:plotArea>
    <c:legend>
      <c:legendPos val="t"/>
      <c:overlay val="0"/>
      <c:txPr>
        <a:bodyPr rot="0" vert="horz"/>
        <a:lstStyle/>
        <a:p>
          <a:pPr>
            <a:defRPr/>
          </a:pPr>
          <a:endParaRPr lang="es-ES"/>
        </a:p>
      </c:txPr>
    </c:legend>
    <c:plotVisOnly val="1"/>
    <c:dispBlanksAs val="gap"/>
    <c:showDLblsOverMax val="0"/>
  </c:chart>
  <c:txPr>
    <a:bodyPr/>
    <a:lstStyle/>
    <a:p>
      <a:pPr>
        <a:defRPr sz="1800"/>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solidFill>
                  <a:srgbClr val="444D26"/>
                </a:solidFill>
              </a:defRPr>
            </a:pPr>
            <a:r>
              <a:rPr lang="es-EC">
                <a:solidFill>
                  <a:srgbClr val="444D26"/>
                </a:solidFill>
              </a:rPr>
              <a:t>VIDA CONYUGAL</a:t>
            </a:r>
          </a:p>
        </c:rich>
      </c:tx>
      <c:overlay val="0"/>
    </c:title>
    <c:autoTitleDeleted val="0"/>
    <c:plotArea>
      <c:layout/>
      <c:barChart>
        <c:barDir val="col"/>
        <c:grouping val="clustered"/>
        <c:varyColors val="0"/>
        <c:ser>
          <c:idx val="0"/>
          <c:order val="0"/>
          <c:tx>
            <c:strRef>
              <c:f>'POST TEST'!$E$38</c:f>
              <c:strCache>
                <c:ptCount val="1"/>
                <c:pt idx="0">
                  <c:v>PRE TEST </c:v>
                </c:pt>
              </c:strCache>
            </c:strRef>
          </c:tx>
          <c:invertIfNegative val="0"/>
          <c:dLbls>
            <c:spPr>
              <a:noFill/>
              <a:ln>
                <a:noFill/>
              </a:ln>
              <a:effectLst/>
            </c:spPr>
            <c:txPr>
              <a:bodyPr rot="0" vert="horz"/>
              <a:lstStyle/>
              <a:p>
                <a:pPr>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 TEST'!$B$39:$D$41</c:f>
              <c:strCache>
                <c:ptCount val="3"/>
                <c:pt idx="0">
                  <c:v>Le cuesta perdonar</c:v>
                </c:pt>
                <c:pt idx="1">
                  <c:v>A menudo se siente poco amado</c:v>
                </c:pt>
                <c:pt idx="2">
                  <c:v>Le cuesta separar los problemas externos de su vida interior</c:v>
                </c:pt>
              </c:strCache>
            </c:strRef>
          </c:cat>
          <c:val>
            <c:numRef>
              <c:f>'POST TEST'!$E$39:$E$41</c:f>
              <c:numCache>
                <c:formatCode>0%</c:formatCode>
                <c:ptCount val="3"/>
                <c:pt idx="0">
                  <c:v>0.43636363636363601</c:v>
                </c:pt>
                <c:pt idx="1">
                  <c:v>0.236363636363636</c:v>
                </c:pt>
                <c:pt idx="2">
                  <c:v>0.29090909090909101</c:v>
                </c:pt>
              </c:numCache>
            </c:numRef>
          </c:val>
          <c:extLst xmlns:c16r2="http://schemas.microsoft.com/office/drawing/2015/06/chart">
            <c:ext xmlns:c16="http://schemas.microsoft.com/office/drawing/2014/chart" uri="{C3380CC4-5D6E-409C-BE32-E72D297353CC}">
              <c16:uniqueId val="{00000000-F86D-49D3-B85B-44A411EECF07}"/>
            </c:ext>
          </c:extLst>
        </c:ser>
        <c:ser>
          <c:idx val="1"/>
          <c:order val="1"/>
          <c:tx>
            <c:strRef>
              <c:f>'POST TEST'!$F$38</c:f>
              <c:strCache>
                <c:ptCount val="1"/>
                <c:pt idx="0">
                  <c:v>POST TEST </c:v>
                </c:pt>
              </c:strCache>
            </c:strRef>
          </c:tx>
          <c:invertIfNegative val="0"/>
          <c:dLbls>
            <c:spPr>
              <a:noFill/>
              <a:ln>
                <a:noFill/>
              </a:ln>
              <a:effectLst/>
            </c:spPr>
            <c:txPr>
              <a:bodyPr rot="0" vert="horz"/>
              <a:lstStyle/>
              <a:p>
                <a:pPr>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 TEST'!$B$39:$D$41</c:f>
              <c:strCache>
                <c:ptCount val="3"/>
                <c:pt idx="0">
                  <c:v>Le cuesta perdonar</c:v>
                </c:pt>
                <c:pt idx="1">
                  <c:v>A menudo se siente poco amado</c:v>
                </c:pt>
                <c:pt idx="2">
                  <c:v>Le cuesta separar los problemas externos de su vida interior</c:v>
                </c:pt>
              </c:strCache>
            </c:strRef>
          </c:cat>
          <c:val>
            <c:numRef>
              <c:f>'POST TEST'!$F$39:$F$41</c:f>
              <c:numCache>
                <c:formatCode>0%</c:formatCode>
                <c:ptCount val="3"/>
                <c:pt idx="0">
                  <c:v>0.30909090909090903</c:v>
                </c:pt>
                <c:pt idx="1">
                  <c:v>0.145454545454545</c:v>
                </c:pt>
                <c:pt idx="2">
                  <c:v>0.18181818181818199</c:v>
                </c:pt>
              </c:numCache>
            </c:numRef>
          </c:val>
          <c:extLst xmlns:c16r2="http://schemas.microsoft.com/office/drawing/2015/06/chart">
            <c:ext xmlns:c16="http://schemas.microsoft.com/office/drawing/2014/chart" uri="{C3380CC4-5D6E-409C-BE32-E72D297353CC}">
              <c16:uniqueId val="{00000001-F86D-49D3-B85B-44A411EECF07}"/>
            </c:ext>
          </c:extLst>
        </c:ser>
        <c:dLbls>
          <c:showLegendKey val="0"/>
          <c:showVal val="1"/>
          <c:showCatName val="0"/>
          <c:showSerName val="0"/>
          <c:showPercent val="0"/>
          <c:showBubbleSize val="0"/>
        </c:dLbls>
        <c:gapWidth val="150"/>
        <c:overlap val="-25"/>
        <c:axId val="45839488"/>
        <c:axId val="45841024"/>
      </c:barChart>
      <c:catAx>
        <c:axId val="45839488"/>
        <c:scaling>
          <c:orientation val="minMax"/>
        </c:scaling>
        <c:delete val="0"/>
        <c:axPos val="b"/>
        <c:numFmt formatCode="General" sourceLinked="1"/>
        <c:majorTickMark val="none"/>
        <c:minorTickMark val="none"/>
        <c:tickLblPos val="nextTo"/>
        <c:txPr>
          <a:bodyPr rot="-60000000" vert="horz"/>
          <a:lstStyle/>
          <a:p>
            <a:pPr>
              <a:defRPr/>
            </a:pPr>
            <a:endParaRPr lang="es-ES"/>
          </a:p>
        </c:txPr>
        <c:crossAx val="45841024"/>
        <c:crosses val="autoZero"/>
        <c:auto val="1"/>
        <c:lblAlgn val="ctr"/>
        <c:lblOffset val="100"/>
        <c:noMultiLvlLbl val="0"/>
      </c:catAx>
      <c:valAx>
        <c:axId val="45841024"/>
        <c:scaling>
          <c:orientation val="minMax"/>
        </c:scaling>
        <c:delete val="1"/>
        <c:axPos val="l"/>
        <c:numFmt formatCode="0%" sourceLinked="1"/>
        <c:majorTickMark val="none"/>
        <c:minorTickMark val="none"/>
        <c:tickLblPos val="nextTo"/>
        <c:crossAx val="45839488"/>
        <c:crosses val="autoZero"/>
        <c:crossBetween val="between"/>
      </c:valAx>
    </c:plotArea>
    <c:legend>
      <c:legendPos val="t"/>
      <c:overlay val="0"/>
      <c:txPr>
        <a:bodyPr rot="0" vert="horz"/>
        <a:lstStyle/>
        <a:p>
          <a:pPr>
            <a:defRPr/>
          </a:pPr>
          <a:endParaRPr lang="es-ES"/>
        </a:p>
      </c:txPr>
    </c:legend>
    <c:plotVisOnly val="1"/>
    <c:dispBlanksAs val="gap"/>
    <c:showDLblsOverMax val="0"/>
  </c:chart>
  <c:txPr>
    <a:bodyPr/>
    <a:lstStyle/>
    <a:p>
      <a:pPr>
        <a:defRPr sz="1800"/>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800">
                <a:solidFill>
                  <a:srgbClr val="444D26"/>
                </a:solidFill>
              </a:defRPr>
            </a:pPr>
            <a:r>
              <a:rPr lang="es-ES" sz="2800" b="1" i="0" u="none" strike="noStrike" baseline="0" dirty="0">
                <a:solidFill>
                  <a:srgbClr val="444D26"/>
                </a:solidFill>
                <a:effectLst/>
              </a:rPr>
              <a:t>Niveles de estrés </a:t>
            </a:r>
            <a:endParaRPr lang="en-US" sz="2800" dirty="0">
              <a:solidFill>
                <a:srgbClr val="444D26"/>
              </a:solidFill>
            </a:endParaRPr>
          </a:p>
        </c:rich>
      </c:tx>
      <c:overlay val="0"/>
    </c:title>
    <c:autoTitleDeleted val="0"/>
    <c:plotArea>
      <c:layout/>
      <c:barChart>
        <c:barDir val="col"/>
        <c:grouping val="clustered"/>
        <c:varyColors val="0"/>
        <c:ser>
          <c:idx val="0"/>
          <c:order val="0"/>
          <c:tx>
            <c:strRef>
              <c:f>'niveles de estres SI NO'!$E$7</c:f>
              <c:strCache>
                <c:ptCount val="1"/>
                <c:pt idx="0">
                  <c:v>PRE TEST</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'niveles de estres SI NO'!$D$8:$D$10</c:f>
              <c:strCache>
                <c:ptCount val="3"/>
                <c:pt idx="0">
                  <c:v>MENOS DE 30 pts.</c:v>
                </c:pt>
                <c:pt idx="1">
                  <c:v>DE 30 a 40 pts.</c:v>
                </c:pt>
                <c:pt idx="2">
                  <c:v>MÁS DE 48 pts.</c:v>
                </c:pt>
              </c:strCache>
            </c:strRef>
          </c:cat>
          <c:val>
            <c:numRef>
              <c:f>'niveles de estres SI NO'!$E$8:$E$10</c:f>
              <c:numCache>
                <c:formatCode>0%</c:formatCode>
                <c:ptCount val="3"/>
                <c:pt idx="0">
                  <c:v>0.18181818181818199</c:v>
                </c:pt>
                <c:pt idx="1">
                  <c:v>0.58181818181818201</c:v>
                </c:pt>
                <c:pt idx="2">
                  <c:v>0.236363636363636</c:v>
                </c:pt>
              </c:numCache>
            </c:numRef>
          </c:val>
          <c:extLst xmlns:c16r2="http://schemas.microsoft.com/office/drawing/2015/06/chart">
            <c:ext xmlns:c16="http://schemas.microsoft.com/office/drawing/2014/chart" uri="{C3380CC4-5D6E-409C-BE32-E72D297353CC}">
              <c16:uniqueId val="{00000000-5043-47E0-9036-F62458C86CC4}"/>
            </c:ext>
          </c:extLst>
        </c:ser>
        <c:ser>
          <c:idx val="1"/>
          <c:order val="1"/>
          <c:tx>
            <c:strRef>
              <c:f>'niveles de estres SI NO'!$F$7</c:f>
              <c:strCache>
                <c:ptCount val="1"/>
                <c:pt idx="0">
                  <c:v>POST TEST</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'niveles de estres SI NO'!$D$8:$D$10</c:f>
              <c:strCache>
                <c:ptCount val="3"/>
                <c:pt idx="0">
                  <c:v>MENOS DE 30 pts.</c:v>
                </c:pt>
                <c:pt idx="1">
                  <c:v>DE 30 a 40 pts.</c:v>
                </c:pt>
                <c:pt idx="2">
                  <c:v>MÁS DE 48 pts.</c:v>
                </c:pt>
              </c:strCache>
            </c:strRef>
          </c:cat>
          <c:val>
            <c:numRef>
              <c:f>'niveles de estres SI NO'!$F$8:$F$10</c:f>
              <c:numCache>
                <c:formatCode>0%</c:formatCode>
                <c:ptCount val="3"/>
                <c:pt idx="0">
                  <c:v>0.30909090909090903</c:v>
                </c:pt>
                <c:pt idx="1">
                  <c:v>0.54545454545454497</c:v>
                </c:pt>
                <c:pt idx="2">
                  <c:v>0.145454545454545</c:v>
                </c:pt>
              </c:numCache>
            </c:numRef>
          </c:val>
          <c:extLst xmlns:c16r2="http://schemas.microsoft.com/office/drawing/2015/06/chart">
            <c:ext xmlns:c16="http://schemas.microsoft.com/office/drawing/2014/chart" uri="{C3380CC4-5D6E-409C-BE32-E72D297353CC}">
              <c16:uniqueId val="{00000001-5043-47E0-9036-F62458C86CC4}"/>
            </c:ext>
          </c:extLst>
        </c:ser>
        <c:dLbls>
          <c:showLegendKey val="0"/>
          <c:showVal val="1"/>
          <c:showCatName val="0"/>
          <c:showSerName val="0"/>
          <c:showPercent val="0"/>
          <c:showBubbleSize val="0"/>
        </c:dLbls>
        <c:gapWidth val="150"/>
        <c:overlap val="-25"/>
        <c:axId val="45872640"/>
        <c:axId val="45874176"/>
      </c:barChart>
      <c:catAx>
        <c:axId val="45872640"/>
        <c:scaling>
          <c:orientation val="minMax"/>
        </c:scaling>
        <c:delete val="0"/>
        <c:axPos val="b"/>
        <c:numFmt formatCode="General" sourceLinked="0"/>
        <c:majorTickMark val="none"/>
        <c:minorTickMark val="none"/>
        <c:tickLblPos val="nextTo"/>
        <c:crossAx val="45874176"/>
        <c:crosses val="autoZero"/>
        <c:auto val="1"/>
        <c:lblAlgn val="ctr"/>
        <c:lblOffset val="100"/>
        <c:noMultiLvlLbl val="0"/>
      </c:catAx>
      <c:valAx>
        <c:axId val="45874176"/>
        <c:scaling>
          <c:orientation val="minMax"/>
        </c:scaling>
        <c:delete val="1"/>
        <c:axPos val="l"/>
        <c:numFmt formatCode="0%" sourceLinked="1"/>
        <c:majorTickMark val="none"/>
        <c:minorTickMark val="none"/>
        <c:tickLblPos val="nextTo"/>
        <c:crossAx val="45872640"/>
        <c:crosses val="autoZero"/>
        <c:crossBetween val="between"/>
      </c:valAx>
    </c:plotArea>
    <c:legend>
      <c:legendPos val="t"/>
      <c:overlay val="0"/>
    </c:legend>
    <c:plotVisOnly val="1"/>
    <c:dispBlanksAs val="gap"/>
    <c:showDLblsOverMax val="0"/>
  </c:chart>
  <c:txPr>
    <a:bodyPr/>
    <a:lstStyle/>
    <a:p>
      <a:pPr>
        <a:defRPr sz="1800"/>
      </a:pPr>
      <a:endParaRPr lang="es-E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CB4197-F741-2A4F-BC4A-FC57EB4472D6}" type="datetimeFigureOut">
              <a:rPr lang="en-US" smtClean="0"/>
              <a:t>8/22/2020</a:t>
            </a:fld>
            <a:endParaRPr lang="es-ES_tradn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329C4C-C4F3-0B4D-AD1F-1720CCB49E61}" type="slidenum">
              <a:rPr lang="es-ES_tradnl" smtClean="0"/>
              <a:t>‹Nº›</a:t>
            </a:fld>
            <a:endParaRPr lang="es-ES_tradnl"/>
          </a:p>
        </p:txBody>
      </p:sp>
    </p:spTree>
    <p:extLst>
      <p:ext uri="{BB962C8B-B14F-4D97-AF65-F5344CB8AC3E}">
        <p14:creationId xmlns:p14="http://schemas.microsoft.com/office/powerpoint/2010/main" val="22034523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dirty="0" smtClean="0">
                <a:solidFill>
                  <a:srgbClr val="444D26"/>
                </a:solidFill>
              </a:rPr>
              <a:t>El test consta de 29 preguntas cerradas para lo cual se trabajó los siguientes valores: Si tiene un valor de 2 puntos, No tiene un valor de 1 punto, para las preguntas número 18 y 19 si tiene valor de 18 puntos. Para saber el nivel de estrés se suma los puntos obtenidos y según el total los resultados son:</a:t>
            </a:r>
          </a:p>
          <a:p>
            <a:endParaRPr lang="es-ES_tradnl" dirty="0"/>
          </a:p>
        </p:txBody>
      </p:sp>
      <p:sp>
        <p:nvSpPr>
          <p:cNvPr id="4" name="Slide Number Placeholder 3"/>
          <p:cNvSpPr>
            <a:spLocks noGrp="1"/>
          </p:cNvSpPr>
          <p:nvPr>
            <p:ph type="sldNum" sz="quarter" idx="10"/>
          </p:nvPr>
        </p:nvSpPr>
        <p:spPr/>
        <p:txBody>
          <a:bodyPr/>
          <a:lstStyle/>
          <a:p>
            <a:fld id="{1D329C4C-C4F3-0B4D-AD1F-1720CCB49E61}" type="slidenum">
              <a:rPr lang="es-ES_tradnl" smtClean="0"/>
              <a:t>14</a:t>
            </a:fld>
            <a:endParaRPr lang="es-ES_tradnl"/>
          </a:p>
        </p:txBody>
      </p:sp>
    </p:spTree>
    <p:extLst>
      <p:ext uri="{BB962C8B-B14F-4D97-AF65-F5344CB8AC3E}">
        <p14:creationId xmlns:p14="http://schemas.microsoft.com/office/powerpoint/2010/main" val="3260545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según los datos obtenidos llegamos a la conclusión que la mayoría de los factores estudiados se relacionan e influyen en la aparición del estrés en los dirigentes entrevistados de la Liga Deportiva Parroquial Cumbayá. </a:t>
            </a:r>
            <a:endParaRPr lang="es-ES_tradnl" dirty="0"/>
          </a:p>
        </p:txBody>
      </p:sp>
      <p:sp>
        <p:nvSpPr>
          <p:cNvPr id="4" name="Slide Number Placeholder 3"/>
          <p:cNvSpPr>
            <a:spLocks noGrp="1"/>
          </p:cNvSpPr>
          <p:nvPr>
            <p:ph type="sldNum" sz="quarter" idx="10"/>
          </p:nvPr>
        </p:nvSpPr>
        <p:spPr/>
        <p:txBody>
          <a:bodyPr/>
          <a:lstStyle/>
          <a:p>
            <a:fld id="{1D329C4C-C4F3-0B4D-AD1F-1720CCB49E61}" type="slidenum">
              <a:rPr lang="es-ES_tradnl" smtClean="0"/>
              <a:t>22</a:t>
            </a:fld>
            <a:endParaRPr lang="es-ES_tradnl"/>
          </a:p>
        </p:txBody>
      </p:sp>
    </p:spTree>
    <p:extLst>
      <p:ext uri="{BB962C8B-B14F-4D97-AF65-F5344CB8AC3E}">
        <p14:creationId xmlns:p14="http://schemas.microsoft.com/office/powerpoint/2010/main" val="1304205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51665B-C24A-4702-B522-6A4334602E03}" type="datetimeFigureOut">
              <a:rPr lang="en-US" smtClean="0"/>
              <a:t>8/22/2020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1665B-C24A-4702-B522-6A4334602E03}" type="datetimeFigureOut">
              <a:rPr lang="en-US" smtClean="0"/>
              <a:t>8/22/2020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1665B-C24A-4702-B522-6A4334602E03}" type="datetimeFigureOut">
              <a:rPr lang="en-US" smtClean="0"/>
              <a:t>8/22/2020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1665B-C24A-4702-B522-6A4334602E03}" type="datetimeFigureOut">
              <a:rPr lang="en-US" smtClean="0"/>
              <a:t>8/22/2020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1665B-C24A-4702-B522-6A4334602E03}" type="datetimeFigureOut">
              <a:rPr lang="en-US" smtClean="0"/>
              <a:t>8/22/2020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51665B-C24A-4702-B522-6A4334602E03}" type="datetimeFigureOut">
              <a:rPr lang="en-US" smtClean="0"/>
              <a:t>8/22/2020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1665B-C24A-4702-B522-6A4334602E03}" type="datetimeFigureOut">
              <a:rPr lang="en-US" smtClean="0"/>
              <a:t>8/22/2020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51665B-C24A-4702-B522-6A4334602E03}" type="datetimeFigureOut">
              <a:rPr lang="en-US" smtClean="0"/>
              <a:t>8/22/2020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1665B-C24A-4702-B522-6A4334602E03}" type="datetimeFigureOut">
              <a:rPr lang="en-US" smtClean="0"/>
              <a:t>8/22/2020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1665B-C24A-4702-B522-6A4334602E03}" type="datetimeFigureOut">
              <a:rPr lang="en-US" smtClean="0"/>
              <a:t>8/22/2020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‹Nº›</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4251665B-C24A-4702-B522-6A4334602E03}" type="datetimeFigureOut">
              <a:rPr lang="en-US" smtClean="0"/>
              <a:t>8/22/2020</a:t>
            </a:fld>
            <a:endParaRPr lang="en-US"/>
          </a:p>
        </p:txBody>
      </p:sp>
      <p:sp>
        <p:nvSpPr>
          <p:cNvPr id="9" name="Slide Number Placeholder 8"/>
          <p:cNvSpPr>
            <a:spLocks noGrp="1"/>
          </p:cNvSpPr>
          <p:nvPr>
            <p:ph type="sldNum" sz="quarter" idx="11"/>
          </p:nvPr>
        </p:nvSpPr>
        <p:spPr/>
        <p:txBody>
          <a:bodyPr/>
          <a:lstStyle/>
          <a:p>
            <a:fld id="{5FD889E0-CAB2-4699-909D-B9A88D47ACBE}" type="slidenum">
              <a:rPr lang="en-US" smtClean="0"/>
              <a:t>‹Nº›</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5FD889E0-CAB2-4699-909D-B9A88D47ACBE}" type="slidenum">
              <a:rPr lang="en-US" smtClean="0"/>
              <a:t>‹Nº›</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4251665B-C24A-4702-B522-6A4334602E03}" type="datetimeFigureOut">
              <a:rPr lang="en-US" smtClean="0"/>
              <a:t>8/22/2020</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45662"/>
            <a:ext cx="7543800" cy="2853314"/>
          </a:xfrm>
        </p:spPr>
        <p:txBody>
          <a:bodyPr/>
          <a:lstStyle/>
          <a:p>
            <a:pPr algn="ctr"/>
            <a:r>
              <a:rPr lang="es-ES" sz="3200" b="1" dirty="0"/>
              <a:t>VICERRECTORADO DE INVESTIGACIÓN, INNOVACIÓN Y TRANSFERENCIA DE TECNOLOGÍA </a:t>
            </a:r>
            <a:br>
              <a:rPr lang="es-ES" sz="3200" b="1" dirty="0"/>
            </a:br>
            <a:r>
              <a:rPr lang="es-ES_tradnl" sz="3200" dirty="0"/>
              <a:t/>
            </a:r>
            <a:br>
              <a:rPr lang="es-ES_tradnl" sz="3200" dirty="0"/>
            </a:br>
            <a:r>
              <a:rPr lang="es-ES" sz="3200" b="1" dirty="0"/>
              <a:t>CENTRO DE POSTGRADOS</a:t>
            </a:r>
            <a:endParaRPr lang="es-ES_tradnl" sz="3200" dirty="0"/>
          </a:p>
        </p:txBody>
      </p:sp>
      <p:sp>
        <p:nvSpPr>
          <p:cNvPr id="3" name="Subtitle 2"/>
          <p:cNvSpPr>
            <a:spLocks noGrp="1"/>
          </p:cNvSpPr>
          <p:nvPr>
            <p:ph type="subTitle" idx="1"/>
          </p:nvPr>
        </p:nvSpPr>
        <p:spPr>
          <a:xfrm>
            <a:off x="1230066" y="4857075"/>
            <a:ext cx="6461760" cy="1066800"/>
          </a:xfrm>
        </p:spPr>
        <p:txBody>
          <a:bodyPr>
            <a:noAutofit/>
          </a:bodyPr>
          <a:lstStyle/>
          <a:p>
            <a:pPr algn="ctr"/>
            <a:r>
              <a:rPr lang="es-ES" sz="3200" b="1" dirty="0">
                <a:solidFill>
                  <a:schemeClr val="tx2">
                    <a:lumMod val="75000"/>
                  </a:schemeClr>
                </a:solidFill>
              </a:rPr>
              <a:t>MAESTRÍA EN RECREACIÓN Y TIEMPO LIBRE </a:t>
            </a:r>
            <a:endParaRPr lang="es-ES_tradnl" sz="3200" dirty="0">
              <a:solidFill>
                <a:schemeClr val="tx2">
                  <a:lumMod val="75000"/>
                </a:schemeClr>
              </a:solidFill>
            </a:endParaRPr>
          </a:p>
          <a:p>
            <a:pPr algn="ctr"/>
            <a:endParaRPr lang="es-ES_tradnl" sz="3200" dirty="0">
              <a:solidFill>
                <a:schemeClr val="tx2">
                  <a:lumMod val="75000"/>
                </a:schemeClr>
              </a:solidFill>
            </a:endParaRPr>
          </a:p>
        </p:txBody>
      </p:sp>
      <p:pic>
        <p:nvPicPr>
          <p:cNvPr id="4" name="Picture 3" descr="Untitle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85342" y="266166"/>
            <a:ext cx="4754880" cy="1164336"/>
          </a:xfrm>
          <a:prstGeom prst="rect">
            <a:avLst/>
          </a:prstGeom>
        </p:spPr>
      </p:pic>
    </p:spTree>
    <p:extLst>
      <p:ext uri="{BB962C8B-B14F-4D97-AF65-F5344CB8AC3E}">
        <p14:creationId xmlns:p14="http://schemas.microsoft.com/office/powerpoint/2010/main" val="18692083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G_289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041907" y="5095621"/>
            <a:ext cx="4390818" cy="1643507"/>
          </a:xfrm>
          <a:prstGeom prst="rect">
            <a:avLst/>
          </a:prstGeom>
        </p:spPr>
      </p:pic>
      <p:pic>
        <p:nvPicPr>
          <p:cNvPr id="10" name="Picture 9" descr="IMG_3989.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3914" y="4040633"/>
            <a:ext cx="3597993" cy="2698495"/>
          </a:xfrm>
          <a:prstGeom prst="rect">
            <a:avLst/>
          </a:prstGeom>
        </p:spPr>
      </p:pic>
      <p:sp>
        <p:nvSpPr>
          <p:cNvPr id="2" name="Title 1"/>
          <p:cNvSpPr>
            <a:spLocks noGrp="1"/>
          </p:cNvSpPr>
          <p:nvPr>
            <p:ph type="title"/>
          </p:nvPr>
        </p:nvSpPr>
        <p:spPr/>
        <p:txBody>
          <a:bodyPr/>
          <a:lstStyle/>
          <a:p>
            <a:r>
              <a:rPr lang="es-ES" sz="3200" b="1" dirty="0" smtClean="0"/>
              <a:t>POBLACIÓN Y MUESTRA. </a:t>
            </a:r>
            <a:endParaRPr lang="es-ES_tradnl" sz="3200" dirty="0"/>
          </a:p>
        </p:txBody>
      </p:sp>
      <p:pic>
        <p:nvPicPr>
          <p:cNvPr id="4" name="Picture 3" descr="IMG_5383.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7200" y="1417638"/>
            <a:ext cx="3584707" cy="1473091"/>
          </a:xfrm>
          <a:prstGeom prst="rect">
            <a:avLst/>
          </a:prstGeom>
        </p:spPr>
      </p:pic>
      <p:pic>
        <p:nvPicPr>
          <p:cNvPr id="7" name="Picture 6" descr="IMG_3720.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041907" y="1417638"/>
            <a:ext cx="4390818" cy="2469835"/>
          </a:xfrm>
          <a:prstGeom prst="rect">
            <a:avLst/>
          </a:prstGeom>
        </p:spPr>
      </p:pic>
      <p:pic>
        <p:nvPicPr>
          <p:cNvPr id="8" name="Picture 7" descr="IMG_5361.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57200" y="2890729"/>
            <a:ext cx="3584707" cy="1807290"/>
          </a:xfrm>
          <a:prstGeom prst="rect">
            <a:avLst/>
          </a:prstGeom>
        </p:spPr>
      </p:pic>
      <p:pic>
        <p:nvPicPr>
          <p:cNvPr id="9" name="Picture 8" descr="fa8bf637-5e0d-4450-b9d5-39fafa287574.jp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041908" y="3887472"/>
            <a:ext cx="4390818" cy="1502409"/>
          </a:xfrm>
          <a:prstGeom prst="rect">
            <a:avLst/>
          </a:prstGeom>
        </p:spPr>
      </p:pic>
    </p:spTree>
    <p:extLst>
      <p:ext uri="{BB962C8B-B14F-4D97-AF65-F5344CB8AC3E}">
        <p14:creationId xmlns:p14="http://schemas.microsoft.com/office/powerpoint/2010/main" val="19064553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7620000" cy="1383981"/>
          </a:xfrm>
        </p:spPr>
        <p:txBody>
          <a:bodyPr/>
          <a:lstStyle/>
          <a:p>
            <a:r>
              <a:rPr lang="es-ES" sz="4000" b="1" dirty="0" smtClean="0"/>
              <a:t>MARCO </a:t>
            </a:r>
            <a:r>
              <a:rPr lang="es-ES" sz="4000" b="1" dirty="0"/>
              <a:t>TEÓRICO</a:t>
            </a:r>
            <a:endParaRPr lang="es-ES_tradnl" sz="4000" dirty="0"/>
          </a:p>
        </p:txBody>
      </p:sp>
      <p:pic>
        <p:nvPicPr>
          <p:cNvPr id="5" name="Picture 4" descr="Captura de pantalla 2020-06-19 a la(s) 22.30.27.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498552" y="274637"/>
            <a:ext cx="2734350" cy="3694553"/>
          </a:xfrm>
          <a:prstGeom prst="rect">
            <a:avLst/>
          </a:prstGeom>
        </p:spPr>
      </p:pic>
      <p:pic>
        <p:nvPicPr>
          <p:cNvPr id="7" name="Picture 6" descr="IMG_7802.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200" y="2025649"/>
            <a:ext cx="1812634" cy="18126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E0F4E333-A8BB-481A-9645-3953E3C38DE7.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611496" y="1367561"/>
            <a:ext cx="3151620" cy="2782398"/>
          </a:xfrm>
          <a:prstGeom prst="ellipse">
            <a:avLst/>
          </a:prstGeom>
          <a:ln>
            <a:noFill/>
          </a:ln>
          <a:effectLst>
            <a:softEdge rad="112500"/>
          </a:effectLst>
        </p:spPr>
      </p:pic>
      <p:pic>
        <p:nvPicPr>
          <p:cNvPr id="9" name="Picture 8" descr="IMG_5414.JPE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11172" y="3683242"/>
            <a:ext cx="3400367" cy="3174757"/>
          </a:xfrm>
          <a:prstGeom prst="ellipse">
            <a:avLst/>
          </a:prstGeom>
          <a:ln>
            <a:noFill/>
          </a:ln>
          <a:effectLst>
            <a:softEdge rad="112500"/>
          </a:effectLst>
        </p:spPr>
      </p:pic>
      <p:pic>
        <p:nvPicPr>
          <p:cNvPr id="10" name="Picture 9" descr="IMG_0928.JPG"/>
          <p:cNvPicPr>
            <a:picLocks noChangeAspect="1"/>
          </p:cNvPicPr>
          <p:nvPr/>
        </p:nvPicPr>
        <p:blipFill rotWithShape="1">
          <a:blip r:embed="rId6" cstate="email">
            <a:extLst>
              <a:ext uri="{28A0092B-C50C-407E-A947-70E740481C1C}">
                <a14:useLocalDpi xmlns:a14="http://schemas.microsoft.com/office/drawing/2010/main" val="0"/>
              </a:ext>
            </a:extLst>
          </a:blip>
          <a:srcRect l="19385" t="15704" r="34033" b="24203"/>
          <a:stretch/>
        </p:blipFill>
        <p:spPr>
          <a:xfrm>
            <a:off x="4511539" y="3838283"/>
            <a:ext cx="3201228" cy="3090882"/>
          </a:xfrm>
          <a:prstGeom prst="ellipse">
            <a:avLst/>
          </a:prstGeom>
          <a:ln>
            <a:noFill/>
          </a:ln>
          <a:effectLst>
            <a:softEdge rad="112500"/>
          </a:effectLst>
        </p:spPr>
      </p:pic>
    </p:spTree>
    <p:extLst>
      <p:ext uri="{BB962C8B-B14F-4D97-AF65-F5344CB8AC3E}">
        <p14:creationId xmlns:p14="http://schemas.microsoft.com/office/powerpoint/2010/main" val="25269946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ptura de pantalla 2020-07-01 a la(s) 17.07.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044349"/>
            <a:ext cx="8839200" cy="5715000"/>
          </a:xfrm>
          <a:prstGeom prst="rect">
            <a:avLst/>
          </a:prstGeom>
        </p:spPr>
      </p:pic>
      <p:sp>
        <p:nvSpPr>
          <p:cNvPr id="2" name="Title 1"/>
          <p:cNvSpPr>
            <a:spLocks noGrp="1"/>
          </p:cNvSpPr>
          <p:nvPr>
            <p:ph type="title"/>
          </p:nvPr>
        </p:nvSpPr>
        <p:spPr>
          <a:xfrm>
            <a:off x="457200" y="126028"/>
            <a:ext cx="7620000" cy="1143000"/>
          </a:xfrm>
        </p:spPr>
        <p:txBody>
          <a:bodyPr/>
          <a:lstStyle/>
          <a:p>
            <a:r>
              <a:rPr lang="es-ES_tradnl" dirty="0"/>
              <a:t>RECREACIÓN </a:t>
            </a:r>
          </a:p>
        </p:txBody>
      </p:sp>
      <p:pic>
        <p:nvPicPr>
          <p:cNvPr id="7" name="Picture 6" descr="Captura de pantalla 2020-07-01 a la(s) 12.16.04.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18926" y="139440"/>
            <a:ext cx="3658274" cy="3444483"/>
          </a:xfrm>
          <a:prstGeom prst="ellipse">
            <a:avLst/>
          </a:prstGeom>
          <a:ln>
            <a:noFill/>
          </a:ln>
          <a:effectLst>
            <a:softEdge rad="112500"/>
          </a:effectLst>
        </p:spPr>
      </p:pic>
    </p:spTree>
    <p:extLst>
      <p:ext uri="{BB962C8B-B14F-4D97-AF65-F5344CB8AC3E}">
        <p14:creationId xmlns:p14="http://schemas.microsoft.com/office/powerpoint/2010/main" val="30444369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ptura de pantalla 2020-07-01 a la(s) 17.40.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879" y="449814"/>
            <a:ext cx="8757075" cy="6236200"/>
          </a:xfrm>
          <a:prstGeom prst="rect">
            <a:avLst/>
          </a:prstGeom>
        </p:spPr>
      </p:pic>
      <p:pic>
        <p:nvPicPr>
          <p:cNvPr id="3" name="Picture 2" descr="Captura de pantalla 2020-06-19 a la(s) 22.30.27.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974" y="1450082"/>
            <a:ext cx="2745445" cy="3709542"/>
          </a:xfrm>
          <a:prstGeom prst="rect">
            <a:avLst/>
          </a:prstGeom>
          <a:ln>
            <a:noFill/>
          </a:ln>
          <a:effectLst>
            <a:softEdge rad="112500"/>
          </a:effectLst>
        </p:spPr>
      </p:pic>
    </p:spTree>
    <p:extLst>
      <p:ext uri="{BB962C8B-B14F-4D97-AF65-F5344CB8AC3E}">
        <p14:creationId xmlns:p14="http://schemas.microsoft.com/office/powerpoint/2010/main" val="24865348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2800" b="1" dirty="0" smtClean="0"/>
              <a:t>RESULTADOS </a:t>
            </a:r>
            <a:r>
              <a:rPr lang="es-ES" sz="2800" b="1" dirty="0"/>
              <a:t>OBTENIDOS Y COMPROBACIÓN DE HIPÓTESIS</a:t>
            </a:r>
            <a:endParaRPr lang="es-ES_tradnl" sz="3200" dirty="0"/>
          </a:p>
        </p:txBody>
      </p:sp>
      <p:sp>
        <p:nvSpPr>
          <p:cNvPr id="3" name="Content Placeholder 2"/>
          <p:cNvSpPr>
            <a:spLocks noGrp="1"/>
          </p:cNvSpPr>
          <p:nvPr>
            <p:ph idx="1"/>
          </p:nvPr>
        </p:nvSpPr>
        <p:spPr>
          <a:xfrm>
            <a:off x="457200" y="1600200"/>
            <a:ext cx="7620000" cy="1393089"/>
          </a:xfrm>
        </p:spPr>
        <p:txBody>
          <a:bodyPr/>
          <a:lstStyle/>
          <a:p>
            <a:r>
              <a:rPr lang="es-ES" i="1" dirty="0" smtClean="0">
                <a:solidFill>
                  <a:srgbClr val="444D26"/>
                </a:solidFill>
              </a:rPr>
              <a:t>Menos </a:t>
            </a:r>
            <a:r>
              <a:rPr lang="es-ES" i="1" dirty="0">
                <a:solidFill>
                  <a:srgbClr val="444D26"/>
                </a:solidFill>
              </a:rPr>
              <a:t>de 30 puntos: Nivel de estrés bajo.</a:t>
            </a:r>
            <a:endParaRPr lang="es-ES_tradnl" dirty="0">
              <a:solidFill>
                <a:srgbClr val="444D26"/>
              </a:solidFill>
            </a:endParaRPr>
          </a:p>
          <a:p>
            <a:r>
              <a:rPr lang="es-ES" i="1" dirty="0">
                <a:solidFill>
                  <a:srgbClr val="444D26"/>
                </a:solidFill>
              </a:rPr>
              <a:t>De 30 a 48 puntos: Nivel de estrés medio.  </a:t>
            </a:r>
            <a:endParaRPr lang="es-ES_tradnl" dirty="0">
              <a:solidFill>
                <a:srgbClr val="444D26"/>
              </a:solidFill>
            </a:endParaRPr>
          </a:p>
          <a:p>
            <a:r>
              <a:rPr lang="es-ES" i="1" dirty="0">
                <a:solidFill>
                  <a:srgbClr val="444D26"/>
                </a:solidFill>
              </a:rPr>
              <a:t>Más de 48 puntos: Nivel de estrés elevado</a:t>
            </a:r>
            <a:r>
              <a:rPr lang="es-ES" i="1" dirty="0" smtClean="0">
                <a:solidFill>
                  <a:srgbClr val="444D26"/>
                </a:solidFill>
              </a:rPr>
              <a:t>.</a:t>
            </a:r>
            <a:r>
              <a:rPr lang="es-ES_tradnl" dirty="0" smtClean="0"/>
              <a:t> </a:t>
            </a:r>
            <a:endParaRPr lang="es-ES_tradnl" dirty="0"/>
          </a:p>
        </p:txBody>
      </p:sp>
      <p:sp>
        <p:nvSpPr>
          <p:cNvPr id="4" name="Content Placeholder 2"/>
          <p:cNvSpPr txBox="1">
            <a:spLocks/>
          </p:cNvSpPr>
          <p:nvPr/>
        </p:nvSpPr>
        <p:spPr>
          <a:xfrm>
            <a:off x="457200" y="3809640"/>
            <a:ext cx="7620000" cy="2228769"/>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s-ES" b="1" smtClean="0">
                <a:solidFill>
                  <a:srgbClr val="444D26"/>
                </a:solidFill>
              </a:rPr>
              <a:t>Autopercepción</a:t>
            </a:r>
            <a:r>
              <a:rPr lang="es-ES_tradnl" smtClean="0">
                <a:solidFill>
                  <a:srgbClr val="444D26"/>
                </a:solidFill>
              </a:rPr>
              <a:t>.</a:t>
            </a:r>
          </a:p>
          <a:p>
            <a:endParaRPr lang="es-ES_tradnl" smtClean="0">
              <a:solidFill>
                <a:srgbClr val="444D26"/>
              </a:solidFill>
            </a:endParaRPr>
          </a:p>
          <a:p>
            <a:r>
              <a:rPr lang="es-ES" b="1" smtClean="0">
                <a:solidFill>
                  <a:srgbClr val="444D26"/>
                </a:solidFill>
              </a:rPr>
              <a:t>Situación laboral.</a:t>
            </a:r>
          </a:p>
          <a:p>
            <a:endParaRPr lang="es-ES" b="1" smtClean="0">
              <a:solidFill>
                <a:srgbClr val="444D26"/>
              </a:solidFill>
            </a:endParaRPr>
          </a:p>
          <a:p>
            <a:r>
              <a:rPr lang="es-ES" b="1" smtClean="0">
                <a:solidFill>
                  <a:srgbClr val="444D26"/>
                </a:solidFill>
              </a:rPr>
              <a:t>Vida conyugal.</a:t>
            </a:r>
          </a:p>
          <a:p>
            <a:endParaRPr lang="es-ES" b="1" smtClean="0">
              <a:solidFill>
                <a:srgbClr val="444D26"/>
              </a:solidFill>
            </a:endParaRPr>
          </a:p>
          <a:p>
            <a:endParaRPr lang="es-ES_tradnl" smtClean="0">
              <a:solidFill>
                <a:srgbClr val="444D26"/>
              </a:solidFill>
            </a:endParaRPr>
          </a:p>
          <a:p>
            <a:endParaRPr lang="es-ES_tradnl" smtClean="0">
              <a:solidFill>
                <a:srgbClr val="444D26"/>
              </a:solidFill>
            </a:endParaRPr>
          </a:p>
          <a:p>
            <a:endParaRPr lang="es-ES_tradnl" dirty="0">
              <a:solidFill>
                <a:srgbClr val="444D26"/>
              </a:solidFill>
            </a:endParaRPr>
          </a:p>
        </p:txBody>
      </p:sp>
      <p:pic>
        <p:nvPicPr>
          <p:cNvPr id="5" name="Picture 4" descr="Captura de pantalla 2020-06-20 a la(s) 0.02.43.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35276" y="4250206"/>
            <a:ext cx="2654011" cy="1298970"/>
          </a:xfrm>
          <a:prstGeom prst="rect">
            <a:avLst/>
          </a:prstGeom>
        </p:spPr>
      </p:pic>
      <p:pic>
        <p:nvPicPr>
          <p:cNvPr id="6" name="Picture 5" descr="Captura de pantalla 2020-06-20 a la(s) 0.01.40.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074482" y="2950155"/>
            <a:ext cx="1894870" cy="1300051"/>
          </a:xfrm>
          <a:prstGeom prst="rect">
            <a:avLst/>
          </a:prstGeom>
        </p:spPr>
      </p:pic>
      <p:pic>
        <p:nvPicPr>
          <p:cNvPr id="7" name="Picture 6" descr="Captura de pantalla 2020-06-20 a la(s) 0.04.29.png"/>
          <p:cNvPicPr>
            <a:picLocks noChangeAspect="1"/>
          </p:cNvPicPr>
          <p:nvPr/>
        </p:nvPicPr>
        <p:blipFill rotWithShape="1">
          <a:blip r:embed="rId5" cstate="email">
            <a:extLst>
              <a:ext uri="{28A0092B-C50C-407E-A947-70E740481C1C}">
                <a14:useLocalDpi xmlns:a14="http://schemas.microsoft.com/office/drawing/2010/main" val="0"/>
              </a:ext>
            </a:extLst>
          </a:blip>
          <a:srcRect l="6599"/>
          <a:stretch/>
        </p:blipFill>
        <p:spPr>
          <a:xfrm>
            <a:off x="5136488" y="5549176"/>
            <a:ext cx="1251301" cy="1166040"/>
          </a:xfrm>
          <a:prstGeom prst="rect">
            <a:avLst/>
          </a:prstGeom>
          <a:ln>
            <a:noFill/>
          </a:ln>
          <a:effectLst>
            <a:softEdge rad="112500"/>
          </a:effectLst>
        </p:spPr>
      </p:pic>
      <p:pic>
        <p:nvPicPr>
          <p:cNvPr id="8" name="Picture 7" descr="Captura de pantalla 2020-06-20 a la(s) 0.06.02.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835276" y="5549176"/>
            <a:ext cx="1186641" cy="1166040"/>
          </a:xfrm>
          <a:prstGeom prst="rect">
            <a:avLst/>
          </a:prstGeom>
          <a:ln>
            <a:noFill/>
          </a:ln>
          <a:effectLst>
            <a:softEdge rad="112500"/>
          </a:effectLst>
        </p:spPr>
      </p:pic>
    </p:spTree>
    <p:extLst>
      <p:ext uri="{BB962C8B-B14F-4D97-AF65-F5344CB8AC3E}">
        <p14:creationId xmlns:p14="http://schemas.microsoft.com/office/powerpoint/2010/main" val="34991076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ptura de pantalla 2020-06-20 a la(s) 21.45.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4404" y="1731708"/>
            <a:ext cx="2781300" cy="571500"/>
          </a:xfrm>
          <a:prstGeom prst="rect">
            <a:avLst/>
          </a:prstGeom>
        </p:spPr>
      </p:pic>
      <p:grpSp>
        <p:nvGrpSpPr>
          <p:cNvPr id="8" name="Group 7"/>
          <p:cNvGrpSpPr/>
          <p:nvPr/>
        </p:nvGrpSpPr>
        <p:grpSpPr>
          <a:xfrm>
            <a:off x="933028" y="2716513"/>
            <a:ext cx="6284981" cy="4280785"/>
            <a:chOff x="1217931" y="1989138"/>
            <a:chExt cx="5688518" cy="4224456"/>
          </a:xfrm>
        </p:grpSpPr>
        <p:pic>
          <p:nvPicPr>
            <p:cNvPr id="6" name="Picture 5" descr="Captura de pantalla 2020-06-20 a la(s) 21.44.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931" y="1989138"/>
              <a:ext cx="3872418" cy="4224456"/>
            </a:xfrm>
            <a:prstGeom prst="rect">
              <a:avLst/>
            </a:prstGeom>
          </p:spPr>
        </p:pic>
        <p:pic>
          <p:nvPicPr>
            <p:cNvPr id="7" name="Picture 6" descr="Captura de pantalla 2020-06-20 a la(s) 21.46.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349" y="1989138"/>
              <a:ext cx="1816100" cy="3962400"/>
            </a:xfrm>
            <a:prstGeom prst="rect">
              <a:avLst/>
            </a:prstGeom>
          </p:spPr>
        </p:pic>
      </p:grpSp>
      <p:sp>
        <p:nvSpPr>
          <p:cNvPr id="12" name="Rectangle 11"/>
          <p:cNvSpPr/>
          <p:nvPr/>
        </p:nvSpPr>
        <p:spPr>
          <a:xfrm>
            <a:off x="2885507" y="808378"/>
            <a:ext cx="2630197" cy="923330"/>
          </a:xfrm>
          <a:prstGeom prst="rect">
            <a:avLst/>
          </a:prstGeom>
        </p:spPr>
        <p:txBody>
          <a:bodyPr wrap="none">
            <a:spAutoFit/>
          </a:bodyPr>
          <a:lstStyle/>
          <a:p>
            <a:pPr>
              <a:lnSpc>
                <a:spcPct val="250000"/>
              </a:lnSpc>
            </a:pPr>
            <a:r>
              <a:rPr lang="es-ES" sz="2400" b="1" dirty="0" smtClean="0">
                <a:solidFill>
                  <a:srgbClr val="444D26"/>
                </a:solidFill>
              </a:rPr>
              <a:t>AUTOPERCEPCIÓN</a:t>
            </a:r>
            <a:r>
              <a:rPr lang="es-ES_tradnl" sz="2400" dirty="0" smtClean="0">
                <a:solidFill>
                  <a:srgbClr val="444D26"/>
                </a:solidFill>
              </a:rPr>
              <a:t>.</a:t>
            </a:r>
            <a:endParaRPr lang="es-ES_tradnl" sz="2400" dirty="0">
              <a:solidFill>
                <a:srgbClr val="444D26"/>
              </a:solidFill>
            </a:endParaRPr>
          </a:p>
        </p:txBody>
      </p:sp>
      <p:sp>
        <p:nvSpPr>
          <p:cNvPr id="13" name="Title 1"/>
          <p:cNvSpPr>
            <a:spLocks noGrp="1"/>
          </p:cNvSpPr>
          <p:nvPr>
            <p:ph type="title"/>
          </p:nvPr>
        </p:nvSpPr>
        <p:spPr>
          <a:xfrm>
            <a:off x="457200" y="190264"/>
            <a:ext cx="7620000" cy="1236227"/>
          </a:xfrm>
        </p:spPr>
        <p:txBody>
          <a:bodyPr/>
          <a:lstStyle/>
          <a:p>
            <a:r>
              <a:rPr lang="es-ES" sz="3200" b="1" dirty="0" smtClean="0"/>
              <a:t>ANÁLISIS DE RESULTADOS </a:t>
            </a:r>
            <a:endParaRPr lang="es-ES_tradnl" sz="4000" dirty="0"/>
          </a:p>
        </p:txBody>
      </p:sp>
    </p:spTree>
    <p:extLst>
      <p:ext uri="{BB962C8B-B14F-4D97-AF65-F5344CB8AC3E}">
        <p14:creationId xmlns:p14="http://schemas.microsoft.com/office/powerpoint/2010/main" val="17948252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907514709"/>
              </p:ext>
            </p:extLst>
          </p:nvPr>
        </p:nvGraphicFramePr>
        <p:xfrm>
          <a:off x="349885" y="816351"/>
          <a:ext cx="7891863" cy="53645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385123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717308428"/>
              </p:ext>
            </p:extLst>
          </p:nvPr>
        </p:nvGraphicFramePr>
        <p:xfrm>
          <a:off x="418627" y="1018441"/>
          <a:ext cx="7641700" cy="50847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140156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026638112"/>
              </p:ext>
            </p:extLst>
          </p:nvPr>
        </p:nvGraphicFramePr>
        <p:xfrm>
          <a:off x="327916" y="987287"/>
          <a:ext cx="7797203" cy="51807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485230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1037"/>
            <a:ext cx="7620000" cy="1143000"/>
          </a:xfrm>
        </p:spPr>
        <p:txBody>
          <a:bodyPr/>
          <a:lstStyle/>
          <a:p>
            <a:r>
              <a:rPr lang="es-ES" sz="3600" b="1" dirty="0" smtClean="0"/>
              <a:t>PROPUESTA </a:t>
            </a:r>
            <a:r>
              <a:rPr lang="es-ES" sz="3600" b="1" dirty="0"/>
              <a:t>ALTERNATIVA</a:t>
            </a:r>
            <a:endParaRPr lang="es-ES_tradnl" sz="3600" dirty="0"/>
          </a:p>
        </p:txBody>
      </p:sp>
      <p:sp>
        <p:nvSpPr>
          <p:cNvPr id="3" name="Rectangle 2"/>
          <p:cNvSpPr/>
          <p:nvPr/>
        </p:nvSpPr>
        <p:spPr>
          <a:xfrm>
            <a:off x="457200" y="1494037"/>
            <a:ext cx="7279159" cy="1618905"/>
          </a:xfrm>
          <a:prstGeom prst="rect">
            <a:avLst/>
          </a:prstGeom>
        </p:spPr>
        <p:txBody>
          <a:bodyPr wrap="square">
            <a:spAutoFit/>
          </a:bodyPr>
          <a:lstStyle/>
          <a:p>
            <a:pPr algn="ctr">
              <a:lnSpc>
                <a:spcPct val="140000"/>
              </a:lnSpc>
            </a:pPr>
            <a:r>
              <a:rPr lang="es-ES" sz="2400" dirty="0"/>
              <a:t>“Programa de Actividades Físico Recreativas para reducir los Niveles de Estrés de los Dirigentes de Liga Deportiva Parroquial Cumbayá”</a:t>
            </a:r>
            <a:endParaRPr lang="es-ES_tradnl" sz="2400" dirty="0"/>
          </a:p>
        </p:txBody>
      </p:sp>
      <p:sp>
        <p:nvSpPr>
          <p:cNvPr id="4" name="Title 1"/>
          <p:cNvSpPr txBox="1">
            <a:spLocks/>
          </p:cNvSpPr>
          <p:nvPr/>
        </p:nvSpPr>
        <p:spPr>
          <a:xfrm>
            <a:off x="457200" y="3382027"/>
            <a:ext cx="7620000" cy="2798918"/>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S" sz="2800" b="1" dirty="0" smtClean="0"/>
              <a:t>OBJETIVO GENERAL</a:t>
            </a:r>
            <a:br>
              <a:rPr lang="es-ES" sz="2800" b="1" dirty="0" smtClean="0"/>
            </a:br>
            <a:r>
              <a:rPr lang="es-ES_tradnl" sz="2800" b="1" dirty="0" smtClean="0"/>
              <a:t/>
            </a:r>
            <a:br>
              <a:rPr lang="es-ES_tradnl" sz="2800" b="1" dirty="0" smtClean="0"/>
            </a:br>
            <a:r>
              <a:rPr lang="es-ES" sz="2800" dirty="0" smtClean="0"/>
              <a:t>Elaborar un programa de actividades físico recreativas con las diferentes áreas de la recreación, para reducir los niveles de estrés de los dirigentes de Liga Deportiva Parroquial Cumbayá.</a:t>
            </a:r>
            <a:endParaRPr lang="es-ES_tradnl" sz="2800" dirty="0"/>
          </a:p>
        </p:txBody>
      </p:sp>
    </p:spTree>
    <p:extLst>
      <p:ext uri="{BB962C8B-B14F-4D97-AF65-F5344CB8AC3E}">
        <p14:creationId xmlns:p14="http://schemas.microsoft.com/office/powerpoint/2010/main" val="2910518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7340" y="1457661"/>
            <a:ext cx="8267666" cy="4982443"/>
          </a:xfrm>
        </p:spPr>
        <p:txBody>
          <a:bodyPr>
            <a:normAutofit/>
          </a:bodyPr>
          <a:lstStyle/>
          <a:p>
            <a:pPr marL="114300" indent="0" algn="ctr">
              <a:buNone/>
            </a:pPr>
            <a:r>
              <a:rPr lang="es-ES" sz="2400" b="1" dirty="0">
                <a:solidFill>
                  <a:schemeClr val="tx2"/>
                </a:solidFill>
              </a:rPr>
              <a:t>TRABAJO DE TITULACIÓN PREVIO A LA OBTENCIÓN DEL TÍTULO DE MAGÍSTER EN RECREACIÓN Y TIEMPO LIBRE </a:t>
            </a:r>
            <a:endParaRPr lang="es-ES_tradnl" sz="2400" dirty="0">
              <a:solidFill>
                <a:schemeClr val="tx2"/>
              </a:solidFill>
            </a:endParaRPr>
          </a:p>
          <a:p>
            <a:pPr marL="114300" indent="0" algn="ctr">
              <a:buNone/>
            </a:pPr>
            <a:r>
              <a:rPr lang="es-ES" sz="2400" b="1" dirty="0">
                <a:solidFill>
                  <a:schemeClr val="tx2"/>
                </a:solidFill>
              </a:rPr>
              <a:t>	</a:t>
            </a:r>
            <a:endParaRPr lang="es-ES_tradnl" sz="2400" dirty="0">
              <a:solidFill>
                <a:schemeClr val="tx2"/>
              </a:solidFill>
            </a:endParaRPr>
          </a:p>
          <a:p>
            <a:pPr marL="114300" indent="0" algn="ctr">
              <a:buNone/>
            </a:pPr>
            <a:r>
              <a:rPr lang="es-ES" sz="2400" b="1" dirty="0">
                <a:solidFill>
                  <a:schemeClr val="tx2"/>
                </a:solidFill>
              </a:rPr>
              <a:t>TEMA: “INCIDENCIA DE LA APLICACIÓN DE UN PROGRAMA DE ACTIVIDADES FÍSICO RECREATIVAS EN LA REDUCCIÓN DE LOS NIVELES DE ESTRÉS EN LOS DIRIGENTES DE LIGA DEPORTIVA PARROQUIAL CUMBAYÁ”</a:t>
            </a:r>
            <a:endParaRPr lang="es-ES_tradnl" sz="2400" dirty="0">
              <a:solidFill>
                <a:schemeClr val="tx2"/>
              </a:solidFill>
            </a:endParaRPr>
          </a:p>
          <a:p>
            <a:pPr marL="114300" indent="0" algn="ctr">
              <a:buNone/>
            </a:pPr>
            <a:r>
              <a:rPr lang="es-ES" sz="2400" b="1" dirty="0">
                <a:solidFill>
                  <a:schemeClr val="tx2"/>
                </a:solidFill>
              </a:rPr>
              <a:t> </a:t>
            </a:r>
            <a:endParaRPr lang="es-ES_tradnl" sz="2400" dirty="0">
              <a:solidFill>
                <a:schemeClr val="tx2"/>
              </a:solidFill>
            </a:endParaRPr>
          </a:p>
          <a:p>
            <a:pPr marL="114300" indent="0" algn="ctr">
              <a:buNone/>
            </a:pPr>
            <a:r>
              <a:rPr lang="es-ES" sz="2400" b="1" dirty="0">
                <a:solidFill>
                  <a:schemeClr val="tx2"/>
                </a:solidFill>
              </a:rPr>
              <a:t>AUTOR: INTRIAGO MANZANO, DIANA CAROLINA </a:t>
            </a:r>
            <a:endParaRPr lang="es-ES_tradnl" sz="2400" dirty="0">
              <a:solidFill>
                <a:schemeClr val="tx2"/>
              </a:solidFill>
            </a:endParaRPr>
          </a:p>
          <a:p>
            <a:pPr marL="114300" indent="0" algn="ctr">
              <a:buNone/>
            </a:pPr>
            <a:r>
              <a:rPr lang="es-ES" sz="2400" b="1" dirty="0">
                <a:solidFill>
                  <a:schemeClr val="tx2"/>
                </a:solidFill>
              </a:rPr>
              <a:t> </a:t>
            </a:r>
            <a:endParaRPr lang="es-ES_tradnl" sz="2400" dirty="0">
              <a:solidFill>
                <a:schemeClr val="tx2"/>
              </a:solidFill>
            </a:endParaRPr>
          </a:p>
          <a:p>
            <a:pPr marL="114300" indent="0" algn="ctr">
              <a:buNone/>
            </a:pPr>
            <a:r>
              <a:rPr lang="es-ES" sz="2400" b="1" dirty="0">
                <a:solidFill>
                  <a:schemeClr val="tx2"/>
                </a:solidFill>
              </a:rPr>
              <a:t>DIRECTOR: MSC. BARRIONUEVO DENICE  </a:t>
            </a:r>
            <a:endParaRPr lang="es-ES_tradnl" sz="2400" dirty="0">
              <a:solidFill>
                <a:schemeClr val="tx2"/>
              </a:solidFill>
            </a:endParaRPr>
          </a:p>
          <a:p>
            <a:pPr marL="114300" indent="0" algn="ctr">
              <a:buNone/>
            </a:pPr>
            <a:endParaRPr lang="es-ES_tradnl" sz="2400" dirty="0">
              <a:solidFill>
                <a:schemeClr val="tx2"/>
              </a:solidFill>
            </a:endParaRPr>
          </a:p>
        </p:txBody>
      </p:sp>
      <p:pic>
        <p:nvPicPr>
          <p:cNvPr id="4" name="Picture 3" descr="Untitle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00021" y="279124"/>
            <a:ext cx="3411014" cy="835261"/>
          </a:xfrm>
          <a:prstGeom prst="rect">
            <a:avLst/>
          </a:prstGeom>
        </p:spPr>
      </p:pic>
    </p:spTree>
    <p:extLst>
      <p:ext uri="{BB962C8B-B14F-4D97-AF65-F5344CB8AC3E}">
        <p14:creationId xmlns:p14="http://schemas.microsoft.com/office/powerpoint/2010/main" val="12444273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143000"/>
          </a:xfrm>
        </p:spPr>
        <p:txBody>
          <a:bodyPr/>
          <a:lstStyle/>
          <a:p>
            <a:r>
              <a:rPr lang="es-ES" sz="2800" b="1" dirty="0" smtClean="0"/>
              <a:t>OBJETIVOS ESPECÍFICOS.</a:t>
            </a:r>
            <a:endParaRPr lang="es-ES_tradnl" sz="2800" dirty="0"/>
          </a:p>
        </p:txBody>
      </p:sp>
      <p:pic>
        <p:nvPicPr>
          <p:cNvPr id="4" name="Picture 3" descr="Captura de pantalla 2020-06-20 a la(s) 12.37.3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96017" y="1482429"/>
            <a:ext cx="1927838" cy="1433728"/>
          </a:xfrm>
          <a:prstGeom prst="rect">
            <a:avLst/>
          </a:prstGeom>
        </p:spPr>
      </p:pic>
      <p:pic>
        <p:nvPicPr>
          <p:cNvPr id="6" name="Picture 5" descr="Captura de pantalla 2020-06-20 a la(s) 12.38.40.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6017" y="3097459"/>
            <a:ext cx="1711419" cy="1881906"/>
          </a:xfrm>
          <a:prstGeom prst="rect">
            <a:avLst/>
          </a:prstGeom>
        </p:spPr>
      </p:pic>
      <p:pic>
        <p:nvPicPr>
          <p:cNvPr id="8" name="Picture 7" descr="Captura de pantalla 2020-06-20 a la(s) 12.39.55.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6080" y="4979365"/>
            <a:ext cx="1366364" cy="1679110"/>
          </a:xfrm>
          <a:prstGeom prst="rect">
            <a:avLst/>
          </a:prstGeom>
          <a:ln>
            <a:noFill/>
          </a:ln>
          <a:effectLst>
            <a:softEdge rad="112500"/>
          </a:effectLst>
        </p:spPr>
      </p:pic>
      <p:sp>
        <p:nvSpPr>
          <p:cNvPr id="9" name="Rectangle 8"/>
          <p:cNvSpPr/>
          <p:nvPr/>
        </p:nvSpPr>
        <p:spPr>
          <a:xfrm>
            <a:off x="2307436" y="1401848"/>
            <a:ext cx="6154611" cy="5262979"/>
          </a:xfrm>
          <a:prstGeom prst="rect">
            <a:avLst/>
          </a:prstGeom>
        </p:spPr>
        <p:txBody>
          <a:bodyPr wrap="square">
            <a:spAutoFit/>
          </a:bodyPr>
          <a:lstStyle/>
          <a:p>
            <a:pPr marL="285750" lvl="0" indent="-285750">
              <a:buFont typeface="Arial"/>
              <a:buChar char="•"/>
            </a:pPr>
            <a:r>
              <a:rPr lang="es-ES" sz="2400" dirty="0">
                <a:solidFill>
                  <a:srgbClr val="444D26"/>
                </a:solidFill>
              </a:rPr>
              <a:t>Diagnosticar los niveles de estrés de los dirigentes de Liga Deportiva Parroquial Cumbayá, por medio del </a:t>
            </a:r>
            <a:r>
              <a:rPr lang="es-ES" sz="2400" dirty="0" err="1">
                <a:solidFill>
                  <a:srgbClr val="444D26"/>
                </a:solidFill>
              </a:rPr>
              <a:t>pretest</a:t>
            </a:r>
            <a:r>
              <a:rPr lang="es-ES" sz="2400" dirty="0" smtClean="0">
                <a:solidFill>
                  <a:srgbClr val="444D26"/>
                </a:solidFill>
              </a:rPr>
              <a:t>.</a:t>
            </a:r>
          </a:p>
          <a:p>
            <a:pPr marL="285750" lvl="0" indent="-285750">
              <a:buFont typeface="Arial"/>
              <a:buChar char="•"/>
            </a:pPr>
            <a:endParaRPr lang="es-ES_tradnl" sz="2400" dirty="0">
              <a:solidFill>
                <a:srgbClr val="444D26"/>
              </a:solidFill>
            </a:endParaRPr>
          </a:p>
          <a:p>
            <a:pPr marL="285750" lvl="0" indent="-285750">
              <a:buFont typeface="Arial"/>
              <a:buChar char="•"/>
            </a:pPr>
            <a:r>
              <a:rPr lang="es-ES" sz="2400" dirty="0">
                <a:solidFill>
                  <a:srgbClr val="444D26"/>
                </a:solidFill>
              </a:rPr>
              <a:t>Seleccionar actividades de las diferentes áreas de la recreación, sobre la base de la encuesta de intereses aplicada a los dirigentes de Liga Deportiva Parroquial Cumbayá</a:t>
            </a:r>
            <a:r>
              <a:rPr lang="es-ES" sz="2400" dirty="0" smtClean="0">
                <a:solidFill>
                  <a:srgbClr val="444D26"/>
                </a:solidFill>
              </a:rPr>
              <a:t>.</a:t>
            </a:r>
          </a:p>
          <a:p>
            <a:pPr marL="285750" lvl="0" indent="-285750">
              <a:buFont typeface="Arial"/>
              <a:buChar char="•"/>
            </a:pPr>
            <a:endParaRPr lang="es-ES_tradnl" sz="2400" dirty="0">
              <a:solidFill>
                <a:srgbClr val="444D26"/>
              </a:solidFill>
            </a:endParaRPr>
          </a:p>
          <a:p>
            <a:pPr marL="285750" lvl="0" indent="-285750">
              <a:buFont typeface="Arial"/>
              <a:buChar char="•"/>
            </a:pPr>
            <a:r>
              <a:rPr lang="es-ES" sz="2400" dirty="0">
                <a:solidFill>
                  <a:srgbClr val="444D26"/>
                </a:solidFill>
              </a:rPr>
              <a:t>Motivar a los dirigentes de Liga Deportiva Parroquial Cumbayá a la realización constante de actividades físico recreativas para reducir sus niveles de estrés. </a:t>
            </a:r>
            <a:endParaRPr lang="es-ES_tradnl" sz="2400" dirty="0">
              <a:solidFill>
                <a:srgbClr val="444D26"/>
              </a:solidFill>
              <a:effectLst/>
            </a:endParaRPr>
          </a:p>
        </p:txBody>
      </p:sp>
    </p:spTree>
    <p:extLst>
      <p:ext uri="{BB962C8B-B14F-4D97-AF65-F5344CB8AC3E}">
        <p14:creationId xmlns:p14="http://schemas.microsoft.com/office/powerpoint/2010/main" val="1794403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3200" b="1" dirty="0"/>
              <a:t>PROGRAMA DE ACTIVIDADES FÍSICO RECREATIVAS </a:t>
            </a:r>
            <a:endParaRPr lang="es-ES_tradnl" sz="3200" dirty="0"/>
          </a:p>
        </p:txBody>
      </p:sp>
      <p:pic>
        <p:nvPicPr>
          <p:cNvPr id="5" name="Picture 4" descr="Captura de pantalla 2020-06-20 a la(s) 12.43.4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04" y="1417638"/>
            <a:ext cx="8804412" cy="5087258"/>
          </a:xfrm>
          <a:prstGeom prst="rect">
            <a:avLst/>
          </a:prstGeom>
        </p:spPr>
      </p:pic>
    </p:spTree>
    <p:extLst>
      <p:ext uri="{BB962C8B-B14F-4D97-AF65-F5344CB8AC3E}">
        <p14:creationId xmlns:p14="http://schemas.microsoft.com/office/powerpoint/2010/main" val="3509547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3600" b="1" dirty="0" smtClean="0"/>
              <a:t>CONCLUSIONES.</a:t>
            </a:r>
            <a:endParaRPr lang="es-ES_tradnl" sz="3600" dirty="0"/>
          </a:p>
        </p:txBody>
      </p:sp>
      <p:sp>
        <p:nvSpPr>
          <p:cNvPr id="4" name="Content Placeholder 3"/>
          <p:cNvSpPr>
            <a:spLocks noGrp="1"/>
          </p:cNvSpPr>
          <p:nvPr>
            <p:ph idx="1"/>
          </p:nvPr>
        </p:nvSpPr>
        <p:spPr>
          <a:xfrm>
            <a:off x="457200" y="1600200"/>
            <a:ext cx="7995626" cy="4800600"/>
          </a:xfrm>
        </p:spPr>
        <p:txBody>
          <a:bodyPr>
            <a:normAutofit/>
          </a:bodyPr>
          <a:lstStyle/>
          <a:p>
            <a:pPr lvl="0"/>
            <a:r>
              <a:rPr lang="es-ES" dirty="0"/>
              <a:t>Se realizó la medición de las actividades físicas de mayor gusto para los dirigentes el fútbol predomina en los varones y las actividades domésticas en las mujeres. </a:t>
            </a:r>
            <a:endParaRPr lang="es-ES" dirty="0" smtClean="0"/>
          </a:p>
          <a:p>
            <a:pPr lvl="0"/>
            <a:endParaRPr lang="es-ES_tradnl" dirty="0"/>
          </a:p>
          <a:p>
            <a:pPr lvl="0"/>
            <a:r>
              <a:rPr lang="es-ES" dirty="0"/>
              <a:t>Se identificó que la mayor motivación para realizar de realizar las actividades físicas es por hacer algo de ejercicio. </a:t>
            </a:r>
            <a:endParaRPr lang="es-ES" dirty="0" smtClean="0"/>
          </a:p>
          <a:p>
            <a:pPr lvl="0"/>
            <a:endParaRPr lang="es-ES_tradnl" dirty="0"/>
          </a:p>
          <a:p>
            <a:pPr lvl="0"/>
            <a:r>
              <a:rPr lang="es-ES" dirty="0"/>
              <a:t>Se realizó la medición de estrés aplicando un test estandarizado a los dirigentes entrevistados, del cual se identificó que más del 50% de los dirigentes presentan un nivel de estrés medio.  </a:t>
            </a:r>
            <a:endParaRPr lang="es-ES_tradnl" dirty="0"/>
          </a:p>
        </p:txBody>
      </p:sp>
    </p:spTree>
    <p:extLst>
      <p:ext uri="{BB962C8B-B14F-4D97-AF65-F5344CB8AC3E}">
        <p14:creationId xmlns:p14="http://schemas.microsoft.com/office/powerpoint/2010/main" val="1244180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65776"/>
            <a:ext cx="7620000" cy="5435024"/>
          </a:xfrm>
        </p:spPr>
        <p:txBody>
          <a:bodyPr/>
          <a:lstStyle/>
          <a:p>
            <a:pPr lvl="0"/>
            <a:r>
              <a:rPr lang="es-ES" dirty="0"/>
              <a:t>Posterior a la aplicación de las actividades físico recreativas la autopercepción de los participantes fue la más beneficiada. </a:t>
            </a:r>
            <a:endParaRPr lang="es-ES" dirty="0" smtClean="0"/>
          </a:p>
          <a:p>
            <a:pPr lvl="0"/>
            <a:endParaRPr lang="es-ES_tradnl" dirty="0"/>
          </a:p>
          <a:p>
            <a:pPr lvl="0"/>
            <a:r>
              <a:rPr lang="es-ES" dirty="0"/>
              <a:t>La situación laboral y conyugal de los participantes no mejoró significativamente con la aplicación de las actividades físico recreativas. </a:t>
            </a:r>
            <a:endParaRPr lang="es-ES" dirty="0" smtClean="0"/>
          </a:p>
          <a:p>
            <a:pPr lvl="0"/>
            <a:endParaRPr lang="es-ES_tradnl" dirty="0"/>
          </a:p>
          <a:p>
            <a:pPr lvl="0"/>
            <a:r>
              <a:rPr lang="es-ES" dirty="0"/>
              <a:t>Las relaciones interpersonales de los dirigentes y directivos de Liga Deportiva Parroquial Cumbayá mejoro significativamente posterior a la aplicación de las actividades físico recreativas.</a:t>
            </a:r>
            <a:endParaRPr lang="es-ES_tradnl" dirty="0"/>
          </a:p>
          <a:p>
            <a:endParaRPr lang="es-ES_tradnl" dirty="0"/>
          </a:p>
        </p:txBody>
      </p:sp>
    </p:spTree>
    <p:extLst>
      <p:ext uri="{BB962C8B-B14F-4D97-AF65-F5344CB8AC3E}">
        <p14:creationId xmlns:p14="http://schemas.microsoft.com/office/powerpoint/2010/main" val="4062183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3600" dirty="0" smtClean="0"/>
              <a:t>RECOMENDACIONES</a:t>
            </a:r>
            <a:r>
              <a:rPr lang="es-ES_tradnl" dirty="0" smtClean="0"/>
              <a:t>.</a:t>
            </a:r>
            <a:endParaRPr lang="es-ES_tradnl" dirty="0"/>
          </a:p>
        </p:txBody>
      </p:sp>
      <p:sp>
        <p:nvSpPr>
          <p:cNvPr id="6" name="Content Placeholder 5"/>
          <p:cNvSpPr>
            <a:spLocks noGrp="1"/>
          </p:cNvSpPr>
          <p:nvPr>
            <p:ph idx="1"/>
          </p:nvPr>
        </p:nvSpPr>
        <p:spPr>
          <a:xfrm>
            <a:off x="245547" y="1600200"/>
            <a:ext cx="8339559" cy="4800600"/>
          </a:xfrm>
        </p:spPr>
        <p:txBody>
          <a:bodyPr>
            <a:normAutofit/>
          </a:bodyPr>
          <a:lstStyle/>
          <a:p>
            <a:pPr lvl="0"/>
            <a:r>
              <a:rPr lang="es-ES" dirty="0"/>
              <a:t>Tomar en cuenta que el fútbol al ser el deporte con mayor interés  para los miembros de Liga Deportiva Parroquial Cumbayá, las actividades físico recreativas deben ser enfocadas en el mismo</a:t>
            </a:r>
            <a:r>
              <a:rPr lang="es-ES" dirty="0" smtClean="0"/>
              <a:t>.</a:t>
            </a:r>
          </a:p>
          <a:p>
            <a:pPr lvl="0"/>
            <a:endParaRPr lang="es-ES_tradnl" dirty="0"/>
          </a:p>
          <a:p>
            <a:pPr lvl="0"/>
            <a:r>
              <a:rPr lang="es-EC" dirty="0"/>
              <a:t>Aplicar en diferentes grupos directivos ya que estas actividades físico recreativas  favorecen el trabajo colaborativo y condiciones emocionales del grupo</a:t>
            </a:r>
            <a:r>
              <a:rPr lang="es-EC" dirty="0" smtClean="0"/>
              <a:t>.</a:t>
            </a:r>
          </a:p>
          <a:p>
            <a:pPr lvl="0"/>
            <a:endParaRPr lang="es-ES_tradnl" dirty="0"/>
          </a:p>
          <a:p>
            <a:pPr lvl="0"/>
            <a:r>
              <a:rPr lang="es-EC" dirty="0"/>
              <a:t>Se recomienda dar variaciones de las actividades ya planteadas con la finalidad de buscar mejores resultados o resultados de control de los niveles de estrés o a su vez objetivos de mejorar las relaciones interpersonales e integradoras.</a:t>
            </a:r>
            <a:endParaRPr lang="es-ES_tradnl" dirty="0"/>
          </a:p>
          <a:p>
            <a:endParaRPr lang="es-ES_tradnl" dirty="0"/>
          </a:p>
        </p:txBody>
      </p:sp>
    </p:spTree>
    <p:extLst>
      <p:ext uri="{BB962C8B-B14F-4D97-AF65-F5344CB8AC3E}">
        <p14:creationId xmlns:p14="http://schemas.microsoft.com/office/powerpoint/2010/main" val="21796366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C07810B-DE47-4C90-A911-660C6E2B1FC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15971" y="0"/>
            <a:ext cx="5486400" cy="6858000"/>
          </a:xfrm>
          <a:prstGeom prst="rect">
            <a:avLst/>
          </a:prstGeom>
        </p:spPr>
      </p:pic>
    </p:spTree>
    <p:extLst>
      <p:ext uri="{BB962C8B-B14F-4D97-AF65-F5344CB8AC3E}">
        <p14:creationId xmlns:p14="http://schemas.microsoft.com/office/powerpoint/2010/main" val="4065518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24528">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pantalla 2020-06-20 a la(s) 22.06.2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62890" y="2112148"/>
            <a:ext cx="3225864" cy="2773003"/>
          </a:xfrm>
          <a:prstGeom prst="rect">
            <a:avLst/>
          </a:prstGeom>
          <a:ln>
            <a:noFill/>
          </a:ln>
          <a:effectLst>
            <a:softEdge rad="112500"/>
          </a:effectLst>
        </p:spPr>
      </p:pic>
      <p:pic>
        <p:nvPicPr>
          <p:cNvPr id="3" name="Picture 2" descr="IMG_0284.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41047" y="0"/>
            <a:ext cx="4572000" cy="6858000"/>
          </a:xfrm>
          <a:prstGeom prst="rect">
            <a:avLst/>
          </a:prstGeom>
        </p:spPr>
      </p:pic>
    </p:spTree>
    <p:extLst>
      <p:ext uri="{BB962C8B-B14F-4D97-AF65-F5344CB8AC3E}">
        <p14:creationId xmlns:p14="http://schemas.microsoft.com/office/powerpoint/2010/main" val="771743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aptura de pantalla 2020-07-01 a la(s) 17.05.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508" y="0"/>
            <a:ext cx="7289800" cy="6858000"/>
          </a:xfrm>
          <a:prstGeom prst="rect">
            <a:avLst/>
          </a:prstGeom>
        </p:spPr>
      </p:pic>
      <p:sp>
        <p:nvSpPr>
          <p:cNvPr id="2" name="Title 1"/>
          <p:cNvSpPr>
            <a:spLocks noGrp="1"/>
          </p:cNvSpPr>
          <p:nvPr>
            <p:ph type="title"/>
          </p:nvPr>
        </p:nvSpPr>
        <p:spPr>
          <a:xfrm>
            <a:off x="113267" y="752235"/>
            <a:ext cx="7620000" cy="1143000"/>
          </a:xfrm>
        </p:spPr>
        <p:txBody>
          <a:bodyPr/>
          <a:lstStyle/>
          <a:p>
            <a:r>
              <a:rPr lang="es-ES" sz="4000" b="1" dirty="0"/>
              <a:t>RESUMEN</a:t>
            </a:r>
            <a:endParaRPr lang="es-ES_tradnl" sz="4000" dirty="0"/>
          </a:p>
        </p:txBody>
      </p:sp>
      <p:pic>
        <p:nvPicPr>
          <p:cNvPr id="11" name="Content Placeholder 10" descr="IMG_4376.JPG"/>
          <p:cNvPicPr>
            <a:picLocks noGrp="1" noChangeAspect="1"/>
          </p:cNvPicPr>
          <p:nvPr>
            <p:ph idx="1"/>
          </p:nvPr>
        </p:nvPicPr>
        <p:blipFill rotWithShape="1">
          <a:blip r:embed="rId3" cstate="email">
            <a:alphaModFix amt="94000"/>
            <a:extLst>
              <a:ext uri="{28A0092B-C50C-407E-A947-70E740481C1C}">
                <a14:useLocalDpi xmlns:a14="http://schemas.microsoft.com/office/drawing/2010/main" val="0"/>
              </a:ext>
            </a:extLst>
          </a:blip>
          <a:srcRect l="17089" t="8000" r="22152" b="8000"/>
          <a:stretch/>
        </p:blipFill>
        <p:spPr>
          <a:xfrm>
            <a:off x="59219" y="1738263"/>
            <a:ext cx="3508757" cy="3638142"/>
          </a:xfrm>
          <a:prstGeom prst="ellipse">
            <a:avLst/>
          </a:prstGeom>
          <a:ln>
            <a:noFill/>
          </a:ln>
          <a:effectLst>
            <a:softEdge rad="112500"/>
          </a:effectLst>
        </p:spPr>
      </p:pic>
      <p:pic>
        <p:nvPicPr>
          <p:cNvPr id="12" name="Picture 11" descr="IMG_7802.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675010" y="2112237"/>
            <a:ext cx="1896870" cy="18968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13038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aptura de pantalla 2020-07-01 a la(s) 17.05.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9144000" cy="6468577"/>
          </a:xfrm>
          <a:prstGeom prst="rect">
            <a:avLst/>
          </a:prstGeom>
        </p:spPr>
      </p:pic>
      <p:pic>
        <p:nvPicPr>
          <p:cNvPr id="2" name="Picture 1" descr="IMG_5721.JPG"/>
          <p:cNvPicPr>
            <a:picLocks noChangeAspect="1"/>
          </p:cNvPicPr>
          <p:nvPr/>
        </p:nvPicPr>
        <p:blipFill rotWithShape="1">
          <a:blip r:embed="rId3" cstate="email">
            <a:extLst>
              <a:ext uri="{28A0092B-C50C-407E-A947-70E740481C1C}">
                <a14:useLocalDpi xmlns:a14="http://schemas.microsoft.com/office/drawing/2010/main" val="0"/>
              </a:ext>
            </a:extLst>
          </a:blip>
          <a:srcRect r="45841" b="66433"/>
          <a:stretch/>
        </p:blipFill>
        <p:spPr>
          <a:xfrm>
            <a:off x="3702177" y="4462161"/>
            <a:ext cx="2577110" cy="2395839"/>
          </a:xfrm>
          <a:prstGeom prst="ellipse">
            <a:avLst/>
          </a:prstGeom>
          <a:ln>
            <a:noFill/>
          </a:ln>
          <a:effectLst>
            <a:softEdge rad="112500"/>
          </a:effectLst>
        </p:spPr>
      </p:pic>
    </p:spTree>
    <p:extLst>
      <p:ext uri="{BB962C8B-B14F-4D97-AF65-F5344CB8AC3E}">
        <p14:creationId xmlns:p14="http://schemas.microsoft.com/office/powerpoint/2010/main" val="19433913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aptura de pantalla 2020-07-16 a la(s) 7.15.37.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952" r="-322"/>
          <a:stretch/>
        </p:blipFill>
        <p:spPr>
          <a:xfrm>
            <a:off x="1193113" y="0"/>
            <a:ext cx="7081709" cy="6777317"/>
          </a:xfrm>
        </p:spPr>
      </p:pic>
      <p:sp>
        <p:nvSpPr>
          <p:cNvPr id="2" name="Title 1"/>
          <p:cNvSpPr>
            <a:spLocks noGrp="1"/>
          </p:cNvSpPr>
          <p:nvPr>
            <p:ph type="title"/>
          </p:nvPr>
        </p:nvSpPr>
        <p:spPr>
          <a:xfrm>
            <a:off x="218096" y="2477944"/>
            <a:ext cx="2793555" cy="1284350"/>
          </a:xfrm>
        </p:spPr>
        <p:txBody>
          <a:bodyPr/>
          <a:lstStyle/>
          <a:p>
            <a:r>
              <a:rPr lang="es-ES" sz="2400" b="1" dirty="0" smtClean="0"/>
              <a:t>INTRODUCCIÓN </a:t>
            </a:r>
            <a:r>
              <a:rPr lang="es-ES" sz="2400" b="1" dirty="0"/>
              <a:t>AL </a:t>
            </a:r>
            <a:r>
              <a:rPr lang="es-ES" sz="2400" b="1" dirty="0" smtClean="0"/>
              <a:t/>
            </a:r>
            <a:br>
              <a:rPr lang="es-ES" sz="2400" b="1" dirty="0" smtClean="0"/>
            </a:br>
            <a:r>
              <a:rPr lang="es-ES" sz="2400" b="1" dirty="0" smtClean="0"/>
              <a:t>PROBLEMA </a:t>
            </a:r>
            <a:r>
              <a:rPr lang="es-ES" sz="2400" b="1" dirty="0"/>
              <a:t>DE </a:t>
            </a:r>
            <a:r>
              <a:rPr lang="es-ES" sz="2400" b="1" dirty="0" smtClean="0"/>
              <a:t/>
            </a:r>
            <a:br>
              <a:rPr lang="es-ES" sz="2400" b="1" dirty="0" smtClean="0"/>
            </a:br>
            <a:r>
              <a:rPr lang="es-ES" sz="2400" b="1" dirty="0" smtClean="0"/>
              <a:t>INVESTIGACIÓN</a:t>
            </a:r>
            <a:r>
              <a:rPr lang="es-ES" sz="2400" b="1" dirty="0"/>
              <a:t>.</a:t>
            </a:r>
            <a:endParaRPr lang="es-ES_tradnl" sz="2400" dirty="0"/>
          </a:p>
        </p:txBody>
      </p:sp>
      <p:pic>
        <p:nvPicPr>
          <p:cNvPr id="9" name="Picture 8" descr="E0F4E333-A8BB-481A-9645-3953E3C38DE7.jpg"/>
          <p:cNvPicPr>
            <a:picLocks noChangeAspect="1"/>
          </p:cNvPicPr>
          <p:nvPr/>
        </p:nvPicPr>
        <p:blipFill rotWithShape="1">
          <a:blip r:embed="rId3" cstate="email">
            <a:extLst>
              <a:ext uri="{28A0092B-C50C-407E-A947-70E740481C1C}">
                <a14:useLocalDpi xmlns:a14="http://schemas.microsoft.com/office/drawing/2010/main" val="0"/>
              </a:ext>
            </a:extLst>
          </a:blip>
          <a:srcRect l="4831" t="20336" r="49352" b="10958"/>
          <a:stretch/>
        </p:blipFill>
        <p:spPr>
          <a:xfrm>
            <a:off x="5683001" y="2078083"/>
            <a:ext cx="3220449" cy="3155611"/>
          </a:xfrm>
          <a:prstGeom prst="ellipse">
            <a:avLst/>
          </a:prstGeom>
          <a:ln>
            <a:noFill/>
          </a:ln>
          <a:effectLst>
            <a:softEdge rad="112500"/>
          </a:effectLst>
        </p:spPr>
      </p:pic>
    </p:spTree>
    <p:extLst>
      <p:ext uri="{BB962C8B-B14F-4D97-AF65-F5344CB8AC3E}">
        <p14:creationId xmlns:p14="http://schemas.microsoft.com/office/powerpoint/2010/main" val="33539462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2800" b="1" dirty="0" smtClean="0"/>
              <a:t>OBJETIVOS.</a:t>
            </a:r>
            <a:r>
              <a:rPr lang="es-ES_tradnl" sz="2800" b="1" dirty="0" smtClean="0"/>
              <a:t/>
            </a:r>
            <a:br>
              <a:rPr lang="es-ES_tradnl" sz="2800" b="1" dirty="0" smtClean="0"/>
            </a:br>
            <a:r>
              <a:rPr lang="es-ES" sz="2800" b="1" dirty="0" smtClean="0"/>
              <a:t>OBJETIVO GENERAL.</a:t>
            </a:r>
            <a:endParaRPr lang="es-ES_tradnl" sz="2800" dirty="0"/>
          </a:p>
        </p:txBody>
      </p:sp>
      <p:sp>
        <p:nvSpPr>
          <p:cNvPr id="3" name="Rectangle 2"/>
          <p:cNvSpPr/>
          <p:nvPr/>
        </p:nvSpPr>
        <p:spPr>
          <a:xfrm>
            <a:off x="457200" y="1552235"/>
            <a:ext cx="7849342" cy="1815882"/>
          </a:xfrm>
          <a:prstGeom prst="rect">
            <a:avLst/>
          </a:prstGeom>
        </p:spPr>
        <p:txBody>
          <a:bodyPr wrap="square">
            <a:spAutoFit/>
          </a:bodyPr>
          <a:lstStyle/>
          <a:p>
            <a:pPr algn="ctr"/>
            <a:r>
              <a:rPr lang="es-ES" sz="2800" dirty="0"/>
              <a:t>Demostrar la eficacia de la aplicación de un programa de actividades físico recreativas para reducir los niveles de estrés en los dirigentes de Liga Deportiva Parroquial Cumbayá.</a:t>
            </a:r>
            <a:endParaRPr lang="es-ES_tradnl" sz="2800" dirty="0"/>
          </a:p>
        </p:txBody>
      </p:sp>
      <p:pic>
        <p:nvPicPr>
          <p:cNvPr id="4" name="Picture 3" descr="IMG_3719.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88304" y="3188383"/>
            <a:ext cx="4706747" cy="3532358"/>
          </a:xfrm>
          <a:prstGeom prst="ellipse">
            <a:avLst/>
          </a:prstGeom>
          <a:ln>
            <a:noFill/>
          </a:ln>
          <a:effectLst>
            <a:softEdge rad="112500"/>
          </a:effectLst>
        </p:spPr>
      </p:pic>
    </p:spTree>
    <p:extLst>
      <p:ext uri="{BB962C8B-B14F-4D97-AF65-F5344CB8AC3E}">
        <p14:creationId xmlns:p14="http://schemas.microsoft.com/office/powerpoint/2010/main" val="30347547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184"/>
            <a:ext cx="7620000" cy="1143000"/>
          </a:xfrm>
        </p:spPr>
        <p:txBody>
          <a:bodyPr/>
          <a:lstStyle/>
          <a:p>
            <a:r>
              <a:rPr lang="es-ES" sz="3600" b="1" dirty="0" smtClean="0"/>
              <a:t>OBJETIVOS ESPECÍFICOS</a:t>
            </a:r>
            <a:endParaRPr lang="es-ES_tradnl" sz="3600" dirty="0"/>
          </a:p>
        </p:txBody>
      </p:sp>
      <p:pic>
        <p:nvPicPr>
          <p:cNvPr id="3" name="Picture 2" descr="Captura de pantalla 2020-06-19 a la(s) 22.52.05.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32018" y="1249184"/>
            <a:ext cx="1071928" cy="1409133"/>
          </a:xfrm>
          <a:prstGeom prst="rect">
            <a:avLst/>
          </a:prstGeom>
        </p:spPr>
      </p:pic>
      <p:pic>
        <p:nvPicPr>
          <p:cNvPr id="4" name="Picture 3" descr="Captura de pantalla 2020-06-19 a la(s) 21.39.35.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04418" y="2956628"/>
            <a:ext cx="1264501" cy="1409134"/>
          </a:xfrm>
          <a:prstGeom prst="rect">
            <a:avLst/>
          </a:prstGeom>
        </p:spPr>
      </p:pic>
      <p:pic>
        <p:nvPicPr>
          <p:cNvPr id="5" name="Picture 4" descr="Captura de pantalla 2020-06-19 a la(s) 21.39.28.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7200" y="2999853"/>
            <a:ext cx="1277188" cy="1365909"/>
          </a:xfrm>
          <a:prstGeom prst="rect">
            <a:avLst/>
          </a:prstGeom>
        </p:spPr>
      </p:pic>
      <p:pic>
        <p:nvPicPr>
          <p:cNvPr id="6" name="Picture 5" descr="Captura de pantalla 2020-06-19 a la(s) 22.53.38.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01964" y="4840762"/>
            <a:ext cx="2181758" cy="1415784"/>
          </a:xfrm>
          <a:prstGeom prst="rect">
            <a:avLst/>
          </a:prstGeom>
        </p:spPr>
      </p:pic>
      <p:sp>
        <p:nvSpPr>
          <p:cNvPr id="10" name="Rectangle 9"/>
          <p:cNvSpPr/>
          <p:nvPr/>
        </p:nvSpPr>
        <p:spPr>
          <a:xfrm>
            <a:off x="2853496" y="1531352"/>
            <a:ext cx="5478964" cy="4524315"/>
          </a:xfrm>
          <a:prstGeom prst="rect">
            <a:avLst/>
          </a:prstGeom>
        </p:spPr>
        <p:txBody>
          <a:bodyPr wrap="square">
            <a:spAutoFit/>
          </a:bodyPr>
          <a:lstStyle/>
          <a:p>
            <a:pPr marL="285750" lvl="0" indent="-285750">
              <a:buFont typeface="Arial"/>
              <a:buChar char="•"/>
            </a:pPr>
            <a:r>
              <a:rPr lang="es-ES" sz="2400" dirty="0">
                <a:solidFill>
                  <a:srgbClr val="444D26"/>
                </a:solidFill>
              </a:rPr>
              <a:t>Revisar artículos científicos sobre los niveles de estrés para obtener referencias verídicas que ayuden como punto de partida para el programa. </a:t>
            </a:r>
            <a:endParaRPr lang="es-ES" sz="2400" dirty="0" smtClean="0">
              <a:solidFill>
                <a:srgbClr val="444D26"/>
              </a:solidFill>
            </a:endParaRPr>
          </a:p>
          <a:p>
            <a:pPr marL="285750" lvl="0" indent="-285750">
              <a:buFont typeface="Arial"/>
              <a:buChar char="•"/>
            </a:pPr>
            <a:endParaRPr lang="es-ES_tradnl" sz="2400" dirty="0">
              <a:solidFill>
                <a:srgbClr val="444D26"/>
              </a:solidFill>
            </a:endParaRPr>
          </a:p>
          <a:p>
            <a:pPr marL="285750" lvl="0" indent="-285750">
              <a:buFont typeface="Arial"/>
              <a:buChar char="•"/>
            </a:pPr>
            <a:r>
              <a:rPr lang="es-ES" sz="2400" dirty="0">
                <a:solidFill>
                  <a:srgbClr val="444D26"/>
                </a:solidFill>
              </a:rPr>
              <a:t>Aplicar un </a:t>
            </a:r>
            <a:r>
              <a:rPr lang="es-ES" sz="2400" dirty="0" err="1">
                <a:solidFill>
                  <a:srgbClr val="444D26"/>
                </a:solidFill>
              </a:rPr>
              <a:t>pretest</a:t>
            </a:r>
            <a:r>
              <a:rPr lang="es-ES" sz="2400" dirty="0">
                <a:solidFill>
                  <a:srgbClr val="444D26"/>
                </a:solidFill>
              </a:rPr>
              <a:t> para medir los niveles de estrés en los dirigentes de Liga Deportiva Parroquial Cumbayá. </a:t>
            </a:r>
            <a:endParaRPr lang="es-ES" sz="2400" dirty="0" smtClean="0">
              <a:solidFill>
                <a:srgbClr val="444D26"/>
              </a:solidFill>
            </a:endParaRPr>
          </a:p>
          <a:p>
            <a:pPr marL="285750" lvl="0" indent="-285750">
              <a:buFont typeface="Arial"/>
              <a:buChar char="•"/>
            </a:pPr>
            <a:endParaRPr lang="es-ES_tradnl" sz="2400" dirty="0">
              <a:solidFill>
                <a:srgbClr val="444D26"/>
              </a:solidFill>
            </a:endParaRPr>
          </a:p>
          <a:p>
            <a:pPr marL="285750" lvl="0" indent="-285750">
              <a:buFont typeface="Arial"/>
              <a:buChar char="•"/>
            </a:pPr>
            <a:r>
              <a:rPr lang="es-ES" sz="2400" dirty="0">
                <a:solidFill>
                  <a:srgbClr val="444D26"/>
                </a:solidFill>
              </a:rPr>
              <a:t>Determinar las causas del estrés en los dirigentes en los dirigentes de Liga Deportiva Parroquial Cumbayá.</a:t>
            </a:r>
            <a:endParaRPr lang="es-ES_tradnl" sz="2400" dirty="0">
              <a:solidFill>
                <a:srgbClr val="444D26"/>
              </a:solidFill>
            </a:endParaRPr>
          </a:p>
        </p:txBody>
      </p:sp>
    </p:spTree>
    <p:extLst>
      <p:ext uri="{BB962C8B-B14F-4D97-AF65-F5344CB8AC3E}">
        <p14:creationId xmlns:p14="http://schemas.microsoft.com/office/powerpoint/2010/main" val="10650108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pantalla 2020-06-19 a la(s) 22.54.14.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0815" y="1091928"/>
            <a:ext cx="2232676" cy="2051648"/>
          </a:xfrm>
          <a:prstGeom prst="rect">
            <a:avLst/>
          </a:prstGeom>
        </p:spPr>
      </p:pic>
      <p:pic>
        <p:nvPicPr>
          <p:cNvPr id="3" name="Picture 2" descr="Captura de pantalla 2020-06-19 a la(s) 22.54.5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0815" y="3681632"/>
            <a:ext cx="2094903" cy="2204520"/>
          </a:xfrm>
          <a:prstGeom prst="rect">
            <a:avLst/>
          </a:prstGeom>
        </p:spPr>
      </p:pic>
      <p:sp>
        <p:nvSpPr>
          <p:cNvPr id="6" name="Rectangle 5"/>
          <p:cNvSpPr/>
          <p:nvPr/>
        </p:nvSpPr>
        <p:spPr>
          <a:xfrm>
            <a:off x="2734290" y="1604140"/>
            <a:ext cx="5364913" cy="4154983"/>
          </a:xfrm>
          <a:prstGeom prst="rect">
            <a:avLst/>
          </a:prstGeom>
        </p:spPr>
        <p:txBody>
          <a:bodyPr wrap="square">
            <a:spAutoFit/>
          </a:bodyPr>
          <a:lstStyle/>
          <a:p>
            <a:pPr marL="285750" lvl="0" indent="-285750">
              <a:buFont typeface="Arial"/>
              <a:buChar char="•"/>
            </a:pPr>
            <a:r>
              <a:rPr lang="es-ES" sz="2400" dirty="0">
                <a:solidFill>
                  <a:srgbClr val="444D26"/>
                </a:solidFill>
              </a:rPr>
              <a:t>Implementar un programa de actividades físico recreativas para los dirigentes de Liga Deportiva Parroquial Cumbayá</a:t>
            </a:r>
            <a:r>
              <a:rPr lang="es-ES" sz="2400" dirty="0" smtClean="0">
                <a:solidFill>
                  <a:srgbClr val="444D26"/>
                </a:solidFill>
              </a:rPr>
              <a:t>.</a:t>
            </a:r>
          </a:p>
          <a:p>
            <a:pPr marL="285750" lvl="0" indent="-285750">
              <a:buFont typeface="Arial"/>
              <a:buChar char="•"/>
            </a:pPr>
            <a:endParaRPr lang="es-ES_tradnl" sz="2400" dirty="0" smtClean="0">
              <a:solidFill>
                <a:srgbClr val="444D26"/>
              </a:solidFill>
            </a:endParaRPr>
          </a:p>
          <a:p>
            <a:pPr marL="285750" lvl="0" indent="-285750">
              <a:buFont typeface="Arial"/>
              <a:buChar char="•"/>
            </a:pPr>
            <a:endParaRPr lang="es-ES_tradnl" sz="2400" dirty="0">
              <a:solidFill>
                <a:srgbClr val="444D26"/>
              </a:solidFill>
            </a:endParaRPr>
          </a:p>
          <a:p>
            <a:pPr lvl="0"/>
            <a:endParaRPr lang="es-ES_tradnl" sz="2400" dirty="0">
              <a:solidFill>
                <a:srgbClr val="444D26"/>
              </a:solidFill>
            </a:endParaRPr>
          </a:p>
          <a:p>
            <a:pPr marL="285750" lvl="0" indent="-285750">
              <a:buFont typeface="Arial"/>
              <a:buChar char="•"/>
            </a:pPr>
            <a:r>
              <a:rPr lang="es-ES" sz="2400" dirty="0">
                <a:solidFill>
                  <a:srgbClr val="444D26"/>
                </a:solidFill>
              </a:rPr>
              <a:t>Analizar y evaluar los resultados de la aplicación del programa físico recreativo a los dirigentes de Liga Deportiva Parroquial Cumbayá. </a:t>
            </a:r>
            <a:endParaRPr lang="es-ES_tradnl" sz="2400" dirty="0">
              <a:solidFill>
                <a:srgbClr val="444D26"/>
              </a:solidFill>
              <a:effectLst/>
            </a:endParaRPr>
          </a:p>
        </p:txBody>
      </p:sp>
    </p:spTree>
    <p:extLst>
      <p:ext uri="{BB962C8B-B14F-4D97-AF65-F5344CB8AC3E}">
        <p14:creationId xmlns:p14="http://schemas.microsoft.com/office/powerpoint/2010/main" val="19851212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aptura de pantalla 2020-07-01 a la(s) 17.07.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035"/>
            <a:ext cx="9144000" cy="5451676"/>
          </a:xfrm>
          <a:prstGeom prst="rect">
            <a:avLst/>
          </a:prstGeom>
        </p:spPr>
      </p:pic>
      <p:sp>
        <p:nvSpPr>
          <p:cNvPr id="2" name="Title 1"/>
          <p:cNvSpPr>
            <a:spLocks noGrp="1"/>
          </p:cNvSpPr>
          <p:nvPr>
            <p:ph type="title"/>
          </p:nvPr>
        </p:nvSpPr>
        <p:spPr>
          <a:xfrm>
            <a:off x="457200" y="112519"/>
            <a:ext cx="7620000" cy="1143000"/>
          </a:xfrm>
        </p:spPr>
        <p:txBody>
          <a:bodyPr/>
          <a:lstStyle/>
          <a:p>
            <a:r>
              <a:rPr lang="es-ES" sz="3200" b="1" dirty="0" smtClean="0"/>
              <a:t>JUSTIFICACIÓN </a:t>
            </a:r>
            <a:br>
              <a:rPr lang="es-ES" sz="3200" b="1" dirty="0" smtClean="0"/>
            </a:br>
            <a:r>
              <a:rPr lang="es-ES" sz="3200" b="1" dirty="0" smtClean="0"/>
              <a:t>E IMPORTANCIA</a:t>
            </a:r>
            <a:r>
              <a:rPr lang="es-ES_tradnl" sz="3200" b="1" dirty="0" smtClean="0"/>
              <a:t>.</a:t>
            </a:r>
            <a:endParaRPr lang="es-ES_tradnl" sz="3200" dirty="0"/>
          </a:p>
        </p:txBody>
      </p:sp>
      <p:pic>
        <p:nvPicPr>
          <p:cNvPr id="3" name="Picture 2" descr="Captura de pantalla 2020-07-16 a la(s) 7.26.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0431"/>
            <a:ext cx="9144000" cy="1438904"/>
          </a:xfrm>
          <a:prstGeom prst="rect">
            <a:avLst/>
          </a:prstGeom>
        </p:spPr>
      </p:pic>
    </p:spTree>
    <p:extLst>
      <p:ext uri="{BB962C8B-B14F-4D97-AF65-F5344CB8AC3E}">
        <p14:creationId xmlns:p14="http://schemas.microsoft.com/office/powerpoint/2010/main" val="307310934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2065</TotalTime>
  <Words>672</Words>
  <Application>Microsoft Office PowerPoint</Application>
  <PresentationFormat>Presentación en pantalla (4:3)</PresentationFormat>
  <Paragraphs>75</Paragraphs>
  <Slides>26</Slides>
  <Notes>2</Notes>
  <HiddenSlides>0</HiddenSlides>
  <MMClips>1</MMClips>
  <ScaleCrop>false</ScaleCrop>
  <HeadingPairs>
    <vt:vector size="4" baseType="variant">
      <vt:variant>
        <vt:lpstr>Tema</vt:lpstr>
      </vt:variant>
      <vt:variant>
        <vt:i4>1</vt:i4>
      </vt:variant>
      <vt:variant>
        <vt:lpstr>Títulos de diapositiva</vt:lpstr>
      </vt:variant>
      <vt:variant>
        <vt:i4>26</vt:i4>
      </vt:variant>
    </vt:vector>
  </HeadingPairs>
  <TitlesOfParts>
    <vt:vector size="27" baseType="lpstr">
      <vt:lpstr>Adjacency</vt:lpstr>
      <vt:lpstr>VICERRECTORADO DE INVESTIGACIÓN, INNOVACIÓN Y TRANSFERENCIA DE TECNOLOGÍA   CENTRO DE POSTGRADOS</vt:lpstr>
      <vt:lpstr>Presentación de PowerPoint</vt:lpstr>
      <vt:lpstr>RESUMEN</vt:lpstr>
      <vt:lpstr>Presentación de PowerPoint</vt:lpstr>
      <vt:lpstr>INTRODUCCIÓN AL  PROBLEMA DE  INVESTIGACIÓN.</vt:lpstr>
      <vt:lpstr>OBJETIVOS. OBJETIVO GENERAL.</vt:lpstr>
      <vt:lpstr>OBJETIVOS ESPECÍFICOS</vt:lpstr>
      <vt:lpstr>Presentación de PowerPoint</vt:lpstr>
      <vt:lpstr>JUSTIFICACIÓN  E IMPORTANCIA.</vt:lpstr>
      <vt:lpstr>POBLACIÓN Y MUESTRA. </vt:lpstr>
      <vt:lpstr>MARCO TEÓRICO</vt:lpstr>
      <vt:lpstr>RECREACIÓN </vt:lpstr>
      <vt:lpstr>Presentación de PowerPoint</vt:lpstr>
      <vt:lpstr>RESULTADOS OBTENIDOS Y COMPROBACIÓN DE HIPÓTESIS</vt:lpstr>
      <vt:lpstr>ANÁLISIS DE RESULTADOS </vt:lpstr>
      <vt:lpstr>Presentación de PowerPoint</vt:lpstr>
      <vt:lpstr>Presentación de PowerPoint</vt:lpstr>
      <vt:lpstr>Presentación de PowerPoint</vt:lpstr>
      <vt:lpstr>PROPUESTA ALTERNATIVA</vt:lpstr>
      <vt:lpstr>OBJETIVOS ESPECÍFICOS.</vt:lpstr>
      <vt:lpstr>PROGRAMA DE ACTIVIDADES FÍSICO RECREATIVAS </vt:lpstr>
      <vt:lpstr>CONCLUSIONES.</vt:lpstr>
      <vt:lpstr>Presentación de PowerPoint</vt:lpstr>
      <vt:lpstr>RECOMENDACIONES.</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VICERRECTORADO DE INVESTIGACIÓN, INNOVACIÓN Y TRANSFERENCIA DE TECNOLOGÍA   CENTRO DE POSTGRADOS</dc:title>
  <dc:creator>Owner</dc:creator>
  <cp:lastModifiedBy>PC01</cp:lastModifiedBy>
  <cp:revision>60</cp:revision>
  <dcterms:created xsi:type="dcterms:W3CDTF">2020-06-20T02:16:53Z</dcterms:created>
  <dcterms:modified xsi:type="dcterms:W3CDTF">2020-08-23T01:20:43Z</dcterms:modified>
</cp:coreProperties>
</file>