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3">
  <p:sldMasterIdLst>
    <p:sldMasterId id="2147483673" r:id="rId1"/>
  </p:sldMasterIdLst>
  <p:notesMasterIdLst>
    <p:notesMasterId r:id="rId39"/>
  </p:notesMasterIdLst>
  <p:sldIdLst>
    <p:sldId id="256" r:id="rId2"/>
    <p:sldId id="257" r:id="rId3"/>
    <p:sldId id="258" r:id="rId4"/>
    <p:sldId id="259" r:id="rId5"/>
    <p:sldId id="260" r:id="rId6"/>
    <p:sldId id="261" r:id="rId7"/>
    <p:sldId id="262" r:id="rId8"/>
    <p:sldId id="263" r:id="rId9"/>
    <p:sldId id="293" r:id="rId10"/>
    <p:sldId id="264" r:id="rId11"/>
    <p:sldId id="292" r:id="rId12"/>
    <p:sldId id="266" r:id="rId13"/>
    <p:sldId id="267" r:id="rId14"/>
    <p:sldId id="268" r:id="rId15"/>
    <p:sldId id="365" r:id="rId16"/>
    <p:sldId id="294" r:id="rId17"/>
    <p:sldId id="295" r:id="rId18"/>
    <p:sldId id="366" r:id="rId19"/>
    <p:sldId id="269" r:id="rId20"/>
    <p:sldId id="274" r:id="rId21"/>
    <p:sldId id="275" r:id="rId22"/>
    <p:sldId id="311" r:id="rId23"/>
    <p:sldId id="313" r:id="rId24"/>
    <p:sldId id="312" r:id="rId25"/>
    <p:sldId id="282" r:id="rId26"/>
    <p:sldId id="367" r:id="rId27"/>
    <p:sldId id="368" r:id="rId28"/>
    <p:sldId id="369" r:id="rId29"/>
    <p:sldId id="370" r:id="rId30"/>
    <p:sldId id="371" r:id="rId31"/>
    <p:sldId id="284" r:id="rId32"/>
    <p:sldId id="285" r:id="rId33"/>
    <p:sldId id="286" r:id="rId34"/>
    <p:sldId id="287" r:id="rId35"/>
    <p:sldId id="288" r:id="rId36"/>
    <p:sldId id="290" r:id="rId37"/>
    <p:sldId id="291" r:id="rId38"/>
  </p:sldIdLst>
  <p:sldSz cx="9144000" cy="6858000" type="screen4x3"/>
  <p:notesSz cx="6858000" cy="9144000"/>
  <p:embeddedFontLst>
    <p:embeddedFont>
      <p:font typeface="Calibri" panose="020F0502020204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8E0D0E-90F0-4FF7-A89F-ABA352942017}">
  <a:tblStyle styleId="{348E0D0E-90F0-4FF7-A89F-ABA352942017}" styleName="Table_0"/>
  <a:tblStyle styleId="{092D3432-5AEA-4A4F-8100-0B3D662F0C0B}"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3F9FA"/>
          </a:solidFill>
        </a:fill>
      </a:tcStyle>
    </a:wholeTbl>
    <a:band1H>
      <a:tcStyle>
        <a:tcBdr/>
        <a:fill>
          <a:solidFill>
            <a:srgbClr val="E7F3F4"/>
          </a:solidFill>
        </a:fill>
      </a:tcStyle>
    </a:band1H>
    <a:band1V>
      <a:tcStyle>
        <a:tcBdr/>
        <a:fill>
          <a:solidFill>
            <a:srgbClr val="E7F3F4"/>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 d="1"/>
        <a:sy n="1" d="1"/>
      </p:scale>
      <p:origin x="0" y="0"/>
    </p:cViewPr>
  </p:notesTextViewPr>
  <p:sorterViewPr>
    <p:cViewPr>
      <p:scale>
        <a:sx n="100" d="100"/>
        <a:sy n="100" d="100"/>
      </p:scale>
      <p:origin x="0" y="188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s-EC" sz="12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‹Nº›</a:t>
            </a:fld>
            <a:endParaRPr lang="es-EC"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3618303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262108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3"/>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1pPr>
            <a:lvl2pPr marL="457200" marR="0" lvl="1"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3pPr>
            <a:lvl4pPr marL="1371600" marR="0" lvl="3"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4pPr>
            <a:lvl5pPr marL="1828800" marR="0" lvl="4"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5pPr>
            <a:lvl6pPr marL="2286000" marR="0" lvl="5"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6pPr>
            <a:lvl7pPr marL="2743200" marR="0" lvl="6"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7pPr>
            <a:lvl8pPr marL="3200400" marR="0" lvl="7"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8pPr>
            <a:lvl9pPr marL="3657600" marR="0" lvl="8"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9pPr>
          </a:lstStyle>
          <a:p>
            <a:endParaRPr/>
          </a:p>
        </p:txBody>
      </p:sp>
      <p:sp>
        <p:nvSpPr>
          <p:cNvPr id="18" name="Shape 18"/>
          <p:cNvSpPr txBox="1">
            <a:spLocks noGrp="1"/>
          </p:cNvSpPr>
          <p:nvPr>
            <p:ph type="dt" idx="10"/>
          </p:nvPr>
        </p:nvSpPr>
        <p:spPr>
          <a:xfrm>
            <a:off x="457200" y="6356350"/>
            <a:ext cx="2133598"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356350"/>
            <a:ext cx="2133598"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EC" sz="18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‹Nº›</a:t>
            </a:fld>
            <a:endParaRPr lang="es-EC"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38" name="Shape 38"/>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39" name="Shape 39"/>
          <p:cNvSpPr txBox="1">
            <a:spLocks noGrp="1"/>
          </p:cNvSpPr>
          <p:nvPr>
            <p:ph type="body" idx="2"/>
          </p:nvPr>
        </p:nvSpPr>
        <p:spPr>
          <a:xfrm>
            <a:off x="4648200" y="1600200"/>
            <a:ext cx="4038597" cy="4525963"/>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lt1"/>
              </a:buClr>
              <a:buFont typeface="Arial"/>
              <a:buNone/>
              <a:defRPr sz="2400" b="1" i="0" u="none" strike="noStrike" cap="none">
                <a:solidFill>
                  <a:schemeClr val="lt1"/>
                </a:solidFill>
                <a:latin typeface="Arial"/>
                <a:ea typeface="Arial"/>
                <a:cs typeface="Arial"/>
                <a:sym typeface="Arial"/>
              </a:defRPr>
            </a:lvl1pPr>
            <a:lvl2pPr marL="457200" marR="0" lvl="1" indent="0" algn="l" rtl="0">
              <a:lnSpc>
                <a:spcPct val="100000"/>
              </a:lnSpc>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lnSpc>
                <a:spcPct val="100000"/>
              </a:lnSpc>
              <a:spcBef>
                <a:spcPts val="360"/>
              </a:spcBef>
              <a:spcAft>
                <a:spcPts val="0"/>
              </a:spcAft>
              <a:buClr>
                <a:schemeClr val="lt1"/>
              </a:buClr>
              <a:buFont typeface="Arial"/>
              <a:buNone/>
              <a:defRPr sz="1800" b="1" i="0" u="none" strike="noStrike" cap="none">
                <a:solidFill>
                  <a:schemeClr val="lt1"/>
                </a:solidFill>
                <a:latin typeface="Arial"/>
                <a:ea typeface="Arial"/>
                <a:cs typeface="Arial"/>
                <a:sym typeface="Arial"/>
              </a:defRPr>
            </a:lvl3pPr>
            <a:lvl4pPr marL="1371600" marR="0" lvl="3"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43" name="Shape 43"/>
          <p:cNvSpPr txBox="1">
            <a:spLocks noGrp="1"/>
          </p:cNvSpPr>
          <p:nvPr>
            <p:ph type="body" idx="2"/>
          </p:nvPr>
        </p:nvSpPr>
        <p:spPr>
          <a:xfrm>
            <a:off x="457200" y="2174875"/>
            <a:ext cx="4040187" cy="3951285"/>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9525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1600200" marR="0" lvl="3"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body" idx="3"/>
          </p:nvPr>
        </p:nvSpPr>
        <p:spPr>
          <a:xfrm>
            <a:off x="4645025" y="1535112"/>
            <a:ext cx="4041772"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lt1"/>
              </a:buClr>
              <a:buFont typeface="Arial"/>
              <a:buNone/>
              <a:defRPr sz="2400" b="1" i="0" u="none" strike="noStrike" cap="none">
                <a:solidFill>
                  <a:schemeClr val="lt1"/>
                </a:solidFill>
                <a:latin typeface="Arial"/>
                <a:ea typeface="Arial"/>
                <a:cs typeface="Arial"/>
                <a:sym typeface="Arial"/>
              </a:defRPr>
            </a:lvl1pPr>
            <a:lvl2pPr marL="457200" marR="0" lvl="1" indent="0" algn="l" rtl="0">
              <a:lnSpc>
                <a:spcPct val="100000"/>
              </a:lnSpc>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lnSpc>
                <a:spcPct val="100000"/>
              </a:lnSpc>
              <a:spcBef>
                <a:spcPts val="360"/>
              </a:spcBef>
              <a:spcAft>
                <a:spcPts val="0"/>
              </a:spcAft>
              <a:buClr>
                <a:schemeClr val="lt1"/>
              </a:buClr>
              <a:buFont typeface="Arial"/>
              <a:buNone/>
              <a:defRPr sz="1800" b="1" i="0" u="none" strike="noStrike" cap="none">
                <a:solidFill>
                  <a:schemeClr val="lt1"/>
                </a:solidFill>
                <a:latin typeface="Arial"/>
                <a:ea typeface="Arial"/>
                <a:cs typeface="Arial"/>
                <a:sym typeface="Arial"/>
              </a:defRPr>
            </a:lvl3pPr>
            <a:lvl4pPr marL="1371600" marR="0" lvl="3"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45" name="Shape 45"/>
          <p:cNvSpPr txBox="1">
            <a:spLocks noGrp="1"/>
          </p:cNvSpPr>
          <p:nvPr>
            <p:ph type="body" idx="4"/>
          </p:nvPr>
        </p:nvSpPr>
        <p:spPr>
          <a:xfrm>
            <a:off x="4645025" y="2174875"/>
            <a:ext cx="4041772" cy="3951285"/>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9525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1600200" marR="0" lvl="3"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4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CC"/>
              </a:buClr>
              <a:buFont typeface="Arial"/>
              <a:buNone/>
              <a:defRPr sz="2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51" name="Shape 51"/>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marL="342900" marR="0" lvl="0" indent="266700" algn="l" rtl="0">
              <a:lnSpc>
                <a:spcPct val="100000"/>
              </a:lnSpc>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24765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52" name="Shape 52"/>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457200" marR="0" lvl="1" indent="0" algn="l" rtl="0">
              <a:lnSpc>
                <a:spcPct val="100000"/>
              </a:lnSpc>
              <a:spcBef>
                <a:spcPts val="240"/>
              </a:spcBef>
              <a:spcAft>
                <a:spcPts val="0"/>
              </a:spcAft>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lnSpc>
                <a:spcPct val="100000"/>
              </a:lnSpc>
              <a:spcBef>
                <a:spcPts val="20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1371600" marR="0" lvl="3"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CC"/>
              </a:buClr>
              <a:buFont typeface="Arial"/>
              <a:buNone/>
              <a:defRPr sz="2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55" name="Shape 55"/>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marL="457200" marR="0" lvl="1" indent="0" algn="l" rtl="0">
              <a:lnSpc>
                <a:spcPct val="100000"/>
              </a:lnSpc>
              <a:spcBef>
                <a:spcPts val="560"/>
              </a:spcBef>
              <a:spcAft>
                <a:spcPts val="0"/>
              </a:spcAft>
              <a:buClr>
                <a:schemeClr val="lt1"/>
              </a:buClr>
              <a:buFont typeface="Arial"/>
              <a:buNone/>
              <a:defRPr sz="2800" b="0" i="0" u="none" strike="noStrike" cap="none">
                <a:solidFill>
                  <a:schemeClr val="lt1"/>
                </a:solidFill>
                <a:latin typeface="Arial"/>
                <a:ea typeface="Arial"/>
                <a:cs typeface="Arial"/>
                <a:sym typeface="Arial"/>
              </a:defRPr>
            </a:lvl2pPr>
            <a:lvl3pPr marL="914400" marR="0" lvl="2" indent="0" algn="l" rtl="0">
              <a:lnSpc>
                <a:spcPct val="100000"/>
              </a:lnSpc>
              <a:spcBef>
                <a:spcPts val="480"/>
              </a:spcBef>
              <a:spcAft>
                <a:spcPts val="0"/>
              </a:spcAft>
              <a:buClr>
                <a:schemeClr val="lt1"/>
              </a:buClr>
              <a:buFont typeface="Arial"/>
              <a:buNone/>
              <a:defRPr sz="2400" b="0" i="0" u="none" strike="noStrike" cap="none">
                <a:solidFill>
                  <a:schemeClr val="lt1"/>
                </a:solidFill>
                <a:latin typeface="Arial"/>
                <a:ea typeface="Arial"/>
                <a:cs typeface="Arial"/>
                <a:sym typeface="Arial"/>
              </a:defRPr>
            </a:lvl3pPr>
            <a:lvl4pPr marL="1371600" marR="0" lvl="3"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4pPr>
            <a:lvl5pPr marL="1828800" marR="0" lvl="4"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5pPr>
            <a:lvl6pPr marL="2286000" marR="0" lvl="5"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6pPr>
            <a:lvl7pPr marL="2743200" marR="0" lvl="6"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7pPr>
            <a:lvl8pPr marL="3200400" marR="0" lvl="7"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8pPr>
            <a:lvl9pPr marL="3657600" marR="0" lvl="8"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9pPr>
          </a:lstStyle>
          <a:p>
            <a:endParaRPr/>
          </a:p>
        </p:txBody>
      </p:sp>
      <p:sp>
        <p:nvSpPr>
          <p:cNvPr id="56" name="Shape 56"/>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457200" marR="0" lvl="1" indent="0" algn="l" rtl="0">
              <a:lnSpc>
                <a:spcPct val="100000"/>
              </a:lnSpc>
              <a:spcBef>
                <a:spcPts val="240"/>
              </a:spcBef>
              <a:spcAft>
                <a:spcPts val="0"/>
              </a:spcAft>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lnSpc>
                <a:spcPct val="100000"/>
              </a:lnSpc>
              <a:spcBef>
                <a:spcPts val="20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1371600" marR="0" lvl="3"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59" name="Shape 59"/>
          <p:cNvSpPr txBox="1">
            <a:spLocks noGrp="1"/>
          </p:cNvSpPr>
          <p:nvPr>
            <p:ph type="body" idx="1"/>
          </p:nvPr>
        </p:nvSpPr>
        <p:spPr>
          <a:xfrm rot="5400000">
            <a:off x="2309016" y="-251618"/>
            <a:ext cx="4525963" cy="8229600"/>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4pPr>
            <a:lvl5pPr marL="2057400" marR="0" lvl="4"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5pPr>
            <a:lvl6pPr marL="2514600" marR="0" lvl="5"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6pPr>
            <a:lvl7pPr marL="2971800" marR="0" lvl="6"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7pPr>
            <a:lvl8pPr marL="3429000" marR="0" lvl="7"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8pPr>
            <a:lvl9pPr marL="3886200" marR="0" lvl="8"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60"/>
        <p:cNvGrpSpPr/>
        <p:nvPr/>
      </p:nvGrpSpPr>
      <p:grpSpPr>
        <a:xfrm>
          <a:off x="0" y="0"/>
          <a:ext cx="0" cy="0"/>
          <a:chOff x="0" y="0"/>
          <a:chExt cx="0" cy="0"/>
        </a:xfrm>
      </p:grpSpPr>
      <p:sp>
        <p:nvSpPr>
          <p:cNvPr id="61" name="Shape 61"/>
          <p:cNvSpPr txBox="1">
            <a:spLocks noGrp="1"/>
          </p:cNvSpPr>
          <p:nvPr>
            <p:ph type="title"/>
          </p:nvPr>
        </p:nvSpPr>
        <p:spPr>
          <a:xfrm rot="5400000">
            <a:off x="4732335" y="2171700"/>
            <a:ext cx="5851525" cy="20574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62" name="Shape 62"/>
          <p:cNvSpPr txBox="1">
            <a:spLocks noGrp="1"/>
          </p:cNvSpPr>
          <p:nvPr>
            <p:ph type="body" idx="1"/>
          </p:nvPr>
        </p:nvSpPr>
        <p:spPr>
          <a:xfrm rot="5400000">
            <a:off x="541335" y="190499"/>
            <a:ext cx="5851525" cy="6019798"/>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4pPr>
            <a:lvl5pPr marL="2057400" marR="0" lvl="4"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5pPr>
            <a:lvl6pPr marL="2514600" marR="0" lvl="5"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6pPr>
            <a:lvl7pPr marL="2971800" marR="0" lvl="6"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7pPr>
            <a:lvl8pPr marL="3429000" marR="0" lvl="7"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8pPr>
            <a:lvl9pPr marL="3886200" marR="0" lvl="8"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620713"/>
          </a:xfrm>
          <a:prstGeom prst="rect">
            <a:avLst/>
          </a:prstGeom>
          <a:gradFill>
            <a:gsLst>
              <a:gs pos="0">
                <a:schemeClr val="lt1"/>
              </a:gs>
              <a:gs pos="100000">
                <a:srgbClr val="9EB786"/>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11" name="Shape 11"/>
          <p:cNvSpPr/>
          <p:nvPr/>
        </p:nvSpPr>
        <p:spPr>
          <a:xfrm rot="10800000">
            <a:off x="0" y="6308724"/>
            <a:ext cx="7885113" cy="549275"/>
          </a:xfrm>
          <a:prstGeom prst="rect">
            <a:avLst/>
          </a:prstGeom>
          <a:gradFill>
            <a:gsLst>
              <a:gs pos="0">
                <a:schemeClr val="lt1"/>
              </a:gs>
              <a:gs pos="100000">
                <a:srgbClr val="9EB786"/>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cxnSp>
        <p:nvCxnSpPr>
          <p:cNvPr id="12" name="Shape 12"/>
          <p:cNvCxnSpPr/>
          <p:nvPr/>
        </p:nvCxnSpPr>
        <p:spPr>
          <a:xfrm>
            <a:off x="25400" y="6296025"/>
            <a:ext cx="6659563" cy="0"/>
          </a:xfrm>
          <a:prstGeom prst="straightConnector1">
            <a:avLst/>
          </a:prstGeom>
          <a:noFill/>
          <a:ln w="38100" cap="flat" cmpd="sng">
            <a:solidFill>
              <a:srgbClr val="FF0000"/>
            </a:solidFill>
            <a:prstDash val="solid"/>
            <a:round/>
            <a:headEnd type="none" w="med" len="med"/>
            <a:tailEnd type="none" w="med" len="med"/>
          </a:ln>
        </p:spPr>
      </p:cxnSp>
      <p:cxnSp>
        <p:nvCxnSpPr>
          <p:cNvPr id="13" name="Shape 13"/>
          <p:cNvCxnSpPr/>
          <p:nvPr/>
        </p:nvCxnSpPr>
        <p:spPr>
          <a:xfrm>
            <a:off x="25400" y="6245225"/>
            <a:ext cx="6659563" cy="0"/>
          </a:xfrm>
          <a:prstGeom prst="straightConnector1">
            <a:avLst/>
          </a:prstGeom>
          <a:noFill/>
          <a:ln w="38100" cap="flat" cmpd="sng">
            <a:solidFill>
              <a:srgbClr val="006600"/>
            </a:solidFill>
            <a:prstDash val="solid"/>
            <a:round/>
            <a:headEnd type="none" w="med" len="med"/>
            <a:tailEnd type="none" w="med" len="med"/>
          </a:ln>
        </p:spPr>
      </p:cxnSp>
      <p:pic>
        <p:nvPicPr>
          <p:cNvPr id="14" name="Shape 14" descr="LOGO ESPE ORIGINAL copia"/>
          <p:cNvPicPr preferRelativeResize="0"/>
          <p:nvPr/>
        </p:nvPicPr>
        <p:blipFill rotWithShape="1">
          <a:blip r:embed="rId11">
            <a:alphaModFix/>
          </a:blip>
          <a:srcRect l="3070"/>
          <a:stretch/>
        </p:blipFill>
        <p:spPr>
          <a:xfrm>
            <a:off x="6732588" y="5949950"/>
            <a:ext cx="2305050" cy="6365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Shape 160" descr="001.png"/>
          <p:cNvPicPr preferRelativeResize="0"/>
          <p:nvPr/>
        </p:nvPicPr>
        <p:blipFill rotWithShape="1">
          <a:blip r:embed="rId3">
            <a:alphaModFix/>
          </a:blip>
          <a:srcRect t="27522" b="22635"/>
          <a:stretch/>
        </p:blipFill>
        <p:spPr>
          <a:xfrm>
            <a:off x="179512" y="-27384"/>
            <a:ext cx="8784976" cy="2088232"/>
          </a:xfrm>
          <a:prstGeom prst="rect">
            <a:avLst/>
          </a:prstGeom>
          <a:noFill/>
          <a:ln>
            <a:noFill/>
          </a:ln>
        </p:spPr>
      </p:pic>
      <p:sp>
        <p:nvSpPr>
          <p:cNvPr id="161" name="Shape 161"/>
          <p:cNvSpPr txBox="1"/>
          <p:nvPr/>
        </p:nvSpPr>
        <p:spPr>
          <a:xfrm>
            <a:off x="179512" y="2060848"/>
            <a:ext cx="8964488" cy="4464496"/>
          </a:xfrm>
          <a:prstGeom prst="rect">
            <a:avLst/>
          </a:prstGeom>
          <a:noFill/>
          <a:ln>
            <a:noFill/>
          </a:ln>
        </p:spPr>
        <p:txBody>
          <a:bodyPr lIns="91425" tIns="45700" rIns="91425" bIns="45700" anchor="t" anchorCtr="0">
            <a:noAutofit/>
          </a:bodyPr>
          <a:lstStyle/>
          <a:p>
            <a:pPr algn="ctr"/>
            <a:r>
              <a:rPr lang="es-EC" sz="2000" b="1" dirty="0">
                <a:solidFill>
                  <a:schemeClr val="tx1"/>
                </a:solidFill>
              </a:rPr>
              <a:t>LICENCIATURA EN CIENCIAS DE LA ACTIVIDAD FISICA, DEPORTES Y RECREACION</a:t>
            </a:r>
            <a:endParaRPr lang="es-EC" sz="2000" dirty="0">
              <a:solidFill>
                <a:schemeClr val="tx1"/>
              </a:solidFill>
            </a:endParaRPr>
          </a:p>
          <a:p>
            <a:pPr algn="ctr"/>
            <a:endParaRPr lang="es-EC" sz="2000" b="1" dirty="0">
              <a:solidFill>
                <a:schemeClr val="tx1"/>
              </a:solidFill>
            </a:endParaRPr>
          </a:p>
          <a:p>
            <a:pPr algn="ctr"/>
            <a:r>
              <a:rPr lang="es-EC" sz="2400" b="1" dirty="0">
                <a:solidFill>
                  <a:schemeClr val="tx1"/>
                </a:solidFill>
              </a:rPr>
              <a:t>TEMA:</a:t>
            </a:r>
          </a:p>
          <a:p>
            <a:pPr algn="ctr"/>
            <a:r>
              <a:rPr lang="es-EC" sz="2400" b="1" dirty="0"/>
              <a:t>Propuesta de ejercicios específicos de fuerza explosiva en la efectividad de la patada de Pecho en nadadores Juveniles del club ESNNAT</a:t>
            </a:r>
          </a:p>
          <a:p>
            <a:endParaRPr lang="es-EC" sz="2000" b="1" dirty="0">
              <a:solidFill>
                <a:schemeClr val="tx1"/>
              </a:solidFill>
            </a:endParaRPr>
          </a:p>
          <a:p>
            <a:r>
              <a:rPr lang="es-EC" sz="2000" b="1" u="sng" dirty="0">
                <a:solidFill>
                  <a:schemeClr val="tx1"/>
                </a:solidFill>
              </a:rPr>
              <a:t>AUTOR:</a:t>
            </a:r>
          </a:p>
          <a:p>
            <a:pPr algn="ctr"/>
            <a:r>
              <a:rPr lang="es-EC" sz="2000" b="1" dirty="0"/>
              <a:t>SIMBA SALCEDO, JAIRO DANILO</a:t>
            </a:r>
            <a:endParaRPr lang="es-EC" sz="2000" dirty="0"/>
          </a:p>
          <a:p>
            <a:r>
              <a:rPr lang="es-EC" sz="2000" b="1" u="sng" dirty="0">
                <a:solidFill>
                  <a:schemeClr val="tx1"/>
                </a:solidFill>
              </a:rPr>
              <a:t>DIRECTOR:</a:t>
            </a:r>
          </a:p>
          <a:p>
            <a:pPr algn="ctr"/>
            <a:r>
              <a:rPr lang="es-EC" sz="2000" b="1" dirty="0" err="1"/>
              <a:t>MSc</a:t>
            </a:r>
            <a:r>
              <a:rPr lang="es-EC" sz="2000" b="1" dirty="0"/>
              <a:t>. VACA GARCÍA, MARIO RENÉ</a:t>
            </a:r>
            <a:endParaRPr lang="es-EC" sz="2000" dirty="0"/>
          </a:p>
          <a:p>
            <a:pPr algn="ctr"/>
            <a:r>
              <a:rPr lang="es-ES_tradnl" sz="2000" b="1" dirty="0">
                <a:solidFill>
                  <a:schemeClr val="tx1"/>
                </a:solidFill>
              </a:rPr>
              <a:t> </a:t>
            </a:r>
            <a:endParaRPr lang="es-ES" sz="2000" dirty="0">
              <a:solidFill>
                <a:schemeClr val="tx1"/>
              </a:solidFill>
            </a:endParaRPr>
          </a:p>
          <a:p>
            <a:pPr lvl="0" algn="ctr">
              <a:buClr>
                <a:srgbClr val="000000"/>
              </a:buClr>
              <a:buSzPct val="25000"/>
            </a:pPr>
            <a:endParaRPr lang="es-EC" sz="3200" b="1" u="sng"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2705631003"/>
              </p:ext>
            </p:extLst>
          </p:nvPr>
        </p:nvGraphicFramePr>
        <p:xfrm>
          <a:off x="179512" y="1017011"/>
          <a:ext cx="8856985" cy="4683943"/>
        </p:xfrm>
        <a:graphic>
          <a:graphicData uri="http://schemas.openxmlformats.org/drawingml/2006/table">
            <a:tbl>
              <a:tblPr firstRow="1" firstCol="1" bandRow="1">
                <a:tableStyleId>{616DA210-FB5B-4158-B5E0-FEB733F419BA}</a:tableStyleId>
              </a:tblPr>
              <a:tblGrid>
                <a:gridCol w="1224136">
                  <a:extLst>
                    <a:ext uri="{9D8B030D-6E8A-4147-A177-3AD203B41FA5}">
                      <a16:colId xmlns:a16="http://schemas.microsoft.com/office/drawing/2014/main" val="20000"/>
                    </a:ext>
                  </a:extLst>
                </a:gridCol>
                <a:gridCol w="2980215">
                  <a:extLst>
                    <a:ext uri="{9D8B030D-6E8A-4147-A177-3AD203B41FA5}">
                      <a16:colId xmlns:a16="http://schemas.microsoft.com/office/drawing/2014/main" val="20001"/>
                    </a:ext>
                  </a:extLst>
                </a:gridCol>
                <a:gridCol w="1423224">
                  <a:extLst>
                    <a:ext uri="{9D8B030D-6E8A-4147-A177-3AD203B41FA5}">
                      <a16:colId xmlns:a16="http://schemas.microsoft.com/office/drawing/2014/main" val="20002"/>
                    </a:ext>
                  </a:extLst>
                </a:gridCol>
                <a:gridCol w="1412222">
                  <a:extLst>
                    <a:ext uri="{9D8B030D-6E8A-4147-A177-3AD203B41FA5}">
                      <a16:colId xmlns:a16="http://schemas.microsoft.com/office/drawing/2014/main" val="20003"/>
                    </a:ext>
                  </a:extLst>
                </a:gridCol>
                <a:gridCol w="1817188">
                  <a:extLst>
                    <a:ext uri="{9D8B030D-6E8A-4147-A177-3AD203B41FA5}">
                      <a16:colId xmlns:a16="http://schemas.microsoft.com/office/drawing/2014/main" val="20004"/>
                    </a:ext>
                  </a:extLst>
                </a:gridCol>
              </a:tblGrid>
              <a:tr h="528964">
                <a:tc>
                  <a:txBody>
                    <a:bodyPr/>
                    <a:lstStyle/>
                    <a:p>
                      <a:pPr algn="ctr">
                        <a:lnSpc>
                          <a:spcPct val="150000"/>
                        </a:lnSpc>
                        <a:spcAft>
                          <a:spcPts val="0"/>
                        </a:spcAft>
                      </a:pPr>
                      <a:r>
                        <a:rPr lang="es-EC" sz="1400" cap="all" dirty="0">
                          <a:effectLst/>
                        </a:rPr>
                        <a:t> </a:t>
                      </a:r>
                      <a:endParaRPr lang="es-EC" sz="1400" dirty="0">
                        <a:effectLst/>
                      </a:endParaRPr>
                    </a:p>
                    <a:p>
                      <a:pPr algn="ctr">
                        <a:lnSpc>
                          <a:spcPct val="150000"/>
                        </a:lnSpc>
                        <a:spcAft>
                          <a:spcPts val="0"/>
                        </a:spcAft>
                      </a:pPr>
                      <a:r>
                        <a:rPr lang="es-EC" sz="1400" cap="all" dirty="0">
                          <a:effectLst/>
                        </a:rPr>
                        <a:t>VARIABLE Independiente</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tc>
                  <a:txBody>
                    <a:bodyPr/>
                    <a:lstStyle/>
                    <a:p>
                      <a:pPr algn="ctr">
                        <a:lnSpc>
                          <a:spcPct val="150000"/>
                        </a:lnSpc>
                        <a:spcAft>
                          <a:spcPts val="0"/>
                        </a:spcAft>
                      </a:pPr>
                      <a:r>
                        <a:rPr lang="es-EC" sz="1400" cap="all" dirty="0">
                          <a:effectLst/>
                        </a:rPr>
                        <a:t> </a:t>
                      </a:r>
                      <a:endParaRPr lang="es-EC" sz="1400" dirty="0">
                        <a:effectLst/>
                      </a:endParaRPr>
                    </a:p>
                    <a:p>
                      <a:pPr algn="ctr">
                        <a:lnSpc>
                          <a:spcPct val="150000"/>
                        </a:lnSpc>
                        <a:spcAft>
                          <a:spcPts val="0"/>
                        </a:spcAft>
                      </a:pPr>
                      <a:r>
                        <a:rPr lang="es-EC" sz="1400" cap="all" dirty="0">
                          <a:effectLst/>
                        </a:rPr>
                        <a:t>DEFINICIÓN</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tc>
                  <a:txBody>
                    <a:bodyPr/>
                    <a:lstStyle/>
                    <a:p>
                      <a:pPr algn="ctr">
                        <a:lnSpc>
                          <a:spcPct val="150000"/>
                        </a:lnSpc>
                        <a:spcAft>
                          <a:spcPts val="0"/>
                        </a:spcAft>
                      </a:pPr>
                      <a:r>
                        <a:rPr lang="es-EC" sz="1400" cap="all" dirty="0">
                          <a:effectLst/>
                        </a:rPr>
                        <a:t> </a:t>
                      </a:r>
                      <a:endParaRPr lang="es-EC" sz="1400" dirty="0">
                        <a:effectLst/>
                      </a:endParaRPr>
                    </a:p>
                    <a:p>
                      <a:pPr algn="ctr">
                        <a:lnSpc>
                          <a:spcPct val="150000"/>
                        </a:lnSpc>
                        <a:spcAft>
                          <a:spcPts val="0"/>
                        </a:spcAft>
                      </a:pPr>
                      <a:r>
                        <a:rPr lang="es-EC" sz="1400" cap="all" dirty="0">
                          <a:effectLst/>
                        </a:rPr>
                        <a:t>DIMENSIONES</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tc>
                  <a:txBody>
                    <a:bodyPr/>
                    <a:lstStyle/>
                    <a:p>
                      <a:pPr algn="ctr">
                        <a:lnSpc>
                          <a:spcPct val="150000"/>
                        </a:lnSpc>
                        <a:spcAft>
                          <a:spcPts val="0"/>
                        </a:spcAft>
                      </a:pPr>
                      <a:r>
                        <a:rPr lang="es-EC" sz="1400" cap="all" dirty="0">
                          <a:effectLst/>
                        </a:rPr>
                        <a:t> </a:t>
                      </a:r>
                      <a:endParaRPr lang="es-EC" sz="1400" dirty="0">
                        <a:effectLst/>
                      </a:endParaRPr>
                    </a:p>
                    <a:p>
                      <a:pPr algn="ctr">
                        <a:lnSpc>
                          <a:spcPct val="150000"/>
                        </a:lnSpc>
                        <a:spcAft>
                          <a:spcPts val="0"/>
                        </a:spcAft>
                      </a:pPr>
                      <a:r>
                        <a:rPr lang="es-EC" sz="1400" cap="all" dirty="0">
                          <a:effectLst/>
                        </a:rPr>
                        <a:t>INDICADORES</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tc>
                  <a:txBody>
                    <a:bodyPr/>
                    <a:lstStyle/>
                    <a:p>
                      <a:pPr algn="ctr">
                        <a:lnSpc>
                          <a:spcPct val="150000"/>
                        </a:lnSpc>
                        <a:spcAft>
                          <a:spcPts val="0"/>
                        </a:spcAft>
                      </a:pPr>
                      <a:r>
                        <a:rPr lang="es-EC" sz="1400" cap="all" dirty="0">
                          <a:effectLst/>
                        </a:rPr>
                        <a:t> </a:t>
                      </a:r>
                      <a:endParaRPr lang="es-EC" sz="1400" dirty="0">
                        <a:effectLst/>
                      </a:endParaRPr>
                    </a:p>
                    <a:p>
                      <a:pPr algn="ctr">
                        <a:lnSpc>
                          <a:spcPct val="150000"/>
                        </a:lnSpc>
                        <a:spcAft>
                          <a:spcPts val="0"/>
                        </a:spcAft>
                      </a:pPr>
                      <a:r>
                        <a:rPr lang="es-EC" sz="1400" cap="all" dirty="0">
                          <a:effectLst/>
                        </a:rPr>
                        <a:t>INSTRUMENTOS</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extLst>
                  <a:ext uri="{0D108BD9-81ED-4DB2-BD59-A6C34878D82A}">
                    <a16:rowId xmlns:a16="http://schemas.microsoft.com/office/drawing/2014/main" val="10000"/>
                  </a:ext>
                </a:extLst>
              </a:tr>
              <a:tr h="3438263">
                <a:tc>
                  <a:txBody>
                    <a:bodyPr/>
                    <a:lstStyle/>
                    <a:p>
                      <a:pPr algn="ctr">
                        <a:lnSpc>
                          <a:spcPct val="150000"/>
                        </a:lnSpc>
                        <a:spcAft>
                          <a:spcPts val="0"/>
                        </a:spcAft>
                      </a:pPr>
                      <a:r>
                        <a:rPr lang="es-EC" sz="1200" dirty="0">
                          <a:effectLst/>
                        </a:rPr>
                        <a:t> </a:t>
                      </a:r>
                    </a:p>
                    <a:p>
                      <a:pPr algn="ctr">
                        <a:lnSpc>
                          <a:spcPct val="150000"/>
                        </a:lnSpc>
                        <a:spcAft>
                          <a:spcPts val="0"/>
                        </a:spcAft>
                      </a:pPr>
                      <a:endParaRPr lang="es-ES" sz="1200" dirty="0">
                        <a:effectLst/>
                      </a:endParaRPr>
                    </a:p>
                    <a:p>
                      <a:pPr algn="ctr">
                        <a:lnSpc>
                          <a:spcPct val="150000"/>
                        </a:lnSpc>
                        <a:spcAft>
                          <a:spcPts val="0"/>
                        </a:spcAft>
                      </a:pPr>
                      <a:endParaRPr lang="es-ES" sz="1200" dirty="0">
                        <a:effectLst/>
                      </a:endParaRPr>
                    </a:p>
                    <a:p>
                      <a:pPr algn="ctr">
                        <a:lnSpc>
                          <a:spcPct val="150000"/>
                        </a:lnSpc>
                        <a:spcAft>
                          <a:spcPts val="0"/>
                        </a:spcAft>
                      </a:pPr>
                      <a:endParaRPr lang="es-ES" sz="1200" dirty="0">
                        <a:effectLst/>
                      </a:endParaRPr>
                    </a:p>
                    <a:p>
                      <a:pPr algn="ctr">
                        <a:lnSpc>
                          <a:spcPct val="150000"/>
                        </a:lnSpc>
                        <a:spcAft>
                          <a:spcPts val="0"/>
                        </a:spcAft>
                      </a:pPr>
                      <a:endParaRPr lang="es-EC" sz="1100" dirty="0">
                        <a:effectLst/>
                      </a:endParaRPr>
                    </a:p>
                    <a:p>
                      <a:pPr algn="ctr">
                        <a:lnSpc>
                          <a:spcPct val="150000"/>
                        </a:lnSpc>
                        <a:spcAft>
                          <a:spcPts val="0"/>
                        </a:spcAft>
                      </a:pPr>
                      <a:r>
                        <a:rPr lang="es-EC" sz="1600" dirty="0">
                          <a:effectLst/>
                        </a:rPr>
                        <a:t>Fuerza Explosiva</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tc>
                  <a:txBody>
                    <a:bodyPr/>
                    <a:lstStyle/>
                    <a:p>
                      <a:pPr algn="just">
                        <a:lnSpc>
                          <a:spcPct val="150000"/>
                        </a:lnSpc>
                        <a:spcAft>
                          <a:spcPts val="0"/>
                        </a:spcAft>
                      </a:pPr>
                      <a:r>
                        <a:rPr lang="es-EC" sz="1400" u="none" strike="noStrike" cap="none" dirty="0">
                          <a:effectLst/>
                          <a:sym typeface="Arial"/>
                        </a:rPr>
                        <a:t>(Vargas, 1998)  Por fuerza explosiva se entiende la capacidad de desarrollar rápidamente una fuerza contra resistencias superiores al 50% de la máxima actual. Por otra parte, se entiende por fuerza rápida una “forma explosiva de desarrollar la fuerza” en un espacio de tiempo determinado.</a:t>
                      </a:r>
                      <a:endParaRPr lang="es-EC"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tc>
                  <a:txBody>
                    <a:bodyPr/>
                    <a:lstStyle/>
                    <a:p>
                      <a:pPr algn="ctr"/>
                      <a:r>
                        <a:rPr lang="es-EC" sz="1400" u="none" strike="noStrike" cap="none" dirty="0">
                          <a:effectLst/>
                          <a:sym typeface="Arial"/>
                        </a:rPr>
                        <a:t> </a:t>
                      </a:r>
                    </a:p>
                    <a:p>
                      <a:pPr lvl="0" algn="ctr"/>
                      <a:endParaRPr lang="es-EC" sz="1400" u="none" strike="noStrike" cap="none" dirty="0">
                        <a:effectLst/>
                        <a:sym typeface="Arial"/>
                      </a:endParaRPr>
                    </a:p>
                    <a:p>
                      <a:pPr lvl="0" algn="ctr"/>
                      <a:endParaRPr lang="es-EC" sz="1400" u="none" strike="noStrike" cap="none" dirty="0">
                        <a:effectLst/>
                        <a:sym typeface="Arial"/>
                      </a:endParaRPr>
                    </a:p>
                    <a:p>
                      <a:pPr algn="ctr"/>
                      <a:r>
                        <a:rPr lang="es-EC" sz="1400" u="none" strike="noStrike" cap="none" dirty="0">
                          <a:effectLst/>
                          <a:sym typeface="Arial"/>
                        </a:rPr>
                        <a:t> </a:t>
                      </a:r>
                    </a:p>
                    <a:p>
                      <a:pPr lvl="0" algn="ctr"/>
                      <a:r>
                        <a:rPr lang="es-EC" sz="1400" u="none" strike="noStrike" cap="none" dirty="0">
                          <a:effectLst/>
                          <a:sym typeface="Arial"/>
                        </a:rPr>
                        <a:t>Estática</a:t>
                      </a:r>
                    </a:p>
                    <a:p>
                      <a:pPr algn="ctr"/>
                      <a:r>
                        <a:rPr lang="es-EC" sz="1400" u="none" strike="noStrike" cap="none" dirty="0">
                          <a:effectLst/>
                          <a:sym typeface="Arial"/>
                        </a:rPr>
                        <a:t> </a:t>
                      </a:r>
                    </a:p>
                    <a:p>
                      <a:pPr algn="ctr"/>
                      <a:r>
                        <a:rPr lang="es-EC" sz="1400" u="none" strike="noStrike" cap="none" dirty="0">
                          <a:effectLst/>
                          <a:sym typeface="Arial"/>
                        </a:rPr>
                        <a:t> </a:t>
                      </a:r>
                    </a:p>
                    <a:p>
                      <a:pPr algn="ctr"/>
                      <a:r>
                        <a:rPr lang="es-EC" sz="1400" u="none" strike="noStrike" cap="none" dirty="0">
                          <a:effectLst/>
                          <a:sym typeface="Arial"/>
                        </a:rPr>
                        <a:t> </a:t>
                      </a:r>
                    </a:p>
                    <a:p>
                      <a:pPr algn="ctr"/>
                      <a:r>
                        <a:rPr lang="es-EC" sz="1400" u="none" strike="noStrike" cap="none" dirty="0">
                          <a:effectLst/>
                          <a:sym typeface="Arial"/>
                        </a:rPr>
                        <a:t>Elástica</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tc>
                  <a:txBody>
                    <a:bodyPr/>
                    <a:lstStyle/>
                    <a:p>
                      <a:pPr lvl="0" algn="ctr"/>
                      <a:endParaRPr lang="es-EC" sz="1400" u="none" strike="noStrike" cap="none" dirty="0">
                        <a:effectLst/>
                        <a:sym typeface="Arial"/>
                      </a:endParaRPr>
                    </a:p>
                    <a:p>
                      <a:pPr lvl="0" algn="ctr"/>
                      <a:endParaRPr lang="es-EC" sz="1400" u="none" strike="noStrike" cap="none" dirty="0">
                        <a:effectLst/>
                        <a:sym typeface="Arial"/>
                      </a:endParaRPr>
                    </a:p>
                    <a:p>
                      <a:pPr lvl="0" algn="ctr"/>
                      <a:endParaRPr lang="es-ES" sz="1400" u="none" strike="noStrike" cap="none" dirty="0">
                        <a:effectLst/>
                        <a:sym typeface="Arial"/>
                      </a:endParaRPr>
                    </a:p>
                    <a:p>
                      <a:pPr lvl="0" algn="ctr"/>
                      <a:endParaRPr lang="es-EC" sz="1400" u="none" strike="noStrike" cap="none" dirty="0">
                        <a:effectLst/>
                        <a:sym typeface="Arial"/>
                      </a:endParaRPr>
                    </a:p>
                    <a:p>
                      <a:pPr lvl="0" algn="ctr"/>
                      <a:r>
                        <a:rPr lang="es-EC" sz="1400" u="none" strike="noStrike" cap="none" dirty="0">
                          <a:effectLst/>
                          <a:sym typeface="Arial"/>
                        </a:rPr>
                        <a:t>Tiempo de ejecución</a:t>
                      </a:r>
                      <a:endParaRPr lang="es-EC" sz="1400" b="0" i="0" u="none" strike="noStrike" cap="none" dirty="0">
                        <a:solidFill>
                          <a:schemeClr val="tx1"/>
                        </a:solidFill>
                        <a:effectLst/>
                        <a:latin typeface="+mn-lt"/>
                        <a:ea typeface="+mn-ea"/>
                        <a:cs typeface="+mn-cs"/>
                        <a:sym typeface="Arial"/>
                      </a:endParaRPr>
                    </a:p>
                  </a:txBody>
                  <a:tcPr marL="66120" marR="66120" marT="0" marB="0"/>
                </a:tc>
                <a:tc>
                  <a:txBody>
                    <a:bodyPr/>
                    <a:lstStyle/>
                    <a:p>
                      <a:pPr algn="ctr">
                        <a:lnSpc>
                          <a:spcPct val="150000"/>
                        </a:lnSpc>
                        <a:spcAft>
                          <a:spcPts val="0"/>
                        </a:spcAft>
                      </a:pPr>
                      <a:endParaRPr lang="es-ES" sz="1100" dirty="0">
                        <a:effectLst/>
                      </a:endParaRPr>
                    </a:p>
                    <a:p>
                      <a:pPr algn="ctr">
                        <a:lnSpc>
                          <a:spcPct val="150000"/>
                        </a:lnSpc>
                        <a:spcAft>
                          <a:spcPts val="0"/>
                        </a:spcAft>
                      </a:pPr>
                      <a:endParaRPr lang="es-ES" sz="1100" dirty="0">
                        <a:effectLst/>
                      </a:endParaRPr>
                    </a:p>
                    <a:p>
                      <a:pPr algn="ctr">
                        <a:lnSpc>
                          <a:spcPct val="150000"/>
                        </a:lnSpc>
                        <a:spcAft>
                          <a:spcPts val="0"/>
                        </a:spcAft>
                      </a:pPr>
                      <a:r>
                        <a:rPr lang="es-EC" sz="1200" dirty="0">
                          <a:effectLst/>
                        </a:rPr>
                        <a:t>Batería de test físico técnicos</a:t>
                      </a:r>
                    </a:p>
                    <a:p>
                      <a:pPr algn="ctr">
                        <a:lnSpc>
                          <a:spcPct val="150000"/>
                        </a:lnSpc>
                        <a:spcAft>
                          <a:spcPts val="0"/>
                        </a:spcAft>
                      </a:pP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extLst>
                  <a:ext uri="{0D108BD9-81ED-4DB2-BD59-A6C34878D82A}">
                    <a16:rowId xmlns:a16="http://schemas.microsoft.com/office/drawing/2014/main" val="10001"/>
                  </a:ext>
                </a:extLst>
              </a:tr>
            </a:tbl>
          </a:graphicData>
        </a:graphic>
      </p:graphicFrame>
      <p:sp>
        <p:nvSpPr>
          <p:cNvPr id="8" name="Rectangle 2"/>
          <p:cNvSpPr>
            <a:spLocks noChangeArrowheads="1"/>
          </p:cNvSpPr>
          <p:nvPr/>
        </p:nvSpPr>
        <p:spPr bwMode="auto">
          <a:xfrm>
            <a:off x="628650" y="1806575"/>
            <a:ext cx="790379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832320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1764155095"/>
              </p:ext>
            </p:extLst>
          </p:nvPr>
        </p:nvGraphicFramePr>
        <p:xfrm>
          <a:off x="179512" y="1017011"/>
          <a:ext cx="8856985" cy="4683943"/>
        </p:xfrm>
        <a:graphic>
          <a:graphicData uri="http://schemas.openxmlformats.org/drawingml/2006/table">
            <a:tbl>
              <a:tblPr firstRow="1" firstCol="1" bandRow="1">
                <a:tableStyleId>{616DA210-FB5B-4158-B5E0-FEB733F419BA}</a:tableStyleId>
              </a:tblPr>
              <a:tblGrid>
                <a:gridCol w="1224136">
                  <a:extLst>
                    <a:ext uri="{9D8B030D-6E8A-4147-A177-3AD203B41FA5}">
                      <a16:colId xmlns:a16="http://schemas.microsoft.com/office/drawing/2014/main" val="20000"/>
                    </a:ext>
                  </a:extLst>
                </a:gridCol>
                <a:gridCol w="2980215">
                  <a:extLst>
                    <a:ext uri="{9D8B030D-6E8A-4147-A177-3AD203B41FA5}">
                      <a16:colId xmlns:a16="http://schemas.microsoft.com/office/drawing/2014/main" val="20001"/>
                    </a:ext>
                  </a:extLst>
                </a:gridCol>
                <a:gridCol w="1423224">
                  <a:extLst>
                    <a:ext uri="{9D8B030D-6E8A-4147-A177-3AD203B41FA5}">
                      <a16:colId xmlns:a16="http://schemas.microsoft.com/office/drawing/2014/main" val="20002"/>
                    </a:ext>
                  </a:extLst>
                </a:gridCol>
                <a:gridCol w="1412222">
                  <a:extLst>
                    <a:ext uri="{9D8B030D-6E8A-4147-A177-3AD203B41FA5}">
                      <a16:colId xmlns:a16="http://schemas.microsoft.com/office/drawing/2014/main" val="20003"/>
                    </a:ext>
                  </a:extLst>
                </a:gridCol>
                <a:gridCol w="1817188">
                  <a:extLst>
                    <a:ext uri="{9D8B030D-6E8A-4147-A177-3AD203B41FA5}">
                      <a16:colId xmlns:a16="http://schemas.microsoft.com/office/drawing/2014/main" val="20004"/>
                    </a:ext>
                  </a:extLst>
                </a:gridCol>
              </a:tblGrid>
              <a:tr h="528964">
                <a:tc>
                  <a:txBody>
                    <a:bodyPr/>
                    <a:lstStyle/>
                    <a:p>
                      <a:pPr>
                        <a:lnSpc>
                          <a:spcPct val="150000"/>
                        </a:lnSpc>
                        <a:spcAft>
                          <a:spcPts val="0"/>
                        </a:spcAft>
                      </a:pPr>
                      <a:r>
                        <a:rPr lang="es-EC" sz="1400" cap="all" dirty="0">
                          <a:effectLst/>
                        </a:rPr>
                        <a:t> </a:t>
                      </a:r>
                      <a:endParaRPr lang="es-EC" sz="1400" dirty="0">
                        <a:effectLst/>
                      </a:endParaRPr>
                    </a:p>
                    <a:p>
                      <a:pPr algn="ctr">
                        <a:lnSpc>
                          <a:spcPct val="150000"/>
                        </a:lnSpc>
                        <a:spcAft>
                          <a:spcPts val="0"/>
                        </a:spcAft>
                      </a:pPr>
                      <a:r>
                        <a:rPr lang="es-EC" sz="1400" cap="all" dirty="0">
                          <a:effectLst/>
                        </a:rPr>
                        <a:t>VARIABLE Dependiente</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tc>
                  <a:txBody>
                    <a:bodyPr/>
                    <a:lstStyle/>
                    <a:p>
                      <a:pPr algn="ctr">
                        <a:lnSpc>
                          <a:spcPct val="150000"/>
                        </a:lnSpc>
                        <a:spcAft>
                          <a:spcPts val="0"/>
                        </a:spcAft>
                      </a:pPr>
                      <a:r>
                        <a:rPr lang="es-EC" sz="1400" cap="all" dirty="0">
                          <a:effectLst/>
                        </a:rPr>
                        <a:t> </a:t>
                      </a:r>
                      <a:endParaRPr lang="es-EC" sz="1400" dirty="0">
                        <a:effectLst/>
                      </a:endParaRPr>
                    </a:p>
                    <a:p>
                      <a:pPr algn="ctr">
                        <a:lnSpc>
                          <a:spcPct val="150000"/>
                        </a:lnSpc>
                        <a:spcAft>
                          <a:spcPts val="0"/>
                        </a:spcAft>
                      </a:pPr>
                      <a:r>
                        <a:rPr lang="es-EC" sz="1400" cap="all" dirty="0">
                          <a:effectLst/>
                        </a:rPr>
                        <a:t>DEFINICIÓN</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tc>
                  <a:txBody>
                    <a:bodyPr/>
                    <a:lstStyle/>
                    <a:p>
                      <a:pPr algn="ctr">
                        <a:lnSpc>
                          <a:spcPct val="150000"/>
                        </a:lnSpc>
                        <a:spcAft>
                          <a:spcPts val="0"/>
                        </a:spcAft>
                      </a:pPr>
                      <a:r>
                        <a:rPr lang="es-EC" sz="1400" cap="all" dirty="0">
                          <a:effectLst/>
                        </a:rPr>
                        <a:t> </a:t>
                      </a:r>
                      <a:endParaRPr lang="es-EC" sz="1400" dirty="0">
                        <a:effectLst/>
                      </a:endParaRPr>
                    </a:p>
                    <a:p>
                      <a:pPr algn="ctr">
                        <a:lnSpc>
                          <a:spcPct val="150000"/>
                        </a:lnSpc>
                        <a:spcAft>
                          <a:spcPts val="0"/>
                        </a:spcAft>
                      </a:pPr>
                      <a:r>
                        <a:rPr lang="es-EC" sz="1400" cap="all" dirty="0">
                          <a:effectLst/>
                        </a:rPr>
                        <a:t>DIMENSIONES</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tc>
                  <a:txBody>
                    <a:bodyPr/>
                    <a:lstStyle/>
                    <a:p>
                      <a:pPr algn="ctr">
                        <a:lnSpc>
                          <a:spcPct val="150000"/>
                        </a:lnSpc>
                        <a:spcAft>
                          <a:spcPts val="0"/>
                        </a:spcAft>
                      </a:pPr>
                      <a:r>
                        <a:rPr lang="es-EC" sz="1400" cap="all" dirty="0">
                          <a:effectLst/>
                        </a:rPr>
                        <a:t> </a:t>
                      </a:r>
                      <a:endParaRPr lang="es-EC" sz="1400" dirty="0">
                        <a:effectLst/>
                      </a:endParaRPr>
                    </a:p>
                    <a:p>
                      <a:pPr algn="ctr">
                        <a:lnSpc>
                          <a:spcPct val="150000"/>
                        </a:lnSpc>
                        <a:spcAft>
                          <a:spcPts val="0"/>
                        </a:spcAft>
                      </a:pPr>
                      <a:r>
                        <a:rPr lang="es-EC" sz="1400" cap="all" dirty="0">
                          <a:effectLst/>
                        </a:rPr>
                        <a:t>INDICADORES</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tc>
                  <a:txBody>
                    <a:bodyPr/>
                    <a:lstStyle/>
                    <a:p>
                      <a:pPr algn="ctr">
                        <a:lnSpc>
                          <a:spcPct val="150000"/>
                        </a:lnSpc>
                        <a:spcAft>
                          <a:spcPts val="0"/>
                        </a:spcAft>
                      </a:pPr>
                      <a:r>
                        <a:rPr lang="es-EC" sz="1400" cap="all" dirty="0">
                          <a:effectLst/>
                        </a:rPr>
                        <a:t> </a:t>
                      </a:r>
                      <a:endParaRPr lang="es-EC" sz="1400" dirty="0">
                        <a:effectLst/>
                      </a:endParaRPr>
                    </a:p>
                    <a:p>
                      <a:pPr algn="ctr">
                        <a:lnSpc>
                          <a:spcPct val="150000"/>
                        </a:lnSpc>
                        <a:spcAft>
                          <a:spcPts val="0"/>
                        </a:spcAft>
                      </a:pPr>
                      <a:r>
                        <a:rPr lang="es-EC" sz="1400" cap="all" dirty="0">
                          <a:effectLst/>
                        </a:rPr>
                        <a:t>INSTRUMENTOS</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extLst>
                  <a:ext uri="{0D108BD9-81ED-4DB2-BD59-A6C34878D82A}">
                    <a16:rowId xmlns:a16="http://schemas.microsoft.com/office/drawing/2014/main" val="10000"/>
                  </a:ext>
                </a:extLst>
              </a:tr>
              <a:tr h="3438263">
                <a:tc>
                  <a:txBody>
                    <a:bodyPr/>
                    <a:lstStyle/>
                    <a:p>
                      <a:pPr>
                        <a:lnSpc>
                          <a:spcPct val="150000"/>
                        </a:lnSpc>
                        <a:spcAft>
                          <a:spcPts val="0"/>
                        </a:spcAft>
                      </a:pPr>
                      <a:r>
                        <a:rPr lang="es-EC" sz="1200" dirty="0">
                          <a:effectLst/>
                        </a:rPr>
                        <a:t> </a:t>
                      </a:r>
                    </a:p>
                    <a:p>
                      <a:pPr>
                        <a:lnSpc>
                          <a:spcPct val="150000"/>
                        </a:lnSpc>
                        <a:spcAft>
                          <a:spcPts val="0"/>
                        </a:spcAft>
                      </a:pPr>
                      <a:endParaRPr lang="es-ES" sz="1200" dirty="0">
                        <a:effectLst/>
                      </a:endParaRPr>
                    </a:p>
                    <a:p>
                      <a:pPr>
                        <a:lnSpc>
                          <a:spcPct val="150000"/>
                        </a:lnSpc>
                        <a:spcAft>
                          <a:spcPts val="0"/>
                        </a:spcAft>
                      </a:pPr>
                      <a:endParaRPr lang="es-ES" sz="1200" dirty="0">
                        <a:effectLst/>
                      </a:endParaRPr>
                    </a:p>
                    <a:p>
                      <a:pPr>
                        <a:lnSpc>
                          <a:spcPct val="150000"/>
                        </a:lnSpc>
                        <a:spcAft>
                          <a:spcPts val="0"/>
                        </a:spcAft>
                      </a:pPr>
                      <a:endParaRPr lang="es-EC" sz="1100" dirty="0">
                        <a:effectLst/>
                      </a:endParaRPr>
                    </a:p>
                    <a:p>
                      <a:pPr algn="ctr">
                        <a:lnSpc>
                          <a:spcPct val="150000"/>
                        </a:lnSpc>
                        <a:spcAft>
                          <a:spcPts val="0"/>
                        </a:spcAft>
                      </a:pPr>
                      <a:r>
                        <a:rPr lang="es-EC" sz="1600" dirty="0">
                          <a:effectLst/>
                        </a:rPr>
                        <a:t>Patada de Pecho </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tc>
                  <a:txBody>
                    <a:bodyPr/>
                    <a:lstStyle/>
                    <a:p>
                      <a:pPr algn="just">
                        <a:lnSpc>
                          <a:spcPct val="150000"/>
                        </a:lnSpc>
                        <a:spcAft>
                          <a:spcPts val="0"/>
                        </a:spcAft>
                      </a:pPr>
                      <a:r>
                        <a:rPr lang="es-EC" sz="1400" u="none" strike="noStrike" cap="none" dirty="0">
                          <a:effectLst/>
                          <a:sym typeface="Arial"/>
                        </a:rPr>
                        <a:t>(Vaca, 2019),</a:t>
                      </a:r>
                      <a:r>
                        <a:rPr lang="es-EC" sz="1400" u="none" strike="noStrike" cap="none" baseline="0" dirty="0">
                          <a:effectLst/>
                          <a:sym typeface="Arial"/>
                        </a:rPr>
                        <a:t> </a:t>
                      </a:r>
                      <a:r>
                        <a:rPr lang="es-EC" sz="1400" u="none" strike="noStrike" cap="none" dirty="0">
                          <a:effectLst/>
                          <a:sym typeface="Arial"/>
                        </a:rPr>
                        <a:t>Fase de la técnica de nado pecho que consiste en una acción simultanea de las piernas en forma de latigazo que provoca una propulsión</a:t>
                      </a:r>
                      <a:endParaRPr lang="es-EC"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tc>
                  <a:txBody>
                    <a:bodyPr/>
                    <a:lstStyle/>
                    <a:p>
                      <a:r>
                        <a:rPr lang="es-EC" sz="1400" u="none" strike="noStrike" cap="none" dirty="0">
                          <a:effectLst/>
                          <a:sym typeface="Arial"/>
                        </a:rPr>
                        <a:t> </a:t>
                      </a:r>
                    </a:p>
                    <a:p>
                      <a:pPr lvl="0" algn="ctr"/>
                      <a:endParaRPr lang="es-ES" sz="1400" u="none" strike="noStrike" cap="none" dirty="0">
                        <a:effectLst/>
                        <a:sym typeface="Arial"/>
                      </a:endParaRPr>
                    </a:p>
                    <a:p>
                      <a:pPr lvl="0" algn="ctr"/>
                      <a:endParaRPr lang="es-EC" sz="1400" u="none" strike="noStrike" cap="none" dirty="0">
                        <a:effectLst/>
                        <a:sym typeface="Arial"/>
                      </a:endParaRPr>
                    </a:p>
                    <a:p>
                      <a:pPr lvl="0" algn="ctr"/>
                      <a:endParaRPr lang="es-EC" sz="1400" u="none" strike="noStrike" cap="none" dirty="0">
                        <a:effectLst/>
                        <a:sym typeface="Arial"/>
                      </a:endParaRPr>
                    </a:p>
                    <a:p>
                      <a:pPr lvl="0"/>
                      <a:r>
                        <a:rPr lang="es-EC" sz="1400" u="none" strike="noStrike" cap="none" baseline="0" dirty="0">
                          <a:effectLst/>
                          <a:sym typeface="Arial"/>
                        </a:rPr>
                        <a:t> </a:t>
                      </a:r>
                      <a:r>
                        <a:rPr lang="es-EC" sz="1400" u="none" strike="noStrike" cap="none" dirty="0">
                          <a:effectLst/>
                          <a:sym typeface="Arial"/>
                        </a:rPr>
                        <a:t>Clásica</a:t>
                      </a:r>
                    </a:p>
                    <a:p>
                      <a:r>
                        <a:rPr lang="es-EC" sz="1400" u="none" strike="noStrike" cap="none" dirty="0">
                          <a:effectLst/>
                          <a:sym typeface="Arial"/>
                        </a:rPr>
                        <a:t> </a:t>
                      </a:r>
                    </a:p>
                    <a:p>
                      <a:r>
                        <a:rPr lang="es-EC" sz="1400" u="none" strike="noStrike" cap="none" dirty="0">
                          <a:effectLst/>
                          <a:sym typeface="Arial"/>
                        </a:rPr>
                        <a:t> </a:t>
                      </a:r>
                    </a:p>
                    <a:p>
                      <a:r>
                        <a:rPr lang="es-EC" sz="1400" u="none" strike="noStrike" cap="none" dirty="0">
                          <a:effectLst/>
                          <a:sym typeface="Arial"/>
                        </a:rPr>
                        <a:t> Moderna</a:t>
                      </a:r>
                      <a:endParaRPr lang="es-EC"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tc>
                  <a:txBody>
                    <a:bodyPr/>
                    <a:lstStyle/>
                    <a:p>
                      <a:pPr lvl="0"/>
                      <a:endParaRPr lang="es-EC" sz="1400" u="none" strike="noStrike" cap="none" dirty="0">
                        <a:effectLst/>
                        <a:sym typeface="Arial"/>
                      </a:endParaRPr>
                    </a:p>
                    <a:p>
                      <a:pPr lvl="0"/>
                      <a:endParaRPr lang="es-EC" sz="1400" u="none" strike="noStrike" cap="none" dirty="0">
                        <a:effectLst/>
                        <a:sym typeface="Arial"/>
                      </a:endParaRPr>
                    </a:p>
                    <a:p>
                      <a:pPr lvl="0"/>
                      <a:endParaRPr lang="es-EC" sz="1400" u="none" strike="noStrike" cap="none" dirty="0">
                        <a:effectLst/>
                        <a:sym typeface="Arial"/>
                      </a:endParaRPr>
                    </a:p>
                    <a:p>
                      <a:pPr lvl="0"/>
                      <a:r>
                        <a:rPr lang="es-EC" sz="1400" u="none" strike="noStrike" cap="none" dirty="0">
                          <a:effectLst/>
                          <a:sym typeface="Arial"/>
                        </a:rPr>
                        <a:t>Nivel de ejecución</a:t>
                      </a:r>
                    </a:p>
                    <a:p>
                      <a:r>
                        <a:rPr lang="es-EC" sz="1400" u="none" strike="noStrike" cap="none" dirty="0">
                          <a:effectLst/>
                          <a:sym typeface="Arial"/>
                        </a:rPr>
                        <a:t> </a:t>
                      </a:r>
                      <a:endParaRPr lang="es-EC" sz="1400" b="0" i="0" u="none" strike="noStrike" cap="none" dirty="0">
                        <a:solidFill>
                          <a:schemeClr val="tx1"/>
                        </a:solidFill>
                        <a:effectLst/>
                        <a:latin typeface="+mn-lt"/>
                        <a:ea typeface="+mn-ea"/>
                        <a:cs typeface="+mn-cs"/>
                        <a:sym typeface="Arial"/>
                      </a:endParaRPr>
                    </a:p>
                  </a:txBody>
                  <a:tcPr marL="66120" marR="66120" marT="0" marB="0"/>
                </a:tc>
                <a:tc>
                  <a:txBody>
                    <a:bodyPr/>
                    <a:lstStyle/>
                    <a:p>
                      <a:pPr>
                        <a:lnSpc>
                          <a:spcPct val="150000"/>
                        </a:lnSpc>
                        <a:spcAft>
                          <a:spcPts val="0"/>
                        </a:spcAft>
                      </a:pPr>
                      <a:endParaRPr lang="es-ES" sz="1100" dirty="0">
                        <a:effectLst/>
                      </a:endParaRPr>
                    </a:p>
                    <a:p>
                      <a:pPr>
                        <a:lnSpc>
                          <a:spcPct val="150000"/>
                        </a:lnSpc>
                        <a:spcAft>
                          <a:spcPts val="0"/>
                        </a:spcAft>
                      </a:pPr>
                      <a:endParaRPr lang="es-ES" sz="1100" dirty="0">
                        <a:effectLst/>
                      </a:endParaRPr>
                    </a:p>
                    <a:p>
                      <a:pPr algn="ctr">
                        <a:lnSpc>
                          <a:spcPct val="150000"/>
                        </a:lnSpc>
                        <a:spcAft>
                          <a:spcPts val="0"/>
                        </a:spcAft>
                      </a:pPr>
                      <a:r>
                        <a:rPr lang="es-EC" sz="1400" u="none" strike="noStrike" cap="none" dirty="0">
                          <a:effectLst/>
                          <a:latin typeface="+mj-lt"/>
                          <a:sym typeface="Arial"/>
                        </a:rPr>
                        <a:t>Batería de test físico</a:t>
                      </a:r>
                      <a:r>
                        <a:rPr lang="es-EC" sz="1400" u="none" strike="noStrike" cap="none" baseline="0" dirty="0">
                          <a:effectLst/>
                          <a:latin typeface="+mj-lt"/>
                          <a:sym typeface="Arial"/>
                        </a:rPr>
                        <a:t> </a:t>
                      </a:r>
                      <a:r>
                        <a:rPr lang="es-EC" sz="1400" u="none" strike="noStrike" cap="none" dirty="0">
                          <a:effectLst/>
                          <a:latin typeface="+mj-lt"/>
                          <a:sym typeface="Arial"/>
                        </a:rPr>
                        <a:t>técnicos</a:t>
                      </a:r>
                    </a:p>
                    <a:p>
                      <a:pPr>
                        <a:lnSpc>
                          <a:spcPct val="150000"/>
                        </a:lnSpc>
                        <a:spcAft>
                          <a:spcPts val="0"/>
                        </a:spcAft>
                      </a:pP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extLst>
                  <a:ext uri="{0D108BD9-81ED-4DB2-BD59-A6C34878D82A}">
                    <a16:rowId xmlns:a16="http://schemas.microsoft.com/office/drawing/2014/main" val="10001"/>
                  </a:ext>
                </a:extLst>
              </a:tr>
            </a:tbl>
          </a:graphicData>
        </a:graphic>
      </p:graphicFrame>
      <p:sp>
        <p:nvSpPr>
          <p:cNvPr id="8" name="Rectangle 2"/>
          <p:cNvSpPr>
            <a:spLocks noChangeArrowheads="1"/>
          </p:cNvSpPr>
          <p:nvPr/>
        </p:nvSpPr>
        <p:spPr bwMode="auto">
          <a:xfrm>
            <a:off x="628650" y="1806575"/>
            <a:ext cx="790379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3278151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39552" y="548680"/>
            <a:ext cx="8352928" cy="5724644"/>
          </a:xfrm>
          <a:prstGeom prst="rect">
            <a:avLst/>
          </a:prstGeom>
          <a:noFill/>
        </p:spPr>
        <p:txBody>
          <a:bodyPr wrap="square" rtlCol="0">
            <a:spAutoFit/>
          </a:bodyPr>
          <a:lstStyle/>
          <a:p>
            <a:pPr algn="just"/>
            <a:r>
              <a:rPr lang="es-EC" sz="3200" b="1" dirty="0">
                <a:solidFill>
                  <a:srgbClr val="FF0000"/>
                </a:solidFill>
              </a:rPr>
              <a:t>METODOLOGÍA DE LA INVESTIGACIÓN</a:t>
            </a:r>
          </a:p>
          <a:p>
            <a:pPr lvl="1" algn="ctr"/>
            <a:r>
              <a:rPr lang="es-EC" sz="3200" b="1" dirty="0"/>
              <a:t>Tipo de investigación</a:t>
            </a:r>
          </a:p>
          <a:p>
            <a:pPr lvl="1" algn="just"/>
            <a:endParaRPr lang="es-EC" sz="3200" dirty="0"/>
          </a:p>
          <a:p>
            <a:r>
              <a:rPr lang="es-EC" sz="3200" dirty="0"/>
              <a:t>El  presente proyecto de investigación se basará en  un estudio cuasi experimental,  y tendrá como </a:t>
            </a:r>
            <a:r>
              <a:rPr lang="es-EC" sz="3200" b="1" dirty="0"/>
              <a:t>Finalidad</a:t>
            </a:r>
            <a:r>
              <a:rPr lang="es-EC" sz="3200" dirty="0"/>
              <a:t>  demostrar la incidencia y correlación de una propuesta de ejercicios específicos de fuerza explosiva en  la efectividad de la patada de pecho, ya que será aplicado en los diferentes entrenamientos de los nadadores. </a:t>
            </a:r>
            <a:endParaRPr lang="es-EC" b="1" dirty="0"/>
          </a:p>
          <a:p>
            <a:endParaRPr lang="es-EC" dirty="0"/>
          </a:p>
        </p:txBody>
      </p:sp>
    </p:spTree>
    <p:extLst>
      <p:ext uri="{BB962C8B-B14F-4D97-AF65-F5344CB8AC3E}">
        <p14:creationId xmlns:p14="http://schemas.microsoft.com/office/powerpoint/2010/main" val="25633219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764704"/>
            <a:ext cx="8964488" cy="5232202"/>
          </a:xfrm>
          <a:prstGeom prst="rect">
            <a:avLst/>
          </a:prstGeom>
          <a:noFill/>
        </p:spPr>
        <p:txBody>
          <a:bodyPr wrap="square" rtlCol="0">
            <a:spAutoFit/>
          </a:bodyPr>
          <a:lstStyle/>
          <a:p>
            <a:pPr lvl="1" algn="just"/>
            <a:r>
              <a:rPr lang="es-EC" sz="3200" b="1" dirty="0">
                <a:solidFill>
                  <a:srgbClr val="FF0000"/>
                </a:solidFill>
              </a:rPr>
              <a:t>POBLACIÓN Y MUESTRA</a:t>
            </a:r>
          </a:p>
          <a:p>
            <a:pPr lvl="1" algn="just"/>
            <a:endParaRPr lang="es-EC" sz="3200" b="1" dirty="0"/>
          </a:p>
          <a:p>
            <a:pPr algn="just"/>
            <a:r>
              <a:rPr lang="es-EC" sz="3200" b="1" dirty="0"/>
              <a:t>Población </a:t>
            </a:r>
            <a:endParaRPr lang="es-EC" sz="3200" dirty="0"/>
          </a:p>
          <a:p>
            <a:r>
              <a:rPr lang="es-EC" sz="3200" dirty="0"/>
              <a:t>La población que participará en el presente estudio científico estará constituida por los nadadores del Club ESNNAT.</a:t>
            </a:r>
          </a:p>
          <a:p>
            <a:endParaRPr lang="es-EC" sz="3200" dirty="0"/>
          </a:p>
          <a:p>
            <a:pPr algn="just"/>
            <a:r>
              <a:rPr lang="es-EC" sz="3200" b="1" dirty="0"/>
              <a:t>Muestra</a:t>
            </a:r>
            <a:endParaRPr lang="es-EC" sz="3200" dirty="0"/>
          </a:p>
          <a:p>
            <a:r>
              <a:rPr lang="es-EC" sz="3200" dirty="0"/>
              <a:t>El universo de estudio para esta investigación lo conformarán 8 deportistas.</a:t>
            </a:r>
          </a:p>
          <a:p>
            <a:endParaRPr lang="es-EC" dirty="0"/>
          </a:p>
        </p:txBody>
      </p:sp>
    </p:spTree>
    <p:extLst>
      <p:ext uri="{BB962C8B-B14F-4D97-AF65-F5344CB8AC3E}">
        <p14:creationId xmlns:p14="http://schemas.microsoft.com/office/powerpoint/2010/main" val="1756225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67544" y="620688"/>
            <a:ext cx="8208912" cy="2378343"/>
          </a:xfrm>
          <a:prstGeom prst="rect">
            <a:avLst/>
          </a:prstGeom>
          <a:noFill/>
        </p:spPr>
        <p:txBody>
          <a:bodyPr wrap="square" rtlCol="0">
            <a:spAutoFit/>
          </a:bodyPr>
          <a:lstStyle/>
          <a:p>
            <a:r>
              <a:rPr lang="es-EC" sz="2800" b="1" i="1" dirty="0">
                <a:solidFill>
                  <a:srgbClr val="FF0000"/>
                </a:solidFill>
              </a:rPr>
              <a:t>INSTRUMENTOS DE INVESTIGACIÓN</a:t>
            </a:r>
            <a:endParaRPr lang="es-ES" sz="4400" b="1" dirty="0">
              <a:solidFill>
                <a:srgbClr val="FF0000"/>
              </a:solidFill>
            </a:endParaRPr>
          </a:p>
          <a:p>
            <a:pPr marL="342900" lvl="2" indent="-342900">
              <a:lnSpc>
                <a:spcPct val="200000"/>
              </a:lnSpc>
              <a:buFont typeface="Wingdings" panose="05000000000000000000" pitchFamily="2" charset="2"/>
              <a:buChar char="Ø"/>
            </a:pPr>
            <a:r>
              <a:rPr lang="es-EC" sz="2000" dirty="0"/>
              <a:t>Test técnico para medir el nivel de ejecución (</a:t>
            </a:r>
            <a:r>
              <a:rPr lang="es-EC" sz="2000" b="1" i="1" dirty="0">
                <a:latin typeface="Arial" panose="020B0604020202020204" pitchFamily="34" charset="0"/>
                <a:ea typeface="Times New Roman" panose="02020603050405020304" pitchFamily="18" charset="0"/>
              </a:rPr>
              <a:t>Guía de observación de errores técnicos).</a:t>
            </a:r>
          </a:p>
          <a:p>
            <a:pPr lvl="2">
              <a:lnSpc>
                <a:spcPct val="200000"/>
              </a:lnSpc>
            </a:pPr>
            <a:endParaRPr lang="es-EC" sz="2400" dirty="0"/>
          </a:p>
        </p:txBody>
      </p:sp>
      <p:graphicFrame>
        <p:nvGraphicFramePr>
          <p:cNvPr id="3" name="Tabla 2"/>
          <p:cNvGraphicFramePr>
            <a:graphicFrameLocks noGrp="1"/>
          </p:cNvGraphicFramePr>
          <p:nvPr>
            <p:extLst>
              <p:ext uri="{D42A27DB-BD31-4B8C-83A1-F6EECF244321}">
                <p14:modId xmlns:p14="http://schemas.microsoft.com/office/powerpoint/2010/main" val="1926500324"/>
              </p:ext>
            </p:extLst>
          </p:nvPr>
        </p:nvGraphicFramePr>
        <p:xfrm>
          <a:off x="683568" y="2282155"/>
          <a:ext cx="7992888" cy="3523109"/>
        </p:xfrm>
        <a:graphic>
          <a:graphicData uri="http://schemas.openxmlformats.org/drawingml/2006/table">
            <a:tbl>
              <a:tblPr firstRow="1" firstCol="1" bandRow="1">
                <a:tableStyleId>{348E0D0E-90F0-4FF7-A89F-ABA352942017}</a:tableStyleId>
              </a:tblPr>
              <a:tblGrid>
                <a:gridCol w="1440160">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5256584">
                  <a:extLst>
                    <a:ext uri="{9D8B030D-6E8A-4147-A177-3AD203B41FA5}">
                      <a16:colId xmlns:a16="http://schemas.microsoft.com/office/drawing/2014/main" val="20002"/>
                    </a:ext>
                  </a:extLst>
                </a:gridCol>
              </a:tblGrid>
              <a:tr h="382548">
                <a:tc rowSpan="8">
                  <a:txBody>
                    <a:bodyPr/>
                    <a:lstStyle/>
                    <a:p>
                      <a:pPr algn="ctr">
                        <a:lnSpc>
                          <a:spcPct val="105000"/>
                        </a:lnSpc>
                        <a:spcAft>
                          <a:spcPts val="0"/>
                        </a:spcAft>
                      </a:pPr>
                      <a:r>
                        <a:rPr lang="es-EC" sz="1600" dirty="0">
                          <a:effectLst/>
                        </a:rPr>
                        <a:t>Movimiento de las piernas patada de la Técnica de Nado Pecho</a:t>
                      </a:r>
                      <a:endPar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813" marR="67813" marT="0" marB="0"/>
                </a:tc>
                <a:tc rowSpan="3">
                  <a:txBody>
                    <a:bodyPr/>
                    <a:lstStyle/>
                    <a:p>
                      <a:pPr algn="ctr">
                        <a:lnSpc>
                          <a:spcPct val="105000"/>
                        </a:lnSpc>
                        <a:spcAft>
                          <a:spcPts val="0"/>
                        </a:spcAft>
                      </a:pPr>
                      <a:r>
                        <a:rPr lang="es-EC" sz="1600" dirty="0">
                          <a:effectLst/>
                        </a:rPr>
                        <a:t>Fase negativa</a:t>
                      </a:r>
                      <a:endPar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813" marR="67813" marT="0" marB="0"/>
                </a:tc>
                <a:tc>
                  <a:txBody>
                    <a:bodyPr/>
                    <a:lstStyle/>
                    <a:p>
                      <a:pPr algn="just">
                        <a:lnSpc>
                          <a:spcPct val="105000"/>
                        </a:lnSpc>
                        <a:spcAft>
                          <a:spcPts val="0"/>
                        </a:spcAft>
                      </a:pPr>
                      <a:r>
                        <a:rPr lang="es-EC" sz="1600">
                          <a:effectLst/>
                        </a:rPr>
                        <a:t>Recobro correcto de los pies a la posición de propulsión</a:t>
                      </a:r>
                      <a:endPar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813" marR="67813" marT="0" marB="0"/>
                </a:tc>
                <a:extLst>
                  <a:ext uri="{0D108BD9-81ED-4DB2-BD59-A6C34878D82A}">
                    <a16:rowId xmlns:a16="http://schemas.microsoft.com/office/drawing/2014/main" val="10000"/>
                  </a:ext>
                </a:extLst>
              </a:tr>
              <a:tr h="448039">
                <a:tc vMerge="1">
                  <a:txBody>
                    <a:bodyPr/>
                    <a:lstStyle/>
                    <a:p>
                      <a:endParaRPr lang="es-EC"/>
                    </a:p>
                  </a:txBody>
                  <a:tcPr/>
                </a:tc>
                <a:tc vMerge="1">
                  <a:txBody>
                    <a:bodyPr/>
                    <a:lstStyle/>
                    <a:p>
                      <a:endParaRPr lang="es-EC"/>
                    </a:p>
                  </a:txBody>
                  <a:tcPr/>
                </a:tc>
                <a:tc>
                  <a:txBody>
                    <a:bodyPr/>
                    <a:lstStyle/>
                    <a:p>
                      <a:pPr algn="just">
                        <a:lnSpc>
                          <a:spcPct val="105000"/>
                        </a:lnSpc>
                        <a:spcAft>
                          <a:spcPts val="0"/>
                        </a:spcAft>
                      </a:pPr>
                      <a:r>
                        <a:rPr lang="es-EC" sz="1600" dirty="0">
                          <a:effectLst/>
                        </a:rPr>
                        <a:t>Correcto agarre de los pies con los talones próximo a los glúteos</a:t>
                      </a:r>
                      <a:endPar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813" marR="67813" marT="0" marB="0"/>
                </a:tc>
                <a:extLst>
                  <a:ext uri="{0D108BD9-81ED-4DB2-BD59-A6C34878D82A}">
                    <a16:rowId xmlns:a16="http://schemas.microsoft.com/office/drawing/2014/main" val="10001"/>
                  </a:ext>
                </a:extLst>
              </a:tr>
              <a:tr h="448039">
                <a:tc vMerge="1">
                  <a:txBody>
                    <a:bodyPr/>
                    <a:lstStyle/>
                    <a:p>
                      <a:endParaRPr lang="es-EC"/>
                    </a:p>
                  </a:txBody>
                  <a:tcPr/>
                </a:tc>
                <a:tc vMerge="1">
                  <a:txBody>
                    <a:bodyPr/>
                    <a:lstStyle/>
                    <a:p>
                      <a:endParaRPr lang="es-EC"/>
                    </a:p>
                  </a:txBody>
                  <a:tcPr/>
                </a:tc>
                <a:tc>
                  <a:txBody>
                    <a:bodyPr/>
                    <a:lstStyle/>
                    <a:p>
                      <a:pPr algn="just">
                        <a:lnSpc>
                          <a:spcPct val="105000"/>
                        </a:lnSpc>
                        <a:spcAft>
                          <a:spcPts val="0"/>
                        </a:spcAft>
                      </a:pPr>
                      <a:r>
                        <a:rPr lang="es-EC" sz="1600">
                          <a:effectLst/>
                        </a:rPr>
                        <a:t>No se elevan las rodillas y muslos hacia delante en el recobro de las piernas</a:t>
                      </a:r>
                      <a:endPar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813" marR="67813" marT="0" marB="0"/>
                </a:tc>
                <a:extLst>
                  <a:ext uri="{0D108BD9-81ED-4DB2-BD59-A6C34878D82A}">
                    <a16:rowId xmlns:a16="http://schemas.microsoft.com/office/drawing/2014/main" val="10002"/>
                  </a:ext>
                </a:extLst>
              </a:tr>
              <a:tr h="510064">
                <a:tc vMerge="1">
                  <a:txBody>
                    <a:bodyPr/>
                    <a:lstStyle/>
                    <a:p>
                      <a:endParaRPr lang="es-EC"/>
                    </a:p>
                  </a:txBody>
                  <a:tcPr/>
                </a:tc>
                <a:tc rowSpan="3">
                  <a:txBody>
                    <a:bodyPr/>
                    <a:lstStyle/>
                    <a:p>
                      <a:pPr algn="ctr">
                        <a:lnSpc>
                          <a:spcPct val="105000"/>
                        </a:lnSpc>
                        <a:spcAft>
                          <a:spcPts val="0"/>
                        </a:spcAft>
                      </a:pPr>
                      <a:r>
                        <a:rPr lang="es-EC" sz="1600" dirty="0">
                          <a:effectLst/>
                        </a:rPr>
                        <a:t>Fase positiva</a:t>
                      </a:r>
                      <a:endPar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813" marR="67813" marT="0" marB="0"/>
                </a:tc>
                <a:tc>
                  <a:txBody>
                    <a:bodyPr/>
                    <a:lstStyle/>
                    <a:p>
                      <a:pPr algn="just">
                        <a:lnSpc>
                          <a:spcPct val="105000"/>
                        </a:lnSpc>
                        <a:spcAft>
                          <a:spcPts val="0"/>
                        </a:spcAft>
                      </a:pPr>
                      <a:r>
                        <a:rPr lang="es-EC" sz="1600">
                          <a:effectLst/>
                        </a:rPr>
                        <a:t>Extensión completa de las piernas con los dedos estirados durante la fase de deslizamiento</a:t>
                      </a:r>
                      <a:endPar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813" marR="67813" marT="0" marB="0"/>
                </a:tc>
                <a:extLst>
                  <a:ext uri="{0D108BD9-81ED-4DB2-BD59-A6C34878D82A}">
                    <a16:rowId xmlns:a16="http://schemas.microsoft.com/office/drawing/2014/main" val="10003"/>
                  </a:ext>
                </a:extLst>
              </a:tr>
              <a:tr h="448039">
                <a:tc vMerge="1">
                  <a:txBody>
                    <a:bodyPr/>
                    <a:lstStyle/>
                    <a:p>
                      <a:endParaRPr lang="es-EC"/>
                    </a:p>
                  </a:txBody>
                  <a:tcPr/>
                </a:tc>
                <a:tc vMerge="1">
                  <a:txBody>
                    <a:bodyPr/>
                    <a:lstStyle/>
                    <a:p>
                      <a:endParaRPr lang="es-EC"/>
                    </a:p>
                  </a:txBody>
                  <a:tcPr/>
                </a:tc>
                <a:tc>
                  <a:txBody>
                    <a:bodyPr/>
                    <a:lstStyle/>
                    <a:p>
                      <a:pPr algn="just">
                        <a:lnSpc>
                          <a:spcPct val="105000"/>
                        </a:lnSpc>
                        <a:spcAft>
                          <a:spcPts val="0"/>
                        </a:spcAft>
                      </a:pPr>
                      <a:r>
                        <a:rPr lang="es-EC" sz="1600" dirty="0">
                          <a:effectLst/>
                        </a:rPr>
                        <a:t>Los pies empujan afuera y atrás con una vigorosa patada</a:t>
                      </a:r>
                      <a:endPar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813" marR="67813" marT="0" marB="0"/>
                </a:tc>
                <a:extLst>
                  <a:ext uri="{0D108BD9-81ED-4DB2-BD59-A6C34878D82A}">
                    <a16:rowId xmlns:a16="http://schemas.microsoft.com/office/drawing/2014/main" val="10004"/>
                  </a:ext>
                </a:extLst>
              </a:tr>
              <a:tr h="255033">
                <a:tc vMerge="1">
                  <a:txBody>
                    <a:bodyPr/>
                    <a:lstStyle/>
                    <a:p>
                      <a:endParaRPr lang="es-EC"/>
                    </a:p>
                  </a:txBody>
                  <a:tcPr/>
                </a:tc>
                <a:tc vMerge="1">
                  <a:txBody>
                    <a:bodyPr/>
                    <a:lstStyle/>
                    <a:p>
                      <a:endParaRPr lang="es-EC"/>
                    </a:p>
                  </a:txBody>
                  <a:tcPr/>
                </a:tc>
                <a:tc>
                  <a:txBody>
                    <a:bodyPr/>
                    <a:lstStyle/>
                    <a:p>
                      <a:pPr algn="just">
                        <a:lnSpc>
                          <a:spcPct val="105000"/>
                        </a:lnSpc>
                        <a:spcAft>
                          <a:spcPts val="0"/>
                        </a:spcAft>
                      </a:pPr>
                      <a:r>
                        <a:rPr lang="es-EC" sz="1600" dirty="0">
                          <a:effectLst/>
                        </a:rPr>
                        <a:t>Los pies se aceleran durante la patada</a:t>
                      </a:r>
                      <a:endPar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813" marR="67813" marT="0" marB="0"/>
                </a:tc>
                <a:extLst>
                  <a:ext uri="{0D108BD9-81ED-4DB2-BD59-A6C34878D82A}">
                    <a16:rowId xmlns:a16="http://schemas.microsoft.com/office/drawing/2014/main" val="10005"/>
                  </a:ext>
                </a:extLst>
              </a:tr>
              <a:tr h="382548">
                <a:tc vMerge="1">
                  <a:txBody>
                    <a:bodyPr/>
                    <a:lstStyle/>
                    <a:p>
                      <a:endParaRPr lang="es-EC"/>
                    </a:p>
                  </a:txBody>
                  <a:tcPr/>
                </a:tc>
                <a:tc rowSpan="2">
                  <a:txBody>
                    <a:bodyPr/>
                    <a:lstStyle/>
                    <a:p>
                      <a:pPr algn="ctr">
                        <a:lnSpc>
                          <a:spcPct val="105000"/>
                        </a:lnSpc>
                        <a:spcAft>
                          <a:spcPts val="0"/>
                        </a:spcAft>
                      </a:pPr>
                      <a:r>
                        <a:rPr lang="es-EC" sz="1600">
                          <a:effectLst/>
                        </a:rPr>
                        <a:t>Fase punto muerto activo</a:t>
                      </a:r>
                      <a:endPar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813" marR="67813" marT="0" marB="0"/>
                </a:tc>
                <a:tc>
                  <a:txBody>
                    <a:bodyPr/>
                    <a:lstStyle/>
                    <a:p>
                      <a:pPr algn="just">
                        <a:lnSpc>
                          <a:spcPct val="105000"/>
                        </a:lnSpc>
                        <a:spcAft>
                          <a:spcPts val="0"/>
                        </a:spcAft>
                      </a:pPr>
                      <a:r>
                        <a:rPr lang="es-EC" sz="1600" dirty="0">
                          <a:effectLst/>
                        </a:rPr>
                        <a:t>Los pies están más separados que las rodillas</a:t>
                      </a:r>
                      <a:endPar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813" marR="67813" marT="0" marB="0"/>
                </a:tc>
                <a:extLst>
                  <a:ext uri="{0D108BD9-81ED-4DB2-BD59-A6C34878D82A}">
                    <a16:rowId xmlns:a16="http://schemas.microsoft.com/office/drawing/2014/main" val="10006"/>
                  </a:ext>
                </a:extLst>
              </a:tr>
              <a:tr h="510064">
                <a:tc vMerge="1">
                  <a:txBody>
                    <a:bodyPr/>
                    <a:lstStyle/>
                    <a:p>
                      <a:endParaRPr lang="es-EC"/>
                    </a:p>
                  </a:txBody>
                  <a:tcPr/>
                </a:tc>
                <a:tc vMerge="1">
                  <a:txBody>
                    <a:bodyPr/>
                    <a:lstStyle/>
                    <a:p>
                      <a:endParaRPr lang="es-EC"/>
                    </a:p>
                  </a:txBody>
                  <a:tcPr/>
                </a:tc>
                <a:tc>
                  <a:txBody>
                    <a:bodyPr/>
                    <a:lstStyle/>
                    <a:p>
                      <a:pPr algn="just">
                        <a:lnSpc>
                          <a:spcPct val="105000"/>
                        </a:lnSpc>
                        <a:spcAft>
                          <a:spcPts val="0"/>
                        </a:spcAft>
                      </a:pPr>
                      <a:r>
                        <a:rPr lang="es-EC" sz="1600" dirty="0">
                          <a:effectLst/>
                        </a:rPr>
                        <a:t>En el momento de iniciar la extensión los pies se encuentran en rotación externa</a:t>
                      </a:r>
                      <a:endPar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813" marR="67813"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108827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11560" y="1844824"/>
            <a:ext cx="7920880" cy="2431435"/>
          </a:xfrm>
          <a:prstGeom prst="rect">
            <a:avLst/>
          </a:prstGeom>
          <a:noFill/>
        </p:spPr>
        <p:txBody>
          <a:bodyPr wrap="square" rtlCol="0">
            <a:spAutoFit/>
          </a:bodyPr>
          <a:lstStyle/>
          <a:p>
            <a:pPr marL="342900" lvl="2" indent="-342900">
              <a:lnSpc>
                <a:spcPct val="200000"/>
              </a:lnSpc>
              <a:buFont typeface="Wingdings" panose="05000000000000000000" pitchFamily="2" charset="2"/>
              <a:buChar char="Ø"/>
            </a:pPr>
            <a:r>
              <a:rPr lang="es-ES" sz="2400" b="1" dirty="0"/>
              <a:t>Test de 25 metros patada.</a:t>
            </a:r>
            <a:endParaRPr lang="es-EC" sz="2400" dirty="0"/>
          </a:p>
          <a:p>
            <a:pPr marL="342900" lvl="2" indent="-342900">
              <a:lnSpc>
                <a:spcPct val="200000"/>
              </a:lnSpc>
              <a:buFont typeface="Wingdings" panose="05000000000000000000" pitchFamily="2" charset="2"/>
              <a:buChar char="Ø"/>
            </a:pPr>
            <a:r>
              <a:rPr lang="es-ES" sz="2400" b="1" dirty="0"/>
              <a:t>Test de salto alto (</a:t>
            </a:r>
            <a:r>
              <a:rPr lang="es-ES" sz="2400" b="1" dirty="0" err="1"/>
              <a:t>Jump</a:t>
            </a:r>
            <a:r>
              <a:rPr lang="es-ES" sz="2400" b="1" dirty="0"/>
              <a:t> test)</a:t>
            </a:r>
          </a:p>
          <a:p>
            <a:pPr lvl="2" algn="ctr">
              <a:lnSpc>
                <a:spcPct val="200000"/>
              </a:lnSpc>
            </a:pPr>
            <a:r>
              <a:rPr lang="es-ES" sz="2800" b="1" dirty="0">
                <a:solidFill>
                  <a:srgbClr val="FF0000"/>
                </a:solidFill>
              </a:rPr>
              <a:t>EJERCICIOS DE FUERZA EXPLOSIVA </a:t>
            </a:r>
            <a:endParaRPr lang="es-EC" sz="2800" dirty="0">
              <a:solidFill>
                <a:srgbClr val="FF0000"/>
              </a:solidFill>
            </a:endParaRPr>
          </a:p>
        </p:txBody>
      </p:sp>
    </p:spTree>
    <p:extLst>
      <p:ext uri="{BB962C8B-B14F-4D97-AF65-F5344CB8AC3E}">
        <p14:creationId xmlns:p14="http://schemas.microsoft.com/office/powerpoint/2010/main" val="26466386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071346446"/>
              </p:ext>
            </p:extLst>
          </p:nvPr>
        </p:nvGraphicFramePr>
        <p:xfrm>
          <a:off x="323528" y="620686"/>
          <a:ext cx="8280920" cy="5339592"/>
        </p:xfrm>
        <a:graphic>
          <a:graphicData uri="http://schemas.openxmlformats.org/drawingml/2006/table">
            <a:tbl>
              <a:tblPr firstRow="1" firstCol="1" bandRow="1">
                <a:tableStyleId>{616DA210-FB5B-4158-B5E0-FEB733F419BA}</a:tableStyleId>
              </a:tblPr>
              <a:tblGrid>
                <a:gridCol w="8280920">
                  <a:extLst>
                    <a:ext uri="{9D8B030D-6E8A-4147-A177-3AD203B41FA5}">
                      <a16:colId xmlns:a16="http://schemas.microsoft.com/office/drawing/2014/main" val="20000"/>
                    </a:ext>
                  </a:extLst>
                </a:gridCol>
              </a:tblGrid>
              <a:tr h="500095">
                <a:tc>
                  <a:txBody>
                    <a:bodyPr/>
                    <a:lstStyle/>
                    <a:p>
                      <a:pPr algn="just">
                        <a:lnSpc>
                          <a:spcPct val="200000"/>
                        </a:lnSpc>
                        <a:spcAft>
                          <a:spcPts val="0"/>
                        </a:spcAft>
                      </a:pPr>
                      <a:r>
                        <a:rPr lang="es-EC" sz="2000" dirty="0">
                          <a:effectLst/>
                        </a:rPr>
                        <a:t>Descripción</a:t>
                      </a:r>
                      <a:endParaRPr lang="es-EC"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683910">
                <a:tc>
                  <a:txBody>
                    <a:bodyPr/>
                    <a:lstStyle/>
                    <a:p>
                      <a:pPr algn="just">
                        <a:lnSpc>
                          <a:spcPct val="200000"/>
                        </a:lnSpc>
                        <a:spcAft>
                          <a:spcPts val="0"/>
                        </a:spcAft>
                      </a:pPr>
                      <a:r>
                        <a:rPr lang="es-ES" sz="2000" dirty="0">
                          <a:effectLst/>
                        </a:rPr>
                        <a:t>En un cajón de 30 a 40 cm de altura el nadador se ubica delante de este y deberá hacer una leve flexión de piernas para lograr un impulso con la finalidad de ubicarse encima del cajón.</a:t>
                      </a:r>
                      <a:endParaRPr lang="es-EC"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00095">
                <a:tc>
                  <a:txBody>
                    <a:bodyPr/>
                    <a:lstStyle/>
                    <a:p>
                      <a:pPr algn="just">
                        <a:lnSpc>
                          <a:spcPct val="200000"/>
                        </a:lnSpc>
                        <a:spcAft>
                          <a:spcPts val="0"/>
                        </a:spcAft>
                      </a:pPr>
                      <a:r>
                        <a:rPr lang="es-EC" sz="2000" dirty="0">
                          <a:effectLst/>
                        </a:rPr>
                        <a:t>Dosificación</a:t>
                      </a:r>
                      <a:endParaRPr lang="es-EC"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00095">
                <a:tc>
                  <a:txBody>
                    <a:bodyPr/>
                    <a:lstStyle/>
                    <a:p>
                      <a:pPr algn="just">
                        <a:lnSpc>
                          <a:spcPct val="200000"/>
                        </a:lnSpc>
                        <a:spcAft>
                          <a:spcPts val="0"/>
                        </a:spcAft>
                      </a:pPr>
                      <a:r>
                        <a:rPr lang="es-EC" sz="2000" dirty="0">
                          <a:effectLst/>
                        </a:rPr>
                        <a:t>Series 8 a 12 - Repeticiones 6 a 8 </a:t>
                      </a:r>
                      <a:endParaRPr lang="es-EC"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00095">
                <a:tc>
                  <a:txBody>
                    <a:bodyPr/>
                    <a:lstStyle/>
                    <a:p>
                      <a:pPr algn="just">
                        <a:lnSpc>
                          <a:spcPct val="200000"/>
                        </a:lnSpc>
                        <a:spcAft>
                          <a:spcPts val="0"/>
                        </a:spcAft>
                      </a:pPr>
                      <a:r>
                        <a:rPr lang="es-EC" sz="2000" dirty="0">
                          <a:effectLst/>
                        </a:rPr>
                        <a:t>Intensidad</a:t>
                      </a:r>
                      <a:endParaRPr lang="es-EC"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00095">
                <a:tc>
                  <a:txBody>
                    <a:bodyPr/>
                    <a:lstStyle/>
                    <a:p>
                      <a:pPr algn="just">
                        <a:lnSpc>
                          <a:spcPct val="200000"/>
                        </a:lnSpc>
                        <a:spcAft>
                          <a:spcPts val="0"/>
                        </a:spcAft>
                      </a:pPr>
                      <a:r>
                        <a:rPr lang="es-EC" sz="2000" dirty="0">
                          <a:effectLst/>
                        </a:rPr>
                        <a:t>Máxima</a:t>
                      </a:r>
                      <a:endParaRPr lang="es-EC"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00095">
                <a:tc>
                  <a:txBody>
                    <a:bodyPr/>
                    <a:lstStyle/>
                    <a:p>
                      <a:pPr algn="just">
                        <a:lnSpc>
                          <a:spcPct val="200000"/>
                        </a:lnSpc>
                        <a:spcAft>
                          <a:spcPts val="0"/>
                        </a:spcAft>
                      </a:pPr>
                      <a:r>
                        <a:rPr lang="es-EC" sz="2000" dirty="0">
                          <a:effectLst/>
                        </a:rPr>
                        <a:t>Frecuencia</a:t>
                      </a:r>
                      <a:endParaRPr lang="es-EC"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500095">
                <a:tc>
                  <a:txBody>
                    <a:bodyPr/>
                    <a:lstStyle/>
                    <a:p>
                      <a:pPr algn="just">
                        <a:lnSpc>
                          <a:spcPct val="200000"/>
                        </a:lnSpc>
                        <a:spcAft>
                          <a:spcPts val="0"/>
                        </a:spcAft>
                      </a:pPr>
                      <a:r>
                        <a:rPr lang="es-EC" sz="2000" dirty="0">
                          <a:effectLst/>
                        </a:rPr>
                        <a:t>2 a 3 veces por semana</a:t>
                      </a:r>
                      <a:endParaRPr lang="es-EC"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23729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263279349"/>
              </p:ext>
            </p:extLst>
          </p:nvPr>
        </p:nvGraphicFramePr>
        <p:xfrm>
          <a:off x="251520" y="620689"/>
          <a:ext cx="8496944" cy="5328593"/>
        </p:xfrm>
        <a:graphic>
          <a:graphicData uri="http://schemas.openxmlformats.org/drawingml/2006/table">
            <a:tbl>
              <a:tblPr firstRow="1" firstCol="1" bandRow="1">
                <a:tableStyleId>{616DA210-FB5B-4158-B5E0-FEB733F419BA}</a:tableStyleId>
              </a:tblPr>
              <a:tblGrid>
                <a:gridCol w="8496944">
                  <a:extLst>
                    <a:ext uri="{9D8B030D-6E8A-4147-A177-3AD203B41FA5}">
                      <a16:colId xmlns:a16="http://schemas.microsoft.com/office/drawing/2014/main" val="20000"/>
                    </a:ext>
                  </a:extLst>
                </a:gridCol>
              </a:tblGrid>
              <a:tr h="580230">
                <a:tc>
                  <a:txBody>
                    <a:bodyPr/>
                    <a:lstStyle/>
                    <a:p>
                      <a:pPr algn="just">
                        <a:lnSpc>
                          <a:spcPct val="200000"/>
                        </a:lnSpc>
                        <a:spcAft>
                          <a:spcPts val="0"/>
                        </a:spcAft>
                      </a:pPr>
                      <a:r>
                        <a:rPr lang="es-EC" sz="2000" dirty="0">
                          <a:effectLst/>
                        </a:rPr>
                        <a:t>Descripción</a:t>
                      </a:r>
                      <a:endParaRPr lang="es-EC"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266983">
                <a:tc>
                  <a:txBody>
                    <a:bodyPr/>
                    <a:lstStyle/>
                    <a:p>
                      <a:pPr algn="just">
                        <a:lnSpc>
                          <a:spcPct val="200000"/>
                        </a:lnSpc>
                        <a:spcAft>
                          <a:spcPts val="0"/>
                        </a:spcAft>
                      </a:pPr>
                      <a:r>
                        <a:rPr lang="es-ES" sz="2000" dirty="0">
                          <a:effectLst/>
                        </a:rPr>
                        <a:t>Sentadilla y luego salto se puede colocar las manos en la nuca o a su vez también como variante en la cintura.</a:t>
                      </a:r>
                      <a:endParaRPr lang="es-EC"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80230">
                <a:tc>
                  <a:txBody>
                    <a:bodyPr/>
                    <a:lstStyle/>
                    <a:p>
                      <a:pPr algn="just">
                        <a:lnSpc>
                          <a:spcPct val="200000"/>
                        </a:lnSpc>
                        <a:spcAft>
                          <a:spcPts val="0"/>
                        </a:spcAft>
                      </a:pPr>
                      <a:r>
                        <a:rPr lang="es-EC" sz="2000">
                          <a:effectLst/>
                        </a:rPr>
                        <a:t>Dosificación</a:t>
                      </a:r>
                      <a:endParaRPr lang="es-EC"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80230">
                <a:tc>
                  <a:txBody>
                    <a:bodyPr/>
                    <a:lstStyle/>
                    <a:p>
                      <a:pPr algn="just">
                        <a:lnSpc>
                          <a:spcPct val="200000"/>
                        </a:lnSpc>
                        <a:spcAft>
                          <a:spcPts val="0"/>
                        </a:spcAft>
                      </a:pPr>
                      <a:r>
                        <a:rPr lang="es-EC" sz="2000">
                          <a:effectLst/>
                        </a:rPr>
                        <a:t>Series 8 a 12 - Repeticiones 6 a 8 </a:t>
                      </a:r>
                      <a:endParaRPr lang="es-EC"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80230">
                <a:tc>
                  <a:txBody>
                    <a:bodyPr/>
                    <a:lstStyle/>
                    <a:p>
                      <a:pPr algn="just">
                        <a:lnSpc>
                          <a:spcPct val="200000"/>
                        </a:lnSpc>
                        <a:spcAft>
                          <a:spcPts val="0"/>
                        </a:spcAft>
                      </a:pPr>
                      <a:r>
                        <a:rPr lang="es-EC" sz="2000">
                          <a:effectLst/>
                        </a:rPr>
                        <a:t>Intensidad</a:t>
                      </a:r>
                      <a:endParaRPr lang="es-EC"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80230">
                <a:tc>
                  <a:txBody>
                    <a:bodyPr/>
                    <a:lstStyle/>
                    <a:p>
                      <a:pPr algn="just">
                        <a:lnSpc>
                          <a:spcPct val="200000"/>
                        </a:lnSpc>
                        <a:spcAft>
                          <a:spcPts val="0"/>
                        </a:spcAft>
                      </a:pPr>
                      <a:r>
                        <a:rPr lang="es-EC" sz="2000">
                          <a:effectLst/>
                        </a:rPr>
                        <a:t>Máxima</a:t>
                      </a:r>
                      <a:endParaRPr lang="es-EC"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80230">
                <a:tc>
                  <a:txBody>
                    <a:bodyPr/>
                    <a:lstStyle/>
                    <a:p>
                      <a:pPr algn="just">
                        <a:lnSpc>
                          <a:spcPct val="200000"/>
                        </a:lnSpc>
                        <a:spcAft>
                          <a:spcPts val="0"/>
                        </a:spcAft>
                      </a:pPr>
                      <a:r>
                        <a:rPr lang="es-EC" sz="2000">
                          <a:effectLst/>
                        </a:rPr>
                        <a:t>Frecuencia</a:t>
                      </a:r>
                      <a:endParaRPr lang="es-EC"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580230">
                <a:tc>
                  <a:txBody>
                    <a:bodyPr/>
                    <a:lstStyle/>
                    <a:p>
                      <a:pPr algn="just">
                        <a:lnSpc>
                          <a:spcPct val="200000"/>
                        </a:lnSpc>
                        <a:spcAft>
                          <a:spcPts val="0"/>
                        </a:spcAft>
                      </a:pPr>
                      <a:r>
                        <a:rPr lang="es-EC" sz="2000" dirty="0">
                          <a:effectLst/>
                        </a:rPr>
                        <a:t>2 a 3 veces por semana</a:t>
                      </a:r>
                      <a:endParaRPr lang="es-EC"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940384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nvGraphicFramePr>
        <p:xfrm>
          <a:off x="323528" y="764704"/>
          <a:ext cx="8568952" cy="5462933"/>
        </p:xfrm>
        <a:graphic>
          <a:graphicData uri="http://schemas.openxmlformats.org/drawingml/2006/table">
            <a:tbl>
              <a:tblPr firstRow="1" firstCol="1" bandRow="1">
                <a:tableStyleId>{616DA210-FB5B-4158-B5E0-FEB733F419BA}</a:tableStyleId>
              </a:tblPr>
              <a:tblGrid>
                <a:gridCol w="8568952">
                  <a:extLst>
                    <a:ext uri="{9D8B030D-6E8A-4147-A177-3AD203B41FA5}">
                      <a16:colId xmlns:a16="http://schemas.microsoft.com/office/drawing/2014/main" val="20000"/>
                    </a:ext>
                  </a:extLst>
                </a:gridCol>
              </a:tblGrid>
              <a:tr h="600695">
                <a:tc>
                  <a:txBody>
                    <a:bodyPr/>
                    <a:lstStyle/>
                    <a:p>
                      <a:pPr algn="just">
                        <a:lnSpc>
                          <a:spcPct val="200000"/>
                        </a:lnSpc>
                        <a:spcAft>
                          <a:spcPts val="0"/>
                        </a:spcAft>
                      </a:pPr>
                      <a:r>
                        <a:rPr lang="es-EC" sz="2000" dirty="0">
                          <a:effectLst/>
                        </a:rPr>
                        <a:t>Descripción</a:t>
                      </a:r>
                      <a:endParaRPr lang="es-EC"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195733">
                <a:tc>
                  <a:txBody>
                    <a:bodyPr/>
                    <a:lstStyle/>
                    <a:p>
                      <a:pPr algn="just">
                        <a:lnSpc>
                          <a:spcPct val="200000"/>
                        </a:lnSpc>
                        <a:spcAft>
                          <a:spcPts val="0"/>
                        </a:spcAft>
                      </a:pPr>
                      <a:r>
                        <a:rPr lang="es-ES" sz="2000" dirty="0">
                          <a:effectLst/>
                        </a:rPr>
                        <a:t>Saltos en profundidad desde un cajón o una grada </a:t>
                      </a:r>
                      <a:endParaRPr lang="es-EC"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00695">
                <a:tc>
                  <a:txBody>
                    <a:bodyPr/>
                    <a:lstStyle/>
                    <a:p>
                      <a:pPr algn="just">
                        <a:lnSpc>
                          <a:spcPct val="200000"/>
                        </a:lnSpc>
                        <a:spcAft>
                          <a:spcPts val="0"/>
                        </a:spcAft>
                      </a:pPr>
                      <a:r>
                        <a:rPr lang="es-EC" sz="2000">
                          <a:effectLst/>
                        </a:rPr>
                        <a:t>Dosificación</a:t>
                      </a:r>
                      <a:endParaRPr lang="es-EC"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00695">
                <a:tc>
                  <a:txBody>
                    <a:bodyPr/>
                    <a:lstStyle/>
                    <a:p>
                      <a:pPr algn="just">
                        <a:lnSpc>
                          <a:spcPct val="200000"/>
                        </a:lnSpc>
                        <a:spcAft>
                          <a:spcPts val="0"/>
                        </a:spcAft>
                      </a:pPr>
                      <a:r>
                        <a:rPr lang="es-EC" sz="2000">
                          <a:effectLst/>
                        </a:rPr>
                        <a:t>Series 8 a 12 - Repeticiones 6 a 8 </a:t>
                      </a:r>
                      <a:endParaRPr lang="es-EC"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600695">
                <a:tc>
                  <a:txBody>
                    <a:bodyPr/>
                    <a:lstStyle/>
                    <a:p>
                      <a:pPr algn="just">
                        <a:lnSpc>
                          <a:spcPct val="200000"/>
                        </a:lnSpc>
                        <a:spcAft>
                          <a:spcPts val="0"/>
                        </a:spcAft>
                      </a:pPr>
                      <a:r>
                        <a:rPr lang="es-EC" sz="2000">
                          <a:effectLst/>
                        </a:rPr>
                        <a:t>Intensidad</a:t>
                      </a:r>
                      <a:endParaRPr lang="es-EC"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600695">
                <a:tc>
                  <a:txBody>
                    <a:bodyPr/>
                    <a:lstStyle/>
                    <a:p>
                      <a:pPr algn="just">
                        <a:lnSpc>
                          <a:spcPct val="200000"/>
                        </a:lnSpc>
                        <a:spcAft>
                          <a:spcPts val="0"/>
                        </a:spcAft>
                      </a:pPr>
                      <a:r>
                        <a:rPr lang="es-EC" sz="2000">
                          <a:effectLst/>
                        </a:rPr>
                        <a:t>Máxima</a:t>
                      </a:r>
                      <a:endParaRPr lang="es-EC"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600695">
                <a:tc>
                  <a:txBody>
                    <a:bodyPr/>
                    <a:lstStyle/>
                    <a:p>
                      <a:pPr algn="just">
                        <a:lnSpc>
                          <a:spcPct val="200000"/>
                        </a:lnSpc>
                        <a:spcAft>
                          <a:spcPts val="0"/>
                        </a:spcAft>
                      </a:pPr>
                      <a:r>
                        <a:rPr lang="es-EC" sz="2000">
                          <a:effectLst/>
                        </a:rPr>
                        <a:t>Frecuencia</a:t>
                      </a:r>
                      <a:endParaRPr lang="es-EC"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600695">
                <a:tc>
                  <a:txBody>
                    <a:bodyPr/>
                    <a:lstStyle/>
                    <a:p>
                      <a:pPr algn="just">
                        <a:lnSpc>
                          <a:spcPct val="200000"/>
                        </a:lnSpc>
                        <a:spcAft>
                          <a:spcPts val="0"/>
                        </a:spcAft>
                      </a:pPr>
                      <a:r>
                        <a:rPr lang="es-EC" sz="2000" dirty="0">
                          <a:effectLst/>
                        </a:rPr>
                        <a:t>2 a 3 veces por semana</a:t>
                      </a:r>
                      <a:endParaRPr lang="es-EC"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762567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7504" y="692696"/>
            <a:ext cx="9036496" cy="5601533"/>
          </a:xfrm>
          <a:prstGeom prst="rect">
            <a:avLst/>
          </a:prstGeom>
          <a:noFill/>
        </p:spPr>
        <p:txBody>
          <a:bodyPr wrap="square" rtlCol="0">
            <a:spAutoFit/>
          </a:bodyPr>
          <a:lstStyle/>
          <a:p>
            <a:pPr algn="ctr"/>
            <a:r>
              <a:rPr lang="es-EC" sz="3200" b="1" dirty="0">
                <a:solidFill>
                  <a:srgbClr val="FF0000"/>
                </a:solidFill>
              </a:rPr>
              <a:t>Tratamiento y Análisis Estadístico de los Datos</a:t>
            </a:r>
            <a:endParaRPr lang="es-EC" sz="3200" dirty="0">
              <a:solidFill>
                <a:srgbClr val="FF0000"/>
              </a:solidFill>
            </a:endParaRPr>
          </a:p>
          <a:p>
            <a:endParaRPr lang="es-ES" sz="3200" b="1" dirty="0"/>
          </a:p>
          <a:p>
            <a:r>
              <a:rPr lang="es-EC" sz="2400" dirty="0"/>
              <a:t>El procesamiento y análisis de datos en la parte teórica se hará a través del procesador de palabras Word utilizando las normas </a:t>
            </a:r>
            <a:r>
              <a:rPr lang="es-EC" sz="2400" dirty="0" err="1"/>
              <a:t>Apa</a:t>
            </a:r>
            <a:r>
              <a:rPr lang="es-EC" sz="2400" dirty="0"/>
              <a:t> y los datos numéricos obtenidos de los resultados de los test aplicados a los nadadores serán interpretados en el paquete de análisis EXCEL análisis descriptivo, en el cual se utilizarán gráficos de barras y tablas acompañadas del análisis respectivo de la información obtenida. Para determinar la efectividad de los ejercicios específicos de fuerza explosiva aplicados a la técnica de patada de pecho utilizaremos la diferencia de medias.</a:t>
            </a:r>
          </a:p>
          <a:p>
            <a:pPr marL="457200" indent="-457200">
              <a:buFont typeface="Wingdings" panose="05000000000000000000" pitchFamily="2" charset="2"/>
              <a:buChar char="Ø"/>
            </a:pPr>
            <a:endParaRPr lang="es-EC" sz="3200" dirty="0"/>
          </a:p>
          <a:p>
            <a:endParaRPr lang="es-EC" dirty="0"/>
          </a:p>
        </p:txBody>
      </p:sp>
    </p:spTree>
    <p:extLst>
      <p:ext uri="{BB962C8B-B14F-4D97-AF65-F5344CB8AC3E}">
        <p14:creationId xmlns:p14="http://schemas.microsoft.com/office/powerpoint/2010/main" val="26691789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9512" y="307677"/>
            <a:ext cx="8784976" cy="6001643"/>
          </a:xfrm>
          <a:prstGeom prst="rect">
            <a:avLst/>
          </a:prstGeom>
          <a:noFill/>
        </p:spPr>
        <p:txBody>
          <a:bodyPr wrap="square" rtlCol="0">
            <a:spAutoFit/>
          </a:bodyPr>
          <a:lstStyle/>
          <a:p>
            <a:r>
              <a:rPr lang="es-EC" sz="2400" b="1" dirty="0">
                <a:solidFill>
                  <a:srgbClr val="FF0000"/>
                </a:solidFill>
              </a:rPr>
              <a:t>PLANTEAMIENTO DEL PROBLEMA</a:t>
            </a:r>
          </a:p>
          <a:p>
            <a:pPr algn="just"/>
            <a:r>
              <a:rPr lang="es-EC" sz="2400" dirty="0"/>
              <a:t>La técnica de braza o estilo pecho es considerado una de las técnicas de nado más antiguas que se conoce. En un análisis que hacen varios entrenadores sobre la particularidad de esta técnica sostienen que la patada tiene tanta importancia como la brazada es decir 50% para cada una, observándose en algunos nadadores un porcentaje mucho menor en la efectividad de la patada, </a:t>
            </a:r>
            <a:r>
              <a:rPr lang="es-EC" sz="2400" b="1" dirty="0"/>
              <a:t>sin duda que algunos entrenadores le dan poca importancia al trabajo aislado de la patada dando muy poca importancia al trabajo técnico y físico en agua y en seco de las diferentes fases de la patada.</a:t>
            </a:r>
          </a:p>
          <a:p>
            <a:r>
              <a:rPr lang="es-EC" sz="2400" dirty="0"/>
              <a:t>La técnica de pecho es uno de los cuatro estilos considerados con mayor dificultad, Desde una observación técnica es el estilo que no se parece en nada a las otras técnicas de nado por sus particularidades siendo además el más lento de los estilos.</a:t>
            </a:r>
          </a:p>
        </p:txBody>
      </p:sp>
    </p:spTree>
    <p:extLst>
      <p:ext uri="{BB962C8B-B14F-4D97-AF65-F5344CB8AC3E}">
        <p14:creationId xmlns:p14="http://schemas.microsoft.com/office/powerpoint/2010/main" val="3116458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61025" y="116632"/>
            <a:ext cx="8856984" cy="3385542"/>
          </a:xfrm>
          <a:prstGeom prst="rect">
            <a:avLst/>
          </a:prstGeom>
          <a:noFill/>
        </p:spPr>
        <p:txBody>
          <a:bodyPr wrap="square" rtlCol="0">
            <a:spAutoFit/>
          </a:bodyPr>
          <a:lstStyle/>
          <a:p>
            <a:r>
              <a:rPr lang="es-ES_tradnl" sz="2000" b="1" dirty="0"/>
              <a:t>Recursos </a:t>
            </a:r>
            <a:r>
              <a:rPr lang="es-EC" sz="2000" b="1" dirty="0"/>
              <a:t>Humanos</a:t>
            </a:r>
            <a:endParaRPr lang="es-EC" sz="2000" dirty="0"/>
          </a:p>
          <a:p>
            <a:r>
              <a:rPr lang="es-ES" sz="2000" dirty="0"/>
              <a:t>Investigador principal</a:t>
            </a:r>
            <a:r>
              <a:rPr lang="es-PA" sz="2000" dirty="0"/>
              <a:t>: </a:t>
            </a:r>
            <a:r>
              <a:rPr lang="es-EC" sz="2000" dirty="0"/>
              <a:t>Simba Salcedo Jairo Danilo</a:t>
            </a:r>
          </a:p>
          <a:p>
            <a:r>
              <a:rPr lang="es-PA" sz="2000" dirty="0"/>
              <a:t>Director de tesis. MSc. Mario Vaca García</a:t>
            </a:r>
            <a:endParaRPr lang="es-EC" sz="2000" dirty="0"/>
          </a:p>
          <a:p>
            <a:r>
              <a:rPr lang="es-EC" sz="2000" dirty="0"/>
              <a:t>Nadadores del club ESNNAT </a:t>
            </a:r>
          </a:p>
          <a:p>
            <a:endParaRPr lang="es-EC" sz="2000" dirty="0"/>
          </a:p>
          <a:p>
            <a:r>
              <a:rPr lang="es-PA" sz="2000" b="1" dirty="0"/>
              <a:t>Recursos Económico y material</a:t>
            </a:r>
            <a:endParaRPr lang="es-EC" sz="2000" dirty="0"/>
          </a:p>
          <a:p>
            <a:r>
              <a:rPr lang="es-ES_tradnl" sz="2000" dirty="0"/>
              <a:t>A continuación, se encontrará los recursos necesarios que garantizaran que el presente proyecto investigativo se realice de acuerdo a la planificación establecida, es decir se consideran los recursos para el diseño ejecución y evaluación del proyecto</a:t>
            </a:r>
            <a:endParaRPr lang="es-EC" sz="2000" dirty="0"/>
          </a:p>
          <a:p>
            <a:pPr algn="just"/>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2216914240"/>
              </p:ext>
            </p:extLst>
          </p:nvPr>
        </p:nvGraphicFramePr>
        <p:xfrm>
          <a:off x="1547664" y="3356992"/>
          <a:ext cx="5040560" cy="2759698"/>
        </p:xfrm>
        <a:graphic>
          <a:graphicData uri="http://schemas.openxmlformats.org/drawingml/2006/table">
            <a:tbl>
              <a:tblPr>
                <a:tableStyleId>{775DCB02-9BB8-47FD-8907-85C794F793BA}</a:tableStyleId>
              </a:tblPr>
              <a:tblGrid>
                <a:gridCol w="368547">
                  <a:extLst>
                    <a:ext uri="{9D8B030D-6E8A-4147-A177-3AD203B41FA5}">
                      <a16:colId xmlns:a16="http://schemas.microsoft.com/office/drawing/2014/main" val="20000"/>
                    </a:ext>
                  </a:extLst>
                </a:gridCol>
                <a:gridCol w="1218786">
                  <a:extLst>
                    <a:ext uri="{9D8B030D-6E8A-4147-A177-3AD203B41FA5}">
                      <a16:colId xmlns:a16="http://schemas.microsoft.com/office/drawing/2014/main" val="20001"/>
                    </a:ext>
                  </a:extLst>
                </a:gridCol>
                <a:gridCol w="1278997">
                  <a:extLst>
                    <a:ext uri="{9D8B030D-6E8A-4147-A177-3AD203B41FA5}">
                      <a16:colId xmlns:a16="http://schemas.microsoft.com/office/drawing/2014/main" val="20002"/>
                    </a:ext>
                  </a:extLst>
                </a:gridCol>
                <a:gridCol w="1274366">
                  <a:extLst>
                    <a:ext uri="{9D8B030D-6E8A-4147-A177-3AD203B41FA5}">
                      <a16:colId xmlns:a16="http://schemas.microsoft.com/office/drawing/2014/main" val="20003"/>
                    </a:ext>
                  </a:extLst>
                </a:gridCol>
                <a:gridCol w="899864">
                  <a:extLst>
                    <a:ext uri="{9D8B030D-6E8A-4147-A177-3AD203B41FA5}">
                      <a16:colId xmlns:a16="http://schemas.microsoft.com/office/drawing/2014/main" val="20004"/>
                    </a:ext>
                  </a:extLst>
                </a:gridCol>
              </a:tblGrid>
              <a:tr h="359080">
                <a:tc>
                  <a:txBody>
                    <a:bodyPr/>
                    <a:lstStyle/>
                    <a:p>
                      <a:pPr algn="just">
                        <a:lnSpc>
                          <a:spcPct val="105000"/>
                        </a:lnSpc>
                        <a:spcAft>
                          <a:spcPts val="0"/>
                        </a:spcAft>
                      </a:pPr>
                      <a:r>
                        <a:rPr lang="es-EC" sz="1200" dirty="0">
                          <a:effectLst/>
                        </a:rPr>
                        <a:t>Nº</a:t>
                      </a:r>
                      <a:endPar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5000"/>
                        </a:lnSpc>
                        <a:spcAft>
                          <a:spcPts val="0"/>
                        </a:spcAft>
                      </a:pPr>
                      <a:r>
                        <a:rPr lang="es-EC" sz="1200">
                          <a:effectLst/>
                        </a:rPr>
                        <a:t>ESPECIE </a:t>
                      </a:r>
                      <a:endPar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5000"/>
                        </a:lnSpc>
                        <a:spcAft>
                          <a:spcPts val="0"/>
                        </a:spcAft>
                      </a:pPr>
                      <a:r>
                        <a:rPr lang="es-EC" sz="1200" dirty="0">
                          <a:effectLst/>
                        </a:rPr>
                        <a:t>CANTIDAD</a:t>
                      </a:r>
                      <a:endPar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5000"/>
                        </a:lnSpc>
                        <a:spcAft>
                          <a:spcPts val="0"/>
                        </a:spcAft>
                      </a:pPr>
                      <a:r>
                        <a:rPr lang="es-EC" sz="1200">
                          <a:effectLst/>
                        </a:rPr>
                        <a:t>VALOR       UNITARIO</a:t>
                      </a:r>
                      <a:endPar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5000"/>
                        </a:lnSpc>
                        <a:spcAft>
                          <a:spcPts val="0"/>
                        </a:spcAft>
                      </a:pPr>
                      <a:r>
                        <a:rPr lang="es-EC" sz="1200">
                          <a:effectLst/>
                        </a:rPr>
                        <a:t>VALOR TOTAL</a:t>
                      </a:r>
                      <a:endPar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52268">
                <a:tc>
                  <a:txBody>
                    <a:bodyPr/>
                    <a:lstStyle/>
                    <a:p>
                      <a:pPr algn="just">
                        <a:lnSpc>
                          <a:spcPct val="105000"/>
                        </a:lnSpc>
                        <a:spcAft>
                          <a:spcPts val="0"/>
                        </a:spcAft>
                      </a:pPr>
                      <a:r>
                        <a:rPr lang="es-EC" sz="1200">
                          <a:effectLst/>
                        </a:rPr>
                        <a:t>1</a:t>
                      </a:r>
                      <a:endPar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5000"/>
                        </a:lnSpc>
                        <a:spcAft>
                          <a:spcPts val="0"/>
                        </a:spcAft>
                      </a:pPr>
                      <a:r>
                        <a:rPr lang="es-EC" sz="1200" dirty="0">
                          <a:effectLst/>
                        </a:rPr>
                        <a:t>Papel bond</a:t>
                      </a:r>
                      <a:endPar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5000"/>
                        </a:lnSpc>
                        <a:spcAft>
                          <a:spcPts val="0"/>
                        </a:spcAft>
                      </a:pPr>
                      <a:r>
                        <a:rPr lang="es-EC" sz="1200">
                          <a:effectLst/>
                        </a:rPr>
                        <a:t>4 resmas</a:t>
                      </a:r>
                      <a:endPar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5000"/>
                        </a:lnSpc>
                        <a:spcAft>
                          <a:spcPts val="0"/>
                        </a:spcAft>
                      </a:pPr>
                      <a:r>
                        <a:rPr lang="es-EC" sz="1200">
                          <a:effectLst/>
                        </a:rPr>
                        <a:t>5</a:t>
                      </a:r>
                      <a:endPar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5000"/>
                        </a:lnSpc>
                        <a:spcAft>
                          <a:spcPts val="0"/>
                        </a:spcAft>
                      </a:pPr>
                      <a:r>
                        <a:rPr lang="es-EC" sz="1200">
                          <a:effectLst/>
                        </a:rPr>
                        <a:t>20</a:t>
                      </a:r>
                      <a:endPar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59080">
                <a:tc>
                  <a:txBody>
                    <a:bodyPr/>
                    <a:lstStyle/>
                    <a:p>
                      <a:pPr algn="just">
                        <a:lnSpc>
                          <a:spcPct val="105000"/>
                        </a:lnSpc>
                        <a:spcAft>
                          <a:spcPts val="0"/>
                        </a:spcAft>
                      </a:pPr>
                      <a:r>
                        <a:rPr lang="es-EC" sz="1200">
                          <a:effectLst/>
                        </a:rPr>
                        <a:t>2</a:t>
                      </a:r>
                      <a:endPar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5000"/>
                        </a:lnSpc>
                        <a:spcAft>
                          <a:spcPts val="0"/>
                        </a:spcAft>
                      </a:pPr>
                      <a:r>
                        <a:rPr lang="es-EC" sz="1200" dirty="0">
                          <a:effectLst/>
                        </a:rPr>
                        <a:t>Cartuchos de impresora </a:t>
                      </a:r>
                      <a:endPar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5000"/>
                        </a:lnSpc>
                        <a:spcAft>
                          <a:spcPts val="0"/>
                        </a:spcAft>
                      </a:pPr>
                      <a:r>
                        <a:rPr lang="es-EC" sz="1200" dirty="0">
                          <a:effectLst/>
                        </a:rPr>
                        <a:t>3</a:t>
                      </a:r>
                      <a:endPar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5000"/>
                        </a:lnSpc>
                        <a:spcAft>
                          <a:spcPts val="0"/>
                        </a:spcAft>
                      </a:pPr>
                      <a:r>
                        <a:rPr lang="es-EC" sz="1200">
                          <a:effectLst/>
                        </a:rPr>
                        <a:t>30</a:t>
                      </a:r>
                      <a:endPar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5000"/>
                        </a:lnSpc>
                        <a:spcAft>
                          <a:spcPts val="0"/>
                        </a:spcAft>
                      </a:pPr>
                      <a:r>
                        <a:rPr lang="es-EC" sz="1200">
                          <a:effectLst/>
                        </a:rPr>
                        <a:t>90</a:t>
                      </a:r>
                      <a:endPar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52268">
                <a:tc>
                  <a:txBody>
                    <a:bodyPr/>
                    <a:lstStyle/>
                    <a:p>
                      <a:pPr algn="just">
                        <a:lnSpc>
                          <a:spcPct val="105000"/>
                        </a:lnSpc>
                        <a:spcAft>
                          <a:spcPts val="0"/>
                        </a:spcAft>
                      </a:pPr>
                      <a:r>
                        <a:rPr lang="es-EC" sz="1200">
                          <a:effectLst/>
                        </a:rPr>
                        <a:t>3</a:t>
                      </a:r>
                      <a:endPar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5000"/>
                        </a:lnSpc>
                        <a:spcAft>
                          <a:spcPts val="0"/>
                        </a:spcAft>
                      </a:pPr>
                      <a:r>
                        <a:rPr lang="es-EC" sz="1200">
                          <a:effectLst/>
                        </a:rPr>
                        <a:t>Alquiler Internet</a:t>
                      </a:r>
                      <a:endPar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5000"/>
                        </a:lnSpc>
                        <a:spcAft>
                          <a:spcPts val="0"/>
                        </a:spcAft>
                      </a:pPr>
                      <a:r>
                        <a:rPr lang="es-EC" sz="1200">
                          <a:effectLst/>
                        </a:rPr>
                        <a:t>1 mes</a:t>
                      </a:r>
                      <a:endPar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5000"/>
                        </a:lnSpc>
                        <a:spcAft>
                          <a:spcPts val="0"/>
                        </a:spcAft>
                      </a:pPr>
                      <a:r>
                        <a:rPr lang="es-EC" sz="1200">
                          <a:effectLst/>
                        </a:rPr>
                        <a:t>20</a:t>
                      </a:r>
                      <a:endPar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5000"/>
                        </a:lnSpc>
                        <a:spcAft>
                          <a:spcPts val="0"/>
                        </a:spcAft>
                      </a:pPr>
                      <a:r>
                        <a:rPr lang="es-EC" sz="1200">
                          <a:effectLst/>
                        </a:rPr>
                        <a:t>20</a:t>
                      </a:r>
                      <a:endPar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52268">
                <a:tc>
                  <a:txBody>
                    <a:bodyPr/>
                    <a:lstStyle/>
                    <a:p>
                      <a:pPr algn="just">
                        <a:lnSpc>
                          <a:spcPct val="105000"/>
                        </a:lnSpc>
                        <a:spcAft>
                          <a:spcPts val="0"/>
                        </a:spcAft>
                      </a:pPr>
                      <a:r>
                        <a:rPr lang="es-EC" sz="1200">
                          <a:effectLst/>
                        </a:rPr>
                        <a:t>4</a:t>
                      </a:r>
                      <a:endPar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5000"/>
                        </a:lnSpc>
                        <a:spcAft>
                          <a:spcPts val="0"/>
                        </a:spcAft>
                      </a:pPr>
                      <a:r>
                        <a:rPr lang="es-EC" sz="1200">
                          <a:effectLst/>
                        </a:rPr>
                        <a:t>Empastado </a:t>
                      </a:r>
                      <a:endPar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5000"/>
                        </a:lnSpc>
                        <a:spcAft>
                          <a:spcPts val="0"/>
                        </a:spcAft>
                      </a:pPr>
                      <a:r>
                        <a:rPr lang="es-EC" sz="1200" dirty="0">
                          <a:effectLst/>
                        </a:rPr>
                        <a:t>4</a:t>
                      </a:r>
                      <a:endPar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5000"/>
                        </a:lnSpc>
                        <a:spcAft>
                          <a:spcPts val="0"/>
                        </a:spcAft>
                      </a:pPr>
                      <a:r>
                        <a:rPr lang="es-EC" sz="1200">
                          <a:effectLst/>
                        </a:rPr>
                        <a:t>15</a:t>
                      </a:r>
                      <a:endPar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5000"/>
                        </a:lnSpc>
                        <a:spcAft>
                          <a:spcPts val="0"/>
                        </a:spcAft>
                      </a:pPr>
                      <a:r>
                        <a:rPr lang="es-EC" sz="1200">
                          <a:effectLst/>
                        </a:rPr>
                        <a:t>60</a:t>
                      </a:r>
                      <a:endPar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52268">
                <a:tc>
                  <a:txBody>
                    <a:bodyPr/>
                    <a:lstStyle/>
                    <a:p>
                      <a:pPr algn="just">
                        <a:lnSpc>
                          <a:spcPct val="105000"/>
                        </a:lnSpc>
                        <a:spcAft>
                          <a:spcPts val="0"/>
                        </a:spcAft>
                      </a:pPr>
                      <a:r>
                        <a:rPr lang="es-EC" sz="1200">
                          <a:effectLst/>
                        </a:rPr>
                        <a:t>5</a:t>
                      </a:r>
                      <a:endPar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5000"/>
                        </a:lnSpc>
                        <a:spcAft>
                          <a:spcPts val="0"/>
                        </a:spcAft>
                      </a:pPr>
                      <a:r>
                        <a:rPr lang="es-EC" sz="1200">
                          <a:effectLst/>
                        </a:rPr>
                        <a:t>Anillados y CD</a:t>
                      </a:r>
                      <a:endPar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5000"/>
                        </a:lnSpc>
                        <a:spcAft>
                          <a:spcPts val="0"/>
                        </a:spcAft>
                      </a:pPr>
                      <a:r>
                        <a:rPr lang="es-EC" sz="1200" dirty="0">
                          <a:effectLst/>
                        </a:rPr>
                        <a:t>4</a:t>
                      </a:r>
                      <a:endPar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5000"/>
                        </a:lnSpc>
                        <a:spcAft>
                          <a:spcPts val="0"/>
                        </a:spcAft>
                      </a:pPr>
                      <a:r>
                        <a:rPr lang="es-EC" sz="1200">
                          <a:effectLst/>
                        </a:rPr>
                        <a:t>8</a:t>
                      </a:r>
                      <a:endPar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5000"/>
                        </a:lnSpc>
                        <a:spcAft>
                          <a:spcPts val="0"/>
                        </a:spcAft>
                      </a:pPr>
                      <a:r>
                        <a:rPr lang="es-EC" sz="1200">
                          <a:effectLst/>
                        </a:rPr>
                        <a:t>32</a:t>
                      </a:r>
                      <a:endPar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52268">
                <a:tc>
                  <a:txBody>
                    <a:bodyPr/>
                    <a:lstStyle/>
                    <a:p>
                      <a:pPr algn="just">
                        <a:lnSpc>
                          <a:spcPct val="105000"/>
                        </a:lnSpc>
                        <a:spcAft>
                          <a:spcPts val="0"/>
                        </a:spcAft>
                      </a:pPr>
                      <a:r>
                        <a:rPr lang="es-EC" sz="1200">
                          <a:effectLst/>
                        </a:rPr>
                        <a:t>6</a:t>
                      </a:r>
                      <a:endPar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5000"/>
                        </a:lnSpc>
                        <a:spcAft>
                          <a:spcPts val="0"/>
                        </a:spcAft>
                      </a:pPr>
                      <a:r>
                        <a:rPr lang="es-EC" sz="1200">
                          <a:effectLst/>
                        </a:rPr>
                        <a:t>Varios </a:t>
                      </a:r>
                      <a:endPar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5000"/>
                        </a:lnSpc>
                        <a:spcAft>
                          <a:spcPts val="0"/>
                        </a:spcAft>
                      </a:pPr>
                      <a:r>
                        <a:rPr lang="es-EC" sz="1200">
                          <a:effectLst/>
                        </a:rPr>
                        <a:t>1</a:t>
                      </a:r>
                      <a:endPar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5000"/>
                        </a:lnSpc>
                        <a:spcAft>
                          <a:spcPts val="0"/>
                        </a:spcAft>
                      </a:pPr>
                      <a:r>
                        <a:rPr lang="es-EC" sz="1200">
                          <a:effectLst/>
                        </a:rPr>
                        <a:t>100</a:t>
                      </a:r>
                      <a:endPar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5000"/>
                        </a:lnSpc>
                        <a:spcAft>
                          <a:spcPts val="0"/>
                        </a:spcAft>
                      </a:pPr>
                      <a:r>
                        <a:rPr lang="es-EC" sz="1200">
                          <a:effectLst/>
                        </a:rPr>
                        <a:t>100</a:t>
                      </a:r>
                      <a:endPar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52268">
                <a:tc gridSpan="4">
                  <a:txBody>
                    <a:bodyPr/>
                    <a:lstStyle/>
                    <a:p>
                      <a:pPr algn="just">
                        <a:lnSpc>
                          <a:spcPct val="105000"/>
                        </a:lnSpc>
                        <a:spcAft>
                          <a:spcPts val="0"/>
                        </a:spcAft>
                      </a:pPr>
                      <a:r>
                        <a:rPr lang="es-EC" sz="1200" dirty="0">
                          <a:effectLst/>
                        </a:rPr>
                        <a:t>Subtotal</a:t>
                      </a:r>
                      <a:endPar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just">
                        <a:lnSpc>
                          <a:spcPct val="105000"/>
                        </a:lnSpc>
                        <a:spcAft>
                          <a:spcPts val="0"/>
                        </a:spcAft>
                      </a:pPr>
                      <a:r>
                        <a:rPr lang="es-EC" sz="1200">
                          <a:effectLst/>
                        </a:rPr>
                        <a:t>322</a:t>
                      </a:r>
                      <a:endPar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52268">
                <a:tc gridSpan="4">
                  <a:txBody>
                    <a:bodyPr/>
                    <a:lstStyle/>
                    <a:p>
                      <a:pPr algn="just">
                        <a:lnSpc>
                          <a:spcPct val="105000"/>
                        </a:lnSpc>
                        <a:spcAft>
                          <a:spcPts val="0"/>
                        </a:spcAft>
                      </a:pPr>
                      <a:r>
                        <a:rPr lang="es-EC" sz="1200" dirty="0">
                          <a:effectLst/>
                        </a:rPr>
                        <a:t>10% de imprevistos </a:t>
                      </a:r>
                      <a:endPar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just">
                        <a:lnSpc>
                          <a:spcPct val="105000"/>
                        </a:lnSpc>
                        <a:spcAft>
                          <a:spcPts val="0"/>
                        </a:spcAft>
                      </a:pPr>
                      <a:r>
                        <a:rPr lang="es-EC" sz="1200">
                          <a:effectLst/>
                        </a:rPr>
                        <a:t>32</a:t>
                      </a:r>
                      <a:endPar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52268">
                <a:tc gridSpan="4">
                  <a:txBody>
                    <a:bodyPr/>
                    <a:lstStyle/>
                    <a:p>
                      <a:pPr algn="just">
                        <a:lnSpc>
                          <a:spcPct val="105000"/>
                        </a:lnSpc>
                        <a:spcAft>
                          <a:spcPts val="0"/>
                        </a:spcAft>
                      </a:pPr>
                      <a:r>
                        <a:rPr lang="es-EC" sz="1200" dirty="0">
                          <a:effectLst/>
                        </a:rPr>
                        <a:t>Total</a:t>
                      </a:r>
                      <a:endPar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just">
                        <a:lnSpc>
                          <a:spcPct val="105000"/>
                        </a:lnSpc>
                        <a:spcAft>
                          <a:spcPts val="0"/>
                        </a:spcAft>
                      </a:pPr>
                      <a:r>
                        <a:rPr lang="es-EC" sz="1200" dirty="0">
                          <a:effectLst/>
                        </a:rPr>
                        <a:t>354</a:t>
                      </a:r>
                      <a:endPar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3283423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548680"/>
            <a:ext cx="8640960" cy="2431435"/>
          </a:xfrm>
          <a:prstGeom prst="rect">
            <a:avLst/>
          </a:prstGeom>
          <a:noFill/>
        </p:spPr>
        <p:txBody>
          <a:bodyPr wrap="square" rtlCol="0">
            <a:spAutoFit/>
          </a:bodyPr>
          <a:lstStyle/>
          <a:p>
            <a:r>
              <a:rPr lang="es-ES_tradnl" sz="2800" b="1" cap="all" dirty="0">
                <a:solidFill>
                  <a:srgbClr val="FF0000"/>
                </a:solidFill>
              </a:rPr>
              <a:t>Análisis estadístico de la investigación</a:t>
            </a:r>
          </a:p>
          <a:p>
            <a:endParaRPr lang="es-EC" sz="2800" b="1" cap="all" dirty="0">
              <a:solidFill>
                <a:srgbClr val="FF0000"/>
              </a:solidFill>
            </a:endParaRPr>
          </a:p>
          <a:p>
            <a:r>
              <a:rPr lang="es-EC" sz="2400" i="1" dirty="0"/>
              <a:t>Análisis test técnico para medir el nivel de ejecución de las piernas patada de la Técnica de Nado Pecho</a:t>
            </a:r>
            <a:endParaRPr lang="es-EC" sz="2400" dirty="0"/>
          </a:p>
          <a:p>
            <a:r>
              <a:rPr lang="es-EC" sz="2400" b="1" i="1" dirty="0"/>
              <a:t>Fase negativa recobro correcto de los pies a la posición de propulsión</a:t>
            </a:r>
            <a:endParaRPr lang="es-EC" sz="2400" b="1" dirty="0"/>
          </a:p>
        </p:txBody>
      </p:sp>
      <p:graphicFrame>
        <p:nvGraphicFramePr>
          <p:cNvPr id="5" name="Tabla 4"/>
          <p:cNvGraphicFramePr>
            <a:graphicFrameLocks noGrp="1"/>
          </p:cNvGraphicFramePr>
          <p:nvPr>
            <p:extLst>
              <p:ext uri="{D42A27DB-BD31-4B8C-83A1-F6EECF244321}">
                <p14:modId xmlns:p14="http://schemas.microsoft.com/office/powerpoint/2010/main" val="2573622425"/>
              </p:ext>
            </p:extLst>
          </p:nvPr>
        </p:nvGraphicFramePr>
        <p:xfrm>
          <a:off x="2123728" y="2981311"/>
          <a:ext cx="5177815" cy="2680911"/>
        </p:xfrm>
        <a:graphic>
          <a:graphicData uri="http://schemas.openxmlformats.org/drawingml/2006/table">
            <a:tbl>
              <a:tblPr firstRow="1" firstCol="1" bandRow="1">
                <a:tableStyleId>{7E9639D4-E3E2-4D34-9284-5A2195B3D0D7}</a:tableStyleId>
              </a:tblPr>
              <a:tblGrid>
                <a:gridCol w="1700499">
                  <a:extLst>
                    <a:ext uri="{9D8B030D-6E8A-4147-A177-3AD203B41FA5}">
                      <a16:colId xmlns:a16="http://schemas.microsoft.com/office/drawing/2014/main" val="20000"/>
                    </a:ext>
                  </a:extLst>
                </a:gridCol>
                <a:gridCol w="1583247">
                  <a:extLst>
                    <a:ext uri="{9D8B030D-6E8A-4147-A177-3AD203B41FA5}">
                      <a16:colId xmlns:a16="http://schemas.microsoft.com/office/drawing/2014/main" val="20001"/>
                    </a:ext>
                  </a:extLst>
                </a:gridCol>
                <a:gridCol w="1894069">
                  <a:extLst>
                    <a:ext uri="{9D8B030D-6E8A-4147-A177-3AD203B41FA5}">
                      <a16:colId xmlns:a16="http://schemas.microsoft.com/office/drawing/2014/main" val="20002"/>
                    </a:ext>
                  </a:extLst>
                </a:gridCol>
              </a:tblGrid>
              <a:tr h="274955">
                <a:tc>
                  <a:txBody>
                    <a:bodyPr/>
                    <a:lstStyle/>
                    <a:p>
                      <a:pPr algn="just">
                        <a:lnSpc>
                          <a:spcPct val="105000"/>
                        </a:lnSpc>
                        <a:spcAft>
                          <a:spcPts val="0"/>
                        </a:spcAft>
                      </a:pPr>
                      <a:r>
                        <a:rPr lang="es-EC" sz="2000" dirty="0">
                          <a:effectLst/>
                        </a:rPr>
                        <a:t>Casos</a:t>
                      </a:r>
                      <a:endParaRPr lang="es-EC"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2000">
                          <a:effectLst/>
                        </a:rPr>
                        <a:t>Pretest</a:t>
                      </a:r>
                      <a:endParaRPr lang="es-EC"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2000">
                          <a:effectLst/>
                        </a:rPr>
                        <a:t>Postest</a:t>
                      </a:r>
                      <a:endParaRPr lang="es-EC"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1765">
                <a:tc>
                  <a:txBody>
                    <a:bodyPr/>
                    <a:lstStyle/>
                    <a:p>
                      <a:pPr algn="just">
                        <a:lnSpc>
                          <a:spcPct val="105000"/>
                        </a:lnSpc>
                        <a:spcAft>
                          <a:spcPts val="0"/>
                        </a:spcAft>
                      </a:pPr>
                      <a:r>
                        <a:rPr lang="es-EC" sz="2000">
                          <a:effectLst/>
                        </a:rPr>
                        <a:t>Deportista 1</a:t>
                      </a:r>
                      <a:endParaRPr lang="es-EC"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2000">
                          <a:effectLst/>
                        </a:rPr>
                        <a:t>3</a:t>
                      </a:r>
                      <a:endParaRPr lang="es-EC"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2000">
                          <a:effectLst/>
                        </a:rPr>
                        <a:t>4</a:t>
                      </a:r>
                      <a:endParaRPr lang="es-EC"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1765">
                <a:tc>
                  <a:txBody>
                    <a:bodyPr/>
                    <a:lstStyle/>
                    <a:p>
                      <a:pPr algn="just">
                        <a:lnSpc>
                          <a:spcPct val="105000"/>
                        </a:lnSpc>
                        <a:spcAft>
                          <a:spcPts val="0"/>
                        </a:spcAft>
                      </a:pPr>
                      <a:r>
                        <a:rPr lang="es-EC" sz="2000" dirty="0">
                          <a:effectLst/>
                        </a:rPr>
                        <a:t>Deportista 2</a:t>
                      </a:r>
                      <a:endParaRPr lang="es-EC"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2000">
                          <a:effectLst/>
                        </a:rPr>
                        <a:t>4</a:t>
                      </a:r>
                      <a:endParaRPr lang="es-EC"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2000">
                          <a:effectLst/>
                        </a:rPr>
                        <a:t>5</a:t>
                      </a:r>
                      <a:endParaRPr lang="es-EC"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1765">
                <a:tc>
                  <a:txBody>
                    <a:bodyPr/>
                    <a:lstStyle/>
                    <a:p>
                      <a:pPr algn="just">
                        <a:lnSpc>
                          <a:spcPct val="105000"/>
                        </a:lnSpc>
                        <a:spcAft>
                          <a:spcPts val="0"/>
                        </a:spcAft>
                      </a:pPr>
                      <a:r>
                        <a:rPr lang="es-EC" sz="2000" dirty="0">
                          <a:effectLst/>
                        </a:rPr>
                        <a:t>Deportista 3</a:t>
                      </a:r>
                      <a:endParaRPr lang="es-EC"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2000">
                          <a:effectLst/>
                        </a:rPr>
                        <a:t>2</a:t>
                      </a:r>
                      <a:endParaRPr lang="es-EC"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2000">
                          <a:effectLst/>
                        </a:rPr>
                        <a:t>4</a:t>
                      </a:r>
                      <a:endParaRPr lang="es-EC"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51765">
                <a:tc>
                  <a:txBody>
                    <a:bodyPr/>
                    <a:lstStyle/>
                    <a:p>
                      <a:pPr algn="just">
                        <a:lnSpc>
                          <a:spcPct val="105000"/>
                        </a:lnSpc>
                        <a:spcAft>
                          <a:spcPts val="0"/>
                        </a:spcAft>
                      </a:pPr>
                      <a:r>
                        <a:rPr lang="es-EC" sz="2000">
                          <a:effectLst/>
                        </a:rPr>
                        <a:t>Deportista 4</a:t>
                      </a:r>
                      <a:endParaRPr lang="es-EC"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2000">
                          <a:effectLst/>
                        </a:rPr>
                        <a:t>3</a:t>
                      </a:r>
                      <a:endParaRPr lang="es-EC"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2000">
                          <a:effectLst/>
                        </a:rPr>
                        <a:t>5</a:t>
                      </a:r>
                      <a:endParaRPr lang="es-EC"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51765">
                <a:tc>
                  <a:txBody>
                    <a:bodyPr/>
                    <a:lstStyle/>
                    <a:p>
                      <a:pPr algn="just">
                        <a:lnSpc>
                          <a:spcPct val="105000"/>
                        </a:lnSpc>
                        <a:spcAft>
                          <a:spcPts val="0"/>
                        </a:spcAft>
                      </a:pPr>
                      <a:r>
                        <a:rPr lang="es-EC" sz="2000" dirty="0">
                          <a:effectLst/>
                        </a:rPr>
                        <a:t>Deportista 5</a:t>
                      </a:r>
                      <a:endParaRPr lang="es-EC"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2000" dirty="0">
                          <a:effectLst/>
                        </a:rPr>
                        <a:t>3</a:t>
                      </a:r>
                      <a:endParaRPr lang="es-EC"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2000">
                          <a:effectLst/>
                        </a:rPr>
                        <a:t>5</a:t>
                      </a:r>
                      <a:endParaRPr lang="es-EC"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51765">
                <a:tc>
                  <a:txBody>
                    <a:bodyPr/>
                    <a:lstStyle/>
                    <a:p>
                      <a:pPr algn="just">
                        <a:lnSpc>
                          <a:spcPct val="105000"/>
                        </a:lnSpc>
                        <a:spcAft>
                          <a:spcPts val="0"/>
                        </a:spcAft>
                      </a:pPr>
                      <a:r>
                        <a:rPr lang="es-EC" sz="2000">
                          <a:effectLst/>
                        </a:rPr>
                        <a:t>Deportista 6</a:t>
                      </a:r>
                      <a:endParaRPr lang="es-EC"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2000" dirty="0">
                          <a:effectLst/>
                        </a:rPr>
                        <a:t>3</a:t>
                      </a:r>
                      <a:endParaRPr lang="es-EC"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2000">
                          <a:effectLst/>
                        </a:rPr>
                        <a:t>4</a:t>
                      </a:r>
                      <a:endParaRPr lang="es-EC"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51765">
                <a:tc>
                  <a:txBody>
                    <a:bodyPr/>
                    <a:lstStyle/>
                    <a:p>
                      <a:pPr algn="just">
                        <a:lnSpc>
                          <a:spcPct val="105000"/>
                        </a:lnSpc>
                        <a:spcAft>
                          <a:spcPts val="0"/>
                        </a:spcAft>
                      </a:pPr>
                      <a:r>
                        <a:rPr lang="es-EC" sz="2000">
                          <a:effectLst/>
                        </a:rPr>
                        <a:t>Deportista 7</a:t>
                      </a:r>
                      <a:endParaRPr lang="es-EC"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2000" dirty="0">
                          <a:effectLst/>
                        </a:rPr>
                        <a:t>3</a:t>
                      </a:r>
                      <a:endParaRPr lang="es-EC"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2000">
                          <a:effectLst/>
                        </a:rPr>
                        <a:t>6</a:t>
                      </a:r>
                      <a:endParaRPr lang="es-EC"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51765">
                <a:tc>
                  <a:txBody>
                    <a:bodyPr/>
                    <a:lstStyle/>
                    <a:p>
                      <a:pPr algn="just">
                        <a:lnSpc>
                          <a:spcPct val="105000"/>
                        </a:lnSpc>
                        <a:spcAft>
                          <a:spcPts val="0"/>
                        </a:spcAft>
                      </a:pPr>
                      <a:r>
                        <a:rPr lang="es-EC" sz="2000">
                          <a:effectLst/>
                        </a:rPr>
                        <a:t>Deportista 8</a:t>
                      </a:r>
                      <a:endParaRPr lang="es-EC"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2000" dirty="0">
                          <a:effectLst/>
                        </a:rPr>
                        <a:t>2</a:t>
                      </a:r>
                      <a:endParaRPr lang="es-EC"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2000" dirty="0">
                          <a:effectLst/>
                        </a:rPr>
                        <a:t>4</a:t>
                      </a:r>
                      <a:endParaRPr lang="es-EC"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439969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940813081"/>
              </p:ext>
            </p:extLst>
          </p:nvPr>
        </p:nvGraphicFramePr>
        <p:xfrm>
          <a:off x="251520" y="1190898"/>
          <a:ext cx="8568951" cy="2526133"/>
        </p:xfrm>
        <a:graphic>
          <a:graphicData uri="http://schemas.openxmlformats.org/drawingml/2006/table">
            <a:tbl>
              <a:tblPr>
                <a:tableStyleId>{348E0D0E-90F0-4FF7-A89F-ABA352942017}</a:tableStyleId>
              </a:tblPr>
              <a:tblGrid>
                <a:gridCol w="2319503">
                  <a:extLst>
                    <a:ext uri="{9D8B030D-6E8A-4147-A177-3AD203B41FA5}">
                      <a16:colId xmlns:a16="http://schemas.microsoft.com/office/drawing/2014/main" val="20000"/>
                    </a:ext>
                  </a:extLst>
                </a:gridCol>
                <a:gridCol w="826357">
                  <a:extLst>
                    <a:ext uri="{9D8B030D-6E8A-4147-A177-3AD203B41FA5}">
                      <a16:colId xmlns:a16="http://schemas.microsoft.com/office/drawing/2014/main" val="20001"/>
                    </a:ext>
                  </a:extLst>
                </a:gridCol>
                <a:gridCol w="899268">
                  <a:extLst>
                    <a:ext uri="{9D8B030D-6E8A-4147-A177-3AD203B41FA5}">
                      <a16:colId xmlns:a16="http://schemas.microsoft.com/office/drawing/2014/main" val="20002"/>
                    </a:ext>
                  </a:extLst>
                </a:gridCol>
                <a:gridCol w="1048268">
                  <a:extLst>
                    <a:ext uri="{9D8B030D-6E8A-4147-A177-3AD203B41FA5}">
                      <a16:colId xmlns:a16="http://schemas.microsoft.com/office/drawing/2014/main" val="20003"/>
                    </a:ext>
                  </a:extLst>
                </a:gridCol>
                <a:gridCol w="1109557">
                  <a:extLst>
                    <a:ext uri="{9D8B030D-6E8A-4147-A177-3AD203B41FA5}">
                      <a16:colId xmlns:a16="http://schemas.microsoft.com/office/drawing/2014/main" val="20004"/>
                    </a:ext>
                  </a:extLst>
                </a:gridCol>
                <a:gridCol w="971126">
                  <a:extLst>
                    <a:ext uri="{9D8B030D-6E8A-4147-A177-3AD203B41FA5}">
                      <a16:colId xmlns:a16="http://schemas.microsoft.com/office/drawing/2014/main" val="20005"/>
                    </a:ext>
                  </a:extLst>
                </a:gridCol>
                <a:gridCol w="1394872">
                  <a:extLst>
                    <a:ext uri="{9D8B030D-6E8A-4147-A177-3AD203B41FA5}">
                      <a16:colId xmlns:a16="http://schemas.microsoft.com/office/drawing/2014/main" val="20006"/>
                    </a:ext>
                  </a:extLst>
                </a:gridCol>
              </a:tblGrid>
              <a:tr h="282676">
                <a:tc>
                  <a:txBody>
                    <a:bodyPr/>
                    <a:lstStyle/>
                    <a:p>
                      <a:pPr algn="just">
                        <a:lnSpc>
                          <a:spcPct val="105000"/>
                        </a:lnSpc>
                        <a:spcAft>
                          <a:spcPts val="0"/>
                        </a:spcAft>
                      </a:pPr>
                      <a:r>
                        <a:rPr lang="es-EC" sz="1600" dirty="0">
                          <a:effectLst/>
                        </a:rPr>
                        <a:t> </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600">
                          <a:effectLst/>
                        </a:rPr>
                        <a:t>N</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600">
                          <a:effectLst/>
                        </a:rPr>
                        <a:t>Rango</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600">
                          <a:effectLst/>
                        </a:rPr>
                        <a:t>Mínimo</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600">
                          <a:effectLst/>
                        </a:rPr>
                        <a:t>Máximo</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600">
                          <a:effectLst/>
                        </a:rPr>
                        <a:t>Media</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600">
                          <a:effectLst/>
                        </a:rPr>
                        <a:t>Desviación</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0"/>
                  </a:ext>
                </a:extLst>
              </a:tr>
              <a:tr h="897383">
                <a:tc>
                  <a:txBody>
                    <a:bodyPr/>
                    <a:lstStyle/>
                    <a:p>
                      <a:pPr marL="38100" marR="38100" algn="just">
                        <a:lnSpc>
                          <a:spcPts val="1600"/>
                        </a:lnSpc>
                        <a:spcAft>
                          <a:spcPts val="0"/>
                        </a:spcAft>
                      </a:pPr>
                      <a:r>
                        <a:rPr lang="es-EC" sz="1600" b="1" dirty="0" err="1">
                          <a:effectLst/>
                        </a:rPr>
                        <a:t>Pretest</a:t>
                      </a:r>
                      <a:r>
                        <a:rPr lang="es-EC" sz="1600" b="1" dirty="0">
                          <a:effectLst/>
                        </a:rPr>
                        <a:t> Recobro correcto de los pies a la posición de propulsión</a:t>
                      </a:r>
                      <a:endParaRPr lang="es-EC"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dirty="0">
                          <a:effectLst/>
                        </a:rPr>
                        <a:t>8</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dirty="0">
                          <a:effectLst/>
                        </a:rPr>
                        <a:t>2,00</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dirty="0">
                          <a:effectLst/>
                        </a:rPr>
                        <a:t>2,00</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a:effectLst/>
                        </a:rPr>
                        <a:t>4,00</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a:effectLst/>
                        </a:rPr>
                        <a:t>2,8750</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a:effectLst/>
                        </a:rPr>
                        <a:t>,64087</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r h="897383">
                <a:tc>
                  <a:txBody>
                    <a:bodyPr/>
                    <a:lstStyle/>
                    <a:p>
                      <a:pPr marL="38100" marR="38100" algn="just">
                        <a:lnSpc>
                          <a:spcPts val="1600"/>
                        </a:lnSpc>
                        <a:spcAft>
                          <a:spcPts val="0"/>
                        </a:spcAft>
                      </a:pPr>
                      <a:r>
                        <a:rPr lang="es-EC" sz="1600" b="1" dirty="0" err="1">
                          <a:effectLst/>
                        </a:rPr>
                        <a:t>Postest</a:t>
                      </a:r>
                      <a:r>
                        <a:rPr lang="es-EC" sz="1600" b="1" dirty="0">
                          <a:effectLst/>
                        </a:rPr>
                        <a:t> Recobro correcto de los pies a la posición de propulsión</a:t>
                      </a:r>
                      <a:endParaRPr lang="es-EC"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dirty="0">
                          <a:effectLst/>
                        </a:rPr>
                        <a:t>8</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a:effectLst/>
                        </a:rPr>
                        <a:t>2,00</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a:effectLst/>
                        </a:rPr>
                        <a:t>4,00</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dirty="0">
                          <a:effectLst/>
                        </a:rPr>
                        <a:t>6,00</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a:effectLst/>
                        </a:rPr>
                        <a:t>4,6250</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dirty="0">
                          <a:effectLst/>
                        </a:rPr>
                        <a:t>,74402</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448691">
                <a:tc>
                  <a:txBody>
                    <a:bodyPr/>
                    <a:lstStyle/>
                    <a:p>
                      <a:pPr marL="38100" marR="38100" algn="just">
                        <a:lnSpc>
                          <a:spcPts val="1600"/>
                        </a:lnSpc>
                        <a:spcAft>
                          <a:spcPts val="0"/>
                        </a:spcAft>
                      </a:pPr>
                      <a:r>
                        <a:rPr lang="es-EC" sz="1600" b="1" dirty="0">
                          <a:effectLst/>
                        </a:rPr>
                        <a:t>N válido (por lista)</a:t>
                      </a:r>
                      <a:endParaRPr lang="es-EC"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a:effectLst/>
                        </a:rPr>
                        <a:t>8</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05000"/>
                        </a:lnSpc>
                        <a:spcAft>
                          <a:spcPts val="0"/>
                        </a:spcAft>
                      </a:pPr>
                      <a:r>
                        <a:rPr lang="es-EC" sz="1600">
                          <a:effectLst/>
                        </a:rPr>
                        <a:t> </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5000"/>
                        </a:lnSpc>
                        <a:spcAft>
                          <a:spcPts val="0"/>
                        </a:spcAft>
                      </a:pPr>
                      <a:r>
                        <a:rPr lang="es-EC" sz="1600">
                          <a:effectLst/>
                        </a:rPr>
                        <a:t> </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5000"/>
                        </a:lnSpc>
                        <a:spcAft>
                          <a:spcPts val="0"/>
                        </a:spcAft>
                      </a:pPr>
                      <a:r>
                        <a:rPr lang="es-EC" sz="1600">
                          <a:effectLst/>
                        </a:rPr>
                        <a:t> </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5000"/>
                        </a:lnSpc>
                        <a:spcAft>
                          <a:spcPts val="0"/>
                        </a:spcAft>
                      </a:pPr>
                      <a:r>
                        <a:rPr lang="es-EC" sz="1600">
                          <a:effectLst/>
                        </a:rPr>
                        <a:t> </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5000"/>
                        </a:lnSpc>
                        <a:spcAft>
                          <a:spcPts val="0"/>
                        </a:spcAft>
                      </a:pPr>
                      <a:r>
                        <a:rPr lang="es-EC" sz="1600" dirty="0">
                          <a:effectLst/>
                        </a:rPr>
                        <a:t> </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bl>
          </a:graphicData>
        </a:graphic>
      </p:graphicFrame>
      <p:sp>
        <p:nvSpPr>
          <p:cNvPr id="3" name="CuadroTexto 2"/>
          <p:cNvSpPr txBox="1"/>
          <p:nvPr/>
        </p:nvSpPr>
        <p:spPr>
          <a:xfrm>
            <a:off x="251520" y="548680"/>
            <a:ext cx="8568952" cy="461665"/>
          </a:xfrm>
          <a:prstGeom prst="rect">
            <a:avLst/>
          </a:prstGeom>
          <a:noFill/>
        </p:spPr>
        <p:txBody>
          <a:bodyPr wrap="square" rtlCol="0">
            <a:spAutoFit/>
          </a:bodyPr>
          <a:lstStyle/>
          <a:p>
            <a:r>
              <a:rPr lang="es-EC" sz="2400" b="1" i="1" dirty="0"/>
              <a:t>ESTADÍSTICOS DESCRIPTIVOS</a:t>
            </a:r>
            <a:endParaRPr lang="es-EC" sz="2400" b="1" dirty="0"/>
          </a:p>
        </p:txBody>
      </p:sp>
      <p:sp>
        <p:nvSpPr>
          <p:cNvPr id="5" name="CuadroTexto 4"/>
          <p:cNvSpPr txBox="1"/>
          <p:nvPr/>
        </p:nvSpPr>
        <p:spPr>
          <a:xfrm>
            <a:off x="251520" y="3846527"/>
            <a:ext cx="8640960" cy="2246769"/>
          </a:xfrm>
          <a:prstGeom prst="rect">
            <a:avLst/>
          </a:prstGeom>
          <a:noFill/>
        </p:spPr>
        <p:txBody>
          <a:bodyPr wrap="square" rtlCol="0">
            <a:spAutoFit/>
          </a:bodyPr>
          <a:lstStyle/>
          <a:p>
            <a:pPr algn="just"/>
            <a:r>
              <a:rPr lang="es-EC" sz="2000" b="1" dirty="0"/>
              <a:t>Nota: </a:t>
            </a:r>
            <a:r>
              <a:rPr lang="es-EC" sz="2000" dirty="0"/>
              <a:t>Encontramos que los nadadores, en el test técnico de la fase negativa recobro correcto de los pies a la posición de propulsión obtienen en el </a:t>
            </a:r>
            <a:r>
              <a:rPr lang="es-EC" sz="2000" dirty="0" err="1"/>
              <a:t>pretest</a:t>
            </a:r>
            <a:r>
              <a:rPr lang="es-EC" sz="2000" dirty="0"/>
              <a:t> una media de 2,87 puntos, un máximo de 4,00 puntos, un mínimo de 2,00 puntos y un rango de 2,00 puntos. Luego de aplicar la propuesta se obtiene una media de 4,62 puntos, un máximo de 6,00 puntos, un mínimo de 4,00 puntos y un rango de 2,00 puntos. Evidenciando una mejora considerable en los resultados finales.</a:t>
            </a:r>
          </a:p>
        </p:txBody>
      </p:sp>
    </p:spTree>
    <p:extLst>
      <p:ext uri="{BB962C8B-B14F-4D97-AF65-F5344CB8AC3E}">
        <p14:creationId xmlns:p14="http://schemas.microsoft.com/office/powerpoint/2010/main" val="28842499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51520" y="620688"/>
            <a:ext cx="8568952" cy="461665"/>
          </a:xfrm>
          <a:prstGeom prst="rect">
            <a:avLst/>
          </a:prstGeom>
          <a:noFill/>
        </p:spPr>
        <p:txBody>
          <a:bodyPr wrap="square" rtlCol="0">
            <a:spAutoFit/>
          </a:bodyPr>
          <a:lstStyle/>
          <a:p>
            <a:r>
              <a:rPr lang="es-EC" sz="2400" i="1" dirty="0"/>
              <a:t>Diferencia de Medias. </a:t>
            </a:r>
            <a:endParaRPr lang="es-EC" sz="2400" b="1" dirty="0"/>
          </a:p>
        </p:txBody>
      </p:sp>
      <p:graphicFrame>
        <p:nvGraphicFramePr>
          <p:cNvPr id="7" name="Tabla 6"/>
          <p:cNvGraphicFramePr>
            <a:graphicFrameLocks noGrp="1"/>
          </p:cNvGraphicFramePr>
          <p:nvPr>
            <p:extLst>
              <p:ext uri="{D42A27DB-BD31-4B8C-83A1-F6EECF244321}">
                <p14:modId xmlns:p14="http://schemas.microsoft.com/office/powerpoint/2010/main" val="3163004534"/>
              </p:ext>
            </p:extLst>
          </p:nvPr>
        </p:nvGraphicFramePr>
        <p:xfrm>
          <a:off x="1403648" y="1268760"/>
          <a:ext cx="6264696" cy="2304257"/>
        </p:xfrm>
        <a:graphic>
          <a:graphicData uri="http://schemas.openxmlformats.org/drawingml/2006/table">
            <a:tbl>
              <a:tblPr>
                <a:tableStyleId>{348E0D0E-90F0-4FF7-A89F-ABA352942017}</a:tableStyleId>
              </a:tblPr>
              <a:tblGrid>
                <a:gridCol w="2332782">
                  <a:extLst>
                    <a:ext uri="{9D8B030D-6E8A-4147-A177-3AD203B41FA5}">
                      <a16:colId xmlns:a16="http://schemas.microsoft.com/office/drawing/2014/main" val="20000"/>
                    </a:ext>
                  </a:extLst>
                </a:gridCol>
                <a:gridCol w="1965529">
                  <a:extLst>
                    <a:ext uri="{9D8B030D-6E8A-4147-A177-3AD203B41FA5}">
                      <a16:colId xmlns:a16="http://schemas.microsoft.com/office/drawing/2014/main" val="20001"/>
                    </a:ext>
                  </a:extLst>
                </a:gridCol>
                <a:gridCol w="1966385">
                  <a:extLst>
                    <a:ext uri="{9D8B030D-6E8A-4147-A177-3AD203B41FA5}">
                      <a16:colId xmlns:a16="http://schemas.microsoft.com/office/drawing/2014/main" val="20002"/>
                    </a:ext>
                  </a:extLst>
                </a:gridCol>
              </a:tblGrid>
              <a:tr h="1434564">
                <a:tc>
                  <a:txBody>
                    <a:bodyPr/>
                    <a:lstStyle/>
                    <a:p>
                      <a:pPr algn="just">
                        <a:lnSpc>
                          <a:spcPct val="105000"/>
                        </a:lnSpc>
                        <a:spcAft>
                          <a:spcPts val="0"/>
                        </a:spcAft>
                      </a:pPr>
                      <a:r>
                        <a:rPr lang="es-EC" sz="1800" dirty="0">
                          <a:effectLst/>
                        </a:rPr>
                        <a:t> </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800" dirty="0" err="1">
                          <a:effectLst/>
                        </a:rPr>
                        <a:t>Pretest</a:t>
                      </a:r>
                      <a:r>
                        <a:rPr lang="es-EC" sz="1800" dirty="0">
                          <a:effectLst/>
                        </a:rPr>
                        <a:t> Recobro correcto de los pies a la posición de propulsión</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800">
                          <a:effectLst/>
                        </a:rPr>
                        <a:t>Postest Recobro correcto de los pies a la posición de propulsión</a:t>
                      </a:r>
                      <a:endParaRPr lang="es-EC" sz="18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0"/>
                  </a:ext>
                </a:extLst>
              </a:tr>
              <a:tr h="294343">
                <a:tc>
                  <a:txBody>
                    <a:bodyPr/>
                    <a:lstStyle/>
                    <a:p>
                      <a:pPr marL="38100" marR="38100" algn="just">
                        <a:lnSpc>
                          <a:spcPts val="1600"/>
                        </a:lnSpc>
                        <a:spcAft>
                          <a:spcPts val="0"/>
                        </a:spcAft>
                      </a:pPr>
                      <a:r>
                        <a:rPr lang="es-EC" sz="1800">
                          <a:effectLst/>
                        </a:rPr>
                        <a:t>Media</a:t>
                      </a:r>
                      <a:endParaRPr lang="es-EC" sz="18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800" dirty="0">
                          <a:effectLst/>
                        </a:rPr>
                        <a:t>2,8750</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800">
                          <a:effectLst/>
                        </a:rPr>
                        <a:t>4,6250</a:t>
                      </a:r>
                      <a:endParaRPr lang="es-EC" sz="18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r h="281007">
                <a:tc>
                  <a:txBody>
                    <a:bodyPr/>
                    <a:lstStyle/>
                    <a:p>
                      <a:pPr marL="38100" marR="38100" algn="just">
                        <a:lnSpc>
                          <a:spcPts val="1600"/>
                        </a:lnSpc>
                        <a:spcAft>
                          <a:spcPts val="0"/>
                        </a:spcAft>
                      </a:pPr>
                      <a:r>
                        <a:rPr lang="es-EC" sz="1800">
                          <a:effectLst/>
                        </a:rPr>
                        <a:t>N</a:t>
                      </a:r>
                      <a:endParaRPr lang="es-EC" sz="18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800" dirty="0">
                          <a:effectLst/>
                        </a:rPr>
                        <a:t>8</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800">
                          <a:effectLst/>
                        </a:rPr>
                        <a:t>8</a:t>
                      </a:r>
                      <a:endParaRPr lang="es-EC" sz="18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294343">
                <a:tc>
                  <a:txBody>
                    <a:bodyPr/>
                    <a:lstStyle/>
                    <a:p>
                      <a:pPr marL="38100" marR="38100" algn="just">
                        <a:lnSpc>
                          <a:spcPts val="1600"/>
                        </a:lnSpc>
                        <a:spcAft>
                          <a:spcPts val="0"/>
                        </a:spcAft>
                      </a:pPr>
                      <a:r>
                        <a:rPr lang="es-EC" sz="1800">
                          <a:effectLst/>
                        </a:rPr>
                        <a:t>Diferencia de medias</a:t>
                      </a:r>
                      <a:endParaRPr lang="es-EC" sz="18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gridSpan="2">
                  <a:txBody>
                    <a:bodyPr/>
                    <a:lstStyle/>
                    <a:p>
                      <a:pPr marL="38100" marR="38100" algn="ctr">
                        <a:lnSpc>
                          <a:spcPts val="1600"/>
                        </a:lnSpc>
                        <a:spcAft>
                          <a:spcPts val="0"/>
                        </a:spcAft>
                      </a:pPr>
                      <a:r>
                        <a:rPr lang="es-EC" sz="1800" dirty="0">
                          <a:effectLst/>
                        </a:rPr>
                        <a:t>1,75 puntos</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EC"/>
                    </a:p>
                  </a:txBody>
                  <a:tcPr/>
                </a:tc>
                <a:extLst>
                  <a:ext uri="{0D108BD9-81ED-4DB2-BD59-A6C34878D82A}">
                    <a16:rowId xmlns:a16="http://schemas.microsoft.com/office/drawing/2014/main" val="10003"/>
                  </a:ext>
                </a:extLst>
              </a:tr>
            </a:tbl>
          </a:graphicData>
        </a:graphic>
      </p:graphicFrame>
      <p:sp>
        <p:nvSpPr>
          <p:cNvPr id="8" name="CuadroTexto 7"/>
          <p:cNvSpPr txBox="1"/>
          <p:nvPr/>
        </p:nvSpPr>
        <p:spPr>
          <a:xfrm>
            <a:off x="263614" y="3861048"/>
            <a:ext cx="8640960" cy="1323439"/>
          </a:xfrm>
          <a:prstGeom prst="rect">
            <a:avLst/>
          </a:prstGeom>
          <a:noFill/>
        </p:spPr>
        <p:txBody>
          <a:bodyPr wrap="square" rtlCol="0">
            <a:spAutoFit/>
          </a:bodyPr>
          <a:lstStyle/>
          <a:p>
            <a:r>
              <a:rPr lang="es-EC" sz="2000" b="1" dirty="0"/>
              <a:t>Nota: </a:t>
            </a:r>
            <a:r>
              <a:rPr lang="es-EC" sz="2000" dirty="0"/>
              <a:t>Se puede observar que en el test</a:t>
            </a:r>
            <a:r>
              <a:rPr lang="es-EC" sz="2000" b="1" dirty="0"/>
              <a:t> </a:t>
            </a:r>
            <a:r>
              <a:rPr lang="es-EC" sz="2000" dirty="0"/>
              <a:t>técnico de la fase negativa recobro correcto de los pies a la posición de propulsión una mejora en la diferencia de medias es de 1,75 puntos lo que no da a entender que la propuesta fue bien aplica.</a:t>
            </a:r>
          </a:p>
        </p:txBody>
      </p:sp>
    </p:spTree>
    <p:extLst>
      <p:ext uri="{BB962C8B-B14F-4D97-AF65-F5344CB8AC3E}">
        <p14:creationId xmlns:p14="http://schemas.microsoft.com/office/powerpoint/2010/main" val="37911406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79512" y="620688"/>
            <a:ext cx="8568952" cy="461665"/>
          </a:xfrm>
          <a:prstGeom prst="rect">
            <a:avLst/>
          </a:prstGeom>
          <a:noFill/>
        </p:spPr>
        <p:txBody>
          <a:bodyPr wrap="square" rtlCol="0">
            <a:spAutoFit/>
          </a:bodyPr>
          <a:lstStyle/>
          <a:p>
            <a:r>
              <a:rPr lang="es-EC" sz="2400" b="1" i="1" dirty="0"/>
              <a:t>Prueba de rangos con signo de </a:t>
            </a:r>
            <a:r>
              <a:rPr lang="es-EC" sz="2400" b="1" i="1" dirty="0" err="1"/>
              <a:t>Wilcoxon</a:t>
            </a:r>
            <a:r>
              <a:rPr lang="es-EC" sz="2400" b="1" i="1" dirty="0"/>
              <a:t>. </a:t>
            </a:r>
            <a:endParaRPr lang="es-EC" sz="2400" b="1" dirty="0"/>
          </a:p>
        </p:txBody>
      </p:sp>
      <p:graphicFrame>
        <p:nvGraphicFramePr>
          <p:cNvPr id="6" name="Tabla 5"/>
          <p:cNvGraphicFramePr>
            <a:graphicFrameLocks noGrp="1"/>
          </p:cNvGraphicFramePr>
          <p:nvPr>
            <p:extLst>
              <p:ext uri="{D42A27DB-BD31-4B8C-83A1-F6EECF244321}">
                <p14:modId xmlns:p14="http://schemas.microsoft.com/office/powerpoint/2010/main" val="4136957832"/>
              </p:ext>
            </p:extLst>
          </p:nvPr>
        </p:nvGraphicFramePr>
        <p:xfrm>
          <a:off x="683567" y="1126728"/>
          <a:ext cx="7200800" cy="3454400"/>
        </p:xfrm>
        <a:graphic>
          <a:graphicData uri="http://schemas.openxmlformats.org/drawingml/2006/table">
            <a:tbl>
              <a:tblPr>
                <a:tableStyleId>{348E0D0E-90F0-4FF7-A89F-ABA352942017}</a:tableStyleId>
              </a:tblPr>
              <a:tblGrid>
                <a:gridCol w="2031452">
                  <a:extLst>
                    <a:ext uri="{9D8B030D-6E8A-4147-A177-3AD203B41FA5}">
                      <a16:colId xmlns:a16="http://schemas.microsoft.com/office/drawing/2014/main" val="20000"/>
                    </a:ext>
                  </a:extLst>
                </a:gridCol>
                <a:gridCol w="1511718">
                  <a:extLst>
                    <a:ext uri="{9D8B030D-6E8A-4147-A177-3AD203B41FA5}">
                      <a16:colId xmlns:a16="http://schemas.microsoft.com/office/drawing/2014/main" val="20001"/>
                    </a:ext>
                  </a:extLst>
                </a:gridCol>
                <a:gridCol w="1219210">
                  <a:extLst>
                    <a:ext uri="{9D8B030D-6E8A-4147-A177-3AD203B41FA5}">
                      <a16:colId xmlns:a16="http://schemas.microsoft.com/office/drawing/2014/main" val="20002"/>
                    </a:ext>
                  </a:extLst>
                </a:gridCol>
                <a:gridCol w="1219210">
                  <a:extLst>
                    <a:ext uri="{9D8B030D-6E8A-4147-A177-3AD203B41FA5}">
                      <a16:colId xmlns:a16="http://schemas.microsoft.com/office/drawing/2014/main" val="20003"/>
                    </a:ext>
                  </a:extLst>
                </a:gridCol>
                <a:gridCol w="1219210">
                  <a:extLst>
                    <a:ext uri="{9D8B030D-6E8A-4147-A177-3AD203B41FA5}">
                      <a16:colId xmlns:a16="http://schemas.microsoft.com/office/drawing/2014/main" val="20004"/>
                    </a:ext>
                  </a:extLst>
                </a:gridCol>
              </a:tblGrid>
              <a:tr h="197823">
                <a:tc gridSpan="5">
                  <a:txBody>
                    <a:bodyPr/>
                    <a:lstStyle/>
                    <a:p>
                      <a:pPr marL="38100" marR="38100" algn="ctr">
                        <a:lnSpc>
                          <a:spcPts val="1600"/>
                        </a:lnSpc>
                        <a:spcAft>
                          <a:spcPts val="0"/>
                        </a:spcAft>
                      </a:pPr>
                      <a:r>
                        <a:rPr lang="es-EC" sz="1600" dirty="0">
                          <a:effectLst/>
                        </a:rPr>
                        <a:t>Rangos</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395645">
                <a:tc gridSpan="2">
                  <a:txBody>
                    <a:bodyPr/>
                    <a:lstStyle/>
                    <a:p>
                      <a:pPr algn="just">
                        <a:lnSpc>
                          <a:spcPct val="105000"/>
                        </a:lnSpc>
                        <a:spcAft>
                          <a:spcPts val="0"/>
                        </a:spcAft>
                      </a:pPr>
                      <a:r>
                        <a:rPr lang="es-EC" sz="1600" dirty="0">
                          <a:effectLst/>
                        </a:rPr>
                        <a:t> </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s-EC"/>
                    </a:p>
                  </a:txBody>
                  <a:tcPr/>
                </a:tc>
                <a:tc>
                  <a:txBody>
                    <a:bodyPr/>
                    <a:lstStyle/>
                    <a:p>
                      <a:pPr marL="38100" marR="38100" algn="ctr">
                        <a:lnSpc>
                          <a:spcPts val="1600"/>
                        </a:lnSpc>
                        <a:spcAft>
                          <a:spcPts val="0"/>
                        </a:spcAft>
                      </a:pPr>
                      <a:r>
                        <a:rPr lang="es-EC" sz="1600">
                          <a:effectLst/>
                        </a:rPr>
                        <a:t>N</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600">
                          <a:effectLst/>
                        </a:rPr>
                        <a:t>Rango promedio</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600">
                          <a:effectLst/>
                        </a:rPr>
                        <a:t>Suma de rangos</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1"/>
                  </a:ext>
                </a:extLst>
              </a:tr>
              <a:tr h="395645">
                <a:tc rowSpan="4">
                  <a:txBody>
                    <a:bodyPr/>
                    <a:lstStyle/>
                    <a:p>
                      <a:pPr marL="38100" marR="38100" algn="just">
                        <a:lnSpc>
                          <a:spcPts val="1600"/>
                        </a:lnSpc>
                        <a:spcAft>
                          <a:spcPts val="0"/>
                        </a:spcAft>
                      </a:pPr>
                      <a:r>
                        <a:rPr lang="es-EC" sz="1600" dirty="0" err="1">
                          <a:effectLst/>
                        </a:rPr>
                        <a:t>Postest</a:t>
                      </a:r>
                      <a:r>
                        <a:rPr lang="es-EC" sz="1600" dirty="0">
                          <a:effectLst/>
                        </a:rPr>
                        <a:t> Recobro correcto de los pies a la posición de propulsión</a:t>
                      </a:r>
                    </a:p>
                    <a:p>
                      <a:pPr marL="38100" marR="38100" algn="just">
                        <a:lnSpc>
                          <a:spcPts val="1600"/>
                        </a:lnSpc>
                        <a:spcAft>
                          <a:spcPts val="0"/>
                        </a:spcAft>
                      </a:pPr>
                      <a:r>
                        <a:rPr lang="es-EC" sz="1600" dirty="0" err="1">
                          <a:effectLst/>
                        </a:rPr>
                        <a:t>Pretest</a:t>
                      </a:r>
                      <a:r>
                        <a:rPr lang="es-EC" sz="1600" dirty="0">
                          <a:effectLst/>
                        </a:rPr>
                        <a:t> Recobro correcto de los pies a la posición de propulsión</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600" dirty="0">
                          <a:effectLst/>
                        </a:rPr>
                        <a:t>Rangos negativos</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600" dirty="0">
                          <a:effectLst/>
                        </a:rPr>
                        <a:t>0</a:t>
                      </a:r>
                      <a:r>
                        <a:rPr lang="es-EC" sz="1600" baseline="30000" dirty="0">
                          <a:effectLst/>
                        </a:rPr>
                        <a:t>a</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600">
                          <a:effectLst/>
                        </a:rPr>
                        <a:t>,00</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600">
                          <a:effectLst/>
                        </a:rPr>
                        <a:t>,00</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395645">
                <a:tc vMerge="1">
                  <a:txBody>
                    <a:bodyPr/>
                    <a:lstStyle/>
                    <a:p>
                      <a:endParaRPr lang="es-EC"/>
                    </a:p>
                  </a:txBody>
                  <a:tcPr/>
                </a:tc>
                <a:tc>
                  <a:txBody>
                    <a:bodyPr/>
                    <a:lstStyle/>
                    <a:p>
                      <a:pPr marL="38100" marR="38100" algn="just">
                        <a:lnSpc>
                          <a:spcPts val="1600"/>
                        </a:lnSpc>
                        <a:spcAft>
                          <a:spcPts val="0"/>
                        </a:spcAft>
                      </a:pPr>
                      <a:r>
                        <a:rPr lang="es-EC" sz="1600" dirty="0">
                          <a:effectLst/>
                        </a:rPr>
                        <a:t>Rangos positivos</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600">
                          <a:effectLst/>
                        </a:rPr>
                        <a:t>8</a:t>
                      </a:r>
                      <a:r>
                        <a:rPr lang="es-EC" sz="1600" baseline="30000">
                          <a:effectLst/>
                        </a:rPr>
                        <a:t>b</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600">
                          <a:effectLst/>
                        </a:rPr>
                        <a:t>4,50</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600">
                          <a:effectLst/>
                        </a:rPr>
                        <a:t>36,00</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218099">
                <a:tc vMerge="1">
                  <a:txBody>
                    <a:bodyPr/>
                    <a:lstStyle/>
                    <a:p>
                      <a:endParaRPr lang="es-EC"/>
                    </a:p>
                  </a:txBody>
                  <a:tcPr/>
                </a:tc>
                <a:tc>
                  <a:txBody>
                    <a:bodyPr/>
                    <a:lstStyle/>
                    <a:p>
                      <a:pPr marL="38100" marR="38100" algn="just">
                        <a:lnSpc>
                          <a:spcPts val="1600"/>
                        </a:lnSpc>
                        <a:spcAft>
                          <a:spcPts val="0"/>
                        </a:spcAft>
                      </a:pPr>
                      <a:r>
                        <a:rPr lang="es-EC" sz="1600">
                          <a:effectLst/>
                        </a:rPr>
                        <a:t>Empates</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600" dirty="0">
                          <a:effectLst/>
                        </a:rPr>
                        <a:t>0</a:t>
                      </a:r>
                      <a:r>
                        <a:rPr lang="es-EC" sz="1600" baseline="30000" dirty="0">
                          <a:effectLst/>
                        </a:rPr>
                        <a:t>c</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5000"/>
                        </a:lnSpc>
                        <a:spcAft>
                          <a:spcPts val="0"/>
                        </a:spcAft>
                      </a:pPr>
                      <a:r>
                        <a:rPr lang="es-EC" sz="1600" dirty="0">
                          <a:effectLst/>
                        </a:rPr>
                        <a:t> </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5000"/>
                        </a:lnSpc>
                        <a:spcAft>
                          <a:spcPts val="0"/>
                        </a:spcAft>
                      </a:pPr>
                      <a:r>
                        <a:rPr lang="es-EC" sz="1600">
                          <a:effectLst/>
                        </a:rPr>
                        <a:t> </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573191">
                <a:tc vMerge="1">
                  <a:txBody>
                    <a:bodyPr/>
                    <a:lstStyle/>
                    <a:p>
                      <a:endParaRPr lang="es-EC"/>
                    </a:p>
                  </a:txBody>
                  <a:tcPr/>
                </a:tc>
                <a:tc>
                  <a:txBody>
                    <a:bodyPr/>
                    <a:lstStyle/>
                    <a:p>
                      <a:pPr marL="38100" marR="38100" algn="just">
                        <a:lnSpc>
                          <a:spcPts val="1600"/>
                        </a:lnSpc>
                        <a:spcAft>
                          <a:spcPts val="0"/>
                        </a:spcAft>
                      </a:pPr>
                      <a:r>
                        <a:rPr lang="es-EC" sz="1600">
                          <a:effectLst/>
                        </a:rPr>
                        <a:t>Total</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600" dirty="0">
                          <a:effectLst/>
                        </a:rPr>
                        <a:t>8</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5000"/>
                        </a:lnSpc>
                        <a:spcAft>
                          <a:spcPts val="0"/>
                        </a:spcAft>
                      </a:pPr>
                      <a:r>
                        <a:rPr lang="es-EC" sz="1600" dirty="0">
                          <a:effectLst/>
                        </a:rPr>
                        <a:t> </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5000"/>
                        </a:lnSpc>
                        <a:spcAft>
                          <a:spcPts val="0"/>
                        </a:spcAft>
                      </a:pPr>
                      <a:r>
                        <a:rPr lang="es-EC" sz="1600" dirty="0">
                          <a:effectLst/>
                        </a:rPr>
                        <a:t> </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r h="395645">
                <a:tc gridSpan="5">
                  <a:txBody>
                    <a:bodyPr/>
                    <a:lstStyle/>
                    <a:p>
                      <a:pPr marL="38100" marR="38100" algn="just">
                        <a:lnSpc>
                          <a:spcPts val="1600"/>
                        </a:lnSpc>
                        <a:spcAft>
                          <a:spcPts val="0"/>
                        </a:spcAft>
                      </a:pPr>
                      <a:r>
                        <a:rPr lang="es-EC" sz="1600" dirty="0">
                          <a:effectLst/>
                        </a:rPr>
                        <a:t>a. </a:t>
                      </a:r>
                      <a:r>
                        <a:rPr lang="es-EC" sz="1600" dirty="0" err="1">
                          <a:effectLst/>
                        </a:rPr>
                        <a:t>Postest</a:t>
                      </a:r>
                      <a:r>
                        <a:rPr lang="es-EC" sz="1600" dirty="0">
                          <a:effectLst/>
                        </a:rPr>
                        <a:t> Recobro correcto de los pies a la posición de propulsión &lt; </a:t>
                      </a:r>
                      <a:r>
                        <a:rPr lang="es-EC" sz="1600" dirty="0" err="1">
                          <a:effectLst/>
                        </a:rPr>
                        <a:t>Pretest</a:t>
                      </a:r>
                      <a:r>
                        <a:rPr lang="es-EC" sz="1600" dirty="0">
                          <a:effectLst/>
                        </a:rPr>
                        <a:t> Recobro correcto de los pies a la posición de propulsión</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6"/>
                  </a:ext>
                </a:extLst>
              </a:tr>
              <a:tr h="395645">
                <a:tc gridSpan="5">
                  <a:txBody>
                    <a:bodyPr/>
                    <a:lstStyle/>
                    <a:p>
                      <a:pPr marL="38100" marR="38100" algn="just">
                        <a:lnSpc>
                          <a:spcPts val="1600"/>
                        </a:lnSpc>
                        <a:spcAft>
                          <a:spcPts val="0"/>
                        </a:spcAft>
                      </a:pPr>
                      <a:r>
                        <a:rPr lang="es-EC" sz="1600" dirty="0">
                          <a:effectLst/>
                        </a:rPr>
                        <a:t>b. </a:t>
                      </a:r>
                      <a:r>
                        <a:rPr lang="es-EC" sz="1600" dirty="0" err="1">
                          <a:effectLst/>
                        </a:rPr>
                        <a:t>Postest</a:t>
                      </a:r>
                      <a:r>
                        <a:rPr lang="es-EC" sz="1600" dirty="0">
                          <a:effectLst/>
                        </a:rPr>
                        <a:t> Recobro correcto de los pies a la posición de propulsión &gt; </a:t>
                      </a:r>
                      <a:r>
                        <a:rPr lang="es-EC" sz="1600" dirty="0" err="1">
                          <a:effectLst/>
                        </a:rPr>
                        <a:t>Pretest</a:t>
                      </a:r>
                      <a:r>
                        <a:rPr lang="es-EC" sz="1600" dirty="0">
                          <a:effectLst/>
                        </a:rPr>
                        <a:t> Recobro correcto de los pies a la posición de propulsión</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7"/>
                  </a:ext>
                </a:extLst>
              </a:tr>
              <a:tr h="395645">
                <a:tc gridSpan="5">
                  <a:txBody>
                    <a:bodyPr/>
                    <a:lstStyle/>
                    <a:p>
                      <a:pPr marL="38100" marR="38100" algn="just">
                        <a:lnSpc>
                          <a:spcPts val="1600"/>
                        </a:lnSpc>
                        <a:spcAft>
                          <a:spcPts val="0"/>
                        </a:spcAft>
                      </a:pPr>
                      <a:r>
                        <a:rPr lang="es-EC" sz="1600" dirty="0">
                          <a:effectLst/>
                        </a:rPr>
                        <a:t>c. </a:t>
                      </a:r>
                      <a:r>
                        <a:rPr lang="es-EC" sz="1600" dirty="0" err="1">
                          <a:effectLst/>
                        </a:rPr>
                        <a:t>Postest</a:t>
                      </a:r>
                      <a:r>
                        <a:rPr lang="es-EC" sz="1600" dirty="0">
                          <a:effectLst/>
                        </a:rPr>
                        <a:t> Recobro correcto de los pies a la posición de propulsión = </a:t>
                      </a:r>
                      <a:r>
                        <a:rPr lang="es-EC" sz="1600" dirty="0" err="1">
                          <a:effectLst/>
                        </a:rPr>
                        <a:t>Pretest</a:t>
                      </a:r>
                      <a:r>
                        <a:rPr lang="es-EC" sz="1600" dirty="0">
                          <a:effectLst/>
                        </a:rPr>
                        <a:t> Recobro correcto de los pies a la posición de propulsión</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8"/>
                  </a:ext>
                </a:extLst>
              </a:tr>
            </a:tbl>
          </a:graphicData>
        </a:graphic>
      </p:graphicFrame>
      <p:sp>
        <p:nvSpPr>
          <p:cNvPr id="7" name="CuadroTexto 6"/>
          <p:cNvSpPr txBox="1"/>
          <p:nvPr/>
        </p:nvSpPr>
        <p:spPr>
          <a:xfrm>
            <a:off x="188237" y="4621490"/>
            <a:ext cx="8955763" cy="1631216"/>
          </a:xfrm>
          <a:prstGeom prst="rect">
            <a:avLst/>
          </a:prstGeom>
          <a:noFill/>
        </p:spPr>
        <p:txBody>
          <a:bodyPr wrap="square" rtlCol="0">
            <a:spAutoFit/>
          </a:bodyPr>
          <a:lstStyle/>
          <a:p>
            <a:r>
              <a:rPr lang="es-EC" sz="2000" b="1" dirty="0"/>
              <a:t>Nota: </a:t>
            </a:r>
            <a:r>
              <a:rPr lang="es-EC" sz="2000" dirty="0"/>
              <a:t>En el test Recobro correcto de los pies a la posición de propulsión el p valor es de 0,01, siendo menor al valor de 0,05, lo que nos permite rechazar la hipótesis nula y acepta la hipótesis de trabajo “</a:t>
            </a:r>
            <a:r>
              <a:rPr lang="es-EC" sz="2000" b="1" dirty="0"/>
              <a:t>Hi:</a:t>
            </a:r>
            <a:r>
              <a:rPr lang="es-EC" sz="2000" dirty="0"/>
              <a:t> Los ejercicios específicos de fuerza explosiva mejoran la efectividad de la patada de pecho en nadadores juveniles club ESNNAT</a:t>
            </a:r>
          </a:p>
        </p:txBody>
      </p:sp>
    </p:spTree>
    <p:extLst>
      <p:ext uri="{BB962C8B-B14F-4D97-AF65-F5344CB8AC3E}">
        <p14:creationId xmlns:p14="http://schemas.microsoft.com/office/powerpoint/2010/main" val="1021129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332656"/>
            <a:ext cx="8892480" cy="1138773"/>
          </a:xfrm>
          <a:prstGeom prst="rect">
            <a:avLst/>
          </a:prstGeom>
          <a:noFill/>
        </p:spPr>
        <p:txBody>
          <a:bodyPr wrap="square" rtlCol="0">
            <a:spAutoFit/>
          </a:bodyPr>
          <a:lstStyle/>
          <a:p>
            <a:pPr algn="ctr"/>
            <a:r>
              <a:rPr lang="es-EC" sz="2800" b="1" cap="all" dirty="0">
                <a:solidFill>
                  <a:srgbClr val="FF0000"/>
                </a:solidFill>
              </a:rPr>
              <a:t>Análisis de correlación de variables</a:t>
            </a:r>
          </a:p>
          <a:p>
            <a:r>
              <a:rPr lang="es-EC" sz="2000" dirty="0"/>
              <a:t>Recobro correcto de los pies a la posición de propulsión Correlación test 25 metros nado</a:t>
            </a:r>
            <a:endParaRPr lang="es-EC" sz="2000" b="1" cap="all" dirty="0"/>
          </a:p>
        </p:txBody>
      </p:sp>
      <p:sp>
        <p:nvSpPr>
          <p:cNvPr id="4" name="CuadroTexto 3"/>
          <p:cNvSpPr txBox="1"/>
          <p:nvPr/>
        </p:nvSpPr>
        <p:spPr>
          <a:xfrm>
            <a:off x="251520" y="4554413"/>
            <a:ext cx="8496944" cy="1538883"/>
          </a:xfrm>
          <a:prstGeom prst="rect">
            <a:avLst/>
          </a:prstGeom>
          <a:noFill/>
        </p:spPr>
        <p:txBody>
          <a:bodyPr wrap="square" rtlCol="0">
            <a:spAutoFit/>
          </a:bodyPr>
          <a:lstStyle/>
          <a:p>
            <a:r>
              <a:rPr lang="es-EC" sz="2000" b="1" dirty="0"/>
              <a:t>Análisis: </a:t>
            </a:r>
            <a:r>
              <a:rPr lang="es-EC" sz="2000" dirty="0"/>
              <a:t>El resultado entre el </a:t>
            </a:r>
            <a:r>
              <a:rPr lang="es-ES_tradnl" sz="2000" dirty="0"/>
              <a:t>recobro correcto de los pies a la posición de propulsión y el test 25 metros nado, nos da una correlación negativa débil 0,33, lo que nos da a entender que al mejorar la variable técnica la variable nado disminuye en tiempo o mejora.</a:t>
            </a:r>
            <a:endParaRPr lang="es-EC" sz="2000" dirty="0"/>
          </a:p>
          <a:p>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1415032267"/>
              </p:ext>
            </p:extLst>
          </p:nvPr>
        </p:nvGraphicFramePr>
        <p:xfrm>
          <a:off x="251520" y="1433214"/>
          <a:ext cx="8496944" cy="3075906"/>
        </p:xfrm>
        <a:graphic>
          <a:graphicData uri="http://schemas.openxmlformats.org/drawingml/2006/table">
            <a:tbl>
              <a:tblPr>
                <a:tableStyleId>{348E0D0E-90F0-4FF7-A89F-ABA352942017}</a:tableStyleId>
              </a:tblPr>
              <a:tblGrid>
                <a:gridCol w="2708579">
                  <a:extLst>
                    <a:ext uri="{9D8B030D-6E8A-4147-A177-3AD203B41FA5}">
                      <a16:colId xmlns:a16="http://schemas.microsoft.com/office/drawing/2014/main" val="20000"/>
                    </a:ext>
                  </a:extLst>
                </a:gridCol>
                <a:gridCol w="2538949">
                  <a:extLst>
                    <a:ext uri="{9D8B030D-6E8A-4147-A177-3AD203B41FA5}">
                      <a16:colId xmlns:a16="http://schemas.microsoft.com/office/drawing/2014/main" val="20001"/>
                    </a:ext>
                  </a:extLst>
                </a:gridCol>
                <a:gridCol w="1624708">
                  <a:extLst>
                    <a:ext uri="{9D8B030D-6E8A-4147-A177-3AD203B41FA5}">
                      <a16:colId xmlns:a16="http://schemas.microsoft.com/office/drawing/2014/main" val="20002"/>
                    </a:ext>
                  </a:extLst>
                </a:gridCol>
                <a:gridCol w="1624708">
                  <a:extLst>
                    <a:ext uri="{9D8B030D-6E8A-4147-A177-3AD203B41FA5}">
                      <a16:colId xmlns:a16="http://schemas.microsoft.com/office/drawing/2014/main" val="20003"/>
                    </a:ext>
                  </a:extLst>
                </a:gridCol>
              </a:tblGrid>
              <a:tr h="183209">
                <a:tc gridSpan="4">
                  <a:txBody>
                    <a:bodyPr/>
                    <a:lstStyle/>
                    <a:p>
                      <a:pPr marL="38100" marR="38100" algn="ctr">
                        <a:lnSpc>
                          <a:spcPts val="1600"/>
                        </a:lnSpc>
                        <a:spcAft>
                          <a:spcPts val="0"/>
                        </a:spcAft>
                      </a:pPr>
                      <a:r>
                        <a:rPr lang="es-EC" sz="1600" dirty="0">
                          <a:effectLst/>
                        </a:rPr>
                        <a:t>Correlaciones</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1193670">
                <a:tc gridSpan="2">
                  <a:txBody>
                    <a:bodyPr/>
                    <a:lstStyle/>
                    <a:p>
                      <a:pPr algn="just">
                        <a:lnSpc>
                          <a:spcPct val="105000"/>
                        </a:lnSpc>
                        <a:spcAft>
                          <a:spcPts val="0"/>
                        </a:spcAft>
                      </a:pPr>
                      <a:r>
                        <a:rPr lang="es-EC" sz="1600" dirty="0">
                          <a:effectLst/>
                        </a:rPr>
                        <a:t> </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s-EC"/>
                    </a:p>
                  </a:txBody>
                  <a:tcPr/>
                </a:tc>
                <a:tc>
                  <a:txBody>
                    <a:bodyPr/>
                    <a:lstStyle/>
                    <a:p>
                      <a:pPr marL="38100" marR="38100" algn="ctr">
                        <a:lnSpc>
                          <a:spcPts val="1600"/>
                        </a:lnSpc>
                        <a:spcAft>
                          <a:spcPts val="0"/>
                        </a:spcAft>
                      </a:pPr>
                      <a:r>
                        <a:rPr lang="es-EC" sz="1600">
                          <a:effectLst/>
                        </a:rPr>
                        <a:t>test 25 metros nado</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600">
                          <a:effectLst/>
                        </a:rPr>
                        <a:t>Recobro correcto de los pies a la posición de propulsión Correlación</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1"/>
                  </a:ext>
                </a:extLst>
              </a:tr>
              <a:tr h="385301">
                <a:tc rowSpan="3">
                  <a:txBody>
                    <a:bodyPr/>
                    <a:lstStyle/>
                    <a:p>
                      <a:pPr marL="38100" marR="38100" algn="just">
                        <a:lnSpc>
                          <a:spcPts val="1600"/>
                        </a:lnSpc>
                        <a:spcAft>
                          <a:spcPts val="0"/>
                        </a:spcAft>
                      </a:pPr>
                      <a:r>
                        <a:rPr lang="es-EC" sz="1600">
                          <a:effectLst/>
                        </a:rPr>
                        <a:t>test 25 metros nado</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600">
                          <a:effectLst/>
                        </a:rPr>
                        <a:t>Correlación de Pearson</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dirty="0">
                          <a:effectLst/>
                        </a:rPr>
                        <a:t>1</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a:effectLst/>
                        </a:rPr>
                        <a:t>-,330</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183209">
                <a:tc vMerge="1">
                  <a:txBody>
                    <a:bodyPr/>
                    <a:lstStyle/>
                    <a:p>
                      <a:endParaRPr lang="es-EC"/>
                    </a:p>
                  </a:txBody>
                  <a:tcPr/>
                </a:tc>
                <a:tc>
                  <a:txBody>
                    <a:bodyPr/>
                    <a:lstStyle/>
                    <a:p>
                      <a:pPr marL="38100" marR="38100" algn="just">
                        <a:lnSpc>
                          <a:spcPts val="1600"/>
                        </a:lnSpc>
                        <a:spcAft>
                          <a:spcPts val="0"/>
                        </a:spcAft>
                      </a:pPr>
                      <a:r>
                        <a:rPr lang="es-EC" sz="1600">
                          <a:effectLst/>
                        </a:rPr>
                        <a:t>Sig. (bilateral)</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05000"/>
                        </a:lnSpc>
                        <a:spcAft>
                          <a:spcPts val="0"/>
                        </a:spcAft>
                      </a:pPr>
                      <a:r>
                        <a:rPr lang="es-EC" sz="1600">
                          <a:effectLst/>
                        </a:rPr>
                        <a:t> </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600">
                          <a:effectLst/>
                        </a:rPr>
                        <a:t>,424</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183209">
                <a:tc vMerge="1">
                  <a:txBody>
                    <a:bodyPr/>
                    <a:lstStyle/>
                    <a:p>
                      <a:endParaRPr lang="es-EC"/>
                    </a:p>
                  </a:txBody>
                  <a:tcPr/>
                </a:tc>
                <a:tc>
                  <a:txBody>
                    <a:bodyPr/>
                    <a:lstStyle/>
                    <a:p>
                      <a:pPr marL="38100" marR="38100" algn="just">
                        <a:lnSpc>
                          <a:spcPts val="1600"/>
                        </a:lnSpc>
                        <a:spcAft>
                          <a:spcPts val="0"/>
                        </a:spcAft>
                      </a:pPr>
                      <a:r>
                        <a:rPr lang="es-EC" sz="1600">
                          <a:effectLst/>
                        </a:rPr>
                        <a:t>N</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a:effectLst/>
                        </a:rPr>
                        <a:t>8</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a:effectLst/>
                        </a:rPr>
                        <a:t>8</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r h="385301">
                <a:tc rowSpan="3">
                  <a:txBody>
                    <a:bodyPr/>
                    <a:lstStyle/>
                    <a:p>
                      <a:pPr marL="38100" marR="38100" algn="just">
                        <a:lnSpc>
                          <a:spcPts val="1600"/>
                        </a:lnSpc>
                        <a:spcAft>
                          <a:spcPts val="0"/>
                        </a:spcAft>
                      </a:pPr>
                      <a:r>
                        <a:rPr lang="es-EC" sz="1600">
                          <a:effectLst/>
                        </a:rPr>
                        <a:t>Recobro correcto de los pies a la posición de propulsión Correlación</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600">
                          <a:effectLst/>
                        </a:rPr>
                        <a:t>Correlación de Pearson</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dirty="0">
                          <a:effectLst/>
                        </a:rPr>
                        <a:t>-,330</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dirty="0">
                          <a:effectLst/>
                        </a:rPr>
                        <a:t>1</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5"/>
                  </a:ext>
                </a:extLst>
              </a:tr>
              <a:tr h="183209">
                <a:tc vMerge="1">
                  <a:txBody>
                    <a:bodyPr/>
                    <a:lstStyle/>
                    <a:p>
                      <a:endParaRPr lang="es-EC"/>
                    </a:p>
                  </a:txBody>
                  <a:tcPr/>
                </a:tc>
                <a:tc>
                  <a:txBody>
                    <a:bodyPr/>
                    <a:lstStyle/>
                    <a:p>
                      <a:pPr marL="38100" marR="38100" algn="just">
                        <a:lnSpc>
                          <a:spcPts val="1600"/>
                        </a:lnSpc>
                        <a:spcAft>
                          <a:spcPts val="0"/>
                        </a:spcAft>
                      </a:pPr>
                      <a:r>
                        <a:rPr lang="es-EC" sz="1600">
                          <a:effectLst/>
                        </a:rPr>
                        <a:t>Sig. (bilateral)</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a:effectLst/>
                        </a:rPr>
                        <a:t>,424</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05000"/>
                        </a:lnSpc>
                        <a:spcAft>
                          <a:spcPts val="0"/>
                        </a:spcAft>
                      </a:pPr>
                      <a:r>
                        <a:rPr lang="es-EC" sz="1600" dirty="0">
                          <a:effectLst/>
                        </a:rPr>
                        <a:t> </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r h="183209">
                <a:tc vMerge="1">
                  <a:txBody>
                    <a:bodyPr/>
                    <a:lstStyle/>
                    <a:p>
                      <a:endParaRPr lang="es-EC"/>
                    </a:p>
                  </a:txBody>
                  <a:tcPr/>
                </a:tc>
                <a:tc>
                  <a:txBody>
                    <a:bodyPr/>
                    <a:lstStyle/>
                    <a:p>
                      <a:pPr marL="38100" marR="38100" algn="just">
                        <a:lnSpc>
                          <a:spcPts val="1600"/>
                        </a:lnSpc>
                        <a:spcAft>
                          <a:spcPts val="0"/>
                        </a:spcAft>
                      </a:pPr>
                      <a:r>
                        <a:rPr lang="es-EC" sz="1600" dirty="0">
                          <a:effectLst/>
                        </a:rPr>
                        <a:t>N</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a:effectLst/>
                        </a:rPr>
                        <a:t>8</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dirty="0">
                          <a:effectLst/>
                        </a:rPr>
                        <a:t>8</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151618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67544" y="548680"/>
            <a:ext cx="8352928" cy="1569660"/>
          </a:xfrm>
          <a:prstGeom prst="rect">
            <a:avLst/>
          </a:prstGeom>
          <a:noFill/>
        </p:spPr>
        <p:txBody>
          <a:bodyPr wrap="square" rtlCol="0">
            <a:spAutoFit/>
          </a:bodyPr>
          <a:lstStyle/>
          <a:p>
            <a:r>
              <a:rPr lang="es-EC" sz="2400" b="1" i="1" dirty="0"/>
              <a:t>Fase negativa correcto agarre de los pies con los talones próximo a los glúteos</a:t>
            </a:r>
          </a:p>
          <a:p>
            <a:r>
              <a:rPr lang="es-EC" sz="2400" i="1" dirty="0"/>
              <a:t>Resultados correcto agarre de los pies con los talones próximo a los glúteos</a:t>
            </a:r>
            <a:endParaRPr lang="es-EC" sz="2400" dirty="0"/>
          </a:p>
        </p:txBody>
      </p:sp>
      <p:graphicFrame>
        <p:nvGraphicFramePr>
          <p:cNvPr id="3" name="Tabla 2"/>
          <p:cNvGraphicFramePr>
            <a:graphicFrameLocks noGrp="1"/>
          </p:cNvGraphicFramePr>
          <p:nvPr/>
        </p:nvGraphicFramePr>
        <p:xfrm>
          <a:off x="2051720" y="2708920"/>
          <a:ext cx="5427110" cy="2874575"/>
        </p:xfrm>
        <a:graphic>
          <a:graphicData uri="http://schemas.openxmlformats.org/drawingml/2006/table">
            <a:tbl>
              <a:tblPr firstRow="1" firstCol="1" bandRow="1">
                <a:tableStyleId>{7E9639D4-E3E2-4D34-9284-5A2195B3D0D7}</a:tableStyleId>
              </a:tblPr>
              <a:tblGrid>
                <a:gridCol w="1732890">
                  <a:extLst>
                    <a:ext uri="{9D8B030D-6E8A-4147-A177-3AD203B41FA5}">
                      <a16:colId xmlns:a16="http://schemas.microsoft.com/office/drawing/2014/main" val="20000"/>
                    </a:ext>
                  </a:extLst>
                </a:gridCol>
                <a:gridCol w="1858569">
                  <a:extLst>
                    <a:ext uri="{9D8B030D-6E8A-4147-A177-3AD203B41FA5}">
                      <a16:colId xmlns:a16="http://schemas.microsoft.com/office/drawing/2014/main" val="20001"/>
                    </a:ext>
                  </a:extLst>
                </a:gridCol>
                <a:gridCol w="1835651">
                  <a:extLst>
                    <a:ext uri="{9D8B030D-6E8A-4147-A177-3AD203B41FA5}">
                      <a16:colId xmlns:a16="http://schemas.microsoft.com/office/drawing/2014/main" val="20002"/>
                    </a:ext>
                  </a:extLst>
                </a:gridCol>
              </a:tblGrid>
              <a:tr h="530175">
                <a:tc>
                  <a:txBody>
                    <a:bodyPr/>
                    <a:lstStyle/>
                    <a:p>
                      <a:pPr algn="just">
                        <a:lnSpc>
                          <a:spcPct val="105000"/>
                        </a:lnSpc>
                        <a:spcAft>
                          <a:spcPts val="0"/>
                        </a:spcAft>
                      </a:pPr>
                      <a:r>
                        <a:rPr lang="es-EC" sz="1600" dirty="0">
                          <a:effectLst/>
                        </a:rPr>
                        <a:t>Casos</a:t>
                      </a:r>
                      <a:endPar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5000"/>
                        </a:lnSpc>
                        <a:spcAft>
                          <a:spcPts val="0"/>
                        </a:spcAft>
                      </a:pPr>
                      <a:r>
                        <a:rPr lang="es-EC" sz="1600" dirty="0" err="1">
                          <a:effectLst/>
                        </a:rPr>
                        <a:t>Pretest</a:t>
                      </a:r>
                      <a:endPar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5000"/>
                        </a:lnSpc>
                        <a:spcAft>
                          <a:spcPts val="0"/>
                        </a:spcAft>
                      </a:pPr>
                      <a:r>
                        <a:rPr lang="es-EC" sz="1600">
                          <a:effectLst/>
                        </a:rPr>
                        <a:t>Postest</a:t>
                      </a:r>
                      <a:endPar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3050">
                <a:tc>
                  <a:txBody>
                    <a:bodyPr/>
                    <a:lstStyle/>
                    <a:p>
                      <a:pPr algn="just">
                        <a:lnSpc>
                          <a:spcPct val="105000"/>
                        </a:lnSpc>
                        <a:spcAft>
                          <a:spcPts val="0"/>
                        </a:spcAft>
                      </a:pPr>
                      <a:r>
                        <a:rPr lang="es-EC" sz="1600">
                          <a:effectLst/>
                        </a:rPr>
                        <a:t>Deportista 1</a:t>
                      </a:r>
                      <a:endPar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1600" dirty="0">
                          <a:effectLst/>
                        </a:rPr>
                        <a:t>2</a:t>
                      </a:r>
                      <a:endPar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1600">
                          <a:effectLst/>
                        </a:rPr>
                        <a:t>6</a:t>
                      </a:r>
                      <a:endPar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93050">
                <a:tc>
                  <a:txBody>
                    <a:bodyPr/>
                    <a:lstStyle/>
                    <a:p>
                      <a:pPr algn="just">
                        <a:lnSpc>
                          <a:spcPct val="105000"/>
                        </a:lnSpc>
                        <a:spcAft>
                          <a:spcPts val="0"/>
                        </a:spcAft>
                      </a:pPr>
                      <a:r>
                        <a:rPr lang="es-EC" sz="1600">
                          <a:effectLst/>
                        </a:rPr>
                        <a:t>Deportista 2</a:t>
                      </a:r>
                      <a:endPar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1600" dirty="0">
                          <a:effectLst/>
                        </a:rPr>
                        <a:t>3</a:t>
                      </a:r>
                      <a:endPar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1600">
                          <a:effectLst/>
                        </a:rPr>
                        <a:t>5</a:t>
                      </a:r>
                      <a:endPar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93050">
                <a:tc>
                  <a:txBody>
                    <a:bodyPr/>
                    <a:lstStyle/>
                    <a:p>
                      <a:pPr algn="just">
                        <a:lnSpc>
                          <a:spcPct val="105000"/>
                        </a:lnSpc>
                        <a:spcAft>
                          <a:spcPts val="0"/>
                        </a:spcAft>
                      </a:pPr>
                      <a:r>
                        <a:rPr lang="es-EC" sz="1600">
                          <a:effectLst/>
                        </a:rPr>
                        <a:t>Deportista 3</a:t>
                      </a:r>
                      <a:endPar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1600" dirty="0">
                          <a:effectLst/>
                        </a:rPr>
                        <a:t>3</a:t>
                      </a:r>
                      <a:endPar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1600">
                          <a:effectLst/>
                        </a:rPr>
                        <a:t>5</a:t>
                      </a:r>
                      <a:endPar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93050">
                <a:tc>
                  <a:txBody>
                    <a:bodyPr/>
                    <a:lstStyle/>
                    <a:p>
                      <a:pPr algn="just">
                        <a:lnSpc>
                          <a:spcPct val="105000"/>
                        </a:lnSpc>
                        <a:spcAft>
                          <a:spcPts val="0"/>
                        </a:spcAft>
                      </a:pPr>
                      <a:r>
                        <a:rPr lang="es-EC" sz="1600">
                          <a:effectLst/>
                        </a:rPr>
                        <a:t>Deportista 4</a:t>
                      </a:r>
                      <a:endPar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1600">
                          <a:effectLst/>
                        </a:rPr>
                        <a:t>2</a:t>
                      </a:r>
                      <a:endPar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1600" dirty="0">
                          <a:effectLst/>
                        </a:rPr>
                        <a:t>6</a:t>
                      </a:r>
                      <a:endPar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93050">
                <a:tc>
                  <a:txBody>
                    <a:bodyPr/>
                    <a:lstStyle/>
                    <a:p>
                      <a:pPr algn="just">
                        <a:lnSpc>
                          <a:spcPct val="105000"/>
                        </a:lnSpc>
                        <a:spcAft>
                          <a:spcPts val="0"/>
                        </a:spcAft>
                      </a:pPr>
                      <a:r>
                        <a:rPr lang="es-EC" sz="1600" dirty="0">
                          <a:effectLst/>
                        </a:rPr>
                        <a:t>Deportista 5</a:t>
                      </a:r>
                      <a:endPar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1600">
                          <a:effectLst/>
                        </a:rPr>
                        <a:t>4</a:t>
                      </a:r>
                      <a:endPar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1600" dirty="0">
                          <a:effectLst/>
                        </a:rPr>
                        <a:t>6</a:t>
                      </a:r>
                      <a:endPar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93050">
                <a:tc>
                  <a:txBody>
                    <a:bodyPr/>
                    <a:lstStyle/>
                    <a:p>
                      <a:pPr algn="just">
                        <a:lnSpc>
                          <a:spcPct val="105000"/>
                        </a:lnSpc>
                        <a:spcAft>
                          <a:spcPts val="0"/>
                        </a:spcAft>
                      </a:pPr>
                      <a:r>
                        <a:rPr lang="es-EC" sz="1600">
                          <a:effectLst/>
                        </a:rPr>
                        <a:t>Deportista 6</a:t>
                      </a:r>
                      <a:endPar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1600">
                          <a:effectLst/>
                        </a:rPr>
                        <a:t>3</a:t>
                      </a:r>
                      <a:endPar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1600" dirty="0">
                          <a:effectLst/>
                        </a:rPr>
                        <a:t>4</a:t>
                      </a:r>
                      <a:endPar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93050">
                <a:tc>
                  <a:txBody>
                    <a:bodyPr/>
                    <a:lstStyle/>
                    <a:p>
                      <a:pPr algn="just">
                        <a:lnSpc>
                          <a:spcPct val="105000"/>
                        </a:lnSpc>
                        <a:spcAft>
                          <a:spcPts val="0"/>
                        </a:spcAft>
                      </a:pPr>
                      <a:r>
                        <a:rPr lang="es-EC" sz="1600">
                          <a:effectLst/>
                        </a:rPr>
                        <a:t>Deportista 7</a:t>
                      </a:r>
                      <a:endPar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1600">
                          <a:effectLst/>
                        </a:rPr>
                        <a:t>3</a:t>
                      </a:r>
                      <a:endPar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1600" dirty="0">
                          <a:effectLst/>
                        </a:rPr>
                        <a:t>6</a:t>
                      </a:r>
                      <a:endPar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93050">
                <a:tc>
                  <a:txBody>
                    <a:bodyPr/>
                    <a:lstStyle/>
                    <a:p>
                      <a:pPr algn="just">
                        <a:lnSpc>
                          <a:spcPct val="105000"/>
                        </a:lnSpc>
                        <a:spcAft>
                          <a:spcPts val="0"/>
                        </a:spcAft>
                      </a:pPr>
                      <a:r>
                        <a:rPr lang="es-EC" sz="1600">
                          <a:effectLst/>
                        </a:rPr>
                        <a:t>Deportista 8</a:t>
                      </a:r>
                      <a:endPar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1600">
                          <a:effectLst/>
                        </a:rPr>
                        <a:t>3</a:t>
                      </a:r>
                      <a:endPar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Aft>
                          <a:spcPts val="0"/>
                        </a:spcAft>
                      </a:pPr>
                      <a:r>
                        <a:rPr lang="es-EC" sz="1600" dirty="0">
                          <a:effectLst/>
                        </a:rPr>
                        <a:t>5</a:t>
                      </a:r>
                      <a:endPar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241683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51520" y="548680"/>
            <a:ext cx="8568952" cy="461665"/>
          </a:xfrm>
          <a:prstGeom prst="rect">
            <a:avLst/>
          </a:prstGeom>
          <a:noFill/>
        </p:spPr>
        <p:txBody>
          <a:bodyPr wrap="square" rtlCol="0">
            <a:spAutoFit/>
          </a:bodyPr>
          <a:lstStyle/>
          <a:p>
            <a:r>
              <a:rPr lang="es-EC" sz="2400" b="1" i="1" dirty="0"/>
              <a:t>ESTADÍSTICOS DESCRIPTIVOS</a:t>
            </a:r>
            <a:endParaRPr lang="es-EC" sz="2400" b="1" dirty="0"/>
          </a:p>
        </p:txBody>
      </p:sp>
      <p:sp>
        <p:nvSpPr>
          <p:cNvPr id="5" name="CuadroTexto 4"/>
          <p:cNvSpPr txBox="1"/>
          <p:nvPr/>
        </p:nvSpPr>
        <p:spPr>
          <a:xfrm>
            <a:off x="251520" y="3846527"/>
            <a:ext cx="8640960" cy="2246769"/>
          </a:xfrm>
          <a:prstGeom prst="rect">
            <a:avLst/>
          </a:prstGeom>
          <a:noFill/>
        </p:spPr>
        <p:txBody>
          <a:bodyPr wrap="square" rtlCol="0">
            <a:spAutoFit/>
          </a:bodyPr>
          <a:lstStyle/>
          <a:p>
            <a:r>
              <a:rPr lang="es-EC" sz="2000" b="1" dirty="0"/>
              <a:t>Nota: </a:t>
            </a:r>
            <a:r>
              <a:rPr lang="es-EC" sz="2000" dirty="0"/>
              <a:t>Encontramos que los nadadores, en el test técnico de la fase negativa correcto agarre de los pies con los talones próximo a los glúteos obtienen en el </a:t>
            </a:r>
            <a:r>
              <a:rPr lang="es-EC" sz="2000" dirty="0" err="1"/>
              <a:t>pretest</a:t>
            </a:r>
            <a:r>
              <a:rPr lang="es-EC" sz="2000" dirty="0"/>
              <a:t> una media de 2,87 puntos, un máximo de 4,00 puntos, un mínimo de 2,00 puntos y un rango de 2,00 puntos. Luego de aplicar la propuesta se obtiene una media de 5,37 puntos, un máximo de 6,00 puntos, un mínimo de 4,00 puntos y un rango de 2,00 puntos. Evidenciando una mejora considerable en los resultados finales.</a:t>
            </a:r>
          </a:p>
        </p:txBody>
      </p:sp>
      <p:graphicFrame>
        <p:nvGraphicFramePr>
          <p:cNvPr id="4" name="Tabla 3"/>
          <p:cNvGraphicFramePr>
            <a:graphicFrameLocks noGrp="1"/>
          </p:cNvGraphicFramePr>
          <p:nvPr/>
        </p:nvGraphicFramePr>
        <p:xfrm>
          <a:off x="251520" y="1256988"/>
          <a:ext cx="8568951" cy="2403008"/>
        </p:xfrm>
        <a:graphic>
          <a:graphicData uri="http://schemas.openxmlformats.org/drawingml/2006/table">
            <a:tbl>
              <a:tblPr>
                <a:tableStyleId>{348E0D0E-90F0-4FF7-A89F-ABA352942017}</a:tableStyleId>
              </a:tblPr>
              <a:tblGrid>
                <a:gridCol w="2319631">
                  <a:extLst>
                    <a:ext uri="{9D8B030D-6E8A-4147-A177-3AD203B41FA5}">
                      <a16:colId xmlns:a16="http://schemas.microsoft.com/office/drawing/2014/main" val="20000"/>
                    </a:ext>
                  </a:extLst>
                </a:gridCol>
                <a:gridCol w="687298">
                  <a:extLst>
                    <a:ext uri="{9D8B030D-6E8A-4147-A177-3AD203B41FA5}">
                      <a16:colId xmlns:a16="http://schemas.microsoft.com/office/drawing/2014/main" val="20001"/>
                    </a:ext>
                  </a:extLst>
                </a:gridCol>
                <a:gridCol w="902609">
                  <a:extLst>
                    <a:ext uri="{9D8B030D-6E8A-4147-A177-3AD203B41FA5}">
                      <a16:colId xmlns:a16="http://schemas.microsoft.com/office/drawing/2014/main" val="20002"/>
                    </a:ext>
                  </a:extLst>
                </a:gridCol>
                <a:gridCol w="1052160">
                  <a:extLst>
                    <a:ext uri="{9D8B030D-6E8A-4147-A177-3AD203B41FA5}">
                      <a16:colId xmlns:a16="http://schemas.microsoft.com/office/drawing/2014/main" val="20003"/>
                    </a:ext>
                  </a:extLst>
                </a:gridCol>
                <a:gridCol w="1239894">
                  <a:extLst>
                    <a:ext uri="{9D8B030D-6E8A-4147-A177-3AD203B41FA5}">
                      <a16:colId xmlns:a16="http://schemas.microsoft.com/office/drawing/2014/main" val="20004"/>
                    </a:ext>
                  </a:extLst>
                </a:gridCol>
                <a:gridCol w="970490">
                  <a:extLst>
                    <a:ext uri="{9D8B030D-6E8A-4147-A177-3AD203B41FA5}">
                      <a16:colId xmlns:a16="http://schemas.microsoft.com/office/drawing/2014/main" val="20005"/>
                    </a:ext>
                  </a:extLst>
                </a:gridCol>
                <a:gridCol w="1396869">
                  <a:extLst>
                    <a:ext uri="{9D8B030D-6E8A-4147-A177-3AD203B41FA5}">
                      <a16:colId xmlns:a16="http://schemas.microsoft.com/office/drawing/2014/main" val="20006"/>
                    </a:ext>
                  </a:extLst>
                </a:gridCol>
              </a:tblGrid>
              <a:tr h="409700">
                <a:tc>
                  <a:txBody>
                    <a:bodyPr/>
                    <a:lstStyle/>
                    <a:p>
                      <a:pPr algn="just">
                        <a:lnSpc>
                          <a:spcPct val="105000"/>
                        </a:lnSpc>
                        <a:spcAft>
                          <a:spcPts val="0"/>
                        </a:spcAft>
                      </a:pPr>
                      <a:r>
                        <a:rPr lang="es-EC" sz="1400" dirty="0">
                          <a:effectLst/>
                        </a:rPr>
                        <a:t> </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ct val="105000"/>
                        </a:lnSpc>
                        <a:spcAft>
                          <a:spcPts val="0"/>
                        </a:spcAft>
                      </a:pPr>
                      <a:r>
                        <a:rPr lang="es-EC" sz="1400">
                          <a:effectLst/>
                        </a:rPr>
                        <a:t>N</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ct val="105000"/>
                        </a:lnSpc>
                        <a:spcAft>
                          <a:spcPts val="0"/>
                        </a:spcAft>
                      </a:pPr>
                      <a:r>
                        <a:rPr lang="es-EC" sz="1400">
                          <a:effectLst/>
                        </a:rPr>
                        <a:t>Rango</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ct val="105000"/>
                        </a:lnSpc>
                        <a:spcAft>
                          <a:spcPts val="0"/>
                        </a:spcAft>
                      </a:pPr>
                      <a:r>
                        <a:rPr lang="es-EC" sz="1400">
                          <a:effectLst/>
                        </a:rPr>
                        <a:t>Mínimo</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ct val="105000"/>
                        </a:lnSpc>
                        <a:spcAft>
                          <a:spcPts val="0"/>
                        </a:spcAft>
                      </a:pPr>
                      <a:r>
                        <a:rPr lang="es-EC" sz="1400">
                          <a:effectLst/>
                        </a:rPr>
                        <a:t>Máximo</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ct val="105000"/>
                        </a:lnSpc>
                        <a:spcAft>
                          <a:spcPts val="0"/>
                        </a:spcAft>
                      </a:pPr>
                      <a:r>
                        <a:rPr lang="es-EC" sz="1400">
                          <a:effectLst/>
                        </a:rPr>
                        <a:t>Media</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ct val="105000"/>
                        </a:lnSpc>
                        <a:spcAft>
                          <a:spcPts val="0"/>
                        </a:spcAft>
                      </a:pPr>
                      <a:r>
                        <a:rPr lang="es-EC" sz="1400">
                          <a:effectLst/>
                        </a:rPr>
                        <a:t>Desviación</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0"/>
                  </a:ext>
                </a:extLst>
              </a:tr>
              <a:tr h="884640">
                <a:tc>
                  <a:txBody>
                    <a:bodyPr/>
                    <a:lstStyle/>
                    <a:p>
                      <a:pPr marL="38100" marR="38100" algn="just">
                        <a:lnSpc>
                          <a:spcPct val="105000"/>
                        </a:lnSpc>
                        <a:spcAft>
                          <a:spcPts val="0"/>
                        </a:spcAft>
                      </a:pPr>
                      <a:r>
                        <a:rPr lang="es-EC" sz="1400" dirty="0" err="1">
                          <a:effectLst/>
                        </a:rPr>
                        <a:t>Pretest</a:t>
                      </a:r>
                      <a:r>
                        <a:rPr lang="es-EC" sz="1400" dirty="0">
                          <a:effectLst/>
                        </a:rPr>
                        <a:t> Correcto agarre de los pies con los talones próximo a los glúteos</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ct val="105000"/>
                        </a:lnSpc>
                        <a:spcAft>
                          <a:spcPts val="0"/>
                        </a:spcAft>
                      </a:pPr>
                      <a:r>
                        <a:rPr lang="es-EC" sz="1400">
                          <a:effectLst/>
                        </a:rPr>
                        <a:t>8</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ct val="105000"/>
                        </a:lnSpc>
                        <a:spcAft>
                          <a:spcPts val="0"/>
                        </a:spcAft>
                      </a:pPr>
                      <a:r>
                        <a:rPr lang="es-EC" sz="1400" dirty="0">
                          <a:effectLst/>
                        </a:rPr>
                        <a:t>2,00</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ct val="105000"/>
                        </a:lnSpc>
                        <a:spcAft>
                          <a:spcPts val="0"/>
                        </a:spcAft>
                      </a:pPr>
                      <a:r>
                        <a:rPr lang="es-EC" sz="1400">
                          <a:effectLst/>
                        </a:rPr>
                        <a:t>2,00</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ct val="105000"/>
                        </a:lnSpc>
                        <a:spcAft>
                          <a:spcPts val="0"/>
                        </a:spcAft>
                      </a:pPr>
                      <a:r>
                        <a:rPr lang="es-EC" sz="1400">
                          <a:effectLst/>
                        </a:rPr>
                        <a:t>4,00</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ct val="105000"/>
                        </a:lnSpc>
                        <a:spcAft>
                          <a:spcPts val="0"/>
                        </a:spcAft>
                      </a:pPr>
                      <a:r>
                        <a:rPr lang="es-EC" sz="1400">
                          <a:effectLst/>
                        </a:rPr>
                        <a:t>2,8750</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ct val="105000"/>
                        </a:lnSpc>
                        <a:spcAft>
                          <a:spcPts val="0"/>
                        </a:spcAft>
                      </a:pPr>
                      <a:r>
                        <a:rPr lang="es-EC" sz="1400">
                          <a:effectLst/>
                        </a:rPr>
                        <a:t>,64087</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r h="884640">
                <a:tc>
                  <a:txBody>
                    <a:bodyPr/>
                    <a:lstStyle/>
                    <a:p>
                      <a:pPr marL="38100" marR="38100" algn="just">
                        <a:lnSpc>
                          <a:spcPct val="105000"/>
                        </a:lnSpc>
                        <a:spcAft>
                          <a:spcPts val="0"/>
                        </a:spcAft>
                      </a:pPr>
                      <a:r>
                        <a:rPr lang="es-EC" sz="1400">
                          <a:effectLst/>
                        </a:rPr>
                        <a:t>Postest Correcto agarre de los pies con los talones próximo a los glúteos</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ct val="105000"/>
                        </a:lnSpc>
                        <a:spcAft>
                          <a:spcPts val="0"/>
                        </a:spcAft>
                      </a:pPr>
                      <a:r>
                        <a:rPr lang="es-EC" sz="1400">
                          <a:effectLst/>
                        </a:rPr>
                        <a:t>8</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ct val="105000"/>
                        </a:lnSpc>
                        <a:spcAft>
                          <a:spcPts val="0"/>
                        </a:spcAft>
                      </a:pPr>
                      <a:r>
                        <a:rPr lang="es-EC" sz="1400" dirty="0">
                          <a:effectLst/>
                        </a:rPr>
                        <a:t>2,00</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ct val="105000"/>
                        </a:lnSpc>
                        <a:spcAft>
                          <a:spcPts val="0"/>
                        </a:spcAft>
                      </a:pPr>
                      <a:r>
                        <a:rPr lang="es-EC" sz="1400">
                          <a:effectLst/>
                        </a:rPr>
                        <a:t>4,00</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ct val="105000"/>
                        </a:lnSpc>
                        <a:spcAft>
                          <a:spcPts val="0"/>
                        </a:spcAft>
                      </a:pPr>
                      <a:r>
                        <a:rPr lang="es-EC" sz="1400">
                          <a:effectLst/>
                        </a:rPr>
                        <a:t>6,00</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ct val="105000"/>
                        </a:lnSpc>
                        <a:spcAft>
                          <a:spcPts val="0"/>
                        </a:spcAft>
                      </a:pPr>
                      <a:r>
                        <a:rPr lang="es-EC" sz="1400">
                          <a:effectLst/>
                        </a:rPr>
                        <a:t>5,3750</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ct val="105000"/>
                        </a:lnSpc>
                        <a:spcAft>
                          <a:spcPts val="0"/>
                        </a:spcAft>
                      </a:pPr>
                      <a:r>
                        <a:rPr lang="es-EC" sz="1400">
                          <a:effectLst/>
                        </a:rPr>
                        <a:t>,74402</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209057">
                <a:tc>
                  <a:txBody>
                    <a:bodyPr/>
                    <a:lstStyle/>
                    <a:p>
                      <a:pPr marL="38100" marR="38100" algn="just">
                        <a:lnSpc>
                          <a:spcPct val="105000"/>
                        </a:lnSpc>
                        <a:spcAft>
                          <a:spcPts val="0"/>
                        </a:spcAft>
                      </a:pPr>
                      <a:r>
                        <a:rPr lang="es-EC" sz="1400">
                          <a:effectLst/>
                        </a:rPr>
                        <a:t>N válido (por lista)</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ct val="105000"/>
                        </a:lnSpc>
                        <a:spcAft>
                          <a:spcPts val="0"/>
                        </a:spcAft>
                      </a:pPr>
                      <a:r>
                        <a:rPr lang="es-EC" sz="1400">
                          <a:effectLst/>
                        </a:rPr>
                        <a:t>8</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5000"/>
                        </a:lnSpc>
                        <a:spcAft>
                          <a:spcPts val="0"/>
                        </a:spcAft>
                      </a:pPr>
                      <a:r>
                        <a:rPr lang="es-EC" sz="1400">
                          <a:effectLst/>
                        </a:rPr>
                        <a:t> </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5000"/>
                        </a:lnSpc>
                        <a:spcAft>
                          <a:spcPts val="0"/>
                        </a:spcAft>
                      </a:pPr>
                      <a:r>
                        <a:rPr lang="es-EC" sz="1400" dirty="0">
                          <a:effectLst/>
                        </a:rPr>
                        <a:t> </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5000"/>
                        </a:lnSpc>
                        <a:spcAft>
                          <a:spcPts val="0"/>
                        </a:spcAft>
                      </a:pPr>
                      <a:r>
                        <a:rPr lang="es-EC" sz="1400" dirty="0">
                          <a:effectLst/>
                        </a:rPr>
                        <a:t> </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5000"/>
                        </a:lnSpc>
                        <a:spcAft>
                          <a:spcPts val="0"/>
                        </a:spcAft>
                      </a:pPr>
                      <a:r>
                        <a:rPr lang="es-EC" sz="1400" dirty="0">
                          <a:effectLst/>
                        </a:rPr>
                        <a:t> </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5000"/>
                        </a:lnSpc>
                        <a:spcAft>
                          <a:spcPts val="0"/>
                        </a:spcAft>
                      </a:pPr>
                      <a:r>
                        <a:rPr lang="es-EC" sz="1400" dirty="0">
                          <a:effectLst/>
                        </a:rPr>
                        <a:t> </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10871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51520" y="620688"/>
            <a:ext cx="8568952" cy="461665"/>
          </a:xfrm>
          <a:prstGeom prst="rect">
            <a:avLst/>
          </a:prstGeom>
          <a:noFill/>
        </p:spPr>
        <p:txBody>
          <a:bodyPr wrap="square" rtlCol="0">
            <a:spAutoFit/>
          </a:bodyPr>
          <a:lstStyle/>
          <a:p>
            <a:r>
              <a:rPr lang="es-EC" sz="2400" i="1" dirty="0"/>
              <a:t>Diferencia de Medias. </a:t>
            </a:r>
            <a:endParaRPr lang="es-EC" sz="2400" b="1" dirty="0"/>
          </a:p>
        </p:txBody>
      </p:sp>
      <p:sp>
        <p:nvSpPr>
          <p:cNvPr id="8" name="CuadroTexto 7"/>
          <p:cNvSpPr txBox="1"/>
          <p:nvPr/>
        </p:nvSpPr>
        <p:spPr>
          <a:xfrm>
            <a:off x="251520" y="4077072"/>
            <a:ext cx="8640960" cy="1323439"/>
          </a:xfrm>
          <a:prstGeom prst="rect">
            <a:avLst/>
          </a:prstGeom>
          <a:noFill/>
        </p:spPr>
        <p:txBody>
          <a:bodyPr wrap="square" rtlCol="0">
            <a:spAutoFit/>
          </a:bodyPr>
          <a:lstStyle/>
          <a:p>
            <a:r>
              <a:rPr lang="es-EC" sz="2000" b="1" dirty="0"/>
              <a:t>Nota: </a:t>
            </a:r>
            <a:r>
              <a:rPr lang="es-EC" sz="2000" dirty="0"/>
              <a:t>Se puede observar que en el test</a:t>
            </a:r>
            <a:r>
              <a:rPr lang="es-EC" sz="2000" b="1" dirty="0"/>
              <a:t> </a:t>
            </a:r>
            <a:r>
              <a:rPr lang="es-EC" sz="2000" dirty="0"/>
              <a:t>técnico de la fase negativa Correcto agarre de los pies con los talones próximo a los glúteos una mejora en la diferencia de medias es de 2,50 puntos lo que no da a entender que la propuesta fue bien aplica</a:t>
            </a:r>
          </a:p>
        </p:txBody>
      </p:sp>
      <p:graphicFrame>
        <p:nvGraphicFramePr>
          <p:cNvPr id="2" name="Tabla 1"/>
          <p:cNvGraphicFramePr>
            <a:graphicFrameLocks noGrp="1"/>
          </p:cNvGraphicFramePr>
          <p:nvPr/>
        </p:nvGraphicFramePr>
        <p:xfrm>
          <a:off x="2051720" y="1082353"/>
          <a:ext cx="5311797" cy="2767354"/>
        </p:xfrm>
        <a:graphic>
          <a:graphicData uri="http://schemas.openxmlformats.org/drawingml/2006/table">
            <a:tbl>
              <a:tblPr>
                <a:tableStyleId>{348E0D0E-90F0-4FF7-A89F-ABA352942017}</a:tableStyleId>
              </a:tblPr>
              <a:tblGrid>
                <a:gridCol w="1512168">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855413">
                  <a:extLst>
                    <a:ext uri="{9D8B030D-6E8A-4147-A177-3AD203B41FA5}">
                      <a16:colId xmlns:a16="http://schemas.microsoft.com/office/drawing/2014/main" val="20002"/>
                    </a:ext>
                  </a:extLst>
                </a:gridCol>
              </a:tblGrid>
              <a:tr h="289597">
                <a:tc gridSpan="3">
                  <a:txBody>
                    <a:bodyPr/>
                    <a:lstStyle/>
                    <a:p>
                      <a:pPr marL="38100" marR="38100" algn="ctr">
                        <a:lnSpc>
                          <a:spcPts val="1600"/>
                        </a:lnSpc>
                        <a:spcAft>
                          <a:spcPts val="0"/>
                        </a:spcAft>
                      </a:pPr>
                      <a:r>
                        <a:rPr lang="es-EC" sz="1800" dirty="0">
                          <a:effectLst/>
                        </a:rPr>
                        <a:t>Informe</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1478419">
                <a:tc>
                  <a:txBody>
                    <a:bodyPr/>
                    <a:lstStyle/>
                    <a:p>
                      <a:pPr algn="just">
                        <a:lnSpc>
                          <a:spcPct val="105000"/>
                        </a:lnSpc>
                        <a:spcAft>
                          <a:spcPts val="0"/>
                        </a:spcAft>
                      </a:pPr>
                      <a:r>
                        <a:rPr lang="es-EC" sz="1800" dirty="0">
                          <a:effectLst/>
                        </a:rPr>
                        <a:t> </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800" dirty="0" err="1">
                          <a:effectLst/>
                        </a:rPr>
                        <a:t>Pretest</a:t>
                      </a:r>
                      <a:r>
                        <a:rPr lang="es-EC" sz="1800" dirty="0">
                          <a:effectLst/>
                        </a:rPr>
                        <a:t> Correcto agarre de los pies con los talones próximo a los glúteos</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800">
                          <a:effectLst/>
                        </a:rPr>
                        <a:t>Postest Correcto agarre de los pies con los talones próximo a los glúteos</a:t>
                      </a:r>
                      <a:endParaRPr lang="es-EC" sz="18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1"/>
                  </a:ext>
                </a:extLst>
              </a:tr>
              <a:tr h="303341">
                <a:tc>
                  <a:txBody>
                    <a:bodyPr/>
                    <a:lstStyle/>
                    <a:p>
                      <a:pPr marL="38100" marR="38100" algn="just">
                        <a:lnSpc>
                          <a:spcPts val="1600"/>
                        </a:lnSpc>
                        <a:spcAft>
                          <a:spcPts val="0"/>
                        </a:spcAft>
                      </a:pPr>
                      <a:r>
                        <a:rPr lang="es-EC" sz="1800">
                          <a:effectLst/>
                        </a:rPr>
                        <a:t>Media</a:t>
                      </a:r>
                      <a:endParaRPr lang="es-EC" sz="18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800">
                          <a:effectLst/>
                        </a:rPr>
                        <a:t>2,8750</a:t>
                      </a:r>
                      <a:endParaRPr lang="es-EC" sz="18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800" dirty="0">
                          <a:effectLst/>
                        </a:rPr>
                        <a:t>5,3750</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289597">
                <a:tc>
                  <a:txBody>
                    <a:bodyPr/>
                    <a:lstStyle/>
                    <a:p>
                      <a:pPr marL="38100" marR="38100" algn="just">
                        <a:lnSpc>
                          <a:spcPts val="1600"/>
                        </a:lnSpc>
                        <a:spcAft>
                          <a:spcPts val="0"/>
                        </a:spcAft>
                      </a:pPr>
                      <a:r>
                        <a:rPr lang="es-EC" sz="1800">
                          <a:effectLst/>
                        </a:rPr>
                        <a:t>N</a:t>
                      </a:r>
                      <a:endParaRPr lang="es-EC" sz="18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800" dirty="0">
                          <a:effectLst/>
                        </a:rPr>
                        <a:t>8</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800" dirty="0">
                          <a:effectLst/>
                        </a:rPr>
                        <a:t>8</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303341">
                <a:tc>
                  <a:txBody>
                    <a:bodyPr/>
                    <a:lstStyle/>
                    <a:p>
                      <a:pPr marL="38100" marR="38100" algn="just">
                        <a:lnSpc>
                          <a:spcPts val="1600"/>
                        </a:lnSpc>
                        <a:spcAft>
                          <a:spcPts val="0"/>
                        </a:spcAft>
                      </a:pPr>
                      <a:r>
                        <a:rPr lang="es-EC" sz="1800">
                          <a:effectLst/>
                        </a:rPr>
                        <a:t>Diferencia de medias</a:t>
                      </a:r>
                      <a:endParaRPr lang="es-EC" sz="18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gridSpan="2">
                  <a:txBody>
                    <a:bodyPr/>
                    <a:lstStyle/>
                    <a:p>
                      <a:pPr marL="38100" marR="38100" algn="ctr">
                        <a:lnSpc>
                          <a:spcPts val="1600"/>
                        </a:lnSpc>
                        <a:spcAft>
                          <a:spcPts val="0"/>
                        </a:spcAft>
                      </a:pPr>
                      <a:r>
                        <a:rPr lang="es-EC" sz="1800" dirty="0">
                          <a:effectLst/>
                        </a:rPr>
                        <a:t>2,50 puntos</a:t>
                      </a:r>
                      <a:endParaRPr lang="es-EC"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EC"/>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760236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79512" y="620688"/>
            <a:ext cx="8568952" cy="461665"/>
          </a:xfrm>
          <a:prstGeom prst="rect">
            <a:avLst/>
          </a:prstGeom>
          <a:noFill/>
        </p:spPr>
        <p:txBody>
          <a:bodyPr wrap="square" rtlCol="0">
            <a:spAutoFit/>
          </a:bodyPr>
          <a:lstStyle/>
          <a:p>
            <a:r>
              <a:rPr lang="es-EC" sz="2400" b="1" i="1" dirty="0"/>
              <a:t>Prueba de rangos con signo de </a:t>
            </a:r>
            <a:r>
              <a:rPr lang="es-EC" sz="2400" b="1" i="1" dirty="0" err="1"/>
              <a:t>Wilcoxon</a:t>
            </a:r>
            <a:r>
              <a:rPr lang="es-EC" sz="2400" b="1" i="1" dirty="0"/>
              <a:t>. </a:t>
            </a:r>
            <a:endParaRPr lang="es-EC" sz="2400" b="1" dirty="0"/>
          </a:p>
        </p:txBody>
      </p:sp>
      <p:sp>
        <p:nvSpPr>
          <p:cNvPr id="7" name="CuadroTexto 6"/>
          <p:cNvSpPr txBox="1"/>
          <p:nvPr/>
        </p:nvSpPr>
        <p:spPr>
          <a:xfrm>
            <a:off x="188237" y="4621490"/>
            <a:ext cx="8955763" cy="1631216"/>
          </a:xfrm>
          <a:prstGeom prst="rect">
            <a:avLst/>
          </a:prstGeom>
          <a:noFill/>
        </p:spPr>
        <p:txBody>
          <a:bodyPr wrap="square" rtlCol="0">
            <a:spAutoFit/>
          </a:bodyPr>
          <a:lstStyle/>
          <a:p>
            <a:r>
              <a:rPr lang="es-EC" sz="2000" b="1" dirty="0"/>
              <a:t>Nota: </a:t>
            </a:r>
            <a:r>
              <a:rPr lang="es-EC" sz="2000" dirty="0"/>
              <a:t>En el test correcto agarre de los pies con los talones próximo a los glúteos el p valor es de 0,01, siendo menor al valor de 0,05, lo que nos permite rechazar la hipótesis nula y acepta la hipótesis de trabajo “</a:t>
            </a:r>
            <a:r>
              <a:rPr lang="es-EC" sz="2000" b="1" dirty="0"/>
              <a:t>Hi:</a:t>
            </a:r>
            <a:r>
              <a:rPr lang="es-EC" sz="2000" dirty="0"/>
              <a:t> Los ejercicios específicos de fuerza explosiva mejoran la efectividad de la patada de pecho en nadadores juveniles club ESNNAT</a:t>
            </a:r>
          </a:p>
        </p:txBody>
      </p:sp>
      <p:graphicFrame>
        <p:nvGraphicFramePr>
          <p:cNvPr id="3" name="Tabla 2"/>
          <p:cNvGraphicFramePr>
            <a:graphicFrameLocks noGrp="1"/>
          </p:cNvGraphicFramePr>
          <p:nvPr/>
        </p:nvGraphicFramePr>
        <p:xfrm>
          <a:off x="323528" y="1052736"/>
          <a:ext cx="8136905" cy="3646982"/>
        </p:xfrm>
        <a:graphic>
          <a:graphicData uri="http://schemas.openxmlformats.org/drawingml/2006/table">
            <a:tbl>
              <a:tblPr>
                <a:tableStyleId>{348E0D0E-90F0-4FF7-A89F-ABA352942017}</a:tableStyleId>
              </a:tblPr>
              <a:tblGrid>
                <a:gridCol w="2295359">
                  <a:extLst>
                    <a:ext uri="{9D8B030D-6E8A-4147-A177-3AD203B41FA5}">
                      <a16:colId xmlns:a16="http://schemas.microsoft.com/office/drawing/2014/main" val="20000"/>
                    </a:ext>
                  </a:extLst>
                </a:gridCol>
                <a:gridCol w="1708218">
                  <a:extLst>
                    <a:ext uri="{9D8B030D-6E8A-4147-A177-3AD203B41FA5}">
                      <a16:colId xmlns:a16="http://schemas.microsoft.com/office/drawing/2014/main" val="20001"/>
                    </a:ext>
                  </a:extLst>
                </a:gridCol>
                <a:gridCol w="1377776">
                  <a:extLst>
                    <a:ext uri="{9D8B030D-6E8A-4147-A177-3AD203B41FA5}">
                      <a16:colId xmlns:a16="http://schemas.microsoft.com/office/drawing/2014/main" val="20002"/>
                    </a:ext>
                  </a:extLst>
                </a:gridCol>
                <a:gridCol w="1377776">
                  <a:extLst>
                    <a:ext uri="{9D8B030D-6E8A-4147-A177-3AD203B41FA5}">
                      <a16:colId xmlns:a16="http://schemas.microsoft.com/office/drawing/2014/main" val="20003"/>
                    </a:ext>
                  </a:extLst>
                </a:gridCol>
                <a:gridCol w="1377776">
                  <a:extLst>
                    <a:ext uri="{9D8B030D-6E8A-4147-A177-3AD203B41FA5}">
                      <a16:colId xmlns:a16="http://schemas.microsoft.com/office/drawing/2014/main" val="20004"/>
                    </a:ext>
                  </a:extLst>
                </a:gridCol>
              </a:tblGrid>
              <a:tr h="404276">
                <a:tc gridSpan="2">
                  <a:txBody>
                    <a:bodyPr/>
                    <a:lstStyle/>
                    <a:p>
                      <a:pPr algn="just">
                        <a:lnSpc>
                          <a:spcPct val="105000"/>
                        </a:lnSpc>
                        <a:spcAft>
                          <a:spcPts val="0"/>
                        </a:spcAft>
                      </a:pPr>
                      <a:r>
                        <a:rPr lang="es-EC" sz="1400" dirty="0">
                          <a:effectLst/>
                        </a:rPr>
                        <a:t> </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s-EC"/>
                    </a:p>
                  </a:txBody>
                  <a:tcPr/>
                </a:tc>
                <a:tc>
                  <a:txBody>
                    <a:bodyPr/>
                    <a:lstStyle/>
                    <a:p>
                      <a:pPr marL="38100" marR="38100" algn="ctr">
                        <a:lnSpc>
                          <a:spcPts val="1600"/>
                        </a:lnSpc>
                        <a:spcAft>
                          <a:spcPts val="0"/>
                        </a:spcAft>
                      </a:pPr>
                      <a:r>
                        <a:rPr lang="es-EC" sz="1400">
                          <a:effectLst/>
                        </a:rPr>
                        <a:t>N</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400">
                          <a:effectLst/>
                        </a:rPr>
                        <a:t>Rango promedio</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400">
                          <a:effectLst/>
                        </a:rPr>
                        <a:t>Suma de rangos</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0"/>
                  </a:ext>
                </a:extLst>
              </a:tr>
              <a:tr h="334309">
                <a:tc rowSpan="4">
                  <a:txBody>
                    <a:bodyPr/>
                    <a:lstStyle/>
                    <a:p>
                      <a:pPr marL="38100" marR="38100" algn="just">
                        <a:lnSpc>
                          <a:spcPts val="1600"/>
                        </a:lnSpc>
                        <a:spcAft>
                          <a:spcPts val="0"/>
                        </a:spcAft>
                      </a:pPr>
                      <a:r>
                        <a:rPr lang="es-EC" sz="1400">
                          <a:effectLst/>
                        </a:rPr>
                        <a:t>Postest Correcto agarre de los pies con los talones próximo a los glúteos - Pretest Correcto agarre de los pies con los talones próximo a los glúteos</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400" dirty="0">
                          <a:effectLst/>
                        </a:rPr>
                        <a:t>Rangos negativos</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400">
                          <a:effectLst/>
                        </a:rPr>
                        <a:t>0</a:t>
                      </a:r>
                      <a:r>
                        <a:rPr lang="es-EC" sz="1400" baseline="30000">
                          <a:effectLst/>
                        </a:rPr>
                        <a:t>a</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400">
                          <a:effectLst/>
                        </a:rPr>
                        <a:t>,00</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400">
                          <a:effectLst/>
                        </a:rPr>
                        <a:t>,00</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r h="202138">
                <a:tc vMerge="1">
                  <a:txBody>
                    <a:bodyPr/>
                    <a:lstStyle/>
                    <a:p>
                      <a:endParaRPr lang="es-EC"/>
                    </a:p>
                  </a:txBody>
                  <a:tcPr/>
                </a:tc>
                <a:tc>
                  <a:txBody>
                    <a:bodyPr/>
                    <a:lstStyle/>
                    <a:p>
                      <a:pPr marL="38100" marR="38100" algn="just">
                        <a:lnSpc>
                          <a:spcPts val="1600"/>
                        </a:lnSpc>
                        <a:spcAft>
                          <a:spcPts val="0"/>
                        </a:spcAft>
                      </a:pPr>
                      <a:r>
                        <a:rPr lang="es-EC" sz="1400" dirty="0">
                          <a:effectLst/>
                        </a:rPr>
                        <a:t>Rangos positivos</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400" dirty="0">
                          <a:effectLst/>
                        </a:rPr>
                        <a:t>8</a:t>
                      </a:r>
                      <a:r>
                        <a:rPr lang="es-EC" sz="1400" baseline="30000" dirty="0">
                          <a:effectLst/>
                        </a:rPr>
                        <a:t>b</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400">
                          <a:effectLst/>
                        </a:rPr>
                        <a:t>4,50</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400">
                          <a:effectLst/>
                        </a:rPr>
                        <a:t>36,00</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207381">
                <a:tc vMerge="1">
                  <a:txBody>
                    <a:bodyPr/>
                    <a:lstStyle/>
                    <a:p>
                      <a:endParaRPr lang="es-EC"/>
                    </a:p>
                  </a:txBody>
                  <a:tcPr/>
                </a:tc>
                <a:tc>
                  <a:txBody>
                    <a:bodyPr/>
                    <a:lstStyle/>
                    <a:p>
                      <a:pPr marL="38100" marR="38100" algn="just">
                        <a:lnSpc>
                          <a:spcPts val="1600"/>
                        </a:lnSpc>
                        <a:spcAft>
                          <a:spcPts val="0"/>
                        </a:spcAft>
                      </a:pPr>
                      <a:r>
                        <a:rPr lang="es-EC" sz="1400" dirty="0">
                          <a:effectLst/>
                        </a:rPr>
                        <a:t>Empates</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400" dirty="0">
                          <a:effectLst/>
                        </a:rPr>
                        <a:t>0</a:t>
                      </a:r>
                      <a:r>
                        <a:rPr lang="es-EC" sz="1400" baseline="30000" dirty="0">
                          <a:effectLst/>
                        </a:rPr>
                        <a:t>c</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5000"/>
                        </a:lnSpc>
                        <a:spcAft>
                          <a:spcPts val="0"/>
                        </a:spcAft>
                      </a:pPr>
                      <a:r>
                        <a:rPr lang="es-EC" sz="1400">
                          <a:effectLst/>
                        </a:rPr>
                        <a:t> </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5000"/>
                        </a:lnSpc>
                        <a:spcAft>
                          <a:spcPts val="0"/>
                        </a:spcAft>
                      </a:pPr>
                      <a:r>
                        <a:rPr lang="es-EC" sz="1400">
                          <a:effectLst/>
                        </a:rPr>
                        <a:t> </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558805">
                <a:tc vMerge="1">
                  <a:txBody>
                    <a:bodyPr/>
                    <a:lstStyle/>
                    <a:p>
                      <a:endParaRPr lang="es-EC"/>
                    </a:p>
                  </a:txBody>
                  <a:tcPr/>
                </a:tc>
                <a:tc>
                  <a:txBody>
                    <a:bodyPr/>
                    <a:lstStyle/>
                    <a:p>
                      <a:pPr marL="38100" marR="38100" algn="just">
                        <a:lnSpc>
                          <a:spcPts val="1600"/>
                        </a:lnSpc>
                        <a:spcAft>
                          <a:spcPts val="0"/>
                        </a:spcAft>
                      </a:pPr>
                      <a:r>
                        <a:rPr lang="es-EC" sz="1400" dirty="0">
                          <a:effectLst/>
                        </a:rPr>
                        <a:t>Total</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400" dirty="0">
                          <a:effectLst/>
                        </a:rPr>
                        <a:t>8</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5000"/>
                        </a:lnSpc>
                        <a:spcAft>
                          <a:spcPts val="0"/>
                        </a:spcAft>
                      </a:pPr>
                      <a:r>
                        <a:rPr lang="es-EC" sz="1400" dirty="0">
                          <a:effectLst/>
                        </a:rPr>
                        <a:t> </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5000"/>
                        </a:lnSpc>
                        <a:spcAft>
                          <a:spcPts val="0"/>
                        </a:spcAft>
                      </a:pPr>
                      <a:r>
                        <a:rPr lang="es-EC" sz="1400">
                          <a:effectLst/>
                        </a:rPr>
                        <a:t> </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597381">
                <a:tc gridSpan="5">
                  <a:txBody>
                    <a:bodyPr/>
                    <a:lstStyle/>
                    <a:p>
                      <a:pPr marL="38100" marR="38100" algn="just">
                        <a:lnSpc>
                          <a:spcPct val="150000"/>
                        </a:lnSpc>
                        <a:spcAft>
                          <a:spcPts val="0"/>
                        </a:spcAft>
                      </a:pPr>
                      <a:r>
                        <a:rPr lang="es-EC" sz="1400" dirty="0">
                          <a:effectLst/>
                        </a:rPr>
                        <a:t>a. </a:t>
                      </a:r>
                      <a:r>
                        <a:rPr lang="es-EC" sz="1400" dirty="0" err="1">
                          <a:effectLst/>
                        </a:rPr>
                        <a:t>Postest</a:t>
                      </a:r>
                      <a:r>
                        <a:rPr lang="es-EC" sz="1400" dirty="0">
                          <a:effectLst/>
                        </a:rPr>
                        <a:t> Correcto agarre de los pies con los talones próximo a los glúteos &lt; </a:t>
                      </a:r>
                      <a:r>
                        <a:rPr lang="es-EC" sz="1400" dirty="0" err="1">
                          <a:effectLst/>
                        </a:rPr>
                        <a:t>Pretest</a:t>
                      </a:r>
                      <a:r>
                        <a:rPr lang="es-EC" sz="1400" dirty="0">
                          <a:effectLst/>
                        </a:rPr>
                        <a:t> Correcto agarre de los pies con los talones próximo a los glúteos</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5"/>
                  </a:ext>
                </a:extLst>
              </a:tr>
              <a:tr h="597381">
                <a:tc gridSpan="5">
                  <a:txBody>
                    <a:bodyPr/>
                    <a:lstStyle/>
                    <a:p>
                      <a:pPr marL="38100" marR="38100" algn="just">
                        <a:lnSpc>
                          <a:spcPct val="150000"/>
                        </a:lnSpc>
                        <a:spcAft>
                          <a:spcPts val="0"/>
                        </a:spcAft>
                      </a:pPr>
                      <a:r>
                        <a:rPr lang="es-EC" sz="1400" dirty="0">
                          <a:effectLst/>
                        </a:rPr>
                        <a:t>b. </a:t>
                      </a:r>
                      <a:r>
                        <a:rPr lang="es-EC" sz="1400" dirty="0" err="1">
                          <a:effectLst/>
                        </a:rPr>
                        <a:t>Postest</a:t>
                      </a:r>
                      <a:r>
                        <a:rPr lang="es-EC" sz="1400" dirty="0">
                          <a:effectLst/>
                        </a:rPr>
                        <a:t> Correcto agarre de los pies con los talones próximo a los glúteos &gt; </a:t>
                      </a:r>
                      <a:r>
                        <a:rPr lang="es-EC" sz="1400" dirty="0" err="1">
                          <a:effectLst/>
                        </a:rPr>
                        <a:t>Pretest</a:t>
                      </a:r>
                      <a:r>
                        <a:rPr lang="es-EC" sz="1400" dirty="0">
                          <a:effectLst/>
                        </a:rPr>
                        <a:t> Correcto agarre de los pies con los talones próximo a los glúteos</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6"/>
                  </a:ext>
                </a:extLst>
              </a:tr>
              <a:tr h="597381">
                <a:tc gridSpan="5">
                  <a:txBody>
                    <a:bodyPr/>
                    <a:lstStyle/>
                    <a:p>
                      <a:pPr marL="38100" marR="38100" algn="just">
                        <a:lnSpc>
                          <a:spcPct val="150000"/>
                        </a:lnSpc>
                        <a:spcAft>
                          <a:spcPts val="0"/>
                        </a:spcAft>
                      </a:pPr>
                      <a:r>
                        <a:rPr lang="es-EC" sz="1400" dirty="0">
                          <a:effectLst/>
                        </a:rPr>
                        <a:t>c. </a:t>
                      </a:r>
                      <a:r>
                        <a:rPr lang="es-EC" sz="1400" dirty="0" err="1">
                          <a:effectLst/>
                        </a:rPr>
                        <a:t>Postest</a:t>
                      </a:r>
                      <a:r>
                        <a:rPr lang="es-EC" sz="1400" dirty="0">
                          <a:effectLst/>
                        </a:rPr>
                        <a:t> Correcto agarre de los pies con los talones próximo a los glúteos = </a:t>
                      </a:r>
                      <a:r>
                        <a:rPr lang="es-EC" sz="1400" dirty="0" err="1">
                          <a:effectLst/>
                        </a:rPr>
                        <a:t>Pretest</a:t>
                      </a:r>
                      <a:r>
                        <a:rPr lang="es-EC" sz="1400" dirty="0">
                          <a:effectLst/>
                        </a:rPr>
                        <a:t> Correcto agarre de los pies con los talones próximo a los glúteos</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745292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1052736"/>
            <a:ext cx="8856984" cy="4185761"/>
          </a:xfrm>
          <a:prstGeom prst="rect">
            <a:avLst/>
          </a:prstGeom>
          <a:noFill/>
        </p:spPr>
        <p:txBody>
          <a:bodyPr wrap="square" rtlCol="0">
            <a:spAutoFit/>
          </a:bodyPr>
          <a:lstStyle/>
          <a:p>
            <a:pPr lvl="0" algn="ctr"/>
            <a:r>
              <a:rPr lang="es-EC" sz="3600" b="1" dirty="0">
                <a:solidFill>
                  <a:srgbClr val="FF0000"/>
                </a:solidFill>
              </a:rPr>
              <a:t>FORMULACIÓN PROBLEMA DE INVESTIGACIÓN</a:t>
            </a:r>
          </a:p>
          <a:p>
            <a:pPr lvl="0" algn="ctr"/>
            <a:endParaRPr lang="es-EC" sz="3600" dirty="0">
              <a:solidFill>
                <a:srgbClr val="FF0000"/>
              </a:solidFill>
            </a:endParaRPr>
          </a:p>
          <a:p>
            <a:pPr algn="just"/>
            <a:r>
              <a:rPr lang="es-EC" sz="3600" dirty="0"/>
              <a:t>¿Los ejercicios específicos de fuerza explosiva inciden en la efectividad de la patada de pecho en nadadores juveniles del club ESNNAT?</a:t>
            </a:r>
          </a:p>
          <a:p>
            <a:endParaRPr lang="es-EC" dirty="0"/>
          </a:p>
        </p:txBody>
      </p:sp>
    </p:spTree>
    <p:extLst>
      <p:ext uri="{BB962C8B-B14F-4D97-AF65-F5344CB8AC3E}">
        <p14:creationId xmlns:p14="http://schemas.microsoft.com/office/powerpoint/2010/main" val="176810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397113"/>
            <a:ext cx="8892480" cy="1138773"/>
          </a:xfrm>
          <a:prstGeom prst="rect">
            <a:avLst/>
          </a:prstGeom>
          <a:noFill/>
        </p:spPr>
        <p:txBody>
          <a:bodyPr wrap="square" rtlCol="0">
            <a:spAutoFit/>
          </a:bodyPr>
          <a:lstStyle/>
          <a:p>
            <a:pPr algn="ctr"/>
            <a:r>
              <a:rPr lang="es-EC" sz="2800" b="1" cap="all" dirty="0">
                <a:solidFill>
                  <a:srgbClr val="FF0000"/>
                </a:solidFill>
              </a:rPr>
              <a:t>Análisis de correlación de variables</a:t>
            </a:r>
            <a:endParaRPr lang="es-EC" sz="2800" dirty="0"/>
          </a:p>
          <a:p>
            <a:r>
              <a:rPr lang="es-EC" sz="2000" dirty="0"/>
              <a:t>Correcto agarre de los pies con los talones próximo a los glúteos Correlación test 25 metros nado</a:t>
            </a:r>
            <a:endParaRPr lang="es-EC" sz="2000" b="1" cap="all" dirty="0"/>
          </a:p>
        </p:txBody>
      </p:sp>
      <p:sp>
        <p:nvSpPr>
          <p:cNvPr id="4" name="CuadroTexto 3"/>
          <p:cNvSpPr txBox="1"/>
          <p:nvPr/>
        </p:nvSpPr>
        <p:spPr>
          <a:xfrm>
            <a:off x="251520" y="4626421"/>
            <a:ext cx="8496944" cy="1538883"/>
          </a:xfrm>
          <a:prstGeom prst="rect">
            <a:avLst/>
          </a:prstGeom>
          <a:noFill/>
        </p:spPr>
        <p:txBody>
          <a:bodyPr wrap="square" rtlCol="0">
            <a:spAutoFit/>
          </a:bodyPr>
          <a:lstStyle/>
          <a:p>
            <a:r>
              <a:rPr lang="es-EC" sz="2000" b="1" dirty="0"/>
              <a:t>Análisis: </a:t>
            </a:r>
            <a:r>
              <a:rPr lang="es-EC" sz="2000" dirty="0"/>
              <a:t>El resultado entre el </a:t>
            </a:r>
            <a:r>
              <a:rPr lang="es-ES_tradnl" sz="2000" dirty="0"/>
              <a:t>Correcto agarre de los pies con los talones próximo a los glúteos y el test 25 metros nado, nos da una correlación negativa débil 0,38, lo que nos da a entender que al mejorar la variable técnica la variable nado disminuye en tiempo o mejora.</a:t>
            </a:r>
            <a:endParaRPr lang="es-EC" sz="2000" dirty="0"/>
          </a:p>
          <a:p>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681928191"/>
              </p:ext>
            </p:extLst>
          </p:nvPr>
        </p:nvGraphicFramePr>
        <p:xfrm>
          <a:off x="251520" y="1495192"/>
          <a:ext cx="8496944" cy="3085936"/>
        </p:xfrm>
        <a:graphic>
          <a:graphicData uri="http://schemas.openxmlformats.org/drawingml/2006/table">
            <a:tbl>
              <a:tblPr>
                <a:tableStyleId>{348E0D0E-90F0-4FF7-A89F-ABA352942017}</a:tableStyleId>
              </a:tblPr>
              <a:tblGrid>
                <a:gridCol w="2708579">
                  <a:extLst>
                    <a:ext uri="{9D8B030D-6E8A-4147-A177-3AD203B41FA5}">
                      <a16:colId xmlns:a16="http://schemas.microsoft.com/office/drawing/2014/main" val="20000"/>
                    </a:ext>
                  </a:extLst>
                </a:gridCol>
                <a:gridCol w="2538949">
                  <a:extLst>
                    <a:ext uri="{9D8B030D-6E8A-4147-A177-3AD203B41FA5}">
                      <a16:colId xmlns:a16="http://schemas.microsoft.com/office/drawing/2014/main" val="20001"/>
                    </a:ext>
                  </a:extLst>
                </a:gridCol>
                <a:gridCol w="1624708">
                  <a:extLst>
                    <a:ext uri="{9D8B030D-6E8A-4147-A177-3AD203B41FA5}">
                      <a16:colId xmlns:a16="http://schemas.microsoft.com/office/drawing/2014/main" val="20002"/>
                    </a:ext>
                  </a:extLst>
                </a:gridCol>
                <a:gridCol w="1624708">
                  <a:extLst>
                    <a:ext uri="{9D8B030D-6E8A-4147-A177-3AD203B41FA5}">
                      <a16:colId xmlns:a16="http://schemas.microsoft.com/office/drawing/2014/main" val="20003"/>
                    </a:ext>
                  </a:extLst>
                </a:gridCol>
              </a:tblGrid>
              <a:tr h="183209">
                <a:tc gridSpan="4">
                  <a:txBody>
                    <a:bodyPr/>
                    <a:lstStyle/>
                    <a:p>
                      <a:pPr marL="38100" marR="38100" algn="ctr">
                        <a:lnSpc>
                          <a:spcPts val="1600"/>
                        </a:lnSpc>
                        <a:spcAft>
                          <a:spcPts val="0"/>
                        </a:spcAft>
                      </a:pPr>
                      <a:r>
                        <a:rPr lang="es-EC" sz="1600" b="1" dirty="0">
                          <a:effectLst/>
                          <a:latin typeface="Arial" panose="020B0604020202020204" pitchFamily="34" charset="0"/>
                          <a:ea typeface="Times New Roman" panose="02020603050405020304" pitchFamily="18" charset="0"/>
                          <a:cs typeface="Arial" panose="020B0604020202020204" pitchFamily="34" charset="0"/>
                        </a:rPr>
                        <a:t>Correlaciones</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1193670">
                <a:tc gridSpan="2">
                  <a:txBody>
                    <a:bodyPr/>
                    <a:lstStyle/>
                    <a:p>
                      <a:pPr algn="just">
                        <a:lnSpc>
                          <a:spcPct val="105000"/>
                        </a:lnSpc>
                        <a:spcAft>
                          <a:spcPts val="0"/>
                        </a:spcAft>
                      </a:pPr>
                      <a:r>
                        <a:rPr lang="es-EC" sz="1600">
                          <a:effectLst/>
                          <a:latin typeface="Arial" panose="020B0604020202020204" pitchFamily="34" charset="0"/>
                          <a:ea typeface="Times New Roman" panose="02020603050405020304" pitchFamily="18" charset="0"/>
                          <a:cs typeface="Arial" panose="020B0604020202020204" pitchFamily="34" charset="0"/>
                        </a:rPr>
                        <a:t> </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s-EC"/>
                    </a:p>
                  </a:txBody>
                  <a:tcPr/>
                </a:tc>
                <a:tc>
                  <a:txBody>
                    <a:bodyPr/>
                    <a:lstStyle/>
                    <a:p>
                      <a:pPr marL="38100" marR="38100" algn="ctr">
                        <a:lnSpc>
                          <a:spcPts val="1600"/>
                        </a:lnSpc>
                        <a:spcAft>
                          <a:spcPts val="0"/>
                        </a:spcAft>
                      </a:pPr>
                      <a:r>
                        <a:rPr lang="es-EC" sz="1600" b="1">
                          <a:effectLst/>
                          <a:latin typeface="Arial" panose="020B0604020202020204" pitchFamily="34" charset="0"/>
                          <a:ea typeface="Times New Roman" panose="02020603050405020304" pitchFamily="18" charset="0"/>
                          <a:cs typeface="Arial" panose="020B0604020202020204" pitchFamily="34" charset="0"/>
                        </a:rPr>
                        <a:t>test 25 metros nado</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600" b="1">
                          <a:effectLst/>
                          <a:latin typeface="Arial" panose="020B0604020202020204" pitchFamily="34" charset="0"/>
                          <a:ea typeface="Times New Roman" panose="02020603050405020304" pitchFamily="18" charset="0"/>
                          <a:cs typeface="Arial" panose="020B0604020202020204" pitchFamily="34" charset="0"/>
                        </a:rPr>
                        <a:t>Correcto agarre de los pies con los talones próximo a los glúteos</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1"/>
                  </a:ext>
                </a:extLst>
              </a:tr>
              <a:tr h="385301">
                <a:tc rowSpan="3">
                  <a:txBody>
                    <a:bodyPr/>
                    <a:lstStyle/>
                    <a:p>
                      <a:pPr marL="38100" marR="38100" algn="ctr">
                        <a:lnSpc>
                          <a:spcPts val="1600"/>
                        </a:lnSpc>
                        <a:spcAft>
                          <a:spcPts val="0"/>
                        </a:spcAft>
                      </a:pPr>
                      <a:r>
                        <a:rPr lang="es-EC" sz="1600" b="1">
                          <a:effectLst/>
                          <a:latin typeface="Arial" panose="020B0604020202020204" pitchFamily="34" charset="0"/>
                          <a:ea typeface="Times New Roman" panose="02020603050405020304" pitchFamily="18" charset="0"/>
                          <a:cs typeface="Arial" panose="020B0604020202020204" pitchFamily="34" charset="0"/>
                        </a:rPr>
                        <a:t>test 25 metros nado</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b="1">
                          <a:effectLst/>
                          <a:latin typeface="Arial" panose="020B0604020202020204" pitchFamily="34" charset="0"/>
                          <a:ea typeface="Times New Roman" panose="02020603050405020304" pitchFamily="18" charset="0"/>
                          <a:cs typeface="Arial" panose="020B0604020202020204" pitchFamily="34" charset="0"/>
                        </a:rPr>
                        <a:t>Correlación de Pearson</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a:effectLst/>
                          <a:latin typeface="Arial" panose="020B0604020202020204" pitchFamily="34" charset="0"/>
                          <a:ea typeface="Times New Roman" panose="02020603050405020304" pitchFamily="18" charset="0"/>
                          <a:cs typeface="Arial" panose="020B0604020202020204" pitchFamily="34" charset="0"/>
                        </a:rPr>
                        <a:t>1</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a:effectLst/>
                          <a:latin typeface="Arial" panose="020B0604020202020204" pitchFamily="34" charset="0"/>
                          <a:ea typeface="Times New Roman" panose="02020603050405020304" pitchFamily="18" charset="0"/>
                          <a:cs typeface="Arial" panose="020B0604020202020204" pitchFamily="34" charset="0"/>
                        </a:rPr>
                        <a:t>-,038</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183209">
                <a:tc vMerge="1">
                  <a:txBody>
                    <a:bodyPr/>
                    <a:lstStyle/>
                    <a:p>
                      <a:endParaRPr lang="es-EC"/>
                    </a:p>
                  </a:txBody>
                  <a:tcPr/>
                </a:tc>
                <a:tc>
                  <a:txBody>
                    <a:bodyPr/>
                    <a:lstStyle/>
                    <a:p>
                      <a:pPr marL="38100" marR="38100" algn="ctr">
                        <a:lnSpc>
                          <a:spcPts val="1600"/>
                        </a:lnSpc>
                        <a:spcAft>
                          <a:spcPts val="0"/>
                        </a:spcAft>
                      </a:pPr>
                      <a:r>
                        <a:rPr lang="es-EC" sz="1600" b="1">
                          <a:effectLst/>
                          <a:latin typeface="Arial" panose="020B0604020202020204" pitchFamily="34" charset="0"/>
                          <a:ea typeface="Times New Roman" panose="02020603050405020304" pitchFamily="18" charset="0"/>
                          <a:cs typeface="Arial" panose="020B0604020202020204" pitchFamily="34" charset="0"/>
                        </a:rPr>
                        <a:t>Sig. (bilateral)</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05000"/>
                        </a:lnSpc>
                        <a:spcAft>
                          <a:spcPts val="0"/>
                        </a:spcAft>
                      </a:pPr>
                      <a:r>
                        <a:rPr lang="es-EC" sz="1600">
                          <a:effectLst/>
                          <a:latin typeface="Arial" panose="020B0604020202020204" pitchFamily="34" charset="0"/>
                          <a:ea typeface="Times New Roman" panose="02020603050405020304" pitchFamily="18" charset="0"/>
                          <a:cs typeface="Arial" panose="020B0604020202020204" pitchFamily="34" charset="0"/>
                        </a:rPr>
                        <a:t> </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600">
                          <a:effectLst/>
                          <a:latin typeface="Arial" panose="020B0604020202020204" pitchFamily="34" charset="0"/>
                          <a:ea typeface="Times New Roman" panose="02020603050405020304" pitchFamily="18" charset="0"/>
                          <a:cs typeface="Arial" panose="020B0604020202020204" pitchFamily="34" charset="0"/>
                        </a:rPr>
                        <a:t>,929</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183209">
                <a:tc vMerge="1">
                  <a:txBody>
                    <a:bodyPr/>
                    <a:lstStyle/>
                    <a:p>
                      <a:endParaRPr lang="es-EC"/>
                    </a:p>
                  </a:txBody>
                  <a:tcPr/>
                </a:tc>
                <a:tc>
                  <a:txBody>
                    <a:bodyPr/>
                    <a:lstStyle/>
                    <a:p>
                      <a:pPr marL="38100" marR="38100" algn="ctr">
                        <a:lnSpc>
                          <a:spcPts val="1600"/>
                        </a:lnSpc>
                        <a:spcAft>
                          <a:spcPts val="0"/>
                        </a:spcAft>
                      </a:pPr>
                      <a:r>
                        <a:rPr lang="es-EC" sz="1600" b="1">
                          <a:effectLst/>
                          <a:latin typeface="Arial" panose="020B0604020202020204" pitchFamily="34" charset="0"/>
                          <a:ea typeface="Times New Roman" panose="02020603050405020304" pitchFamily="18" charset="0"/>
                          <a:cs typeface="Arial" panose="020B0604020202020204" pitchFamily="34" charset="0"/>
                        </a:rPr>
                        <a:t>N</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a:effectLst/>
                          <a:latin typeface="Arial" panose="020B0604020202020204" pitchFamily="34" charset="0"/>
                          <a:ea typeface="Times New Roman" panose="02020603050405020304" pitchFamily="18" charset="0"/>
                          <a:cs typeface="Arial" panose="020B0604020202020204" pitchFamily="34" charset="0"/>
                        </a:rPr>
                        <a:t>8</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a:effectLst/>
                          <a:latin typeface="Arial" panose="020B0604020202020204" pitchFamily="34" charset="0"/>
                          <a:ea typeface="Times New Roman" panose="02020603050405020304" pitchFamily="18" charset="0"/>
                          <a:cs typeface="Arial" panose="020B0604020202020204" pitchFamily="34" charset="0"/>
                        </a:rPr>
                        <a:t>8</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r h="385301">
                <a:tc rowSpan="3">
                  <a:txBody>
                    <a:bodyPr/>
                    <a:lstStyle/>
                    <a:p>
                      <a:pPr marL="38100" marR="38100" algn="ctr">
                        <a:lnSpc>
                          <a:spcPts val="1600"/>
                        </a:lnSpc>
                        <a:spcAft>
                          <a:spcPts val="0"/>
                        </a:spcAft>
                      </a:pPr>
                      <a:r>
                        <a:rPr lang="es-EC" sz="1600" b="1" dirty="0">
                          <a:effectLst/>
                          <a:latin typeface="Arial" panose="020B0604020202020204" pitchFamily="34" charset="0"/>
                          <a:ea typeface="Times New Roman" panose="02020603050405020304" pitchFamily="18" charset="0"/>
                          <a:cs typeface="Arial" panose="020B0604020202020204" pitchFamily="34" charset="0"/>
                        </a:rPr>
                        <a:t>Correcto agarre de los pies con los talones próximo a los glúteos</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b="1">
                          <a:effectLst/>
                          <a:latin typeface="Arial" panose="020B0604020202020204" pitchFamily="34" charset="0"/>
                          <a:ea typeface="Times New Roman" panose="02020603050405020304" pitchFamily="18" charset="0"/>
                          <a:cs typeface="Arial" panose="020B0604020202020204" pitchFamily="34" charset="0"/>
                        </a:rPr>
                        <a:t>Correlación de Pearson</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a:effectLst/>
                          <a:latin typeface="Arial" panose="020B0604020202020204" pitchFamily="34" charset="0"/>
                          <a:ea typeface="Times New Roman" panose="02020603050405020304" pitchFamily="18" charset="0"/>
                          <a:cs typeface="Arial" panose="020B0604020202020204" pitchFamily="34" charset="0"/>
                        </a:rPr>
                        <a:t>-,038</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a:effectLst/>
                          <a:latin typeface="Arial" panose="020B0604020202020204" pitchFamily="34" charset="0"/>
                          <a:ea typeface="Times New Roman" panose="02020603050405020304" pitchFamily="18" charset="0"/>
                          <a:cs typeface="Arial" panose="020B0604020202020204" pitchFamily="34" charset="0"/>
                        </a:rPr>
                        <a:t>1</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5"/>
                  </a:ext>
                </a:extLst>
              </a:tr>
              <a:tr h="183209">
                <a:tc vMerge="1">
                  <a:txBody>
                    <a:bodyPr/>
                    <a:lstStyle/>
                    <a:p>
                      <a:endParaRPr lang="es-EC"/>
                    </a:p>
                  </a:txBody>
                  <a:tcPr/>
                </a:tc>
                <a:tc>
                  <a:txBody>
                    <a:bodyPr/>
                    <a:lstStyle/>
                    <a:p>
                      <a:pPr marL="38100" marR="38100" algn="ctr">
                        <a:lnSpc>
                          <a:spcPts val="1600"/>
                        </a:lnSpc>
                        <a:spcAft>
                          <a:spcPts val="0"/>
                        </a:spcAft>
                      </a:pPr>
                      <a:r>
                        <a:rPr lang="es-EC" sz="1600" b="1">
                          <a:effectLst/>
                          <a:latin typeface="Arial" panose="020B0604020202020204" pitchFamily="34" charset="0"/>
                          <a:ea typeface="Times New Roman" panose="02020603050405020304" pitchFamily="18" charset="0"/>
                          <a:cs typeface="Arial" panose="020B0604020202020204" pitchFamily="34" charset="0"/>
                        </a:rPr>
                        <a:t>Sig. (bilateral)</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a:effectLst/>
                          <a:latin typeface="Arial" panose="020B0604020202020204" pitchFamily="34" charset="0"/>
                          <a:ea typeface="Times New Roman" panose="02020603050405020304" pitchFamily="18" charset="0"/>
                          <a:cs typeface="Arial" panose="020B0604020202020204" pitchFamily="34" charset="0"/>
                        </a:rPr>
                        <a:t>,929</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05000"/>
                        </a:lnSpc>
                        <a:spcAft>
                          <a:spcPts val="0"/>
                        </a:spcAft>
                      </a:pPr>
                      <a:r>
                        <a:rPr lang="es-EC" sz="1600">
                          <a:effectLst/>
                          <a:latin typeface="Arial" panose="020B0604020202020204" pitchFamily="34" charset="0"/>
                          <a:ea typeface="Times New Roman" panose="02020603050405020304" pitchFamily="18" charset="0"/>
                          <a:cs typeface="Arial" panose="020B0604020202020204" pitchFamily="34" charset="0"/>
                        </a:rPr>
                        <a:t> </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r h="183209">
                <a:tc vMerge="1">
                  <a:txBody>
                    <a:bodyPr/>
                    <a:lstStyle/>
                    <a:p>
                      <a:endParaRPr lang="es-EC"/>
                    </a:p>
                  </a:txBody>
                  <a:tcPr/>
                </a:tc>
                <a:tc>
                  <a:txBody>
                    <a:bodyPr/>
                    <a:lstStyle/>
                    <a:p>
                      <a:pPr marL="38100" marR="38100" algn="ctr">
                        <a:lnSpc>
                          <a:spcPts val="1600"/>
                        </a:lnSpc>
                        <a:spcAft>
                          <a:spcPts val="0"/>
                        </a:spcAft>
                      </a:pPr>
                      <a:r>
                        <a:rPr lang="es-EC" sz="1600" b="1" dirty="0">
                          <a:effectLst/>
                          <a:latin typeface="Arial" panose="020B0604020202020204" pitchFamily="34" charset="0"/>
                          <a:ea typeface="Times New Roman" panose="02020603050405020304" pitchFamily="18" charset="0"/>
                          <a:cs typeface="Arial" panose="020B0604020202020204" pitchFamily="34" charset="0"/>
                        </a:rPr>
                        <a:t>N</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a:effectLst/>
                          <a:latin typeface="Arial" panose="020B0604020202020204" pitchFamily="34" charset="0"/>
                          <a:ea typeface="Times New Roman" panose="02020603050405020304" pitchFamily="18" charset="0"/>
                          <a:cs typeface="Arial" panose="020B0604020202020204" pitchFamily="34" charset="0"/>
                        </a:rPr>
                        <a:t>8</a:t>
                      </a:r>
                      <a:endParaRPr lang="es-EC"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dirty="0">
                          <a:effectLst/>
                          <a:latin typeface="Arial" panose="020B0604020202020204" pitchFamily="34" charset="0"/>
                          <a:ea typeface="Times New Roman" panose="02020603050405020304" pitchFamily="18" charset="0"/>
                          <a:cs typeface="Arial" panose="020B0604020202020204" pitchFamily="34" charset="0"/>
                        </a:rPr>
                        <a:t>8</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994633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764704"/>
            <a:ext cx="8712968" cy="4708981"/>
          </a:xfrm>
          <a:prstGeom prst="rect">
            <a:avLst/>
          </a:prstGeom>
          <a:noFill/>
        </p:spPr>
        <p:txBody>
          <a:bodyPr wrap="square" rtlCol="0">
            <a:spAutoFit/>
          </a:bodyPr>
          <a:lstStyle/>
          <a:p>
            <a:pPr algn="just"/>
            <a:r>
              <a:rPr lang="es-EC" sz="2000" b="1" dirty="0"/>
              <a:t>CONCLUSIONES.-</a:t>
            </a:r>
            <a:endParaRPr lang="es-EC" sz="2000" dirty="0"/>
          </a:p>
          <a:p>
            <a:pPr marL="342900" lvl="0" indent="-342900">
              <a:buFont typeface="Wingdings" panose="05000000000000000000" pitchFamily="2" charset="2"/>
              <a:buChar char="Ø"/>
            </a:pPr>
            <a:r>
              <a:rPr lang="es-EC" sz="2000" dirty="0"/>
              <a:t>Una particularidad que tiene esta técnica es su nivel de coordinación es por ello que para muchos deportistas se hace complejo aprender esta técnica y por ende es dominada por pocos especialistas, se observa que dentro de sus movimientos de coordinación se realiza en forma alternativa la patada y la brazada, mientras se realiza la acción de la patada se estaría ejecutando el recobro de la brazada y secuencialmente ocurriría lo contrario.</a:t>
            </a:r>
          </a:p>
          <a:p>
            <a:pPr marL="342900" lvl="0" indent="-342900">
              <a:buFont typeface="Wingdings" panose="05000000000000000000" pitchFamily="2" charset="2"/>
              <a:buChar char="Ø"/>
            </a:pPr>
            <a:r>
              <a:rPr lang="es-EC" sz="2000" dirty="0"/>
              <a:t>La técnica de la patada en el estilo pecho ha venido evolucionado a través de los años observándose en primer lugar una técnica patada amplia y en cuña, descubriendo una técnica con una patada más efectiva de latigazo con una menor amplitud, es por esto que actualmente, la técnica de patada de pecho utilizada por una gran mayoría de nadadores es una combinación de la técnica de cuña y el latigazo. </a:t>
            </a:r>
          </a:p>
        </p:txBody>
      </p:sp>
    </p:spTree>
    <p:extLst>
      <p:ext uri="{BB962C8B-B14F-4D97-AF65-F5344CB8AC3E}">
        <p14:creationId xmlns:p14="http://schemas.microsoft.com/office/powerpoint/2010/main" val="23941994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332656"/>
            <a:ext cx="8712968" cy="5940088"/>
          </a:xfrm>
          <a:prstGeom prst="rect">
            <a:avLst/>
          </a:prstGeom>
          <a:noFill/>
        </p:spPr>
        <p:txBody>
          <a:bodyPr wrap="square" rtlCol="0">
            <a:spAutoFit/>
          </a:bodyPr>
          <a:lstStyle/>
          <a:p>
            <a:pPr marL="342900" lvl="0" indent="-342900">
              <a:buFont typeface="Wingdings" panose="05000000000000000000" pitchFamily="2" charset="2"/>
              <a:buChar char="Ø"/>
            </a:pPr>
            <a:r>
              <a:rPr lang="es-EC" sz="2000" dirty="0"/>
              <a:t>Esta investigación es motiva a realizar ya que en la actualidad no existe en la natación ecuatoriana investigaciones o análisis de este tipo, esta  fase de la técnica de pecho  tiene mucha importancia cuando se ejecuta el estilo ya sea en los entrenamientos o en competiciones siendo decisiva ya sea en pruebas de 50, 100 y 200 metros y además en las pruebas de combinado individual en las que compite  los nadadores, permitirá determinar el porcentaje de efectividad que tiene la patada en relación con la brazada.</a:t>
            </a:r>
          </a:p>
          <a:p>
            <a:pPr marL="342900" lvl="0" indent="-342900">
              <a:buFont typeface="Wingdings" panose="05000000000000000000" pitchFamily="2" charset="2"/>
              <a:buChar char="Ø"/>
            </a:pPr>
            <a:r>
              <a:rPr lang="es-EC" sz="2000" dirty="0"/>
              <a:t>Esta investigación contó con los recursos humanos requeridos es decir con los nadadores del Club ESNNAT y con recursos materiales y financieros necesarios, para la culminación de mi proyecto de investigación de grado, además con la asesoría de especialistas en la rama del deporte y en el área de la natación y entrenamiento deportivo, con su dirigencia y cuerpo técnico, así también se contará con la asesoría especializada del personal docente vinculado con el tema.</a:t>
            </a:r>
          </a:p>
          <a:p>
            <a:pPr marL="342900" lvl="0" indent="-342900">
              <a:buFont typeface="Wingdings" panose="05000000000000000000" pitchFamily="2" charset="2"/>
              <a:buChar char="Ø"/>
            </a:pPr>
            <a:r>
              <a:rPr lang="es-EC" sz="2000" dirty="0"/>
              <a:t>En el test</a:t>
            </a:r>
            <a:r>
              <a:rPr lang="es-EC" sz="2000" b="1" dirty="0"/>
              <a:t> </a:t>
            </a:r>
            <a:r>
              <a:rPr lang="es-EC" sz="2000" dirty="0"/>
              <a:t>técnico de la fase negativa recobro correcto de los pies a la posición de propulsión una mejora en la diferencia de medias es de 1,75 puntos lo que nos da a entender que la propuesta fue bien aplica.</a:t>
            </a:r>
          </a:p>
          <a:p>
            <a:pPr marL="342900" lvl="0" indent="-342900">
              <a:buFont typeface="Wingdings" panose="05000000000000000000" pitchFamily="2" charset="2"/>
              <a:buChar char="Ø"/>
            </a:pPr>
            <a:endParaRPr lang="es-EC" sz="2000" dirty="0"/>
          </a:p>
        </p:txBody>
      </p:sp>
    </p:spTree>
    <p:extLst>
      <p:ext uri="{BB962C8B-B14F-4D97-AF65-F5344CB8AC3E}">
        <p14:creationId xmlns:p14="http://schemas.microsoft.com/office/powerpoint/2010/main" val="39911061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836712"/>
            <a:ext cx="8640960" cy="4924425"/>
          </a:xfrm>
          <a:prstGeom prst="rect">
            <a:avLst/>
          </a:prstGeom>
          <a:noFill/>
        </p:spPr>
        <p:txBody>
          <a:bodyPr wrap="square" rtlCol="0">
            <a:spAutoFit/>
          </a:bodyPr>
          <a:lstStyle/>
          <a:p>
            <a:pPr marL="342900" lvl="0" indent="-342900">
              <a:buFont typeface="Wingdings" panose="05000000000000000000" pitchFamily="2" charset="2"/>
              <a:buChar char="Ø"/>
            </a:pPr>
            <a:r>
              <a:rPr lang="es-EC" sz="2000" dirty="0"/>
              <a:t>En el test</a:t>
            </a:r>
            <a:r>
              <a:rPr lang="es-EC" sz="2000" b="1" dirty="0"/>
              <a:t> </a:t>
            </a:r>
            <a:r>
              <a:rPr lang="es-EC" sz="2000" dirty="0"/>
              <a:t>técnico de la fase negativa Correcto agarre de los pies con los talones próximo a los glúteos una mejora en la diferencia de medias es de 2,50 puntos lo que nos da a entender que la propuesta fue bien aplica.</a:t>
            </a:r>
          </a:p>
          <a:p>
            <a:pPr marL="342900" lvl="0" indent="-342900">
              <a:buFont typeface="Wingdings" panose="05000000000000000000" pitchFamily="2" charset="2"/>
              <a:buChar char="Ø"/>
            </a:pPr>
            <a:r>
              <a:rPr lang="es-EC" sz="2000" dirty="0"/>
              <a:t>En el test</a:t>
            </a:r>
            <a:r>
              <a:rPr lang="es-EC" sz="2000" b="1" dirty="0"/>
              <a:t> </a:t>
            </a:r>
            <a:r>
              <a:rPr lang="es-EC" sz="2000" dirty="0"/>
              <a:t>técnico de la fase positiva no se elevan las rodillas y muslos hacia delante en el recobro de las piernas una mejora en la diferencia de medias es de 3,50 puntos lo que nos da a entender que la propuesta fue bien aplica</a:t>
            </a:r>
          </a:p>
          <a:p>
            <a:pPr marL="342900" lvl="0" indent="-342900">
              <a:buFont typeface="Wingdings" panose="05000000000000000000" pitchFamily="2" charset="2"/>
              <a:buChar char="Ø"/>
            </a:pPr>
            <a:r>
              <a:rPr lang="es-EC" sz="2000" dirty="0"/>
              <a:t>En el test técnico de la fase positiva extensión completa de las piernas con los dedos estirados durante la fase de</a:t>
            </a:r>
            <a:r>
              <a:rPr lang="es-EC" sz="2000" b="1" dirty="0"/>
              <a:t> </a:t>
            </a:r>
            <a:r>
              <a:rPr lang="es-EC" sz="2000" dirty="0"/>
              <a:t>deslizamiento de las piernas una mejora en la diferencia de medias es de 3,75 puntos lo que nos da a entender que la propuesta fue bien aplica.</a:t>
            </a:r>
          </a:p>
          <a:p>
            <a:pPr marL="342900" lvl="0" indent="-342900">
              <a:buFont typeface="Wingdings" panose="05000000000000000000" pitchFamily="2" charset="2"/>
              <a:buChar char="Ø"/>
            </a:pPr>
            <a:r>
              <a:rPr lang="es-EC" sz="2000" dirty="0"/>
              <a:t>En el test técnico de la fase positiva los pies empujan afuera y atrás con una vigorosa patada una mejora en la diferencia de medias es de 2,12 puntos lo que nos da a entender que la propuesta fue bien aplica.</a:t>
            </a:r>
          </a:p>
          <a:p>
            <a:endParaRPr lang="es-EC" dirty="0"/>
          </a:p>
        </p:txBody>
      </p:sp>
    </p:spTree>
    <p:extLst>
      <p:ext uri="{BB962C8B-B14F-4D97-AF65-F5344CB8AC3E}">
        <p14:creationId xmlns:p14="http://schemas.microsoft.com/office/powerpoint/2010/main" val="3252122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764704"/>
            <a:ext cx="8856984" cy="5232202"/>
          </a:xfrm>
          <a:prstGeom prst="rect">
            <a:avLst/>
          </a:prstGeom>
          <a:noFill/>
        </p:spPr>
        <p:txBody>
          <a:bodyPr wrap="square" rtlCol="0">
            <a:spAutoFit/>
          </a:bodyPr>
          <a:lstStyle/>
          <a:p>
            <a:pPr marL="342900" lvl="0" indent="-342900">
              <a:buFont typeface="Wingdings" panose="05000000000000000000" pitchFamily="2" charset="2"/>
              <a:buChar char="Ø"/>
            </a:pPr>
            <a:r>
              <a:rPr lang="es-EC" sz="2000" dirty="0"/>
              <a:t>En el test técnico de la fase positiva los pies se aceleran durante la patada una mejora en la diferencia de medias es de 2,00 puntos lo que nos da a entender que la propuesta fue bien aplica.</a:t>
            </a:r>
          </a:p>
          <a:p>
            <a:pPr marL="342900" lvl="0" indent="-342900">
              <a:buFont typeface="Wingdings" panose="05000000000000000000" pitchFamily="2" charset="2"/>
              <a:buChar char="Ø"/>
            </a:pPr>
            <a:r>
              <a:rPr lang="es-EC" sz="2000" dirty="0"/>
              <a:t>En el test técnico de la fase punto muerto los pies están más separados que las rodillas una mejora en la diferencia de medias es de 2,50 puntos lo que nos da a entender que la propuesta fue bien aplica</a:t>
            </a:r>
          </a:p>
          <a:p>
            <a:pPr marL="342900" lvl="0" indent="-342900">
              <a:buFont typeface="Wingdings" panose="05000000000000000000" pitchFamily="2" charset="2"/>
              <a:buChar char="Ø"/>
            </a:pPr>
            <a:r>
              <a:rPr lang="es-EC" sz="2000" dirty="0"/>
              <a:t>En el test técnico de la fase punto muerto en el momento de iniciar la extensión los pies se encuentran en rotación externa una mejora en la diferencia de medias es de 2,25 puntos lo que nos da a entender que la propuesta fue bien aplica</a:t>
            </a:r>
          </a:p>
          <a:p>
            <a:pPr marL="342900" lvl="0" indent="-342900">
              <a:buFont typeface="Wingdings" panose="05000000000000000000" pitchFamily="2" charset="2"/>
              <a:buChar char="Ø"/>
            </a:pPr>
            <a:r>
              <a:rPr lang="es-EC" sz="2000" dirty="0"/>
              <a:t>En el test técnico 25 metros nado, una mejora en la diferencia de medias es de 1,21 segundos lo que nos da a entender que la propuesta fue bien aplicada</a:t>
            </a:r>
          </a:p>
          <a:p>
            <a:pPr marL="342900" lvl="0" indent="-342900">
              <a:buFont typeface="Wingdings" panose="05000000000000000000" pitchFamily="2" charset="2"/>
              <a:buChar char="Ø"/>
            </a:pPr>
            <a:r>
              <a:rPr lang="es-EC" sz="2000" dirty="0"/>
              <a:t>En el test técnico salto alto </a:t>
            </a:r>
            <a:r>
              <a:rPr lang="es-EC" sz="2000" dirty="0" err="1"/>
              <a:t>Jump</a:t>
            </a:r>
            <a:r>
              <a:rPr lang="es-EC" sz="2000" dirty="0"/>
              <a:t> test, una mejora en la diferencia de medias es de 3,62 centímetros lo que nos da a entender que la propuesta fue bien aplica</a:t>
            </a:r>
          </a:p>
          <a:p>
            <a:endParaRPr lang="es-EC" dirty="0"/>
          </a:p>
        </p:txBody>
      </p:sp>
    </p:spTree>
    <p:extLst>
      <p:ext uri="{BB962C8B-B14F-4D97-AF65-F5344CB8AC3E}">
        <p14:creationId xmlns:p14="http://schemas.microsoft.com/office/powerpoint/2010/main" val="42581115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7504" y="620688"/>
            <a:ext cx="8856984" cy="3385542"/>
          </a:xfrm>
          <a:prstGeom prst="rect">
            <a:avLst/>
          </a:prstGeom>
          <a:noFill/>
        </p:spPr>
        <p:txBody>
          <a:bodyPr wrap="square" rtlCol="0">
            <a:spAutoFit/>
          </a:bodyPr>
          <a:lstStyle/>
          <a:p>
            <a:pPr marL="342900" lvl="0" indent="-342900">
              <a:buFont typeface="Wingdings" panose="05000000000000000000" pitchFamily="2" charset="2"/>
              <a:buChar char="Ø"/>
            </a:pPr>
            <a:r>
              <a:rPr lang="es-EC" sz="2000" dirty="0"/>
              <a:t>En el resultado de las correlaciones se pudo evidenciar que en todas nos dio correlaciones negativas ya sean esta débiles o medias lo que nos da a entender que cuando la una variable mejora la otra disminuye, ya que tratándose de tiempo sería lo lógico que ocurra por cuanto el tiempo deberá disminuir o mejorar.</a:t>
            </a:r>
          </a:p>
          <a:p>
            <a:pPr marL="342900" lvl="0" indent="-342900">
              <a:buFont typeface="Wingdings" panose="05000000000000000000" pitchFamily="2" charset="2"/>
              <a:buChar char="Ø"/>
            </a:pPr>
            <a:r>
              <a:rPr lang="es-EC" sz="2000" dirty="0"/>
              <a:t>En la prueba de rangos con signo de </a:t>
            </a:r>
            <a:r>
              <a:rPr lang="es-EC" sz="2000" dirty="0" err="1"/>
              <a:t>Wilconxon</a:t>
            </a:r>
            <a:r>
              <a:rPr lang="es-EC" sz="2000" dirty="0"/>
              <a:t> el p valor fue menor a 0,05 lo que nos permite rechazar la hipótesis nula y acepta la hipótesis de trabajo “</a:t>
            </a:r>
            <a:r>
              <a:rPr lang="es-EC" sz="2000" b="1" dirty="0"/>
              <a:t>Hi:</a:t>
            </a:r>
            <a:r>
              <a:rPr lang="es-EC" sz="2000" dirty="0"/>
              <a:t> Los ejercicios específicos de fuerza explosiva mejoran la efectividad de la patada de pecho en nadadores juveniles club ESNNAT</a:t>
            </a:r>
          </a:p>
          <a:p>
            <a:br>
              <a:rPr lang="es-EC" sz="2000" dirty="0"/>
            </a:br>
            <a:endParaRPr lang="es-EC" dirty="0"/>
          </a:p>
        </p:txBody>
      </p:sp>
    </p:spTree>
    <p:extLst>
      <p:ext uri="{BB962C8B-B14F-4D97-AF65-F5344CB8AC3E}">
        <p14:creationId xmlns:p14="http://schemas.microsoft.com/office/powerpoint/2010/main" val="8394971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476672"/>
            <a:ext cx="8640960" cy="4739759"/>
          </a:xfrm>
          <a:prstGeom prst="rect">
            <a:avLst/>
          </a:prstGeom>
          <a:noFill/>
        </p:spPr>
        <p:txBody>
          <a:bodyPr wrap="square" rtlCol="0">
            <a:spAutoFit/>
          </a:bodyPr>
          <a:lstStyle/>
          <a:p>
            <a:pPr algn="just"/>
            <a:r>
              <a:rPr lang="es-EC" sz="2400" b="1" dirty="0"/>
              <a:t>RECOMENDACIONES.-</a:t>
            </a:r>
            <a:endParaRPr lang="es-EC" sz="2400" dirty="0"/>
          </a:p>
          <a:p>
            <a:pPr marL="342900" lvl="0" indent="-342900">
              <a:buFont typeface="Wingdings" panose="05000000000000000000" pitchFamily="2" charset="2"/>
              <a:buChar char="Ø"/>
            </a:pPr>
            <a:r>
              <a:rPr lang="es-EC" sz="2400" dirty="0"/>
              <a:t>Aplicar en los entrenamientos de natación en todas las categorías esta metodología de trabajo ya que se a logrado demostrar la utilidad de la fuerza explosiva en el mejoramiento de la patada de pecho.</a:t>
            </a:r>
          </a:p>
          <a:p>
            <a:pPr marL="342900" lvl="0" indent="-342900">
              <a:buFont typeface="Wingdings" panose="05000000000000000000" pitchFamily="2" charset="2"/>
              <a:buChar char="Ø"/>
            </a:pPr>
            <a:r>
              <a:rPr lang="es-EC" sz="2400" dirty="0"/>
              <a:t>Socializar esta investigación en eventos científicos sean estos cursos especializados, congresos. Simposios, etc.</a:t>
            </a:r>
          </a:p>
          <a:p>
            <a:pPr marL="342900" lvl="0" indent="-342900">
              <a:buFont typeface="Wingdings" panose="05000000000000000000" pitchFamily="2" charset="2"/>
              <a:buChar char="Ø"/>
            </a:pPr>
            <a:r>
              <a:rPr lang="es-EC" sz="2400" dirty="0"/>
              <a:t>Motivar a los estudiantes que cursos superiores que están próximos a graduarse a que continúen con este tipo de investigación en diferentes poblaciones y muestras con la finalidad de corroborar con los resultados obtenidos en esta investigación.</a:t>
            </a:r>
          </a:p>
          <a:p>
            <a:endParaRPr lang="es-EC" dirty="0"/>
          </a:p>
        </p:txBody>
      </p:sp>
    </p:spTree>
    <p:extLst>
      <p:ext uri="{BB962C8B-B14F-4D97-AF65-F5344CB8AC3E}">
        <p14:creationId xmlns:p14="http://schemas.microsoft.com/office/powerpoint/2010/main" val="932876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38372" y="1124744"/>
            <a:ext cx="7326044" cy="1015663"/>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s-ES" sz="6000" b="1" cap="none" spc="0" dirty="0">
                <a:ln w="6600">
                  <a:solidFill>
                    <a:srgbClr val="FF0000"/>
                  </a:solidFill>
                  <a:prstDash val="solid"/>
                </a:ln>
                <a:solidFill>
                  <a:srgbClr val="FFFFFF"/>
                </a:solidFill>
                <a:effectLst>
                  <a:outerShdw dist="38100" dir="2700000" algn="tl" rotWithShape="0">
                    <a:schemeClr val="accent2"/>
                  </a:outerShdw>
                </a:effectLst>
              </a:rPr>
              <a:t>MUCHAS GRACIAS</a:t>
            </a:r>
          </a:p>
        </p:txBody>
      </p:sp>
      <p:pic>
        <p:nvPicPr>
          <p:cNvPr id="75778" name="Picture 2" descr="Celebración de aplausos de manos de dibujos animados - Descargar Vectores  Gratis, Illustrator Graficos, Plantillas Diseño"/>
          <p:cNvPicPr>
            <a:picLocks noChangeAspect="1" noChangeArrowheads="1"/>
          </p:cNvPicPr>
          <p:nvPr/>
        </p:nvPicPr>
        <p:blipFill rotWithShape="1">
          <a:blip r:embed="rId2">
            <a:extLst>
              <a:ext uri="{28A0092B-C50C-407E-A947-70E740481C1C}">
                <a14:useLocalDpi xmlns:a14="http://schemas.microsoft.com/office/drawing/2010/main" val="0"/>
              </a:ext>
            </a:extLst>
          </a:blip>
          <a:srcRect b="6744"/>
          <a:stretch/>
        </p:blipFill>
        <p:spPr bwMode="auto">
          <a:xfrm>
            <a:off x="1784019" y="2140407"/>
            <a:ext cx="5834750" cy="380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2291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836712"/>
            <a:ext cx="8856984" cy="5078313"/>
          </a:xfrm>
          <a:prstGeom prst="rect">
            <a:avLst/>
          </a:prstGeom>
          <a:noFill/>
        </p:spPr>
        <p:txBody>
          <a:bodyPr wrap="square" rtlCol="0">
            <a:spAutoFit/>
          </a:bodyPr>
          <a:lstStyle/>
          <a:p>
            <a:pPr algn="just"/>
            <a:r>
              <a:rPr lang="es-EC" sz="3600" b="1" dirty="0">
                <a:solidFill>
                  <a:srgbClr val="FF0000"/>
                </a:solidFill>
              </a:rPr>
              <a:t>JUSTIFICACIÓN E IMPORTANCIA</a:t>
            </a:r>
          </a:p>
          <a:p>
            <a:r>
              <a:rPr lang="es-EC" sz="3600" dirty="0"/>
              <a:t>Determinar el porcentaje de efectividad que tiene la patada en relación con la brazada, evaluando la técnica y la efectividad de la misma para proponer una serie de ejercicios específicos para mejorar tanto los aspectos técnicos como físicos en cada una de las fases de la patada.</a:t>
            </a:r>
            <a:endParaRPr lang="es-EC" dirty="0"/>
          </a:p>
        </p:txBody>
      </p:sp>
    </p:spTree>
    <p:extLst>
      <p:ext uri="{BB962C8B-B14F-4D97-AF65-F5344CB8AC3E}">
        <p14:creationId xmlns:p14="http://schemas.microsoft.com/office/powerpoint/2010/main" val="29220950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908720"/>
            <a:ext cx="8892480" cy="3693319"/>
          </a:xfrm>
          <a:prstGeom prst="rect">
            <a:avLst/>
          </a:prstGeom>
          <a:noFill/>
        </p:spPr>
        <p:txBody>
          <a:bodyPr wrap="square" rtlCol="0">
            <a:spAutoFit/>
          </a:bodyPr>
          <a:lstStyle/>
          <a:p>
            <a:pPr lvl="2" algn="just"/>
            <a:r>
              <a:rPr lang="es-EC" sz="4000" b="1" dirty="0">
                <a:solidFill>
                  <a:srgbClr val="FF0000"/>
                </a:solidFill>
              </a:rPr>
              <a:t>OBJETIVO GENERAL</a:t>
            </a:r>
          </a:p>
          <a:p>
            <a:pPr lvl="2" algn="just"/>
            <a:endParaRPr lang="es-EC" sz="3600" dirty="0"/>
          </a:p>
          <a:p>
            <a:r>
              <a:rPr lang="es-EC" sz="3600" dirty="0"/>
              <a:t>Analizar la incidencia</a:t>
            </a:r>
            <a:r>
              <a:rPr lang="es-EC" sz="3600" b="1" dirty="0"/>
              <a:t> </a:t>
            </a:r>
            <a:r>
              <a:rPr lang="es-EC" sz="3600" dirty="0"/>
              <a:t>de</a:t>
            </a:r>
            <a:r>
              <a:rPr lang="es-EC" sz="3600" b="1" dirty="0"/>
              <a:t> </a:t>
            </a:r>
            <a:r>
              <a:rPr lang="es-EC" sz="3600" dirty="0"/>
              <a:t>los ejercicios específicos de fuerza explosiva en la efectividad de la patada de pecho en nadadores juveniles club ESNNAT</a:t>
            </a:r>
          </a:p>
          <a:p>
            <a:endParaRPr lang="es-EC" dirty="0"/>
          </a:p>
        </p:txBody>
      </p:sp>
    </p:spTree>
    <p:extLst>
      <p:ext uri="{BB962C8B-B14F-4D97-AF65-F5344CB8AC3E}">
        <p14:creationId xmlns:p14="http://schemas.microsoft.com/office/powerpoint/2010/main" val="31403431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620688"/>
            <a:ext cx="8712968" cy="5170646"/>
          </a:xfrm>
          <a:prstGeom prst="rect">
            <a:avLst/>
          </a:prstGeom>
          <a:noFill/>
        </p:spPr>
        <p:txBody>
          <a:bodyPr wrap="square" rtlCol="0">
            <a:spAutoFit/>
          </a:bodyPr>
          <a:lstStyle/>
          <a:p>
            <a:pPr lvl="2" algn="just"/>
            <a:r>
              <a:rPr lang="es-EC" sz="3200" b="1" dirty="0">
                <a:solidFill>
                  <a:srgbClr val="FF0000"/>
                </a:solidFill>
              </a:rPr>
              <a:t>OBJETIVOS ESPECÍFICOS</a:t>
            </a:r>
          </a:p>
          <a:p>
            <a:pPr lvl="2" algn="just"/>
            <a:endParaRPr lang="es-EC" sz="3200" b="1" dirty="0">
              <a:solidFill>
                <a:srgbClr val="FF0000"/>
              </a:solidFill>
            </a:endParaRPr>
          </a:p>
          <a:p>
            <a:pPr marL="457200" lvl="0" indent="-457200">
              <a:buFont typeface="Wingdings" panose="05000000000000000000" pitchFamily="2" charset="2"/>
              <a:buChar char="Ø"/>
            </a:pPr>
            <a:r>
              <a:rPr lang="es-EC" sz="2800" dirty="0"/>
              <a:t>Analizar pre y pos-test de la fuerza explosiva en nadadores juveniles del club ESNNAT</a:t>
            </a:r>
          </a:p>
          <a:p>
            <a:pPr marL="457200" lvl="0" indent="-457200">
              <a:buFont typeface="Wingdings" panose="05000000000000000000" pitchFamily="2" charset="2"/>
              <a:buChar char="Ø"/>
            </a:pPr>
            <a:endParaRPr lang="es-EC" sz="2800" dirty="0"/>
          </a:p>
          <a:p>
            <a:pPr marL="457200" lvl="0" indent="-457200">
              <a:buFont typeface="Wingdings" panose="05000000000000000000" pitchFamily="2" charset="2"/>
              <a:buChar char="Ø"/>
            </a:pPr>
            <a:r>
              <a:rPr lang="es-EC" sz="2800" dirty="0"/>
              <a:t>Analizar la técnica de la patada de pecho en nadadores juveniles del club ESNNAT</a:t>
            </a:r>
          </a:p>
          <a:p>
            <a:pPr marL="457200" lvl="0" indent="-457200">
              <a:buFont typeface="Wingdings" panose="05000000000000000000" pitchFamily="2" charset="2"/>
              <a:buChar char="Ø"/>
            </a:pPr>
            <a:endParaRPr lang="es-EC" sz="2800" dirty="0"/>
          </a:p>
          <a:p>
            <a:pPr marL="457200" lvl="0" indent="-457200">
              <a:buFont typeface="Wingdings" panose="05000000000000000000" pitchFamily="2" charset="2"/>
              <a:buChar char="Ø"/>
            </a:pPr>
            <a:r>
              <a:rPr lang="es-EC" sz="2800" dirty="0"/>
              <a:t>Establecer la efectividad de la patada y brazada de la técnica de pecho en nadadores juveniles del club ESNNAT.</a:t>
            </a:r>
          </a:p>
          <a:p>
            <a:endParaRPr lang="es-EC" dirty="0"/>
          </a:p>
        </p:txBody>
      </p:sp>
    </p:spTree>
    <p:extLst>
      <p:ext uri="{BB962C8B-B14F-4D97-AF65-F5344CB8AC3E}">
        <p14:creationId xmlns:p14="http://schemas.microsoft.com/office/powerpoint/2010/main" val="2147682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692696"/>
            <a:ext cx="8784976" cy="5601533"/>
          </a:xfrm>
          <a:prstGeom prst="rect">
            <a:avLst/>
          </a:prstGeom>
          <a:noFill/>
        </p:spPr>
        <p:txBody>
          <a:bodyPr wrap="square" rtlCol="0">
            <a:spAutoFit/>
          </a:bodyPr>
          <a:lstStyle/>
          <a:p>
            <a:pPr lvl="1"/>
            <a:r>
              <a:rPr lang="es-EC" sz="3600" b="1" dirty="0">
                <a:solidFill>
                  <a:srgbClr val="FF0000"/>
                </a:solidFill>
              </a:rPr>
              <a:t>METAS </a:t>
            </a:r>
            <a:endParaRPr lang="es-EC" sz="3600" dirty="0">
              <a:solidFill>
                <a:srgbClr val="FF0000"/>
              </a:solidFill>
            </a:endParaRPr>
          </a:p>
          <a:p>
            <a:pPr marL="457200" lvl="0" indent="-457200" algn="just">
              <a:buFont typeface="Wingdings" panose="05000000000000000000" pitchFamily="2" charset="2"/>
              <a:buChar char="Ø"/>
            </a:pPr>
            <a:r>
              <a:rPr lang="es-EC" sz="2800" dirty="0">
                <a:solidFill>
                  <a:schemeClr val="tx1"/>
                </a:solidFill>
              </a:rPr>
              <a:t>Establecer una batería de test que nos permita medir efectivamente la Fuerza explosiva.</a:t>
            </a:r>
          </a:p>
          <a:p>
            <a:pPr marL="457200" lvl="0" indent="-457200" algn="just">
              <a:buFont typeface="Wingdings" panose="05000000000000000000" pitchFamily="2" charset="2"/>
              <a:buChar char="Ø"/>
            </a:pPr>
            <a:r>
              <a:rPr lang="es-EC" sz="2800" dirty="0">
                <a:solidFill>
                  <a:schemeClr val="tx1"/>
                </a:solidFill>
              </a:rPr>
              <a:t>Aplicar una guía de observación con la finalidad de obtener el nivel técnico de los nadadores del club ESNNAT.</a:t>
            </a:r>
          </a:p>
          <a:p>
            <a:pPr marL="457200" lvl="0" indent="-457200" algn="just">
              <a:buFont typeface="Wingdings" panose="05000000000000000000" pitchFamily="2" charset="2"/>
              <a:buChar char="Ø"/>
            </a:pPr>
            <a:r>
              <a:rPr lang="es-EC" sz="2800" dirty="0">
                <a:solidFill>
                  <a:schemeClr val="tx1"/>
                </a:solidFill>
              </a:rPr>
              <a:t>Proponer una gama de ejercicios específicos de fuerza explosiva para mejorar la patada en la técnica de pecho en nadadores del club ESNNAT.</a:t>
            </a:r>
          </a:p>
          <a:p>
            <a:pPr marL="457200" lvl="0" indent="-457200" algn="just">
              <a:buFont typeface="Wingdings" panose="05000000000000000000" pitchFamily="2" charset="2"/>
              <a:buChar char="Ø"/>
            </a:pPr>
            <a:r>
              <a:rPr lang="es-EC" sz="2800" dirty="0">
                <a:solidFill>
                  <a:schemeClr val="tx1"/>
                </a:solidFill>
              </a:rPr>
              <a:t>Lograr la participación activa de los nadadores y la colaboración de los dirigentes y director y oponente de trabajo de investigación</a:t>
            </a:r>
          </a:p>
          <a:p>
            <a:endParaRPr lang="es-EC" dirty="0">
              <a:solidFill>
                <a:srgbClr val="FF0000"/>
              </a:solidFill>
            </a:endParaRPr>
          </a:p>
        </p:txBody>
      </p:sp>
    </p:spTree>
    <p:extLst>
      <p:ext uri="{BB962C8B-B14F-4D97-AF65-F5344CB8AC3E}">
        <p14:creationId xmlns:p14="http://schemas.microsoft.com/office/powerpoint/2010/main" val="4805599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764704"/>
            <a:ext cx="8712968" cy="5139869"/>
          </a:xfrm>
          <a:prstGeom prst="rect">
            <a:avLst/>
          </a:prstGeom>
          <a:noFill/>
        </p:spPr>
        <p:txBody>
          <a:bodyPr wrap="square" rtlCol="0">
            <a:spAutoFit/>
          </a:bodyPr>
          <a:lstStyle/>
          <a:p>
            <a:pPr lvl="1" algn="just"/>
            <a:r>
              <a:rPr lang="es-EC" sz="2800" b="1" dirty="0">
                <a:solidFill>
                  <a:srgbClr val="FF0000"/>
                </a:solidFill>
              </a:rPr>
              <a:t>FORMULACIÓN DE HIPÓTESIS </a:t>
            </a:r>
            <a:endParaRPr lang="es-EC" sz="2800" dirty="0">
              <a:solidFill>
                <a:srgbClr val="FF0000"/>
              </a:solidFill>
            </a:endParaRPr>
          </a:p>
          <a:p>
            <a:pPr lvl="2" algn="just"/>
            <a:r>
              <a:rPr lang="es-ES" sz="2400" b="1" dirty="0"/>
              <a:t>Hipótesis de la investigación</a:t>
            </a:r>
          </a:p>
          <a:p>
            <a:pPr lvl="2" algn="just"/>
            <a:r>
              <a:rPr lang="es-ES" sz="2400" b="1" dirty="0"/>
              <a:t>Hipótesis de trabajo:</a:t>
            </a:r>
          </a:p>
          <a:p>
            <a:pPr lvl="2" algn="just"/>
            <a:endParaRPr lang="es-ES" sz="2400" b="1" dirty="0"/>
          </a:p>
          <a:p>
            <a:pPr lvl="2" algn="just"/>
            <a:r>
              <a:rPr lang="es-ES" sz="2000" b="1" dirty="0"/>
              <a:t>Hi: </a:t>
            </a:r>
            <a:r>
              <a:rPr lang="es-ES" sz="2000" dirty="0"/>
              <a:t>	Los ejercicios específicos de fuerza explosiva mejoran la efectividad de la patada de pecho en nadadores juveniles club ESNNAT</a:t>
            </a:r>
          </a:p>
          <a:p>
            <a:pPr lvl="2" algn="just"/>
            <a:endParaRPr lang="es-ES" sz="2000" dirty="0"/>
          </a:p>
          <a:p>
            <a:pPr lvl="2" algn="just"/>
            <a:r>
              <a:rPr lang="es-ES" sz="2000" b="1" dirty="0"/>
              <a:t>Hipótesis operacionales:</a:t>
            </a:r>
          </a:p>
          <a:p>
            <a:pPr lvl="2" algn="just"/>
            <a:r>
              <a:rPr lang="es-ES" sz="2000" b="1" dirty="0"/>
              <a:t>Hi1:</a:t>
            </a:r>
            <a:r>
              <a:rPr lang="es-ES" sz="2000" dirty="0"/>
              <a:t>		Los ejercicios específicos de fuerza explosiva desmejoran la efectividad de la patada de pecho en nadadores juveniles club ESNNAT</a:t>
            </a:r>
          </a:p>
          <a:p>
            <a:pPr lvl="2" algn="just"/>
            <a:r>
              <a:rPr lang="es-ES" sz="2000" b="1" dirty="0"/>
              <a:t>Hipótesis nula:</a:t>
            </a:r>
          </a:p>
          <a:p>
            <a:pPr lvl="2" algn="just"/>
            <a:endParaRPr lang="es-ES" sz="2000" b="1" dirty="0"/>
          </a:p>
          <a:p>
            <a:pPr lvl="2" algn="just"/>
            <a:r>
              <a:rPr lang="es-ES" sz="2000" b="1" dirty="0"/>
              <a:t>Ho:   </a:t>
            </a:r>
            <a:r>
              <a:rPr lang="es-ES" sz="2000" dirty="0"/>
              <a:t>Los ejercicios específicos de fuerza explosiva No inciden en la efectividad de la patada de pecho en nadadores juveniles club ESNNAT</a:t>
            </a:r>
          </a:p>
          <a:p>
            <a:pPr marL="625475" indent="-625475"/>
            <a:br>
              <a:rPr lang="es-EC" dirty="0"/>
            </a:br>
            <a:endParaRPr lang="es-EC" dirty="0"/>
          </a:p>
        </p:txBody>
      </p:sp>
    </p:spTree>
    <p:extLst>
      <p:ext uri="{BB962C8B-B14F-4D97-AF65-F5344CB8AC3E}">
        <p14:creationId xmlns:p14="http://schemas.microsoft.com/office/powerpoint/2010/main" val="24702471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3362287940"/>
              </p:ext>
            </p:extLst>
          </p:nvPr>
        </p:nvGraphicFramePr>
        <p:xfrm>
          <a:off x="179512" y="1340768"/>
          <a:ext cx="8856985" cy="4231935"/>
        </p:xfrm>
        <a:graphic>
          <a:graphicData uri="http://schemas.openxmlformats.org/drawingml/2006/table">
            <a:tbl>
              <a:tblPr firstRow="1" firstCol="1" bandRow="1">
                <a:tableStyleId>{616DA210-FB5B-4158-B5E0-FEB733F419BA}</a:tableStyleId>
              </a:tblPr>
              <a:tblGrid>
                <a:gridCol w="1224136">
                  <a:extLst>
                    <a:ext uri="{9D8B030D-6E8A-4147-A177-3AD203B41FA5}">
                      <a16:colId xmlns:a16="http://schemas.microsoft.com/office/drawing/2014/main" val="20000"/>
                    </a:ext>
                  </a:extLst>
                </a:gridCol>
                <a:gridCol w="2980215">
                  <a:extLst>
                    <a:ext uri="{9D8B030D-6E8A-4147-A177-3AD203B41FA5}">
                      <a16:colId xmlns:a16="http://schemas.microsoft.com/office/drawing/2014/main" val="20001"/>
                    </a:ext>
                  </a:extLst>
                </a:gridCol>
                <a:gridCol w="1423224">
                  <a:extLst>
                    <a:ext uri="{9D8B030D-6E8A-4147-A177-3AD203B41FA5}">
                      <a16:colId xmlns:a16="http://schemas.microsoft.com/office/drawing/2014/main" val="20002"/>
                    </a:ext>
                  </a:extLst>
                </a:gridCol>
                <a:gridCol w="1412222">
                  <a:extLst>
                    <a:ext uri="{9D8B030D-6E8A-4147-A177-3AD203B41FA5}">
                      <a16:colId xmlns:a16="http://schemas.microsoft.com/office/drawing/2014/main" val="20003"/>
                    </a:ext>
                  </a:extLst>
                </a:gridCol>
                <a:gridCol w="1817188">
                  <a:extLst>
                    <a:ext uri="{9D8B030D-6E8A-4147-A177-3AD203B41FA5}">
                      <a16:colId xmlns:a16="http://schemas.microsoft.com/office/drawing/2014/main" val="20004"/>
                    </a:ext>
                  </a:extLst>
                </a:gridCol>
              </a:tblGrid>
              <a:tr h="1081918">
                <a:tc>
                  <a:txBody>
                    <a:bodyPr/>
                    <a:lstStyle/>
                    <a:p>
                      <a:pPr>
                        <a:lnSpc>
                          <a:spcPct val="150000"/>
                        </a:lnSpc>
                        <a:spcAft>
                          <a:spcPts val="0"/>
                        </a:spcAft>
                      </a:pPr>
                      <a:r>
                        <a:rPr lang="es-EC" sz="1400" cap="all" dirty="0">
                          <a:effectLst/>
                        </a:rPr>
                        <a:t> </a:t>
                      </a:r>
                      <a:endParaRPr lang="es-EC" sz="1400" dirty="0">
                        <a:effectLst/>
                      </a:endParaRPr>
                    </a:p>
                    <a:p>
                      <a:pPr algn="ctr">
                        <a:lnSpc>
                          <a:spcPct val="150000"/>
                        </a:lnSpc>
                        <a:spcAft>
                          <a:spcPts val="0"/>
                        </a:spcAft>
                      </a:pPr>
                      <a:r>
                        <a:rPr lang="es-EC" sz="1400" cap="all" dirty="0">
                          <a:effectLst/>
                        </a:rPr>
                        <a:t>VARIABLE Independiente</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tc>
                  <a:txBody>
                    <a:bodyPr/>
                    <a:lstStyle/>
                    <a:p>
                      <a:pPr algn="ctr">
                        <a:lnSpc>
                          <a:spcPct val="150000"/>
                        </a:lnSpc>
                        <a:spcAft>
                          <a:spcPts val="0"/>
                        </a:spcAft>
                      </a:pPr>
                      <a:r>
                        <a:rPr lang="es-EC" sz="1400" cap="all" dirty="0">
                          <a:effectLst/>
                        </a:rPr>
                        <a:t> </a:t>
                      </a:r>
                      <a:endParaRPr lang="es-EC" sz="1400" dirty="0">
                        <a:effectLst/>
                      </a:endParaRPr>
                    </a:p>
                    <a:p>
                      <a:pPr algn="ctr">
                        <a:lnSpc>
                          <a:spcPct val="150000"/>
                        </a:lnSpc>
                        <a:spcAft>
                          <a:spcPts val="0"/>
                        </a:spcAft>
                      </a:pPr>
                      <a:r>
                        <a:rPr lang="es-EC" sz="1400" cap="all" dirty="0">
                          <a:effectLst/>
                        </a:rPr>
                        <a:t>DEFINICIÓN</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tc>
                  <a:txBody>
                    <a:bodyPr/>
                    <a:lstStyle/>
                    <a:p>
                      <a:pPr algn="ctr">
                        <a:lnSpc>
                          <a:spcPct val="150000"/>
                        </a:lnSpc>
                        <a:spcAft>
                          <a:spcPts val="0"/>
                        </a:spcAft>
                      </a:pPr>
                      <a:r>
                        <a:rPr lang="es-EC" sz="1400" cap="all" dirty="0">
                          <a:effectLst/>
                        </a:rPr>
                        <a:t> </a:t>
                      </a:r>
                      <a:endParaRPr lang="es-EC" sz="1400" dirty="0">
                        <a:effectLst/>
                      </a:endParaRPr>
                    </a:p>
                    <a:p>
                      <a:pPr algn="ctr">
                        <a:lnSpc>
                          <a:spcPct val="150000"/>
                        </a:lnSpc>
                        <a:spcAft>
                          <a:spcPts val="0"/>
                        </a:spcAft>
                      </a:pPr>
                      <a:r>
                        <a:rPr lang="es-EC" sz="1400" cap="all" dirty="0">
                          <a:effectLst/>
                        </a:rPr>
                        <a:t>DIMENSIONES</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tc>
                  <a:txBody>
                    <a:bodyPr/>
                    <a:lstStyle/>
                    <a:p>
                      <a:pPr algn="ctr">
                        <a:lnSpc>
                          <a:spcPct val="150000"/>
                        </a:lnSpc>
                        <a:spcAft>
                          <a:spcPts val="0"/>
                        </a:spcAft>
                      </a:pPr>
                      <a:r>
                        <a:rPr lang="es-EC" sz="1400" cap="all" dirty="0">
                          <a:effectLst/>
                        </a:rPr>
                        <a:t> </a:t>
                      </a:r>
                      <a:endParaRPr lang="es-EC" sz="1400" dirty="0">
                        <a:effectLst/>
                      </a:endParaRPr>
                    </a:p>
                    <a:p>
                      <a:pPr algn="ctr">
                        <a:lnSpc>
                          <a:spcPct val="150000"/>
                        </a:lnSpc>
                        <a:spcAft>
                          <a:spcPts val="0"/>
                        </a:spcAft>
                      </a:pPr>
                      <a:r>
                        <a:rPr lang="es-EC" sz="1400" cap="all" dirty="0">
                          <a:effectLst/>
                        </a:rPr>
                        <a:t>INDICADORES</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tc>
                  <a:txBody>
                    <a:bodyPr/>
                    <a:lstStyle/>
                    <a:p>
                      <a:pPr algn="ctr">
                        <a:lnSpc>
                          <a:spcPct val="150000"/>
                        </a:lnSpc>
                        <a:spcAft>
                          <a:spcPts val="0"/>
                        </a:spcAft>
                      </a:pPr>
                      <a:r>
                        <a:rPr lang="es-EC" sz="1400" cap="all" dirty="0">
                          <a:effectLst/>
                        </a:rPr>
                        <a:t> </a:t>
                      </a:r>
                      <a:endParaRPr lang="es-EC" sz="1400" dirty="0">
                        <a:effectLst/>
                      </a:endParaRPr>
                    </a:p>
                    <a:p>
                      <a:pPr algn="ctr">
                        <a:lnSpc>
                          <a:spcPct val="150000"/>
                        </a:lnSpc>
                        <a:spcAft>
                          <a:spcPts val="0"/>
                        </a:spcAft>
                      </a:pPr>
                      <a:r>
                        <a:rPr lang="es-EC" sz="1400" cap="all" dirty="0">
                          <a:effectLst/>
                        </a:rPr>
                        <a:t>INSTRUMENTOS</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extLst>
                  <a:ext uri="{0D108BD9-81ED-4DB2-BD59-A6C34878D82A}">
                    <a16:rowId xmlns:a16="http://schemas.microsoft.com/office/drawing/2014/main" val="10000"/>
                  </a:ext>
                </a:extLst>
              </a:tr>
              <a:tr h="2986255">
                <a:tc>
                  <a:txBody>
                    <a:bodyPr/>
                    <a:lstStyle/>
                    <a:p>
                      <a:pPr>
                        <a:lnSpc>
                          <a:spcPct val="150000"/>
                        </a:lnSpc>
                        <a:spcAft>
                          <a:spcPts val="0"/>
                        </a:spcAft>
                      </a:pPr>
                      <a:r>
                        <a:rPr lang="es-EC" sz="1200" dirty="0">
                          <a:effectLst/>
                        </a:rPr>
                        <a:t> </a:t>
                      </a:r>
                    </a:p>
                    <a:p>
                      <a:pPr>
                        <a:lnSpc>
                          <a:spcPct val="150000"/>
                        </a:lnSpc>
                        <a:spcAft>
                          <a:spcPts val="0"/>
                        </a:spcAft>
                      </a:pPr>
                      <a:endParaRPr lang="es-ES" sz="1200" dirty="0">
                        <a:effectLst/>
                      </a:endParaRPr>
                    </a:p>
                    <a:p>
                      <a:pPr>
                        <a:lnSpc>
                          <a:spcPct val="150000"/>
                        </a:lnSpc>
                        <a:spcAft>
                          <a:spcPts val="0"/>
                        </a:spcAft>
                      </a:pPr>
                      <a:endParaRPr lang="es-ES" sz="1200" dirty="0">
                        <a:effectLst/>
                      </a:endParaRPr>
                    </a:p>
                    <a:p>
                      <a:pPr>
                        <a:lnSpc>
                          <a:spcPct val="150000"/>
                        </a:lnSpc>
                        <a:spcAft>
                          <a:spcPts val="0"/>
                        </a:spcAft>
                      </a:pPr>
                      <a:endParaRPr lang="es-EC" sz="1100" dirty="0">
                        <a:effectLst/>
                      </a:endParaRPr>
                    </a:p>
                    <a:p>
                      <a:pPr algn="ctr">
                        <a:lnSpc>
                          <a:spcPct val="150000"/>
                        </a:lnSpc>
                        <a:spcAft>
                          <a:spcPts val="0"/>
                        </a:spcAft>
                      </a:pPr>
                      <a:r>
                        <a:rPr lang="es-EC" sz="1400" dirty="0">
                          <a:effectLst/>
                        </a:rPr>
                        <a:t>Ejercicios Específicos</a:t>
                      </a:r>
                      <a:endPar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tc>
                  <a:txBody>
                    <a:bodyPr/>
                    <a:lstStyle/>
                    <a:p>
                      <a:pPr algn="just">
                        <a:lnSpc>
                          <a:spcPct val="150000"/>
                        </a:lnSpc>
                        <a:spcAft>
                          <a:spcPts val="0"/>
                        </a:spcAft>
                      </a:pPr>
                      <a:r>
                        <a:rPr lang="es-EC" sz="1400" u="none" strike="noStrike" cap="none" dirty="0">
                          <a:effectLst/>
                          <a:sym typeface="Arial"/>
                        </a:rPr>
                        <a:t>(Vargas, 1998), Los ejercicios específicos contienen los elementos del movimiento de competencia, se relacionan especialmente con aquellas contracciones musculares que realizan el trabajo principal, tanto en competencia como en la actividad principal.</a:t>
                      </a:r>
                      <a:endParaRPr lang="es-EC"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tc>
                  <a:txBody>
                    <a:bodyPr/>
                    <a:lstStyle/>
                    <a:p>
                      <a:r>
                        <a:rPr lang="es-EC" sz="1400" u="none" strike="noStrike" cap="none" dirty="0">
                          <a:effectLst/>
                          <a:sym typeface="Arial"/>
                        </a:rPr>
                        <a:t> </a:t>
                      </a:r>
                    </a:p>
                    <a:p>
                      <a:pPr lvl="0" algn="ctr"/>
                      <a:endParaRPr lang="es-EC" sz="1400" u="none" strike="noStrike" cap="none" dirty="0">
                        <a:effectLst/>
                        <a:sym typeface="Arial"/>
                      </a:endParaRPr>
                    </a:p>
                    <a:p>
                      <a:pPr lvl="0" algn="ctr"/>
                      <a:endParaRPr lang="es-EC" sz="1400" u="none" strike="noStrike" cap="none" dirty="0">
                        <a:effectLst/>
                        <a:sym typeface="Arial"/>
                      </a:endParaRPr>
                    </a:p>
                    <a:p>
                      <a:r>
                        <a:rPr lang="es-EC" sz="1400" u="none" strike="noStrike" cap="none" dirty="0">
                          <a:effectLst/>
                          <a:sym typeface="Arial"/>
                        </a:rPr>
                        <a:t> </a:t>
                      </a:r>
                    </a:p>
                    <a:p>
                      <a:pPr algn="ctr"/>
                      <a:r>
                        <a:rPr lang="en-US" sz="1400" u="none" strike="noStrike" cap="none" dirty="0" err="1">
                          <a:effectLst/>
                          <a:sym typeface="Arial"/>
                        </a:rPr>
                        <a:t>Técnicos</a:t>
                      </a:r>
                      <a:endParaRPr lang="es-EC" sz="1400" u="none" strike="noStrike" cap="none" dirty="0">
                        <a:effectLst/>
                        <a:sym typeface="Arial"/>
                      </a:endParaRPr>
                    </a:p>
                    <a:p>
                      <a:pPr algn="ctr"/>
                      <a:r>
                        <a:rPr lang="en-US" sz="1400" u="none" strike="noStrike" cap="none" dirty="0">
                          <a:effectLst/>
                          <a:sym typeface="Arial"/>
                        </a:rPr>
                        <a:t> </a:t>
                      </a:r>
                      <a:endParaRPr lang="es-EC" sz="1400" u="none" strike="noStrike" cap="none" dirty="0">
                        <a:effectLst/>
                        <a:sym typeface="Arial"/>
                      </a:endParaRPr>
                    </a:p>
                    <a:p>
                      <a:r>
                        <a:rPr lang="en-US" sz="1400" u="none" strike="noStrike" cap="none" dirty="0">
                          <a:effectLst/>
                          <a:sym typeface="Arial"/>
                        </a:rPr>
                        <a:t> </a:t>
                      </a:r>
                      <a:endParaRPr lang="es-EC" sz="1400" u="none" strike="noStrike" cap="none" dirty="0">
                        <a:effectLst/>
                        <a:sym typeface="Arial"/>
                      </a:endParaRPr>
                    </a:p>
                    <a:p>
                      <a:pPr algn="ctr"/>
                      <a:r>
                        <a:rPr lang="en-US" sz="1400" u="none" strike="noStrike" cap="none" dirty="0" err="1">
                          <a:effectLst/>
                          <a:sym typeface="Arial"/>
                        </a:rPr>
                        <a:t>Coordinativos</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tc>
                  <a:txBody>
                    <a:bodyPr/>
                    <a:lstStyle/>
                    <a:p>
                      <a:pPr lvl="0"/>
                      <a:endParaRPr lang="es-EC" sz="1400" u="none" strike="noStrike" cap="none" dirty="0">
                        <a:effectLst/>
                        <a:sym typeface="Arial"/>
                      </a:endParaRPr>
                    </a:p>
                    <a:p>
                      <a:pPr lvl="0"/>
                      <a:endParaRPr lang="es-EC" sz="1400" u="none" strike="noStrike" cap="none" dirty="0">
                        <a:effectLst/>
                        <a:sym typeface="Arial"/>
                      </a:endParaRPr>
                    </a:p>
                    <a:p>
                      <a:pPr lvl="0"/>
                      <a:endParaRPr lang="es-EC" sz="1400" u="none" strike="noStrike" cap="none" dirty="0">
                        <a:effectLst/>
                        <a:sym typeface="Arial"/>
                      </a:endParaRPr>
                    </a:p>
                    <a:p>
                      <a:pPr lvl="0"/>
                      <a:r>
                        <a:rPr lang="es-EC" sz="1400" u="none" strike="noStrike" cap="none" dirty="0">
                          <a:effectLst/>
                          <a:sym typeface="Arial"/>
                        </a:rPr>
                        <a:t>Nivele técnico de ejecución</a:t>
                      </a:r>
                      <a:endPar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20" marR="66120" marT="0" marB="0"/>
                </a:tc>
                <a:tc>
                  <a:txBody>
                    <a:bodyPr/>
                    <a:lstStyle/>
                    <a:p>
                      <a:pPr>
                        <a:lnSpc>
                          <a:spcPct val="150000"/>
                        </a:lnSpc>
                        <a:spcAft>
                          <a:spcPts val="0"/>
                        </a:spcAft>
                      </a:pPr>
                      <a:endParaRPr lang="es-ES" sz="1100" dirty="0">
                        <a:effectLst/>
                      </a:endParaRPr>
                    </a:p>
                    <a:p>
                      <a:pPr>
                        <a:lnSpc>
                          <a:spcPct val="150000"/>
                        </a:lnSpc>
                        <a:spcAft>
                          <a:spcPts val="0"/>
                        </a:spcAft>
                      </a:pPr>
                      <a:endParaRPr lang="es-ES" sz="1100" dirty="0">
                        <a:effectLst/>
                      </a:endParaRPr>
                    </a:p>
                    <a:p>
                      <a:pPr>
                        <a:lnSpc>
                          <a:spcPct val="150000"/>
                        </a:lnSpc>
                        <a:spcAft>
                          <a:spcPts val="0"/>
                        </a:spcAft>
                      </a:pPr>
                      <a:r>
                        <a:rPr lang="es-EC" sz="1400" dirty="0">
                          <a:effectLst/>
                        </a:rPr>
                        <a:t>Batería de test físico técnicos</a:t>
                      </a:r>
                      <a:endParaRPr lang="es-EC" sz="1200" dirty="0">
                        <a:effectLst/>
                      </a:endParaRPr>
                    </a:p>
                    <a:p>
                      <a:pPr>
                        <a:lnSpc>
                          <a:spcPct val="150000"/>
                        </a:lnSpc>
                        <a:spcAft>
                          <a:spcPts val="0"/>
                        </a:spcAft>
                      </a:pP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extLst>
                  <a:ext uri="{0D108BD9-81ED-4DB2-BD59-A6C34878D82A}">
                    <a16:rowId xmlns:a16="http://schemas.microsoft.com/office/drawing/2014/main" val="10001"/>
                  </a:ext>
                </a:extLst>
              </a:tr>
            </a:tbl>
          </a:graphicData>
        </a:graphic>
      </p:graphicFrame>
      <p:sp>
        <p:nvSpPr>
          <p:cNvPr id="8" name="Rectangle 2"/>
          <p:cNvSpPr>
            <a:spLocks noChangeArrowheads="1"/>
          </p:cNvSpPr>
          <p:nvPr/>
        </p:nvSpPr>
        <p:spPr bwMode="auto">
          <a:xfrm>
            <a:off x="628650" y="1806575"/>
            <a:ext cx="790379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5" name="CuadroTexto 4"/>
          <p:cNvSpPr txBox="1"/>
          <p:nvPr/>
        </p:nvSpPr>
        <p:spPr>
          <a:xfrm>
            <a:off x="179512" y="602104"/>
            <a:ext cx="8605464" cy="738664"/>
          </a:xfrm>
          <a:prstGeom prst="rect">
            <a:avLst/>
          </a:prstGeom>
          <a:noFill/>
        </p:spPr>
        <p:txBody>
          <a:bodyPr wrap="square" rtlCol="0">
            <a:spAutoFit/>
          </a:bodyPr>
          <a:lstStyle/>
          <a:p>
            <a:r>
              <a:rPr lang="es-EC" sz="2800" b="1" dirty="0">
                <a:solidFill>
                  <a:srgbClr val="FF0000"/>
                </a:solidFill>
              </a:rPr>
              <a:t>OPERACIONALIZACIÓN DE VARIABLES</a:t>
            </a:r>
            <a:endParaRPr lang="es-EC" sz="2800" dirty="0">
              <a:solidFill>
                <a:srgbClr val="FF0000"/>
              </a:solidFill>
            </a:endParaRPr>
          </a:p>
          <a:p>
            <a:endParaRPr lang="es-EC" dirty="0"/>
          </a:p>
        </p:txBody>
      </p:sp>
    </p:spTree>
    <p:extLst>
      <p:ext uri="{BB962C8B-B14F-4D97-AF65-F5344CB8AC3E}">
        <p14:creationId xmlns:p14="http://schemas.microsoft.com/office/powerpoint/2010/main" val="10913945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10196</TotalTime>
  <Words>3575</Words>
  <Application>Microsoft Office PowerPoint</Application>
  <PresentationFormat>Presentación en pantalla (4:3)</PresentationFormat>
  <Paragraphs>524</Paragraphs>
  <Slides>37</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37</vt:i4>
      </vt:variant>
    </vt:vector>
  </HeadingPairs>
  <TitlesOfParts>
    <vt:vector size="42" baseType="lpstr">
      <vt:lpstr>Wingdings</vt:lpstr>
      <vt:lpstr>Times New Roman</vt:lpstr>
      <vt:lpstr>Calibri</vt:lpstr>
      <vt:lpstr>Arial</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Sofia Elizabeth  Sotomayor Ocaña</dc:creator>
  <cp:lastModifiedBy>Mario</cp:lastModifiedBy>
  <cp:revision>118</cp:revision>
  <dcterms:modified xsi:type="dcterms:W3CDTF">2020-09-10T18:02:05Z</dcterms:modified>
</cp:coreProperties>
</file>