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23"/>
  </p:notesMasterIdLst>
  <p:sldIdLst>
    <p:sldId id="256" r:id="rId2"/>
    <p:sldId id="257" r:id="rId3"/>
    <p:sldId id="258" r:id="rId4"/>
    <p:sldId id="259" r:id="rId5"/>
    <p:sldId id="300" r:id="rId6"/>
    <p:sldId id="301" r:id="rId7"/>
    <p:sldId id="312" r:id="rId8"/>
    <p:sldId id="305" r:id="rId9"/>
    <p:sldId id="310" r:id="rId10"/>
    <p:sldId id="311" r:id="rId11"/>
    <p:sldId id="306" r:id="rId12"/>
    <p:sldId id="307" r:id="rId13"/>
    <p:sldId id="302" r:id="rId14"/>
    <p:sldId id="308" r:id="rId15"/>
    <p:sldId id="309" r:id="rId16"/>
    <p:sldId id="303" r:id="rId17"/>
    <p:sldId id="304" r:id="rId18"/>
    <p:sldId id="296" r:id="rId19"/>
    <p:sldId id="297" r:id="rId20"/>
    <p:sldId id="298" r:id="rId21"/>
    <p:sldId id="299"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538DD5"/>
    <a:srgbClr val="8DB4E2"/>
    <a:srgbClr val="8CADAE"/>
    <a:srgbClr val="C5D9F1"/>
    <a:srgbClr val="67D021"/>
    <a:srgbClr val="99CCFF"/>
    <a:srgbClr val="CCFF33"/>
    <a:srgbClr val="DCE6F1"/>
    <a:srgbClr val="B7D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02"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hyperlink" Target="1.%20Modelo%20de%20Asignaci&#243;n%20de%20Costos%20Fundaci&#243;n%20Espoir.xlsm" TargetMode="External"/><Relationship Id="rId3" Type="http://schemas.openxmlformats.org/officeDocument/2006/relationships/slide" Target="../slides/slide5.xml"/><Relationship Id="rId7" Type="http://schemas.openxmlformats.org/officeDocument/2006/relationships/slide" Target="../slides/slide17.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16.xml"/><Relationship Id="rId5" Type="http://schemas.openxmlformats.org/officeDocument/2006/relationships/slide" Target="../slides/slide13.xml"/><Relationship Id="rId10" Type="http://schemas.openxmlformats.org/officeDocument/2006/relationships/slide" Target="../slides/slide6.xml"/><Relationship Id="rId4" Type="http://schemas.openxmlformats.org/officeDocument/2006/relationships/slide" Target="../slides/slide7.xml"/><Relationship Id="rId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DED960-F979-444B-BD54-20468E474C8C}" type="doc">
      <dgm:prSet loTypeId="urn:microsoft.com/office/officeart/2005/8/layout/bProcess3" loCatId="process" qsTypeId="urn:microsoft.com/office/officeart/2005/8/quickstyle/simple2" qsCatId="simple" csTypeId="urn:microsoft.com/office/officeart/2005/8/colors/accent0_2" csCatId="mainScheme" phldr="1"/>
      <dgm:spPr/>
      <dgm:t>
        <a:bodyPr/>
        <a:lstStyle/>
        <a:p>
          <a:endParaRPr lang="es-ES"/>
        </a:p>
      </dgm:t>
    </dgm:pt>
    <dgm:pt modelId="{4365FFC6-07CB-4A55-A932-4479D0D21A4B}">
      <dgm:prSet phldrT="[Texto]" custT="1"/>
      <dgm:spPr/>
      <dgm:t>
        <a:bodyPr/>
        <a:lstStyle/>
        <a:p>
          <a:r>
            <a:rPr lang="es-MX" sz="1600" b="1" dirty="0">
              <a:latin typeface="Arial" pitchFamily="34" charset="0"/>
              <a:cs typeface="Arial" pitchFamily="34" charset="0"/>
            </a:rPr>
            <a:t>1. OBJETIVOS</a:t>
          </a:r>
        </a:p>
        <a:p>
          <a:r>
            <a:rPr lang="es-MX" sz="1400" b="0" dirty="0">
              <a:latin typeface="Arial" pitchFamily="34" charset="0"/>
              <a:cs typeface="Arial" pitchFamily="34" charset="0"/>
            </a:rPr>
            <a:t>1.1. Objetivo General</a:t>
          </a:r>
        </a:p>
        <a:p>
          <a:r>
            <a:rPr lang="es-MX" sz="1400" b="0" dirty="0">
              <a:latin typeface="Arial" pitchFamily="34" charset="0"/>
              <a:cs typeface="Arial" pitchFamily="34" charset="0"/>
            </a:rPr>
            <a:t>1.2. Objetivo Específico</a:t>
          </a:r>
          <a:endParaRPr lang="es-ES" sz="1400" b="0" dirty="0">
            <a:latin typeface="Arial" pitchFamily="34" charset="0"/>
            <a:cs typeface="Arial"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6A16A644-2DE5-4E72-9EA5-4660F7BA5515}" type="parTrans" cxnId="{7EC7F4C1-9997-4AB5-97B7-440535EE201F}">
      <dgm:prSet/>
      <dgm:spPr/>
      <dgm:t>
        <a:bodyPr/>
        <a:lstStyle/>
        <a:p>
          <a:endParaRPr lang="es-ES">
            <a:latin typeface="Arial" pitchFamily="34" charset="0"/>
            <a:cs typeface="Arial" pitchFamily="34" charset="0"/>
          </a:endParaRPr>
        </a:p>
      </dgm:t>
    </dgm:pt>
    <dgm:pt modelId="{630770DC-2132-4F9C-8E82-A0E83E6FC7BD}" type="sibTrans" cxnId="{7EC7F4C1-9997-4AB5-97B7-440535EE201F}">
      <dgm:prSet/>
      <dgm:spPr/>
      <dgm:t>
        <a:bodyPr/>
        <a:lstStyle/>
        <a:p>
          <a:endParaRPr lang="es-ES">
            <a:latin typeface="Arial" pitchFamily="34" charset="0"/>
            <a:cs typeface="Arial" pitchFamily="34" charset="0"/>
          </a:endParaRPr>
        </a:p>
      </dgm:t>
    </dgm:pt>
    <dgm:pt modelId="{FF611050-FFA8-40D6-9860-A7AD561DA561}">
      <dgm:prSet phldrT="[Texto]" custT="1"/>
      <dgm:spPr/>
      <dgm:t>
        <a:bodyPr/>
        <a:lstStyle/>
        <a:p>
          <a:r>
            <a:rPr lang="es-MX" sz="1600" b="1" dirty="0">
              <a:latin typeface="Arial" pitchFamily="34" charset="0"/>
              <a:cs typeface="Arial" pitchFamily="34" charset="0"/>
            </a:rPr>
            <a:t>2. RESULTADOS PRIMER PROYECTO</a:t>
          </a:r>
          <a:endParaRPr lang="es-MX" sz="1600" b="0" dirty="0">
            <a:latin typeface="Arial" pitchFamily="34" charset="0"/>
            <a:cs typeface="Arial" pitchFamily="34" charset="0"/>
          </a:endParaRPr>
        </a:p>
        <a:p>
          <a:r>
            <a:rPr lang="es-MX" sz="1400" b="0" dirty="0">
              <a:latin typeface="Arial" pitchFamily="34" charset="0"/>
              <a:cs typeface="Arial" pitchFamily="34" charset="0"/>
              <a:hlinkClick xmlns:r="http://schemas.openxmlformats.org/officeDocument/2006/relationships" r:id="rId2" action="ppaction://hlinksldjump"/>
            </a:rPr>
            <a:t>2.1. Árbol de Problemas</a:t>
          </a:r>
          <a:endParaRPr lang="es-MX" sz="1400" b="0" dirty="0">
            <a:latin typeface="Arial" pitchFamily="34" charset="0"/>
            <a:cs typeface="Arial" pitchFamily="34" charset="0"/>
          </a:endParaRPr>
        </a:p>
        <a:p>
          <a:r>
            <a:rPr lang="es-MX" sz="1400" b="0" dirty="0">
              <a:latin typeface="Arial" pitchFamily="34" charset="0"/>
              <a:cs typeface="Arial" pitchFamily="34" charset="0"/>
              <a:hlinkClick xmlns:r="http://schemas.openxmlformats.org/officeDocument/2006/relationships" r:id="rId3" action="ppaction://hlinksldjump"/>
            </a:rPr>
            <a:t>2.2. Análisis de Alternativas</a:t>
          </a:r>
          <a:endParaRPr lang="es-ES" sz="1400" b="0" dirty="0">
            <a:latin typeface="Arial" pitchFamily="34" charset="0"/>
            <a:cs typeface="Arial" pitchFamily="34" charset="0"/>
          </a:endParaRPr>
        </a:p>
      </dgm:t>
    </dgm:pt>
    <dgm:pt modelId="{7EA585D5-0E29-4303-A1FF-4FAC6AFAE98F}" type="parTrans" cxnId="{CF1A3EE7-10FB-441D-B5EC-7E1F8CC18BBA}">
      <dgm:prSet/>
      <dgm:spPr/>
      <dgm:t>
        <a:bodyPr/>
        <a:lstStyle/>
        <a:p>
          <a:endParaRPr lang="es-ES">
            <a:latin typeface="Arial" pitchFamily="34" charset="0"/>
            <a:cs typeface="Arial" pitchFamily="34" charset="0"/>
          </a:endParaRPr>
        </a:p>
      </dgm:t>
    </dgm:pt>
    <dgm:pt modelId="{1F3888DA-1C0D-4581-A6BD-50D27D2930B6}" type="sibTrans" cxnId="{CF1A3EE7-10FB-441D-B5EC-7E1F8CC18BBA}">
      <dgm:prSet/>
      <dgm:spPr/>
      <dgm:t>
        <a:bodyPr/>
        <a:lstStyle/>
        <a:p>
          <a:endParaRPr lang="es-ES">
            <a:latin typeface="Arial" pitchFamily="34" charset="0"/>
            <a:cs typeface="Arial" pitchFamily="34" charset="0"/>
          </a:endParaRPr>
        </a:p>
      </dgm:t>
    </dgm:pt>
    <dgm:pt modelId="{7392C927-A9BF-4ED8-B869-0B40C580DEC5}">
      <dgm:prSet phldrT="[Texto]" custT="1"/>
      <dgm:spPr/>
      <dgm:t>
        <a:bodyPr/>
        <a:lstStyle/>
        <a:p>
          <a:r>
            <a:rPr lang="es-MX" sz="1600" b="1" kern="1200" dirty="0">
              <a:latin typeface="Arial" pitchFamily="34" charset="0"/>
              <a:cs typeface="Arial" pitchFamily="34" charset="0"/>
            </a:rPr>
            <a:t>4. PROPUESTA PLANTEADA</a:t>
          </a:r>
        </a:p>
        <a:p>
          <a:r>
            <a:rPr lang="es-MX" sz="1400" b="0" kern="1200" dirty="0">
              <a:latin typeface="Arial" pitchFamily="34" charset="0"/>
              <a:cs typeface="Arial" pitchFamily="34" charset="0"/>
              <a:hlinkClick xmlns:r="http://schemas.openxmlformats.org/officeDocument/2006/relationships" r:id="rId4" action="ppaction://hlinksldjump"/>
            </a:rPr>
            <a:t>4.1. Evaluación Multicriterio </a:t>
          </a:r>
          <a:r>
            <a:rPr lang="es-MX" sz="1400" b="0" kern="1200" dirty="0" err="1">
              <a:latin typeface="Arial" pitchFamily="34" charset="0"/>
              <a:cs typeface="Arial" pitchFamily="34" charset="0"/>
              <a:hlinkClick xmlns:r="http://schemas.openxmlformats.org/officeDocument/2006/relationships" r:id="rId4" action="ppaction://hlinksldjump"/>
            </a:rPr>
            <a:t>ESPOIR</a:t>
          </a:r>
          <a:endParaRPr lang="es-MX" sz="1400" b="0" kern="1200" dirty="0">
            <a:latin typeface="Arial" pitchFamily="34" charset="0"/>
            <a:cs typeface="Arial" pitchFamily="34" charset="0"/>
          </a:endParaRPr>
        </a:p>
        <a:p>
          <a:r>
            <a:rPr lang="es-MX" sz="1400" b="0" kern="1200" dirty="0">
              <a:latin typeface="Arial" pitchFamily="34" charset="0"/>
              <a:cs typeface="Arial" pitchFamily="34" charset="0"/>
              <a:hlinkClick xmlns:r="http://schemas.openxmlformats.org/officeDocument/2006/relationships" r:id="rId5" action="ppaction://hlinksldjump"/>
            </a:rPr>
            <a:t>4.2. </a:t>
          </a:r>
          <a:r>
            <a:rPr lang="es-419"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rId5" action="ppaction://hlinksldjump"/>
            </a:rPr>
            <a:t>Modelo de Asignación de Costos</a:t>
          </a:r>
          <a:r>
            <a:rPr lang="es-MX"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rId5" action="ppaction://hlinksldjump"/>
            </a:rPr>
            <a:t> </a:t>
          </a:r>
          <a:endParaRPr lang="es-MX" sz="1400" b="0" kern="1200" dirty="0">
            <a:solidFill>
              <a:srgbClr val="646B86">
                <a:hueOff val="0"/>
                <a:satOff val="0"/>
                <a:lumOff val="0"/>
                <a:alphaOff val="0"/>
              </a:srgbClr>
            </a:solidFill>
            <a:latin typeface="Arial" pitchFamily="34" charset="0"/>
            <a:ea typeface="+mn-ea"/>
            <a:cs typeface="Arial" pitchFamily="34" charset="0"/>
          </a:endParaRPr>
        </a:p>
        <a:p>
          <a:r>
            <a:rPr lang="es-MX"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rId6" action="ppaction://hlinksldjump"/>
            </a:rPr>
            <a:t>4.3. </a:t>
          </a:r>
          <a:r>
            <a:rPr lang="es-EC"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rId6" action="ppaction://hlinksldjump"/>
            </a:rPr>
            <a:t>Matriz Boston </a:t>
          </a:r>
          <a:r>
            <a:rPr lang="es-EC" sz="1400" b="0" kern="1200" dirty="0" err="1">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rId6" action="ppaction://hlinksldjump"/>
            </a:rPr>
            <a:t>Consulting</a:t>
          </a:r>
          <a:r>
            <a:rPr lang="es-EC"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rId6" action="ppaction://hlinksldjump"/>
            </a:rPr>
            <a:t> </a:t>
          </a:r>
          <a:r>
            <a:rPr lang="es-EC" sz="1400" b="0" kern="1200" dirty="0" err="1">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rId6" action="ppaction://hlinksldjump"/>
            </a:rPr>
            <a:t>Group</a:t>
          </a:r>
          <a:endParaRPr lang="es-EC" sz="1400" b="0" kern="1200" dirty="0">
            <a:solidFill>
              <a:srgbClr val="646B86">
                <a:hueOff val="0"/>
                <a:satOff val="0"/>
                <a:lumOff val="0"/>
                <a:alphaOff val="0"/>
              </a:srgbClr>
            </a:solidFill>
            <a:latin typeface="Arial" pitchFamily="34" charset="0"/>
            <a:ea typeface="+mn-ea"/>
            <a:cs typeface="Arial" pitchFamily="34" charset="0"/>
          </a:endParaRPr>
        </a:p>
        <a:p>
          <a:r>
            <a:rPr lang="es-EC"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rId7" action="ppaction://hlinksldjump"/>
            </a:rPr>
            <a:t>4.4. Evaluaciones de Resultados</a:t>
          </a:r>
          <a:endParaRPr lang="es-ES" sz="1400" b="0" kern="1200" dirty="0">
            <a:solidFill>
              <a:srgbClr val="646B86">
                <a:hueOff val="0"/>
                <a:satOff val="0"/>
                <a:lumOff val="0"/>
                <a:alphaOff val="0"/>
              </a:srgbClr>
            </a:solidFill>
            <a:latin typeface="Arial" pitchFamily="34" charset="0"/>
            <a:ea typeface="+mn-ea"/>
            <a:cs typeface="Arial" pitchFamily="34" charset="0"/>
          </a:endParaRPr>
        </a:p>
      </dgm:t>
      <dgm:extLst>
        <a:ext uri="{E40237B7-FDA0-4F09-8148-C483321AD2D9}">
          <dgm14:cNvPr xmlns:dgm14="http://schemas.microsoft.com/office/drawing/2010/diagram" id="0" name="">
            <a:hlinkClick xmlns:r="http://schemas.openxmlformats.org/officeDocument/2006/relationships" r:id="rId8" action="ppaction://hlinkfile"/>
          </dgm14:cNvPr>
        </a:ext>
      </dgm:extLst>
    </dgm:pt>
    <dgm:pt modelId="{DF4EB33E-9BA8-4F9A-B22B-F4E2D2D20BCD}" type="parTrans" cxnId="{4A84D6D3-A2F6-4512-9CC8-4FDD2DC9AA99}">
      <dgm:prSet/>
      <dgm:spPr/>
      <dgm:t>
        <a:bodyPr/>
        <a:lstStyle/>
        <a:p>
          <a:endParaRPr lang="es-ES">
            <a:latin typeface="Arial" pitchFamily="34" charset="0"/>
            <a:cs typeface="Arial" pitchFamily="34" charset="0"/>
          </a:endParaRPr>
        </a:p>
      </dgm:t>
    </dgm:pt>
    <dgm:pt modelId="{2E4D7C20-8109-419A-8040-0EADAB34ECE2}" type="sibTrans" cxnId="{4A84D6D3-A2F6-4512-9CC8-4FDD2DC9AA99}">
      <dgm:prSet/>
      <dgm:spPr/>
      <dgm:t>
        <a:bodyPr/>
        <a:lstStyle/>
        <a:p>
          <a:endParaRPr lang="es-ES">
            <a:latin typeface="Arial" pitchFamily="34" charset="0"/>
            <a:cs typeface="Arial" pitchFamily="34" charset="0"/>
          </a:endParaRPr>
        </a:p>
      </dgm:t>
    </dgm:pt>
    <dgm:pt modelId="{CDA7B12E-0D51-4C02-900D-DDFF192B42A8}">
      <dgm:prSet phldrT="[Texto]" custT="1"/>
      <dgm:spPr/>
      <dgm:t>
        <a:bodyPr/>
        <a:lstStyle/>
        <a:p>
          <a:r>
            <a:rPr lang="es-MX" sz="1600" b="1" dirty="0">
              <a:latin typeface="Arial" pitchFamily="34" charset="0"/>
              <a:cs typeface="Arial" pitchFamily="34" charset="0"/>
            </a:rPr>
            <a:t>5. CONCLUSIONES Y RECOMENDACIONES</a:t>
          </a:r>
          <a:endParaRPr lang="es-ES" sz="1600" b="0" dirty="0">
            <a:latin typeface="Arial" pitchFamily="34" charset="0"/>
            <a:cs typeface="Arial" pitchFamily="34" charset="0"/>
          </a:endParaRPr>
        </a:p>
      </dgm:t>
      <dgm:extLst>
        <a:ext uri="{E40237B7-FDA0-4F09-8148-C483321AD2D9}">
          <dgm14:cNvPr xmlns:dgm14="http://schemas.microsoft.com/office/drawing/2010/diagram" id="0" name="">
            <a:hlinkClick xmlns:r="http://schemas.openxmlformats.org/officeDocument/2006/relationships" r:id="rId9" action="ppaction://hlinksldjump"/>
          </dgm14:cNvPr>
        </a:ext>
      </dgm:extLst>
    </dgm:pt>
    <dgm:pt modelId="{1EA31271-CE67-47A7-80A8-260057107C77}" type="parTrans" cxnId="{F00C9ABD-A72A-4FDC-801E-D5A48DB21880}">
      <dgm:prSet/>
      <dgm:spPr/>
      <dgm:t>
        <a:bodyPr/>
        <a:lstStyle/>
        <a:p>
          <a:endParaRPr lang="es-ES">
            <a:latin typeface="Arial" pitchFamily="34" charset="0"/>
            <a:cs typeface="Arial" pitchFamily="34" charset="0"/>
          </a:endParaRPr>
        </a:p>
      </dgm:t>
    </dgm:pt>
    <dgm:pt modelId="{923E3634-E78A-407A-A674-96B7EF3F9862}" type="sibTrans" cxnId="{F00C9ABD-A72A-4FDC-801E-D5A48DB21880}">
      <dgm:prSet/>
      <dgm:spPr/>
      <dgm:t>
        <a:bodyPr/>
        <a:lstStyle/>
        <a:p>
          <a:endParaRPr lang="es-ES">
            <a:latin typeface="Arial" pitchFamily="34" charset="0"/>
            <a:cs typeface="Arial" pitchFamily="34" charset="0"/>
          </a:endParaRPr>
        </a:p>
      </dgm:t>
    </dgm:pt>
    <dgm:pt modelId="{4E0CBE5C-2DA6-4F67-8FAC-E0B8AE75981C}">
      <dgm:prSet phldrT="[Texto]" custT="1"/>
      <dgm:spPr/>
      <dgm:t>
        <a:bodyPr/>
        <a:lstStyle/>
        <a:p>
          <a:r>
            <a:rPr lang="es-MX" sz="1600" b="1" dirty="0">
              <a:latin typeface="Arial" pitchFamily="34" charset="0"/>
              <a:cs typeface="Arial" pitchFamily="34" charset="0"/>
            </a:rPr>
            <a:t>3. METODOLOGÍA MULTICRITERIO</a:t>
          </a:r>
          <a:endParaRPr lang="es-MX" sz="1600" b="0" dirty="0">
            <a:latin typeface="Arial" pitchFamily="34" charset="0"/>
            <a:cs typeface="Arial" pitchFamily="34" charset="0"/>
          </a:endParaRPr>
        </a:p>
        <a:p>
          <a:r>
            <a:rPr lang="es-MX" sz="1400" b="0" dirty="0">
              <a:latin typeface="Arial" pitchFamily="34" charset="0"/>
              <a:cs typeface="Arial" pitchFamily="34" charset="0"/>
            </a:rPr>
            <a:t>3.1. Proceso Analítico Jerárquico</a:t>
          </a:r>
        </a:p>
        <a:p>
          <a:r>
            <a:rPr lang="es-MX" sz="1400" b="0" dirty="0">
              <a:latin typeface="Arial" pitchFamily="34" charset="0"/>
              <a:cs typeface="Arial" pitchFamily="34" charset="0"/>
            </a:rPr>
            <a:t>3.2. Principios </a:t>
          </a:r>
          <a:r>
            <a:rPr lang="es-MX" sz="1400" b="0" dirty="0" err="1">
              <a:latin typeface="Arial" pitchFamily="34" charset="0"/>
              <a:cs typeface="Arial" pitchFamily="34" charset="0"/>
            </a:rPr>
            <a:t>AHP</a:t>
          </a:r>
          <a:endParaRPr lang="es-ES" sz="1400" b="0" dirty="0">
            <a:latin typeface="Arial" pitchFamily="34" charset="0"/>
            <a:cs typeface="Arial" pitchFamily="34" charset="0"/>
          </a:endParaRPr>
        </a:p>
      </dgm:t>
      <dgm:extLst>
        <a:ext uri="{E40237B7-FDA0-4F09-8148-C483321AD2D9}">
          <dgm14:cNvPr xmlns:dgm14="http://schemas.microsoft.com/office/drawing/2010/diagram" id="0" name="">
            <a:hlinkClick xmlns:r="http://schemas.openxmlformats.org/officeDocument/2006/relationships" r:id="rId10" action="ppaction://hlinksldjump"/>
          </dgm14:cNvPr>
        </a:ext>
      </dgm:extLst>
    </dgm:pt>
    <dgm:pt modelId="{B1269BA4-C20D-4C66-9F0B-51341DA89617}" type="parTrans" cxnId="{E9F306ED-BA44-4612-9204-23DD96F9C6FF}">
      <dgm:prSet/>
      <dgm:spPr/>
      <dgm:t>
        <a:bodyPr/>
        <a:lstStyle/>
        <a:p>
          <a:endParaRPr lang="es-EC"/>
        </a:p>
      </dgm:t>
    </dgm:pt>
    <dgm:pt modelId="{260C235F-A52C-43DA-AA05-EC60709B6ECA}" type="sibTrans" cxnId="{E9F306ED-BA44-4612-9204-23DD96F9C6FF}">
      <dgm:prSet/>
      <dgm:spPr/>
      <dgm:t>
        <a:bodyPr/>
        <a:lstStyle/>
        <a:p>
          <a:endParaRPr lang="es-EC"/>
        </a:p>
      </dgm:t>
    </dgm:pt>
    <dgm:pt modelId="{6426171A-7C8F-4FA2-8ACE-ADC10F83BE79}" type="pres">
      <dgm:prSet presAssocID="{A2DED960-F979-444B-BD54-20468E474C8C}" presName="Name0" presStyleCnt="0">
        <dgm:presLayoutVars>
          <dgm:dir/>
          <dgm:resizeHandles val="exact"/>
        </dgm:presLayoutVars>
      </dgm:prSet>
      <dgm:spPr/>
    </dgm:pt>
    <dgm:pt modelId="{020481DB-7653-4BF3-BEC8-798F552EA29A}" type="pres">
      <dgm:prSet presAssocID="{4365FFC6-07CB-4A55-A932-4479D0D21A4B}" presName="node" presStyleLbl="node1" presStyleIdx="0" presStyleCnt="5" custScaleX="68990" custScaleY="63869" custLinFactNeighborX="8196" custLinFactNeighborY="2477">
        <dgm:presLayoutVars>
          <dgm:bulletEnabled val="1"/>
        </dgm:presLayoutVars>
      </dgm:prSet>
      <dgm:spPr/>
    </dgm:pt>
    <dgm:pt modelId="{3A0DA475-209A-4DB2-B7BA-8A8643485965}" type="pres">
      <dgm:prSet presAssocID="{630770DC-2132-4F9C-8E82-A0E83E6FC7BD}" presName="sibTrans" presStyleLbl="sibTrans1D1" presStyleIdx="0" presStyleCnt="4"/>
      <dgm:spPr/>
    </dgm:pt>
    <dgm:pt modelId="{ED5C3D88-F60A-4B47-A287-7787E9773112}" type="pres">
      <dgm:prSet presAssocID="{630770DC-2132-4F9C-8E82-A0E83E6FC7BD}" presName="connectorText" presStyleLbl="sibTrans1D1" presStyleIdx="0" presStyleCnt="4"/>
      <dgm:spPr/>
    </dgm:pt>
    <dgm:pt modelId="{C5D70981-4021-4B80-BD9F-A3EB3F88C30C}" type="pres">
      <dgm:prSet presAssocID="{FF611050-FFA8-40D6-9860-A7AD561DA561}" presName="node" presStyleLbl="node1" presStyleIdx="1" presStyleCnt="5" custScaleX="84168" custScaleY="84358" custLinFactNeighborX="4771" custLinFactNeighborY="4466">
        <dgm:presLayoutVars>
          <dgm:bulletEnabled val="1"/>
        </dgm:presLayoutVars>
      </dgm:prSet>
      <dgm:spPr/>
    </dgm:pt>
    <dgm:pt modelId="{B2B1529C-6D61-40D5-B935-92D163A12BF8}" type="pres">
      <dgm:prSet presAssocID="{1F3888DA-1C0D-4581-A6BD-50D27D2930B6}" presName="sibTrans" presStyleLbl="sibTrans1D1" presStyleIdx="1" presStyleCnt="4"/>
      <dgm:spPr/>
    </dgm:pt>
    <dgm:pt modelId="{4C8CF8A6-6915-468D-9779-E8F19F36519A}" type="pres">
      <dgm:prSet presAssocID="{1F3888DA-1C0D-4581-A6BD-50D27D2930B6}" presName="connectorText" presStyleLbl="sibTrans1D1" presStyleIdx="1" presStyleCnt="4"/>
      <dgm:spPr/>
    </dgm:pt>
    <dgm:pt modelId="{70709301-9AC9-4E2E-99F3-86C0E9F3FAEF}" type="pres">
      <dgm:prSet presAssocID="{4E0CBE5C-2DA6-4F67-8FAC-E0B8AE75981C}" presName="node" presStyleLbl="node1" presStyleIdx="2" presStyleCnt="5" custScaleX="84168" custScaleY="72834" custLinFactNeighborX="304" custLinFactNeighborY="6008">
        <dgm:presLayoutVars>
          <dgm:bulletEnabled val="1"/>
        </dgm:presLayoutVars>
      </dgm:prSet>
      <dgm:spPr/>
    </dgm:pt>
    <dgm:pt modelId="{7A3BB60A-5977-4ECB-AC47-7B63CAAFCFFA}" type="pres">
      <dgm:prSet presAssocID="{260C235F-A52C-43DA-AA05-EC60709B6ECA}" presName="sibTrans" presStyleLbl="sibTrans1D1" presStyleIdx="2" presStyleCnt="4"/>
      <dgm:spPr/>
    </dgm:pt>
    <dgm:pt modelId="{CDCA4765-859B-4251-859D-58C508F8E109}" type="pres">
      <dgm:prSet presAssocID="{260C235F-A52C-43DA-AA05-EC60709B6ECA}" presName="connectorText" presStyleLbl="sibTrans1D1" presStyleIdx="2" presStyleCnt="4"/>
      <dgm:spPr/>
    </dgm:pt>
    <dgm:pt modelId="{3F311F7E-A81F-4C4F-8AF9-A8925EECC6E8}" type="pres">
      <dgm:prSet presAssocID="{7392C927-A9BF-4ED8-B869-0B40C580DEC5}" presName="node" presStyleLbl="node1" presStyleIdx="3" presStyleCnt="5" custScaleX="120723" custScaleY="105300" custLinFactNeighborX="26640" custLinFactNeighborY="16869">
        <dgm:presLayoutVars>
          <dgm:bulletEnabled val="1"/>
        </dgm:presLayoutVars>
      </dgm:prSet>
      <dgm:spPr/>
    </dgm:pt>
    <dgm:pt modelId="{F24D02F2-C785-4FCD-A1CE-3137CE1D53AD}" type="pres">
      <dgm:prSet presAssocID="{2E4D7C20-8109-419A-8040-0EADAB34ECE2}" presName="sibTrans" presStyleLbl="sibTrans1D1" presStyleIdx="3" presStyleCnt="4"/>
      <dgm:spPr/>
    </dgm:pt>
    <dgm:pt modelId="{F765A93E-D50B-4DE3-B120-EA723BD2B3CA}" type="pres">
      <dgm:prSet presAssocID="{2E4D7C20-8109-419A-8040-0EADAB34ECE2}" presName="connectorText" presStyleLbl="sibTrans1D1" presStyleIdx="3" presStyleCnt="4"/>
      <dgm:spPr/>
    </dgm:pt>
    <dgm:pt modelId="{37E37E38-C756-4428-805B-52133856A426}" type="pres">
      <dgm:prSet presAssocID="{CDA7B12E-0D51-4C02-900D-DDFF192B42A8}" presName="node" presStyleLbl="node1" presStyleIdx="4" presStyleCnt="5" custScaleX="100111" custScaleY="66791" custLinFactNeighborX="22591" custLinFactNeighborY="14783">
        <dgm:presLayoutVars>
          <dgm:bulletEnabled val="1"/>
        </dgm:presLayoutVars>
      </dgm:prSet>
      <dgm:spPr/>
    </dgm:pt>
  </dgm:ptLst>
  <dgm:cxnLst>
    <dgm:cxn modelId="{8F093000-F5F5-4E78-8D9A-6DBBA797860F}" type="presOf" srcId="{7392C927-A9BF-4ED8-B869-0B40C580DEC5}" destId="{3F311F7E-A81F-4C4F-8AF9-A8925EECC6E8}" srcOrd="0" destOrd="0" presId="urn:microsoft.com/office/officeart/2005/8/layout/bProcess3"/>
    <dgm:cxn modelId="{F7A5420A-D61C-4C56-B2D1-65E41DB7DF15}" type="presOf" srcId="{2E4D7C20-8109-419A-8040-0EADAB34ECE2}" destId="{F765A93E-D50B-4DE3-B120-EA723BD2B3CA}" srcOrd="1" destOrd="0" presId="urn:microsoft.com/office/officeart/2005/8/layout/bProcess3"/>
    <dgm:cxn modelId="{08DB1A1D-F8CA-4E25-A7D0-C09290F98EC1}" type="presOf" srcId="{4365FFC6-07CB-4A55-A932-4479D0D21A4B}" destId="{020481DB-7653-4BF3-BEC8-798F552EA29A}" srcOrd="0" destOrd="0" presId="urn:microsoft.com/office/officeart/2005/8/layout/bProcess3"/>
    <dgm:cxn modelId="{003FB833-165C-409B-8574-917FFF895C3E}" type="presOf" srcId="{1F3888DA-1C0D-4581-A6BD-50D27D2930B6}" destId="{4C8CF8A6-6915-468D-9779-E8F19F36519A}" srcOrd="1" destOrd="0" presId="urn:microsoft.com/office/officeart/2005/8/layout/bProcess3"/>
    <dgm:cxn modelId="{EE100060-D4C6-4386-BFEC-E70E65B9E67E}" type="presOf" srcId="{260C235F-A52C-43DA-AA05-EC60709B6ECA}" destId="{CDCA4765-859B-4251-859D-58C508F8E109}" srcOrd="1" destOrd="0" presId="urn:microsoft.com/office/officeart/2005/8/layout/bProcess3"/>
    <dgm:cxn modelId="{35C42061-DD25-4B9F-A278-5B5B2001C87D}" type="presOf" srcId="{630770DC-2132-4F9C-8E82-A0E83E6FC7BD}" destId="{ED5C3D88-F60A-4B47-A287-7787E9773112}" srcOrd="1" destOrd="0" presId="urn:microsoft.com/office/officeart/2005/8/layout/bProcess3"/>
    <dgm:cxn modelId="{9F03D069-5536-4BC1-AE94-619B14A356CF}" type="presOf" srcId="{630770DC-2132-4F9C-8E82-A0E83E6FC7BD}" destId="{3A0DA475-209A-4DB2-B7BA-8A8643485965}" srcOrd="0" destOrd="0" presId="urn:microsoft.com/office/officeart/2005/8/layout/bProcess3"/>
    <dgm:cxn modelId="{55E2C64C-055D-459D-A252-E094D174E89E}" type="presOf" srcId="{FF611050-FFA8-40D6-9860-A7AD561DA561}" destId="{C5D70981-4021-4B80-BD9F-A3EB3F88C30C}" srcOrd="0" destOrd="0" presId="urn:microsoft.com/office/officeart/2005/8/layout/bProcess3"/>
    <dgm:cxn modelId="{DEDD8588-50AD-4305-9BBA-B21B7277676F}" type="presOf" srcId="{CDA7B12E-0D51-4C02-900D-DDFF192B42A8}" destId="{37E37E38-C756-4428-805B-52133856A426}" srcOrd="0" destOrd="0" presId="urn:microsoft.com/office/officeart/2005/8/layout/bProcess3"/>
    <dgm:cxn modelId="{1B367F96-E7EC-4DF2-8DB4-392AB78991FF}" type="presOf" srcId="{2E4D7C20-8109-419A-8040-0EADAB34ECE2}" destId="{F24D02F2-C785-4FCD-A1CE-3137CE1D53AD}" srcOrd="0" destOrd="0" presId="urn:microsoft.com/office/officeart/2005/8/layout/bProcess3"/>
    <dgm:cxn modelId="{FB18649E-A02C-47B5-A464-CE631CA610C5}" type="presOf" srcId="{4E0CBE5C-2DA6-4F67-8FAC-E0B8AE75981C}" destId="{70709301-9AC9-4E2E-99F3-86C0E9F3FAEF}" srcOrd="0" destOrd="0" presId="urn:microsoft.com/office/officeart/2005/8/layout/bProcess3"/>
    <dgm:cxn modelId="{F00C9ABD-A72A-4FDC-801E-D5A48DB21880}" srcId="{A2DED960-F979-444B-BD54-20468E474C8C}" destId="{CDA7B12E-0D51-4C02-900D-DDFF192B42A8}" srcOrd="4" destOrd="0" parTransId="{1EA31271-CE67-47A7-80A8-260057107C77}" sibTransId="{923E3634-E78A-407A-A674-96B7EF3F9862}"/>
    <dgm:cxn modelId="{633EC7BD-0F10-48C7-85D8-221F6025C314}" type="presOf" srcId="{A2DED960-F979-444B-BD54-20468E474C8C}" destId="{6426171A-7C8F-4FA2-8ACE-ADC10F83BE79}" srcOrd="0" destOrd="0" presId="urn:microsoft.com/office/officeart/2005/8/layout/bProcess3"/>
    <dgm:cxn modelId="{7EC7F4C1-9997-4AB5-97B7-440535EE201F}" srcId="{A2DED960-F979-444B-BD54-20468E474C8C}" destId="{4365FFC6-07CB-4A55-A932-4479D0D21A4B}" srcOrd="0" destOrd="0" parTransId="{6A16A644-2DE5-4E72-9EA5-4660F7BA5515}" sibTransId="{630770DC-2132-4F9C-8E82-A0E83E6FC7BD}"/>
    <dgm:cxn modelId="{4A84D6D3-A2F6-4512-9CC8-4FDD2DC9AA99}" srcId="{A2DED960-F979-444B-BD54-20468E474C8C}" destId="{7392C927-A9BF-4ED8-B869-0B40C580DEC5}" srcOrd="3" destOrd="0" parTransId="{DF4EB33E-9BA8-4F9A-B22B-F4E2D2D20BCD}" sibTransId="{2E4D7C20-8109-419A-8040-0EADAB34ECE2}"/>
    <dgm:cxn modelId="{CF1A3EE7-10FB-441D-B5EC-7E1F8CC18BBA}" srcId="{A2DED960-F979-444B-BD54-20468E474C8C}" destId="{FF611050-FFA8-40D6-9860-A7AD561DA561}" srcOrd="1" destOrd="0" parTransId="{7EA585D5-0E29-4303-A1FF-4FAC6AFAE98F}" sibTransId="{1F3888DA-1C0D-4581-A6BD-50D27D2930B6}"/>
    <dgm:cxn modelId="{E9F306ED-BA44-4612-9204-23DD96F9C6FF}" srcId="{A2DED960-F979-444B-BD54-20468E474C8C}" destId="{4E0CBE5C-2DA6-4F67-8FAC-E0B8AE75981C}" srcOrd="2" destOrd="0" parTransId="{B1269BA4-C20D-4C66-9F0B-51341DA89617}" sibTransId="{260C235F-A52C-43DA-AA05-EC60709B6ECA}"/>
    <dgm:cxn modelId="{8DE3E9F4-31A8-4AA8-9830-8A44DB153D39}" type="presOf" srcId="{260C235F-A52C-43DA-AA05-EC60709B6ECA}" destId="{7A3BB60A-5977-4ECB-AC47-7B63CAAFCFFA}" srcOrd="0" destOrd="0" presId="urn:microsoft.com/office/officeart/2005/8/layout/bProcess3"/>
    <dgm:cxn modelId="{4A0CCEF9-B428-4048-B190-FA7D0B1CA3D6}" type="presOf" srcId="{1F3888DA-1C0D-4581-A6BD-50D27D2930B6}" destId="{B2B1529C-6D61-40D5-B935-92D163A12BF8}" srcOrd="0" destOrd="0" presId="urn:microsoft.com/office/officeart/2005/8/layout/bProcess3"/>
    <dgm:cxn modelId="{59DBB414-D9D2-4472-89F2-B07E950103C4}" type="presParOf" srcId="{6426171A-7C8F-4FA2-8ACE-ADC10F83BE79}" destId="{020481DB-7653-4BF3-BEC8-798F552EA29A}" srcOrd="0" destOrd="0" presId="urn:microsoft.com/office/officeart/2005/8/layout/bProcess3"/>
    <dgm:cxn modelId="{C93CF263-32B4-4AA3-BC4D-4914E5CBF9DE}" type="presParOf" srcId="{6426171A-7C8F-4FA2-8ACE-ADC10F83BE79}" destId="{3A0DA475-209A-4DB2-B7BA-8A8643485965}" srcOrd="1" destOrd="0" presId="urn:microsoft.com/office/officeart/2005/8/layout/bProcess3"/>
    <dgm:cxn modelId="{F27EF42F-FD93-40B3-9A83-9553348C83E5}" type="presParOf" srcId="{3A0DA475-209A-4DB2-B7BA-8A8643485965}" destId="{ED5C3D88-F60A-4B47-A287-7787E9773112}" srcOrd="0" destOrd="0" presId="urn:microsoft.com/office/officeart/2005/8/layout/bProcess3"/>
    <dgm:cxn modelId="{E4A8AC99-8C6D-49E5-A2DB-A488E4F083AD}" type="presParOf" srcId="{6426171A-7C8F-4FA2-8ACE-ADC10F83BE79}" destId="{C5D70981-4021-4B80-BD9F-A3EB3F88C30C}" srcOrd="2" destOrd="0" presId="urn:microsoft.com/office/officeart/2005/8/layout/bProcess3"/>
    <dgm:cxn modelId="{09F9B519-A823-4155-919B-958FFE4C5144}" type="presParOf" srcId="{6426171A-7C8F-4FA2-8ACE-ADC10F83BE79}" destId="{B2B1529C-6D61-40D5-B935-92D163A12BF8}" srcOrd="3" destOrd="0" presId="urn:microsoft.com/office/officeart/2005/8/layout/bProcess3"/>
    <dgm:cxn modelId="{6BE26CD8-2B32-4393-A1A0-A12235ECF7A5}" type="presParOf" srcId="{B2B1529C-6D61-40D5-B935-92D163A12BF8}" destId="{4C8CF8A6-6915-468D-9779-E8F19F36519A}" srcOrd="0" destOrd="0" presId="urn:microsoft.com/office/officeart/2005/8/layout/bProcess3"/>
    <dgm:cxn modelId="{D6517BE4-7A8B-464B-AC3F-6560837335F3}" type="presParOf" srcId="{6426171A-7C8F-4FA2-8ACE-ADC10F83BE79}" destId="{70709301-9AC9-4E2E-99F3-86C0E9F3FAEF}" srcOrd="4" destOrd="0" presId="urn:microsoft.com/office/officeart/2005/8/layout/bProcess3"/>
    <dgm:cxn modelId="{67DFBED8-2F41-4E4C-8991-4AB0E3071682}" type="presParOf" srcId="{6426171A-7C8F-4FA2-8ACE-ADC10F83BE79}" destId="{7A3BB60A-5977-4ECB-AC47-7B63CAAFCFFA}" srcOrd="5" destOrd="0" presId="urn:microsoft.com/office/officeart/2005/8/layout/bProcess3"/>
    <dgm:cxn modelId="{979378CF-8B4B-4A28-A1B4-D4098C5A5E3F}" type="presParOf" srcId="{7A3BB60A-5977-4ECB-AC47-7B63CAAFCFFA}" destId="{CDCA4765-859B-4251-859D-58C508F8E109}" srcOrd="0" destOrd="0" presId="urn:microsoft.com/office/officeart/2005/8/layout/bProcess3"/>
    <dgm:cxn modelId="{67FCE121-8C58-47D2-B9D0-8C75303C9D2A}" type="presParOf" srcId="{6426171A-7C8F-4FA2-8ACE-ADC10F83BE79}" destId="{3F311F7E-A81F-4C4F-8AF9-A8925EECC6E8}" srcOrd="6" destOrd="0" presId="urn:microsoft.com/office/officeart/2005/8/layout/bProcess3"/>
    <dgm:cxn modelId="{912788AD-6706-4840-A856-41C2A5549261}" type="presParOf" srcId="{6426171A-7C8F-4FA2-8ACE-ADC10F83BE79}" destId="{F24D02F2-C785-4FCD-A1CE-3137CE1D53AD}" srcOrd="7" destOrd="0" presId="urn:microsoft.com/office/officeart/2005/8/layout/bProcess3"/>
    <dgm:cxn modelId="{0C2CB747-9693-47D7-AE01-5B322FA5930A}" type="presParOf" srcId="{F24D02F2-C785-4FCD-A1CE-3137CE1D53AD}" destId="{F765A93E-D50B-4DE3-B120-EA723BD2B3CA}" srcOrd="0" destOrd="0" presId="urn:microsoft.com/office/officeart/2005/8/layout/bProcess3"/>
    <dgm:cxn modelId="{8E325E29-9186-4E77-BCC6-BF75D68F027B}" type="presParOf" srcId="{6426171A-7C8F-4FA2-8ACE-ADC10F83BE79}" destId="{37E37E38-C756-4428-805B-52133856A426}"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D1584D-57F9-472A-867B-D007B26B8787}" type="doc">
      <dgm:prSet loTypeId="urn:microsoft.com/office/officeart/2008/layout/SquareAccentList" loCatId="list" qsTypeId="urn:microsoft.com/office/officeart/2005/8/quickstyle/simple1" qsCatId="simple" csTypeId="urn:microsoft.com/office/officeart/2005/8/colors/accent3_4" csCatId="accent3" phldr="1"/>
      <dgm:spPr/>
      <dgm:t>
        <a:bodyPr/>
        <a:lstStyle/>
        <a:p>
          <a:endParaRPr lang="es-ES"/>
        </a:p>
      </dgm:t>
    </dgm:pt>
    <dgm:pt modelId="{DFF95DBB-AED5-4FD5-8926-6AE702B7C1C2}">
      <dgm:prSet phldrT="[Texto]" custT="1"/>
      <dgm:spPr/>
      <dgm:t>
        <a:bodyPr/>
        <a:lstStyle/>
        <a:p>
          <a:pPr algn="just"/>
          <a:r>
            <a:rPr lang="es-MX" sz="3600"/>
            <a:t>General</a:t>
          </a:r>
          <a:endParaRPr lang="es-ES" sz="5400" dirty="0"/>
        </a:p>
      </dgm:t>
    </dgm:pt>
    <dgm:pt modelId="{E2E43721-047A-4FB2-A5D7-FB418A78EE93}" type="parTrans" cxnId="{3DD1A978-183E-42BF-98B5-A15E6AD40A78}">
      <dgm:prSet/>
      <dgm:spPr/>
      <dgm:t>
        <a:bodyPr/>
        <a:lstStyle/>
        <a:p>
          <a:pPr algn="just"/>
          <a:endParaRPr lang="es-ES"/>
        </a:p>
      </dgm:t>
    </dgm:pt>
    <dgm:pt modelId="{703135BA-03FC-466F-8430-2D233D43B0D0}" type="sibTrans" cxnId="{3DD1A978-183E-42BF-98B5-A15E6AD40A78}">
      <dgm:prSet/>
      <dgm:spPr/>
      <dgm:t>
        <a:bodyPr/>
        <a:lstStyle/>
        <a:p>
          <a:pPr algn="just"/>
          <a:endParaRPr lang="es-ES"/>
        </a:p>
      </dgm:t>
    </dgm:pt>
    <dgm:pt modelId="{62D86199-8306-49BF-A324-2CBB2EE293FA}">
      <dgm:prSet phldrT="[Texto]" custT="1"/>
      <dgm:spPr/>
      <dgm:t>
        <a:bodyPr/>
        <a:lstStyle/>
        <a:p>
          <a:pPr algn="just"/>
          <a:r>
            <a:rPr lang="es-EC" sz="1200" dirty="0"/>
            <a:t>Desarrollar un modelo de Asignación de Costos al portafolio de productos de Fundación </a:t>
          </a:r>
          <a:r>
            <a:rPr lang="es-EC" sz="1200" dirty="0" err="1"/>
            <a:t>Espoir</a:t>
          </a:r>
          <a:r>
            <a:rPr lang="es-EC" sz="1200" dirty="0"/>
            <a:t>, a través de la aplicación del Método de Evaluación Multicriterio con la finalidad de determinar el margen de rentabilidad que aporta cada uno a la institución. </a:t>
          </a:r>
          <a:endParaRPr lang="es-ES" sz="1200" dirty="0"/>
        </a:p>
      </dgm:t>
    </dgm:pt>
    <dgm:pt modelId="{63DFB0DA-23B4-4F33-B89E-72AD1AC93BD8}" type="parTrans" cxnId="{7F5982FA-7F0D-4B9F-93DA-9195A26A5ED9}">
      <dgm:prSet/>
      <dgm:spPr/>
      <dgm:t>
        <a:bodyPr/>
        <a:lstStyle/>
        <a:p>
          <a:pPr algn="just"/>
          <a:endParaRPr lang="es-ES"/>
        </a:p>
      </dgm:t>
    </dgm:pt>
    <dgm:pt modelId="{211ED50B-671E-486B-9E87-F8DD12962BA3}" type="sibTrans" cxnId="{7F5982FA-7F0D-4B9F-93DA-9195A26A5ED9}">
      <dgm:prSet/>
      <dgm:spPr/>
      <dgm:t>
        <a:bodyPr/>
        <a:lstStyle/>
        <a:p>
          <a:pPr algn="just"/>
          <a:endParaRPr lang="es-ES"/>
        </a:p>
      </dgm:t>
    </dgm:pt>
    <dgm:pt modelId="{1FCA8064-153A-4940-B369-D35E15B09AC8}">
      <dgm:prSet phldrT="[Texto]" custT="1"/>
      <dgm:spPr/>
      <dgm:t>
        <a:bodyPr/>
        <a:lstStyle/>
        <a:p>
          <a:pPr algn="just"/>
          <a:r>
            <a:rPr lang="es-MX" sz="3600" dirty="0"/>
            <a:t>Específicos</a:t>
          </a:r>
          <a:endParaRPr lang="es-ES" sz="5400" dirty="0"/>
        </a:p>
      </dgm:t>
    </dgm:pt>
    <dgm:pt modelId="{F9992C48-89AA-42FF-8297-3E04EEE9C2BC}" type="parTrans" cxnId="{6599A4EC-6C47-405E-B487-5B28C941B0A2}">
      <dgm:prSet/>
      <dgm:spPr/>
      <dgm:t>
        <a:bodyPr/>
        <a:lstStyle/>
        <a:p>
          <a:pPr algn="just"/>
          <a:endParaRPr lang="es-ES"/>
        </a:p>
      </dgm:t>
    </dgm:pt>
    <dgm:pt modelId="{2C190E6E-6CAC-4930-ABF6-CDEEE2D3D3BF}" type="sibTrans" cxnId="{6599A4EC-6C47-405E-B487-5B28C941B0A2}">
      <dgm:prSet/>
      <dgm:spPr/>
      <dgm:t>
        <a:bodyPr/>
        <a:lstStyle/>
        <a:p>
          <a:pPr algn="just"/>
          <a:endParaRPr lang="es-ES"/>
        </a:p>
      </dgm:t>
    </dgm:pt>
    <dgm:pt modelId="{E2014A6C-F47F-4A25-816F-2079AA5C4A74}">
      <dgm:prSet phldrT="[Texto]" custT="1"/>
      <dgm:spPr/>
      <dgm:t>
        <a:bodyPr/>
        <a:lstStyle/>
        <a:p>
          <a:pPr algn="just"/>
          <a:r>
            <a:rPr lang="es-EC" sz="1100" dirty="0"/>
            <a:t>Desarrollar un análisis multicriterio basado en un proceso analítico jerárquico con la finalidad de identificar y ponderar las variables de asignación de costos de mayor relevancia e impacto para Fundación </a:t>
          </a:r>
          <a:r>
            <a:rPr lang="es-EC" sz="1100" dirty="0" err="1"/>
            <a:t>Espoir</a:t>
          </a:r>
          <a:r>
            <a:rPr lang="es-EC" sz="1100" dirty="0"/>
            <a:t>.</a:t>
          </a:r>
          <a:endParaRPr lang="es-ES" sz="1100" dirty="0"/>
        </a:p>
      </dgm:t>
    </dgm:pt>
    <dgm:pt modelId="{34A21F8A-2D29-487D-85D7-30C56F252168}" type="parTrans" cxnId="{77DADDAC-7EEC-4250-9655-0731EF8A5903}">
      <dgm:prSet/>
      <dgm:spPr/>
      <dgm:t>
        <a:bodyPr/>
        <a:lstStyle/>
        <a:p>
          <a:pPr algn="just"/>
          <a:endParaRPr lang="es-ES"/>
        </a:p>
      </dgm:t>
    </dgm:pt>
    <dgm:pt modelId="{ECCAE011-AEDC-4B49-BAC8-1E0710D674D6}" type="sibTrans" cxnId="{77DADDAC-7EEC-4250-9655-0731EF8A5903}">
      <dgm:prSet/>
      <dgm:spPr/>
      <dgm:t>
        <a:bodyPr/>
        <a:lstStyle/>
        <a:p>
          <a:pPr algn="just"/>
          <a:endParaRPr lang="es-ES"/>
        </a:p>
      </dgm:t>
    </dgm:pt>
    <dgm:pt modelId="{EC6D4DDC-6774-4A1A-94B2-22E737378F28}">
      <dgm:prSet phldrT="[Texto]" custT="1"/>
      <dgm:spPr/>
      <dgm:t>
        <a:bodyPr/>
        <a:lstStyle/>
        <a:p>
          <a:pPr algn="just"/>
          <a:r>
            <a:rPr lang="es-EC" sz="1100" dirty="0"/>
            <a:t>Determinar el margen de rentabilidad real que proporciona cada producto a Fundación </a:t>
          </a:r>
          <a:r>
            <a:rPr lang="es-EC" sz="1100" dirty="0" err="1"/>
            <a:t>Espoir</a:t>
          </a:r>
          <a:r>
            <a:rPr lang="es-EC" sz="1100" dirty="0"/>
            <a:t>, a fin de identificar la posición de mercado que ocupan los productos.</a:t>
          </a:r>
          <a:endParaRPr lang="es-ES" sz="1100" dirty="0"/>
        </a:p>
      </dgm:t>
    </dgm:pt>
    <dgm:pt modelId="{F5891245-F7B4-4A45-AB3E-652B5ACA2C8B}" type="parTrans" cxnId="{E3EDF994-B7A0-4780-B344-3BC09B13EDF7}">
      <dgm:prSet/>
      <dgm:spPr/>
      <dgm:t>
        <a:bodyPr/>
        <a:lstStyle/>
        <a:p>
          <a:pPr algn="just"/>
          <a:endParaRPr lang="es-ES"/>
        </a:p>
      </dgm:t>
    </dgm:pt>
    <dgm:pt modelId="{627F240D-7692-4B32-BD0A-28F415F920AE}" type="sibTrans" cxnId="{E3EDF994-B7A0-4780-B344-3BC09B13EDF7}">
      <dgm:prSet/>
      <dgm:spPr/>
      <dgm:t>
        <a:bodyPr/>
        <a:lstStyle/>
        <a:p>
          <a:pPr algn="just"/>
          <a:endParaRPr lang="es-ES"/>
        </a:p>
      </dgm:t>
    </dgm:pt>
    <dgm:pt modelId="{679D5658-5B44-4CF3-8980-B98B0B53AE2C}">
      <dgm:prSet phldrT="[Texto]" custT="1"/>
      <dgm:spPr/>
      <dgm:t>
        <a:bodyPr/>
        <a:lstStyle/>
        <a:p>
          <a:pPr algn="just"/>
          <a:r>
            <a:rPr lang="es-EC" sz="1100" dirty="0"/>
            <a:t>Determinar la posición real de mercado que ocupa cada producto que compone el portafolio institucional mediante la elaboración de una matriz Boston </a:t>
          </a:r>
          <a:r>
            <a:rPr lang="es-EC" sz="1100" dirty="0" err="1"/>
            <a:t>Consulting</a:t>
          </a:r>
          <a:r>
            <a:rPr lang="es-EC" sz="1100" dirty="0"/>
            <a:t> </a:t>
          </a:r>
          <a:r>
            <a:rPr lang="es-EC" sz="1100" dirty="0" err="1"/>
            <a:t>Group</a:t>
          </a:r>
          <a:r>
            <a:rPr lang="es-EC" sz="1100" dirty="0"/>
            <a:t>.</a:t>
          </a:r>
          <a:endParaRPr lang="es-ES" sz="1100" dirty="0"/>
        </a:p>
      </dgm:t>
    </dgm:pt>
    <dgm:pt modelId="{6276C21F-5E19-4543-8380-3864A6CFDB0B}" type="parTrans" cxnId="{91DBD0B3-7C12-4118-B326-79C8B40BC0C1}">
      <dgm:prSet/>
      <dgm:spPr/>
      <dgm:t>
        <a:bodyPr/>
        <a:lstStyle/>
        <a:p>
          <a:pPr algn="just"/>
          <a:endParaRPr lang="es-ES"/>
        </a:p>
      </dgm:t>
    </dgm:pt>
    <dgm:pt modelId="{8572CD30-B9F7-438D-8A22-68AD2FC545A5}" type="sibTrans" cxnId="{91DBD0B3-7C12-4118-B326-79C8B40BC0C1}">
      <dgm:prSet/>
      <dgm:spPr/>
      <dgm:t>
        <a:bodyPr/>
        <a:lstStyle/>
        <a:p>
          <a:pPr algn="just"/>
          <a:endParaRPr lang="es-ES"/>
        </a:p>
      </dgm:t>
    </dgm:pt>
    <dgm:pt modelId="{C99E47F2-7F26-4B98-BCC0-0F976204584C}" type="pres">
      <dgm:prSet presAssocID="{7FD1584D-57F9-472A-867B-D007B26B8787}" presName="layout" presStyleCnt="0">
        <dgm:presLayoutVars>
          <dgm:chMax/>
          <dgm:chPref/>
          <dgm:dir/>
          <dgm:resizeHandles/>
        </dgm:presLayoutVars>
      </dgm:prSet>
      <dgm:spPr/>
    </dgm:pt>
    <dgm:pt modelId="{14559724-4F00-4A62-B702-019BF092E651}" type="pres">
      <dgm:prSet presAssocID="{DFF95DBB-AED5-4FD5-8926-6AE702B7C1C2}" presName="root" presStyleCnt="0">
        <dgm:presLayoutVars>
          <dgm:chMax/>
          <dgm:chPref/>
        </dgm:presLayoutVars>
      </dgm:prSet>
      <dgm:spPr/>
    </dgm:pt>
    <dgm:pt modelId="{2290BA13-E2FD-4A7D-90ED-D2CF076EF576}" type="pres">
      <dgm:prSet presAssocID="{DFF95DBB-AED5-4FD5-8926-6AE702B7C1C2}" presName="rootComposite" presStyleCnt="0">
        <dgm:presLayoutVars/>
      </dgm:prSet>
      <dgm:spPr/>
    </dgm:pt>
    <dgm:pt modelId="{4B8B8FA8-830D-4A11-807A-EAB5EEE71E08}" type="pres">
      <dgm:prSet presAssocID="{DFF95DBB-AED5-4FD5-8926-6AE702B7C1C2}" presName="ParentAccent" presStyleLbl="alignNode1" presStyleIdx="0" presStyleCnt="2"/>
      <dgm:spPr>
        <a:solidFill>
          <a:srgbClr val="336699"/>
        </a:solidFill>
      </dgm:spPr>
    </dgm:pt>
    <dgm:pt modelId="{F12A4F7B-0669-4C0E-A825-E240A90B0636}" type="pres">
      <dgm:prSet presAssocID="{DFF95DBB-AED5-4FD5-8926-6AE702B7C1C2}" presName="ParentSmallAccent" presStyleLbl="fgAcc1" presStyleIdx="0" presStyleCnt="2"/>
      <dgm:spPr>
        <a:solidFill>
          <a:srgbClr val="336699">
            <a:alpha val="90000"/>
          </a:srgbClr>
        </a:solidFill>
        <a:ln>
          <a:noFill/>
        </a:ln>
      </dgm:spPr>
    </dgm:pt>
    <dgm:pt modelId="{E8365AB8-6425-4958-BC09-A0691E86C9E1}" type="pres">
      <dgm:prSet presAssocID="{DFF95DBB-AED5-4FD5-8926-6AE702B7C1C2}" presName="Parent" presStyleLbl="revTx" presStyleIdx="0" presStyleCnt="6">
        <dgm:presLayoutVars>
          <dgm:chMax/>
          <dgm:chPref val="4"/>
          <dgm:bulletEnabled val="1"/>
        </dgm:presLayoutVars>
      </dgm:prSet>
      <dgm:spPr/>
    </dgm:pt>
    <dgm:pt modelId="{174CEAA2-2FF6-4C11-B6EF-AC70BBBDAA83}" type="pres">
      <dgm:prSet presAssocID="{DFF95DBB-AED5-4FD5-8926-6AE702B7C1C2}" presName="childShape" presStyleCnt="0">
        <dgm:presLayoutVars>
          <dgm:chMax val="0"/>
          <dgm:chPref val="0"/>
        </dgm:presLayoutVars>
      </dgm:prSet>
      <dgm:spPr/>
    </dgm:pt>
    <dgm:pt modelId="{30E48BC3-88C9-4E68-A767-5B02343CEC5F}" type="pres">
      <dgm:prSet presAssocID="{62D86199-8306-49BF-A324-2CBB2EE293FA}" presName="childComposite" presStyleCnt="0">
        <dgm:presLayoutVars>
          <dgm:chMax val="0"/>
          <dgm:chPref val="0"/>
        </dgm:presLayoutVars>
      </dgm:prSet>
      <dgm:spPr/>
    </dgm:pt>
    <dgm:pt modelId="{2E86718A-8D76-454B-833A-F07FA49B8B57}" type="pres">
      <dgm:prSet presAssocID="{62D86199-8306-49BF-A324-2CBB2EE293FA}" presName="ChildAccent" presStyleLbl="solidFgAcc1" presStyleIdx="0" presStyleCnt="4" custFlipVert="1" custFlipHor="1" custScaleX="89181" custScaleY="70220"/>
      <dgm:spPr>
        <a:solidFill>
          <a:srgbClr val="336699"/>
        </a:solidFill>
      </dgm:spPr>
    </dgm:pt>
    <dgm:pt modelId="{3A0A923A-04AB-475E-B1B7-F7B931D53C00}" type="pres">
      <dgm:prSet presAssocID="{62D86199-8306-49BF-A324-2CBB2EE293FA}" presName="Child" presStyleLbl="revTx" presStyleIdx="1" presStyleCnt="6" custScaleY="326261">
        <dgm:presLayoutVars>
          <dgm:chMax val="0"/>
          <dgm:chPref val="0"/>
          <dgm:bulletEnabled val="1"/>
        </dgm:presLayoutVars>
      </dgm:prSet>
      <dgm:spPr/>
    </dgm:pt>
    <dgm:pt modelId="{04D755F1-85B9-4352-ABE5-E55C47A7B478}" type="pres">
      <dgm:prSet presAssocID="{1FCA8064-153A-4940-B369-D35E15B09AC8}" presName="root" presStyleCnt="0">
        <dgm:presLayoutVars>
          <dgm:chMax/>
          <dgm:chPref/>
        </dgm:presLayoutVars>
      </dgm:prSet>
      <dgm:spPr/>
    </dgm:pt>
    <dgm:pt modelId="{509A593E-FFE9-4731-8A1D-697F477BA928}" type="pres">
      <dgm:prSet presAssocID="{1FCA8064-153A-4940-B369-D35E15B09AC8}" presName="rootComposite" presStyleCnt="0">
        <dgm:presLayoutVars/>
      </dgm:prSet>
      <dgm:spPr/>
    </dgm:pt>
    <dgm:pt modelId="{3944EEB5-C44A-43C9-BDEE-50E2372682AA}" type="pres">
      <dgm:prSet presAssocID="{1FCA8064-153A-4940-B369-D35E15B09AC8}" presName="ParentAccent" presStyleLbl="alignNode1" presStyleIdx="1" presStyleCnt="2"/>
      <dgm:spPr>
        <a:solidFill>
          <a:srgbClr val="538DD5">
            <a:alpha val="90000"/>
          </a:srgbClr>
        </a:solidFill>
      </dgm:spPr>
    </dgm:pt>
    <dgm:pt modelId="{1E7D77CA-9D03-4ED0-AA19-902DB63C2A49}" type="pres">
      <dgm:prSet presAssocID="{1FCA8064-153A-4940-B369-D35E15B09AC8}" presName="ParentSmallAccent" presStyleLbl="fgAcc1" presStyleIdx="1" presStyleCnt="2" custFlipVert="1" custScaleY="88417" custLinFactX="270342" custLinFactNeighborX="300000" custLinFactNeighborY="-9813"/>
      <dgm:spPr>
        <a:noFill/>
        <a:ln>
          <a:noFill/>
        </a:ln>
      </dgm:spPr>
    </dgm:pt>
    <dgm:pt modelId="{6DF5B55F-A626-40F5-A27A-F8FDBFC9915B}" type="pres">
      <dgm:prSet presAssocID="{1FCA8064-153A-4940-B369-D35E15B09AC8}" presName="Parent" presStyleLbl="revTx" presStyleIdx="2" presStyleCnt="6">
        <dgm:presLayoutVars>
          <dgm:chMax/>
          <dgm:chPref val="4"/>
          <dgm:bulletEnabled val="1"/>
        </dgm:presLayoutVars>
      </dgm:prSet>
      <dgm:spPr/>
    </dgm:pt>
    <dgm:pt modelId="{03D5AB48-E31D-4666-8D04-417F9F73F430}" type="pres">
      <dgm:prSet presAssocID="{1FCA8064-153A-4940-B369-D35E15B09AC8}" presName="childShape" presStyleCnt="0">
        <dgm:presLayoutVars>
          <dgm:chMax val="0"/>
          <dgm:chPref val="0"/>
        </dgm:presLayoutVars>
      </dgm:prSet>
      <dgm:spPr/>
    </dgm:pt>
    <dgm:pt modelId="{FB1A6E35-55FA-4AE1-AD10-052DA484D29F}" type="pres">
      <dgm:prSet presAssocID="{E2014A6C-F47F-4A25-816F-2079AA5C4A74}" presName="childComposite" presStyleCnt="0">
        <dgm:presLayoutVars>
          <dgm:chMax val="0"/>
          <dgm:chPref val="0"/>
        </dgm:presLayoutVars>
      </dgm:prSet>
      <dgm:spPr/>
    </dgm:pt>
    <dgm:pt modelId="{8D8D077A-012A-4C01-878A-7AC4A322FC7F}" type="pres">
      <dgm:prSet presAssocID="{E2014A6C-F47F-4A25-816F-2079AA5C4A74}" presName="ChildAccent" presStyleLbl="solidFgAcc1" presStyleIdx="1" presStyleCnt="4"/>
      <dgm:spPr>
        <a:solidFill>
          <a:srgbClr val="8DB4E2"/>
        </a:solidFill>
      </dgm:spPr>
    </dgm:pt>
    <dgm:pt modelId="{DF9F2EFD-7CA7-4129-A872-1A96D86F45AB}" type="pres">
      <dgm:prSet presAssocID="{E2014A6C-F47F-4A25-816F-2079AA5C4A74}" presName="Child" presStyleLbl="revTx" presStyleIdx="3" presStyleCnt="6">
        <dgm:presLayoutVars>
          <dgm:chMax val="0"/>
          <dgm:chPref val="0"/>
          <dgm:bulletEnabled val="1"/>
        </dgm:presLayoutVars>
      </dgm:prSet>
      <dgm:spPr/>
    </dgm:pt>
    <dgm:pt modelId="{5880EC9A-0B40-4E29-98FC-1DD7874FCE9D}" type="pres">
      <dgm:prSet presAssocID="{EC6D4DDC-6774-4A1A-94B2-22E737378F28}" presName="childComposite" presStyleCnt="0">
        <dgm:presLayoutVars>
          <dgm:chMax val="0"/>
          <dgm:chPref val="0"/>
        </dgm:presLayoutVars>
      </dgm:prSet>
      <dgm:spPr/>
    </dgm:pt>
    <dgm:pt modelId="{EDD19790-31ED-4D8F-BEEC-58BB9790A3B6}" type="pres">
      <dgm:prSet presAssocID="{EC6D4DDC-6774-4A1A-94B2-22E737378F28}" presName="ChildAccent" presStyleLbl="solidFgAcc1" presStyleIdx="2" presStyleCnt="4" custLinFactNeighborY="75412"/>
      <dgm:spPr>
        <a:solidFill>
          <a:srgbClr val="8DB4E2"/>
        </a:solidFill>
      </dgm:spPr>
    </dgm:pt>
    <dgm:pt modelId="{0197C635-22CB-4A0D-BA95-D8FBCA871EF1}" type="pres">
      <dgm:prSet presAssocID="{EC6D4DDC-6774-4A1A-94B2-22E737378F28}" presName="Child" presStyleLbl="revTx" presStyleIdx="4" presStyleCnt="6" custLinFactNeighborY="32352">
        <dgm:presLayoutVars>
          <dgm:chMax val="0"/>
          <dgm:chPref val="0"/>
          <dgm:bulletEnabled val="1"/>
        </dgm:presLayoutVars>
      </dgm:prSet>
      <dgm:spPr/>
    </dgm:pt>
    <dgm:pt modelId="{A60CD94D-4015-453B-A33B-4EE339ADBF6C}" type="pres">
      <dgm:prSet presAssocID="{679D5658-5B44-4CF3-8980-B98B0B53AE2C}" presName="childComposite" presStyleCnt="0">
        <dgm:presLayoutVars>
          <dgm:chMax val="0"/>
          <dgm:chPref val="0"/>
        </dgm:presLayoutVars>
      </dgm:prSet>
      <dgm:spPr/>
    </dgm:pt>
    <dgm:pt modelId="{1618D507-8763-48EF-ACFE-054BCB757832}" type="pres">
      <dgm:prSet presAssocID="{679D5658-5B44-4CF3-8980-B98B0B53AE2C}" presName="ChildAccent" presStyleLbl="solidFgAcc1" presStyleIdx="3" presStyleCnt="4" custLinFactY="49088" custLinFactNeighborY="100000"/>
      <dgm:spPr>
        <a:solidFill>
          <a:srgbClr val="8DB4E2"/>
        </a:solidFill>
      </dgm:spPr>
    </dgm:pt>
    <dgm:pt modelId="{97EF8956-846B-40F6-B93D-3C42ECC3661A}" type="pres">
      <dgm:prSet presAssocID="{679D5658-5B44-4CF3-8980-B98B0B53AE2C}" presName="Child" presStyleLbl="revTx" presStyleIdx="5" presStyleCnt="6" custLinFactNeighborY="63958">
        <dgm:presLayoutVars>
          <dgm:chMax val="0"/>
          <dgm:chPref val="0"/>
          <dgm:bulletEnabled val="1"/>
        </dgm:presLayoutVars>
      </dgm:prSet>
      <dgm:spPr/>
    </dgm:pt>
  </dgm:ptLst>
  <dgm:cxnLst>
    <dgm:cxn modelId="{019F450E-7F94-4053-BA50-5FC44A42320A}" type="presOf" srcId="{62D86199-8306-49BF-A324-2CBB2EE293FA}" destId="{3A0A923A-04AB-475E-B1B7-F7B931D53C00}" srcOrd="0" destOrd="0" presId="urn:microsoft.com/office/officeart/2008/layout/SquareAccentList"/>
    <dgm:cxn modelId="{0863910E-D5C9-4CB0-94A7-E8A814CD6166}" type="presOf" srcId="{EC6D4DDC-6774-4A1A-94B2-22E737378F28}" destId="{0197C635-22CB-4A0D-BA95-D8FBCA871EF1}" srcOrd="0" destOrd="0" presId="urn:microsoft.com/office/officeart/2008/layout/SquareAccentList"/>
    <dgm:cxn modelId="{BBB9112B-5A05-436B-B96B-C14131EEAEFF}" type="presOf" srcId="{679D5658-5B44-4CF3-8980-B98B0B53AE2C}" destId="{97EF8956-846B-40F6-B93D-3C42ECC3661A}" srcOrd="0" destOrd="0" presId="urn:microsoft.com/office/officeart/2008/layout/SquareAccentList"/>
    <dgm:cxn modelId="{D4402632-5026-48F7-951C-0274D942E2FE}" type="presOf" srcId="{1FCA8064-153A-4940-B369-D35E15B09AC8}" destId="{6DF5B55F-A626-40F5-A27A-F8FDBFC9915B}" srcOrd="0" destOrd="0" presId="urn:microsoft.com/office/officeart/2008/layout/SquareAccentList"/>
    <dgm:cxn modelId="{41824F4D-07B2-4419-92E3-A6F9E00EC9BD}" type="presOf" srcId="{DFF95DBB-AED5-4FD5-8926-6AE702B7C1C2}" destId="{E8365AB8-6425-4958-BC09-A0691E86C9E1}" srcOrd="0" destOrd="0" presId="urn:microsoft.com/office/officeart/2008/layout/SquareAccentList"/>
    <dgm:cxn modelId="{3DD1A978-183E-42BF-98B5-A15E6AD40A78}" srcId="{7FD1584D-57F9-472A-867B-D007B26B8787}" destId="{DFF95DBB-AED5-4FD5-8926-6AE702B7C1C2}" srcOrd="0" destOrd="0" parTransId="{E2E43721-047A-4FB2-A5D7-FB418A78EE93}" sibTransId="{703135BA-03FC-466F-8430-2D233D43B0D0}"/>
    <dgm:cxn modelId="{E3EDF994-B7A0-4780-B344-3BC09B13EDF7}" srcId="{1FCA8064-153A-4940-B369-D35E15B09AC8}" destId="{EC6D4DDC-6774-4A1A-94B2-22E737378F28}" srcOrd="1" destOrd="0" parTransId="{F5891245-F7B4-4A45-AB3E-652B5ACA2C8B}" sibTransId="{627F240D-7692-4B32-BD0A-28F415F920AE}"/>
    <dgm:cxn modelId="{71BD19A2-BD64-4110-B33E-9CF3CDF6DE57}" type="presOf" srcId="{7FD1584D-57F9-472A-867B-D007B26B8787}" destId="{C99E47F2-7F26-4B98-BCC0-0F976204584C}" srcOrd="0" destOrd="0" presId="urn:microsoft.com/office/officeart/2008/layout/SquareAccentList"/>
    <dgm:cxn modelId="{77DADDAC-7EEC-4250-9655-0731EF8A5903}" srcId="{1FCA8064-153A-4940-B369-D35E15B09AC8}" destId="{E2014A6C-F47F-4A25-816F-2079AA5C4A74}" srcOrd="0" destOrd="0" parTransId="{34A21F8A-2D29-487D-85D7-30C56F252168}" sibTransId="{ECCAE011-AEDC-4B49-BAC8-1E0710D674D6}"/>
    <dgm:cxn modelId="{91DBD0B3-7C12-4118-B326-79C8B40BC0C1}" srcId="{1FCA8064-153A-4940-B369-D35E15B09AC8}" destId="{679D5658-5B44-4CF3-8980-B98B0B53AE2C}" srcOrd="2" destOrd="0" parTransId="{6276C21F-5E19-4543-8380-3864A6CFDB0B}" sibTransId="{8572CD30-B9F7-438D-8A22-68AD2FC545A5}"/>
    <dgm:cxn modelId="{F056A7CC-BAA0-4974-9F32-D34B2C9FA01C}" type="presOf" srcId="{E2014A6C-F47F-4A25-816F-2079AA5C4A74}" destId="{DF9F2EFD-7CA7-4129-A872-1A96D86F45AB}" srcOrd="0" destOrd="0" presId="urn:microsoft.com/office/officeart/2008/layout/SquareAccentList"/>
    <dgm:cxn modelId="{6599A4EC-6C47-405E-B487-5B28C941B0A2}" srcId="{7FD1584D-57F9-472A-867B-D007B26B8787}" destId="{1FCA8064-153A-4940-B369-D35E15B09AC8}" srcOrd="1" destOrd="0" parTransId="{F9992C48-89AA-42FF-8297-3E04EEE9C2BC}" sibTransId="{2C190E6E-6CAC-4930-ABF6-CDEEE2D3D3BF}"/>
    <dgm:cxn modelId="{7F5982FA-7F0D-4B9F-93DA-9195A26A5ED9}" srcId="{DFF95DBB-AED5-4FD5-8926-6AE702B7C1C2}" destId="{62D86199-8306-49BF-A324-2CBB2EE293FA}" srcOrd="0" destOrd="0" parTransId="{63DFB0DA-23B4-4F33-B89E-72AD1AC93BD8}" sibTransId="{211ED50B-671E-486B-9E87-F8DD12962BA3}"/>
    <dgm:cxn modelId="{549FF7A0-43B4-419D-879F-D37C52465B07}" type="presParOf" srcId="{C99E47F2-7F26-4B98-BCC0-0F976204584C}" destId="{14559724-4F00-4A62-B702-019BF092E651}" srcOrd="0" destOrd="0" presId="urn:microsoft.com/office/officeart/2008/layout/SquareAccentList"/>
    <dgm:cxn modelId="{6EBC3EE9-F206-4584-85C7-89F741E39799}" type="presParOf" srcId="{14559724-4F00-4A62-B702-019BF092E651}" destId="{2290BA13-E2FD-4A7D-90ED-D2CF076EF576}" srcOrd="0" destOrd="0" presId="urn:microsoft.com/office/officeart/2008/layout/SquareAccentList"/>
    <dgm:cxn modelId="{9844791E-2D0B-47B3-B1E1-CC41C42120BE}" type="presParOf" srcId="{2290BA13-E2FD-4A7D-90ED-D2CF076EF576}" destId="{4B8B8FA8-830D-4A11-807A-EAB5EEE71E08}" srcOrd="0" destOrd="0" presId="urn:microsoft.com/office/officeart/2008/layout/SquareAccentList"/>
    <dgm:cxn modelId="{B483D3AE-2E47-4076-95AA-6D5882690B38}" type="presParOf" srcId="{2290BA13-E2FD-4A7D-90ED-D2CF076EF576}" destId="{F12A4F7B-0669-4C0E-A825-E240A90B0636}" srcOrd="1" destOrd="0" presId="urn:microsoft.com/office/officeart/2008/layout/SquareAccentList"/>
    <dgm:cxn modelId="{C205A736-32A6-4499-A071-97796E6BE1A7}" type="presParOf" srcId="{2290BA13-E2FD-4A7D-90ED-D2CF076EF576}" destId="{E8365AB8-6425-4958-BC09-A0691E86C9E1}" srcOrd="2" destOrd="0" presId="urn:microsoft.com/office/officeart/2008/layout/SquareAccentList"/>
    <dgm:cxn modelId="{0469F786-674F-4355-8966-C89D966B06CC}" type="presParOf" srcId="{14559724-4F00-4A62-B702-019BF092E651}" destId="{174CEAA2-2FF6-4C11-B6EF-AC70BBBDAA83}" srcOrd="1" destOrd="0" presId="urn:microsoft.com/office/officeart/2008/layout/SquareAccentList"/>
    <dgm:cxn modelId="{241D8BF3-E1B6-45E9-A3E9-7C60C0FA9A62}" type="presParOf" srcId="{174CEAA2-2FF6-4C11-B6EF-AC70BBBDAA83}" destId="{30E48BC3-88C9-4E68-A767-5B02343CEC5F}" srcOrd="0" destOrd="0" presId="urn:microsoft.com/office/officeart/2008/layout/SquareAccentList"/>
    <dgm:cxn modelId="{4C2EBF48-A061-40B7-BD5F-AB23C986630F}" type="presParOf" srcId="{30E48BC3-88C9-4E68-A767-5B02343CEC5F}" destId="{2E86718A-8D76-454B-833A-F07FA49B8B57}" srcOrd="0" destOrd="0" presId="urn:microsoft.com/office/officeart/2008/layout/SquareAccentList"/>
    <dgm:cxn modelId="{32536E2D-7E1A-40CE-BB84-951D16E02F0D}" type="presParOf" srcId="{30E48BC3-88C9-4E68-A767-5B02343CEC5F}" destId="{3A0A923A-04AB-475E-B1B7-F7B931D53C00}" srcOrd="1" destOrd="0" presId="urn:microsoft.com/office/officeart/2008/layout/SquareAccentList"/>
    <dgm:cxn modelId="{6F3602BD-0013-4BC1-ACBE-E2885B12F04C}" type="presParOf" srcId="{C99E47F2-7F26-4B98-BCC0-0F976204584C}" destId="{04D755F1-85B9-4352-ABE5-E55C47A7B478}" srcOrd="1" destOrd="0" presId="urn:microsoft.com/office/officeart/2008/layout/SquareAccentList"/>
    <dgm:cxn modelId="{8AD229B4-723B-4864-9FEE-E182BE97E95F}" type="presParOf" srcId="{04D755F1-85B9-4352-ABE5-E55C47A7B478}" destId="{509A593E-FFE9-4731-8A1D-697F477BA928}" srcOrd="0" destOrd="0" presId="urn:microsoft.com/office/officeart/2008/layout/SquareAccentList"/>
    <dgm:cxn modelId="{CE78F508-97D0-4AF8-B3D0-BC0B6CEEA6F8}" type="presParOf" srcId="{509A593E-FFE9-4731-8A1D-697F477BA928}" destId="{3944EEB5-C44A-43C9-BDEE-50E2372682AA}" srcOrd="0" destOrd="0" presId="urn:microsoft.com/office/officeart/2008/layout/SquareAccentList"/>
    <dgm:cxn modelId="{EAD32BF7-3DB1-44D7-8425-83235FFFBBCA}" type="presParOf" srcId="{509A593E-FFE9-4731-8A1D-697F477BA928}" destId="{1E7D77CA-9D03-4ED0-AA19-902DB63C2A49}" srcOrd="1" destOrd="0" presId="urn:microsoft.com/office/officeart/2008/layout/SquareAccentList"/>
    <dgm:cxn modelId="{327A3A9D-C5E6-4216-ABF4-DEF8A0811E05}" type="presParOf" srcId="{509A593E-FFE9-4731-8A1D-697F477BA928}" destId="{6DF5B55F-A626-40F5-A27A-F8FDBFC9915B}" srcOrd="2" destOrd="0" presId="urn:microsoft.com/office/officeart/2008/layout/SquareAccentList"/>
    <dgm:cxn modelId="{3C8C760D-FE59-4C0D-8EB5-2496D3CC50FA}" type="presParOf" srcId="{04D755F1-85B9-4352-ABE5-E55C47A7B478}" destId="{03D5AB48-E31D-4666-8D04-417F9F73F430}" srcOrd="1" destOrd="0" presId="urn:microsoft.com/office/officeart/2008/layout/SquareAccentList"/>
    <dgm:cxn modelId="{D77A6B9A-40AB-43DC-A447-4CDCC77ACFF5}" type="presParOf" srcId="{03D5AB48-E31D-4666-8D04-417F9F73F430}" destId="{FB1A6E35-55FA-4AE1-AD10-052DA484D29F}" srcOrd="0" destOrd="0" presId="urn:microsoft.com/office/officeart/2008/layout/SquareAccentList"/>
    <dgm:cxn modelId="{AB0D29D1-5E96-4098-89FA-677E6BC9A105}" type="presParOf" srcId="{FB1A6E35-55FA-4AE1-AD10-052DA484D29F}" destId="{8D8D077A-012A-4C01-878A-7AC4A322FC7F}" srcOrd="0" destOrd="0" presId="urn:microsoft.com/office/officeart/2008/layout/SquareAccentList"/>
    <dgm:cxn modelId="{CD144792-6AAB-4F0B-91EC-FDF5C2140D5A}" type="presParOf" srcId="{FB1A6E35-55FA-4AE1-AD10-052DA484D29F}" destId="{DF9F2EFD-7CA7-4129-A872-1A96D86F45AB}" srcOrd="1" destOrd="0" presId="urn:microsoft.com/office/officeart/2008/layout/SquareAccentList"/>
    <dgm:cxn modelId="{D6E2708F-5FBE-444F-A4AA-4B82BED4CC70}" type="presParOf" srcId="{03D5AB48-E31D-4666-8D04-417F9F73F430}" destId="{5880EC9A-0B40-4E29-98FC-1DD7874FCE9D}" srcOrd="1" destOrd="0" presId="urn:microsoft.com/office/officeart/2008/layout/SquareAccentList"/>
    <dgm:cxn modelId="{CFEB5024-587A-47A2-8221-F9BCACBE969B}" type="presParOf" srcId="{5880EC9A-0B40-4E29-98FC-1DD7874FCE9D}" destId="{EDD19790-31ED-4D8F-BEEC-58BB9790A3B6}" srcOrd="0" destOrd="0" presId="urn:microsoft.com/office/officeart/2008/layout/SquareAccentList"/>
    <dgm:cxn modelId="{BE221E00-D1FB-4FA0-9DE6-A62DE3C4FA07}" type="presParOf" srcId="{5880EC9A-0B40-4E29-98FC-1DD7874FCE9D}" destId="{0197C635-22CB-4A0D-BA95-D8FBCA871EF1}" srcOrd="1" destOrd="0" presId="urn:microsoft.com/office/officeart/2008/layout/SquareAccentList"/>
    <dgm:cxn modelId="{9C8B0B84-48BA-42BF-8EAD-1A36CA3C924D}" type="presParOf" srcId="{03D5AB48-E31D-4666-8D04-417F9F73F430}" destId="{A60CD94D-4015-453B-A33B-4EE339ADBF6C}" srcOrd="2" destOrd="0" presId="urn:microsoft.com/office/officeart/2008/layout/SquareAccentList"/>
    <dgm:cxn modelId="{33B62F0F-3D37-42BB-8AF2-379BAAC210A7}" type="presParOf" srcId="{A60CD94D-4015-453B-A33B-4EE339ADBF6C}" destId="{1618D507-8763-48EF-ACFE-054BCB757832}" srcOrd="0" destOrd="0" presId="urn:microsoft.com/office/officeart/2008/layout/SquareAccentList"/>
    <dgm:cxn modelId="{FBF16E69-6F4E-4DA3-8707-53B0A2931D82}" type="presParOf" srcId="{A60CD94D-4015-453B-A33B-4EE339ADBF6C}" destId="{97EF8956-846B-40F6-B93D-3C42ECC3661A}" srcOrd="1" destOrd="0" presId="urn:microsoft.com/office/officeart/2008/layout/SquareAccen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DA475-209A-4DB2-B7BA-8A8643485965}">
      <dsp:nvSpPr>
        <dsp:cNvPr id="0" name=""/>
        <dsp:cNvSpPr/>
      </dsp:nvSpPr>
      <dsp:spPr>
        <a:xfrm>
          <a:off x="2319137" y="994184"/>
          <a:ext cx="555700" cy="91440"/>
        </a:xfrm>
        <a:custGeom>
          <a:avLst/>
          <a:gdLst/>
          <a:ahLst/>
          <a:cxnLst/>
          <a:rect l="0" t="0" r="0" b="0"/>
          <a:pathLst>
            <a:path>
              <a:moveTo>
                <a:pt x="0" y="45720"/>
              </a:moveTo>
              <a:lnTo>
                <a:pt x="294950" y="45720"/>
              </a:lnTo>
              <a:lnTo>
                <a:pt x="294950" y="81464"/>
              </a:lnTo>
              <a:lnTo>
                <a:pt x="555700" y="81464"/>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Arial" pitchFamily="34" charset="0"/>
            <a:cs typeface="Arial" pitchFamily="34" charset="0"/>
          </a:endParaRPr>
        </a:p>
      </dsp:txBody>
      <dsp:txXfrm>
        <a:off x="2582302" y="1036456"/>
        <a:ext cx="29369" cy="6895"/>
      </dsp:txXfrm>
    </dsp:sp>
    <dsp:sp modelId="{020481DB-7653-4BF3-BEC8-798F552EA29A}">
      <dsp:nvSpPr>
        <dsp:cNvPr id="0" name=""/>
        <dsp:cNvSpPr/>
      </dsp:nvSpPr>
      <dsp:spPr>
        <a:xfrm>
          <a:off x="254584" y="466013"/>
          <a:ext cx="2066352" cy="1147782"/>
        </a:xfrm>
        <a:prstGeom prst="rect">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MX" sz="1600" b="1" kern="1200" dirty="0">
              <a:latin typeface="Arial" pitchFamily="34" charset="0"/>
              <a:cs typeface="Arial" pitchFamily="34" charset="0"/>
            </a:rPr>
            <a:t>1. OBJETIVOS</a:t>
          </a:r>
        </a:p>
        <a:p>
          <a:pPr marL="0" lvl="0" indent="0" algn="ctr" defTabSz="711200">
            <a:lnSpc>
              <a:spcPct val="90000"/>
            </a:lnSpc>
            <a:spcBef>
              <a:spcPct val="0"/>
            </a:spcBef>
            <a:spcAft>
              <a:spcPct val="35000"/>
            </a:spcAft>
            <a:buNone/>
          </a:pPr>
          <a:r>
            <a:rPr lang="es-MX" sz="1400" b="0" kern="1200" dirty="0">
              <a:latin typeface="Arial" pitchFamily="34" charset="0"/>
              <a:cs typeface="Arial" pitchFamily="34" charset="0"/>
            </a:rPr>
            <a:t>1.1. Objetivo General</a:t>
          </a:r>
        </a:p>
        <a:p>
          <a:pPr marL="0" lvl="0" indent="0" algn="ctr" defTabSz="711200">
            <a:lnSpc>
              <a:spcPct val="90000"/>
            </a:lnSpc>
            <a:spcBef>
              <a:spcPct val="0"/>
            </a:spcBef>
            <a:spcAft>
              <a:spcPct val="35000"/>
            </a:spcAft>
            <a:buNone/>
          </a:pPr>
          <a:r>
            <a:rPr lang="es-MX" sz="1400" b="0" kern="1200" dirty="0">
              <a:latin typeface="Arial" pitchFamily="34" charset="0"/>
              <a:cs typeface="Arial" pitchFamily="34" charset="0"/>
            </a:rPr>
            <a:t>1.2. Objetivo Específico</a:t>
          </a:r>
          <a:endParaRPr lang="es-ES" sz="1400" b="0" kern="1200" dirty="0">
            <a:latin typeface="Arial" pitchFamily="34" charset="0"/>
            <a:cs typeface="Arial" pitchFamily="34" charset="0"/>
          </a:endParaRPr>
        </a:p>
      </dsp:txBody>
      <dsp:txXfrm>
        <a:off x="254584" y="466013"/>
        <a:ext cx="2066352" cy="1147782"/>
      </dsp:txXfrm>
    </dsp:sp>
    <dsp:sp modelId="{B2B1529C-6D61-40D5-B935-92D163A12BF8}">
      <dsp:nvSpPr>
        <dsp:cNvPr id="0" name=""/>
        <dsp:cNvSpPr/>
      </dsp:nvSpPr>
      <dsp:spPr>
        <a:xfrm>
          <a:off x="5426393" y="1029928"/>
          <a:ext cx="524487" cy="91440"/>
        </a:xfrm>
        <a:custGeom>
          <a:avLst/>
          <a:gdLst/>
          <a:ahLst/>
          <a:cxnLst/>
          <a:rect l="0" t="0" r="0" b="0"/>
          <a:pathLst>
            <a:path>
              <a:moveTo>
                <a:pt x="0" y="45720"/>
              </a:moveTo>
              <a:lnTo>
                <a:pt x="279343" y="45720"/>
              </a:lnTo>
              <a:lnTo>
                <a:pt x="279343" y="73431"/>
              </a:lnTo>
              <a:lnTo>
                <a:pt x="524487" y="73431"/>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Arial" pitchFamily="34" charset="0"/>
            <a:cs typeface="Arial" pitchFamily="34" charset="0"/>
          </a:endParaRPr>
        </a:p>
      </dsp:txBody>
      <dsp:txXfrm>
        <a:off x="5674743" y="1072200"/>
        <a:ext cx="27788" cy="6895"/>
      </dsp:txXfrm>
    </dsp:sp>
    <dsp:sp modelId="{C5D70981-4021-4B80-BD9F-A3EB3F88C30C}">
      <dsp:nvSpPr>
        <dsp:cNvPr id="0" name=""/>
        <dsp:cNvSpPr/>
      </dsp:nvSpPr>
      <dsp:spPr>
        <a:xfrm>
          <a:off x="2907237" y="317654"/>
          <a:ext cx="2520956" cy="1515988"/>
        </a:xfrm>
        <a:prstGeom prst="rect">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MX" sz="1600" b="1" kern="1200" dirty="0">
              <a:latin typeface="Arial" pitchFamily="34" charset="0"/>
              <a:cs typeface="Arial" pitchFamily="34" charset="0"/>
            </a:rPr>
            <a:t>2. RESULTADOS PRIMER PROYECTO</a:t>
          </a:r>
          <a:endParaRPr lang="es-MX" sz="1600" b="0" kern="1200" dirty="0">
            <a:latin typeface="Arial" pitchFamily="34" charset="0"/>
            <a:cs typeface="Arial" pitchFamily="34" charset="0"/>
          </a:endParaRPr>
        </a:p>
        <a:p>
          <a:pPr marL="0" lvl="0" indent="0" algn="ctr" defTabSz="711200">
            <a:lnSpc>
              <a:spcPct val="90000"/>
            </a:lnSpc>
            <a:spcBef>
              <a:spcPct val="0"/>
            </a:spcBef>
            <a:spcAft>
              <a:spcPct val="35000"/>
            </a:spcAft>
            <a:buNone/>
          </a:pPr>
          <a:r>
            <a:rPr lang="es-MX" sz="1400" b="0" kern="1200" dirty="0">
              <a:latin typeface="Arial" pitchFamily="34" charset="0"/>
              <a:cs typeface="Arial" pitchFamily="34" charset="0"/>
              <a:hlinkClick xmlns:r="http://schemas.openxmlformats.org/officeDocument/2006/relationships" r:id="" action="ppaction://hlinksldjump"/>
            </a:rPr>
            <a:t>2.1. Árbol de Problemas</a:t>
          </a:r>
          <a:endParaRPr lang="es-MX" sz="1400" b="0" kern="1200" dirty="0">
            <a:latin typeface="Arial" pitchFamily="34" charset="0"/>
            <a:cs typeface="Arial" pitchFamily="34" charset="0"/>
          </a:endParaRPr>
        </a:p>
        <a:p>
          <a:pPr marL="0" lvl="0" indent="0" algn="ctr" defTabSz="711200">
            <a:lnSpc>
              <a:spcPct val="90000"/>
            </a:lnSpc>
            <a:spcBef>
              <a:spcPct val="0"/>
            </a:spcBef>
            <a:spcAft>
              <a:spcPct val="35000"/>
            </a:spcAft>
            <a:buNone/>
          </a:pPr>
          <a:r>
            <a:rPr lang="es-MX" sz="1400" b="0" kern="1200" dirty="0">
              <a:latin typeface="Arial" pitchFamily="34" charset="0"/>
              <a:cs typeface="Arial" pitchFamily="34" charset="0"/>
              <a:hlinkClick xmlns:r="http://schemas.openxmlformats.org/officeDocument/2006/relationships" r:id="" action="ppaction://hlinksldjump"/>
            </a:rPr>
            <a:t>2.2. Análisis de Alternativas</a:t>
          </a:r>
          <a:endParaRPr lang="es-ES" sz="1400" b="0" kern="1200" dirty="0">
            <a:latin typeface="Arial" pitchFamily="34" charset="0"/>
            <a:cs typeface="Arial" pitchFamily="34" charset="0"/>
          </a:endParaRPr>
        </a:p>
      </dsp:txBody>
      <dsp:txXfrm>
        <a:off x="2907237" y="317654"/>
        <a:ext cx="2520956" cy="1515988"/>
      </dsp:txXfrm>
    </dsp:sp>
    <dsp:sp modelId="{7A3BB60A-5977-4ECB-AC47-7B63CAAFCFFA}">
      <dsp:nvSpPr>
        <dsp:cNvPr id="0" name=""/>
        <dsp:cNvSpPr/>
      </dsp:nvSpPr>
      <dsp:spPr>
        <a:xfrm>
          <a:off x="2614926" y="1756005"/>
          <a:ext cx="4628833" cy="891259"/>
        </a:xfrm>
        <a:custGeom>
          <a:avLst/>
          <a:gdLst/>
          <a:ahLst/>
          <a:cxnLst/>
          <a:rect l="0" t="0" r="0" b="0"/>
          <a:pathLst>
            <a:path>
              <a:moveTo>
                <a:pt x="4628833" y="0"/>
              </a:moveTo>
              <a:lnTo>
                <a:pt x="4628833" y="462729"/>
              </a:lnTo>
              <a:lnTo>
                <a:pt x="0" y="462729"/>
              </a:lnTo>
              <a:lnTo>
                <a:pt x="0" y="891259"/>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811349" y="2198187"/>
        <a:ext cx="235986" cy="6895"/>
      </dsp:txXfrm>
    </dsp:sp>
    <dsp:sp modelId="{70709301-9AC9-4E2E-99F3-86C0E9F3FAEF}">
      <dsp:nvSpPr>
        <dsp:cNvPr id="0" name=""/>
        <dsp:cNvSpPr/>
      </dsp:nvSpPr>
      <dsp:spPr>
        <a:xfrm>
          <a:off x="5983281" y="448913"/>
          <a:ext cx="2520956" cy="1308891"/>
        </a:xfrm>
        <a:prstGeom prst="rect">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MX" sz="1600" b="1" kern="1200" dirty="0">
              <a:latin typeface="Arial" pitchFamily="34" charset="0"/>
              <a:cs typeface="Arial" pitchFamily="34" charset="0"/>
            </a:rPr>
            <a:t>3. METODOLOGÍA MULTICRITERIO</a:t>
          </a:r>
          <a:endParaRPr lang="es-MX" sz="1600" b="0" kern="1200" dirty="0">
            <a:latin typeface="Arial" pitchFamily="34" charset="0"/>
            <a:cs typeface="Arial" pitchFamily="34" charset="0"/>
          </a:endParaRPr>
        </a:p>
        <a:p>
          <a:pPr marL="0" lvl="0" indent="0" algn="ctr" defTabSz="711200">
            <a:lnSpc>
              <a:spcPct val="90000"/>
            </a:lnSpc>
            <a:spcBef>
              <a:spcPct val="0"/>
            </a:spcBef>
            <a:spcAft>
              <a:spcPct val="35000"/>
            </a:spcAft>
            <a:buNone/>
          </a:pPr>
          <a:r>
            <a:rPr lang="es-MX" sz="1400" b="0" kern="1200" dirty="0">
              <a:latin typeface="Arial" pitchFamily="34" charset="0"/>
              <a:cs typeface="Arial" pitchFamily="34" charset="0"/>
            </a:rPr>
            <a:t>3.1. Proceso Analítico Jerárquico</a:t>
          </a:r>
        </a:p>
        <a:p>
          <a:pPr marL="0" lvl="0" indent="0" algn="ctr" defTabSz="711200">
            <a:lnSpc>
              <a:spcPct val="90000"/>
            </a:lnSpc>
            <a:spcBef>
              <a:spcPct val="0"/>
            </a:spcBef>
            <a:spcAft>
              <a:spcPct val="35000"/>
            </a:spcAft>
            <a:buNone/>
          </a:pPr>
          <a:r>
            <a:rPr lang="es-MX" sz="1400" b="0" kern="1200" dirty="0">
              <a:latin typeface="Arial" pitchFamily="34" charset="0"/>
              <a:cs typeface="Arial" pitchFamily="34" charset="0"/>
            </a:rPr>
            <a:t>3.2. Principios </a:t>
          </a:r>
          <a:r>
            <a:rPr lang="es-MX" sz="1400" b="0" kern="1200" dirty="0" err="1">
              <a:latin typeface="Arial" pitchFamily="34" charset="0"/>
              <a:cs typeface="Arial" pitchFamily="34" charset="0"/>
            </a:rPr>
            <a:t>AHP</a:t>
          </a:r>
          <a:endParaRPr lang="es-ES" sz="1400" b="0" kern="1200" dirty="0">
            <a:latin typeface="Arial" pitchFamily="34" charset="0"/>
            <a:cs typeface="Arial" pitchFamily="34" charset="0"/>
          </a:endParaRPr>
        </a:p>
      </dsp:txBody>
      <dsp:txXfrm>
        <a:off x="5983281" y="448913"/>
        <a:ext cx="2520956" cy="1308891"/>
      </dsp:txXfrm>
    </dsp:sp>
    <dsp:sp modelId="{F24D02F2-C785-4FCD-A1CE-3137CE1D53AD}">
      <dsp:nvSpPr>
        <dsp:cNvPr id="0" name=""/>
        <dsp:cNvSpPr/>
      </dsp:nvSpPr>
      <dsp:spPr>
        <a:xfrm>
          <a:off x="4421042" y="3580112"/>
          <a:ext cx="537010" cy="91440"/>
        </a:xfrm>
        <a:custGeom>
          <a:avLst/>
          <a:gdLst/>
          <a:ahLst/>
          <a:cxnLst/>
          <a:rect l="0" t="0" r="0" b="0"/>
          <a:pathLst>
            <a:path>
              <a:moveTo>
                <a:pt x="0" y="45720"/>
              </a:moveTo>
              <a:lnTo>
                <a:pt x="285605" y="45720"/>
              </a:lnTo>
              <a:lnTo>
                <a:pt x="285605" y="73987"/>
              </a:lnTo>
              <a:lnTo>
                <a:pt x="537010" y="73987"/>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Arial" pitchFamily="34" charset="0"/>
            <a:cs typeface="Arial" pitchFamily="34" charset="0"/>
          </a:endParaRPr>
        </a:p>
      </dsp:txBody>
      <dsp:txXfrm>
        <a:off x="4675339" y="3622384"/>
        <a:ext cx="28415" cy="6895"/>
      </dsp:txXfrm>
    </dsp:sp>
    <dsp:sp modelId="{3F311F7E-A81F-4C4F-8AF9-A8925EECC6E8}">
      <dsp:nvSpPr>
        <dsp:cNvPr id="0" name=""/>
        <dsp:cNvSpPr/>
      </dsp:nvSpPr>
      <dsp:spPr>
        <a:xfrm>
          <a:off x="807009" y="2679665"/>
          <a:ext cx="3615832" cy="1892334"/>
        </a:xfrm>
        <a:prstGeom prst="rect">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MX" sz="1600" b="1" kern="1200" dirty="0">
              <a:latin typeface="Arial" pitchFamily="34" charset="0"/>
              <a:cs typeface="Arial" pitchFamily="34" charset="0"/>
            </a:rPr>
            <a:t>4. PROPUESTA PLANTEADA</a:t>
          </a:r>
        </a:p>
        <a:p>
          <a:pPr marL="0" lvl="0" indent="0" algn="ctr" defTabSz="711200">
            <a:lnSpc>
              <a:spcPct val="90000"/>
            </a:lnSpc>
            <a:spcBef>
              <a:spcPct val="0"/>
            </a:spcBef>
            <a:spcAft>
              <a:spcPct val="35000"/>
            </a:spcAft>
            <a:buNone/>
          </a:pPr>
          <a:r>
            <a:rPr lang="es-MX" sz="1400" b="0" kern="1200" dirty="0">
              <a:latin typeface="Arial" pitchFamily="34" charset="0"/>
              <a:cs typeface="Arial" pitchFamily="34" charset="0"/>
              <a:hlinkClick xmlns:r="http://schemas.openxmlformats.org/officeDocument/2006/relationships" r:id="" action="ppaction://hlinksldjump"/>
            </a:rPr>
            <a:t>4.1. Evaluación Multicriterio </a:t>
          </a:r>
          <a:r>
            <a:rPr lang="es-MX" sz="1400" b="0" kern="1200" dirty="0" err="1">
              <a:latin typeface="Arial" pitchFamily="34" charset="0"/>
              <a:cs typeface="Arial" pitchFamily="34" charset="0"/>
              <a:hlinkClick xmlns:r="http://schemas.openxmlformats.org/officeDocument/2006/relationships" r:id="" action="ppaction://hlinksldjump"/>
            </a:rPr>
            <a:t>ESPOIR</a:t>
          </a:r>
          <a:endParaRPr lang="es-MX" sz="1400" b="0" kern="1200" dirty="0">
            <a:latin typeface="Arial" pitchFamily="34" charset="0"/>
            <a:cs typeface="Arial" pitchFamily="34" charset="0"/>
          </a:endParaRPr>
        </a:p>
        <a:p>
          <a:pPr marL="0" lvl="0" indent="0" algn="ctr" defTabSz="711200">
            <a:lnSpc>
              <a:spcPct val="90000"/>
            </a:lnSpc>
            <a:spcBef>
              <a:spcPct val="0"/>
            </a:spcBef>
            <a:spcAft>
              <a:spcPct val="35000"/>
            </a:spcAft>
            <a:buNone/>
          </a:pPr>
          <a:r>
            <a:rPr lang="es-MX" sz="1400" b="0" kern="1200" dirty="0">
              <a:latin typeface="Arial" pitchFamily="34" charset="0"/>
              <a:cs typeface="Arial" pitchFamily="34" charset="0"/>
              <a:hlinkClick xmlns:r="http://schemas.openxmlformats.org/officeDocument/2006/relationships" r:id="" action="ppaction://hlinksldjump"/>
            </a:rPr>
            <a:t>4.2. </a:t>
          </a:r>
          <a:r>
            <a:rPr lang="es-419"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 action="ppaction://hlinksldjump"/>
            </a:rPr>
            <a:t>Modelo de Asignación de Costos</a:t>
          </a:r>
          <a:r>
            <a:rPr lang="es-MX"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 action="ppaction://hlinksldjump"/>
            </a:rPr>
            <a:t> </a:t>
          </a:r>
          <a:endParaRPr lang="es-MX" sz="1400" b="0" kern="1200" dirty="0">
            <a:solidFill>
              <a:srgbClr val="646B86">
                <a:hueOff val="0"/>
                <a:satOff val="0"/>
                <a:lumOff val="0"/>
                <a:alphaOff val="0"/>
              </a:srgbClr>
            </a:solidFill>
            <a:latin typeface="Arial" pitchFamily="34" charset="0"/>
            <a:ea typeface="+mn-ea"/>
            <a:cs typeface="Arial" pitchFamily="34" charset="0"/>
          </a:endParaRPr>
        </a:p>
        <a:p>
          <a:pPr marL="0" lvl="0" indent="0" algn="ctr" defTabSz="711200">
            <a:lnSpc>
              <a:spcPct val="90000"/>
            </a:lnSpc>
            <a:spcBef>
              <a:spcPct val="0"/>
            </a:spcBef>
            <a:spcAft>
              <a:spcPct val="35000"/>
            </a:spcAft>
            <a:buNone/>
          </a:pPr>
          <a:r>
            <a:rPr lang="es-MX"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 action="ppaction://hlinksldjump"/>
            </a:rPr>
            <a:t>4.3. </a:t>
          </a:r>
          <a:r>
            <a:rPr lang="es-EC"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 action="ppaction://hlinksldjump"/>
            </a:rPr>
            <a:t>Matriz Boston </a:t>
          </a:r>
          <a:r>
            <a:rPr lang="es-EC" sz="1400" b="0" kern="1200" dirty="0" err="1">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 action="ppaction://hlinksldjump"/>
            </a:rPr>
            <a:t>Consulting</a:t>
          </a:r>
          <a:r>
            <a:rPr lang="es-EC"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 action="ppaction://hlinksldjump"/>
            </a:rPr>
            <a:t> </a:t>
          </a:r>
          <a:r>
            <a:rPr lang="es-EC" sz="1400" b="0" kern="1200" dirty="0" err="1">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 action="ppaction://hlinksldjump"/>
            </a:rPr>
            <a:t>Group</a:t>
          </a:r>
          <a:endParaRPr lang="es-EC" sz="1400" b="0" kern="1200" dirty="0">
            <a:solidFill>
              <a:srgbClr val="646B86">
                <a:hueOff val="0"/>
                <a:satOff val="0"/>
                <a:lumOff val="0"/>
                <a:alphaOff val="0"/>
              </a:srgbClr>
            </a:solidFill>
            <a:latin typeface="Arial" pitchFamily="34" charset="0"/>
            <a:ea typeface="+mn-ea"/>
            <a:cs typeface="Arial" pitchFamily="34" charset="0"/>
          </a:endParaRPr>
        </a:p>
        <a:p>
          <a:pPr marL="0" lvl="0" indent="0" algn="ctr" defTabSz="711200">
            <a:lnSpc>
              <a:spcPct val="90000"/>
            </a:lnSpc>
            <a:spcBef>
              <a:spcPct val="0"/>
            </a:spcBef>
            <a:spcAft>
              <a:spcPct val="35000"/>
            </a:spcAft>
            <a:buNone/>
          </a:pPr>
          <a:r>
            <a:rPr lang="es-EC" sz="1400" b="0" kern="1200" dirty="0">
              <a:solidFill>
                <a:srgbClr val="646B86">
                  <a:hueOff val="0"/>
                  <a:satOff val="0"/>
                  <a:lumOff val="0"/>
                  <a:alphaOff val="0"/>
                </a:srgbClr>
              </a:solidFill>
              <a:latin typeface="Arial" pitchFamily="34" charset="0"/>
              <a:ea typeface="+mn-ea"/>
              <a:cs typeface="Arial" pitchFamily="34" charset="0"/>
              <a:hlinkClick xmlns:r="http://schemas.openxmlformats.org/officeDocument/2006/relationships" r:id="" action="ppaction://hlinksldjump"/>
            </a:rPr>
            <a:t>4.4. Evaluaciones de Resultados</a:t>
          </a:r>
          <a:endParaRPr lang="es-ES" sz="1400" b="0" kern="1200" dirty="0">
            <a:solidFill>
              <a:srgbClr val="646B86">
                <a:hueOff val="0"/>
                <a:satOff val="0"/>
                <a:lumOff val="0"/>
                <a:alphaOff val="0"/>
              </a:srgbClr>
            </a:solidFill>
            <a:latin typeface="Arial" pitchFamily="34" charset="0"/>
            <a:ea typeface="+mn-ea"/>
            <a:cs typeface="Arial" pitchFamily="34" charset="0"/>
          </a:endParaRPr>
        </a:p>
      </dsp:txBody>
      <dsp:txXfrm>
        <a:off x="807009" y="2679665"/>
        <a:ext cx="3615832" cy="1892334"/>
      </dsp:txXfrm>
    </dsp:sp>
    <dsp:sp modelId="{37E37E38-C756-4428-805B-52133856A426}">
      <dsp:nvSpPr>
        <dsp:cNvPr id="0" name=""/>
        <dsp:cNvSpPr/>
      </dsp:nvSpPr>
      <dsp:spPr>
        <a:xfrm>
          <a:off x="4990453" y="3053953"/>
          <a:ext cx="2998472" cy="1200293"/>
        </a:xfrm>
        <a:prstGeom prst="rect">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MX" sz="1600" b="1" kern="1200" dirty="0">
              <a:latin typeface="Arial" pitchFamily="34" charset="0"/>
              <a:cs typeface="Arial" pitchFamily="34" charset="0"/>
            </a:rPr>
            <a:t>5. CONCLUSIONES Y RECOMENDACIONES</a:t>
          </a:r>
          <a:endParaRPr lang="es-ES" sz="1600" b="0" kern="1200" dirty="0">
            <a:latin typeface="Arial" pitchFamily="34" charset="0"/>
            <a:cs typeface="Arial" pitchFamily="34" charset="0"/>
          </a:endParaRPr>
        </a:p>
      </dsp:txBody>
      <dsp:txXfrm>
        <a:off x="4990453" y="3053953"/>
        <a:ext cx="2998472" cy="1200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8B8FA8-830D-4A11-807A-EAB5EEE71E08}">
      <dsp:nvSpPr>
        <dsp:cNvPr id="0" name=""/>
        <dsp:cNvSpPr/>
      </dsp:nvSpPr>
      <dsp:spPr>
        <a:xfrm>
          <a:off x="5928" y="843552"/>
          <a:ext cx="3991378" cy="469573"/>
        </a:xfrm>
        <a:prstGeom prst="rect">
          <a:avLst/>
        </a:prstGeom>
        <a:solidFill>
          <a:srgbClr val="336699"/>
        </a:solidFill>
        <a:ln w="11429" cap="flat" cmpd="sng" algn="ctr">
          <a:solidFill>
            <a:schemeClr val="accent3">
              <a:shade val="5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12A4F7B-0669-4C0E-A825-E240A90B0636}">
      <dsp:nvSpPr>
        <dsp:cNvPr id="0" name=""/>
        <dsp:cNvSpPr/>
      </dsp:nvSpPr>
      <dsp:spPr>
        <a:xfrm>
          <a:off x="5928" y="1019905"/>
          <a:ext cx="293221" cy="293221"/>
        </a:xfrm>
        <a:prstGeom prst="rect">
          <a:avLst/>
        </a:prstGeom>
        <a:solidFill>
          <a:srgbClr val="336699">
            <a:alpha val="90000"/>
          </a:srgbClr>
        </a:solidFill>
        <a:ln w="11429" cap="flat" cmpd="sng" algn="ctr">
          <a:noFill/>
          <a:prstDash val="sysDash"/>
        </a:ln>
        <a:effectLst/>
      </dsp:spPr>
      <dsp:style>
        <a:lnRef idx="2">
          <a:scrgbClr r="0" g="0" b="0"/>
        </a:lnRef>
        <a:fillRef idx="1">
          <a:scrgbClr r="0" g="0" b="0"/>
        </a:fillRef>
        <a:effectRef idx="0">
          <a:scrgbClr r="0" g="0" b="0"/>
        </a:effectRef>
        <a:fontRef idx="minor"/>
      </dsp:style>
    </dsp:sp>
    <dsp:sp modelId="{E8365AB8-6425-4958-BC09-A0691E86C9E1}">
      <dsp:nvSpPr>
        <dsp:cNvPr id="0" name=""/>
        <dsp:cNvSpPr/>
      </dsp:nvSpPr>
      <dsp:spPr>
        <a:xfrm>
          <a:off x="5928" y="0"/>
          <a:ext cx="3991378" cy="843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just" defTabSz="1600200">
            <a:lnSpc>
              <a:spcPct val="90000"/>
            </a:lnSpc>
            <a:spcBef>
              <a:spcPct val="0"/>
            </a:spcBef>
            <a:spcAft>
              <a:spcPct val="35000"/>
            </a:spcAft>
            <a:buNone/>
          </a:pPr>
          <a:r>
            <a:rPr lang="es-MX" sz="3600" kern="1200"/>
            <a:t>General</a:t>
          </a:r>
          <a:endParaRPr lang="es-ES" sz="5400" kern="1200" dirty="0"/>
        </a:p>
      </dsp:txBody>
      <dsp:txXfrm>
        <a:off x="5928" y="0"/>
        <a:ext cx="3991378" cy="843552"/>
      </dsp:txXfrm>
    </dsp:sp>
    <dsp:sp modelId="{2E86718A-8D76-454B-833A-F07FA49B8B57}">
      <dsp:nvSpPr>
        <dsp:cNvPr id="0" name=""/>
        <dsp:cNvSpPr/>
      </dsp:nvSpPr>
      <dsp:spPr>
        <a:xfrm flipH="1" flipV="1">
          <a:off x="5928" y="2520281"/>
          <a:ext cx="261491" cy="205894"/>
        </a:xfrm>
        <a:prstGeom prst="rect">
          <a:avLst/>
        </a:prstGeom>
        <a:solidFill>
          <a:srgbClr val="336699"/>
        </a:solidFill>
        <a:ln w="11429" cap="flat" cmpd="sng" algn="ctr">
          <a:solidFill>
            <a:schemeClr val="accent3">
              <a:shade val="5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3A0A923A-04AB-475E-B1B7-F7B931D53C00}">
      <dsp:nvSpPr>
        <dsp:cNvPr id="0" name=""/>
        <dsp:cNvSpPr/>
      </dsp:nvSpPr>
      <dsp:spPr>
        <a:xfrm>
          <a:off x="269463" y="1508260"/>
          <a:ext cx="3711982" cy="2229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just" defTabSz="533400">
            <a:lnSpc>
              <a:spcPct val="90000"/>
            </a:lnSpc>
            <a:spcBef>
              <a:spcPct val="0"/>
            </a:spcBef>
            <a:spcAft>
              <a:spcPct val="35000"/>
            </a:spcAft>
            <a:buNone/>
          </a:pPr>
          <a:r>
            <a:rPr lang="es-EC" sz="1200" kern="1200" dirty="0"/>
            <a:t>Desarrollar un modelo de Asignación de Costos al portafolio de productos de Fundación </a:t>
          </a:r>
          <a:r>
            <a:rPr lang="es-EC" sz="1200" kern="1200" dirty="0" err="1"/>
            <a:t>Espoir</a:t>
          </a:r>
          <a:r>
            <a:rPr lang="es-EC" sz="1200" kern="1200" dirty="0"/>
            <a:t>, a través de la aplicación del Método de Evaluación Multicriterio con la finalidad de determinar el margen de rentabilidad que aporta cada uno a la institución. </a:t>
          </a:r>
          <a:endParaRPr lang="es-ES" sz="1200" kern="1200" dirty="0"/>
        </a:p>
      </dsp:txBody>
      <dsp:txXfrm>
        <a:off x="269463" y="1508260"/>
        <a:ext cx="3711982" cy="2229936"/>
      </dsp:txXfrm>
    </dsp:sp>
    <dsp:sp modelId="{3944EEB5-C44A-43C9-BDEE-50E2372682AA}">
      <dsp:nvSpPr>
        <dsp:cNvPr id="0" name=""/>
        <dsp:cNvSpPr/>
      </dsp:nvSpPr>
      <dsp:spPr>
        <a:xfrm>
          <a:off x="4196876" y="843552"/>
          <a:ext cx="3991378" cy="469573"/>
        </a:xfrm>
        <a:prstGeom prst="rect">
          <a:avLst/>
        </a:prstGeom>
        <a:solidFill>
          <a:srgbClr val="538DD5">
            <a:alpha val="90000"/>
          </a:srgbClr>
        </a:solidFill>
        <a:ln w="11429" cap="flat" cmpd="sng" algn="ctr">
          <a:solidFill>
            <a:schemeClr val="accent3">
              <a:shade val="50000"/>
              <a:hueOff val="10318"/>
              <a:satOff val="2868"/>
              <a:lumOff val="37217"/>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1E7D77CA-9D03-4ED0-AA19-902DB63C2A49}">
      <dsp:nvSpPr>
        <dsp:cNvPr id="0" name=""/>
        <dsp:cNvSpPr/>
      </dsp:nvSpPr>
      <dsp:spPr>
        <a:xfrm flipV="1">
          <a:off x="5869239" y="1008113"/>
          <a:ext cx="293221" cy="259257"/>
        </a:xfrm>
        <a:prstGeom prst="rect">
          <a:avLst/>
        </a:prstGeom>
        <a:noFill/>
        <a:ln w="11429" cap="flat" cmpd="sng" algn="ctr">
          <a:noFill/>
          <a:prstDash val="sysDash"/>
        </a:ln>
        <a:effectLst/>
      </dsp:spPr>
      <dsp:style>
        <a:lnRef idx="2">
          <a:scrgbClr r="0" g="0" b="0"/>
        </a:lnRef>
        <a:fillRef idx="1">
          <a:scrgbClr r="0" g="0" b="0"/>
        </a:fillRef>
        <a:effectRef idx="0">
          <a:scrgbClr r="0" g="0" b="0"/>
        </a:effectRef>
        <a:fontRef idx="minor"/>
      </dsp:style>
    </dsp:sp>
    <dsp:sp modelId="{6DF5B55F-A626-40F5-A27A-F8FDBFC9915B}">
      <dsp:nvSpPr>
        <dsp:cNvPr id="0" name=""/>
        <dsp:cNvSpPr/>
      </dsp:nvSpPr>
      <dsp:spPr>
        <a:xfrm>
          <a:off x="4196876" y="0"/>
          <a:ext cx="3991378" cy="843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just" defTabSz="1600200">
            <a:lnSpc>
              <a:spcPct val="90000"/>
            </a:lnSpc>
            <a:spcBef>
              <a:spcPct val="0"/>
            </a:spcBef>
            <a:spcAft>
              <a:spcPct val="35000"/>
            </a:spcAft>
            <a:buNone/>
          </a:pPr>
          <a:r>
            <a:rPr lang="es-MX" sz="3600" kern="1200" dirty="0"/>
            <a:t>Específicos</a:t>
          </a:r>
          <a:endParaRPr lang="es-ES" sz="5400" kern="1200" dirty="0"/>
        </a:p>
      </dsp:txBody>
      <dsp:txXfrm>
        <a:off x="4196876" y="0"/>
        <a:ext cx="3991378" cy="843552"/>
      </dsp:txXfrm>
    </dsp:sp>
    <dsp:sp modelId="{8D8D077A-012A-4C01-878A-7AC4A322FC7F}">
      <dsp:nvSpPr>
        <dsp:cNvPr id="0" name=""/>
        <dsp:cNvSpPr/>
      </dsp:nvSpPr>
      <dsp:spPr>
        <a:xfrm>
          <a:off x="4196876" y="1703394"/>
          <a:ext cx="293213" cy="293213"/>
        </a:xfrm>
        <a:prstGeom prst="rect">
          <a:avLst/>
        </a:prstGeom>
        <a:solidFill>
          <a:srgbClr val="8DB4E2"/>
        </a:solidFill>
        <a:ln w="11429" cap="flat" cmpd="sng" algn="ctr">
          <a:solidFill>
            <a:schemeClr val="accent3">
              <a:shade val="50000"/>
              <a:hueOff val="5159"/>
              <a:satOff val="1434"/>
              <a:lumOff val="18609"/>
              <a:alphaOff val="0"/>
            </a:schemeClr>
          </a:solidFill>
          <a:prstDash val="sysDash"/>
        </a:ln>
        <a:effectLst/>
      </dsp:spPr>
      <dsp:style>
        <a:lnRef idx="2">
          <a:scrgbClr r="0" g="0" b="0"/>
        </a:lnRef>
        <a:fillRef idx="1">
          <a:scrgbClr r="0" g="0" b="0"/>
        </a:fillRef>
        <a:effectRef idx="0">
          <a:scrgbClr r="0" g="0" b="0"/>
        </a:effectRef>
        <a:fontRef idx="minor"/>
      </dsp:style>
    </dsp:sp>
    <dsp:sp modelId="{DF9F2EFD-7CA7-4129-A872-1A96D86F45AB}">
      <dsp:nvSpPr>
        <dsp:cNvPr id="0" name=""/>
        <dsp:cNvSpPr/>
      </dsp:nvSpPr>
      <dsp:spPr>
        <a:xfrm>
          <a:off x="4476272" y="1508260"/>
          <a:ext cx="3711982" cy="683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just" defTabSz="488950">
            <a:lnSpc>
              <a:spcPct val="90000"/>
            </a:lnSpc>
            <a:spcBef>
              <a:spcPct val="0"/>
            </a:spcBef>
            <a:spcAft>
              <a:spcPct val="35000"/>
            </a:spcAft>
            <a:buNone/>
          </a:pPr>
          <a:r>
            <a:rPr lang="es-EC" sz="1100" kern="1200" dirty="0"/>
            <a:t>Desarrollar un análisis multicriterio basado en un proceso analítico jerárquico con la finalidad de identificar y ponderar las variables de asignación de costos de mayor relevancia e impacto para Fundación </a:t>
          </a:r>
          <a:r>
            <a:rPr lang="es-EC" sz="1100" kern="1200" dirty="0" err="1"/>
            <a:t>Espoir</a:t>
          </a:r>
          <a:r>
            <a:rPr lang="es-EC" sz="1100" kern="1200" dirty="0"/>
            <a:t>.</a:t>
          </a:r>
          <a:endParaRPr lang="es-ES" sz="1100" kern="1200" dirty="0"/>
        </a:p>
      </dsp:txBody>
      <dsp:txXfrm>
        <a:off x="4476272" y="1508260"/>
        <a:ext cx="3711982" cy="683482"/>
      </dsp:txXfrm>
    </dsp:sp>
    <dsp:sp modelId="{EDD19790-31ED-4D8F-BEEC-58BB9790A3B6}">
      <dsp:nvSpPr>
        <dsp:cNvPr id="0" name=""/>
        <dsp:cNvSpPr/>
      </dsp:nvSpPr>
      <dsp:spPr>
        <a:xfrm>
          <a:off x="4196876" y="2607995"/>
          <a:ext cx="293213" cy="293213"/>
        </a:xfrm>
        <a:prstGeom prst="rect">
          <a:avLst/>
        </a:prstGeom>
        <a:solidFill>
          <a:srgbClr val="8DB4E2"/>
        </a:solidFill>
        <a:ln w="11429" cap="flat" cmpd="sng" algn="ctr">
          <a:solidFill>
            <a:schemeClr val="accent3">
              <a:shade val="50000"/>
              <a:hueOff val="10318"/>
              <a:satOff val="2868"/>
              <a:lumOff val="37217"/>
              <a:alphaOff val="0"/>
            </a:schemeClr>
          </a:solidFill>
          <a:prstDash val="sysDash"/>
        </a:ln>
        <a:effectLst/>
      </dsp:spPr>
      <dsp:style>
        <a:lnRef idx="2">
          <a:scrgbClr r="0" g="0" b="0"/>
        </a:lnRef>
        <a:fillRef idx="1">
          <a:scrgbClr r="0" g="0" b="0"/>
        </a:fillRef>
        <a:effectRef idx="0">
          <a:scrgbClr r="0" g="0" b="0"/>
        </a:effectRef>
        <a:fontRef idx="minor"/>
      </dsp:style>
    </dsp:sp>
    <dsp:sp modelId="{0197C635-22CB-4A0D-BA95-D8FBCA871EF1}">
      <dsp:nvSpPr>
        <dsp:cNvPr id="0" name=""/>
        <dsp:cNvSpPr/>
      </dsp:nvSpPr>
      <dsp:spPr>
        <a:xfrm>
          <a:off x="4476272" y="2412862"/>
          <a:ext cx="3711982" cy="683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just" defTabSz="488950">
            <a:lnSpc>
              <a:spcPct val="90000"/>
            </a:lnSpc>
            <a:spcBef>
              <a:spcPct val="0"/>
            </a:spcBef>
            <a:spcAft>
              <a:spcPct val="35000"/>
            </a:spcAft>
            <a:buNone/>
          </a:pPr>
          <a:r>
            <a:rPr lang="es-EC" sz="1100" kern="1200" dirty="0"/>
            <a:t>Determinar el margen de rentabilidad real que proporciona cada producto a Fundación </a:t>
          </a:r>
          <a:r>
            <a:rPr lang="es-EC" sz="1100" kern="1200" dirty="0" err="1"/>
            <a:t>Espoir</a:t>
          </a:r>
          <a:r>
            <a:rPr lang="es-EC" sz="1100" kern="1200" dirty="0"/>
            <a:t>, a fin de identificar la posición de mercado que ocupan los productos.</a:t>
          </a:r>
          <a:endParaRPr lang="es-ES" sz="1100" kern="1200" dirty="0"/>
        </a:p>
      </dsp:txBody>
      <dsp:txXfrm>
        <a:off x="4476272" y="2412862"/>
        <a:ext cx="3711982" cy="683482"/>
      </dsp:txXfrm>
    </dsp:sp>
    <dsp:sp modelId="{1618D507-8763-48EF-ACFE-054BCB757832}">
      <dsp:nvSpPr>
        <dsp:cNvPr id="0" name=""/>
        <dsp:cNvSpPr/>
      </dsp:nvSpPr>
      <dsp:spPr>
        <a:xfrm>
          <a:off x="4196876" y="3507505"/>
          <a:ext cx="293213" cy="293213"/>
        </a:xfrm>
        <a:prstGeom prst="rect">
          <a:avLst/>
        </a:prstGeom>
        <a:solidFill>
          <a:srgbClr val="8DB4E2"/>
        </a:solidFill>
        <a:ln w="11429" cap="flat" cmpd="sng" algn="ctr">
          <a:solidFill>
            <a:schemeClr val="accent3">
              <a:shade val="50000"/>
              <a:hueOff val="5159"/>
              <a:satOff val="1434"/>
              <a:lumOff val="18609"/>
              <a:alphaOff val="0"/>
            </a:schemeClr>
          </a:solidFill>
          <a:prstDash val="sysDash"/>
        </a:ln>
        <a:effectLst/>
      </dsp:spPr>
      <dsp:style>
        <a:lnRef idx="2">
          <a:scrgbClr r="0" g="0" b="0"/>
        </a:lnRef>
        <a:fillRef idx="1">
          <a:scrgbClr r="0" g="0" b="0"/>
        </a:fillRef>
        <a:effectRef idx="0">
          <a:scrgbClr r="0" g="0" b="0"/>
        </a:effectRef>
        <a:fontRef idx="minor"/>
      </dsp:style>
    </dsp:sp>
    <dsp:sp modelId="{97EF8956-846B-40F6-B93D-3C42ECC3661A}">
      <dsp:nvSpPr>
        <dsp:cNvPr id="0" name=""/>
        <dsp:cNvSpPr/>
      </dsp:nvSpPr>
      <dsp:spPr>
        <a:xfrm>
          <a:off x="4476272" y="3312366"/>
          <a:ext cx="3711982" cy="683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just" defTabSz="488950">
            <a:lnSpc>
              <a:spcPct val="90000"/>
            </a:lnSpc>
            <a:spcBef>
              <a:spcPct val="0"/>
            </a:spcBef>
            <a:spcAft>
              <a:spcPct val="35000"/>
            </a:spcAft>
            <a:buNone/>
          </a:pPr>
          <a:r>
            <a:rPr lang="es-EC" sz="1100" kern="1200" dirty="0"/>
            <a:t>Determinar la posición real de mercado que ocupa cada producto que compone el portafolio institucional mediante la elaboración de una matriz Boston </a:t>
          </a:r>
          <a:r>
            <a:rPr lang="es-EC" sz="1100" kern="1200" dirty="0" err="1"/>
            <a:t>Consulting</a:t>
          </a:r>
          <a:r>
            <a:rPr lang="es-EC" sz="1100" kern="1200" dirty="0"/>
            <a:t> </a:t>
          </a:r>
          <a:r>
            <a:rPr lang="es-EC" sz="1100" kern="1200" dirty="0" err="1"/>
            <a:t>Group</a:t>
          </a:r>
          <a:r>
            <a:rPr lang="es-EC" sz="1100" kern="1200" dirty="0"/>
            <a:t>.</a:t>
          </a:r>
          <a:endParaRPr lang="es-ES" sz="1100" kern="1200" dirty="0"/>
        </a:p>
      </dsp:txBody>
      <dsp:txXfrm>
        <a:off x="4476272" y="3312366"/>
        <a:ext cx="3711982" cy="68348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2CBEDB-63B2-4984-965B-32A91C904AD3}" type="datetimeFigureOut">
              <a:rPr lang="es-ES" smtClean="0"/>
              <a:t>02/09/2020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C9F1A-2227-48DE-8F87-5892656EE36D}" type="slidenum">
              <a:rPr lang="es-ES" smtClean="0"/>
              <a:t>‹Nº›</a:t>
            </a:fld>
            <a:endParaRPr lang="es-ES"/>
          </a:p>
        </p:txBody>
      </p:sp>
    </p:spTree>
    <p:extLst>
      <p:ext uri="{BB962C8B-B14F-4D97-AF65-F5344CB8AC3E}">
        <p14:creationId xmlns:p14="http://schemas.microsoft.com/office/powerpoint/2010/main" val="15820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F5C9F1A-2227-48DE-8F87-5892656EE36D}" type="slidenum">
              <a:rPr lang="es-ES" smtClean="0"/>
              <a:t>1</a:t>
            </a:fld>
            <a:endParaRPr lang="es-ES"/>
          </a:p>
        </p:txBody>
      </p:sp>
    </p:spTree>
    <p:extLst>
      <p:ext uri="{BB962C8B-B14F-4D97-AF65-F5344CB8AC3E}">
        <p14:creationId xmlns:p14="http://schemas.microsoft.com/office/powerpoint/2010/main" val="2753813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DF5C9F1A-2227-48DE-8F87-5892656EE36D}" type="slidenum">
              <a:rPr lang="es-ES" smtClean="0"/>
              <a:t>12</a:t>
            </a:fld>
            <a:endParaRPr lang="es-ES"/>
          </a:p>
        </p:txBody>
      </p:sp>
    </p:spTree>
    <p:extLst>
      <p:ext uri="{BB962C8B-B14F-4D97-AF65-F5344CB8AC3E}">
        <p14:creationId xmlns:p14="http://schemas.microsoft.com/office/powerpoint/2010/main" val="1644557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sz="700" dirty="0"/>
          </a:p>
        </p:txBody>
      </p:sp>
      <p:sp>
        <p:nvSpPr>
          <p:cNvPr id="4" name="3 Marcador de número de diapositiva"/>
          <p:cNvSpPr>
            <a:spLocks noGrp="1"/>
          </p:cNvSpPr>
          <p:nvPr>
            <p:ph type="sldNum" sz="quarter" idx="10"/>
          </p:nvPr>
        </p:nvSpPr>
        <p:spPr/>
        <p:txBody>
          <a:bodyPr/>
          <a:lstStyle/>
          <a:p>
            <a:fld id="{DF5C9F1A-2227-48DE-8F87-5892656EE36D}" type="slidenum">
              <a:rPr lang="es-ES" smtClean="0"/>
              <a:t>18</a:t>
            </a:fld>
            <a:endParaRPr lang="es-ES"/>
          </a:p>
        </p:txBody>
      </p:sp>
    </p:spTree>
    <p:extLst>
      <p:ext uri="{BB962C8B-B14F-4D97-AF65-F5344CB8AC3E}">
        <p14:creationId xmlns:p14="http://schemas.microsoft.com/office/powerpoint/2010/main" val="1254263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sz="700" dirty="0"/>
          </a:p>
        </p:txBody>
      </p:sp>
      <p:sp>
        <p:nvSpPr>
          <p:cNvPr id="4" name="3 Marcador de número de diapositiva"/>
          <p:cNvSpPr>
            <a:spLocks noGrp="1"/>
          </p:cNvSpPr>
          <p:nvPr>
            <p:ph type="sldNum" sz="quarter" idx="10"/>
          </p:nvPr>
        </p:nvSpPr>
        <p:spPr/>
        <p:txBody>
          <a:bodyPr/>
          <a:lstStyle/>
          <a:p>
            <a:fld id="{DF5C9F1A-2227-48DE-8F87-5892656EE36D}" type="slidenum">
              <a:rPr lang="es-ES" smtClean="0"/>
              <a:t>19</a:t>
            </a:fld>
            <a:endParaRPr lang="es-ES"/>
          </a:p>
        </p:txBody>
      </p:sp>
    </p:spTree>
    <p:extLst>
      <p:ext uri="{BB962C8B-B14F-4D97-AF65-F5344CB8AC3E}">
        <p14:creationId xmlns:p14="http://schemas.microsoft.com/office/powerpoint/2010/main" val="417344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sz="700" dirty="0"/>
          </a:p>
        </p:txBody>
      </p:sp>
      <p:sp>
        <p:nvSpPr>
          <p:cNvPr id="4" name="3 Marcador de número de diapositiva"/>
          <p:cNvSpPr>
            <a:spLocks noGrp="1"/>
          </p:cNvSpPr>
          <p:nvPr>
            <p:ph type="sldNum" sz="quarter" idx="10"/>
          </p:nvPr>
        </p:nvSpPr>
        <p:spPr/>
        <p:txBody>
          <a:bodyPr/>
          <a:lstStyle/>
          <a:p>
            <a:fld id="{DF5C9F1A-2227-48DE-8F87-5892656EE36D}" type="slidenum">
              <a:rPr lang="es-ES" smtClean="0"/>
              <a:t>20</a:t>
            </a:fld>
            <a:endParaRPr lang="es-ES"/>
          </a:p>
        </p:txBody>
      </p:sp>
    </p:spTree>
    <p:extLst>
      <p:ext uri="{BB962C8B-B14F-4D97-AF65-F5344CB8AC3E}">
        <p14:creationId xmlns:p14="http://schemas.microsoft.com/office/powerpoint/2010/main" val="3504736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sz="700" dirty="0"/>
          </a:p>
        </p:txBody>
      </p:sp>
      <p:sp>
        <p:nvSpPr>
          <p:cNvPr id="4" name="3 Marcador de número de diapositiva"/>
          <p:cNvSpPr>
            <a:spLocks noGrp="1"/>
          </p:cNvSpPr>
          <p:nvPr>
            <p:ph type="sldNum" sz="quarter" idx="10"/>
          </p:nvPr>
        </p:nvSpPr>
        <p:spPr/>
        <p:txBody>
          <a:bodyPr/>
          <a:lstStyle/>
          <a:p>
            <a:fld id="{DF5C9F1A-2227-48DE-8F87-5892656EE36D}" type="slidenum">
              <a:rPr lang="es-ES" smtClean="0"/>
              <a:t>21</a:t>
            </a:fld>
            <a:endParaRPr lang="es-ES"/>
          </a:p>
        </p:txBody>
      </p:sp>
    </p:spTree>
    <p:extLst>
      <p:ext uri="{BB962C8B-B14F-4D97-AF65-F5344CB8AC3E}">
        <p14:creationId xmlns:p14="http://schemas.microsoft.com/office/powerpoint/2010/main" val="406545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58187D-6441-429C-8633-49133FF2CDBD}"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958187D-6441-429C-8633-49133FF2CDBD}"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B958187D-6441-429C-8633-49133FF2CDBD}"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B958187D-6441-429C-8633-49133FF2CDBD}"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58187D-6441-429C-8633-49133FF2CDBD}"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11880C5B-D26D-4E02-964B-84DED931AED2}" type="datetimeFigureOut">
              <a:rPr lang="es-ES" smtClean="0"/>
              <a:t>02/09/2020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958187D-6441-429C-8633-49133FF2CDBD}" type="slidenum">
              <a:rPr lang="es-ES" smtClean="0"/>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B958187D-6441-429C-8633-49133FF2CDBD}"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B958187D-6441-429C-8633-49133FF2CDB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B958187D-6441-429C-8633-49133FF2CDB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958187D-6441-429C-8633-49133FF2CDBD}" type="slidenum">
              <a:rPr lang="es-ES" smtClean="0"/>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11880C5B-D26D-4E02-964B-84DED931AED2}" type="datetimeFigureOut">
              <a:rPr lang="es-ES" smtClean="0"/>
              <a:t>02/09/2020</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B958187D-6441-429C-8633-49133FF2CDBD}"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11880C5B-D26D-4E02-964B-84DED931AED2}" type="datetimeFigureOut">
              <a:rPr lang="es-ES" smtClean="0"/>
              <a:t>02/09/2020</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E6F1"/>
        </a:solidFill>
        <a:effectLst/>
      </p:bgPr>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1880C5B-D26D-4E02-964B-84DED931AED2}" type="datetimeFigureOut">
              <a:rPr lang="es-ES" smtClean="0"/>
              <a:t>02/09/2020</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958187D-6441-429C-8633-49133FF2CDBD}"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2.emf"/><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3.emf"/><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4.emf"/><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emf"/><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4.png"/><Relationship Id="rId7" Type="http://schemas.openxmlformats.org/officeDocument/2006/relationships/diagramQuickStyle" Target="../diagrams/quickStyle2.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microsoft.com/office/2007/relationships/hdphoto" Target="../media/hdphoto1.wdp"/><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emf"/><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63888" y="5570668"/>
            <a:ext cx="2232248" cy="849572"/>
          </a:xfrm>
        </p:spPr>
        <p:txBody>
          <a:bodyPr>
            <a:noAutofit/>
          </a:bodyPr>
          <a:lstStyle/>
          <a:p>
            <a:pPr algn="ctr"/>
            <a:r>
              <a:rPr lang="es-MX" sz="2000" b="1" dirty="0">
                <a:solidFill>
                  <a:srgbClr val="336699"/>
                </a:solidFill>
                <a:latin typeface="Arial" pitchFamily="34" charset="0"/>
                <a:cs typeface="Arial" pitchFamily="34" charset="0"/>
              </a:rPr>
              <a:t>AUTOR:</a:t>
            </a:r>
          </a:p>
          <a:p>
            <a:pPr algn="ctr"/>
            <a:r>
              <a:rPr lang="es-MX" sz="2000" dirty="0">
                <a:solidFill>
                  <a:srgbClr val="336699"/>
                </a:solidFill>
                <a:latin typeface="Arial" pitchFamily="34" charset="0"/>
                <a:cs typeface="Arial" pitchFamily="34" charset="0"/>
              </a:rPr>
              <a:t>David </a:t>
            </a:r>
            <a:r>
              <a:rPr lang="es-MX" sz="2000" dirty="0" err="1">
                <a:solidFill>
                  <a:srgbClr val="336699"/>
                </a:solidFill>
                <a:latin typeface="Arial" pitchFamily="34" charset="0"/>
                <a:cs typeface="Arial" pitchFamily="34" charset="0"/>
              </a:rPr>
              <a:t>Chasi</a:t>
            </a:r>
            <a:endParaRPr lang="es-ES" sz="2000" dirty="0">
              <a:solidFill>
                <a:srgbClr val="336699"/>
              </a:solidFill>
              <a:latin typeface="Arial" pitchFamily="34" charset="0"/>
              <a:cs typeface="Arial" pitchFamily="34" charset="0"/>
            </a:endParaRPr>
          </a:p>
        </p:txBody>
      </p:sp>
      <p:sp>
        <p:nvSpPr>
          <p:cNvPr id="2" name="1 Título"/>
          <p:cNvSpPr>
            <a:spLocks noGrp="1"/>
          </p:cNvSpPr>
          <p:nvPr>
            <p:ph type="ctrTitle"/>
          </p:nvPr>
        </p:nvSpPr>
        <p:spPr>
          <a:xfrm>
            <a:off x="467544" y="3212976"/>
            <a:ext cx="8208912" cy="2153527"/>
          </a:xfrm>
        </p:spPr>
        <p:txBody>
          <a:bodyPr>
            <a:normAutofit/>
          </a:bodyPr>
          <a:lstStyle/>
          <a:p>
            <a:pPr algn="ctr"/>
            <a:r>
              <a:rPr lang="es-ES" sz="2400" b="1" dirty="0">
                <a:solidFill>
                  <a:srgbClr val="336699"/>
                </a:solidFill>
                <a:latin typeface="Arial" pitchFamily="34" charset="0"/>
                <a:cs typeface="Arial" pitchFamily="34" charset="0"/>
              </a:rPr>
              <a:t>TEMA:</a:t>
            </a:r>
            <a:br>
              <a:rPr lang="es-ES" sz="2400" dirty="0">
                <a:solidFill>
                  <a:srgbClr val="336699"/>
                </a:solidFill>
                <a:latin typeface="Arial" pitchFamily="34" charset="0"/>
                <a:cs typeface="Arial" pitchFamily="34" charset="0"/>
              </a:rPr>
            </a:br>
            <a:r>
              <a:rPr lang="es-ES" sz="2400" dirty="0">
                <a:solidFill>
                  <a:srgbClr val="336699"/>
                </a:solidFill>
                <a:latin typeface="Arial" pitchFamily="34" charset="0"/>
                <a:cs typeface="Arial" pitchFamily="34" charset="0"/>
              </a:rPr>
              <a:t>“</a:t>
            </a:r>
            <a:r>
              <a:rPr lang="es-EC" sz="2400" dirty="0">
                <a:solidFill>
                  <a:srgbClr val="336699"/>
                </a:solidFill>
                <a:latin typeface="Arial" pitchFamily="34" charset="0"/>
                <a:cs typeface="Arial" pitchFamily="34" charset="0"/>
              </a:rPr>
              <a:t>DISEÑO DE UN MODELO DE ASIGNACIÓN DE COSTOS AL PORTAFOLIO DE PRODUCTOS DE FUNDACIÓN </a:t>
            </a:r>
            <a:r>
              <a:rPr lang="es-EC" sz="2400" dirty="0" err="1">
                <a:solidFill>
                  <a:srgbClr val="336699"/>
                </a:solidFill>
                <a:latin typeface="Arial" pitchFamily="34" charset="0"/>
                <a:cs typeface="Arial" pitchFamily="34" charset="0"/>
              </a:rPr>
              <a:t>ESPOIR</a:t>
            </a:r>
            <a:r>
              <a:rPr lang="es-EC" sz="2400" dirty="0">
                <a:solidFill>
                  <a:srgbClr val="336699"/>
                </a:solidFill>
                <a:latin typeface="Arial" pitchFamily="34" charset="0"/>
                <a:cs typeface="Arial" pitchFamily="34" charset="0"/>
              </a:rPr>
              <a:t>”</a:t>
            </a:r>
            <a:endParaRPr lang="es-ES" sz="2400" dirty="0">
              <a:solidFill>
                <a:srgbClr val="336699"/>
              </a:solidFill>
              <a:latin typeface="Arial" pitchFamily="34" charset="0"/>
              <a:cs typeface="Arial"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1264" b="4945"/>
          <a:stretch/>
        </p:blipFill>
        <p:spPr bwMode="auto">
          <a:xfrm>
            <a:off x="1331640" y="461823"/>
            <a:ext cx="6264696" cy="139938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 Título"/>
          <p:cNvSpPr txBox="1">
            <a:spLocks/>
          </p:cNvSpPr>
          <p:nvPr/>
        </p:nvSpPr>
        <p:spPr>
          <a:xfrm>
            <a:off x="693818" y="2504908"/>
            <a:ext cx="7772400" cy="12241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dirty="0">
                <a:solidFill>
                  <a:srgbClr val="336699"/>
                </a:solidFill>
                <a:latin typeface="Arial" pitchFamily="34" charset="0"/>
                <a:cs typeface="Arial" pitchFamily="34" charset="0"/>
              </a:rPr>
              <a:t>MAESTRÍA EN FINANZAS EMPRESARIALES</a:t>
            </a:r>
          </a:p>
          <a:p>
            <a:r>
              <a:rPr lang="es-MX" sz="2800" dirty="0">
                <a:solidFill>
                  <a:srgbClr val="336699"/>
                </a:solidFill>
                <a:latin typeface="Arial" pitchFamily="34" charset="0"/>
                <a:cs typeface="Arial" pitchFamily="34" charset="0"/>
              </a:rPr>
              <a:t>PROMOCIÓN XII</a:t>
            </a:r>
            <a:endParaRPr lang="es-ES" sz="2800" dirty="0">
              <a:solidFill>
                <a:srgbClr val="336699"/>
              </a:solidFill>
              <a:latin typeface="Arial" pitchFamily="34" charset="0"/>
              <a:cs typeface="Arial" pitchFamily="34" charset="0"/>
            </a:endParaRPr>
          </a:p>
        </p:txBody>
      </p:sp>
      <p:pic>
        <p:nvPicPr>
          <p:cNvPr id="8" name="Picture 6" descr="Resultado de imagen para centro de posgrado espe"/>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28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startAt="2"/>
            </a:pPr>
            <a:r>
              <a:rPr lang="es-EC" sz="1800" dirty="0">
                <a:effectLst/>
                <a:latin typeface="Arial" panose="020B0604020202020204" pitchFamily="34" charset="0"/>
                <a:ea typeface="Calibri" panose="020F0502020204030204" pitchFamily="34" charset="0"/>
              </a:rPr>
              <a:t>Ponderación </a:t>
            </a:r>
            <a:r>
              <a:rPr lang="es-EC" sz="1800" dirty="0" err="1">
                <a:effectLst/>
                <a:latin typeface="Arial" panose="020B0604020202020204" pitchFamily="34" charset="0"/>
                <a:ea typeface="Calibri" panose="020F0502020204030204" pitchFamily="34" charset="0"/>
              </a:rPr>
              <a:t>Saaty</a:t>
            </a:r>
            <a:r>
              <a:rPr lang="es-EC" sz="1800" dirty="0">
                <a:effectLst/>
                <a:latin typeface="Arial" panose="020B0604020202020204" pitchFamily="34" charset="0"/>
                <a:ea typeface="Calibri" panose="020F0502020204030204" pitchFamily="34" charset="0"/>
              </a:rPr>
              <a:t> – Variables Financieras</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4.1. Evaluación Multicriterio </a:t>
            </a:r>
            <a:r>
              <a:rPr lang="es-MX" sz="2200" dirty="0" err="1">
                <a:solidFill>
                  <a:srgbClr val="336699"/>
                </a:solidFill>
              </a:rPr>
              <a:t>ESPOIR</a:t>
            </a:r>
            <a:endParaRPr lang="es-ES" sz="2200" dirty="0">
              <a:solidFill>
                <a:srgbClr val="336699"/>
              </a:solidFill>
            </a:endParaRPr>
          </a:p>
        </p:txBody>
      </p:sp>
      <p:pic>
        <p:nvPicPr>
          <p:cNvPr id="7" name="Imagen 6">
            <a:extLst>
              <a:ext uri="{FF2B5EF4-FFF2-40B4-BE49-F238E27FC236}">
                <a16:creationId xmlns:a16="http://schemas.microsoft.com/office/drawing/2014/main" id="{A06C1A7C-31D9-4DB3-BC50-A62158078B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1753" y="1916832"/>
            <a:ext cx="8534400" cy="3667125"/>
          </a:xfrm>
          <a:prstGeom prst="rect">
            <a:avLst/>
          </a:prstGeom>
          <a:noFill/>
          <a:ln>
            <a:noFill/>
          </a:ln>
        </p:spPr>
      </p:pic>
      <p:pic>
        <p:nvPicPr>
          <p:cNvPr id="8" name="Imagen 7">
            <a:extLst>
              <a:ext uri="{FF2B5EF4-FFF2-40B4-BE49-F238E27FC236}">
                <a16:creationId xmlns:a16="http://schemas.microsoft.com/office/drawing/2014/main" id="{03372EE6-CA52-4C7E-8482-32AF2C755AD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96362" y="5687144"/>
            <a:ext cx="3345180" cy="838200"/>
          </a:xfrm>
          <a:prstGeom prst="rect">
            <a:avLst/>
          </a:prstGeom>
          <a:noFill/>
          <a:ln>
            <a:noFill/>
          </a:ln>
        </p:spPr>
      </p:pic>
      <p:pic>
        <p:nvPicPr>
          <p:cNvPr id="16" name="Picture 6" descr="Resultado de imagen para centro de posgrado espe">
            <a:hlinkClick r:id="rId4" action="ppaction://hlinksldjump"/>
            <a:extLst>
              <a:ext uri="{FF2B5EF4-FFF2-40B4-BE49-F238E27FC236}">
                <a16:creationId xmlns:a16="http://schemas.microsoft.com/office/drawing/2014/main" id="{2EB5CAF9-086F-42C3-AA2F-8F9B40079D7A}"/>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629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60648"/>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startAt="3"/>
            </a:pPr>
            <a:r>
              <a:rPr lang="es-EC" sz="1800" dirty="0">
                <a:effectLst/>
                <a:latin typeface="Arial" panose="020B0604020202020204" pitchFamily="34" charset="0"/>
                <a:ea typeface="Calibri" panose="020F0502020204030204" pitchFamily="34" charset="0"/>
              </a:rPr>
              <a:t>Lienzo de Jerarquización</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4.1. Evaluación Multicriterio </a:t>
            </a:r>
            <a:r>
              <a:rPr lang="es-MX" sz="2200" dirty="0" err="1">
                <a:solidFill>
                  <a:srgbClr val="336699"/>
                </a:solidFill>
              </a:rPr>
              <a:t>ESPOIR</a:t>
            </a:r>
            <a:endParaRPr lang="es-ES" sz="2200" dirty="0">
              <a:solidFill>
                <a:srgbClr val="336699"/>
              </a:solidFill>
            </a:endParaRPr>
          </a:p>
        </p:txBody>
      </p:sp>
      <p:pic>
        <p:nvPicPr>
          <p:cNvPr id="3" name="Imagen 2">
            <a:extLst>
              <a:ext uri="{FF2B5EF4-FFF2-40B4-BE49-F238E27FC236}">
                <a16:creationId xmlns:a16="http://schemas.microsoft.com/office/drawing/2014/main" id="{B268FACE-BFF0-47E6-91F1-9AF8B19E7BC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19310" y="2033472"/>
            <a:ext cx="6068913" cy="3926354"/>
          </a:xfrm>
          <a:prstGeom prst="rect">
            <a:avLst/>
          </a:prstGeom>
          <a:noFill/>
          <a:ln>
            <a:noFill/>
          </a:ln>
        </p:spPr>
      </p:pic>
      <p:pic>
        <p:nvPicPr>
          <p:cNvPr id="9" name="Imagen 8">
            <a:extLst>
              <a:ext uri="{FF2B5EF4-FFF2-40B4-BE49-F238E27FC236}">
                <a16:creationId xmlns:a16="http://schemas.microsoft.com/office/drawing/2014/main" id="{0DCBD603-8349-4E11-A838-A6E32A1112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02719" y="2033472"/>
            <a:ext cx="1752600" cy="914400"/>
          </a:xfrm>
          <a:prstGeom prst="rect">
            <a:avLst/>
          </a:prstGeom>
          <a:noFill/>
          <a:ln>
            <a:noFill/>
          </a:ln>
        </p:spPr>
      </p:pic>
      <p:pic>
        <p:nvPicPr>
          <p:cNvPr id="14" name="Picture 6" descr="Resultado de imagen para centro de posgrado espe">
            <a:hlinkClick r:id="rId4" action="ppaction://hlinksldjump"/>
            <a:extLst>
              <a:ext uri="{FF2B5EF4-FFF2-40B4-BE49-F238E27FC236}">
                <a16:creationId xmlns:a16="http://schemas.microsoft.com/office/drawing/2014/main" id="{9130DCE7-1E20-49B0-BD94-7A56D533CF82}"/>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134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startAt="4"/>
            </a:pPr>
            <a:r>
              <a:rPr lang="es-EC" sz="1800" dirty="0">
                <a:effectLst/>
                <a:latin typeface="Arial" panose="020B0604020202020204" pitchFamily="34" charset="0"/>
                <a:ea typeface="Calibri" panose="020F0502020204030204" pitchFamily="34" charset="0"/>
              </a:rPr>
              <a:t>Tabla de Distribución</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4.1. Evaluación Multicriterio </a:t>
            </a:r>
            <a:r>
              <a:rPr lang="es-MX" sz="2200" dirty="0" err="1">
                <a:solidFill>
                  <a:srgbClr val="336699"/>
                </a:solidFill>
              </a:rPr>
              <a:t>ESPOIR</a:t>
            </a:r>
            <a:endParaRPr lang="es-ES" sz="2200" dirty="0">
              <a:solidFill>
                <a:srgbClr val="336699"/>
              </a:solidFill>
            </a:endParaRPr>
          </a:p>
        </p:txBody>
      </p:sp>
      <p:pic>
        <p:nvPicPr>
          <p:cNvPr id="3" name="Imagen 2">
            <a:extLst>
              <a:ext uri="{FF2B5EF4-FFF2-40B4-BE49-F238E27FC236}">
                <a16:creationId xmlns:a16="http://schemas.microsoft.com/office/drawing/2014/main" id="{BBA8C507-9027-457F-B3FE-F2476D5D658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6196" y="2132856"/>
            <a:ext cx="8585512" cy="3569335"/>
          </a:xfrm>
          <a:prstGeom prst="rect">
            <a:avLst/>
          </a:prstGeom>
          <a:noFill/>
          <a:ln>
            <a:noFill/>
          </a:ln>
        </p:spPr>
      </p:pic>
      <p:pic>
        <p:nvPicPr>
          <p:cNvPr id="9" name="Picture 6" descr="Resultado de imagen para centro de posgrado espe">
            <a:hlinkClick r:id="rId4" action="ppaction://hlinksldjump"/>
            <a:extLst>
              <a:ext uri="{FF2B5EF4-FFF2-40B4-BE49-F238E27FC236}">
                <a16:creationId xmlns:a16="http://schemas.microsoft.com/office/drawing/2014/main" id="{6570A75F-44AA-4FCA-88EC-2D1AD25EA5A9}"/>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182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a:pPr>
            <a:r>
              <a:rPr lang="es-EC" sz="1800" dirty="0">
                <a:effectLst/>
                <a:latin typeface="Arial" panose="020B0604020202020204" pitchFamily="34" charset="0"/>
                <a:ea typeface="Calibri" panose="020F0502020204030204" pitchFamily="34" charset="0"/>
              </a:rPr>
              <a:t>Ponderación de Costos del Portafolio de Productos</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4.2. Modelo de Asignación de Costos</a:t>
            </a:r>
            <a:endParaRPr lang="es-ES" sz="2200" dirty="0">
              <a:solidFill>
                <a:srgbClr val="336699"/>
              </a:solidFill>
            </a:endParaRPr>
          </a:p>
        </p:txBody>
      </p:sp>
      <p:pic>
        <p:nvPicPr>
          <p:cNvPr id="3" name="Imagen 2">
            <a:extLst>
              <a:ext uri="{FF2B5EF4-FFF2-40B4-BE49-F238E27FC236}">
                <a16:creationId xmlns:a16="http://schemas.microsoft.com/office/drawing/2014/main" id="{5ADA21D3-9757-45AA-8C64-FC775B2731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456" y="2033472"/>
            <a:ext cx="8928992" cy="3961898"/>
          </a:xfrm>
          <a:prstGeom prst="rect">
            <a:avLst/>
          </a:prstGeom>
          <a:noFill/>
          <a:ln>
            <a:noFill/>
          </a:ln>
        </p:spPr>
      </p:pic>
      <p:pic>
        <p:nvPicPr>
          <p:cNvPr id="9" name="Picture 6" descr="Resultado de imagen para centro de posgrado espe">
            <a:hlinkClick r:id="rId3" action="ppaction://hlinksldjump"/>
            <a:extLst>
              <a:ext uri="{FF2B5EF4-FFF2-40B4-BE49-F238E27FC236}">
                <a16:creationId xmlns:a16="http://schemas.microsoft.com/office/drawing/2014/main" id="{D1921BC5-CCAC-4100-A716-69687FA017B8}"/>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13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startAt="2"/>
            </a:pPr>
            <a:r>
              <a:rPr lang="es-EC" sz="1800" dirty="0">
                <a:effectLst/>
                <a:latin typeface="Arial" panose="020B0604020202020204" pitchFamily="34" charset="0"/>
                <a:ea typeface="Calibri" panose="020F0502020204030204" pitchFamily="34" charset="0"/>
              </a:rPr>
              <a:t>Asignación de Costos por Producto</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4.2. Modelo de Asignación de Costos</a:t>
            </a:r>
            <a:endParaRPr lang="es-ES" sz="2200" dirty="0">
              <a:solidFill>
                <a:srgbClr val="336699"/>
              </a:solidFill>
            </a:endParaRPr>
          </a:p>
        </p:txBody>
      </p:sp>
      <p:pic>
        <p:nvPicPr>
          <p:cNvPr id="3" name="Imagen 2">
            <a:extLst>
              <a:ext uri="{FF2B5EF4-FFF2-40B4-BE49-F238E27FC236}">
                <a16:creationId xmlns:a16="http://schemas.microsoft.com/office/drawing/2014/main" id="{17CBC774-5FAF-4A67-9E3D-794E6BA4182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44824"/>
            <a:ext cx="8928992" cy="4856480"/>
          </a:xfrm>
          <a:prstGeom prst="rect">
            <a:avLst/>
          </a:prstGeom>
          <a:noFill/>
          <a:ln>
            <a:noFill/>
          </a:ln>
        </p:spPr>
      </p:pic>
      <p:pic>
        <p:nvPicPr>
          <p:cNvPr id="9" name="Picture 6" descr="Resultado de imagen para centro de posgrado espe">
            <a:hlinkClick r:id="rId3" action="ppaction://hlinksldjump"/>
            <a:extLst>
              <a:ext uri="{FF2B5EF4-FFF2-40B4-BE49-F238E27FC236}">
                <a16:creationId xmlns:a16="http://schemas.microsoft.com/office/drawing/2014/main" id="{426C013A-AE8A-4B19-AA3A-28BBFBBE4303}"/>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890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startAt="3"/>
            </a:pPr>
            <a:r>
              <a:rPr lang="es-EC" sz="1800" dirty="0">
                <a:effectLst/>
                <a:latin typeface="Arial" panose="020B0604020202020204" pitchFamily="34" charset="0"/>
                <a:ea typeface="Calibri" panose="020F0502020204030204" pitchFamily="34" charset="0"/>
              </a:rPr>
              <a:t>Rentabilidad por Producto</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4.2. Modelo de Asignación de Costos</a:t>
            </a:r>
            <a:endParaRPr lang="es-ES" sz="2200" dirty="0">
              <a:solidFill>
                <a:srgbClr val="336699"/>
              </a:solidFill>
            </a:endParaRPr>
          </a:p>
        </p:txBody>
      </p:sp>
      <p:pic>
        <p:nvPicPr>
          <p:cNvPr id="3" name="Imagen 2">
            <a:extLst>
              <a:ext uri="{FF2B5EF4-FFF2-40B4-BE49-F238E27FC236}">
                <a16:creationId xmlns:a16="http://schemas.microsoft.com/office/drawing/2014/main" id="{5D7D4FCF-38D6-4C90-8D6D-A751AF9F15D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4591" y="2052920"/>
            <a:ext cx="8891905" cy="3896360"/>
          </a:xfrm>
          <a:prstGeom prst="rect">
            <a:avLst/>
          </a:prstGeom>
          <a:noFill/>
          <a:ln>
            <a:noFill/>
          </a:ln>
        </p:spPr>
      </p:pic>
      <p:pic>
        <p:nvPicPr>
          <p:cNvPr id="9" name="Picture 6" descr="Resultado de imagen para centro de posgrado espe">
            <a:hlinkClick r:id="rId3" action="ppaction://hlinksldjump"/>
            <a:extLst>
              <a:ext uri="{FF2B5EF4-FFF2-40B4-BE49-F238E27FC236}">
                <a16:creationId xmlns:a16="http://schemas.microsoft.com/office/drawing/2014/main" id="{5CEC3F38-FF1A-476B-B231-2E1BDD0CB6EE}"/>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328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4.3. Matriz Boston </a:t>
            </a:r>
            <a:r>
              <a:rPr lang="es-MX" sz="2200" dirty="0" err="1">
                <a:solidFill>
                  <a:srgbClr val="336699"/>
                </a:solidFill>
              </a:rPr>
              <a:t>Consulting</a:t>
            </a:r>
            <a:r>
              <a:rPr lang="es-MX" sz="2200" dirty="0">
                <a:solidFill>
                  <a:srgbClr val="336699"/>
                </a:solidFill>
              </a:rPr>
              <a:t> </a:t>
            </a:r>
            <a:r>
              <a:rPr lang="es-MX" sz="2200" dirty="0" err="1">
                <a:solidFill>
                  <a:srgbClr val="336699"/>
                </a:solidFill>
              </a:rPr>
              <a:t>Group</a:t>
            </a:r>
            <a:endParaRPr lang="es-ES" sz="2200" dirty="0">
              <a:solidFill>
                <a:srgbClr val="336699"/>
              </a:solidFill>
            </a:endParaRPr>
          </a:p>
        </p:txBody>
      </p:sp>
      <p:sp>
        <p:nvSpPr>
          <p:cNvPr id="8" name="2 Marcador de contenido">
            <a:extLst>
              <a:ext uri="{FF2B5EF4-FFF2-40B4-BE49-F238E27FC236}">
                <a16:creationId xmlns:a16="http://schemas.microsoft.com/office/drawing/2014/main" id="{9F894DE2-FA3B-48A7-B698-E176C22F3F1E}"/>
              </a:ext>
            </a:extLst>
          </p:cNvPr>
          <p:cNvSpPr txBox="1">
            <a:spLocks/>
          </p:cNvSpPr>
          <p:nvPr/>
        </p:nvSpPr>
        <p:spPr>
          <a:xfrm>
            <a:off x="467544" y="1691908"/>
            <a:ext cx="3132856" cy="2232248"/>
          </a:xfrm>
          <a:prstGeom prst="rect">
            <a:avLst/>
          </a:prstGeom>
          <a:ln>
            <a:solidFill>
              <a:srgbClr val="336699"/>
            </a:solidFill>
          </a:ln>
        </p:spPr>
        <p:txBody>
          <a:bodyPr vert="horz">
            <a:noAutofit/>
          </a:bodyPr>
          <a:lstStyle>
            <a:defPPr>
              <a:defRPr lang="es-ES"/>
            </a:defPPr>
            <a:lvl1pPr marL="274320" indent="-274320">
              <a:spcBef>
                <a:spcPct val="20000"/>
              </a:spcBef>
              <a:buClr>
                <a:schemeClr val="accent1"/>
              </a:buClr>
              <a:buSzPct val="85000"/>
              <a:buFont typeface="Wingdings 2"/>
              <a:buChar char=""/>
              <a:defRPr kumimoji="0" sz="2700"/>
            </a:lvl1pPr>
            <a:lvl2pPr marL="92075" lvl="1" indent="0">
              <a:spcBef>
                <a:spcPct val="20000"/>
              </a:spcBef>
              <a:buClr>
                <a:schemeClr val="accent2"/>
              </a:buClr>
              <a:buSzPct val="70000"/>
              <a:buFont typeface="Wingdings"/>
              <a:buNone/>
              <a:defRPr kumimoji="0" sz="1200" b="1">
                <a:solidFill>
                  <a:schemeClr val="tx2"/>
                </a:solidFill>
              </a:defRPr>
            </a:lvl2pPr>
            <a:lvl3pPr marL="822960" indent="-228600">
              <a:spcBef>
                <a:spcPct val="20000"/>
              </a:spcBef>
              <a:buClr>
                <a:schemeClr val="accent3"/>
              </a:buClr>
              <a:buSzPct val="75000"/>
              <a:buFont typeface="Wingdings 2"/>
              <a:buChar char=""/>
              <a:defRPr kumimoji="0" sz="2000"/>
            </a:lvl3pPr>
            <a:lvl4pPr marL="1097280" indent="-228600">
              <a:spcBef>
                <a:spcPct val="20000"/>
              </a:spcBef>
              <a:buClr>
                <a:schemeClr val="accent4"/>
              </a:buClr>
              <a:buSzPct val="70000"/>
              <a:buFont typeface="Wingdings"/>
              <a:buChar char=""/>
              <a:defRPr kumimoji="0" sz="2000">
                <a:solidFill>
                  <a:schemeClr val="tx2"/>
                </a:solidFill>
              </a:defRPr>
            </a:lvl4pPr>
            <a:lvl5pPr marL="1371600" indent="-228600">
              <a:spcBef>
                <a:spcPct val="20000"/>
              </a:spcBef>
              <a:buClr>
                <a:schemeClr val="accent5"/>
              </a:buClr>
              <a:buFontTx/>
              <a:buChar char="•"/>
              <a:defRPr kumimoji="0"/>
            </a:lvl5pPr>
            <a:lvl6pPr marL="1645920" indent="-182880">
              <a:spcBef>
                <a:spcPct val="20000"/>
              </a:spcBef>
              <a:buClr>
                <a:schemeClr val="accent6"/>
              </a:buClr>
              <a:buSzPct val="80000"/>
              <a:buFont typeface="Wingdings 2"/>
              <a:buChar char=""/>
              <a:defRPr kumimoji="0"/>
            </a:lvl6pPr>
            <a:lvl7pPr marL="1920240" indent="-182880">
              <a:spcBef>
                <a:spcPct val="20000"/>
              </a:spcBef>
              <a:buClr>
                <a:schemeClr val="accent1">
                  <a:shade val="75000"/>
                </a:schemeClr>
              </a:buClr>
              <a:buSzPct val="90000"/>
              <a:buChar char="•"/>
              <a:defRPr kumimoji="0" sz="1600" baseline="0"/>
            </a:lvl7pPr>
            <a:lvl8pPr marL="2103120" indent="-182880">
              <a:spcBef>
                <a:spcPct val="20000"/>
              </a:spcBef>
              <a:buClr>
                <a:schemeClr val="accent4">
                  <a:shade val="75000"/>
                </a:schemeClr>
              </a:buClr>
              <a:buChar char="•"/>
              <a:defRPr kumimoji="0" sz="1600"/>
            </a:lvl8pPr>
            <a:lvl9pPr marL="2377440" indent="-182880">
              <a:spcBef>
                <a:spcPct val="20000"/>
              </a:spcBef>
              <a:buClr>
                <a:schemeClr val="accent2">
                  <a:shade val="75000"/>
                </a:schemeClr>
              </a:buClr>
              <a:buSzPct val="90000"/>
              <a:buChar char="•"/>
              <a:defRPr kumimoji="0" sz="1400" cap="all" baseline="0"/>
            </a:lvl9pPr>
          </a:lstStyle>
          <a:p>
            <a:pPr lvl="1" algn="just">
              <a:buClr>
                <a:srgbClr val="336699"/>
              </a:buClr>
              <a:buSzPct val="90000"/>
            </a:pPr>
            <a:r>
              <a:rPr lang="es-EC" b="0" dirty="0"/>
              <a:t>Con corte al 2018 el volumen crediticio dentro del sector micro financiero fue de 5,444,392,408.37 USD, donde la mayor participación la tiene Pichincha Microfinanzas, con un monto total de créditos entregados de 912,558,96.01 USD los cuales representan el 16.76% de participación, mientras que Fundación </a:t>
            </a:r>
            <a:r>
              <a:rPr lang="es-EC" b="0" dirty="0" err="1"/>
              <a:t>Espoir</a:t>
            </a:r>
            <a:r>
              <a:rPr lang="es-EC" b="0" dirty="0"/>
              <a:t> entregó un total de  49,345,822.60  USD que representan una participación del 0.91%.</a:t>
            </a:r>
            <a:endParaRPr lang="es-MX" b="0" dirty="0"/>
          </a:p>
        </p:txBody>
      </p:sp>
      <p:pic>
        <p:nvPicPr>
          <p:cNvPr id="17" name="Imagen 16">
            <a:extLst>
              <a:ext uri="{FF2B5EF4-FFF2-40B4-BE49-F238E27FC236}">
                <a16:creationId xmlns:a16="http://schemas.microsoft.com/office/drawing/2014/main" id="{A041A0AD-1761-4DB5-9172-51DE167046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78762" y="5067384"/>
            <a:ext cx="5580380" cy="1457960"/>
          </a:xfrm>
          <a:prstGeom prst="rect">
            <a:avLst/>
          </a:prstGeom>
          <a:noFill/>
          <a:ln>
            <a:noFill/>
          </a:ln>
        </p:spPr>
      </p:pic>
      <p:pic>
        <p:nvPicPr>
          <p:cNvPr id="20" name="Imagen 19">
            <a:extLst>
              <a:ext uri="{FF2B5EF4-FFF2-40B4-BE49-F238E27FC236}">
                <a16:creationId xmlns:a16="http://schemas.microsoft.com/office/drawing/2014/main" id="{3BDAC342-77CF-4A4A-AC95-7C5E22B7149A}"/>
              </a:ext>
            </a:extLst>
          </p:cNvPr>
          <p:cNvPicPr/>
          <p:nvPr/>
        </p:nvPicPr>
        <p:blipFill>
          <a:blip r:embed="rId3"/>
          <a:stretch>
            <a:fillRect/>
          </a:stretch>
        </p:blipFill>
        <p:spPr>
          <a:xfrm>
            <a:off x="3995936" y="1340768"/>
            <a:ext cx="4968552" cy="3672408"/>
          </a:xfrm>
          <a:prstGeom prst="rect">
            <a:avLst/>
          </a:prstGeom>
          <a:ln>
            <a:solidFill>
              <a:schemeClr val="tx1"/>
            </a:solidFill>
          </a:ln>
        </p:spPr>
      </p:pic>
      <p:pic>
        <p:nvPicPr>
          <p:cNvPr id="22" name="Picture 6" descr="Resultado de imagen para centro de posgrado espe">
            <a:hlinkClick r:id="rId4" action="ppaction://hlinksldjump"/>
            <a:extLst>
              <a:ext uri="{FF2B5EF4-FFF2-40B4-BE49-F238E27FC236}">
                <a16:creationId xmlns:a16="http://schemas.microsoft.com/office/drawing/2014/main" id="{97DBB043-E85F-4AB7-A84C-4F3D15036AEA}"/>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666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4.4. Evaluación de Resultados</a:t>
            </a:r>
            <a:endParaRPr lang="es-ES" sz="2200" dirty="0">
              <a:solidFill>
                <a:srgbClr val="336699"/>
              </a:solidFill>
            </a:endParaRPr>
          </a:p>
        </p:txBody>
      </p:sp>
      <p:sp>
        <p:nvSpPr>
          <p:cNvPr id="3" name="2 Marcador de contenido">
            <a:extLst>
              <a:ext uri="{FF2B5EF4-FFF2-40B4-BE49-F238E27FC236}">
                <a16:creationId xmlns:a16="http://schemas.microsoft.com/office/drawing/2014/main" id="{E0D0EFA5-D9B9-4E30-B6E3-38822668FA25}"/>
              </a:ext>
            </a:extLst>
          </p:cNvPr>
          <p:cNvSpPr txBox="1">
            <a:spLocks/>
          </p:cNvSpPr>
          <p:nvPr/>
        </p:nvSpPr>
        <p:spPr>
          <a:xfrm>
            <a:off x="528664" y="1772816"/>
            <a:ext cx="5339480" cy="3960440"/>
          </a:xfrm>
          <a:prstGeom prst="rect">
            <a:avLst/>
          </a:prstGeom>
          <a:ln>
            <a:solidFill>
              <a:srgbClr val="336699"/>
            </a:solidFill>
          </a:ln>
        </p:spPr>
        <p:txBody>
          <a:bodyPr vert="horz">
            <a:noAutofit/>
          </a:bodyPr>
          <a:lstStyle>
            <a:defPPr>
              <a:defRPr lang="es-ES"/>
            </a:defPPr>
            <a:lvl1pPr marL="274320" indent="-274320">
              <a:spcBef>
                <a:spcPct val="20000"/>
              </a:spcBef>
              <a:buClr>
                <a:schemeClr val="accent1"/>
              </a:buClr>
              <a:buSzPct val="85000"/>
              <a:buFont typeface="Wingdings 2"/>
              <a:buChar char=""/>
              <a:defRPr kumimoji="0" sz="2700"/>
            </a:lvl1pPr>
            <a:lvl2pPr marL="92075" lvl="1" indent="0">
              <a:spcBef>
                <a:spcPct val="20000"/>
              </a:spcBef>
              <a:buClr>
                <a:schemeClr val="accent2"/>
              </a:buClr>
              <a:buSzPct val="70000"/>
              <a:buFont typeface="Wingdings"/>
              <a:buNone/>
              <a:defRPr kumimoji="0" sz="1200" b="1">
                <a:solidFill>
                  <a:schemeClr val="tx2"/>
                </a:solidFill>
              </a:defRPr>
            </a:lvl2pPr>
            <a:lvl3pPr marL="822960" indent="-228600">
              <a:spcBef>
                <a:spcPct val="20000"/>
              </a:spcBef>
              <a:buClr>
                <a:schemeClr val="accent3"/>
              </a:buClr>
              <a:buSzPct val="75000"/>
              <a:buFont typeface="Wingdings 2"/>
              <a:buChar char=""/>
              <a:defRPr kumimoji="0" sz="2000"/>
            </a:lvl3pPr>
            <a:lvl4pPr marL="1097280" indent="-228600">
              <a:spcBef>
                <a:spcPct val="20000"/>
              </a:spcBef>
              <a:buClr>
                <a:schemeClr val="accent4"/>
              </a:buClr>
              <a:buSzPct val="70000"/>
              <a:buFont typeface="Wingdings"/>
              <a:buChar char=""/>
              <a:defRPr kumimoji="0" sz="2000">
                <a:solidFill>
                  <a:schemeClr val="tx2"/>
                </a:solidFill>
              </a:defRPr>
            </a:lvl4pPr>
            <a:lvl5pPr marL="1371600" indent="-228600">
              <a:spcBef>
                <a:spcPct val="20000"/>
              </a:spcBef>
              <a:buClr>
                <a:schemeClr val="accent5"/>
              </a:buClr>
              <a:buFontTx/>
              <a:buChar char="•"/>
              <a:defRPr kumimoji="0"/>
            </a:lvl5pPr>
            <a:lvl6pPr marL="1645920" indent="-182880">
              <a:spcBef>
                <a:spcPct val="20000"/>
              </a:spcBef>
              <a:buClr>
                <a:schemeClr val="accent6"/>
              </a:buClr>
              <a:buSzPct val="80000"/>
              <a:buFont typeface="Wingdings 2"/>
              <a:buChar char=""/>
              <a:defRPr kumimoji="0"/>
            </a:lvl6pPr>
            <a:lvl7pPr marL="1920240" indent="-182880">
              <a:spcBef>
                <a:spcPct val="20000"/>
              </a:spcBef>
              <a:buClr>
                <a:schemeClr val="accent1">
                  <a:shade val="75000"/>
                </a:schemeClr>
              </a:buClr>
              <a:buSzPct val="90000"/>
              <a:buChar char="•"/>
              <a:defRPr kumimoji="0" sz="1600" baseline="0"/>
            </a:lvl7pPr>
            <a:lvl8pPr marL="2103120" indent="-182880">
              <a:spcBef>
                <a:spcPct val="20000"/>
              </a:spcBef>
              <a:buClr>
                <a:schemeClr val="accent4">
                  <a:shade val="75000"/>
                </a:schemeClr>
              </a:buClr>
              <a:buChar char="•"/>
              <a:defRPr kumimoji="0" sz="1600"/>
            </a:lvl8pPr>
            <a:lvl9pPr marL="2377440" indent="-182880">
              <a:spcBef>
                <a:spcPct val="20000"/>
              </a:spcBef>
              <a:buClr>
                <a:schemeClr val="accent2">
                  <a:shade val="75000"/>
                </a:schemeClr>
              </a:buClr>
              <a:buSzPct val="90000"/>
              <a:buChar char="•"/>
              <a:defRPr kumimoji="0" sz="1400" cap="all" baseline="0"/>
            </a:lvl9pPr>
          </a:lstStyle>
          <a:p>
            <a:pPr marL="263525" lvl="1" indent="-171450" algn="just">
              <a:buClr>
                <a:srgbClr val="336699"/>
              </a:buClr>
              <a:buSzPct val="90000"/>
              <a:buFont typeface="Wingdings" pitchFamily="2" charset="2"/>
              <a:buChar char="ü"/>
            </a:pPr>
            <a:endParaRPr lang="es-MX" sz="1400" b="0" dirty="0"/>
          </a:p>
          <a:p>
            <a:pPr marL="263525" lvl="1" indent="-171450" algn="just">
              <a:buClr>
                <a:srgbClr val="336699"/>
              </a:buClr>
              <a:buSzPct val="90000"/>
              <a:buFont typeface="Wingdings" pitchFamily="2" charset="2"/>
              <a:buChar char="ü"/>
            </a:pPr>
            <a:r>
              <a:rPr lang="es-EC" sz="1400" b="0" dirty="0"/>
              <a:t>Una vez que se ha desarrollado el modelo de asignación de costos mediante la aplicación de la Metodología Multicriterio basada en un </a:t>
            </a:r>
            <a:r>
              <a:rPr lang="es-EC" sz="1400" dirty="0"/>
              <a:t>Proceso Analítico Jerárquico</a:t>
            </a:r>
            <a:r>
              <a:rPr lang="es-EC" sz="1400" b="0" dirty="0"/>
              <a:t>, se puede observar claramente que los productos </a:t>
            </a:r>
            <a:r>
              <a:rPr lang="es-EC" sz="1400" dirty="0"/>
              <a:t>“Crédito Empresarial”</a:t>
            </a:r>
            <a:r>
              <a:rPr lang="es-EC" sz="1400" b="0" dirty="0"/>
              <a:t> y </a:t>
            </a:r>
            <a:r>
              <a:rPr lang="es-EC" sz="1400" dirty="0"/>
              <a:t>“Crédito Emergente” </a:t>
            </a:r>
            <a:r>
              <a:rPr lang="es-EC" sz="1400" b="0" dirty="0"/>
              <a:t>con un margen del </a:t>
            </a:r>
            <a:r>
              <a:rPr lang="es-EC" sz="1400" dirty="0"/>
              <a:t>21.23% y</a:t>
            </a:r>
            <a:r>
              <a:rPr lang="es-EC" sz="1400" b="0" dirty="0"/>
              <a:t> </a:t>
            </a:r>
            <a:r>
              <a:rPr lang="es-EC" sz="1400" dirty="0"/>
              <a:t>14.40% </a:t>
            </a:r>
            <a:r>
              <a:rPr lang="es-EC" sz="1400" b="0" dirty="0"/>
              <a:t>respectivamente, son los que aportan la </a:t>
            </a:r>
            <a:r>
              <a:rPr lang="es-EC" sz="1400" dirty="0"/>
              <a:t>mayor rentabilidad </a:t>
            </a:r>
            <a:r>
              <a:rPr lang="es-EC" sz="1400" b="0" dirty="0"/>
              <a:t>a Fundación </a:t>
            </a:r>
            <a:r>
              <a:rPr lang="es-EC" sz="1400" b="0" dirty="0" err="1"/>
              <a:t>Espoir</a:t>
            </a:r>
            <a:r>
              <a:rPr lang="es-EC" sz="1400" b="0" dirty="0"/>
              <a:t>, mientras que el crédito </a:t>
            </a:r>
            <a:r>
              <a:rPr lang="es-EC" sz="1400" dirty="0"/>
              <a:t>“Individual Minorista”</a:t>
            </a:r>
            <a:r>
              <a:rPr lang="es-EC" sz="1400" b="0" dirty="0"/>
              <a:t> es el que </a:t>
            </a:r>
            <a:r>
              <a:rPr lang="es-EC" sz="1400" dirty="0"/>
              <a:t>menor margen</a:t>
            </a:r>
            <a:r>
              <a:rPr lang="es-EC" sz="1400" b="0" dirty="0"/>
              <a:t> aporta y sumado a la clara reducción del 48% en el nivel de colocaciones, se convierte en el único </a:t>
            </a:r>
            <a:r>
              <a:rPr lang="es-EC" sz="1400" dirty="0"/>
              <a:t>producto “perro” </a:t>
            </a:r>
            <a:r>
              <a:rPr lang="es-EC" sz="1400" b="0" dirty="0"/>
              <a:t>que la institución tiene dentro de su portafolio, por lo cual las </a:t>
            </a:r>
            <a:r>
              <a:rPr lang="es-EC" sz="1400" dirty="0"/>
              <a:t>autoridades </a:t>
            </a:r>
            <a:r>
              <a:rPr lang="es-EC" sz="1400" b="0" dirty="0"/>
              <a:t>de </a:t>
            </a:r>
            <a:r>
              <a:rPr lang="es-EC" sz="1400" b="0" dirty="0" err="1"/>
              <a:t>Espoir</a:t>
            </a:r>
            <a:r>
              <a:rPr lang="es-EC" sz="1400" b="0" dirty="0"/>
              <a:t> deberán </a:t>
            </a:r>
            <a:r>
              <a:rPr lang="es-EC" sz="1400" dirty="0"/>
              <a:t>evaluar </a:t>
            </a:r>
            <a:r>
              <a:rPr lang="es-EC" sz="1400" b="0" dirty="0"/>
              <a:t>si es o no conveniente </a:t>
            </a:r>
            <a:r>
              <a:rPr lang="es-EC" sz="1400" dirty="0"/>
              <a:t>continuar ofertando este producto</a:t>
            </a:r>
            <a:r>
              <a:rPr lang="es-EC" sz="1400" b="0" dirty="0"/>
              <a:t>, ya que los recursos colocados bajo el crédito “Individual Minorista” bien se </a:t>
            </a:r>
            <a:r>
              <a:rPr lang="es-EC" sz="1400" dirty="0"/>
              <a:t>podrían destinar</a:t>
            </a:r>
            <a:r>
              <a:rPr lang="es-EC" sz="1400" b="0" dirty="0"/>
              <a:t> a colocaciones en los productos que </a:t>
            </a:r>
            <a:r>
              <a:rPr lang="es-EC" sz="1400" dirty="0"/>
              <a:t>mayor margen</a:t>
            </a:r>
            <a:r>
              <a:rPr lang="es-EC" sz="1400" b="0" dirty="0"/>
              <a:t> de rentabilidad aportan.</a:t>
            </a:r>
          </a:p>
          <a:p>
            <a:pPr marL="263525" lvl="1" indent="-171450" algn="just">
              <a:buClr>
                <a:srgbClr val="336699"/>
              </a:buClr>
              <a:buSzPct val="90000"/>
              <a:buFont typeface="Wingdings" pitchFamily="2" charset="2"/>
              <a:buChar char="ü"/>
            </a:pPr>
            <a:endParaRPr lang="es-EC" sz="1400" b="0" dirty="0"/>
          </a:p>
        </p:txBody>
      </p:sp>
      <p:pic>
        <p:nvPicPr>
          <p:cNvPr id="16" name="Picture 6" descr="Resultado de imagen para centro de posgrado espe">
            <a:hlinkClick r:id="rId2" action="ppaction://hlinksldjump"/>
            <a:extLst>
              <a:ext uri="{FF2B5EF4-FFF2-40B4-BE49-F238E27FC236}">
                <a16:creationId xmlns:a16="http://schemas.microsoft.com/office/drawing/2014/main" id="{3A686EE0-93F4-44A0-9313-8DD0CFF85EB6}"/>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32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contenido"/>
          <p:cNvSpPr txBox="1">
            <a:spLocks/>
          </p:cNvSpPr>
          <p:nvPr/>
        </p:nvSpPr>
        <p:spPr>
          <a:xfrm>
            <a:off x="170394" y="836712"/>
            <a:ext cx="8784976" cy="576064"/>
          </a:xfrm>
          <a:prstGeom prst="rect">
            <a:avLst/>
          </a:prstGeom>
        </p:spPr>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320" lvl="1" indent="0">
              <a:buFont typeface="Wingdings"/>
              <a:buNone/>
            </a:pPr>
            <a:endParaRPr lang="es-EC" sz="600" dirty="0"/>
          </a:p>
          <a:p>
            <a:pPr marL="393192" lvl="1" indent="0">
              <a:buFont typeface="Wingdings"/>
              <a:buNone/>
            </a:pPr>
            <a:endParaRPr lang="es-EC" sz="11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2" name="2 Marcador de contenido"/>
          <p:cNvSpPr txBox="1">
            <a:spLocks/>
          </p:cNvSpPr>
          <p:nvPr/>
        </p:nvSpPr>
        <p:spPr>
          <a:xfrm>
            <a:off x="2822032" y="1772817"/>
            <a:ext cx="5998440" cy="4464496"/>
          </a:xfrm>
          <a:prstGeom prst="rect">
            <a:avLst/>
          </a:prstGeom>
          <a:ln>
            <a:solidFill>
              <a:srgbClr val="336699"/>
            </a:solidFill>
          </a:ln>
        </p:spPr>
        <p:txBody>
          <a:bodyPr vert="horz">
            <a:noAutofit/>
          </a:bodyPr>
          <a:lstStyle>
            <a:defPPr>
              <a:defRPr lang="es-ES"/>
            </a:defPPr>
            <a:lvl1pPr marL="274320" indent="-274320">
              <a:spcBef>
                <a:spcPct val="20000"/>
              </a:spcBef>
              <a:buClr>
                <a:schemeClr val="accent1"/>
              </a:buClr>
              <a:buSzPct val="85000"/>
              <a:buFont typeface="Wingdings 2"/>
              <a:buChar char=""/>
              <a:defRPr kumimoji="0" sz="2700"/>
            </a:lvl1pPr>
            <a:lvl2pPr marL="92075" lvl="1" indent="0">
              <a:spcBef>
                <a:spcPct val="20000"/>
              </a:spcBef>
              <a:buClr>
                <a:schemeClr val="accent2"/>
              </a:buClr>
              <a:buSzPct val="70000"/>
              <a:buFont typeface="Wingdings"/>
              <a:buNone/>
              <a:defRPr kumimoji="0" sz="1200" b="1">
                <a:solidFill>
                  <a:schemeClr val="tx2"/>
                </a:solidFill>
              </a:defRPr>
            </a:lvl2pPr>
            <a:lvl3pPr marL="822960" indent="-228600">
              <a:spcBef>
                <a:spcPct val="20000"/>
              </a:spcBef>
              <a:buClr>
                <a:schemeClr val="accent3"/>
              </a:buClr>
              <a:buSzPct val="75000"/>
              <a:buFont typeface="Wingdings 2"/>
              <a:buChar char=""/>
              <a:defRPr kumimoji="0" sz="2000"/>
            </a:lvl3pPr>
            <a:lvl4pPr marL="1097280" indent="-228600">
              <a:spcBef>
                <a:spcPct val="20000"/>
              </a:spcBef>
              <a:buClr>
                <a:schemeClr val="accent4"/>
              </a:buClr>
              <a:buSzPct val="70000"/>
              <a:buFont typeface="Wingdings"/>
              <a:buChar char=""/>
              <a:defRPr kumimoji="0" sz="2000">
                <a:solidFill>
                  <a:schemeClr val="tx2"/>
                </a:solidFill>
              </a:defRPr>
            </a:lvl4pPr>
            <a:lvl5pPr marL="1371600" indent="-228600">
              <a:spcBef>
                <a:spcPct val="20000"/>
              </a:spcBef>
              <a:buClr>
                <a:schemeClr val="accent5"/>
              </a:buClr>
              <a:buFontTx/>
              <a:buChar char="•"/>
              <a:defRPr kumimoji="0"/>
            </a:lvl5pPr>
            <a:lvl6pPr marL="1645920" indent="-182880">
              <a:spcBef>
                <a:spcPct val="20000"/>
              </a:spcBef>
              <a:buClr>
                <a:schemeClr val="accent6"/>
              </a:buClr>
              <a:buSzPct val="80000"/>
              <a:buFont typeface="Wingdings 2"/>
              <a:buChar char=""/>
              <a:defRPr kumimoji="0"/>
            </a:lvl6pPr>
            <a:lvl7pPr marL="1920240" indent="-182880">
              <a:spcBef>
                <a:spcPct val="20000"/>
              </a:spcBef>
              <a:buClr>
                <a:schemeClr val="accent1">
                  <a:shade val="75000"/>
                </a:schemeClr>
              </a:buClr>
              <a:buSzPct val="90000"/>
              <a:buChar char="•"/>
              <a:defRPr kumimoji="0" sz="1600" baseline="0"/>
            </a:lvl7pPr>
            <a:lvl8pPr marL="2103120" indent="-182880">
              <a:spcBef>
                <a:spcPct val="20000"/>
              </a:spcBef>
              <a:buClr>
                <a:schemeClr val="accent4">
                  <a:shade val="75000"/>
                </a:schemeClr>
              </a:buClr>
              <a:buChar char="•"/>
              <a:defRPr kumimoji="0" sz="1600"/>
            </a:lvl8pPr>
            <a:lvl9pPr marL="2377440" indent="-182880">
              <a:spcBef>
                <a:spcPct val="20000"/>
              </a:spcBef>
              <a:buClr>
                <a:schemeClr val="accent2">
                  <a:shade val="75000"/>
                </a:schemeClr>
              </a:buClr>
              <a:buSzPct val="90000"/>
              <a:buChar char="•"/>
              <a:defRPr kumimoji="0" sz="1400" cap="all" baseline="0"/>
            </a:lvl9pPr>
          </a:lstStyle>
          <a:p>
            <a:pPr marL="263525" lvl="1" indent="-171450" algn="just">
              <a:buClr>
                <a:srgbClr val="336699"/>
              </a:buClr>
              <a:buSzPct val="90000"/>
              <a:buFont typeface="Wingdings" pitchFamily="2" charset="2"/>
              <a:buChar char="ü"/>
            </a:pPr>
            <a:endParaRPr lang="es-MX" sz="1400" b="0" dirty="0"/>
          </a:p>
          <a:p>
            <a:pPr marL="263525" lvl="1" indent="-171450" algn="just">
              <a:buClr>
                <a:srgbClr val="336699"/>
              </a:buClr>
              <a:buSzPct val="90000"/>
              <a:buFont typeface="Wingdings" pitchFamily="2" charset="2"/>
              <a:buChar char="ü"/>
            </a:pPr>
            <a:r>
              <a:rPr lang="es-EC" sz="1400" b="0" dirty="0"/>
              <a:t>Todo el portafolio de productos de la institución genera rentabilidad, sin embargo los créditos “Empresarial”, “Emergente” y “Grupal” son los que aportan el mayor margen a la institución, mientras que el “Rural”, “Personal” y “Escolar” generan una menor rentabilidad, sin embargo las colocaciones presentan una pendiente positiva, por lo que las perspectivas para estos productos son claramente crecientes;</a:t>
            </a:r>
          </a:p>
          <a:p>
            <a:pPr lvl="1" algn="just">
              <a:buClr>
                <a:srgbClr val="336699"/>
              </a:buClr>
              <a:buSzPct val="90000"/>
            </a:pPr>
            <a:endParaRPr lang="es-EC" sz="1000" b="0" dirty="0"/>
          </a:p>
          <a:p>
            <a:pPr marL="263525" lvl="1" indent="-171450" algn="just">
              <a:buClr>
                <a:srgbClr val="336699"/>
              </a:buClr>
              <a:buSzPct val="90000"/>
              <a:buFont typeface="Wingdings" pitchFamily="2" charset="2"/>
              <a:buChar char="ü"/>
            </a:pPr>
            <a:r>
              <a:rPr lang="es-EC" sz="1400" b="0" dirty="0"/>
              <a:t>El producto “Individual Minorista” ha presentado una reducción del 48% en las colocaciones durante el ejercicio 2018, lo que sumado al reducido margen de rentabilidad que aporta a la organización, este producto se ha convertido en el de menores perspectivas de crecimiento y rentabilidad.</a:t>
            </a:r>
          </a:p>
          <a:p>
            <a:pPr marL="263525" lvl="1" indent="-171450" algn="just">
              <a:buClr>
                <a:srgbClr val="336699"/>
              </a:buClr>
              <a:buSzPct val="90000"/>
              <a:buFont typeface="Wingdings" pitchFamily="2" charset="2"/>
              <a:buChar char="ü"/>
            </a:pPr>
            <a:endParaRPr lang="es-EC" sz="1050" b="0" dirty="0"/>
          </a:p>
          <a:p>
            <a:pPr marL="263525" lvl="1" indent="-171450" algn="just">
              <a:buClr>
                <a:srgbClr val="336699"/>
              </a:buClr>
              <a:buSzPct val="90000"/>
              <a:buFont typeface="Wingdings" pitchFamily="2" charset="2"/>
              <a:buChar char="ü"/>
            </a:pPr>
            <a:r>
              <a:rPr lang="es-EC" sz="1400" b="0" dirty="0"/>
              <a:t>Fundación </a:t>
            </a:r>
            <a:r>
              <a:rPr lang="es-EC" sz="1400" b="0" dirty="0" err="1"/>
              <a:t>Espoir</a:t>
            </a:r>
            <a:r>
              <a:rPr lang="es-EC" sz="1400" b="0" dirty="0"/>
              <a:t> cuenta con una reducida participación de mercado, sin embargo, el segmento en el que se han concentrado genera un margen de rentabilidad adecuado a la operatividad de la institución, y en función de los datos estadísticos obtenidos, indicadores financieros y de crédito, es claro que Fundación </a:t>
            </a:r>
            <a:r>
              <a:rPr lang="es-EC" sz="1400" b="0" dirty="0" err="1"/>
              <a:t>Espoir</a:t>
            </a:r>
            <a:r>
              <a:rPr lang="es-EC" sz="1400" b="0" dirty="0"/>
              <a:t> presenta importantes perspectivas de crecimiento.</a:t>
            </a:r>
          </a:p>
          <a:p>
            <a:pPr marL="263525" lvl="1" indent="-171450" algn="just">
              <a:buClr>
                <a:srgbClr val="336699"/>
              </a:buClr>
              <a:buSzPct val="90000"/>
              <a:buFont typeface="Wingdings" pitchFamily="2" charset="2"/>
              <a:buChar char="ü"/>
            </a:pPr>
            <a:endParaRPr lang="es-EC" sz="1400" b="0" dirty="0"/>
          </a:p>
          <a:p>
            <a:pPr lvl="1" algn="just">
              <a:buClr>
                <a:srgbClr val="336699"/>
              </a:buClr>
              <a:buSzPct val="90000"/>
            </a:pPr>
            <a:endParaRPr lang="es-EC" sz="1400" b="0" dirty="0"/>
          </a:p>
        </p:txBody>
      </p:sp>
      <p:sp>
        <p:nvSpPr>
          <p:cNvPr id="14" name="3 Rectángulo redondeado"/>
          <p:cNvSpPr/>
          <p:nvPr/>
        </p:nvSpPr>
        <p:spPr>
          <a:xfrm>
            <a:off x="5056594" y="1556792"/>
            <a:ext cx="3547854" cy="452636"/>
          </a:xfrm>
          <a:prstGeom prst="roundRect">
            <a:avLst/>
          </a:prstGeom>
          <a:solidFill>
            <a:srgbClr val="33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Conclusiones</a:t>
            </a:r>
            <a:endParaRPr lang="es-ES" dirty="0"/>
          </a:p>
        </p:txBody>
      </p:sp>
      <p:sp>
        <p:nvSpPr>
          <p:cNvPr id="3" name="1 Título">
            <a:extLst>
              <a:ext uri="{FF2B5EF4-FFF2-40B4-BE49-F238E27FC236}">
                <a16:creationId xmlns:a16="http://schemas.microsoft.com/office/drawing/2014/main" id="{066A5CE3-2DE4-4CD2-A603-4941A122E713}"/>
              </a:ext>
            </a:extLst>
          </p:cNvPr>
          <p:cNvSpPr txBox="1">
            <a:spLocks/>
          </p:cNvSpPr>
          <p:nvPr/>
        </p:nvSpPr>
        <p:spPr>
          <a:xfrm>
            <a:off x="301752" y="251456"/>
            <a:ext cx="8534400" cy="582888"/>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dirty="0">
                <a:solidFill>
                  <a:srgbClr val="336699"/>
                </a:solidFill>
              </a:rPr>
              <a:t>5. Conclusiones y Recomendaciones</a:t>
            </a:r>
            <a:endParaRPr lang="es-ES" dirty="0">
              <a:solidFill>
                <a:srgbClr val="336699"/>
              </a:solidFill>
            </a:endParaRPr>
          </a:p>
        </p:txBody>
      </p:sp>
      <p:pic>
        <p:nvPicPr>
          <p:cNvPr id="4" name="Picture 6" descr="Resultado de imagen para centro de posgrado espe">
            <a:hlinkClick r:id="rId3" action="ppaction://hlinksldjump"/>
            <a:extLst>
              <a:ext uri="{FF2B5EF4-FFF2-40B4-BE49-F238E27FC236}">
                <a16:creationId xmlns:a16="http://schemas.microsoft.com/office/drawing/2014/main" id="{D702DE6D-4400-4AF5-B30C-528001EF9D9E}"/>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41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contenido"/>
          <p:cNvSpPr txBox="1">
            <a:spLocks/>
          </p:cNvSpPr>
          <p:nvPr/>
        </p:nvSpPr>
        <p:spPr>
          <a:xfrm>
            <a:off x="170394" y="836712"/>
            <a:ext cx="8784976" cy="576064"/>
          </a:xfrm>
          <a:prstGeom prst="rect">
            <a:avLst/>
          </a:prstGeom>
        </p:spPr>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320" lvl="1" indent="0">
              <a:buFont typeface="Wingdings"/>
              <a:buNone/>
            </a:pPr>
            <a:endParaRPr lang="es-EC" sz="600" dirty="0"/>
          </a:p>
          <a:p>
            <a:pPr marL="393192" lvl="1" indent="0">
              <a:buFont typeface="Wingdings"/>
              <a:buNone/>
            </a:pPr>
            <a:endParaRPr lang="es-EC" sz="11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2" name="2 Marcador de contenido"/>
          <p:cNvSpPr txBox="1">
            <a:spLocks/>
          </p:cNvSpPr>
          <p:nvPr/>
        </p:nvSpPr>
        <p:spPr>
          <a:xfrm>
            <a:off x="323528" y="1779641"/>
            <a:ext cx="5184576" cy="4457671"/>
          </a:xfrm>
          <a:prstGeom prst="rect">
            <a:avLst/>
          </a:prstGeom>
          <a:ln>
            <a:solidFill>
              <a:srgbClr val="336699"/>
            </a:solidFill>
          </a:ln>
        </p:spPr>
        <p:txBody>
          <a:bodyPr vert="horz">
            <a:noAutofit/>
          </a:bodyPr>
          <a:lstStyle>
            <a:defPPr>
              <a:defRPr lang="es-ES"/>
            </a:defPPr>
            <a:lvl1pPr marL="274320" indent="-274320">
              <a:spcBef>
                <a:spcPct val="20000"/>
              </a:spcBef>
              <a:buClr>
                <a:schemeClr val="accent1"/>
              </a:buClr>
              <a:buSzPct val="85000"/>
              <a:buFont typeface="Wingdings 2"/>
              <a:buChar char=""/>
              <a:defRPr kumimoji="0" sz="2700"/>
            </a:lvl1pPr>
            <a:lvl2pPr marL="92075" lvl="1" indent="0">
              <a:spcBef>
                <a:spcPct val="20000"/>
              </a:spcBef>
              <a:buClr>
                <a:schemeClr val="accent2"/>
              </a:buClr>
              <a:buSzPct val="70000"/>
              <a:buFont typeface="Wingdings"/>
              <a:buNone/>
              <a:defRPr kumimoji="0" sz="1200" b="1">
                <a:solidFill>
                  <a:schemeClr val="tx2"/>
                </a:solidFill>
              </a:defRPr>
            </a:lvl2pPr>
            <a:lvl3pPr marL="822960" indent="-228600">
              <a:spcBef>
                <a:spcPct val="20000"/>
              </a:spcBef>
              <a:buClr>
                <a:schemeClr val="accent3"/>
              </a:buClr>
              <a:buSzPct val="75000"/>
              <a:buFont typeface="Wingdings 2"/>
              <a:buChar char=""/>
              <a:defRPr kumimoji="0" sz="2000"/>
            </a:lvl3pPr>
            <a:lvl4pPr marL="1097280" indent="-228600">
              <a:spcBef>
                <a:spcPct val="20000"/>
              </a:spcBef>
              <a:buClr>
                <a:schemeClr val="accent4"/>
              </a:buClr>
              <a:buSzPct val="70000"/>
              <a:buFont typeface="Wingdings"/>
              <a:buChar char=""/>
              <a:defRPr kumimoji="0" sz="2000">
                <a:solidFill>
                  <a:schemeClr val="tx2"/>
                </a:solidFill>
              </a:defRPr>
            </a:lvl4pPr>
            <a:lvl5pPr marL="1371600" indent="-228600">
              <a:spcBef>
                <a:spcPct val="20000"/>
              </a:spcBef>
              <a:buClr>
                <a:schemeClr val="accent5"/>
              </a:buClr>
              <a:buFontTx/>
              <a:buChar char="•"/>
              <a:defRPr kumimoji="0"/>
            </a:lvl5pPr>
            <a:lvl6pPr marL="1645920" indent="-182880">
              <a:spcBef>
                <a:spcPct val="20000"/>
              </a:spcBef>
              <a:buClr>
                <a:schemeClr val="accent6"/>
              </a:buClr>
              <a:buSzPct val="80000"/>
              <a:buFont typeface="Wingdings 2"/>
              <a:buChar char=""/>
              <a:defRPr kumimoji="0"/>
            </a:lvl6pPr>
            <a:lvl7pPr marL="1920240" indent="-182880">
              <a:spcBef>
                <a:spcPct val="20000"/>
              </a:spcBef>
              <a:buClr>
                <a:schemeClr val="accent1">
                  <a:shade val="75000"/>
                </a:schemeClr>
              </a:buClr>
              <a:buSzPct val="90000"/>
              <a:buChar char="•"/>
              <a:defRPr kumimoji="0" sz="1600" baseline="0"/>
            </a:lvl7pPr>
            <a:lvl8pPr marL="2103120" indent="-182880">
              <a:spcBef>
                <a:spcPct val="20000"/>
              </a:spcBef>
              <a:buClr>
                <a:schemeClr val="accent4">
                  <a:shade val="75000"/>
                </a:schemeClr>
              </a:buClr>
              <a:buChar char="•"/>
              <a:defRPr kumimoji="0" sz="1600"/>
            </a:lvl8pPr>
            <a:lvl9pPr marL="2377440" indent="-182880">
              <a:spcBef>
                <a:spcPct val="20000"/>
              </a:spcBef>
              <a:buClr>
                <a:schemeClr val="accent2">
                  <a:shade val="75000"/>
                </a:schemeClr>
              </a:buClr>
              <a:buSzPct val="90000"/>
              <a:buChar char="•"/>
              <a:defRPr kumimoji="0" sz="1400" cap="all" baseline="0"/>
            </a:lvl9pPr>
          </a:lstStyle>
          <a:p>
            <a:pPr lvl="1" algn="just">
              <a:buClr>
                <a:srgbClr val="336699"/>
              </a:buClr>
              <a:buSzPct val="90000"/>
            </a:pPr>
            <a:endParaRPr lang="es-MX" sz="1000" b="0" dirty="0"/>
          </a:p>
          <a:p>
            <a:pPr lvl="1" algn="just">
              <a:buClr>
                <a:srgbClr val="336699"/>
              </a:buClr>
              <a:buSzPct val="90000"/>
            </a:pPr>
            <a:endParaRPr lang="es-EC" sz="1100" b="0" dirty="0">
              <a:effectLst/>
              <a:latin typeface="Times New Roman" panose="02020603050405020304" pitchFamily="18" charset="0"/>
              <a:ea typeface="Calibri" panose="020F0502020204030204" pitchFamily="34" charset="0"/>
            </a:endParaRPr>
          </a:p>
          <a:p>
            <a:pPr marL="263525" lvl="1" indent="-171450" algn="just">
              <a:buClr>
                <a:srgbClr val="336699"/>
              </a:buClr>
              <a:buSzPct val="90000"/>
              <a:buFont typeface="Wingdings" pitchFamily="2" charset="2"/>
              <a:buChar char="ü"/>
            </a:pPr>
            <a:r>
              <a:rPr lang="es-EC" sz="1400" b="0" dirty="0">
                <a:effectLst/>
                <a:latin typeface="Times New Roman" panose="02020603050405020304" pitchFamily="18" charset="0"/>
                <a:ea typeface="Calibri" panose="020F0502020204030204" pitchFamily="34" charset="0"/>
              </a:rPr>
              <a:t>Una vez que se conoce el margen de rentabilidad que aporta cada producto a la institución, las autoridades de Fundación </a:t>
            </a:r>
            <a:r>
              <a:rPr lang="es-EC" sz="1400" b="0" dirty="0" err="1">
                <a:effectLst/>
                <a:latin typeface="Times New Roman" panose="02020603050405020304" pitchFamily="18" charset="0"/>
                <a:ea typeface="Calibri" panose="020F0502020204030204" pitchFamily="34" charset="0"/>
              </a:rPr>
              <a:t>Espoir</a:t>
            </a:r>
            <a:r>
              <a:rPr lang="es-EC" sz="1400" b="0" dirty="0">
                <a:effectLst/>
                <a:latin typeface="Times New Roman" panose="02020603050405020304" pitchFamily="18" charset="0"/>
                <a:ea typeface="Calibri" panose="020F0502020204030204" pitchFamily="34" charset="0"/>
              </a:rPr>
              <a:t> deberán evaluar la distribución de recursos financieros para las colocaciones de cada producto, con la finalidad de incrementar el volumen de créditos colocados en aquellos productos que aportan con el mayor margen de rentabilidad, y por ende, mejorar los indicadores financieros.</a:t>
            </a:r>
            <a:endParaRPr lang="es-EC" sz="1400" b="0" dirty="0"/>
          </a:p>
          <a:p>
            <a:pPr marL="263525" lvl="1" indent="-171450" algn="just">
              <a:buClr>
                <a:srgbClr val="336699"/>
              </a:buClr>
              <a:buSzPct val="90000"/>
              <a:buFont typeface="Wingdings" pitchFamily="2" charset="2"/>
              <a:buChar char="ü"/>
            </a:pPr>
            <a:endParaRPr lang="es-EC" sz="1000" b="0" dirty="0"/>
          </a:p>
          <a:p>
            <a:pPr marL="263525" lvl="1" indent="-171450" algn="just">
              <a:buClr>
                <a:srgbClr val="336699"/>
              </a:buClr>
              <a:buSzPct val="90000"/>
              <a:buFont typeface="Wingdings" pitchFamily="2" charset="2"/>
              <a:buChar char="ü"/>
            </a:pPr>
            <a:r>
              <a:rPr lang="es-EC" sz="1400" b="0" dirty="0"/>
              <a:t>Fundación </a:t>
            </a:r>
            <a:r>
              <a:rPr lang="es-EC" sz="1400" b="0" dirty="0" err="1"/>
              <a:t>Espoir</a:t>
            </a:r>
            <a:r>
              <a:rPr lang="es-EC" sz="1400" b="0" dirty="0"/>
              <a:t> deberá diseñar adecuadas estrategias financieras y de marketing que les permitan incrementar su cuota de mercado y el nivel de colocaciones de aquellos productos que generan mayor rentabilidad con la finalidad maximizar el desempeño organizacional y mejorar los indicadores financieros.</a:t>
            </a:r>
          </a:p>
          <a:p>
            <a:pPr marL="263525" lvl="1" indent="-171450" algn="just">
              <a:buClr>
                <a:srgbClr val="336699"/>
              </a:buClr>
              <a:buSzPct val="90000"/>
              <a:buFont typeface="Wingdings" pitchFamily="2" charset="2"/>
              <a:buChar char="ü"/>
            </a:pPr>
            <a:endParaRPr lang="es-EC" sz="1400" b="0" dirty="0"/>
          </a:p>
        </p:txBody>
      </p:sp>
      <p:sp>
        <p:nvSpPr>
          <p:cNvPr id="14" name="3 Rectángulo redondeado"/>
          <p:cNvSpPr/>
          <p:nvPr/>
        </p:nvSpPr>
        <p:spPr>
          <a:xfrm>
            <a:off x="683568" y="1536204"/>
            <a:ext cx="3547854" cy="452636"/>
          </a:xfrm>
          <a:prstGeom prst="roundRect">
            <a:avLst/>
          </a:prstGeom>
          <a:solidFill>
            <a:srgbClr val="33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Recomendaciones</a:t>
            </a:r>
            <a:endParaRPr lang="es-ES" dirty="0"/>
          </a:p>
        </p:txBody>
      </p:sp>
      <p:sp>
        <p:nvSpPr>
          <p:cNvPr id="3" name="1 Título">
            <a:extLst>
              <a:ext uri="{FF2B5EF4-FFF2-40B4-BE49-F238E27FC236}">
                <a16:creationId xmlns:a16="http://schemas.microsoft.com/office/drawing/2014/main" id="{E2935CA8-26AB-47B6-9792-82A42B7E6107}"/>
              </a:ext>
            </a:extLst>
          </p:cNvPr>
          <p:cNvSpPr txBox="1">
            <a:spLocks/>
          </p:cNvSpPr>
          <p:nvPr/>
        </p:nvSpPr>
        <p:spPr>
          <a:xfrm>
            <a:off x="301752" y="251456"/>
            <a:ext cx="8534400" cy="582888"/>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dirty="0">
                <a:solidFill>
                  <a:srgbClr val="336699"/>
                </a:solidFill>
              </a:rPr>
              <a:t>5. Conclusiones y Recomendaciones</a:t>
            </a:r>
            <a:endParaRPr lang="es-ES" dirty="0">
              <a:solidFill>
                <a:srgbClr val="336699"/>
              </a:solidFill>
            </a:endParaRPr>
          </a:p>
        </p:txBody>
      </p:sp>
      <p:pic>
        <p:nvPicPr>
          <p:cNvPr id="4" name="Picture 6" descr="Resultado de imagen para centro de posgrado espe">
            <a:hlinkClick r:id="rId3" action="ppaction://hlinksldjump"/>
            <a:extLst>
              <a:ext uri="{FF2B5EF4-FFF2-40B4-BE49-F238E27FC236}">
                <a16:creationId xmlns:a16="http://schemas.microsoft.com/office/drawing/2014/main" id="{DDDE4AE0-3102-491C-9F63-63B228DD51DC}"/>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33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rgbClr val="336699"/>
                </a:solidFill>
                <a:latin typeface="Arial" pitchFamily="34" charset="0"/>
                <a:cs typeface="Arial" pitchFamily="34" charset="0"/>
              </a:rPr>
              <a:t>CONTENIDO</a:t>
            </a:r>
            <a:endParaRPr lang="es-ES" dirty="0">
              <a:solidFill>
                <a:srgbClr val="336699"/>
              </a:solidFill>
              <a:latin typeface="Arial" pitchFamily="34" charset="0"/>
              <a:cs typeface="Arial" pitchFamily="34" charset="0"/>
            </a:endParaRPr>
          </a:p>
        </p:txBody>
      </p:sp>
      <p:graphicFrame>
        <p:nvGraphicFramePr>
          <p:cNvPr id="5" name="4 Marcador de contenido"/>
          <p:cNvGraphicFramePr>
            <a:graphicFrameLocks noGrp="1"/>
          </p:cNvGraphicFramePr>
          <p:nvPr>
            <p:ph sz="quarter" idx="1"/>
            <p:extLst>
              <p:ext uri="{D42A27DB-BD31-4B8C-83A1-F6EECF244321}">
                <p14:modId xmlns:p14="http://schemas.microsoft.com/office/powerpoint/2010/main" val="310603067"/>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Resultado de imagen para centro de posgrado espe"/>
          <p:cNvPicPr>
            <a:picLocks noChangeAspect="1" noChangeArrowheads="1"/>
          </p:cNvPicPr>
          <p:nvPr/>
        </p:nvPicPr>
        <p:blipFill>
          <a:blip r:embed="rId7" cstate="print">
            <a:extLst>
              <a:ext uri="{BEBA8EAE-BF5A-486C-A8C5-ECC9F3942E4B}">
                <a14:imgProps xmlns:a14="http://schemas.microsoft.com/office/drawing/2010/main">
                  <a14:imgLayer r:embed="rId8">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057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448082" y="0"/>
            <a:ext cx="8229600" cy="94293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s-MX" sz="3300" b="0" dirty="0">
                <a:solidFill>
                  <a:srgbClr val="336699"/>
                </a:solidFill>
                <a:effectLst/>
              </a:rPr>
              <a:t>PREGUNTAS</a:t>
            </a:r>
            <a:endParaRPr lang="es-ES" sz="3300" b="0" dirty="0">
              <a:solidFill>
                <a:srgbClr val="336699"/>
              </a:solidFill>
              <a:effectLst/>
            </a:endParaRPr>
          </a:p>
        </p:txBody>
      </p:sp>
      <p:sp>
        <p:nvSpPr>
          <p:cNvPr id="8" name="2 Marcador de contenido"/>
          <p:cNvSpPr txBox="1">
            <a:spLocks/>
          </p:cNvSpPr>
          <p:nvPr/>
        </p:nvSpPr>
        <p:spPr>
          <a:xfrm>
            <a:off x="170394" y="836712"/>
            <a:ext cx="8784976" cy="576064"/>
          </a:xfrm>
          <a:prstGeom prst="rect">
            <a:avLst/>
          </a:prstGeom>
        </p:spPr>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320" lvl="1" indent="0">
              <a:buFont typeface="Wingdings"/>
              <a:buNone/>
            </a:pPr>
            <a:endParaRPr lang="es-EC" sz="600" dirty="0"/>
          </a:p>
          <a:p>
            <a:pPr marL="393192" lvl="1" indent="0">
              <a:buFont typeface="Wingdings"/>
              <a:buNone/>
            </a:pPr>
            <a:endParaRPr lang="es-EC" sz="11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8" name="Picture 4" descr="Resultado de imagen para pregunt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558" y="1763287"/>
            <a:ext cx="5832648" cy="4312360"/>
          </a:xfrm>
          <a:prstGeom prst="rect">
            <a:avLst/>
          </a:prstGeom>
          <a:noFill/>
          <a:ln>
            <a:solidFill>
              <a:srgbClr val="336699"/>
            </a:solidFill>
          </a:ln>
          <a:extLst>
            <a:ext uri="{909E8E84-426E-40DD-AFC4-6F175D3DCCD1}">
              <a14:hiddenFill xmlns:a14="http://schemas.microsoft.com/office/drawing/2010/main">
                <a:solidFill>
                  <a:srgbClr val="FFFFFF"/>
                </a:solidFill>
              </a14:hiddenFill>
            </a:ext>
          </a:extLst>
        </p:spPr>
      </p:pic>
      <p:pic>
        <p:nvPicPr>
          <p:cNvPr id="3" name="Picture 6" descr="Resultado de imagen para centro de posgrado espe">
            <a:hlinkClick r:id="rId4" action="ppaction://hlinksldjump"/>
            <a:extLst>
              <a:ext uri="{FF2B5EF4-FFF2-40B4-BE49-F238E27FC236}">
                <a16:creationId xmlns:a16="http://schemas.microsoft.com/office/drawing/2014/main" id="{9085282A-DF0B-44DC-8DE9-AD6FBB756F69}"/>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892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contenido"/>
          <p:cNvSpPr txBox="1">
            <a:spLocks/>
          </p:cNvSpPr>
          <p:nvPr/>
        </p:nvSpPr>
        <p:spPr>
          <a:xfrm>
            <a:off x="170394" y="836712"/>
            <a:ext cx="8784976" cy="576064"/>
          </a:xfrm>
          <a:prstGeom prst="rect">
            <a:avLst/>
          </a:prstGeom>
        </p:spPr>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320" lvl="1" indent="0">
              <a:buFont typeface="Wingdings"/>
              <a:buNone/>
            </a:pPr>
            <a:endParaRPr lang="es-EC" sz="600" dirty="0"/>
          </a:p>
          <a:p>
            <a:pPr marL="393192" lvl="1" indent="0">
              <a:buFont typeface="Wingdings"/>
              <a:buNone/>
            </a:pPr>
            <a:endParaRPr lang="es-EC" sz="11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a:p>
            <a:pPr marL="95250" lvl="1" indent="0" algn="just">
              <a:buNone/>
            </a:pPr>
            <a:endParaRPr lang="es-EC" sz="1400"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50" name="Picture 2" descr="Resultado de imagen para gracias thanks merci graz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82" y="692696"/>
            <a:ext cx="8747199" cy="56166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 name="Picture 6" descr="Resultado de imagen para centro de posgrado espe">
            <a:hlinkClick r:id="rId4" action="ppaction://hlinksldjump"/>
            <a:extLst>
              <a:ext uri="{FF2B5EF4-FFF2-40B4-BE49-F238E27FC236}">
                <a16:creationId xmlns:a16="http://schemas.microsoft.com/office/drawing/2014/main" id="{69971A71-4D6D-4B3F-AD08-7BC5AE2697BB}"/>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350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6" descr="Resultado de imagen para centro de posgrado espe">
            <a:hlinkClick r:id="rId2" action="ppaction://hlinksldjump"/>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18" name="1 Título">
            <a:extLst>
              <a:ext uri="{FF2B5EF4-FFF2-40B4-BE49-F238E27FC236}">
                <a16:creationId xmlns:a16="http://schemas.microsoft.com/office/drawing/2014/main" id="{CD23D2F8-6113-4FF1-8234-303EFD54D915}"/>
              </a:ext>
            </a:extLst>
          </p:cNvPr>
          <p:cNvSpPr txBox="1">
            <a:spLocks/>
          </p:cNvSpPr>
          <p:nvPr/>
        </p:nvSpPr>
        <p:spPr>
          <a:xfrm>
            <a:off x="301752" y="251456"/>
            <a:ext cx="8534400" cy="582888"/>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dirty="0">
                <a:solidFill>
                  <a:srgbClr val="336699"/>
                </a:solidFill>
              </a:rPr>
              <a:t>1. Objetivos</a:t>
            </a:r>
            <a:endParaRPr lang="es-ES" dirty="0">
              <a:solidFill>
                <a:srgbClr val="336699"/>
              </a:solidFill>
            </a:endParaRPr>
          </a:p>
        </p:txBody>
      </p:sp>
      <p:graphicFrame>
        <p:nvGraphicFramePr>
          <p:cNvPr id="2" name="8 Diagrama">
            <a:extLst>
              <a:ext uri="{FF2B5EF4-FFF2-40B4-BE49-F238E27FC236}">
                <a16:creationId xmlns:a16="http://schemas.microsoft.com/office/drawing/2014/main" id="{653B2F1C-32C9-46F1-A007-DE8B0810A878}"/>
              </a:ext>
            </a:extLst>
          </p:cNvPr>
          <p:cNvGraphicFramePr/>
          <p:nvPr>
            <p:extLst>
              <p:ext uri="{D42A27DB-BD31-4B8C-83A1-F6EECF244321}">
                <p14:modId xmlns:p14="http://schemas.microsoft.com/office/powerpoint/2010/main" val="3252975699"/>
              </p:ext>
            </p:extLst>
          </p:nvPr>
        </p:nvGraphicFramePr>
        <p:xfrm>
          <a:off x="502960" y="1700808"/>
          <a:ext cx="8194184" cy="424847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18053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2. Resultados Primer Proyecto</a:t>
            </a:r>
            <a:endParaRPr lang="es-ES" dirty="0">
              <a:solidFill>
                <a:srgbClr val="336699"/>
              </a:solidFill>
            </a:endParaRPr>
          </a:p>
        </p:txBody>
      </p:sp>
      <p:sp>
        <p:nvSpPr>
          <p:cNvPr id="9" name="1 Título">
            <a:extLst>
              <a:ext uri="{FF2B5EF4-FFF2-40B4-BE49-F238E27FC236}">
                <a16:creationId xmlns:a16="http://schemas.microsoft.com/office/drawing/2014/main" id="{E4BF12B7-F738-4E91-ACB6-F7CA14784600}"/>
              </a:ext>
            </a:extLst>
          </p:cNvPr>
          <p:cNvSpPr txBox="1">
            <a:spLocks/>
          </p:cNvSpPr>
          <p:nvPr/>
        </p:nvSpPr>
        <p:spPr>
          <a:xfrm>
            <a:off x="395536" y="898174"/>
            <a:ext cx="3960440" cy="462501"/>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2.1. Árbol de Problemas</a:t>
            </a:r>
            <a:endParaRPr lang="es-ES" sz="2200" dirty="0">
              <a:solidFill>
                <a:srgbClr val="336699"/>
              </a:solidFill>
            </a:endParaRPr>
          </a:p>
        </p:txBody>
      </p:sp>
      <p:pic>
        <p:nvPicPr>
          <p:cNvPr id="3" name="5 Imagen">
            <a:extLst>
              <a:ext uri="{FF2B5EF4-FFF2-40B4-BE49-F238E27FC236}">
                <a16:creationId xmlns:a16="http://schemas.microsoft.com/office/drawing/2014/main" id="{4E744589-A782-46E9-8481-87892A69BDEC}"/>
              </a:ext>
            </a:extLst>
          </p:cNvPr>
          <p:cNvPicPr/>
          <p:nvPr/>
        </p:nvPicPr>
        <p:blipFill>
          <a:blip r:embed="rId2"/>
          <a:stretch>
            <a:fillRect/>
          </a:stretch>
        </p:blipFill>
        <p:spPr>
          <a:xfrm>
            <a:off x="107504" y="1628800"/>
            <a:ext cx="8928992" cy="4460746"/>
          </a:xfrm>
          <a:prstGeom prst="rect">
            <a:avLst/>
          </a:prstGeom>
          <a:ln>
            <a:noFill/>
          </a:ln>
        </p:spPr>
      </p:pic>
      <p:pic>
        <p:nvPicPr>
          <p:cNvPr id="4" name="Picture 6" descr="Resultado de imagen para centro de posgrado espe">
            <a:hlinkClick r:id="rId3" action="ppaction://hlinksldjump"/>
            <a:extLst>
              <a:ext uri="{FF2B5EF4-FFF2-40B4-BE49-F238E27FC236}">
                <a16:creationId xmlns:a16="http://schemas.microsoft.com/office/drawing/2014/main" id="{F9656DDA-76BE-4636-B948-8DDA0EB8864A}"/>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576C43D4-0319-4F5F-A237-F98D5D5F0D3C}"/>
              </a:ext>
            </a:extLst>
          </p:cNvPr>
          <p:cNvSpPr/>
          <p:nvPr/>
        </p:nvSpPr>
        <p:spPr>
          <a:xfrm>
            <a:off x="118254" y="2204863"/>
            <a:ext cx="3301618" cy="1620687"/>
          </a:xfrm>
          <a:prstGeom prst="rect">
            <a:avLst/>
          </a:prstGeom>
          <a:noFill/>
          <a:ln w="31750"/>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158080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2. Resultados Primer Proyecto</a:t>
            </a:r>
            <a:endParaRPr lang="es-ES" dirty="0">
              <a:solidFill>
                <a:srgbClr val="336699"/>
              </a:solidFill>
            </a:endParaRPr>
          </a:p>
        </p:txBody>
      </p:sp>
      <p:sp>
        <p:nvSpPr>
          <p:cNvPr id="9" name="1 Título">
            <a:extLst>
              <a:ext uri="{FF2B5EF4-FFF2-40B4-BE49-F238E27FC236}">
                <a16:creationId xmlns:a16="http://schemas.microsoft.com/office/drawing/2014/main" id="{E4BF12B7-F738-4E91-ACB6-F7CA14784600}"/>
              </a:ext>
            </a:extLst>
          </p:cNvPr>
          <p:cNvSpPr txBox="1">
            <a:spLocks/>
          </p:cNvSpPr>
          <p:nvPr/>
        </p:nvSpPr>
        <p:spPr>
          <a:xfrm>
            <a:off x="301752" y="898174"/>
            <a:ext cx="4054224" cy="462501"/>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400" dirty="0">
                <a:solidFill>
                  <a:srgbClr val="336699"/>
                </a:solidFill>
              </a:rPr>
              <a:t>2.2. Análisis de Alternativas</a:t>
            </a:r>
            <a:endParaRPr lang="es-ES" sz="2400" dirty="0">
              <a:solidFill>
                <a:srgbClr val="336699"/>
              </a:solidFill>
            </a:endParaRPr>
          </a:p>
        </p:txBody>
      </p:sp>
      <p:pic>
        <p:nvPicPr>
          <p:cNvPr id="3" name="5 Imagen">
            <a:extLst>
              <a:ext uri="{FF2B5EF4-FFF2-40B4-BE49-F238E27FC236}">
                <a16:creationId xmlns:a16="http://schemas.microsoft.com/office/drawing/2014/main" id="{E389859E-72B9-4DE2-8D9B-49F88DA2AA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412776"/>
            <a:ext cx="5760640" cy="5388871"/>
          </a:xfrm>
          <a:prstGeom prst="rect">
            <a:avLst/>
          </a:prstGeom>
          <a:noFill/>
          <a:ln>
            <a:noFill/>
          </a:ln>
        </p:spPr>
      </p:pic>
      <p:sp>
        <p:nvSpPr>
          <p:cNvPr id="8" name="2 Marcador de contenido">
            <a:extLst>
              <a:ext uri="{FF2B5EF4-FFF2-40B4-BE49-F238E27FC236}">
                <a16:creationId xmlns:a16="http://schemas.microsoft.com/office/drawing/2014/main" id="{B8326F07-5597-4DFE-9DB1-B7C035C833C7}"/>
              </a:ext>
            </a:extLst>
          </p:cNvPr>
          <p:cNvSpPr>
            <a:spLocks noGrp="1"/>
          </p:cNvSpPr>
          <p:nvPr>
            <p:ph sz="quarter" idx="1"/>
          </p:nvPr>
        </p:nvSpPr>
        <p:spPr>
          <a:xfrm>
            <a:off x="179512" y="1556792"/>
            <a:ext cx="2952328" cy="4863448"/>
          </a:xfrm>
        </p:spPr>
        <p:txBody>
          <a:bodyPr>
            <a:noAutofit/>
          </a:bodyPr>
          <a:lstStyle/>
          <a:p>
            <a:pPr marL="393192" lvl="1" indent="0">
              <a:buNone/>
            </a:pPr>
            <a:endParaRPr lang="es-EC" sz="1100" dirty="0"/>
          </a:p>
          <a:p>
            <a:pPr marL="95250" lvl="1" indent="0" algn="just">
              <a:buNone/>
            </a:pPr>
            <a:r>
              <a:rPr lang="es-EC" sz="1300" dirty="0"/>
              <a:t>El propósito principal del  análisis  de  posibles alternativas consiste en identificar  todas las opciones factibles, valorar la posibilidad de implementarlas de forma adecuada y diseñar una estrategia para la opción de mayor relevancia, factibilidad y pertinencia.</a:t>
            </a:r>
          </a:p>
          <a:p>
            <a:pPr marL="109728" indent="0">
              <a:buNone/>
            </a:pPr>
            <a:endParaRPr lang="es-EC" sz="1400" dirty="0"/>
          </a:p>
          <a:p>
            <a:endParaRPr lang="es-ES" sz="1200" dirty="0"/>
          </a:p>
        </p:txBody>
      </p:sp>
      <p:pic>
        <p:nvPicPr>
          <p:cNvPr id="4" name="Picture 6" descr="Resultado de imagen para centro de posgrado espe">
            <a:hlinkClick r:id="rId3" action="ppaction://hlinksldjump"/>
            <a:extLst>
              <a:ext uri="{FF2B5EF4-FFF2-40B4-BE49-F238E27FC236}">
                <a16:creationId xmlns:a16="http://schemas.microsoft.com/office/drawing/2014/main" id="{4B1D04EB-03A2-4571-B0BA-1C45EAC71CD1}"/>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27FAF96C-5753-4B4C-AF1B-51356A2191C9}"/>
              </a:ext>
            </a:extLst>
          </p:cNvPr>
          <p:cNvSpPr/>
          <p:nvPr/>
        </p:nvSpPr>
        <p:spPr>
          <a:xfrm>
            <a:off x="3203848" y="1678534"/>
            <a:ext cx="5760640" cy="488410"/>
          </a:xfrm>
          <a:prstGeom prst="rect">
            <a:avLst/>
          </a:prstGeom>
          <a:noFill/>
          <a:ln w="31750"/>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3612309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ángulo: esquinas redondeadas 23">
            <a:extLst>
              <a:ext uri="{FF2B5EF4-FFF2-40B4-BE49-F238E27FC236}">
                <a16:creationId xmlns:a16="http://schemas.microsoft.com/office/drawing/2014/main" id="{57D7F519-ABB4-4DB9-9810-4CCE6829AE1D}"/>
              </a:ext>
            </a:extLst>
          </p:cNvPr>
          <p:cNvSpPr/>
          <p:nvPr/>
        </p:nvSpPr>
        <p:spPr>
          <a:xfrm>
            <a:off x="5699927" y="1484784"/>
            <a:ext cx="3120545" cy="156584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r"/>
            <a:r>
              <a:rPr lang="es-EC" sz="1200" dirty="0"/>
              <a:t>Método de descomposición de estructuras complejas en componentes, ordenando las variables en una estructura jerárquica, donde se obtienen valores numéricos para los juicios aplicados para determinar el nivel de prioridad por variable.</a:t>
            </a:r>
          </a:p>
        </p:txBody>
      </p:sp>
      <p:sp>
        <p:nvSpPr>
          <p:cNvPr id="20" name="Rectángulo: esquinas redondeadas 19">
            <a:extLst>
              <a:ext uri="{FF2B5EF4-FFF2-40B4-BE49-F238E27FC236}">
                <a16:creationId xmlns:a16="http://schemas.microsoft.com/office/drawing/2014/main" id="{4A939000-393E-4D4C-A50A-FD8FC64E3B75}"/>
              </a:ext>
            </a:extLst>
          </p:cNvPr>
          <p:cNvSpPr/>
          <p:nvPr/>
        </p:nvSpPr>
        <p:spPr>
          <a:xfrm>
            <a:off x="447511" y="1911184"/>
            <a:ext cx="1941168" cy="122978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es-419" sz="1200" dirty="0"/>
              <a:t>Permite evaluar y valorar variables cualitativas y cuantitativas proporcionando coherencia matemática</a:t>
            </a:r>
            <a:endParaRPr lang="es-EC" sz="1200" dirty="0"/>
          </a:p>
        </p:txBody>
      </p:sp>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3. Metodología de Evaluación Multicriterio</a:t>
            </a:r>
            <a:endParaRPr lang="es-ES" dirty="0">
              <a:solidFill>
                <a:srgbClr val="336699"/>
              </a:solidFill>
            </a:endParaRPr>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16" name="Rectángulo: esquinas redondeadas 15">
            <a:extLst>
              <a:ext uri="{FF2B5EF4-FFF2-40B4-BE49-F238E27FC236}">
                <a16:creationId xmlns:a16="http://schemas.microsoft.com/office/drawing/2014/main" id="{7E397924-8753-4AA5-B5BB-FDB325AC23A9}"/>
              </a:ext>
            </a:extLst>
          </p:cNvPr>
          <p:cNvSpPr/>
          <p:nvPr/>
        </p:nvSpPr>
        <p:spPr>
          <a:xfrm>
            <a:off x="1945232" y="1709990"/>
            <a:ext cx="2194720" cy="710897"/>
          </a:xfrm>
          <a:prstGeom prst="roundRect">
            <a:avLst/>
          </a:prstGeom>
          <a:solidFill>
            <a:schemeClr val="accent2">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419" sz="1600" b="1" dirty="0"/>
              <a:t>Evaluación Multicriterio</a:t>
            </a:r>
            <a:endParaRPr lang="es-EC" sz="1600" b="1" dirty="0"/>
          </a:p>
        </p:txBody>
      </p:sp>
      <p:sp>
        <p:nvSpPr>
          <p:cNvPr id="22" name="Rectángulo: esquinas redondeadas 21">
            <a:extLst>
              <a:ext uri="{FF2B5EF4-FFF2-40B4-BE49-F238E27FC236}">
                <a16:creationId xmlns:a16="http://schemas.microsoft.com/office/drawing/2014/main" id="{A9042AB7-5BE8-48E8-81ED-AF3DA901FD02}"/>
              </a:ext>
            </a:extLst>
          </p:cNvPr>
          <p:cNvSpPr/>
          <p:nvPr/>
        </p:nvSpPr>
        <p:spPr>
          <a:xfrm>
            <a:off x="4499992" y="2821150"/>
            <a:ext cx="1941168" cy="607849"/>
          </a:xfrm>
          <a:prstGeom prst="round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r>
              <a:rPr lang="es-EC" sz="1200" b="1" dirty="0"/>
              <a:t>Proceso </a:t>
            </a:r>
          </a:p>
          <a:p>
            <a:r>
              <a:rPr lang="es-EC" sz="1200" b="1" dirty="0"/>
              <a:t>Analítico Jerárquico</a:t>
            </a:r>
          </a:p>
        </p:txBody>
      </p:sp>
      <p:cxnSp>
        <p:nvCxnSpPr>
          <p:cNvPr id="26" name="Conector: angular 25">
            <a:extLst>
              <a:ext uri="{FF2B5EF4-FFF2-40B4-BE49-F238E27FC236}">
                <a16:creationId xmlns:a16="http://schemas.microsoft.com/office/drawing/2014/main" id="{2D73D766-1C85-4721-A238-5691EC2781B3}"/>
              </a:ext>
            </a:extLst>
          </p:cNvPr>
          <p:cNvCxnSpPr>
            <a:cxnSpLocks/>
            <a:stCxn id="16" idx="3"/>
            <a:endCxn id="22" idx="0"/>
          </p:cNvCxnSpPr>
          <p:nvPr/>
        </p:nvCxnSpPr>
        <p:spPr>
          <a:xfrm>
            <a:off x="4139952" y="2065439"/>
            <a:ext cx="1330624" cy="755711"/>
          </a:xfrm>
          <a:prstGeom prst="bentConnector2">
            <a:avLst/>
          </a:prstGeom>
          <a:ln>
            <a:tailEnd type="triangle"/>
          </a:ln>
        </p:spPr>
        <p:style>
          <a:lnRef idx="2">
            <a:schemeClr val="accent2"/>
          </a:lnRef>
          <a:fillRef idx="0">
            <a:schemeClr val="accent2"/>
          </a:fillRef>
          <a:effectRef idx="1">
            <a:schemeClr val="accent2"/>
          </a:effectRef>
          <a:fontRef idx="minor">
            <a:schemeClr val="tx1"/>
          </a:fontRef>
        </p:style>
      </p:cxnSp>
      <p:sp>
        <p:nvSpPr>
          <p:cNvPr id="30" name="Rectángulo: esquinas redondeadas 29">
            <a:extLst>
              <a:ext uri="{FF2B5EF4-FFF2-40B4-BE49-F238E27FC236}">
                <a16:creationId xmlns:a16="http://schemas.microsoft.com/office/drawing/2014/main" id="{0A98BB5C-CE36-4FEF-93FD-86841B28F316}"/>
              </a:ext>
            </a:extLst>
          </p:cNvPr>
          <p:cNvSpPr/>
          <p:nvPr/>
        </p:nvSpPr>
        <p:spPr>
          <a:xfrm>
            <a:off x="2483768" y="3311805"/>
            <a:ext cx="1656184" cy="477235"/>
          </a:xfrm>
          <a:prstGeom prst="round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s-419" sz="1200" b="1" dirty="0"/>
              <a:t>Principios</a:t>
            </a:r>
          </a:p>
        </p:txBody>
      </p:sp>
      <p:sp>
        <p:nvSpPr>
          <p:cNvPr id="34" name="Rectángulo: esquinas redondeadas 33">
            <a:extLst>
              <a:ext uri="{FF2B5EF4-FFF2-40B4-BE49-F238E27FC236}">
                <a16:creationId xmlns:a16="http://schemas.microsoft.com/office/drawing/2014/main" id="{CFCB4E03-82BF-4A04-95DE-8B1AADB3B82F}"/>
              </a:ext>
            </a:extLst>
          </p:cNvPr>
          <p:cNvSpPr/>
          <p:nvPr/>
        </p:nvSpPr>
        <p:spPr>
          <a:xfrm>
            <a:off x="3886399" y="3933056"/>
            <a:ext cx="2013568" cy="50405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es-419" sz="1200" dirty="0"/>
              <a:t>2. Establecer Prioridades</a:t>
            </a:r>
          </a:p>
        </p:txBody>
      </p:sp>
      <p:sp>
        <p:nvSpPr>
          <p:cNvPr id="36" name="Rectángulo: esquinas redondeadas 35">
            <a:extLst>
              <a:ext uri="{FF2B5EF4-FFF2-40B4-BE49-F238E27FC236}">
                <a16:creationId xmlns:a16="http://schemas.microsoft.com/office/drawing/2014/main" id="{2F9A213A-BB78-48F9-9B1D-F61E336CB1E3}"/>
              </a:ext>
            </a:extLst>
          </p:cNvPr>
          <p:cNvSpPr/>
          <p:nvPr/>
        </p:nvSpPr>
        <p:spPr>
          <a:xfrm>
            <a:off x="6698471" y="3933056"/>
            <a:ext cx="2013568" cy="50405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es-419" sz="1200" dirty="0"/>
              <a:t>3. Tener consistencia lógica.</a:t>
            </a:r>
            <a:endParaRPr lang="es-EC" sz="1200" dirty="0"/>
          </a:p>
        </p:txBody>
      </p:sp>
      <p:sp>
        <p:nvSpPr>
          <p:cNvPr id="38" name="Rectángulo: esquinas redondeadas 37">
            <a:extLst>
              <a:ext uri="{FF2B5EF4-FFF2-40B4-BE49-F238E27FC236}">
                <a16:creationId xmlns:a16="http://schemas.microsoft.com/office/drawing/2014/main" id="{9F6D1DA5-B793-4616-96D3-C03418ED6F7E}"/>
              </a:ext>
            </a:extLst>
          </p:cNvPr>
          <p:cNvSpPr/>
          <p:nvPr/>
        </p:nvSpPr>
        <p:spPr>
          <a:xfrm>
            <a:off x="300954" y="3935735"/>
            <a:ext cx="2013569" cy="50405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es-419" sz="1200" dirty="0"/>
              <a:t>1. Construcción de Jerarquías</a:t>
            </a:r>
          </a:p>
        </p:txBody>
      </p:sp>
      <p:cxnSp>
        <p:nvCxnSpPr>
          <p:cNvPr id="49" name="Conector: angular 48">
            <a:extLst>
              <a:ext uri="{FF2B5EF4-FFF2-40B4-BE49-F238E27FC236}">
                <a16:creationId xmlns:a16="http://schemas.microsoft.com/office/drawing/2014/main" id="{883E9A0A-BF98-4B13-891F-51450D1390EB}"/>
              </a:ext>
            </a:extLst>
          </p:cNvPr>
          <p:cNvCxnSpPr>
            <a:cxnSpLocks/>
            <a:stCxn id="16" idx="0"/>
            <a:endCxn id="20" idx="1"/>
          </p:cNvCxnSpPr>
          <p:nvPr/>
        </p:nvCxnSpPr>
        <p:spPr>
          <a:xfrm rot="16200000" flipH="1" flipV="1">
            <a:off x="1337009" y="820492"/>
            <a:ext cx="816086" cy="2595081"/>
          </a:xfrm>
          <a:prstGeom prst="bentConnector4">
            <a:avLst>
              <a:gd name="adj1" fmla="val -28012"/>
              <a:gd name="adj2" fmla="val 108809"/>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3" name="Conector: angular 72">
            <a:extLst>
              <a:ext uri="{FF2B5EF4-FFF2-40B4-BE49-F238E27FC236}">
                <a16:creationId xmlns:a16="http://schemas.microsoft.com/office/drawing/2014/main" id="{4982686E-2CD5-4E41-B105-198156FDECDD}"/>
              </a:ext>
            </a:extLst>
          </p:cNvPr>
          <p:cNvCxnSpPr>
            <a:cxnSpLocks/>
            <a:stCxn id="22" idx="1"/>
            <a:endCxn id="30" idx="0"/>
          </p:cNvCxnSpPr>
          <p:nvPr/>
        </p:nvCxnSpPr>
        <p:spPr>
          <a:xfrm rot="10800000" flipV="1">
            <a:off x="3311860" y="3125075"/>
            <a:ext cx="1188132" cy="186730"/>
          </a:xfrm>
          <a:prstGeom prst="bentConnector2">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6" name="Conector: angular 75">
            <a:extLst>
              <a:ext uri="{FF2B5EF4-FFF2-40B4-BE49-F238E27FC236}">
                <a16:creationId xmlns:a16="http://schemas.microsoft.com/office/drawing/2014/main" id="{574E1E09-E78E-482E-B737-E55908C1FA33}"/>
              </a:ext>
            </a:extLst>
          </p:cNvPr>
          <p:cNvCxnSpPr>
            <a:cxnSpLocks/>
            <a:stCxn id="30" idx="1"/>
            <a:endCxn id="38" idx="0"/>
          </p:cNvCxnSpPr>
          <p:nvPr/>
        </p:nvCxnSpPr>
        <p:spPr>
          <a:xfrm rot="10800000" flipV="1">
            <a:off x="1307740" y="3550423"/>
            <a:ext cx="1176029" cy="385312"/>
          </a:xfrm>
          <a:prstGeom prst="bentConnector2">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9" name="Conector: angular 78">
            <a:extLst>
              <a:ext uri="{FF2B5EF4-FFF2-40B4-BE49-F238E27FC236}">
                <a16:creationId xmlns:a16="http://schemas.microsoft.com/office/drawing/2014/main" id="{AAB1648E-7039-4CC9-A0D8-E91081364765}"/>
              </a:ext>
            </a:extLst>
          </p:cNvPr>
          <p:cNvCxnSpPr>
            <a:cxnSpLocks/>
            <a:stCxn id="30" idx="2"/>
            <a:endCxn id="34" idx="1"/>
          </p:cNvCxnSpPr>
          <p:nvPr/>
        </p:nvCxnSpPr>
        <p:spPr>
          <a:xfrm rot="16200000" flipH="1">
            <a:off x="3401107" y="3699792"/>
            <a:ext cx="396045" cy="574539"/>
          </a:xfrm>
          <a:prstGeom prst="bentConnector2">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82" name="Conector: angular 81">
            <a:extLst>
              <a:ext uri="{FF2B5EF4-FFF2-40B4-BE49-F238E27FC236}">
                <a16:creationId xmlns:a16="http://schemas.microsoft.com/office/drawing/2014/main" id="{9F884DA8-B4FD-407F-9DFD-319D0D6F9060}"/>
              </a:ext>
            </a:extLst>
          </p:cNvPr>
          <p:cNvCxnSpPr>
            <a:cxnSpLocks/>
            <a:stCxn id="30" idx="3"/>
            <a:endCxn id="36" idx="0"/>
          </p:cNvCxnSpPr>
          <p:nvPr/>
        </p:nvCxnSpPr>
        <p:spPr>
          <a:xfrm>
            <a:off x="4139952" y="3550423"/>
            <a:ext cx="3565303" cy="382633"/>
          </a:xfrm>
          <a:prstGeom prst="bentConnector2">
            <a:avLst/>
          </a:prstGeom>
          <a:ln>
            <a:tailEnd type="triangle"/>
          </a:ln>
        </p:spPr>
        <p:style>
          <a:lnRef idx="2">
            <a:schemeClr val="accent2"/>
          </a:lnRef>
          <a:fillRef idx="0">
            <a:schemeClr val="accent2"/>
          </a:fillRef>
          <a:effectRef idx="1">
            <a:schemeClr val="accent2"/>
          </a:effectRef>
          <a:fontRef idx="minor">
            <a:schemeClr val="tx1"/>
          </a:fontRef>
        </p:style>
      </p:cxnSp>
      <p:pic>
        <p:nvPicPr>
          <p:cNvPr id="32" name="Imagen 31">
            <a:extLst>
              <a:ext uri="{FF2B5EF4-FFF2-40B4-BE49-F238E27FC236}">
                <a16:creationId xmlns:a16="http://schemas.microsoft.com/office/drawing/2014/main" id="{FF94E094-7A38-4982-A36A-D87F4A5164B3}"/>
              </a:ext>
            </a:extLst>
          </p:cNvPr>
          <p:cNvPicPr>
            <a:picLocks noChangeAspect="1"/>
          </p:cNvPicPr>
          <p:nvPr/>
        </p:nvPicPr>
        <p:blipFill>
          <a:blip r:embed="rId2"/>
          <a:stretch>
            <a:fillRect/>
          </a:stretch>
        </p:blipFill>
        <p:spPr>
          <a:xfrm>
            <a:off x="3312368" y="4577532"/>
            <a:ext cx="3131840" cy="1959344"/>
          </a:xfrm>
          <a:prstGeom prst="rect">
            <a:avLst/>
          </a:prstGeom>
        </p:spPr>
      </p:pic>
      <p:pic>
        <p:nvPicPr>
          <p:cNvPr id="95" name="Imagen 94">
            <a:extLst>
              <a:ext uri="{FF2B5EF4-FFF2-40B4-BE49-F238E27FC236}">
                <a16:creationId xmlns:a16="http://schemas.microsoft.com/office/drawing/2014/main" id="{E979E1DB-7052-43FA-A4DE-000851483CB6}"/>
              </a:ext>
            </a:extLst>
          </p:cNvPr>
          <p:cNvPicPr>
            <a:picLocks noChangeAspect="1"/>
          </p:cNvPicPr>
          <p:nvPr/>
        </p:nvPicPr>
        <p:blipFill>
          <a:blip r:embed="rId3"/>
          <a:stretch>
            <a:fillRect/>
          </a:stretch>
        </p:blipFill>
        <p:spPr>
          <a:xfrm>
            <a:off x="212468" y="4565739"/>
            <a:ext cx="2847364" cy="1951411"/>
          </a:xfrm>
          <a:prstGeom prst="rect">
            <a:avLst/>
          </a:prstGeom>
        </p:spPr>
      </p:pic>
      <mc:AlternateContent xmlns:mc="http://schemas.openxmlformats.org/markup-compatibility/2006">
        <mc:Choice xmlns:a14="http://schemas.microsoft.com/office/drawing/2010/main" Requires="a14">
          <p:sp>
            <p:nvSpPr>
              <p:cNvPr id="103" name="10 CuadroTexto">
                <a:extLst>
                  <a:ext uri="{FF2B5EF4-FFF2-40B4-BE49-F238E27FC236}">
                    <a16:creationId xmlns:a16="http://schemas.microsoft.com/office/drawing/2014/main" id="{A1F74833-E6BA-49AA-AC3F-BA359FD155F6}"/>
                  </a:ext>
                </a:extLst>
              </p:cNvPr>
              <p:cNvSpPr txBox="1"/>
              <p:nvPr/>
            </p:nvSpPr>
            <p:spPr>
              <a:xfrm>
                <a:off x="6925586" y="4581128"/>
                <a:ext cx="1789211" cy="582888"/>
              </a:xfrm>
              <a:prstGeom prst="rect">
                <a:avLst/>
              </a:prstGeom>
              <a:noFill/>
              <a:ln>
                <a:solidFill>
                  <a:srgbClr val="336699"/>
                </a:solid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s-MX" sz="1400" b="0" i="1">
                          <a:latin typeface="Cambria Math"/>
                        </a:rPr>
                        <m:t>𝐶𝐼</m:t>
                      </m:r>
                      <m:r>
                        <a:rPr lang="es-MX" sz="1400" b="0" i="1">
                          <a:latin typeface="Cambria Math"/>
                        </a:rPr>
                        <m:t>=</m:t>
                      </m:r>
                      <m:f>
                        <m:fPr>
                          <m:ctrlPr>
                            <a:rPr lang="es-ES" sz="1400" i="1">
                              <a:latin typeface="Cambria Math" panose="02040503050406030204" pitchFamily="18" charset="0"/>
                            </a:rPr>
                          </m:ctrlPr>
                        </m:fPr>
                        <m:num>
                          <m:r>
                            <a:rPr lang="es-MX" sz="1400" b="0" i="1">
                              <a:latin typeface="Cambria Math"/>
                            </a:rPr>
                            <m:t>ƛ</m:t>
                          </m:r>
                          <m:r>
                            <a:rPr lang="es-MX" sz="1400" b="0" i="1">
                              <a:latin typeface="Cambria Math"/>
                            </a:rPr>
                            <m:t>𝑚𝑎𝑥</m:t>
                          </m:r>
                          <m:r>
                            <a:rPr lang="es-MX" sz="1400" b="0" i="1">
                              <a:latin typeface="Cambria Math"/>
                            </a:rPr>
                            <m:t>−</m:t>
                          </m:r>
                          <m:r>
                            <a:rPr lang="es-MX" sz="1400" b="0" i="1">
                              <a:latin typeface="Cambria Math"/>
                            </a:rPr>
                            <m:t>𝑛</m:t>
                          </m:r>
                        </m:num>
                        <m:den>
                          <m:r>
                            <a:rPr lang="es-MX" sz="1400" b="0" i="1">
                              <a:latin typeface="Cambria Math"/>
                            </a:rPr>
                            <m:t>𝑛</m:t>
                          </m:r>
                          <m:r>
                            <a:rPr lang="es-MX" sz="1400" b="0" i="1">
                              <a:latin typeface="Cambria Math"/>
                            </a:rPr>
                            <m:t>−1</m:t>
                          </m:r>
                        </m:den>
                      </m:f>
                    </m:oMath>
                  </m:oMathPara>
                </a14:m>
                <a:endParaRPr lang="es-ES" sz="1400" dirty="0"/>
              </a:p>
            </p:txBody>
          </p:sp>
        </mc:Choice>
        <mc:Fallback>
          <p:sp>
            <p:nvSpPr>
              <p:cNvPr id="103" name="10 CuadroTexto">
                <a:extLst>
                  <a:ext uri="{FF2B5EF4-FFF2-40B4-BE49-F238E27FC236}">
                    <a16:creationId xmlns:a16="http://schemas.microsoft.com/office/drawing/2014/main" id="{A1F74833-E6BA-49AA-AC3F-BA359FD155F6}"/>
                  </a:ext>
                </a:extLst>
              </p:cNvPr>
              <p:cNvSpPr txBox="1">
                <a:spLocks noRot="1" noChangeAspect="1" noMove="1" noResize="1" noEditPoints="1" noAdjustHandles="1" noChangeArrowheads="1" noChangeShapeType="1" noTextEdit="1"/>
              </p:cNvSpPr>
              <p:nvPr/>
            </p:nvSpPr>
            <p:spPr>
              <a:xfrm>
                <a:off x="6925586" y="4581128"/>
                <a:ext cx="1789211" cy="582888"/>
              </a:xfrm>
              <a:prstGeom prst="rect">
                <a:avLst/>
              </a:prstGeom>
              <a:blipFill>
                <a:blip r:embed="rId4"/>
                <a:stretch>
                  <a:fillRect/>
                </a:stretch>
              </a:blipFill>
              <a:ln>
                <a:solidFill>
                  <a:srgbClr val="336699"/>
                </a:solidFill>
              </a:ln>
            </p:spPr>
            <p:txBody>
              <a:bodyPr/>
              <a:lstStyle/>
              <a:p>
                <a:r>
                  <a:rPr lang="es-EC">
                    <a:noFill/>
                  </a:rPr>
                  <a:t> </a:t>
                </a:r>
              </a:p>
            </p:txBody>
          </p:sp>
        </mc:Fallback>
      </mc:AlternateContent>
      <mc:AlternateContent xmlns:mc="http://schemas.openxmlformats.org/markup-compatibility/2006">
        <mc:Choice xmlns:a14="http://schemas.microsoft.com/office/drawing/2010/main" Requires="a14">
          <p:sp>
            <p:nvSpPr>
              <p:cNvPr id="106" name="11 CuadroTexto">
                <a:extLst>
                  <a:ext uri="{FF2B5EF4-FFF2-40B4-BE49-F238E27FC236}">
                    <a16:creationId xmlns:a16="http://schemas.microsoft.com/office/drawing/2014/main" id="{4C880FF2-096D-442C-A24F-7FB3C77A86F9}"/>
                  </a:ext>
                </a:extLst>
              </p:cNvPr>
              <p:cNvSpPr txBox="1"/>
              <p:nvPr/>
            </p:nvSpPr>
            <p:spPr>
              <a:xfrm>
                <a:off x="6747905" y="5301208"/>
                <a:ext cx="2144575" cy="582888"/>
              </a:xfrm>
              <a:prstGeom prst="rect">
                <a:avLst/>
              </a:prstGeom>
              <a:noFill/>
              <a:ln>
                <a:solidFill>
                  <a:srgbClr val="336699"/>
                </a:solid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s-MX" sz="1400" b="0" i="1">
                          <a:latin typeface="Cambria Math"/>
                        </a:rPr>
                        <m:t>𝐶𝑅</m:t>
                      </m:r>
                      <m:r>
                        <a:rPr lang="es-MX" sz="1400" b="0" i="1">
                          <a:latin typeface="Cambria Math"/>
                        </a:rPr>
                        <m:t>=</m:t>
                      </m:r>
                      <m:f>
                        <m:fPr>
                          <m:ctrlPr>
                            <a:rPr lang="es-ES" sz="1400" i="1">
                              <a:latin typeface="Cambria Math" panose="02040503050406030204" pitchFamily="18" charset="0"/>
                            </a:rPr>
                          </m:ctrlPr>
                        </m:fPr>
                        <m:num>
                          <m:r>
                            <a:rPr lang="es-MX" sz="1400" b="0" i="1">
                              <a:latin typeface="Cambria Math"/>
                            </a:rPr>
                            <m:t>𝐶𝐼</m:t>
                          </m:r>
                        </m:num>
                        <m:den>
                          <m:r>
                            <a:rPr lang="es-MX" sz="1400" b="0" i="1">
                              <a:latin typeface="Cambria Math"/>
                            </a:rPr>
                            <m:t>Í</m:t>
                          </m:r>
                          <m:r>
                            <a:rPr lang="es-MX" sz="1400" b="0" i="1">
                              <a:latin typeface="Cambria Math"/>
                            </a:rPr>
                            <m:t>𝑛𝑑𝑖𝑐𝑒</m:t>
                          </m:r>
                          <m:r>
                            <a:rPr lang="es-MX" sz="1400" b="0" i="1">
                              <a:latin typeface="Cambria Math"/>
                            </a:rPr>
                            <m:t> </m:t>
                          </m:r>
                          <m:r>
                            <a:rPr lang="es-MX" sz="1400" b="0" i="1">
                              <a:latin typeface="Cambria Math"/>
                            </a:rPr>
                            <m:t>𝐴𝑙𝑒𝑎𝑡𝑜𝑟𝑖𝑜</m:t>
                          </m:r>
                        </m:den>
                      </m:f>
                    </m:oMath>
                  </m:oMathPara>
                </a14:m>
                <a:endParaRPr lang="es-ES" sz="1400" dirty="0"/>
              </a:p>
            </p:txBody>
          </p:sp>
        </mc:Choice>
        <mc:Fallback>
          <p:sp>
            <p:nvSpPr>
              <p:cNvPr id="106" name="11 CuadroTexto">
                <a:extLst>
                  <a:ext uri="{FF2B5EF4-FFF2-40B4-BE49-F238E27FC236}">
                    <a16:creationId xmlns:a16="http://schemas.microsoft.com/office/drawing/2014/main" id="{4C880FF2-096D-442C-A24F-7FB3C77A86F9}"/>
                  </a:ext>
                </a:extLst>
              </p:cNvPr>
              <p:cNvSpPr txBox="1">
                <a:spLocks noRot="1" noChangeAspect="1" noMove="1" noResize="1" noEditPoints="1" noAdjustHandles="1" noChangeArrowheads="1" noChangeShapeType="1" noTextEdit="1"/>
              </p:cNvSpPr>
              <p:nvPr/>
            </p:nvSpPr>
            <p:spPr>
              <a:xfrm>
                <a:off x="6747905" y="5301208"/>
                <a:ext cx="2144575" cy="582888"/>
              </a:xfrm>
              <a:prstGeom prst="rect">
                <a:avLst/>
              </a:prstGeom>
              <a:blipFill>
                <a:blip r:embed="rId5"/>
                <a:stretch>
                  <a:fillRect/>
                </a:stretch>
              </a:blipFill>
              <a:ln>
                <a:solidFill>
                  <a:srgbClr val="336699"/>
                </a:solidFill>
              </a:ln>
            </p:spPr>
            <p:txBody>
              <a:bodyPr/>
              <a:lstStyle/>
              <a:p>
                <a:r>
                  <a:rPr lang="es-EC">
                    <a:noFill/>
                  </a:rPr>
                  <a:t> </a:t>
                </a:r>
              </a:p>
            </p:txBody>
          </p:sp>
        </mc:Fallback>
      </mc:AlternateContent>
      <p:cxnSp>
        <p:nvCxnSpPr>
          <p:cNvPr id="120" name="Conector recto 119">
            <a:extLst>
              <a:ext uri="{FF2B5EF4-FFF2-40B4-BE49-F238E27FC236}">
                <a16:creationId xmlns:a16="http://schemas.microsoft.com/office/drawing/2014/main" id="{FE0B63E5-F9F4-46F7-B623-EE29269DD7F9}"/>
              </a:ext>
            </a:extLst>
          </p:cNvPr>
          <p:cNvCxnSpPr>
            <a:cxnSpLocks/>
          </p:cNvCxnSpPr>
          <p:nvPr/>
        </p:nvCxnSpPr>
        <p:spPr>
          <a:xfrm>
            <a:off x="3203848" y="4437113"/>
            <a:ext cx="0" cy="2304255"/>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1" name="Conector recto 120">
            <a:extLst>
              <a:ext uri="{FF2B5EF4-FFF2-40B4-BE49-F238E27FC236}">
                <a16:creationId xmlns:a16="http://schemas.microsoft.com/office/drawing/2014/main" id="{0F731DB1-9837-4DF4-99EE-9B60E23BECF8}"/>
              </a:ext>
            </a:extLst>
          </p:cNvPr>
          <p:cNvCxnSpPr>
            <a:cxnSpLocks/>
          </p:cNvCxnSpPr>
          <p:nvPr/>
        </p:nvCxnSpPr>
        <p:spPr>
          <a:xfrm>
            <a:off x="6588224" y="4437113"/>
            <a:ext cx="0" cy="2304255"/>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130" name="Picture 6" descr="Resultado de imagen para centro de posgrado espe">
            <a:hlinkClick r:id="rId6" action="ppaction://hlinksldjump"/>
            <a:extLst>
              <a:ext uri="{FF2B5EF4-FFF2-40B4-BE49-F238E27FC236}">
                <a16:creationId xmlns:a16="http://schemas.microsoft.com/office/drawing/2014/main" id="{E54BE2BB-DC54-4004-83F1-E209DB02F266}"/>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3" name="Rectángulo 2">
                <a:extLst>
                  <a:ext uri="{FF2B5EF4-FFF2-40B4-BE49-F238E27FC236}">
                    <a16:creationId xmlns:a16="http://schemas.microsoft.com/office/drawing/2014/main" id="{BE77B438-E1B0-4BD8-90A9-291E3CE42F97}"/>
                  </a:ext>
                </a:extLst>
              </p:cNvPr>
              <p:cNvSpPr/>
              <p:nvPr/>
            </p:nvSpPr>
            <p:spPr>
              <a:xfrm>
                <a:off x="6732241" y="6032115"/>
                <a:ext cx="2144575" cy="363636"/>
              </a:xfrm>
              <a:prstGeom prst="rect">
                <a:avLst/>
              </a:prstGeom>
              <a:no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s-MX" sz="1400" b="0" i="1" smtClean="0">
                          <a:solidFill>
                            <a:schemeClr val="tx1"/>
                          </a:solidFill>
                          <a:latin typeface="Cambria Math"/>
                        </a:rPr>
                        <m:t>𝐶𝑅</m:t>
                      </m:r>
                      <m:r>
                        <a:rPr lang="en-US" sz="1400" b="0" i="1" smtClean="0">
                          <a:solidFill>
                            <a:schemeClr val="tx1"/>
                          </a:solidFill>
                          <a:latin typeface="Cambria Math" panose="02040503050406030204" pitchFamily="18" charset="0"/>
                        </a:rPr>
                        <m:t>&lt;0.1</m:t>
                      </m:r>
                    </m:oMath>
                  </m:oMathPara>
                </a14:m>
                <a:endParaRPr lang="es-EC" sz="1400" dirty="0">
                  <a:solidFill>
                    <a:schemeClr val="tx1"/>
                  </a:solidFill>
                </a:endParaRPr>
              </a:p>
            </p:txBody>
          </p:sp>
        </mc:Choice>
        <mc:Fallback>
          <p:sp>
            <p:nvSpPr>
              <p:cNvPr id="3" name="Rectángulo 2">
                <a:extLst>
                  <a:ext uri="{FF2B5EF4-FFF2-40B4-BE49-F238E27FC236}">
                    <a16:creationId xmlns:a16="http://schemas.microsoft.com/office/drawing/2014/main" id="{BE77B438-E1B0-4BD8-90A9-291E3CE42F97}"/>
                  </a:ext>
                </a:extLst>
              </p:cNvPr>
              <p:cNvSpPr>
                <a:spLocks noRot="1" noChangeAspect="1" noMove="1" noResize="1" noEditPoints="1" noAdjustHandles="1" noChangeArrowheads="1" noChangeShapeType="1" noTextEdit="1"/>
              </p:cNvSpPr>
              <p:nvPr/>
            </p:nvSpPr>
            <p:spPr>
              <a:xfrm>
                <a:off x="6732241" y="6032115"/>
                <a:ext cx="2144575" cy="363636"/>
              </a:xfrm>
              <a:prstGeom prst="rect">
                <a:avLst/>
              </a:prstGeom>
              <a:blipFill>
                <a:blip r:embed="rId9"/>
                <a:stretch>
                  <a:fillRect/>
                </a:stretch>
              </a:blipFill>
              <a:ln>
                <a:solidFill>
                  <a:srgbClr val="336699"/>
                </a:solidFill>
              </a:ln>
            </p:spPr>
            <p:txBody>
              <a:bodyPr/>
              <a:lstStyle/>
              <a:p>
                <a:r>
                  <a:rPr lang="es-EC">
                    <a:noFill/>
                  </a:rPr>
                  <a:t> </a:t>
                </a:r>
              </a:p>
            </p:txBody>
          </p:sp>
        </mc:Fallback>
      </mc:AlternateContent>
    </p:spTree>
    <p:extLst>
      <p:ext uri="{BB962C8B-B14F-4D97-AF65-F5344CB8AC3E}">
        <p14:creationId xmlns:p14="http://schemas.microsoft.com/office/powerpoint/2010/main" val="2466768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a:pPr>
            <a:r>
              <a:rPr lang="es-EC" sz="1800" dirty="0">
                <a:effectLst/>
                <a:latin typeface="Arial" panose="020B0604020202020204" pitchFamily="34" charset="0"/>
                <a:ea typeface="Calibri" panose="020F0502020204030204" pitchFamily="34" charset="0"/>
              </a:rPr>
              <a:t>Identificación y Ponderación de Factores</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4.1. Evaluación Multicriterio </a:t>
            </a:r>
            <a:r>
              <a:rPr lang="es-MX" sz="2200" dirty="0" err="1">
                <a:solidFill>
                  <a:srgbClr val="336699"/>
                </a:solidFill>
              </a:rPr>
              <a:t>ESPOIR</a:t>
            </a:r>
            <a:endParaRPr lang="es-ES" sz="2200" dirty="0">
              <a:solidFill>
                <a:srgbClr val="336699"/>
              </a:solidFill>
            </a:endParaRPr>
          </a:p>
        </p:txBody>
      </p:sp>
      <p:pic>
        <p:nvPicPr>
          <p:cNvPr id="9" name="Imagen 8">
            <a:extLst>
              <a:ext uri="{FF2B5EF4-FFF2-40B4-BE49-F238E27FC236}">
                <a16:creationId xmlns:a16="http://schemas.microsoft.com/office/drawing/2014/main" id="{C24CBFDD-A022-40DE-81EC-4130DC9F70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166045"/>
            <a:ext cx="6264696" cy="2919139"/>
          </a:xfrm>
          <a:prstGeom prst="rect">
            <a:avLst/>
          </a:prstGeom>
          <a:noFill/>
          <a:ln>
            <a:noFill/>
          </a:ln>
        </p:spPr>
      </p:pic>
      <p:pic>
        <p:nvPicPr>
          <p:cNvPr id="15" name="Imagen 14">
            <a:extLst>
              <a:ext uri="{FF2B5EF4-FFF2-40B4-BE49-F238E27FC236}">
                <a16:creationId xmlns:a16="http://schemas.microsoft.com/office/drawing/2014/main" id="{FF695D33-7040-4989-A846-C986DD0D953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156956" y="5399112"/>
            <a:ext cx="2956560" cy="838200"/>
          </a:xfrm>
          <a:prstGeom prst="rect">
            <a:avLst/>
          </a:prstGeom>
          <a:noFill/>
          <a:ln>
            <a:noFill/>
          </a:ln>
        </p:spPr>
      </p:pic>
      <p:pic>
        <p:nvPicPr>
          <p:cNvPr id="3" name="Picture 6" descr="Resultado de imagen para centro de posgrado espe">
            <a:hlinkClick r:id="rId4" action="ppaction://hlinksldjump"/>
            <a:extLst>
              <a:ext uri="{FF2B5EF4-FFF2-40B4-BE49-F238E27FC236}">
                <a16:creationId xmlns:a16="http://schemas.microsoft.com/office/drawing/2014/main" id="{F1ED9E40-CA55-4FC9-996B-0812E87B9A00}"/>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95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startAt="2"/>
            </a:pPr>
            <a:r>
              <a:rPr lang="es-EC" sz="1800" dirty="0">
                <a:effectLst/>
                <a:latin typeface="Arial" panose="020B0604020202020204" pitchFamily="34" charset="0"/>
                <a:ea typeface="Calibri" panose="020F0502020204030204" pitchFamily="34" charset="0"/>
              </a:rPr>
              <a:t>Ponderación </a:t>
            </a:r>
            <a:r>
              <a:rPr lang="es-EC" sz="1800" dirty="0" err="1">
                <a:effectLst/>
                <a:latin typeface="Arial" panose="020B0604020202020204" pitchFamily="34" charset="0"/>
                <a:ea typeface="Calibri" panose="020F0502020204030204" pitchFamily="34" charset="0"/>
              </a:rPr>
              <a:t>Saaty</a:t>
            </a:r>
            <a:r>
              <a:rPr lang="es-EC" sz="1800" dirty="0">
                <a:effectLst/>
                <a:latin typeface="Arial" panose="020B0604020202020204" pitchFamily="34" charset="0"/>
                <a:ea typeface="Calibri" panose="020F0502020204030204" pitchFamily="34" charset="0"/>
              </a:rPr>
              <a:t> – Variables Socioeconómicas</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4.1. Evaluación Multicriterio </a:t>
            </a:r>
            <a:r>
              <a:rPr lang="es-MX" sz="2200" dirty="0" err="1">
                <a:solidFill>
                  <a:srgbClr val="336699"/>
                </a:solidFill>
              </a:rPr>
              <a:t>ESPOIR</a:t>
            </a:r>
            <a:endParaRPr lang="es-ES" sz="2200" dirty="0">
              <a:solidFill>
                <a:srgbClr val="336699"/>
              </a:solidFill>
            </a:endParaRPr>
          </a:p>
        </p:txBody>
      </p:sp>
      <p:pic>
        <p:nvPicPr>
          <p:cNvPr id="3" name="Imagen 2">
            <a:extLst>
              <a:ext uri="{FF2B5EF4-FFF2-40B4-BE49-F238E27FC236}">
                <a16:creationId xmlns:a16="http://schemas.microsoft.com/office/drawing/2014/main" id="{1FFAB212-659C-43D6-A5B3-CA09D8B59A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13213"/>
            <a:ext cx="8626160" cy="3532011"/>
          </a:xfrm>
          <a:prstGeom prst="rect">
            <a:avLst/>
          </a:prstGeom>
          <a:noFill/>
          <a:ln>
            <a:noFill/>
          </a:ln>
        </p:spPr>
      </p:pic>
      <p:pic>
        <p:nvPicPr>
          <p:cNvPr id="9" name="Imagen 8">
            <a:extLst>
              <a:ext uri="{FF2B5EF4-FFF2-40B4-BE49-F238E27FC236}">
                <a16:creationId xmlns:a16="http://schemas.microsoft.com/office/drawing/2014/main" id="{C79614CF-CB0B-4022-A85E-E9FA867F952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90457" y="5606267"/>
            <a:ext cx="3563086" cy="907919"/>
          </a:xfrm>
          <a:prstGeom prst="rect">
            <a:avLst/>
          </a:prstGeom>
          <a:noFill/>
          <a:ln>
            <a:noFill/>
          </a:ln>
        </p:spPr>
      </p:pic>
      <p:pic>
        <p:nvPicPr>
          <p:cNvPr id="14" name="Picture 6" descr="Resultado de imagen para centro de posgrado espe">
            <a:hlinkClick r:id="rId4" action="ppaction://hlinksldjump"/>
            <a:extLst>
              <a:ext uri="{FF2B5EF4-FFF2-40B4-BE49-F238E27FC236}">
                <a16:creationId xmlns:a16="http://schemas.microsoft.com/office/drawing/2014/main" id="{44C6B955-E23B-4CFF-BFA2-E68C0A30D33D}"/>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379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51456"/>
            <a:ext cx="8534400" cy="582888"/>
          </a:xfrm>
        </p:spPr>
        <p:txBody>
          <a:bodyPr>
            <a:normAutofit fontScale="90000"/>
          </a:bodyPr>
          <a:lstStyle/>
          <a:p>
            <a:pPr algn="l"/>
            <a:r>
              <a:rPr lang="es-MX" dirty="0">
                <a:solidFill>
                  <a:srgbClr val="336699"/>
                </a:solidFill>
              </a:rPr>
              <a:t>4. Propuesta Planteada</a:t>
            </a:r>
            <a:endParaRPr lang="es-ES" dirty="0">
              <a:solidFill>
                <a:srgbClr val="336699"/>
              </a:solidFill>
            </a:endParaRPr>
          </a:p>
        </p:txBody>
      </p:sp>
      <p:sp>
        <p:nvSpPr>
          <p:cNvPr id="5" name="Marcador de contenido 4">
            <a:extLst>
              <a:ext uri="{FF2B5EF4-FFF2-40B4-BE49-F238E27FC236}">
                <a16:creationId xmlns:a16="http://schemas.microsoft.com/office/drawing/2014/main" id="{47A4D936-D6F0-4110-9344-5A30569A4C98}"/>
              </a:ext>
            </a:extLst>
          </p:cNvPr>
          <p:cNvSpPr>
            <a:spLocks noGrp="1"/>
          </p:cNvSpPr>
          <p:nvPr>
            <p:ph sz="quarter" idx="1"/>
          </p:nvPr>
        </p:nvSpPr>
        <p:spPr/>
        <p:txBody>
          <a:bodyPr/>
          <a:lstStyle/>
          <a:p>
            <a:pPr marL="342900" indent="-342900">
              <a:buFont typeface="+mj-lt"/>
              <a:buAutoNum type="alphaLcParenR" startAt="2"/>
            </a:pPr>
            <a:r>
              <a:rPr lang="es-EC" sz="1800" dirty="0">
                <a:effectLst/>
                <a:latin typeface="Arial" panose="020B0604020202020204" pitchFamily="34" charset="0"/>
                <a:ea typeface="Calibri" panose="020F0502020204030204" pitchFamily="34" charset="0"/>
              </a:rPr>
              <a:t>Ponderación </a:t>
            </a:r>
            <a:r>
              <a:rPr lang="es-EC" sz="1800" dirty="0" err="1">
                <a:effectLst/>
                <a:latin typeface="Arial" panose="020B0604020202020204" pitchFamily="34" charset="0"/>
                <a:ea typeface="Calibri" panose="020F0502020204030204" pitchFamily="34" charset="0"/>
              </a:rPr>
              <a:t>Saaty</a:t>
            </a:r>
            <a:r>
              <a:rPr lang="es-EC" sz="1800" dirty="0">
                <a:effectLst/>
                <a:latin typeface="Arial" panose="020B0604020202020204" pitchFamily="34" charset="0"/>
                <a:ea typeface="Calibri" panose="020F0502020204030204" pitchFamily="34" charset="0"/>
              </a:rPr>
              <a:t> – Variables Administrativas</a:t>
            </a:r>
            <a:endParaRPr lang="es-EC" dirty="0"/>
          </a:p>
        </p:txBody>
      </p:sp>
      <p:sp>
        <p:nvSpPr>
          <p:cNvPr id="4" name="Elipse 3">
            <a:extLst>
              <a:ext uri="{FF2B5EF4-FFF2-40B4-BE49-F238E27FC236}">
                <a16:creationId xmlns:a16="http://schemas.microsoft.com/office/drawing/2014/main" id="{05C22C90-8409-48B1-935D-937C5D23F3DD}"/>
              </a:ext>
            </a:extLst>
          </p:cNvPr>
          <p:cNvSpPr/>
          <p:nvPr/>
        </p:nvSpPr>
        <p:spPr>
          <a:xfrm>
            <a:off x="4316924" y="980728"/>
            <a:ext cx="504056" cy="58288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6" name="1 Título">
            <a:extLst>
              <a:ext uri="{FF2B5EF4-FFF2-40B4-BE49-F238E27FC236}">
                <a16:creationId xmlns:a16="http://schemas.microsoft.com/office/drawing/2014/main" id="{FFCB99EB-F36D-4258-A83F-B345F4FC638C}"/>
              </a:ext>
            </a:extLst>
          </p:cNvPr>
          <p:cNvSpPr txBox="1">
            <a:spLocks/>
          </p:cNvSpPr>
          <p:nvPr/>
        </p:nvSpPr>
        <p:spPr>
          <a:xfrm>
            <a:off x="301752" y="898174"/>
            <a:ext cx="5710408" cy="44259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MX" sz="2200" dirty="0">
                <a:solidFill>
                  <a:srgbClr val="336699"/>
                </a:solidFill>
              </a:rPr>
              <a:t>4.1. Evaluación Multicriterio </a:t>
            </a:r>
            <a:r>
              <a:rPr lang="es-MX" sz="2200" dirty="0" err="1">
                <a:solidFill>
                  <a:srgbClr val="336699"/>
                </a:solidFill>
              </a:rPr>
              <a:t>ESPOIR</a:t>
            </a:r>
            <a:endParaRPr lang="es-ES" sz="2200" dirty="0">
              <a:solidFill>
                <a:srgbClr val="336699"/>
              </a:solidFill>
            </a:endParaRPr>
          </a:p>
        </p:txBody>
      </p:sp>
      <p:pic>
        <p:nvPicPr>
          <p:cNvPr id="9" name="Imagen 8">
            <a:extLst>
              <a:ext uri="{FF2B5EF4-FFF2-40B4-BE49-F238E27FC236}">
                <a16:creationId xmlns:a16="http://schemas.microsoft.com/office/drawing/2014/main" id="{C79614CF-CB0B-4022-A85E-E9FA867F952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90457" y="5606267"/>
            <a:ext cx="3563086" cy="907919"/>
          </a:xfrm>
          <a:prstGeom prst="rect">
            <a:avLst/>
          </a:prstGeom>
          <a:noFill/>
          <a:ln>
            <a:noFill/>
          </a:ln>
        </p:spPr>
      </p:pic>
      <p:pic>
        <p:nvPicPr>
          <p:cNvPr id="7" name="Imagen 6">
            <a:extLst>
              <a:ext uri="{FF2B5EF4-FFF2-40B4-BE49-F238E27FC236}">
                <a16:creationId xmlns:a16="http://schemas.microsoft.com/office/drawing/2014/main" id="{62964027-7D9B-45BC-B978-EF1263D271B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8423" y="1916832"/>
            <a:ext cx="8584057" cy="3503155"/>
          </a:xfrm>
          <a:prstGeom prst="rect">
            <a:avLst/>
          </a:prstGeom>
          <a:noFill/>
          <a:ln>
            <a:noFill/>
          </a:ln>
        </p:spPr>
      </p:pic>
      <p:pic>
        <p:nvPicPr>
          <p:cNvPr id="8" name="Picture 6" descr="Resultado de imagen para centro de posgrado espe">
            <a:hlinkClick r:id="rId4" action="ppaction://hlinksldjump"/>
            <a:extLst>
              <a:ext uri="{FF2B5EF4-FFF2-40B4-BE49-F238E27FC236}">
                <a16:creationId xmlns:a16="http://schemas.microsoft.com/office/drawing/2014/main" id="{6E5CA4C3-3A71-4545-95C8-B3A470207427}"/>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CrisscrossEtching trans="40000"/>
                    </a14:imgEffect>
                  </a14:imgLayer>
                </a14:imgProps>
              </a:ext>
              <a:ext uri="{28A0092B-C50C-407E-A947-70E740481C1C}">
                <a14:useLocalDpi xmlns:a14="http://schemas.microsoft.com/office/drawing/2010/main" val="0"/>
              </a:ext>
            </a:extLst>
          </a:blip>
          <a:srcRect/>
          <a:stretch>
            <a:fillRect/>
          </a:stretch>
        </p:blipFill>
        <p:spPr bwMode="auto">
          <a:xfrm>
            <a:off x="7656772" y="188640"/>
            <a:ext cx="1307716" cy="417868"/>
          </a:xfrm>
          <a:prstGeom prst="rect">
            <a:avLst/>
          </a:prstGeom>
          <a:noFill/>
          <a:effectLst>
            <a:reflection stA="0" endPos="650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118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2299</TotalTime>
  <Words>1055</Words>
  <Application>Microsoft Office PowerPoint</Application>
  <PresentationFormat>Presentación en pantalla (4:3)</PresentationFormat>
  <Paragraphs>159</Paragraphs>
  <Slides>21</Slides>
  <Notes>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Calibri</vt:lpstr>
      <vt:lpstr>Cambria Math</vt:lpstr>
      <vt:lpstr>Georgia</vt:lpstr>
      <vt:lpstr>Times New Roman</vt:lpstr>
      <vt:lpstr>Wingdings</vt:lpstr>
      <vt:lpstr>Wingdings 2</vt:lpstr>
      <vt:lpstr>Civil</vt:lpstr>
      <vt:lpstr>TEMA: “DISEÑO DE UN MODELO DE ASIGNACIÓN DE COSTOS AL PORTAFOLIO DE PRODUCTOS DE FUNDACIÓN ESPOIR”</vt:lpstr>
      <vt:lpstr>CONTENIDO</vt:lpstr>
      <vt:lpstr>Presentación de PowerPoint</vt:lpstr>
      <vt:lpstr>2. Resultados Primer Proyecto</vt:lpstr>
      <vt:lpstr>2. Resultados Primer Proyecto</vt:lpstr>
      <vt:lpstr>3. Metodología de Evaluación Multicriterio</vt:lpstr>
      <vt:lpstr>4. Propuesta Planteada</vt:lpstr>
      <vt:lpstr>4. Propuesta Planteada</vt:lpstr>
      <vt:lpstr>4. Propuesta Planteada</vt:lpstr>
      <vt:lpstr>4. Propuesta Planteada</vt:lpstr>
      <vt:lpstr>4. Propuesta Planteada</vt:lpstr>
      <vt:lpstr>4. Propuesta Planteada</vt:lpstr>
      <vt:lpstr>4. Propuesta Planteada</vt:lpstr>
      <vt:lpstr>4. Propuesta Planteada</vt:lpstr>
      <vt:lpstr>4. Propuesta Planteada</vt:lpstr>
      <vt:lpstr>4. Propuesta Planteada</vt:lpstr>
      <vt:lpstr>4. Propuesta Planteada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dchasi</dc:creator>
  <cp:lastModifiedBy>David Chasi</cp:lastModifiedBy>
  <cp:revision>181</cp:revision>
  <dcterms:created xsi:type="dcterms:W3CDTF">2018-09-19T14:21:31Z</dcterms:created>
  <dcterms:modified xsi:type="dcterms:W3CDTF">2020-09-03T04:53:59Z</dcterms:modified>
</cp:coreProperties>
</file>