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9144000" cy="5143500" type="screen16x9"/>
  <p:notesSz cx="6858000" cy="9144000"/>
  <p:embeddedFontLst>
    <p:embeddedFont>
      <p:font typeface="Lato" panose="020B0604020202020204" charset="0"/>
      <p:regular r:id="rId67"/>
      <p:bold r:id="rId68"/>
      <p:italic r:id="rId69"/>
      <p:boldItalic r:id="rId70"/>
    </p:embeddedFont>
    <p:embeddedFont>
      <p:font typeface="Lato Black" panose="020B0604020202020204" charset="0"/>
      <p:bold r:id="rId71"/>
      <p:boldItalic r:id="rId72"/>
    </p:embeddedFont>
    <p:embeddedFont>
      <p:font typeface="Raleway" panose="020B0604020202020204" charset="0"/>
      <p:regular r:id="rId73"/>
      <p:bold r:id="rId74"/>
      <p:italic r:id="rId75"/>
      <p:boldItalic r:id="rId76"/>
    </p:embeddedFont>
    <p:embeddedFont>
      <p:font typeface="Roboto" panose="020B0604020202020204" charset="0"/>
      <p:regular r:id="rId77"/>
      <p:bold r:id="rId78"/>
      <p:italic r:id="rId79"/>
      <p:boldItalic r:id="rId80"/>
    </p:embeddedFont>
    <p:embeddedFont>
      <p:font typeface="Roboto Medium" panose="020B0604020202020204" charset="0"/>
      <p:regular r:id="rId81"/>
      <p:bold r:id="rId82"/>
      <p:italic r:id="rId83"/>
      <p:boldItalic r:id="rId84"/>
    </p:embeddedFont>
    <p:embeddedFont>
      <p:font typeface="Roboto Thin" panose="020B0604020202020204"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4F20462-F325-41AA-99A4-1C4738176DAF}">
  <a:tblStyle styleId="{64F20462-F325-41AA-99A4-1C4738176DA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719F598-9570-4957-A3A5-B9EA1F2872E4}"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116"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font" Target="fonts/font22.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87" Type="http://schemas.openxmlformats.org/officeDocument/2006/relationships/font" Target="fonts/font21.fntdata"/><Relationship Id="rId61" Type="http://schemas.openxmlformats.org/officeDocument/2006/relationships/slide" Target="slides/slide60.xml"/><Relationship Id="rId82" Type="http://schemas.openxmlformats.org/officeDocument/2006/relationships/font" Target="fonts/font16.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Buenas tardes, saludos a todos los presentes gracias por acompañarnos en la disertación de nuestro trabajo de titulación donde realizamos la  IMPLEMENTACIÓN DE LA METODOLOGÍA BIM EN EL CENTRO DE INVESTIGACIONES ESPE”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947d3cca54_0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947d3cca54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Al trabajar en BIM, el flujo es continuo, se adapta y alimenta continuamente en cada etapa a diferencia de la metodología tradicional donde se pierde información y debe ingresarse nuevamente al pasar de una etapa a la otra, lo que repercute en tiempos, recursos y calidad.</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947d3cca54_0_2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947d3cca54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El BIM no se trata de usar un software computacional, es una metodología de trabajo colaborativo donde todos los interesados deben alimentar al modelo constantemente, es decir que si por ejemplo se descarga la última versión del programa más costoso y completo del entorno BIM en el mercado y al utilizarlo se continúa aplicando mentalidad tradicional, no se tendría diferencia alguna de haber utilizado CAD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947d3cca54_0_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947d3cca54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Un modelo BIM incluye información de todo tipo, …. además de las disciplinas usuales como arquitectura, estructura o MEP, se pueden incluir contratos, requisitos previos, datos de los propietarios, Costos, planificación, usos.</a:t>
            </a:r>
            <a:endParaRPr/>
          </a:p>
          <a:p>
            <a:pPr marL="0" lvl="0" indent="0" algn="l" rtl="0">
              <a:spcBef>
                <a:spcPts val="0"/>
              </a:spcBef>
              <a:spcAft>
                <a:spcPts val="0"/>
              </a:spcAft>
              <a:buNone/>
            </a:pPr>
            <a:r>
              <a:rPr lang="es-419"/>
              <a:t>****Por este motivo se debe tener en cuenta en qué vamos a enfocarnos en el momento de modelar y que es lo que queremos representar, así por ejemplo en la**** etapa de facility management, no se requiere de modelar el costo de cada elemento.</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947d3cca54_0_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947d3cca54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Los proyectos cumplen un ciclo de vida que son el DISeño, la CONstrucción y OPeración, de este modo, la 1D: Programación de la obra; 2D: bocetos y diseños (CAD); 3D: creación del modelo virtual: 4D Tiempo; 5D Costos; 6D Análisis (enfoque sustentabilidad); 7D operación y mantenimiento.</a:t>
            </a:r>
            <a:endParaRPr/>
          </a:p>
          <a:p>
            <a:pPr marL="0" lvl="0" indent="0" algn="l" rtl="0">
              <a:spcBef>
                <a:spcPts val="0"/>
              </a:spcBef>
              <a:spcAft>
                <a:spcPts val="0"/>
              </a:spcAft>
              <a:buNone/>
            </a:pPr>
            <a:endParaRPr/>
          </a:p>
          <a:p>
            <a:pPr marL="0" lvl="0" indent="0" algn="l" rtl="0">
              <a:spcBef>
                <a:spcPts val="0"/>
              </a:spcBef>
              <a:spcAft>
                <a:spcPts val="0"/>
              </a:spcAft>
              <a:buNone/>
            </a:pPr>
            <a:r>
              <a:rPr lang="es-419"/>
              <a:t>En BIM las dimensiones y fases de un proyecto no son lineales, por el contrario se busca traslapar estas etapas, es decir, mientras se diseña, ya se está planificando la construcción y la operación del edificio (Nuevos parámetros de diseño), e incluso ya se está construyendo físicamente y haciendo el manual de operación y mantenimiento.</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947d3cca54_0_2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947d3cca54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nivel de desarrollo LOD, depende de que información queremos, podemos y necesitamos modelar.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947d3cca54_0_17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947d3cca54_0_17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El facility management e</a:t>
            </a:r>
            <a:r>
              <a:rPr lang="es-419">
                <a:solidFill>
                  <a:schemeClr val="dk1"/>
                </a:solidFill>
              </a:rPr>
              <a:t>es una disciplina que asegura y gestiona el funcionamiento de inmuebles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s-419"/>
              <a:t>El modelo en el facility management se enfoca en la incorporación de datos no gráficos  </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947d3cca54_0_1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947d3cca54_0_1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Se establece que información es la que se necesita en el FM, cuales van a ser los entregables del modelo, la gestión es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947d3cca54_0_16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947d3cca54_0_16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La simulación es ….. y sirve para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947d3cca54_1_16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947d3cca54_1_1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Se presenta el caso de estudio e implementación de la metodologia en el Centro de investigaciones de la ESPE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947d3cca54_0_16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947d3cca54_0_1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Edificio esta en construcción por parte de la Universidad, con área …. con una estructura ….  y pose  …. </a:t>
            </a:r>
            <a:endParaRPr/>
          </a:p>
          <a:p>
            <a:pPr marL="0" lvl="0" indent="0" algn="l" rtl="0">
              <a:spcBef>
                <a:spcPts val="0"/>
              </a:spcBef>
              <a:spcAft>
                <a:spcPts val="0"/>
              </a:spcAft>
              <a:buNone/>
            </a:pPr>
            <a:r>
              <a:rPr lang="es-419"/>
              <a:t>Antes del modelado se estableció: recopilacion, como vamos a  implementar el modelo, implementación bim en el OM</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9672bb755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9672bb755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Nuestra exposición está distribuida en 5 puntos se tratará trataremos: </a:t>
            </a:r>
            <a:endParaRPr/>
          </a:p>
          <a:p>
            <a:pPr marL="0" lvl="0" indent="0" algn="l" rtl="0">
              <a:spcBef>
                <a:spcPts val="0"/>
              </a:spcBef>
              <a:spcAft>
                <a:spcPts val="0"/>
              </a:spcAft>
              <a:buNone/>
            </a:pPr>
            <a:r>
              <a:rPr lang="es-419"/>
              <a:t>La idea de donde nace el proyecto, sus objetivos.</a:t>
            </a:r>
            <a:endParaRPr/>
          </a:p>
          <a:p>
            <a:pPr marL="0" lvl="0" indent="0" algn="l" rtl="0">
              <a:spcBef>
                <a:spcPts val="0"/>
              </a:spcBef>
              <a:spcAft>
                <a:spcPts val="0"/>
              </a:spcAft>
              <a:buNone/>
            </a:pPr>
            <a:r>
              <a:rPr lang="es-419"/>
              <a:t>Una introducción a la metodología BIM que aplicamos</a:t>
            </a:r>
            <a:endParaRPr/>
          </a:p>
          <a:p>
            <a:pPr marL="0" lvl="0" indent="0" algn="l" rtl="0">
              <a:spcBef>
                <a:spcPts val="0"/>
              </a:spcBef>
              <a:spcAft>
                <a:spcPts val="0"/>
              </a:spcAft>
              <a:buNone/>
            </a:pPr>
            <a:r>
              <a:rPr lang="es-419"/>
              <a:t>El desarrolla del modelado del CI ESPE</a:t>
            </a:r>
            <a:endParaRPr/>
          </a:p>
          <a:p>
            <a:pPr marL="0" lvl="0" indent="0" algn="l" rtl="0">
              <a:spcBef>
                <a:spcPts val="0"/>
              </a:spcBef>
              <a:spcAft>
                <a:spcPts val="0"/>
              </a:spcAft>
              <a:buNone/>
            </a:pPr>
            <a:r>
              <a:rPr lang="es-419"/>
              <a:t>Presentaremos un guía para la gestión y mantenimiento del edificio</a:t>
            </a:r>
            <a:endParaRPr/>
          </a:p>
          <a:p>
            <a:pPr marL="0" lvl="0" indent="0" algn="l" rtl="0">
              <a:spcBef>
                <a:spcPts val="0"/>
              </a:spcBef>
              <a:spcAft>
                <a:spcPts val="0"/>
              </a:spcAft>
              <a:buNone/>
            </a:pPr>
            <a:r>
              <a:rPr lang="es-419"/>
              <a:t>y las conclusiones y recomendaciones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947d3cca54_0_16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947d3cca54_0_1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En la recopilación de la información se estableció el alcance que va a tener el modelo, que disciplinas van a ser incorporadas……. de todo el edificio o de ciertos bloques …..</a:t>
            </a:r>
            <a:endParaRPr/>
          </a:p>
          <a:p>
            <a:pPr marL="0" lvl="0" indent="0" algn="l" rtl="0">
              <a:spcBef>
                <a:spcPts val="0"/>
              </a:spcBef>
              <a:spcAft>
                <a:spcPts val="0"/>
              </a:spcAft>
              <a:buNone/>
            </a:pPr>
            <a:r>
              <a:rPr lang="es-419"/>
              <a:t>La información se obtuvo de archivos CAD y matrices en tablas de excel</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947d3cca54_0_17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947d3cca54_0_1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Para la implementación BIM se estableció el estado actual del proyecto y cómo va a ser el punto de intervención BIM.</a:t>
            </a:r>
            <a:endParaRPr/>
          </a:p>
          <a:p>
            <a:pPr marL="0" lvl="0" indent="0" algn="l" rtl="0">
              <a:spcBef>
                <a:spcPts val="0"/>
              </a:spcBef>
              <a:spcAft>
                <a:spcPts val="0"/>
              </a:spcAft>
              <a:buNone/>
            </a:pPr>
            <a:r>
              <a:rPr lang="es-419"/>
              <a:t>La etapa de diseño ya está finalizada, El proyecto está en etapa de construcción, específicamente en etapa de acabado,</a:t>
            </a:r>
            <a:endParaRPr/>
          </a:p>
          <a:p>
            <a:pPr marL="0" lvl="0" indent="0" algn="l" rtl="0">
              <a:spcBef>
                <a:spcPts val="0"/>
              </a:spcBef>
              <a:spcAft>
                <a:spcPts val="0"/>
              </a:spcAft>
              <a:buNone/>
            </a:pPr>
            <a:r>
              <a:rPr lang="es-419"/>
              <a:t>Por el momento no existe información de planificación y mantenimiento, aunque se han generado algunos planos As built que sirvieron en la recopilación de datos.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s-419">
                <a:solidFill>
                  <a:schemeClr val="dk1"/>
                </a:solidFill>
              </a:rPr>
              <a:t>es decir los diseños y rediseños, la documentación, cantidades de obra, etc. sin embargo aún se trabaja en diseños puntuales.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947d3cca54_0_17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947d3cca54_0_17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Se estableció el uso de carpetas compartidas para la coordinación y comunicación, es decir plataformas basadas en la nube. en el cual realizamos nuestros ficheros del modelo pasando por ejemplo de nueve archivos CAD en la arquitectura  a un único modelo separado en tres ficheros. </a:t>
            </a:r>
            <a:endParaRPr/>
          </a:p>
          <a:p>
            <a:pPr marL="0" lvl="0" indent="0" algn="l" rtl="0">
              <a:spcBef>
                <a:spcPts val="0"/>
              </a:spcBef>
              <a:spcAft>
                <a:spcPts val="0"/>
              </a:spcAft>
              <a:buNone/>
            </a:pPr>
            <a:r>
              <a:rPr lang="es-419"/>
              <a:t>Se estableció el plan de ejecución BIM que en su versión más simple se detallan los entregables, el LOD y el flujo de trabajo.</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947d3cca54_0_17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947d3cca54_0_1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Se establece un diferente LOD de acuerdo a cada especialidad asi en ARQ …… y EST …..</a:t>
            </a:r>
            <a:endParaRPr/>
          </a:p>
          <a:p>
            <a:pPr marL="0" lvl="0" indent="0" algn="l" rtl="0">
              <a:spcBef>
                <a:spcPts val="0"/>
              </a:spcBef>
              <a:spcAft>
                <a:spcPts val="0"/>
              </a:spcAft>
              <a:buNone/>
            </a:pPr>
            <a:r>
              <a:rPr lang="es-419"/>
              <a:t>En la animación se va lo que significa pasar de un lOD 300 a un LOD 400 de la estructura en el caso de estudio en particular, donde todas las conexiones fueron modeladas.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947d3cca54_0_20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947d3cca54_0_20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una vez determinado el alcance, establecido estrategias, haber recopilado la información y  especificar el LOD. La coordinación utilizada es de nivel dos es decir el uso de archivos con vinculación federada, creo un archivo donde vínculo (Coordino) con otro archivo. De acuerdo a esto contrario a lo que se hace en la etapa de diseño se modeló la estructura en primer lugar, y con este archivo vinculado se generó la arquitectura, A la par se realiza la cimentación que fue modificado de acuerdo a los vínculos de la estructura y la arquitectura, con estos tres archivos se implantó el proyecto en un modelo de emplazamiento. </a:t>
            </a:r>
            <a:endParaRPr/>
          </a:p>
          <a:p>
            <a:pPr marL="0" lvl="0" indent="0" algn="l" rtl="0">
              <a:spcBef>
                <a:spcPts val="0"/>
              </a:spcBef>
              <a:spcAft>
                <a:spcPts val="0"/>
              </a:spcAft>
              <a:buNone/>
            </a:pPr>
            <a:endParaRPr/>
          </a:p>
          <a:p>
            <a:pPr marL="0" lvl="0" indent="0" algn="l" rtl="0">
              <a:spcBef>
                <a:spcPts val="0"/>
              </a:spcBef>
              <a:spcAft>
                <a:spcPts val="0"/>
              </a:spcAft>
              <a:buNone/>
            </a:pPr>
            <a:r>
              <a:rPr lang="es-419"/>
              <a:t>Todos estos modelos constituyen los entregables que definimos en el PEB. planos, detalles, no son nuestros entregables, pero podrán ser extraídos de los modelos previa la configuración de los mismos según las necesidades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s-419">
                <a:solidFill>
                  <a:schemeClr val="dk1"/>
                </a:solidFill>
              </a:rPr>
              <a:t>Posterior a esto y teniendo de base los archivos anteriores se fue generando a la par las diferentes instalaciones MEP del proyecto. Todos estos archivos constituyen el modelo de inventario, es decir basado en los planos, que en lo posible con las visitas de campo que se realizaron se hicieron correcciones generando el modelo As built. este modelo será la base para ir realizando el modelo FM.</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947d3cca54_0_20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947d3cca54_0_20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Todos estos modelos deben ser gestionados con una base de datos que es dinámica e interactiva, basada en 3D genera mucha información visual, y sobre todo es información vinculada. Un cambio en algún modelo será  visualizado en otro. </a:t>
            </a:r>
            <a:endParaRPr/>
          </a:p>
          <a:p>
            <a:pPr marL="0" lvl="0" indent="0" algn="l" rtl="0">
              <a:spcBef>
                <a:spcPts val="0"/>
              </a:spcBef>
              <a:spcAft>
                <a:spcPts val="0"/>
              </a:spcAft>
              <a:buNone/>
            </a:pPr>
            <a:r>
              <a:rPr lang="es-419"/>
              <a:t>Se busca evitar la pérdida de información, desactualizacion, o perder tiempo en la búsqueda de la misma, que es lo que sucede si mi información es estática y rígida sin conexión entre ellas, situación que la experimentamos en la recopilación de los planos de diseño y as built,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947d3cca54_0_20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947d3cca54_0_2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Una vez definido el LOD y alcance del proyecto, se modela la estructura, para lo cual generamos una plantilla de estructura metálica donde ingresamos las unidades, materiales, plantillas de vista y modificamos los elementos genéricos del programa para convertirlos en específicos del proyecto, editando las familias de vigas, columnas y conexiones estructurales con la información real del edificio, esta plantilla se genera una única vez y se utiliza para todos los bloques.</a:t>
            </a:r>
            <a:endParaRPr/>
          </a:p>
          <a:p>
            <a:pPr marL="0" lvl="0" indent="0" algn="l" rtl="0">
              <a:spcBef>
                <a:spcPts val="0"/>
              </a:spcBef>
              <a:spcAft>
                <a:spcPts val="0"/>
              </a:spcAft>
              <a:buNone/>
            </a:pPr>
            <a:r>
              <a:rPr lang="es-419"/>
              <a:t>Posteriormente se vinculan los archivos CAD para proceder a modelar con estos planos base como referencia para crear niveles y rejillas.</a:t>
            </a: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947d3cca54_0_17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947d3cca54_0_1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Presentamos 3 de los 6 archivos estructurales generados, inicialmente modelamos el bloque uno para lo que empleamos alrededor de 10 horas en completar el nivel de planta baja, tiempo que posteriormente nos bastó para completar los bloques 4 y 5 y para el bloque número 8 fueron necesarias 2 horas al estar más familiarizados con la interfaz del programa.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947d3cca54_0_2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947d3cca54_0_2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Este es un detalle de la cubierta del auditorio en el bloque 4</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947d3cca54_0_23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947d3cca54_0_2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Los elementos genéricos del programa se distribuyen en diferentes familias que dependen de sus atributos, funciones, o disciplinas, para generar los modelos especiales que son los aisladores sísmicos de Base modificó una familia de cimentación, de la que se fueron creando extrusiones, cortes y supresiones de superficies hasta representar el elemento real, tambíen se definen restricciones que permiten que solo pueda ser colocado bajo un a columna anfitrión y sobre una pilar de cimentación, de igual manera los disipadores de energía se modelaron como conexiones estructurales cuyos anfitriones son vigas horizontales.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947d3cca5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947d3cca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en el ecuador necesitamos implementar nuevas metodologias y tecnologias para ser más competitivos en el campo de la construcción</a:t>
            </a:r>
            <a:endParaRPr/>
          </a:p>
          <a:p>
            <a:pPr marL="0" lvl="0" indent="0" algn="l" rtl="0">
              <a:spcBef>
                <a:spcPts val="0"/>
              </a:spcBef>
              <a:spcAft>
                <a:spcPts val="0"/>
              </a:spcAft>
              <a:buNone/>
            </a:pPr>
            <a:r>
              <a:rPr lang="es-419"/>
              <a:t>En nuestra investigación partimos de un edificio diseñado y construido con la metodología tradicional al cual se le quiere adaptar metodologías de vanguardia para aprovechar las ventajas de un modelo </a:t>
            </a:r>
            <a:endParaRPr/>
          </a:p>
          <a:p>
            <a:pPr marL="0" lvl="0" indent="0" algn="l" rtl="0">
              <a:spcBef>
                <a:spcPts val="0"/>
              </a:spcBef>
              <a:spcAft>
                <a:spcPts val="0"/>
              </a:spcAft>
              <a:buNone/>
            </a:pPr>
            <a:r>
              <a:rPr lang="es-419"/>
              <a:t>este trabajo es el punto de partida para que el para que la ESPE y la comunidad puedan hacer uso del BIM en nuevos proyectos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947d3cca54_0_22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947d3cca54_0_2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Podemos ver otros detalles de conexiones estructurales, cuyos tornillos, placas y anclajes tienen las dimensiones, diámetros y </a:t>
            </a:r>
            <a:r>
              <a:rPr lang="es-419">
                <a:solidFill>
                  <a:schemeClr val="dk1"/>
                </a:solidFill>
              </a:rPr>
              <a:t>ubicación</a:t>
            </a:r>
            <a:r>
              <a:rPr lang="es-419"/>
              <a:t> obtenidos de los planos de estructura metálica</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947d3cca54_0_23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947d3cca54_0_2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El proyecto se diseñó como una estructura mixta, la parte de cimentación a diferencia de la superestructura es de hormigón Armado donde se modeló el acero de refuerzo siguiendo los lineamientos de diseño en cuanto a diámetros de varilla, formas de estribos, espaciamientos, se puede notar que el nivel de detalle que se alcanza es mucho más representativo que en los planos tradicionales donde se requieren cortes, alzados y detalles específicos para apreciar lo que los dibujos representan.</a:t>
            </a:r>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947d3cca54_0_23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947d3cca54_0_2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La estructura es la referencia para continuar con el modelado de las demás disciplinas, las familias de elementos de los bloques arquitectónicos como muros cortina, ventanas, puertas y cubiertas se crearon de acuerdo a las medidas, materiales y formas de los planos proporcionados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947d3cca54_0_23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947d3cca54_0_2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Se puede apreciar la capacidad gráfica, que lejos de ser un componente estético del diseño, ayuda enormemente en las etapas de construcción,Operación y Mantenimiento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947d3cca54_0_23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947d3cca54_0_2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Los activos como sillas, escritorios, se ubican de forma referencial dentro del modelo para posteriormente actualizarlos cuando sean adquiridos con sus datos específicos, como precio, fabricantes, mantenimiento tema que será abordado dentro del facility management más adelante.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947d3cca54_0_23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947d3cca54_0_2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La topografía es un ejemplo de versatilidad de la metodología BIM, ya que se utilizó el programa CIVIL 3D para exportar las curvas de nivel y puntos del terreno para colocar la implantación del proyecto, El nivel de detalle que se puede alcanzar es importante, se pueden introducir calles, veredas, árboles, vegetación letreros, entre otros etc.</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947d3cca54_0_2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947d3cca54_0_2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Podemos ver una imagen renderizada del proyecto completo</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947d3cca54_0_23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947d3cca54_0_2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Se modelan las tuberías de sanitaria y agua potable con su posición tridimensional lo que posibilita la detección de colisiones e interferencias en cuanto a alturas, desfase, y colisiones con otras disciplinas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947d3cca54_0_24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947d3cca54_0_2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Elementos como lavatorios, tuberías, servicios, cajas de revisión, cisternas pueden crearse modificando las familias o desde cero, y pueden especificarse los materiales, acabados hasta pintura.</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947d3cca54_0_24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947d3cca54_0_2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Al modificar la transparencia de elementos arquitectónicos y estructurales, se puede apreciar las instalaciones en 3D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9672bb7557_0_5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9672bb7557_0_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Como pasar de una metodología enfocada a generar planos 2d a un modelo de construcción virtual y gestiona una gran cantidad de información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947d3cca54_0_2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947d3cca54_0_2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Para la disciplina eléctrica se crearon todos los elementos y se conectaron a través de los sistemas de circuitos de fuerza e iluminación y para la parte electrónica se modelaron las bandejas de cables, elementos y tuberías como por ejemplo los de datos y seguridad.</a:t>
            </a:r>
            <a:endParaRPr/>
          </a:p>
          <a:p>
            <a:pPr marL="0" lvl="0" indent="0" algn="l" rtl="0">
              <a:spcBef>
                <a:spcPts val="0"/>
              </a:spcBef>
              <a:spcAft>
                <a:spcPts val="0"/>
              </a:spcAft>
              <a:buNone/>
            </a:pPr>
            <a:r>
              <a:rPr lang="es-419"/>
              <a:t>Es importante destacar que al realizar las instalaciones MEP el programa se asegura de que no se olvide ninguna terminal o tubería desconectada lo que garantiza que todos los elementos estén dentro de sus circuitos y no se encuentren duplicados.</a:t>
            </a:r>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947d3cca54_0_24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947d3cca54_0_2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Una de las mejores herramientas que nos ofrece el modelamiento en BIM es la detección de interferencias, por ejemplo que las tuberías se conecten en los ángulos correspondientes al diseño, o que existan elementos montados en otros como en el ejemplo de la imagen donde se puede ver que una caja de revisión está interfiriendo con un muro, el programa ubica y resalta los elementos en conflicto para darles solución.</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947d3cca54_1_16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947d3cca54_1_1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Una vez concluido el modelo As built del edificio, nos enfocaremos al modelo FM</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947d3cca54_1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947d3cca54_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Para el modelo FM, se establece la siguiente mapa que es una guía a aplicar la etapa de operación y mantenimiento SEPARADA EN TRES FASES COLORES.</a:t>
            </a:r>
            <a:endParaRPr/>
          </a:p>
          <a:p>
            <a:pPr marL="0" lvl="0" indent="0" algn="l" rtl="0">
              <a:spcBef>
                <a:spcPts val="0"/>
              </a:spcBef>
              <a:spcAft>
                <a:spcPts val="0"/>
              </a:spcAft>
              <a:buNone/>
            </a:pPr>
            <a:r>
              <a:rPr lang="es-419"/>
              <a:t>Esta guia esta enfocada a una edificación construida o en proceso de construcción.</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947d3cca54_0_16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947d3cca54_0_1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La etapa de diagnóstico inicial, que es la recopilación de los datos y de tener información sobre el plan de mantenimiento. Lo explicado anteriormente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947d3cca54_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947d3cca54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Lo explicado con anterioridad, la creación del modelo desde el 2D hasta el As built para obtener el modelo FM</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947d3cca54_1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947d3cca54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Cómo gestionar la información y la documentación (modelos), Uso de carpetas compartidas. cómo vincular los archivos, y hago accesible la información: Un usuario que no dispongan de programas BIM</a:t>
            </a:r>
            <a:endParaRPr/>
          </a:p>
          <a:p>
            <a:pPr marL="0" lvl="0" indent="0" algn="l" rtl="0">
              <a:spcBef>
                <a:spcPts val="0"/>
              </a:spcBef>
              <a:spcAft>
                <a:spcPts val="0"/>
              </a:spcAft>
              <a:buNone/>
            </a:pPr>
            <a:r>
              <a:rPr lang="es-419"/>
              <a:t>Género archivos IFC con los cuales puedo acceder a varios visualizadores en internet o programas livianos, en los cuales puedo ver, navegar, filtrar y entender mejor los proyectos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947d3cca54_1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947d3cca54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Antes de empezar a pensar en la O&amp;M, debo mapear cuales son los activos, se crea un mapa de servicio por ejemplo instalaciones eléctricas: tableros de distribución. información modelada y accesible del modelo. y puedo asignar costos de mantenimiento. Esta lista es clave y debe ser realizada en conjunto con el modelo BIM.</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947d3cca54_1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947d3cca54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Debe ingresar la información de los productos, equipos, mobiliarios, etc. es decir los activos que forman parte de mi edificación. Esta información puede estar acompañada de  documentación como manuales</a:t>
            </a:r>
            <a:endParaRPr/>
          </a:p>
          <a:p>
            <a:pPr marL="0" lvl="0" indent="0" algn="l" rtl="0">
              <a:spcBef>
                <a:spcPts val="0"/>
              </a:spcBef>
              <a:spcAft>
                <a:spcPts val="0"/>
              </a:spcAft>
              <a:buNone/>
            </a:pPr>
            <a:r>
              <a:rPr lang="es-419"/>
              <a:t>Esta es una ficha básica de información que debe ser recolectada e ingresada al modelo</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947d3cca54_1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947d3cca54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Como ejemplo se ingresó en el elemento aislador sísmico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947d3cca54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947d3cca54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947d3cca54_1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947d3cca54_1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Con la información y la metodología para manejar la información en FM. debemos gestionarla. esto es de importancia ya que los costos asociados de la fase de operación y mantenimiento, que incluyen las reparaciones y renovaciones es de de un 70% comparado con la construcción de 20%, el diseño de 6% y la demolición de 4%, en todo el ciclo de vida de un proyecto. Gestionar bien en esta fase, repercutirá en un ahorro, en alargar la vida útil de la edificación y su calidad. además de explotar al edificio y sus activos lo más posible</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947d3cca54_1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947d3cca54_1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En nuestro plan de gestion FM establecimos un proceso, que implica un cambio, así tenemos que en primer lugar analizar y conocer la organización, que procedimientos y tareas se hacen en el O&amp;M.  Este cambio de metodología implica inversión,por lo cual es necesario un análisis de retorno de la inversión. Se debe establecer un puesta en marcha de la nueva metodología, esto implica personal, herramientas, es decir una transición progresiva.</a:t>
            </a:r>
            <a:endParaRPr/>
          </a:p>
          <a:p>
            <a:pPr marL="0" lvl="0" indent="0" algn="l" rtl="0">
              <a:spcBef>
                <a:spcPts val="0"/>
              </a:spcBef>
              <a:spcAft>
                <a:spcPts val="0"/>
              </a:spcAft>
              <a:buNone/>
            </a:pPr>
            <a:r>
              <a:rPr lang="es-419"/>
              <a:t>Se deben establecer nuevos equipos con roles y competencias y donde es indispensable la capacitación. Se deben seguir Estandares como la ISO 19650, que dan lineamientos para el manejo del modelo FM. y debemos tener un soporte y control de la gestión BIM para poder lograr así la mejora continua.</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947d3cca54_1_14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947d3cca54_1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con nuestro inventario de activos en conjunto con nuestro mapeo de servicios,  Establecimos un ejemplo de flujo de procesos para el plan de mantenimiento  podemos ver …………………………….. </a:t>
            </a:r>
            <a:endParaRPr/>
          </a:p>
          <a:p>
            <a:pPr marL="0" lvl="0" indent="0" algn="l" rtl="0">
              <a:spcBef>
                <a:spcPts val="0"/>
              </a:spcBef>
              <a:spcAft>
                <a:spcPts val="0"/>
              </a:spcAft>
              <a:buNone/>
            </a:pPr>
            <a:r>
              <a:rPr lang="es-419"/>
              <a:t>De esta maner podemos utilizar el BIM tanto en mantenimiento correctiva en miras de convertirlo cada vez más en preventivo, con la simulación y programación de mantenimientos.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947d3cca54_1_15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947d3cca54_1_1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Se presenta el siguiente Mapa de procesos para el plan de gestión y mantenimiento en donde se puede partir de recorridos a la edificación, generar ordenes de trabajo con la codificación mencionada.  Se identificará los elementos en el modelo, y se planificará el mantenimiento, al cual se deben asociar los costos, toda esta información ingresa y se extrae del repositorio documental es decir el modelo y documentación la cual deberá ser accesible por ejemplo con el uso del servidor de la universidad.</a:t>
            </a:r>
            <a:endParaRPr/>
          </a:p>
          <a:p>
            <a:pPr marL="0" lvl="0" indent="0" algn="l" rtl="0">
              <a:spcBef>
                <a:spcPts val="0"/>
              </a:spcBef>
              <a:spcAft>
                <a:spcPts val="0"/>
              </a:spcAft>
              <a:buNone/>
            </a:pPr>
            <a:r>
              <a:rPr lang="es-419"/>
              <a:t>De esta manera se programaran los mantenimientos en el tiempo y se establecerá el plan de Mantenimiento y activos. de ser necesario se hará la adquisición de nuevos activos que de igual manera ingresaran a la base de datos y al modelo FM, Al modelo As built de ser el caso. información que podrá ser visualizada. y servirá para futuras remodelación y reformas del edificio.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947d3cca54_1_16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947d3cca54_1_1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947d3cca54_1_15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947d3cca54_1_1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947d3cca54_1_15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947d3cca54_1_1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947d3cca54_1_1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947d3cca54_1_1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Se describe el flujo al actualizar los modelos, que partirá siempre del modelo as built, el cual ante una remodelación deberá ser registrado tanto el modelo de inventario (diseño), como el resultante de la reforma (As built), esta actualización debe ser realizada periódicamente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947d3cca54_1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947d3cca54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El costo de inversión para implementar el facility management en el Centro de investigaciones sería de 16.400 dólares aproximadamente, incluyendo costos de capacitación, hardware y las licencias de Autodesk.</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947d3cca54_1_15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947d3cca54_1_15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Finalmente los Beneficios de aplicar un modelo FM son varios, que se refieren a temas como las Visualización Gráfica, Control de documentación, Simulaciones, Mantenimiento, disminución en costos y tiempo.</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947d3cca54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947d3cca54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947d3cca54_1_16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947d3cca54_1_1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s-419" sz="1300">
                <a:solidFill>
                  <a:srgbClr val="595959"/>
                </a:solidFill>
                <a:latin typeface="Lato"/>
                <a:ea typeface="Lato"/>
                <a:cs typeface="Lato"/>
                <a:sym typeface="Lato"/>
              </a:rPr>
              <a:t>Se pudo evidenciar la incertidumbre al trabajar con información CAD, ya que al aplicar la metodología BIM fue necesario corroborar los datos por medio de visitas a la obra.</a:t>
            </a:r>
            <a:endParaRPr sz="1300">
              <a:solidFill>
                <a:srgbClr val="595959"/>
              </a:solidFill>
              <a:latin typeface="Lato"/>
              <a:ea typeface="Lato"/>
              <a:cs typeface="Lato"/>
              <a:sym typeface="Lato"/>
            </a:endParaRPr>
          </a:p>
          <a:p>
            <a:pPr marL="0" lvl="0" indent="0" algn="just" rtl="0">
              <a:lnSpc>
                <a:spcPct val="115000"/>
              </a:lnSpc>
              <a:spcBef>
                <a:spcPts val="1200"/>
              </a:spcBef>
              <a:spcAft>
                <a:spcPts val="0"/>
              </a:spcAft>
              <a:buClr>
                <a:schemeClr val="dk1"/>
              </a:buClr>
              <a:buSzPts val="1100"/>
              <a:buFont typeface="Arial"/>
              <a:buNone/>
            </a:pPr>
            <a:r>
              <a:rPr lang="es-419" sz="1300">
                <a:solidFill>
                  <a:srgbClr val="595959"/>
                </a:solidFill>
                <a:latin typeface="Lato"/>
                <a:ea typeface="Lato"/>
                <a:cs typeface="Lato"/>
                <a:sym typeface="Lato"/>
              </a:rPr>
              <a:t>El desarrollo de este proyecto tuvo sus complicaciones al no aplicarse la metodología en las fases iniciales, que es lo óptimo</a:t>
            </a:r>
            <a:endParaRPr sz="1300">
              <a:solidFill>
                <a:srgbClr val="595959"/>
              </a:solidFill>
              <a:latin typeface="Lato"/>
              <a:ea typeface="Lato"/>
              <a:cs typeface="Lato"/>
              <a:sym typeface="Lato"/>
            </a:endParaRPr>
          </a:p>
          <a:p>
            <a:pPr marL="0" lvl="0" indent="0" algn="l" rtl="0">
              <a:lnSpc>
                <a:spcPct val="115000"/>
              </a:lnSpc>
              <a:spcBef>
                <a:spcPts val="1200"/>
              </a:spcBef>
              <a:spcAft>
                <a:spcPts val="1200"/>
              </a:spcAft>
              <a:buClr>
                <a:schemeClr val="dk1"/>
              </a:buClr>
              <a:buSzPts val="1100"/>
              <a:buFont typeface="Arial"/>
              <a:buNone/>
            </a:pPr>
            <a:r>
              <a:rPr lang="es-419" sz="1300">
                <a:solidFill>
                  <a:srgbClr val="595959"/>
                </a:solidFill>
                <a:latin typeface="Lato"/>
                <a:ea typeface="Lato"/>
                <a:cs typeface="Lato"/>
                <a:sym typeface="Lato"/>
              </a:rPr>
              <a:t>Al modelar los elementos especiales del Centro de Investigaciones que no existían en bibliotecas virtuales como los aisladores sísmicos de base, se aporta con valiosa información que sirve para gestionarlos, darles mantenimiento o reemplazarlos a su tiempo.</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947d3cca54_0_24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947d3cca54_0_2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Al modelar el proyecto requerimos ocultar ciertos elementos y detalles para no saturar de información al archivo y se pueda trabajar con mayor fluidez</a:t>
            </a:r>
            <a:endParaRPr/>
          </a:p>
          <a:p>
            <a:pPr marL="0" lvl="0" indent="0" algn="l" rtl="0">
              <a:spcBef>
                <a:spcPts val="0"/>
              </a:spcBef>
              <a:spcAft>
                <a:spcPts val="0"/>
              </a:spcAft>
              <a:buNone/>
            </a:pPr>
            <a:endParaRPr/>
          </a:p>
          <a:p>
            <a:pPr marL="0" lvl="0" indent="0" algn="l" rtl="0">
              <a:spcBef>
                <a:spcPts val="0"/>
              </a:spcBef>
              <a:spcAft>
                <a:spcPts val="0"/>
              </a:spcAft>
              <a:buNone/>
            </a:pPr>
            <a:r>
              <a:rPr lang="es-419"/>
              <a:t>Al realizar la guia del modelo FM notamos que es importante el ingreso completo y frecuente de la información del edificio y sus activos</a:t>
            </a:r>
            <a:endParaRPr/>
          </a:p>
          <a:p>
            <a:pPr marL="0" lvl="0" indent="0" algn="l" rtl="0">
              <a:spcBef>
                <a:spcPts val="0"/>
              </a:spcBef>
              <a:spcAft>
                <a:spcPts val="0"/>
              </a:spcAft>
              <a:buNone/>
            </a:pPr>
            <a:endParaRPr/>
          </a:p>
          <a:p>
            <a:pPr marL="0" lvl="0" indent="0" algn="l" rtl="0">
              <a:spcBef>
                <a:spcPts val="0"/>
              </a:spcBef>
              <a:spcAft>
                <a:spcPts val="0"/>
              </a:spcAft>
              <a:buNone/>
            </a:pPr>
            <a:r>
              <a:rPr lang="es-419"/>
              <a:t>Los costos de inversión en la etapa de operación y mantenimiento en muchos casos triplican al costo de la construcción.</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947d3cca54_1_16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947d3cca54_1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El generar un modelo de un edificio existente fue más complejo y demandó más tiempo comparado con un proyecto desde fases iniciales</a:t>
            </a:r>
            <a:endParaRPr/>
          </a:p>
          <a:p>
            <a:pPr marL="0" lvl="0" indent="0" algn="l" rtl="0">
              <a:spcBef>
                <a:spcPts val="0"/>
              </a:spcBef>
              <a:spcAft>
                <a:spcPts val="0"/>
              </a:spcAft>
              <a:buNone/>
            </a:pPr>
            <a:endParaRPr/>
          </a:p>
          <a:p>
            <a:pPr marL="0" lvl="0" indent="0" algn="l" rtl="0">
              <a:spcBef>
                <a:spcPts val="0"/>
              </a:spcBef>
              <a:spcAft>
                <a:spcPts val="0"/>
              </a:spcAft>
              <a:buNone/>
            </a:pPr>
            <a:r>
              <a:rPr lang="es-419"/>
              <a:t>La información que se proporciona está mejor organizada y es más accesible, lo que representa disminución en tiempo de planificación y gestión</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947d3cca54_0_24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947d3cca54_0_2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947d3cca54_0_24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947d3cca54_0_2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947d3cca54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947d3cca54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Que es el BIM? por sus sigla es building information modeling, </a:t>
            </a:r>
            <a:endParaRPr/>
          </a:p>
          <a:p>
            <a:pPr marL="0" lvl="0" indent="0" algn="l" rtl="0">
              <a:spcBef>
                <a:spcPts val="0"/>
              </a:spcBef>
              <a:spcAft>
                <a:spcPts val="0"/>
              </a:spcAft>
              <a:buNone/>
            </a:pPr>
            <a:r>
              <a:rPr lang="es-419"/>
              <a:t>esto quiere decir modelar la información para construir virtualmente, calcular costos, generar cronogramas, gestionar y mantener un edificio.</a:t>
            </a:r>
            <a:endParaRPr/>
          </a:p>
          <a:p>
            <a:pPr marL="0" lvl="0" indent="0" algn="l" rtl="0">
              <a:spcBef>
                <a:spcPts val="0"/>
              </a:spcBef>
              <a:spcAft>
                <a:spcPts val="0"/>
              </a:spcAft>
              <a:buNone/>
            </a:pPr>
            <a:r>
              <a:rPr lang="es-419"/>
              <a:t>Para lograr esto ingresamos toda la información, atributos y propiedades de un elemento de modo tal que sea una representación acertada de la realidad</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7d3cca54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7d3cca54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En este mapa del mundo podemos ver lo que se conoce como nivel de Madurez BIM, los paises que tienen un rojo más oscuro son los que han desarrollado más el tema, </a:t>
            </a:r>
            <a:endParaRPr/>
          </a:p>
          <a:p>
            <a:pPr marL="0" lvl="0" indent="0" algn="l" rtl="0">
              <a:spcBef>
                <a:spcPts val="0"/>
              </a:spcBef>
              <a:spcAft>
                <a:spcPts val="0"/>
              </a:spcAft>
              <a:buNone/>
            </a:pPr>
            <a:r>
              <a:rPr lang="es-419"/>
              <a:t>A pesar de que el término BIM es antiguo ya que se conoce que en el año 84 Hungría</a:t>
            </a:r>
            <a:r>
              <a:rPr lang="es-419">
                <a:solidFill>
                  <a:schemeClr val="dk1"/>
                </a:solidFill>
              </a:rPr>
              <a:t> ya empleaba un concepto de edificación virtual.</a:t>
            </a:r>
            <a:endParaRPr>
              <a:solidFill>
                <a:schemeClr val="dk1"/>
              </a:solidFill>
            </a:endParaRPr>
          </a:p>
          <a:p>
            <a:pPr marL="0" lvl="0" indent="0" algn="l" rtl="0">
              <a:spcBef>
                <a:spcPts val="0"/>
              </a:spcBef>
              <a:spcAft>
                <a:spcPts val="0"/>
              </a:spcAft>
              <a:buNone/>
            </a:pPr>
            <a:r>
              <a:rPr lang="es-419">
                <a:solidFill>
                  <a:schemeClr val="dk1"/>
                </a:solidFill>
              </a:rPr>
              <a:t>Lastimosamente en países como el nuestro el desarrollo de la metodología se encuentra en un nivel de madurez nulo, en el que aún se aplican planos con geometría lineal, archivos CAD impresos en papel</a:t>
            </a:r>
            <a:endParaRPr>
              <a:solidFill>
                <a:schemeClr val="dk1"/>
              </a:solidFill>
            </a:endParaRPr>
          </a:p>
          <a:p>
            <a:pPr marL="0" lvl="0" indent="0" algn="l" rtl="0">
              <a:spcBef>
                <a:spcPts val="0"/>
              </a:spcBef>
              <a:spcAft>
                <a:spcPts val="0"/>
              </a:spcAft>
              <a:buNone/>
            </a:pPr>
            <a:r>
              <a:rPr lang="es-419">
                <a:solidFill>
                  <a:schemeClr val="dk1"/>
                </a:solidFill>
              </a:rPr>
              <a:t>Mientras existen países como Inglaterra, Suecia y Holanda que al alcanzar una Madurez nivel 3 cuentan con</a:t>
            </a:r>
            <a:r>
              <a:rPr lang="es-419"/>
              <a:t> Interoperabilidad de datos , integración completa, trabajo colaborativo en la nube y dónde estatalmente es requisito presentar ofertas para proyectos dentro del entorno BIM  </a:t>
            </a:r>
            <a:endParaRPr/>
          </a:p>
          <a:p>
            <a:pPr marL="0" lvl="0" indent="0" algn="l" rtl="0">
              <a:spcBef>
                <a:spcPts val="0"/>
              </a:spcBef>
              <a:spcAft>
                <a:spcPts val="0"/>
              </a:spcAft>
              <a:buNone/>
            </a:pPr>
            <a:endParaRPr/>
          </a:p>
          <a:p>
            <a:pPr marL="0" lvl="0" indent="0" algn="l" rtl="0">
              <a:spcBef>
                <a:spcPts val="0"/>
              </a:spcBef>
              <a:spcAft>
                <a:spcPts val="0"/>
              </a:spcAft>
              <a:buNone/>
            </a:pPr>
            <a:r>
              <a:rPr lang="es-419"/>
              <a:t>Debido a la pandemia nos vemos obligados a permanecer en nuestras casas, por lo que se evidencia la necesidad de trabajar virtualmente y en el ámbito de la construcción esto sería posible al menos para continuar con ell trabajo de oficina.</a:t>
            </a:r>
            <a:endParaRPr/>
          </a:p>
          <a:p>
            <a:pPr marL="0" lvl="0" indent="0" algn="l" rtl="0">
              <a:spcBef>
                <a:spcPts val="0"/>
              </a:spcBef>
              <a:spcAft>
                <a:spcPts val="0"/>
              </a:spcAft>
              <a:buNone/>
            </a:pPr>
            <a:r>
              <a:rPr lang="es-419"/>
              <a:t>NORMATIVA: PAS 1192-3 2014 / ISO 19650: 2018 PARTE I/II/III/ POR SALIR MÁS PARTES</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947d3cca54_0_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947d3cca54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Los cambios generan escepticismo al principio, cuando apareció el CAD hace más de 50 años, no fue fácil la aceptación por parte de los diseñadores tradicionales quienes se negaban a dejar sus rapidografos, escuadras y mesas de dibujo. </a:t>
            </a:r>
            <a:endParaRPr/>
          </a:p>
          <a:p>
            <a:pPr marL="0" lvl="0" indent="0" algn="l" rtl="0">
              <a:spcBef>
                <a:spcPts val="0"/>
              </a:spcBef>
              <a:spcAft>
                <a:spcPts val="0"/>
              </a:spcAft>
              <a:buNone/>
            </a:pPr>
            <a:r>
              <a:rPr lang="es-419"/>
              <a:t>El nuevo salto que se requiere es evolucionar a BIM para aprovechar sus ventajas, por ejemplo los diseños tradicionales separados por disciplinas se transformaría en un proceso colaborativo para la creación de un modelo único y centralizado desde el cual se puede coordinar todo.</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63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27950" y="1966450"/>
            <a:ext cx="7688100" cy="1130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400"/>
              <a:buNone/>
              <a:defRPr sz="2400">
                <a:solidFill>
                  <a:schemeClr val="dk2"/>
                </a:solidFill>
              </a:defRPr>
            </a:lvl1pPr>
            <a:lvl2pPr lvl="1">
              <a:spcBef>
                <a:spcPts val="0"/>
              </a:spcBef>
              <a:spcAft>
                <a:spcPts val="0"/>
              </a:spcAft>
              <a:buClr>
                <a:schemeClr val="dk2"/>
              </a:buClr>
              <a:buSzPts val="3800"/>
              <a:buNone/>
              <a:defRPr sz="3800">
                <a:solidFill>
                  <a:schemeClr val="dk2"/>
                </a:solidFill>
              </a:defRPr>
            </a:lvl2pPr>
            <a:lvl3pPr lvl="2">
              <a:spcBef>
                <a:spcPts val="0"/>
              </a:spcBef>
              <a:spcAft>
                <a:spcPts val="0"/>
              </a:spcAft>
              <a:buClr>
                <a:schemeClr val="dk2"/>
              </a:buClr>
              <a:buSzPts val="3800"/>
              <a:buNone/>
              <a:defRPr sz="3800">
                <a:solidFill>
                  <a:schemeClr val="dk2"/>
                </a:solidFill>
              </a:defRPr>
            </a:lvl3pPr>
            <a:lvl4pPr lvl="3">
              <a:spcBef>
                <a:spcPts val="0"/>
              </a:spcBef>
              <a:spcAft>
                <a:spcPts val="0"/>
              </a:spcAft>
              <a:buClr>
                <a:schemeClr val="dk2"/>
              </a:buClr>
              <a:buSzPts val="3800"/>
              <a:buNone/>
              <a:defRPr sz="3800">
                <a:solidFill>
                  <a:schemeClr val="dk2"/>
                </a:solidFill>
              </a:defRPr>
            </a:lvl4pPr>
            <a:lvl5pPr lvl="4">
              <a:spcBef>
                <a:spcPts val="0"/>
              </a:spcBef>
              <a:spcAft>
                <a:spcPts val="0"/>
              </a:spcAft>
              <a:buClr>
                <a:schemeClr val="dk2"/>
              </a:buClr>
              <a:buSzPts val="3800"/>
              <a:buNone/>
              <a:defRPr sz="3800">
                <a:solidFill>
                  <a:schemeClr val="dk2"/>
                </a:solidFill>
              </a:defRPr>
            </a:lvl5pPr>
            <a:lvl6pPr lvl="5">
              <a:spcBef>
                <a:spcPts val="0"/>
              </a:spcBef>
              <a:spcAft>
                <a:spcPts val="0"/>
              </a:spcAft>
              <a:buClr>
                <a:schemeClr val="dk2"/>
              </a:buClr>
              <a:buSzPts val="3800"/>
              <a:buNone/>
              <a:defRPr sz="3800">
                <a:solidFill>
                  <a:schemeClr val="dk2"/>
                </a:solidFill>
              </a:defRPr>
            </a:lvl6pPr>
            <a:lvl7pPr lvl="6">
              <a:spcBef>
                <a:spcPts val="0"/>
              </a:spcBef>
              <a:spcAft>
                <a:spcPts val="0"/>
              </a:spcAft>
              <a:buClr>
                <a:schemeClr val="dk2"/>
              </a:buClr>
              <a:buSzPts val="3800"/>
              <a:buNone/>
              <a:defRPr sz="3800">
                <a:solidFill>
                  <a:schemeClr val="dk2"/>
                </a:solidFill>
              </a:defRPr>
            </a:lvl7pPr>
            <a:lvl8pPr lvl="7">
              <a:spcBef>
                <a:spcPts val="0"/>
              </a:spcBef>
              <a:spcAft>
                <a:spcPts val="0"/>
              </a:spcAft>
              <a:buClr>
                <a:schemeClr val="dk2"/>
              </a:buClr>
              <a:buSzPts val="3800"/>
              <a:buNone/>
              <a:defRPr sz="3800">
                <a:solidFill>
                  <a:schemeClr val="dk2"/>
                </a:solidFill>
              </a:defRPr>
            </a:lvl8pPr>
            <a:lvl9pPr lvl="8">
              <a:spcBef>
                <a:spcPts val="0"/>
              </a:spcBef>
              <a:spcAft>
                <a:spcPts val="0"/>
              </a:spcAft>
              <a:buClr>
                <a:schemeClr val="dk2"/>
              </a:buClr>
              <a:buSzPts val="3800"/>
              <a:buNone/>
              <a:defRPr sz="3800">
                <a:solidFill>
                  <a:schemeClr val="dk2"/>
                </a:solidFill>
              </a:defRPr>
            </a:lvl9pPr>
          </a:lstStyle>
          <a:p>
            <a:endParaRPr/>
          </a:p>
        </p:txBody>
      </p:sp>
      <p:sp>
        <p:nvSpPr>
          <p:cNvPr id="12" name="Google Shape;12;p2"/>
          <p:cNvSpPr txBox="1">
            <a:spLocks noGrp="1"/>
          </p:cNvSpPr>
          <p:nvPr>
            <p:ph type="subTitle" idx="1"/>
          </p:nvPr>
        </p:nvSpPr>
        <p:spPr>
          <a:xfrm>
            <a:off x="1930925" y="3020650"/>
            <a:ext cx="6279300" cy="76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3" name="Google Shape;13;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pic>
        <p:nvPicPr>
          <p:cNvPr id="14" name="Google Shape;14;p2"/>
          <p:cNvPicPr preferRelativeResize="0"/>
          <p:nvPr/>
        </p:nvPicPr>
        <p:blipFill>
          <a:blip r:embed="rId2">
            <a:alphaModFix/>
          </a:blip>
          <a:stretch>
            <a:fillRect/>
          </a:stretch>
        </p:blipFill>
        <p:spPr>
          <a:xfrm>
            <a:off x="7272465" y="47100"/>
            <a:ext cx="1815136" cy="500975"/>
          </a:xfrm>
          <a:prstGeom prst="rect">
            <a:avLst/>
          </a:prstGeom>
          <a:noFill/>
          <a:ln>
            <a:noFill/>
          </a:ln>
        </p:spPr>
      </p:pic>
      <p:pic>
        <p:nvPicPr>
          <p:cNvPr id="15" name="Google Shape;15;p2"/>
          <p:cNvPicPr preferRelativeResize="0"/>
          <p:nvPr/>
        </p:nvPicPr>
        <p:blipFill>
          <a:blip r:embed="rId3">
            <a:alphaModFix/>
          </a:blip>
          <a:stretch>
            <a:fillRect/>
          </a:stretch>
        </p:blipFill>
        <p:spPr>
          <a:xfrm>
            <a:off x="6398426" y="47101"/>
            <a:ext cx="500995" cy="500974"/>
          </a:xfrm>
          <a:prstGeom prst="rect">
            <a:avLst/>
          </a:prstGeom>
          <a:noFill/>
          <a:ln>
            <a:noFill/>
          </a:ln>
        </p:spPr>
      </p:pic>
      <p:cxnSp>
        <p:nvCxnSpPr>
          <p:cNvPr id="16" name="Google Shape;16;p2"/>
          <p:cNvCxnSpPr/>
          <p:nvPr/>
        </p:nvCxnSpPr>
        <p:spPr>
          <a:xfrm>
            <a:off x="7108940" y="68388"/>
            <a:ext cx="0" cy="457200"/>
          </a:xfrm>
          <a:prstGeom prst="straightConnector1">
            <a:avLst/>
          </a:prstGeom>
          <a:noFill/>
          <a:ln w="9525" cap="flat" cmpd="sng">
            <a:solidFill>
              <a:schemeClr val="dk2"/>
            </a:solidFill>
            <a:prstDash val="solid"/>
            <a:round/>
            <a:headEnd type="none" w="med" len="med"/>
            <a:tailEnd type="none" w="med" len="med"/>
          </a:ln>
        </p:spPr>
      </p:cxnSp>
      <p:sp>
        <p:nvSpPr>
          <p:cNvPr id="17" name="Google Shape;17;p2"/>
          <p:cNvSpPr txBox="1">
            <a:spLocks noGrp="1"/>
          </p:cNvSpPr>
          <p:nvPr>
            <p:ph type="title" idx="2"/>
          </p:nvPr>
        </p:nvSpPr>
        <p:spPr>
          <a:xfrm>
            <a:off x="1655525" y="726075"/>
            <a:ext cx="5712900" cy="446700"/>
          </a:xfrm>
          <a:prstGeom prst="rect">
            <a:avLst/>
          </a:prstGeom>
        </p:spPr>
        <p:txBody>
          <a:bodyPr spcFirstLastPara="1" wrap="square" lIns="91425" tIns="18000" rIns="91425" bIns="91425" anchor="t" anchorCtr="0">
            <a:noAutofit/>
          </a:bodyPr>
          <a:lstStyle>
            <a:lvl1pPr lvl="0" algn="ctr">
              <a:spcBef>
                <a:spcPts val="0"/>
              </a:spcBef>
              <a:spcAft>
                <a:spcPts val="0"/>
              </a:spcAft>
              <a:buSzPts val="1800"/>
              <a:buNone/>
              <a:defRPr sz="1800">
                <a:latin typeface="Lato"/>
                <a:ea typeface="Lato"/>
                <a:cs typeface="Lato"/>
                <a:sym typeface="Lato"/>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sp>
        <p:nvSpPr>
          <p:cNvPr id="18" name="Google Shape;18;p2"/>
          <p:cNvSpPr txBox="1">
            <a:spLocks noGrp="1"/>
          </p:cNvSpPr>
          <p:nvPr>
            <p:ph type="title" idx="3"/>
          </p:nvPr>
        </p:nvSpPr>
        <p:spPr>
          <a:xfrm>
            <a:off x="1655525" y="1153338"/>
            <a:ext cx="5712900" cy="446700"/>
          </a:xfrm>
          <a:prstGeom prst="rect">
            <a:avLst/>
          </a:prstGeom>
        </p:spPr>
        <p:txBody>
          <a:bodyPr spcFirstLastPara="1" wrap="square" lIns="91425" tIns="18000" rIns="91425" bIns="91425" anchor="t" anchorCtr="0">
            <a:noAutofit/>
          </a:bodyPr>
          <a:lstStyle>
            <a:lvl1pPr lvl="0" algn="ctr" rtl="0">
              <a:spcBef>
                <a:spcPts val="0"/>
              </a:spcBef>
              <a:spcAft>
                <a:spcPts val="0"/>
              </a:spcAft>
              <a:buSzPts val="1800"/>
              <a:buNone/>
              <a:defRPr sz="1800">
                <a:latin typeface="Lato"/>
                <a:ea typeface="Lato"/>
                <a:cs typeface="Lato"/>
                <a:sym typeface="Lato"/>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19" name="Google Shape;19;p2"/>
          <p:cNvSpPr txBox="1"/>
          <p:nvPr/>
        </p:nvSpPr>
        <p:spPr>
          <a:xfrm>
            <a:off x="1045325" y="3020650"/>
            <a:ext cx="885600" cy="287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419">
                <a:latin typeface="Lato"/>
                <a:ea typeface="Lato"/>
                <a:cs typeface="Lato"/>
                <a:sym typeface="Lato"/>
              </a:rPr>
              <a:t>Autores:</a:t>
            </a:r>
            <a:endParaRPr>
              <a:latin typeface="Lato"/>
              <a:ea typeface="Lato"/>
              <a:cs typeface="Lato"/>
              <a:sym typeface="Lato"/>
            </a:endParaRPr>
          </a:p>
        </p:txBody>
      </p:sp>
      <p:sp>
        <p:nvSpPr>
          <p:cNvPr id="20" name="Google Shape;20;p2"/>
          <p:cNvSpPr txBox="1">
            <a:spLocks noGrp="1"/>
          </p:cNvSpPr>
          <p:nvPr>
            <p:ph type="subTitle" idx="4"/>
          </p:nvPr>
        </p:nvSpPr>
        <p:spPr>
          <a:xfrm>
            <a:off x="1930925" y="3705250"/>
            <a:ext cx="6279300" cy="39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1" name="Google Shape;21;p2"/>
          <p:cNvSpPr txBox="1"/>
          <p:nvPr/>
        </p:nvSpPr>
        <p:spPr>
          <a:xfrm>
            <a:off x="901625" y="3705250"/>
            <a:ext cx="1029300" cy="287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419">
                <a:latin typeface="Lato"/>
                <a:ea typeface="Lato"/>
                <a:cs typeface="Lato"/>
                <a:sym typeface="Lato"/>
              </a:rPr>
              <a:t>Directora:</a:t>
            </a:r>
            <a:endParaRPr>
              <a:latin typeface="Lato"/>
              <a:ea typeface="Lato"/>
              <a:cs typeface="Lato"/>
              <a:sym typeface="Lato"/>
            </a:endParaRPr>
          </a:p>
        </p:txBody>
      </p:sp>
      <p:sp>
        <p:nvSpPr>
          <p:cNvPr id="22" name="Google Shape;22;p2"/>
          <p:cNvSpPr txBox="1"/>
          <p:nvPr/>
        </p:nvSpPr>
        <p:spPr>
          <a:xfrm>
            <a:off x="3634325" y="4431150"/>
            <a:ext cx="1755300" cy="35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419">
                <a:latin typeface="Lato"/>
                <a:ea typeface="Lato"/>
                <a:cs typeface="Lato"/>
                <a:sym typeface="Lato"/>
              </a:rPr>
              <a:t>Sangolquí 2020</a:t>
            </a:r>
            <a:endParaRPr>
              <a:latin typeface="Lato"/>
              <a:ea typeface="Lato"/>
              <a:cs typeface="Lato"/>
              <a:sym typeface="Lato"/>
            </a:endParaRPr>
          </a:p>
        </p:txBody>
      </p:sp>
      <p:pic>
        <p:nvPicPr>
          <p:cNvPr id="23" name="Google Shape;23;p2"/>
          <p:cNvPicPr preferRelativeResize="0"/>
          <p:nvPr/>
        </p:nvPicPr>
        <p:blipFill>
          <a:blip r:embed="rId4">
            <a:alphaModFix/>
          </a:blip>
          <a:stretch>
            <a:fillRect/>
          </a:stretch>
        </p:blipFill>
        <p:spPr>
          <a:xfrm>
            <a:off x="299579" y="63825"/>
            <a:ext cx="745751" cy="82284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89"/>
        <p:cNvGrpSpPr/>
        <p:nvPr/>
      </p:nvGrpSpPr>
      <p:grpSpPr>
        <a:xfrm>
          <a:off x="0" y="0"/>
          <a:ext cx="0" cy="0"/>
          <a:chOff x="0" y="0"/>
          <a:chExt cx="0" cy="0"/>
        </a:xfrm>
      </p:grpSpPr>
      <p:grpSp>
        <p:nvGrpSpPr>
          <p:cNvPr id="90" name="Google Shape;90;p11"/>
          <p:cNvGrpSpPr/>
          <p:nvPr/>
        </p:nvGrpSpPr>
        <p:grpSpPr>
          <a:xfrm>
            <a:off x="830392" y="4169130"/>
            <a:ext cx="745763" cy="45826"/>
            <a:chOff x="4580561" y="2589004"/>
            <a:chExt cx="1064464" cy="25200"/>
          </a:xfrm>
        </p:grpSpPr>
        <p:sp>
          <p:nvSpPr>
            <p:cNvPr id="91" name="Google Shape;91;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11"/>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94" name="Google Shape;94;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5"/>
        <p:cNvGrpSpPr/>
        <p:nvPr/>
      </p:nvGrpSpPr>
      <p:grpSpPr>
        <a:xfrm>
          <a:off x="0" y="0"/>
          <a:ext cx="0" cy="0"/>
          <a:chOff x="0" y="0"/>
          <a:chExt cx="0" cy="0"/>
        </a:xfrm>
      </p:grpSpPr>
      <p:sp>
        <p:nvSpPr>
          <p:cNvPr id="96" name="Google Shape;96;p12"/>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12"/>
          <p:cNvGrpSpPr/>
          <p:nvPr/>
        </p:nvGrpSpPr>
        <p:grpSpPr>
          <a:xfrm>
            <a:off x="830392" y="1191256"/>
            <a:ext cx="745763" cy="45826"/>
            <a:chOff x="4580561" y="2589004"/>
            <a:chExt cx="1064464" cy="25200"/>
          </a:xfrm>
        </p:grpSpPr>
        <p:sp>
          <p:nvSpPr>
            <p:cNvPr id="98" name="Google Shape;98;p1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Google Shape;100;p12"/>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01" name="Google Shape;101;p12"/>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02" name="Google Shape;102;p12"/>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3" name="Google Shape;103;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4"/>
        <p:cNvGrpSpPr/>
        <p:nvPr/>
      </p:nvGrpSpPr>
      <p:grpSpPr>
        <a:xfrm>
          <a:off x="0" y="0"/>
          <a:ext cx="0" cy="0"/>
          <a:chOff x="0" y="0"/>
          <a:chExt cx="0" cy="0"/>
        </a:xfrm>
      </p:grpSpPr>
      <p:sp>
        <p:nvSpPr>
          <p:cNvPr id="105" name="Google Shape;105;p13"/>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106" name="Google Shape;106;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07"/>
        <p:cNvGrpSpPr/>
        <p:nvPr/>
      </p:nvGrpSpPr>
      <p:grpSpPr>
        <a:xfrm>
          <a:off x="0" y="0"/>
          <a:ext cx="0" cy="0"/>
          <a:chOff x="0" y="0"/>
          <a:chExt cx="0" cy="0"/>
        </a:xfrm>
      </p:grpSpPr>
      <p:grpSp>
        <p:nvGrpSpPr>
          <p:cNvPr id="108" name="Google Shape;108;p14"/>
          <p:cNvGrpSpPr/>
          <p:nvPr/>
        </p:nvGrpSpPr>
        <p:grpSpPr>
          <a:xfrm>
            <a:off x="830392" y="4169130"/>
            <a:ext cx="745763" cy="45826"/>
            <a:chOff x="4580561" y="2589004"/>
            <a:chExt cx="1064464" cy="25200"/>
          </a:xfrm>
        </p:grpSpPr>
        <p:sp>
          <p:nvSpPr>
            <p:cNvPr id="109" name="Google Shape;109;p1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Google Shape;111;p14"/>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12" name="Google Shape;112;p14"/>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113" name="Google Shape;113;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24"/>
        <p:cNvGrpSpPr/>
        <p:nvPr/>
      </p:nvGrpSpPr>
      <p:grpSpPr>
        <a:xfrm>
          <a:off x="0" y="0"/>
          <a:ext cx="0" cy="0"/>
          <a:chOff x="0" y="0"/>
          <a:chExt cx="0" cy="0"/>
        </a:xfrm>
      </p:grpSpPr>
      <p:grpSp>
        <p:nvGrpSpPr>
          <p:cNvPr id="25" name="Google Shape;25;p3"/>
          <p:cNvGrpSpPr/>
          <p:nvPr/>
        </p:nvGrpSpPr>
        <p:grpSpPr>
          <a:xfrm>
            <a:off x="830392" y="1191256"/>
            <a:ext cx="745763" cy="45826"/>
            <a:chOff x="4580561" y="2589004"/>
            <a:chExt cx="1064464" cy="25200"/>
          </a:xfrm>
        </p:grpSpPr>
        <p:sp>
          <p:nvSpPr>
            <p:cNvPr id="26" name="Google Shape;26;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9" name="Google Shape;29;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 - Title and body" type="tx">
  <p:cSld name="TITLE_AND_BODY">
    <p:spTree>
      <p:nvGrpSpPr>
        <p:cNvPr id="1" name="Shape 30"/>
        <p:cNvGrpSpPr/>
        <p:nvPr/>
      </p:nvGrpSpPr>
      <p:grpSpPr>
        <a:xfrm>
          <a:off x="0" y="0"/>
          <a:ext cx="0" cy="0"/>
          <a:chOff x="0" y="0"/>
          <a:chExt cx="0" cy="0"/>
        </a:xfrm>
      </p:grpSpPr>
      <p:sp>
        <p:nvSpPr>
          <p:cNvPr id="31" name="Google Shape;31;p4"/>
          <p:cNvSpPr/>
          <p:nvPr/>
        </p:nvSpPr>
        <p:spPr>
          <a:xfrm>
            <a:off x="0" y="0"/>
            <a:ext cx="9144000" cy="646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3" name="Google Shape;33;p4"/>
          <p:cNvSpPr txBox="1">
            <a:spLocks noGrp="1"/>
          </p:cNvSpPr>
          <p:nvPr>
            <p:ph type="body" idx="1"/>
          </p:nvPr>
        </p:nvSpPr>
        <p:spPr>
          <a:xfrm>
            <a:off x="727650" y="124162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4" name="Google Shape;34;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pic>
        <p:nvPicPr>
          <p:cNvPr id="35" name="Google Shape;35;p4"/>
          <p:cNvPicPr preferRelativeResize="0"/>
          <p:nvPr/>
        </p:nvPicPr>
        <p:blipFill>
          <a:blip r:embed="rId2">
            <a:alphaModFix/>
          </a:blip>
          <a:stretch>
            <a:fillRect/>
          </a:stretch>
        </p:blipFill>
        <p:spPr>
          <a:xfrm>
            <a:off x="314500" y="111300"/>
            <a:ext cx="748600" cy="837300"/>
          </a:xfrm>
          <a:prstGeom prst="rect">
            <a:avLst/>
          </a:prstGeom>
          <a:noFill/>
          <a:ln>
            <a:noFill/>
          </a:ln>
        </p:spPr>
      </p:pic>
      <p:cxnSp>
        <p:nvCxnSpPr>
          <p:cNvPr id="36" name="Google Shape;36;p4"/>
          <p:cNvCxnSpPr/>
          <p:nvPr/>
        </p:nvCxnSpPr>
        <p:spPr>
          <a:xfrm rot="10800000">
            <a:off x="1063200" y="646500"/>
            <a:ext cx="8092500" cy="0"/>
          </a:xfrm>
          <a:prstGeom prst="straightConnector1">
            <a:avLst/>
          </a:prstGeom>
          <a:noFill/>
          <a:ln w="28575" cap="flat" cmpd="sng">
            <a:solidFill>
              <a:schemeClr val="dk2"/>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 -Title and body">
  <p:cSld name="TITLE_AND_BODY_1">
    <p:spTree>
      <p:nvGrpSpPr>
        <p:cNvPr id="1" name="Shape 37"/>
        <p:cNvGrpSpPr/>
        <p:nvPr/>
      </p:nvGrpSpPr>
      <p:grpSpPr>
        <a:xfrm>
          <a:off x="0" y="0"/>
          <a:ext cx="0" cy="0"/>
          <a:chOff x="0" y="0"/>
          <a:chExt cx="0" cy="0"/>
        </a:xfrm>
      </p:grpSpPr>
      <p:sp>
        <p:nvSpPr>
          <p:cNvPr id="38" name="Google Shape;38;p5"/>
          <p:cNvSpPr/>
          <p:nvPr/>
        </p:nvSpPr>
        <p:spPr>
          <a:xfrm>
            <a:off x="0" y="0"/>
            <a:ext cx="9144000" cy="646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40" name="Google Shape;40;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419"/>
              <a:t>‹Nº›</a:t>
            </a:fld>
            <a:endParaRPr/>
          </a:p>
        </p:txBody>
      </p:sp>
      <p:cxnSp>
        <p:nvCxnSpPr>
          <p:cNvPr id="41" name="Google Shape;41;p5"/>
          <p:cNvCxnSpPr/>
          <p:nvPr/>
        </p:nvCxnSpPr>
        <p:spPr>
          <a:xfrm rot="10800000">
            <a:off x="1063200" y="646500"/>
            <a:ext cx="8092500" cy="0"/>
          </a:xfrm>
          <a:prstGeom prst="straightConnector1">
            <a:avLst/>
          </a:prstGeom>
          <a:noFill/>
          <a:ln w="28575" cap="flat" cmpd="sng">
            <a:solidFill>
              <a:schemeClr val="dk2"/>
            </a:solidFill>
            <a:prstDash val="solid"/>
            <a:round/>
            <a:headEnd type="none" w="med" len="med"/>
            <a:tailEnd type="none" w="med" len="med"/>
          </a:ln>
        </p:spPr>
      </p:cxnSp>
      <p:grpSp>
        <p:nvGrpSpPr>
          <p:cNvPr id="42" name="Google Shape;42;p5"/>
          <p:cNvGrpSpPr/>
          <p:nvPr/>
        </p:nvGrpSpPr>
        <p:grpSpPr>
          <a:xfrm>
            <a:off x="288131" y="74100"/>
            <a:ext cx="786732" cy="895575"/>
            <a:chOff x="1762631" y="909200"/>
            <a:chExt cx="786732" cy="895575"/>
          </a:xfrm>
        </p:grpSpPr>
        <p:pic>
          <p:nvPicPr>
            <p:cNvPr id="43" name="Google Shape;43;p5"/>
            <p:cNvPicPr preferRelativeResize="0"/>
            <p:nvPr/>
          </p:nvPicPr>
          <p:blipFill>
            <a:blip r:embed="rId2">
              <a:alphaModFix/>
            </a:blip>
            <a:stretch>
              <a:fillRect/>
            </a:stretch>
          </p:blipFill>
          <p:spPr>
            <a:xfrm>
              <a:off x="2052242" y="909200"/>
              <a:ext cx="449046" cy="513950"/>
            </a:xfrm>
            <a:prstGeom prst="rect">
              <a:avLst/>
            </a:prstGeom>
            <a:noFill/>
            <a:ln>
              <a:noFill/>
            </a:ln>
          </p:spPr>
        </p:pic>
        <p:pic>
          <p:nvPicPr>
            <p:cNvPr id="44" name="Google Shape;44;p5"/>
            <p:cNvPicPr preferRelativeResize="0"/>
            <p:nvPr/>
          </p:nvPicPr>
          <p:blipFill>
            <a:blip r:embed="rId3">
              <a:alphaModFix/>
            </a:blip>
            <a:stretch>
              <a:fillRect/>
            </a:stretch>
          </p:blipFill>
          <p:spPr>
            <a:xfrm>
              <a:off x="1762631" y="1105713"/>
              <a:ext cx="454268" cy="513950"/>
            </a:xfrm>
            <a:prstGeom prst="rect">
              <a:avLst/>
            </a:prstGeom>
            <a:noFill/>
            <a:ln>
              <a:noFill/>
            </a:ln>
          </p:spPr>
        </p:pic>
        <p:pic>
          <p:nvPicPr>
            <p:cNvPr id="45" name="Google Shape;45;p5"/>
            <p:cNvPicPr preferRelativeResize="0"/>
            <p:nvPr/>
          </p:nvPicPr>
          <p:blipFill>
            <a:blip r:embed="rId2">
              <a:alphaModFix/>
            </a:blip>
            <a:stretch>
              <a:fillRect/>
            </a:stretch>
          </p:blipFill>
          <p:spPr>
            <a:xfrm>
              <a:off x="2100317" y="1290825"/>
              <a:ext cx="449046" cy="513950"/>
            </a:xfrm>
            <a:prstGeom prst="rect">
              <a:avLst/>
            </a:prstGeom>
            <a:noFill/>
            <a:ln>
              <a:noFill/>
            </a:ln>
          </p:spPr>
        </p:pic>
      </p:grpSp>
      <p:sp>
        <p:nvSpPr>
          <p:cNvPr id="46" name="Google Shape;46;p5"/>
          <p:cNvSpPr txBox="1">
            <a:spLocks noGrp="1"/>
          </p:cNvSpPr>
          <p:nvPr>
            <p:ph type="body" idx="1"/>
          </p:nvPr>
        </p:nvSpPr>
        <p:spPr>
          <a:xfrm>
            <a:off x="727650" y="1241625"/>
            <a:ext cx="7688700" cy="22611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 - Title and body">
  <p:cSld name="TITLE_AND_BODY_1_1">
    <p:spTree>
      <p:nvGrpSpPr>
        <p:cNvPr id="1" name="Shape 47"/>
        <p:cNvGrpSpPr/>
        <p:nvPr/>
      </p:nvGrpSpPr>
      <p:grpSpPr>
        <a:xfrm>
          <a:off x="0" y="0"/>
          <a:ext cx="0" cy="0"/>
          <a:chOff x="0" y="0"/>
          <a:chExt cx="0" cy="0"/>
        </a:xfrm>
      </p:grpSpPr>
      <p:sp>
        <p:nvSpPr>
          <p:cNvPr id="48" name="Google Shape;48;p6"/>
          <p:cNvSpPr/>
          <p:nvPr/>
        </p:nvSpPr>
        <p:spPr>
          <a:xfrm>
            <a:off x="0" y="0"/>
            <a:ext cx="9144000" cy="646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50" name="Google Shape;50;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419"/>
              <a:t>‹Nº›</a:t>
            </a:fld>
            <a:endParaRPr/>
          </a:p>
        </p:txBody>
      </p:sp>
      <p:cxnSp>
        <p:nvCxnSpPr>
          <p:cNvPr id="51" name="Google Shape;51;p6"/>
          <p:cNvCxnSpPr/>
          <p:nvPr/>
        </p:nvCxnSpPr>
        <p:spPr>
          <a:xfrm rot="10800000">
            <a:off x="1063200" y="646500"/>
            <a:ext cx="8092500" cy="0"/>
          </a:xfrm>
          <a:prstGeom prst="straightConnector1">
            <a:avLst/>
          </a:prstGeom>
          <a:noFill/>
          <a:ln w="28575" cap="flat" cmpd="sng">
            <a:solidFill>
              <a:schemeClr val="dk2"/>
            </a:solidFill>
            <a:prstDash val="solid"/>
            <a:round/>
            <a:headEnd type="none" w="med" len="med"/>
            <a:tailEnd type="none" w="med" len="med"/>
          </a:ln>
        </p:spPr>
      </p:cxnSp>
      <p:pic>
        <p:nvPicPr>
          <p:cNvPr id="52" name="Google Shape;52;p6"/>
          <p:cNvPicPr preferRelativeResize="0"/>
          <p:nvPr/>
        </p:nvPicPr>
        <p:blipFill>
          <a:blip r:embed="rId2">
            <a:alphaModFix/>
          </a:blip>
          <a:stretch>
            <a:fillRect/>
          </a:stretch>
        </p:blipFill>
        <p:spPr>
          <a:xfrm>
            <a:off x="583700" y="63475"/>
            <a:ext cx="479489" cy="535200"/>
          </a:xfrm>
          <a:prstGeom prst="rect">
            <a:avLst/>
          </a:prstGeom>
          <a:noFill/>
          <a:ln>
            <a:noFill/>
          </a:ln>
        </p:spPr>
      </p:pic>
      <p:pic>
        <p:nvPicPr>
          <p:cNvPr id="53" name="Google Shape;53;p6"/>
          <p:cNvPicPr preferRelativeResize="0"/>
          <p:nvPr/>
        </p:nvPicPr>
        <p:blipFill>
          <a:blip r:embed="rId3">
            <a:alphaModFix/>
          </a:blip>
          <a:stretch>
            <a:fillRect/>
          </a:stretch>
        </p:blipFill>
        <p:spPr>
          <a:xfrm>
            <a:off x="290730" y="250850"/>
            <a:ext cx="449046" cy="513950"/>
          </a:xfrm>
          <a:prstGeom prst="rect">
            <a:avLst/>
          </a:prstGeom>
          <a:noFill/>
          <a:ln>
            <a:noFill/>
          </a:ln>
        </p:spPr>
      </p:pic>
      <p:pic>
        <p:nvPicPr>
          <p:cNvPr id="54" name="Google Shape;54;p6"/>
          <p:cNvPicPr preferRelativeResize="0"/>
          <p:nvPr/>
        </p:nvPicPr>
        <p:blipFill>
          <a:blip r:embed="rId3">
            <a:alphaModFix/>
          </a:blip>
          <a:stretch>
            <a:fillRect/>
          </a:stretch>
        </p:blipFill>
        <p:spPr>
          <a:xfrm>
            <a:off x="625817" y="455725"/>
            <a:ext cx="449046" cy="513950"/>
          </a:xfrm>
          <a:prstGeom prst="rect">
            <a:avLst/>
          </a:prstGeom>
          <a:noFill/>
          <a:ln>
            <a:noFill/>
          </a:ln>
        </p:spPr>
      </p:pic>
      <p:sp>
        <p:nvSpPr>
          <p:cNvPr id="55" name="Google Shape;55;p6"/>
          <p:cNvSpPr txBox="1">
            <a:spLocks noGrp="1"/>
          </p:cNvSpPr>
          <p:nvPr>
            <p:ph type="body" idx="1"/>
          </p:nvPr>
        </p:nvSpPr>
        <p:spPr>
          <a:xfrm>
            <a:off x="727650" y="1241625"/>
            <a:ext cx="7688700" cy="22611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 - Title and body ">
  <p:cSld name="TITLE_AND_BODY_1_1_1">
    <p:spTree>
      <p:nvGrpSpPr>
        <p:cNvPr id="1" name="Shape 56"/>
        <p:cNvGrpSpPr/>
        <p:nvPr/>
      </p:nvGrpSpPr>
      <p:grpSpPr>
        <a:xfrm>
          <a:off x="0" y="0"/>
          <a:ext cx="0" cy="0"/>
          <a:chOff x="0" y="0"/>
          <a:chExt cx="0" cy="0"/>
        </a:xfrm>
      </p:grpSpPr>
      <p:sp>
        <p:nvSpPr>
          <p:cNvPr id="57" name="Google Shape;57;p7"/>
          <p:cNvSpPr/>
          <p:nvPr/>
        </p:nvSpPr>
        <p:spPr>
          <a:xfrm>
            <a:off x="0" y="0"/>
            <a:ext cx="9144000" cy="646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59" name="Google Shape;59;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419"/>
              <a:t>‹Nº›</a:t>
            </a:fld>
            <a:endParaRPr/>
          </a:p>
        </p:txBody>
      </p:sp>
      <p:cxnSp>
        <p:nvCxnSpPr>
          <p:cNvPr id="60" name="Google Shape;60;p7"/>
          <p:cNvCxnSpPr/>
          <p:nvPr/>
        </p:nvCxnSpPr>
        <p:spPr>
          <a:xfrm rot="10800000">
            <a:off x="1063200" y="646500"/>
            <a:ext cx="8092500" cy="0"/>
          </a:xfrm>
          <a:prstGeom prst="straightConnector1">
            <a:avLst/>
          </a:prstGeom>
          <a:noFill/>
          <a:ln w="28575" cap="flat" cmpd="sng">
            <a:solidFill>
              <a:schemeClr val="dk2"/>
            </a:solidFill>
            <a:prstDash val="solid"/>
            <a:round/>
            <a:headEnd type="none" w="med" len="med"/>
            <a:tailEnd type="none" w="med" len="med"/>
          </a:ln>
        </p:spPr>
      </p:cxnSp>
      <p:pic>
        <p:nvPicPr>
          <p:cNvPr id="61" name="Google Shape;61;p7"/>
          <p:cNvPicPr preferRelativeResize="0"/>
          <p:nvPr/>
        </p:nvPicPr>
        <p:blipFill>
          <a:blip r:embed="rId2">
            <a:alphaModFix/>
          </a:blip>
          <a:stretch>
            <a:fillRect/>
          </a:stretch>
        </p:blipFill>
        <p:spPr>
          <a:xfrm>
            <a:off x="583642" y="74725"/>
            <a:ext cx="449046" cy="513950"/>
          </a:xfrm>
          <a:prstGeom prst="rect">
            <a:avLst/>
          </a:prstGeom>
          <a:noFill/>
          <a:ln>
            <a:noFill/>
          </a:ln>
        </p:spPr>
      </p:pic>
      <p:pic>
        <p:nvPicPr>
          <p:cNvPr id="62" name="Google Shape;62;p7"/>
          <p:cNvPicPr preferRelativeResize="0"/>
          <p:nvPr/>
        </p:nvPicPr>
        <p:blipFill>
          <a:blip r:embed="rId2">
            <a:alphaModFix/>
          </a:blip>
          <a:stretch>
            <a:fillRect/>
          </a:stretch>
        </p:blipFill>
        <p:spPr>
          <a:xfrm>
            <a:off x="290730" y="250850"/>
            <a:ext cx="449046" cy="513950"/>
          </a:xfrm>
          <a:prstGeom prst="rect">
            <a:avLst/>
          </a:prstGeom>
          <a:noFill/>
          <a:ln>
            <a:noFill/>
          </a:ln>
        </p:spPr>
      </p:pic>
      <p:sp>
        <p:nvSpPr>
          <p:cNvPr id="63" name="Google Shape;63;p7"/>
          <p:cNvSpPr txBox="1">
            <a:spLocks noGrp="1"/>
          </p:cNvSpPr>
          <p:nvPr>
            <p:ph type="body" idx="1"/>
          </p:nvPr>
        </p:nvSpPr>
        <p:spPr>
          <a:xfrm>
            <a:off x="727650" y="1241625"/>
            <a:ext cx="7688700" cy="22611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pic>
        <p:nvPicPr>
          <p:cNvPr id="64" name="Google Shape;64;p7"/>
          <p:cNvPicPr preferRelativeResize="0"/>
          <p:nvPr/>
        </p:nvPicPr>
        <p:blipFill>
          <a:blip r:embed="rId3">
            <a:alphaModFix/>
          </a:blip>
          <a:stretch>
            <a:fillRect/>
          </a:stretch>
        </p:blipFill>
        <p:spPr>
          <a:xfrm>
            <a:off x="625825" y="452788"/>
            <a:ext cx="449050" cy="50797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67;p8"/>
          <p:cNvGrpSpPr/>
          <p:nvPr/>
        </p:nvGrpSpPr>
        <p:grpSpPr>
          <a:xfrm>
            <a:off x="830392" y="1191256"/>
            <a:ext cx="745763" cy="45826"/>
            <a:chOff x="4580561" y="2589004"/>
            <a:chExt cx="1064464" cy="25200"/>
          </a:xfrm>
        </p:grpSpPr>
        <p:sp>
          <p:nvSpPr>
            <p:cNvPr id="68" name="Google Shape;68;p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71" name="Google Shape;71;p8"/>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2" name="Google Shape;72;p8"/>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3" name="Google Shape;73;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9"/>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9"/>
          <p:cNvGrpSpPr/>
          <p:nvPr/>
        </p:nvGrpSpPr>
        <p:grpSpPr>
          <a:xfrm>
            <a:off x="830392" y="1191256"/>
            <a:ext cx="745763" cy="45826"/>
            <a:chOff x="4580561" y="2589004"/>
            <a:chExt cx="1064464" cy="25200"/>
          </a:xfrm>
        </p:grpSpPr>
        <p:sp>
          <p:nvSpPr>
            <p:cNvPr id="77" name="Google Shape;77;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9"/>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80" name="Google Shape;80;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1"/>
        <p:cNvGrpSpPr/>
        <p:nvPr/>
      </p:nvGrpSpPr>
      <p:grpSpPr>
        <a:xfrm>
          <a:off x="0" y="0"/>
          <a:ext cx="0" cy="0"/>
          <a:chOff x="0" y="0"/>
          <a:chExt cx="0" cy="0"/>
        </a:xfrm>
      </p:grpSpPr>
      <p:sp>
        <p:nvSpPr>
          <p:cNvPr id="82" name="Google Shape;82;p10"/>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10"/>
          <p:cNvGrpSpPr/>
          <p:nvPr/>
        </p:nvGrpSpPr>
        <p:grpSpPr>
          <a:xfrm>
            <a:off x="830392" y="1191256"/>
            <a:ext cx="745763" cy="45826"/>
            <a:chOff x="4580561" y="2589004"/>
            <a:chExt cx="1064464" cy="25200"/>
          </a:xfrm>
        </p:grpSpPr>
        <p:sp>
          <p:nvSpPr>
            <p:cNvPr id="84" name="Google Shape;84;p1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86;p10"/>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87" name="Google Shape;87;p10"/>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8" name="Google Shape;88;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419"/>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7.gif"/></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2.jpg"/><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46.jpg"/><Relationship Id="rId5" Type="http://schemas.openxmlformats.org/officeDocument/2006/relationships/image" Target="../media/image14.jpg"/><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49.jpg"/><Relationship Id="rId4" Type="http://schemas.openxmlformats.org/officeDocument/2006/relationships/image" Target="../media/image48.jp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63.jpg"/></Relationships>
</file>

<file path=ppt/slides/_rels/slide38.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67.jpg"/><Relationship Id="rId5" Type="http://schemas.openxmlformats.org/officeDocument/2006/relationships/image" Target="../media/image66.png"/><Relationship Id="rId4" Type="http://schemas.openxmlformats.org/officeDocument/2006/relationships/image" Target="../media/image65.jp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82.png"/><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6"/>
          <p:cNvSpPr txBox="1">
            <a:spLocks noGrp="1"/>
          </p:cNvSpPr>
          <p:nvPr>
            <p:ph type="ctrTitle"/>
          </p:nvPr>
        </p:nvSpPr>
        <p:spPr>
          <a:xfrm>
            <a:off x="727950" y="1966450"/>
            <a:ext cx="7688100" cy="11304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419"/>
              <a:t>IMPLEMENTACIÓN DE LA METODOLOGÍA BIM EN EL CENTRO DE INVESTIGACIONES ESPE</a:t>
            </a:r>
            <a:endParaRPr/>
          </a:p>
          <a:p>
            <a:pPr marL="0" lvl="0" indent="0" algn="l" rtl="0">
              <a:spcBef>
                <a:spcPts val="0"/>
              </a:spcBef>
              <a:spcAft>
                <a:spcPts val="0"/>
              </a:spcAft>
              <a:buNone/>
            </a:pPr>
            <a:endParaRPr/>
          </a:p>
        </p:txBody>
      </p:sp>
      <p:sp>
        <p:nvSpPr>
          <p:cNvPr id="121" name="Google Shape;121;p16"/>
          <p:cNvSpPr txBox="1">
            <a:spLocks noGrp="1"/>
          </p:cNvSpPr>
          <p:nvPr>
            <p:ph type="subTitle" idx="1"/>
          </p:nvPr>
        </p:nvSpPr>
        <p:spPr>
          <a:xfrm>
            <a:off x="1930925" y="3020650"/>
            <a:ext cx="6279300" cy="760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419"/>
              <a:t>Sebastián Charpentier Charpentier </a:t>
            </a:r>
            <a:endParaRPr/>
          </a:p>
          <a:p>
            <a:pPr marL="0" marR="0" lvl="0" indent="0" algn="l" rtl="0">
              <a:lnSpc>
                <a:spcPct val="100000"/>
              </a:lnSpc>
              <a:spcBef>
                <a:spcPts val="0"/>
              </a:spcBef>
              <a:spcAft>
                <a:spcPts val="0"/>
              </a:spcAft>
              <a:buNone/>
            </a:pPr>
            <a:r>
              <a:rPr lang="es-419"/>
              <a:t>Nelson David Santander Guerrero </a:t>
            </a:r>
            <a:endParaRPr/>
          </a:p>
          <a:p>
            <a:pPr marL="0" lvl="0" indent="0" algn="l" rtl="0">
              <a:spcBef>
                <a:spcPts val="0"/>
              </a:spcBef>
              <a:spcAft>
                <a:spcPts val="0"/>
              </a:spcAft>
              <a:buNone/>
            </a:pPr>
            <a:endParaRPr/>
          </a:p>
        </p:txBody>
      </p:sp>
      <p:sp>
        <p:nvSpPr>
          <p:cNvPr id="122" name="Google Shape;122;p16"/>
          <p:cNvSpPr txBox="1">
            <a:spLocks noGrp="1"/>
          </p:cNvSpPr>
          <p:nvPr>
            <p:ph type="title" idx="2"/>
          </p:nvPr>
        </p:nvSpPr>
        <p:spPr>
          <a:xfrm>
            <a:off x="1655525" y="726075"/>
            <a:ext cx="5712900" cy="446700"/>
          </a:xfrm>
          <a:prstGeom prst="rect">
            <a:avLst/>
          </a:prstGeom>
        </p:spPr>
        <p:txBody>
          <a:bodyPr spcFirstLastPara="1" wrap="square" lIns="91425" tIns="18000" rIns="91425" bIns="91425" anchor="t" anchorCtr="0">
            <a:noAutofit/>
          </a:bodyPr>
          <a:lstStyle/>
          <a:p>
            <a:pPr marL="0" lvl="0" indent="0" algn="ctr" rtl="0">
              <a:lnSpc>
                <a:spcPct val="115000"/>
              </a:lnSpc>
              <a:spcBef>
                <a:spcPts val="1200"/>
              </a:spcBef>
              <a:spcAft>
                <a:spcPts val="0"/>
              </a:spcAft>
              <a:buNone/>
            </a:pPr>
            <a:r>
              <a:rPr lang="es-419" sz="1600" dirty="0"/>
              <a:t>Departamento de Ciencias de la Tierra y de la Construcción</a:t>
            </a:r>
            <a:endParaRPr sz="1600" dirty="0"/>
          </a:p>
          <a:p>
            <a:pPr marL="0" lvl="0" indent="0" algn="ctr" rtl="0">
              <a:spcBef>
                <a:spcPts val="1200"/>
              </a:spcBef>
              <a:spcAft>
                <a:spcPts val="0"/>
              </a:spcAft>
              <a:buNone/>
            </a:pPr>
            <a:endParaRPr dirty="0"/>
          </a:p>
        </p:txBody>
      </p:sp>
      <p:sp>
        <p:nvSpPr>
          <p:cNvPr id="123" name="Google Shape;123;p16"/>
          <p:cNvSpPr txBox="1">
            <a:spLocks noGrp="1"/>
          </p:cNvSpPr>
          <p:nvPr>
            <p:ph type="title" idx="3"/>
          </p:nvPr>
        </p:nvSpPr>
        <p:spPr>
          <a:xfrm>
            <a:off x="1655525" y="1153338"/>
            <a:ext cx="5712900" cy="446700"/>
          </a:xfrm>
          <a:prstGeom prst="rect">
            <a:avLst/>
          </a:prstGeom>
        </p:spPr>
        <p:txBody>
          <a:bodyPr spcFirstLastPara="1" wrap="square" lIns="91425" tIns="18000" rIns="91425" bIns="91425" anchor="t" anchorCtr="0">
            <a:noAutofit/>
          </a:bodyPr>
          <a:lstStyle/>
          <a:p>
            <a:pPr marL="0" lvl="0" indent="0" algn="ctr" rtl="0">
              <a:lnSpc>
                <a:spcPct val="115000"/>
              </a:lnSpc>
              <a:spcBef>
                <a:spcPts val="1200"/>
              </a:spcBef>
              <a:spcAft>
                <a:spcPts val="0"/>
              </a:spcAft>
              <a:buNone/>
            </a:pPr>
            <a:r>
              <a:rPr lang="es-419" sz="1600"/>
              <a:t>INGENIERÍA CIVIL</a:t>
            </a:r>
            <a:endParaRPr sz="1600"/>
          </a:p>
          <a:p>
            <a:pPr marL="0" lvl="0" indent="0" algn="ctr" rtl="0">
              <a:spcBef>
                <a:spcPts val="1200"/>
              </a:spcBef>
              <a:spcAft>
                <a:spcPts val="0"/>
              </a:spcAft>
              <a:buNone/>
            </a:pPr>
            <a:endParaRPr/>
          </a:p>
        </p:txBody>
      </p:sp>
      <p:sp>
        <p:nvSpPr>
          <p:cNvPr id="124" name="Google Shape;124;p16"/>
          <p:cNvSpPr txBox="1">
            <a:spLocks noGrp="1"/>
          </p:cNvSpPr>
          <p:nvPr>
            <p:ph type="subTitle" idx="4"/>
          </p:nvPr>
        </p:nvSpPr>
        <p:spPr>
          <a:xfrm>
            <a:off x="1930925" y="3705250"/>
            <a:ext cx="6279300" cy="3936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419"/>
              <a:t>Ing. Martha Elizabeth Pazmiño Montero, Mgs.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5"/>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BIM vs CAD</a:t>
            </a:r>
            <a:endParaRPr/>
          </a:p>
        </p:txBody>
      </p:sp>
      <p:sp>
        <p:nvSpPr>
          <p:cNvPr id="205" name="Google Shape;205;p25"/>
          <p:cNvSpPr txBox="1">
            <a:spLocks noGrp="1"/>
          </p:cNvSpPr>
          <p:nvPr>
            <p:ph type="body" idx="1"/>
          </p:nvPr>
        </p:nvSpPr>
        <p:spPr>
          <a:xfrm>
            <a:off x="5158525" y="1241625"/>
            <a:ext cx="2966400" cy="1626000"/>
          </a:xfrm>
          <a:prstGeom prst="rect">
            <a:avLst/>
          </a:prstGeom>
        </p:spPr>
        <p:txBody>
          <a:bodyPr spcFirstLastPara="1" wrap="square" lIns="91425" tIns="91425" rIns="91425" bIns="91425" anchor="t" anchorCtr="0">
            <a:noAutofit/>
          </a:bodyPr>
          <a:lstStyle/>
          <a:p>
            <a:pPr marL="457200" lvl="0" indent="-336550" algn="l" rtl="0">
              <a:lnSpc>
                <a:spcPct val="150000"/>
              </a:lnSpc>
              <a:spcBef>
                <a:spcPts val="0"/>
              </a:spcBef>
              <a:spcAft>
                <a:spcPts val="0"/>
              </a:spcAft>
              <a:buClr>
                <a:schemeClr val="lt2"/>
              </a:buClr>
              <a:buSzPts val="1700"/>
              <a:buChar char="●"/>
            </a:pPr>
            <a:r>
              <a:rPr lang="es-419" sz="1700">
                <a:solidFill>
                  <a:schemeClr val="lt2"/>
                </a:solidFill>
              </a:rPr>
              <a:t>Cambio de paradigma</a:t>
            </a:r>
            <a:endParaRPr sz="1700">
              <a:solidFill>
                <a:schemeClr val="lt2"/>
              </a:solidFill>
            </a:endParaRPr>
          </a:p>
          <a:p>
            <a:pPr marL="457200" lvl="0" indent="-336550" algn="l" rtl="0">
              <a:lnSpc>
                <a:spcPct val="150000"/>
              </a:lnSpc>
              <a:spcBef>
                <a:spcPts val="0"/>
              </a:spcBef>
              <a:spcAft>
                <a:spcPts val="0"/>
              </a:spcAft>
              <a:buClr>
                <a:schemeClr val="dk2"/>
              </a:buClr>
              <a:buSzPts val="1700"/>
              <a:buChar char="●"/>
            </a:pPr>
            <a:r>
              <a:rPr lang="es-419" sz="1700">
                <a:solidFill>
                  <a:schemeClr val="dk2"/>
                </a:solidFill>
              </a:rPr>
              <a:t>Flujo de trabajo</a:t>
            </a:r>
            <a:endParaRPr sz="1700">
              <a:solidFill>
                <a:schemeClr val="dk2"/>
              </a:solidFill>
            </a:endParaRPr>
          </a:p>
          <a:p>
            <a:pPr marL="457200" lvl="0" indent="-336550" algn="l" rtl="0">
              <a:lnSpc>
                <a:spcPct val="150000"/>
              </a:lnSpc>
              <a:spcBef>
                <a:spcPts val="0"/>
              </a:spcBef>
              <a:spcAft>
                <a:spcPts val="0"/>
              </a:spcAft>
              <a:buClr>
                <a:schemeClr val="lt2"/>
              </a:buClr>
              <a:buSzPts val="1700"/>
              <a:buChar char="●"/>
            </a:pPr>
            <a:r>
              <a:rPr lang="es-419" sz="1700">
                <a:solidFill>
                  <a:schemeClr val="lt2"/>
                </a:solidFill>
              </a:rPr>
              <a:t>Nuevas herramientas</a:t>
            </a:r>
            <a:endParaRPr sz="1700">
              <a:solidFill>
                <a:schemeClr val="lt2"/>
              </a:solidFill>
            </a:endParaRPr>
          </a:p>
        </p:txBody>
      </p:sp>
      <p:pic>
        <p:nvPicPr>
          <p:cNvPr id="206" name="Google Shape;206;p25"/>
          <p:cNvPicPr preferRelativeResize="0"/>
          <p:nvPr/>
        </p:nvPicPr>
        <p:blipFill>
          <a:blip r:embed="rId3">
            <a:alphaModFix/>
          </a:blip>
          <a:stretch>
            <a:fillRect/>
          </a:stretch>
        </p:blipFill>
        <p:spPr>
          <a:xfrm>
            <a:off x="727651" y="1091299"/>
            <a:ext cx="3450575" cy="3824624"/>
          </a:xfrm>
          <a:prstGeom prst="rect">
            <a:avLst/>
          </a:prstGeom>
          <a:noFill/>
          <a:ln>
            <a:noFill/>
          </a:ln>
        </p:spPr>
      </p:pic>
      <p:pic>
        <p:nvPicPr>
          <p:cNvPr id="207" name="Google Shape;207;p25"/>
          <p:cNvPicPr preferRelativeResize="0"/>
          <p:nvPr/>
        </p:nvPicPr>
        <p:blipFill>
          <a:blip r:embed="rId4">
            <a:alphaModFix/>
          </a:blip>
          <a:stretch>
            <a:fillRect/>
          </a:stretch>
        </p:blipFill>
        <p:spPr>
          <a:xfrm>
            <a:off x="4773493" y="2414875"/>
            <a:ext cx="3884305" cy="25010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6"/>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BIM vs CAD</a:t>
            </a:r>
            <a:endParaRPr/>
          </a:p>
        </p:txBody>
      </p:sp>
      <p:sp>
        <p:nvSpPr>
          <p:cNvPr id="213" name="Google Shape;213;p26"/>
          <p:cNvSpPr txBox="1">
            <a:spLocks noGrp="1"/>
          </p:cNvSpPr>
          <p:nvPr>
            <p:ph type="body" idx="1"/>
          </p:nvPr>
        </p:nvSpPr>
        <p:spPr>
          <a:xfrm>
            <a:off x="5158525" y="1241625"/>
            <a:ext cx="2966400" cy="1626000"/>
          </a:xfrm>
          <a:prstGeom prst="rect">
            <a:avLst/>
          </a:prstGeom>
        </p:spPr>
        <p:txBody>
          <a:bodyPr spcFirstLastPara="1" wrap="square" lIns="91425" tIns="91425" rIns="91425" bIns="91425" anchor="t" anchorCtr="0">
            <a:noAutofit/>
          </a:bodyPr>
          <a:lstStyle/>
          <a:p>
            <a:pPr marL="457200" lvl="0" indent="-336550" algn="l" rtl="0">
              <a:lnSpc>
                <a:spcPct val="150000"/>
              </a:lnSpc>
              <a:spcBef>
                <a:spcPts val="0"/>
              </a:spcBef>
              <a:spcAft>
                <a:spcPts val="0"/>
              </a:spcAft>
              <a:buClr>
                <a:schemeClr val="lt2"/>
              </a:buClr>
              <a:buSzPts val="1700"/>
              <a:buChar char="●"/>
            </a:pPr>
            <a:r>
              <a:rPr lang="es-419" sz="1700">
                <a:solidFill>
                  <a:schemeClr val="lt2"/>
                </a:solidFill>
              </a:rPr>
              <a:t>Cambio de paradigma</a:t>
            </a:r>
            <a:endParaRPr sz="1700">
              <a:solidFill>
                <a:schemeClr val="lt2"/>
              </a:solidFill>
            </a:endParaRPr>
          </a:p>
          <a:p>
            <a:pPr marL="457200" lvl="0" indent="-336550" algn="l" rtl="0">
              <a:lnSpc>
                <a:spcPct val="150000"/>
              </a:lnSpc>
              <a:spcBef>
                <a:spcPts val="0"/>
              </a:spcBef>
              <a:spcAft>
                <a:spcPts val="0"/>
              </a:spcAft>
              <a:buClr>
                <a:schemeClr val="lt2"/>
              </a:buClr>
              <a:buSzPts val="1700"/>
              <a:buChar char="●"/>
            </a:pPr>
            <a:r>
              <a:rPr lang="es-419" sz="1700">
                <a:solidFill>
                  <a:schemeClr val="lt2"/>
                </a:solidFill>
              </a:rPr>
              <a:t>Flujo de trabajo</a:t>
            </a:r>
            <a:endParaRPr sz="1700">
              <a:solidFill>
                <a:schemeClr val="lt2"/>
              </a:solidFill>
            </a:endParaRPr>
          </a:p>
          <a:p>
            <a:pPr marL="457200" lvl="0" indent="-336550" algn="l" rtl="0">
              <a:lnSpc>
                <a:spcPct val="150000"/>
              </a:lnSpc>
              <a:spcBef>
                <a:spcPts val="0"/>
              </a:spcBef>
              <a:spcAft>
                <a:spcPts val="0"/>
              </a:spcAft>
              <a:buClr>
                <a:schemeClr val="dk2"/>
              </a:buClr>
              <a:buSzPts val="1700"/>
              <a:buChar char="●"/>
            </a:pPr>
            <a:r>
              <a:rPr lang="es-419" sz="1700">
                <a:solidFill>
                  <a:schemeClr val="dk2"/>
                </a:solidFill>
              </a:rPr>
              <a:t>Nuevas herramientas</a:t>
            </a:r>
            <a:endParaRPr sz="1700">
              <a:solidFill>
                <a:schemeClr val="dk2"/>
              </a:solidFill>
            </a:endParaRPr>
          </a:p>
        </p:txBody>
      </p:sp>
      <p:pic>
        <p:nvPicPr>
          <p:cNvPr id="214" name="Google Shape;214;p26"/>
          <p:cNvPicPr preferRelativeResize="0"/>
          <p:nvPr/>
        </p:nvPicPr>
        <p:blipFill>
          <a:blip r:embed="rId3">
            <a:alphaModFix/>
          </a:blip>
          <a:stretch>
            <a:fillRect/>
          </a:stretch>
        </p:blipFill>
        <p:spPr>
          <a:xfrm>
            <a:off x="727651" y="1091299"/>
            <a:ext cx="3450575" cy="3824624"/>
          </a:xfrm>
          <a:prstGeom prst="rect">
            <a:avLst/>
          </a:prstGeom>
          <a:noFill/>
          <a:ln>
            <a:noFill/>
          </a:ln>
        </p:spPr>
      </p:pic>
      <p:pic>
        <p:nvPicPr>
          <p:cNvPr id="215" name="Google Shape;215;p26"/>
          <p:cNvPicPr preferRelativeResize="0"/>
          <p:nvPr/>
        </p:nvPicPr>
        <p:blipFill>
          <a:blip r:embed="rId4">
            <a:alphaModFix/>
          </a:blip>
          <a:stretch>
            <a:fillRect/>
          </a:stretch>
        </p:blipFill>
        <p:spPr>
          <a:xfrm>
            <a:off x="5158513" y="3010325"/>
            <a:ext cx="2818128" cy="1814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7"/>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Modelo BIM</a:t>
            </a:r>
            <a:endParaRPr/>
          </a:p>
        </p:txBody>
      </p:sp>
      <p:sp>
        <p:nvSpPr>
          <p:cNvPr id="221" name="Google Shape;221;p27"/>
          <p:cNvSpPr txBox="1">
            <a:spLocks noGrp="1"/>
          </p:cNvSpPr>
          <p:nvPr>
            <p:ph type="body" idx="1"/>
          </p:nvPr>
        </p:nvSpPr>
        <p:spPr>
          <a:xfrm>
            <a:off x="727650" y="4225575"/>
            <a:ext cx="7688700" cy="455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419" sz="1700">
                <a:solidFill>
                  <a:schemeClr val="dk2"/>
                </a:solidFill>
              </a:rPr>
              <a:t>Ingreso de información de cada disciplina, actor y fase del proyecto</a:t>
            </a:r>
            <a:endParaRPr sz="1700">
              <a:solidFill>
                <a:schemeClr val="dk2"/>
              </a:solidFill>
            </a:endParaRPr>
          </a:p>
        </p:txBody>
      </p:sp>
      <p:pic>
        <p:nvPicPr>
          <p:cNvPr id="222" name="Google Shape;222;p27"/>
          <p:cNvPicPr preferRelativeResize="0"/>
          <p:nvPr/>
        </p:nvPicPr>
        <p:blipFill>
          <a:blip r:embed="rId3">
            <a:alphaModFix/>
          </a:blip>
          <a:stretch>
            <a:fillRect/>
          </a:stretch>
        </p:blipFill>
        <p:spPr>
          <a:xfrm>
            <a:off x="1495338" y="910650"/>
            <a:ext cx="5502924" cy="3177699"/>
          </a:xfrm>
          <a:prstGeom prst="rect">
            <a:avLst/>
          </a:prstGeom>
          <a:noFill/>
          <a:ln>
            <a:noFill/>
          </a:ln>
        </p:spPr>
      </p:pic>
      <p:sp>
        <p:nvSpPr>
          <p:cNvPr id="223" name="Google Shape;223;p27"/>
          <p:cNvSpPr txBox="1">
            <a:spLocks noGrp="1"/>
          </p:cNvSpPr>
          <p:nvPr>
            <p:ph type="body" idx="1"/>
          </p:nvPr>
        </p:nvSpPr>
        <p:spPr>
          <a:xfrm>
            <a:off x="7298000" y="1525350"/>
            <a:ext cx="1699500" cy="18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700">
                <a:solidFill>
                  <a:schemeClr val="dk2"/>
                </a:solidFill>
              </a:rPr>
              <a:t>Qué y cómo preparamos y organizamos la información de un modelo</a:t>
            </a:r>
            <a:endParaRPr sz="1700">
              <a:solidFill>
                <a:schemeClr val="dk2"/>
              </a:solidFill>
            </a:endParaRPr>
          </a:p>
        </p:txBody>
      </p:sp>
      <p:sp>
        <p:nvSpPr>
          <p:cNvPr id="224" name="Google Shape;224;p27"/>
          <p:cNvSpPr txBox="1">
            <a:spLocks noGrp="1"/>
          </p:cNvSpPr>
          <p:nvPr>
            <p:ph type="body" idx="1"/>
          </p:nvPr>
        </p:nvSpPr>
        <p:spPr>
          <a:xfrm>
            <a:off x="7298000" y="972575"/>
            <a:ext cx="1472400" cy="491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419" sz="1700" b="1">
                <a:solidFill>
                  <a:schemeClr val="dk2"/>
                </a:solidFill>
              </a:rPr>
              <a:t>Uso BIM</a:t>
            </a:r>
            <a:endParaRPr sz="1700" b="1">
              <a:solidFill>
                <a:schemeClr val="dk2"/>
              </a:solidFill>
            </a:endParaRPr>
          </a:p>
        </p:txBody>
      </p:sp>
      <p:sp>
        <p:nvSpPr>
          <p:cNvPr id="225" name="Google Shape;225;p27"/>
          <p:cNvSpPr/>
          <p:nvPr/>
        </p:nvSpPr>
        <p:spPr>
          <a:xfrm>
            <a:off x="2624850" y="878000"/>
            <a:ext cx="978600" cy="4917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fade">
                                      <p:cBhvr>
                                        <p:cTn id="7" dur="1000"/>
                                        <p:tgtEl>
                                          <p:spTgt spid="224"/>
                                        </p:tgtEl>
                                      </p:cBhvr>
                                    </p:animEffect>
                                  </p:childTnLst>
                                </p:cTn>
                              </p:par>
                              <p:par>
                                <p:cTn id="8" presetID="10" presetClass="entr" presetSubtype="0" fill="hold" nodeType="withEffect">
                                  <p:stCondLst>
                                    <p:cond delay="0"/>
                                  </p:stCondLst>
                                  <p:childTnLst>
                                    <p:set>
                                      <p:cBhvr>
                                        <p:cTn id="9" dur="1" fill="hold">
                                          <p:stCondLst>
                                            <p:cond delay="0"/>
                                          </p:stCondLst>
                                        </p:cTn>
                                        <p:tgtEl>
                                          <p:spTgt spid="223"/>
                                        </p:tgtEl>
                                        <p:attrNameLst>
                                          <p:attrName>style.visibility</p:attrName>
                                        </p:attrNameLst>
                                      </p:cBhvr>
                                      <p:to>
                                        <p:strVal val="visible"/>
                                      </p:to>
                                    </p:set>
                                    <p:animEffect transition="in" filter="fade">
                                      <p:cBhvr>
                                        <p:cTn id="10" dur="1000"/>
                                        <p:tgtEl>
                                          <p:spTgt spid="223"/>
                                        </p:tgtEl>
                                      </p:cBhvr>
                                    </p:animEffect>
                                  </p:childTnLst>
                                </p:cTn>
                              </p:par>
                              <p:par>
                                <p:cTn id="11" presetID="10" presetClass="entr" presetSubtype="0" fill="hold" nodeType="withEffect">
                                  <p:stCondLst>
                                    <p:cond delay="0"/>
                                  </p:stCondLst>
                                  <p:childTnLst>
                                    <p:set>
                                      <p:cBhvr>
                                        <p:cTn id="12" dur="1" fill="hold">
                                          <p:stCondLst>
                                            <p:cond delay="0"/>
                                          </p:stCondLst>
                                        </p:cTn>
                                        <p:tgtEl>
                                          <p:spTgt spid="225"/>
                                        </p:tgtEl>
                                        <p:attrNameLst>
                                          <p:attrName>style.visibility</p:attrName>
                                        </p:attrNameLst>
                                      </p:cBhvr>
                                      <p:to>
                                        <p:strVal val="visible"/>
                                      </p:to>
                                    </p:set>
                                    <p:animEffect transition="in" filter="fade">
                                      <p:cBhvr>
                                        <p:cTn id="13" dur="10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28"/>
          <p:cNvPicPr preferRelativeResize="0"/>
          <p:nvPr/>
        </p:nvPicPr>
        <p:blipFill rotWithShape="1">
          <a:blip r:embed="rId3">
            <a:alphaModFix/>
          </a:blip>
          <a:srcRect r="59971"/>
          <a:stretch/>
        </p:blipFill>
        <p:spPr>
          <a:xfrm>
            <a:off x="6406076" y="3125538"/>
            <a:ext cx="2116495" cy="1803027"/>
          </a:xfrm>
          <a:prstGeom prst="rect">
            <a:avLst/>
          </a:prstGeom>
          <a:noFill/>
          <a:ln>
            <a:noFill/>
          </a:ln>
        </p:spPr>
      </p:pic>
      <p:sp>
        <p:nvSpPr>
          <p:cNvPr id="231" name="Google Shape;231;p28"/>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MODELO BIM - Ciclo de vida del proyecto</a:t>
            </a:r>
            <a:endParaRPr/>
          </a:p>
        </p:txBody>
      </p:sp>
      <p:sp>
        <p:nvSpPr>
          <p:cNvPr id="232" name="Google Shape;232;p28"/>
          <p:cNvSpPr txBox="1">
            <a:spLocks noGrp="1"/>
          </p:cNvSpPr>
          <p:nvPr>
            <p:ph type="body" idx="1"/>
          </p:nvPr>
        </p:nvSpPr>
        <p:spPr>
          <a:xfrm>
            <a:off x="5712475" y="1471750"/>
            <a:ext cx="2810100" cy="266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700">
                <a:solidFill>
                  <a:schemeClr val="dk2"/>
                </a:solidFill>
              </a:rPr>
              <a:t>Fase de Diseño</a:t>
            </a:r>
            <a:endParaRPr sz="1700">
              <a:solidFill>
                <a:schemeClr val="dk2"/>
              </a:solidFill>
            </a:endParaRPr>
          </a:p>
          <a:p>
            <a:pPr marL="0" lvl="0" indent="0" algn="l" rtl="0">
              <a:spcBef>
                <a:spcPts val="1600"/>
              </a:spcBef>
              <a:spcAft>
                <a:spcPts val="0"/>
              </a:spcAft>
              <a:buNone/>
            </a:pPr>
            <a:r>
              <a:rPr lang="es-419" sz="1700">
                <a:solidFill>
                  <a:schemeClr val="dk2"/>
                </a:solidFill>
              </a:rPr>
              <a:t>Fase de construcción</a:t>
            </a:r>
            <a:endParaRPr sz="1700">
              <a:solidFill>
                <a:schemeClr val="dk2"/>
              </a:solidFill>
            </a:endParaRPr>
          </a:p>
          <a:p>
            <a:pPr marL="0" lvl="0" indent="0" algn="l" rtl="0">
              <a:spcBef>
                <a:spcPts val="1600"/>
              </a:spcBef>
              <a:spcAft>
                <a:spcPts val="1600"/>
              </a:spcAft>
              <a:buNone/>
            </a:pPr>
            <a:r>
              <a:rPr lang="es-419" sz="1700">
                <a:solidFill>
                  <a:schemeClr val="dk2"/>
                </a:solidFill>
              </a:rPr>
              <a:t>Fase de Operaciones</a:t>
            </a:r>
            <a:endParaRPr sz="1700">
              <a:solidFill>
                <a:schemeClr val="dk2"/>
              </a:solidFill>
            </a:endParaRPr>
          </a:p>
        </p:txBody>
      </p:sp>
      <p:pic>
        <p:nvPicPr>
          <p:cNvPr id="233" name="Google Shape;233;p28"/>
          <p:cNvPicPr preferRelativeResize="0"/>
          <p:nvPr/>
        </p:nvPicPr>
        <p:blipFill rotWithShape="1">
          <a:blip r:embed="rId4">
            <a:alphaModFix/>
          </a:blip>
          <a:srcRect t="6032" b="6032"/>
          <a:stretch/>
        </p:blipFill>
        <p:spPr>
          <a:xfrm>
            <a:off x="656775" y="947950"/>
            <a:ext cx="4782599" cy="3778299"/>
          </a:xfrm>
          <a:prstGeom prst="rect">
            <a:avLst/>
          </a:prstGeom>
          <a:noFill/>
          <a:ln>
            <a:noFill/>
          </a:ln>
        </p:spPr>
      </p:pic>
      <p:sp>
        <p:nvSpPr>
          <p:cNvPr id="234" name="Google Shape;234;p28"/>
          <p:cNvSpPr/>
          <p:nvPr/>
        </p:nvSpPr>
        <p:spPr>
          <a:xfrm>
            <a:off x="933125" y="2474350"/>
            <a:ext cx="2259900" cy="22599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8"/>
          <p:cNvSpPr/>
          <p:nvPr/>
        </p:nvSpPr>
        <p:spPr>
          <a:xfrm>
            <a:off x="6406075" y="3125538"/>
            <a:ext cx="2116500" cy="1803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6" name="Google Shape;236;p28"/>
          <p:cNvPicPr preferRelativeResize="0"/>
          <p:nvPr/>
        </p:nvPicPr>
        <p:blipFill rotWithShape="1">
          <a:blip r:embed="rId3">
            <a:alphaModFix/>
          </a:blip>
          <a:srcRect l="40002" r="19967"/>
          <a:stretch/>
        </p:blipFill>
        <p:spPr>
          <a:xfrm>
            <a:off x="6406075" y="3125550"/>
            <a:ext cx="2116495" cy="1803027"/>
          </a:xfrm>
          <a:prstGeom prst="rect">
            <a:avLst/>
          </a:prstGeom>
          <a:noFill/>
          <a:ln>
            <a:noFill/>
          </a:ln>
        </p:spPr>
      </p:pic>
      <p:pic>
        <p:nvPicPr>
          <p:cNvPr id="237" name="Google Shape;237;p28"/>
          <p:cNvPicPr preferRelativeResize="0"/>
          <p:nvPr/>
        </p:nvPicPr>
        <p:blipFill rotWithShape="1">
          <a:blip r:embed="rId3">
            <a:alphaModFix/>
          </a:blip>
          <a:srcRect l="78143"/>
          <a:stretch/>
        </p:blipFill>
        <p:spPr>
          <a:xfrm>
            <a:off x="6886512" y="3125550"/>
            <a:ext cx="1155628" cy="18030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
                                        </p:tgtEl>
                                        <p:attrNameLst>
                                          <p:attrName>style.visibility</p:attrName>
                                        </p:attrNameLst>
                                      </p:cBhvr>
                                      <p:to>
                                        <p:strVal val="visible"/>
                                      </p:to>
                                    </p:set>
                                    <p:animEffect transition="in" filter="fade">
                                      <p:cBhvr>
                                        <p:cTn id="12" dur="1000"/>
                                        <p:tgtEl>
                                          <p:spTgt spid="235"/>
                                        </p:tgtEl>
                                      </p:cBhvr>
                                    </p:animEffect>
                                  </p:childTnLst>
                                </p:cTn>
                              </p:par>
                              <p:par>
                                <p:cTn id="13" presetID="10" presetClass="entr" presetSubtype="0" fill="hold" nodeType="withEffect">
                                  <p:stCondLst>
                                    <p:cond delay="0"/>
                                  </p:stCondLst>
                                  <p:childTnLst>
                                    <p:set>
                                      <p:cBhvr>
                                        <p:cTn id="14" dur="1" fill="hold">
                                          <p:stCondLst>
                                            <p:cond delay="0"/>
                                          </p:stCondLst>
                                        </p:cTn>
                                        <p:tgtEl>
                                          <p:spTgt spid="230"/>
                                        </p:tgtEl>
                                        <p:attrNameLst>
                                          <p:attrName>style.visibility</p:attrName>
                                        </p:attrNameLst>
                                      </p:cBhvr>
                                      <p:to>
                                        <p:strVal val="visible"/>
                                      </p:to>
                                    </p:set>
                                    <p:animEffect transition="in" filter="fade">
                                      <p:cBhvr>
                                        <p:cTn id="15" dur="1000"/>
                                        <p:tgtEl>
                                          <p:spTgt spid="2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6"/>
                                        </p:tgtEl>
                                        <p:attrNameLst>
                                          <p:attrName>style.visibility</p:attrName>
                                        </p:attrNameLst>
                                      </p:cBhvr>
                                      <p:to>
                                        <p:strVal val="visible"/>
                                      </p:to>
                                    </p:set>
                                    <p:animEffect transition="in" filter="fade">
                                      <p:cBhvr>
                                        <p:cTn id="20" dur="1000"/>
                                        <p:tgtEl>
                                          <p:spTgt spid="236"/>
                                        </p:tgtEl>
                                      </p:cBhvr>
                                    </p:animEffect>
                                  </p:childTnLst>
                                </p:cTn>
                              </p:par>
                              <p:par>
                                <p:cTn id="21" presetID="10" presetClass="exit" presetSubtype="0" fill="hold" nodeType="withEffect">
                                  <p:stCondLst>
                                    <p:cond delay="0"/>
                                  </p:stCondLst>
                                  <p:childTnLst>
                                    <p:animEffect transition="out" filter="fade">
                                      <p:cBhvr>
                                        <p:cTn id="22" dur="1000"/>
                                        <p:tgtEl>
                                          <p:spTgt spid="230"/>
                                        </p:tgtEl>
                                      </p:cBhvr>
                                    </p:animEffect>
                                    <p:set>
                                      <p:cBhvr>
                                        <p:cTn id="23" dur="1" fill="hold">
                                          <p:stCondLst>
                                            <p:cond delay="1000"/>
                                          </p:stCondLst>
                                        </p:cTn>
                                        <p:tgtEl>
                                          <p:spTgt spid="2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7"/>
                                        </p:tgtEl>
                                        <p:attrNameLst>
                                          <p:attrName>style.visibility</p:attrName>
                                        </p:attrNameLst>
                                      </p:cBhvr>
                                      <p:to>
                                        <p:strVal val="visible"/>
                                      </p:to>
                                    </p:set>
                                    <p:animEffect transition="in" filter="fade">
                                      <p:cBhvr>
                                        <p:cTn id="28" dur="1000"/>
                                        <p:tgtEl>
                                          <p:spTgt spid="237"/>
                                        </p:tgtEl>
                                      </p:cBhvr>
                                    </p:animEffect>
                                  </p:childTnLst>
                                </p:cTn>
                              </p:par>
                              <p:par>
                                <p:cTn id="29" presetID="10" presetClass="exit" presetSubtype="0" fill="hold" nodeType="withEffect">
                                  <p:stCondLst>
                                    <p:cond delay="0"/>
                                  </p:stCondLst>
                                  <p:childTnLst>
                                    <p:animEffect transition="out" filter="fade">
                                      <p:cBhvr>
                                        <p:cTn id="30" dur="1000"/>
                                        <p:tgtEl>
                                          <p:spTgt spid="236"/>
                                        </p:tgtEl>
                                      </p:cBhvr>
                                    </p:animEffect>
                                    <p:set>
                                      <p:cBhvr>
                                        <p:cTn id="31" dur="1" fill="hold">
                                          <p:stCondLst>
                                            <p:cond delay="1000"/>
                                          </p:stCondLst>
                                        </p:cTn>
                                        <p:tgtEl>
                                          <p:spTgt spid="2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9"/>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MODELO BIM - LOD (Nivel de desarrollo)</a:t>
            </a:r>
            <a:endParaRPr/>
          </a:p>
          <a:p>
            <a:pPr marL="0" lvl="0" indent="0" algn="l" rtl="0">
              <a:spcBef>
                <a:spcPts val="0"/>
              </a:spcBef>
              <a:spcAft>
                <a:spcPts val="0"/>
              </a:spcAft>
              <a:buNone/>
            </a:pPr>
            <a:endParaRPr/>
          </a:p>
        </p:txBody>
      </p:sp>
      <p:grpSp>
        <p:nvGrpSpPr>
          <p:cNvPr id="243" name="Google Shape;243;p29"/>
          <p:cNvGrpSpPr/>
          <p:nvPr/>
        </p:nvGrpSpPr>
        <p:grpSpPr>
          <a:xfrm>
            <a:off x="644476" y="1581351"/>
            <a:ext cx="1537385" cy="3046294"/>
            <a:chOff x="1118224" y="283725"/>
            <a:chExt cx="2090826" cy="4076400"/>
          </a:xfrm>
        </p:grpSpPr>
        <p:sp>
          <p:nvSpPr>
            <p:cNvPr id="244" name="Google Shape;244;p29"/>
            <p:cNvSpPr/>
            <p:nvPr/>
          </p:nvSpPr>
          <p:spPr>
            <a:xfrm>
              <a:off x="1178650" y="283725"/>
              <a:ext cx="2030400" cy="40764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1118224" y="341749"/>
              <a:ext cx="2048100" cy="2490600"/>
            </a:xfrm>
            <a:prstGeom prst="rect">
              <a:avLst/>
            </a:prstGeom>
            <a:solidFill>
              <a:srgbClr val="FFFFFF"/>
            </a:solidFill>
            <a:ln w="19050" cap="flat" cmpd="sng">
              <a:solidFill>
                <a:srgbClr val="0D5D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2400">
                  <a:solidFill>
                    <a:srgbClr val="0D5DDF"/>
                  </a:solidFill>
                  <a:latin typeface="Roboto"/>
                  <a:ea typeface="Roboto"/>
                  <a:cs typeface="Roboto"/>
                  <a:sym typeface="Roboto"/>
                </a:rPr>
                <a:t>LOD</a:t>
              </a:r>
              <a:r>
                <a:rPr lang="es-419" sz="2400" b="1">
                  <a:solidFill>
                    <a:srgbClr val="0D5DDF"/>
                  </a:solidFill>
                  <a:latin typeface="Roboto"/>
                  <a:ea typeface="Roboto"/>
                  <a:cs typeface="Roboto"/>
                  <a:sym typeface="Roboto"/>
                </a:rPr>
                <a:t>100</a:t>
              </a:r>
              <a:endParaRPr sz="2400" b="1">
                <a:solidFill>
                  <a:srgbClr val="0D5DDF"/>
                </a:solidFill>
                <a:latin typeface="Roboto"/>
                <a:ea typeface="Roboto"/>
                <a:cs typeface="Roboto"/>
                <a:sym typeface="Roboto"/>
              </a:endParaRPr>
            </a:p>
          </p:txBody>
        </p:sp>
        <p:sp>
          <p:nvSpPr>
            <p:cNvPr id="247" name="Google Shape;247;p29"/>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1118308" y="3172455"/>
              <a:ext cx="2030400" cy="1085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s-419">
                  <a:solidFill>
                    <a:srgbClr val="FFFFFF"/>
                  </a:solidFill>
                  <a:latin typeface="Roboto"/>
                  <a:ea typeface="Roboto"/>
                  <a:cs typeface="Roboto"/>
                  <a:sym typeface="Roboto"/>
                </a:rPr>
                <a:t>Esquema</a:t>
              </a:r>
              <a:endParaRPr>
                <a:solidFill>
                  <a:srgbClr val="FFFFFF"/>
                </a:solidFill>
                <a:latin typeface="Roboto"/>
                <a:ea typeface="Roboto"/>
                <a:cs typeface="Roboto"/>
                <a:sym typeface="Roboto"/>
              </a:endParaRPr>
            </a:p>
          </p:txBody>
        </p:sp>
      </p:grpSp>
      <p:grpSp>
        <p:nvGrpSpPr>
          <p:cNvPr id="249" name="Google Shape;249;p29"/>
          <p:cNvGrpSpPr/>
          <p:nvPr/>
        </p:nvGrpSpPr>
        <p:grpSpPr>
          <a:xfrm>
            <a:off x="2220429" y="1581351"/>
            <a:ext cx="1537385" cy="3046294"/>
            <a:chOff x="1118224" y="283725"/>
            <a:chExt cx="2090826" cy="4076400"/>
          </a:xfrm>
        </p:grpSpPr>
        <p:sp>
          <p:nvSpPr>
            <p:cNvPr id="250" name="Google Shape;250;p29"/>
            <p:cNvSpPr/>
            <p:nvPr/>
          </p:nvSpPr>
          <p:spPr>
            <a:xfrm>
              <a:off x="1178650" y="283725"/>
              <a:ext cx="2030400" cy="40764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1118224" y="341749"/>
              <a:ext cx="2048100" cy="2490600"/>
            </a:xfrm>
            <a:prstGeom prst="rect">
              <a:avLst/>
            </a:prstGeom>
            <a:solidFill>
              <a:srgbClr val="FFFFFF"/>
            </a:solidFill>
            <a:ln w="19050" cap="flat" cmpd="sng">
              <a:solidFill>
                <a:srgbClr val="0D5D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2400">
                  <a:solidFill>
                    <a:srgbClr val="0D5DDF"/>
                  </a:solidFill>
                  <a:latin typeface="Roboto"/>
                  <a:ea typeface="Roboto"/>
                  <a:cs typeface="Roboto"/>
                  <a:sym typeface="Roboto"/>
                </a:rPr>
                <a:t>LOD</a:t>
              </a:r>
              <a:r>
                <a:rPr lang="es-419" sz="2400" b="1">
                  <a:solidFill>
                    <a:srgbClr val="0D5DDF"/>
                  </a:solidFill>
                  <a:latin typeface="Roboto"/>
                  <a:ea typeface="Roboto"/>
                  <a:cs typeface="Roboto"/>
                  <a:sym typeface="Roboto"/>
                </a:rPr>
                <a:t>200</a:t>
              </a:r>
              <a:endParaRPr sz="2400" b="1">
                <a:solidFill>
                  <a:srgbClr val="0D5DDF"/>
                </a:solidFill>
                <a:latin typeface="Roboto"/>
                <a:ea typeface="Roboto"/>
                <a:cs typeface="Roboto"/>
                <a:sym typeface="Roboto"/>
              </a:endParaRPr>
            </a:p>
          </p:txBody>
        </p:sp>
        <p:sp>
          <p:nvSpPr>
            <p:cNvPr id="253" name="Google Shape;253;p29"/>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1118308" y="3172455"/>
              <a:ext cx="2030400" cy="1085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s-419">
                  <a:solidFill>
                    <a:srgbClr val="FFFFFF"/>
                  </a:solidFill>
                  <a:latin typeface="Roboto"/>
                  <a:ea typeface="Roboto"/>
                  <a:cs typeface="Roboto"/>
                  <a:sym typeface="Roboto"/>
                </a:rPr>
                <a:t>Dimensiones aproximadas</a:t>
              </a:r>
              <a:endParaRPr>
                <a:solidFill>
                  <a:srgbClr val="FFFFFF"/>
                </a:solidFill>
                <a:latin typeface="Roboto"/>
                <a:ea typeface="Roboto"/>
                <a:cs typeface="Roboto"/>
                <a:sym typeface="Roboto"/>
              </a:endParaRPr>
            </a:p>
          </p:txBody>
        </p:sp>
      </p:grpSp>
      <p:grpSp>
        <p:nvGrpSpPr>
          <p:cNvPr id="255" name="Google Shape;255;p29"/>
          <p:cNvGrpSpPr/>
          <p:nvPr/>
        </p:nvGrpSpPr>
        <p:grpSpPr>
          <a:xfrm>
            <a:off x="3796383" y="1581351"/>
            <a:ext cx="1537385" cy="3046294"/>
            <a:chOff x="1118224" y="283725"/>
            <a:chExt cx="2090826" cy="4076400"/>
          </a:xfrm>
        </p:grpSpPr>
        <p:sp>
          <p:nvSpPr>
            <p:cNvPr id="256" name="Google Shape;256;p29"/>
            <p:cNvSpPr/>
            <p:nvPr/>
          </p:nvSpPr>
          <p:spPr>
            <a:xfrm>
              <a:off x="1178650" y="283725"/>
              <a:ext cx="2030400" cy="40764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1118224" y="341749"/>
              <a:ext cx="2048100" cy="2490600"/>
            </a:xfrm>
            <a:prstGeom prst="rect">
              <a:avLst/>
            </a:prstGeom>
            <a:solidFill>
              <a:srgbClr val="FFFFFF"/>
            </a:solidFill>
            <a:ln w="19050" cap="flat" cmpd="sng">
              <a:solidFill>
                <a:srgbClr val="0D5D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2400">
                  <a:solidFill>
                    <a:srgbClr val="0D5DDF"/>
                  </a:solidFill>
                  <a:latin typeface="Roboto"/>
                  <a:ea typeface="Roboto"/>
                  <a:cs typeface="Roboto"/>
                  <a:sym typeface="Roboto"/>
                </a:rPr>
                <a:t>LOD</a:t>
              </a:r>
              <a:r>
                <a:rPr lang="es-419" sz="2400" b="1">
                  <a:solidFill>
                    <a:srgbClr val="0D5DDF"/>
                  </a:solidFill>
                  <a:latin typeface="Roboto"/>
                  <a:ea typeface="Roboto"/>
                  <a:cs typeface="Roboto"/>
                  <a:sym typeface="Roboto"/>
                </a:rPr>
                <a:t>300</a:t>
              </a:r>
              <a:endParaRPr sz="2400">
                <a:solidFill>
                  <a:srgbClr val="0D5DDF"/>
                </a:solidFill>
                <a:latin typeface="Roboto Thin"/>
                <a:ea typeface="Roboto Thin"/>
                <a:cs typeface="Roboto Thin"/>
                <a:sym typeface="Roboto Thin"/>
              </a:endParaRPr>
            </a:p>
          </p:txBody>
        </p:sp>
        <p:sp>
          <p:nvSpPr>
            <p:cNvPr id="259" name="Google Shape;259;p29"/>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118308" y="3172455"/>
              <a:ext cx="2030400" cy="1085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s-419">
                  <a:solidFill>
                    <a:srgbClr val="FFFFFF"/>
                  </a:solidFill>
                  <a:latin typeface="Roboto"/>
                  <a:ea typeface="Roboto"/>
                  <a:cs typeface="Roboto"/>
                  <a:sym typeface="Roboto"/>
                </a:rPr>
                <a:t>Específico</a:t>
              </a:r>
              <a:endParaRPr>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s-419">
                  <a:solidFill>
                    <a:srgbClr val="FFFFFF"/>
                  </a:solidFill>
                  <a:latin typeface="Roboto"/>
                  <a:ea typeface="Roboto"/>
                  <a:cs typeface="Roboto"/>
                  <a:sym typeface="Roboto"/>
                </a:rPr>
                <a:t>(350 - conexiones)</a:t>
              </a:r>
              <a:endParaRPr>
                <a:solidFill>
                  <a:srgbClr val="FFFFFF"/>
                </a:solidFill>
                <a:latin typeface="Roboto"/>
                <a:ea typeface="Roboto"/>
                <a:cs typeface="Roboto"/>
                <a:sym typeface="Roboto"/>
              </a:endParaRPr>
            </a:p>
          </p:txBody>
        </p:sp>
      </p:grpSp>
      <p:grpSp>
        <p:nvGrpSpPr>
          <p:cNvPr id="261" name="Google Shape;261;p29"/>
          <p:cNvGrpSpPr/>
          <p:nvPr/>
        </p:nvGrpSpPr>
        <p:grpSpPr>
          <a:xfrm>
            <a:off x="5372325" y="1581351"/>
            <a:ext cx="1537385" cy="3046294"/>
            <a:chOff x="1118224" y="283725"/>
            <a:chExt cx="2090826" cy="4076400"/>
          </a:xfrm>
        </p:grpSpPr>
        <p:sp>
          <p:nvSpPr>
            <p:cNvPr id="262" name="Google Shape;262;p29"/>
            <p:cNvSpPr/>
            <p:nvPr/>
          </p:nvSpPr>
          <p:spPr>
            <a:xfrm>
              <a:off x="1178650" y="283725"/>
              <a:ext cx="2030400" cy="40764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1118224" y="341749"/>
              <a:ext cx="2048100" cy="2490600"/>
            </a:xfrm>
            <a:prstGeom prst="rect">
              <a:avLst/>
            </a:prstGeom>
            <a:solidFill>
              <a:srgbClr val="FFFFFF"/>
            </a:solidFill>
            <a:ln w="19050" cap="flat" cmpd="sng">
              <a:solidFill>
                <a:srgbClr val="0D5D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2400">
                  <a:solidFill>
                    <a:srgbClr val="0D5DDF"/>
                  </a:solidFill>
                  <a:latin typeface="Roboto"/>
                  <a:ea typeface="Roboto"/>
                  <a:cs typeface="Roboto"/>
                  <a:sym typeface="Roboto"/>
                </a:rPr>
                <a:t>LOD</a:t>
              </a:r>
              <a:r>
                <a:rPr lang="es-419" sz="2400" b="1">
                  <a:solidFill>
                    <a:srgbClr val="0D5DDF"/>
                  </a:solidFill>
                  <a:latin typeface="Roboto"/>
                  <a:ea typeface="Roboto"/>
                  <a:cs typeface="Roboto"/>
                  <a:sym typeface="Roboto"/>
                </a:rPr>
                <a:t>400</a:t>
              </a:r>
              <a:endParaRPr sz="2400">
                <a:solidFill>
                  <a:srgbClr val="0D5DDF"/>
                </a:solidFill>
                <a:latin typeface="Roboto Thin"/>
                <a:ea typeface="Roboto Thin"/>
                <a:cs typeface="Roboto Thin"/>
                <a:sym typeface="Roboto Thin"/>
              </a:endParaRPr>
            </a:p>
          </p:txBody>
        </p:sp>
        <p:sp>
          <p:nvSpPr>
            <p:cNvPr id="265" name="Google Shape;265;p29"/>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1118308" y="3172455"/>
              <a:ext cx="2030400" cy="1085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s-419">
                  <a:solidFill>
                    <a:srgbClr val="FFFFFF"/>
                  </a:solidFill>
                  <a:latin typeface="Roboto"/>
                  <a:ea typeface="Roboto"/>
                  <a:cs typeface="Roboto"/>
                  <a:sym typeface="Roboto"/>
                </a:rPr>
                <a:t>Conexiones y montaje</a:t>
              </a:r>
              <a:endParaRPr>
                <a:solidFill>
                  <a:srgbClr val="FFFFFF"/>
                </a:solidFill>
                <a:latin typeface="Roboto"/>
                <a:ea typeface="Roboto"/>
                <a:cs typeface="Roboto"/>
                <a:sym typeface="Roboto"/>
              </a:endParaRPr>
            </a:p>
          </p:txBody>
        </p:sp>
      </p:grpSp>
      <p:grpSp>
        <p:nvGrpSpPr>
          <p:cNvPr id="267" name="Google Shape;267;p29"/>
          <p:cNvGrpSpPr/>
          <p:nvPr/>
        </p:nvGrpSpPr>
        <p:grpSpPr>
          <a:xfrm>
            <a:off x="6948267" y="1581351"/>
            <a:ext cx="1537385" cy="3046294"/>
            <a:chOff x="1118224" y="283725"/>
            <a:chExt cx="2090826" cy="4076400"/>
          </a:xfrm>
        </p:grpSpPr>
        <p:sp>
          <p:nvSpPr>
            <p:cNvPr id="268" name="Google Shape;268;p29"/>
            <p:cNvSpPr/>
            <p:nvPr/>
          </p:nvSpPr>
          <p:spPr>
            <a:xfrm>
              <a:off x="1178650" y="283725"/>
              <a:ext cx="2030400" cy="40764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1118224" y="341749"/>
              <a:ext cx="2048100" cy="2490600"/>
            </a:xfrm>
            <a:prstGeom prst="rect">
              <a:avLst/>
            </a:prstGeom>
            <a:solidFill>
              <a:srgbClr val="FFFFFF"/>
            </a:solidFill>
            <a:ln w="19050" cap="flat" cmpd="sng">
              <a:solidFill>
                <a:srgbClr val="0D5D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2400">
                  <a:solidFill>
                    <a:srgbClr val="0D5DDF"/>
                  </a:solidFill>
                  <a:latin typeface="Roboto"/>
                  <a:ea typeface="Roboto"/>
                  <a:cs typeface="Roboto"/>
                  <a:sym typeface="Roboto"/>
                </a:rPr>
                <a:t>LOD</a:t>
              </a:r>
              <a:r>
                <a:rPr lang="es-419" sz="2400" b="1">
                  <a:solidFill>
                    <a:srgbClr val="0D5DDF"/>
                  </a:solidFill>
                  <a:latin typeface="Roboto"/>
                  <a:ea typeface="Roboto"/>
                  <a:cs typeface="Roboto"/>
                  <a:sym typeface="Roboto"/>
                </a:rPr>
                <a:t>500</a:t>
              </a:r>
              <a:endParaRPr sz="2400">
                <a:solidFill>
                  <a:srgbClr val="0D5DDF"/>
                </a:solidFill>
                <a:latin typeface="Roboto Thin"/>
                <a:ea typeface="Roboto Thin"/>
                <a:cs typeface="Roboto Thin"/>
                <a:sym typeface="Roboto Thin"/>
              </a:endParaRPr>
            </a:p>
          </p:txBody>
        </p:sp>
        <p:sp>
          <p:nvSpPr>
            <p:cNvPr id="271" name="Google Shape;271;p29"/>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1118308" y="3172455"/>
              <a:ext cx="2030400" cy="1085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s-419">
                  <a:solidFill>
                    <a:srgbClr val="FFFFFF"/>
                  </a:solidFill>
                  <a:latin typeface="Roboto"/>
                  <a:ea typeface="Roboto"/>
                  <a:cs typeface="Roboto"/>
                  <a:sym typeface="Roboto"/>
                </a:rPr>
                <a:t>As built</a:t>
              </a:r>
              <a:endParaRPr>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s-419">
                  <a:solidFill>
                    <a:srgbClr val="FFFFFF"/>
                  </a:solidFill>
                  <a:latin typeface="Roboto"/>
                  <a:ea typeface="Roboto"/>
                  <a:cs typeface="Roboto"/>
                  <a:sym typeface="Roboto"/>
                </a:rPr>
                <a:t>mantenimiento</a:t>
              </a:r>
              <a:endParaRPr>
                <a:solidFill>
                  <a:srgbClr val="FFFFFF"/>
                </a:solidFill>
                <a:latin typeface="Roboto"/>
                <a:ea typeface="Roboto"/>
                <a:cs typeface="Roboto"/>
                <a:sym typeface="Roboto"/>
              </a:endParaRPr>
            </a:p>
          </p:txBody>
        </p:sp>
      </p:grpSp>
      <p:pic>
        <p:nvPicPr>
          <p:cNvPr id="273" name="Google Shape;273;p29"/>
          <p:cNvPicPr preferRelativeResize="0"/>
          <p:nvPr/>
        </p:nvPicPr>
        <p:blipFill>
          <a:blip r:embed="rId3">
            <a:alphaModFix/>
          </a:blip>
          <a:stretch>
            <a:fillRect/>
          </a:stretch>
        </p:blipFill>
        <p:spPr>
          <a:xfrm>
            <a:off x="1016273" y="2330025"/>
            <a:ext cx="665025" cy="992775"/>
          </a:xfrm>
          <a:prstGeom prst="rect">
            <a:avLst/>
          </a:prstGeom>
          <a:noFill/>
          <a:ln>
            <a:noFill/>
          </a:ln>
        </p:spPr>
      </p:pic>
      <p:pic>
        <p:nvPicPr>
          <p:cNvPr id="274" name="Google Shape;274;p29"/>
          <p:cNvPicPr preferRelativeResize="0"/>
          <p:nvPr/>
        </p:nvPicPr>
        <p:blipFill>
          <a:blip r:embed="rId4">
            <a:alphaModFix/>
          </a:blip>
          <a:stretch>
            <a:fillRect/>
          </a:stretch>
        </p:blipFill>
        <p:spPr>
          <a:xfrm>
            <a:off x="2735897" y="2261238"/>
            <a:ext cx="506425" cy="1130350"/>
          </a:xfrm>
          <a:prstGeom prst="rect">
            <a:avLst/>
          </a:prstGeom>
          <a:noFill/>
          <a:ln>
            <a:noFill/>
          </a:ln>
        </p:spPr>
      </p:pic>
      <p:pic>
        <p:nvPicPr>
          <p:cNvPr id="275" name="Google Shape;275;p29"/>
          <p:cNvPicPr preferRelativeResize="0"/>
          <p:nvPr/>
        </p:nvPicPr>
        <p:blipFill>
          <a:blip r:embed="rId5">
            <a:alphaModFix/>
          </a:blip>
          <a:stretch>
            <a:fillRect/>
          </a:stretch>
        </p:blipFill>
        <p:spPr>
          <a:xfrm>
            <a:off x="4311863" y="2282825"/>
            <a:ext cx="506425" cy="1087179"/>
          </a:xfrm>
          <a:prstGeom prst="rect">
            <a:avLst/>
          </a:prstGeom>
          <a:noFill/>
          <a:ln>
            <a:noFill/>
          </a:ln>
        </p:spPr>
      </p:pic>
      <p:pic>
        <p:nvPicPr>
          <p:cNvPr id="276" name="Google Shape;276;p29"/>
          <p:cNvPicPr preferRelativeResize="0"/>
          <p:nvPr/>
        </p:nvPicPr>
        <p:blipFill>
          <a:blip r:embed="rId6">
            <a:alphaModFix/>
          </a:blip>
          <a:stretch>
            <a:fillRect/>
          </a:stretch>
        </p:blipFill>
        <p:spPr>
          <a:xfrm>
            <a:off x="5743994" y="2282825"/>
            <a:ext cx="950757" cy="1039975"/>
          </a:xfrm>
          <a:prstGeom prst="rect">
            <a:avLst/>
          </a:prstGeom>
          <a:noFill/>
          <a:ln>
            <a:noFill/>
          </a:ln>
        </p:spPr>
      </p:pic>
      <p:pic>
        <p:nvPicPr>
          <p:cNvPr id="277" name="Google Shape;277;p29"/>
          <p:cNvPicPr preferRelativeResize="0"/>
          <p:nvPr/>
        </p:nvPicPr>
        <p:blipFill>
          <a:blip r:embed="rId7">
            <a:alphaModFix/>
          </a:blip>
          <a:stretch>
            <a:fillRect/>
          </a:stretch>
        </p:blipFill>
        <p:spPr>
          <a:xfrm>
            <a:off x="7222348" y="2282823"/>
            <a:ext cx="989239" cy="10399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0"/>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MODELO FM</a:t>
            </a:r>
            <a:endParaRPr/>
          </a:p>
        </p:txBody>
      </p:sp>
      <p:sp>
        <p:nvSpPr>
          <p:cNvPr id="283" name="Google Shape;283;p30"/>
          <p:cNvSpPr txBox="1">
            <a:spLocks noGrp="1"/>
          </p:cNvSpPr>
          <p:nvPr>
            <p:ph type="body" idx="1"/>
          </p:nvPr>
        </p:nvSpPr>
        <p:spPr>
          <a:xfrm>
            <a:off x="727650" y="1241625"/>
            <a:ext cx="2344800" cy="288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b="1">
                <a:solidFill>
                  <a:schemeClr val="accent5"/>
                </a:solidFill>
              </a:rPr>
              <a:t>Facility Management</a:t>
            </a:r>
            <a:endParaRPr b="1">
              <a:solidFill>
                <a:schemeClr val="accent5"/>
              </a:solidFill>
            </a:endParaRPr>
          </a:p>
          <a:p>
            <a:pPr marL="0" lvl="0" indent="0" algn="just" rtl="0">
              <a:spcBef>
                <a:spcPts val="1600"/>
              </a:spcBef>
              <a:spcAft>
                <a:spcPts val="0"/>
              </a:spcAft>
              <a:buNone/>
            </a:pPr>
            <a:r>
              <a:rPr lang="es-419">
                <a:solidFill>
                  <a:srgbClr val="000000"/>
                </a:solidFill>
              </a:rPr>
              <a:t>“El FM una disciplina que engloba diversas áreas para asegurar y gestionar el mejor funcionamiento de los inmuebles y sus servicios asociados, mediante la integración de personas, espacios, procesos y las tecnologías propias de los inmuebles”</a:t>
            </a:r>
            <a:endParaRPr>
              <a:solidFill>
                <a:srgbClr val="000000"/>
              </a:solidFill>
            </a:endParaRPr>
          </a:p>
          <a:p>
            <a:pPr marL="0" lvl="0" indent="0" algn="r" rtl="0">
              <a:spcBef>
                <a:spcPts val="0"/>
              </a:spcBef>
              <a:spcAft>
                <a:spcPts val="0"/>
              </a:spcAft>
              <a:buNone/>
            </a:pPr>
            <a:r>
              <a:rPr lang="es-419" sz="1100" i="1">
                <a:solidFill>
                  <a:srgbClr val="000000"/>
                </a:solidFill>
              </a:rPr>
              <a:t>IFMA España</a:t>
            </a:r>
            <a:endParaRPr sz="1100" i="1">
              <a:solidFill>
                <a:srgbClr val="000000"/>
              </a:solidFill>
            </a:endParaRPr>
          </a:p>
        </p:txBody>
      </p:sp>
      <p:pic>
        <p:nvPicPr>
          <p:cNvPr id="284" name="Google Shape;284;p30"/>
          <p:cNvPicPr preferRelativeResize="0"/>
          <p:nvPr/>
        </p:nvPicPr>
        <p:blipFill>
          <a:blip r:embed="rId3">
            <a:alphaModFix/>
          </a:blip>
          <a:stretch>
            <a:fillRect/>
          </a:stretch>
        </p:blipFill>
        <p:spPr>
          <a:xfrm>
            <a:off x="3802175" y="1914075"/>
            <a:ext cx="4164250" cy="19094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1"/>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MODELO FM</a:t>
            </a:r>
            <a:endParaRPr/>
          </a:p>
        </p:txBody>
      </p:sp>
      <p:sp>
        <p:nvSpPr>
          <p:cNvPr id="290" name="Google Shape;290;p31"/>
          <p:cNvSpPr txBox="1">
            <a:spLocks noGrp="1"/>
          </p:cNvSpPr>
          <p:nvPr>
            <p:ph type="body" idx="1"/>
          </p:nvPr>
        </p:nvSpPr>
        <p:spPr>
          <a:xfrm>
            <a:off x="727650" y="1241625"/>
            <a:ext cx="2344800" cy="288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b="1">
                <a:solidFill>
                  <a:schemeClr val="accent5"/>
                </a:solidFill>
              </a:rPr>
              <a:t>Facility Management</a:t>
            </a:r>
            <a:endParaRPr b="1">
              <a:solidFill>
                <a:schemeClr val="accent5"/>
              </a:solidFill>
            </a:endParaRPr>
          </a:p>
          <a:p>
            <a:pPr marL="0" lvl="0" indent="0" algn="just" rtl="0">
              <a:spcBef>
                <a:spcPts val="1600"/>
              </a:spcBef>
              <a:spcAft>
                <a:spcPts val="0"/>
              </a:spcAft>
              <a:buNone/>
            </a:pPr>
            <a:r>
              <a:rPr lang="es-419">
                <a:solidFill>
                  <a:srgbClr val="000000"/>
                </a:solidFill>
              </a:rPr>
              <a:t>“El FM una disciplina que engloba diversas áreas para asegurar y gestionar el mejor funcionamiento de los inmuebles y sus servicios asociados, mediante la integración de personas, espacios, procesos y las tecnologías propias de los inmuebles”</a:t>
            </a:r>
            <a:endParaRPr>
              <a:solidFill>
                <a:srgbClr val="000000"/>
              </a:solidFill>
            </a:endParaRPr>
          </a:p>
          <a:p>
            <a:pPr marL="0" lvl="0" indent="0" algn="r" rtl="0">
              <a:spcBef>
                <a:spcPts val="0"/>
              </a:spcBef>
              <a:spcAft>
                <a:spcPts val="0"/>
              </a:spcAft>
              <a:buNone/>
            </a:pPr>
            <a:r>
              <a:rPr lang="es-419" sz="1100" i="1">
                <a:solidFill>
                  <a:srgbClr val="000000"/>
                </a:solidFill>
              </a:rPr>
              <a:t>IFMA España</a:t>
            </a:r>
            <a:endParaRPr sz="1100" i="1">
              <a:solidFill>
                <a:srgbClr val="000000"/>
              </a:solidFill>
            </a:endParaRPr>
          </a:p>
        </p:txBody>
      </p:sp>
      <p:graphicFrame>
        <p:nvGraphicFramePr>
          <p:cNvPr id="291" name="Google Shape;291;p31"/>
          <p:cNvGraphicFramePr/>
          <p:nvPr/>
        </p:nvGraphicFramePr>
        <p:xfrm>
          <a:off x="3443600" y="1089250"/>
          <a:ext cx="5248075" cy="3707607"/>
        </p:xfrm>
        <a:graphic>
          <a:graphicData uri="http://schemas.openxmlformats.org/drawingml/2006/table">
            <a:tbl>
              <a:tblPr>
                <a:noFill/>
                <a:tableStyleId>{64F20462-F325-41AA-99A4-1C4738176DAF}</a:tableStyleId>
              </a:tblPr>
              <a:tblGrid>
                <a:gridCol w="1510200">
                  <a:extLst>
                    <a:ext uri="{9D8B030D-6E8A-4147-A177-3AD203B41FA5}">
                      <a16:colId xmlns:a16="http://schemas.microsoft.com/office/drawing/2014/main" val="20000"/>
                    </a:ext>
                  </a:extLst>
                </a:gridCol>
                <a:gridCol w="1494225">
                  <a:extLst>
                    <a:ext uri="{9D8B030D-6E8A-4147-A177-3AD203B41FA5}">
                      <a16:colId xmlns:a16="http://schemas.microsoft.com/office/drawing/2014/main" val="20001"/>
                    </a:ext>
                  </a:extLst>
                </a:gridCol>
                <a:gridCol w="2243650">
                  <a:extLst>
                    <a:ext uri="{9D8B030D-6E8A-4147-A177-3AD203B41FA5}">
                      <a16:colId xmlns:a16="http://schemas.microsoft.com/office/drawing/2014/main" val="20002"/>
                    </a:ext>
                  </a:extLst>
                </a:gridCol>
              </a:tblGrid>
              <a:tr h="278375">
                <a:tc rowSpan="10">
                  <a:txBody>
                    <a:bodyPr/>
                    <a:lstStyle/>
                    <a:p>
                      <a:pPr marL="0" lvl="0" indent="0" algn="l" rtl="0">
                        <a:lnSpc>
                          <a:spcPct val="115000"/>
                        </a:lnSpc>
                        <a:spcBef>
                          <a:spcPts val="0"/>
                        </a:spcBef>
                        <a:spcAft>
                          <a:spcPts val="0"/>
                        </a:spcAft>
                        <a:buNone/>
                      </a:pPr>
                      <a:r>
                        <a:rPr lang="es-419" sz="1300">
                          <a:latin typeface="Lato Black"/>
                          <a:ea typeface="Lato Black"/>
                          <a:cs typeface="Lato Black"/>
                          <a:sym typeface="Lato Black"/>
                        </a:rPr>
                        <a:t>BIM ENTREGABLES</a:t>
                      </a:r>
                      <a:endParaRPr sz="1300">
                        <a:latin typeface="Lato Black"/>
                        <a:ea typeface="Lato Black"/>
                        <a:cs typeface="Lato Black"/>
                        <a:sym typeface="Lato Black"/>
                      </a:endParaRPr>
                    </a:p>
                    <a:p>
                      <a:pPr marL="0" lvl="0" indent="0" algn="l" rtl="0">
                        <a:lnSpc>
                          <a:spcPct val="115000"/>
                        </a:lnSpc>
                        <a:spcBef>
                          <a:spcPts val="0"/>
                        </a:spcBef>
                        <a:spcAft>
                          <a:spcPts val="0"/>
                        </a:spcAft>
                        <a:buNone/>
                      </a:pPr>
                      <a:r>
                        <a:rPr lang="es-419" sz="1300">
                          <a:latin typeface="Lato Black"/>
                          <a:ea typeface="Lato Black"/>
                          <a:cs typeface="Lato Black"/>
                          <a:sym typeface="Lato Black"/>
                        </a:rPr>
                        <a:t>(Operación y mantenimiento)</a:t>
                      </a:r>
                      <a:endParaRPr sz="1300">
                        <a:latin typeface="Lato Black"/>
                        <a:ea typeface="Lato Black"/>
                        <a:cs typeface="Lato Black"/>
                        <a:sym typeface="Lato Black"/>
                      </a:endParaRPr>
                    </a:p>
                    <a:p>
                      <a:pPr marL="0" lvl="0" indent="0" algn="l" rtl="0">
                        <a:spcBef>
                          <a:spcPts val="0"/>
                        </a:spcBef>
                        <a:spcAft>
                          <a:spcPts val="0"/>
                        </a:spcAft>
                        <a:buNone/>
                      </a:pPr>
                      <a:endParaRPr sz="1300">
                        <a:latin typeface="Lato"/>
                        <a:ea typeface="Lato"/>
                        <a:cs typeface="Lato"/>
                        <a:sym typeface="Lato"/>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5">
                  <a:txBody>
                    <a:bodyPr/>
                    <a:lstStyle/>
                    <a:p>
                      <a:pPr marL="0" lvl="0" indent="0" algn="l" rtl="0">
                        <a:lnSpc>
                          <a:spcPct val="115000"/>
                        </a:lnSpc>
                        <a:spcBef>
                          <a:spcPts val="0"/>
                        </a:spcBef>
                        <a:spcAft>
                          <a:spcPts val="0"/>
                        </a:spcAft>
                        <a:buNone/>
                      </a:pPr>
                      <a:r>
                        <a:rPr lang="es-419" sz="1100" b="1">
                          <a:latin typeface="Lato"/>
                          <a:ea typeface="Lato"/>
                          <a:cs typeface="Lato"/>
                          <a:sym typeface="Lato"/>
                        </a:rPr>
                        <a:t>GESTIÓN:</a:t>
                      </a:r>
                      <a:endParaRPr sz="1100" b="1">
                        <a:latin typeface="Lato"/>
                        <a:ea typeface="Lato"/>
                        <a:cs typeface="Lato"/>
                        <a:sym typeface="Lato"/>
                      </a:endParaRPr>
                    </a:p>
                    <a:p>
                      <a:pPr marL="0" lvl="0" indent="0" algn="l" rtl="0">
                        <a:lnSpc>
                          <a:spcPct val="115000"/>
                        </a:lnSpc>
                        <a:spcBef>
                          <a:spcPts val="0"/>
                        </a:spcBef>
                        <a:spcAft>
                          <a:spcPts val="0"/>
                        </a:spcAft>
                        <a:buNone/>
                      </a:pPr>
                      <a:r>
                        <a:rPr lang="es-419" sz="1100" b="1">
                          <a:latin typeface="Lato"/>
                          <a:ea typeface="Lato"/>
                          <a:cs typeface="Lato"/>
                          <a:sym typeface="Lato"/>
                        </a:rPr>
                        <a:t>Facilidad de acceso a la información, Visualización de la información.</a:t>
                      </a:r>
                      <a:endParaRPr sz="1100" b="1">
                        <a:latin typeface="Lato"/>
                        <a:ea typeface="Lato"/>
                        <a:cs typeface="Lato"/>
                        <a:sym typeface="Lato"/>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s-419" sz="1000">
                          <a:latin typeface="Lato"/>
                          <a:ea typeface="Lato"/>
                          <a:cs typeface="Lato"/>
                          <a:sym typeface="Lato"/>
                        </a:rPr>
                        <a:t>Seguimiento de activos</a:t>
                      </a:r>
                      <a:endParaRPr>
                        <a:latin typeface="Lato"/>
                        <a:ea typeface="Lato"/>
                        <a:cs typeface="Lato"/>
                        <a:sym typeface="Lato"/>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94050">
                <a:tc vMerge="1">
                  <a:txBody>
                    <a:bodyPr/>
                    <a:lstStyle/>
                    <a:p>
                      <a:endParaRPr lang="es-EC"/>
                    </a:p>
                  </a:txBody>
                  <a:tcPr/>
                </a:tc>
                <a:tc vMerge="1">
                  <a:txBody>
                    <a:bodyPr/>
                    <a:lstStyle/>
                    <a:p>
                      <a:endParaRPr lang="es-EC"/>
                    </a:p>
                  </a:txBody>
                  <a:tcPr/>
                </a:tc>
                <a:tc>
                  <a:txBody>
                    <a:bodyPr/>
                    <a:lstStyle/>
                    <a:p>
                      <a:pPr marL="0" lvl="0" indent="0" algn="l" rtl="0">
                        <a:lnSpc>
                          <a:spcPct val="115000"/>
                        </a:lnSpc>
                        <a:spcBef>
                          <a:spcPts val="0"/>
                        </a:spcBef>
                        <a:spcAft>
                          <a:spcPts val="0"/>
                        </a:spcAft>
                        <a:buNone/>
                      </a:pPr>
                      <a:r>
                        <a:rPr lang="es-419" sz="1000">
                          <a:latin typeface="Lato"/>
                          <a:ea typeface="Lato"/>
                          <a:cs typeface="Lato"/>
                          <a:sym typeface="Lato"/>
                        </a:rPr>
                        <a:t>Gestión de activos</a:t>
                      </a:r>
                      <a:endParaRPr sz="1000">
                        <a:latin typeface="Lato"/>
                        <a:ea typeface="Lato"/>
                        <a:cs typeface="Lato"/>
                        <a:sym typeface="Lato"/>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94050">
                <a:tc vMerge="1">
                  <a:txBody>
                    <a:bodyPr/>
                    <a:lstStyle/>
                    <a:p>
                      <a:endParaRPr lang="es-EC"/>
                    </a:p>
                  </a:txBody>
                  <a:tcPr/>
                </a:tc>
                <a:tc vMerge="1">
                  <a:txBody>
                    <a:bodyPr/>
                    <a:lstStyle/>
                    <a:p>
                      <a:endParaRPr lang="es-EC"/>
                    </a:p>
                  </a:txBody>
                  <a:tcPr/>
                </a:tc>
                <a:tc>
                  <a:txBody>
                    <a:bodyPr/>
                    <a:lstStyle/>
                    <a:p>
                      <a:pPr marL="0" lvl="0" indent="0" algn="l" rtl="0">
                        <a:lnSpc>
                          <a:spcPct val="115000"/>
                        </a:lnSpc>
                        <a:spcBef>
                          <a:spcPts val="0"/>
                        </a:spcBef>
                        <a:spcAft>
                          <a:spcPts val="0"/>
                        </a:spcAft>
                        <a:buNone/>
                      </a:pPr>
                      <a:r>
                        <a:rPr lang="es-419" sz="1000">
                          <a:latin typeface="Lato"/>
                          <a:ea typeface="Lato"/>
                          <a:cs typeface="Lato"/>
                          <a:sym typeface="Lato"/>
                        </a:rPr>
                        <a:t>Gestión de los espacios</a:t>
                      </a:r>
                      <a:endParaRPr sz="1000">
                        <a:latin typeface="Lato"/>
                        <a:ea typeface="Lato"/>
                        <a:cs typeface="Lato"/>
                        <a:sym typeface="Lato"/>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94050">
                <a:tc vMerge="1">
                  <a:txBody>
                    <a:bodyPr/>
                    <a:lstStyle/>
                    <a:p>
                      <a:endParaRPr lang="es-EC"/>
                    </a:p>
                  </a:txBody>
                  <a:tcPr/>
                </a:tc>
                <a:tc vMerge="1">
                  <a:txBody>
                    <a:bodyPr/>
                    <a:lstStyle/>
                    <a:p>
                      <a:endParaRPr lang="es-EC"/>
                    </a:p>
                  </a:txBody>
                  <a:tcPr/>
                </a:tc>
                <a:tc>
                  <a:txBody>
                    <a:bodyPr/>
                    <a:lstStyle/>
                    <a:p>
                      <a:pPr marL="0" lvl="0" indent="0" algn="l" rtl="0">
                        <a:lnSpc>
                          <a:spcPct val="115000"/>
                        </a:lnSpc>
                        <a:spcBef>
                          <a:spcPts val="0"/>
                        </a:spcBef>
                        <a:spcAft>
                          <a:spcPts val="0"/>
                        </a:spcAft>
                        <a:buNone/>
                      </a:pPr>
                      <a:r>
                        <a:rPr lang="es-419" sz="1000">
                          <a:latin typeface="Lato"/>
                          <a:ea typeface="Lato"/>
                          <a:cs typeface="Lato"/>
                          <a:sym typeface="Lato"/>
                        </a:rPr>
                        <a:t>Registros del modelo del edificio</a:t>
                      </a:r>
                      <a:endParaRPr sz="1000">
                        <a:latin typeface="Lato"/>
                        <a:ea typeface="Lato"/>
                        <a:cs typeface="Lato"/>
                        <a:sym typeface="Lato"/>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94050">
                <a:tc vMerge="1">
                  <a:txBody>
                    <a:bodyPr/>
                    <a:lstStyle/>
                    <a:p>
                      <a:endParaRPr lang="es-EC"/>
                    </a:p>
                  </a:txBody>
                  <a:tcPr/>
                </a:tc>
                <a:tc vMerge="1">
                  <a:txBody>
                    <a:bodyPr/>
                    <a:lstStyle/>
                    <a:p>
                      <a:endParaRPr lang="es-EC"/>
                    </a:p>
                  </a:txBody>
                  <a:tcPr/>
                </a:tc>
                <a:tc>
                  <a:txBody>
                    <a:bodyPr/>
                    <a:lstStyle/>
                    <a:p>
                      <a:pPr marL="0" lvl="0" indent="0" algn="l" rtl="0">
                        <a:lnSpc>
                          <a:spcPct val="115000"/>
                        </a:lnSpc>
                        <a:spcBef>
                          <a:spcPts val="0"/>
                        </a:spcBef>
                        <a:spcAft>
                          <a:spcPts val="0"/>
                        </a:spcAft>
                        <a:buNone/>
                      </a:pPr>
                      <a:r>
                        <a:rPr lang="es-419" sz="1000">
                          <a:latin typeface="Lato"/>
                          <a:ea typeface="Lato"/>
                          <a:cs typeface="Lato"/>
                          <a:sym typeface="Lato"/>
                        </a:rPr>
                        <a:t>Remodelaciones futuras</a:t>
                      </a:r>
                      <a:endParaRPr sz="1000">
                        <a:latin typeface="Lato"/>
                        <a:ea typeface="Lato"/>
                        <a:cs typeface="Lato"/>
                        <a:sym typeface="Lato"/>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94050">
                <a:tc vMerge="1">
                  <a:txBody>
                    <a:bodyPr/>
                    <a:lstStyle/>
                    <a:p>
                      <a:endParaRPr lang="es-EC"/>
                    </a:p>
                  </a:txBody>
                  <a:tcPr/>
                </a:tc>
                <a:tc rowSpan="5">
                  <a:txBody>
                    <a:bodyPr/>
                    <a:lstStyle/>
                    <a:p>
                      <a:pPr marL="0" lvl="0" indent="0" algn="l" rtl="0">
                        <a:lnSpc>
                          <a:spcPct val="115000"/>
                        </a:lnSpc>
                        <a:spcBef>
                          <a:spcPts val="0"/>
                        </a:spcBef>
                        <a:spcAft>
                          <a:spcPts val="0"/>
                        </a:spcAft>
                        <a:buNone/>
                      </a:pPr>
                      <a:r>
                        <a:rPr lang="es-419" sz="1200" b="1">
                          <a:solidFill>
                            <a:schemeClr val="lt2"/>
                          </a:solidFill>
                          <a:latin typeface="Lato"/>
                          <a:ea typeface="Lato"/>
                          <a:cs typeface="Lato"/>
                          <a:sym typeface="Lato"/>
                        </a:rPr>
                        <a:t>SIMULACIÓN</a:t>
                      </a:r>
                      <a:endParaRPr sz="1200" b="1">
                        <a:solidFill>
                          <a:schemeClr val="lt2"/>
                        </a:solidFill>
                        <a:latin typeface="Lato"/>
                        <a:ea typeface="Lato"/>
                        <a:cs typeface="Lato"/>
                        <a:sym typeface="Lato"/>
                      </a:endParaRPr>
                    </a:p>
                    <a:p>
                      <a:pPr marL="0" lvl="0" indent="0" algn="l" rtl="0">
                        <a:spcBef>
                          <a:spcPts val="0"/>
                        </a:spcBef>
                        <a:spcAft>
                          <a:spcPts val="0"/>
                        </a:spcAft>
                        <a:buNone/>
                      </a:pPr>
                      <a:endParaRPr sz="1300">
                        <a:solidFill>
                          <a:schemeClr val="lt2"/>
                        </a:solidFill>
                        <a:latin typeface="Lato"/>
                        <a:ea typeface="Lato"/>
                        <a:cs typeface="Lato"/>
                        <a:sym typeface="Lato"/>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s-419" sz="1000">
                          <a:solidFill>
                            <a:schemeClr val="lt2"/>
                          </a:solidFill>
                          <a:latin typeface="Lato"/>
                          <a:ea typeface="Lato"/>
                          <a:cs typeface="Lato"/>
                          <a:sym typeface="Lato"/>
                        </a:rPr>
                        <a:t>Gestión de los sistemas de edificio</a:t>
                      </a:r>
                      <a:endParaRPr sz="1000">
                        <a:solidFill>
                          <a:schemeClr val="lt2"/>
                        </a:solidFill>
                        <a:latin typeface="Lato"/>
                        <a:ea typeface="Lato"/>
                        <a:cs typeface="Lato"/>
                        <a:sym typeface="Lato"/>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80975">
                <a:tc vMerge="1">
                  <a:txBody>
                    <a:bodyPr/>
                    <a:lstStyle/>
                    <a:p>
                      <a:endParaRPr lang="es-EC"/>
                    </a:p>
                  </a:txBody>
                  <a:tcPr/>
                </a:tc>
                <a:tc vMerge="1">
                  <a:txBody>
                    <a:bodyPr/>
                    <a:lstStyle/>
                    <a:p>
                      <a:endParaRPr lang="es-EC"/>
                    </a:p>
                  </a:txBody>
                  <a:tcPr/>
                </a:tc>
                <a:tc>
                  <a:txBody>
                    <a:bodyPr/>
                    <a:lstStyle/>
                    <a:p>
                      <a:pPr marL="0" lvl="0" indent="0" algn="l" rtl="0">
                        <a:lnSpc>
                          <a:spcPct val="115000"/>
                        </a:lnSpc>
                        <a:spcBef>
                          <a:spcPts val="0"/>
                        </a:spcBef>
                        <a:spcAft>
                          <a:spcPts val="0"/>
                        </a:spcAft>
                        <a:buNone/>
                      </a:pPr>
                      <a:r>
                        <a:rPr lang="es-419" sz="1000">
                          <a:solidFill>
                            <a:schemeClr val="lt2"/>
                          </a:solidFill>
                          <a:latin typeface="Lato"/>
                          <a:ea typeface="Lato"/>
                          <a:cs typeface="Lato"/>
                          <a:sym typeface="Lato"/>
                        </a:rPr>
                        <a:t>Planeación sistemas en caso de emergencia</a:t>
                      </a:r>
                      <a:endParaRPr sz="1300">
                        <a:solidFill>
                          <a:schemeClr val="lt2"/>
                        </a:solidFill>
                        <a:latin typeface="Lato"/>
                        <a:ea typeface="Lato"/>
                        <a:cs typeface="Lato"/>
                        <a:sym typeface="Lato"/>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80975">
                <a:tc vMerge="1">
                  <a:txBody>
                    <a:bodyPr/>
                    <a:lstStyle/>
                    <a:p>
                      <a:endParaRPr lang="es-EC"/>
                    </a:p>
                  </a:txBody>
                  <a:tcPr/>
                </a:tc>
                <a:tc vMerge="1">
                  <a:txBody>
                    <a:bodyPr/>
                    <a:lstStyle/>
                    <a:p>
                      <a:endParaRPr lang="es-EC"/>
                    </a:p>
                  </a:txBody>
                  <a:tcPr/>
                </a:tc>
                <a:tc>
                  <a:txBody>
                    <a:bodyPr/>
                    <a:lstStyle/>
                    <a:p>
                      <a:pPr marL="0" lvl="0" indent="0" algn="l" rtl="0">
                        <a:lnSpc>
                          <a:spcPct val="115000"/>
                        </a:lnSpc>
                        <a:spcBef>
                          <a:spcPts val="0"/>
                        </a:spcBef>
                        <a:spcAft>
                          <a:spcPts val="0"/>
                        </a:spcAft>
                        <a:buNone/>
                      </a:pPr>
                      <a:r>
                        <a:rPr lang="es-419" sz="1000">
                          <a:solidFill>
                            <a:schemeClr val="lt2"/>
                          </a:solidFill>
                          <a:latin typeface="Lato"/>
                          <a:ea typeface="Lato"/>
                          <a:cs typeface="Lato"/>
                          <a:sym typeface="Lato"/>
                        </a:rPr>
                        <a:t>Análisis de consumo de energía</a:t>
                      </a:r>
                      <a:endParaRPr sz="1000">
                        <a:solidFill>
                          <a:schemeClr val="lt2"/>
                        </a:solidFill>
                        <a:latin typeface="Lato"/>
                        <a:ea typeface="Lato"/>
                        <a:cs typeface="Lato"/>
                        <a:sym typeface="Lato"/>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80975">
                <a:tc vMerge="1">
                  <a:txBody>
                    <a:bodyPr/>
                    <a:lstStyle/>
                    <a:p>
                      <a:endParaRPr lang="es-EC"/>
                    </a:p>
                  </a:txBody>
                  <a:tcPr/>
                </a:tc>
                <a:tc vMerge="1">
                  <a:txBody>
                    <a:bodyPr/>
                    <a:lstStyle/>
                    <a:p>
                      <a:endParaRPr lang="es-EC"/>
                    </a:p>
                  </a:txBody>
                  <a:tcPr/>
                </a:tc>
                <a:tc>
                  <a:txBody>
                    <a:bodyPr/>
                    <a:lstStyle/>
                    <a:p>
                      <a:pPr marL="0" lvl="0" indent="0" algn="l" rtl="0">
                        <a:lnSpc>
                          <a:spcPct val="115000"/>
                        </a:lnSpc>
                        <a:spcBef>
                          <a:spcPts val="0"/>
                        </a:spcBef>
                        <a:spcAft>
                          <a:spcPts val="0"/>
                        </a:spcAft>
                        <a:buNone/>
                      </a:pPr>
                      <a:r>
                        <a:rPr lang="es-419" sz="1000">
                          <a:solidFill>
                            <a:schemeClr val="lt2"/>
                          </a:solidFill>
                          <a:latin typeface="Lato"/>
                          <a:ea typeface="Lato"/>
                          <a:cs typeface="Lato"/>
                          <a:sym typeface="Lato"/>
                        </a:rPr>
                        <a:t>Seguimiento de la ocupación</a:t>
                      </a:r>
                      <a:endParaRPr sz="1000">
                        <a:solidFill>
                          <a:schemeClr val="lt2"/>
                        </a:solidFill>
                        <a:latin typeface="Lato"/>
                        <a:ea typeface="Lato"/>
                        <a:cs typeface="Lato"/>
                        <a:sym typeface="Lato"/>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80975">
                <a:tc vMerge="1">
                  <a:txBody>
                    <a:bodyPr/>
                    <a:lstStyle/>
                    <a:p>
                      <a:endParaRPr lang="es-EC"/>
                    </a:p>
                  </a:txBody>
                  <a:tcPr/>
                </a:tc>
                <a:tc vMerge="1">
                  <a:txBody>
                    <a:bodyPr/>
                    <a:lstStyle/>
                    <a:p>
                      <a:endParaRPr lang="es-EC"/>
                    </a:p>
                  </a:txBody>
                  <a:tcPr/>
                </a:tc>
                <a:tc>
                  <a:txBody>
                    <a:bodyPr/>
                    <a:lstStyle/>
                    <a:p>
                      <a:pPr marL="0" lvl="0" indent="0" algn="l" rtl="0">
                        <a:lnSpc>
                          <a:spcPct val="115000"/>
                        </a:lnSpc>
                        <a:spcBef>
                          <a:spcPts val="0"/>
                        </a:spcBef>
                        <a:spcAft>
                          <a:spcPts val="0"/>
                        </a:spcAft>
                        <a:buNone/>
                      </a:pPr>
                      <a:r>
                        <a:rPr lang="es-419" sz="1000">
                          <a:solidFill>
                            <a:schemeClr val="lt2"/>
                          </a:solidFill>
                          <a:latin typeface="Lato"/>
                          <a:ea typeface="Lato"/>
                          <a:cs typeface="Lato"/>
                          <a:sym typeface="Lato"/>
                        </a:rPr>
                        <a:t>Planeación de uso de los espacios</a:t>
                      </a:r>
                      <a:endParaRPr sz="1000">
                        <a:solidFill>
                          <a:schemeClr val="lt2"/>
                        </a:solidFill>
                        <a:latin typeface="Lato"/>
                        <a:ea typeface="Lato"/>
                        <a:cs typeface="Lato"/>
                        <a:sym typeface="Lato"/>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2"/>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MODELO FM</a:t>
            </a:r>
            <a:endParaRPr/>
          </a:p>
        </p:txBody>
      </p:sp>
      <p:sp>
        <p:nvSpPr>
          <p:cNvPr id="297" name="Google Shape;297;p32"/>
          <p:cNvSpPr txBox="1">
            <a:spLocks noGrp="1"/>
          </p:cNvSpPr>
          <p:nvPr>
            <p:ph type="body" idx="1"/>
          </p:nvPr>
        </p:nvSpPr>
        <p:spPr>
          <a:xfrm>
            <a:off x="727650" y="1241625"/>
            <a:ext cx="2344800" cy="288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b="1">
                <a:solidFill>
                  <a:schemeClr val="accent5"/>
                </a:solidFill>
              </a:rPr>
              <a:t>Facility Management</a:t>
            </a:r>
            <a:endParaRPr b="1">
              <a:solidFill>
                <a:schemeClr val="accent5"/>
              </a:solidFill>
            </a:endParaRPr>
          </a:p>
          <a:p>
            <a:pPr marL="0" lvl="0" indent="0" algn="just" rtl="0">
              <a:spcBef>
                <a:spcPts val="1600"/>
              </a:spcBef>
              <a:spcAft>
                <a:spcPts val="0"/>
              </a:spcAft>
              <a:buNone/>
            </a:pPr>
            <a:r>
              <a:rPr lang="es-419">
                <a:solidFill>
                  <a:srgbClr val="000000"/>
                </a:solidFill>
              </a:rPr>
              <a:t>“El FM una disciplina que engloba diversas áreas para asegurar y gestionar el mejor funcionamiento de los inmuebles y sus servicios asociados, mediante la integración de personas, espacios, procesos y las tecnologías propias de los inmuebles”</a:t>
            </a:r>
            <a:endParaRPr>
              <a:solidFill>
                <a:srgbClr val="000000"/>
              </a:solidFill>
            </a:endParaRPr>
          </a:p>
          <a:p>
            <a:pPr marL="0" lvl="0" indent="0" algn="r" rtl="0">
              <a:spcBef>
                <a:spcPts val="0"/>
              </a:spcBef>
              <a:spcAft>
                <a:spcPts val="0"/>
              </a:spcAft>
              <a:buNone/>
            </a:pPr>
            <a:r>
              <a:rPr lang="es-419" sz="1100" i="1">
                <a:solidFill>
                  <a:srgbClr val="000000"/>
                </a:solidFill>
              </a:rPr>
              <a:t>IFMA España</a:t>
            </a:r>
            <a:endParaRPr sz="1100" i="1">
              <a:solidFill>
                <a:srgbClr val="000000"/>
              </a:solidFill>
            </a:endParaRPr>
          </a:p>
        </p:txBody>
      </p:sp>
      <p:graphicFrame>
        <p:nvGraphicFramePr>
          <p:cNvPr id="298" name="Google Shape;298;p32"/>
          <p:cNvGraphicFramePr/>
          <p:nvPr/>
        </p:nvGraphicFramePr>
        <p:xfrm>
          <a:off x="3443600" y="1089250"/>
          <a:ext cx="5248075" cy="3707607"/>
        </p:xfrm>
        <a:graphic>
          <a:graphicData uri="http://schemas.openxmlformats.org/drawingml/2006/table">
            <a:tbl>
              <a:tblPr>
                <a:noFill/>
                <a:tableStyleId>{64F20462-F325-41AA-99A4-1C4738176DAF}</a:tableStyleId>
              </a:tblPr>
              <a:tblGrid>
                <a:gridCol w="1510200">
                  <a:extLst>
                    <a:ext uri="{9D8B030D-6E8A-4147-A177-3AD203B41FA5}">
                      <a16:colId xmlns:a16="http://schemas.microsoft.com/office/drawing/2014/main" val="20000"/>
                    </a:ext>
                  </a:extLst>
                </a:gridCol>
                <a:gridCol w="1494225">
                  <a:extLst>
                    <a:ext uri="{9D8B030D-6E8A-4147-A177-3AD203B41FA5}">
                      <a16:colId xmlns:a16="http://schemas.microsoft.com/office/drawing/2014/main" val="20001"/>
                    </a:ext>
                  </a:extLst>
                </a:gridCol>
                <a:gridCol w="2243650">
                  <a:extLst>
                    <a:ext uri="{9D8B030D-6E8A-4147-A177-3AD203B41FA5}">
                      <a16:colId xmlns:a16="http://schemas.microsoft.com/office/drawing/2014/main" val="20002"/>
                    </a:ext>
                  </a:extLst>
                </a:gridCol>
              </a:tblGrid>
              <a:tr h="278375">
                <a:tc rowSpan="10">
                  <a:txBody>
                    <a:bodyPr/>
                    <a:lstStyle/>
                    <a:p>
                      <a:pPr marL="0" lvl="0" indent="0" algn="l" rtl="0">
                        <a:lnSpc>
                          <a:spcPct val="115000"/>
                        </a:lnSpc>
                        <a:spcBef>
                          <a:spcPts val="0"/>
                        </a:spcBef>
                        <a:spcAft>
                          <a:spcPts val="0"/>
                        </a:spcAft>
                        <a:buNone/>
                      </a:pPr>
                      <a:r>
                        <a:rPr lang="es-419" sz="1300">
                          <a:latin typeface="Lato Black"/>
                          <a:ea typeface="Lato Black"/>
                          <a:cs typeface="Lato Black"/>
                          <a:sym typeface="Lato Black"/>
                        </a:rPr>
                        <a:t>BIM ENTREGABLES</a:t>
                      </a:r>
                      <a:endParaRPr sz="1300">
                        <a:latin typeface="Lato Black"/>
                        <a:ea typeface="Lato Black"/>
                        <a:cs typeface="Lato Black"/>
                        <a:sym typeface="Lato Black"/>
                      </a:endParaRPr>
                    </a:p>
                    <a:p>
                      <a:pPr marL="0" lvl="0" indent="0" algn="l" rtl="0">
                        <a:lnSpc>
                          <a:spcPct val="115000"/>
                        </a:lnSpc>
                        <a:spcBef>
                          <a:spcPts val="0"/>
                        </a:spcBef>
                        <a:spcAft>
                          <a:spcPts val="0"/>
                        </a:spcAft>
                        <a:buNone/>
                      </a:pPr>
                      <a:r>
                        <a:rPr lang="es-419" sz="1300">
                          <a:latin typeface="Lato Black"/>
                          <a:ea typeface="Lato Black"/>
                          <a:cs typeface="Lato Black"/>
                          <a:sym typeface="Lato Black"/>
                        </a:rPr>
                        <a:t>(Operación y mantenimiento)</a:t>
                      </a:r>
                      <a:endParaRPr sz="1300">
                        <a:latin typeface="Lato Black"/>
                        <a:ea typeface="Lato Black"/>
                        <a:cs typeface="Lato Black"/>
                        <a:sym typeface="Lato Black"/>
                      </a:endParaRPr>
                    </a:p>
                    <a:p>
                      <a:pPr marL="0" lvl="0" indent="0" algn="l" rtl="0">
                        <a:spcBef>
                          <a:spcPts val="0"/>
                        </a:spcBef>
                        <a:spcAft>
                          <a:spcPts val="0"/>
                        </a:spcAft>
                        <a:buNone/>
                      </a:pPr>
                      <a:endParaRPr sz="1300">
                        <a:latin typeface="Lato"/>
                        <a:ea typeface="Lato"/>
                        <a:cs typeface="Lato"/>
                        <a:sym typeface="Lato"/>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5">
                  <a:txBody>
                    <a:bodyPr/>
                    <a:lstStyle/>
                    <a:p>
                      <a:pPr marL="0" lvl="0" indent="0" algn="l" rtl="0">
                        <a:lnSpc>
                          <a:spcPct val="115000"/>
                        </a:lnSpc>
                        <a:spcBef>
                          <a:spcPts val="0"/>
                        </a:spcBef>
                        <a:spcAft>
                          <a:spcPts val="0"/>
                        </a:spcAft>
                        <a:buNone/>
                      </a:pPr>
                      <a:r>
                        <a:rPr lang="es-419" sz="1100" b="1">
                          <a:solidFill>
                            <a:schemeClr val="lt2"/>
                          </a:solidFill>
                          <a:latin typeface="Lato"/>
                          <a:ea typeface="Lato"/>
                          <a:cs typeface="Lato"/>
                          <a:sym typeface="Lato"/>
                        </a:rPr>
                        <a:t>GESTIÓN:</a:t>
                      </a:r>
                      <a:endParaRPr sz="1100" b="1">
                        <a:solidFill>
                          <a:schemeClr val="lt2"/>
                        </a:solidFill>
                        <a:latin typeface="Lato"/>
                        <a:ea typeface="Lato"/>
                        <a:cs typeface="Lato"/>
                        <a:sym typeface="Lato"/>
                      </a:endParaRPr>
                    </a:p>
                    <a:p>
                      <a:pPr marL="0" lvl="0" indent="0" algn="l" rtl="0">
                        <a:lnSpc>
                          <a:spcPct val="115000"/>
                        </a:lnSpc>
                        <a:spcBef>
                          <a:spcPts val="0"/>
                        </a:spcBef>
                        <a:spcAft>
                          <a:spcPts val="0"/>
                        </a:spcAft>
                        <a:buNone/>
                      </a:pPr>
                      <a:r>
                        <a:rPr lang="es-419" sz="1100" b="1">
                          <a:solidFill>
                            <a:schemeClr val="lt2"/>
                          </a:solidFill>
                          <a:latin typeface="Lato"/>
                          <a:ea typeface="Lato"/>
                          <a:cs typeface="Lato"/>
                          <a:sym typeface="Lato"/>
                        </a:rPr>
                        <a:t>Facilidad de acceso a la información, Visualización de la información.</a:t>
                      </a:r>
                      <a:endParaRPr sz="1100" b="1">
                        <a:solidFill>
                          <a:schemeClr val="lt2"/>
                        </a:solidFill>
                        <a:latin typeface="Lato"/>
                        <a:ea typeface="Lato"/>
                        <a:cs typeface="Lato"/>
                        <a:sym typeface="Lato"/>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s-419" sz="1000">
                          <a:solidFill>
                            <a:schemeClr val="lt2"/>
                          </a:solidFill>
                          <a:latin typeface="Lato"/>
                          <a:ea typeface="Lato"/>
                          <a:cs typeface="Lato"/>
                          <a:sym typeface="Lato"/>
                        </a:rPr>
                        <a:t>Seguimiento de activos</a:t>
                      </a:r>
                      <a:endParaRPr>
                        <a:solidFill>
                          <a:schemeClr val="lt2"/>
                        </a:solidFill>
                        <a:latin typeface="Lato"/>
                        <a:ea typeface="Lato"/>
                        <a:cs typeface="Lato"/>
                        <a:sym typeface="Lato"/>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94050">
                <a:tc vMerge="1">
                  <a:txBody>
                    <a:bodyPr/>
                    <a:lstStyle/>
                    <a:p>
                      <a:endParaRPr lang="es-EC"/>
                    </a:p>
                  </a:txBody>
                  <a:tcPr/>
                </a:tc>
                <a:tc vMerge="1">
                  <a:txBody>
                    <a:bodyPr/>
                    <a:lstStyle/>
                    <a:p>
                      <a:endParaRPr lang="es-EC"/>
                    </a:p>
                  </a:txBody>
                  <a:tcPr/>
                </a:tc>
                <a:tc>
                  <a:txBody>
                    <a:bodyPr/>
                    <a:lstStyle/>
                    <a:p>
                      <a:pPr marL="0" lvl="0" indent="0" algn="l" rtl="0">
                        <a:lnSpc>
                          <a:spcPct val="115000"/>
                        </a:lnSpc>
                        <a:spcBef>
                          <a:spcPts val="0"/>
                        </a:spcBef>
                        <a:spcAft>
                          <a:spcPts val="0"/>
                        </a:spcAft>
                        <a:buNone/>
                      </a:pPr>
                      <a:r>
                        <a:rPr lang="es-419" sz="1000">
                          <a:solidFill>
                            <a:schemeClr val="lt2"/>
                          </a:solidFill>
                          <a:latin typeface="Lato"/>
                          <a:ea typeface="Lato"/>
                          <a:cs typeface="Lato"/>
                          <a:sym typeface="Lato"/>
                        </a:rPr>
                        <a:t>Gestión de activos</a:t>
                      </a:r>
                      <a:endParaRPr sz="1000">
                        <a:solidFill>
                          <a:schemeClr val="lt2"/>
                        </a:solidFill>
                        <a:latin typeface="Lato"/>
                        <a:ea typeface="Lato"/>
                        <a:cs typeface="Lato"/>
                        <a:sym typeface="Lato"/>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94050">
                <a:tc vMerge="1">
                  <a:txBody>
                    <a:bodyPr/>
                    <a:lstStyle/>
                    <a:p>
                      <a:endParaRPr lang="es-EC"/>
                    </a:p>
                  </a:txBody>
                  <a:tcPr/>
                </a:tc>
                <a:tc vMerge="1">
                  <a:txBody>
                    <a:bodyPr/>
                    <a:lstStyle/>
                    <a:p>
                      <a:endParaRPr lang="es-EC"/>
                    </a:p>
                  </a:txBody>
                  <a:tcPr/>
                </a:tc>
                <a:tc>
                  <a:txBody>
                    <a:bodyPr/>
                    <a:lstStyle/>
                    <a:p>
                      <a:pPr marL="0" lvl="0" indent="0" algn="l" rtl="0">
                        <a:lnSpc>
                          <a:spcPct val="115000"/>
                        </a:lnSpc>
                        <a:spcBef>
                          <a:spcPts val="0"/>
                        </a:spcBef>
                        <a:spcAft>
                          <a:spcPts val="0"/>
                        </a:spcAft>
                        <a:buNone/>
                      </a:pPr>
                      <a:r>
                        <a:rPr lang="es-419" sz="1000">
                          <a:solidFill>
                            <a:schemeClr val="lt2"/>
                          </a:solidFill>
                          <a:latin typeface="Lato"/>
                          <a:ea typeface="Lato"/>
                          <a:cs typeface="Lato"/>
                          <a:sym typeface="Lato"/>
                        </a:rPr>
                        <a:t>Gestión de los espacios</a:t>
                      </a:r>
                      <a:endParaRPr sz="1000">
                        <a:solidFill>
                          <a:schemeClr val="lt2"/>
                        </a:solidFill>
                        <a:latin typeface="Lato"/>
                        <a:ea typeface="Lato"/>
                        <a:cs typeface="Lato"/>
                        <a:sym typeface="Lato"/>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94050">
                <a:tc vMerge="1">
                  <a:txBody>
                    <a:bodyPr/>
                    <a:lstStyle/>
                    <a:p>
                      <a:endParaRPr lang="es-EC"/>
                    </a:p>
                  </a:txBody>
                  <a:tcPr/>
                </a:tc>
                <a:tc vMerge="1">
                  <a:txBody>
                    <a:bodyPr/>
                    <a:lstStyle/>
                    <a:p>
                      <a:endParaRPr lang="es-EC"/>
                    </a:p>
                  </a:txBody>
                  <a:tcPr/>
                </a:tc>
                <a:tc>
                  <a:txBody>
                    <a:bodyPr/>
                    <a:lstStyle/>
                    <a:p>
                      <a:pPr marL="0" lvl="0" indent="0" algn="l" rtl="0">
                        <a:lnSpc>
                          <a:spcPct val="115000"/>
                        </a:lnSpc>
                        <a:spcBef>
                          <a:spcPts val="0"/>
                        </a:spcBef>
                        <a:spcAft>
                          <a:spcPts val="0"/>
                        </a:spcAft>
                        <a:buNone/>
                      </a:pPr>
                      <a:r>
                        <a:rPr lang="es-419" sz="1000">
                          <a:solidFill>
                            <a:schemeClr val="lt2"/>
                          </a:solidFill>
                          <a:latin typeface="Lato"/>
                          <a:ea typeface="Lato"/>
                          <a:cs typeface="Lato"/>
                          <a:sym typeface="Lato"/>
                        </a:rPr>
                        <a:t>Registros del modelo del edificio</a:t>
                      </a:r>
                      <a:endParaRPr sz="1000">
                        <a:solidFill>
                          <a:schemeClr val="lt2"/>
                        </a:solidFill>
                        <a:latin typeface="Lato"/>
                        <a:ea typeface="Lato"/>
                        <a:cs typeface="Lato"/>
                        <a:sym typeface="Lato"/>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94050">
                <a:tc vMerge="1">
                  <a:txBody>
                    <a:bodyPr/>
                    <a:lstStyle/>
                    <a:p>
                      <a:endParaRPr lang="es-EC"/>
                    </a:p>
                  </a:txBody>
                  <a:tcPr/>
                </a:tc>
                <a:tc vMerge="1">
                  <a:txBody>
                    <a:bodyPr/>
                    <a:lstStyle/>
                    <a:p>
                      <a:endParaRPr lang="es-EC"/>
                    </a:p>
                  </a:txBody>
                  <a:tcPr/>
                </a:tc>
                <a:tc>
                  <a:txBody>
                    <a:bodyPr/>
                    <a:lstStyle/>
                    <a:p>
                      <a:pPr marL="0" lvl="0" indent="0" algn="l" rtl="0">
                        <a:lnSpc>
                          <a:spcPct val="115000"/>
                        </a:lnSpc>
                        <a:spcBef>
                          <a:spcPts val="0"/>
                        </a:spcBef>
                        <a:spcAft>
                          <a:spcPts val="0"/>
                        </a:spcAft>
                        <a:buNone/>
                      </a:pPr>
                      <a:r>
                        <a:rPr lang="es-419" sz="1000">
                          <a:solidFill>
                            <a:schemeClr val="lt2"/>
                          </a:solidFill>
                          <a:latin typeface="Lato"/>
                          <a:ea typeface="Lato"/>
                          <a:cs typeface="Lato"/>
                          <a:sym typeface="Lato"/>
                        </a:rPr>
                        <a:t>Remodelaciones futuras</a:t>
                      </a:r>
                      <a:endParaRPr sz="1000">
                        <a:solidFill>
                          <a:schemeClr val="lt2"/>
                        </a:solidFill>
                        <a:latin typeface="Lato"/>
                        <a:ea typeface="Lato"/>
                        <a:cs typeface="Lato"/>
                        <a:sym typeface="Lato"/>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94050">
                <a:tc vMerge="1">
                  <a:txBody>
                    <a:bodyPr/>
                    <a:lstStyle/>
                    <a:p>
                      <a:endParaRPr lang="es-EC"/>
                    </a:p>
                  </a:txBody>
                  <a:tcPr/>
                </a:tc>
                <a:tc rowSpan="5">
                  <a:txBody>
                    <a:bodyPr/>
                    <a:lstStyle/>
                    <a:p>
                      <a:pPr marL="0" lvl="0" indent="0" algn="l" rtl="0">
                        <a:lnSpc>
                          <a:spcPct val="115000"/>
                        </a:lnSpc>
                        <a:spcBef>
                          <a:spcPts val="0"/>
                        </a:spcBef>
                        <a:spcAft>
                          <a:spcPts val="0"/>
                        </a:spcAft>
                        <a:buNone/>
                      </a:pPr>
                      <a:r>
                        <a:rPr lang="es-419" sz="1200" b="1">
                          <a:latin typeface="Lato"/>
                          <a:ea typeface="Lato"/>
                          <a:cs typeface="Lato"/>
                          <a:sym typeface="Lato"/>
                        </a:rPr>
                        <a:t>SIMULACIÓN</a:t>
                      </a:r>
                      <a:endParaRPr sz="1200" b="1">
                        <a:latin typeface="Lato"/>
                        <a:ea typeface="Lato"/>
                        <a:cs typeface="Lato"/>
                        <a:sym typeface="Lato"/>
                      </a:endParaRPr>
                    </a:p>
                    <a:p>
                      <a:pPr marL="0" lvl="0" indent="0" algn="l" rtl="0">
                        <a:spcBef>
                          <a:spcPts val="0"/>
                        </a:spcBef>
                        <a:spcAft>
                          <a:spcPts val="0"/>
                        </a:spcAft>
                        <a:buNone/>
                      </a:pPr>
                      <a:endParaRPr sz="1300">
                        <a:latin typeface="Lato"/>
                        <a:ea typeface="Lato"/>
                        <a:cs typeface="Lato"/>
                        <a:sym typeface="Lato"/>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s-419" sz="1000">
                          <a:latin typeface="Lato"/>
                          <a:ea typeface="Lato"/>
                          <a:cs typeface="Lato"/>
                          <a:sym typeface="Lato"/>
                        </a:rPr>
                        <a:t>Gestión de los sistemas de edificio</a:t>
                      </a:r>
                      <a:endParaRPr sz="1000">
                        <a:latin typeface="Lato"/>
                        <a:ea typeface="Lato"/>
                        <a:cs typeface="Lato"/>
                        <a:sym typeface="Lato"/>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80975">
                <a:tc vMerge="1">
                  <a:txBody>
                    <a:bodyPr/>
                    <a:lstStyle/>
                    <a:p>
                      <a:endParaRPr lang="es-EC"/>
                    </a:p>
                  </a:txBody>
                  <a:tcPr/>
                </a:tc>
                <a:tc vMerge="1">
                  <a:txBody>
                    <a:bodyPr/>
                    <a:lstStyle/>
                    <a:p>
                      <a:endParaRPr lang="es-EC"/>
                    </a:p>
                  </a:txBody>
                  <a:tcPr/>
                </a:tc>
                <a:tc>
                  <a:txBody>
                    <a:bodyPr/>
                    <a:lstStyle/>
                    <a:p>
                      <a:pPr marL="0" lvl="0" indent="0" algn="l" rtl="0">
                        <a:lnSpc>
                          <a:spcPct val="115000"/>
                        </a:lnSpc>
                        <a:spcBef>
                          <a:spcPts val="0"/>
                        </a:spcBef>
                        <a:spcAft>
                          <a:spcPts val="0"/>
                        </a:spcAft>
                        <a:buNone/>
                      </a:pPr>
                      <a:r>
                        <a:rPr lang="es-419" sz="1000">
                          <a:latin typeface="Lato"/>
                          <a:ea typeface="Lato"/>
                          <a:cs typeface="Lato"/>
                          <a:sym typeface="Lato"/>
                        </a:rPr>
                        <a:t>Planeación sistemas en caso de emergencia</a:t>
                      </a:r>
                      <a:endParaRPr sz="1300">
                        <a:latin typeface="Lato"/>
                        <a:ea typeface="Lato"/>
                        <a:cs typeface="Lato"/>
                        <a:sym typeface="Lato"/>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80975">
                <a:tc vMerge="1">
                  <a:txBody>
                    <a:bodyPr/>
                    <a:lstStyle/>
                    <a:p>
                      <a:endParaRPr lang="es-EC"/>
                    </a:p>
                  </a:txBody>
                  <a:tcPr/>
                </a:tc>
                <a:tc vMerge="1">
                  <a:txBody>
                    <a:bodyPr/>
                    <a:lstStyle/>
                    <a:p>
                      <a:endParaRPr lang="es-EC"/>
                    </a:p>
                  </a:txBody>
                  <a:tcPr/>
                </a:tc>
                <a:tc>
                  <a:txBody>
                    <a:bodyPr/>
                    <a:lstStyle/>
                    <a:p>
                      <a:pPr marL="0" lvl="0" indent="0" algn="l" rtl="0">
                        <a:lnSpc>
                          <a:spcPct val="115000"/>
                        </a:lnSpc>
                        <a:spcBef>
                          <a:spcPts val="0"/>
                        </a:spcBef>
                        <a:spcAft>
                          <a:spcPts val="0"/>
                        </a:spcAft>
                        <a:buNone/>
                      </a:pPr>
                      <a:r>
                        <a:rPr lang="es-419" sz="1000">
                          <a:latin typeface="Lato"/>
                          <a:ea typeface="Lato"/>
                          <a:cs typeface="Lato"/>
                          <a:sym typeface="Lato"/>
                        </a:rPr>
                        <a:t>Análisis de consumo de energía</a:t>
                      </a:r>
                      <a:endParaRPr sz="1000">
                        <a:latin typeface="Lato"/>
                        <a:ea typeface="Lato"/>
                        <a:cs typeface="Lato"/>
                        <a:sym typeface="Lato"/>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80975">
                <a:tc vMerge="1">
                  <a:txBody>
                    <a:bodyPr/>
                    <a:lstStyle/>
                    <a:p>
                      <a:endParaRPr lang="es-EC"/>
                    </a:p>
                  </a:txBody>
                  <a:tcPr/>
                </a:tc>
                <a:tc vMerge="1">
                  <a:txBody>
                    <a:bodyPr/>
                    <a:lstStyle/>
                    <a:p>
                      <a:endParaRPr lang="es-EC"/>
                    </a:p>
                  </a:txBody>
                  <a:tcPr/>
                </a:tc>
                <a:tc>
                  <a:txBody>
                    <a:bodyPr/>
                    <a:lstStyle/>
                    <a:p>
                      <a:pPr marL="0" lvl="0" indent="0" algn="l" rtl="0">
                        <a:lnSpc>
                          <a:spcPct val="115000"/>
                        </a:lnSpc>
                        <a:spcBef>
                          <a:spcPts val="0"/>
                        </a:spcBef>
                        <a:spcAft>
                          <a:spcPts val="0"/>
                        </a:spcAft>
                        <a:buNone/>
                      </a:pPr>
                      <a:r>
                        <a:rPr lang="es-419" sz="1000">
                          <a:latin typeface="Lato"/>
                          <a:ea typeface="Lato"/>
                          <a:cs typeface="Lato"/>
                          <a:sym typeface="Lato"/>
                        </a:rPr>
                        <a:t>Seguimiento de la ocupación</a:t>
                      </a:r>
                      <a:endParaRPr sz="1000">
                        <a:latin typeface="Lato"/>
                        <a:ea typeface="Lato"/>
                        <a:cs typeface="Lato"/>
                        <a:sym typeface="Lato"/>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80975">
                <a:tc vMerge="1">
                  <a:txBody>
                    <a:bodyPr/>
                    <a:lstStyle/>
                    <a:p>
                      <a:endParaRPr lang="es-EC"/>
                    </a:p>
                  </a:txBody>
                  <a:tcPr/>
                </a:tc>
                <a:tc vMerge="1">
                  <a:txBody>
                    <a:bodyPr/>
                    <a:lstStyle/>
                    <a:p>
                      <a:endParaRPr lang="es-EC"/>
                    </a:p>
                  </a:txBody>
                  <a:tcPr/>
                </a:tc>
                <a:tc>
                  <a:txBody>
                    <a:bodyPr/>
                    <a:lstStyle/>
                    <a:p>
                      <a:pPr marL="0" lvl="0" indent="0" algn="l" rtl="0">
                        <a:lnSpc>
                          <a:spcPct val="115000"/>
                        </a:lnSpc>
                        <a:spcBef>
                          <a:spcPts val="0"/>
                        </a:spcBef>
                        <a:spcAft>
                          <a:spcPts val="0"/>
                        </a:spcAft>
                        <a:buNone/>
                      </a:pPr>
                      <a:r>
                        <a:rPr lang="es-419" sz="1000">
                          <a:latin typeface="Lato"/>
                          <a:ea typeface="Lato"/>
                          <a:cs typeface="Lato"/>
                          <a:sym typeface="Lato"/>
                        </a:rPr>
                        <a:t>Planeación de uso de los espacios</a:t>
                      </a:r>
                      <a:endParaRPr sz="1000">
                        <a:latin typeface="Lato"/>
                        <a:ea typeface="Lato"/>
                        <a:cs typeface="Lato"/>
                        <a:sym typeface="Lato"/>
                      </a:endParaRPr>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3"/>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419"/>
              <a:t>CASO PRÁCTICO MODELADO</a:t>
            </a:r>
            <a:endParaRPr/>
          </a:p>
          <a:p>
            <a:pPr marL="0" lvl="0" indent="0" algn="l" rtl="0">
              <a:spcBef>
                <a:spcPts val="0"/>
              </a:spcBef>
              <a:spcAft>
                <a:spcPts val="0"/>
              </a:spcAft>
              <a:buNone/>
            </a:pPr>
            <a:r>
              <a:rPr lang="es-419"/>
              <a:t>CI ESPE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4"/>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Caso práctico CI ESPE </a:t>
            </a:r>
            <a:endParaRPr/>
          </a:p>
        </p:txBody>
      </p:sp>
      <p:sp>
        <p:nvSpPr>
          <p:cNvPr id="309" name="Google Shape;309;p34"/>
          <p:cNvSpPr txBox="1">
            <a:spLocks noGrp="1"/>
          </p:cNvSpPr>
          <p:nvPr>
            <p:ph type="body" idx="1"/>
          </p:nvPr>
        </p:nvSpPr>
        <p:spPr>
          <a:xfrm>
            <a:off x="3815900" y="1241625"/>
            <a:ext cx="4600500" cy="1049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000000"/>
              </a:buClr>
              <a:buSzPts val="1500"/>
              <a:buChar char="●"/>
            </a:pPr>
            <a:r>
              <a:rPr lang="es-419" sz="1500">
                <a:solidFill>
                  <a:srgbClr val="000000"/>
                </a:solidFill>
              </a:rPr>
              <a:t>Área: 23.338 m²</a:t>
            </a:r>
            <a:endParaRPr sz="1500">
              <a:solidFill>
                <a:srgbClr val="000000"/>
              </a:solidFill>
            </a:endParaRPr>
          </a:p>
          <a:p>
            <a:pPr marL="457200" lvl="0" indent="-323850" algn="l" rtl="0">
              <a:spcBef>
                <a:spcPts val="0"/>
              </a:spcBef>
              <a:spcAft>
                <a:spcPts val="0"/>
              </a:spcAft>
              <a:buClr>
                <a:srgbClr val="000000"/>
              </a:buClr>
              <a:buSzPts val="1500"/>
              <a:buChar char="●"/>
            </a:pPr>
            <a:r>
              <a:rPr lang="es-419" sz="1500">
                <a:solidFill>
                  <a:srgbClr val="000000"/>
                </a:solidFill>
              </a:rPr>
              <a:t>Estructura: ocho bloques</a:t>
            </a:r>
            <a:endParaRPr sz="1500">
              <a:solidFill>
                <a:srgbClr val="000000"/>
              </a:solidFill>
            </a:endParaRPr>
          </a:p>
          <a:p>
            <a:pPr marL="457200" lvl="0" indent="-323850" algn="l" rtl="0">
              <a:spcBef>
                <a:spcPts val="0"/>
              </a:spcBef>
              <a:spcAft>
                <a:spcPts val="0"/>
              </a:spcAft>
              <a:buClr>
                <a:srgbClr val="000000"/>
              </a:buClr>
              <a:buSzPts val="1500"/>
              <a:buChar char="●"/>
            </a:pPr>
            <a:r>
              <a:rPr lang="es-419" sz="1500">
                <a:solidFill>
                  <a:srgbClr val="000000"/>
                </a:solidFill>
              </a:rPr>
              <a:t>Cuatro pisos y un subsuelo</a:t>
            </a:r>
            <a:endParaRPr sz="1500">
              <a:solidFill>
                <a:srgbClr val="000000"/>
              </a:solidFill>
            </a:endParaRPr>
          </a:p>
          <a:p>
            <a:pPr marL="457200" lvl="0" indent="0" algn="l" rtl="0">
              <a:spcBef>
                <a:spcPts val="1600"/>
              </a:spcBef>
              <a:spcAft>
                <a:spcPts val="1600"/>
              </a:spcAft>
              <a:buNone/>
            </a:pPr>
            <a:endParaRPr sz="1500">
              <a:solidFill>
                <a:srgbClr val="000000"/>
              </a:solidFill>
            </a:endParaRPr>
          </a:p>
        </p:txBody>
      </p:sp>
      <p:pic>
        <p:nvPicPr>
          <p:cNvPr id="310" name="Google Shape;310;p34"/>
          <p:cNvPicPr preferRelativeResize="0"/>
          <p:nvPr/>
        </p:nvPicPr>
        <p:blipFill>
          <a:blip r:embed="rId3">
            <a:alphaModFix/>
          </a:blip>
          <a:stretch>
            <a:fillRect/>
          </a:stretch>
        </p:blipFill>
        <p:spPr>
          <a:xfrm>
            <a:off x="1020725" y="1241625"/>
            <a:ext cx="2340475" cy="1892600"/>
          </a:xfrm>
          <a:prstGeom prst="rect">
            <a:avLst/>
          </a:prstGeom>
          <a:noFill/>
          <a:ln>
            <a:noFill/>
          </a:ln>
        </p:spPr>
      </p:pic>
      <p:sp>
        <p:nvSpPr>
          <p:cNvPr id="311" name="Google Shape;311;p34"/>
          <p:cNvSpPr txBox="1">
            <a:spLocks noGrp="1"/>
          </p:cNvSpPr>
          <p:nvPr>
            <p:ph type="body" idx="1"/>
          </p:nvPr>
        </p:nvSpPr>
        <p:spPr>
          <a:xfrm>
            <a:off x="3845925" y="2620625"/>
            <a:ext cx="4600500" cy="1635300"/>
          </a:xfrm>
          <a:prstGeom prst="rect">
            <a:avLst/>
          </a:prstGeom>
        </p:spPr>
        <p:txBody>
          <a:bodyPr spcFirstLastPara="1" wrap="square" lIns="91425" tIns="91425" rIns="91425" bIns="91425" anchor="t" anchorCtr="0">
            <a:noAutofit/>
          </a:bodyPr>
          <a:lstStyle/>
          <a:p>
            <a:pPr marL="457200" lvl="0" indent="-336550" algn="l" rtl="0">
              <a:lnSpc>
                <a:spcPct val="150000"/>
              </a:lnSpc>
              <a:spcBef>
                <a:spcPts val="0"/>
              </a:spcBef>
              <a:spcAft>
                <a:spcPts val="0"/>
              </a:spcAft>
              <a:buClr>
                <a:srgbClr val="000000"/>
              </a:buClr>
              <a:buSzPts val="1700"/>
              <a:buAutoNum type="arabicPeriod"/>
            </a:pPr>
            <a:r>
              <a:rPr lang="es-419" sz="1700">
                <a:solidFill>
                  <a:srgbClr val="000000"/>
                </a:solidFill>
              </a:rPr>
              <a:t>Recopilación de información</a:t>
            </a:r>
            <a:endParaRPr sz="1700">
              <a:solidFill>
                <a:srgbClr val="000000"/>
              </a:solidFill>
            </a:endParaRPr>
          </a:p>
          <a:p>
            <a:pPr marL="457200" lvl="0" indent="-336550" algn="l" rtl="0">
              <a:lnSpc>
                <a:spcPct val="150000"/>
              </a:lnSpc>
              <a:spcBef>
                <a:spcPts val="0"/>
              </a:spcBef>
              <a:spcAft>
                <a:spcPts val="0"/>
              </a:spcAft>
              <a:buClr>
                <a:srgbClr val="000000"/>
              </a:buClr>
              <a:buSzPts val="1700"/>
              <a:buAutoNum type="arabicPeriod"/>
            </a:pPr>
            <a:r>
              <a:rPr lang="es-419" sz="1700">
                <a:solidFill>
                  <a:srgbClr val="000000"/>
                </a:solidFill>
              </a:rPr>
              <a:t>Implementación modelo BIM</a:t>
            </a:r>
            <a:endParaRPr sz="1700" b="1">
              <a:solidFill>
                <a:srgbClr val="000000"/>
              </a:solidFill>
              <a:latin typeface="Arial"/>
              <a:ea typeface="Arial"/>
              <a:cs typeface="Arial"/>
              <a:sym typeface="Arial"/>
            </a:endParaRPr>
          </a:p>
          <a:p>
            <a:pPr marL="457200" lvl="0" indent="-336550" algn="l" rtl="0">
              <a:lnSpc>
                <a:spcPct val="150000"/>
              </a:lnSpc>
              <a:spcBef>
                <a:spcPts val="0"/>
              </a:spcBef>
              <a:spcAft>
                <a:spcPts val="0"/>
              </a:spcAft>
              <a:buClr>
                <a:srgbClr val="000000"/>
              </a:buClr>
              <a:buSzPts val="1700"/>
              <a:buAutoNum type="arabicPeriod"/>
            </a:pPr>
            <a:r>
              <a:rPr lang="es-419" sz="1700">
                <a:solidFill>
                  <a:srgbClr val="000000"/>
                </a:solidFill>
              </a:rPr>
              <a:t>Implementación BIM en la etapa de operación en el caso de estudio</a:t>
            </a:r>
            <a:endParaRPr sz="1700">
              <a:solidFill>
                <a:srgbClr val="000000"/>
              </a:solidFill>
            </a:endParaRPr>
          </a:p>
          <a:p>
            <a:pPr marL="457200" lvl="0" indent="0" algn="l" rtl="0">
              <a:spcBef>
                <a:spcPts val="1600"/>
              </a:spcBef>
              <a:spcAft>
                <a:spcPts val="1600"/>
              </a:spcAft>
              <a:buNone/>
            </a:pPr>
            <a:endParaRPr sz="1700">
              <a:solidFill>
                <a:srgbClr val="000000"/>
              </a:solidFill>
            </a:endParaRPr>
          </a:p>
        </p:txBody>
      </p:sp>
      <p:pic>
        <p:nvPicPr>
          <p:cNvPr id="312" name="Google Shape;312;p34"/>
          <p:cNvPicPr preferRelativeResize="0"/>
          <p:nvPr/>
        </p:nvPicPr>
        <p:blipFill rotWithShape="1">
          <a:blip r:embed="rId4">
            <a:alphaModFix/>
          </a:blip>
          <a:srcRect b="48027"/>
          <a:stretch/>
        </p:blipFill>
        <p:spPr>
          <a:xfrm>
            <a:off x="1054650" y="3453525"/>
            <a:ext cx="2272627" cy="8858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7"/>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SUMARIO</a:t>
            </a:r>
            <a:endParaRPr/>
          </a:p>
        </p:txBody>
      </p:sp>
      <p:sp>
        <p:nvSpPr>
          <p:cNvPr id="130" name="Google Shape;130;p17"/>
          <p:cNvSpPr txBox="1">
            <a:spLocks noGrp="1"/>
          </p:cNvSpPr>
          <p:nvPr>
            <p:ph type="body" idx="1"/>
          </p:nvPr>
        </p:nvSpPr>
        <p:spPr>
          <a:xfrm>
            <a:off x="1577600" y="1241625"/>
            <a:ext cx="6838500" cy="3176100"/>
          </a:xfrm>
          <a:prstGeom prst="rect">
            <a:avLst/>
          </a:prstGeom>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r>
              <a:rPr lang="es-419" sz="2300"/>
              <a:t>GENERALIDADES</a:t>
            </a:r>
            <a:endParaRPr sz="2300"/>
          </a:p>
          <a:p>
            <a:pPr marL="457200" lvl="0" indent="0" algn="l" rtl="0">
              <a:lnSpc>
                <a:spcPct val="150000"/>
              </a:lnSpc>
              <a:spcBef>
                <a:spcPts val="1600"/>
              </a:spcBef>
              <a:spcAft>
                <a:spcPts val="0"/>
              </a:spcAft>
              <a:buNone/>
            </a:pPr>
            <a:r>
              <a:rPr lang="es-419" sz="2300"/>
              <a:t>BIM</a:t>
            </a:r>
            <a:endParaRPr sz="2300"/>
          </a:p>
          <a:p>
            <a:pPr marL="457200" marR="0" lvl="0" indent="0" algn="l" rtl="0">
              <a:lnSpc>
                <a:spcPct val="150000"/>
              </a:lnSpc>
              <a:spcBef>
                <a:spcPts val="1600"/>
              </a:spcBef>
              <a:spcAft>
                <a:spcPts val="0"/>
              </a:spcAft>
              <a:buNone/>
            </a:pPr>
            <a:r>
              <a:rPr lang="es-419" sz="2300"/>
              <a:t>CASO PRÁCTICO MODELADO - CI ESPE</a:t>
            </a:r>
            <a:endParaRPr sz="2300"/>
          </a:p>
          <a:p>
            <a:pPr marL="457200" marR="0" lvl="0" indent="0" algn="l" rtl="0">
              <a:lnSpc>
                <a:spcPct val="150000"/>
              </a:lnSpc>
              <a:spcBef>
                <a:spcPts val="1600"/>
              </a:spcBef>
              <a:spcAft>
                <a:spcPts val="0"/>
              </a:spcAft>
              <a:buNone/>
            </a:pPr>
            <a:r>
              <a:rPr lang="es-419" sz="2300"/>
              <a:t>MODELO FM</a:t>
            </a:r>
            <a:endParaRPr sz="2300"/>
          </a:p>
          <a:p>
            <a:pPr marL="457200" marR="0" lvl="0" indent="0" algn="l" rtl="0">
              <a:lnSpc>
                <a:spcPct val="150000"/>
              </a:lnSpc>
              <a:spcBef>
                <a:spcPts val="1600"/>
              </a:spcBef>
              <a:spcAft>
                <a:spcPts val="1600"/>
              </a:spcAft>
              <a:buNone/>
            </a:pPr>
            <a:r>
              <a:rPr lang="es-419" sz="2300"/>
              <a:t>CONCLUSIONES Y RECOMENDACIONES</a:t>
            </a:r>
            <a:endParaRPr sz="2300"/>
          </a:p>
        </p:txBody>
      </p:sp>
      <p:pic>
        <p:nvPicPr>
          <p:cNvPr id="131" name="Google Shape;131;p17"/>
          <p:cNvPicPr preferRelativeResize="0"/>
          <p:nvPr/>
        </p:nvPicPr>
        <p:blipFill>
          <a:blip r:embed="rId3">
            <a:alphaModFix/>
          </a:blip>
          <a:stretch>
            <a:fillRect/>
          </a:stretch>
        </p:blipFill>
        <p:spPr>
          <a:xfrm>
            <a:off x="1317224" y="1241625"/>
            <a:ext cx="546101" cy="610779"/>
          </a:xfrm>
          <a:prstGeom prst="rect">
            <a:avLst/>
          </a:prstGeom>
          <a:noFill/>
          <a:ln>
            <a:noFill/>
          </a:ln>
        </p:spPr>
      </p:pic>
      <p:pic>
        <p:nvPicPr>
          <p:cNvPr id="132" name="Google Shape;132;p17"/>
          <p:cNvPicPr preferRelativeResize="0"/>
          <p:nvPr/>
        </p:nvPicPr>
        <p:blipFill>
          <a:blip r:embed="rId4">
            <a:alphaModFix/>
          </a:blip>
          <a:stretch>
            <a:fillRect/>
          </a:stretch>
        </p:blipFill>
        <p:spPr>
          <a:xfrm>
            <a:off x="1427825" y="2068625"/>
            <a:ext cx="352305" cy="398580"/>
          </a:xfrm>
          <a:prstGeom prst="rect">
            <a:avLst/>
          </a:prstGeom>
          <a:noFill/>
          <a:ln>
            <a:noFill/>
          </a:ln>
        </p:spPr>
      </p:pic>
      <p:pic>
        <p:nvPicPr>
          <p:cNvPr id="133" name="Google Shape;133;p17"/>
          <p:cNvPicPr preferRelativeResize="0"/>
          <p:nvPr/>
        </p:nvPicPr>
        <p:blipFill>
          <a:blip r:embed="rId5">
            <a:alphaModFix/>
          </a:blip>
          <a:stretch>
            <a:fillRect/>
          </a:stretch>
        </p:blipFill>
        <p:spPr>
          <a:xfrm>
            <a:off x="1438025" y="3526140"/>
            <a:ext cx="352305" cy="398536"/>
          </a:xfrm>
          <a:prstGeom prst="rect">
            <a:avLst/>
          </a:prstGeom>
          <a:noFill/>
          <a:ln>
            <a:noFill/>
          </a:ln>
        </p:spPr>
      </p:pic>
      <p:pic>
        <p:nvPicPr>
          <p:cNvPr id="134" name="Google Shape;134;p17"/>
          <p:cNvPicPr preferRelativeResize="0"/>
          <p:nvPr/>
        </p:nvPicPr>
        <p:blipFill>
          <a:blip r:embed="rId6">
            <a:alphaModFix/>
          </a:blip>
          <a:stretch>
            <a:fillRect/>
          </a:stretch>
        </p:blipFill>
        <p:spPr>
          <a:xfrm>
            <a:off x="1444420" y="2816414"/>
            <a:ext cx="352305" cy="393221"/>
          </a:xfrm>
          <a:prstGeom prst="rect">
            <a:avLst/>
          </a:prstGeom>
          <a:noFill/>
          <a:ln>
            <a:noFill/>
          </a:ln>
        </p:spPr>
      </p:pic>
      <p:pic>
        <p:nvPicPr>
          <p:cNvPr id="135" name="Google Shape;135;p17"/>
          <p:cNvPicPr preferRelativeResize="0"/>
          <p:nvPr/>
        </p:nvPicPr>
        <p:blipFill>
          <a:blip r:embed="rId3">
            <a:alphaModFix/>
          </a:blip>
          <a:stretch>
            <a:fillRect/>
          </a:stretch>
        </p:blipFill>
        <p:spPr>
          <a:xfrm>
            <a:off x="1330924" y="4184300"/>
            <a:ext cx="546101" cy="61077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5"/>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Recopilación información </a:t>
            </a:r>
            <a:endParaRPr/>
          </a:p>
        </p:txBody>
      </p:sp>
      <p:sp>
        <p:nvSpPr>
          <p:cNvPr id="318" name="Google Shape;318;p35"/>
          <p:cNvSpPr txBox="1">
            <a:spLocks noGrp="1"/>
          </p:cNvSpPr>
          <p:nvPr>
            <p:ph type="body" idx="1"/>
          </p:nvPr>
        </p:nvSpPr>
        <p:spPr>
          <a:xfrm>
            <a:off x="766200" y="1522350"/>
            <a:ext cx="2207700" cy="745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800" b="1">
                <a:solidFill>
                  <a:srgbClr val="000000"/>
                </a:solidFill>
              </a:rPr>
              <a:t>ALCANCE DEL MODELO</a:t>
            </a:r>
            <a:endParaRPr sz="1800" b="1">
              <a:solidFill>
                <a:srgbClr val="000000"/>
              </a:solidFill>
            </a:endParaRPr>
          </a:p>
        </p:txBody>
      </p:sp>
      <p:pic>
        <p:nvPicPr>
          <p:cNvPr id="319" name="Google Shape;319;p35"/>
          <p:cNvPicPr preferRelativeResize="0"/>
          <p:nvPr/>
        </p:nvPicPr>
        <p:blipFill>
          <a:blip r:embed="rId3">
            <a:alphaModFix/>
          </a:blip>
          <a:stretch>
            <a:fillRect/>
          </a:stretch>
        </p:blipFill>
        <p:spPr>
          <a:xfrm>
            <a:off x="3149350" y="1155900"/>
            <a:ext cx="5286947" cy="3361200"/>
          </a:xfrm>
          <a:prstGeom prst="rect">
            <a:avLst/>
          </a:prstGeom>
          <a:noFill/>
          <a:ln>
            <a:noFill/>
          </a:ln>
        </p:spPr>
      </p:pic>
      <p:sp>
        <p:nvSpPr>
          <p:cNvPr id="320" name="Google Shape;320;p35"/>
          <p:cNvSpPr txBox="1"/>
          <p:nvPr/>
        </p:nvSpPr>
        <p:spPr>
          <a:xfrm>
            <a:off x="766200" y="3064850"/>
            <a:ext cx="2207700" cy="6222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SzPts val="1500"/>
              <a:buChar char="●"/>
            </a:pPr>
            <a:r>
              <a:rPr lang="es-419" sz="1500"/>
              <a:t>CAD</a:t>
            </a:r>
            <a:endParaRPr sz="1500"/>
          </a:p>
          <a:p>
            <a:pPr marL="457200" lvl="0" indent="-323850" algn="l" rtl="0">
              <a:spcBef>
                <a:spcPts val="0"/>
              </a:spcBef>
              <a:spcAft>
                <a:spcPts val="0"/>
              </a:spcAft>
              <a:buSzPts val="1500"/>
              <a:buChar char="●"/>
            </a:pPr>
            <a:r>
              <a:rPr lang="es-419" sz="1500"/>
              <a:t>Tablas de Excel</a:t>
            </a:r>
            <a:endParaRPr sz="15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6"/>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Implementación BIM</a:t>
            </a:r>
            <a:endParaRPr/>
          </a:p>
          <a:p>
            <a:pPr marL="0" lvl="0" indent="0" algn="l" rtl="0">
              <a:spcBef>
                <a:spcPts val="0"/>
              </a:spcBef>
              <a:spcAft>
                <a:spcPts val="0"/>
              </a:spcAft>
              <a:buNone/>
            </a:pPr>
            <a:endParaRPr/>
          </a:p>
        </p:txBody>
      </p:sp>
      <p:sp>
        <p:nvSpPr>
          <p:cNvPr id="326" name="Google Shape;326;p36"/>
          <p:cNvSpPr txBox="1">
            <a:spLocks noGrp="1"/>
          </p:cNvSpPr>
          <p:nvPr>
            <p:ph type="body" idx="1"/>
          </p:nvPr>
        </p:nvSpPr>
        <p:spPr>
          <a:xfrm>
            <a:off x="727650" y="1241625"/>
            <a:ext cx="7688700" cy="42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500" b="1">
                <a:solidFill>
                  <a:srgbClr val="000000"/>
                </a:solidFill>
              </a:rPr>
              <a:t>Estado de intervención BIM en el proyecto </a:t>
            </a:r>
            <a:endParaRPr b="1"/>
          </a:p>
        </p:txBody>
      </p:sp>
      <p:pic>
        <p:nvPicPr>
          <p:cNvPr id="327" name="Google Shape;327;p36"/>
          <p:cNvPicPr preferRelativeResize="0"/>
          <p:nvPr/>
        </p:nvPicPr>
        <p:blipFill>
          <a:blip r:embed="rId3">
            <a:alphaModFix/>
          </a:blip>
          <a:stretch>
            <a:fillRect/>
          </a:stretch>
        </p:blipFill>
        <p:spPr>
          <a:xfrm>
            <a:off x="1365525" y="1783300"/>
            <a:ext cx="6622255" cy="28590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7"/>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Implementación BIM</a:t>
            </a:r>
            <a:endParaRPr/>
          </a:p>
          <a:p>
            <a:pPr marL="0" lvl="0" indent="0" algn="l" rtl="0">
              <a:spcBef>
                <a:spcPts val="0"/>
              </a:spcBef>
              <a:spcAft>
                <a:spcPts val="0"/>
              </a:spcAft>
              <a:buNone/>
            </a:pPr>
            <a:endParaRPr/>
          </a:p>
        </p:txBody>
      </p:sp>
      <p:sp>
        <p:nvSpPr>
          <p:cNvPr id="333" name="Google Shape;333;p37"/>
          <p:cNvSpPr txBox="1">
            <a:spLocks noGrp="1"/>
          </p:cNvSpPr>
          <p:nvPr>
            <p:ph type="body" idx="1"/>
          </p:nvPr>
        </p:nvSpPr>
        <p:spPr>
          <a:xfrm>
            <a:off x="727650" y="1241625"/>
            <a:ext cx="7688700" cy="42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500" b="1">
                <a:solidFill>
                  <a:srgbClr val="000000"/>
                </a:solidFill>
              </a:rPr>
              <a:t>Estrategias de comunicación y coordinación BIM</a:t>
            </a:r>
            <a:endParaRPr sz="1500" b="1">
              <a:solidFill>
                <a:srgbClr val="000000"/>
              </a:solidFill>
              <a:latin typeface="Arial"/>
              <a:ea typeface="Arial"/>
              <a:cs typeface="Arial"/>
              <a:sym typeface="Arial"/>
            </a:endParaRPr>
          </a:p>
          <a:p>
            <a:pPr marL="0" lvl="0" indent="0" algn="l" rtl="0">
              <a:spcBef>
                <a:spcPts val="1600"/>
              </a:spcBef>
              <a:spcAft>
                <a:spcPts val="1600"/>
              </a:spcAft>
              <a:buNone/>
            </a:pPr>
            <a:endParaRPr/>
          </a:p>
        </p:txBody>
      </p:sp>
      <p:pic>
        <p:nvPicPr>
          <p:cNvPr id="334" name="Google Shape;334;p37"/>
          <p:cNvPicPr preferRelativeResize="0"/>
          <p:nvPr/>
        </p:nvPicPr>
        <p:blipFill>
          <a:blip r:embed="rId3">
            <a:alphaModFix/>
          </a:blip>
          <a:stretch>
            <a:fillRect/>
          </a:stretch>
        </p:blipFill>
        <p:spPr>
          <a:xfrm>
            <a:off x="1305588" y="1737450"/>
            <a:ext cx="3073475" cy="1128000"/>
          </a:xfrm>
          <a:prstGeom prst="rect">
            <a:avLst/>
          </a:prstGeom>
          <a:noFill/>
          <a:ln>
            <a:noFill/>
          </a:ln>
        </p:spPr>
      </p:pic>
      <p:sp>
        <p:nvSpPr>
          <p:cNvPr id="335" name="Google Shape;335;p37"/>
          <p:cNvSpPr txBox="1">
            <a:spLocks noGrp="1"/>
          </p:cNvSpPr>
          <p:nvPr>
            <p:ph type="body" idx="1"/>
          </p:nvPr>
        </p:nvSpPr>
        <p:spPr>
          <a:xfrm>
            <a:off x="727650" y="2849425"/>
            <a:ext cx="7688700" cy="42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500" b="1">
                <a:solidFill>
                  <a:srgbClr val="000000"/>
                </a:solidFill>
              </a:rPr>
              <a:t>Plan de Ejecución BIM</a:t>
            </a:r>
            <a:endParaRPr sz="1500" b="1">
              <a:solidFill>
                <a:srgbClr val="000000"/>
              </a:solidFill>
              <a:latin typeface="Arial"/>
              <a:ea typeface="Arial"/>
              <a:cs typeface="Arial"/>
              <a:sym typeface="Arial"/>
            </a:endParaRPr>
          </a:p>
          <a:p>
            <a:pPr marL="0" lvl="0" indent="0" algn="l" rtl="0">
              <a:spcBef>
                <a:spcPts val="1600"/>
              </a:spcBef>
              <a:spcAft>
                <a:spcPts val="0"/>
              </a:spcAft>
              <a:buNone/>
            </a:pPr>
            <a:endParaRPr sz="1500" b="1">
              <a:solidFill>
                <a:srgbClr val="000000"/>
              </a:solidFill>
            </a:endParaRPr>
          </a:p>
          <a:p>
            <a:pPr marL="0" lvl="0" indent="0" algn="l" rtl="0">
              <a:spcBef>
                <a:spcPts val="1600"/>
              </a:spcBef>
              <a:spcAft>
                <a:spcPts val="1600"/>
              </a:spcAft>
              <a:buNone/>
            </a:pPr>
            <a:endParaRPr/>
          </a:p>
        </p:txBody>
      </p:sp>
      <p:grpSp>
        <p:nvGrpSpPr>
          <p:cNvPr id="336" name="Google Shape;336;p37"/>
          <p:cNvGrpSpPr/>
          <p:nvPr/>
        </p:nvGrpSpPr>
        <p:grpSpPr>
          <a:xfrm>
            <a:off x="3740280" y="3789834"/>
            <a:ext cx="1239399" cy="1239399"/>
            <a:chOff x="4303290" y="2158374"/>
            <a:chExt cx="1854000" cy="1854000"/>
          </a:xfrm>
        </p:grpSpPr>
        <p:sp>
          <p:nvSpPr>
            <p:cNvPr id="337" name="Google Shape;337;p37"/>
            <p:cNvSpPr/>
            <p:nvPr/>
          </p:nvSpPr>
          <p:spPr>
            <a:xfrm>
              <a:off x="4303290" y="2158374"/>
              <a:ext cx="1854000" cy="1854000"/>
            </a:xfrm>
            <a:prstGeom prst="ellipse">
              <a:avLst/>
            </a:prstGeom>
            <a:solidFill>
              <a:srgbClr val="B02C20"/>
            </a:solidFill>
            <a:ln w="28575" cap="flat" cmpd="sng">
              <a:solidFill>
                <a:srgbClr val="EDA2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338" name="Google Shape;338;p37"/>
            <p:cNvSpPr txBox="1"/>
            <p:nvPr/>
          </p:nvSpPr>
          <p:spPr>
            <a:xfrm>
              <a:off x="5010351" y="2937027"/>
              <a:ext cx="1075200" cy="521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419" sz="1000">
                  <a:solidFill>
                    <a:srgbClr val="FFFFFF"/>
                  </a:solidFill>
                  <a:latin typeface="Roboto"/>
                  <a:ea typeface="Roboto"/>
                  <a:cs typeface="Roboto"/>
                  <a:sym typeface="Roboto"/>
                </a:rPr>
                <a:t>Flujo de trabajo</a:t>
              </a:r>
              <a:endParaRPr sz="1000">
                <a:solidFill>
                  <a:srgbClr val="FFFFFF"/>
                </a:solidFill>
                <a:latin typeface="Roboto"/>
                <a:ea typeface="Roboto"/>
                <a:cs typeface="Roboto"/>
                <a:sym typeface="Roboto"/>
              </a:endParaRPr>
            </a:p>
          </p:txBody>
        </p:sp>
      </p:grpSp>
      <p:grpSp>
        <p:nvGrpSpPr>
          <p:cNvPr id="339" name="Google Shape;339;p37"/>
          <p:cNvGrpSpPr/>
          <p:nvPr/>
        </p:nvGrpSpPr>
        <p:grpSpPr>
          <a:xfrm>
            <a:off x="2860148" y="3789834"/>
            <a:ext cx="1239399" cy="1239399"/>
            <a:chOff x="2986712" y="2158374"/>
            <a:chExt cx="1854000" cy="1854000"/>
          </a:xfrm>
        </p:grpSpPr>
        <p:sp>
          <p:nvSpPr>
            <p:cNvPr id="340" name="Google Shape;340;p37"/>
            <p:cNvSpPr/>
            <p:nvPr/>
          </p:nvSpPr>
          <p:spPr>
            <a:xfrm>
              <a:off x="2986712" y="2158374"/>
              <a:ext cx="1854000" cy="1854000"/>
            </a:xfrm>
            <a:prstGeom prst="ellipse">
              <a:avLst/>
            </a:prstGeom>
            <a:solidFill>
              <a:srgbClr val="D83829"/>
            </a:solidFill>
            <a:ln w="28575" cap="flat" cmpd="sng">
              <a:solidFill>
                <a:srgbClr val="EDA2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341" name="Google Shape;341;p37"/>
            <p:cNvSpPr txBox="1"/>
            <p:nvPr/>
          </p:nvSpPr>
          <p:spPr>
            <a:xfrm>
              <a:off x="3134188" y="2937027"/>
              <a:ext cx="1075200" cy="521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419" sz="1000">
                  <a:solidFill>
                    <a:srgbClr val="FFFFFF"/>
                  </a:solidFill>
                  <a:latin typeface="Roboto"/>
                  <a:ea typeface="Roboto"/>
                  <a:cs typeface="Roboto"/>
                  <a:sym typeface="Roboto"/>
                </a:rPr>
                <a:t>LOD</a:t>
              </a:r>
              <a:endParaRPr sz="1000">
                <a:solidFill>
                  <a:srgbClr val="FFFFFF"/>
                </a:solidFill>
                <a:latin typeface="Roboto"/>
                <a:ea typeface="Roboto"/>
                <a:cs typeface="Roboto"/>
                <a:sym typeface="Roboto"/>
              </a:endParaRPr>
            </a:p>
          </p:txBody>
        </p:sp>
      </p:grpSp>
      <p:grpSp>
        <p:nvGrpSpPr>
          <p:cNvPr id="342" name="Google Shape;342;p37"/>
          <p:cNvGrpSpPr/>
          <p:nvPr/>
        </p:nvGrpSpPr>
        <p:grpSpPr>
          <a:xfrm>
            <a:off x="3308131" y="3103127"/>
            <a:ext cx="1239399" cy="1239399"/>
            <a:chOff x="3656844" y="1131139"/>
            <a:chExt cx="1854000" cy="1854000"/>
          </a:xfrm>
        </p:grpSpPr>
        <p:sp>
          <p:nvSpPr>
            <p:cNvPr id="343" name="Google Shape;343;p37"/>
            <p:cNvSpPr/>
            <p:nvPr/>
          </p:nvSpPr>
          <p:spPr>
            <a:xfrm>
              <a:off x="3656844" y="1131139"/>
              <a:ext cx="1854000" cy="1854000"/>
            </a:xfrm>
            <a:prstGeom prst="ellipse">
              <a:avLst/>
            </a:prstGeom>
            <a:solidFill>
              <a:srgbClr val="802017"/>
            </a:solidFill>
            <a:ln w="28575" cap="flat" cmpd="sng">
              <a:solidFill>
                <a:srgbClr val="EDA2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344" name="Google Shape;344;p37"/>
            <p:cNvSpPr txBox="1"/>
            <p:nvPr/>
          </p:nvSpPr>
          <p:spPr>
            <a:xfrm>
              <a:off x="3938537" y="1507884"/>
              <a:ext cx="1290600" cy="521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419" sz="1000">
                  <a:solidFill>
                    <a:srgbClr val="FFFFFF"/>
                  </a:solidFill>
                  <a:latin typeface="Roboto"/>
                  <a:ea typeface="Roboto"/>
                  <a:cs typeface="Roboto"/>
                  <a:sym typeface="Roboto"/>
                </a:rPr>
                <a:t>Entregables</a:t>
              </a:r>
              <a:endParaRPr sz="1000">
                <a:solidFill>
                  <a:srgbClr val="FFFFFF"/>
                </a:solidFill>
                <a:latin typeface="Roboto"/>
                <a:ea typeface="Roboto"/>
                <a:cs typeface="Roboto"/>
                <a:sym typeface="Roboto"/>
              </a:endParaRPr>
            </a:p>
          </p:txBody>
        </p:sp>
      </p:grpSp>
      <p:pic>
        <p:nvPicPr>
          <p:cNvPr id="345" name="Google Shape;345;p37"/>
          <p:cNvPicPr preferRelativeResize="0"/>
          <p:nvPr/>
        </p:nvPicPr>
        <p:blipFill>
          <a:blip r:embed="rId4">
            <a:alphaModFix/>
          </a:blip>
          <a:stretch>
            <a:fillRect/>
          </a:stretch>
        </p:blipFill>
        <p:spPr>
          <a:xfrm>
            <a:off x="4979425" y="1701463"/>
            <a:ext cx="1092306" cy="913750"/>
          </a:xfrm>
          <a:prstGeom prst="rect">
            <a:avLst/>
          </a:prstGeom>
          <a:noFill/>
          <a:ln>
            <a:noFill/>
          </a:ln>
        </p:spPr>
      </p:pic>
      <p:graphicFrame>
        <p:nvGraphicFramePr>
          <p:cNvPr id="346" name="Google Shape;346;p37"/>
          <p:cNvGraphicFramePr/>
          <p:nvPr/>
        </p:nvGraphicFramePr>
        <p:xfrm>
          <a:off x="4865213" y="1638525"/>
          <a:ext cx="3000000" cy="3000000"/>
        </p:xfrm>
        <a:graphic>
          <a:graphicData uri="http://schemas.openxmlformats.org/drawingml/2006/table">
            <a:tbl>
              <a:tblPr>
                <a:noFill/>
                <a:tableStyleId>{64F20462-F325-41AA-99A4-1C4738176DAF}</a:tableStyleId>
              </a:tblPr>
              <a:tblGrid>
                <a:gridCol w="1268125">
                  <a:extLst>
                    <a:ext uri="{9D8B030D-6E8A-4147-A177-3AD203B41FA5}">
                      <a16:colId xmlns:a16="http://schemas.microsoft.com/office/drawing/2014/main" val="20000"/>
                    </a:ext>
                  </a:extLst>
                </a:gridCol>
                <a:gridCol w="2783675">
                  <a:extLst>
                    <a:ext uri="{9D8B030D-6E8A-4147-A177-3AD203B41FA5}">
                      <a16:colId xmlns:a16="http://schemas.microsoft.com/office/drawing/2014/main" val="20001"/>
                    </a:ext>
                  </a:extLst>
                </a:gridCol>
              </a:tblGrid>
              <a:tr h="1032900">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lnSpc>
                          <a:spcPct val="100000"/>
                        </a:lnSpc>
                        <a:spcBef>
                          <a:spcPts val="1200"/>
                        </a:spcBef>
                        <a:spcAft>
                          <a:spcPts val="0"/>
                        </a:spcAft>
                        <a:buNone/>
                      </a:pPr>
                      <a:endParaRPr sz="1100"/>
                    </a:p>
                    <a:p>
                      <a:pPr marL="0" lvl="0" indent="0" algn="l" rtl="0">
                        <a:lnSpc>
                          <a:spcPct val="100000"/>
                        </a:lnSpc>
                        <a:spcBef>
                          <a:spcPts val="1200"/>
                        </a:spcBef>
                        <a:spcAft>
                          <a:spcPts val="1200"/>
                        </a:spcAft>
                        <a:buNone/>
                      </a:pPr>
                      <a:r>
                        <a:rPr lang="es-419" sz="1100"/>
                        <a:t>Nueve archivos en formato CAD pueden incluirse dentro de un solo archivo en formato BIM</a:t>
                      </a:r>
                      <a:endParaRPr sz="1100"/>
                    </a:p>
                  </a:txBody>
                  <a:tcPr marL="91425" marR="91425" marT="91425" marB="91425"/>
                </a:tc>
                <a:extLst>
                  <a:ext uri="{0D108BD9-81ED-4DB2-BD59-A6C34878D82A}">
                    <a16:rowId xmlns:a16="http://schemas.microsoft.com/office/drawing/2014/main" val="10000"/>
                  </a:ext>
                </a:extLst>
              </a:tr>
            </a:tbl>
          </a:graphicData>
        </a:graphic>
      </p:graphicFrame>
      <p:pic>
        <p:nvPicPr>
          <p:cNvPr id="347" name="Google Shape;347;p37"/>
          <p:cNvPicPr preferRelativeResize="0"/>
          <p:nvPr/>
        </p:nvPicPr>
        <p:blipFill>
          <a:blip r:embed="rId5">
            <a:alphaModFix/>
          </a:blip>
          <a:stretch>
            <a:fillRect/>
          </a:stretch>
        </p:blipFill>
        <p:spPr>
          <a:xfrm>
            <a:off x="6924190" y="1851075"/>
            <a:ext cx="981075" cy="247650"/>
          </a:xfrm>
          <a:prstGeom prst="rect">
            <a:avLst/>
          </a:prstGeom>
          <a:noFill/>
          <a:ln>
            <a:noFill/>
          </a:ln>
        </p:spPr>
      </p:pic>
      <p:pic>
        <p:nvPicPr>
          <p:cNvPr id="348" name="Google Shape;348;p37"/>
          <p:cNvPicPr preferRelativeResize="0"/>
          <p:nvPr/>
        </p:nvPicPr>
        <p:blipFill>
          <a:blip r:embed="rId6">
            <a:alphaModFix/>
          </a:blip>
          <a:stretch>
            <a:fillRect/>
          </a:stretch>
        </p:blipFill>
        <p:spPr>
          <a:xfrm>
            <a:off x="915850" y="1213425"/>
            <a:ext cx="3756499" cy="21130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8"/>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Implementación BIM</a:t>
            </a:r>
            <a:endParaRPr/>
          </a:p>
          <a:p>
            <a:pPr marL="0" lvl="0" indent="0" algn="l" rtl="0">
              <a:spcBef>
                <a:spcPts val="0"/>
              </a:spcBef>
              <a:spcAft>
                <a:spcPts val="0"/>
              </a:spcAft>
              <a:buNone/>
            </a:pPr>
            <a:endParaRPr/>
          </a:p>
        </p:txBody>
      </p:sp>
      <p:sp>
        <p:nvSpPr>
          <p:cNvPr id="354" name="Google Shape;354;p38"/>
          <p:cNvSpPr txBox="1">
            <a:spLocks noGrp="1"/>
          </p:cNvSpPr>
          <p:nvPr>
            <p:ph type="body" idx="1"/>
          </p:nvPr>
        </p:nvSpPr>
        <p:spPr>
          <a:xfrm>
            <a:off x="727650" y="1241625"/>
            <a:ext cx="7688700" cy="42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500" b="1">
                <a:solidFill>
                  <a:srgbClr val="000000"/>
                </a:solidFill>
              </a:rPr>
              <a:t>Plan de Ejecución BIM: LOD</a:t>
            </a:r>
            <a:endParaRPr sz="1500" b="1">
              <a:solidFill>
                <a:srgbClr val="000000"/>
              </a:solidFill>
              <a:latin typeface="Arial"/>
              <a:ea typeface="Arial"/>
              <a:cs typeface="Arial"/>
              <a:sym typeface="Arial"/>
            </a:endParaRPr>
          </a:p>
          <a:p>
            <a:pPr marL="0" lvl="0" indent="0" algn="l" rtl="0">
              <a:spcBef>
                <a:spcPts val="1600"/>
              </a:spcBef>
              <a:spcAft>
                <a:spcPts val="1600"/>
              </a:spcAft>
              <a:buNone/>
            </a:pPr>
            <a:endParaRPr/>
          </a:p>
        </p:txBody>
      </p:sp>
      <p:pic>
        <p:nvPicPr>
          <p:cNvPr id="355" name="Google Shape;355;p38"/>
          <p:cNvPicPr preferRelativeResize="0"/>
          <p:nvPr/>
        </p:nvPicPr>
        <p:blipFill>
          <a:blip r:embed="rId3">
            <a:alphaModFix/>
          </a:blip>
          <a:stretch>
            <a:fillRect/>
          </a:stretch>
        </p:blipFill>
        <p:spPr>
          <a:xfrm>
            <a:off x="971050" y="2293936"/>
            <a:ext cx="1983153" cy="1367975"/>
          </a:xfrm>
          <a:prstGeom prst="rect">
            <a:avLst/>
          </a:prstGeom>
          <a:noFill/>
          <a:ln>
            <a:noFill/>
          </a:ln>
        </p:spPr>
      </p:pic>
      <p:pic>
        <p:nvPicPr>
          <p:cNvPr id="356" name="Google Shape;356;p38"/>
          <p:cNvPicPr preferRelativeResize="0"/>
          <p:nvPr/>
        </p:nvPicPr>
        <p:blipFill>
          <a:blip r:embed="rId4">
            <a:alphaModFix/>
          </a:blip>
          <a:stretch>
            <a:fillRect/>
          </a:stretch>
        </p:blipFill>
        <p:spPr>
          <a:xfrm>
            <a:off x="3608123" y="986828"/>
            <a:ext cx="5308894" cy="398220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9"/>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Implementación BIM</a:t>
            </a:r>
            <a:endParaRPr/>
          </a:p>
          <a:p>
            <a:pPr marL="0" lvl="0" indent="0" algn="l" rtl="0">
              <a:spcBef>
                <a:spcPts val="0"/>
              </a:spcBef>
              <a:spcAft>
                <a:spcPts val="0"/>
              </a:spcAft>
              <a:buNone/>
            </a:pPr>
            <a:endParaRPr/>
          </a:p>
        </p:txBody>
      </p:sp>
      <p:sp>
        <p:nvSpPr>
          <p:cNvPr id="362" name="Google Shape;362;p39"/>
          <p:cNvSpPr txBox="1">
            <a:spLocks noGrp="1"/>
          </p:cNvSpPr>
          <p:nvPr>
            <p:ph type="body" idx="1"/>
          </p:nvPr>
        </p:nvSpPr>
        <p:spPr>
          <a:xfrm>
            <a:off x="727650" y="1241625"/>
            <a:ext cx="7688700" cy="42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500" b="1">
                <a:solidFill>
                  <a:srgbClr val="000000"/>
                </a:solidFill>
              </a:rPr>
              <a:t>Plan de Ejecución BIM: Flujo de trabajo</a:t>
            </a:r>
            <a:endParaRPr sz="1500" b="1">
              <a:solidFill>
                <a:srgbClr val="000000"/>
              </a:solidFill>
              <a:latin typeface="Arial"/>
              <a:ea typeface="Arial"/>
              <a:cs typeface="Arial"/>
              <a:sym typeface="Arial"/>
            </a:endParaRPr>
          </a:p>
          <a:p>
            <a:pPr marL="0" lvl="0" indent="0" algn="l" rtl="0">
              <a:spcBef>
                <a:spcPts val="1600"/>
              </a:spcBef>
              <a:spcAft>
                <a:spcPts val="1600"/>
              </a:spcAft>
              <a:buNone/>
            </a:pPr>
            <a:endParaRPr/>
          </a:p>
        </p:txBody>
      </p:sp>
      <p:pic>
        <p:nvPicPr>
          <p:cNvPr id="363" name="Google Shape;363;p39"/>
          <p:cNvPicPr preferRelativeResize="0"/>
          <p:nvPr/>
        </p:nvPicPr>
        <p:blipFill>
          <a:blip r:embed="rId3">
            <a:alphaModFix/>
          </a:blip>
          <a:stretch>
            <a:fillRect/>
          </a:stretch>
        </p:blipFill>
        <p:spPr>
          <a:xfrm>
            <a:off x="1988275" y="1745025"/>
            <a:ext cx="5462308" cy="316987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0"/>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Implementación BIM en O&amp;M</a:t>
            </a:r>
            <a:endParaRPr/>
          </a:p>
          <a:p>
            <a:pPr marL="0" lvl="0" indent="0" algn="l" rtl="0">
              <a:spcBef>
                <a:spcPts val="0"/>
              </a:spcBef>
              <a:spcAft>
                <a:spcPts val="0"/>
              </a:spcAft>
              <a:buNone/>
            </a:pPr>
            <a:endParaRPr/>
          </a:p>
        </p:txBody>
      </p:sp>
      <p:sp>
        <p:nvSpPr>
          <p:cNvPr id="369" name="Google Shape;369;p40"/>
          <p:cNvSpPr txBox="1">
            <a:spLocks noGrp="1"/>
          </p:cNvSpPr>
          <p:nvPr>
            <p:ph type="body" idx="1"/>
          </p:nvPr>
        </p:nvSpPr>
        <p:spPr>
          <a:xfrm>
            <a:off x="727650" y="1241625"/>
            <a:ext cx="7688700" cy="42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500" b="1">
                <a:solidFill>
                  <a:srgbClr val="000000"/>
                </a:solidFill>
              </a:rPr>
              <a:t>Gestión de la información</a:t>
            </a:r>
            <a:endParaRPr sz="1500" b="1">
              <a:solidFill>
                <a:srgbClr val="000000"/>
              </a:solidFill>
              <a:latin typeface="Arial"/>
              <a:ea typeface="Arial"/>
              <a:cs typeface="Arial"/>
              <a:sym typeface="Arial"/>
            </a:endParaRPr>
          </a:p>
          <a:p>
            <a:pPr marL="0" lvl="0" indent="0" algn="l" rtl="0">
              <a:spcBef>
                <a:spcPts val="1600"/>
              </a:spcBef>
              <a:spcAft>
                <a:spcPts val="1600"/>
              </a:spcAft>
              <a:buNone/>
            </a:pPr>
            <a:endParaRPr/>
          </a:p>
        </p:txBody>
      </p:sp>
      <p:pic>
        <p:nvPicPr>
          <p:cNvPr id="370" name="Google Shape;370;p40"/>
          <p:cNvPicPr preferRelativeResize="0"/>
          <p:nvPr/>
        </p:nvPicPr>
        <p:blipFill>
          <a:blip r:embed="rId3">
            <a:alphaModFix/>
          </a:blip>
          <a:stretch>
            <a:fillRect/>
          </a:stretch>
        </p:blipFill>
        <p:spPr>
          <a:xfrm>
            <a:off x="962950" y="1889500"/>
            <a:ext cx="7398999" cy="2411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1"/>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solidFill>
                  <a:schemeClr val="accent3"/>
                </a:solidFill>
              </a:rPr>
              <a:t>MODELADO:</a:t>
            </a:r>
            <a:r>
              <a:rPr lang="es-419"/>
              <a:t> Proceso: </a:t>
            </a:r>
            <a:r>
              <a:rPr lang="es-419" b="0"/>
              <a:t>Ej.</a:t>
            </a:r>
            <a:r>
              <a:rPr lang="es-419"/>
              <a:t> </a:t>
            </a:r>
            <a:r>
              <a:rPr lang="es-419" b="0"/>
              <a:t>Estructural</a:t>
            </a:r>
            <a:r>
              <a:rPr lang="es-419"/>
              <a:t> </a:t>
            </a:r>
            <a:endParaRPr/>
          </a:p>
        </p:txBody>
      </p:sp>
      <p:grpSp>
        <p:nvGrpSpPr>
          <p:cNvPr id="376" name="Google Shape;376;p41"/>
          <p:cNvGrpSpPr/>
          <p:nvPr/>
        </p:nvGrpSpPr>
        <p:grpSpPr>
          <a:xfrm>
            <a:off x="5632317" y="1189775"/>
            <a:ext cx="3305700" cy="3483050"/>
            <a:chOff x="5632317" y="1189775"/>
            <a:chExt cx="3305700" cy="3483050"/>
          </a:xfrm>
        </p:grpSpPr>
        <p:sp>
          <p:nvSpPr>
            <p:cNvPr id="377" name="Google Shape;377;p41"/>
            <p:cNvSpPr/>
            <p:nvPr/>
          </p:nvSpPr>
          <p:spPr>
            <a:xfrm>
              <a:off x="5632317" y="1189775"/>
              <a:ext cx="3305700" cy="669000"/>
            </a:xfrm>
            <a:prstGeom prst="chevron">
              <a:avLst>
                <a:gd name="adj" fmla="val 50000"/>
              </a:avLst>
            </a:prstGeom>
            <a:solidFill>
              <a:srgbClr val="D83829"/>
            </a:solidFill>
            <a:ln>
              <a:noFill/>
            </a:ln>
          </p:spPr>
          <p:txBody>
            <a:bodyPr spcFirstLastPara="1" wrap="square" lIns="91425" tIns="91425" rIns="91425" bIns="91425" anchor="ctr" anchorCtr="0">
              <a:noAutofit/>
            </a:bodyPr>
            <a:lstStyle/>
            <a:p>
              <a:pPr marL="228600" lvl="0" indent="0" algn="l" rtl="0">
                <a:lnSpc>
                  <a:spcPct val="115000"/>
                </a:lnSpc>
                <a:spcBef>
                  <a:spcPts val="1200"/>
                </a:spcBef>
                <a:spcAft>
                  <a:spcPts val="0"/>
                </a:spcAft>
                <a:buNone/>
              </a:pPr>
              <a:r>
                <a:rPr lang="es-419">
                  <a:solidFill>
                    <a:srgbClr val="FFFFFF"/>
                  </a:solidFill>
                  <a:latin typeface="Roboto"/>
                  <a:ea typeface="Roboto"/>
                  <a:cs typeface="Roboto"/>
                  <a:sym typeface="Roboto"/>
                </a:rPr>
                <a:t>Modelado</a:t>
              </a:r>
              <a:endParaRPr>
                <a:solidFill>
                  <a:srgbClr val="FFFFFF"/>
                </a:solidFill>
                <a:latin typeface="Roboto"/>
                <a:ea typeface="Roboto"/>
                <a:cs typeface="Roboto"/>
                <a:sym typeface="Roboto"/>
              </a:endParaRPr>
            </a:p>
            <a:p>
              <a:pPr marL="0" lvl="0" indent="0" algn="ctr" rtl="0">
                <a:spcBef>
                  <a:spcPts val="1200"/>
                </a:spcBef>
                <a:spcAft>
                  <a:spcPts val="0"/>
                </a:spcAft>
                <a:buNone/>
              </a:pPr>
              <a:endParaRPr>
                <a:solidFill>
                  <a:srgbClr val="FFFFFF"/>
                </a:solidFill>
                <a:latin typeface="Roboto"/>
                <a:ea typeface="Roboto"/>
                <a:cs typeface="Roboto"/>
                <a:sym typeface="Roboto"/>
              </a:endParaRPr>
            </a:p>
          </p:txBody>
        </p:sp>
        <p:sp>
          <p:nvSpPr>
            <p:cNvPr id="378" name="Google Shape;378;p41"/>
            <p:cNvSpPr txBox="1"/>
            <p:nvPr/>
          </p:nvSpPr>
          <p:spPr>
            <a:xfrm>
              <a:off x="6167077" y="2057125"/>
              <a:ext cx="2557200" cy="26157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1200"/>
                </a:spcBef>
                <a:spcAft>
                  <a:spcPts val="0"/>
                </a:spcAft>
                <a:buSzPts val="1200"/>
                <a:buFont typeface="Roboto"/>
                <a:buChar char="●"/>
              </a:pPr>
              <a:r>
                <a:rPr lang="es-419" sz="1200">
                  <a:latin typeface="Roboto"/>
                  <a:ea typeface="Roboto"/>
                  <a:cs typeface="Roboto"/>
                  <a:sym typeface="Roboto"/>
                </a:rPr>
                <a:t>Elementos estructurales (Columnas, vigas principales, transversales y secundarias, Escaleras metálicas)</a:t>
              </a:r>
              <a:endParaRPr sz="1200">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s-419" sz="1200">
                  <a:latin typeface="Roboto"/>
                  <a:ea typeface="Roboto"/>
                  <a:cs typeface="Roboto"/>
                  <a:sym typeface="Roboto"/>
                </a:rPr>
                <a:t>Conexiones estructurales</a:t>
              </a:r>
              <a:endParaRPr sz="1200">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s-419" sz="1200">
                  <a:latin typeface="Roboto"/>
                  <a:ea typeface="Roboto"/>
                  <a:cs typeface="Roboto"/>
                  <a:sym typeface="Roboto"/>
                </a:rPr>
                <a:t>Aislador sísmico de base, disipadores de energía, contrafuertes estructurales</a:t>
              </a:r>
              <a:endParaRPr sz="1200">
                <a:latin typeface="Roboto"/>
                <a:ea typeface="Roboto"/>
                <a:cs typeface="Roboto"/>
                <a:sym typeface="Roboto"/>
              </a:endParaRPr>
            </a:p>
            <a:p>
              <a:pPr marL="0" lvl="0" indent="0" algn="l" rtl="0">
                <a:lnSpc>
                  <a:spcPct val="115000"/>
                </a:lnSpc>
                <a:spcBef>
                  <a:spcPts val="1200"/>
                </a:spcBef>
                <a:spcAft>
                  <a:spcPts val="0"/>
                </a:spcAft>
                <a:buNone/>
              </a:pPr>
              <a:endParaRPr sz="1200">
                <a:latin typeface="Roboto"/>
                <a:ea typeface="Roboto"/>
                <a:cs typeface="Roboto"/>
                <a:sym typeface="Roboto"/>
              </a:endParaRPr>
            </a:p>
          </p:txBody>
        </p:sp>
      </p:grpSp>
      <p:grpSp>
        <p:nvGrpSpPr>
          <p:cNvPr id="379" name="Google Shape;379;p41"/>
          <p:cNvGrpSpPr/>
          <p:nvPr/>
        </p:nvGrpSpPr>
        <p:grpSpPr>
          <a:xfrm>
            <a:off x="0" y="1189989"/>
            <a:ext cx="3546900" cy="3482836"/>
            <a:chOff x="0" y="1189989"/>
            <a:chExt cx="3546900" cy="3482836"/>
          </a:xfrm>
        </p:grpSpPr>
        <p:sp>
          <p:nvSpPr>
            <p:cNvPr id="380" name="Google Shape;380;p41"/>
            <p:cNvSpPr/>
            <p:nvPr/>
          </p:nvSpPr>
          <p:spPr>
            <a:xfrm>
              <a:off x="0" y="1189989"/>
              <a:ext cx="3546900" cy="669000"/>
            </a:xfrm>
            <a:prstGeom prst="homePlate">
              <a:avLst>
                <a:gd name="adj" fmla="val 50000"/>
              </a:avLst>
            </a:prstGeom>
            <a:solidFill>
              <a:srgbClr val="802017"/>
            </a:solidFill>
            <a:ln>
              <a:noFill/>
            </a:ln>
          </p:spPr>
          <p:txBody>
            <a:bodyPr spcFirstLastPara="1" wrap="square" lIns="91425" tIns="91425" rIns="91425" bIns="91425" anchor="ctr" anchorCtr="0">
              <a:noAutofit/>
            </a:bodyPr>
            <a:lstStyle/>
            <a:p>
              <a:pPr marL="228600" lvl="0" indent="0" algn="l" rtl="0">
                <a:lnSpc>
                  <a:spcPct val="100000"/>
                </a:lnSpc>
                <a:spcBef>
                  <a:spcPts val="1000"/>
                </a:spcBef>
                <a:spcAft>
                  <a:spcPts val="0"/>
                </a:spcAft>
                <a:buNone/>
              </a:pPr>
              <a:r>
                <a:rPr lang="es-419">
                  <a:solidFill>
                    <a:srgbClr val="FFFFFF"/>
                  </a:solidFill>
                  <a:latin typeface="Roboto"/>
                  <a:ea typeface="Roboto"/>
                  <a:cs typeface="Roboto"/>
                  <a:sym typeface="Roboto"/>
                </a:rPr>
                <a:t>Generación de plantilla estructura metálica</a:t>
              </a:r>
              <a:endParaRPr>
                <a:solidFill>
                  <a:srgbClr val="FFFFFF"/>
                </a:solidFill>
                <a:latin typeface="Roboto"/>
                <a:ea typeface="Roboto"/>
                <a:cs typeface="Roboto"/>
                <a:sym typeface="Roboto"/>
              </a:endParaRPr>
            </a:p>
            <a:p>
              <a:pPr marL="0" lvl="0" indent="0" algn="ctr" rtl="0">
                <a:spcBef>
                  <a:spcPts val="0"/>
                </a:spcBef>
                <a:spcAft>
                  <a:spcPts val="0"/>
                </a:spcAft>
                <a:buNone/>
              </a:pPr>
              <a:endParaRPr>
                <a:solidFill>
                  <a:srgbClr val="FFFFFF"/>
                </a:solidFill>
                <a:latin typeface="Roboto"/>
                <a:ea typeface="Roboto"/>
                <a:cs typeface="Roboto"/>
                <a:sym typeface="Roboto"/>
              </a:endParaRPr>
            </a:p>
          </p:txBody>
        </p:sp>
        <p:sp>
          <p:nvSpPr>
            <p:cNvPr id="381" name="Google Shape;381;p41"/>
            <p:cNvSpPr txBox="1"/>
            <p:nvPr/>
          </p:nvSpPr>
          <p:spPr>
            <a:xfrm>
              <a:off x="655361" y="2057125"/>
              <a:ext cx="2236200" cy="26157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1200"/>
                </a:spcBef>
                <a:spcAft>
                  <a:spcPts val="0"/>
                </a:spcAft>
                <a:buSzPts val="1200"/>
                <a:buFont typeface="Roboto"/>
                <a:buChar char="●"/>
              </a:pPr>
              <a:r>
                <a:rPr lang="es-419" sz="1200">
                  <a:latin typeface="Roboto"/>
                  <a:ea typeface="Roboto"/>
                  <a:cs typeface="Roboto"/>
                  <a:sym typeface="Roboto"/>
                </a:rPr>
                <a:t>Unidades</a:t>
              </a:r>
              <a:endParaRPr sz="1200">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s-419" sz="1200">
                  <a:latin typeface="Roboto"/>
                  <a:ea typeface="Roboto"/>
                  <a:cs typeface="Roboto"/>
                  <a:sym typeface="Roboto"/>
                </a:rPr>
                <a:t>Materiales</a:t>
              </a:r>
              <a:endParaRPr sz="1200">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s-419" sz="1200">
                  <a:latin typeface="Roboto"/>
                  <a:ea typeface="Roboto"/>
                  <a:cs typeface="Roboto"/>
                  <a:sym typeface="Roboto"/>
                </a:rPr>
                <a:t>Visualización</a:t>
              </a:r>
              <a:endParaRPr sz="1200">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s-419" sz="1200">
                  <a:latin typeface="Roboto"/>
                  <a:ea typeface="Roboto"/>
                  <a:cs typeface="Roboto"/>
                  <a:sym typeface="Roboto"/>
                </a:rPr>
                <a:t>Vigas, Columnas y conexiones metálicas</a:t>
              </a:r>
              <a:endParaRPr sz="1200">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s-419" sz="1200">
                  <a:latin typeface="Roboto"/>
                  <a:ea typeface="Roboto"/>
                  <a:cs typeface="Roboto"/>
                  <a:sym typeface="Roboto"/>
                </a:rPr>
                <a:t>Dimensiones, diámetros, uniones, posicionamiento</a:t>
              </a:r>
              <a:endParaRPr sz="1200">
                <a:latin typeface="Roboto"/>
                <a:ea typeface="Roboto"/>
                <a:cs typeface="Roboto"/>
                <a:sym typeface="Roboto"/>
              </a:endParaRPr>
            </a:p>
          </p:txBody>
        </p:sp>
      </p:grpSp>
      <p:grpSp>
        <p:nvGrpSpPr>
          <p:cNvPr id="382" name="Google Shape;382;p41"/>
          <p:cNvGrpSpPr/>
          <p:nvPr/>
        </p:nvGrpSpPr>
        <p:grpSpPr>
          <a:xfrm>
            <a:off x="2944204" y="1189775"/>
            <a:ext cx="3305700" cy="3483050"/>
            <a:chOff x="2944204" y="1189775"/>
            <a:chExt cx="3305700" cy="3483050"/>
          </a:xfrm>
        </p:grpSpPr>
        <p:sp>
          <p:nvSpPr>
            <p:cNvPr id="383" name="Google Shape;383;p41"/>
            <p:cNvSpPr/>
            <p:nvPr/>
          </p:nvSpPr>
          <p:spPr>
            <a:xfrm>
              <a:off x="2944204" y="1189775"/>
              <a:ext cx="3305700" cy="669000"/>
            </a:xfrm>
            <a:prstGeom prst="chevron">
              <a:avLst>
                <a:gd name="adj" fmla="val 50000"/>
              </a:avLst>
            </a:prstGeom>
            <a:solidFill>
              <a:srgbClr val="B02C20"/>
            </a:solidFill>
            <a:ln>
              <a:noFill/>
            </a:ln>
          </p:spPr>
          <p:txBody>
            <a:bodyPr spcFirstLastPara="1" wrap="square" lIns="91425" tIns="91425" rIns="91425" bIns="91425" anchor="ctr" anchorCtr="0">
              <a:noAutofit/>
            </a:bodyPr>
            <a:lstStyle/>
            <a:p>
              <a:pPr marL="228600" lvl="0" indent="0" algn="l" rtl="0">
                <a:lnSpc>
                  <a:spcPct val="115000"/>
                </a:lnSpc>
                <a:spcBef>
                  <a:spcPts val="1200"/>
                </a:spcBef>
                <a:spcAft>
                  <a:spcPts val="0"/>
                </a:spcAft>
                <a:buNone/>
              </a:pPr>
              <a:r>
                <a:rPr lang="es-419">
                  <a:solidFill>
                    <a:srgbClr val="FFFFFF"/>
                  </a:solidFill>
                  <a:latin typeface="Roboto"/>
                  <a:ea typeface="Roboto"/>
                  <a:cs typeface="Roboto"/>
                  <a:sym typeface="Roboto"/>
                </a:rPr>
                <a:t>Vinculación</a:t>
              </a:r>
              <a:endParaRPr>
                <a:solidFill>
                  <a:srgbClr val="FFFFFF"/>
                </a:solidFill>
                <a:latin typeface="Roboto"/>
                <a:ea typeface="Roboto"/>
                <a:cs typeface="Roboto"/>
                <a:sym typeface="Roboto"/>
              </a:endParaRPr>
            </a:p>
            <a:p>
              <a:pPr marL="0" lvl="0" indent="0" algn="ctr" rtl="0">
                <a:spcBef>
                  <a:spcPts val="1200"/>
                </a:spcBef>
                <a:spcAft>
                  <a:spcPts val="0"/>
                </a:spcAft>
                <a:buNone/>
              </a:pPr>
              <a:endParaRPr>
                <a:solidFill>
                  <a:srgbClr val="FFFFFF"/>
                </a:solidFill>
                <a:latin typeface="Roboto"/>
                <a:ea typeface="Roboto"/>
                <a:cs typeface="Roboto"/>
                <a:sym typeface="Roboto"/>
              </a:endParaRPr>
            </a:p>
          </p:txBody>
        </p:sp>
        <p:sp>
          <p:nvSpPr>
            <p:cNvPr id="384" name="Google Shape;384;p41"/>
            <p:cNvSpPr txBox="1"/>
            <p:nvPr/>
          </p:nvSpPr>
          <p:spPr>
            <a:xfrm>
              <a:off x="3478949" y="2057125"/>
              <a:ext cx="2236200" cy="26157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1200"/>
                </a:spcBef>
                <a:spcAft>
                  <a:spcPts val="0"/>
                </a:spcAft>
                <a:buSzPts val="1200"/>
                <a:buFont typeface="Roboto"/>
                <a:buChar char="●"/>
              </a:pPr>
              <a:r>
                <a:rPr lang="es-419" sz="1200">
                  <a:latin typeface="Roboto"/>
                  <a:ea typeface="Roboto"/>
                  <a:cs typeface="Roboto"/>
                  <a:sym typeface="Roboto"/>
                </a:rPr>
                <a:t>Archivos CAD</a:t>
              </a:r>
              <a:endParaRPr sz="1200">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s-419" sz="1200">
                  <a:latin typeface="Roboto"/>
                  <a:ea typeface="Roboto"/>
                  <a:cs typeface="Roboto"/>
                  <a:sym typeface="Roboto"/>
                </a:rPr>
                <a:t>Archivos estructurales y de detalle</a:t>
              </a:r>
              <a:endParaRPr sz="1200">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s-419" sz="1200">
                  <a:latin typeface="Roboto"/>
                  <a:ea typeface="Roboto"/>
                  <a:cs typeface="Roboto"/>
                  <a:sym typeface="Roboto"/>
                </a:rPr>
                <a:t>Creación de rejillas y niveles</a:t>
              </a:r>
              <a:endParaRPr sz="1200">
                <a:latin typeface="Roboto"/>
                <a:ea typeface="Roboto"/>
                <a:cs typeface="Roboto"/>
                <a:sym typeface="Roboto"/>
              </a:endParaRPr>
            </a:p>
            <a:p>
              <a:pPr marL="0" lvl="0" indent="0" algn="l" rtl="0">
                <a:lnSpc>
                  <a:spcPct val="115000"/>
                </a:lnSpc>
                <a:spcBef>
                  <a:spcPts val="1200"/>
                </a:spcBef>
                <a:spcAft>
                  <a:spcPts val="0"/>
                </a:spcAft>
                <a:buNone/>
              </a:pPr>
              <a:endParaRPr sz="1200">
                <a:latin typeface="Roboto"/>
                <a:ea typeface="Roboto"/>
                <a:cs typeface="Roboto"/>
                <a:sym typeface="Roboto"/>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2"/>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MODELADO: Estructural</a:t>
            </a:r>
            <a:endParaRPr/>
          </a:p>
        </p:txBody>
      </p:sp>
      <p:sp>
        <p:nvSpPr>
          <p:cNvPr id="390" name="Google Shape;390;p42"/>
          <p:cNvSpPr txBox="1">
            <a:spLocks noGrp="1"/>
          </p:cNvSpPr>
          <p:nvPr>
            <p:ph type="body" idx="1"/>
          </p:nvPr>
        </p:nvSpPr>
        <p:spPr>
          <a:xfrm>
            <a:off x="1015925" y="1249200"/>
            <a:ext cx="1199400" cy="488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chemeClr val="accent3"/>
                </a:solidFill>
              </a:rPr>
              <a:t>BLOQUE 1</a:t>
            </a:r>
            <a:endParaRPr>
              <a:solidFill>
                <a:schemeClr val="accent3"/>
              </a:solidFill>
            </a:endParaRPr>
          </a:p>
        </p:txBody>
      </p:sp>
      <p:pic>
        <p:nvPicPr>
          <p:cNvPr id="391" name="Google Shape;391;p42"/>
          <p:cNvPicPr preferRelativeResize="0"/>
          <p:nvPr/>
        </p:nvPicPr>
        <p:blipFill>
          <a:blip r:embed="rId3">
            <a:alphaModFix/>
          </a:blip>
          <a:stretch>
            <a:fillRect/>
          </a:stretch>
        </p:blipFill>
        <p:spPr>
          <a:xfrm>
            <a:off x="432425" y="2104849"/>
            <a:ext cx="2685150" cy="1613726"/>
          </a:xfrm>
          <a:prstGeom prst="rect">
            <a:avLst/>
          </a:prstGeom>
          <a:noFill/>
          <a:ln>
            <a:noFill/>
          </a:ln>
        </p:spPr>
      </p:pic>
      <p:pic>
        <p:nvPicPr>
          <p:cNvPr id="392" name="Google Shape;392;p42"/>
          <p:cNvPicPr preferRelativeResize="0"/>
          <p:nvPr/>
        </p:nvPicPr>
        <p:blipFill>
          <a:blip r:embed="rId4">
            <a:alphaModFix/>
          </a:blip>
          <a:stretch>
            <a:fillRect/>
          </a:stretch>
        </p:blipFill>
        <p:spPr>
          <a:xfrm>
            <a:off x="3296900" y="1974275"/>
            <a:ext cx="3127399" cy="1874875"/>
          </a:xfrm>
          <a:prstGeom prst="rect">
            <a:avLst/>
          </a:prstGeom>
          <a:noFill/>
          <a:ln>
            <a:noFill/>
          </a:ln>
        </p:spPr>
      </p:pic>
      <p:pic>
        <p:nvPicPr>
          <p:cNvPr id="393" name="Google Shape;393;p42"/>
          <p:cNvPicPr preferRelativeResize="0"/>
          <p:nvPr/>
        </p:nvPicPr>
        <p:blipFill>
          <a:blip r:embed="rId5">
            <a:alphaModFix/>
          </a:blip>
          <a:stretch>
            <a:fillRect/>
          </a:stretch>
        </p:blipFill>
        <p:spPr>
          <a:xfrm>
            <a:off x="6970525" y="2214700"/>
            <a:ext cx="1982226" cy="1394025"/>
          </a:xfrm>
          <a:prstGeom prst="rect">
            <a:avLst/>
          </a:prstGeom>
          <a:noFill/>
          <a:ln>
            <a:noFill/>
          </a:ln>
        </p:spPr>
      </p:pic>
      <p:sp>
        <p:nvSpPr>
          <p:cNvPr id="394" name="Google Shape;394;p42"/>
          <p:cNvSpPr txBox="1">
            <a:spLocks noGrp="1"/>
          </p:cNvSpPr>
          <p:nvPr>
            <p:ph type="body" idx="1"/>
          </p:nvPr>
        </p:nvSpPr>
        <p:spPr>
          <a:xfrm>
            <a:off x="3762825" y="1249200"/>
            <a:ext cx="1199400" cy="488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chemeClr val="accent3"/>
                </a:solidFill>
              </a:rPr>
              <a:t>BLOQUE 4-5</a:t>
            </a:r>
            <a:endParaRPr>
              <a:solidFill>
                <a:schemeClr val="accent3"/>
              </a:solidFill>
            </a:endParaRPr>
          </a:p>
        </p:txBody>
      </p:sp>
      <p:sp>
        <p:nvSpPr>
          <p:cNvPr id="395" name="Google Shape;395;p42"/>
          <p:cNvSpPr txBox="1">
            <a:spLocks noGrp="1"/>
          </p:cNvSpPr>
          <p:nvPr>
            <p:ph type="body" idx="1"/>
          </p:nvPr>
        </p:nvSpPr>
        <p:spPr>
          <a:xfrm>
            <a:off x="7222850" y="1249200"/>
            <a:ext cx="1199400" cy="488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chemeClr val="accent3"/>
                </a:solidFill>
              </a:rPr>
              <a:t>BLOQUE 8</a:t>
            </a:r>
            <a:endParaRPr>
              <a:solidFill>
                <a:schemeClr val="accent3"/>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3"/>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MODELADO: Estructural: Detalles</a:t>
            </a:r>
            <a:endParaRPr/>
          </a:p>
        </p:txBody>
      </p:sp>
      <p:sp>
        <p:nvSpPr>
          <p:cNvPr id="401" name="Google Shape;401;p43"/>
          <p:cNvSpPr txBox="1">
            <a:spLocks noGrp="1"/>
          </p:cNvSpPr>
          <p:nvPr>
            <p:ph type="body" idx="1"/>
          </p:nvPr>
        </p:nvSpPr>
        <p:spPr>
          <a:xfrm>
            <a:off x="1015925" y="1249200"/>
            <a:ext cx="2246100" cy="488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chemeClr val="accent3"/>
                </a:solidFill>
              </a:rPr>
              <a:t>Detalles: Cubierta</a:t>
            </a:r>
            <a:endParaRPr>
              <a:solidFill>
                <a:schemeClr val="accent3"/>
              </a:solidFill>
            </a:endParaRPr>
          </a:p>
        </p:txBody>
      </p:sp>
      <p:pic>
        <p:nvPicPr>
          <p:cNvPr id="402" name="Google Shape;402;p43"/>
          <p:cNvPicPr preferRelativeResize="0"/>
          <p:nvPr/>
        </p:nvPicPr>
        <p:blipFill>
          <a:blip r:embed="rId3">
            <a:alphaModFix/>
          </a:blip>
          <a:stretch>
            <a:fillRect/>
          </a:stretch>
        </p:blipFill>
        <p:spPr>
          <a:xfrm>
            <a:off x="1326800" y="1874525"/>
            <a:ext cx="7315825" cy="2366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44"/>
          <p:cNvPicPr preferRelativeResize="0"/>
          <p:nvPr/>
        </p:nvPicPr>
        <p:blipFill>
          <a:blip r:embed="rId3">
            <a:alphaModFix/>
          </a:blip>
          <a:stretch>
            <a:fillRect/>
          </a:stretch>
        </p:blipFill>
        <p:spPr>
          <a:xfrm>
            <a:off x="1586400" y="1003725"/>
            <a:ext cx="4093278" cy="4019349"/>
          </a:xfrm>
          <a:prstGeom prst="rect">
            <a:avLst/>
          </a:prstGeom>
          <a:noFill/>
          <a:ln>
            <a:noFill/>
          </a:ln>
        </p:spPr>
      </p:pic>
      <p:sp>
        <p:nvSpPr>
          <p:cNvPr id="408" name="Google Shape;408;p44"/>
          <p:cNvSpPr/>
          <p:nvPr/>
        </p:nvSpPr>
        <p:spPr>
          <a:xfrm>
            <a:off x="6539375" y="1054500"/>
            <a:ext cx="2215200" cy="38007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4"/>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MODELADO: Estructural: Detalles</a:t>
            </a:r>
            <a:endParaRPr/>
          </a:p>
        </p:txBody>
      </p:sp>
      <p:sp>
        <p:nvSpPr>
          <p:cNvPr id="410" name="Google Shape;410;p44"/>
          <p:cNvSpPr txBox="1">
            <a:spLocks noGrp="1"/>
          </p:cNvSpPr>
          <p:nvPr>
            <p:ph type="body" idx="1"/>
          </p:nvPr>
        </p:nvSpPr>
        <p:spPr>
          <a:xfrm>
            <a:off x="751125" y="1054500"/>
            <a:ext cx="1866900" cy="488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chemeClr val="accent3"/>
                </a:solidFill>
              </a:rPr>
              <a:t>Detalles: Conexiones</a:t>
            </a:r>
            <a:endParaRPr>
              <a:solidFill>
                <a:schemeClr val="accent3"/>
              </a:solidFill>
            </a:endParaRPr>
          </a:p>
        </p:txBody>
      </p:sp>
      <p:sp>
        <p:nvSpPr>
          <p:cNvPr id="411" name="Google Shape;411;p44"/>
          <p:cNvSpPr txBox="1">
            <a:spLocks noGrp="1"/>
          </p:cNvSpPr>
          <p:nvPr>
            <p:ph type="body" idx="1"/>
          </p:nvPr>
        </p:nvSpPr>
        <p:spPr>
          <a:xfrm>
            <a:off x="7047275" y="1249200"/>
            <a:ext cx="1199400" cy="488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419">
                <a:solidFill>
                  <a:schemeClr val="accent3"/>
                </a:solidFill>
              </a:rPr>
              <a:t>Creación de familias</a:t>
            </a:r>
            <a:endParaRPr>
              <a:solidFill>
                <a:schemeClr val="accent3"/>
              </a:solidFill>
            </a:endParaRPr>
          </a:p>
        </p:txBody>
      </p:sp>
      <p:pic>
        <p:nvPicPr>
          <p:cNvPr id="412" name="Google Shape;412;p44"/>
          <p:cNvPicPr preferRelativeResize="0"/>
          <p:nvPr/>
        </p:nvPicPr>
        <p:blipFill>
          <a:blip r:embed="rId4">
            <a:alphaModFix/>
          </a:blip>
          <a:stretch>
            <a:fillRect/>
          </a:stretch>
        </p:blipFill>
        <p:spPr>
          <a:xfrm>
            <a:off x="6746725" y="1889700"/>
            <a:ext cx="1768524" cy="879300"/>
          </a:xfrm>
          <a:prstGeom prst="rect">
            <a:avLst/>
          </a:prstGeom>
          <a:noFill/>
          <a:ln>
            <a:noFill/>
          </a:ln>
        </p:spPr>
      </p:pic>
      <p:pic>
        <p:nvPicPr>
          <p:cNvPr id="413" name="Google Shape;413;p44"/>
          <p:cNvPicPr preferRelativeResize="0"/>
          <p:nvPr/>
        </p:nvPicPr>
        <p:blipFill>
          <a:blip r:embed="rId5">
            <a:alphaModFix/>
          </a:blip>
          <a:stretch>
            <a:fillRect/>
          </a:stretch>
        </p:blipFill>
        <p:spPr>
          <a:xfrm>
            <a:off x="6746724" y="2769000"/>
            <a:ext cx="1800500" cy="986200"/>
          </a:xfrm>
          <a:prstGeom prst="rect">
            <a:avLst/>
          </a:prstGeom>
          <a:noFill/>
          <a:ln>
            <a:noFill/>
          </a:ln>
        </p:spPr>
      </p:pic>
      <p:pic>
        <p:nvPicPr>
          <p:cNvPr id="414" name="Google Shape;414;p44"/>
          <p:cNvPicPr preferRelativeResize="0"/>
          <p:nvPr/>
        </p:nvPicPr>
        <p:blipFill>
          <a:blip r:embed="rId6">
            <a:alphaModFix/>
          </a:blip>
          <a:stretch>
            <a:fillRect/>
          </a:stretch>
        </p:blipFill>
        <p:spPr>
          <a:xfrm>
            <a:off x="7359970" y="3837949"/>
            <a:ext cx="886703" cy="879300"/>
          </a:xfrm>
          <a:prstGeom prst="rect">
            <a:avLst/>
          </a:prstGeom>
          <a:noFill/>
          <a:ln>
            <a:noFill/>
          </a:ln>
        </p:spPr>
      </p:pic>
      <p:sp>
        <p:nvSpPr>
          <p:cNvPr id="415" name="Google Shape;415;p44"/>
          <p:cNvSpPr txBox="1">
            <a:spLocks noGrp="1"/>
          </p:cNvSpPr>
          <p:nvPr>
            <p:ph type="body" idx="1"/>
          </p:nvPr>
        </p:nvSpPr>
        <p:spPr>
          <a:xfrm>
            <a:off x="1145525" y="4554950"/>
            <a:ext cx="1866900" cy="300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rgbClr val="000000"/>
                </a:solidFill>
              </a:rPr>
              <a:t>Conexión Aislador</a:t>
            </a:r>
            <a:endParaRPr>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8"/>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Generalidades</a:t>
            </a:r>
            <a:endParaRPr/>
          </a:p>
        </p:txBody>
      </p:sp>
      <p:sp>
        <p:nvSpPr>
          <p:cNvPr id="141" name="Google Shape;141;p18"/>
          <p:cNvSpPr txBox="1">
            <a:spLocks noGrp="1"/>
          </p:cNvSpPr>
          <p:nvPr>
            <p:ph type="body" idx="1"/>
          </p:nvPr>
        </p:nvSpPr>
        <p:spPr>
          <a:xfrm>
            <a:off x="727650" y="1224550"/>
            <a:ext cx="7688700" cy="7776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s-419" sz="1600"/>
              <a:t>En el Ecuador se necesita implementar estas nuevas tecnologías para lograr ser más competitivos, desde la capacitación hasta la ejecución en procedimientos estatales.</a:t>
            </a:r>
            <a:endParaRPr sz="1600"/>
          </a:p>
          <a:p>
            <a:pPr marL="0" lvl="0" indent="0" algn="l" rtl="0">
              <a:spcBef>
                <a:spcPts val="1200"/>
              </a:spcBef>
              <a:spcAft>
                <a:spcPts val="1600"/>
              </a:spcAft>
              <a:buNone/>
            </a:pPr>
            <a:endParaRPr/>
          </a:p>
        </p:txBody>
      </p:sp>
      <p:sp>
        <p:nvSpPr>
          <p:cNvPr id="142" name="Google Shape;142;p18"/>
          <p:cNvSpPr txBox="1"/>
          <p:nvPr/>
        </p:nvSpPr>
        <p:spPr>
          <a:xfrm>
            <a:off x="727650" y="4370200"/>
            <a:ext cx="7688700" cy="44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500"/>
              <a:t>Futuro: Aplicar nuevos requerimientos y metodologías /nuevos proyectos </a:t>
            </a:r>
            <a:endParaRPr sz="1500"/>
          </a:p>
        </p:txBody>
      </p:sp>
      <p:sp>
        <p:nvSpPr>
          <p:cNvPr id="143" name="Google Shape;143;p18"/>
          <p:cNvSpPr txBox="1"/>
          <p:nvPr/>
        </p:nvSpPr>
        <p:spPr>
          <a:xfrm>
            <a:off x="730650" y="2189163"/>
            <a:ext cx="942000" cy="58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500"/>
              <a:t>Edificio </a:t>
            </a:r>
            <a:r>
              <a:rPr lang="es-419" sz="1500" b="1"/>
              <a:t>CI ESPE</a:t>
            </a:r>
            <a:endParaRPr b="1"/>
          </a:p>
        </p:txBody>
      </p:sp>
      <p:sp>
        <p:nvSpPr>
          <p:cNvPr id="144" name="Google Shape;144;p18"/>
          <p:cNvSpPr txBox="1"/>
          <p:nvPr/>
        </p:nvSpPr>
        <p:spPr>
          <a:xfrm>
            <a:off x="2361150" y="2240475"/>
            <a:ext cx="2138400" cy="4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500"/>
              <a:t>Diseñado / Construido</a:t>
            </a:r>
            <a:endParaRPr/>
          </a:p>
        </p:txBody>
      </p:sp>
      <p:sp>
        <p:nvSpPr>
          <p:cNvPr id="145" name="Google Shape;145;p18"/>
          <p:cNvSpPr txBox="1"/>
          <p:nvPr/>
        </p:nvSpPr>
        <p:spPr>
          <a:xfrm>
            <a:off x="5188050" y="2271225"/>
            <a:ext cx="2297700" cy="41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500"/>
              <a:t>metodología tradicional</a:t>
            </a:r>
            <a:endParaRPr/>
          </a:p>
        </p:txBody>
      </p:sp>
      <p:cxnSp>
        <p:nvCxnSpPr>
          <p:cNvPr id="146" name="Google Shape;146;p18"/>
          <p:cNvCxnSpPr>
            <a:stCxn id="143" idx="3"/>
            <a:endCxn id="144" idx="1"/>
          </p:cNvCxnSpPr>
          <p:nvPr/>
        </p:nvCxnSpPr>
        <p:spPr>
          <a:xfrm rot="10800000" flipH="1">
            <a:off x="1672650" y="2477613"/>
            <a:ext cx="688500" cy="5100"/>
          </a:xfrm>
          <a:prstGeom prst="straightConnector1">
            <a:avLst/>
          </a:prstGeom>
          <a:noFill/>
          <a:ln w="9525" cap="flat" cmpd="sng">
            <a:solidFill>
              <a:schemeClr val="dk2"/>
            </a:solidFill>
            <a:prstDash val="solid"/>
            <a:round/>
            <a:headEnd type="none" w="med" len="med"/>
            <a:tailEnd type="triangle" w="med" len="med"/>
          </a:ln>
        </p:spPr>
      </p:cxnSp>
      <p:cxnSp>
        <p:nvCxnSpPr>
          <p:cNvPr id="147" name="Google Shape;147;p18"/>
          <p:cNvCxnSpPr>
            <a:stCxn id="144" idx="3"/>
            <a:endCxn id="145" idx="1"/>
          </p:cNvCxnSpPr>
          <p:nvPr/>
        </p:nvCxnSpPr>
        <p:spPr>
          <a:xfrm>
            <a:off x="4499550" y="2477475"/>
            <a:ext cx="688500" cy="0"/>
          </a:xfrm>
          <a:prstGeom prst="straightConnector1">
            <a:avLst/>
          </a:prstGeom>
          <a:noFill/>
          <a:ln w="9525" cap="flat" cmpd="sng">
            <a:solidFill>
              <a:schemeClr val="dk2"/>
            </a:solidFill>
            <a:prstDash val="solid"/>
            <a:round/>
            <a:headEnd type="none" w="med" len="med"/>
            <a:tailEnd type="triangle" w="med" len="med"/>
          </a:ln>
        </p:spPr>
      </p:cxnSp>
      <p:sp>
        <p:nvSpPr>
          <p:cNvPr id="148" name="Google Shape;148;p18"/>
          <p:cNvSpPr txBox="1"/>
          <p:nvPr/>
        </p:nvSpPr>
        <p:spPr>
          <a:xfrm>
            <a:off x="1585850" y="2867600"/>
            <a:ext cx="862200" cy="41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500"/>
              <a:t>Adaptar</a:t>
            </a:r>
            <a:endParaRPr/>
          </a:p>
        </p:txBody>
      </p:sp>
      <p:sp>
        <p:nvSpPr>
          <p:cNvPr id="149" name="Google Shape;149;p18"/>
          <p:cNvSpPr txBox="1"/>
          <p:nvPr/>
        </p:nvSpPr>
        <p:spPr>
          <a:xfrm>
            <a:off x="2908850" y="2867600"/>
            <a:ext cx="3084000" cy="41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500"/>
              <a:t>Metodologías de vanguardia BIM:</a:t>
            </a:r>
            <a:endParaRPr/>
          </a:p>
        </p:txBody>
      </p:sp>
      <p:sp>
        <p:nvSpPr>
          <p:cNvPr id="150" name="Google Shape;150;p18"/>
          <p:cNvSpPr txBox="1"/>
          <p:nvPr/>
        </p:nvSpPr>
        <p:spPr>
          <a:xfrm>
            <a:off x="4266200" y="3280100"/>
            <a:ext cx="4150200" cy="6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500"/>
              <a:t>Aprovechar las ventajas de tener modelo para una eficiente explotación y gestión del mismo. </a:t>
            </a:r>
            <a:endParaRPr/>
          </a:p>
        </p:txBody>
      </p:sp>
      <p:cxnSp>
        <p:nvCxnSpPr>
          <p:cNvPr id="151" name="Google Shape;151;p18"/>
          <p:cNvCxnSpPr>
            <a:stCxn id="143" idx="2"/>
            <a:endCxn id="148" idx="1"/>
          </p:cNvCxnSpPr>
          <p:nvPr/>
        </p:nvCxnSpPr>
        <p:spPr>
          <a:xfrm rot="-5400000" flipH="1">
            <a:off x="1245000" y="2732913"/>
            <a:ext cx="297600" cy="384300"/>
          </a:xfrm>
          <a:prstGeom prst="bentConnector2">
            <a:avLst/>
          </a:prstGeom>
          <a:noFill/>
          <a:ln w="9525" cap="flat" cmpd="sng">
            <a:solidFill>
              <a:schemeClr val="dk2"/>
            </a:solidFill>
            <a:prstDash val="solid"/>
            <a:round/>
            <a:headEnd type="none" w="med" len="med"/>
            <a:tailEnd type="none" w="med" len="med"/>
          </a:ln>
        </p:spPr>
      </p:cxnSp>
      <p:cxnSp>
        <p:nvCxnSpPr>
          <p:cNvPr id="152" name="Google Shape;152;p18"/>
          <p:cNvCxnSpPr>
            <a:stCxn id="148" idx="3"/>
            <a:endCxn id="149" idx="1"/>
          </p:cNvCxnSpPr>
          <p:nvPr/>
        </p:nvCxnSpPr>
        <p:spPr>
          <a:xfrm>
            <a:off x="2448050" y="3073850"/>
            <a:ext cx="460800" cy="0"/>
          </a:xfrm>
          <a:prstGeom prst="straightConnector1">
            <a:avLst/>
          </a:prstGeom>
          <a:noFill/>
          <a:ln w="9525" cap="flat" cmpd="sng">
            <a:solidFill>
              <a:schemeClr val="dk2"/>
            </a:solidFill>
            <a:prstDash val="solid"/>
            <a:round/>
            <a:headEnd type="none" w="med" len="med"/>
            <a:tailEnd type="triangle" w="med" len="med"/>
          </a:ln>
        </p:spPr>
      </p:cxnSp>
      <p:cxnSp>
        <p:nvCxnSpPr>
          <p:cNvPr id="153" name="Google Shape;153;p18"/>
          <p:cNvCxnSpPr>
            <a:endCxn id="150" idx="1"/>
          </p:cNvCxnSpPr>
          <p:nvPr/>
        </p:nvCxnSpPr>
        <p:spPr>
          <a:xfrm>
            <a:off x="2936000" y="3105800"/>
            <a:ext cx="1330200" cy="490500"/>
          </a:xfrm>
          <a:prstGeom prst="bentConnector3">
            <a:avLst>
              <a:gd name="adj1" fmla="val 8"/>
            </a:avLst>
          </a:prstGeom>
          <a:noFill/>
          <a:ln w="9525" cap="flat" cmpd="sng">
            <a:solidFill>
              <a:schemeClr val="dk2"/>
            </a:solidFill>
            <a:prstDash val="solid"/>
            <a:round/>
            <a:headEnd type="none" w="med" len="med"/>
            <a:tailEnd type="none" w="med" len="med"/>
          </a:ln>
        </p:spPr>
      </p:cxnSp>
      <p:sp>
        <p:nvSpPr>
          <p:cNvPr id="154" name="Google Shape;154;p18"/>
          <p:cNvSpPr txBox="1"/>
          <p:nvPr/>
        </p:nvSpPr>
        <p:spPr>
          <a:xfrm>
            <a:off x="2872625" y="4074325"/>
            <a:ext cx="3000000" cy="2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419" sz="1500"/>
              <a:t>ESPE entorno BIM</a:t>
            </a:r>
            <a:endParaRPr/>
          </a:p>
        </p:txBody>
      </p:sp>
      <p:sp>
        <p:nvSpPr>
          <p:cNvPr id="155" name="Google Shape;155;p18"/>
          <p:cNvSpPr txBox="1"/>
          <p:nvPr/>
        </p:nvSpPr>
        <p:spPr>
          <a:xfrm>
            <a:off x="730650" y="4049725"/>
            <a:ext cx="1590000" cy="29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500"/>
              <a:t>Punto de partida</a:t>
            </a:r>
            <a:endParaRPr/>
          </a:p>
        </p:txBody>
      </p:sp>
      <p:cxnSp>
        <p:nvCxnSpPr>
          <p:cNvPr id="156" name="Google Shape;156;p18"/>
          <p:cNvCxnSpPr>
            <a:stCxn id="155" idx="3"/>
            <a:endCxn id="154" idx="1"/>
          </p:cNvCxnSpPr>
          <p:nvPr/>
        </p:nvCxnSpPr>
        <p:spPr>
          <a:xfrm>
            <a:off x="2320650" y="4198525"/>
            <a:ext cx="552000" cy="96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5"/>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MODELADO: Estructural: Detalles</a:t>
            </a:r>
            <a:endParaRPr/>
          </a:p>
        </p:txBody>
      </p:sp>
      <p:sp>
        <p:nvSpPr>
          <p:cNvPr id="421" name="Google Shape;421;p45"/>
          <p:cNvSpPr txBox="1">
            <a:spLocks noGrp="1"/>
          </p:cNvSpPr>
          <p:nvPr>
            <p:ph type="body" idx="1"/>
          </p:nvPr>
        </p:nvSpPr>
        <p:spPr>
          <a:xfrm>
            <a:off x="1015925" y="1249200"/>
            <a:ext cx="2215200" cy="48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solidFill>
                  <a:schemeClr val="accent3"/>
                </a:solidFill>
              </a:rPr>
              <a:t>Detalles: Conexiones</a:t>
            </a:r>
            <a:endParaRPr>
              <a:solidFill>
                <a:schemeClr val="accent3"/>
              </a:solidFill>
            </a:endParaRPr>
          </a:p>
          <a:p>
            <a:pPr marL="0" lvl="0" indent="0" algn="l" rtl="0">
              <a:spcBef>
                <a:spcPts val="1600"/>
              </a:spcBef>
              <a:spcAft>
                <a:spcPts val="1600"/>
              </a:spcAft>
              <a:buNone/>
            </a:pPr>
            <a:endParaRPr>
              <a:solidFill>
                <a:schemeClr val="accent3"/>
              </a:solidFill>
            </a:endParaRPr>
          </a:p>
        </p:txBody>
      </p:sp>
      <p:pic>
        <p:nvPicPr>
          <p:cNvPr id="422" name="Google Shape;422;p45"/>
          <p:cNvPicPr preferRelativeResize="0"/>
          <p:nvPr/>
        </p:nvPicPr>
        <p:blipFill>
          <a:blip r:embed="rId3">
            <a:alphaModFix/>
          </a:blip>
          <a:stretch>
            <a:fillRect/>
          </a:stretch>
        </p:blipFill>
        <p:spPr>
          <a:xfrm>
            <a:off x="3678725" y="2018863"/>
            <a:ext cx="2577150" cy="2204127"/>
          </a:xfrm>
          <a:prstGeom prst="rect">
            <a:avLst/>
          </a:prstGeom>
          <a:noFill/>
          <a:ln>
            <a:noFill/>
          </a:ln>
        </p:spPr>
      </p:pic>
      <p:pic>
        <p:nvPicPr>
          <p:cNvPr id="423" name="Google Shape;423;p45"/>
          <p:cNvPicPr preferRelativeResize="0"/>
          <p:nvPr/>
        </p:nvPicPr>
        <p:blipFill>
          <a:blip r:embed="rId4">
            <a:alphaModFix/>
          </a:blip>
          <a:stretch>
            <a:fillRect/>
          </a:stretch>
        </p:blipFill>
        <p:spPr>
          <a:xfrm>
            <a:off x="592299" y="1994163"/>
            <a:ext cx="2954867" cy="2253550"/>
          </a:xfrm>
          <a:prstGeom prst="rect">
            <a:avLst/>
          </a:prstGeom>
          <a:noFill/>
          <a:ln>
            <a:noFill/>
          </a:ln>
        </p:spPr>
      </p:pic>
      <p:sp>
        <p:nvSpPr>
          <p:cNvPr id="424" name="Google Shape;424;p45"/>
          <p:cNvSpPr txBox="1">
            <a:spLocks noGrp="1"/>
          </p:cNvSpPr>
          <p:nvPr>
            <p:ph type="body" idx="1"/>
          </p:nvPr>
        </p:nvSpPr>
        <p:spPr>
          <a:xfrm>
            <a:off x="1145525" y="4554950"/>
            <a:ext cx="2340900" cy="300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rgbClr val="000000"/>
                </a:solidFill>
              </a:rPr>
              <a:t>Rigidizadores con disipador</a:t>
            </a:r>
            <a:endParaRPr>
              <a:solidFill>
                <a:srgbClr val="000000"/>
              </a:solidFill>
            </a:endParaRPr>
          </a:p>
        </p:txBody>
      </p:sp>
      <p:sp>
        <p:nvSpPr>
          <p:cNvPr id="425" name="Google Shape;425;p45"/>
          <p:cNvSpPr txBox="1">
            <a:spLocks noGrp="1"/>
          </p:cNvSpPr>
          <p:nvPr>
            <p:ph type="body" idx="1"/>
          </p:nvPr>
        </p:nvSpPr>
        <p:spPr>
          <a:xfrm>
            <a:off x="4101400" y="4554950"/>
            <a:ext cx="1866900" cy="300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rgbClr val="000000"/>
                </a:solidFill>
              </a:rPr>
              <a:t>Conexión Placa</a:t>
            </a:r>
            <a:endParaRPr>
              <a:solidFill>
                <a:srgbClr val="000000"/>
              </a:solidFill>
            </a:endParaRPr>
          </a:p>
        </p:txBody>
      </p:sp>
      <p:sp>
        <p:nvSpPr>
          <p:cNvPr id="426" name="Google Shape;426;p45"/>
          <p:cNvSpPr txBox="1">
            <a:spLocks noGrp="1"/>
          </p:cNvSpPr>
          <p:nvPr>
            <p:ph type="body" idx="1"/>
          </p:nvPr>
        </p:nvSpPr>
        <p:spPr>
          <a:xfrm>
            <a:off x="6787563" y="4313025"/>
            <a:ext cx="1866900" cy="300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rgbClr val="000000"/>
                </a:solidFill>
              </a:rPr>
              <a:t>Conexión vigas</a:t>
            </a:r>
            <a:endParaRPr>
              <a:solidFill>
                <a:srgbClr val="000000"/>
              </a:solidFill>
            </a:endParaRPr>
          </a:p>
        </p:txBody>
      </p:sp>
      <p:pic>
        <p:nvPicPr>
          <p:cNvPr id="427" name="Google Shape;427;p45"/>
          <p:cNvPicPr preferRelativeResize="0"/>
          <p:nvPr/>
        </p:nvPicPr>
        <p:blipFill>
          <a:blip r:embed="rId5">
            <a:alphaModFix/>
          </a:blip>
          <a:stretch>
            <a:fillRect/>
          </a:stretch>
        </p:blipFill>
        <p:spPr>
          <a:xfrm>
            <a:off x="6647588" y="2112781"/>
            <a:ext cx="2146875" cy="20163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6"/>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MODELADO: Estructural: Cimentación</a:t>
            </a:r>
            <a:endParaRPr/>
          </a:p>
        </p:txBody>
      </p:sp>
      <p:sp>
        <p:nvSpPr>
          <p:cNvPr id="433" name="Google Shape;433;p46"/>
          <p:cNvSpPr txBox="1">
            <a:spLocks noGrp="1"/>
          </p:cNvSpPr>
          <p:nvPr>
            <p:ph type="body" idx="1"/>
          </p:nvPr>
        </p:nvSpPr>
        <p:spPr>
          <a:xfrm>
            <a:off x="1015925" y="1249200"/>
            <a:ext cx="3937800" cy="48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solidFill>
                  <a:schemeClr val="accent3"/>
                </a:solidFill>
              </a:rPr>
              <a:t>Detalles: Hormigón armado</a:t>
            </a:r>
            <a:endParaRPr>
              <a:solidFill>
                <a:schemeClr val="accent3"/>
              </a:solidFill>
            </a:endParaRPr>
          </a:p>
          <a:p>
            <a:pPr marL="0" lvl="0" indent="0" algn="l" rtl="0">
              <a:spcBef>
                <a:spcPts val="1600"/>
              </a:spcBef>
              <a:spcAft>
                <a:spcPts val="1600"/>
              </a:spcAft>
              <a:buNone/>
            </a:pPr>
            <a:endParaRPr>
              <a:solidFill>
                <a:schemeClr val="accent3"/>
              </a:solidFill>
            </a:endParaRPr>
          </a:p>
        </p:txBody>
      </p:sp>
      <p:pic>
        <p:nvPicPr>
          <p:cNvPr id="434" name="Google Shape;434;p46"/>
          <p:cNvPicPr preferRelativeResize="0"/>
          <p:nvPr/>
        </p:nvPicPr>
        <p:blipFill>
          <a:blip r:embed="rId3">
            <a:alphaModFix/>
          </a:blip>
          <a:stretch>
            <a:fillRect/>
          </a:stretch>
        </p:blipFill>
        <p:spPr>
          <a:xfrm>
            <a:off x="965975" y="1661100"/>
            <a:ext cx="2133600" cy="1828800"/>
          </a:xfrm>
          <a:prstGeom prst="rect">
            <a:avLst/>
          </a:prstGeom>
          <a:noFill/>
          <a:ln>
            <a:noFill/>
          </a:ln>
        </p:spPr>
      </p:pic>
      <p:pic>
        <p:nvPicPr>
          <p:cNvPr id="435" name="Google Shape;435;p46"/>
          <p:cNvPicPr preferRelativeResize="0"/>
          <p:nvPr/>
        </p:nvPicPr>
        <p:blipFill>
          <a:blip r:embed="rId4">
            <a:alphaModFix/>
          </a:blip>
          <a:stretch>
            <a:fillRect/>
          </a:stretch>
        </p:blipFill>
        <p:spPr>
          <a:xfrm>
            <a:off x="831587" y="3566100"/>
            <a:ext cx="2402375" cy="1429150"/>
          </a:xfrm>
          <a:prstGeom prst="rect">
            <a:avLst/>
          </a:prstGeom>
          <a:noFill/>
          <a:ln>
            <a:noFill/>
          </a:ln>
        </p:spPr>
      </p:pic>
      <p:pic>
        <p:nvPicPr>
          <p:cNvPr id="436" name="Google Shape;436;p46"/>
          <p:cNvPicPr preferRelativeResize="0"/>
          <p:nvPr/>
        </p:nvPicPr>
        <p:blipFill>
          <a:blip r:embed="rId5">
            <a:alphaModFix/>
          </a:blip>
          <a:stretch>
            <a:fillRect/>
          </a:stretch>
        </p:blipFill>
        <p:spPr>
          <a:xfrm>
            <a:off x="4160163" y="1249200"/>
            <a:ext cx="1666875" cy="2181225"/>
          </a:xfrm>
          <a:prstGeom prst="rect">
            <a:avLst/>
          </a:prstGeom>
          <a:noFill/>
          <a:ln>
            <a:noFill/>
          </a:ln>
        </p:spPr>
      </p:pic>
      <p:pic>
        <p:nvPicPr>
          <p:cNvPr id="437" name="Google Shape;437;p46"/>
          <p:cNvPicPr preferRelativeResize="0"/>
          <p:nvPr/>
        </p:nvPicPr>
        <p:blipFill>
          <a:blip r:embed="rId6">
            <a:alphaModFix/>
          </a:blip>
          <a:stretch>
            <a:fillRect/>
          </a:stretch>
        </p:blipFill>
        <p:spPr>
          <a:xfrm>
            <a:off x="3874372" y="3612918"/>
            <a:ext cx="2133600" cy="1382332"/>
          </a:xfrm>
          <a:prstGeom prst="rect">
            <a:avLst/>
          </a:prstGeom>
          <a:noFill/>
          <a:ln>
            <a:noFill/>
          </a:ln>
        </p:spPr>
      </p:pic>
      <p:pic>
        <p:nvPicPr>
          <p:cNvPr id="438" name="Google Shape;438;p46"/>
          <p:cNvPicPr preferRelativeResize="0"/>
          <p:nvPr/>
        </p:nvPicPr>
        <p:blipFill>
          <a:blip r:embed="rId7">
            <a:alphaModFix/>
          </a:blip>
          <a:stretch>
            <a:fillRect/>
          </a:stretch>
        </p:blipFill>
        <p:spPr>
          <a:xfrm>
            <a:off x="6797622" y="1249200"/>
            <a:ext cx="1552575" cy="2047875"/>
          </a:xfrm>
          <a:prstGeom prst="rect">
            <a:avLst/>
          </a:prstGeom>
          <a:noFill/>
          <a:ln>
            <a:noFill/>
          </a:ln>
        </p:spPr>
      </p:pic>
      <p:pic>
        <p:nvPicPr>
          <p:cNvPr id="439" name="Google Shape;439;p46"/>
          <p:cNvPicPr preferRelativeResize="0"/>
          <p:nvPr/>
        </p:nvPicPr>
        <p:blipFill>
          <a:blip r:embed="rId8">
            <a:alphaModFix/>
          </a:blip>
          <a:stretch>
            <a:fillRect/>
          </a:stretch>
        </p:blipFill>
        <p:spPr>
          <a:xfrm>
            <a:off x="6430983" y="3566100"/>
            <a:ext cx="2470117" cy="1429150"/>
          </a:xfrm>
          <a:prstGeom prst="rect">
            <a:avLst/>
          </a:prstGeom>
          <a:noFill/>
          <a:ln>
            <a:noFill/>
          </a:ln>
        </p:spPr>
      </p:pic>
      <p:sp>
        <p:nvSpPr>
          <p:cNvPr id="440" name="Google Shape;440;p46"/>
          <p:cNvSpPr txBox="1">
            <a:spLocks noGrp="1"/>
          </p:cNvSpPr>
          <p:nvPr>
            <p:ph type="body" idx="1"/>
          </p:nvPr>
        </p:nvSpPr>
        <p:spPr>
          <a:xfrm>
            <a:off x="4306075" y="797700"/>
            <a:ext cx="1866900" cy="300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rgbClr val="000000"/>
                </a:solidFill>
              </a:rPr>
              <a:t>Columna</a:t>
            </a:r>
            <a:endParaRPr>
              <a:solidFill>
                <a:srgbClr val="000000"/>
              </a:solidFill>
            </a:endParaRPr>
          </a:p>
        </p:txBody>
      </p:sp>
      <p:sp>
        <p:nvSpPr>
          <p:cNvPr id="441" name="Google Shape;441;p46"/>
          <p:cNvSpPr txBox="1">
            <a:spLocks noGrp="1"/>
          </p:cNvSpPr>
          <p:nvPr>
            <p:ph type="body" idx="1"/>
          </p:nvPr>
        </p:nvSpPr>
        <p:spPr>
          <a:xfrm>
            <a:off x="6395825" y="797700"/>
            <a:ext cx="1866900" cy="300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rgbClr val="000000"/>
                </a:solidFill>
              </a:rPr>
              <a:t>Muro y grada</a:t>
            </a:r>
            <a:endParaRPr>
              <a:solidFill>
                <a:srgbClr val="0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7"/>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MODELADO: Arquitectura</a:t>
            </a:r>
            <a:endParaRPr/>
          </a:p>
        </p:txBody>
      </p:sp>
      <p:sp>
        <p:nvSpPr>
          <p:cNvPr id="447" name="Google Shape;447;p47"/>
          <p:cNvSpPr txBox="1">
            <a:spLocks noGrp="1"/>
          </p:cNvSpPr>
          <p:nvPr>
            <p:ph type="body" idx="1"/>
          </p:nvPr>
        </p:nvSpPr>
        <p:spPr>
          <a:xfrm>
            <a:off x="1015925" y="1249200"/>
            <a:ext cx="1199400" cy="488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chemeClr val="accent3"/>
                </a:solidFill>
              </a:rPr>
              <a:t>BLOQUE 1 - 3</a:t>
            </a:r>
            <a:endParaRPr>
              <a:solidFill>
                <a:schemeClr val="accent3"/>
              </a:solidFill>
            </a:endParaRPr>
          </a:p>
        </p:txBody>
      </p:sp>
      <p:pic>
        <p:nvPicPr>
          <p:cNvPr id="448" name="Google Shape;448;p47"/>
          <p:cNvPicPr preferRelativeResize="0"/>
          <p:nvPr/>
        </p:nvPicPr>
        <p:blipFill>
          <a:blip r:embed="rId3">
            <a:alphaModFix/>
          </a:blip>
          <a:stretch>
            <a:fillRect/>
          </a:stretch>
        </p:blipFill>
        <p:spPr>
          <a:xfrm>
            <a:off x="2693125" y="1068200"/>
            <a:ext cx="5995026" cy="3771849"/>
          </a:xfrm>
          <a:prstGeom prst="rect">
            <a:avLst/>
          </a:prstGeom>
          <a:noFill/>
          <a:ln>
            <a:noFill/>
          </a:ln>
        </p:spPr>
      </p:pic>
      <p:sp>
        <p:nvSpPr>
          <p:cNvPr id="449" name="Google Shape;449;p47"/>
          <p:cNvSpPr txBox="1"/>
          <p:nvPr/>
        </p:nvSpPr>
        <p:spPr>
          <a:xfrm>
            <a:off x="521600" y="2273900"/>
            <a:ext cx="2223600" cy="2198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s-419" sz="1100">
                <a:latin typeface="Lato"/>
                <a:ea typeface="Lato"/>
                <a:cs typeface="Lato"/>
                <a:sym typeface="Lato"/>
              </a:rPr>
              <a:t>Bloque 1.- Departamentos de Ciencia de la Tierra y la Construcción, y de Mecánica.</a:t>
            </a:r>
            <a:endParaRPr sz="1100">
              <a:latin typeface="Lato"/>
              <a:ea typeface="Lato"/>
              <a:cs typeface="Lato"/>
              <a:sym typeface="Lato"/>
            </a:endParaRPr>
          </a:p>
          <a:p>
            <a:pPr marL="0" lvl="0" indent="0" algn="l" rtl="0">
              <a:lnSpc>
                <a:spcPct val="115000"/>
              </a:lnSpc>
              <a:spcBef>
                <a:spcPts val="1200"/>
              </a:spcBef>
              <a:spcAft>
                <a:spcPts val="0"/>
              </a:spcAft>
              <a:buNone/>
            </a:pPr>
            <a:r>
              <a:rPr lang="es-419" sz="1100">
                <a:latin typeface="Lato"/>
                <a:ea typeface="Lato"/>
                <a:cs typeface="Lato"/>
                <a:sym typeface="Lato"/>
              </a:rPr>
              <a:t>Bloque 2.- Departamento de Ciencias de la Vida.</a:t>
            </a:r>
            <a:endParaRPr sz="1100">
              <a:latin typeface="Lato"/>
              <a:ea typeface="Lato"/>
              <a:cs typeface="Lato"/>
              <a:sym typeface="Lato"/>
            </a:endParaRPr>
          </a:p>
          <a:p>
            <a:pPr marL="0" lvl="0" indent="0" algn="l" rtl="0">
              <a:spcBef>
                <a:spcPts val="1200"/>
              </a:spcBef>
              <a:spcAft>
                <a:spcPts val="0"/>
              </a:spcAft>
              <a:buNone/>
            </a:pPr>
            <a:r>
              <a:rPr lang="es-419" sz="1100">
                <a:latin typeface="Lato"/>
                <a:ea typeface="Lato"/>
                <a:cs typeface="Lato"/>
                <a:sym typeface="Lato"/>
              </a:rPr>
              <a:t>Bloque 3.- Departamento de Nanotecnología</a:t>
            </a:r>
            <a:endParaRPr>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8"/>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MODELADO: Arquitectura</a:t>
            </a:r>
            <a:endParaRPr/>
          </a:p>
        </p:txBody>
      </p:sp>
      <p:sp>
        <p:nvSpPr>
          <p:cNvPr id="455" name="Google Shape;455;p48"/>
          <p:cNvSpPr txBox="1">
            <a:spLocks noGrp="1"/>
          </p:cNvSpPr>
          <p:nvPr>
            <p:ph type="body" idx="1"/>
          </p:nvPr>
        </p:nvSpPr>
        <p:spPr>
          <a:xfrm>
            <a:off x="1015925" y="1249200"/>
            <a:ext cx="1199400" cy="488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chemeClr val="accent3"/>
                </a:solidFill>
              </a:rPr>
              <a:t>BLOQUE 4 - 5</a:t>
            </a:r>
            <a:endParaRPr>
              <a:solidFill>
                <a:schemeClr val="accent3"/>
              </a:solidFill>
            </a:endParaRPr>
          </a:p>
        </p:txBody>
      </p:sp>
      <p:grpSp>
        <p:nvGrpSpPr>
          <p:cNvPr id="456" name="Google Shape;456;p48"/>
          <p:cNvGrpSpPr/>
          <p:nvPr/>
        </p:nvGrpSpPr>
        <p:grpSpPr>
          <a:xfrm>
            <a:off x="3376700" y="875425"/>
            <a:ext cx="4057900" cy="4192200"/>
            <a:chOff x="3376700" y="875425"/>
            <a:chExt cx="4057900" cy="4192200"/>
          </a:xfrm>
        </p:grpSpPr>
        <p:pic>
          <p:nvPicPr>
            <p:cNvPr id="457" name="Google Shape;457;p48"/>
            <p:cNvPicPr preferRelativeResize="0"/>
            <p:nvPr/>
          </p:nvPicPr>
          <p:blipFill>
            <a:blip r:embed="rId3">
              <a:alphaModFix/>
            </a:blip>
            <a:stretch>
              <a:fillRect/>
            </a:stretch>
          </p:blipFill>
          <p:spPr>
            <a:xfrm>
              <a:off x="3376700" y="875425"/>
              <a:ext cx="4057900" cy="4192200"/>
            </a:xfrm>
            <a:prstGeom prst="rect">
              <a:avLst/>
            </a:prstGeom>
            <a:noFill/>
            <a:ln>
              <a:noFill/>
            </a:ln>
          </p:spPr>
        </p:pic>
        <p:cxnSp>
          <p:nvCxnSpPr>
            <p:cNvPr id="458" name="Google Shape;458;p48"/>
            <p:cNvCxnSpPr/>
            <p:nvPr/>
          </p:nvCxnSpPr>
          <p:spPr>
            <a:xfrm rot="10800000" flipH="1">
              <a:off x="3680000" y="2480850"/>
              <a:ext cx="6900" cy="1198500"/>
            </a:xfrm>
            <a:prstGeom prst="straightConnector1">
              <a:avLst/>
            </a:prstGeom>
            <a:noFill/>
            <a:ln w="9525" cap="flat" cmpd="sng">
              <a:solidFill>
                <a:schemeClr val="dk2"/>
              </a:solidFill>
              <a:prstDash val="dot"/>
              <a:round/>
              <a:headEnd type="none" w="med" len="med"/>
              <a:tailEnd type="none" w="med" len="med"/>
            </a:ln>
          </p:spPr>
        </p:cxnSp>
        <p:cxnSp>
          <p:nvCxnSpPr>
            <p:cNvPr id="459" name="Google Shape;459;p48"/>
            <p:cNvCxnSpPr/>
            <p:nvPr/>
          </p:nvCxnSpPr>
          <p:spPr>
            <a:xfrm rot="10800000">
              <a:off x="7124850" y="2511050"/>
              <a:ext cx="0" cy="1366200"/>
            </a:xfrm>
            <a:prstGeom prst="straightConnector1">
              <a:avLst/>
            </a:prstGeom>
            <a:noFill/>
            <a:ln w="9525" cap="flat" cmpd="sng">
              <a:solidFill>
                <a:schemeClr val="dk2"/>
              </a:solidFill>
              <a:prstDash val="dot"/>
              <a:round/>
              <a:headEnd type="none" w="med" len="med"/>
              <a:tailEnd type="none" w="med" len="med"/>
            </a:ln>
          </p:spPr>
        </p:cxnSp>
        <p:cxnSp>
          <p:nvCxnSpPr>
            <p:cNvPr id="460" name="Google Shape;460;p48"/>
            <p:cNvCxnSpPr/>
            <p:nvPr/>
          </p:nvCxnSpPr>
          <p:spPr>
            <a:xfrm rot="10800000">
              <a:off x="5858625" y="3171200"/>
              <a:ext cx="0" cy="266700"/>
            </a:xfrm>
            <a:prstGeom prst="straightConnector1">
              <a:avLst/>
            </a:prstGeom>
            <a:noFill/>
            <a:ln w="9525" cap="flat" cmpd="sng">
              <a:solidFill>
                <a:schemeClr val="dk2"/>
              </a:solidFill>
              <a:prstDash val="dot"/>
              <a:round/>
              <a:headEnd type="none" w="med" len="med"/>
              <a:tailEnd type="none" w="med" len="med"/>
            </a:ln>
          </p:spPr>
        </p:cxnSp>
        <p:cxnSp>
          <p:nvCxnSpPr>
            <p:cNvPr id="461" name="Google Shape;461;p48"/>
            <p:cNvCxnSpPr/>
            <p:nvPr/>
          </p:nvCxnSpPr>
          <p:spPr>
            <a:xfrm rot="10800000">
              <a:off x="4068925" y="2746350"/>
              <a:ext cx="0" cy="532800"/>
            </a:xfrm>
            <a:prstGeom prst="straightConnector1">
              <a:avLst/>
            </a:prstGeom>
            <a:noFill/>
            <a:ln w="9525" cap="flat" cmpd="sng">
              <a:solidFill>
                <a:schemeClr val="dk2"/>
              </a:solidFill>
              <a:prstDash val="dot"/>
              <a:round/>
              <a:headEnd type="none" w="med" len="med"/>
              <a:tailEnd type="none" w="med" len="med"/>
            </a:ln>
          </p:spPr>
        </p:cxnSp>
        <p:cxnSp>
          <p:nvCxnSpPr>
            <p:cNvPr id="462" name="Google Shape;462;p48"/>
            <p:cNvCxnSpPr/>
            <p:nvPr/>
          </p:nvCxnSpPr>
          <p:spPr>
            <a:xfrm rot="10800000">
              <a:off x="4410975" y="2852450"/>
              <a:ext cx="0" cy="366000"/>
            </a:xfrm>
            <a:prstGeom prst="straightConnector1">
              <a:avLst/>
            </a:prstGeom>
            <a:noFill/>
            <a:ln w="9525" cap="flat" cmpd="sng">
              <a:solidFill>
                <a:schemeClr val="dk2"/>
              </a:solidFill>
              <a:prstDash val="dot"/>
              <a:round/>
              <a:headEnd type="none" w="med" len="med"/>
              <a:tailEnd type="none" w="med" len="med"/>
            </a:ln>
          </p:spPr>
        </p:cxnSp>
      </p:grpSp>
      <p:sp>
        <p:nvSpPr>
          <p:cNvPr id="463" name="Google Shape;463;p48"/>
          <p:cNvSpPr txBox="1"/>
          <p:nvPr/>
        </p:nvSpPr>
        <p:spPr>
          <a:xfrm>
            <a:off x="521600" y="2273900"/>
            <a:ext cx="2223600" cy="2198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s-419" sz="1100"/>
              <a:t>Bloque 4.- Bloque central de circulación.</a:t>
            </a:r>
            <a:endParaRPr sz="1100"/>
          </a:p>
          <a:p>
            <a:pPr marL="0" lvl="0" indent="0" algn="l" rtl="0">
              <a:lnSpc>
                <a:spcPct val="115000"/>
              </a:lnSpc>
              <a:spcBef>
                <a:spcPts val="1200"/>
              </a:spcBef>
              <a:spcAft>
                <a:spcPts val="0"/>
              </a:spcAft>
              <a:buNone/>
            </a:pPr>
            <a:r>
              <a:rPr lang="es-419" sz="1100"/>
              <a:t>Bloque 5.- Auditorio.</a:t>
            </a:r>
            <a:endParaRPr sz="1100"/>
          </a:p>
          <a:p>
            <a:pPr marL="0" lvl="0" indent="0" algn="l" rtl="0">
              <a:spcBef>
                <a:spcPts val="1200"/>
              </a:spcBef>
              <a:spcAft>
                <a:spcPts val="0"/>
              </a:spcAft>
              <a:buNone/>
            </a:pPr>
            <a:endParaRPr sz="1100">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9"/>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MODELADO: Arquitectura</a:t>
            </a:r>
            <a:endParaRPr/>
          </a:p>
        </p:txBody>
      </p:sp>
      <p:sp>
        <p:nvSpPr>
          <p:cNvPr id="469" name="Google Shape;469;p49"/>
          <p:cNvSpPr txBox="1">
            <a:spLocks noGrp="1"/>
          </p:cNvSpPr>
          <p:nvPr>
            <p:ph type="body" idx="1"/>
          </p:nvPr>
        </p:nvSpPr>
        <p:spPr>
          <a:xfrm>
            <a:off x="1015925" y="1249200"/>
            <a:ext cx="1199400" cy="488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chemeClr val="accent3"/>
                </a:solidFill>
              </a:rPr>
              <a:t>BLOQUE 6 - 7</a:t>
            </a:r>
            <a:endParaRPr>
              <a:solidFill>
                <a:schemeClr val="accent3"/>
              </a:solidFill>
            </a:endParaRPr>
          </a:p>
        </p:txBody>
      </p:sp>
      <p:grpSp>
        <p:nvGrpSpPr>
          <p:cNvPr id="470" name="Google Shape;470;p49"/>
          <p:cNvGrpSpPr/>
          <p:nvPr/>
        </p:nvGrpSpPr>
        <p:grpSpPr>
          <a:xfrm>
            <a:off x="3217400" y="798900"/>
            <a:ext cx="4017936" cy="4192200"/>
            <a:chOff x="3217400" y="798900"/>
            <a:chExt cx="4017936" cy="4192200"/>
          </a:xfrm>
        </p:grpSpPr>
        <p:pic>
          <p:nvPicPr>
            <p:cNvPr id="471" name="Google Shape;471;p49"/>
            <p:cNvPicPr preferRelativeResize="0"/>
            <p:nvPr/>
          </p:nvPicPr>
          <p:blipFill>
            <a:blip r:embed="rId3">
              <a:alphaModFix/>
            </a:blip>
            <a:stretch>
              <a:fillRect/>
            </a:stretch>
          </p:blipFill>
          <p:spPr>
            <a:xfrm>
              <a:off x="3217400" y="798900"/>
              <a:ext cx="4017936" cy="4192200"/>
            </a:xfrm>
            <a:prstGeom prst="rect">
              <a:avLst/>
            </a:prstGeom>
            <a:noFill/>
            <a:ln>
              <a:noFill/>
            </a:ln>
          </p:spPr>
        </p:pic>
        <p:cxnSp>
          <p:nvCxnSpPr>
            <p:cNvPr id="472" name="Google Shape;472;p49"/>
            <p:cNvCxnSpPr/>
            <p:nvPr/>
          </p:nvCxnSpPr>
          <p:spPr>
            <a:xfrm rot="10800000">
              <a:off x="7199375" y="2215200"/>
              <a:ext cx="0" cy="1107600"/>
            </a:xfrm>
            <a:prstGeom prst="straightConnector1">
              <a:avLst/>
            </a:prstGeom>
            <a:noFill/>
            <a:ln w="9525" cap="flat" cmpd="sng">
              <a:solidFill>
                <a:schemeClr val="dk2"/>
              </a:solidFill>
              <a:prstDash val="dot"/>
              <a:round/>
              <a:headEnd type="none" w="med" len="med"/>
              <a:tailEnd type="none" w="med" len="med"/>
            </a:ln>
          </p:spPr>
        </p:cxnSp>
        <p:cxnSp>
          <p:nvCxnSpPr>
            <p:cNvPr id="473" name="Google Shape;473;p49"/>
            <p:cNvCxnSpPr/>
            <p:nvPr/>
          </p:nvCxnSpPr>
          <p:spPr>
            <a:xfrm rot="10800000">
              <a:off x="6540050" y="2594450"/>
              <a:ext cx="0" cy="304200"/>
            </a:xfrm>
            <a:prstGeom prst="straightConnector1">
              <a:avLst/>
            </a:prstGeom>
            <a:noFill/>
            <a:ln w="9525" cap="flat" cmpd="sng">
              <a:solidFill>
                <a:schemeClr val="dk2"/>
              </a:solidFill>
              <a:prstDash val="dot"/>
              <a:round/>
              <a:headEnd type="none" w="med" len="med"/>
              <a:tailEnd type="none" w="med" len="med"/>
            </a:ln>
          </p:spPr>
        </p:cxnSp>
        <p:cxnSp>
          <p:nvCxnSpPr>
            <p:cNvPr id="474" name="Google Shape;474;p49"/>
            <p:cNvCxnSpPr/>
            <p:nvPr/>
          </p:nvCxnSpPr>
          <p:spPr>
            <a:xfrm rot="10800000">
              <a:off x="4006900" y="3277350"/>
              <a:ext cx="0" cy="547500"/>
            </a:xfrm>
            <a:prstGeom prst="straightConnector1">
              <a:avLst/>
            </a:prstGeom>
            <a:noFill/>
            <a:ln w="9525" cap="flat" cmpd="sng">
              <a:solidFill>
                <a:schemeClr val="dk2"/>
              </a:solidFill>
              <a:prstDash val="dot"/>
              <a:round/>
              <a:headEnd type="none" w="med" len="med"/>
              <a:tailEnd type="none" w="med" len="med"/>
            </a:ln>
          </p:spPr>
        </p:cxnSp>
        <p:cxnSp>
          <p:nvCxnSpPr>
            <p:cNvPr id="475" name="Google Shape;475;p49"/>
            <p:cNvCxnSpPr/>
            <p:nvPr/>
          </p:nvCxnSpPr>
          <p:spPr>
            <a:xfrm rot="10800000">
              <a:off x="4751025" y="2838025"/>
              <a:ext cx="0" cy="547500"/>
            </a:xfrm>
            <a:prstGeom prst="straightConnector1">
              <a:avLst/>
            </a:prstGeom>
            <a:noFill/>
            <a:ln w="9525" cap="flat" cmpd="sng">
              <a:solidFill>
                <a:schemeClr val="dk2"/>
              </a:solidFill>
              <a:prstDash val="dot"/>
              <a:round/>
              <a:headEnd type="none" w="med" len="med"/>
              <a:tailEnd type="none" w="med" len="med"/>
            </a:ln>
          </p:spPr>
        </p:cxnSp>
        <p:cxnSp>
          <p:nvCxnSpPr>
            <p:cNvPr id="476" name="Google Shape;476;p49"/>
            <p:cNvCxnSpPr/>
            <p:nvPr/>
          </p:nvCxnSpPr>
          <p:spPr>
            <a:xfrm rot="10800000">
              <a:off x="5072675" y="2699500"/>
              <a:ext cx="0" cy="547500"/>
            </a:xfrm>
            <a:prstGeom prst="straightConnector1">
              <a:avLst/>
            </a:prstGeom>
            <a:noFill/>
            <a:ln w="9525" cap="flat" cmpd="sng">
              <a:solidFill>
                <a:schemeClr val="dk2"/>
              </a:solidFill>
              <a:prstDash val="dot"/>
              <a:round/>
              <a:headEnd type="none" w="med" len="med"/>
              <a:tailEnd type="none" w="med" len="med"/>
            </a:ln>
          </p:spPr>
        </p:cxnSp>
        <p:cxnSp>
          <p:nvCxnSpPr>
            <p:cNvPr id="477" name="Google Shape;477;p49"/>
            <p:cNvCxnSpPr/>
            <p:nvPr/>
          </p:nvCxnSpPr>
          <p:spPr>
            <a:xfrm rot="10800000">
              <a:off x="3695175" y="3118650"/>
              <a:ext cx="0" cy="1107600"/>
            </a:xfrm>
            <a:prstGeom prst="straightConnector1">
              <a:avLst/>
            </a:prstGeom>
            <a:noFill/>
            <a:ln w="9525" cap="flat" cmpd="sng">
              <a:solidFill>
                <a:schemeClr val="dk2"/>
              </a:solidFill>
              <a:prstDash val="dot"/>
              <a:round/>
              <a:headEnd type="none" w="med" len="med"/>
              <a:tailEnd type="none" w="med" len="med"/>
            </a:ln>
          </p:spPr>
        </p:cxnSp>
      </p:grpSp>
      <p:sp>
        <p:nvSpPr>
          <p:cNvPr id="478" name="Google Shape;478;p49"/>
          <p:cNvSpPr txBox="1"/>
          <p:nvPr/>
        </p:nvSpPr>
        <p:spPr>
          <a:xfrm>
            <a:off x="521600" y="2273900"/>
            <a:ext cx="2223600" cy="2198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s-419" sz="1100"/>
              <a:t>Bloque 6.- Investigaciones de Electrónica.</a:t>
            </a:r>
            <a:endParaRPr sz="1100"/>
          </a:p>
          <a:p>
            <a:pPr marL="0" lvl="0" indent="0" algn="l" rtl="0">
              <a:lnSpc>
                <a:spcPct val="115000"/>
              </a:lnSpc>
              <a:spcBef>
                <a:spcPts val="1200"/>
              </a:spcBef>
              <a:spcAft>
                <a:spcPts val="0"/>
              </a:spcAft>
              <a:buNone/>
            </a:pPr>
            <a:r>
              <a:rPr lang="es-419" sz="1100"/>
              <a:t>Bloque 7.- Post grados de la institución.</a:t>
            </a:r>
            <a:endParaRPr sz="1100"/>
          </a:p>
          <a:p>
            <a:pPr marL="0" lvl="0" indent="0" algn="l" rtl="0">
              <a:lnSpc>
                <a:spcPct val="115000"/>
              </a:lnSpc>
              <a:spcBef>
                <a:spcPts val="1200"/>
              </a:spcBef>
              <a:spcAft>
                <a:spcPts val="0"/>
              </a:spcAft>
              <a:buNone/>
            </a:pPr>
            <a:r>
              <a:rPr lang="es-419" sz="1100"/>
              <a:t>Bloque 8.- Bloque administrativo que interseca con la vía de acceso por el paseo escénico. </a:t>
            </a:r>
            <a:endParaRPr sz="1100"/>
          </a:p>
          <a:p>
            <a:pPr marL="0" lvl="0" indent="0" algn="l" rtl="0">
              <a:lnSpc>
                <a:spcPct val="115000"/>
              </a:lnSpc>
              <a:spcBef>
                <a:spcPts val="1200"/>
              </a:spcBef>
              <a:spcAft>
                <a:spcPts val="0"/>
              </a:spcAft>
              <a:buNone/>
            </a:pPr>
            <a:endParaRPr sz="1100"/>
          </a:p>
          <a:p>
            <a:pPr marL="0" lvl="0" indent="0" algn="l" rtl="0">
              <a:spcBef>
                <a:spcPts val="1200"/>
              </a:spcBef>
              <a:spcAft>
                <a:spcPts val="0"/>
              </a:spcAft>
              <a:buNone/>
            </a:pPr>
            <a:endParaRPr sz="1100">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50"/>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MODELADO: Topografía / Entorno</a:t>
            </a:r>
            <a:endParaRPr/>
          </a:p>
        </p:txBody>
      </p:sp>
      <p:pic>
        <p:nvPicPr>
          <p:cNvPr id="484" name="Google Shape;484;p50"/>
          <p:cNvPicPr preferRelativeResize="0"/>
          <p:nvPr/>
        </p:nvPicPr>
        <p:blipFill>
          <a:blip r:embed="rId3">
            <a:alphaModFix/>
          </a:blip>
          <a:stretch>
            <a:fillRect/>
          </a:stretch>
        </p:blipFill>
        <p:spPr>
          <a:xfrm>
            <a:off x="251025" y="1631775"/>
            <a:ext cx="8839204" cy="3098901"/>
          </a:xfrm>
          <a:prstGeom prst="rect">
            <a:avLst/>
          </a:prstGeom>
          <a:noFill/>
          <a:ln>
            <a:noFill/>
          </a:ln>
        </p:spPr>
      </p:pic>
      <p:pic>
        <p:nvPicPr>
          <p:cNvPr id="485" name="Google Shape;485;p50"/>
          <p:cNvPicPr preferRelativeResize="0"/>
          <p:nvPr/>
        </p:nvPicPr>
        <p:blipFill>
          <a:blip r:embed="rId4">
            <a:alphaModFix/>
          </a:blip>
          <a:stretch>
            <a:fillRect/>
          </a:stretch>
        </p:blipFill>
        <p:spPr>
          <a:xfrm>
            <a:off x="1266850" y="1014725"/>
            <a:ext cx="6175324" cy="3672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84"/>
                                        </p:tgtEl>
                                      </p:cBhvr>
                                    </p:animEffect>
                                    <p:set>
                                      <p:cBhvr>
                                        <p:cTn id="7" dur="1" fill="hold">
                                          <p:stCondLst>
                                            <p:cond delay="1000"/>
                                          </p:stCondLst>
                                        </p:cTn>
                                        <p:tgtEl>
                                          <p:spTgt spid="48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85"/>
                                        </p:tgtEl>
                                        <p:attrNameLst>
                                          <p:attrName>style.visibility</p:attrName>
                                        </p:attrNameLst>
                                      </p:cBhvr>
                                      <p:to>
                                        <p:strVal val="visible"/>
                                      </p:to>
                                    </p:set>
                                    <p:animEffect transition="in" filter="fade">
                                      <p:cBhvr>
                                        <p:cTn id="10" dur="1000"/>
                                        <p:tgtEl>
                                          <p:spTgt spid="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51"/>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MODELADO: </a:t>
            </a:r>
            <a:endParaRPr/>
          </a:p>
        </p:txBody>
      </p:sp>
      <p:sp>
        <p:nvSpPr>
          <p:cNvPr id="491" name="Google Shape;491;p51"/>
          <p:cNvSpPr txBox="1">
            <a:spLocks noGrp="1"/>
          </p:cNvSpPr>
          <p:nvPr>
            <p:ph type="body" idx="1"/>
          </p:nvPr>
        </p:nvSpPr>
        <p:spPr>
          <a:xfrm>
            <a:off x="1015925" y="1249200"/>
            <a:ext cx="1199400" cy="488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chemeClr val="accent3"/>
                </a:solidFill>
              </a:rPr>
              <a:t>BLOQUE 1-8</a:t>
            </a:r>
            <a:endParaRPr>
              <a:solidFill>
                <a:schemeClr val="accent3"/>
              </a:solidFill>
            </a:endParaRPr>
          </a:p>
        </p:txBody>
      </p:sp>
      <p:pic>
        <p:nvPicPr>
          <p:cNvPr id="492" name="Google Shape;492;p51"/>
          <p:cNvPicPr preferRelativeResize="0"/>
          <p:nvPr/>
        </p:nvPicPr>
        <p:blipFill>
          <a:blip r:embed="rId3">
            <a:alphaModFix/>
          </a:blip>
          <a:stretch>
            <a:fillRect/>
          </a:stretch>
        </p:blipFill>
        <p:spPr>
          <a:xfrm>
            <a:off x="2156600" y="1109900"/>
            <a:ext cx="6623876" cy="342785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52"/>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MODELADO: Hidrosanitario </a:t>
            </a:r>
            <a:endParaRPr/>
          </a:p>
        </p:txBody>
      </p:sp>
      <p:sp>
        <p:nvSpPr>
          <p:cNvPr id="498" name="Google Shape;498;p52"/>
          <p:cNvSpPr txBox="1">
            <a:spLocks noGrp="1"/>
          </p:cNvSpPr>
          <p:nvPr>
            <p:ph type="body" idx="1"/>
          </p:nvPr>
        </p:nvSpPr>
        <p:spPr>
          <a:xfrm>
            <a:off x="1015925" y="1249200"/>
            <a:ext cx="2307000" cy="488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chemeClr val="accent3"/>
                </a:solidFill>
              </a:rPr>
              <a:t>Proyecto: Planta baja</a:t>
            </a:r>
            <a:endParaRPr>
              <a:solidFill>
                <a:schemeClr val="accent3"/>
              </a:solidFill>
            </a:endParaRPr>
          </a:p>
        </p:txBody>
      </p:sp>
      <p:pic>
        <p:nvPicPr>
          <p:cNvPr id="499" name="Google Shape;499;p52"/>
          <p:cNvPicPr preferRelativeResize="0"/>
          <p:nvPr/>
        </p:nvPicPr>
        <p:blipFill>
          <a:blip r:embed="rId3">
            <a:alphaModFix/>
          </a:blip>
          <a:stretch>
            <a:fillRect/>
          </a:stretch>
        </p:blipFill>
        <p:spPr>
          <a:xfrm>
            <a:off x="3520825" y="1549925"/>
            <a:ext cx="5258375" cy="3145975"/>
          </a:xfrm>
          <a:prstGeom prst="rect">
            <a:avLst/>
          </a:prstGeom>
          <a:noFill/>
          <a:ln>
            <a:noFill/>
          </a:ln>
        </p:spPr>
      </p:pic>
      <p:pic>
        <p:nvPicPr>
          <p:cNvPr id="500" name="Google Shape;500;p52"/>
          <p:cNvPicPr preferRelativeResize="0"/>
          <p:nvPr/>
        </p:nvPicPr>
        <p:blipFill>
          <a:blip r:embed="rId4">
            <a:alphaModFix/>
          </a:blip>
          <a:stretch>
            <a:fillRect/>
          </a:stretch>
        </p:blipFill>
        <p:spPr>
          <a:xfrm>
            <a:off x="281700" y="1669700"/>
            <a:ext cx="3127031" cy="31013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53"/>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MODELADO: Hidrosanitario </a:t>
            </a:r>
            <a:endParaRPr/>
          </a:p>
        </p:txBody>
      </p:sp>
      <p:sp>
        <p:nvSpPr>
          <p:cNvPr id="506" name="Google Shape;506;p53"/>
          <p:cNvSpPr txBox="1">
            <a:spLocks noGrp="1"/>
          </p:cNvSpPr>
          <p:nvPr>
            <p:ph type="body" idx="1"/>
          </p:nvPr>
        </p:nvSpPr>
        <p:spPr>
          <a:xfrm>
            <a:off x="1015925" y="1249200"/>
            <a:ext cx="2307000" cy="488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chemeClr val="accent3"/>
                </a:solidFill>
              </a:rPr>
              <a:t>Proyecto: Detalles</a:t>
            </a:r>
            <a:endParaRPr>
              <a:solidFill>
                <a:schemeClr val="accent3"/>
              </a:solidFill>
            </a:endParaRPr>
          </a:p>
        </p:txBody>
      </p:sp>
      <p:pic>
        <p:nvPicPr>
          <p:cNvPr id="507" name="Google Shape;507;p53"/>
          <p:cNvPicPr preferRelativeResize="0"/>
          <p:nvPr/>
        </p:nvPicPr>
        <p:blipFill>
          <a:blip r:embed="rId3">
            <a:alphaModFix/>
          </a:blip>
          <a:stretch>
            <a:fillRect/>
          </a:stretch>
        </p:blipFill>
        <p:spPr>
          <a:xfrm>
            <a:off x="771499" y="2103750"/>
            <a:ext cx="3366300" cy="2068725"/>
          </a:xfrm>
          <a:prstGeom prst="rect">
            <a:avLst/>
          </a:prstGeom>
          <a:noFill/>
          <a:ln>
            <a:noFill/>
          </a:ln>
        </p:spPr>
      </p:pic>
      <p:pic>
        <p:nvPicPr>
          <p:cNvPr id="508" name="Google Shape;508;p53"/>
          <p:cNvPicPr preferRelativeResize="0"/>
          <p:nvPr/>
        </p:nvPicPr>
        <p:blipFill>
          <a:blip r:embed="rId4">
            <a:alphaModFix/>
          </a:blip>
          <a:stretch>
            <a:fillRect/>
          </a:stretch>
        </p:blipFill>
        <p:spPr>
          <a:xfrm>
            <a:off x="7825276" y="1737300"/>
            <a:ext cx="1091756" cy="1243475"/>
          </a:xfrm>
          <a:prstGeom prst="rect">
            <a:avLst/>
          </a:prstGeom>
          <a:noFill/>
          <a:ln>
            <a:noFill/>
          </a:ln>
        </p:spPr>
      </p:pic>
      <p:pic>
        <p:nvPicPr>
          <p:cNvPr id="509" name="Google Shape;509;p53"/>
          <p:cNvPicPr preferRelativeResize="0"/>
          <p:nvPr/>
        </p:nvPicPr>
        <p:blipFill>
          <a:blip r:embed="rId5">
            <a:alphaModFix/>
          </a:blip>
          <a:stretch>
            <a:fillRect/>
          </a:stretch>
        </p:blipFill>
        <p:spPr>
          <a:xfrm>
            <a:off x="4671025" y="1737300"/>
            <a:ext cx="2338475" cy="1039325"/>
          </a:xfrm>
          <a:prstGeom prst="rect">
            <a:avLst/>
          </a:prstGeom>
          <a:noFill/>
          <a:ln>
            <a:noFill/>
          </a:ln>
        </p:spPr>
      </p:pic>
      <p:pic>
        <p:nvPicPr>
          <p:cNvPr id="510" name="Google Shape;510;p53"/>
          <p:cNvPicPr preferRelativeResize="0"/>
          <p:nvPr/>
        </p:nvPicPr>
        <p:blipFill>
          <a:blip r:embed="rId6">
            <a:alphaModFix/>
          </a:blip>
          <a:stretch>
            <a:fillRect/>
          </a:stretch>
        </p:blipFill>
        <p:spPr>
          <a:xfrm>
            <a:off x="6287450" y="3221600"/>
            <a:ext cx="2629575" cy="1460500"/>
          </a:xfrm>
          <a:prstGeom prst="rect">
            <a:avLst/>
          </a:prstGeom>
          <a:noFill/>
          <a:ln>
            <a:noFill/>
          </a:ln>
        </p:spPr>
      </p:pic>
      <p:pic>
        <p:nvPicPr>
          <p:cNvPr id="511" name="Google Shape;511;p53"/>
          <p:cNvPicPr preferRelativeResize="0"/>
          <p:nvPr/>
        </p:nvPicPr>
        <p:blipFill>
          <a:blip r:embed="rId7">
            <a:alphaModFix/>
          </a:blip>
          <a:stretch>
            <a:fillRect/>
          </a:stretch>
        </p:blipFill>
        <p:spPr>
          <a:xfrm>
            <a:off x="4373150" y="2980771"/>
            <a:ext cx="1398557" cy="16210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54"/>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MODELADO: Hidrosanitario </a:t>
            </a:r>
            <a:endParaRPr/>
          </a:p>
        </p:txBody>
      </p:sp>
      <p:sp>
        <p:nvSpPr>
          <p:cNvPr id="517" name="Google Shape;517;p54"/>
          <p:cNvSpPr txBox="1">
            <a:spLocks noGrp="1"/>
          </p:cNvSpPr>
          <p:nvPr>
            <p:ph type="body" idx="1"/>
          </p:nvPr>
        </p:nvSpPr>
        <p:spPr>
          <a:xfrm>
            <a:off x="1015925" y="1249200"/>
            <a:ext cx="2307000" cy="488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chemeClr val="accent3"/>
                </a:solidFill>
              </a:rPr>
              <a:t>Proyecto Completo</a:t>
            </a:r>
            <a:endParaRPr>
              <a:solidFill>
                <a:schemeClr val="accent3"/>
              </a:solidFill>
            </a:endParaRPr>
          </a:p>
        </p:txBody>
      </p:sp>
      <p:pic>
        <p:nvPicPr>
          <p:cNvPr id="518" name="Google Shape;518;p54"/>
          <p:cNvPicPr preferRelativeResize="0"/>
          <p:nvPr/>
        </p:nvPicPr>
        <p:blipFill>
          <a:blip r:embed="rId3">
            <a:alphaModFix/>
          </a:blip>
          <a:stretch>
            <a:fillRect/>
          </a:stretch>
        </p:blipFill>
        <p:spPr>
          <a:xfrm>
            <a:off x="2185525" y="1684200"/>
            <a:ext cx="5249050" cy="3020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9"/>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PLANTEAMIENTO PROBLEMA</a:t>
            </a:r>
            <a:endParaRPr/>
          </a:p>
        </p:txBody>
      </p:sp>
      <p:pic>
        <p:nvPicPr>
          <p:cNvPr id="162" name="Google Shape;162;p19"/>
          <p:cNvPicPr preferRelativeResize="0"/>
          <p:nvPr/>
        </p:nvPicPr>
        <p:blipFill>
          <a:blip r:embed="rId3">
            <a:alphaModFix/>
          </a:blip>
          <a:stretch>
            <a:fillRect/>
          </a:stretch>
        </p:blipFill>
        <p:spPr>
          <a:xfrm>
            <a:off x="4996000" y="1799225"/>
            <a:ext cx="3470661" cy="2179575"/>
          </a:xfrm>
          <a:prstGeom prst="rect">
            <a:avLst/>
          </a:prstGeom>
          <a:noFill/>
          <a:ln>
            <a:noFill/>
          </a:ln>
        </p:spPr>
      </p:pic>
      <p:sp>
        <p:nvSpPr>
          <p:cNvPr id="163" name="Google Shape;163;p19"/>
          <p:cNvSpPr/>
          <p:nvPr/>
        </p:nvSpPr>
        <p:spPr>
          <a:xfrm>
            <a:off x="3842413" y="2621401"/>
            <a:ext cx="833400" cy="5352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4" name="Google Shape;164;p19"/>
          <p:cNvPicPr preferRelativeResize="0"/>
          <p:nvPr/>
        </p:nvPicPr>
        <p:blipFill>
          <a:blip r:embed="rId4">
            <a:alphaModFix/>
          </a:blip>
          <a:stretch>
            <a:fillRect/>
          </a:stretch>
        </p:blipFill>
        <p:spPr>
          <a:xfrm>
            <a:off x="797750" y="1799213"/>
            <a:ext cx="2724470" cy="217957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55"/>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MODELADO: Eléctrico / Electrónico </a:t>
            </a:r>
            <a:endParaRPr/>
          </a:p>
        </p:txBody>
      </p:sp>
      <p:sp>
        <p:nvSpPr>
          <p:cNvPr id="524" name="Google Shape;524;p55"/>
          <p:cNvSpPr txBox="1">
            <a:spLocks noGrp="1"/>
          </p:cNvSpPr>
          <p:nvPr>
            <p:ph type="body" idx="1"/>
          </p:nvPr>
        </p:nvSpPr>
        <p:spPr>
          <a:xfrm>
            <a:off x="1015925" y="1249200"/>
            <a:ext cx="1199400" cy="488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chemeClr val="accent3"/>
                </a:solidFill>
              </a:rPr>
              <a:t>BLOQUE 1-8</a:t>
            </a:r>
            <a:endParaRPr>
              <a:solidFill>
                <a:schemeClr val="accent3"/>
              </a:solidFill>
            </a:endParaRPr>
          </a:p>
        </p:txBody>
      </p:sp>
      <p:pic>
        <p:nvPicPr>
          <p:cNvPr id="525" name="Google Shape;525;p55"/>
          <p:cNvPicPr preferRelativeResize="0"/>
          <p:nvPr/>
        </p:nvPicPr>
        <p:blipFill>
          <a:blip r:embed="rId3">
            <a:alphaModFix/>
          </a:blip>
          <a:stretch>
            <a:fillRect/>
          </a:stretch>
        </p:blipFill>
        <p:spPr>
          <a:xfrm>
            <a:off x="4928913" y="1944700"/>
            <a:ext cx="3177645" cy="2446100"/>
          </a:xfrm>
          <a:prstGeom prst="rect">
            <a:avLst/>
          </a:prstGeom>
          <a:noFill/>
          <a:ln>
            <a:noFill/>
          </a:ln>
        </p:spPr>
      </p:pic>
      <p:pic>
        <p:nvPicPr>
          <p:cNvPr id="526" name="Google Shape;526;p55"/>
          <p:cNvPicPr preferRelativeResize="0"/>
          <p:nvPr/>
        </p:nvPicPr>
        <p:blipFill>
          <a:blip r:embed="rId4">
            <a:alphaModFix/>
          </a:blip>
          <a:stretch>
            <a:fillRect/>
          </a:stretch>
        </p:blipFill>
        <p:spPr>
          <a:xfrm>
            <a:off x="1015916" y="1944700"/>
            <a:ext cx="3154784" cy="2446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56"/>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MODELADO: Interferencias</a:t>
            </a:r>
            <a:endParaRPr/>
          </a:p>
        </p:txBody>
      </p:sp>
      <p:pic>
        <p:nvPicPr>
          <p:cNvPr id="532" name="Google Shape;532;p56"/>
          <p:cNvPicPr preferRelativeResize="0"/>
          <p:nvPr/>
        </p:nvPicPr>
        <p:blipFill>
          <a:blip r:embed="rId3">
            <a:alphaModFix/>
          </a:blip>
          <a:stretch>
            <a:fillRect/>
          </a:stretch>
        </p:blipFill>
        <p:spPr>
          <a:xfrm>
            <a:off x="1302275" y="1410000"/>
            <a:ext cx="1879047" cy="1412621"/>
          </a:xfrm>
          <a:prstGeom prst="rect">
            <a:avLst/>
          </a:prstGeom>
          <a:noFill/>
          <a:ln>
            <a:noFill/>
          </a:ln>
        </p:spPr>
      </p:pic>
      <p:pic>
        <p:nvPicPr>
          <p:cNvPr id="533" name="Google Shape;533;p56"/>
          <p:cNvPicPr preferRelativeResize="0"/>
          <p:nvPr/>
        </p:nvPicPr>
        <p:blipFill>
          <a:blip r:embed="rId4">
            <a:alphaModFix/>
          </a:blip>
          <a:stretch>
            <a:fillRect/>
          </a:stretch>
        </p:blipFill>
        <p:spPr>
          <a:xfrm>
            <a:off x="1302268" y="3141504"/>
            <a:ext cx="1959007" cy="1412621"/>
          </a:xfrm>
          <a:prstGeom prst="rect">
            <a:avLst/>
          </a:prstGeom>
          <a:noFill/>
          <a:ln>
            <a:noFill/>
          </a:ln>
        </p:spPr>
      </p:pic>
      <p:pic>
        <p:nvPicPr>
          <p:cNvPr id="534" name="Google Shape;534;p56"/>
          <p:cNvPicPr preferRelativeResize="0"/>
          <p:nvPr/>
        </p:nvPicPr>
        <p:blipFill>
          <a:blip r:embed="rId5">
            <a:alphaModFix/>
          </a:blip>
          <a:stretch>
            <a:fillRect/>
          </a:stretch>
        </p:blipFill>
        <p:spPr>
          <a:xfrm>
            <a:off x="4053476" y="1004675"/>
            <a:ext cx="1623900" cy="1817951"/>
          </a:xfrm>
          <a:prstGeom prst="rect">
            <a:avLst/>
          </a:prstGeom>
          <a:noFill/>
          <a:ln>
            <a:noFill/>
          </a:ln>
        </p:spPr>
      </p:pic>
      <p:pic>
        <p:nvPicPr>
          <p:cNvPr id="535" name="Google Shape;535;p56"/>
          <p:cNvPicPr preferRelativeResize="0"/>
          <p:nvPr/>
        </p:nvPicPr>
        <p:blipFill>
          <a:blip r:embed="rId6">
            <a:alphaModFix/>
          </a:blip>
          <a:stretch>
            <a:fillRect/>
          </a:stretch>
        </p:blipFill>
        <p:spPr>
          <a:xfrm>
            <a:off x="6410475" y="1004675"/>
            <a:ext cx="1731575" cy="1880858"/>
          </a:xfrm>
          <a:prstGeom prst="rect">
            <a:avLst/>
          </a:prstGeom>
          <a:noFill/>
          <a:ln>
            <a:noFill/>
          </a:ln>
        </p:spPr>
      </p:pic>
      <p:pic>
        <p:nvPicPr>
          <p:cNvPr id="536" name="Google Shape;536;p56"/>
          <p:cNvPicPr preferRelativeResize="0"/>
          <p:nvPr/>
        </p:nvPicPr>
        <p:blipFill>
          <a:blip r:embed="rId7">
            <a:alphaModFix/>
          </a:blip>
          <a:stretch>
            <a:fillRect/>
          </a:stretch>
        </p:blipFill>
        <p:spPr>
          <a:xfrm>
            <a:off x="4112000" y="3141500"/>
            <a:ext cx="1731575" cy="1570150"/>
          </a:xfrm>
          <a:prstGeom prst="rect">
            <a:avLst/>
          </a:prstGeom>
          <a:noFill/>
          <a:ln>
            <a:noFill/>
          </a:ln>
        </p:spPr>
      </p:pic>
      <p:pic>
        <p:nvPicPr>
          <p:cNvPr id="537" name="Google Shape;537;p56"/>
          <p:cNvPicPr preferRelativeResize="0"/>
          <p:nvPr/>
        </p:nvPicPr>
        <p:blipFill>
          <a:blip r:embed="rId8">
            <a:alphaModFix/>
          </a:blip>
          <a:stretch>
            <a:fillRect/>
          </a:stretch>
        </p:blipFill>
        <p:spPr>
          <a:xfrm>
            <a:off x="6138775" y="3359875"/>
            <a:ext cx="2720450" cy="1037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5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MODELO FM</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58"/>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BIM FM: Caso de estudio CI ESPE</a:t>
            </a:r>
            <a:endParaRPr/>
          </a:p>
        </p:txBody>
      </p:sp>
      <p:sp>
        <p:nvSpPr>
          <p:cNvPr id="548" name="Google Shape;548;p58"/>
          <p:cNvSpPr txBox="1">
            <a:spLocks noGrp="1"/>
          </p:cNvSpPr>
          <p:nvPr>
            <p:ph type="body" idx="1"/>
          </p:nvPr>
        </p:nvSpPr>
        <p:spPr>
          <a:xfrm>
            <a:off x="727650" y="1241625"/>
            <a:ext cx="2413200" cy="45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400">
                <a:solidFill>
                  <a:schemeClr val="dk1"/>
                </a:solidFill>
              </a:rPr>
              <a:t>GUIA IMPLEMENTACIÓN</a:t>
            </a:r>
            <a:endParaRPr sz="1400">
              <a:solidFill>
                <a:schemeClr val="dk1"/>
              </a:solidFill>
            </a:endParaRPr>
          </a:p>
        </p:txBody>
      </p:sp>
      <p:pic>
        <p:nvPicPr>
          <p:cNvPr id="549" name="Google Shape;549;p58"/>
          <p:cNvPicPr preferRelativeResize="0"/>
          <p:nvPr/>
        </p:nvPicPr>
        <p:blipFill>
          <a:blip r:embed="rId3">
            <a:alphaModFix/>
          </a:blip>
          <a:stretch>
            <a:fillRect/>
          </a:stretch>
        </p:blipFill>
        <p:spPr>
          <a:xfrm>
            <a:off x="3453775" y="1089225"/>
            <a:ext cx="4831776" cy="3682375"/>
          </a:xfrm>
          <a:prstGeom prst="rect">
            <a:avLst/>
          </a:prstGeom>
          <a:noFill/>
          <a:ln>
            <a:noFill/>
          </a:ln>
        </p:spPr>
      </p:pic>
      <p:sp>
        <p:nvSpPr>
          <p:cNvPr id="550" name="Google Shape;550;p58"/>
          <p:cNvSpPr txBox="1">
            <a:spLocks noGrp="1"/>
          </p:cNvSpPr>
          <p:nvPr>
            <p:ph type="body" idx="1"/>
          </p:nvPr>
        </p:nvSpPr>
        <p:spPr>
          <a:xfrm>
            <a:off x="727650" y="1744950"/>
            <a:ext cx="2117100" cy="1168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400">
                <a:solidFill>
                  <a:srgbClr val="000000"/>
                </a:solidFill>
              </a:rPr>
              <a:t>Edificación construida o en proceso de construcción</a:t>
            </a:r>
            <a:endParaRPr sz="1400">
              <a:solidFill>
                <a:srgbClr val="00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59"/>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BIM FM: Caso de estudio CI ESPE</a:t>
            </a:r>
            <a:endParaRPr/>
          </a:p>
        </p:txBody>
      </p:sp>
      <p:sp>
        <p:nvSpPr>
          <p:cNvPr id="556" name="Google Shape;556;p59"/>
          <p:cNvSpPr txBox="1">
            <a:spLocks noGrp="1"/>
          </p:cNvSpPr>
          <p:nvPr>
            <p:ph type="body" idx="1"/>
          </p:nvPr>
        </p:nvSpPr>
        <p:spPr>
          <a:xfrm>
            <a:off x="727650" y="1241625"/>
            <a:ext cx="2413200" cy="45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400">
                <a:solidFill>
                  <a:schemeClr val="dk1"/>
                </a:solidFill>
              </a:rPr>
              <a:t>GUIA IMPLEMENTACIÓN</a:t>
            </a:r>
            <a:endParaRPr sz="1400">
              <a:solidFill>
                <a:schemeClr val="dk1"/>
              </a:solidFill>
            </a:endParaRPr>
          </a:p>
        </p:txBody>
      </p:sp>
      <p:pic>
        <p:nvPicPr>
          <p:cNvPr id="557" name="Google Shape;557;p59"/>
          <p:cNvPicPr preferRelativeResize="0"/>
          <p:nvPr/>
        </p:nvPicPr>
        <p:blipFill rotWithShape="1">
          <a:blip r:embed="rId3">
            <a:alphaModFix/>
          </a:blip>
          <a:srcRect b="89475"/>
          <a:stretch/>
        </p:blipFill>
        <p:spPr>
          <a:xfrm>
            <a:off x="280725" y="2148150"/>
            <a:ext cx="3829350" cy="307151"/>
          </a:xfrm>
          <a:prstGeom prst="rect">
            <a:avLst/>
          </a:prstGeom>
          <a:noFill/>
          <a:ln>
            <a:noFill/>
          </a:ln>
        </p:spPr>
      </p:pic>
      <p:sp>
        <p:nvSpPr>
          <p:cNvPr id="558" name="Google Shape;558;p59"/>
          <p:cNvSpPr txBox="1">
            <a:spLocks noGrp="1"/>
          </p:cNvSpPr>
          <p:nvPr>
            <p:ph type="body" idx="1"/>
          </p:nvPr>
        </p:nvSpPr>
        <p:spPr>
          <a:xfrm>
            <a:off x="727650" y="1516350"/>
            <a:ext cx="2234400" cy="63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rgbClr val="9E9E9E"/>
                </a:solidFill>
              </a:rPr>
              <a:t>Edificación ya construida o en proceso de construcción</a:t>
            </a:r>
            <a:endParaRPr>
              <a:solidFill>
                <a:srgbClr val="9E9E9E"/>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0"/>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BIM FM: Caso de estudio CI ESPE</a:t>
            </a:r>
            <a:endParaRPr/>
          </a:p>
        </p:txBody>
      </p:sp>
      <p:sp>
        <p:nvSpPr>
          <p:cNvPr id="564" name="Google Shape;564;p60"/>
          <p:cNvSpPr txBox="1">
            <a:spLocks noGrp="1"/>
          </p:cNvSpPr>
          <p:nvPr>
            <p:ph type="body" idx="1"/>
          </p:nvPr>
        </p:nvSpPr>
        <p:spPr>
          <a:xfrm>
            <a:off x="727650" y="1241625"/>
            <a:ext cx="2413200" cy="45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400">
                <a:solidFill>
                  <a:schemeClr val="dk1"/>
                </a:solidFill>
              </a:rPr>
              <a:t>GUIA IMPLEMENTACIÓN</a:t>
            </a:r>
            <a:endParaRPr sz="1400">
              <a:solidFill>
                <a:schemeClr val="dk1"/>
              </a:solidFill>
            </a:endParaRPr>
          </a:p>
        </p:txBody>
      </p:sp>
      <p:pic>
        <p:nvPicPr>
          <p:cNvPr id="565" name="Google Shape;565;p60"/>
          <p:cNvPicPr preferRelativeResize="0"/>
          <p:nvPr/>
        </p:nvPicPr>
        <p:blipFill rotWithShape="1">
          <a:blip r:embed="rId3">
            <a:alphaModFix/>
          </a:blip>
          <a:srcRect b="80166"/>
          <a:stretch/>
        </p:blipFill>
        <p:spPr>
          <a:xfrm>
            <a:off x="280725" y="2148150"/>
            <a:ext cx="3829350" cy="578825"/>
          </a:xfrm>
          <a:prstGeom prst="rect">
            <a:avLst/>
          </a:prstGeom>
          <a:noFill/>
          <a:ln>
            <a:noFill/>
          </a:ln>
        </p:spPr>
      </p:pic>
      <p:sp>
        <p:nvSpPr>
          <p:cNvPr id="566" name="Google Shape;566;p60"/>
          <p:cNvSpPr txBox="1">
            <a:spLocks noGrp="1"/>
          </p:cNvSpPr>
          <p:nvPr>
            <p:ph type="body" idx="1"/>
          </p:nvPr>
        </p:nvSpPr>
        <p:spPr>
          <a:xfrm>
            <a:off x="727650" y="1516350"/>
            <a:ext cx="2234400" cy="63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rgbClr val="9E9E9E"/>
                </a:solidFill>
              </a:rPr>
              <a:t>Edificación ya construida o en proceso de construcción</a:t>
            </a:r>
            <a:endParaRPr>
              <a:solidFill>
                <a:srgbClr val="9E9E9E"/>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61"/>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BIM FM: Guia: Gestión Información</a:t>
            </a:r>
            <a:endParaRPr/>
          </a:p>
        </p:txBody>
      </p:sp>
      <p:sp>
        <p:nvSpPr>
          <p:cNvPr id="572" name="Google Shape;572;p61"/>
          <p:cNvSpPr txBox="1">
            <a:spLocks noGrp="1"/>
          </p:cNvSpPr>
          <p:nvPr>
            <p:ph type="body" idx="1"/>
          </p:nvPr>
        </p:nvSpPr>
        <p:spPr>
          <a:xfrm>
            <a:off x="727650" y="1241625"/>
            <a:ext cx="2413200" cy="45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400">
                <a:solidFill>
                  <a:schemeClr val="dk1"/>
                </a:solidFill>
              </a:rPr>
              <a:t>GUIA IMPLEMENTACIÓN</a:t>
            </a:r>
            <a:endParaRPr sz="1400">
              <a:solidFill>
                <a:schemeClr val="dk1"/>
              </a:solidFill>
            </a:endParaRPr>
          </a:p>
        </p:txBody>
      </p:sp>
      <p:pic>
        <p:nvPicPr>
          <p:cNvPr id="573" name="Google Shape;573;p61"/>
          <p:cNvPicPr preferRelativeResize="0"/>
          <p:nvPr/>
        </p:nvPicPr>
        <p:blipFill>
          <a:blip r:embed="rId3">
            <a:alphaModFix/>
          </a:blip>
          <a:stretch>
            <a:fillRect/>
          </a:stretch>
        </p:blipFill>
        <p:spPr>
          <a:xfrm>
            <a:off x="4223825" y="2465225"/>
            <a:ext cx="4460475" cy="2301671"/>
          </a:xfrm>
          <a:prstGeom prst="rect">
            <a:avLst/>
          </a:prstGeom>
          <a:noFill/>
          <a:ln>
            <a:noFill/>
          </a:ln>
        </p:spPr>
      </p:pic>
      <p:sp>
        <p:nvSpPr>
          <p:cNvPr id="574" name="Google Shape;574;p61"/>
          <p:cNvSpPr txBox="1">
            <a:spLocks noGrp="1"/>
          </p:cNvSpPr>
          <p:nvPr>
            <p:ph type="body" idx="1"/>
          </p:nvPr>
        </p:nvSpPr>
        <p:spPr>
          <a:xfrm>
            <a:off x="4402775" y="1241625"/>
            <a:ext cx="4214400" cy="112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400">
                <a:solidFill>
                  <a:srgbClr val="000000"/>
                </a:solidFill>
              </a:rPr>
              <a:t>Visualizadores en línea o programas que usen ficheros IFC.</a:t>
            </a:r>
            <a:endParaRPr sz="1400">
              <a:solidFill>
                <a:srgbClr val="000000"/>
              </a:solidFill>
            </a:endParaRPr>
          </a:p>
          <a:p>
            <a:pPr marL="0" lvl="0" indent="0" algn="l" rtl="0">
              <a:spcBef>
                <a:spcPts val="1600"/>
              </a:spcBef>
              <a:spcAft>
                <a:spcPts val="1600"/>
              </a:spcAft>
              <a:buNone/>
            </a:pPr>
            <a:r>
              <a:rPr lang="es-419" sz="1400">
                <a:solidFill>
                  <a:srgbClr val="000000"/>
                </a:solidFill>
              </a:rPr>
              <a:t>Permiten ver, filtrar, entender la información</a:t>
            </a:r>
            <a:endParaRPr sz="1400">
              <a:solidFill>
                <a:srgbClr val="000000"/>
              </a:solidFill>
            </a:endParaRPr>
          </a:p>
        </p:txBody>
      </p:sp>
      <p:pic>
        <p:nvPicPr>
          <p:cNvPr id="575" name="Google Shape;575;p61"/>
          <p:cNvPicPr preferRelativeResize="0"/>
          <p:nvPr/>
        </p:nvPicPr>
        <p:blipFill rotWithShape="1">
          <a:blip r:embed="rId4">
            <a:alphaModFix/>
          </a:blip>
          <a:srcRect b="72691"/>
          <a:stretch/>
        </p:blipFill>
        <p:spPr>
          <a:xfrm>
            <a:off x="280725" y="2148150"/>
            <a:ext cx="3829350" cy="796975"/>
          </a:xfrm>
          <a:prstGeom prst="rect">
            <a:avLst/>
          </a:prstGeom>
          <a:noFill/>
          <a:ln>
            <a:noFill/>
          </a:ln>
        </p:spPr>
      </p:pic>
      <p:sp>
        <p:nvSpPr>
          <p:cNvPr id="576" name="Google Shape;576;p61"/>
          <p:cNvSpPr txBox="1">
            <a:spLocks noGrp="1"/>
          </p:cNvSpPr>
          <p:nvPr>
            <p:ph type="body" idx="1"/>
          </p:nvPr>
        </p:nvSpPr>
        <p:spPr>
          <a:xfrm>
            <a:off x="727650" y="1516350"/>
            <a:ext cx="2234400" cy="63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rgbClr val="9E9E9E"/>
                </a:solidFill>
              </a:rPr>
              <a:t>Edificación ya construida o en proceso de construcción</a:t>
            </a:r>
            <a:endParaRPr>
              <a:solidFill>
                <a:srgbClr val="9E9E9E"/>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62"/>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BIM FM: Guia: Identificación de elementos</a:t>
            </a:r>
            <a:endParaRPr/>
          </a:p>
          <a:p>
            <a:pPr marL="0" lvl="0" indent="0" algn="l" rtl="0">
              <a:spcBef>
                <a:spcPts val="0"/>
              </a:spcBef>
              <a:spcAft>
                <a:spcPts val="0"/>
              </a:spcAft>
              <a:buNone/>
            </a:pPr>
            <a:endParaRPr/>
          </a:p>
        </p:txBody>
      </p:sp>
      <p:sp>
        <p:nvSpPr>
          <p:cNvPr id="582" name="Google Shape;582;p62"/>
          <p:cNvSpPr txBox="1">
            <a:spLocks noGrp="1"/>
          </p:cNvSpPr>
          <p:nvPr>
            <p:ph type="body" idx="1"/>
          </p:nvPr>
        </p:nvSpPr>
        <p:spPr>
          <a:xfrm>
            <a:off x="727650" y="1241625"/>
            <a:ext cx="2413200" cy="45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400">
                <a:solidFill>
                  <a:schemeClr val="dk1"/>
                </a:solidFill>
              </a:rPr>
              <a:t>GUIA IMPLEMENTACIÓN</a:t>
            </a:r>
            <a:endParaRPr sz="1400">
              <a:solidFill>
                <a:schemeClr val="dk1"/>
              </a:solidFill>
            </a:endParaRPr>
          </a:p>
        </p:txBody>
      </p:sp>
      <p:pic>
        <p:nvPicPr>
          <p:cNvPr id="583" name="Google Shape;583;p62"/>
          <p:cNvPicPr preferRelativeResize="0"/>
          <p:nvPr/>
        </p:nvPicPr>
        <p:blipFill rotWithShape="1">
          <a:blip r:embed="rId3">
            <a:alphaModFix/>
          </a:blip>
          <a:srcRect b="9288"/>
          <a:stretch/>
        </p:blipFill>
        <p:spPr>
          <a:xfrm>
            <a:off x="4296625" y="2412325"/>
            <a:ext cx="4620400" cy="2051524"/>
          </a:xfrm>
          <a:prstGeom prst="rect">
            <a:avLst/>
          </a:prstGeom>
          <a:noFill/>
          <a:ln>
            <a:noFill/>
          </a:ln>
        </p:spPr>
      </p:pic>
      <p:sp>
        <p:nvSpPr>
          <p:cNvPr id="584" name="Google Shape;584;p62"/>
          <p:cNvSpPr txBox="1">
            <a:spLocks noGrp="1"/>
          </p:cNvSpPr>
          <p:nvPr>
            <p:ph type="body" idx="1"/>
          </p:nvPr>
        </p:nvSpPr>
        <p:spPr>
          <a:xfrm>
            <a:off x="5317350" y="1241625"/>
            <a:ext cx="2117100" cy="9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400">
                <a:solidFill>
                  <a:srgbClr val="000000"/>
                </a:solidFill>
              </a:rPr>
              <a:t>Mapa de servicios</a:t>
            </a:r>
            <a:endParaRPr sz="1400">
              <a:solidFill>
                <a:srgbClr val="000000"/>
              </a:solidFill>
            </a:endParaRPr>
          </a:p>
          <a:p>
            <a:pPr marL="0" lvl="0" indent="0" algn="l" rtl="0">
              <a:spcBef>
                <a:spcPts val="1600"/>
              </a:spcBef>
              <a:spcAft>
                <a:spcPts val="1600"/>
              </a:spcAft>
              <a:buNone/>
            </a:pPr>
            <a:r>
              <a:rPr lang="es-419" sz="1400">
                <a:solidFill>
                  <a:srgbClr val="000000"/>
                </a:solidFill>
              </a:rPr>
              <a:t>Información: costos</a:t>
            </a:r>
            <a:endParaRPr sz="1400">
              <a:solidFill>
                <a:srgbClr val="000000"/>
              </a:solidFill>
            </a:endParaRPr>
          </a:p>
        </p:txBody>
      </p:sp>
      <p:pic>
        <p:nvPicPr>
          <p:cNvPr id="585" name="Google Shape;585;p62"/>
          <p:cNvPicPr preferRelativeResize="0"/>
          <p:nvPr/>
        </p:nvPicPr>
        <p:blipFill rotWithShape="1">
          <a:blip r:embed="rId4">
            <a:alphaModFix/>
          </a:blip>
          <a:srcRect b="64066"/>
          <a:stretch/>
        </p:blipFill>
        <p:spPr>
          <a:xfrm>
            <a:off x="280725" y="2148150"/>
            <a:ext cx="3829350" cy="1048699"/>
          </a:xfrm>
          <a:prstGeom prst="rect">
            <a:avLst/>
          </a:prstGeom>
          <a:noFill/>
          <a:ln>
            <a:noFill/>
          </a:ln>
        </p:spPr>
      </p:pic>
      <p:sp>
        <p:nvSpPr>
          <p:cNvPr id="586" name="Google Shape;586;p62"/>
          <p:cNvSpPr txBox="1">
            <a:spLocks noGrp="1"/>
          </p:cNvSpPr>
          <p:nvPr>
            <p:ph type="body" idx="1"/>
          </p:nvPr>
        </p:nvSpPr>
        <p:spPr>
          <a:xfrm>
            <a:off x="727650" y="1516350"/>
            <a:ext cx="2234400" cy="63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rgbClr val="9E9E9E"/>
                </a:solidFill>
              </a:rPr>
              <a:t>Edificación ya construida o en proceso de construcción</a:t>
            </a:r>
            <a:endParaRPr>
              <a:solidFill>
                <a:srgbClr val="9E9E9E"/>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63"/>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BIM FM: Guia: Manejo Información</a:t>
            </a:r>
            <a:endParaRPr/>
          </a:p>
        </p:txBody>
      </p:sp>
      <p:sp>
        <p:nvSpPr>
          <p:cNvPr id="592" name="Google Shape;592;p63"/>
          <p:cNvSpPr txBox="1">
            <a:spLocks noGrp="1"/>
          </p:cNvSpPr>
          <p:nvPr>
            <p:ph type="body" idx="1"/>
          </p:nvPr>
        </p:nvSpPr>
        <p:spPr>
          <a:xfrm>
            <a:off x="727650" y="1241625"/>
            <a:ext cx="2413200" cy="45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400">
                <a:solidFill>
                  <a:schemeClr val="dk1"/>
                </a:solidFill>
              </a:rPr>
              <a:t>GUIA IMPLEMENTACIÓN</a:t>
            </a:r>
            <a:endParaRPr sz="1400">
              <a:solidFill>
                <a:schemeClr val="dk1"/>
              </a:solidFill>
            </a:endParaRPr>
          </a:p>
        </p:txBody>
      </p:sp>
      <p:sp>
        <p:nvSpPr>
          <p:cNvPr id="593" name="Google Shape;593;p63"/>
          <p:cNvSpPr txBox="1"/>
          <p:nvPr/>
        </p:nvSpPr>
        <p:spPr>
          <a:xfrm>
            <a:off x="4906200" y="1241625"/>
            <a:ext cx="2413200" cy="45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a:t>Información de productos</a:t>
            </a:r>
            <a:endParaRPr/>
          </a:p>
        </p:txBody>
      </p:sp>
      <p:pic>
        <p:nvPicPr>
          <p:cNvPr id="594" name="Google Shape;594;p63"/>
          <p:cNvPicPr preferRelativeResize="0"/>
          <p:nvPr/>
        </p:nvPicPr>
        <p:blipFill>
          <a:blip r:embed="rId3">
            <a:alphaModFix/>
          </a:blip>
          <a:stretch>
            <a:fillRect/>
          </a:stretch>
        </p:blipFill>
        <p:spPr>
          <a:xfrm>
            <a:off x="4360173" y="2294550"/>
            <a:ext cx="3681151" cy="2446201"/>
          </a:xfrm>
          <a:prstGeom prst="rect">
            <a:avLst/>
          </a:prstGeom>
          <a:noFill/>
          <a:ln>
            <a:noFill/>
          </a:ln>
        </p:spPr>
      </p:pic>
      <p:sp>
        <p:nvSpPr>
          <p:cNvPr id="595" name="Google Shape;595;p63"/>
          <p:cNvSpPr txBox="1"/>
          <p:nvPr/>
        </p:nvSpPr>
        <p:spPr>
          <a:xfrm>
            <a:off x="4906200" y="1639100"/>
            <a:ext cx="2413200" cy="45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a:t>Documentación</a:t>
            </a:r>
            <a:endParaRPr/>
          </a:p>
        </p:txBody>
      </p:sp>
      <p:pic>
        <p:nvPicPr>
          <p:cNvPr id="596" name="Google Shape;596;p63"/>
          <p:cNvPicPr preferRelativeResize="0"/>
          <p:nvPr/>
        </p:nvPicPr>
        <p:blipFill rotWithShape="1">
          <a:blip r:embed="rId4">
            <a:alphaModFix/>
          </a:blip>
          <a:srcRect b="55440"/>
          <a:stretch/>
        </p:blipFill>
        <p:spPr>
          <a:xfrm>
            <a:off x="280725" y="2148150"/>
            <a:ext cx="3829350" cy="1300426"/>
          </a:xfrm>
          <a:prstGeom prst="rect">
            <a:avLst/>
          </a:prstGeom>
          <a:noFill/>
          <a:ln>
            <a:noFill/>
          </a:ln>
        </p:spPr>
      </p:pic>
      <p:sp>
        <p:nvSpPr>
          <p:cNvPr id="597" name="Google Shape;597;p63"/>
          <p:cNvSpPr txBox="1">
            <a:spLocks noGrp="1"/>
          </p:cNvSpPr>
          <p:nvPr>
            <p:ph type="body" idx="1"/>
          </p:nvPr>
        </p:nvSpPr>
        <p:spPr>
          <a:xfrm>
            <a:off x="727650" y="1516350"/>
            <a:ext cx="2234400" cy="63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rgbClr val="9E9E9E"/>
                </a:solidFill>
              </a:rPr>
              <a:t>Edificación ya construida o en proceso de construcción</a:t>
            </a:r>
            <a:endParaRPr>
              <a:solidFill>
                <a:srgbClr val="9E9E9E"/>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64"/>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BIM FM: Guia: Manejo Información</a:t>
            </a:r>
            <a:endParaRPr/>
          </a:p>
          <a:p>
            <a:pPr marL="0" lvl="0" indent="0" algn="l" rtl="0">
              <a:spcBef>
                <a:spcPts val="0"/>
              </a:spcBef>
              <a:spcAft>
                <a:spcPts val="0"/>
              </a:spcAft>
              <a:buNone/>
            </a:pPr>
            <a:endParaRPr/>
          </a:p>
        </p:txBody>
      </p:sp>
      <p:sp>
        <p:nvSpPr>
          <p:cNvPr id="603" name="Google Shape;603;p64"/>
          <p:cNvSpPr txBox="1">
            <a:spLocks noGrp="1"/>
          </p:cNvSpPr>
          <p:nvPr>
            <p:ph type="body" idx="1"/>
          </p:nvPr>
        </p:nvSpPr>
        <p:spPr>
          <a:xfrm>
            <a:off x="727650" y="1241625"/>
            <a:ext cx="2413200" cy="45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400">
                <a:solidFill>
                  <a:schemeClr val="dk1"/>
                </a:solidFill>
              </a:rPr>
              <a:t>GUIA IMPLEMENTACIÓN</a:t>
            </a:r>
            <a:endParaRPr sz="1400">
              <a:solidFill>
                <a:schemeClr val="dk1"/>
              </a:solidFill>
            </a:endParaRPr>
          </a:p>
        </p:txBody>
      </p:sp>
      <p:sp>
        <p:nvSpPr>
          <p:cNvPr id="604" name="Google Shape;604;p64"/>
          <p:cNvSpPr txBox="1"/>
          <p:nvPr/>
        </p:nvSpPr>
        <p:spPr>
          <a:xfrm>
            <a:off x="4572000" y="1241625"/>
            <a:ext cx="4034400" cy="457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419"/>
              <a:t>Puede incluirse instrucciones para su instalación, mantenimiento y procedimiento a seguir para reemplazarlos.</a:t>
            </a:r>
            <a:endParaRPr/>
          </a:p>
        </p:txBody>
      </p:sp>
      <p:pic>
        <p:nvPicPr>
          <p:cNvPr id="605" name="Google Shape;605;p64"/>
          <p:cNvPicPr preferRelativeResize="0"/>
          <p:nvPr/>
        </p:nvPicPr>
        <p:blipFill>
          <a:blip r:embed="rId3">
            <a:alphaModFix/>
          </a:blip>
          <a:stretch>
            <a:fillRect/>
          </a:stretch>
        </p:blipFill>
        <p:spPr>
          <a:xfrm>
            <a:off x="6025150" y="2211975"/>
            <a:ext cx="2581275" cy="2371725"/>
          </a:xfrm>
          <a:prstGeom prst="rect">
            <a:avLst/>
          </a:prstGeom>
          <a:noFill/>
          <a:ln>
            <a:noFill/>
          </a:ln>
        </p:spPr>
      </p:pic>
      <p:pic>
        <p:nvPicPr>
          <p:cNvPr id="606" name="Google Shape;606;p64"/>
          <p:cNvPicPr preferRelativeResize="0"/>
          <p:nvPr/>
        </p:nvPicPr>
        <p:blipFill rotWithShape="1">
          <a:blip r:embed="rId4">
            <a:alphaModFix/>
          </a:blip>
          <a:srcRect b="55440"/>
          <a:stretch/>
        </p:blipFill>
        <p:spPr>
          <a:xfrm>
            <a:off x="280725" y="2148150"/>
            <a:ext cx="3829350" cy="1300426"/>
          </a:xfrm>
          <a:prstGeom prst="rect">
            <a:avLst/>
          </a:prstGeom>
          <a:noFill/>
          <a:ln>
            <a:noFill/>
          </a:ln>
        </p:spPr>
      </p:pic>
      <p:sp>
        <p:nvSpPr>
          <p:cNvPr id="607" name="Google Shape;607;p64"/>
          <p:cNvSpPr txBox="1">
            <a:spLocks noGrp="1"/>
          </p:cNvSpPr>
          <p:nvPr>
            <p:ph type="body" idx="1"/>
          </p:nvPr>
        </p:nvSpPr>
        <p:spPr>
          <a:xfrm>
            <a:off x="727650" y="1516350"/>
            <a:ext cx="2234400" cy="63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rgbClr val="9E9E9E"/>
                </a:solidFill>
              </a:rPr>
              <a:t>Edificación ya construida o en proceso de construcción</a:t>
            </a:r>
            <a:endParaRPr>
              <a:solidFill>
                <a:srgbClr val="9E9E9E"/>
              </a:solidFill>
            </a:endParaRPr>
          </a:p>
        </p:txBody>
      </p:sp>
      <p:pic>
        <p:nvPicPr>
          <p:cNvPr id="608" name="Google Shape;608;p64"/>
          <p:cNvPicPr preferRelativeResize="0"/>
          <p:nvPr/>
        </p:nvPicPr>
        <p:blipFill>
          <a:blip r:embed="rId5">
            <a:alphaModFix/>
          </a:blip>
          <a:stretch>
            <a:fillRect/>
          </a:stretch>
        </p:blipFill>
        <p:spPr>
          <a:xfrm>
            <a:off x="3613400" y="3448575"/>
            <a:ext cx="2219325" cy="1162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0"/>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Objetivo general</a:t>
            </a:r>
            <a:endParaRPr/>
          </a:p>
        </p:txBody>
      </p:sp>
      <p:sp>
        <p:nvSpPr>
          <p:cNvPr id="170" name="Google Shape;170;p20"/>
          <p:cNvSpPr txBox="1">
            <a:spLocks noGrp="1"/>
          </p:cNvSpPr>
          <p:nvPr>
            <p:ph type="body" idx="1"/>
          </p:nvPr>
        </p:nvSpPr>
        <p:spPr>
          <a:xfrm>
            <a:off x="947375" y="1711500"/>
            <a:ext cx="7288200" cy="1770900"/>
          </a:xfrm>
          <a:prstGeom prst="rect">
            <a:avLst/>
          </a:prstGeom>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s-419" sz="2200">
                <a:solidFill>
                  <a:srgbClr val="000000"/>
                </a:solidFill>
              </a:rPr>
              <a:t>Realizar el modelamiento de la información del Centro de Investigaciones de la Universidad de las Fuerzas Armadas ESPE a través de las herramientas que ofrece la metodología BIM.</a:t>
            </a:r>
            <a:endParaRPr sz="2400">
              <a:solidFill>
                <a:srgbClr val="000000"/>
              </a:solidFill>
            </a:endParaRPr>
          </a:p>
          <a:p>
            <a:pPr marL="0" marR="0" lvl="0" indent="0" algn="l" rtl="0">
              <a:lnSpc>
                <a:spcPct val="115000"/>
              </a:lnSpc>
              <a:spcBef>
                <a:spcPts val="1600"/>
              </a:spcBef>
              <a:spcAft>
                <a:spcPts val="0"/>
              </a:spcAft>
              <a:buNone/>
            </a:pPr>
            <a:endParaRPr/>
          </a:p>
          <a:p>
            <a:pPr marL="0" marR="0" lvl="0" indent="0" algn="l" rtl="0">
              <a:lnSpc>
                <a:spcPct val="115000"/>
              </a:lnSpc>
              <a:spcBef>
                <a:spcPts val="1600"/>
              </a:spcBef>
              <a:spcAft>
                <a:spcPts val="0"/>
              </a:spcAft>
              <a:buNone/>
            </a:pPr>
            <a:endParaRPr/>
          </a:p>
          <a:p>
            <a:pPr marL="0" marR="0" lvl="0" indent="0" algn="l" rtl="0">
              <a:lnSpc>
                <a:spcPct val="115000"/>
              </a:lnSpc>
              <a:spcBef>
                <a:spcPts val="1600"/>
              </a:spcBef>
              <a:spcAft>
                <a:spcPts val="160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65"/>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BIM FM: Guia: Gestión FM</a:t>
            </a:r>
            <a:endParaRPr/>
          </a:p>
        </p:txBody>
      </p:sp>
      <p:sp>
        <p:nvSpPr>
          <p:cNvPr id="614" name="Google Shape;614;p65"/>
          <p:cNvSpPr txBox="1">
            <a:spLocks noGrp="1"/>
          </p:cNvSpPr>
          <p:nvPr>
            <p:ph type="body" idx="1"/>
          </p:nvPr>
        </p:nvSpPr>
        <p:spPr>
          <a:xfrm>
            <a:off x="727650" y="1241625"/>
            <a:ext cx="2413200" cy="45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400">
                <a:solidFill>
                  <a:schemeClr val="dk1"/>
                </a:solidFill>
              </a:rPr>
              <a:t>GUIA IMPLEMENTACIÓN</a:t>
            </a:r>
            <a:endParaRPr sz="1400">
              <a:solidFill>
                <a:schemeClr val="dk1"/>
              </a:solidFill>
            </a:endParaRPr>
          </a:p>
        </p:txBody>
      </p:sp>
      <p:sp>
        <p:nvSpPr>
          <p:cNvPr id="615" name="Google Shape;615;p65"/>
          <p:cNvSpPr txBox="1"/>
          <p:nvPr/>
        </p:nvSpPr>
        <p:spPr>
          <a:xfrm>
            <a:off x="4948175" y="1241625"/>
            <a:ext cx="3350100" cy="6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a:t>Costo O&amp;M es de 3 a 4 veces el costo de construcción de la edificación</a:t>
            </a:r>
            <a:endParaRPr/>
          </a:p>
        </p:txBody>
      </p:sp>
      <p:pic>
        <p:nvPicPr>
          <p:cNvPr id="616" name="Google Shape;616;p65" title="Points scored"/>
          <p:cNvPicPr preferRelativeResize="0"/>
          <p:nvPr/>
        </p:nvPicPr>
        <p:blipFill>
          <a:blip r:embed="rId3">
            <a:alphaModFix/>
          </a:blip>
          <a:stretch>
            <a:fillRect/>
          </a:stretch>
        </p:blipFill>
        <p:spPr>
          <a:xfrm>
            <a:off x="4206813" y="2139275"/>
            <a:ext cx="4463817" cy="2760125"/>
          </a:xfrm>
          <a:prstGeom prst="rect">
            <a:avLst/>
          </a:prstGeom>
          <a:noFill/>
          <a:ln>
            <a:noFill/>
          </a:ln>
        </p:spPr>
      </p:pic>
      <p:pic>
        <p:nvPicPr>
          <p:cNvPr id="617" name="Google Shape;617;p65"/>
          <p:cNvPicPr preferRelativeResize="0"/>
          <p:nvPr/>
        </p:nvPicPr>
        <p:blipFill rotWithShape="1">
          <a:blip r:embed="rId4">
            <a:alphaModFix/>
          </a:blip>
          <a:srcRect b="47103"/>
          <a:stretch/>
        </p:blipFill>
        <p:spPr>
          <a:xfrm>
            <a:off x="280725" y="2148150"/>
            <a:ext cx="3829350" cy="1543749"/>
          </a:xfrm>
          <a:prstGeom prst="rect">
            <a:avLst/>
          </a:prstGeom>
          <a:noFill/>
          <a:ln>
            <a:noFill/>
          </a:ln>
        </p:spPr>
      </p:pic>
      <p:sp>
        <p:nvSpPr>
          <p:cNvPr id="618" name="Google Shape;618;p65"/>
          <p:cNvSpPr txBox="1">
            <a:spLocks noGrp="1"/>
          </p:cNvSpPr>
          <p:nvPr>
            <p:ph type="body" idx="1"/>
          </p:nvPr>
        </p:nvSpPr>
        <p:spPr>
          <a:xfrm>
            <a:off x="727650" y="1516350"/>
            <a:ext cx="2234400" cy="63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rgbClr val="9E9E9E"/>
                </a:solidFill>
              </a:rPr>
              <a:t>Edificación ya construida o en proceso de construcción</a:t>
            </a:r>
            <a:endParaRPr>
              <a:solidFill>
                <a:srgbClr val="9E9E9E"/>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66"/>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BIM FM: Guia: Gestión FM</a:t>
            </a:r>
            <a:endParaRPr/>
          </a:p>
        </p:txBody>
      </p:sp>
      <p:sp>
        <p:nvSpPr>
          <p:cNvPr id="624" name="Google Shape;624;p66"/>
          <p:cNvSpPr txBox="1">
            <a:spLocks noGrp="1"/>
          </p:cNvSpPr>
          <p:nvPr>
            <p:ph type="body" idx="1"/>
          </p:nvPr>
        </p:nvSpPr>
        <p:spPr>
          <a:xfrm>
            <a:off x="727650" y="1241625"/>
            <a:ext cx="2413200" cy="45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400">
                <a:solidFill>
                  <a:schemeClr val="dk1"/>
                </a:solidFill>
              </a:rPr>
              <a:t>GUIA IMPLEMENTACIÓN</a:t>
            </a:r>
            <a:endParaRPr sz="1400">
              <a:solidFill>
                <a:schemeClr val="dk1"/>
              </a:solidFill>
            </a:endParaRPr>
          </a:p>
        </p:txBody>
      </p:sp>
      <p:sp>
        <p:nvSpPr>
          <p:cNvPr id="625" name="Google Shape;625;p66"/>
          <p:cNvSpPr txBox="1"/>
          <p:nvPr/>
        </p:nvSpPr>
        <p:spPr>
          <a:xfrm>
            <a:off x="4050350" y="1116450"/>
            <a:ext cx="858300" cy="39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a:t>Proceso</a:t>
            </a:r>
            <a:endParaRPr/>
          </a:p>
        </p:txBody>
      </p:sp>
      <p:sp>
        <p:nvSpPr>
          <p:cNvPr id="626" name="Google Shape;626;p66"/>
          <p:cNvSpPr txBox="1"/>
          <p:nvPr/>
        </p:nvSpPr>
        <p:spPr>
          <a:xfrm>
            <a:off x="5510325" y="1116450"/>
            <a:ext cx="1101600" cy="39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a:t>CAMBIO</a:t>
            </a:r>
            <a:endParaRPr/>
          </a:p>
        </p:txBody>
      </p:sp>
      <p:grpSp>
        <p:nvGrpSpPr>
          <p:cNvPr id="627" name="Google Shape;627;p66"/>
          <p:cNvGrpSpPr/>
          <p:nvPr/>
        </p:nvGrpSpPr>
        <p:grpSpPr>
          <a:xfrm>
            <a:off x="3355072" y="3646975"/>
            <a:ext cx="5490870" cy="478442"/>
            <a:chOff x="1593000" y="2322568"/>
            <a:chExt cx="5957975" cy="643500"/>
          </a:xfrm>
        </p:grpSpPr>
        <p:sp>
          <p:nvSpPr>
            <p:cNvPr id="628" name="Google Shape;628;p6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6"/>
            <p:cNvSpPr/>
            <p:nvPr/>
          </p:nvSpPr>
          <p:spPr>
            <a:xfrm flipH="1">
              <a:off x="2283025" y="2322575"/>
              <a:ext cx="1844400" cy="6426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6"/>
            <p:cNvSpPr/>
            <p:nvPr/>
          </p:nvSpPr>
          <p:spPr>
            <a:xfrm rot="-5400000">
              <a:off x="3501574" y="1934671"/>
              <a:ext cx="643356" cy="1419149"/>
            </a:xfrm>
            <a:prstGeom prst="flowChartOffpageConnector">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6"/>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419" sz="1000">
                  <a:solidFill>
                    <a:srgbClr val="FFFFFF"/>
                  </a:solidFill>
                  <a:latin typeface="Roboto Medium"/>
                  <a:ea typeface="Roboto Medium"/>
                  <a:cs typeface="Roboto Medium"/>
                  <a:sym typeface="Roboto Medium"/>
                </a:rPr>
                <a:t>Criterios de calidad</a:t>
              </a:r>
              <a:endParaRPr sz="1000">
                <a:solidFill>
                  <a:srgbClr val="FFFFFF"/>
                </a:solidFill>
                <a:latin typeface="Roboto"/>
                <a:ea typeface="Roboto"/>
                <a:cs typeface="Roboto"/>
                <a:sym typeface="Roboto"/>
              </a:endParaRPr>
            </a:p>
          </p:txBody>
        </p:sp>
        <p:sp>
          <p:nvSpPr>
            <p:cNvPr id="632" name="Google Shape;632;p66"/>
            <p:cNvSpPr/>
            <p:nvPr/>
          </p:nvSpPr>
          <p:spPr>
            <a:xfrm>
              <a:off x="1593000" y="2322568"/>
              <a:ext cx="690000" cy="642300"/>
            </a:xfrm>
            <a:prstGeom prst="rect">
              <a:avLst/>
            </a:prstGeom>
            <a:solidFill>
              <a:srgbClr val="0B7743"/>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6"/>
            <p:cNvSpPr/>
            <p:nvPr/>
          </p:nvSpPr>
          <p:spPr>
            <a:xfrm>
              <a:off x="1593000" y="2322575"/>
              <a:ext cx="690000" cy="642600"/>
            </a:xfrm>
            <a:prstGeom prst="rect">
              <a:avLst/>
            </a:prstGeom>
            <a:solidFill>
              <a:srgbClr val="0C81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419" sz="1800">
                  <a:solidFill>
                    <a:srgbClr val="FFFFFF"/>
                  </a:solidFill>
                  <a:latin typeface="Roboto Thin"/>
                  <a:ea typeface="Roboto Thin"/>
                  <a:cs typeface="Roboto Thin"/>
                  <a:sym typeface="Roboto Thin"/>
                </a:rPr>
                <a:t>05</a:t>
              </a:r>
              <a:endParaRPr sz="1800">
                <a:solidFill>
                  <a:srgbClr val="FFFFFF"/>
                </a:solidFill>
                <a:latin typeface="Roboto Thin"/>
                <a:ea typeface="Roboto Thin"/>
                <a:cs typeface="Roboto Thin"/>
                <a:sym typeface="Roboto Thin"/>
              </a:endParaRPr>
            </a:p>
          </p:txBody>
        </p:sp>
        <p:sp>
          <p:nvSpPr>
            <p:cNvPr id="634" name="Google Shape;634;p66"/>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79400" algn="l" rtl="0">
                <a:lnSpc>
                  <a:spcPct val="115000"/>
                </a:lnSpc>
                <a:spcBef>
                  <a:spcPts val="1200"/>
                </a:spcBef>
                <a:spcAft>
                  <a:spcPts val="0"/>
                </a:spcAft>
                <a:buClr>
                  <a:srgbClr val="0B7140"/>
                </a:buClr>
                <a:buSzPts val="800"/>
                <a:buFont typeface="Roboto"/>
                <a:buChar char="●"/>
              </a:pPr>
              <a:r>
                <a:rPr lang="es-419" sz="800">
                  <a:solidFill>
                    <a:srgbClr val="0B7140"/>
                  </a:solidFill>
                  <a:latin typeface="Roboto"/>
                  <a:ea typeface="Roboto"/>
                  <a:cs typeface="Roboto"/>
                  <a:sym typeface="Roboto"/>
                </a:rPr>
                <a:t>Estándares</a:t>
              </a:r>
              <a:endParaRPr sz="800">
                <a:solidFill>
                  <a:srgbClr val="0B7140"/>
                </a:solidFill>
                <a:latin typeface="Roboto"/>
                <a:ea typeface="Roboto"/>
                <a:cs typeface="Roboto"/>
                <a:sym typeface="Roboto"/>
              </a:endParaRPr>
            </a:p>
          </p:txBody>
        </p:sp>
      </p:grpSp>
      <p:grpSp>
        <p:nvGrpSpPr>
          <p:cNvPr id="635" name="Google Shape;635;p66"/>
          <p:cNvGrpSpPr/>
          <p:nvPr/>
        </p:nvGrpSpPr>
        <p:grpSpPr>
          <a:xfrm>
            <a:off x="3355072" y="3160049"/>
            <a:ext cx="5490870" cy="478442"/>
            <a:chOff x="1593000" y="2322568"/>
            <a:chExt cx="5957975" cy="643500"/>
          </a:xfrm>
        </p:grpSpPr>
        <p:sp>
          <p:nvSpPr>
            <p:cNvPr id="636" name="Google Shape;636;p6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6"/>
            <p:cNvSpPr/>
            <p:nvPr/>
          </p:nvSpPr>
          <p:spPr>
            <a:xfrm flipH="1">
              <a:off x="2283025" y="2322575"/>
              <a:ext cx="1844400" cy="6426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6"/>
            <p:cNvSpPr/>
            <p:nvPr/>
          </p:nvSpPr>
          <p:spPr>
            <a:xfrm rot="-5400000">
              <a:off x="3501574" y="1934671"/>
              <a:ext cx="643356" cy="1419149"/>
            </a:xfrm>
            <a:prstGeom prst="flowChartOffpageConnector">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6"/>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None/>
              </a:pPr>
              <a:r>
                <a:rPr lang="es-419" sz="1000">
                  <a:solidFill>
                    <a:srgbClr val="FFFFFF"/>
                  </a:solidFill>
                  <a:latin typeface="Roboto Medium"/>
                  <a:ea typeface="Roboto Medium"/>
                  <a:cs typeface="Roboto Medium"/>
                  <a:sym typeface="Roboto Medium"/>
                </a:rPr>
                <a:t>Perfiles BIM del equipo</a:t>
              </a:r>
              <a:endParaRPr sz="1000">
                <a:solidFill>
                  <a:srgbClr val="FFFFFF"/>
                </a:solidFill>
                <a:latin typeface="Roboto"/>
                <a:ea typeface="Roboto"/>
                <a:cs typeface="Roboto"/>
                <a:sym typeface="Roboto"/>
              </a:endParaRPr>
            </a:p>
          </p:txBody>
        </p:sp>
        <p:sp>
          <p:nvSpPr>
            <p:cNvPr id="640" name="Google Shape;640;p66"/>
            <p:cNvSpPr/>
            <p:nvPr/>
          </p:nvSpPr>
          <p:spPr>
            <a:xfrm>
              <a:off x="1593000" y="2322568"/>
              <a:ext cx="690000" cy="642300"/>
            </a:xfrm>
            <a:prstGeom prst="rect">
              <a:avLst/>
            </a:prstGeom>
            <a:solidFill>
              <a:srgbClr val="0B7743"/>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6"/>
            <p:cNvSpPr/>
            <p:nvPr/>
          </p:nvSpPr>
          <p:spPr>
            <a:xfrm>
              <a:off x="1593000" y="2322575"/>
              <a:ext cx="690000" cy="642600"/>
            </a:xfrm>
            <a:prstGeom prst="rect">
              <a:avLst/>
            </a:prstGeom>
            <a:solidFill>
              <a:srgbClr val="0C81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419" sz="1800">
                  <a:solidFill>
                    <a:srgbClr val="FFFFFF"/>
                  </a:solidFill>
                  <a:latin typeface="Roboto Thin"/>
                  <a:ea typeface="Roboto Thin"/>
                  <a:cs typeface="Roboto Thin"/>
                  <a:sym typeface="Roboto Thin"/>
                </a:rPr>
                <a:t>04</a:t>
              </a:r>
              <a:endParaRPr sz="1800">
                <a:solidFill>
                  <a:srgbClr val="FFFFFF"/>
                </a:solidFill>
                <a:latin typeface="Roboto Thin"/>
                <a:ea typeface="Roboto Thin"/>
                <a:cs typeface="Roboto Thin"/>
                <a:sym typeface="Roboto Thin"/>
              </a:endParaRPr>
            </a:p>
          </p:txBody>
        </p:sp>
        <p:sp>
          <p:nvSpPr>
            <p:cNvPr id="642" name="Google Shape;642;p66"/>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79400" algn="l" rtl="0">
                <a:lnSpc>
                  <a:spcPct val="115000"/>
                </a:lnSpc>
                <a:spcBef>
                  <a:spcPts val="1200"/>
                </a:spcBef>
                <a:spcAft>
                  <a:spcPts val="0"/>
                </a:spcAft>
                <a:buClr>
                  <a:srgbClr val="0B7140"/>
                </a:buClr>
                <a:buSzPts val="800"/>
                <a:buFont typeface="Roboto"/>
                <a:buChar char="●"/>
              </a:pPr>
              <a:r>
                <a:rPr lang="es-419" sz="800">
                  <a:solidFill>
                    <a:srgbClr val="0B7140"/>
                  </a:solidFill>
                  <a:latin typeface="Roboto"/>
                  <a:ea typeface="Roboto"/>
                  <a:cs typeface="Roboto"/>
                  <a:sym typeface="Roboto"/>
                </a:rPr>
                <a:t>Competencias y roles</a:t>
              </a:r>
              <a:endParaRPr sz="800">
                <a:solidFill>
                  <a:srgbClr val="0B7140"/>
                </a:solidFill>
                <a:latin typeface="Roboto"/>
                <a:ea typeface="Roboto"/>
                <a:cs typeface="Roboto"/>
                <a:sym typeface="Roboto"/>
              </a:endParaRPr>
            </a:p>
            <a:p>
              <a:pPr marL="457200" lvl="0" indent="-279400" algn="l" rtl="0">
                <a:lnSpc>
                  <a:spcPct val="115000"/>
                </a:lnSpc>
                <a:spcBef>
                  <a:spcPts val="0"/>
                </a:spcBef>
                <a:spcAft>
                  <a:spcPts val="0"/>
                </a:spcAft>
                <a:buClr>
                  <a:srgbClr val="0B7140"/>
                </a:buClr>
                <a:buSzPts val="800"/>
                <a:buFont typeface="Roboto"/>
                <a:buChar char="●"/>
              </a:pPr>
              <a:r>
                <a:rPr lang="es-419" sz="800">
                  <a:solidFill>
                    <a:srgbClr val="0B7140"/>
                  </a:solidFill>
                  <a:latin typeface="Roboto"/>
                  <a:ea typeface="Roboto"/>
                  <a:cs typeface="Roboto"/>
                  <a:sym typeface="Roboto"/>
                </a:rPr>
                <a:t>Capacitación </a:t>
              </a:r>
              <a:endParaRPr sz="800">
                <a:solidFill>
                  <a:srgbClr val="0B7140"/>
                </a:solidFill>
                <a:latin typeface="Roboto"/>
                <a:ea typeface="Roboto"/>
                <a:cs typeface="Roboto"/>
                <a:sym typeface="Roboto"/>
              </a:endParaRPr>
            </a:p>
          </p:txBody>
        </p:sp>
      </p:grpSp>
      <p:grpSp>
        <p:nvGrpSpPr>
          <p:cNvPr id="643" name="Google Shape;643;p66"/>
          <p:cNvGrpSpPr/>
          <p:nvPr/>
        </p:nvGrpSpPr>
        <p:grpSpPr>
          <a:xfrm>
            <a:off x="3355072" y="2673103"/>
            <a:ext cx="5490870" cy="478442"/>
            <a:chOff x="1593000" y="2322568"/>
            <a:chExt cx="5957975" cy="643500"/>
          </a:xfrm>
        </p:grpSpPr>
        <p:sp>
          <p:nvSpPr>
            <p:cNvPr id="644" name="Google Shape;644;p6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6"/>
            <p:cNvSpPr/>
            <p:nvPr/>
          </p:nvSpPr>
          <p:spPr>
            <a:xfrm flipH="1">
              <a:off x="2283025" y="2322575"/>
              <a:ext cx="1844400" cy="6426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6"/>
            <p:cNvSpPr/>
            <p:nvPr/>
          </p:nvSpPr>
          <p:spPr>
            <a:xfrm rot="-5400000">
              <a:off x="3501574" y="1934671"/>
              <a:ext cx="643356" cy="1419149"/>
            </a:xfrm>
            <a:prstGeom prst="flowChartOffpageConnector">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6"/>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None/>
              </a:pPr>
              <a:r>
                <a:rPr lang="es-419" sz="1000">
                  <a:solidFill>
                    <a:srgbClr val="FFFFFF"/>
                  </a:solidFill>
                  <a:latin typeface="Roboto Medium"/>
                  <a:ea typeface="Roboto Medium"/>
                  <a:cs typeface="Roboto Medium"/>
                  <a:sym typeface="Roboto Medium"/>
                </a:rPr>
                <a:t>Puesta en marcha implementación BIM</a:t>
              </a:r>
              <a:endParaRPr sz="1000">
                <a:solidFill>
                  <a:srgbClr val="FFFFFF"/>
                </a:solidFill>
                <a:latin typeface="Roboto Medium"/>
                <a:ea typeface="Roboto Medium"/>
                <a:cs typeface="Roboto Medium"/>
                <a:sym typeface="Roboto Medium"/>
              </a:endParaRPr>
            </a:p>
          </p:txBody>
        </p:sp>
        <p:sp>
          <p:nvSpPr>
            <p:cNvPr id="648" name="Google Shape;648;p66"/>
            <p:cNvSpPr/>
            <p:nvPr/>
          </p:nvSpPr>
          <p:spPr>
            <a:xfrm>
              <a:off x="1593000" y="2322568"/>
              <a:ext cx="690000" cy="642300"/>
            </a:xfrm>
            <a:prstGeom prst="rect">
              <a:avLst/>
            </a:prstGeom>
            <a:solidFill>
              <a:srgbClr val="0B7743"/>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6"/>
            <p:cNvSpPr/>
            <p:nvPr/>
          </p:nvSpPr>
          <p:spPr>
            <a:xfrm>
              <a:off x="1593000" y="2322575"/>
              <a:ext cx="690000" cy="642600"/>
            </a:xfrm>
            <a:prstGeom prst="rect">
              <a:avLst/>
            </a:prstGeom>
            <a:solidFill>
              <a:srgbClr val="0C81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419" sz="1800">
                  <a:solidFill>
                    <a:srgbClr val="FFFFFF"/>
                  </a:solidFill>
                  <a:latin typeface="Roboto Thin"/>
                  <a:ea typeface="Roboto Thin"/>
                  <a:cs typeface="Roboto Thin"/>
                  <a:sym typeface="Roboto Thin"/>
                </a:rPr>
                <a:t>03</a:t>
              </a:r>
              <a:endParaRPr sz="1800">
                <a:solidFill>
                  <a:srgbClr val="FFFFFF"/>
                </a:solidFill>
                <a:latin typeface="Roboto Thin"/>
                <a:ea typeface="Roboto Thin"/>
                <a:cs typeface="Roboto Thin"/>
                <a:sym typeface="Roboto Thin"/>
              </a:endParaRPr>
            </a:p>
          </p:txBody>
        </p:sp>
        <p:sp>
          <p:nvSpPr>
            <p:cNvPr id="650" name="Google Shape;650;p66"/>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79400" algn="l" rtl="0">
                <a:lnSpc>
                  <a:spcPct val="115000"/>
                </a:lnSpc>
                <a:spcBef>
                  <a:spcPts val="1200"/>
                </a:spcBef>
                <a:spcAft>
                  <a:spcPts val="0"/>
                </a:spcAft>
                <a:buClr>
                  <a:srgbClr val="0B7140"/>
                </a:buClr>
                <a:buSzPts val="800"/>
                <a:buFont typeface="Roboto"/>
                <a:buChar char="●"/>
              </a:pPr>
              <a:r>
                <a:rPr lang="es-419" sz="800">
                  <a:solidFill>
                    <a:srgbClr val="0B7140"/>
                  </a:solidFill>
                  <a:latin typeface="Roboto"/>
                  <a:ea typeface="Roboto"/>
                  <a:cs typeface="Roboto"/>
                  <a:sym typeface="Roboto"/>
                </a:rPr>
                <a:t>Transición progresiva</a:t>
              </a:r>
              <a:endParaRPr sz="800">
                <a:solidFill>
                  <a:srgbClr val="0B7140"/>
                </a:solidFill>
                <a:latin typeface="Roboto"/>
                <a:ea typeface="Roboto"/>
                <a:cs typeface="Roboto"/>
                <a:sym typeface="Roboto"/>
              </a:endParaRPr>
            </a:p>
            <a:p>
              <a:pPr marL="457200" lvl="0" indent="-279400" algn="l" rtl="0">
                <a:lnSpc>
                  <a:spcPct val="115000"/>
                </a:lnSpc>
                <a:spcBef>
                  <a:spcPts val="0"/>
                </a:spcBef>
                <a:spcAft>
                  <a:spcPts val="0"/>
                </a:spcAft>
                <a:buClr>
                  <a:srgbClr val="0B7140"/>
                </a:buClr>
                <a:buSzPts val="800"/>
                <a:buFont typeface="Roboto"/>
                <a:buChar char="●"/>
              </a:pPr>
              <a:r>
                <a:rPr lang="es-419" sz="800">
                  <a:solidFill>
                    <a:srgbClr val="0B7140"/>
                  </a:solidFill>
                  <a:latin typeface="Roboto"/>
                  <a:ea typeface="Roboto"/>
                  <a:cs typeface="Roboto"/>
                  <a:sym typeface="Roboto"/>
                </a:rPr>
                <a:t>Personal</a:t>
              </a:r>
              <a:endParaRPr sz="800">
                <a:solidFill>
                  <a:srgbClr val="0B7140"/>
                </a:solidFill>
                <a:latin typeface="Roboto"/>
                <a:ea typeface="Roboto"/>
                <a:cs typeface="Roboto"/>
                <a:sym typeface="Roboto"/>
              </a:endParaRPr>
            </a:p>
            <a:p>
              <a:pPr marL="457200" lvl="0" indent="-279400" algn="l" rtl="0">
                <a:lnSpc>
                  <a:spcPct val="115000"/>
                </a:lnSpc>
                <a:spcBef>
                  <a:spcPts val="0"/>
                </a:spcBef>
                <a:spcAft>
                  <a:spcPts val="0"/>
                </a:spcAft>
                <a:buClr>
                  <a:srgbClr val="0B7140"/>
                </a:buClr>
                <a:buSzPts val="800"/>
                <a:buFont typeface="Roboto"/>
                <a:buChar char="●"/>
              </a:pPr>
              <a:r>
                <a:rPr lang="es-419" sz="800">
                  <a:solidFill>
                    <a:srgbClr val="0B7140"/>
                  </a:solidFill>
                  <a:latin typeface="Roboto"/>
                  <a:ea typeface="Roboto"/>
                  <a:cs typeface="Roboto"/>
                  <a:sym typeface="Roboto"/>
                </a:rPr>
                <a:t>Herramientas </a:t>
              </a:r>
              <a:endParaRPr sz="800">
                <a:solidFill>
                  <a:srgbClr val="0B7140"/>
                </a:solidFill>
                <a:latin typeface="Roboto"/>
                <a:ea typeface="Roboto"/>
                <a:cs typeface="Roboto"/>
                <a:sym typeface="Roboto"/>
              </a:endParaRPr>
            </a:p>
          </p:txBody>
        </p:sp>
      </p:grpSp>
      <p:grpSp>
        <p:nvGrpSpPr>
          <p:cNvPr id="651" name="Google Shape;651;p66"/>
          <p:cNvGrpSpPr/>
          <p:nvPr/>
        </p:nvGrpSpPr>
        <p:grpSpPr>
          <a:xfrm>
            <a:off x="3355072" y="2186182"/>
            <a:ext cx="5490870" cy="478442"/>
            <a:chOff x="1593000" y="2322568"/>
            <a:chExt cx="5957975" cy="643500"/>
          </a:xfrm>
        </p:grpSpPr>
        <p:sp>
          <p:nvSpPr>
            <p:cNvPr id="652" name="Google Shape;652;p6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6"/>
            <p:cNvSpPr/>
            <p:nvPr/>
          </p:nvSpPr>
          <p:spPr>
            <a:xfrm flipH="1">
              <a:off x="2283025" y="2322575"/>
              <a:ext cx="1844400" cy="6426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6"/>
            <p:cNvSpPr/>
            <p:nvPr/>
          </p:nvSpPr>
          <p:spPr>
            <a:xfrm rot="-5400000">
              <a:off x="3501574" y="1934671"/>
              <a:ext cx="643356" cy="1419149"/>
            </a:xfrm>
            <a:prstGeom prst="flowChartOffpageConnector">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6"/>
            <p:cNvSpPr/>
            <p:nvPr/>
          </p:nvSpPr>
          <p:spPr>
            <a:xfrm>
              <a:off x="2342623" y="2399962"/>
              <a:ext cx="20451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None/>
              </a:pPr>
              <a:r>
                <a:rPr lang="es-419" sz="1000">
                  <a:solidFill>
                    <a:srgbClr val="FFFFFF"/>
                  </a:solidFill>
                  <a:latin typeface="Roboto Medium"/>
                  <a:ea typeface="Roboto Medium"/>
                  <a:cs typeface="Roboto Medium"/>
                  <a:sym typeface="Roboto Medium"/>
                </a:rPr>
                <a:t>Análisis de retorno de la inversión </a:t>
              </a:r>
              <a:endParaRPr sz="200">
                <a:solidFill>
                  <a:srgbClr val="FFFFFF"/>
                </a:solidFill>
                <a:latin typeface="Roboto Medium"/>
                <a:ea typeface="Roboto Medium"/>
                <a:cs typeface="Roboto Medium"/>
                <a:sym typeface="Roboto Medium"/>
              </a:endParaRPr>
            </a:p>
          </p:txBody>
        </p:sp>
        <p:sp>
          <p:nvSpPr>
            <p:cNvPr id="656" name="Google Shape;656;p66"/>
            <p:cNvSpPr/>
            <p:nvPr/>
          </p:nvSpPr>
          <p:spPr>
            <a:xfrm>
              <a:off x="1593000" y="2322568"/>
              <a:ext cx="690000" cy="642300"/>
            </a:xfrm>
            <a:prstGeom prst="rect">
              <a:avLst/>
            </a:prstGeom>
            <a:solidFill>
              <a:srgbClr val="0B7743"/>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6"/>
            <p:cNvSpPr/>
            <p:nvPr/>
          </p:nvSpPr>
          <p:spPr>
            <a:xfrm>
              <a:off x="1593000" y="2322575"/>
              <a:ext cx="690000" cy="642600"/>
            </a:xfrm>
            <a:prstGeom prst="rect">
              <a:avLst/>
            </a:prstGeom>
            <a:solidFill>
              <a:srgbClr val="0C81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419" sz="1800">
                  <a:solidFill>
                    <a:srgbClr val="FFFFFF"/>
                  </a:solidFill>
                  <a:latin typeface="Roboto Thin"/>
                  <a:ea typeface="Roboto Thin"/>
                  <a:cs typeface="Roboto Thin"/>
                  <a:sym typeface="Roboto Thin"/>
                </a:rPr>
                <a:t>02</a:t>
              </a:r>
              <a:endParaRPr sz="1800">
                <a:solidFill>
                  <a:srgbClr val="FFFFFF"/>
                </a:solidFill>
                <a:latin typeface="Roboto Thin"/>
                <a:ea typeface="Roboto Thin"/>
                <a:cs typeface="Roboto Thin"/>
                <a:sym typeface="Roboto Thin"/>
              </a:endParaRPr>
            </a:p>
          </p:txBody>
        </p:sp>
        <p:sp>
          <p:nvSpPr>
            <p:cNvPr id="658" name="Google Shape;658;p66"/>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marR="0" lvl="0" indent="-279400" algn="l" rtl="0">
                <a:lnSpc>
                  <a:spcPct val="115000"/>
                </a:lnSpc>
                <a:spcBef>
                  <a:spcPts val="1200"/>
                </a:spcBef>
                <a:spcAft>
                  <a:spcPts val="0"/>
                </a:spcAft>
                <a:buClr>
                  <a:srgbClr val="0B7140"/>
                </a:buClr>
                <a:buSzPts val="800"/>
                <a:buFont typeface="Roboto"/>
                <a:buChar char="●"/>
              </a:pPr>
              <a:r>
                <a:rPr lang="es-419" sz="800">
                  <a:solidFill>
                    <a:srgbClr val="0B7140"/>
                  </a:solidFill>
                  <a:latin typeface="Roboto"/>
                  <a:ea typeface="Roboto"/>
                  <a:cs typeface="Roboto"/>
                  <a:sym typeface="Roboto"/>
                </a:rPr>
                <a:t>Cambio de metodología</a:t>
              </a:r>
              <a:endParaRPr sz="800">
                <a:solidFill>
                  <a:srgbClr val="0B7140"/>
                </a:solidFill>
                <a:latin typeface="Roboto"/>
                <a:ea typeface="Roboto"/>
                <a:cs typeface="Roboto"/>
                <a:sym typeface="Roboto"/>
              </a:endParaRPr>
            </a:p>
          </p:txBody>
        </p:sp>
      </p:grpSp>
      <p:grpSp>
        <p:nvGrpSpPr>
          <p:cNvPr id="659" name="Google Shape;659;p66"/>
          <p:cNvGrpSpPr/>
          <p:nvPr/>
        </p:nvGrpSpPr>
        <p:grpSpPr>
          <a:xfrm>
            <a:off x="3355072" y="1699250"/>
            <a:ext cx="5490870" cy="478442"/>
            <a:chOff x="1593000" y="2322568"/>
            <a:chExt cx="5957975" cy="643500"/>
          </a:xfrm>
        </p:grpSpPr>
        <p:sp>
          <p:nvSpPr>
            <p:cNvPr id="660" name="Google Shape;660;p6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6"/>
            <p:cNvSpPr/>
            <p:nvPr/>
          </p:nvSpPr>
          <p:spPr>
            <a:xfrm flipH="1">
              <a:off x="2283025" y="2322575"/>
              <a:ext cx="1844400" cy="6426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6"/>
            <p:cNvSpPr/>
            <p:nvPr/>
          </p:nvSpPr>
          <p:spPr>
            <a:xfrm rot="-5400000">
              <a:off x="3501574" y="1934671"/>
              <a:ext cx="643356" cy="1419149"/>
            </a:xfrm>
            <a:prstGeom prst="flowChartOffpageConnector">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6"/>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None/>
              </a:pPr>
              <a:r>
                <a:rPr lang="es-419" sz="1000">
                  <a:solidFill>
                    <a:srgbClr val="FFFFFF"/>
                  </a:solidFill>
                  <a:latin typeface="Roboto Medium"/>
                  <a:ea typeface="Roboto Medium"/>
                  <a:cs typeface="Roboto Medium"/>
                  <a:sym typeface="Roboto Medium"/>
                </a:rPr>
                <a:t>Análisis de la organización</a:t>
              </a:r>
              <a:endParaRPr sz="1000">
                <a:solidFill>
                  <a:srgbClr val="FFFFFF"/>
                </a:solidFill>
                <a:latin typeface="Roboto Medium"/>
                <a:ea typeface="Roboto Medium"/>
                <a:cs typeface="Roboto Medium"/>
                <a:sym typeface="Roboto Medium"/>
              </a:endParaRPr>
            </a:p>
          </p:txBody>
        </p:sp>
        <p:sp>
          <p:nvSpPr>
            <p:cNvPr id="664" name="Google Shape;664;p66"/>
            <p:cNvSpPr/>
            <p:nvPr/>
          </p:nvSpPr>
          <p:spPr>
            <a:xfrm>
              <a:off x="1593000" y="2322568"/>
              <a:ext cx="690000" cy="642300"/>
            </a:xfrm>
            <a:prstGeom prst="rect">
              <a:avLst/>
            </a:prstGeom>
            <a:solidFill>
              <a:srgbClr val="0B7743"/>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6"/>
            <p:cNvSpPr/>
            <p:nvPr/>
          </p:nvSpPr>
          <p:spPr>
            <a:xfrm>
              <a:off x="1593000" y="2322575"/>
              <a:ext cx="690000" cy="642600"/>
            </a:xfrm>
            <a:prstGeom prst="rect">
              <a:avLst/>
            </a:prstGeom>
            <a:solidFill>
              <a:srgbClr val="0C81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419" sz="1800">
                  <a:solidFill>
                    <a:srgbClr val="FFFFFF"/>
                  </a:solidFill>
                  <a:latin typeface="Roboto Thin"/>
                  <a:ea typeface="Roboto Thin"/>
                  <a:cs typeface="Roboto Thin"/>
                  <a:sym typeface="Roboto Thin"/>
                </a:rPr>
                <a:t>01</a:t>
              </a:r>
              <a:endParaRPr sz="1800">
                <a:solidFill>
                  <a:srgbClr val="FFFFFF"/>
                </a:solidFill>
                <a:latin typeface="Roboto Thin"/>
                <a:ea typeface="Roboto Thin"/>
                <a:cs typeface="Roboto Thin"/>
                <a:sym typeface="Roboto Thin"/>
              </a:endParaRPr>
            </a:p>
          </p:txBody>
        </p:sp>
        <p:sp>
          <p:nvSpPr>
            <p:cNvPr id="666" name="Google Shape;666;p66"/>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79400" algn="l" rtl="0">
                <a:lnSpc>
                  <a:spcPct val="115000"/>
                </a:lnSpc>
                <a:spcBef>
                  <a:spcPts val="1200"/>
                </a:spcBef>
                <a:spcAft>
                  <a:spcPts val="0"/>
                </a:spcAft>
                <a:buClr>
                  <a:srgbClr val="0B7140"/>
                </a:buClr>
                <a:buSzPts val="800"/>
                <a:buFont typeface="Roboto"/>
                <a:buChar char="●"/>
              </a:pPr>
              <a:r>
                <a:rPr lang="es-419" sz="800">
                  <a:solidFill>
                    <a:srgbClr val="0B7140"/>
                  </a:solidFill>
                  <a:latin typeface="Roboto"/>
                  <a:ea typeface="Roboto"/>
                  <a:cs typeface="Roboto"/>
                  <a:sym typeface="Roboto"/>
                </a:rPr>
                <a:t>Procedimientos y tareas por parte de la unidad encargada del manejo y mantenimiento</a:t>
              </a:r>
              <a:endParaRPr sz="800">
                <a:solidFill>
                  <a:srgbClr val="0B7140"/>
                </a:solidFill>
                <a:latin typeface="Roboto"/>
                <a:ea typeface="Roboto"/>
                <a:cs typeface="Roboto"/>
                <a:sym typeface="Roboto"/>
              </a:endParaRPr>
            </a:p>
          </p:txBody>
        </p:sp>
      </p:grpSp>
      <p:grpSp>
        <p:nvGrpSpPr>
          <p:cNvPr id="667" name="Google Shape;667;p66"/>
          <p:cNvGrpSpPr/>
          <p:nvPr/>
        </p:nvGrpSpPr>
        <p:grpSpPr>
          <a:xfrm>
            <a:off x="3355072" y="4133883"/>
            <a:ext cx="5490870" cy="478442"/>
            <a:chOff x="1593000" y="2322568"/>
            <a:chExt cx="5957975" cy="643500"/>
          </a:xfrm>
        </p:grpSpPr>
        <p:sp>
          <p:nvSpPr>
            <p:cNvPr id="668" name="Google Shape;668;p6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6"/>
            <p:cNvSpPr/>
            <p:nvPr/>
          </p:nvSpPr>
          <p:spPr>
            <a:xfrm flipH="1">
              <a:off x="2283025" y="2322575"/>
              <a:ext cx="1844400" cy="6426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6"/>
            <p:cNvSpPr/>
            <p:nvPr/>
          </p:nvSpPr>
          <p:spPr>
            <a:xfrm rot="-5400000">
              <a:off x="3501574" y="1934671"/>
              <a:ext cx="643356" cy="1419149"/>
            </a:xfrm>
            <a:prstGeom prst="flowChartOffpageConnector">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6"/>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None/>
              </a:pPr>
              <a:r>
                <a:rPr lang="es-419" sz="1000">
                  <a:solidFill>
                    <a:srgbClr val="FFFFFF"/>
                  </a:solidFill>
                  <a:latin typeface="Roboto Medium"/>
                  <a:ea typeface="Roboto Medium"/>
                  <a:cs typeface="Roboto Medium"/>
                  <a:sym typeface="Roboto Medium"/>
                </a:rPr>
                <a:t>Soporte y control de la gestión en BIM </a:t>
              </a:r>
              <a:endParaRPr sz="1000">
                <a:solidFill>
                  <a:srgbClr val="FFFFFF"/>
                </a:solidFill>
                <a:latin typeface="Roboto Medium"/>
                <a:ea typeface="Roboto Medium"/>
                <a:cs typeface="Roboto Medium"/>
                <a:sym typeface="Roboto Medium"/>
              </a:endParaRPr>
            </a:p>
          </p:txBody>
        </p:sp>
        <p:sp>
          <p:nvSpPr>
            <p:cNvPr id="672" name="Google Shape;672;p66"/>
            <p:cNvSpPr/>
            <p:nvPr/>
          </p:nvSpPr>
          <p:spPr>
            <a:xfrm>
              <a:off x="1593000" y="2322568"/>
              <a:ext cx="690000" cy="642300"/>
            </a:xfrm>
            <a:prstGeom prst="rect">
              <a:avLst/>
            </a:prstGeom>
            <a:solidFill>
              <a:srgbClr val="0B7743"/>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6"/>
            <p:cNvSpPr/>
            <p:nvPr/>
          </p:nvSpPr>
          <p:spPr>
            <a:xfrm>
              <a:off x="1593000" y="2322575"/>
              <a:ext cx="690000" cy="642600"/>
            </a:xfrm>
            <a:prstGeom prst="rect">
              <a:avLst/>
            </a:prstGeom>
            <a:solidFill>
              <a:srgbClr val="0C81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419" sz="1800">
                  <a:solidFill>
                    <a:srgbClr val="FFFFFF"/>
                  </a:solidFill>
                  <a:latin typeface="Roboto Thin"/>
                  <a:ea typeface="Roboto Thin"/>
                  <a:cs typeface="Roboto Thin"/>
                  <a:sym typeface="Roboto Thin"/>
                </a:rPr>
                <a:t>06</a:t>
              </a:r>
              <a:endParaRPr sz="1800">
                <a:solidFill>
                  <a:srgbClr val="FFFFFF"/>
                </a:solidFill>
                <a:latin typeface="Roboto Thin"/>
                <a:ea typeface="Roboto Thin"/>
                <a:cs typeface="Roboto Thin"/>
                <a:sym typeface="Roboto Thin"/>
              </a:endParaRPr>
            </a:p>
          </p:txBody>
        </p:sp>
        <p:sp>
          <p:nvSpPr>
            <p:cNvPr id="674" name="Google Shape;674;p66"/>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79400" algn="l" rtl="0">
                <a:lnSpc>
                  <a:spcPct val="115000"/>
                </a:lnSpc>
                <a:spcBef>
                  <a:spcPts val="0"/>
                </a:spcBef>
                <a:spcAft>
                  <a:spcPts val="0"/>
                </a:spcAft>
                <a:buClr>
                  <a:srgbClr val="0B7140"/>
                </a:buClr>
                <a:buSzPts val="800"/>
                <a:buFont typeface="Roboto"/>
                <a:buChar char="●"/>
              </a:pPr>
              <a:r>
                <a:rPr lang="es-419" sz="800">
                  <a:solidFill>
                    <a:srgbClr val="0B7140"/>
                  </a:solidFill>
                  <a:latin typeface="Roboto"/>
                  <a:ea typeface="Roboto"/>
                  <a:cs typeface="Roboto"/>
                  <a:sym typeface="Roboto"/>
                </a:rPr>
                <a:t>Seguimiento</a:t>
              </a:r>
              <a:endParaRPr sz="800">
                <a:solidFill>
                  <a:srgbClr val="0B7140"/>
                </a:solidFill>
                <a:latin typeface="Roboto"/>
                <a:ea typeface="Roboto"/>
                <a:cs typeface="Roboto"/>
                <a:sym typeface="Roboto"/>
              </a:endParaRPr>
            </a:p>
          </p:txBody>
        </p:sp>
      </p:grpSp>
      <p:cxnSp>
        <p:nvCxnSpPr>
          <p:cNvPr id="675" name="Google Shape;675;p66"/>
          <p:cNvCxnSpPr>
            <a:stCxn id="625" idx="3"/>
            <a:endCxn id="626" idx="1"/>
          </p:cNvCxnSpPr>
          <p:nvPr/>
        </p:nvCxnSpPr>
        <p:spPr>
          <a:xfrm>
            <a:off x="4908650" y="1316400"/>
            <a:ext cx="601800" cy="0"/>
          </a:xfrm>
          <a:prstGeom prst="straightConnector1">
            <a:avLst/>
          </a:prstGeom>
          <a:noFill/>
          <a:ln w="9525" cap="flat" cmpd="sng">
            <a:solidFill>
              <a:schemeClr val="dk2"/>
            </a:solidFill>
            <a:prstDash val="solid"/>
            <a:round/>
            <a:headEnd type="none" w="med" len="med"/>
            <a:tailEnd type="triangle" w="med" len="med"/>
          </a:ln>
        </p:spPr>
      </p:cxnSp>
      <p:sp>
        <p:nvSpPr>
          <p:cNvPr id="676" name="Google Shape;676;p66"/>
          <p:cNvSpPr txBox="1">
            <a:spLocks noGrp="1"/>
          </p:cNvSpPr>
          <p:nvPr>
            <p:ph type="body" idx="1"/>
          </p:nvPr>
        </p:nvSpPr>
        <p:spPr>
          <a:xfrm>
            <a:off x="727650" y="1516350"/>
            <a:ext cx="2234400" cy="63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rgbClr val="9E9E9E"/>
                </a:solidFill>
              </a:rPr>
              <a:t>Edificación ya construida o en proceso de construcción</a:t>
            </a:r>
            <a:endParaRPr>
              <a:solidFill>
                <a:srgbClr val="9E9E9E"/>
              </a:solidFill>
            </a:endParaRPr>
          </a:p>
        </p:txBody>
      </p:sp>
      <p:sp>
        <p:nvSpPr>
          <p:cNvPr id="677" name="Google Shape;677;p66"/>
          <p:cNvSpPr txBox="1"/>
          <p:nvPr/>
        </p:nvSpPr>
        <p:spPr>
          <a:xfrm>
            <a:off x="872625" y="2571750"/>
            <a:ext cx="1493700" cy="56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a:latin typeface="Lato"/>
                <a:ea typeface="Lato"/>
                <a:cs typeface="Lato"/>
                <a:sym typeface="Lato"/>
              </a:rPr>
              <a:t>PLAN DE GESTION FM</a:t>
            </a:r>
            <a:endParaRPr>
              <a:latin typeface="Lato"/>
              <a:ea typeface="Lato"/>
              <a:cs typeface="Lato"/>
              <a:sym typeface="Lat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Google Shape;682;p67"/>
          <p:cNvPicPr preferRelativeResize="0"/>
          <p:nvPr/>
        </p:nvPicPr>
        <p:blipFill>
          <a:blip r:embed="rId3">
            <a:alphaModFix/>
          </a:blip>
          <a:stretch>
            <a:fillRect/>
          </a:stretch>
        </p:blipFill>
        <p:spPr>
          <a:xfrm>
            <a:off x="4707175" y="2046050"/>
            <a:ext cx="2820301" cy="2884374"/>
          </a:xfrm>
          <a:prstGeom prst="rect">
            <a:avLst/>
          </a:prstGeom>
          <a:noFill/>
          <a:ln>
            <a:noFill/>
          </a:ln>
        </p:spPr>
      </p:pic>
      <p:sp>
        <p:nvSpPr>
          <p:cNvPr id="683" name="Google Shape;683;p67"/>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BIM FM: Guia: Gestión Activos / Mantenimiento</a:t>
            </a:r>
            <a:endParaRPr/>
          </a:p>
        </p:txBody>
      </p:sp>
      <p:sp>
        <p:nvSpPr>
          <p:cNvPr id="684" name="Google Shape;684;p67"/>
          <p:cNvSpPr txBox="1">
            <a:spLocks noGrp="1"/>
          </p:cNvSpPr>
          <p:nvPr>
            <p:ph type="body" idx="1"/>
          </p:nvPr>
        </p:nvSpPr>
        <p:spPr>
          <a:xfrm>
            <a:off x="727650" y="1241625"/>
            <a:ext cx="2413200" cy="45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400">
                <a:solidFill>
                  <a:schemeClr val="dk1"/>
                </a:solidFill>
              </a:rPr>
              <a:t>GUIA IMPLEMENTACIÓN</a:t>
            </a:r>
            <a:endParaRPr sz="1400">
              <a:solidFill>
                <a:schemeClr val="dk1"/>
              </a:solidFill>
            </a:endParaRPr>
          </a:p>
        </p:txBody>
      </p:sp>
      <p:sp>
        <p:nvSpPr>
          <p:cNvPr id="685" name="Google Shape;685;p67"/>
          <p:cNvSpPr txBox="1"/>
          <p:nvPr/>
        </p:nvSpPr>
        <p:spPr>
          <a:xfrm>
            <a:off x="3656000" y="1241625"/>
            <a:ext cx="2678700" cy="457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s-419"/>
              <a:t>Inventarios de activos</a:t>
            </a:r>
            <a:endParaRPr/>
          </a:p>
          <a:p>
            <a:pPr marL="457200" lvl="0" indent="-317500" algn="l" rtl="0">
              <a:spcBef>
                <a:spcPts val="0"/>
              </a:spcBef>
              <a:spcAft>
                <a:spcPts val="0"/>
              </a:spcAft>
              <a:buSzPts val="1400"/>
              <a:buChar char="●"/>
            </a:pPr>
            <a:r>
              <a:rPr lang="es-419"/>
              <a:t>Codificación de activos (Físico y en modelo)</a:t>
            </a:r>
            <a:endParaRPr/>
          </a:p>
        </p:txBody>
      </p:sp>
      <p:sp>
        <p:nvSpPr>
          <p:cNvPr id="686" name="Google Shape;686;p67"/>
          <p:cNvSpPr txBox="1"/>
          <p:nvPr/>
        </p:nvSpPr>
        <p:spPr>
          <a:xfrm>
            <a:off x="6896875" y="1241625"/>
            <a:ext cx="1764300" cy="8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a:t>Uso de BIM en el mantenimiento</a:t>
            </a:r>
            <a:endParaRPr/>
          </a:p>
          <a:p>
            <a:pPr marL="457200" lvl="0" indent="-317500" algn="l" rtl="0">
              <a:spcBef>
                <a:spcPts val="0"/>
              </a:spcBef>
              <a:spcAft>
                <a:spcPts val="0"/>
              </a:spcAft>
              <a:buSzPts val="1400"/>
              <a:buChar char="●"/>
            </a:pPr>
            <a:r>
              <a:rPr lang="es-419"/>
              <a:t>Preventivo</a:t>
            </a:r>
            <a:endParaRPr/>
          </a:p>
          <a:p>
            <a:pPr marL="457200" lvl="0" indent="-317500" algn="l" rtl="0">
              <a:spcBef>
                <a:spcPts val="0"/>
              </a:spcBef>
              <a:spcAft>
                <a:spcPts val="0"/>
              </a:spcAft>
              <a:buSzPts val="1400"/>
              <a:buChar char="●"/>
            </a:pPr>
            <a:r>
              <a:rPr lang="es-419"/>
              <a:t>Correctivo</a:t>
            </a:r>
            <a:endParaRPr/>
          </a:p>
        </p:txBody>
      </p:sp>
      <p:pic>
        <p:nvPicPr>
          <p:cNvPr id="687" name="Google Shape;687;p67"/>
          <p:cNvPicPr preferRelativeResize="0"/>
          <p:nvPr/>
        </p:nvPicPr>
        <p:blipFill rotWithShape="1">
          <a:blip r:embed="rId4">
            <a:alphaModFix/>
          </a:blip>
          <a:srcRect b="30143"/>
          <a:stretch/>
        </p:blipFill>
        <p:spPr>
          <a:xfrm>
            <a:off x="280725" y="2148150"/>
            <a:ext cx="3829350" cy="2038801"/>
          </a:xfrm>
          <a:prstGeom prst="rect">
            <a:avLst/>
          </a:prstGeom>
          <a:noFill/>
          <a:ln>
            <a:noFill/>
          </a:ln>
        </p:spPr>
      </p:pic>
      <p:sp>
        <p:nvSpPr>
          <p:cNvPr id="688" name="Google Shape;688;p67"/>
          <p:cNvSpPr txBox="1">
            <a:spLocks noGrp="1"/>
          </p:cNvSpPr>
          <p:nvPr>
            <p:ph type="body" idx="1"/>
          </p:nvPr>
        </p:nvSpPr>
        <p:spPr>
          <a:xfrm>
            <a:off x="727650" y="1516350"/>
            <a:ext cx="2234400" cy="63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rgbClr val="9E9E9E"/>
                </a:solidFill>
              </a:rPr>
              <a:t>Edificación ya construida o en proceso de construcción</a:t>
            </a:r>
            <a:endParaRPr>
              <a:solidFill>
                <a:srgbClr val="9E9E9E"/>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3" name="Google Shape;693;p68"/>
          <p:cNvPicPr preferRelativeResize="0"/>
          <p:nvPr/>
        </p:nvPicPr>
        <p:blipFill>
          <a:blip r:embed="rId3">
            <a:alphaModFix/>
          </a:blip>
          <a:stretch>
            <a:fillRect/>
          </a:stretch>
        </p:blipFill>
        <p:spPr>
          <a:xfrm>
            <a:off x="4744575" y="858300"/>
            <a:ext cx="3919424" cy="4069874"/>
          </a:xfrm>
          <a:prstGeom prst="rect">
            <a:avLst/>
          </a:prstGeom>
          <a:noFill/>
          <a:ln>
            <a:noFill/>
          </a:ln>
        </p:spPr>
      </p:pic>
      <p:sp>
        <p:nvSpPr>
          <p:cNvPr id="694" name="Google Shape;694;p68"/>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BIM FM: Guia: Mantenimiento</a:t>
            </a:r>
            <a:endParaRPr/>
          </a:p>
        </p:txBody>
      </p:sp>
      <p:sp>
        <p:nvSpPr>
          <p:cNvPr id="695" name="Google Shape;695;p68"/>
          <p:cNvSpPr txBox="1">
            <a:spLocks noGrp="1"/>
          </p:cNvSpPr>
          <p:nvPr>
            <p:ph type="body" idx="1"/>
          </p:nvPr>
        </p:nvSpPr>
        <p:spPr>
          <a:xfrm>
            <a:off x="727650" y="1241625"/>
            <a:ext cx="2413200" cy="45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400">
                <a:solidFill>
                  <a:schemeClr val="dk1"/>
                </a:solidFill>
              </a:rPr>
              <a:t>GUIA IMPLEMENTACIÓN</a:t>
            </a:r>
            <a:endParaRPr sz="1400">
              <a:solidFill>
                <a:schemeClr val="dk1"/>
              </a:solidFill>
            </a:endParaRPr>
          </a:p>
        </p:txBody>
      </p:sp>
      <p:pic>
        <p:nvPicPr>
          <p:cNvPr id="696" name="Google Shape;696;p68"/>
          <p:cNvPicPr preferRelativeResize="0"/>
          <p:nvPr/>
        </p:nvPicPr>
        <p:blipFill rotWithShape="1">
          <a:blip r:embed="rId4">
            <a:alphaModFix/>
          </a:blip>
          <a:srcRect b="30143"/>
          <a:stretch/>
        </p:blipFill>
        <p:spPr>
          <a:xfrm>
            <a:off x="280725" y="2148150"/>
            <a:ext cx="3829350" cy="2038801"/>
          </a:xfrm>
          <a:prstGeom prst="rect">
            <a:avLst/>
          </a:prstGeom>
          <a:noFill/>
          <a:ln>
            <a:noFill/>
          </a:ln>
        </p:spPr>
      </p:pic>
      <p:sp>
        <p:nvSpPr>
          <p:cNvPr id="697" name="Google Shape;697;p68"/>
          <p:cNvSpPr txBox="1">
            <a:spLocks noGrp="1"/>
          </p:cNvSpPr>
          <p:nvPr>
            <p:ph type="body" idx="1"/>
          </p:nvPr>
        </p:nvSpPr>
        <p:spPr>
          <a:xfrm>
            <a:off x="727650" y="1516350"/>
            <a:ext cx="2234400" cy="63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rgbClr val="9E9E9E"/>
                </a:solidFill>
              </a:rPr>
              <a:t>Edificación ya construida o en proceso de construcción</a:t>
            </a:r>
            <a:endParaRPr>
              <a:solidFill>
                <a:srgbClr val="9E9E9E"/>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69"/>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BIM FM: Guia: Mantenimiento</a:t>
            </a:r>
            <a:endParaRPr/>
          </a:p>
        </p:txBody>
      </p:sp>
      <p:sp>
        <p:nvSpPr>
          <p:cNvPr id="703" name="Google Shape;703;p69"/>
          <p:cNvSpPr txBox="1">
            <a:spLocks noGrp="1"/>
          </p:cNvSpPr>
          <p:nvPr>
            <p:ph type="body" idx="1"/>
          </p:nvPr>
        </p:nvSpPr>
        <p:spPr>
          <a:xfrm>
            <a:off x="727650" y="1241625"/>
            <a:ext cx="2413200" cy="45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400">
                <a:solidFill>
                  <a:schemeClr val="dk1"/>
                </a:solidFill>
              </a:rPr>
              <a:t>GUIA IMPLEMENTACIÓN</a:t>
            </a:r>
            <a:endParaRPr sz="1400">
              <a:solidFill>
                <a:schemeClr val="dk1"/>
              </a:solidFill>
            </a:endParaRPr>
          </a:p>
        </p:txBody>
      </p:sp>
      <p:sp>
        <p:nvSpPr>
          <p:cNvPr id="704" name="Google Shape;704;p69"/>
          <p:cNvSpPr txBox="1"/>
          <p:nvPr/>
        </p:nvSpPr>
        <p:spPr>
          <a:xfrm>
            <a:off x="4315975" y="1241625"/>
            <a:ext cx="4108200" cy="84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a:t>Ejemplo: </a:t>
            </a:r>
            <a:endParaRPr/>
          </a:p>
          <a:p>
            <a:pPr marL="0" lvl="0" indent="0" algn="l" rtl="0">
              <a:spcBef>
                <a:spcPts val="0"/>
              </a:spcBef>
              <a:spcAft>
                <a:spcPts val="0"/>
              </a:spcAft>
              <a:buNone/>
            </a:pPr>
            <a:r>
              <a:rPr lang="es-419"/>
              <a:t>Programación 4D (tiempo) del mantenimiento</a:t>
            </a:r>
            <a:endParaRPr/>
          </a:p>
        </p:txBody>
      </p:sp>
      <p:pic>
        <p:nvPicPr>
          <p:cNvPr id="705" name="Google Shape;705;p69"/>
          <p:cNvPicPr preferRelativeResize="0"/>
          <p:nvPr/>
        </p:nvPicPr>
        <p:blipFill rotWithShape="1">
          <a:blip r:embed="rId3">
            <a:alphaModFix/>
          </a:blip>
          <a:srcRect b="23177"/>
          <a:stretch/>
        </p:blipFill>
        <p:spPr>
          <a:xfrm>
            <a:off x="780675" y="1861075"/>
            <a:ext cx="7186176" cy="31052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0"/>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BIM FM: Guia: Gestión Espacios</a:t>
            </a:r>
            <a:endParaRPr/>
          </a:p>
        </p:txBody>
      </p:sp>
      <p:sp>
        <p:nvSpPr>
          <p:cNvPr id="711" name="Google Shape;711;p70"/>
          <p:cNvSpPr txBox="1">
            <a:spLocks noGrp="1"/>
          </p:cNvSpPr>
          <p:nvPr>
            <p:ph type="body" idx="1"/>
          </p:nvPr>
        </p:nvSpPr>
        <p:spPr>
          <a:xfrm>
            <a:off x="727650" y="1241625"/>
            <a:ext cx="2413200" cy="45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400">
                <a:solidFill>
                  <a:schemeClr val="dk1"/>
                </a:solidFill>
              </a:rPr>
              <a:t>GUIA IMPLEMENTACIÓN</a:t>
            </a:r>
            <a:endParaRPr sz="1400">
              <a:solidFill>
                <a:schemeClr val="dk1"/>
              </a:solidFill>
            </a:endParaRPr>
          </a:p>
        </p:txBody>
      </p:sp>
      <p:sp>
        <p:nvSpPr>
          <p:cNvPr id="712" name="Google Shape;712;p70"/>
          <p:cNvSpPr txBox="1"/>
          <p:nvPr/>
        </p:nvSpPr>
        <p:spPr>
          <a:xfrm>
            <a:off x="3599075" y="1241625"/>
            <a:ext cx="4539900" cy="45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a:t>Gestión y filtrado de los espacios: habitaciones</a:t>
            </a:r>
            <a:endParaRPr/>
          </a:p>
        </p:txBody>
      </p:sp>
      <p:sp>
        <p:nvSpPr>
          <p:cNvPr id="713" name="Google Shape;713;p70"/>
          <p:cNvSpPr txBox="1"/>
          <p:nvPr/>
        </p:nvSpPr>
        <p:spPr>
          <a:xfrm>
            <a:off x="7476125" y="1073150"/>
            <a:ext cx="1668000" cy="8889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s-419"/>
              <a:t>Planificación </a:t>
            </a:r>
            <a:endParaRPr/>
          </a:p>
          <a:p>
            <a:pPr marL="457200" lvl="0" indent="-317500" algn="l" rtl="0">
              <a:spcBef>
                <a:spcPts val="0"/>
              </a:spcBef>
              <a:spcAft>
                <a:spcPts val="0"/>
              </a:spcAft>
              <a:buSzPts val="1400"/>
              <a:buChar char="●"/>
            </a:pPr>
            <a:r>
              <a:rPr lang="es-419"/>
              <a:t>Uso</a:t>
            </a:r>
            <a:endParaRPr/>
          </a:p>
          <a:p>
            <a:pPr marL="457200" lvl="0" indent="-317500" algn="l" rtl="0">
              <a:spcBef>
                <a:spcPts val="0"/>
              </a:spcBef>
              <a:spcAft>
                <a:spcPts val="0"/>
              </a:spcAft>
              <a:buSzPts val="1400"/>
              <a:buChar char="●"/>
            </a:pPr>
            <a:r>
              <a:rPr lang="es-419"/>
              <a:t>Mobiliario</a:t>
            </a:r>
            <a:endParaRPr/>
          </a:p>
        </p:txBody>
      </p:sp>
      <p:pic>
        <p:nvPicPr>
          <p:cNvPr id="714" name="Google Shape;714;p70"/>
          <p:cNvPicPr preferRelativeResize="0"/>
          <p:nvPr/>
        </p:nvPicPr>
        <p:blipFill>
          <a:blip r:embed="rId3">
            <a:alphaModFix/>
          </a:blip>
          <a:stretch>
            <a:fillRect/>
          </a:stretch>
        </p:blipFill>
        <p:spPr>
          <a:xfrm>
            <a:off x="4662900" y="1816900"/>
            <a:ext cx="3865887" cy="3107047"/>
          </a:xfrm>
          <a:prstGeom prst="rect">
            <a:avLst/>
          </a:prstGeom>
          <a:noFill/>
          <a:ln>
            <a:noFill/>
          </a:ln>
        </p:spPr>
      </p:pic>
      <p:pic>
        <p:nvPicPr>
          <p:cNvPr id="715" name="Google Shape;715;p70"/>
          <p:cNvPicPr preferRelativeResize="0"/>
          <p:nvPr/>
        </p:nvPicPr>
        <p:blipFill rotWithShape="1">
          <a:blip r:embed="rId4">
            <a:alphaModFix/>
          </a:blip>
          <a:srcRect b="22094"/>
          <a:stretch/>
        </p:blipFill>
        <p:spPr>
          <a:xfrm>
            <a:off x="280725" y="2148150"/>
            <a:ext cx="3829350" cy="2273750"/>
          </a:xfrm>
          <a:prstGeom prst="rect">
            <a:avLst/>
          </a:prstGeom>
          <a:noFill/>
          <a:ln>
            <a:noFill/>
          </a:ln>
        </p:spPr>
      </p:pic>
      <p:sp>
        <p:nvSpPr>
          <p:cNvPr id="716" name="Google Shape;716;p70"/>
          <p:cNvSpPr txBox="1">
            <a:spLocks noGrp="1"/>
          </p:cNvSpPr>
          <p:nvPr>
            <p:ph type="body" idx="1"/>
          </p:nvPr>
        </p:nvSpPr>
        <p:spPr>
          <a:xfrm>
            <a:off x="727650" y="1516350"/>
            <a:ext cx="2234400" cy="63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rgbClr val="9E9E9E"/>
                </a:solidFill>
              </a:rPr>
              <a:t>Edificación ya construida o en proceso de construcción</a:t>
            </a:r>
            <a:endParaRPr>
              <a:solidFill>
                <a:srgbClr val="9E9E9E"/>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71"/>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BIM FM: Guia: Remodelación</a:t>
            </a:r>
            <a:endParaRPr/>
          </a:p>
        </p:txBody>
      </p:sp>
      <p:sp>
        <p:nvSpPr>
          <p:cNvPr id="722" name="Google Shape;722;p71"/>
          <p:cNvSpPr txBox="1">
            <a:spLocks noGrp="1"/>
          </p:cNvSpPr>
          <p:nvPr>
            <p:ph type="body" idx="1"/>
          </p:nvPr>
        </p:nvSpPr>
        <p:spPr>
          <a:xfrm>
            <a:off x="727650" y="1241625"/>
            <a:ext cx="2413200" cy="45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400">
                <a:solidFill>
                  <a:schemeClr val="dk1"/>
                </a:solidFill>
              </a:rPr>
              <a:t>GUIA IMPLEMENTACIÓN</a:t>
            </a:r>
            <a:endParaRPr sz="1400">
              <a:solidFill>
                <a:schemeClr val="dk1"/>
              </a:solidFill>
            </a:endParaRPr>
          </a:p>
        </p:txBody>
      </p:sp>
      <p:sp>
        <p:nvSpPr>
          <p:cNvPr id="723" name="Google Shape;723;p71"/>
          <p:cNvSpPr txBox="1"/>
          <p:nvPr/>
        </p:nvSpPr>
        <p:spPr>
          <a:xfrm>
            <a:off x="4278050" y="1241625"/>
            <a:ext cx="4683300" cy="133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419"/>
              <a:t>-Crear nuevas fases en el modelo</a:t>
            </a:r>
            <a:endParaRPr/>
          </a:p>
          <a:p>
            <a:pPr marL="0" lvl="0" indent="0" algn="l" rtl="0">
              <a:lnSpc>
                <a:spcPct val="115000"/>
              </a:lnSpc>
              <a:spcBef>
                <a:spcPts val="0"/>
              </a:spcBef>
              <a:spcAft>
                <a:spcPts val="0"/>
              </a:spcAft>
              <a:buNone/>
            </a:pPr>
            <a:r>
              <a:rPr lang="es-419"/>
              <a:t>-Registro de cambios durante la vida útil del proyecto</a:t>
            </a:r>
            <a:endParaRPr/>
          </a:p>
          <a:p>
            <a:pPr marL="0" lvl="0" indent="0" algn="l" rtl="0">
              <a:lnSpc>
                <a:spcPct val="115000"/>
              </a:lnSpc>
              <a:spcBef>
                <a:spcPts val="0"/>
              </a:spcBef>
              <a:spcAft>
                <a:spcPts val="0"/>
              </a:spcAft>
              <a:buNone/>
            </a:pPr>
            <a:r>
              <a:rPr lang="es-419"/>
              <a:t>-Establecer requerimientos a diseñadores y contratistas: Implementación BIM</a:t>
            </a:r>
            <a:endParaRPr/>
          </a:p>
        </p:txBody>
      </p:sp>
      <p:pic>
        <p:nvPicPr>
          <p:cNvPr id="724" name="Google Shape;724;p71"/>
          <p:cNvPicPr preferRelativeResize="0"/>
          <p:nvPr/>
        </p:nvPicPr>
        <p:blipFill>
          <a:blip r:embed="rId3">
            <a:alphaModFix/>
          </a:blip>
          <a:stretch>
            <a:fillRect/>
          </a:stretch>
        </p:blipFill>
        <p:spPr>
          <a:xfrm>
            <a:off x="4397100" y="2452450"/>
            <a:ext cx="4519924" cy="2194450"/>
          </a:xfrm>
          <a:prstGeom prst="rect">
            <a:avLst/>
          </a:prstGeom>
          <a:noFill/>
          <a:ln>
            <a:noFill/>
          </a:ln>
        </p:spPr>
      </p:pic>
      <p:pic>
        <p:nvPicPr>
          <p:cNvPr id="725" name="Google Shape;725;p71"/>
          <p:cNvPicPr preferRelativeResize="0"/>
          <p:nvPr/>
        </p:nvPicPr>
        <p:blipFill rotWithShape="1">
          <a:blip r:embed="rId4">
            <a:alphaModFix/>
          </a:blip>
          <a:srcRect b="14383"/>
          <a:stretch/>
        </p:blipFill>
        <p:spPr>
          <a:xfrm>
            <a:off x="280725" y="2148150"/>
            <a:ext cx="3829350" cy="2498751"/>
          </a:xfrm>
          <a:prstGeom prst="rect">
            <a:avLst/>
          </a:prstGeom>
          <a:noFill/>
          <a:ln>
            <a:noFill/>
          </a:ln>
        </p:spPr>
      </p:pic>
      <p:sp>
        <p:nvSpPr>
          <p:cNvPr id="726" name="Google Shape;726;p71"/>
          <p:cNvSpPr txBox="1">
            <a:spLocks noGrp="1"/>
          </p:cNvSpPr>
          <p:nvPr>
            <p:ph type="body" idx="1"/>
          </p:nvPr>
        </p:nvSpPr>
        <p:spPr>
          <a:xfrm>
            <a:off x="727650" y="1516350"/>
            <a:ext cx="2234400" cy="63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rgbClr val="9E9E9E"/>
                </a:solidFill>
              </a:rPr>
              <a:t>Edificación ya construida o en proceso de construcción</a:t>
            </a:r>
            <a:endParaRPr>
              <a:solidFill>
                <a:srgbClr val="9E9E9E"/>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72"/>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BIM FM: Guia: Registro modelos</a:t>
            </a:r>
            <a:endParaRPr/>
          </a:p>
        </p:txBody>
      </p:sp>
      <p:sp>
        <p:nvSpPr>
          <p:cNvPr id="732" name="Google Shape;732;p72"/>
          <p:cNvSpPr txBox="1">
            <a:spLocks noGrp="1"/>
          </p:cNvSpPr>
          <p:nvPr>
            <p:ph type="body" idx="1"/>
          </p:nvPr>
        </p:nvSpPr>
        <p:spPr>
          <a:xfrm>
            <a:off x="727650" y="1241625"/>
            <a:ext cx="2413200" cy="45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400">
                <a:solidFill>
                  <a:schemeClr val="dk1"/>
                </a:solidFill>
              </a:rPr>
              <a:t>GUIA IMPLEMENTACIÓN</a:t>
            </a:r>
            <a:endParaRPr sz="1400">
              <a:solidFill>
                <a:schemeClr val="dk1"/>
              </a:solidFill>
            </a:endParaRPr>
          </a:p>
        </p:txBody>
      </p:sp>
      <p:sp>
        <p:nvSpPr>
          <p:cNvPr id="733" name="Google Shape;733;p72"/>
          <p:cNvSpPr txBox="1"/>
          <p:nvPr/>
        </p:nvSpPr>
        <p:spPr>
          <a:xfrm>
            <a:off x="4444725" y="1241625"/>
            <a:ext cx="4097100" cy="45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a:t>Actualización periódica modelos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734" name="Google Shape;734;p72"/>
          <p:cNvPicPr preferRelativeResize="0"/>
          <p:nvPr/>
        </p:nvPicPr>
        <p:blipFill>
          <a:blip r:embed="rId3">
            <a:alphaModFix/>
          </a:blip>
          <a:stretch>
            <a:fillRect/>
          </a:stretch>
        </p:blipFill>
        <p:spPr>
          <a:xfrm>
            <a:off x="4444725" y="1699425"/>
            <a:ext cx="4472298" cy="3074703"/>
          </a:xfrm>
          <a:prstGeom prst="rect">
            <a:avLst/>
          </a:prstGeom>
          <a:noFill/>
          <a:ln>
            <a:noFill/>
          </a:ln>
        </p:spPr>
      </p:pic>
      <p:pic>
        <p:nvPicPr>
          <p:cNvPr id="735" name="Google Shape;735;p72"/>
          <p:cNvPicPr preferRelativeResize="0"/>
          <p:nvPr/>
        </p:nvPicPr>
        <p:blipFill rotWithShape="1">
          <a:blip r:embed="rId4">
            <a:alphaModFix/>
          </a:blip>
          <a:srcRect b="1970"/>
          <a:stretch/>
        </p:blipFill>
        <p:spPr>
          <a:xfrm>
            <a:off x="280725" y="2148150"/>
            <a:ext cx="3829350" cy="2861099"/>
          </a:xfrm>
          <a:prstGeom prst="rect">
            <a:avLst/>
          </a:prstGeom>
          <a:noFill/>
          <a:ln>
            <a:noFill/>
          </a:ln>
        </p:spPr>
      </p:pic>
      <p:sp>
        <p:nvSpPr>
          <p:cNvPr id="736" name="Google Shape;736;p72"/>
          <p:cNvSpPr txBox="1">
            <a:spLocks noGrp="1"/>
          </p:cNvSpPr>
          <p:nvPr>
            <p:ph type="body" idx="1"/>
          </p:nvPr>
        </p:nvSpPr>
        <p:spPr>
          <a:xfrm>
            <a:off x="727650" y="1516350"/>
            <a:ext cx="2234400" cy="63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solidFill>
                  <a:srgbClr val="9E9E9E"/>
                </a:solidFill>
              </a:rPr>
              <a:t>Edificación ya construida o en proceso de construcción</a:t>
            </a:r>
            <a:endParaRPr>
              <a:solidFill>
                <a:srgbClr val="9E9E9E"/>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73"/>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BIM FM: Beneficios e Inversión</a:t>
            </a:r>
            <a:endParaRPr/>
          </a:p>
          <a:p>
            <a:pPr marL="0" lvl="0" indent="0" algn="l" rtl="0">
              <a:spcBef>
                <a:spcPts val="0"/>
              </a:spcBef>
              <a:spcAft>
                <a:spcPts val="0"/>
              </a:spcAft>
              <a:buNone/>
            </a:pPr>
            <a:endParaRPr/>
          </a:p>
        </p:txBody>
      </p:sp>
      <p:graphicFrame>
        <p:nvGraphicFramePr>
          <p:cNvPr id="742" name="Google Shape;742;p73"/>
          <p:cNvGraphicFramePr/>
          <p:nvPr/>
        </p:nvGraphicFramePr>
        <p:xfrm>
          <a:off x="782050" y="1316925"/>
          <a:ext cx="3000000" cy="3000000"/>
        </p:xfrm>
        <a:graphic>
          <a:graphicData uri="http://schemas.openxmlformats.org/drawingml/2006/table">
            <a:tbl>
              <a:tblPr>
                <a:noFill/>
                <a:tableStyleId>{F719F598-9570-4957-A3A5-B9EA1F2872E4}</a:tableStyleId>
              </a:tblPr>
              <a:tblGrid>
                <a:gridCol w="4530725">
                  <a:extLst>
                    <a:ext uri="{9D8B030D-6E8A-4147-A177-3AD203B41FA5}">
                      <a16:colId xmlns:a16="http://schemas.microsoft.com/office/drawing/2014/main" val="20000"/>
                    </a:ext>
                  </a:extLst>
                </a:gridCol>
                <a:gridCol w="1588700">
                  <a:extLst>
                    <a:ext uri="{9D8B030D-6E8A-4147-A177-3AD203B41FA5}">
                      <a16:colId xmlns:a16="http://schemas.microsoft.com/office/drawing/2014/main" val="20001"/>
                    </a:ext>
                  </a:extLst>
                </a:gridCol>
                <a:gridCol w="1897600">
                  <a:extLst>
                    <a:ext uri="{9D8B030D-6E8A-4147-A177-3AD203B41FA5}">
                      <a16:colId xmlns:a16="http://schemas.microsoft.com/office/drawing/2014/main" val="20002"/>
                    </a:ext>
                  </a:extLst>
                </a:gridCol>
              </a:tblGrid>
              <a:tr h="426075">
                <a:tc>
                  <a:txBody>
                    <a:bodyPr/>
                    <a:lstStyle/>
                    <a:p>
                      <a:pPr marL="0" lvl="0" indent="0" algn="ctr" rtl="0">
                        <a:lnSpc>
                          <a:spcPct val="100000"/>
                        </a:lnSpc>
                        <a:spcBef>
                          <a:spcPts val="0"/>
                        </a:spcBef>
                        <a:spcAft>
                          <a:spcPts val="0"/>
                        </a:spcAft>
                        <a:buNone/>
                      </a:pPr>
                      <a:r>
                        <a:rPr lang="es-419" sz="1200" b="1"/>
                        <a:t>Descripción</a:t>
                      </a:r>
                      <a:endParaRPr sz="1200" b="1"/>
                    </a:p>
                  </a:txBody>
                  <a:tcPr marL="68575" marR="68575" marT="91425" marB="91425">
                    <a:lnT w="12650" cap="flat" cmpd="sng">
                      <a:solidFill>
                        <a:srgbClr val="7F7F7F"/>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419" sz="1200" b="1"/>
                        <a:t>Costos</a:t>
                      </a:r>
                      <a:endParaRPr sz="1200" b="1"/>
                    </a:p>
                  </a:txBody>
                  <a:tcPr marL="68575" marR="68575" marT="91425" marB="91425">
                    <a:lnT w="12650" cap="flat" cmpd="sng">
                      <a:solidFill>
                        <a:srgbClr val="7F7F7F"/>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419" sz="1200" b="1"/>
                        <a:t>Costos/año</a:t>
                      </a:r>
                      <a:endParaRPr sz="1200" b="1"/>
                    </a:p>
                  </a:txBody>
                  <a:tcPr marL="68575" marR="68575" marT="91425" marB="91425">
                    <a:lnT w="12650" cap="flat" cmpd="sng">
                      <a:solidFill>
                        <a:srgbClr val="7F7F7F"/>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87500">
                <a:tc>
                  <a:txBody>
                    <a:bodyPr/>
                    <a:lstStyle/>
                    <a:p>
                      <a:pPr marL="0" lvl="0" indent="0" algn="l" rtl="0">
                        <a:lnSpc>
                          <a:spcPct val="100000"/>
                        </a:lnSpc>
                        <a:spcBef>
                          <a:spcPts val="0"/>
                        </a:spcBef>
                        <a:spcAft>
                          <a:spcPts val="0"/>
                        </a:spcAft>
                        <a:buNone/>
                      </a:pPr>
                      <a:r>
                        <a:rPr lang="es-419" sz="1200"/>
                        <a:t>Capacitación y uso de herramientas BIM</a:t>
                      </a:r>
                      <a:endParaRPr sz="1200"/>
                    </a:p>
                    <a:p>
                      <a:pPr marL="0" lvl="0" indent="0" algn="l" rtl="0">
                        <a:lnSpc>
                          <a:spcPct val="100000"/>
                        </a:lnSpc>
                        <a:spcBef>
                          <a:spcPts val="0"/>
                        </a:spcBef>
                        <a:spcAft>
                          <a:spcPts val="0"/>
                        </a:spcAft>
                        <a:buNone/>
                      </a:pPr>
                      <a:r>
                        <a:rPr lang="es-419" sz="1200"/>
                        <a:t>(1 Administrador/2 gestores/ 4 operadores)</a:t>
                      </a:r>
                      <a:endParaRPr sz="1200"/>
                    </a:p>
                  </a:txBody>
                  <a:tcPr marL="68575" marR="68575" marT="91425" marB="91425">
                    <a:lnT w="12650" cap="flat" cmpd="sng">
                      <a:solidFill>
                        <a:srgbClr val="000000"/>
                      </a:solidFill>
                      <a:prstDash val="solid"/>
                      <a:round/>
                      <a:headEnd type="none" w="sm" len="sm"/>
                      <a:tailEnd type="none" w="sm" len="sm"/>
                    </a:lnT>
                  </a:tcPr>
                </a:tc>
                <a:tc>
                  <a:txBody>
                    <a:bodyPr/>
                    <a:lstStyle/>
                    <a:p>
                      <a:pPr marL="0" lvl="0" indent="0" algn="ctr" rtl="0">
                        <a:lnSpc>
                          <a:spcPct val="100000"/>
                        </a:lnSpc>
                        <a:spcBef>
                          <a:spcPts val="0"/>
                        </a:spcBef>
                        <a:spcAft>
                          <a:spcPts val="0"/>
                        </a:spcAft>
                        <a:buNone/>
                      </a:pPr>
                      <a:r>
                        <a:rPr lang="es-419" sz="1200"/>
                        <a:t>$1,400.00</a:t>
                      </a:r>
                      <a:endParaRPr sz="1200"/>
                    </a:p>
                  </a:txBody>
                  <a:tcPr marL="68575" marR="68575" marT="91425" marB="91425">
                    <a:lnT w="12650" cap="flat" cmpd="sng">
                      <a:solidFill>
                        <a:srgbClr val="000000"/>
                      </a:solidFill>
                      <a:prstDash val="solid"/>
                      <a:round/>
                      <a:headEnd type="none" w="sm" len="sm"/>
                      <a:tailEnd type="none" w="sm" len="sm"/>
                    </a:lnT>
                  </a:tcPr>
                </a:tc>
                <a:tc>
                  <a:txBody>
                    <a:bodyPr/>
                    <a:lstStyle/>
                    <a:p>
                      <a:pPr marL="0" lvl="0" indent="0" algn="ctr" rtl="0">
                        <a:lnSpc>
                          <a:spcPct val="100000"/>
                        </a:lnSpc>
                        <a:spcBef>
                          <a:spcPts val="0"/>
                        </a:spcBef>
                        <a:spcAft>
                          <a:spcPts val="0"/>
                        </a:spcAft>
                        <a:buNone/>
                      </a:pPr>
                      <a:r>
                        <a:rPr lang="es-419" sz="1200"/>
                        <a:t> </a:t>
                      </a:r>
                      <a:endParaRPr sz="1200"/>
                    </a:p>
                  </a:txBody>
                  <a:tcPr marL="68575" marR="68575" marT="91425" marB="91425">
                    <a:lnT w="1265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r h="458750">
                <a:tc>
                  <a:txBody>
                    <a:bodyPr/>
                    <a:lstStyle/>
                    <a:p>
                      <a:pPr marL="0" lvl="0" indent="0" algn="l" rtl="0">
                        <a:lnSpc>
                          <a:spcPct val="100000"/>
                        </a:lnSpc>
                        <a:spcBef>
                          <a:spcPts val="0"/>
                        </a:spcBef>
                        <a:spcAft>
                          <a:spcPts val="0"/>
                        </a:spcAft>
                        <a:buNone/>
                      </a:pPr>
                      <a:r>
                        <a:rPr lang="es-419" sz="1200"/>
                        <a:t>2 modeladores BIM</a:t>
                      </a:r>
                      <a:endParaRPr sz="1200"/>
                    </a:p>
                  </a:txBody>
                  <a:tcPr marL="68575" marR="68575" marT="91425" marB="91425"/>
                </a:tc>
                <a:tc>
                  <a:txBody>
                    <a:bodyPr/>
                    <a:lstStyle/>
                    <a:p>
                      <a:pPr marL="0" lvl="0" indent="0" algn="ctr" rtl="0">
                        <a:lnSpc>
                          <a:spcPct val="100000"/>
                        </a:lnSpc>
                        <a:spcBef>
                          <a:spcPts val="0"/>
                        </a:spcBef>
                        <a:spcAft>
                          <a:spcPts val="0"/>
                        </a:spcAft>
                        <a:buNone/>
                      </a:pPr>
                      <a:r>
                        <a:rPr lang="es-419" sz="1200"/>
                        <a:t> </a:t>
                      </a:r>
                      <a:endParaRPr sz="1200"/>
                    </a:p>
                  </a:txBody>
                  <a:tcPr marL="68575" marR="68575" marT="91425" marB="91425"/>
                </a:tc>
                <a:tc>
                  <a:txBody>
                    <a:bodyPr/>
                    <a:lstStyle/>
                    <a:p>
                      <a:pPr marL="0" lvl="0" indent="0" algn="ctr" rtl="0">
                        <a:lnSpc>
                          <a:spcPct val="100000"/>
                        </a:lnSpc>
                        <a:spcBef>
                          <a:spcPts val="0"/>
                        </a:spcBef>
                        <a:spcAft>
                          <a:spcPts val="0"/>
                        </a:spcAft>
                        <a:buNone/>
                      </a:pPr>
                      <a:r>
                        <a:rPr lang="es-419" sz="1200"/>
                        <a:t>$12,000.00</a:t>
                      </a:r>
                      <a:endParaRPr sz="1200"/>
                    </a:p>
                  </a:txBody>
                  <a:tcPr marL="68575" marR="68575" marT="91425" marB="91425"/>
                </a:tc>
                <a:extLst>
                  <a:ext uri="{0D108BD9-81ED-4DB2-BD59-A6C34878D82A}">
                    <a16:rowId xmlns:a16="http://schemas.microsoft.com/office/drawing/2014/main" val="10002"/>
                  </a:ext>
                </a:extLst>
              </a:tr>
              <a:tr h="458750">
                <a:tc>
                  <a:txBody>
                    <a:bodyPr/>
                    <a:lstStyle/>
                    <a:p>
                      <a:pPr marL="0" lvl="0" indent="0" algn="l" rtl="0">
                        <a:lnSpc>
                          <a:spcPct val="100000"/>
                        </a:lnSpc>
                        <a:spcBef>
                          <a:spcPts val="0"/>
                        </a:spcBef>
                        <a:spcAft>
                          <a:spcPts val="0"/>
                        </a:spcAft>
                        <a:buNone/>
                      </a:pPr>
                      <a:r>
                        <a:rPr lang="es-419" sz="1200"/>
                        <a:t>Hardware (2 computadoras)</a:t>
                      </a:r>
                      <a:endParaRPr sz="1200"/>
                    </a:p>
                  </a:txBody>
                  <a:tcPr marL="68575" marR="68575" marT="91425" marB="91425"/>
                </a:tc>
                <a:tc>
                  <a:txBody>
                    <a:bodyPr/>
                    <a:lstStyle/>
                    <a:p>
                      <a:pPr marL="0" lvl="0" indent="0" algn="ctr" rtl="0">
                        <a:lnSpc>
                          <a:spcPct val="100000"/>
                        </a:lnSpc>
                        <a:spcBef>
                          <a:spcPts val="0"/>
                        </a:spcBef>
                        <a:spcAft>
                          <a:spcPts val="0"/>
                        </a:spcAft>
                        <a:buNone/>
                      </a:pPr>
                      <a:r>
                        <a:rPr lang="es-419" sz="1200"/>
                        <a:t>$2,000.00</a:t>
                      </a:r>
                      <a:endParaRPr sz="1200"/>
                    </a:p>
                  </a:txBody>
                  <a:tcPr marL="68575" marR="68575" marT="91425" marB="91425"/>
                </a:tc>
                <a:tc>
                  <a:txBody>
                    <a:bodyPr/>
                    <a:lstStyle/>
                    <a:p>
                      <a:pPr marL="0" lvl="0" indent="0" algn="ctr" rtl="0">
                        <a:lnSpc>
                          <a:spcPct val="100000"/>
                        </a:lnSpc>
                        <a:spcBef>
                          <a:spcPts val="0"/>
                        </a:spcBef>
                        <a:spcAft>
                          <a:spcPts val="0"/>
                        </a:spcAft>
                        <a:buNone/>
                      </a:pPr>
                      <a:r>
                        <a:rPr lang="es-419" sz="1200"/>
                        <a:t> </a:t>
                      </a:r>
                      <a:endParaRPr sz="1200"/>
                    </a:p>
                  </a:txBody>
                  <a:tcPr marL="68575" marR="68575" marT="91425" marB="91425"/>
                </a:tc>
                <a:extLst>
                  <a:ext uri="{0D108BD9-81ED-4DB2-BD59-A6C34878D82A}">
                    <a16:rowId xmlns:a16="http://schemas.microsoft.com/office/drawing/2014/main" val="10003"/>
                  </a:ext>
                </a:extLst>
              </a:tr>
              <a:tr h="458750">
                <a:tc>
                  <a:txBody>
                    <a:bodyPr/>
                    <a:lstStyle/>
                    <a:p>
                      <a:pPr marL="0" lvl="0" indent="0" algn="l" rtl="0">
                        <a:lnSpc>
                          <a:spcPct val="100000"/>
                        </a:lnSpc>
                        <a:spcBef>
                          <a:spcPts val="0"/>
                        </a:spcBef>
                        <a:spcAft>
                          <a:spcPts val="0"/>
                        </a:spcAft>
                        <a:buNone/>
                      </a:pPr>
                      <a:r>
                        <a:rPr lang="es-419" sz="1200"/>
                        <a:t>Equipos de medición (Distanciómetros)</a:t>
                      </a:r>
                      <a:endParaRPr sz="1200"/>
                    </a:p>
                  </a:txBody>
                  <a:tcPr marL="68575" marR="68575" marT="91425" marB="91425"/>
                </a:tc>
                <a:tc>
                  <a:txBody>
                    <a:bodyPr/>
                    <a:lstStyle/>
                    <a:p>
                      <a:pPr marL="0" lvl="0" indent="0" algn="ctr" rtl="0">
                        <a:lnSpc>
                          <a:spcPct val="100000"/>
                        </a:lnSpc>
                        <a:spcBef>
                          <a:spcPts val="0"/>
                        </a:spcBef>
                        <a:spcAft>
                          <a:spcPts val="0"/>
                        </a:spcAft>
                        <a:buNone/>
                      </a:pPr>
                      <a:r>
                        <a:rPr lang="es-419" sz="1200"/>
                        <a:t>$100.00</a:t>
                      </a:r>
                      <a:endParaRPr sz="1200"/>
                    </a:p>
                  </a:txBody>
                  <a:tcPr marL="68575" marR="68575" marT="91425" marB="91425"/>
                </a:tc>
                <a:tc>
                  <a:txBody>
                    <a:bodyPr/>
                    <a:lstStyle/>
                    <a:p>
                      <a:pPr marL="0" lvl="0" indent="0" algn="ctr" rtl="0">
                        <a:lnSpc>
                          <a:spcPct val="100000"/>
                        </a:lnSpc>
                        <a:spcBef>
                          <a:spcPts val="0"/>
                        </a:spcBef>
                        <a:spcAft>
                          <a:spcPts val="0"/>
                        </a:spcAft>
                        <a:buNone/>
                      </a:pPr>
                      <a:r>
                        <a:rPr lang="es-419" sz="1200"/>
                        <a:t> </a:t>
                      </a:r>
                      <a:endParaRPr sz="1200"/>
                    </a:p>
                  </a:txBody>
                  <a:tcPr marL="68575" marR="68575" marT="91425" marB="91425"/>
                </a:tc>
                <a:extLst>
                  <a:ext uri="{0D108BD9-81ED-4DB2-BD59-A6C34878D82A}">
                    <a16:rowId xmlns:a16="http://schemas.microsoft.com/office/drawing/2014/main" val="10004"/>
                  </a:ext>
                </a:extLst>
              </a:tr>
              <a:tr h="458750">
                <a:tc>
                  <a:txBody>
                    <a:bodyPr/>
                    <a:lstStyle/>
                    <a:p>
                      <a:pPr marL="0" lvl="0" indent="0" algn="l" rtl="0">
                        <a:lnSpc>
                          <a:spcPct val="100000"/>
                        </a:lnSpc>
                        <a:spcBef>
                          <a:spcPts val="0"/>
                        </a:spcBef>
                        <a:spcAft>
                          <a:spcPts val="0"/>
                        </a:spcAft>
                        <a:buNone/>
                      </a:pPr>
                      <a:r>
                        <a:rPr lang="es-419" sz="1200"/>
                        <a:t>Licencia Autodesk Revit x2</a:t>
                      </a:r>
                      <a:endParaRPr sz="1200"/>
                    </a:p>
                  </a:txBody>
                  <a:tcPr marL="68575" marR="68575" marT="91425" marB="91425">
                    <a:lnB w="126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419" sz="1200"/>
                        <a:t> </a:t>
                      </a:r>
                      <a:endParaRPr sz="1200"/>
                    </a:p>
                  </a:txBody>
                  <a:tcPr marL="68575" marR="68575" marT="91425" marB="91425">
                    <a:lnB w="126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419" sz="1200"/>
                        <a:t>$4,366.00</a:t>
                      </a:r>
                      <a:endParaRPr sz="1200"/>
                    </a:p>
                  </a:txBody>
                  <a:tcPr marL="68575" marR="68575" marT="91425" marB="91425">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26075">
                <a:tc>
                  <a:txBody>
                    <a:bodyPr/>
                    <a:lstStyle/>
                    <a:p>
                      <a:pPr marL="0" lvl="0" indent="0" algn="r" rtl="0">
                        <a:lnSpc>
                          <a:spcPct val="100000"/>
                        </a:lnSpc>
                        <a:spcBef>
                          <a:spcPts val="0"/>
                        </a:spcBef>
                        <a:spcAft>
                          <a:spcPts val="0"/>
                        </a:spcAft>
                        <a:buNone/>
                      </a:pPr>
                      <a:r>
                        <a:rPr lang="es-419" sz="1200" b="1"/>
                        <a:t>TOTAL</a:t>
                      </a:r>
                      <a:endParaRPr sz="1200" b="1"/>
                    </a:p>
                  </a:txBody>
                  <a:tcPr marL="68575" marR="68575" marT="91425" marB="91425">
                    <a:lnT w="12650" cap="flat" cmpd="sng">
                      <a:solidFill>
                        <a:srgbClr val="000000"/>
                      </a:solidFill>
                      <a:prstDash val="solid"/>
                      <a:round/>
                      <a:headEnd type="none" w="sm" len="sm"/>
                      <a:tailEnd type="none" w="sm" len="sm"/>
                    </a:lnT>
                    <a:lnB w="12650" cap="flat" cmpd="sng">
                      <a:solidFill>
                        <a:srgbClr val="7F7F7F"/>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419" sz="1200" b="1"/>
                        <a:t>$3,500.00</a:t>
                      </a:r>
                      <a:endParaRPr sz="1200" b="1"/>
                    </a:p>
                  </a:txBody>
                  <a:tcPr marL="68575" marR="68575" marT="91425" marB="91425">
                    <a:lnT w="12650" cap="flat" cmpd="sng">
                      <a:solidFill>
                        <a:srgbClr val="000000"/>
                      </a:solidFill>
                      <a:prstDash val="solid"/>
                      <a:round/>
                      <a:headEnd type="none" w="sm" len="sm"/>
                      <a:tailEnd type="none" w="sm" len="sm"/>
                    </a:lnT>
                    <a:lnB w="12650" cap="flat" cmpd="sng">
                      <a:solidFill>
                        <a:srgbClr val="7F7F7F"/>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419" sz="1200" b="1"/>
                        <a:t>$16,366.00</a:t>
                      </a:r>
                      <a:endParaRPr sz="1200" b="1"/>
                    </a:p>
                  </a:txBody>
                  <a:tcPr marL="68575" marR="68575" marT="91425" marB="91425">
                    <a:lnT w="12650" cap="flat" cmpd="sng">
                      <a:solidFill>
                        <a:srgbClr val="000000"/>
                      </a:solidFill>
                      <a:prstDash val="solid"/>
                      <a:round/>
                      <a:headEnd type="none" w="sm" len="sm"/>
                      <a:tailEnd type="none" w="sm" len="sm"/>
                    </a:lnT>
                    <a:lnB w="12650" cap="flat" cmpd="sng">
                      <a:solidFill>
                        <a:srgbClr val="7F7F7F"/>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74"/>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BIM FM: Beneficios e Inversión</a:t>
            </a:r>
            <a:endParaRPr/>
          </a:p>
          <a:p>
            <a:pPr marL="0" lvl="0" indent="0" algn="l" rtl="0">
              <a:spcBef>
                <a:spcPts val="0"/>
              </a:spcBef>
              <a:spcAft>
                <a:spcPts val="0"/>
              </a:spcAft>
              <a:buNone/>
            </a:pPr>
            <a:endParaRPr/>
          </a:p>
        </p:txBody>
      </p:sp>
      <p:sp>
        <p:nvSpPr>
          <p:cNvPr id="748" name="Google Shape;748;p74"/>
          <p:cNvSpPr txBox="1">
            <a:spLocks noGrp="1"/>
          </p:cNvSpPr>
          <p:nvPr>
            <p:ph type="body" idx="1"/>
          </p:nvPr>
        </p:nvSpPr>
        <p:spPr>
          <a:xfrm>
            <a:off x="727650" y="1241625"/>
            <a:ext cx="7688700" cy="3165900"/>
          </a:xfrm>
          <a:prstGeom prst="rect">
            <a:avLst/>
          </a:prstGeom>
        </p:spPr>
        <p:txBody>
          <a:bodyPr spcFirstLastPara="1" wrap="square" lIns="91425" tIns="91425" rIns="91425" bIns="91425" anchor="t" anchorCtr="0">
            <a:noAutofit/>
          </a:bodyPr>
          <a:lstStyle/>
          <a:p>
            <a:pPr marL="457200" lvl="0" indent="-304800" algn="l" rtl="0">
              <a:lnSpc>
                <a:spcPct val="200000"/>
              </a:lnSpc>
              <a:spcBef>
                <a:spcPts val="1200"/>
              </a:spcBef>
              <a:spcAft>
                <a:spcPts val="0"/>
              </a:spcAft>
              <a:buClr>
                <a:srgbClr val="000000"/>
              </a:buClr>
              <a:buSzPts val="1200"/>
              <a:buFont typeface="Arial"/>
              <a:buChar char="●"/>
            </a:pPr>
            <a:r>
              <a:rPr lang="es-419" sz="1200">
                <a:solidFill>
                  <a:srgbClr val="000000"/>
                </a:solidFill>
                <a:latin typeface="Arial"/>
                <a:ea typeface="Arial"/>
                <a:cs typeface="Arial"/>
                <a:sym typeface="Arial"/>
              </a:rPr>
              <a:t>Actualización gráfica más eficiente, acceso y modificación de los modelos para obtener planos, detalles, visualizaciones en archivos vinculados.</a:t>
            </a:r>
            <a:endParaRPr sz="1200">
              <a:solidFill>
                <a:srgbClr val="000000"/>
              </a:solidFill>
              <a:latin typeface="Arial"/>
              <a:ea typeface="Arial"/>
              <a:cs typeface="Arial"/>
              <a:sym typeface="Arial"/>
            </a:endParaRPr>
          </a:p>
          <a:p>
            <a:pPr marL="457200" lvl="0" indent="-304800" algn="l" rtl="0">
              <a:lnSpc>
                <a:spcPct val="200000"/>
              </a:lnSpc>
              <a:spcBef>
                <a:spcPts val="0"/>
              </a:spcBef>
              <a:spcAft>
                <a:spcPts val="0"/>
              </a:spcAft>
              <a:buClr>
                <a:srgbClr val="000000"/>
              </a:buClr>
              <a:buSzPts val="1200"/>
              <a:buFont typeface="Arial"/>
              <a:buChar char="●"/>
            </a:pPr>
            <a:r>
              <a:rPr lang="es-419" sz="1200">
                <a:solidFill>
                  <a:srgbClr val="000000"/>
                </a:solidFill>
                <a:latin typeface="Arial"/>
                <a:ea typeface="Arial"/>
                <a:cs typeface="Arial"/>
                <a:sym typeface="Arial"/>
              </a:rPr>
              <a:t>Localización de los elementos y su documentación almacenada en un repositorio almacenado de información del proyecto.</a:t>
            </a:r>
            <a:endParaRPr sz="1200">
              <a:solidFill>
                <a:srgbClr val="000000"/>
              </a:solidFill>
              <a:latin typeface="Arial"/>
              <a:ea typeface="Arial"/>
              <a:cs typeface="Arial"/>
              <a:sym typeface="Arial"/>
            </a:endParaRPr>
          </a:p>
          <a:p>
            <a:pPr marL="457200" lvl="0" indent="-304800" algn="l" rtl="0">
              <a:lnSpc>
                <a:spcPct val="200000"/>
              </a:lnSpc>
              <a:spcBef>
                <a:spcPts val="0"/>
              </a:spcBef>
              <a:spcAft>
                <a:spcPts val="0"/>
              </a:spcAft>
              <a:buClr>
                <a:srgbClr val="000000"/>
              </a:buClr>
              <a:buSzPts val="1200"/>
              <a:buFont typeface="Arial"/>
              <a:buChar char="●"/>
            </a:pPr>
            <a:r>
              <a:rPr lang="es-419" sz="1200">
                <a:solidFill>
                  <a:srgbClr val="000000"/>
                </a:solidFill>
                <a:latin typeface="Arial"/>
                <a:ea typeface="Arial"/>
                <a:cs typeface="Arial"/>
                <a:sym typeface="Arial"/>
              </a:rPr>
              <a:t>Posibilidad de generar simulaciones, mejor toma de decisiones.</a:t>
            </a:r>
            <a:endParaRPr sz="1200">
              <a:solidFill>
                <a:srgbClr val="000000"/>
              </a:solidFill>
              <a:latin typeface="Arial"/>
              <a:ea typeface="Arial"/>
              <a:cs typeface="Arial"/>
              <a:sym typeface="Arial"/>
            </a:endParaRPr>
          </a:p>
          <a:p>
            <a:pPr marL="457200" lvl="0" indent="-304800" algn="l" rtl="0">
              <a:lnSpc>
                <a:spcPct val="200000"/>
              </a:lnSpc>
              <a:spcBef>
                <a:spcPts val="0"/>
              </a:spcBef>
              <a:spcAft>
                <a:spcPts val="0"/>
              </a:spcAft>
              <a:buClr>
                <a:srgbClr val="000000"/>
              </a:buClr>
              <a:buSzPts val="1200"/>
              <a:buFont typeface="Arial"/>
              <a:buChar char="●"/>
            </a:pPr>
            <a:r>
              <a:rPr lang="es-419" sz="1200">
                <a:solidFill>
                  <a:srgbClr val="000000"/>
                </a:solidFill>
                <a:latin typeface="Arial"/>
                <a:ea typeface="Arial"/>
                <a:cs typeface="Arial"/>
                <a:sym typeface="Arial"/>
              </a:rPr>
              <a:t>Mayor control y documentación de los activos</a:t>
            </a:r>
            <a:endParaRPr sz="1200">
              <a:solidFill>
                <a:srgbClr val="000000"/>
              </a:solidFill>
              <a:latin typeface="Arial"/>
              <a:ea typeface="Arial"/>
              <a:cs typeface="Arial"/>
              <a:sym typeface="Arial"/>
            </a:endParaRPr>
          </a:p>
          <a:p>
            <a:pPr marL="457200" lvl="0" indent="-304800" algn="l" rtl="0">
              <a:lnSpc>
                <a:spcPct val="200000"/>
              </a:lnSpc>
              <a:spcBef>
                <a:spcPts val="0"/>
              </a:spcBef>
              <a:spcAft>
                <a:spcPts val="0"/>
              </a:spcAft>
              <a:buClr>
                <a:srgbClr val="000000"/>
              </a:buClr>
              <a:buSzPts val="1200"/>
              <a:buFont typeface="Arial"/>
              <a:buChar char="●"/>
            </a:pPr>
            <a:r>
              <a:rPr lang="es-419" sz="1200">
                <a:solidFill>
                  <a:srgbClr val="000000"/>
                </a:solidFill>
                <a:latin typeface="Arial"/>
                <a:ea typeface="Arial"/>
                <a:cs typeface="Arial"/>
                <a:sym typeface="Arial"/>
              </a:rPr>
              <a:t>Mejor seguimiento técnico y económico de contratistas involucrados con el mantenimiento</a:t>
            </a:r>
            <a:endParaRPr sz="1200">
              <a:solidFill>
                <a:srgbClr val="000000"/>
              </a:solidFill>
              <a:latin typeface="Arial"/>
              <a:ea typeface="Arial"/>
              <a:cs typeface="Arial"/>
              <a:sym typeface="Arial"/>
            </a:endParaRPr>
          </a:p>
          <a:p>
            <a:pPr marL="457200" lvl="0" indent="-304800" algn="l" rtl="0">
              <a:lnSpc>
                <a:spcPct val="200000"/>
              </a:lnSpc>
              <a:spcBef>
                <a:spcPts val="0"/>
              </a:spcBef>
              <a:spcAft>
                <a:spcPts val="0"/>
              </a:spcAft>
              <a:buClr>
                <a:srgbClr val="000000"/>
              </a:buClr>
              <a:buSzPts val="1200"/>
              <a:buFont typeface="Arial"/>
              <a:buChar char="●"/>
            </a:pPr>
            <a:r>
              <a:rPr lang="es-419" sz="1200">
                <a:solidFill>
                  <a:srgbClr val="000000"/>
                </a:solidFill>
                <a:latin typeface="Arial"/>
                <a:ea typeface="Arial"/>
                <a:cs typeface="Arial"/>
                <a:sym typeface="Arial"/>
              </a:rPr>
              <a:t>Mayor control costos de mantenimiento</a:t>
            </a:r>
            <a:endParaRPr sz="1200">
              <a:solidFill>
                <a:srgbClr val="000000"/>
              </a:solidFill>
              <a:latin typeface="Arial"/>
              <a:ea typeface="Arial"/>
              <a:cs typeface="Arial"/>
              <a:sym typeface="Arial"/>
            </a:endParaRPr>
          </a:p>
          <a:p>
            <a:pPr marL="457200" lvl="0" indent="-304800" algn="l" rtl="0">
              <a:lnSpc>
                <a:spcPct val="200000"/>
              </a:lnSpc>
              <a:spcBef>
                <a:spcPts val="0"/>
              </a:spcBef>
              <a:spcAft>
                <a:spcPts val="0"/>
              </a:spcAft>
              <a:buClr>
                <a:srgbClr val="000000"/>
              </a:buClr>
              <a:buSzPts val="1200"/>
              <a:buFont typeface="Arial"/>
              <a:buChar char="●"/>
            </a:pPr>
            <a:r>
              <a:rPr lang="es-419" sz="1200">
                <a:solidFill>
                  <a:srgbClr val="000000"/>
                </a:solidFill>
                <a:latin typeface="Arial"/>
                <a:ea typeface="Arial"/>
                <a:cs typeface="Arial"/>
                <a:sym typeface="Arial"/>
              </a:rPr>
              <a:t>Menor tiempo para resolver órdenes de trabajo</a:t>
            </a:r>
            <a:endParaRPr sz="1200">
              <a:solidFill>
                <a:srgbClr val="000000"/>
              </a:solidFill>
              <a:latin typeface="Arial"/>
              <a:ea typeface="Arial"/>
              <a:cs typeface="Arial"/>
              <a:sym typeface="Arial"/>
            </a:endParaRPr>
          </a:p>
          <a:p>
            <a:pPr marL="0" lvl="0" indent="0" algn="l" rtl="0">
              <a:spcBef>
                <a:spcPts val="1200"/>
              </a:spcBef>
              <a:spcAft>
                <a:spcPts val="160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1"/>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Objetivos específicos</a:t>
            </a:r>
            <a:endParaRPr/>
          </a:p>
        </p:txBody>
      </p:sp>
      <p:sp>
        <p:nvSpPr>
          <p:cNvPr id="176" name="Google Shape;176;p21"/>
          <p:cNvSpPr txBox="1">
            <a:spLocks noGrp="1"/>
          </p:cNvSpPr>
          <p:nvPr>
            <p:ph type="body" idx="1"/>
          </p:nvPr>
        </p:nvSpPr>
        <p:spPr>
          <a:xfrm>
            <a:off x="727650" y="1241625"/>
            <a:ext cx="7688700" cy="3128100"/>
          </a:xfrm>
          <a:prstGeom prst="rect">
            <a:avLst/>
          </a:prstGeom>
        </p:spPr>
        <p:txBody>
          <a:bodyPr spcFirstLastPara="1" wrap="square" lIns="90000" tIns="90000" rIns="126000" bIns="90000" anchor="t" anchorCtr="0">
            <a:noAutofit/>
          </a:bodyPr>
          <a:lstStyle/>
          <a:p>
            <a:pPr marL="457200" lvl="0" indent="-317500" algn="just" rtl="0">
              <a:lnSpc>
                <a:spcPct val="100000"/>
              </a:lnSpc>
              <a:spcBef>
                <a:spcPts val="0"/>
              </a:spcBef>
              <a:spcAft>
                <a:spcPts val="0"/>
              </a:spcAft>
              <a:buClr>
                <a:srgbClr val="000000"/>
              </a:buClr>
              <a:buSzPts val="1400"/>
              <a:buChar char="●"/>
            </a:pPr>
            <a:r>
              <a:rPr lang="es-419" sz="1400">
                <a:solidFill>
                  <a:srgbClr val="000000"/>
                </a:solidFill>
              </a:rPr>
              <a:t>Recopilar de la información referente al diseño y construcción del edificio, así como de los componentes del mismo.</a:t>
            </a:r>
            <a:endParaRPr sz="1400">
              <a:solidFill>
                <a:srgbClr val="000000"/>
              </a:solidFill>
            </a:endParaRPr>
          </a:p>
          <a:p>
            <a:pPr marL="457200" lvl="0" indent="-317500" algn="just" rtl="0">
              <a:lnSpc>
                <a:spcPct val="100000"/>
              </a:lnSpc>
              <a:spcBef>
                <a:spcPts val="1600"/>
              </a:spcBef>
              <a:spcAft>
                <a:spcPts val="0"/>
              </a:spcAft>
              <a:buClr>
                <a:srgbClr val="000000"/>
              </a:buClr>
              <a:buSzPts val="1400"/>
              <a:buChar char="●"/>
            </a:pPr>
            <a:r>
              <a:rPr lang="es-419" sz="1400">
                <a:solidFill>
                  <a:srgbClr val="000000"/>
                </a:solidFill>
              </a:rPr>
              <a:t>Realizar la modelación de la edificación en términos de arquitectura, estructura, instalaciones, componentes, espacios y usos de acuerdo a la información recopilada.</a:t>
            </a:r>
            <a:endParaRPr sz="1400">
              <a:solidFill>
                <a:srgbClr val="000000"/>
              </a:solidFill>
            </a:endParaRPr>
          </a:p>
          <a:p>
            <a:pPr marL="457200" lvl="0" indent="-317500" algn="just" rtl="0">
              <a:lnSpc>
                <a:spcPct val="100000"/>
              </a:lnSpc>
              <a:spcBef>
                <a:spcPts val="1600"/>
              </a:spcBef>
              <a:spcAft>
                <a:spcPts val="0"/>
              </a:spcAft>
              <a:buClr>
                <a:srgbClr val="000000"/>
              </a:buClr>
              <a:buSzPts val="1400"/>
              <a:buChar char="●"/>
            </a:pPr>
            <a:r>
              <a:rPr lang="es-419" sz="1400">
                <a:solidFill>
                  <a:srgbClr val="000000"/>
                </a:solidFill>
              </a:rPr>
              <a:t>Modelar a detalle los elementos especiales empleados en la construcción del centro de investigaciones como son los aisladores sísmicos de base, diagonales rigidizadoras y disipadores de energía.</a:t>
            </a:r>
            <a:endParaRPr sz="1400">
              <a:solidFill>
                <a:srgbClr val="000000"/>
              </a:solidFill>
            </a:endParaRPr>
          </a:p>
          <a:p>
            <a:pPr marL="457200" lvl="0" indent="-317500" algn="just" rtl="0">
              <a:lnSpc>
                <a:spcPct val="100000"/>
              </a:lnSpc>
              <a:spcBef>
                <a:spcPts val="1600"/>
              </a:spcBef>
              <a:spcAft>
                <a:spcPts val="0"/>
              </a:spcAft>
              <a:buClr>
                <a:srgbClr val="000000"/>
              </a:buClr>
              <a:buSzPts val="1400"/>
              <a:buChar char="●"/>
            </a:pPr>
            <a:r>
              <a:rPr lang="es-419" sz="1400">
                <a:solidFill>
                  <a:srgbClr val="000000"/>
                </a:solidFill>
              </a:rPr>
              <a:t>Identificar los elementos para la propuesta de un plan de gestión y correcta explotación de la edificación.</a:t>
            </a:r>
            <a:endParaRPr sz="1400">
              <a:solidFill>
                <a:srgbClr val="000000"/>
              </a:solidFill>
            </a:endParaRPr>
          </a:p>
          <a:p>
            <a:pPr marL="457200" lvl="0" indent="-317500" algn="just" rtl="0">
              <a:lnSpc>
                <a:spcPct val="100000"/>
              </a:lnSpc>
              <a:spcBef>
                <a:spcPts val="1600"/>
              </a:spcBef>
              <a:spcAft>
                <a:spcPts val="1600"/>
              </a:spcAft>
              <a:buClr>
                <a:srgbClr val="000000"/>
              </a:buClr>
              <a:buSzPts val="1400"/>
              <a:buChar char="●"/>
            </a:pPr>
            <a:r>
              <a:rPr lang="es-419" sz="1400">
                <a:solidFill>
                  <a:srgbClr val="000000"/>
                </a:solidFill>
              </a:rPr>
              <a:t>Obtener una guía para el plan de gestión y programación de la operación de mantenimiento del edificio.</a:t>
            </a:r>
            <a:endParaRPr sz="1400">
              <a:solidFill>
                <a:srgbClr val="00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75"/>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CONCLUSIONES</a:t>
            </a:r>
            <a:endParaRPr/>
          </a:p>
        </p:txBody>
      </p:sp>
      <p:sp>
        <p:nvSpPr>
          <p:cNvPr id="754" name="Google Shape;754;p75"/>
          <p:cNvSpPr txBox="1">
            <a:spLocks noGrp="1"/>
          </p:cNvSpPr>
          <p:nvPr>
            <p:ph type="body" idx="1"/>
          </p:nvPr>
        </p:nvSpPr>
        <p:spPr>
          <a:xfrm>
            <a:off x="727650" y="1241625"/>
            <a:ext cx="7688700" cy="34542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s-419"/>
              <a:t>En la recopilación de los datos se evidenció un gran nivel de incertidumbre de la información por lo que fue necesario realizar visitas de campo para verificar detalles arquitectónicos como dimensiones, forma de la puertas y ventanas, altura de antepechos y del cielo falso, también se verificó los tipos de conexiones y su disposición en la estructura metálica.</a:t>
            </a:r>
            <a:endParaRPr/>
          </a:p>
          <a:p>
            <a:pPr marL="0" lvl="0" indent="0" algn="just" rtl="0">
              <a:spcBef>
                <a:spcPts val="1200"/>
              </a:spcBef>
              <a:spcAft>
                <a:spcPts val="0"/>
              </a:spcAft>
              <a:buNone/>
            </a:pPr>
            <a:r>
              <a:rPr lang="es-419"/>
              <a:t>Los beneficios BIM no surgirán si los propietarios no planifican y gestionan en BIM, dichos beneficios sólo se harán presentes cuando se permitan hacer las cosas de forma diferente, de lo contrario la implementación de esta metodología solo acarreará un costo mayor.</a:t>
            </a:r>
            <a:endParaRPr/>
          </a:p>
          <a:p>
            <a:pPr marL="0" lvl="0" indent="0" algn="l" rtl="0">
              <a:spcBef>
                <a:spcPts val="1200"/>
              </a:spcBef>
              <a:spcAft>
                <a:spcPts val="0"/>
              </a:spcAft>
              <a:buNone/>
            </a:pPr>
            <a:r>
              <a:rPr lang="es-419"/>
              <a:t>Al modelar los elementos especiales y específicos para el Centro de Investigaciones de la UEFA-ESPE como son los aisladores sísmicos de base, las diagonales rigidizadoras y los disipadores de energía, se aporta con valiosa información que sirve para gestionarlos, darles mantenimiento o reemplazarlos a su tiempo.</a:t>
            </a:r>
            <a:endParaRPr/>
          </a:p>
          <a:p>
            <a:pPr marL="0" lvl="0" indent="0" algn="l" rtl="0">
              <a:spcBef>
                <a:spcPts val="1200"/>
              </a:spcBef>
              <a:spcAft>
                <a:spcPts val="160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76"/>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CONCLUSIONES</a:t>
            </a:r>
            <a:endParaRPr/>
          </a:p>
        </p:txBody>
      </p:sp>
      <p:sp>
        <p:nvSpPr>
          <p:cNvPr id="760" name="Google Shape;760;p76"/>
          <p:cNvSpPr txBox="1">
            <a:spLocks noGrp="1"/>
          </p:cNvSpPr>
          <p:nvPr>
            <p:ph type="body" idx="1"/>
          </p:nvPr>
        </p:nvSpPr>
        <p:spPr>
          <a:xfrm>
            <a:off x="727650" y="1241625"/>
            <a:ext cx="7688700" cy="3211500"/>
          </a:xfrm>
          <a:prstGeom prst="rect">
            <a:avLst/>
          </a:prstGeom>
        </p:spPr>
        <p:txBody>
          <a:bodyPr spcFirstLastPara="1" wrap="square" lIns="91425" tIns="91425" rIns="91425" bIns="91425" anchor="t" anchorCtr="0">
            <a:noAutofit/>
          </a:bodyPr>
          <a:lstStyle/>
          <a:p>
            <a:pPr marL="0" lvl="0" indent="0" algn="just" rtl="0">
              <a:spcBef>
                <a:spcPts val="1200"/>
              </a:spcBef>
              <a:spcAft>
                <a:spcPts val="0"/>
              </a:spcAft>
              <a:buNone/>
            </a:pPr>
            <a:r>
              <a:rPr lang="es-419"/>
              <a:t>Al configurar las conexiones metálicas se evidenció que los archivos aumentaron su tamaño significativamente lo que ralentizó los procesos de modelado debido a que cada conexión está compuesta por varios elementos, como pernos, tornillos, agujeros, placas, puntos de suelda, etc. Por lo que se optó por trabajar ocultando estas conexiones en las vistas. </a:t>
            </a:r>
            <a:endParaRPr/>
          </a:p>
          <a:p>
            <a:pPr marL="0" lvl="0" indent="0" algn="just" rtl="0">
              <a:spcBef>
                <a:spcPts val="1200"/>
              </a:spcBef>
              <a:spcAft>
                <a:spcPts val="0"/>
              </a:spcAft>
              <a:buNone/>
            </a:pPr>
            <a:r>
              <a:rPr lang="es-419"/>
              <a:t>El éxito de un modelo FM es el ingreso de la información de todos los elementos y activos del edificio, tarea que debe ser llevada a cabo de manera cabal y frecuente. De esta manera se podrá planificar y tener una base de datos ingresada en el modelo.</a:t>
            </a:r>
            <a:endParaRPr/>
          </a:p>
          <a:p>
            <a:pPr marL="0" lvl="0" indent="0" algn="just" rtl="0">
              <a:spcBef>
                <a:spcPts val="1200"/>
              </a:spcBef>
              <a:spcAft>
                <a:spcPts val="0"/>
              </a:spcAft>
              <a:buNone/>
            </a:pPr>
            <a:r>
              <a:rPr lang="es-419"/>
              <a:t>La presente Guía para la etapa de operación y mantenimiento es una introducción que indica cómo utilizar un modelo BIM y enfocarlo para poder administrar adecuadamente un edificio durante toda la vida útil de este, que como se vio en el capítulo 5 en esta etapa se invierte tres veces o más el costo de construcción.</a:t>
            </a:r>
            <a:endParaRPr/>
          </a:p>
          <a:p>
            <a:pPr marL="0" lvl="0" indent="0" algn="just" rtl="0">
              <a:spcBef>
                <a:spcPts val="1200"/>
              </a:spcBef>
              <a:spcAft>
                <a:spcPts val="0"/>
              </a:spcAft>
              <a:buNone/>
            </a:pPr>
            <a:endParaRPr/>
          </a:p>
          <a:p>
            <a:pPr marL="0" lvl="0" indent="0" algn="just" rtl="0">
              <a:spcBef>
                <a:spcPts val="1200"/>
              </a:spcBef>
              <a:spcAft>
                <a:spcPts val="160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77"/>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CONCLUSIONES</a:t>
            </a:r>
            <a:endParaRPr/>
          </a:p>
        </p:txBody>
      </p:sp>
      <p:sp>
        <p:nvSpPr>
          <p:cNvPr id="766" name="Google Shape;766;p77"/>
          <p:cNvSpPr txBox="1">
            <a:spLocks noGrp="1"/>
          </p:cNvSpPr>
          <p:nvPr>
            <p:ph type="body" idx="1"/>
          </p:nvPr>
        </p:nvSpPr>
        <p:spPr>
          <a:xfrm>
            <a:off x="727650" y="1241625"/>
            <a:ext cx="7688700" cy="3454200"/>
          </a:xfrm>
          <a:prstGeom prst="rect">
            <a:avLst/>
          </a:prstGeom>
        </p:spPr>
        <p:txBody>
          <a:bodyPr spcFirstLastPara="1" wrap="square" lIns="91425" tIns="91425" rIns="91425" bIns="91425" anchor="t" anchorCtr="0">
            <a:noAutofit/>
          </a:bodyPr>
          <a:lstStyle/>
          <a:p>
            <a:pPr marL="0" lvl="0" indent="0" algn="just" rtl="0">
              <a:spcBef>
                <a:spcPts val="1200"/>
              </a:spcBef>
              <a:spcAft>
                <a:spcPts val="0"/>
              </a:spcAft>
              <a:buNone/>
            </a:pPr>
            <a:r>
              <a:rPr lang="es-419"/>
              <a:t>La implementación de la metodología BIM requiere la generación de un modelo, que en edificios existentes es más complejo, y requiere más tiempo de modelado, que dependerá del LOD estipulado en el plan de ejecución BIM.</a:t>
            </a:r>
            <a:endParaRPr/>
          </a:p>
          <a:p>
            <a:pPr marL="0" lvl="0" indent="0" algn="just" rtl="0">
              <a:spcBef>
                <a:spcPts val="1200"/>
              </a:spcBef>
              <a:spcAft>
                <a:spcPts val="0"/>
              </a:spcAft>
              <a:buNone/>
            </a:pPr>
            <a:r>
              <a:rPr lang="es-419"/>
              <a:t>El beneficio de la implementación BIM es tener la información más organizada, visual, accesible y centralizada, lo cual representa un ahorro en tiempo en la planificación y gestión, además de mejorar los procesos de tomas de decisiones. </a:t>
            </a:r>
            <a:endParaRPr/>
          </a:p>
          <a:p>
            <a:pPr marL="0" lvl="0" indent="0" algn="just" rtl="0">
              <a:spcBef>
                <a:spcPts val="1200"/>
              </a:spcBef>
              <a:spcAft>
                <a:spcPts val="160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78"/>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RECOMENDACIONES</a:t>
            </a:r>
            <a:endParaRPr/>
          </a:p>
        </p:txBody>
      </p:sp>
      <p:sp>
        <p:nvSpPr>
          <p:cNvPr id="772" name="Google Shape;772;p78"/>
          <p:cNvSpPr txBox="1">
            <a:spLocks noGrp="1"/>
          </p:cNvSpPr>
          <p:nvPr>
            <p:ph type="body" idx="1"/>
          </p:nvPr>
        </p:nvSpPr>
        <p:spPr>
          <a:xfrm>
            <a:off x="727650" y="1241625"/>
            <a:ext cx="7688700" cy="3355800"/>
          </a:xfrm>
          <a:prstGeom prst="rect">
            <a:avLst/>
          </a:prstGeom>
        </p:spPr>
        <p:txBody>
          <a:bodyPr spcFirstLastPara="1" wrap="square" lIns="91425" tIns="91425" rIns="91425" bIns="91425" anchor="t" anchorCtr="0">
            <a:noAutofit/>
          </a:bodyPr>
          <a:lstStyle/>
          <a:p>
            <a:pPr marL="457200" lvl="0" indent="-311150" algn="just" rtl="0">
              <a:lnSpc>
                <a:spcPct val="115000"/>
              </a:lnSpc>
              <a:spcBef>
                <a:spcPts val="1200"/>
              </a:spcBef>
              <a:spcAft>
                <a:spcPts val="0"/>
              </a:spcAft>
              <a:buSzPts val="1300"/>
              <a:buChar char="●"/>
            </a:pPr>
            <a:r>
              <a:rPr lang="es-419"/>
              <a:t>Efectuar una coordinación más avanzada del modelo a través de un sistema de servidor para lograr una comunicación y trabajo más eficiente entre los diferentes actores del proyecto.</a:t>
            </a:r>
            <a:endParaRPr/>
          </a:p>
          <a:p>
            <a:pPr marL="457200" lvl="0" indent="-311150" algn="just" rtl="0">
              <a:lnSpc>
                <a:spcPct val="115000"/>
              </a:lnSpc>
              <a:spcBef>
                <a:spcPts val="0"/>
              </a:spcBef>
              <a:spcAft>
                <a:spcPts val="0"/>
              </a:spcAft>
              <a:buSzPts val="1300"/>
              <a:buChar char="●"/>
            </a:pPr>
            <a:r>
              <a:rPr lang="es-419"/>
              <a:t>Se deben realizar revisiones del modelo As built mientras siga la construcción en curso.</a:t>
            </a:r>
            <a:endParaRPr/>
          </a:p>
          <a:p>
            <a:pPr marL="457200" lvl="0" indent="-311150" algn="just" rtl="0">
              <a:lnSpc>
                <a:spcPct val="115000"/>
              </a:lnSpc>
              <a:spcBef>
                <a:spcPts val="0"/>
              </a:spcBef>
              <a:spcAft>
                <a:spcPts val="0"/>
              </a:spcAft>
              <a:buSzPts val="1300"/>
              <a:buChar char="●"/>
            </a:pPr>
            <a:r>
              <a:rPr lang="es-419"/>
              <a:t>Subir el modelo y la información del proyecto en un software de gestión documental enfocado al BIM localizado en el servidor de la universidad en el cual sea posible una búsqueda, visualización, trazabilidad entre otras características. </a:t>
            </a:r>
            <a:endParaRPr/>
          </a:p>
          <a:p>
            <a:pPr marL="457200" lvl="0" indent="-311150" algn="just" rtl="0">
              <a:lnSpc>
                <a:spcPct val="115000"/>
              </a:lnSpc>
              <a:spcBef>
                <a:spcPts val="0"/>
              </a:spcBef>
              <a:spcAft>
                <a:spcPts val="0"/>
              </a:spcAft>
              <a:buSzPts val="1300"/>
              <a:buChar char="●"/>
            </a:pPr>
            <a:r>
              <a:rPr lang="es-419"/>
              <a:t>Procurar en posibles reformas futuras, hacer uso de esta guía y poner como requerimiento para los diseñadores y constructores el uso del modelo BIM, según se menciona en el capítulo 5.</a:t>
            </a:r>
            <a:endParaRPr/>
          </a:p>
          <a:p>
            <a:pPr marL="457200" lvl="0" indent="-311150" algn="just" rtl="0">
              <a:lnSpc>
                <a:spcPct val="115000"/>
              </a:lnSpc>
              <a:spcBef>
                <a:spcPts val="0"/>
              </a:spcBef>
              <a:spcAft>
                <a:spcPts val="0"/>
              </a:spcAft>
              <a:buSzPts val="1300"/>
              <a:buChar char="●"/>
            </a:pPr>
            <a:r>
              <a:rPr lang="es-419"/>
              <a:t>Explorar técnicas de levantamiento de nubes de puntos para generar modelos de otras edificaciones de la ESPE.</a:t>
            </a:r>
            <a:endParaRPr/>
          </a:p>
          <a:p>
            <a:pPr marL="457200" lvl="0" indent="-311150" algn="just" rtl="0">
              <a:lnSpc>
                <a:spcPct val="115000"/>
              </a:lnSpc>
              <a:spcBef>
                <a:spcPts val="0"/>
              </a:spcBef>
              <a:spcAft>
                <a:spcPts val="0"/>
              </a:spcAft>
              <a:buSzPts val="1300"/>
              <a:buChar char="●"/>
            </a:pPr>
            <a:r>
              <a:rPr lang="es-419"/>
              <a:t>Desarrollar e invertir en la capacitación del personal involucrado en la operación y mantenimiento sobre los procesos y la metodología BIM.</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79"/>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419" sz="4000"/>
              <a:t>GRACIAS</a:t>
            </a:r>
            <a:endParaRPr sz="4000"/>
          </a:p>
        </p:txBody>
      </p:sp>
      <p:pic>
        <p:nvPicPr>
          <p:cNvPr id="778" name="Google Shape;778;p79"/>
          <p:cNvPicPr preferRelativeResize="0"/>
          <p:nvPr/>
        </p:nvPicPr>
        <p:blipFill>
          <a:blip r:embed="rId3">
            <a:alphaModFix/>
          </a:blip>
          <a:stretch>
            <a:fillRect/>
          </a:stretch>
        </p:blipFill>
        <p:spPr>
          <a:xfrm>
            <a:off x="3217575" y="331525"/>
            <a:ext cx="5873973" cy="44603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2"/>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BIM</a:t>
            </a:r>
            <a:endParaRPr/>
          </a:p>
        </p:txBody>
      </p:sp>
      <p:pic>
        <p:nvPicPr>
          <p:cNvPr id="182" name="Google Shape;182;p22"/>
          <p:cNvPicPr preferRelativeResize="0"/>
          <p:nvPr/>
        </p:nvPicPr>
        <p:blipFill>
          <a:blip r:embed="rId3">
            <a:alphaModFix/>
          </a:blip>
          <a:stretch>
            <a:fillRect/>
          </a:stretch>
        </p:blipFill>
        <p:spPr>
          <a:xfrm>
            <a:off x="831913" y="1309550"/>
            <a:ext cx="7480179" cy="2067200"/>
          </a:xfrm>
          <a:prstGeom prst="rect">
            <a:avLst/>
          </a:prstGeom>
          <a:noFill/>
          <a:ln>
            <a:noFill/>
          </a:ln>
        </p:spPr>
      </p:pic>
      <p:pic>
        <p:nvPicPr>
          <p:cNvPr id="183" name="Google Shape;183;p22"/>
          <p:cNvPicPr preferRelativeResize="0"/>
          <p:nvPr/>
        </p:nvPicPr>
        <p:blipFill>
          <a:blip r:embed="rId4">
            <a:alphaModFix/>
          </a:blip>
          <a:stretch>
            <a:fillRect/>
          </a:stretch>
        </p:blipFill>
        <p:spPr>
          <a:xfrm>
            <a:off x="831925" y="3952038"/>
            <a:ext cx="1374650" cy="803825"/>
          </a:xfrm>
          <a:prstGeom prst="rect">
            <a:avLst/>
          </a:prstGeom>
          <a:noFill/>
          <a:ln>
            <a:noFill/>
          </a:ln>
        </p:spPr>
      </p:pic>
      <p:pic>
        <p:nvPicPr>
          <p:cNvPr id="184" name="Google Shape;184;p22"/>
          <p:cNvPicPr preferRelativeResize="0"/>
          <p:nvPr/>
        </p:nvPicPr>
        <p:blipFill>
          <a:blip r:embed="rId5">
            <a:alphaModFix/>
          </a:blip>
          <a:stretch>
            <a:fillRect/>
          </a:stretch>
        </p:blipFill>
        <p:spPr>
          <a:xfrm>
            <a:off x="6766948" y="3685073"/>
            <a:ext cx="1430500" cy="1070800"/>
          </a:xfrm>
          <a:prstGeom prst="rect">
            <a:avLst/>
          </a:prstGeom>
          <a:noFill/>
          <a:ln>
            <a:noFill/>
          </a:ln>
        </p:spPr>
      </p:pic>
      <p:pic>
        <p:nvPicPr>
          <p:cNvPr id="185" name="Google Shape;185;p22"/>
          <p:cNvPicPr preferRelativeResize="0"/>
          <p:nvPr/>
        </p:nvPicPr>
        <p:blipFill>
          <a:blip r:embed="rId6">
            <a:alphaModFix/>
          </a:blip>
          <a:stretch>
            <a:fillRect/>
          </a:stretch>
        </p:blipFill>
        <p:spPr>
          <a:xfrm>
            <a:off x="2495550" y="3781125"/>
            <a:ext cx="1779571" cy="974750"/>
          </a:xfrm>
          <a:prstGeom prst="rect">
            <a:avLst/>
          </a:prstGeom>
          <a:noFill/>
          <a:ln>
            <a:noFill/>
          </a:ln>
        </p:spPr>
      </p:pic>
      <p:pic>
        <p:nvPicPr>
          <p:cNvPr id="186" name="Google Shape;186;p22"/>
          <p:cNvPicPr preferRelativeResize="0"/>
          <p:nvPr/>
        </p:nvPicPr>
        <p:blipFill>
          <a:blip r:embed="rId7">
            <a:alphaModFix/>
          </a:blip>
          <a:stretch>
            <a:fillRect/>
          </a:stretch>
        </p:blipFill>
        <p:spPr>
          <a:xfrm>
            <a:off x="4466525" y="3444542"/>
            <a:ext cx="1779575" cy="163510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3"/>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BIM - En el mundo</a:t>
            </a:r>
            <a:endParaRPr/>
          </a:p>
        </p:txBody>
      </p:sp>
      <p:pic>
        <p:nvPicPr>
          <p:cNvPr id="192" name="Google Shape;192;p23"/>
          <p:cNvPicPr preferRelativeResize="0"/>
          <p:nvPr/>
        </p:nvPicPr>
        <p:blipFill>
          <a:blip r:embed="rId3">
            <a:alphaModFix/>
          </a:blip>
          <a:stretch>
            <a:fillRect/>
          </a:stretch>
        </p:blipFill>
        <p:spPr>
          <a:xfrm>
            <a:off x="1091775" y="1101725"/>
            <a:ext cx="6960447" cy="3540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4"/>
          <p:cNvSpPr txBox="1">
            <a:spLocks noGrp="1"/>
          </p:cNvSpPr>
          <p:nvPr>
            <p:ph type="title"/>
          </p:nvPr>
        </p:nvSpPr>
        <p:spPr>
          <a:xfrm>
            <a:off x="1228325" y="11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BIM vs CAD</a:t>
            </a:r>
            <a:endParaRPr/>
          </a:p>
        </p:txBody>
      </p:sp>
      <p:sp>
        <p:nvSpPr>
          <p:cNvPr id="198" name="Google Shape;198;p24"/>
          <p:cNvSpPr txBox="1">
            <a:spLocks noGrp="1"/>
          </p:cNvSpPr>
          <p:nvPr>
            <p:ph type="body" idx="1"/>
          </p:nvPr>
        </p:nvSpPr>
        <p:spPr>
          <a:xfrm>
            <a:off x="5158525" y="1241625"/>
            <a:ext cx="2966400" cy="1626000"/>
          </a:xfrm>
          <a:prstGeom prst="rect">
            <a:avLst/>
          </a:prstGeom>
        </p:spPr>
        <p:txBody>
          <a:bodyPr spcFirstLastPara="1" wrap="square" lIns="91425" tIns="91425" rIns="91425" bIns="91425" anchor="t" anchorCtr="0">
            <a:noAutofit/>
          </a:bodyPr>
          <a:lstStyle/>
          <a:p>
            <a:pPr marL="457200" lvl="0" indent="-336550" algn="l" rtl="0">
              <a:lnSpc>
                <a:spcPct val="150000"/>
              </a:lnSpc>
              <a:spcBef>
                <a:spcPts val="0"/>
              </a:spcBef>
              <a:spcAft>
                <a:spcPts val="0"/>
              </a:spcAft>
              <a:buClr>
                <a:schemeClr val="dk2"/>
              </a:buClr>
              <a:buSzPts val="1700"/>
              <a:buChar char="●"/>
            </a:pPr>
            <a:r>
              <a:rPr lang="es-419" sz="1700">
                <a:solidFill>
                  <a:schemeClr val="dk2"/>
                </a:solidFill>
              </a:rPr>
              <a:t>Cambio de paradigma</a:t>
            </a:r>
            <a:endParaRPr sz="1700">
              <a:solidFill>
                <a:schemeClr val="dk2"/>
              </a:solidFill>
            </a:endParaRPr>
          </a:p>
          <a:p>
            <a:pPr marL="457200" lvl="0" indent="-336550" algn="l" rtl="0">
              <a:lnSpc>
                <a:spcPct val="150000"/>
              </a:lnSpc>
              <a:spcBef>
                <a:spcPts val="0"/>
              </a:spcBef>
              <a:spcAft>
                <a:spcPts val="0"/>
              </a:spcAft>
              <a:buClr>
                <a:schemeClr val="lt2"/>
              </a:buClr>
              <a:buSzPts val="1700"/>
              <a:buChar char="●"/>
            </a:pPr>
            <a:r>
              <a:rPr lang="es-419" sz="1700">
                <a:solidFill>
                  <a:schemeClr val="lt2"/>
                </a:solidFill>
              </a:rPr>
              <a:t>Flujo de trabajo</a:t>
            </a:r>
            <a:endParaRPr sz="1700">
              <a:solidFill>
                <a:schemeClr val="lt2"/>
              </a:solidFill>
            </a:endParaRPr>
          </a:p>
          <a:p>
            <a:pPr marL="457200" lvl="0" indent="-336550" algn="l" rtl="0">
              <a:lnSpc>
                <a:spcPct val="150000"/>
              </a:lnSpc>
              <a:spcBef>
                <a:spcPts val="0"/>
              </a:spcBef>
              <a:spcAft>
                <a:spcPts val="0"/>
              </a:spcAft>
              <a:buClr>
                <a:schemeClr val="lt2"/>
              </a:buClr>
              <a:buSzPts val="1700"/>
              <a:buChar char="●"/>
            </a:pPr>
            <a:r>
              <a:rPr lang="es-419" sz="1700">
                <a:solidFill>
                  <a:schemeClr val="lt2"/>
                </a:solidFill>
              </a:rPr>
              <a:t>Nuevas herramientas</a:t>
            </a:r>
            <a:endParaRPr sz="1700">
              <a:solidFill>
                <a:schemeClr val="lt2"/>
              </a:solidFill>
            </a:endParaRPr>
          </a:p>
        </p:txBody>
      </p:sp>
      <p:pic>
        <p:nvPicPr>
          <p:cNvPr id="199" name="Google Shape;199;p24"/>
          <p:cNvPicPr preferRelativeResize="0"/>
          <p:nvPr/>
        </p:nvPicPr>
        <p:blipFill>
          <a:blip r:embed="rId3">
            <a:alphaModFix/>
          </a:blip>
          <a:stretch>
            <a:fillRect/>
          </a:stretch>
        </p:blipFill>
        <p:spPr>
          <a:xfrm>
            <a:off x="727651" y="1091299"/>
            <a:ext cx="3450575" cy="3824624"/>
          </a:xfrm>
          <a:prstGeom prst="rect">
            <a:avLst/>
          </a:prstGeom>
          <a:noFill/>
          <a:ln>
            <a:noFill/>
          </a:ln>
        </p:spPr>
      </p:pic>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5698</Words>
  <Application>Microsoft Office PowerPoint</Application>
  <PresentationFormat>Presentación en pantalla (16:9)</PresentationFormat>
  <Paragraphs>456</Paragraphs>
  <Slides>64</Slides>
  <Notes>64</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64</vt:i4>
      </vt:variant>
    </vt:vector>
  </HeadingPairs>
  <TitlesOfParts>
    <vt:vector size="72" baseType="lpstr">
      <vt:lpstr>Roboto Thin</vt:lpstr>
      <vt:lpstr>Roboto</vt:lpstr>
      <vt:lpstr>Raleway</vt:lpstr>
      <vt:lpstr>Lato</vt:lpstr>
      <vt:lpstr>Lato Black</vt:lpstr>
      <vt:lpstr>Arial</vt:lpstr>
      <vt:lpstr>Roboto Medium</vt:lpstr>
      <vt:lpstr>Streamline</vt:lpstr>
      <vt:lpstr>IMPLEMENTACIÓN DE LA METODOLOGÍA BIM EN EL CENTRO DE INVESTIGACIONES ESPE </vt:lpstr>
      <vt:lpstr>SUMARIO</vt:lpstr>
      <vt:lpstr>Generalidades</vt:lpstr>
      <vt:lpstr>PLANTEAMIENTO PROBLEMA</vt:lpstr>
      <vt:lpstr>Objetivo general</vt:lpstr>
      <vt:lpstr>Objetivos específicos</vt:lpstr>
      <vt:lpstr>BIM</vt:lpstr>
      <vt:lpstr>BIM - En el mundo</vt:lpstr>
      <vt:lpstr>BIM vs CAD</vt:lpstr>
      <vt:lpstr>BIM vs CAD</vt:lpstr>
      <vt:lpstr>BIM vs CAD</vt:lpstr>
      <vt:lpstr>Modelo BIM</vt:lpstr>
      <vt:lpstr>MODELO BIM - Ciclo de vida del proyecto</vt:lpstr>
      <vt:lpstr>MODELO BIM - LOD (Nivel de desarrollo) </vt:lpstr>
      <vt:lpstr>MODELO FM</vt:lpstr>
      <vt:lpstr>MODELO FM</vt:lpstr>
      <vt:lpstr>MODELO FM</vt:lpstr>
      <vt:lpstr>CASO PRÁCTICO MODELADO CI ESPE</vt:lpstr>
      <vt:lpstr>Caso práctico CI ESPE </vt:lpstr>
      <vt:lpstr>Recopilación información </vt:lpstr>
      <vt:lpstr>Implementación BIM </vt:lpstr>
      <vt:lpstr>Implementación BIM </vt:lpstr>
      <vt:lpstr>Implementación BIM </vt:lpstr>
      <vt:lpstr>Implementación BIM </vt:lpstr>
      <vt:lpstr>Implementación BIM en O&amp;M </vt:lpstr>
      <vt:lpstr>MODELADO: Proceso: Ej. Estructural </vt:lpstr>
      <vt:lpstr>MODELADO: Estructural</vt:lpstr>
      <vt:lpstr>MODELADO: Estructural: Detalles</vt:lpstr>
      <vt:lpstr>MODELADO: Estructural: Detalles</vt:lpstr>
      <vt:lpstr>MODELADO: Estructural: Detalles</vt:lpstr>
      <vt:lpstr>MODELADO: Estructural: Cimentación</vt:lpstr>
      <vt:lpstr>MODELADO: Arquitectura</vt:lpstr>
      <vt:lpstr>MODELADO: Arquitectura</vt:lpstr>
      <vt:lpstr>MODELADO: Arquitectura</vt:lpstr>
      <vt:lpstr>MODELADO: Topografía / Entorno</vt:lpstr>
      <vt:lpstr>MODELADO: </vt:lpstr>
      <vt:lpstr>MODELADO: Hidrosanitario </vt:lpstr>
      <vt:lpstr>MODELADO: Hidrosanitario </vt:lpstr>
      <vt:lpstr>MODELADO: Hidrosanitario </vt:lpstr>
      <vt:lpstr>MODELADO: Eléctrico / Electrónico </vt:lpstr>
      <vt:lpstr>MODELADO: Interferencias</vt:lpstr>
      <vt:lpstr>MODELO FM</vt:lpstr>
      <vt:lpstr>BIM FM: Caso de estudio CI ESPE</vt:lpstr>
      <vt:lpstr>BIM FM: Caso de estudio CI ESPE</vt:lpstr>
      <vt:lpstr>BIM FM: Caso de estudio CI ESPE</vt:lpstr>
      <vt:lpstr>BIM FM: Guia: Gestión Información</vt:lpstr>
      <vt:lpstr>BIM FM: Guia: Identificación de elementos </vt:lpstr>
      <vt:lpstr>BIM FM: Guia: Manejo Información</vt:lpstr>
      <vt:lpstr>BIM FM: Guia: Manejo Información </vt:lpstr>
      <vt:lpstr>BIM FM: Guia: Gestión FM</vt:lpstr>
      <vt:lpstr>BIM FM: Guia: Gestión FM</vt:lpstr>
      <vt:lpstr>BIM FM: Guia: Gestión Activos / Mantenimiento</vt:lpstr>
      <vt:lpstr>BIM FM: Guia: Mantenimiento</vt:lpstr>
      <vt:lpstr>BIM FM: Guia: Mantenimiento</vt:lpstr>
      <vt:lpstr>BIM FM: Guia: Gestión Espacios</vt:lpstr>
      <vt:lpstr>BIM FM: Guia: Remodelación</vt:lpstr>
      <vt:lpstr>BIM FM: Guia: Registro modelos</vt:lpstr>
      <vt:lpstr>BIM FM: Beneficios e Inversión </vt:lpstr>
      <vt:lpstr>BIM FM: Beneficios e Inversión </vt:lpstr>
      <vt:lpstr>CONCLUSIONES</vt:lpstr>
      <vt:lpstr>CONCLUSIONES</vt:lpstr>
      <vt:lpstr>CONCLUSIONES</vt:lpstr>
      <vt:lpstr>RECOMENDACIONES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IMPLEMENTACIÓN DE LA METODOLOGÍA BIM EN EL CENTRO DE INVESTIGACIONES ESPE </dc:title>
  <cp:lastModifiedBy>Sebastián Charpentier</cp:lastModifiedBy>
  <cp:revision>1</cp:revision>
  <dcterms:modified xsi:type="dcterms:W3CDTF">2020-09-24T19:50:59Z</dcterms:modified>
</cp:coreProperties>
</file>