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648" r:id="rId1"/>
  </p:sldMasterIdLst>
  <p:sldIdLst>
    <p:sldId id="318" r:id="rId2"/>
    <p:sldId id="319" r:id="rId3"/>
    <p:sldId id="320" r:id="rId4"/>
    <p:sldId id="323" r:id="rId5"/>
    <p:sldId id="324" r:id="rId6"/>
    <p:sldId id="321" r:id="rId7"/>
    <p:sldId id="322" r:id="rId8"/>
    <p:sldId id="335" r:id="rId9"/>
    <p:sldId id="336" r:id="rId10"/>
    <p:sldId id="361" r:id="rId11"/>
    <p:sldId id="327" r:id="rId12"/>
    <p:sldId id="328" r:id="rId13"/>
    <p:sldId id="337" r:id="rId14"/>
    <p:sldId id="338" r:id="rId15"/>
    <p:sldId id="362" r:id="rId16"/>
    <p:sldId id="329" r:id="rId17"/>
    <p:sldId id="330" r:id="rId18"/>
    <p:sldId id="331" r:id="rId19"/>
    <p:sldId id="347" r:id="rId20"/>
    <p:sldId id="339" r:id="rId21"/>
    <p:sldId id="348" r:id="rId22"/>
    <p:sldId id="349" r:id="rId23"/>
    <p:sldId id="350" r:id="rId24"/>
    <p:sldId id="351" r:id="rId25"/>
    <p:sldId id="352" r:id="rId26"/>
    <p:sldId id="354" r:id="rId27"/>
    <p:sldId id="358" r:id="rId28"/>
    <p:sldId id="360" r:id="rId29"/>
    <p:sldId id="357" r:id="rId3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A40000"/>
    <a:srgbClr val="6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09" autoAdjust="0"/>
    <p:restoredTop sz="94394" autoAdjust="0"/>
  </p:normalViewPr>
  <p:slideViewPr>
    <p:cSldViewPr snapToGrid="0">
      <p:cViewPr varScale="1">
        <p:scale>
          <a:sx n="74" d="100"/>
          <a:sy n="74" d="100"/>
        </p:scale>
        <p:origin x="75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B5A533-03C7-4FDC-A8D9-64131D66BE2E}" type="doc">
      <dgm:prSet loTypeId="urn:microsoft.com/office/officeart/2005/8/layout/radial5" loCatId="cycle" qsTypeId="urn:microsoft.com/office/officeart/2005/8/quickstyle/simple5" qsCatId="simple" csTypeId="urn:microsoft.com/office/officeart/2005/8/colors/colorful4" csCatId="colorful" phldr="1"/>
      <dgm:spPr/>
      <dgm:t>
        <a:bodyPr/>
        <a:lstStyle/>
        <a:p>
          <a:endParaRPr lang="en-US"/>
        </a:p>
      </dgm:t>
    </dgm:pt>
    <dgm:pt modelId="{BCDD9D6B-E86A-41F5-9E42-AD7D6694140B}">
      <dgm:prSet phldrT="[Texto]" custT="1"/>
      <dgm:spPr>
        <a:ln>
          <a:solidFill>
            <a:schemeClr val="tx1"/>
          </a:solidFill>
        </a:ln>
      </dgm:spPr>
      <dgm:t>
        <a:bodyPr/>
        <a:lstStyle/>
        <a:p>
          <a:pPr algn="ctr"/>
          <a:r>
            <a:rPr lang="es-EC" sz="1600" b="1" dirty="0">
              <a:latin typeface="Times" panose="02020603050405020304" pitchFamily="18" charset="0"/>
              <a:cs typeface="Times" panose="02020603050405020304" pitchFamily="18" charset="0"/>
            </a:rPr>
            <a:t>Fabricante</a:t>
          </a:r>
          <a:endParaRPr lang="en-US" sz="1600" b="1" dirty="0">
            <a:latin typeface="Times" panose="02020603050405020304" pitchFamily="18" charset="0"/>
            <a:cs typeface="Times" panose="02020603050405020304" pitchFamily="18" charset="0"/>
          </a:endParaRPr>
        </a:p>
      </dgm:t>
    </dgm:pt>
    <dgm:pt modelId="{D76DA69D-738B-461B-920C-E936FA932C96}" type="parTrans" cxnId="{FBCE6D2C-C1DE-45D3-89C0-2DAA3964D568}">
      <dgm:prSet/>
      <dgm:spPr/>
      <dgm:t>
        <a:bodyPr/>
        <a:lstStyle/>
        <a:p>
          <a:pPr algn="ctr"/>
          <a:endParaRPr lang="en-US" sz="1600" b="1">
            <a:latin typeface="Times" panose="02020603050405020304" pitchFamily="18" charset="0"/>
            <a:cs typeface="Times" panose="02020603050405020304" pitchFamily="18" charset="0"/>
          </a:endParaRPr>
        </a:p>
      </dgm:t>
    </dgm:pt>
    <dgm:pt modelId="{68120044-6BF4-42DE-9483-8C5B8DE35BFC}" type="sibTrans" cxnId="{FBCE6D2C-C1DE-45D3-89C0-2DAA3964D568}">
      <dgm:prSet/>
      <dgm:spPr/>
      <dgm:t>
        <a:bodyPr/>
        <a:lstStyle/>
        <a:p>
          <a:pPr algn="ctr"/>
          <a:endParaRPr lang="en-US" sz="1600" b="1">
            <a:latin typeface="Times" panose="02020603050405020304" pitchFamily="18" charset="0"/>
            <a:cs typeface="Times" panose="02020603050405020304" pitchFamily="18" charset="0"/>
          </a:endParaRPr>
        </a:p>
      </dgm:t>
    </dgm:pt>
    <dgm:pt modelId="{4E53EF91-95B2-411F-ABF9-1528544D6E29}">
      <dgm:prSet phldrT="[Texto]" custT="1"/>
      <dgm:spPr>
        <a:ln>
          <a:solidFill>
            <a:schemeClr val="tx1"/>
          </a:solidFill>
        </a:ln>
      </dgm:spPr>
      <dgm:t>
        <a:bodyPr/>
        <a:lstStyle/>
        <a:p>
          <a:pPr algn="ctr"/>
          <a:r>
            <a:rPr lang="es-EC" sz="1600" b="1" dirty="0">
              <a:latin typeface="Times" panose="02020603050405020304" pitchFamily="18" charset="0"/>
              <a:cs typeface="Times" panose="02020603050405020304" pitchFamily="18" charset="0"/>
            </a:rPr>
            <a:t>Consumidor final</a:t>
          </a:r>
          <a:endParaRPr lang="en-US" sz="1600" b="1" dirty="0">
            <a:latin typeface="Times" panose="02020603050405020304" pitchFamily="18" charset="0"/>
            <a:cs typeface="Times" panose="02020603050405020304" pitchFamily="18" charset="0"/>
          </a:endParaRPr>
        </a:p>
      </dgm:t>
    </dgm:pt>
    <dgm:pt modelId="{47D0A19D-D4A4-4CB2-821D-BB12A888411F}" type="parTrans" cxnId="{5876D98C-F73E-47B5-880E-8FFF46719412}">
      <dgm:prSet custT="1"/>
      <dgm:spPr>
        <a:ln>
          <a:solidFill>
            <a:schemeClr val="tx1"/>
          </a:solidFill>
        </a:ln>
      </dgm:spPr>
      <dgm:t>
        <a:bodyPr/>
        <a:lstStyle/>
        <a:p>
          <a:pPr algn="ctr"/>
          <a:endParaRPr lang="en-US" sz="1600" b="1">
            <a:latin typeface="Times" panose="02020603050405020304" pitchFamily="18" charset="0"/>
            <a:cs typeface="Times" panose="02020603050405020304" pitchFamily="18" charset="0"/>
          </a:endParaRPr>
        </a:p>
      </dgm:t>
    </dgm:pt>
    <dgm:pt modelId="{4BFCF8F1-BEEA-4732-B630-A6BC10830606}" type="sibTrans" cxnId="{5876D98C-F73E-47B5-880E-8FFF46719412}">
      <dgm:prSet/>
      <dgm:spPr/>
      <dgm:t>
        <a:bodyPr/>
        <a:lstStyle/>
        <a:p>
          <a:pPr algn="ctr"/>
          <a:endParaRPr lang="en-US" sz="1600" b="1">
            <a:latin typeface="Times" panose="02020603050405020304" pitchFamily="18" charset="0"/>
            <a:cs typeface="Times" panose="02020603050405020304" pitchFamily="18" charset="0"/>
          </a:endParaRPr>
        </a:p>
      </dgm:t>
    </dgm:pt>
    <dgm:pt modelId="{0EDFF812-B114-4591-A799-6AC5F6A683C1}">
      <dgm:prSet phldrT="[Texto]" custT="1"/>
      <dgm:spPr>
        <a:solidFill>
          <a:srgbClr val="00B050"/>
        </a:solidFill>
        <a:ln>
          <a:solidFill>
            <a:schemeClr val="tx1"/>
          </a:solidFill>
        </a:ln>
      </dgm:spPr>
      <dgm:t>
        <a:bodyPr/>
        <a:lstStyle/>
        <a:p>
          <a:pPr algn="ctr"/>
          <a:r>
            <a:rPr lang="es-EC" sz="1600" b="1" dirty="0">
              <a:latin typeface="Times" panose="02020603050405020304" pitchFamily="18" charset="0"/>
              <a:cs typeface="Times" panose="02020603050405020304" pitchFamily="18" charset="0"/>
            </a:rPr>
            <a:t>Proveedores</a:t>
          </a:r>
          <a:endParaRPr lang="en-US" sz="1600" b="1" dirty="0">
            <a:latin typeface="Times" panose="02020603050405020304" pitchFamily="18" charset="0"/>
            <a:cs typeface="Times" panose="02020603050405020304" pitchFamily="18" charset="0"/>
          </a:endParaRPr>
        </a:p>
      </dgm:t>
    </dgm:pt>
    <dgm:pt modelId="{400024A5-793C-4F1C-813E-306D285EB8DB}" type="parTrans" cxnId="{5CB966E4-39BE-4F32-B473-388ED454DA0C}">
      <dgm:prSet custT="1"/>
      <dgm:spPr>
        <a:ln>
          <a:solidFill>
            <a:schemeClr val="tx1"/>
          </a:solidFill>
        </a:ln>
      </dgm:spPr>
      <dgm:t>
        <a:bodyPr/>
        <a:lstStyle/>
        <a:p>
          <a:pPr algn="ctr"/>
          <a:endParaRPr lang="en-US" sz="1600" b="1">
            <a:latin typeface="Times" panose="02020603050405020304" pitchFamily="18" charset="0"/>
            <a:cs typeface="Times" panose="02020603050405020304" pitchFamily="18" charset="0"/>
          </a:endParaRPr>
        </a:p>
      </dgm:t>
    </dgm:pt>
    <dgm:pt modelId="{BFDCB691-B36D-4F9C-B765-81D5505CE029}" type="sibTrans" cxnId="{5CB966E4-39BE-4F32-B473-388ED454DA0C}">
      <dgm:prSet/>
      <dgm:spPr/>
      <dgm:t>
        <a:bodyPr/>
        <a:lstStyle/>
        <a:p>
          <a:pPr algn="ctr"/>
          <a:endParaRPr lang="en-US" sz="1600" b="1">
            <a:latin typeface="Times" panose="02020603050405020304" pitchFamily="18" charset="0"/>
            <a:cs typeface="Times" panose="02020603050405020304" pitchFamily="18" charset="0"/>
          </a:endParaRPr>
        </a:p>
      </dgm:t>
    </dgm:pt>
    <dgm:pt modelId="{ACBB35F3-2301-4A8B-B3EA-E961917AC2C5}">
      <dgm:prSet phldrT="[Texto]" custT="1"/>
      <dgm:spPr>
        <a:solidFill>
          <a:srgbClr val="002060"/>
        </a:solidFill>
        <a:ln>
          <a:solidFill>
            <a:schemeClr val="tx1"/>
          </a:solidFill>
        </a:ln>
      </dgm:spPr>
      <dgm:t>
        <a:bodyPr/>
        <a:lstStyle/>
        <a:p>
          <a:pPr algn="ctr"/>
          <a:r>
            <a:rPr lang="es-EC" sz="1600" b="1" dirty="0">
              <a:latin typeface="Times" panose="02020603050405020304" pitchFamily="18" charset="0"/>
              <a:cs typeface="Times" panose="02020603050405020304" pitchFamily="18" charset="0"/>
            </a:rPr>
            <a:t>Distribuidores</a:t>
          </a:r>
          <a:endParaRPr lang="en-US" sz="1600" b="1" dirty="0">
            <a:latin typeface="Times" panose="02020603050405020304" pitchFamily="18" charset="0"/>
            <a:cs typeface="Times" panose="02020603050405020304" pitchFamily="18" charset="0"/>
          </a:endParaRPr>
        </a:p>
      </dgm:t>
    </dgm:pt>
    <dgm:pt modelId="{2C8A1817-2D37-41EB-9397-086FF6E09EFA}" type="parTrans" cxnId="{1F0E405E-1722-4775-BF7D-4F78588B57AD}">
      <dgm:prSet custT="1"/>
      <dgm:spPr>
        <a:solidFill>
          <a:srgbClr val="002060"/>
        </a:solidFill>
        <a:ln>
          <a:solidFill>
            <a:schemeClr val="tx1"/>
          </a:solidFill>
        </a:ln>
      </dgm:spPr>
      <dgm:t>
        <a:bodyPr/>
        <a:lstStyle/>
        <a:p>
          <a:pPr algn="ctr"/>
          <a:endParaRPr lang="en-US" sz="1600" b="1">
            <a:latin typeface="Times" panose="02020603050405020304" pitchFamily="18" charset="0"/>
            <a:cs typeface="Times" panose="02020603050405020304" pitchFamily="18" charset="0"/>
          </a:endParaRPr>
        </a:p>
      </dgm:t>
    </dgm:pt>
    <dgm:pt modelId="{6F416E28-CA7A-4652-97AE-63EBFAB2C72E}" type="sibTrans" cxnId="{1F0E405E-1722-4775-BF7D-4F78588B57AD}">
      <dgm:prSet/>
      <dgm:spPr/>
      <dgm:t>
        <a:bodyPr/>
        <a:lstStyle/>
        <a:p>
          <a:pPr algn="ctr"/>
          <a:endParaRPr lang="en-US" sz="1600" b="1">
            <a:latin typeface="Times" panose="02020603050405020304" pitchFamily="18" charset="0"/>
            <a:cs typeface="Times" panose="02020603050405020304" pitchFamily="18" charset="0"/>
          </a:endParaRPr>
        </a:p>
      </dgm:t>
    </dgm:pt>
    <dgm:pt modelId="{467E357D-7F54-428A-AF3C-4454DFED2E32}">
      <dgm:prSet phldrT="[Texto]" custT="1"/>
      <dgm:spPr>
        <a:ln>
          <a:solidFill>
            <a:schemeClr val="tx1"/>
          </a:solidFill>
        </a:ln>
      </dgm:spPr>
      <dgm:t>
        <a:bodyPr/>
        <a:lstStyle/>
        <a:p>
          <a:pPr algn="ctr"/>
          <a:r>
            <a:rPr lang="es-EC" sz="1600" b="1" dirty="0">
              <a:latin typeface="Times" panose="02020603050405020304" pitchFamily="18" charset="0"/>
              <a:cs typeface="Times" panose="02020603050405020304" pitchFamily="18" charset="0"/>
            </a:rPr>
            <a:t>Puntos de venta</a:t>
          </a:r>
          <a:endParaRPr lang="en-US" sz="1600" b="1" dirty="0">
            <a:latin typeface="Times" panose="02020603050405020304" pitchFamily="18" charset="0"/>
            <a:cs typeface="Times" panose="02020603050405020304" pitchFamily="18" charset="0"/>
          </a:endParaRPr>
        </a:p>
      </dgm:t>
    </dgm:pt>
    <dgm:pt modelId="{11440FB4-F077-4A83-B092-5091CC5FB56D}" type="parTrans" cxnId="{D7501446-6AB5-43D3-A5D2-4ECBF64084B1}">
      <dgm:prSet custT="1"/>
      <dgm:spPr>
        <a:ln>
          <a:solidFill>
            <a:schemeClr val="tx1"/>
          </a:solidFill>
        </a:ln>
      </dgm:spPr>
      <dgm:t>
        <a:bodyPr/>
        <a:lstStyle/>
        <a:p>
          <a:pPr algn="ctr"/>
          <a:endParaRPr lang="en-US" sz="1600" b="1">
            <a:latin typeface="Times" panose="02020603050405020304" pitchFamily="18" charset="0"/>
            <a:cs typeface="Times" panose="02020603050405020304" pitchFamily="18" charset="0"/>
          </a:endParaRPr>
        </a:p>
      </dgm:t>
    </dgm:pt>
    <dgm:pt modelId="{39F3D0EB-8372-4DD2-8BEE-1E170B49DC5B}" type="sibTrans" cxnId="{D7501446-6AB5-43D3-A5D2-4ECBF64084B1}">
      <dgm:prSet/>
      <dgm:spPr/>
      <dgm:t>
        <a:bodyPr/>
        <a:lstStyle/>
        <a:p>
          <a:pPr algn="ctr"/>
          <a:endParaRPr lang="en-US" sz="1600" b="1">
            <a:latin typeface="Times" panose="02020603050405020304" pitchFamily="18" charset="0"/>
            <a:cs typeface="Times" panose="02020603050405020304" pitchFamily="18" charset="0"/>
          </a:endParaRPr>
        </a:p>
      </dgm:t>
    </dgm:pt>
    <dgm:pt modelId="{E2DC1608-192C-4DDD-A285-5704C4C9969E}" type="pres">
      <dgm:prSet presAssocID="{45B5A533-03C7-4FDC-A8D9-64131D66BE2E}" presName="Name0" presStyleCnt="0">
        <dgm:presLayoutVars>
          <dgm:chMax val="1"/>
          <dgm:dir/>
          <dgm:animLvl val="ctr"/>
          <dgm:resizeHandles val="exact"/>
        </dgm:presLayoutVars>
      </dgm:prSet>
      <dgm:spPr/>
    </dgm:pt>
    <dgm:pt modelId="{1000A100-40D8-4FE8-B324-E14343C91FAE}" type="pres">
      <dgm:prSet presAssocID="{BCDD9D6B-E86A-41F5-9E42-AD7D6694140B}" presName="centerShape" presStyleLbl="node0" presStyleIdx="0" presStyleCnt="1" custScaleX="118607"/>
      <dgm:spPr/>
    </dgm:pt>
    <dgm:pt modelId="{5943EDBC-30E7-4DF2-9392-BFD5648A044A}" type="pres">
      <dgm:prSet presAssocID="{47D0A19D-D4A4-4CB2-821D-BB12A888411F}" presName="parTrans" presStyleLbl="sibTrans2D1" presStyleIdx="0" presStyleCnt="4"/>
      <dgm:spPr/>
    </dgm:pt>
    <dgm:pt modelId="{5A56F7B0-E296-4D62-B125-A39340AE7EB8}" type="pres">
      <dgm:prSet presAssocID="{47D0A19D-D4A4-4CB2-821D-BB12A888411F}" presName="connectorText" presStyleLbl="sibTrans2D1" presStyleIdx="0" presStyleCnt="4"/>
      <dgm:spPr/>
    </dgm:pt>
    <dgm:pt modelId="{D2D749F2-39B2-42D1-9525-34B7F0E93FDD}" type="pres">
      <dgm:prSet presAssocID="{4E53EF91-95B2-411F-ABF9-1528544D6E29}" presName="node" presStyleLbl="node1" presStyleIdx="0" presStyleCnt="4" custScaleX="153377">
        <dgm:presLayoutVars>
          <dgm:bulletEnabled val="1"/>
        </dgm:presLayoutVars>
      </dgm:prSet>
      <dgm:spPr/>
    </dgm:pt>
    <dgm:pt modelId="{DD6EA801-74CF-4CC1-B5E2-8BCA7C061111}" type="pres">
      <dgm:prSet presAssocID="{400024A5-793C-4F1C-813E-306D285EB8DB}" presName="parTrans" presStyleLbl="sibTrans2D1" presStyleIdx="1" presStyleCnt="4"/>
      <dgm:spPr/>
    </dgm:pt>
    <dgm:pt modelId="{E9F2F5A4-0877-4E4B-B8D9-1D44784AA5E9}" type="pres">
      <dgm:prSet presAssocID="{400024A5-793C-4F1C-813E-306D285EB8DB}" presName="connectorText" presStyleLbl="sibTrans2D1" presStyleIdx="1" presStyleCnt="4"/>
      <dgm:spPr/>
    </dgm:pt>
    <dgm:pt modelId="{7D6AC775-7AFC-4B04-9C90-26241B93154B}" type="pres">
      <dgm:prSet presAssocID="{0EDFF812-B114-4591-A799-6AC5F6A683C1}" presName="node" presStyleLbl="node1" presStyleIdx="1" presStyleCnt="4" custScaleX="138693" custRadScaleRad="119424">
        <dgm:presLayoutVars>
          <dgm:bulletEnabled val="1"/>
        </dgm:presLayoutVars>
      </dgm:prSet>
      <dgm:spPr/>
    </dgm:pt>
    <dgm:pt modelId="{F606A847-1D89-4C63-9B15-7401CE248CA1}" type="pres">
      <dgm:prSet presAssocID="{2C8A1817-2D37-41EB-9397-086FF6E09EFA}" presName="parTrans" presStyleLbl="sibTrans2D1" presStyleIdx="2" presStyleCnt="4"/>
      <dgm:spPr/>
    </dgm:pt>
    <dgm:pt modelId="{62E5FA82-9F28-4375-886C-6712AE9B2560}" type="pres">
      <dgm:prSet presAssocID="{2C8A1817-2D37-41EB-9397-086FF6E09EFA}" presName="connectorText" presStyleLbl="sibTrans2D1" presStyleIdx="2" presStyleCnt="4"/>
      <dgm:spPr/>
    </dgm:pt>
    <dgm:pt modelId="{7E9E05DC-AA0E-4695-B49F-C64B1B17DEB5}" type="pres">
      <dgm:prSet presAssocID="{ACBB35F3-2301-4A8B-B3EA-E961917AC2C5}" presName="node" presStyleLbl="node1" presStyleIdx="2" presStyleCnt="4" custScaleX="155551" custRadScaleRad="102275" custRadScaleInc="-972">
        <dgm:presLayoutVars>
          <dgm:bulletEnabled val="1"/>
        </dgm:presLayoutVars>
      </dgm:prSet>
      <dgm:spPr/>
    </dgm:pt>
    <dgm:pt modelId="{04A4F11E-84A4-4763-826B-B2997D012838}" type="pres">
      <dgm:prSet presAssocID="{11440FB4-F077-4A83-B092-5091CC5FB56D}" presName="parTrans" presStyleLbl="sibTrans2D1" presStyleIdx="3" presStyleCnt="4"/>
      <dgm:spPr/>
    </dgm:pt>
    <dgm:pt modelId="{F64CC7F6-29B1-4B41-93AF-3B5C0BA0D9F1}" type="pres">
      <dgm:prSet presAssocID="{11440FB4-F077-4A83-B092-5091CC5FB56D}" presName="connectorText" presStyleLbl="sibTrans2D1" presStyleIdx="3" presStyleCnt="4"/>
      <dgm:spPr/>
    </dgm:pt>
    <dgm:pt modelId="{1997AB12-F798-4DFB-BA4C-BFAE0781AD6F}" type="pres">
      <dgm:prSet presAssocID="{467E357D-7F54-428A-AF3C-4454DFED2E32}" presName="node" presStyleLbl="node1" presStyleIdx="3" presStyleCnt="4" custScaleX="134323" custRadScaleRad="118641">
        <dgm:presLayoutVars>
          <dgm:bulletEnabled val="1"/>
        </dgm:presLayoutVars>
      </dgm:prSet>
      <dgm:spPr/>
    </dgm:pt>
  </dgm:ptLst>
  <dgm:cxnLst>
    <dgm:cxn modelId="{A631B20C-46F2-4A28-ADB5-FA070EE54E8F}" type="presOf" srcId="{0EDFF812-B114-4591-A799-6AC5F6A683C1}" destId="{7D6AC775-7AFC-4B04-9C90-26241B93154B}" srcOrd="0" destOrd="0" presId="urn:microsoft.com/office/officeart/2005/8/layout/radial5"/>
    <dgm:cxn modelId="{82CA1C13-E62B-4AF4-B704-2E17A61A95EF}" type="presOf" srcId="{4E53EF91-95B2-411F-ABF9-1528544D6E29}" destId="{D2D749F2-39B2-42D1-9525-34B7F0E93FDD}" srcOrd="0" destOrd="0" presId="urn:microsoft.com/office/officeart/2005/8/layout/radial5"/>
    <dgm:cxn modelId="{FBCE6D2C-C1DE-45D3-89C0-2DAA3964D568}" srcId="{45B5A533-03C7-4FDC-A8D9-64131D66BE2E}" destId="{BCDD9D6B-E86A-41F5-9E42-AD7D6694140B}" srcOrd="0" destOrd="0" parTransId="{D76DA69D-738B-461B-920C-E936FA932C96}" sibTransId="{68120044-6BF4-42DE-9483-8C5B8DE35BFC}"/>
    <dgm:cxn modelId="{42541938-FC38-40E8-B5BD-61840F7FC288}" type="presOf" srcId="{45B5A533-03C7-4FDC-A8D9-64131D66BE2E}" destId="{E2DC1608-192C-4DDD-A285-5704C4C9969E}" srcOrd="0" destOrd="0" presId="urn:microsoft.com/office/officeart/2005/8/layout/radial5"/>
    <dgm:cxn modelId="{1F0E405E-1722-4775-BF7D-4F78588B57AD}" srcId="{BCDD9D6B-E86A-41F5-9E42-AD7D6694140B}" destId="{ACBB35F3-2301-4A8B-B3EA-E961917AC2C5}" srcOrd="2" destOrd="0" parTransId="{2C8A1817-2D37-41EB-9397-086FF6E09EFA}" sibTransId="{6F416E28-CA7A-4652-97AE-63EBFAB2C72E}"/>
    <dgm:cxn modelId="{D7501446-6AB5-43D3-A5D2-4ECBF64084B1}" srcId="{BCDD9D6B-E86A-41F5-9E42-AD7D6694140B}" destId="{467E357D-7F54-428A-AF3C-4454DFED2E32}" srcOrd="3" destOrd="0" parTransId="{11440FB4-F077-4A83-B092-5091CC5FB56D}" sibTransId="{39F3D0EB-8372-4DD2-8BEE-1E170B49DC5B}"/>
    <dgm:cxn modelId="{BD88D269-4B2B-4474-B87E-7818C757295C}" type="presOf" srcId="{11440FB4-F077-4A83-B092-5091CC5FB56D}" destId="{04A4F11E-84A4-4763-826B-B2997D012838}" srcOrd="0" destOrd="0" presId="urn:microsoft.com/office/officeart/2005/8/layout/radial5"/>
    <dgm:cxn modelId="{67846571-B29D-4B23-9CA2-8ABBDB901481}" type="presOf" srcId="{2C8A1817-2D37-41EB-9397-086FF6E09EFA}" destId="{F606A847-1D89-4C63-9B15-7401CE248CA1}" srcOrd="0" destOrd="0" presId="urn:microsoft.com/office/officeart/2005/8/layout/radial5"/>
    <dgm:cxn modelId="{A5F7CC7A-F587-42BD-9D29-3DDF7FE34DAA}" type="presOf" srcId="{400024A5-793C-4F1C-813E-306D285EB8DB}" destId="{DD6EA801-74CF-4CC1-B5E2-8BCA7C061111}" srcOrd="0" destOrd="0" presId="urn:microsoft.com/office/officeart/2005/8/layout/radial5"/>
    <dgm:cxn modelId="{A4422989-BE54-4148-B81A-3D7F79C143DB}" type="presOf" srcId="{47D0A19D-D4A4-4CB2-821D-BB12A888411F}" destId="{5943EDBC-30E7-4DF2-9392-BFD5648A044A}" srcOrd="0" destOrd="0" presId="urn:microsoft.com/office/officeart/2005/8/layout/radial5"/>
    <dgm:cxn modelId="{AE499A8A-13C3-4519-A11A-E3AD5D97AF54}" type="presOf" srcId="{11440FB4-F077-4A83-B092-5091CC5FB56D}" destId="{F64CC7F6-29B1-4B41-93AF-3B5C0BA0D9F1}" srcOrd="1" destOrd="0" presId="urn:microsoft.com/office/officeart/2005/8/layout/radial5"/>
    <dgm:cxn modelId="{5876D98C-F73E-47B5-880E-8FFF46719412}" srcId="{BCDD9D6B-E86A-41F5-9E42-AD7D6694140B}" destId="{4E53EF91-95B2-411F-ABF9-1528544D6E29}" srcOrd="0" destOrd="0" parTransId="{47D0A19D-D4A4-4CB2-821D-BB12A888411F}" sibTransId="{4BFCF8F1-BEEA-4732-B630-A6BC10830606}"/>
    <dgm:cxn modelId="{0ADDAD96-F0D6-4F89-BC60-134B4D6D2EAF}" type="presOf" srcId="{BCDD9D6B-E86A-41F5-9E42-AD7D6694140B}" destId="{1000A100-40D8-4FE8-B324-E14343C91FAE}" srcOrd="0" destOrd="0" presId="urn:microsoft.com/office/officeart/2005/8/layout/radial5"/>
    <dgm:cxn modelId="{ABC10D9A-EEA4-4159-A5F1-ABBC7FE82E06}" type="presOf" srcId="{ACBB35F3-2301-4A8B-B3EA-E961917AC2C5}" destId="{7E9E05DC-AA0E-4695-B49F-C64B1B17DEB5}" srcOrd="0" destOrd="0" presId="urn:microsoft.com/office/officeart/2005/8/layout/radial5"/>
    <dgm:cxn modelId="{1EA276B4-0972-4E6C-B9BE-7729F0F1CD0C}" type="presOf" srcId="{2C8A1817-2D37-41EB-9397-086FF6E09EFA}" destId="{62E5FA82-9F28-4375-886C-6712AE9B2560}" srcOrd="1" destOrd="0" presId="urn:microsoft.com/office/officeart/2005/8/layout/radial5"/>
    <dgm:cxn modelId="{10CBF2BF-C3AF-4474-A7F3-C93F490D416B}" type="presOf" srcId="{467E357D-7F54-428A-AF3C-4454DFED2E32}" destId="{1997AB12-F798-4DFB-BA4C-BFAE0781AD6F}" srcOrd="0" destOrd="0" presId="urn:microsoft.com/office/officeart/2005/8/layout/radial5"/>
    <dgm:cxn modelId="{5CB966E4-39BE-4F32-B473-388ED454DA0C}" srcId="{BCDD9D6B-E86A-41F5-9E42-AD7D6694140B}" destId="{0EDFF812-B114-4591-A799-6AC5F6A683C1}" srcOrd="1" destOrd="0" parTransId="{400024A5-793C-4F1C-813E-306D285EB8DB}" sibTransId="{BFDCB691-B36D-4F9C-B765-81D5505CE029}"/>
    <dgm:cxn modelId="{E90E7DE4-A349-4630-8F8D-D1EF96D18F74}" type="presOf" srcId="{47D0A19D-D4A4-4CB2-821D-BB12A888411F}" destId="{5A56F7B0-E296-4D62-B125-A39340AE7EB8}" srcOrd="1" destOrd="0" presId="urn:microsoft.com/office/officeart/2005/8/layout/radial5"/>
    <dgm:cxn modelId="{596EEFE6-AB4E-4139-BFC6-84F2CCA2D10F}" type="presOf" srcId="{400024A5-793C-4F1C-813E-306D285EB8DB}" destId="{E9F2F5A4-0877-4E4B-B8D9-1D44784AA5E9}" srcOrd="1" destOrd="0" presId="urn:microsoft.com/office/officeart/2005/8/layout/radial5"/>
    <dgm:cxn modelId="{6221C7DF-223C-4474-BAA5-1CAB7744B1DA}" type="presParOf" srcId="{E2DC1608-192C-4DDD-A285-5704C4C9969E}" destId="{1000A100-40D8-4FE8-B324-E14343C91FAE}" srcOrd="0" destOrd="0" presId="urn:microsoft.com/office/officeart/2005/8/layout/radial5"/>
    <dgm:cxn modelId="{E632AE8C-8B5C-413D-B42F-001341E3CC6E}" type="presParOf" srcId="{E2DC1608-192C-4DDD-A285-5704C4C9969E}" destId="{5943EDBC-30E7-4DF2-9392-BFD5648A044A}" srcOrd="1" destOrd="0" presId="urn:microsoft.com/office/officeart/2005/8/layout/radial5"/>
    <dgm:cxn modelId="{45351DCE-0F8C-49D8-B7EB-CAE58644DD47}" type="presParOf" srcId="{5943EDBC-30E7-4DF2-9392-BFD5648A044A}" destId="{5A56F7B0-E296-4D62-B125-A39340AE7EB8}" srcOrd="0" destOrd="0" presId="urn:microsoft.com/office/officeart/2005/8/layout/radial5"/>
    <dgm:cxn modelId="{B2D33AA7-58C6-4CC8-A1E2-0A9ED1E4A1C8}" type="presParOf" srcId="{E2DC1608-192C-4DDD-A285-5704C4C9969E}" destId="{D2D749F2-39B2-42D1-9525-34B7F0E93FDD}" srcOrd="2" destOrd="0" presId="urn:microsoft.com/office/officeart/2005/8/layout/radial5"/>
    <dgm:cxn modelId="{763905DB-8C31-4CD0-BC90-2FE25ED54FA5}" type="presParOf" srcId="{E2DC1608-192C-4DDD-A285-5704C4C9969E}" destId="{DD6EA801-74CF-4CC1-B5E2-8BCA7C061111}" srcOrd="3" destOrd="0" presId="urn:microsoft.com/office/officeart/2005/8/layout/radial5"/>
    <dgm:cxn modelId="{5661D41D-1A01-4648-87B9-3F534B2CA8D9}" type="presParOf" srcId="{DD6EA801-74CF-4CC1-B5E2-8BCA7C061111}" destId="{E9F2F5A4-0877-4E4B-B8D9-1D44784AA5E9}" srcOrd="0" destOrd="0" presId="urn:microsoft.com/office/officeart/2005/8/layout/radial5"/>
    <dgm:cxn modelId="{A20898A4-E96A-44D8-AB06-A272BA9B4E93}" type="presParOf" srcId="{E2DC1608-192C-4DDD-A285-5704C4C9969E}" destId="{7D6AC775-7AFC-4B04-9C90-26241B93154B}" srcOrd="4" destOrd="0" presId="urn:microsoft.com/office/officeart/2005/8/layout/radial5"/>
    <dgm:cxn modelId="{174E9784-BEBF-464E-BB04-8C97300E3616}" type="presParOf" srcId="{E2DC1608-192C-4DDD-A285-5704C4C9969E}" destId="{F606A847-1D89-4C63-9B15-7401CE248CA1}" srcOrd="5" destOrd="0" presId="urn:microsoft.com/office/officeart/2005/8/layout/radial5"/>
    <dgm:cxn modelId="{50DDC422-C4E9-46E5-8963-B628A9E34587}" type="presParOf" srcId="{F606A847-1D89-4C63-9B15-7401CE248CA1}" destId="{62E5FA82-9F28-4375-886C-6712AE9B2560}" srcOrd="0" destOrd="0" presId="urn:microsoft.com/office/officeart/2005/8/layout/radial5"/>
    <dgm:cxn modelId="{50CAB5CB-DED6-433A-83D9-7215D04D31C8}" type="presParOf" srcId="{E2DC1608-192C-4DDD-A285-5704C4C9969E}" destId="{7E9E05DC-AA0E-4695-B49F-C64B1B17DEB5}" srcOrd="6" destOrd="0" presId="urn:microsoft.com/office/officeart/2005/8/layout/radial5"/>
    <dgm:cxn modelId="{75932615-37DD-4556-A472-E7F72040CDC6}" type="presParOf" srcId="{E2DC1608-192C-4DDD-A285-5704C4C9969E}" destId="{04A4F11E-84A4-4763-826B-B2997D012838}" srcOrd="7" destOrd="0" presId="urn:microsoft.com/office/officeart/2005/8/layout/radial5"/>
    <dgm:cxn modelId="{1A1F233C-C213-4A2D-9247-F12E09E48D87}" type="presParOf" srcId="{04A4F11E-84A4-4763-826B-B2997D012838}" destId="{F64CC7F6-29B1-4B41-93AF-3B5C0BA0D9F1}" srcOrd="0" destOrd="0" presId="urn:microsoft.com/office/officeart/2005/8/layout/radial5"/>
    <dgm:cxn modelId="{02BF608A-C28F-48C9-864C-F22E7B804FF3}" type="presParOf" srcId="{E2DC1608-192C-4DDD-A285-5704C4C9969E}" destId="{1997AB12-F798-4DFB-BA4C-BFAE0781AD6F}"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B5A533-03C7-4FDC-A8D9-64131D66BE2E}" type="doc">
      <dgm:prSet loTypeId="urn:microsoft.com/office/officeart/2005/8/layout/radial5" loCatId="cycle" qsTypeId="urn:microsoft.com/office/officeart/2005/8/quickstyle/simple5" qsCatId="simple" csTypeId="urn:microsoft.com/office/officeart/2005/8/colors/colorful5" csCatId="colorful" phldr="1"/>
      <dgm:spPr/>
      <dgm:t>
        <a:bodyPr/>
        <a:lstStyle/>
        <a:p>
          <a:endParaRPr lang="en-US"/>
        </a:p>
      </dgm:t>
    </dgm:pt>
    <dgm:pt modelId="{0EDFF812-B114-4591-A799-6AC5F6A683C1}">
      <dgm:prSet phldrT="[Texto]" custT="1"/>
      <dgm:spPr>
        <a:ln>
          <a:solidFill>
            <a:schemeClr val="tx1"/>
          </a:solidFill>
        </a:ln>
      </dgm:spPr>
      <dgm:t>
        <a:bodyPr/>
        <a:lstStyle/>
        <a:p>
          <a:pPr algn="ctr"/>
          <a:r>
            <a:rPr lang="es-EC" sz="1600" b="1" dirty="0">
              <a:latin typeface="Times" panose="02020603050405020304" pitchFamily="18" charset="0"/>
              <a:cs typeface="Times" panose="02020603050405020304" pitchFamily="18" charset="0"/>
            </a:rPr>
            <a:t>Proveedores</a:t>
          </a:r>
          <a:endParaRPr lang="en-US" sz="1600" b="1" dirty="0">
            <a:latin typeface="Times" panose="02020603050405020304" pitchFamily="18" charset="0"/>
            <a:cs typeface="Times" panose="02020603050405020304" pitchFamily="18" charset="0"/>
          </a:endParaRPr>
        </a:p>
      </dgm:t>
    </dgm:pt>
    <dgm:pt modelId="{400024A5-793C-4F1C-813E-306D285EB8DB}" type="parTrans" cxnId="{5CB966E4-39BE-4F32-B473-388ED454DA0C}">
      <dgm:prSet custT="1"/>
      <dgm:spPr>
        <a:ln>
          <a:solidFill>
            <a:schemeClr val="tx1"/>
          </a:solidFill>
        </a:ln>
      </dgm:spPr>
      <dgm:t>
        <a:bodyPr/>
        <a:lstStyle/>
        <a:p>
          <a:pPr algn="ctr"/>
          <a:endParaRPr lang="en-US" sz="1600" b="1">
            <a:latin typeface="Times" panose="02020603050405020304" pitchFamily="18" charset="0"/>
            <a:cs typeface="Times" panose="02020603050405020304" pitchFamily="18" charset="0"/>
          </a:endParaRPr>
        </a:p>
      </dgm:t>
    </dgm:pt>
    <dgm:pt modelId="{BFDCB691-B36D-4F9C-B765-81D5505CE029}" type="sibTrans" cxnId="{5CB966E4-39BE-4F32-B473-388ED454DA0C}">
      <dgm:prSet/>
      <dgm:spPr/>
      <dgm:t>
        <a:bodyPr/>
        <a:lstStyle/>
        <a:p>
          <a:pPr algn="ctr"/>
          <a:endParaRPr lang="en-US" sz="1600" b="1">
            <a:latin typeface="Times" panose="02020603050405020304" pitchFamily="18" charset="0"/>
            <a:cs typeface="Times" panose="02020603050405020304" pitchFamily="18" charset="0"/>
          </a:endParaRPr>
        </a:p>
      </dgm:t>
    </dgm:pt>
    <dgm:pt modelId="{ACBB35F3-2301-4A8B-B3EA-E961917AC2C5}">
      <dgm:prSet phldrT="[Texto]" custT="1"/>
      <dgm:spPr>
        <a:solidFill>
          <a:srgbClr val="002060"/>
        </a:solidFill>
        <a:ln>
          <a:solidFill>
            <a:schemeClr val="tx1"/>
          </a:solidFill>
        </a:ln>
      </dgm:spPr>
      <dgm:t>
        <a:bodyPr/>
        <a:lstStyle/>
        <a:p>
          <a:pPr algn="ctr"/>
          <a:r>
            <a:rPr lang="es-EC" sz="1600" b="1" dirty="0">
              <a:latin typeface="Times" panose="02020603050405020304" pitchFamily="18" charset="0"/>
              <a:cs typeface="Times" panose="02020603050405020304" pitchFamily="18" charset="0"/>
            </a:rPr>
            <a:t>Distribuidores</a:t>
          </a:r>
          <a:endParaRPr lang="en-US" sz="1600" b="1" dirty="0">
            <a:latin typeface="Times" panose="02020603050405020304" pitchFamily="18" charset="0"/>
            <a:cs typeface="Times" panose="02020603050405020304" pitchFamily="18" charset="0"/>
          </a:endParaRPr>
        </a:p>
      </dgm:t>
    </dgm:pt>
    <dgm:pt modelId="{2C8A1817-2D37-41EB-9397-086FF6E09EFA}" type="parTrans" cxnId="{1F0E405E-1722-4775-BF7D-4F78588B57AD}">
      <dgm:prSet custT="1"/>
      <dgm:spPr>
        <a:solidFill>
          <a:srgbClr val="002060"/>
        </a:solidFill>
        <a:ln>
          <a:solidFill>
            <a:schemeClr val="tx1"/>
          </a:solidFill>
        </a:ln>
      </dgm:spPr>
      <dgm:t>
        <a:bodyPr/>
        <a:lstStyle/>
        <a:p>
          <a:pPr algn="ctr"/>
          <a:endParaRPr lang="en-US" sz="1600" b="1">
            <a:latin typeface="Times" panose="02020603050405020304" pitchFamily="18" charset="0"/>
            <a:cs typeface="Times" panose="02020603050405020304" pitchFamily="18" charset="0"/>
          </a:endParaRPr>
        </a:p>
      </dgm:t>
    </dgm:pt>
    <dgm:pt modelId="{6F416E28-CA7A-4652-97AE-63EBFAB2C72E}" type="sibTrans" cxnId="{1F0E405E-1722-4775-BF7D-4F78588B57AD}">
      <dgm:prSet/>
      <dgm:spPr/>
      <dgm:t>
        <a:bodyPr/>
        <a:lstStyle/>
        <a:p>
          <a:pPr algn="ctr"/>
          <a:endParaRPr lang="en-US" sz="1600" b="1">
            <a:latin typeface="Times" panose="02020603050405020304" pitchFamily="18" charset="0"/>
            <a:cs typeface="Times" panose="02020603050405020304" pitchFamily="18" charset="0"/>
          </a:endParaRPr>
        </a:p>
      </dgm:t>
    </dgm:pt>
    <dgm:pt modelId="{467E357D-7F54-428A-AF3C-4454DFED2E32}">
      <dgm:prSet phldrT="[Texto]" custT="1"/>
      <dgm:spPr>
        <a:ln>
          <a:solidFill>
            <a:schemeClr val="tx1"/>
          </a:solidFill>
        </a:ln>
      </dgm:spPr>
      <dgm:t>
        <a:bodyPr/>
        <a:lstStyle/>
        <a:p>
          <a:pPr algn="ctr"/>
          <a:r>
            <a:rPr lang="es-EC" sz="1600" b="1" dirty="0">
              <a:latin typeface="Times" panose="02020603050405020304" pitchFamily="18" charset="0"/>
              <a:cs typeface="Times" panose="02020603050405020304" pitchFamily="18" charset="0"/>
            </a:rPr>
            <a:t>Puntos de venta</a:t>
          </a:r>
          <a:endParaRPr lang="en-US" sz="1600" b="1" dirty="0">
            <a:latin typeface="Times" panose="02020603050405020304" pitchFamily="18" charset="0"/>
            <a:cs typeface="Times" panose="02020603050405020304" pitchFamily="18" charset="0"/>
          </a:endParaRPr>
        </a:p>
      </dgm:t>
    </dgm:pt>
    <dgm:pt modelId="{11440FB4-F077-4A83-B092-5091CC5FB56D}" type="parTrans" cxnId="{D7501446-6AB5-43D3-A5D2-4ECBF64084B1}">
      <dgm:prSet custT="1"/>
      <dgm:spPr>
        <a:ln>
          <a:solidFill>
            <a:schemeClr val="tx1"/>
          </a:solidFill>
        </a:ln>
      </dgm:spPr>
      <dgm:t>
        <a:bodyPr/>
        <a:lstStyle/>
        <a:p>
          <a:pPr algn="ctr"/>
          <a:endParaRPr lang="en-US" sz="1600" b="1">
            <a:latin typeface="Times" panose="02020603050405020304" pitchFamily="18" charset="0"/>
            <a:cs typeface="Times" panose="02020603050405020304" pitchFamily="18" charset="0"/>
          </a:endParaRPr>
        </a:p>
      </dgm:t>
    </dgm:pt>
    <dgm:pt modelId="{39F3D0EB-8372-4DD2-8BEE-1E170B49DC5B}" type="sibTrans" cxnId="{D7501446-6AB5-43D3-A5D2-4ECBF64084B1}">
      <dgm:prSet/>
      <dgm:spPr/>
      <dgm:t>
        <a:bodyPr/>
        <a:lstStyle/>
        <a:p>
          <a:pPr algn="ctr"/>
          <a:endParaRPr lang="en-US" sz="1600" b="1">
            <a:latin typeface="Times" panose="02020603050405020304" pitchFamily="18" charset="0"/>
            <a:cs typeface="Times" panose="02020603050405020304" pitchFamily="18" charset="0"/>
          </a:endParaRPr>
        </a:p>
      </dgm:t>
    </dgm:pt>
    <dgm:pt modelId="{8AF44CB0-0AE6-4AA9-9C10-47CDF6BE4AC8}">
      <dgm:prSet phldrT="[Texto]" custT="1"/>
      <dgm:spPr>
        <a:ln>
          <a:solidFill>
            <a:schemeClr val="tx1"/>
          </a:solidFill>
        </a:ln>
      </dgm:spPr>
      <dgm:t>
        <a:bodyPr/>
        <a:lstStyle/>
        <a:p>
          <a:pPr algn="ctr"/>
          <a:r>
            <a:rPr lang="es-EC" sz="1600" b="1" dirty="0">
              <a:latin typeface="Times" panose="02020603050405020304" pitchFamily="18" charset="0"/>
              <a:cs typeface="Times" panose="02020603050405020304" pitchFamily="18" charset="0"/>
            </a:rPr>
            <a:t>Fabricante</a:t>
          </a:r>
          <a:endParaRPr lang="en-US" sz="1600" b="1" dirty="0">
            <a:latin typeface="Times" panose="02020603050405020304" pitchFamily="18" charset="0"/>
            <a:cs typeface="Times" panose="02020603050405020304" pitchFamily="18" charset="0"/>
          </a:endParaRPr>
        </a:p>
      </dgm:t>
    </dgm:pt>
    <dgm:pt modelId="{E1ACD03B-32E8-444E-9B0E-CF72BCC8D5E3}" type="parTrans" cxnId="{606FA50E-F6A3-4D9D-9EF9-BA230133E692}">
      <dgm:prSet/>
      <dgm:spPr>
        <a:ln>
          <a:solidFill>
            <a:schemeClr val="tx1"/>
          </a:solidFill>
        </a:ln>
      </dgm:spPr>
      <dgm:t>
        <a:bodyPr/>
        <a:lstStyle/>
        <a:p>
          <a:endParaRPr lang="en-US"/>
        </a:p>
      </dgm:t>
    </dgm:pt>
    <dgm:pt modelId="{C9E6FBD1-1D4B-4FC1-B46A-E54637ACE152}" type="sibTrans" cxnId="{606FA50E-F6A3-4D9D-9EF9-BA230133E692}">
      <dgm:prSet/>
      <dgm:spPr/>
      <dgm:t>
        <a:bodyPr/>
        <a:lstStyle/>
        <a:p>
          <a:endParaRPr lang="en-US"/>
        </a:p>
      </dgm:t>
    </dgm:pt>
    <dgm:pt modelId="{4E53EF91-95B2-411F-ABF9-1528544D6E29}">
      <dgm:prSet phldrT="[Texto]" custT="1"/>
      <dgm:spPr>
        <a:ln>
          <a:solidFill>
            <a:schemeClr val="tx1"/>
          </a:solidFill>
        </a:ln>
      </dgm:spPr>
      <dgm:t>
        <a:bodyPr/>
        <a:lstStyle/>
        <a:p>
          <a:pPr algn="ctr"/>
          <a:r>
            <a:rPr lang="es-EC" sz="1600" b="1" dirty="0">
              <a:latin typeface="Times" panose="02020603050405020304" pitchFamily="18" charset="0"/>
              <a:cs typeface="Times" panose="02020603050405020304" pitchFamily="18" charset="0"/>
            </a:rPr>
            <a:t>Consumidor final</a:t>
          </a:r>
          <a:endParaRPr lang="en-US" sz="1600" b="1" dirty="0">
            <a:latin typeface="Times" panose="02020603050405020304" pitchFamily="18" charset="0"/>
            <a:cs typeface="Times" panose="02020603050405020304" pitchFamily="18" charset="0"/>
          </a:endParaRPr>
        </a:p>
      </dgm:t>
    </dgm:pt>
    <dgm:pt modelId="{4BFCF8F1-BEEA-4732-B630-A6BC10830606}" type="sibTrans" cxnId="{5876D98C-F73E-47B5-880E-8FFF46719412}">
      <dgm:prSet/>
      <dgm:spPr/>
      <dgm:t>
        <a:bodyPr/>
        <a:lstStyle/>
        <a:p>
          <a:pPr algn="ctr"/>
          <a:endParaRPr lang="en-US" sz="1600" b="1">
            <a:latin typeface="Times" panose="02020603050405020304" pitchFamily="18" charset="0"/>
            <a:cs typeface="Times" panose="02020603050405020304" pitchFamily="18" charset="0"/>
          </a:endParaRPr>
        </a:p>
      </dgm:t>
    </dgm:pt>
    <dgm:pt modelId="{47D0A19D-D4A4-4CB2-821D-BB12A888411F}" type="parTrans" cxnId="{5876D98C-F73E-47B5-880E-8FFF46719412}">
      <dgm:prSet custT="1"/>
      <dgm:spPr>
        <a:ln>
          <a:solidFill>
            <a:schemeClr val="tx1"/>
          </a:solidFill>
        </a:ln>
      </dgm:spPr>
      <dgm:t>
        <a:bodyPr/>
        <a:lstStyle/>
        <a:p>
          <a:pPr algn="ctr"/>
          <a:endParaRPr lang="en-US" sz="1600" b="1">
            <a:latin typeface="Times" panose="02020603050405020304" pitchFamily="18" charset="0"/>
            <a:cs typeface="Times" panose="02020603050405020304" pitchFamily="18" charset="0"/>
          </a:endParaRPr>
        </a:p>
      </dgm:t>
    </dgm:pt>
    <dgm:pt modelId="{BCDD9D6B-E86A-41F5-9E42-AD7D6694140B}">
      <dgm:prSet phldrT="[Texto]" custT="1"/>
      <dgm:spPr>
        <a:ln>
          <a:solidFill>
            <a:schemeClr val="tx1"/>
          </a:solidFill>
        </a:ln>
      </dgm:spPr>
      <dgm:t>
        <a:bodyPr/>
        <a:lstStyle/>
        <a:p>
          <a:pPr algn="ctr"/>
          <a:r>
            <a:rPr lang="es-EC" sz="1600" b="1" dirty="0">
              <a:latin typeface="Times" panose="02020603050405020304" pitchFamily="18" charset="0"/>
              <a:cs typeface="Times" panose="02020603050405020304" pitchFamily="18" charset="0"/>
            </a:rPr>
            <a:t>Internet</a:t>
          </a:r>
          <a:endParaRPr lang="en-US" sz="1600" b="1" dirty="0">
            <a:latin typeface="Times" panose="02020603050405020304" pitchFamily="18" charset="0"/>
            <a:cs typeface="Times" panose="02020603050405020304" pitchFamily="18" charset="0"/>
          </a:endParaRPr>
        </a:p>
      </dgm:t>
    </dgm:pt>
    <dgm:pt modelId="{68120044-6BF4-42DE-9483-8C5B8DE35BFC}" type="sibTrans" cxnId="{FBCE6D2C-C1DE-45D3-89C0-2DAA3964D568}">
      <dgm:prSet/>
      <dgm:spPr/>
      <dgm:t>
        <a:bodyPr/>
        <a:lstStyle/>
        <a:p>
          <a:pPr algn="ctr"/>
          <a:endParaRPr lang="en-US" sz="1600" b="1">
            <a:latin typeface="Times" panose="02020603050405020304" pitchFamily="18" charset="0"/>
            <a:cs typeface="Times" panose="02020603050405020304" pitchFamily="18" charset="0"/>
          </a:endParaRPr>
        </a:p>
      </dgm:t>
    </dgm:pt>
    <dgm:pt modelId="{D76DA69D-738B-461B-920C-E936FA932C96}" type="parTrans" cxnId="{FBCE6D2C-C1DE-45D3-89C0-2DAA3964D568}">
      <dgm:prSet/>
      <dgm:spPr/>
      <dgm:t>
        <a:bodyPr/>
        <a:lstStyle/>
        <a:p>
          <a:pPr algn="ctr"/>
          <a:endParaRPr lang="en-US" sz="1600" b="1">
            <a:latin typeface="Times" panose="02020603050405020304" pitchFamily="18" charset="0"/>
            <a:cs typeface="Times" panose="02020603050405020304" pitchFamily="18" charset="0"/>
          </a:endParaRPr>
        </a:p>
      </dgm:t>
    </dgm:pt>
    <dgm:pt modelId="{E2DC1608-192C-4DDD-A285-5704C4C9969E}" type="pres">
      <dgm:prSet presAssocID="{45B5A533-03C7-4FDC-A8D9-64131D66BE2E}" presName="Name0" presStyleCnt="0">
        <dgm:presLayoutVars>
          <dgm:chMax val="1"/>
          <dgm:dir/>
          <dgm:animLvl val="ctr"/>
          <dgm:resizeHandles val="exact"/>
        </dgm:presLayoutVars>
      </dgm:prSet>
      <dgm:spPr/>
    </dgm:pt>
    <dgm:pt modelId="{1000A100-40D8-4FE8-B324-E14343C91FAE}" type="pres">
      <dgm:prSet presAssocID="{BCDD9D6B-E86A-41F5-9E42-AD7D6694140B}" presName="centerShape" presStyleLbl="node0" presStyleIdx="0" presStyleCnt="1" custScaleX="118607"/>
      <dgm:spPr/>
    </dgm:pt>
    <dgm:pt modelId="{5943EDBC-30E7-4DF2-9392-BFD5648A044A}" type="pres">
      <dgm:prSet presAssocID="{47D0A19D-D4A4-4CB2-821D-BB12A888411F}" presName="parTrans" presStyleLbl="sibTrans2D1" presStyleIdx="0" presStyleCnt="5"/>
      <dgm:spPr/>
    </dgm:pt>
    <dgm:pt modelId="{5A56F7B0-E296-4D62-B125-A39340AE7EB8}" type="pres">
      <dgm:prSet presAssocID="{47D0A19D-D4A4-4CB2-821D-BB12A888411F}" presName="connectorText" presStyleLbl="sibTrans2D1" presStyleIdx="0" presStyleCnt="5"/>
      <dgm:spPr/>
    </dgm:pt>
    <dgm:pt modelId="{D2D749F2-39B2-42D1-9525-34B7F0E93FDD}" type="pres">
      <dgm:prSet presAssocID="{4E53EF91-95B2-411F-ABF9-1528544D6E29}" presName="node" presStyleLbl="node1" presStyleIdx="0" presStyleCnt="5" custScaleX="153377">
        <dgm:presLayoutVars>
          <dgm:bulletEnabled val="1"/>
        </dgm:presLayoutVars>
      </dgm:prSet>
      <dgm:spPr/>
    </dgm:pt>
    <dgm:pt modelId="{DD6EA801-74CF-4CC1-B5E2-8BCA7C061111}" type="pres">
      <dgm:prSet presAssocID="{400024A5-793C-4F1C-813E-306D285EB8DB}" presName="parTrans" presStyleLbl="sibTrans2D1" presStyleIdx="1" presStyleCnt="5"/>
      <dgm:spPr/>
    </dgm:pt>
    <dgm:pt modelId="{E9F2F5A4-0877-4E4B-B8D9-1D44784AA5E9}" type="pres">
      <dgm:prSet presAssocID="{400024A5-793C-4F1C-813E-306D285EB8DB}" presName="connectorText" presStyleLbl="sibTrans2D1" presStyleIdx="1" presStyleCnt="5"/>
      <dgm:spPr/>
    </dgm:pt>
    <dgm:pt modelId="{7D6AC775-7AFC-4B04-9C90-26241B93154B}" type="pres">
      <dgm:prSet presAssocID="{0EDFF812-B114-4591-A799-6AC5F6A683C1}" presName="node" presStyleLbl="node1" presStyleIdx="1" presStyleCnt="5" custScaleX="138693" custRadScaleRad="119424">
        <dgm:presLayoutVars>
          <dgm:bulletEnabled val="1"/>
        </dgm:presLayoutVars>
      </dgm:prSet>
      <dgm:spPr/>
    </dgm:pt>
    <dgm:pt modelId="{F606A847-1D89-4C63-9B15-7401CE248CA1}" type="pres">
      <dgm:prSet presAssocID="{2C8A1817-2D37-41EB-9397-086FF6E09EFA}" presName="parTrans" presStyleLbl="sibTrans2D1" presStyleIdx="2" presStyleCnt="5"/>
      <dgm:spPr/>
    </dgm:pt>
    <dgm:pt modelId="{62E5FA82-9F28-4375-886C-6712AE9B2560}" type="pres">
      <dgm:prSet presAssocID="{2C8A1817-2D37-41EB-9397-086FF6E09EFA}" presName="connectorText" presStyleLbl="sibTrans2D1" presStyleIdx="2" presStyleCnt="5"/>
      <dgm:spPr/>
    </dgm:pt>
    <dgm:pt modelId="{7E9E05DC-AA0E-4695-B49F-C64B1B17DEB5}" type="pres">
      <dgm:prSet presAssocID="{ACBB35F3-2301-4A8B-B3EA-E961917AC2C5}" presName="node" presStyleLbl="node1" presStyleIdx="2" presStyleCnt="5" custScaleX="175172">
        <dgm:presLayoutVars>
          <dgm:bulletEnabled val="1"/>
        </dgm:presLayoutVars>
      </dgm:prSet>
      <dgm:spPr/>
    </dgm:pt>
    <dgm:pt modelId="{04A4F11E-84A4-4763-826B-B2997D012838}" type="pres">
      <dgm:prSet presAssocID="{11440FB4-F077-4A83-B092-5091CC5FB56D}" presName="parTrans" presStyleLbl="sibTrans2D1" presStyleIdx="3" presStyleCnt="5"/>
      <dgm:spPr/>
    </dgm:pt>
    <dgm:pt modelId="{F64CC7F6-29B1-4B41-93AF-3B5C0BA0D9F1}" type="pres">
      <dgm:prSet presAssocID="{11440FB4-F077-4A83-B092-5091CC5FB56D}" presName="connectorText" presStyleLbl="sibTrans2D1" presStyleIdx="3" presStyleCnt="5"/>
      <dgm:spPr/>
    </dgm:pt>
    <dgm:pt modelId="{1997AB12-F798-4DFB-BA4C-BFAE0781AD6F}" type="pres">
      <dgm:prSet presAssocID="{467E357D-7F54-428A-AF3C-4454DFED2E32}" presName="node" presStyleLbl="node1" presStyleIdx="3" presStyleCnt="5" custScaleX="157895" custRadScaleRad="118641">
        <dgm:presLayoutVars>
          <dgm:bulletEnabled val="1"/>
        </dgm:presLayoutVars>
      </dgm:prSet>
      <dgm:spPr/>
    </dgm:pt>
    <dgm:pt modelId="{DBA87605-0849-41A5-BDE3-C9F93D568FEB}" type="pres">
      <dgm:prSet presAssocID="{E1ACD03B-32E8-444E-9B0E-CF72BCC8D5E3}" presName="parTrans" presStyleLbl="sibTrans2D1" presStyleIdx="4" presStyleCnt="5"/>
      <dgm:spPr/>
    </dgm:pt>
    <dgm:pt modelId="{93A03F70-1D02-4E19-942F-25E5B2CA3ADD}" type="pres">
      <dgm:prSet presAssocID="{E1ACD03B-32E8-444E-9B0E-CF72BCC8D5E3}" presName="connectorText" presStyleLbl="sibTrans2D1" presStyleIdx="4" presStyleCnt="5"/>
      <dgm:spPr/>
    </dgm:pt>
    <dgm:pt modelId="{8C42556F-2290-4A4D-8838-835DCC67CEAD}" type="pres">
      <dgm:prSet presAssocID="{8AF44CB0-0AE6-4AA9-9C10-47CDF6BE4AC8}" presName="node" presStyleLbl="node1" presStyleIdx="4" presStyleCnt="5" custScaleX="131668" custRadScaleRad="115211" custRadScaleInc="-6783">
        <dgm:presLayoutVars>
          <dgm:bulletEnabled val="1"/>
        </dgm:presLayoutVars>
      </dgm:prSet>
      <dgm:spPr/>
    </dgm:pt>
  </dgm:ptLst>
  <dgm:cxnLst>
    <dgm:cxn modelId="{A631B20C-46F2-4A28-ADB5-FA070EE54E8F}" type="presOf" srcId="{0EDFF812-B114-4591-A799-6AC5F6A683C1}" destId="{7D6AC775-7AFC-4B04-9C90-26241B93154B}" srcOrd="0" destOrd="0" presId="urn:microsoft.com/office/officeart/2005/8/layout/radial5"/>
    <dgm:cxn modelId="{606FA50E-F6A3-4D9D-9EF9-BA230133E692}" srcId="{BCDD9D6B-E86A-41F5-9E42-AD7D6694140B}" destId="{8AF44CB0-0AE6-4AA9-9C10-47CDF6BE4AC8}" srcOrd="4" destOrd="0" parTransId="{E1ACD03B-32E8-444E-9B0E-CF72BCC8D5E3}" sibTransId="{C9E6FBD1-1D4B-4FC1-B46A-E54637ACE152}"/>
    <dgm:cxn modelId="{82CA1C13-E62B-4AF4-B704-2E17A61A95EF}" type="presOf" srcId="{4E53EF91-95B2-411F-ABF9-1528544D6E29}" destId="{D2D749F2-39B2-42D1-9525-34B7F0E93FDD}" srcOrd="0" destOrd="0" presId="urn:microsoft.com/office/officeart/2005/8/layout/radial5"/>
    <dgm:cxn modelId="{FBCE6D2C-C1DE-45D3-89C0-2DAA3964D568}" srcId="{45B5A533-03C7-4FDC-A8D9-64131D66BE2E}" destId="{BCDD9D6B-E86A-41F5-9E42-AD7D6694140B}" srcOrd="0" destOrd="0" parTransId="{D76DA69D-738B-461B-920C-E936FA932C96}" sibTransId="{68120044-6BF4-42DE-9483-8C5B8DE35BFC}"/>
    <dgm:cxn modelId="{42541938-FC38-40E8-B5BD-61840F7FC288}" type="presOf" srcId="{45B5A533-03C7-4FDC-A8D9-64131D66BE2E}" destId="{E2DC1608-192C-4DDD-A285-5704C4C9969E}" srcOrd="0" destOrd="0" presId="urn:microsoft.com/office/officeart/2005/8/layout/radial5"/>
    <dgm:cxn modelId="{1F0E405E-1722-4775-BF7D-4F78588B57AD}" srcId="{BCDD9D6B-E86A-41F5-9E42-AD7D6694140B}" destId="{ACBB35F3-2301-4A8B-B3EA-E961917AC2C5}" srcOrd="2" destOrd="0" parTransId="{2C8A1817-2D37-41EB-9397-086FF6E09EFA}" sibTransId="{6F416E28-CA7A-4652-97AE-63EBFAB2C72E}"/>
    <dgm:cxn modelId="{D7501446-6AB5-43D3-A5D2-4ECBF64084B1}" srcId="{BCDD9D6B-E86A-41F5-9E42-AD7D6694140B}" destId="{467E357D-7F54-428A-AF3C-4454DFED2E32}" srcOrd="3" destOrd="0" parTransId="{11440FB4-F077-4A83-B092-5091CC5FB56D}" sibTransId="{39F3D0EB-8372-4DD2-8BEE-1E170B49DC5B}"/>
    <dgm:cxn modelId="{BD88D269-4B2B-4474-B87E-7818C757295C}" type="presOf" srcId="{11440FB4-F077-4A83-B092-5091CC5FB56D}" destId="{04A4F11E-84A4-4763-826B-B2997D012838}" srcOrd="0" destOrd="0" presId="urn:microsoft.com/office/officeart/2005/8/layout/radial5"/>
    <dgm:cxn modelId="{67846571-B29D-4B23-9CA2-8ABBDB901481}" type="presOf" srcId="{2C8A1817-2D37-41EB-9397-086FF6E09EFA}" destId="{F606A847-1D89-4C63-9B15-7401CE248CA1}" srcOrd="0" destOrd="0" presId="urn:microsoft.com/office/officeart/2005/8/layout/radial5"/>
    <dgm:cxn modelId="{A5F7CC7A-F587-42BD-9D29-3DDF7FE34DAA}" type="presOf" srcId="{400024A5-793C-4F1C-813E-306D285EB8DB}" destId="{DD6EA801-74CF-4CC1-B5E2-8BCA7C061111}" srcOrd="0" destOrd="0" presId="urn:microsoft.com/office/officeart/2005/8/layout/radial5"/>
    <dgm:cxn modelId="{EEA82181-78A6-4132-8C97-657F4DAF795F}" type="presOf" srcId="{E1ACD03B-32E8-444E-9B0E-CF72BCC8D5E3}" destId="{93A03F70-1D02-4E19-942F-25E5B2CA3ADD}" srcOrd="1" destOrd="0" presId="urn:microsoft.com/office/officeart/2005/8/layout/radial5"/>
    <dgm:cxn modelId="{A4422989-BE54-4148-B81A-3D7F79C143DB}" type="presOf" srcId="{47D0A19D-D4A4-4CB2-821D-BB12A888411F}" destId="{5943EDBC-30E7-4DF2-9392-BFD5648A044A}" srcOrd="0" destOrd="0" presId="urn:microsoft.com/office/officeart/2005/8/layout/radial5"/>
    <dgm:cxn modelId="{AE499A8A-13C3-4519-A11A-E3AD5D97AF54}" type="presOf" srcId="{11440FB4-F077-4A83-B092-5091CC5FB56D}" destId="{F64CC7F6-29B1-4B41-93AF-3B5C0BA0D9F1}" srcOrd="1" destOrd="0" presId="urn:microsoft.com/office/officeart/2005/8/layout/radial5"/>
    <dgm:cxn modelId="{5876D98C-F73E-47B5-880E-8FFF46719412}" srcId="{BCDD9D6B-E86A-41F5-9E42-AD7D6694140B}" destId="{4E53EF91-95B2-411F-ABF9-1528544D6E29}" srcOrd="0" destOrd="0" parTransId="{47D0A19D-D4A4-4CB2-821D-BB12A888411F}" sibTransId="{4BFCF8F1-BEEA-4732-B630-A6BC10830606}"/>
    <dgm:cxn modelId="{0ADDAD96-F0D6-4F89-BC60-134B4D6D2EAF}" type="presOf" srcId="{BCDD9D6B-E86A-41F5-9E42-AD7D6694140B}" destId="{1000A100-40D8-4FE8-B324-E14343C91FAE}" srcOrd="0" destOrd="0" presId="urn:microsoft.com/office/officeart/2005/8/layout/radial5"/>
    <dgm:cxn modelId="{ABC10D9A-EEA4-4159-A5F1-ABBC7FE82E06}" type="presOf" srcId="{ACBB35F3-2301-4A8B-B3EA-E961917AC2C5}" destId="{7E9E05DC-AA0E-4695-B49F-C64B1B17DEB5}" srcOrd="0" destOrd="0" presId="urn:microsoft.com/office/officeart/2005/8/layout/radial5"/>
    <dgm:cxn modelId="{1273389C-C3EE-4BF6-AC5E-05F38167DBFC}" type="presOf" srcId="{E1ACD03B-32E8-444E-9B0E-CF72BCC8D5E3}" destId="{DBA87605-0849-41A5-BDE3-C9F93D568FEB}" srcOrd="0" destOrd="0" presId="urn:microsoft.com/office/officeart/2005/8/layout/radial5"/>
    <dgm:cxn modelId="{1EA276B4-0972-4E6C-B9BE-7729F0F1CD0C}" type="presOf" srcId="{2C8A1817-2D37-41EB-9397-086FF6E09EFA}" destId="{62E5FA82-9F28-4375-886C-6712AE9B2560}" srcOrd="1" destOrd="0" presId="urn:microsoft.com/office/officeart/2005/8/layout/radial5"/>
    <dgm:cxn modelId="{10CBF2BF-C3AF-4474-A7F3-C93F490D416B}" type="presOf" srcId="{467E357D-7F54-428A-AF3C-4454DFED2E32}" destId="{1997AB12-F798-4DFB-BA4C-BFAE0781AD6F}" srcOrd="0" destOrd="0" presId="urn:microsoft.com/office/officeart/2005/8/layout/radial5"/>
    <dgm:cxn modelId="{8BA381C8-AB3A-44DB-8D42-132595DCA8EB}" type="presOf" srcId="{8AF44CB0-0AE6-4AA9-9C10-47CDF6BE4AC8}" destId="{8C42556F-2290-4A4D-8838-835DCC67CEAD}" srcOrd="0" destOrd="0" presId="urn:microsoft.com/office/officeart/2005/8/layout/radial5"/>
    <dgm:cxn modelId="{5CB966E4-39BE-4F32-B473-388ED454DA0C}" srcId="{BCDD9D6B-E86A-41F5-9E42-AD7D6694140B}" destId="{0EDFF812-B114-4591-A799-6AC5F6A683C1}" srcOrd="1" destOrd="0" parTransId="{400024A5-793C-4F1C-813E-306D285EB8DB}" sibTransId="{BFDCB691-B36D-4F9C-B765-81D5505CE029}"/>
    <dgm:cxn modelId="{E90E7DE4-A349-4630-8F8D-D1EF96D18F74}" type="presOf" srcId="{47D0A19D-D4A4-4CB2-821D-BB12A888411F}" destId="{5A56F7B0-E296-4D62-B125-A39340AE7EB8}" srcOrd="1" destOrd="0" presId="urn:microsoft.com/office/officeart/2005/8/layout/radial5"/>
    <dgm:cxn modelId="{596EEFE6-AB4E-4139-BFC6-84F2CCA2D10F}" type="presOf" srcId="{400024A5-793C-4F1C-813E-306D285EB8DB}" destId="{E9F2F5A4-0877-4E4B-B8D9-1D44784AA5E9}" srcOrd="1" destOrd="0" presId="urn:microsoft.com/office/officeart/2005/8/layout/radial5"/>
    <dgm:cxn modelId="{6221C7DF-223C-4474-BAA5-1CAB7744B1DA}" type="presParOf" srcId="{E2DC1608-192C-4DDD-A285-5704C4C9969E}" destId="{1000A100-40D8-4FE8-B324-E14343C91FAE}" srcOrd="0" destOrd="0" presId="urn:microsoft.com/office/officeart/2005/8/layout/radial5"/>
    <dgm:cxn modelId="{E632AE8C-8B5C-413D-B42F-001341E3CC6E}" type="presParOf" srcId="{E2DC1608-192C-4DDD-A285-5704C4C9969E}" destId="{5943EDBC-30E7-4DF2-9392-BFD5648A044A}" srcOrd="1" destOrd="0" presId="urn:microsoft.com/office/officeart/2005/8/layout/radial5"/>
    <dgm:cxn modelId="{45351DCE-0F8C-49D8-B7EB-CAE58644DD47}" type="presParOf" srcId="{5943EDBC-30E7-4DF2-9392-BFD5648A044A}" destId="{5A56F7B0-E296-4D62-B125-A39340AE7EB8}" srcOrd="0" destOrd="0" presId="urn:microsoft.com/office/officeart/2005/8/layout/radial5"/>
    <dgm:cxn modelId="{B2D33AA7-58C6-4CC8-A1E2-0A9ED1E4A1C8}" type="presParOf" srcId="{E2DC1608-192C-4DDD-A285-5704C4C9969E}" destId="{D2D749F2-39B2-42D1-9525-34B7F0E93FDD}" srcOrd="2" destOrd="0" presId="urn:microsoft.com/office/officeart/2005/8/layout/radial5"/>
    <dgm:cxn modelId="{763905DB-8C31-4CD0-BC90-2FE25ED54FA5}" type="presParOf" srcId="{E2DC1608-192C-4DDD-A285-5704C4C9969E}" destId="{DD6EA801-74CF-4CC1-B5E2-8BCA7C061111}" srcOrd="3" destOrd="0" presId="urn:microsoft.com/office/officeart/2005/8/layout/radial5"/>
    <dgm:cxn modelId="{5661D41D-1A01-4648-87B9-3F534B2CA8D9}" type="presParOf" srcId="{DD6EA801-74CF-4CC1-B5E2-8BCA7C061111}" destId="{E9F2F5A4-0877-4E4B-B8D9-1D44784AA5E9}" srcOrd="0" destOrd="0" presId="urn:microsoft.com/office/officeart/2005/8/layout/radial5"/>
    <dgm:cxn modelId="{A20898A4-E96A-44D8-AB06-A272BA9B4E93}" type="presParOf" srcId="{E2DC1608-192C-4DDD-A285-5704C4C9969E}" destId="{7D6AC775-7AFC-4B04-9C90-26241B93154B}" srcOrd="4" destOrd="0" presId="urn:microsoft.com/office/officeart/2005/8/layout/radial5"/>
    <dgm:cxn modelId="{174E9784-BEBF-464E-BB04-8C97300E3616}" type="presParOf" srcId="{E2DC1608-192C-4DDD-A285-5704C4C9969E}" destId="{F606A847-1D89-4C63-9B15-7401CE248CA1}" srcOrd="5" destOrd="0" presId="urn:microsoft.com/office/officeart/2005/8/layout/radial5"/>
    <dgm:cxn modelId="{50DDC422-C4E9-46E5-8963-B628A9E34587}" type="presParOf" srcId="{F606A847-1D89-4C63-9B15-7401CE248CA1}" destId="{62E5FA82-9F28-4375-886C-6712AE9B2560}" srcOrd="0" destOrd="0" presId="urn:microsoft.com/office/officeart/2005/8/layout/radial5"/>
    <dgm:cxn modelId="{50CAB5CB-DED6-433A-83D9-7215D04D31C8}" type="presParOf" srcId="{E2DC1608-192C-4DDD-A285-5704C4C9969E}" destId="{7E9E05DC-AA0E-4695-B49F-C64B1B17DEB5}" srcOrd="6" destOrd="0" presId="urn:microsoft.com/office/officeart/2005/8/layout/radial5"/>
    <dgm:cxn modelId="{75932615-37DD-4556-A472-E7F72040CDC6}" type="presParOf" srcId="{E2DC1608-192C-4DDD-A285-5704C4C9969E}" destId="{04A4F11E-84A4-4763-826B-B2997D012838}" srcOrd="7" destOrd="0" presId="urn:microsoft.com/office/officeart/2005/8/layout/radial5"/>
    <dgm:cxn modelId="{1A1F233C-C213-4A2D-9247-F12E09E48D87}" type="presParOf" srcId="{04A4F11E-84A4-4763-826B-B2997D012838}" destId="{F64CC7F6-29B1-4B41-93AF-3B5C0BA0D9F1}" srcOrd="0" destOrd="0" presId="urn:microsoft.com/office/officeart/2005/8/layout/radial5"/>
    <dgm:cxn modelId="{02BF608A-C28F-48C9-864C-F22E7B804FF3}" type="presParOf" srcId="{E2DC1608-192C-4DDD-A285-5704C4C9969E}" destId="{1997AB12-F798-4DFB-BA4C-BFAE0781AD6F}" srcOrd="8" destOrd="0" presId="urn:microsoft.com/office/officeart/2005/8/layout/radial5"/>
    <dgm:cxn modelId="{C408ED94-7157-42A0-A6A1-85392E15AF10}" type="presParOf" srcId="{E2DC1608-192C-4DDD-A285-5704C4C9969E}" destId="{DBA87605-0849-41A5-BDE3-C9F93D568FEB}" srcOrd="9" destOrd="0" presId="urn:microsoft.com/office/officeart/2005/8/layout/radial5"/>
    <dgm:cxn modelId="{28C5C5DE-E27C-4AAA-B382-923192565F90}" type="presParOf" srcId="{DBA87605-0849-41A5-BDE3-C9F93D568FEB}" destId="{93A03F70-1D02-4E19-942F-25E5B2CA3ADD}" srcOrd="0" destOrd="0" presId="urn:microsoft.com/office/officeart/2005/8/layout/radial5"/>
    <dgm:cxn modelId="{E01CA66C-6F1E-42E2-A795-0671858F0882}" type="presParOf" srcId="{E2DC1608-192C-4DDD-A285-5704C4C9969E}" destId="{8C42556F-2290-4A4D-8838-835DCC67CEAD}" srcOrd="10" destOrd="0" presId="urn:microsoft.com/office/officeart/2005/8/layout/radial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00A100-40D8-4FE8-B324-E14343C91FAE}">
      <dsp:nvSpPr>
        <dsp:cNvPr id="0" name=""/>
        <dsp:cNvSpPr/>
      </dsp:nvSpPr>
      <dsp:spPr>
        <a:xfrm>
          <a:off x="2664104" y="1660709"/>
          <a:ext cx="1405356" cy="1184884"/>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b="1" kern="1200" dirty="0">
              <a:latin typeface="Times" panose="02020603050405020304" pitchFamily="18" charset="0"/>
              <a:cs typeface="Times" panose="02020603050405020304" pitchFamily="18" charset="0"/>
            </a:rPr>
            <a:t>Fabricante</a:t>
          </a:r>
          <a:endParaRPr lang="en-US" sz="1600" b="1" kern="1200" dirty="0">
            <a:latin typeface="Times" panose="02020603050405020304" pitchFamily="18" charset="0"/>
            <a:cs typeface="Times" panose="02020603050405020304" pitchFamily="18" charset="0"/>
          </a:endParaRPr>
        </a:p>
      </dsp:txBody>
      <dsp:txXfrm>
        <a:off x="2869914" y="1834231"/>
        <a:ext cx="993736" cy="837840"/>
      </dsp:txXfrm>
    </dsp:sp>
    <dsp:sp modelId="{5943EDBC-30E7-4DF2-9392-BFD5648A044A}">
      <dsp:nvSpPr>
        <dsp:cNvPr id="0" name=""/>
        <dsp:cNvSpPr/>
      </dsp:nvSpPr>
      <dsp:spPr>
        <a:xfrm rot="16200000">
          <a:off x="3241347" y="1229710"/>
          <a:ext cx="250868" cy="402860"/>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latin typeface="Times" panose="02020603050405020304" pitchFamily="18" charset="0"/>
            <a:cs typeface="Times" panose="02020603050405020304" pitchFamily="18" charset="0"/>
          </a:endParaRPr>
        </a:p>
      </dsp:txBody>
      <dsp:txXfrm>
        <a:off x="3278977" y="1347912"/>
        <a:ext cx="175608" cy="241716"/>
      </dsp:txXfrm>
    </dsp:sp>
    <dsp:sp modelId="{D2D749F2-39B2-42D1-9525-34B7F0E93FDD}">
      <dsp:nvSpPr>
        <dsp:cNvPr id="0" name=""/>
        <dsp:cNvSpPr/>
      </dsp:nvSpPr>
      <dsp:spPr>
        <a:xfrm>
          <a:off x="2458111" y="2487"/>
          <a:ext cx="1817340" cy="1184884"/>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b="1" kern="1200" dirty="0">
              <a:latin typeface="Times" panose="02020603050405020304" pitchFamily="18" charset="0"/>
              <a:cs typeface="Times" panose="02020603050405020304" pitchFamily="18" charset="0"/>
            </a:rPr>
            <a:t>Consumidor final</a:t>
          </a:r>
          <a:endParaRPr lang="en-US" sz="1600" b="1" kern="1200" dirty="0">
            <a:latin typeface="Times" panose="02020603050405020304" pitchFamily="18" charset="0"/>
            <a:cs typeface="Times" panose="02020603050405020304" pitchFamily="18" charset="0"/>
          </a:endParaRPr>
        </a:p>
      </dsp:txBody>
      <dsp:txXfrm>
        <a:off x="2724254" y="176009"/>
        <a:ext cx="1285054" cy="837840"/>
      </dsp:txXfrm>
    </dsp:sp>
    <dsp:sp modelId="{DD6EA801-74CF-4CC1-B5E2-8BCA7C061111}">
      <dsp:nvSpPr>
        <dsp:cNvPr id="0" name=""/>
        <dsp:cNvSpPr/>
      </dsp:nvSpPr>
      <dsp:spPr>
        <a:xfrm>
          <a:off x="4169771" y="2051721"/>
          <a:ext cx="241659" cy="402860"/>
        </a:xfrm>
        <a:prstGeom prst="rightArrow">
          <a:avLst>
            <a:gd name="adj1" fmla="val 60000"/>
            <a:gd name="adj2" fmla="val 50000"/>
          </a:avLst>
        </a:prstGeom>
        <a:gradFill rotWithShape="0">
          <a:gsLst>
            <a:gs pos="0">
              <a:schemeClr val="accent4">
                <a:hueOff val="3266964"/>
                <a:satOff val="-13592"/>
                <a:lumOff val="3203"/>
                <a:alphaOff val="0"/>
                <a:satMod val="103000"/>
                <a:lumMod val="102000"/>
                <a:tint val="94000"/>
              </a:schemeClr>
            </a:gs>
            <a:gs pos="50000">
              <a:schemeClr val="accent4">
                <a:hueOff val="3266964"/>
                <a:satOff val="-13592"/>
                <a:lumOff val="3203"/>
                <a:alphaOff val="0"/>
                <a:satMod val="110000"/>
                <a:lumMod val="100000"/>
                <a:shade val="100000"/>
              </a:schemeClr>
            </a:gs>
            <a:gs pos="100000">
              <a:schemeClr val="accent4">
                <a:hueOff val="3266964"/>
                <a:satOff val="-13592"/>
                <a:lumOff val="3203"/>
                <a:alphaOff val="0"/>
                <a:lumMod val="99000"/>
                <a:satMod val="120000"/>
                <a:shade val="78000"/>
              </a:schemeClr>
            </a:gs>
          </a:gsLst>
          <a:lin ang="5400000" scaled="0"/>
        </a:gra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latin typeface="Times" panose="02020603050405020304" pitchFamily="18" charset="0"/>
            <a:cs typeface="Times" panose="02020603050405020304" pitchFamily="18" charset="0"/>
          </a:endParaRPr>
        </a:p>
      </dsp:txBody>
      <dsp:txXfrm>
        <a:off x="4169771" y="2132293"/>
        <a:ext cx="169161" cy="241716"/>
      </dsp:txXfrm>
    </dsp:sp>
    <dsp:sp modelId="{7D6AC775-7AFC-4B04-9C90-26241B93154B}">
      <dsp:nvSpPr>
        <dsp:cNvPr id="0" name=""/>
        <dsp:cNvSpPr/>
      </dsp:nvSpPr>
      <dsp:spPr>
        <a:xfrm>
          <a:off x="4525420" y="1660709"/>
          <a:ext cx="1643352" cy="1184884"/>
        </a:xfrm>
        <a:prstGeom prst="ellipse">
          <a:avLst/>
        </a:prstGeom>
        <a:solidFill>
          <a:srgbClr val="00B050"/>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b="1" kern="1200" dirty="0">
              <a:latin typeface="Times" panose="02020603050405020304" pitchFamily="18" charset="0"/>
              <a:cs typeface="Times" panose="02020603050405020304" pitchFamily="18" charset="0"/>
            </a:rPr>
            <a:t>Proveedores</a:t>
          </a:r>
          <a:endParaRPr lang="en-US" sz="1600" b="1" kern="1200" dirty="0">
            <a:latin typeface="Times" panose="02020603050405020304" pitchFamily="18" charset="0"/>
            <a:cs typeface="Times" panose="02020603050405020304" pitchFamily="18" charset="0"/>
          </a:endParaRPr>
        </a:p>
      </dsp:txBody>
      <dsp:txXfrm>
        <a:off x="4766083" y="1834231"/>
        <a:ext cx="1162026" cy="837840"/>
      </dsp:txXfrm>
    </dsp:sp>
    <dsp:sp modelId="{F606A847-1D89-4C63-9B15-7401CE248CA1}">
      <dsp:nvSpPr>
        <dsp:cNvPr id="0" name=""/>
        <dsp:cNvSpPr/>
      </dsp:nvSpPr>
      <dsp:spPr>
        <a:xfrm rot="5373200">
          <a:off x="3247097" y="2874935"/>
          <a:ext cx="252205" cy="402860"/>
        </a:xfrm>
        <a:prstGeom prst="rightArrow">
          <a:avLst>
            <a:gd name="adj1" fmla="val 60000"/>
            <a:gd name="adj2" fmla="val 50000"/>
          </a:avLst>
        </a:prstGeom>
        <a:solidFill>
          <a:srgbClr val="002060"/>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latin typeface="Times" panose="02020603050405020304" pitchFamily="18" charset="0"/>
            <a:cs typeface="Times" panose="02020603050405020304" pitchFamily="18" charset="0"/>
          </a:endParaRPr>
        </a:p>
      </dsp:txBody>
      <dsp:txXfrm>
        <a:off x="3284633" y="2917678"/>
        <a:ext cx="176544" cy="241716"/>
      </dsp:txXfrm>
    </dsp:sp>
    <dsp:sp modelId="{7E9E05DC-AA0E-4695-B49F-C64B1B17DEB5}">
      <dsp:nvSpPr>
        <dsp:cNvPr id="0" name=""/>
        <dsp:cNvSpPr/>
      </dsp:nvSpPr>
      <dsp:spPr>
        <a:xfrm>
          <a:off x="2458178" y="3321418"/>
          <a:ext cx="1843100" cy="1184884"/>
        </a:xfrm>
        <a:prstGeom prst="ellipse">
          <a:avLst/>
        </a:prstGeom>
        <a:solidFill>
          <a:srgbClr val="002060"/>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b="1" kern="1200" dirty="0">
              <a:latin typeface="Times" panose="02020603050405020304" pitchFamily="18" charset="0"/>
              <a:cs typeface="Times" panose="02020603050405020304" pitchFamily="18" charset="0"/>
            </a:rPr>
            <a:t>Distribuidores</a:t>
          </a:r>
          <a:endParaRPr lang="en-US" sz="1600" b="1" kern="1200" dirty="0">
            <a:latin typeface="Times" panose="02020603050405020304" pitchFamily="18" charset="0"/>
            <a:cs typeface="Times" panose="02020603050405020304" pitchFamily="18" charset="0"/>
          </a:endParaRPr>
        </a:p>
      </dsp:txBody>
      <dsp:txXfrm>
        <a:off x="2728094" y="3494940"/>
        <a:ext cx="1303268" cy="837840"/>
      </dsp:txXfrm>
    </dsp:sp>
    <dsp:sp modelId="{04A4F11E-84A4-4763-826B-B2997D012838}">
      <dsp:nvSpPr>
        <dsp:cNvPr id="0" name=""/>
        <dsp:cNvSpPr/>
      </dsp:nvSpPr>
      <dsp:spPr>
        <a:xfrm rot="10800000">
          <a:off x="2312454" y="2051721"/>
          <a:ext cx="248499" cy="402860"/>
        </a:xfrm>
        <a:prstGeom prst="rightArrow">
          <a:avLst>
            <a:gd name="adj1" fmla="val 60000"/>
            <a:gd name="adj2" fmla="val 50000"/>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latin typeface="Times" panose="02020603050405020304" pitchFamily="18" charset="0"/>
            <a:cs typeface="Times" panose="02020603050405020304" pitchFamily="18" charset="0"/>
          </a:endParaRPr>
        </a:p>
      </dsp:txBody>
      <dsp:txXfrm rot="10800000">
        <a:off x="2387004" y="2132293"/>
        <a:ext cx="173949" cy="241716"/>
      </dsp:txXfrm>
    </dsp:sp>
    <dsp:sp modelId="{1997AB12-F798-4DFB-BA4C-BFAE0781AD6F}">
      <dsp:nvSpPr>
        <dsp:cNvPr id="0" name=""/>
        <dsp:cNvSpPr/>
      </dsp:nvSpPr>
      <dsp:spPr>
        <a:xfrm>
          <a:off x="603664" y="1660709"/>
          <a:ext cx="1591572" cy="1184884"/>
        </a:xfrm>
        <a:prstGeom prst="ellipse">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b="1" kern="1200" dirty="0">
              <a:latin typeface="Times" panose="02020603050405020304" pitchFamily="18" charset="0"/>
              <a:cs typeface="Times" panose="02020603050405020304" pitchFamily="18" charset="0"/>
            </a:rPr>
            <a:t>Puntos de venta</a:t>
          </a:r>
          <a:endParaRPr lang="en-US" sz="1600" b="1" kern="1200" dirty="0">
            <a:latin typeface="Times" panose="02020603050405020304" pitchFamily="18" charset="0"/>
            <a:cs typeface="Times" panose="02020603050405020304" pitchFamily="18" charset="0"/>
          </a:endParaRPr>
        </a:p>
      </dsp:txBody>
      <dsp:txXfrm>
        <a:off x="836744" y="1834231"/>
        <a:ext cx="1125412" cy="837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00A100-40D8-4FE8-B324-E14343C91FAE}">
      <dsp:nvSpPr>
        <dsp:cNvPr id="0" name=""/>
        <dsp:cNvSpPr/>
      </dsp:nvSpPr>
      <dsp:spPr>
        <a:xfrm>
          <a:off x="2681938" y="1854039"/>
          <a:ext cx="1350827" cy="1138910"/>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b="1" kern="1200" dirty="0">
              <a:latin typeface="Times" panose="02020603050405020304" pitchFamily="18" charset="0"/>
              <a:cs typeface="Times" panose="02020603050405020304" pitchFamily="18" charset="0"/>
            </a:rPr>
            <a:t>Internet</a:t>
          </a:r>
          <a:endParaRPr lang="en-US" sz="1600" b="1" kern="1200" dirty="0">
            <a:latin typeface="Times" panose="02020603050405020304" pitchFamily="18" charset="0"/>
            <a:cs typeface="Times" panose="02020603050405020304" pitchFamily="18" charset="0"/>
          </a:endParaRPr>
        </a:p>
      </dsp:txBody>
      <dsp:txXfrm>
        <a:off x="2879762" y="2020829"/>
        <a:ext cx="955179" cy="805330"/>
      </dsp:txXfrm>
    </dsp:sp>
    <dsp:sp modelId="{5943EDBC-30E7-4DF2-9392-BFD5648A044A}">
      <dsp:nvSpPr>
        <dsp:cNvPr id="0" name=""/>
        <dsp:cNvSpPr/>
      </dsp:nvSpPr>
      <dsp:spPr>
        <a:xfrm rot="16200000">
          <a:off x="3204339" y="1357418"/>
          <a:ext cx="306025" cy="433159"/>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latin typeface="Times" panose="02020603050405020304" pitchFamily="18" charset="0"/>
            <a:cs typeface="Times" panose="02020603050405020304" pitchFamily="18" charset="0"/>
          </a:endParaRPr>
        </a:p>
      </dsp:txBody>
      <dsp:txXfrm>
        <a:off x="3250243" y="1489954"/>
        <a:ext cx="214218" cy="259895"/>
      </dsp:txXfrm>
    </dsp:sp>
    <dsp:sp modelId="{D2D749F2-39B2-42D1-9525-34B7F0E93FDD}">
      <dsp:nvSpPr>
        <dsp:cNvPr id="0" name=""/>
        <dsp:cNvSpPr/>
      </dsp:nvSpPr>
      <dsp:spPr>
        <a:xfrm>
          <a:off x="2380341" y="2635"/>
          <a:ext cx="1954020" cy="1273998"/>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b="1" kern="1200" dirty="0">
              <a:latin typeface="Times" panose="02020603050405020304" pitchFamily="18" charset="0"/>
              <a:cs typeface="Times" panose="02020603050405020304" pitchFamily="18" charset="0"/>
            </a:rPr>
            <a:t>Consumidor final</a:t>
          </a:r>
          <a:endParaRPr lang="en-US" sz="1600" b="1" kern="1200" dirty="0">
            <a:latin typeface="Times" panose="02020603050405020304" pitchFamily="18" charset="0"/>
            <a:cs typeface="Times" panose="02020603050405020304" pitchFamily="18" charset="0"/>
          </a:endParaRPr>
        </a:p>
      </dsp:txBody>
      <dsp:txXfrm>
        <a:off x="2666501" y="189208"/>
        <a:ext cx="1381700" cy="900852"/>
      </dsp:txXfrm>
    </dsp:sp>
    <dsp:sp modelId="{DD6EA801-74CF-4CC1-B5E2-8BCA7C061111}">
      <dsp:nvSpPr>
        <dsp:cNvPr id="0" name=""/>
        <dsp:cNvSpPr/>
      </dsp:nvSpPr>
      <dsp:spPr>
        <a:xfrm rot="20520000">
          <a:off x="4109420" y="1909102"/>
          <a:ext cx="329010" cy="433159"/>
        </a:xfrm>
        <a:prstGeom prst="rightArrow">
          <a:avLst>
            <a:gd name="adj1" fmla="val 60000"/>
            <a:gd name="adj2" fmla="val 50000"/>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latin typeface="Times" panose="02020603050405020304" pitchFamily="18" charset="0"/>
            <a:cs typeface="Times" panose="02020603050405020304" pitchFamily="18" charset="0"/>
          </a:endParaRPr>
        </a:p>
      </dsp:txBody>
      <dsp:txXfrm>
        <a:off x="4111835" y="2010984"/>
        <a:ext cx="230307" cy="259895"/>
      </dsp:txXfrm>
    </dsp:sp>
    <dsp:sp modelId="{7D6AC775-7AFC-4B04-9C90-26241B93154B}">
      <dsp:nvSpPr>
        <dsp:cNvPr id="0" name=""/>
        <dsp:cNvSpPr/>
      </dsp:nvSpPr>
      <dsp:spPr>
        <a:xfrm>
          <a:off x="4499968" y="1128179"/>
          <a:ext cx="1766946" cy="1273998"/>
        </a:xfrm>
        <a:prstGeom prst="ellipse">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b="1" kern="1200" dirty="0">
              <a:latin typeface="Times" panose="02020603050405020304" pitchFamily="18" charset="0"/>
              <a:cs typeface="Times" panose="02020603050405020304" pitchFamily="18" charset="0"/>
            </a:rPr>
            <a:t>Proveedores</a:t>
          </a:r>
          <a:endParaRPr lang="en-US" sz="1600" b="1" kern="1200" dirty="0">
            <a:latin typeface="Times" panose="02020603050405020304" pitchFamily="18" charset="0"/>
            <a:cs typeface="Times" panose="02020603050405020304" pitchFamily="18" charset="0"/>
          </a:endParaRPr>
        </a:p>
      </dsp:txBody>
      <dsp:txXfrm>
        <a:off x="4758731" y="1314752"/>
        <a:ext cx="1249420" cy="900852"/>
      </dsp:txXfrm>
    </dsp:sp>
    <dsp:sp modelId="{F606A847-1D89-4C63-9B15-7401CE248CA1}">
      <dsp:nvSpPr>
        <dsp:cNvPr id="0" name=""/>
        <dsp:cNvSpPr/>
      </dsp:nvSpPr>
      <dsp:spPr>
        <a:xfrm rot="3240000">
          <a:off x="3719316" y="2871561"/>
          <a:ext cx="241858" cy="433159"/>
        </a:xfrm>
        <a:prstGeom prst="rightArrow">
          <a:avLst>
            <a:gd name="adj1" fmla="val 60000"/>
            <a:gd name="adj2" fmla="val 50000"/>
          </a:avLst>
        </a:prstGeom>
        <a:solidFill>
          <a:srgbClr val="002060"/>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latin typeface="Times" panose="02020603050405020304" pitchFamily="18" charset="0"/>
            <a:cs typeface="Times" panose="02020603050405020304" pitchFamily="18" charset="0"/>
          </a:endParaRPr>
        </a:p>
      </dsp:txBody>
      <dsp:txXfrm>
        <a:off x="3734271" y="2928843"/>
        <a:ext cx="169301" cy="259895"/>
      </dsp:txXfrm>
    </dsp:sp>
    <dsp:sp modelId="{7E9E05DC-AA0E-4695-B49F-C64B1B17DEB5}">
      <dsp:nvSpPr>
        <dsp:cNvPr id="0" name=""/>
        <dsp:cNvSpPr/>
      </dsp:nvSpPr>
      <dsp:spPr>
        <a:xfrm>
          <a:off x="3290034" y="3229668"/>
          <a:ext cx="2231688" cy="1273998"/>
        </a:xfrm>
        <a:prstGeom prst="ellipse">
          <a:avLst/>
        </a:prstGeom>
        <a:solidFill>
          <a:srgbClr val="002060"/>
        </a:soli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b="1" kern="1200" dirty="0">
              <a:latin typeface="Times" panose="02020603050405020304" pitchFamily="18" charset="0"/>
              <a:cs typeface="Times" panose="02020603050405020304" pitchFamily="18" charset="0"/>
            </a:rPr>
            <a:t>Distribuidores</a:t>
          </a:r>
          <a:endParaRPr lang="en-US" sz="1600" b="1" kern="1200" dirty="0">
            <a:latin typeface="Times" panose="02020603050405020304" pitchFamily="18" charset="0"/>
            <a:cs typeface="Times" panose="02020603050405020304" pitchFamily="18" charset="0"/>
          </a:endParaRPr>
        </a:p>
      </dsp:txBody>
      <dsp:txXfrm>
        <a:off x="3616857" y="3416241"/>
        <a:ext cx="1578042" cy="900852"/>
      </dsp:txXfrm>
    </dsp:sp>
    <dsp:sp modelId="{04A4F11E-84A4-4763-826B-B2997D012838}">
      <dsp:nvSpPr>
        <dsp:cNvPr id="0" name=""/>
        <dsp:cNvSpPr/>
      </dsp:nvSpPr>
      <dsp:spPr>
        <a:xfrm rot="7842534">
          <a:off x="2634427" y="2874236"/>
          <a:ext cx="297515" cy="433159"/>
        </a:xfrm>
        <a:prstGeom prst="rightArrow">
          <a:avLst>
            <a:gd name="adj1" fmla="val 60000"/>
            <a:gd name="adj2" fmla="val 50000"/>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latin typeface="Times" panose="02020603050405020304" pitchFamily="18" charset="0"/>
            <a:cs typeface="Times" panose="02020603050405020304" pitchFamily="18" charset="0"/>
          </a:endParaRPr>
        </a:p>
      </dsp:txBody>
      <dsp:txXfrm rot="10800000">
        <a:off x="2708160" y="2927039"/>
        <a:ext cx="208261" cy="259895"/>
      </dsp:txXfrm>
    </dsp:sp>
    <dsp:sp modelId="{1997AB12-F798-4DFB-BA4C-BFAE0781AD6F}">
      <dsp:nvSpPr>
        <dsp:cNvPr id="0" name=""/>
        <dsp:cNvSpPr/>
      </dsp:nvSpPr>
      <dsp:spPr>
        <a:xfrm>
          <a:off x="1107579" y="3232304"/>
          <a:ext cx="2011580" cy="1273998"/>
        </a:xfrm>
        <a:prstGeom prst="ellipse">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b="1" kern="1200" dirty="0">
              <a:latin typeface="Times" panose="02020603050405020304" pitchFamily="18" charset="0"/>
              <a:cs typeface="Times" panose="02020603050405020304" pitchFamily="18" charset="0"/>
            </a:rPr>
            <a:t>Puntos de venta</a:t>
          </a:r>
          <a:endParaRPr lang="en-US" sz="1600" b="1" kern="1200" dirty="0">
            <a:latin typeface="Times" panose="02020603050405020304" pitchFamily="18" charset="0"/>
            <a:cs typeface="Times" panose="02020603050405020304" pitchFamily="18" charset="0"/>
          </a:endParaRPr>
        </a:p>
      </dsp:txBody>
      <dsp:txXfrm>
        <a:off x="1402168" y="3418877"/>
        <a:ext cx="1422402" cy="900852"/>
      </dsp:txXfrm>
    </dsp:sp>
    <dsp:sp modelId="{DBA87605-0849-41A5-BDE3-C9F93D568FEB}">
      <dsp:nvSpPr>
        <dsp:cNvPr id="0" name=""/>
        <dsp:cNvSpPr/>
      </dsp:nvSpPr>
      <dsp:spPr>
        <a:xfrm rot="11733487">
          <a:off x="2297146" y="1953940"/>
          <a:ext cx="303175" cy="433159"/>
        </a:xfrm>
        <a:prstGeom prst="rightArrow">
          <a:avLst>
            <a:gd name="adj1" fmla="val 60000"/>
            <a:gd name="adj2" fmla="val 5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2386432" y="2052769"/>
        <a:ext cx="212223" cy="259895"/>
      </dsp:txXfrm>
    </dsp:sp>
    <dsp:sp modelId="{8C42556F-2290-4A4D-8838-835DCC67CEAD}">
      <dsp:nvSpPr>
        <dsp:cNvPr id="0" name=""/>
        <dsp:cNvSpPr/>
      </dsp:nvSpPr>
      <dsp:spPr>
        <a:xfrm>
          <a:off x="538729" y="1235257"/>
          <a:ext cx="1677448" cy="1273998"/>
        </a:xfrm>
        <a:prstGeom prst="ellips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b="1" kern="1200" dirty="0">
              <a:latin typeface="Times" panose="02020603050405020304" pitchFamily="18" charset="0"/>
              <a:cs typeface="Times" panose="02020603050405020304" pitchFamily="18" charset="0"/>
            </a:rPr>
            <a:t>Fabricante</a:t>
          </a:r>
          <a:endParaRPr lang="en-US" sz="1600" b="1" kern="1200" dirty="0">
            <a:latin typeface="Times" panose="02020603050405020304" pitchFamily="18" charset="0"/>
            <a:cs typeface="Times" panose="02020603050405020304" pitchFamily="18" charset="0"/>
          </a:endParaRPr>
        </a:p>
      </dsp:txBody>
      <dsp:txXfrm>
        <a:off x="784386" y="1421830"/>
        <a:ext cx="1186134" cy="90085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3B3417-9254-4A1B-9661-C965D0AD50B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F7E18532-47DC-4CD0-867A-96DEE9481D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7F3771AD-1A08-4FB6-BF19-638FA7D38227}"/>
              </a:ext>
            </a:extLst>
          </p:cNvPr>
          <p:cNvSpPr>
            <a:spLocks noGrp="1"/>
          </p:cNvSpPr>
          <p:nvPr>
            <p:ph type="dt" sz="half" idx="10"/>
          </p:nvPr>
        </p:nvSpPr>
        <p:spPr/>
        <p:txBody>
          <a:bodyPr/>
          <a:lstStyle/>
          <a:p>
            <a:fld id="{CB3BA2FF-A0AD-47FB-B6A5-650A33DEB45E}" type="datetimeFigureOut">
              <a:rPr lang="es-EC" smtClean="0"/>
              <a:t>3/2/2020</a:t>
            </a:fld>
            <a:endParaRPr lang="es-EC"/>
          </a:p>
        </p:txBody>
      </p:sp>
      <p:sp>
        <p:nvSpPr>
          <p:cNvPr id="5" name="Marcador de pie de página 4">
            <a:extLst>
              <a:ext uri="{FF2B5EF4-FFF2-40B4-BE49-F238E27FC236}">
                <a16:creationId xmlns:a16="http://schemas.microsoft.com/office/drawing/2014/main" id="{04AF7F41-2E44-422F-A479-A62C326F4DDF}"/>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47D4BB90-A7A8-42FD-83AA-A717AFFBA233}"/>
              </a:ext>
            </a:extLst>
          </p:cNvPr>
          <p:cNvSpPr>
            <a:spLocks noGrp="1"/>
          </p:cNvSpPr>
          <p:nvPr>
            <p:ph type="sldNum" sz="quarter" idx="12"/>
          </p:nvPr>
        </p:nvSpPr>
        <p:spPr/>
        <p:txBody>
          <a:bodyPr/>
          <a:lstStyle/>
          <a:p>
            <a:fld id="{30489421-FCAE-4263-9371-7F10C76B3F24}" type="slidenum">
              <a:rPr lang="es-EC" smtClean="0"/>
              <a:t>‹Nº›</a:t>
            </a:fld>
            <a:endParaRPr lang="es-EC"/>
          </a:p>
        </p:txBody>
      </p:sp>
    </p:spTree>
    <p:extLst>
      <p:ext uri="{BB962C8B-B14F-4D97-AF65-F5344CB8AC3E}">
        <p14:creationId xmlns:p14="http://schemas.microsoft.com/office/powerpoint/2010/main" val="252820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448EB7-2250-4346-96B1-89BD21BD4BF7}"/>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8D0BDA38-ED01-442E-9029-CC62C993039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0B7DBA33-B15F-47A5-BC90-699702DCF931}"/>
              </a:ext>
            </a:extLst>
          </p:cNvPr>
          <p:cNvSpPr>
            <a:spLocks noGrp="1"/>
          </p:cNvSpPr>
          <p:nvPr>
            <p:ph type="dt" sz="half" idx="10"/>
          </p:nvPr>
        </p:nvSpPr>
        <p:spPr/>
        <p:txBody>
          <a:bodyPr/>
          <a:lstStyle/>
          <a:p>
            <a:fld id="{CB3BA2FF-A0AD-47FB-B6A5-650A33DEB45E}" type="datetimeFigureOut">
              <a:rPr lang="es-EC" smtClean="0"/>
              <a:t>3/2/2020</a:t>
            </a:fld>
            <a:endParaRPr lang="es-EC"/>
          </a:p>
        </p:txBody>
      </p:sp>
      <p:sp>
        <p:nvSpPr>
          <p:cNvPr id="5" name="Marcador de pie de página 4">
            <a:extLst>
              <a:ext uri="{FF2B5EF4-FFF2-40B4-BE49-F238E27FC236}">
                <a16:creationId xmlns:a16="http://schemas.microsoft.com/office/drawing/2014/main" id="{62EA5432-DFF9-4B52-AF45-52CF6BD45980}"/>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FB65603C-92A4-4B88-A54E-2955003CB3A5}"/>
              </a:ext>
            </a:extLst>
          </p:cNvPr>
          <p:cNvSpPr>
            <a:spLocks noGrp="1"/>
          </p:cNvSpPr>
          <p:nvPr>
            <p:ph type="sldNum" sz="quarter" idx="12"/>
          </p:nvPr>
        </p:nvSpPr>
        <p:spPr/>
        <p:txBody>
          <a:bodyPr/>
          <a:lstStyle/>
          <a:p>
            <a:fld id="{30489421-FCAE-4263-9371-7F10C76B3F24}" type="slidenum">
              <a:rPr lang="es-EC" smtClean="0"/>
              <a:t>‹Nº›</a:t>
            </a:fld>
            <a:endParaRPr lang="es-EC"/>
          </a:p>
        </p:txBody>
      </p:sp>
    </p:spTree>
    <p:extLst>
      <p:ext uri="{BB962C8B-B14F-4D97-AF65-F5344CB8AC3E}">
        <p14:creationId xmlns:p14="http://schemas.microsoft.com/office/powerpoint/2010/main" val="1776671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3CF83C6-B7C2-4C40-8C69-E2E42FF5A1E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ECBB5299-18E6-40D2-B583-F3D2CB184C2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5818F7E2-5B3E-46D7-B30C-EDE34FF8833A}"/>
              </a:ext>
            </a:extLst>
          </p:cNvPr>
          <p:cNvSpPr>
            <a:spLocks noGrp="1"/>
          </p:cNvSpPr>
          <p:nvPr>
            <p:ph type="dt" sz="half" idx="10"/>
          </p:nvPr>
        </p:nvSpPr>
        <p:spPr/>
        <p:txBody>
          <a:bodyPr/>
          <a:lstStyle/>
          <a:p>
            <a:fld id="{CB3BA2FF-A0AD-47FB-B6A5-650A33DEB45E}" type="datetimeFigureOut">
              <a:rPr lang="es-EC" smtClean="0"/>
              <a:t>3/2/2020</a:t>
            </a:fld>
            <a:endParaRPr lang="es-EC"/>
          </a:p>
        </p:txBody>
      </p:sp>
      <p:sp>
        <p:nvSpPr>
          <p:cNvPr id="5" name="Marcador de pie de página 4">
            <a:extLst>
              <a:ext uri="{FF2B5EF4-FFF2-40B4-BE49-F238E27FC236}">
                <a16:creationId xmlns:a16="http://schemas.microsoft.com/office/drawing/2014/main" id="{05E87AE6-B460-4427-97F0-A16278E39BBC}"/>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8CA93DDD-1A7A-442B-826D-59EB9B4F7F58}"/>
              </a:ext>
            </a:extLst>
          </p:cNvPr>
          <p:cNvSpPr>
            <a:spLocks noGrp="1"/>
          </p:cNvSpPr>
          <p:nvPr>
            <p:ph type="sldNum" sz="quarter" idx="12"/>
          </p:nvPr>
        </p:nvSpPr>
        <p:spPr/>
        <p:txBody>
          <a:bodyPr/>
          <a:lstStyle/>
          <a:p>
            <a:fld id="{30489421-FCAE-4263-9371-7F10C76B3F24}" type="slidenum">
              <a:rPr lang="es-EC" smtClean="0"/>
              <a:t>‹Nº›</a:t>
            </a:fld>
            <a:endParaRPr lang="es-EC"/>
          </a:p>
        </p:txBody>
      </p:sp>
    </p:spTree>
    <p:extLst>
      <p:ext uri="{BB962C8B-B14F-4D97-AF65-F5344CB8AC3E}">
        <p14:creationId xmlns:p14="http://schemas.microsoft.com/office/powerpoint/2010/main" val="727654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B168A-4AE3-4C77-8FDF-23E97A4D29C2}"/>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45536D68-9ACB-460B-9925-4D220B081BF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29BCF18B-AD25-4846-B5F8-8DE1F2A64899}"/>
              </a:ext>
            </a:extLst>
          </p:cNvPr>
          <p:cNvSpPr>
            <a:spLocks noGrp="1"/>
          </p:cNvSpPr>
          <p:nvPr>
            <p:ph type="dt" sz="half" idx="10"/>
          </p:nvPr>
        </p:nvSpPr>
        <p:spPr/>
        <p:txBody>
          <a:bodyPr/>
          <a:lstStyle/>
          <a:p>
            <a:fld id="{CB3BA2FF-A0AD-47FB-B6A5-650A33DEB45E}" type="datetimeFigureOut">
              <a:rPr lang="es-EC" smtClean="0"/>
              <a:t>3/2/2020</a:t>
            </a:fld>
            <a:endParaRPr lang="es-EC"/>
          </a:p>
        </p:txBody>
      </p:sp>
      <p:sp>
        <p:nvSpPr>
          <p:cNvPr id="5" name="Marcador de pie de página 4">
            <a:extLst>
              <a:ext uri="{FF2B5EF4-FFF2-40B4-BE49-F238E27FC236}">
                <a16:creationId xmlns:a16="http://schemas.microsoft.com/office/drawing/2014/main" id="{6F7F1FBC-6678-4515-8227-B496310F7A5E}"/>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0FD99ECB-D990-415C-9EC6-C7CD1A0E5ED5}"/>
              </a:ext>
            </a:extLst>
          </p:cNvPr>
          <p:cNvSpPr>
            <a:spLocks noGrp="1"/>
          </p:cNvSpPr>
          <p:nvPr>
            <p:ph type="sldNum" sz="quarter" idx="12"/>
          </p:nvPr>
        </p:nvSpPr>
        <p:spPr/>
        <p:txBody>
          <a:bodyPr/>
          <a:lstStyle/>
          <a:p>
            <a:fld id="{30489421-FCAE-4263-9371-7F10C76B3F24}" type="slidenum">
              <a:rPr lang="es-EC" smtClean="0"/>
              <a:t>‹Nº›</a:t>
            </a:fld>
            <a:endParaRPr lang="es-EC"/>
          </a:p>
        </p:txBody>
      </p:sp>
    </p:spTree>
    <p:extLst>
      <p:ext uri="{BB962C8B-B14F-4D97-AF65-F5344CB8AC3E}">
        <p14:creationId xmlns:p14="http://schemas.microsoft.com/office/powerpoint/2010/main" val="2417900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1E56E7-8436-4F80-9641-5448DD996F1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3278F541-1F44-44CE-98D8-2A7CA3599B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1176967-5AD0-4DCD-A78B-9193FDC00B16}"/>
              </a:ext>
            </a:extLst>
          </p:cNvPr>
          <p:cNvSpPr>
            <a:spLocks noGrp="1"/>
          </p:cNvSpPr>
          <p:nvPr>
            <p:ph type="dt" sz="half" idx="10"/>
          </p:nvPr>
        </p:nvSpPr>
        <p:spPr/>
        <p:txBody>
          <a:bodyPr/>
          <a:lstStyle/>
          <a:p>
            <a:fld id="{CB3BA2FF-A0AD-47FB-B6A5-650A33DEB45E}" type="datetimeFigureOut">
              <a:rPr lang="es-EC" smtClean="0"/>
              <a:t>3/2/2020</a:t>
            </a:fld>
            <a:endParaRPr lang="es-EC"/>
          </a:p>
        </p:txBody>
      </p:sp>
      <p:sp>
        <p:nvSpPr>
          <p:cNvPr id="5" name="Marcador de pie de página 4">
            <a:extLst>
              <a:ext uri="{FF2B5EF4-FFF2-40B4-BE49-F238E27FC236}">
                <a16:creationId xmlns:a16="http://schemas.microsoft.com/office/drawing/2014/main" id="{23212E6F-ACA8-4368-9A76-72071EF44157}"/>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4F0C665E-DB12-4FC3-A375-6FE5DAB08DEE}"/>
              </a:ext>
            </a:extLst>
          </p:cNvPr>
          <p:cNvSpPr>
            <a:spLocks noGrp="1"/>
          </p:cNvSpPr>
          <p:nvPr>
            <p:ph type="sldNum" sz="quarter" idx="12"/>
          </p:nvPr>
        </p:nvSpPr>
        <p:spPr/>
        <p:txBody>
          <a:bodyPr/>
          <a:lstStyle/>
          <a:p>
            <a:fld id="{30489421-FCAE-4263-9371-7F10C76B3F24}" type="slidenum">
              <a:rPr lang="es-EC" smtClean="0"/>
              <a:t>‹Nº›</a:t>
            </a:fld>
            <a:endParaRPr lang="es-EC"/>
          </a:p>
        </p:txBody>
      </p:sp>
    </p:spTree>
    <p:extLst>
      <p:ext uri="{BB962C8B-B14F-4D97-AF65-F5344CB8AC3E}">
        <p14:creationId xmlns:p14="http://schemas.microsoft.com/office/powerpoint/2010/main" val="3193533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36C566-6A6C-4854-B955-1748EE26FC46}"/>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49426AE0-4AC2-48C6-9227-217FEF94AD6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8C0075C6-7EF7-456F-9CAD-69501FE923D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C59C230D-8EDD-4878-9AF9-E1C50FF4C3FF}"/>
              </a:ext>
            </a:extLst>
          </p:cNvPr>
          <p:cNvSpPr>
            <a:spLocks noGrp="1"/>
          </p:cNvSpPr>
          <p:nvPr>
            <p:ph type="dt" sz="half" idx="10"/>
          </p:nvPr>
        </p:nvSpPr>
        <p:spPr/>
        <p:txBody>
          <a:bodyPr/>
          <a:lstStyle/>
          <a:p>
            <a:fld id="{CB3BA2FF-A0AD-47FB-B6A5-650A33DEB45E}" type="datetimeFigureOut">
              <a:rPr lang="es-EC" smtClean="0"/>
              <a:t>3/2/2020</a:t>
            </a:fld>
            <a:endParaRPr lang="es-EC"/>
          </a:p>
        </p:txBody>
      </p:sp>
      <p:sp>
        <p:nvSpPr>
          <p:cNvPr id="6" name="Marcador de pie de página 5">
            <a:extLst>
              <a:ext uri="{FF2B5EF4-FFF2-40B4-BE49-F238E27FC236}">
                <a16:creationId xmlns:a16="http://schemas.microsoft.com/office/drawing/2014/main" id="{3E57B7CB-F5E1-4451-9368-BB84E43A2E29}"/>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F8159AF2-0977-4A5D-A3FA-F1A853217DAB}"/>
              </a:ext>
            </a:extLst>
          </p:cNvPr>
          <p:cNvSpPr>
            <a:spLocks noGrp="1"/>
          </p:cNvSpPr>
          <p:nvPr>
            <p:ph type="sldNum" sz="quarter" idx="12"/>
          </p:nvPr>
        </p:nvSpPr>
        <p:spPr/>
        <p:txBody>
          <a:bodyPr/>
          <a:lstStyle/>
          <a:p>
            <a:fld id="{30489421-FCAE-4263-9371-7F10C76B3F24}" type="slidenum">
              <a:rPr lang="es-EC" smtClean="0"/>
              <a:t>‹Nº›</a:t>
            </a:fld>
            <a:endParaRPr lang="es-EC"/>
          </a:p>
        </p:txBody>
      </p:sp>
    </p:spTree>
    <p:extLst>
      <p:ext uri="{BB962C8B-B14F-4D97-AF65-F5344CB8AC3E}">
        <p14:creationId xmlns:p14="http://schemas.microsoft.com/office/powerpoint/2010/main" val="780295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C3A5DD-2791-4A4E-8AA8-30D77A3DE26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D11EFF57-4970-40FB-BF38-DCC7DC3F82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9344B45-71A3-4274-9B2B-5813F8726B4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F5029E33-BF15-4BEB-B75E-AB1D5EB1EE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805CD5B-33C3-4573-8BF0-F4FE70E8163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D032D0C2-472C-4ED5-94D3-5B1C853D0C08}"/>
              </a:ext>
            </a:extLst>
          </p:cNvPr>
          <p:cNvSpPr>
            <a:spLocks noGrp="1"/>
          </p:cNvSpPr>
          <p:nvPr>
            <p:ph type="dt" sz="half" idx="10"/>
          </p:nvPr>
        </p:nvSpPr>
        <p:spPr/>
        <p:txBody>
          <a:bodyPr/>
          <a:lstStyle/>
          <a:p>
            <a:fld id="{CB3BA2FF-A0AD-47FB-B6A5-650A33DEB45E}" type="datetimeFigureOut">
              <a:rPr lang="es-EC" smtClean="0"/>
              <a:t>3/2/2020</a:t>
            </a:fld>
            <a:endParaRPr lang="es-EC"/>
          </a:p>
        </p:txBody>
      </p:sp>
      <p:sp>
        <p:nvSpPr>
          <p:cNvPr id="8" name="Marcador de pie de página 7">
            <a:extLst>
              <a:ext uri="{FF2B5EF4-FFF2-40B4-BE49-F238E27FC236}">
                <a16:creationId xmlns:a16="http://schemas.microsoft.com/office/drawing/2014/main" id="{A83DD8E7-3AB2-462A-840C-97E22EDBFE53}"/>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74F15B54-7B21-4A63-B50C-0E1D0AF98DDF}"/>
              </a:ext>
            </a:extLst>
          </p:cNvPr>
          <p:cNvSpPr>
            <a:spLocks noGrp="1"/>
          </p:cNvSpPr>
          <p:nvPr>
            <p:ph type="sldNum" sz="quarter" idx="12"/>
          </p:nvPr>
        </p:nvSpPr>
        <p:spPr/>
        <p:txBody>
          <a:bodyPr/>
          <a:lstStyle/>
          <a:p>
            <a:fld id="{30489421-FCAE-4263-9371-7F10C76B3F24}" type="slidenum">
              <a:rPr lang="es-EC" smtClean="0"/>
              <a:t>‹Nº›</a:t>
            </a:fld>
            <a:endParaRPr lang="es-EC"/>
          </a:p>
        </p:txBody>
      </p:sp>
    </p:spTree>
    <p:extLst>
      <p:ext uri="{BB962C8B-B14F-4D97-AF65-F5344CB8AC3E}">
        <p14:creationId xmlns:p14="http://schemas.microsoft.com/office/powerpoint/2010/main" val="1788703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4B0CCE-BC34-4FC8-8171-130911C2EB65}"/>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35F4F698-5D57-4250-8BBD-D3443E635F05}"/>
              </a:ext>
            </a:extLst>
          </p:cNvPr>
          <p:cNvSpPr>
            <a:spLocks noGrp="1"/>
          </p:cNvSpPr>
          <p:nvPr>
            <p:ph type="dt" sz="half" idx="10"/>
          </p:nvPr>
        </p:nvSpPr>
        <p:spPr/>
        <p:txBody>
          <a:bodyPr/>
          <a:lstStyle/>
          <a:p>
            <a:fld id="{CB3BA2FF-A0AD-47FB-B6A5-650A33DEB45E}" type="datetimeFigureOut">
              <a:rPr lang="es-EC" smtClean="0"/>
              <a:t>3/2/2020</a:t>
            </a:fld>
            <a:endParaRPr lang="es-EC"/>
          </a:p>
        </p:txBody>
      </p:sp>
      <p:sp>
        <p:nvSpPr>
          <p:cNvPr id="4" name="Marcador de pie de página 3">
            <a:extLst>
              <a:ext uri="{FF2B5EF4-FFF2-40B4-BE49-F238E27FC236}">
                <a16:creationId xmlns:a16="http://schemas.microsoft.com/office/drawing/2014/main" id="{ABFB96FD-7AF2-4670-AB83-2224C9AB89CE}"/>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D1B1864E-FD08-4B58-A102-EFC3ED6EDEC5}"/>
              </a:ext>
            </a:extLst>
          </p:cNvPr>
          <p:cNvSpPr>
            <a:spLocks noGrp="1"/>
          </p:cNvSpPr>
          <p:nvPr>
            <p:ph type="sldNum" sz="quarter" idx="12"/>
          </p:nvPr>
        </p:nvSpPr>
        <p:spPr/>
        <p:txBody>
          <a:bodyPr/>
          <a:lstStyle/>
          <a:p>
            <a:fld id="{30489421-FCAE-4263-9371-7F10C76B3F24}" type="slidenum">
              <a:rPr lang="es-EC" smtClean="0"/>
              <a:t>‹Nº›</a:t>
            </a:fld>
            <a:endParaRPr lang="es-EC"/>
          </a:p>
        </p:txBody>
      </p:sp>
    </p:spTree>
    <p:extLst>
      <p:ext uri="{BB962C8B-B14F-4D97-AF65-F5344CB8AC3E}">
        <p14:creationId xmlns:p14="http://schemas.microsoft.com/office/powerpoint/2010/main" val="1528285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B2DDEDB-FC6A-4E98-8FC5-F3D4BF19EF59}"/>
              </a:ext>
            </a:extLst>
          </p:cNvPr>
          <p:cNvSpPr>
            <a:spLocks noGrp="1"/>
          </p:cNvSpPr>
          <p:nvPr>
            <p:ph type="dt" sz="half" idx="10"/>
          </p:nvPr>
        </p:nvSpPr>
        <p:spPr/>
        <p:txBody>
          <a:bodyPr/>
          <a:lstStyle/>
          <a:p>
            <a:fld id="{CB3BA2FF-A0AD-47FB-B6A5-650A33DEB45E}" type="datetimeFigureOut">
              <a:rPr lang="es-EC" smtClean="0"/>
              <a:t>3/2/2020</a:t>
            </a:fld>
            <a:endParaRPr lang="es-EC"/>
          </a:p>
        </p:txBody>
      </p:sp>
      <p:sp>
        <p:nvSpPr>
          <p:cNvPr id="3" name="Marcador de pie de página 2">
            <a:extLst>
              <a:ext uri="{FF2B5EF4-FFF2-40B4-BE49-F238E27FC236}">
                <a16:creationId xmlns:a16="http://schemas.microsoft.com/office/drawing/2014/main" id="{C7E76977-B43D-45DE-80E9-5AA120BBC1D9}"/>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5CD0BBDE-128F-4752-93EF-4D3F42787F15}"/>
              </a:ext>
            </a:extLst>
          </p:cNvPr>
          <p:cNvSpPr>
            <a:spLocks noGrp="1"/>
          </p:cNvSpPr>
          <p:nvPr>
            <p:ph type="sldNum" sz="quarter" idx="12"/>
          </p:nvPr>
        </p:nvSpPr>
        <p:spPr/>
        <p:txBody>
          <a:bodyPr/>
          <a:lstStyle/>
          <a:p>
            <a:fld id="{30489421-FCAE-4263-9371-7F10C76B3F24}" type="slidenum">
              <a:rPr lang="es-EC" smtClean="0"/>
              <a:t>‹Nº›</a:t>
            </a:fld>
            <a:endParaRPr lang="es-EC"/>
          </a:p>
        </p:txBody>
      </p:sp>
    </p:spTree>
    <p:extLst>
      <p:ext uri="{BB962C8B-B14F-4D97-AF65-F5344CB8AC3E}">
        <p14:creationId xmlns:p14="http://schemas.microsoft.com/office/powerpoint/2010/main" val="3543531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1C56CA-F743-4845-BD30-89809F0E13F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1CEBF041-A017-42D6-8161-708B33451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68366F0F-AE50-4BE9-98B4-74EF7A0766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357D8C0-8D11-4EFC-951C-FD129153C835}"/>
              </a:ext>
            </a:extLst>
          </p:cNvPr>
          <p:cNvSpPr>
            <a:spLocks noGrp="1"/>
          </p:cNvSpPr>
          <p:nvPr>
            <p:ph type="dt" sz="half" idx="10"/>
          </p:nvPr>
        </p:nvSpPr>
        <p:spPr/>
        <p:txBody>
          <a:bodyPr/>
          <a:lstStyle/>
          <a:p>
            <a:fld id="{CB3BA2FF-A0AD-47FB-B6A5-650A33DEB45E}" type="datetimeFigureOut">
              <a:rPr lang="es-EC" smtClean="0"/>
              <a:t>3/2/2020</a:t>
            </a:fld>
            <a:endParaRPr lang="es-EC"/>
          </a:p>
        </p:txBody>
      </p:sp>
      <p:sp>
        <p:nvSpPr>
          <p:cNvPr id="6" name="Marcador de pie de página 5">
            <a:extLst>
              <a:ext uri="{FF2B5EF4-FFF2-40B4-BE49-F238E27FC236}">
                <a16:creationId xmlns:a16="http://schemas.microsoft.com/office/drawing/2014/main" id="{1A7F6EB2-68CD-4F22-9081-581AD6AEA119}"/>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1B7F605C-AF6D-4FC5-9BF6-C34BA3FE68C3}"/>
              </a:ext>
            </a:extLst>
          </p:cNvPr>
          <p:cNvSpPr>
            <a:spLocks noGrp="1"/>
          </p:cNvSpPr>
          <p:nvPr>
            <p:ph type="sldNum" sz="quarter" idx="12"/>
          </p:nvPr>
        </p:nvSpPr>
        <p:spPr/>
        <p:txBody>
          <a:bodyPr/>
          <a:lstStyle/>
          <a:p>
            <a:fld id="{30489421-FCAE-4263-9371-7F10C76B3F24}" type="slidenum">
              <a:rPr lang="es-EC" smtClean="0"/>
              <a:t>‹Nº›</a:t>
            </a:fld>
            <a:endParaRPr lang="es-EC"/>
          </a:p>
        </p:txBody>
      </p:sp>
    </p:spTree>
    <p:extLst>
      <p:ext uri="{BB962C8B-B14F-4D97-AF65-F5344CB8AC3E}">
        <p14:creationId xmlns:p14="http://schemas.microsoft.com/office/powerpoint/2010/main" val="859855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CE08B3-F212-4266-8B96-917BA75007F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F0FC5319-2ADE-46A4-A614-A5EF69E893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64743FA4-3224-4C19-956E-4238C9E9F0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717AECE-ED25-495A-B227-10168443E04E}"/>
              </a:ext>
            </a:extLst>
          </p:cNvPr>
          <p:cNvSpPr>
            <a:spLocks noGrp="1"/>
          </p:cNvSpPr>
          <p:nvPr>
            <p:ph type="dt" sz="half" idx="10"/>
          </p:nvPr>
        </p:nvSpPr>
        <p:spPr/>
        <p:txBody>
          <a:bodyPr/>
          <a:lstStyle/>
          <a:p>
            <a:fld id="{CB3BA2FF-A0AD-47FB-B6A5-650A33DEB45E}" type="datetimeFigureOut">
              <a:rPr lang="es-EC" smtClean="0"/>
              <a:t>3/2/2020</a:t>
            </a:fld>
            <a:endParaRPr lang="es-EC"/>
          </a:p>
        </p:txBody>
      </p:sp>
      <p:sp>
        <p:nvSpPr>
          <p:cNvPr id="6" name="Marcador de pie de página 5">
            <a:extLst>
              <a:ext uri="{FF2B5EF4-FFF2-40B4-BE49-F238E27FC236}">
                <a16:creationId xmlns:a16="http://schemas.microsoft.com/office/drawing/2014/main" id="{B56A2C0C-B072-41FA-98E9-BC56101A2E31}"/>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6B7EF015-2287-4A62-BE2D-156BCC76B784}"/>
              </a:ext>
            </a:extLst>
          </p:cNvPr>
          <p:cNvSpPr>
            <a:spLocks noGrp="1"/>
          </p:cNvSpPr>
          <p:nvPr>
            <p:ph type="sldNum" sz="quarter" idx="12"/>
          </p:nvPr>
        </p:nvSpPr>
        <p:spPr/>
        <p:txBody>
          <a:bodyPr/>
          <a:lstStyle/>
          <a:p>
            <a:fld id="{30489421-FCAE-4263-9371-7F10C76B3F24}" type="slidenum">
              <a:rPr lang="es-EC" smtClean="0"/>
              <a:t>‹Nº›</a:t>
            </a:fld>
            <a:endParaRPr lang="es-EC"/>
          </a:p>
        </p:txBody>
      </p:sp>
    </p:spTree>
    <p:extLst>
      <p:ext uri="{BB962C8B-B14F-4D97-AF65-F5344CB8AC3E}">
        <p14:creationId xmlns:p14="http://schemas.microsoft.com/office/powerpoint/2010/main" val="3139969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29CF2BD-5E29-49C2-9C51-D28AE097AC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2605D9D6-C587-4206-AFD5-D0B14E8198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A6635854-3B46-4B53-835F-F9E86D276C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BA2FF-A0AD-47FB-B6A5-650A33DEB45E}" type="datetimeFigureOut">
              <a:rPr lang="es-EC" smtClean="0"/>
              <a:t>3/2/2020</a:t>
            </a:fld>
            <a:endParaRPr lang="es-EC"/>
          </a:p>
        </p:txBody>
      </p:sp>
      <p:sp>
        <p:nvSpPr>
          <p:cNvPr id="5" name="Marcador de pie de página 4">
            <a:extLst>
              <a:ext uri="{FF2B5EF4-FFF2-40B4-BE49-F238E27FC236}">
                <a16:creationId xmlns:a16="http://schemas.microsoft.com/office/drawing/2014/main" id="{62DD7012-F1C9-4B01-89B3-1E2A17651A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141DFD48-4C90-4C9C-960D-DDDEC14F0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489421-FCAE-4263-9371-7F10C76B3F24}" type="slidenum">
              <a:rPr lang="es-EC" smtClean="0"/>
              <a:t>‹Nº›</a:t>
            </a:fld>
            <a:endParaRPr lang="es-EC"/>
          </a:p>
        </p:txBody>
      </p:sp>
    </p:spTree>
    <p:extLst>
      <p:ext uri="{BB962C8B-B14F-4D97-AF65-F5344CB8AC3E}">
        <p14:creationId xmlns:p14="http://schemas.microsoft.com/office/powerpoint/2010/main" val="2896089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7.emf"/></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2.emf"/></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2"/>
          <a:srcRect l="74063" t="86129" r="1094" b="3057"/>
          <a:stretch/>
        </p:blipFill>
        <p:spPr>
          <a:xfrm>
            <a:off x="9916734" y="6087006"/>
            <a:ext cx="2167674" cy="783152"/>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2"/>
          <a:srcRect t="89186" r="25938"/>
          <a:stretch/>
        </p:blipFill>
        <p:spPr>
          <a:xfrm>
            <a:off x="0" y="6116724"/>
            <a:ext cx="9929613" cy="741276"/>
          </a:xfrm>
          <a:prstGeom prst="rect">
            <a:avLst/>
          </a:prstGeom>
        </p:spPr>
      </p:pic>
      <p:sp>
        <p:nvSpPr>
          <p:cNvPr id="5" name="Rectángulo 4">
            <a:extLst>
              <a:ext uri="{FF2B5EF4-FFF2-40B4-BE49-F238E27FC236}">
                <a16:creationId xmlns:a16="http://schemas.microsoft.com/office/drawing/2014/main" id="{48C60603-88A8-4D4F-9FC0-C2F226F82E73}"/>
              </a:ext>
            </a:extLst>
          </p:cNvPr>
          <p:cNvSpPr/>
          <p:nvPr/>
        </p:nvSpPr>
        <p:spPr>
          <a:xfrm>
            <a:off x="745857" y="442565"/>
            <a:ext cx="10886660" cy="5445017"/>
          </a:xfrm>
          <a:prstGeom prst="rect">
            <a:avLst/>
          </a:prstGeom>
        </p:spPr>
        <p:txBody>
          <a:bodyPr wrap="square">
            <a:spAutoFit/>
          </a:bodyPr>
          <a:lstStyle/>
          <a:p>
            <a:pPr indent="457200" algn="ctr">
              <a:lnSpc>
                <a:spcPct val="150000"/>
              </a:lnSpc>
              <a:spcBef>
                <a:spcPts val="600"/>
              </a:spcBef>
              <a:spcAft>
                <a:spcPts val="600"/>
              </a:spcAft>
            </a:pPr>
            <a:r>
              <a:rPr lang="es-EC" sz="1900" b="1" dirty="0">
                <a:effectLst/>
                <a:latin typeface="Times New Roman" panose="02020603050405020304" pitchFamily="18" charset="0"/>
                <a:ea typeface="Calibri" panose="020F0502020204030204" pitchFamily="34" charset="0"/>
                <a:cs typeface="Times New Roman" panose="02020603050405020304" pitchFamily="18" charset="0"/>
              </a:rPr>
              <a:t>DEPARTAMENTO DE CIENCIAS ECONÓMICAS ADMINISTRATIVAS Y DE COMERCIO</a:t>
            </a:r>
            <a:endParaRPr lang="es-EC" sz="19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ctr">
              <a:lnSpc>
                <a:spcPct val="200000"/>
              </a:lnSpc>
              <a:spcBef>
                <a:spcPts val="600"/>
              </a:spcBef>
              <a:spcAft>
                <a:spcPts val="600"/>
              </a:spcAft>
            </a:pPr>
            <a:r>
              <a:rPr lang="es-EC" sz="1900" b="1" dirty="0">
                <a:latin typeface="Times New Roman" panose="02020603050405020304" pitchFamily="18" charset="0"/>
                <a:ea typeface="Calibri" panose="020F0502020204030204" pitchFamily="34" charset="0"/>
                <a:cs typeface="Times New Roman" panose="02020603050405020304" pitchFamily="18" charset="0"/>
              </a:rPr>
              <a:t>CARRERA: INGENIERIA COMERCIAL</a:t>
            </a:r>
            <a:endParaRPr lang="es-EC" sz="19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ctr">
              <a:lnSpc>
                <a:spcPct val="200000"/>
              </a:lnSpc>
              <a:spcBef>
                <a:spcPts val="600"/>
              </a:spcBef>
              <a:spcAft>
                <a:spcPts val="600"/>
              </a:spcAft>
            </a:pPr>
            <a:r>
              <a:rPr lang="es-EC" sz="1900" b="1" dirty="0">
                <a:latin typeface="Times New Roman" panose="02020603050405020304" pitchFamily="18" charset="0"/>
                <a:ea typeface="Calibri" panose="020F0502020204030204" pitchFamily="34" charset="0"/>
                <a:cs typeface="Times New Roman" panose="02020603050405020304" pitchFamily="18" charset="0"/>
              </a:rPr>
              <a:t>TEMA: “FACTORES DETERMINANTES PARA LA ADOPCIÓN DEL COMERCIO ELECTRÓNICO (B2C) EN MERCADO DE CONSUMO MASIVO EN CANAL TRADICIONAL DEL DISTRITO METROPOLITANO DE QUITO”</a:t>
            </a:r>
            <a:endParaRPr lang="es-EC" sz="19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ctr">
              <a:lnSpc>
                <a:spcPct val="200000"/>
              </a:lnSpc>
              <a:spcBef>
                <a:spcPts val="600"/>
              </a:spcBef>
              <a:spcAft>
                <a:spcPts val="600"/>
              </a:spcAft>
            </a:pPr>
            <a:r>
              <a:rPr lang="es-EC" sz="1900" b="1" dirty="0">
                <a:latin typeface="Times New Roman" panose="02020603050405020304" pitchFamily="18" charset="0"/>
                <a:ea typeface="Calibri" panose="020F0502020204030204" pitchFamily="34" charset="0"/>
                <a:cs typeface="Times New Roman" panose="02020603050405020304" pitchFamily="18" charset="0"/>
              </a:rPr>
              <a:t>AUTOR: </a:t>
            </a:r>
            <a:r>
              <a:rPr lang="es-EC" sz="1900" dirty="0">
                <a:latin typeface="Times New Roman" panose="02020603050405020304" pitchFamily="18" charset="0"/>
                <a:ea typeface="Calibri" panose="020F0502020204030204" pitchFamily="34" charset="0"/>
                <a:cs typeface="Times New Roman" panose="02020603050405020304" pitchFamily="18" charset="0"/>
              </a:rPr>
              <a:t>TOAPANTA DOMÍNGUEZ, ANGEL EDUARDO</a:t>
            </a:r>
            <a:endParaRPr lang="es-EC" sz="19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ctr">
              <a:lnSpc>
                <a:spcPct val="200000"/>
              </a:lnSpc>
              <a:spcBef>
                <a:spcPts val="600"/>
              </a:spcBef>
              <a:spcAft>
                <a:spcPts val="600"/>
              </a:spcAft>
            </a:pPr>
            <a:r>
              <a:rPr lang="es-EC" sz="1900" b="1" dirty="0">
                <a:latin typeface="Times New Roman" panose="02020603050405020304" pitchFamily="18" charset="0"/>
                <a:ea typeface="Calibri" panose="020F0502020204030204" pitchFamily="34" charset="0"/>
                <a:cs typeface="Times New Roman" panose="02020603050405020304" pitchFamily="18" charset="0"/>
              </a:rPr>
              <a:t>DIRECTOR: </a:t>
            </a:r>
            <a:r>
              <a:rPr lang="es-EC" sz="1900" dirty="0">
                <a:latin typeface="Times New Roman" panose="02020603050405020304" pitchFamily="18" charset="0"/>
                <a:ea typeface="Calibri" panose="020F0502020204030204" pitchFamily="34" charset="0"/>
                <a:cs typeface="Times New Roman" panose="02020603050405020304" pitchFamily="18" charset="0"/>
              </a:rPr>
              <a:t>ING. MORENO VILLAGÓMEZ, OSCAR FRANCISCO</a:t>
            </a:r>
            <a:endParaRPr lang="es-EC" sz="19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ctr">
              <a:lnSpc>
                <a:spcPct val="107000"/>
              </a:lnSpc>
              <a:spcAft>
                <a:spcPts val="800"/>
              </a:spcAft>
            </a:pPr>
            <a:r>
              <a:rPr lang="es-EC" sz="1900" b="1" dirty="0">
                <a:latin typeface="Times New Roman" panose="02020603050405020304" pitchFamily="18" charset="0"/>
                <a:ea typeface="Calibri" panose="020F0502020204030204" pitchFamily="34" charset="0"/>
                <a:cs typeface="Times New Roman" panose="02020603050405020304" pitchFamily="18" charset="0"/>
              </a:rPr>
              <a:t> </a:t>
            </a:r>
            <a:endParaRPr lang="es-EC" sz="19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ctr">
              <a:lnSpc>
                <a:spcPct val="107000"/>
              </a:lnSpc>
              <a:spcAft>
                <a:spcPts val="800"/>
              </a:spcAft>
            </a:pPr>
            <a:r>
              <a:rPr lang="es-EC" sz="1900" b="1" dirty="0">
                <a:latin typeface="Times New Roman" panose="02020603050405020304" pitchFamily="18" charset="0"/>
                <a:ea typeface="Calibri" panose="020F0502020204030204" pitchFamily="34" charset="0"/>
                <a:cs typeface="Times New Roman" panose="02020603050405020304" pitchFamily="18" charset="0"/>
              </a:rPr>
              <a:t>SANGOLQUÍ</a:t>
            </a:r>
            <a:r>
              <a:rPr lang="es-EC" sz="1900" dirty="0">
                <a:latin typeface="Calibri" panose="020F0502020204030204" pitchFamily="34" charset="0"/>
                <a:ea typeface="Calibri" panose="020F0502020204030204" pitchFamily="34" charset="0"/>
                <a:cs typeface="Times New Roman" panose="02020603050405020304" pitchFamily="18" charset="0"/>
              </a:rPr>
              <a:t>, </a:t>
            </a:r>
            <a:r>
              <a:rPr lang="es-EC" sz="1900" b="1" dirty="0">
                <a:latin typeface="Times New Roman" panose="02020603050405020304" pitchFamily="18" charset="0"/>
                <a:ea typeface="Calibri" panose="020F0502020204030204" pitchFamily="34" charset="0"/>
                <a:cs typeface="Times New Roman" panose="02020603050405020304" pitchFamily="18" charset="0"/>
              </a:rPr>
              <a:t>2020</a:t>
            </a:r>
            <a:endParaRPr lang="es-EC" sz="1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0106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2"/>
          <a:srcRect l="74063" t="86129" r="1094" b="3057"/>
          <a:stretch/>
        </p:blipFill>
        <p:spPr>
          <a:xfrm>
            <a:off x="9916734" y="6087006"/>
            <a:ext cx="2167674" cy="783152"/>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2"/>
          <a:srcRect t="89186" r="25938"/>
          <a:stretch/>
        </p:blipFill>
        <p:spPr>
          <a:xfrm>
            <a:off x="0" y="6116724"/>
            <a:ext cx="9929613" cy="741276"/>
          </a:xfrm>
          <a:prstGeom prst="rect">
            <a:avLst/>
          </a:prstGeom>
        </p:spPr>
      </p:pic>
      <p:sp>
        <p:nvSpPr>
          <p:cNvPr id="29" name="CuadroTexto 28">
            <a:extLst>
              <a:ext uri="{FF2B5EF4-FFF2-40B4-BE49-F238E27FC236}">
                <a16:creationId xmlns:a16="http://schemas.microsoft.com/office/drawing/2014/main" id="{B0BEF9D7-4CF6-47A3-934B-4F0B8EEAE9C8}"/>
              </a:ext>
            </a:extLst>
          </p:cNvPr>
          <p:cNvSpPr txBox="1"/>
          <p:nvPr/>
        </p:nvSpPr>
        <p:spPr>
          <a:xfrm>
            <a:off x="-155978" y="214859"/>
            <a:ext cx="3500808" cy="400110"/>
          </a:xfrm>
          <a:prstGeom prst="rect">
            <a:avLst/>
          </a:prstGeom>
          <a:noFill/>
        </p:spPr>
        <p:txBody>
          <a:bodyPr wrap="square" rtlCol="0" anchor="ctr">
            <a:spAutoFit/>
          </a:bodyPr>
          <a:lstStyle/>
          <a:p>
            <a:pPr algn="ctr"/>
            <a:r>
              <a:rPr lang="es-EC" sz="2000" b="1" dirty="0">
                <a:latin typeface="Times New Roman" panose="02020603050405020304" pitchFamily="18" charset="0"/>
                <a:cs typeface="Times New Roman" panose="02020603050405020304" pitchFamily="18" charset="0"/>
              </a:rPr>
              <a:t>MARCO TEÓRICO</a:t>
            </a:r>
          </a:p>
        </p:txBody>
      </p:sp>
      <p:sp>
        <p:nvSpPr>
          <p:cNvPr id="30" name="CuadroTexto 29">
            <a:extLst>
              <a:ext uri="{FF2B5EF4-FFF2-40B4-BE49-F238E27FC236}">
                <a16:creationId xmlns:a16="http://schemas.microsoft.com/office/drawing/2014/main" id="{88D7EE5B-BDB0-4DA5-8470-E5C801AB89E6}"/>
              </a:ext>
            </a:extLst>
          </p:cNvPr>
          <p:cNvSpPr txBox="1"/>
          <p:nvPr/>
        </p:nvSpPr>
        <p:spPr>
          <a:xfrm>
            <a:off x="372060" y="614969"/>
            <a:ext cx="5723940" cy="400110"/>
          </a:xfrm>
          <a:prstGeom prst="rect">
            <a:avLst/>
          </a:prstGeom>
          <a:noFill/>
        </p:spPr>
        <p:txBody>
          <a:bodyPr wrap="square" rtlCol="0" anchor="ctr">
            <a:spAutoFit/>
          </a:bodyPr>
          <a:lstStyle/>
          <a:p>
            <a:r>
              <a:rPr lang="es-EC" sz="2000" b="1" dirty="0">
                <a:latin typeface="Times New Roman" panose="02020603050405020304" pitchFamily="18" charset="0"/>
                <a:cs typeface="Times New Roman" panose="02020603050405020304" pitchFamily="18" charset="0"/>
              </a:rPr>
              <a:t>INTERNET Y EL COMERCIO ELECTRÓNICO </a:t>
            </a:r>
          </a:p>
        </p:txBody>
      </p:sp>
      <p:grpSp>
        <p:nvGrpSpPr>
          <p:cNvPr id="31" name="Grupo 30">
            <a:extLst>
              <a:ext uri="{FF2B5EF4-FFF2-40B4-BE49-F238E27FC236}">
                <a16:creationId xmlns:a16="http://schemas.microsoft.com/office/drawing/2014/main" id="{DC77F9A3-D7C7-48B5-97B4-A9B2E5655A5C}"/>
              </a:ext>
            </a:extLst>
          </p:cNvPr>
          <p:cNvGrpSpPr/>
          <p:nvPr/>
        </p:nvGrpSpPr>
        <p:grpSpPr>
          <a:xfrm>
            <a:off x="167341" y="1076300"/>
            <a:ext cx="11917067" cy="4647806"/>
            <a:chOff x="167341" y="1076300"/>
            <a:chExt cx="11917067" cy="4647806"/>
          </a:xfrm>
        </p:grpSpPr>
        <p:grpSp>
          <p:nvGrpSpPr>
            <p:cNvPr id="26" name="Grupo 25">
              <a:extLst>
                <a:ext uri="{FF2B5EF4-FFF2-40B4-BE49-F238E27FC236}">
                  <a16:creationId xmlns:a16="http://schemas.microsoft.com/office/drawing/2014/main" id="{7A7A9C53-FD20-4CF8-A66C-0082C1DE9B82}"/>
                </a:ext>
              </a:extLst>
            </p:cNvPr>
            <p:cNvGrpSpPr/>
            <p:nvPr/>
          </p:nvGrpSpPr>
          <p:grpSpPr>
            <a:xfrm>
              <a:off x="297633" y="2801393"/>
              <a:ext cx="11786775" cy="1128906"/>
              <a:chOff x="279436" y="2849416"/>
              <a:chExt cx="11786775" cy="1128906"/>
            </a:xfrm>
          </p:grpSpPr>
          <p:cxnSp>
            <p:nvCxnSpPr>
              <p:cNvPr id="3" name="Conector recto de flecha 2">
                <a:extLst>
                  <a:ext uri="{FF2B5EF4-FFF2-40B4-BE49-F238E27FC236}">
                    <a16:creationId xmlns:a16="http://schemas.microsoft.com/office/drawing/2014/main" id="{191C846D-6E80-490A-8F62-77B03C2C1371}"/>
                  </a:ext>
                </a:extLst>
              </p:cNvPr>
              <p:cNvCxnSpPr>
                <a:cxnSpLocks/>
              </p:cNvCxnSpPr>
              <p:nvPr/>
            </p:nvCxnSpPr>
            <p:spPr>
              <a:xfrm>
                <a:off x="353863" y="3415352"/>
                <a:ext cx="11712348" cy="0"/>
              </a:xfrm>
              <a:prstGeom prst="straightConnector1">
                <a:avLst/>
              </a:prstGeom>
              <a:ln w="57150">
                <a:solidFill>
                  <a:srgbClr val="002060"/>
                </a:solidFill>
                <a:headEnd type="triangle"/>
                <a:tailEnd type="triangle"/>
              </a:ln>
            </p:spPr>
            <p:style>
              <a:lnRef idx="1">
                <a:schemeClr val="dk1"/>
              </a:lnRef>
              <a:fillRef idx="0">
                <a:schemeClr val="dk1"/>
              </a:fillRef>
              <a:effectRef idx="0">
                <a:schemeClr val="dk1"/>
              </a:effectRef>
              <a:fontRef idx="minor">
                <a:schemeClr val="tx1"/>
              </a:fontRef>
            </p:style>
          </p:cxnSp>
          <p:sp>
            <p:nvSpPr>
              <p:cNvPr id="25" name="Rectángulo: esquinas redondeadas 24">
                <a:extLst>
                  <a:ext uri="{FF2B5EF4-FFF2-40B4-BE49-F238E27FC236}">
                    <a16:creationId xmlns:a16="http://schemas.microsoft.com/office/drawing/2014/main" id="{D5EB0A2E-5A03-4650-9135-D31B41BE2B7B}"/>
                  </a:ext>
                </a:extLst>
              </p:cNvPr>
              <p:cNvSpPr/>
              <p:nvPr/>
            </p:nvSpPr>
            <p:spPr>
              <a:xfrm>
                <a:off x="2309385" y="2849417"/>
                <a:ext cx="1497683" cy="400097"/>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a:latin typeface="Times" panose="02020603050405020304" pitchFamily="18" charset="0"/>
                    <a:cs typeface="Times" panose="02020603050405020304" pitchFamily="18" charset="0"/>
                  </a:rPr>
                  <a:t>1992</a:t>
                </a:r>
                <a:endParaRPr lang="en-US" sz="2800" b="1" dirty="0">
                  <a:latin typeface="Times" panose="02020603050405020304" pitchFamily="18" charset="0"/>
                  <a:cs typeface="Times" panose="02020603050405020304" pitchFamily="18" charset="0"/>
                </a:endParaRPr>
              </a:p>
            </p:txBody>
          </p:sp>
          <p:sp>
            <p:nvSpPr>
              <p:cNvPr id="34" name="Rectángulo: esquinas redondeadas 33">
                <a:extLst>
                  <a:ext uri="{FF2B5EF4-FFF2-40B4-BE49-F238E27FC236}">
                    <a16:creationId xmlns:a16="http://schemas.microsoft.com/office/drawing/2014/main" id="{A12116FE-5D8D-47DC-A24C-3A8DD357C108}"/>
                  </a:ext>
                </a:extLst>
              </p:cNvPr>
              <p:cNvSpPr/>
              <p:nvPr/>
            </p:nvSpPr>
            <p:spPr>
              <a:xfrm>
                <a:off x="4215964" y="3564577"/>
                <a:ext cx="1497683" cy="400097"/>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a:latin typeface="Times" panose="02020603050405020304" pitchFamily="18" charset="0"/>
                    <a:cs typeface="Times" panose="02020603050405020304" pitchFamily="18" charset="0"/>
                  </a:rPr>
                  <a:t>1994</a:t>
                </a:r>
                <a:endParaRPr lang="en-US" sz="2800" b="1" dirty="0">
                  <a:latin typeface="Times" panose="02020603050405020304" pitchFamily="18" charset="0"/>
                  <a:cs typeface="Times" panose="02020603050405020304" pitchFamily="18" charset="0"/>
                </a:endParaRPr>
              </a:p>
            </p:txBody>
          </p:sp>
          <p:sp>
            <p:nvSpPr>
              <p:cNvPr id="35" name="Rectángulo: esquinas redondeadas 34">
                <a:extLst>
                  <a:ext uri="{FF2B5EF4-FFF2-40B4-BE49-F238E27FC236}">
                    <a16:creationId xmlns:a16="http://schemas.microsoft.com/office/drawing/2014/main" id="{0D306A29-DD9E-4E20-806C-6F2DEED69EE2}"/>
                  </a:ext>
                </a:extLst>
              </p:cNvPr>
              <p:cNvSpPr/>
              <p:nvPr/>
            </p:nvSpPr>
            <p:spPr>
              <a:xfrm>
                <a:off x="6265936" y="2849416"/>
                <a:ext cx="1497683" cy="400097"/>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a:latin typeface="Times" panose="02020603050405020304" pitchFamily="18" charset="0"/>
                    <a:cs typeface="Times" panose="02020603050405020304" pitchFamily="18" charset="0"/>
                  </a:rPr>
                  <a:t>1997</a:t>
                </a:r>
                <a:endParaRPr lang="en-US" sz="2800" b="1" dirty="0">
                  <a:latin typeface="Times" panose="02020603050405020304" pitchFamily="18" charset="0"/>
                  <a:cs typeface="Times" panose="02020603050405020304" pitchFamily="18" charset="0"/>
                </a:endParaRPr>
              </a:p>
            </p:txBody>
          </p:sp>
          <p:sp>
            <p:nvSpPr>
              <p:cNvPr id="38" name="Rectángulo: esquinas redondeadas 37">
                <a:extLst>
                  <a:ext uri="{FF2B5EF4-FFF2-40B4-BE49-F238E27FC236}">
                    <a16:creationId xmlns:a16="http://schemas.microsoft.com/office/drawing/2014/main" id="{950E0634-083F-4863-AFED-23C7CA981C49}"/>
                  </a:ext>
                </a:extLst>
              </p:cNvPr>
              <p:cNvSpPr/>
              <p:nvPr/>
            </p:nvSpPr>
            <p:spPr>
              <a:xfrm>
                <a:off x="8320587" y="3578225"/>
                <a:ext cx="1497683" cy="400097"/>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a:latin typeface="Times" panose="02020603050405020304" pitchFamily="18" charset="0"/>
                    <a:cs typeface="Times" panose="02020603050405020304" pitchFamily="18" charset="0"/>
                  </a:rPr>
                  <a:t>2000</a:t>
                </a:r>
                <a:endParaRPr lang="en-US" sz="2800" b="1" dirty="0">
                  <a:latin typeface="Times" panose="02020603050405020304" pitchFamily="18" charset="0"/>
                  <a:cs typeface="Times" panose="02020603050405020304" pitchFamily="18" charset="0"/>
                </a:endParaRPr>
              </a:p>
            </p:txBody>
          </p:sp>
          <p:sp>
            <p:nvSpPr>
              <p:cNvPr id="39" name="Rectángulo: esquinas redondeadas 38">
                <a:extLst>
                  <a:ext uri="{FF2B5EF4-FFF2-40B4-BE49-F238E27FC236}">
                    <a16:creationId xmlns:a16="http://schemas.microsoft.com/office/drawing/2014/main" id="{F3991889-2A61-4D5B-B06E-4B4ECBE880A6}"/>
                  </a:ext>
                </a:extLst>
              </p:cNvPr>
              <p:cNvSpPr/>
              <p:nvPr/>
            </p:nvSpPr>
            <p:spPr>
              <a:xfrm>
                <a:off x="10399911" y="2866028"/>
                <a:ext cx="1497683" cy="400097"/>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a:latin typeface="Times" panose="02020603050405020304" pitchFamily="18" charset="0"/>
                    <a:cs typeface="Times" panose="02020603050405020304" pitchFamily="18" charset="0"/>
                  </a:rPr>
                  <a:t>2008</a:t>
                </a:r>
                <a:endParaRPr lang="en-US" sz="2800" b="1" dirty="0">
                  <a:latin typeface="Times" panose="02020603050405020304" pitchFamily="18" charset="0"/>
                  <a:cs typeface="Times" panose="02020603050405020304" pitchFamily="18" charset="0"/>
                </a:endParaRPr>
              </a:p>
            </p:txBody>
          </p:sp>
          <p:sp>
            <p:nvSpPr>
              <p:cNvPr id="40" name="Rectángulo: esquinas redondeadas 39">
                <a:extLst>
                  <a:ext uri="{FF2B5EF4-FFF2-40B4-BE49-F238E27FC236}">
                    <a16:creationId xmlns:a16="http://schemas.microsoft.com/office/drawing/2014/main" id="{A4CC6BF2-2C82-4B00-A0D6-E287FB31D07D}"/>
                  </a:ext>
                </a:extLst>
              </p:cNvPr>
              <p:cNvSpPr/>
              <p:nvPr/>
            </p:nvSpPr>
            <p:spPr>
              <a:xfrm>
                <a:off x="279436" y="3571402"/>
                <a:ext cx="1497683" cy="400097"/>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a:latin typeface="Times" panose="02020603050405020304" pitchFamily="18" charset="0"/>
                    <a:cs typeface="Times" panose="02020603050405020304" pitchFamily="18" charset="0"/>
                  </a:rPr>
                  <a:t>1981</a:t>
                </a:r>
                <a:endParaRPr lang="en-US" sz="2800" b="1" dirty="0">
                  <a:latin typeface="Times" panose="02020603050405020304" pitchFamily="18" charset="0"/>
                  <a:cs typeface="Times" panose="02020603050405020304" pitchFamily="18" charset="0"/>
                </a:endParaRPr>
              </a:p>
            </p:txBody>
          </p:sp>
        </p:grpSp>
        <p:sp>
          <p:nvSpPr>
            <p:cNvPr id="27" name="Rectángulo: esquinas redondeadas 26">
              <a:extLst>
                <a:ext uri="{FF2B5EF4-FFF2-40B4-BE49-F238E27FC236}">
                  <a16:creationId xmlns:a16="http://schemas.microsoft.com/office/drawing/2014/main" id="{867D8394-F11E-4A2B-BCA2-5D2947E29AAA}"/>
                </a:ext>
              </a:extLst>
            </p:cNvPr>
            <p:cNvSpPr/>
            <p:nvPr/>
          </p:nvSpPr>
          <p:spPr>
            <a:xfrm>
              <a:off x="167341" y="4094328"/>
              <a:ext cx="1746913" cy="162525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Times" panose="02020603050405020304" pitchFamily="18" charset="0"/>
                  <a:cs typeface="Times" panose="02020603050405020304" pitchFamily="18" charset="0"/>
                </a:rPr>
                <a:t>Primera venta en línea</a:t>
              </a:r>
              <a:endParaRPr lang="en-US" sz="2000" b="1" dirty="0">
                <a:latin typeface="Times" panose="02020603050405020304" pitchFamily="18" charset="0"/>
                <a:cs typeface="Times" panose="02020603050405020304" pitchFamily="18" charset="0"/>
              </a:endParaRPr>
            </a:p>
          </p:txBody>
        </p:sp>
        <p:sp>
          <p:nvSpPr>
            <p:cNvPr id="44" name="Rectángulo: esquinas redondeadas 43">
              <a:extLst>
                <a:ext uri="{FF2B5EF4-FFF2-40B4-BE49-F238E27FC236}">
                  <a16:creationId xmlns:a16="http://schemas.microsoft.com/office/drawing/2014/main" id="{DF851178-2547-4662-9D53-F8ECFF43DEE2}"/>
                </a:ext>
              </a:extLst>
            </p:cNvPr>
            <p:cNvSpPr/>
            <p:nvPr/>
          </p:nvSpPr>
          <p:spPr>
            <a:xfrm>
              <a:off x="2197290" y="1079470"/>
              <a:ext cx="1746913" cy="162525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a:latin typeface="Times" panose="02020603050405020304" pitchFamily="18" charset="0"/>
                  <a:ea typeface="Calibri" panose="020F0502020204030204" pitchFamily="34" charset="0"/>
                  <a:cs typeface="Times" panose="02020603050405020304" pitchFamily="18" charset="0"/>
                </a:rPr>
                <a:t>Surge la primera librería en línea</a:t>
              </a:r>
              <a:endParaRPr lang="en-US" sz="2000" b="1" dirty="0">
                <a:latin typeface="Times" panose="02020603050405020304" pitchFamily="18" charset="0"/>
                <a:cs typeface="Times" panose="02020603050405020304" pitchFamily="18" charset="0"/>
              </a:endParaRPr>
            </a:p>
          </p:txBody>
        </p:sp>
        <p:sp>
          <p:nvSpPr>
            <p:cNvPr id="45" name="Rectángulo: esquinas redondeadas 44">
              <a:extLst>
                <a:ext uri="{FF2B5EF4-FFF2-40B4-BE49-F238E27FC236}">
                  <a16:creationId xmlns:a16="http://schemas.microsoft.com/office/drawing/2014/main" id="{81CC87B0-654A-409C-ABD9-D16C949BA718}"/>
                </a:ext>
              </a:extLst>
            </p:cNvPr>
            <p:cNvSpPr/>
            <p:nvPr/>
          </p:nvSpPr>
          <p:spPr>
            <a:xfrm>
              <a:off x="4103868" y="4098856"/>
              <a:ext cx="1746913" cy="1625250"/>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a:latin typeface="Times" panose="02020603050405020304" pitchFamily="18" charset="0"/>
                  <a:ea typeface="Calibri" panose="020F0502020204030204" pitchFamily="34" charset="0"/>
                  <a:cs typeface="Times" panose="02020603050405020304" pitchFamily="18" charset="0"/>
                </a:rPr>
                <a:t>Implementación del “Secure Sockerts Laver”</a:t>
              </a:r>
              <a:endParaRPr lang="es-EC" sz="2000" b="1" dirty="0">
                <a:latin typeface="Times" panose="02020603050405020304" pitchFamily="18" charset="0"/>
                <a:ea typeface="Calibri" panose="020F0502020204030204" pitchFamily="34" charset="0"/>
                <a:cs typeface="Times" panose="02020603050405020304" pitchFamily="18" charset="0"/>
              </a:endParaRPr>
            </a:p>
          </p:txBody>
        </p:sp>
        <p:sp>
          <p:nvSpPr>
            <p:cNvPr id="46" name="Rectángulo: esquinas redondeadas 45">
              <a:extLst>
                <a:ext uri="{FF2B5EF4-FFF2-40B4-BE49-F238E27FC236}">
                  <a16:creationId xmlns:a16="http://schemas.microsoft.com/office/drawing/2014/main" id="{59C5EBB7-6CDB-4E38-9EBB-276875981878}"/>
                </a:ext>
              </a:extLst>
            </p:cNvPr>
            <p:cNvSpPr/>
            <p:nvPr/>
          </p:nvSpPr>
          <p:spPr>
            <a:xfrm>
              <a:off x="6153311" y="1076300"/>
              <a:ext cx="1746913" cy="1625250"/>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a:latin typeface="Times" panose="02020603050405020304" pitchFamily="18" charset="0"/>
                  <a:ea typeface="Calibri" panose="020F0502020204030204" pitchFamily="34" charset="0"/>
                  <a:cs typeface="Times" panose="02020603050405020304" pitchFamily="18" charset="0"/>
                </a:rPr>
                <a:t>Invención del teléfono Movíl</a:t>
              </a:r>
              <a:endParaRPr lang="en-US" sz="2000" b="1" dirty="0">
                <a:latin typeface="Times" panose="02020603050405020304" pitchFamily="18" charset="0"/>
                <a:cs typeface="Times" panose="02020603050405020304" pitchFamily="18" charset="0"/>
              </a:endParaRPr>
            </a:p>
          </p:txBody>
        </p:sp>
        <p:sp>
          <p:nvSpPr>
            <p:cNvPr id="47" name="Rectángulo: esquinas redondeadas 46">
              <a:extLst>
                <a:ext uri="{FF2B5EF4-FFF2-40B4-BE49-F238E27FC236}">
                  <a16:creationId xmlns:a16="http://schemas.microsoft.com/office/drawing/2014/main" id="{0D763790-F1DF-49EE-A8A6-080D8FE7AEBE}"/>
                </a:ext>
              </a:extLst>
            </p:cNvPr>
            <p:cNvSpPr/>
            <p:nvPr/>
          </p:nvSpPr>
          <p:spPr>
            <a:xfrm>
              <a:off x="8241422" y="4098856"/>
              <a:ext cx="1746913" cy="162525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a:latin typeface="Times" panose="02020603050405020304" pitchFamily="18" charset="0"/>
                  <a:ea typeface="Calibri" panose="020F0502020204030204" pitchFamily="34" charset="0"/>
                  <a:cs typeface="Times" panose="02020603050405020304" pitchFamily="18" charset="0"/>
                </a:rPr>
                <a:t>Origen de la primera página web</a:t>
              </a:r>
              <a:endParaRPr lang="en-US" sz="2000" b="1" dirty="0">
                <a:latin typeface="Times" panose="02020603050405020304" pitchFamily="18" charset="0"/>
                <a:cs typeface="Times" panose="02020603050405020304" pitchFamily="18" charset="0"/>
              </a:endParaRPr>
            </a:p>
          </p:txBody>
        </p:sp>
        <p:sp>
          <p:nvSpPr>
            <p:cNvPr id="48" name="Rectángulo: esquinas redondeadas 47">
              <a:extLst>
                <a:ext uri="{FF2B5EF4-FFF2-40B4-BE49-F238E27FC236}">
                  <a16:creationId xmlns:a16="http://schemas.microsoft.com/office/drawing/2014/main" id="{3AAA6EEF-942E-481C-8790-0CD34EC178C5}"/>
                </a:ext>
              </a:extLst>
            </p:cNvPr>
            <p:cNvSpPr/>
            <p:nvPr/>
          </p:nvSpPr>
          <p:spPr>
            <a:xfrm>
              <a:off x="10287815" y="1076300"/>
              <a:ext cx="1746913" cy="1625250"/>
            </a:xfrm>
            <a:prstGeom prst="round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a:latin typeface="Times" panose="02020603050405020304" pitchFamily="18" charset="0"/>
                  <a:cs typeface="Times" panose="02020603050405020304" pitchFamily="18" charset="0"/>
                </a:rPr>
                <a:t>Venta de cupones de descuento (ventas flash)</a:t>
              </a:r>
              <a:endParaRPr lang="en-US" sz="2000" b="1" dirty="0">
                <a:latin typeface="Times" panose="02020603050405020304" pitchFamily="18" charset="0"/>
                <a:cs typeface="Times" panose="02020603050405020304" pitchFamily="18" charset="0"/>
              </a:endParaRPr>
            </a:p>
          </p:txBody>
        </p:sp>
      </p:grpSp>
      <p:pic>
        <p:nvPicPr>
          <p:cNvPr id="1026" name="Picture 2" descr="Resultado de imagen para netscape png">
            <a:extLst>
              <a:ext uri="{FF2B5EF4-FFF2-40B4-BE49-F238E27FC236}">
                <a16:creationId xmlns:a16="http://schemas.microsoft.com/office/drawing/2014/main" id="{909929B7-89C5-4E59-82D8-4739C06AC4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850" y="3798296"/>
            <a:ext cx="1946545" cy="1946545"/>
          </a:xfrm>
          <a:prstGeom prst="rect">
            <a:avLst/>
          </a:prstGeom>
          <a:noFill/>
          <a:extLst>
            <a:ext uri="{909E8E84-426E-40DD-AFC4-6F175D3DCCD1}">
              <a14:hiddenFill xmlns:a14="http://schemas.microsoft.com/office/drawing/2010/main">
                <a:solidFill>
                  <a:srgbClr val="FFFFFF"/>
                </a:solidFill>
              </a14:hiddenFill>
            </a:ext>
          </a:extLst>
        </p:spPr>
      </p:pic>
      <p:pic>
        <p:nvPicPr>
          <p:cNvPr id="33" name="Imagen 32">
            <a:extLst>
              <a:ext uri="{FF2B5EF4-FFF2-40B4-BE49-F238E27FC236}">
                <a16:creationId xmlns:a16="http://schemas.microsoft.com/office/drawing/2014/main" id="{C7118EFC-11D2-4364-962D-5A0F52502676}"/>
              </a:ext>
            </a:extLst>
          </p:cNvPr>
          <p:cNvPicPr>
            <a:picLocks noChangeAspect="1"/>
          </p:cNvPicPr>
          <p:nvPr/>
        </p:nvPicPr>
        <p:blipFill>
          <a:blip r:embed="rId4"/>
          <a:stretch>
            <a:fillRect/>
          </a:stretch>
        </p:blipFill>
        <p:spPr>
          <a:xfrm>
            <a:off x="2080710" y="4077557"/>
            <a:ext cx="1842155" cy="1476184"/>
          </a:xfrm>
          <a:prstGeom prst="rect">
            <a:avLst/>
          </a:prstGeom>
        </p:spPr>
      </p:pic>
      <p:pic>
        <p:nvPicPr>
          <p:cNvPr id="50" name="Imagen 49">
            <a:extLst>
              <a:ext uri="{FF2B5EF4-FFF2-40B4-BE49-F238E27FC236}">
                <a16:creationId xmlns:a16="http://schemas.microsoft.com/office/drawing/2014/main" id="{5FA1640A-E7B1-48D7-83EB-2A6C32C200BA}"/>
              </a:ext>
            </a:extLst>
          </p:cNvPr>
          <p:cNvPicPr>
            <a:picLocks noChangeAspect="1"/>
          </p:cNvPicPr>
          <p:nvPr/>
        </p:nvPicPr>
        <p:blipFill>
          <a:blip r:embed="rId5"/>
          <a:stretch>
            <a:fillRect/>
          </a:stretch>
        </p:blipFill>
        <p:spPr>
          <a:xfrm>
            <a:off x="296957" y="1202334"/>
            <a:ext cx="1900333" cy="1336172"/>
          </a:xfrm>
          <a:prstGeom prst="rect">
            <a:avLst/>
          </a:prstGeom>
        </p:spPr>
      </p:pic>
      <p:pic>
        <p:nvPicPr>
          <p:cNvPr id="51" name="Imagen 50">
            <a:extLst>
              <a:ext uri="{FF2B5EF4-FFF2-40B4-BE49-F238E27FC236}">
                <a16:creationId xmlns:a16="http://schemas.microsoft.com/office/drawing/2014/main" id="{CB512272-F1EB-42E1-97F6-CDA3006A25D6}"/>
              </a:ext>
            </a:extLst>
          </p:cNvPr>
          <p:cNvPicPr>
            <a:picLocks noChangeAspect="1"/>
          </p:cNvPicPr>
          <p:nvPr/>
        </p:nvPicPr>
        <p:blipFill>
          <a:blip r:embed="rId6"/>
          <a:stretch>
            <a:fillRect/>
          </a:stretch>
        </p:blipFill>
        <p:spPr>
          <a:xfrm>
            <a:off x="4351188" y="1088417"/>
            <a:ext cx="1451638" cy="2035519"/>
          </a:xfrm>
          <a:prstGeom prst="rect">
            <a:avLst/>
          </a:prstGeom>
        </p:spPr>
      </p:pic>
      <p:pic>
        <p:nvPicPr>
          <p:cNvPr id="1028" name="Picture 4" descr="Resultado de imagen para primera pagina web">
            <a:extLst>
              <a:ext uri="{FF2B5EF4-FFF2-40B4-BE49-F238E27FC236}">
                <a16:creationId xmlns:a16="http://schemas.microsoft.com/office/drawing/2014/main" id="{CD307BA4-EE56-44B4-B7CE-3652C2822D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49315" y="4196153"/>
            <a:ext cx="1893742" cy="10645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ventas de cupones de descuento ventas flash">
            <a:extLst>
              <a:ext uri="{FF2B5EF4-FFF2-40B4-BE49-F238E27FC236}">
                <a16:creationId xmlns:a16="http://schemas.microsoft.com/office/drawing/2014/main" id="{AF49ED04-E6C9-4D70-B6B5-CCF21C6574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76321" y="1015079"/>
            <a:ext cx="1933011" cy="2037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8749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2"/>
          <a:srcRect l="74063" t="86129" r="1094" b="3057"/>
          <a:stretch/>
        </p:blipFill>
        <p:spPr>
          <a:xfrm>
            <a:off x="9916734" y="6087006"/>
            <a:ext cx="2167674" cy="783152"/>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2"/>
          <a:srcRect t="89186" r="25938"/>
          <a:stretch/>
        </p:blipFill>
        <p:spPr>
          <a:xfrm>
            <a:off x="0" y="6116724"/>
            <a:ext cx="9929613" cy="741276"/>
          </a:xfrm>
          <a:prstGeom prst="rect">
            <a:avLst/>
          </a:prstGeom>
        </p:spPr>
      </p:pic>
      <p:sp>
        <p:nvSpPr>
          <p:cNvPr id="170" name="TextBox 353">
            <a:extLst>
              <a:ext uri="{FF2B5EF4-FFF2-40B4-BE49-F238E27FC236}">
                <a16:creationId xmlns:a16="http://schemas.microsoft.com/office/drawing/2014/main" id="{A8931A81-9AA1-4764-9F91-4553F9A133CF}"/>
              </a:ext>
            </a:extLst>
          </p:cNvPr>
          <p:cNvSpPr txBox="1"/>
          <p:nvPr/>
        </p:nvSpPr>
        <p:spPr>
          <a:xfrm>
            <a:off x="5712296" y="1077711"/>
            <a:ext cx="5218133" cy="923330"/>
          </a:xfrm>
          <a:prstGeom prst="rect">
            <a:avLst/>
          </a:prstGeom>
          <a:noFill/>
        </p:spPr>
        <p:txBody>
          <a:bodyPr wrap="square" rtlCol="0">
            <a:spAutoFit/>
          </a:bodyPr>
          <a:lstStyle/>
          <a:p>
            <a:pPr lvl="0" algn="just">
              <a:defRPr/>
            </a:pPr>
            <a:r>
              <a:rPr lang="es-MX" dirty="0">
                <a:latin typeface="Times New Roman" panose="02020603050405020304" pitchFamily="18" charset="0"/>
                <a:cs typeface="Times New Roman" panose="02020603050405020304" pitchFamily="18" charset="0"/>
              </a:rPr>
              <a:t>En el 2017 a nivel global el alcance de internet fue del 66,4% con un crecimiento del comercio electrónico del 16.88%,</a:t>
            </a:r>
            <a:endParaRPr kumimoji="0" lang="en-GB" sz="1600" b="0" i="0" u="none" strike="noStrike" kern="1200" cap="none" spc="0" normalizeH="0" baseline="0" noProof="0" dirty="0">
              <a:ln>
                <a:noFill/>
              </a:ln>
              <a:effectLst/>
              <a:uLnTx/>
              <a:uFillTx/>
              <a:latin typeface="Times New Roman" panose="02020603050405020304" pitchFamily="18" charset="0"/>
              <a:ea typeface="Noto Sans" panose="020B0502040504020204" pitchFamily="34"/>
              <a:cs typeface="Times New Roman" panose="02020603050405020304" pitchFamily="18" charset="0"/>
            </a:endParaRPr>
          </a:p>
        </p:txBody>
      </p:sp>
      <p:grpSp>
        <p:nvGrpSpPr>
          <p:cNvPr id="181" name="Grupo 180">
            <a:extLst>
              <a:ext uri="{FF2B5EF4-FFF2-40B4-BE49-F238E27FC236}">
                <a16:creationId xmlns:a16="http://schemas.microsoft.com/office/drawing/2014/main" id="{E115E9E7-FB86-44EB-8B89-C50D9250994F}"/>
              </a:ext>
            </a:extLst>
          </p:cNvPr>
          <p:cNvGrpSpPr/>
          <p:nvPr/>
        </p:nvGrpSpPr>
        <p:grpSpPr>
          <a:xfrm>
            <a:off x="372059" y="1280493"/>
            <a:ext cx="3470000" cy="1732939"/>
            <a:chOff x="189866" y="1263357"/>
            <a:chExt cx="2696052" cy="1732939"/>
          </a:xfrm>
        </p:grpSpPr>
        <p:sp>
          <p:nvSpPr>
            <p:cNvPr id="171" name="TextBox 356">
              <a:extLst>
                <a:ext uri="{FF2B5EF4-FFF2-40B4-BE49-F238E27FC236}">
                  <a16:creationId xmlns:a16="http://schemas.microsoft.com/office/drawing/2014/main" id="{0FA11E01-705A-4A50-B8C8-2EBE82F60DCF}"/>
                </a:ext>
              </a:extLst>
            </p:cNvPr>
            <p:cNvSpPr txBox="1"/>
            <p:nvPr/>
          </p:nvSpPr>
          <p:spPr>
            <a:xfrm>
              <a:off x="189866" y="1795967"/>
              <a:ext cx="2696052" cy="1200329"/>
            </a:xfrm>
            <a:prstGeom prst="rect">
              <a:avLst/>
            </a:prstGeom>
            <a:noFill/>
          </p:spPr>
          <p:txBody>
            <a:bodyPr wrap="square" rtlCol="0">
              <a:spAutoFit/>
            </a:bodyPr>
            <a:lstStyle/>
            <a:p>
              <a:pPr lvl="0" algn="just">
                <a:defRPr/>
              </a:pPr>
              <a:r>
                <a:rPr lang="es-MX" dirty="0">
                  <a:latin typeface="Times New Roman" panose="02020603050405020304" pitchFamily="18" charset="0"/>
                  <a:cs typeface="Times New Roman" panose="02020603050405020304" pitchFamily="18" charset="0"/>
                </a:rPr>
                <a:t>En 2013 las ventas a través del comercio electrónico fueron de 4.000 billones de dólares mediante el ”</a:t>
              </a:r>
              <a:r>
                <a:rPr lang="es-MX" dirty="0" err="1">
                  <a:latin typeface="Times New Roman" panose="02020603050405020304" pitchFamily="18" charset="0"/>
                  <a:cs typeface="Times New Roman" panose="02020603050405020304" pitchFamily="18" charset="0"/>
                </a:rPr>
                <a:t>CiberMonday</a:t>
              </a:r>
              <a:r>
                <a:rPr lang="es-MX" dirty="0">
                  <a:latin typeface="Times New Roman" panose="02020603050405020304" pitchFamily="18" charset="0"/>
                  <a:cs typeface="Times New Roman" panose="02020603050405020304" pitchFamily="18" charset="0"/>
                </a:rPr>
                <a:t>”</a:t>
              </a:r>
              <a:endParaRPr kumimoji="0" lang="en-GB" sz="1600" b="0" i="0" u="none" strike="noStrike" kern="1200" cap="none" spc="0" normalizeH="0" baseline="0" noProof="0" dirty="0">
                <a:ln>
                  <a:noFill/>
                </a:ln>
                <a:effectLst/>
                <a:uLnTx/>
                <a:uFillTx/>
                <a:latin typeface="Times New Roman" panose="02020603050405020304" pitchFamily="18" charset="0"/>
                <a:ea typeface="Noto Sans" panose="020B0502040504020204" pitchFamily="34"/>
                <a:cs typeface="Times New Roman" panose="02020603050405020304" pitchFamily="18" charset="0"/>
              </a:endParaRPr>
            </a:p>
          </p:txBody>
        </p:sp>
        <p:sp>
          <p:nvSpPr>
            <p:cNvPr id="172" name="TextBox 358">
              <a:extLst>
                <a:ext uri="{FF2B5EF4-FFF2-40B4-BE49-F238E27FC236}">
                  <a16:creationId xmlns:a16="http://schemas.microsoft.com/office/drawing/2014/main" id="{0CEB64DA-C454-44F7-BD03-63B93C0A5146}"/>
                </a:ext>
              </a:extLst>
            </p:cNvPr>
            <p:cNvSpPr txBox="1"/>
            <p:nvPr/>
          </p:nvSpPr>
          <p:spPr>
            <a:xfrm>
              <a:off x="409878" y="1263357"/>
              <a:ext cx="2157050" cy="369332"/>
            </a:xfrm>
            <a:prstGeom prst="rect">
              <a:avLst/>
            </a:prstGeom>
            <a:noFill/>
          </p:spPr>
          <p:txBody>
            <a:bodyPr wrap="square" rtlCol="0">
              <a:spAutoFit/>
            </a:bodyPr>
            <a:lstStyle/>
            <a:p>
              <a:pPr lvl="0" algn="just">
                <a:defRPr/>
              </a:pPr>
              <a:r>
                <a:rPr lang="en-US" b="1" dirty="0">
                  <a:solidFill>
                    <a:schemeClr val="accent6"/>
                  </a:solidFill>
                  <a:latin typeface="Times" panose="02020603050405020304" pitchFamily="18" charset="0"/>
                  <a:cs typeface="Times" panose="02020603050405020304" pitchFamily="18" charset="0"/>
                </a:rPr>
                <a:t>América del Sur</a:t>
              </a:r>
              <a:endParaRPr lang="en-GB" b="1" dirty="0">
                <a:solidFill>
                  <a:schemeClr val="accent6"/>
                </a:solidFill>
                <a:latin typeface="Times" panose="02020603050405020304" pitchFamily="18" charset="0"/>
                <a:ea typeface="Open Sans" panose="020B0606030504020204" pitchFamily="34" charset="0"/>
                <a:cs typeface="Times" panose="02020603050405020304" pitchFamily="18" charset="0"/>
              </a:endParaRPr>
            </a:p>
          </p:txBody>
        </p:sp>
      </p:grpSp>
      <p:sp>
        <p:nvSpPr>
          <p:cNvPr id="173" name="Rectángulo 172">
            <a:extLst>
              <a:ext uri="{FF2B5EF4-FFF2-40B4-BE49-F238E27FC236}">
                <a16:creationId xmlns:a16="http://schemas.microsoft.com/office/drawing/2014/main" id="{4583794D-2832-4EB5-806A-C24D17929C1E}"/>
              </a:ext>
            </a:extLst>
          </p:cNvPr>
          <p:cNvSpPr/>
          <p:nvPr/>
        </p:nvSpPr>
        <p:spPr>
          <a:xfrm>
            <a:off x="7892640" y="3050732"/>
            <a:ext cx="1516762" cy="400110"/>
          </a:xfrm>
          <a:prstGeom prst="rect">
            <a:avLst/>
          </a:prstGeom>
        </p:spPr>
        <p:txBody>
          <a:bodyPr wrap="none">
            <a:spAutoFit/>
          </a:bodyPr>
          <a:lstStyle/>
          <a:p>
            <a:r>
              <a:rPr lang="es-MX" sz="2000" dirty="0">
                <a:latin typeface="Times New Roman" panose="02020603050405020304" pitchFamily="18" charset="0"/>
                <a:cs typeface="Times New Roman" panose="02020603050405020304" pitchFamily="18" charset="0"/>
              </a:rPr>
              <a:t>Marketplace</a:t>
            </a:r>
            <a:r>
              <a:rPr lang="es-MX" dirty="0"/>
              <a:t> </a:t>
            </a:r>
          </a:p>
        </p:txBody>
      </p:sp>
      <p:sp>
        <p:nvSpPr>
          <p:cNvPr id="174" name="Rectángulo 173">
            <a:extLst>
              <a:ext uri="{FF2B5EF4-FFF2-40B4-BE49-F238E27FC236}">
                <a16:creationId xmlns:a16="http://schemas.microsoft.com/office/drawing/2014/main" id="{3C47D3B0-22D9-4C90-A95E-62CBD262999B}"/>
              </a:ext>
            </a:extLst>
          </p:cNvPr>
          <p:cNvSpPr/>
          <p:nvPr/>
        </p:nvSpPr>
        <p:spPr>
          <a:xfrm>
            <a:off x="7892640" y="3800604"/>
            <a:ext cx="2302233" cy="400110"/>
          </a:xfrm>
          <a:prstGeom prst="rect">
            <a:avLst/>
          </a:prstGeom>
        </p:spPr>
        <p:txBody>
          <a:bodyPr wrap="none">
            <a:spAutoFit/>
          </a:bodyPr>
          <a:lstStyle/>
          <a:p>
            <a:r>
              <a:rPr lang="es-MX" sz="2000" dirty="0">
                <a:latin typeface="Times New Roman" panose="02020603050405020304" pitchFamily="18" charset="0"/>
                <a:cs typeface="Times New Roman" panose="02020603050405020304" pitchFamily="18" charset="0"/>
              </a:rPr>
              <a:t>Aplicativos móviles </a:t>
            </a:r>
          </a:p>
        </p:txBody>
      </p:sp>
      <p:grpSp>
        <p:nvGrpSpPr>
          <p:cNvPr id="3" name="Grupo 2">
            <a:extLst>
              <a:ext uri="{FF2B5EF4-FFF2-40B4-BE49-F238E27FC236}">
                <a16:creationId xmlns:a16="http://schemas.microsoft.com/office/drawing/2014/main" id="{D2D38C78-FA9A-430E-9C49-B020ECC40677}"/>
              </a:ext>
            </a:extLst>
          </p:cNvPr>
          <p:cNvGrpSpPr/>
          <p:nvPr/>
        </p:nvGrpSpPr>
        <p:grpSpPr>
          <a:xfrm>
            <a:off x="813811" y="3070127"/>
            <a:ext cx="4409087" cy="2989901"/>
            <a:chOff x="205788" y="3704072"/>
            <a:chExt cx="2951694" cy="2989901"/>
          </a:xfrm>
        </p:grpSpPr>
        <p:sp>
          <p:nvSpPr>
            <p:cNvPr id="175" name="Rectángulo 174">
              <a:extLst>
                <a:ext uri="{FF2B5EF4-FFF2-40B4-BE49-F238E27FC236}">
                  <a16:creationId xmlns:a16="http://schemas.microsoft.com/office/drawing/2014/main" id="{6688AB40-8552-46F0-B014-86C88B4D6C7B}"/>
                </a:ext>
              </a:extLst>
            </p:cNvPr>
            <p:cNvSpPr/>
            <p:nvPr/>
          </p:nvSpPr>
          <p:spPr>
            <a:xfrm>
              <a:off x="205788" y="4108650"/>
              <a:ext cx="2951694" cy="2585323"/>
            </a:xfrm>
            <a:prstGeom prst="rect">
              <a:avLst/>
            </a:prstGeom>
          </p:spPr>
          <p:txBody>
            <a:bodyPr wrap="square">
              <a:spAutoFit/>
            </a:bodyPr>
            <a:lstStyle/>
            <a:p>
              <a:pPr algn="just"/>
              <a:r>
                <a:rPr lang="es-ES" dirty="0">
                  <a:latin typeface="Times" panose="02020603050405020304" pitchFamily="18" charset="0"/>
                  <a:cs typeface="Times" panose="02020603050405020304" pitchFamily="18" charset="0"/>
                </a:rPr>
                <a:t>Cinco de cada diez ecuatorianos cuentan con acceso a Internet.</a:t>
              </a:r>
            </a:p>
            <a:p>
              <a:pPr algn="just"/>
              <a:endParaRPr lang="es-ES" dirty="0">
                <a:latin typeface="Times" panose="02020603050405020304" pitchFamily="18" charset="0"/>
                <a:cs typeface="Times" panose="02020603050405020304" pitchFamily="18" charset="0"/>
              </a:endParaRPr>
            </a:p>
            <a:p>
              <a:pPr algn="just"/>
              <a:r>
                <a:rPr lang="es-ES" dirty="0">
                  <a:latin typeface="Times" panose="02020603050405020304" pitchFamily="18" charset="0"/>
                  <a:cs typeface="Times" panose="02020603050405020304" pitchFamily="18" charset="0"/>
                </a:rPr>
                <a:t>Aproximadamente ocho millones de ecuatorianos manejan una cuenta de Facebook activa </a:t>
              </a:r>
            </a:p>
            <a:p>
              <a:pPr algn="just"/>
              <a:endParaRPr lang="es-ES" dirty="0">
                <a:latin typeface="Times" panose="02020603050405020304" pitchFamily="18" charset="0"/>
                <a:cs typeface="Times" panose="02020603050405020304" pitchFamily="18" charset="0"/>
              </a:endParaRPr>
            </a:p>
            <a:p>
              <a:pPr algn="just"/>
              <a:r>
                <a:rPr lang="es-ES" dirty="0">
                  <a:latin typeface="Times" panose="02020603050405020304" pitchFamily="18" charset="0"/>
                  <a:cs typeface="Times" panose="02020603050405020304" pitchFamily="18" charset="0"/>
                </a:rPr>
                <a:t>Existe alrededor de 27 proveedores que ofertan servicios de Internet</a:t>
              </a:r>
            </a:p>
          </p:txBody>
        </p:sp>
        <p:sp>
          <p:nvSpPr>
            <p:cNvPr id="176" name="TextBox 358">
              <a:extLst>
                <a:ext uri="{FF2B5EF4-FFF2-40B4-BE49-F238E27FC236}">
                  <a16:creationId xmlns:a16="http://schemas.microsoft.com/office/drawing/2014/main" id="{16DA2A76-DAB0-4B04-8193-5C00FF008F13}"/>
                </a:ext>
              </a:extLst>
            </p:cNvPr>
            <p:cNvSpPr txBox="1"/>
            <p:nvPr/>
          </p:nvSpPr>
          <p:spPr>
            <a:xfrm>
              <a:off x="767887" y="3704072"/>
              <a:ext cx="1799041" cy="369332"/>
            </a:xfrm>
            <a:prstGeom prst="rect">
              <a:avLst/>
            </a:prstGeom>
            <a:noFill/>
          </p:spPr>
          <p:txBody>
            <a:bodyPr wrap="square" rtlCol="0">
              <a:spAutoFit/>
            </a:bodyPr>
            <a:lstStyle/>
            <a:p>
              <a:pPr lvl="0" algn="ctr">
                <a:defRPr/>
              </a:pPr>
              <a:r>
                <a:rPr lang="en-US" b="1" dirty="0">
                  <a:solidFill>
                    <a:schemeClr val="accent5">
                      <a:lumMod val="75000"/>
                    </a:schemeClr>
                  </a:solidFill>
                  <a:latin typeface="Times" panose="02020603050405020304" pitchFamily="18" charset="0"/>
                  <a:cs typeface="Times" panose="02020603050405020304" pitchFamily="18" charset="0"/>
                </a:rPr>
                <a:t>Ecuador</a:t>
              </a:r>
              <a:r>
                <a:rPr lang="en-US" b="1" dirty="0">
                  <a:solidFill>
                    <a:schemeClr val="accent6"/>
                  </a:solidFill>
                  <a:latin typeface="Times" panose="02020603050405020304" pitchFamily="18" charset="0"/>
                  <a:cs typeface="Times" panose="02020603050405020304" pitchFamily="18" charset="0"/>
                </a:rPr>
                <a:t> </a:t>
              </a:r>
              <a:endParaRPr lang="en-GB" b="1" dirty="0">
                <a:solidFill>
                  <a:schemeClr val="accent6"/>
                </a:solidFill>
                <a:latin typeface="Times" panose="02020603050405020304" pitchFamily="18" charset="0"/>
                <a:ea typeface="Open Sans" panose="020B0606030504020204" pitchFamily="34" charset="0"/>
                <a:cs typeface="Times" panose="02020603050405020304" pitchFamily="18" charset="0"/>
              </a:endParaRPr>
            </a:p>
          </p:txBody>
        </p:sp>
      </p:grpSp>
      <p:sp>
        <p:nvSpPr>
          <p:cNvPr id="178" name="CuadroTexto 177">
            <a:extLst>
              <a:ext uri="{FF2B5EF4-FFF2-40B4-BE49-F238E27FC236}">
                <a16:creationId xmlns:a16="http://schemas.microsoft.com/office/drawing/2014/main" id="{DF619587-2793-449F-A274-78CF5879C1F5}"/>
              </a:ext>
            </a:extLst>
          </p:cNvPr>
          <p:cNvSpPr txBox="1"/>
          <p:nvPr/>
        </p:nvSpPr>
        <p:spPr>
          <a:xfrm>
            <a:off x="-155978" y="214859"/>
            <a:ext cx="3500808" cy="400110"/>
          </a:xfrm>
          <a:prstGeom prst="rect">
            <a:avLst/>
          </a:prstGeom>
          <a:noFill/>
        </p:spPr>
        <p:txBody>
          <a:bodyPr wrap="square" rtlCol="0" anchor="ctr">
            <a:spAutoFit/>
          </a:bodyPr>
          <a:lstStyle/>
          <a:p>
            <a:pPr algn="ctr"/>
            <a:r>
              <a:rPr lang="es-EC" sz="2000" b="1" dirty="0">
                <a:latin typeface="Times New Roman" panose="02020603050405020304" pitchFamily="18" charset="0"/>
                <a:cs typeface="Times New Roman" panose="02020603050405020304" pitchFamily="18" charset="0"/>
              </a:rPr>
              <a:t>MARCO TEÓRICO</a:t>
            </a:r>
          </a:p>
        </p:txBody>
      </p:sp>
      <p:sp>
        <p:nvSpPr>
          <p:cNvPr id="179" name="CuadroTexto 178">
            <a:extLst>
              <a:ext uri="{FF2B5EF4-FFF2-40B4-BE49-F238E27FC236}">
                <a16:creationId xmlns:a16="http://schemas.microsoft.com/office/drawing/2014/main" id="{24138B4F-9DA6-4A1A-BF6C-4224D4CC3439}"/>
              </a:ext>
            </a:extLst>
          </p:cNvPr>
          <p:cNvSpPr txBox="1"/>
          <p:nvPr/>
        </p:nvSpPr>
        <p:spPr>
          <a:xfrm>
            <a:off x="372059" y="614969"/>
            <a:ext cx="8163147" cy="400110"/>
          </a:xfrm>
          <a:prstGeom prst="rect">
            <a:avLst/>
          </a:prstGeom>
          <a:noFill/>
        </p:spPr>
        <p:txBody>
          <a:bodyPr wrap="square" rtlCol="0" anchor="ctr">
            <a:spAutoFit/>
          </a:bodyPr>
          <a:lstStyle/>
          <a:p>
            <a:r>
              <a:rPr lang="es-EC" sz="2000" b="1" dirty="0">
                <a:latin typeface="Times New Roman" panose="02020603050405020304" pitchFamily="18" charset="0"/>
                <a:cs typeface="Times New Roman" panose="02020603050405020304" pitchFamily="18" charset="0"/>
              </a:rPr>
              <a:t>ECUADOR Y EL COMERCIO ELECTRÓNICO</a:t>
            </a:r>
          </a:p>
        </p:txBody>
      </p:sp>
      <p:sp>
        <p:nvSpPr>
          <p:cNvPr id="180" name="Rectángulo 179">
            <a:extLst>
              <a:ext uri="{FF2B5EF4-FFF2-40B4-BE49-F238E27FC236}">
                <a16:creationId xmlns:a16="http://schemas.microsoft.com/office/drawing/2014/main" id="{4EC04C8D-AA64-4C55-901B-722AFD2D55DB}"/>
              </a:ext>
            </a:extLst>
          </p:cNvPr>
          <p:cNvSpPr/>
          <p:nvPr/>
        </p:nvSpPr>
        <p:spPr>
          <a:xfrm>
            <a:off x="7892640" y="3425668"/>
            <a:ext cx="1133644" cy="400110"/>
          </a:xfrm>
          <a:prstGeom prst="rect">
            <a:avLst/>
          </a:prstGeom>
        </p:spPr>
        <p:txBody>
          <a:bodyPr wrap="none">
            <a:spAutoFit/>
          </a:bodyPr>
          <a:lstStyle/>
          <a:p>
            <a:r>
              <a:rPr lang="es-MX" sz="2000" dirty="0" err="1">
                <a:latin typeface="Times New Roman" panose="02020603050405020304" pitchFamily="18" charset="0"/>
                <a:cs typeface="Times New Roman" panose="02020603050405020304" pitchFamily="18" charset="0"/>
              </a:rPr>
              <a:t>Delivery</a:t>
            </a:r>
            <a:r>
              <a:rPr lang="es-MX" dirty="0"/>
              <a:t> </a:t>
            </a:r>
          </a:p>
        </p:txBody>
      </p:sp>
      <p:pic>
        <p:nvPicPr>
          <p:cNvPr id="6146" name="Picture 2" descr="Resultado de imagen para AMERICA LATINA PNG">
            <a:extLst>
              <a:ext uri="{FF2B5EF4-FFF2-40B4-BE49-F238E27FC236}">
                <a16:creationId xmlns:a16="http://schemas.microsoft.com/office/drawing/2014/main" id="{ED57CA0E-514C-46E2-A05C-A8A435A298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3081" y="1280493"/>
            <a:ext cx="3874614" cy="4570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9183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2"/>
          <a:srcRect l="74063" t="86129" r="1094" b="3057"/>
          <a:stretch/>
        </p:blipFill>
        <p:spPr>
          <a:xfrm>
            <a:off x="9916734" y="6087006"/>
            <a:ext cx="2167674" cy="783152"/>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2"/>
          <a:srcRect t="89186" r="25938"/>
          <a:stretch/>
        </p:blipFill>
        <p:spPr>
          <a:xfrm>
            <a:off x="0" y="6116724"/>
            <a:ext cx="9929613" cy="741276"/>
          </a:xfrm>
          <a:prstGeom prst="rect">
            <a:avLst/>
          </a:prstGeom>
        </p:spPr>
      </p:pic>
      <p:sp>
        <p:nvSpPr>
          <p:cNvPr id="9" name="CuadroTexto 8">
            <a:extLst>
              <a:ext uri="{FF2B5EF4-FFF2-40B4-BE49-F238E27FC236}">
                <a16:creationId xmlns:a16="http://schemas.microsoft.com/office/drawing/2014/main" id="{35C8F1F6-38F8-4995-8D40-2E608B1B5FF2}"/>
              </a:ext>
            </a:extLst>
          </p:cNvPr>
          <p:cNvSpPr txBox="1"/>
          <p:nvPr/>
        </p:nvSpPr>
        <p:spPr>
          <a:xfrm>
            <a:off x="-155978" y="214859"/>
            <a:ext cx="3500808" cy="400110"/>
          </a:xfrm>
          <a:prstGeom prst="rect">
            <a:avLst/>
          </a:prstGeom>
          <a:noFill/>
        </p:spPr>
        <p:txBody>
          <a:bodyPr wrap="square" rtlCol="0" anchor="ctr">
            <a:spAutoFit/>
          </a:bodyPr>
          <a:lstStyle/>
          <a:p>
            <a:pPr algn="ctr"/>
            <a:r>
              <a:rPr lang="es-EC" sz="2000" b="1" dirty="0">
                <a:latin typeface="Times New Roman" panose="02020603050405020304" pitchFamily="18" charset="0"/>
                <a:cs typeface="Times New Roman" panose="02020603050405020304" pitchFamily="18" charset="0"/>
              </a:rPr>
              <a:t>MARCO TEÓRICO</a:t>
            </a:r>
          </a:p>
        </p:txBody>
      </p:sp>
      <p:sp>
        <p:nvSpPr>
          <p:cNvPr id="10" name="CuadroTexto 9">
            <a:extLst>
              <a:ext uri="{FF2B5EF4-FFF2-40B4-BE49-F238E27FC236}">
                <a16:creationId xmlns:a16="http://schemas.microsoft.com/office/drawing/2014/main" id="{3331B279-C381-4344-9CA4-5939B705A538}"/>
              </a:ext>
            </a:extLst>
          </p:cNvPr>
          <p:cNvSpPr txBox="1"/>
          <p:nvPr/>
        </p:nvSpPr>
        <p:spPr>
          <a:xfrm>
            <a:off x="372059" y="614969"/>
            <a:ext cx="8163147" cy="400110"/>
          </a:xfrm>
          <a:prstGeom prst="rect">
            <a:avLst/>
          </a:prstGeom>
          <a:noFill/>
        </p:spPr>
        <p:txBody>
          <a:bodyPr wrap="square" rtlCol="0" anchor="ctr">
            <a:spAutoFit/>
          </a:bodyPr>
          <a:lstStyle/>
          <a:p>
            <a:r>
              <a:rPr lang="es-EC" sz="2000" b="1" dirty="0">
                <a:latin typeface="Times New Roman" panose="02020603050405020304" pitchFamily="18" charset="0"/>
                <a:cs typeface="Times New Roman" panose="02020603050405020304" pitchFamily="18" charset="0"/>
              </a:rPr>
              <a:t>TEORÍAS DE SOPORTE Y MODELOS DE INVESTIGACIÓN</a:t>
            </a:r>
          </a:p>
        </p:txBody>
      </p:sp>
      <p:grpSp>
        <p:nvGrpSpPr>
          <p:cNvPr id="3" name="Grupo 2">
            <a:extLst>
              <a:ext uri="{FF2B5EF4-FFF2-40B4-BE49-F238E27FC236}">
                <a16:creationId xmlns:a16="http://schemas.microsoft.com/office/drawing/2014/main" id="{0953D2F4-4AE6-40D1-B815-048DC1A8FEC7}"/>
              </a:ext>
            </a:extLst>
          </p:cNvPr>
          <p:cNvGrpSpPr/>
          <p:nvPr/>
        </p:nvGrpSpPr>
        <p:grpSpPr>
          <a:xfrm>
            <a:off x="1594426" y="957685"/>
            <a:ext cx="8475113" cy="5216434"/>
            <a:chOff x="333419" y="1235212"/>
            <a:chExt cx="7265116" cy="4471681"/>
          </a:xfrm>
        </p:grpSpPr>
        <p:grpSp>
          <p:nvGrpSpPr>
            <p:cNvPr id="2" name="Grupo 1">
              <a:extLst>
                <a:ext uri="{FF2B5EF4-FFF2-40B4-BE49-F238E27FC236}">
                  <a16:creationId xmlns:a16="http://schemas.microsoft.com/office/drawing/2014/main" id="{3EF29CC0-DE88-442C-AE0F-CB6517C5B054}"/>
                </a:ext>
              </a:extLst>
            </p:cNvPr>
            <p:cNvGrpSpPr/>
            <p:nvPr/>
          </p:nvGrpSpPr>
          <p:grpSpPr>
            <a:xfrm>
              <a:off x="333419" y="1235212"/>
              <a:ext cx="1235400" cy="4471681"/>
              <a:chOff x="333419" y="1235212"/>
              <a:chExt cx="1235400" cy="4471681"/>
            </a:xfrm>
          </p:grpSpPr>
          <p:pic>
            <p:nvPicPr>
              <p:cNvPr id="11" name="Picture 2" descr="Resultado de imagen para hipótesis png">
                <a:extLst>
                  <a:ext uri="{FF2B5EF4-FFF2-40B4-BE49-F238E27FC236}">
                    <a16:creationId xmlns:a16="http://schemas.microsoft.com/office/drawing/2014/main" id="{19CFFF36-4530-41CD-BA04-618BD689F217}"/>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33419" y="1235212"/>
                <a:ext cx="1235400" cy="11438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3508A4AF-BD67-4E8A-85C8-9B0DBD9A3A16}"/>
                  </a:ext>
                </a:extLst>
              </p:cNvPr>
              <p:cNvPicPr>
                <a:picLocks noChangeAspect="1" noChangeArrowheads="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10606" y="4825866"/>
                <a:ext cx="881027" cy="88102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A85494FB-71AC-4DB6-BFA8-5065B447D18B}"/>
                  </a:ext>
                </a:extLst>
              </p:cNvPr>
              <p:cNvPicPr>
                <a:picLocks noChangeAspect="1" noChangeArrowheads="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10606" y="3671203"/>
                <a:ext cx="881027" cy="88102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BBE2E6EB-5DEB-40A1-A104-97423D8928DC}"/>
                  </a:ext>
                </a:extLst>
              </p:cNvPr>
              <p:cNvPicPr>
                <a:picLocks noChangeAspect="1" noChangeArrowheads="1"/>
              </p:cNvPicPr>
              <p:nvPr/>
            </p:nvPicPr>
            <p:blipFill>
              <a:blip r:embed="rId4">
                <a:duotone>
                  <a:prstClr val="black"/>
                  <a:schemeClr val="accent4">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510606" y="2516540"/>
                <a:ext cx="881027" cy="881027"/>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ángulo: esquinas redondeadas 14">
              <a:extLst>
                <a:ext uri="{FF2B5EF4-FFF2-40B4-BE49-F238E27FC236}">
                  <a16:creationId xmlns:a16="http://schemas.microsoft.com/office/drawing/2014/main" id="{C6548B70-0FD4-44D7-821D-72CE1BFF8400}"/>
                </a:ext>
              </a:extLst>
            </p:cNvPr>
            <p:cNvSpPr/>
            <p:nvPr/>
          </p:nvSpPr>
          <p:spPr>
            <a:xfrm>
              <a:off x="1719330" y="1607101"/>
              <a:ext cx="5879205" cy="400110"/>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latin typeface="Times" panose="02020603050405020304" pitchFamily="18" charset="0"/>
                  <a:cs typeface="Times" panose="02020603050405020304" pitchFamily="18" charset="0"/>
                </a:rPr>
                <a:t>TEORÍA FUNDAMENTAL O INSTITUCIONAL</a:t>
              </a:r>
              <a:endParaRPr lang="en-US" b="1" dirty="0">
                <a:latin typeface="Times" panose="02020603050405020304" pitchFamily="18" charset="0"/>
                <a:cs typeface="Times" panose="02020603050405020304" pitchFamily="18" charset="0"/>
              </a:endParaRPr>
            </a:p>
          </p:txBody>
        </p:sp>
        <p:sp>
          <p:nvSpPr>
            <p:cNvPr id="16" name="Rectángulo: esquinas redondeadas 15">
              <a:extLst>
                <a:ext uri="{FF2B5EF4-FFF2-40B4-BE49-F238E27FC236}">
                  <a16:creationId xmlns:a16="http://schemas.microsoft.com/office/drawing/2014/main" id="{C114F20D-1F9C-41ED-A61B-DCA1245B9460}"/>
                </a:ext>
              </a:extLst>
            </p:cNvPr>
            <p:cNvSpPr/>
            <p:nvPr/>
          </p:nvSpPr>
          <p:spPr>
            <a:xfrm>
              <a:off x="1719330" y="2669725"/>
              <a:ext cx="5879205" cy="400110"/>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latin typeface="Times" panose="02020603050405020304" pitchFamily="18" charset="0"/>
                  <a:cs typeface="Times" panose="02020603050405020304" pitchFamily="18" charset="0"/>
                </a:rPr>
                <a:t>TEORÍA DE ACCIÓN REFORZADA</a:t>
              </a:r>
              <a:endParaRPr lang="en-US" b="1" dirty="0">
                <a:latin typeface="Times" panose="02020603050405020304" pitchFamily="18" charset="0"/>
                <a:cs typeface="Times" panose="02020603050405020304" pitchFamily="18" charset="0"/>
              </a:endParaRPr>
            </a:p>
          </p:txBody>
        </p:sp>
        <p:sp>
          <p:nvSpPr>
            <p:cNvPr id="17" name="Rectángulo: esquinas redondeadas 16">
              <a:extLst>
                <a:ext uri="{FF2B5EF4-FFF2-40B4-BE49-F238E27FC236}">
                  <a16:creationId xmlns:a16="http://schemas.microsoft.com/office/drawing/2014/main" id="{2839A4DF-DD77-44FE-A18C-1D17D594DCDE}"/>
                </a:ext>
              </a:extLst>
            </p:cNvPr>
            <p:cNvSpPr/>
            <p:nvPr/>
          </p:nvSpPr>
          <p:spPr>
            <a:xfrm>
              <a:off x="1719330" y="3820865"/>
              <a:ext cx="5879205" cy="400110"/>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latin typeface="Times" panose="02020603050405020304" pitchFamily="18" charset="0"/>
                  <a:cs typeface="Times" panose="02020603050405020304" pitchFamily="18" charset="0"/>
                </a:rPr>
                <a:t>TEORÍA DEL COMPORTAMIENTO PLANIFICADO</a:t>
              </a:r>
              <a:endParaRPr lang="en-US" b="1" dirty="0">
                <a:latin typeface="Times" panose="02020603050405020304" pitchFamily="18" charset="0"/>
                <a:cs typeface="Times" panose="02020603050405020304" pitchFamily="18" charset="0"/>
              </a:endParaRPr>
            </a:p>
          </p:txBody>
        </p:sp>
        <p:sp>
          <p:nvSpPr>
            <p:cNvPr id="18" name="Rectángulo: esquinas redondeadas 17">
              <a:extLst>
                <a:ext uri="{FF2B5EF4-FFF2-40B4-BE49-F238E27FC236}">
                  <a16:creationId xmlns:a16="http://schemas.microsoft.com/office/drawing/2014/main" id="{B4A9D51D-348E-42DF-94AF-6EB899B61082}"/>
                </a:ext>
              </a:extLst>
            </p:cNvPr>
            <p:cNvSpPr/>
            <p:nvPr/>
          </p:nvSpPr>
          <p:spPr>
            <a:xfrm>
              <a:off x="1719330" y="4924537"/>
              <a:ext cx="5879205" cy="400110"/>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latin typeface="Times" panose="02020603050405020304" pitchFamily="18" charset="0"/>
                  <a:cs typeface="Times" panose="02020603050405020304" pitchFamily="18" charset="0"/>
                </a:rPr>
                <a:t>MODELO DE ACEPTACIÓN TECNOLÓGICA</a:t>
              </a:r>
              <a:endParaRPr lang="en-US" b="1" dirty="0">
                <a:latin typeface="Times" panose="02020603050405020304" pitchFamily="18" charset="0"/>
                <a:cs typeface="Times" panose="02020603050405020304" pitchFamily="18" charset="0"/>
              </a:endParaRPr>
            </a:p>
          </p:txBody>
        </p:sp>
      </p:grpSp>
    </p:spTree>
    <p:extLst>
      <p:ext uri="{BB962C8B-B14F-4D97-AF65-F5344CB8AC3E}">
        <p14:creationId xmlns:p14="http://schemas.microsoft.com/office/powerpoint/2010/main" val="3692131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2"/>
          <a:srcRect l="74063" t="86129" r="1094" b="3057"/>
          <a:stretch/>
        </p:blipFill>
        <p:spPr>
          <a:xfrm>
            <a:off x="9916734" y="6087006"/>
            <a:ext cx="2167674" cy="783152"/>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2"/>
          <a:srcRect t="89186" r="25938"/>
          <a:stretch/>
        </p:blipFill>
        <p:spPr>
          <a:xfrm>
            <a:off x="0" y="6116724"/>
            <a:ext cx="9929613" cy="741276"/>
          </a:xfrm>
          <a:prstGeom prst="rect">
            <a:avLst/>
          </a:prstGeom>
        </p:spPr>
      </p:pic>
      <p:sp>
        <p:nvSpPr>
          <p:cNvPr id="9" name="CuadroTexto 8">
            <a:extLst>
              <a:ext uri="{FF2B5EF4-FFF2-40B4-BE49-F238E27FC236}">
                <a16:creationId xmlns:a16="http://schemas.microsoft.com/office/drawing/2014/main" id="{35C8F1F6-38F8-4995-8D40-2E608B1B5FF2}"/>
              </a:ext>
            </a:extLst>
          </p:cNvPr>
          <p:cNvSpPr txBox="1"/>
          <p:nvPr/>
        </p:nvSpPr>
        <p:spPr>
          <a:xfrm>
            <a:off x="-155978" y="214859"/>
            <a:ext cx="3500808" cy="400110"/>
          </a:xfrm>
          <a:prstGeom prst="rect">
            <a:avLst/>
          </a:prstGeom>
          <a:noFill/>
        </p:spPr>
        <p:txBody>
          <a:bodyPr wrap="square" rtlCol="0" anchor="ctr">
            <a:spAutoFit/>
          </a:bodyPr>
          <a:lstStyle/>
          <a:p>
            <a:pPr algn="ctr"/>
            <a:r>
              <a:rPr lang="es-EC" sz="2000" b="1" dirty="0">
                <a:latin typeface="Times New Roman" panose="02020603050405020304" pitchFamily="18" charset="0"/>
                <a:cs typeface="Times New Roman" panose="02020603050405020304" pitchFamily="18" charset="0"/>
              </a:rPr>
              <a:t>MARCO TEÓRICO</a:t>
            </a:r>
          </a:p>
        </p:txBody>
      </p:sp>
      <p:sp>
        <p:nvSpPr>
          <p:cNvPr id="10" name="CuadroTexto 9">
            <a:extLst>
              <a:ext uri="{FF2B5EF4-FFF2-40B4-BE49-F238E27FC236}">
                <a16:creationId xmlns:a16="http://schemas.microsoft.com/office/drawing/2014/main" id="{3331B279-C381-4344-9CA4-5939B705A538}"/>
              </a:ext>
            </a:extLst>
          </p:cNvPr>
          <p:cNvSpPr txBox="1"/>
          <p:nvPr/>
        </p:nvSpPr>
        <p:spPr>
          <a:xfrm>
            <a:off x="372059" y="614969"/>
            <a:ext cx="8163147" cy="400110"/>
          </a:xfrm>
          <a:prstGeom prst="rect">
            <a:avLst/>
          </a:prstGeom>
          <a:noFill/>
        </p:spPr>
        <p:txBody>
          <a:bodyPr wrap="square" rtlCol="0" anchor="ctr">
            <a:spAutoFit/>
          </a:bodyPr>
          <a:lstStyle/>
          <a:p>
            <a:r>
              <a:rPr lang="es-EC" sz="2000" b="1" dirty="0">
                <a:latin typeface="Times New Roman" panose="02020603050405020304" pitchFamily="18" charset="0"/>
                <a:cs typeface="Times New Roman" panose="02020603050405020304" pitchFamily="18" charset="0"/>
              </a:rPr>
              <a:t>TEORÍAS DE SOPORTE Y MODELOS DE INVESTIGACIÓN</a:t>
            </a:r>
          </a:p>
        </p:txBody>
      </p:sp>
      <p:pic>
        <p:nvPicPr>
          <p:cNvPr id="3" name="Imagen 2">
            <a:extLst>
              <a:ext uri="{FF2B5EF4-FFF2-40B4-BE49-F238E27FC236}">
                <a16:creationId xmlns:a16="http://schemas.microsoft.com/office/drawing/2014/main" id="{6D98B5AA-6789-49D9-9F41-6168BC8EAE29}"/>
              </a:ext>
            </a:extLst>
          </p:cNvPr>
          <p:cNvPicPr>
            <a:picLocks noChangeAspect="1"/>
          </p:cNvPicPr>
          <p:nvPr/>
        </p:nvPicPr>
        <p:blipFill rotWithShape="1">
          <a:blip r:embed="rId3"/>
          <a:srcRect l="2970" r="3358"/>
          <a:stretch/>
        </p:blipFill>
        <p:spPr>
          <a:xfrm>
            <a:off x="272955" y="1117338"/>
            <a:ext cx="11682484" cy="4649412"/>
          </a:xfrm>
          <a:prstGeom prst="rect">
            <a:avLst/>
          </a:prstGeom>
        </p:spPr>
      </p:pic>
    </p:spTree>
    <p:extLst>
      <p:ext uri="{BB962C8B-B14F-4D97-AF65-F5344CB8AC3E}">
        <p14:creationId xmlns:p14="http://schemas.microsoft.com/office/powerpoint/2010/main" val="14442384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2"/>
          <a:srcRect l="74063" t="86129" r="1094" b="3057"/>
          <a:stretch/>
        </p:blipFill>
        <p:spPr>
          <a:xfrm>
            <a:off x="9916734" y="6087006"/>
            <a:ext cx="2167674" cy="783152"/>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2"/>
          <a:srcRect t="89186" r="25938"/>
          <a:stretch/>
        </p:blipFill>
        <p:spPr>
          <a:xfrm>
            <a:off x="0" y="6116724"/>
            <a:ext cx="9929613" cy="741276"/>
          </a:xfrm>
          <a:prstGeom prst="rect">
            <a:avLst/>
          </a:prstGeom>
        </p:spPr>
      </p:pic>
      <p:sp>
        <p:nvSpPr>
          <p:cNvPr id="9" name="CuadroTexto 8">
            <a:extLst>
              <a:ext uri="{FF2B5EF4-FFF2-40B4-BE49-F238E27FC236}">
                <a16:creationId xmlns:a16="http://schemas.microsoft.com/office/drawing/2014/main" id="{35C8F1F6-38F8-4995-8D40-2E608B1B5FF2}"/>
              </a:ext>
            </a:extLst>
          </p:cNvPr>
          <p:cNvSpPr txBox="1"/>
          <p:nvPr/>
        </p:nvSpPr>
        <p:spPr>
          <a:xfrm>
            <a:off x="-155978" y="214859"/>
            <a:ext cx="3500808" cy="400110"/>
          </a:xfrm>
          <a:prstGeom prst="rect">
            <a:avLst/>
          </a:prstGeom>
          <a:noFill/>
        </p:spPr>
        <p:txBody>
          <a:bodyPr wrap="square" rtlCol="0" anchor="ctr">
            <a:spAutoFit/>
          </a:bodyPr>
          <a:lstStyle/>
          <a:p>
            <a:pPr algn="ctr"/>
            <a:r>
              <a:rPr lang="es-EC" sz="2000" b="1" dirty="0">
                <a:latin typeface="Times New Roman" panose="02020603050405020304" pitchFamily="18" charset="0"/>
                <a:cs typeface="Times New Roman" panose="02020603050405020304" pitchFamily="18" charset="0"/>
              </a:rPr>
              <a:t>MARCO TEÓRICO</a:t>
            </a:r>
          </a:p>
        </p:txBody>
      </p:sp>
      <p:sp>
        <p:nvSpPr>
          <p:cNvPr id="10" name="CuadroTexto 9">
            <a:extLst>
              <a:ext uri="{FF2B5EF4-FFF2-40B4-BE49-F238E27FC236}">
                <a16:creationId xmlns:a16="http://schemas.microsoft.com/office/drawing/2014/main" id="{3331B279-C381-4344-9CA4-5939B705A538}"/>
              </a:ext>
            </a:extLst>
          </p:cNvPr>
          <p:cNvSpPr txBox="1"/>
          <p:nvPr/>
        </p:nvSpPr>
        <p:spPr>
          <a:xfrm>
            <a:off x="372059" y="614969"/>
            <a:ext cx="8163147" cy="400110"/>
          </a:xfrm>
          <a:prstGeom prst="rect">
            <a:avLst/>
          </a:prstGeom>
          <a:noFill/>
        </p:spPr>
        <p:txBody>
          <a:bodyPr wrap="square" rtlCol="0" anchor="ctr">
            <a:spAutoFit/>
          </a:bodyPr>
          <a:lstStyle/>
          <a:p>
            <a:r>
              <a:rPr lang="es-EC" sz="2000" b="1" dirty="0">
                <a:latin typeface="Times New Roman" panose="02020603050405020304" pitchFamily="18" charset="0"/>
                <a:cs typeface="Times New Roman" panose="02020603050405020304" pitchFamily="18" charset="0"/>
              </a:rPr>
              <a:t>TEORÍAS DE SOPORTE Y MODELOS DE INVESTIGACIÓN</a:t>
            </a:r>
          </a:p>
        </p:txBody>
      </p:sp>
      <p:pic>
        <p:nvPicPr>
          <p:cNvPr id="8" name="Imagen 7">
            <a:extLst>
              <a:ext uri="{FF2B5EF4-FFF2-40B4-BE49-F238E27FC236}">
                <a16:creationId xmlns:a16="http://schemas.microsoft.com/office/drawing/2014/main" id="{70B19BAC-B673-4150-A29C-BC1554C72D50}"/>
              </a:ext>
            </a:extLst>
          </p:cNvPr>
          <p:cNvPicPr/>
          <p:nvPr/>
        </p:nvPicPr>
        <p:blipFill rotWithShape="1">
          <a:blip r:embed="rId3" cstate="print">
            <a:extLst>
              <a:ext uri="{28A0092B-C50C-407E-A947-70E740481C1C}">
                <a14:useLocalDpi xmlns:a14="http://schemas.microsoft.com/office/drawing/2010/main" val="0"/>
              </a:ext>
            </a:extLst>
          </a:blip>
          <a:srcRect l="1145" t="14178"/>
          <a:stretch/>
        </p:blipFill>
        <p:spPr bwMode="auto">
          <a:xfrm>
            <a:off x="426194" y="1015079"/>
            <a:ext cx="11339611" cy="4917522"/>
          </a:xfrm>
          <a:prstGeom prst="rect">
            <a:avLst/>
          </a:prstGeom>
          <a:noFill/>
          <a:ln>
            <a:noFill/>
          </a:ln>
          <a:extLst>
            <a:ext uri="{53640926-AAD7-44D8-BBD7-CCE9431645EC}">
              <a14:shadowObscured xmlns:a14="http://schemas.microsoft.com/office/drawing/2010/main"/>
            </a:ext>
          </a:extLst>
        </p:spPr>
      </p:pic>
      <p:sp>
        <p:nvSpPr>
          <p:cNvPr id="2" name="Rectángulo 1">
            <a:extLst>
              <a:ext uri="{FF2B5EF4-FFF2-40B4-BE49-F238E27FC236}">
                <a16:creationId xmlns:a16="http://schemas.microsoft.com/office/drawing/2014/main" id="{E9C5C06D-5BB4-48D6-ACCB-4EDD36709BB2}"/>
              </a:ext>
            </a:extLst>
          </p:cNvPr>
          <p:cNvSpPr/>
          <p:nvPr/>
        </p:nvSpPr>
        <p:spPr>
          <a:xfrm>
            <a:off x="426194" y="1275008"/>
            <a:ext cx="11339611" cy="927279"/>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12334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2"/>
          <a:srcRect l="74063" t="86129" r="1094" b="3057"/>
          <a:stretch/>
        </p:blipFill>
        <p:spPr>
          <a:xfrm>
            <a:off x="9916734" y="6087006"/>
            <a:ext cx="2167674" cy="783152"/>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2"/>
          <a:srcRect t="89186" r="25938"/>
          <a:stretch/>
        </p:blipFill>
        <p:spPr>
          <a:xfrm>
            <a:off x="0" y="6116724"/>
            <a:ext cx="9929613" cy="741276"/>
          </a:xfrm>
          <a:prstGeom prst="rect">
            <a:avLst/>
          </a:prstGeom>
        </p:spPr>
      </p:pic>
      <p:sp>
        <p:nvSpPr>
          <p:cNvPr id="4" name="CuadroTexto 3">
            <a:extLst>
              <a:ext uri="{FF2B5EF4-FFF2-40B4-BE49-F238E27FC236}">
                <a16:creationId xmlns:a16="http://schemas.microsoft.com/office/drawing/2014/main" id="{8DA6B7B5-C0F1-4655-A774-B38E087DE442}"/>
              </a:ext>
            </a:extLst>
          </p:cNvPr>
          <p:cNvSpPr txBox="1"/>
          <p:nvPr/>
        </p:nvSpPr>
        <p:spPr>
          <a:xfrm>
            <a:off x="118156" y="261379"/>
            <a:ext cx="3500808" cy="400110"/>
          </a:xfrm>
          <a:prstGeom prst="rect">
            <a:avLst/>
          </a:prstGeom>
          <a:noFill/>
        </p:spPr>
        <p:txBody>
          <a:bodyPr wrap="square" rtlCol="0" anchor="ctr">
            <a:spAutoFit/>
          </a:bodyPr>
          <a:lstStyle/>
          <a:p>
            <a:pPr algn="ctr"/>
            <a:r>
              <a:rPr lang="es-EC" sz="2000" b="1" dirty="0">
                <a:latin typeface="Times New Roman" panose="02020603050405020304" pitchFamily="18" charset="0"/>
                <a:cs typeface="Times New Roman" panose="02020603050405020304" pitchFamily="18" charset="0"/>
              </a:rPr>
              <a:t>OBJETO DE ESTUDIO</a:t>
            </a:r>
          </a:p>
        </p:txBody>
      </p:sp>
      <p:sp>
        <p:nvSpPr>
          <p:cNvPr id="13" name="Rectángulo: esquinas redondeadas 12">
            <a:extLst>
              <a:ext uri="{FF2B5EF4-FFF2-40B4-BE49-F238E27FC236}">
                <a16:creationId xmlns:a16="http://schemas.microsoft.com/office/drawing/2014/main" id="{9BDCB352-E629-4D99-8B83-03E227CDEB37}"/>
              </a:ext>
            </a:extLst>
          </p:cNvPr>
          <p:cNvSpPr/>
          <p:nvPr/>
        </p:nvSpPr>
        <p:spPr>
          <a:xfrm>
            <a:off x="563403" y="1075183"/>
            <a:ext cx="6056589" cy="856648"/>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latin typeface="Times" panose="02020603050405020304" pitchFamily="18" charset="0"/>
                <a:cs typeface="Times" panose="02020603050405020304" pitchFamily="18" charset="0"/>
              </a:rPr>
              <a:t>CIIU: G46 que clasifica a las empresas de consumo masivo como “comercio al por mayor, excepto el de vehículos automotores y motocicletas”</a:t>
            </a:r>
            <a:endParaRPr lang="es-EC" dirty="0">
              <a:solidFill>
                <a:schemeClr val="tx1"/>
              </a:solidFill>
              <a:latin typeface="Times" panose="02020603050405020304" pitchFamily="18" charset="0"/>
              <a:cs typeface="Times" panose="02020603050405020304" pitchFamily="18" charset="0"/>
            </a:endParaRPr>
          </a:p>
        </p:txBody>
      </p:sp>
      <p:sp>
        <p:nvSpPr>
          <p:cNvPr id="15" name="Rectángulo: esquinas redondeadas 14">
            <a:extLst>
              <a:ext uri="{FF2B5EF4-FFF2-40B4-BE49-F238E27FC236}">
                <a16:creationId xmlns:a16="http://schemas.microsoft.com/office/drawing/2014/main" id="{CA3CF500-A1DC-4CA7-BE9F-A8ABC125A30F}"/>
              </a:ext>
            </a:extLst>
          </p:cNvPr>
          <p:cNvSpPr/>
          <p:nvPr/>
        </p:nvSpPr>
        <p:spPr>
          <a:xfrm>
            <a:off x="563403" y="2113070"/>
            <a:ext cx="6056588" cy="741276"/>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latin typeface="Times" panose="02020603050405020304" pitchFamily="18" charset="0"/>
                <a:cs typeface="Times" panose="02020603050405020304" pitchFamily="18" charset="0"/>
              </a:rPr>
              <a:t>DISTRITO METROPOLITANO DE QUITO</a:t>
            </a:r>
          </a:p>
        </p:txBody>
      </p:sp>
      <mc:AlternateContent xmlns:mc="http://schemas.openxmlformats.org/markup-compatibility/2006" xmlns:a14="http://schemas.microsoft.com/office/drawing/2010/main">
        <mc:Choice Requires="a14">
          <p:sp>
            <p:nvSpPr>
              <p:cNvPr id="19" name="Rectángulo: esquinas redondeadas 18">
                <a:extLst>
                  <a:ext uri="{FF2B5EF4-FFF2-40B4-BE49-F238E27FC236}">
                    <a16:creationId xmlns:a16="http://schemas.microsoft.com/office/drawing/2014/main" id="{B1E3594E-097B-4F10-8B1E-9CFDF5B20B06}"/>
                  </a:ext>
                </a:extLst>
              </p:cNvPr>
              <p:cNvSpPr/>
              <p:nvPr/>
            </p:nvSpPr>
            <p:spPr>
              <a:xfrm>
                <a:off x="563403" y="3100921"/>
                <a:ext cx="6056588" cy="2769228"/>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s-EC">
                          <a:solidFill>
                            <a:schemeClr val="tx1"/>
                          </a:solidFill>
                          <a:latin typeface="Cambria Math" panose="02040503050406030204" pitchFamily="18" charset="0"/>
                        </a:rPr>
                        <m:t>𝑛</m:t>
                      </m:r>
                      <m:r>
                        <a:rPr lang="es-EC">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s-EC">
                              <a:solidFill>
                                <a:schemeClr val="tx1"/>
                              </a:solidFill>
                              <a:latin typeface="Cambria Math" panose="02040503050406030204" pitchFamily="18" charset="0"/>
                            </a:rPr>
                            <m:t>𝑁</m:t>
                          </m:r>
                          <m:r>
                            <a:rPr lang="es-EC">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s-EC">
                                  <a:solidFill>
                                    <a:schemeClr val="tx1"/>
                                  </a:solidFill>
                                  <a:latin typeface="Cambria Math" panose="02040503050406030204" pitchFamily="18" charset="0"/>
                                </a:rPr>
                                <m:t>𝑍</m:t>
                              </m:r>
                            </m:e>
                            <m:sup>
                              <m:r>
                                <a:rPr lang="es-EC">
                                  <a:solidFill>
                                    <a:schemeClr val="tx1"/>
                                  </a:solidFill>
                                  <a:latin typeface="Cambria Math" panose="02040503050406030204" pitchFamily="18" charset="0"/>
                                </a:rPr>
                                <m:t>2</m:t>
                              </m:r>
                            </m:sup>
                          </m:sSup>
                          <m:r>
                            <a:rPr lang="es-EC">
                              <a:solidFill>
                                <a:schemeClr val="tx1"/>
                              </a:solidFill>
                              <a:latin typeface="Cambria Math" panose="02040503050406030204" pitchFamily="18" charset="0"/>
                            </a:rPr>
                            <m:t>∗</m:t>
                          </m:r>
                          <m:r>
                            <a:rPr lang="es-EC">
                              <a:solidFill>
                                <a:schemeClr val="tx1"/>
                              </a:solidFill>
                              <a:latin typeface="Cambria Math" panose="02040503050406030204" pitchFamily="18" charset="0"/>
                            </a:rPr>
                            <m:t>𝑝</m:t>
                          </m:r>
                          <m:r>
                            <a:rPr lang="es-EC">
                              <a:solidFill>
                                <a:schemeClr val="tx1"/>
                              </a:solidFill>
                              <a:latin typeface="Cambria Math" panose="02040503050406030204" pitchFamily="18" charset="0"/>
                            </a:rPr>
                            <m:t>∗</m:t>
                          </m:r>
                          <m:r>
                            <a:rPr lang="es-EC">
                              <a:solidFill>
                                <a:schemeClr val="tx1"/>
                              </a:solidFill>
                              <a:latin typeface="Cambria Math" panose="02040503050406030204" pitchFamily="18" charset="0"/>
                            </a:rPr>
                            <m:t>𝑞</m:t>
                          </m:r>
                        </m:num>
                        <m:den>
                          <m:sSup>
                            <m:sSupPr>
                              <m:ctrlPr>
                                <a:rPr lang="en-US" i="1">
                                  <a:solidFill>
                                    <a:schemeClr val="tx1"/>
                                  </a:solidFill>
                                  <a:latin typeface="Cambria Math" panose="02040503050406030204" pitchFamily="18" charset="0"/>
                                </a:rPr>
                              </m:ctrlPr>
                            </m:sSupPr>
                            <m:e>
                              <m:r>
                                <a:rPr lang="es-EC">
                                  <a:solidFill>
                                    <a:schemeClr val="tx1"/>
                                  </a:solidFill>
                                  <a:latin typeface="Cambria Math" panose="02040503050406030204" pitchFamily="18" charset="0"/>
                                </a:rPr>
                                <m:t>𝑒</m:t>
                              </m:r>
                            </m:e>
                            <m:sup>
                              <m:r>
                                <a:rPr lang="es-EC">
                                  <a:solidFill>
                                    <a:schemeClr val="tx1"/>
                                  </a:solidFill>
                                  <a:latin typeface="Cambria Math" panose="02040503050406030204" pitchFamily="18" charset="0"/>
                                </a:rPr>
                                <m:t>2</m:t>
                              </m:r>
                            </m:sup>
                          </m:sSup>
                          <m:r>
                            <a:rPr lang="es-EC">
                              <a:solidFill>
                                <a:schemeClr val="tx1"/>
                              </a:solidFill>
                              <a:latin typeface="Cambria Math" panose="02040503050406030204" pitchFamily="18" charset="0"/>
                            </a:rPr>
                            <m:t>∗</m:t>
                          </m:r>
                          <m:d>
                            <m:dPr>
                              <m:ctrlPr>
                                <a:rPr lang="en-US" i="1">
                                  <a:solidFill>
                                    <a:schemeClr val="tx1"/>
                                  </a:solidFill>
                                  <a:latin typeface="Cambria Math" panose="02040503050406030204" pitchFamily="18" charset="0"/>
                                </a:rPr>
                              </m:ctrlPr>
                            </m:dPr>
                            <m:e>
                              <m:r>
                                <a:rPr lang="es-EC">
                                  <a:solidFill>
                                    <a:schemeClr val="tx1"/>
                                  </a:solidFill>
                                  <a:latin typeface="Cambria Math" panose="02040503050406030204" pitchFamily="18" charset="0"/>
                                </a:rPr>
                                <m:t>𝑁</m:t>
                              </m:r>
                              <m:r>
                                <a:rPr lang="es-EC">
                                  <a:solidFill>
                                    <a:schemeClr val="tx1"/>
                                  </a:solidFill>
                                  <a:latin typeface="Cambria Math" panose="02040503050406030204" pitchFamily="18" charset="0"/>
                                </a:rPr>
                                <m:t>−1</m:t>
                              </m:r>
                            </m:e>
                          </m:d>
                          <m:r>
                            <a:rPr lang="es-EC">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s-EC">
                                  <a:solidFill>
                                    <a:schemeClr val="tx1"/>
                                  </a:solidFill>
                                  <a:latin typeface="Cambria Math" panose="02040503050406030204" pitchFamily="18" charset="0"/>
                                </a:rPr>
                                <m:t>𝑍</m:t>
                              </m:r>
                            </m:e>
                            <m:sup>
                              <m:r>
                                <a:rPr lang="es-EC">
                                  <a:solidFill>
                                    <a:schemeClr val="tx1"/>
                                  </a:solidFill>
                                  <a:latin typeface="Cambria Math" panose="02040503050406030204" pitchFamily="18" charset="0"/>
                                </a:rPr>
                                <m:t>2</m:t>
                              </m:r>
                            </m:sup>
                          </m:sSup>
                          <m:r>
                            <a:rPr lang="es-EC">
                              <a:solidFill>
                                <a:schemeClr val="tx1"/>
                              </a:solidFill>
                              <a:latin typeface="Cambria Math" panose="02040503050406030204" pitchFamily="18" charset="0"/>
                            </a:rPr>
                            <m:t>∗</m:t>
                          </m:r>
                          <m:r>
                            <a:rPr lang="es-EC">
                              <a:solidFill>
                                <a:schemeClr val="tx1"/>
                              </a:solidFill>
                              <a:latin typeface="Cambria Math" panose="02040503050406030204" pitchFamily="18" charset="0"/>
                            </a:rPr>
                            <m:t>𝑝</m:t>
                          </m:r>
                          <m:r>
                            <a:rPr lang="es-EC">
                              <a:solidFill>
                                <a:schemeClr val="tx1"/>
                              </a:solidFill>
                              <a:latin typeface="Cambria Math" panose="02040503050406030204" pitchFamily="18" charset="0"/>
                            </a:rPr>
                            <m:t>∗</m:t>
                          </m:r>
                          <m:r>
                            <a:rPr lang="es-EC">
                              <a:solidFill>
                                <a:schemeClr val="tx1"/>
                              </a:solidFill>
                              <a:latin typeface="Cambria Math" panose="02040503050406030204" pitchFamily="18" charset="0"/>
                            </a:rPr>
                            <m:t>𝑞</m:t>
                          </m:r>
                        </m:den>
                      </m:f>
                    </m:oMath>
                  </m:oMathPara>
                </a14:m>
                <a:endParaRPr lang="en-US" dirty="0">
                  <a:solidFill>
                    <a:schemeClr val="tx1"/>
                  </a:solidFill>
                  <a:latin typeface="Times" panose="02020603050405020304" pitchFamily="18" charset="0"/>
                  <a:cs typeface="Times" panose="02020603050405020304" pitchFamily="18" charset="0"/>
                </a:endParaRPr>
              </a:p>
              <a:p>
                <a:r>
                  <a:rPr lang="es-EC" dirty="0">
                    <a:solidFill>
                      <a:schemeClr val="tx1"/>
                    </a:solidFill>
                    <a:latin typeface="Times" panose="02020603050405020304" pitchFamily="18" charset="0"/>
                    <a:cs typeface="Times" panose="02020603050405020304" pitchFamily="18" charset="0"/>
                  </a:rPr>
                  <a:t>Dónde: </a:t>
                </a:r>
                <a:endParaRPr lang="en-US" dirty="0">
                  <a:solidFill>
                    <a:schemeClr val="tx1"/>
                  </a:solidFill>
                  <a:latin typeface="Times" panose="02020603050405020304" pitchFamily="18" charset="0"/>
                  <a:cs typeface="Times" panose="02020603050405020304" pitchFamily="18" charset="0"/>
                </a:endParaRPr>
              </a:p>
              <a:p>
                <a:r>
                  <a:rPr lang="es-EC" dirty="0">
                    <a:solidFill>
                      <a:schemeClr val="tx1"/>
                    </a:solidFill>
                    <a:latin typeface="Times" panose="02020603050405020304" pitchFamily="18" charset="0"/>
                    <a:cs typeface="Times" panose="02020603050405020304" pitchFamily="18" charset="0"/>
                  </a:rPr>
                  <a:t>N: Es la población, 845 establecimientos.</a:t>
                </a:r>
                <a:endParaRPr lang="en-US" dirty="0">
                  <a:solidFill>
                    <a:schemeClr val="tx1"/>
                  </a:solidFill>
                  <a:latin typeface="Times" panose="02020603050405020304" pitchFamily="18" charset="0"/>
                  <a:cs typeface="Times" panose="02020603050405020304" pitchFamily="18" charset="0"/>
                </a:endParaRPr>
              </a:p>
              <a:p>
                <a:r>
                  <a:rPr lang="es-EC" dirty="0">
                    <a:solidFill>
                      <a:schemeClr val="tx1"/>
                    </a:solidFill>
                    <a:latin typeface="Times" panose="02020603050405020304" pitchFamily="18" charset="0"/>
                    <a:cs typeface="Times" panose="02020603050405020304" pitchFamily="18" charset="0"/>
                  </a:rPr>
                  <a:t>e: El error muestral, 0,05</a:t>
                </a:r>
                <a:endParaRPr lang="en-US" dirty="0">
                  <a:solidFill>
                    <a:schemeClr val="tx1"/>
                  </a:solidFill>
                  <a:latin typeface="Times" panose="02020603050405020304" pitchFamily="18" charset="0"/>
                  <a:cs typeface="Times" panose="02020603050405020304" pitchFamily="18" charset="0"/>
                </a:endParaRPr>
              </a:p>
              <a:p>
                <a:r>
                  <a:rPr lang="es-EC" dirty="0">
                    <a:solidFill>
                      <a:schemeClr val="tx1"/>
                    </a:solidFill>
                    <a:latin typeface="Times" panose="02020603050405020304" pitchFamily="18" charset="0"/>
                    <a:cs typeface="Times" panose="02020603050405020304" pitchFamily="18" charset="0"/>
                  </a:rPr>
                  <a:t>Z: Nivel de confianza, 1,96</a:t>
                </a:r>
                <a:endParaRPr lang="en-US" dirty="0">
                  <a:solidFill>
                    <a:schemeClr val="tx1"/>
                  </a:solidFill>
                  <a:latin typeface="Times" panose="02020603050405020304" pitchFamily="18" charset="0"/>
                  <a:cs typeface="Times" panose="02020603050405020304" pitchFamily="18" charset="0"/>
                </a:endParaRPr>
              </a:p>
              <a:p>
                <a:r>
                  <a:rPr lang="es-EC" dirty="0">
                    <a:solidFill>
                      <a:schemeClr val="tx1"/>
                    </a:solidFill>
                    <a:latin typeface="Times" panose="02020603050405020304" pitchFamily="18" charset="0"/>
                    <a:cs typeface="Times" panose="02020603050405020304" pitchFamily="18" charset="0"/>
                  </a:rPr>
                  <a:t>p = q = 0,5. Porción de éxito y fracaso </a:t>
                </a:r>
                <a:endParaRPr lang="en-US" dirty="0">
                  <a:solidFill>
                    <a:schemeClr val="tx1"/>
                  </a:solidFill>
                  <a:latin typeface="Times" panose="02020603050405020304" pitchFamily="18" charset="0"/>
                  <a:cs typeface="Times" panose="02020603050405020304" pitchFamily="18" charset="0"/>
                </a:endParaRPr>
              </a:p>
            </p:txBody>
          </p:sp>
        </mc:Choice>
        <mc:Fallback xmlns="">
          <p:sp>
            <p:nvSpPr>
              <p:cNvPr id="19" name="Rectángulo: esquinas redondeadas 18">
                <a:extLst>
                  <a:ext uri="{FF2B5EF4-FFF2-40B4-BE49-F238E27FC236}">
                    <a16:creationId xmlns:a16="http://schemas.microsoft.com/office/drawing/2014/main" id="{B1E3594E-097B-4F10-8B1E-9CFDF5B20B06}"/>
                  </a:ext>
                </a:extLst>
              </p:cNvPr>
              <p:cNvSpPr>
                <a:spLocks noRot="1" noChangeAspect="1" noMove="1" noResize="1" noEditPoints="1" noAdjustHandles="1" noChangeArrowheads="1" noChangeShapeType="1" noTextEdit="1"/>
              </p:cNvSpPr>
              <p:nvPr/>
            </p:nvSpPr>
            <p:spPr>
              <a:xfrm>
                <a:off x="563403" y="3100921"/>
                <a:ext cx="6056588" cy="2769228"/>
              </a:xfrm>
              <a:prstGeom prst="roundRect">
                <a:avLst/>
              </a:prstGeom>
              <a:blipFill>
                <a:blip r:embed="rId3"/>
                <a:stretch>
                  <a:fillRect/>
                </a:stretch>
              </a:blipFill>
              <a:ln w="19050">
                <a:solidFill>
                  <a:schemeClr val="tx1"/>
                </a:solidFill>
              </a:ln>
            </p:spPr>
            <p:txBody>
              <a:bodyPr/>
              <a:lstStyle/>
              <a:p>
                <a:r>
                  <a:rPr lang="en-US">
                    <a:noFill/>
                  </a:rPr>
                  <a:t> </a:t>
                </a:r>
              </a:p>
            </p:txBody>
          </p:sp>
        </mc:Fallback>
      </mc:AlternateContent>
      <p:pic>
        <p:nvPicPr>
          <p:cNvPr id="1027" name="Picture 3" descr="Resultado de imagen de MUESTREO&quot;">
            <a:extLst>
              <a:ext uri="{FF2B5EF4-FFF2-40B4-BE49-F238E27FC236}">
                <a16:creationId xmlns:a16="http://schemas.microsoft.com/office/drawing/2014/main" id="{00889AE0-9DCB-4A56-8BBA-C38F5E8EEACA}"/>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rcRect l="6302" r="7999"/>
          <a:stretch/>
        </p:blipFill>
        <p:spPr bwMode="auto">
          <a:xfrm>
            <a:off x="7134896" y="273276"/>
            <a:ext cx="4846481" cy="5655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518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2"/>
          <a:srcRect l="74063" t="86129" r="1094" b="3057"/>
          <a:stretch/>
        </p:blipFill>
        <p:spPr>
          <a:xfrm>
            <a:off x="9916734" y="6087006"/>
            <a:ext cx="2167674" cy="783152"/>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2"/>
          <a:srcRect t="89186" r="25938"/>
          <a:stretch/>
        </p:blipFill>
        <p:spPr>
          <a:xfrm>
            <a:off x="0" y="6116724"/>
            <a:ext cx="9929613" cy="741276"/>
          </a:xfrm>
          <a:prstGeom prst="rect">
            <a:avLst/>
          </a:prstGeom>
        </p:spPr>
      </p:pic>
      <p:sp>
        <p:nvSpPr>
          <p:cNvPr id="4" name="CuadroTexto 3">
            <a:extLst>
              <a:ext uri="{FF2B5EF4-FFF2-40B4-BE49-F238E27FC236}">
                <a16:creationId xmlns:a16="http://schemas.microsoft.com/office/drawing/2014/main" id="{8DA6B7B5-C0F1-4655-A774-B38E087DE442}"/>
              </a:ext>
            </a:extLst>
          </p:cNvPr>
          <p:cNvSpPr txBox="1"/>
          <p:nvPr/>
        </p:nvSpPr>
        <p:spPr>
          <a:xfrm>
            <a:off x="-155978" y="214859"/>
            <a:ext cx="3500808" cy="400110"/>
          </a:xfrm>
          <a:prstGeom prst="rect">
            <a:avLst/>
          </a:prstGeom>
          <a:noFill/>
        </p:spPr>
        <p:txBody>
          <a:bodyPr wrap="square" rtlCol="0" anchor="ctr">
            <a:spAutoFit/>
          </a:bodyPr>
          <a:lstStyle/>
          <a:p>
            <a:pPr algn="ctr"/>
            <a:r>
              <a:rPr lang="es-EC" sz="2000" b="1" dirty="0">
                <a:latin typeface="Times New Roman" panose="02020603050405020304" pitchFamily="18" charset="0"/>
                <a:cs typeface="Times New Roman" panose="02020603050405020304" pitchFamily="18" charset="0"/>
              </a:rPr>
              <a:t>METODOLOGÍA</a:t>
            </a:r>
          </a:p>
        </p:txBody>
      </p:sp>
      <p:pic>
        <p:nvPicPr>
          <p:cNvPr id="1026" name="Picture 2" descr="Resultado de imagen para METODOLOGIA PNG">
            <a:extLst>
              <a:ext uri="{FF2B5EF4-FFF2-40B4-BE49-F238E27FC236}">
                <a16:creationId xmlns:a16="http://schemas.microsoft.com/office/drawing/2014/main" id="{51308446-70B6-479F-BC48-A7A934A91D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340" y="1444907"/>
            <a:ext cx="10525863" cy="3718718"/>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esquinas redondeadas 7">
            <a:extLst>
              <a:ext uri="{FF2B5EF4-FFF2-40B4-BE49-F238E27FC236}">
                <a16:creationId xmlns:a16="http://schemas.microsoft.com/office/drawing/2014/main" id="{A7EDFDDD-F998-45BA-9BA8-1C5F2589F8A5}"/>
              </a:ext>
            </a:extLst>
          </p:cNvPr>
          <p:cNvSpPr/>
          <p:nvPr/>
        </p:nvSpPr>
        <p:spPr>
          <a:xfrm>
            <a:off x="409569" y="876604"/>
            <a:ext cx="2853052" cy="568303"/>
          </a:xfrm>
          <a:prstGeom prst="roundRect">
            <a:avLst/>
          </a:prstGeom>
          <a:solidFill>
            <a:schemeClr val="bg2">
              <a:lumMod val="2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latin typeface="Times" panose="02020603050405020304" pitchFamily="18" charset="0"/>
                <a:cs typeface="Times" panose="02020603050405020304" pitchFamily="18" charset="0"/>
              </a:rPr>
              <a:t>INVESTIGACIÓN </a:t>
            </a:r>
          </a:p>
          <a:p>
            <a:pPr algn="ctr"/>
            <a:r>
              <a:rPr lang="es-EC" b="1" dirty="0">
                <a:latin typeface="Times" panose="02020603050405020304" pitchFamily="18" charset="0"/>
                <a:cs typeface="Times" panose="02020603050405020304" pitchFamily="18" charset="0"/>
              </a:rPr>
              <a:t>NO EXPERIMENTAL </a:t>
            </a:r>
            <a:endParaRPr lang="en-US" b="1" dirty="0">
              <a:latin typeface="Times" panose="02020603050405020304" pitchFamily="18" charset="0"/>
              <a:cs typeface="Times" panose="02020603050405020304" pitchFamily="18" charset="0"/>
            </a:endParaRPr>
          </a:p>
        </p:txBody>
      </p:sp>
      <p:sp>
        <p:nvSpPr>
          <p:cNvPr id="9" name="Rectángulo: esquinas redondeadas 8">
            <a:extLst>
              <a:ext uri="{FF2B5EF4-FFF2-40B4-BE49-F238E27FC236}">
                <a16:creationId xmlns:a16="http://schemas.microsoft.com/office/drawing/2014/main" id="{7DF72A89-F5E9-4B94-81F5-74E5D5E90537}"/>
              </a:ext>
            </a:extLst>
          </p:cNvPr>
          <p:cNvSpPr/>
          <p:nvPr/>
        </p:nvSpPr>
        <p:spPr>
          <a:xfrm>
            <a:off x="2405820" y="5335739"/>
            <a:ext cx="2853052" cy="568303"/>
          </a:xfrm>
          <a:prstGeom prst="roundRect">
            <a:avLst/>
          </a:prstGeom>
          <a:solidFill>
            <a:schemeClr val="bg2">
              <a:lumMod val="2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latin typeface="Times" panose="02020603050405020304" pitchFamily="18" charset="0"/>
                <a:cs typeface="Times" panose="02020603050405020304" pitchFamily="18" charset="0"/>
              </a:rPr>
              <a:t>TIPO TRANSVERSAL </a:t>
            </a:r>
            <a:endParaRPr lang="en-US" b="1" dirty="0">
              <a:latin typeface="Times" panose="02020603050405020304" pitchFamily="18" charset="0"/>
              <a:cs typeface="Times" panose="02020603050405020304" pitchFamily="18" charset="0"/>
            </a:endParaRPr>
          </a:p>
        </p:txBody>
      </p:sp>
      <p:sp>
        <p:nvSpPr>
          <p:cNvPr id="10" name="Rectángulo: esquinas redondeadas 9">
            <a:extLst>
              <a:ext uri="{FF2B5EF4-FFF2-40B4-BE49-F238E27FC236}">
                <a16:creationId xmlns:a16="http://schemas.microsoft.com/office/drawing/2014/main" id="{320F6D12-5A50-4B48-BE33-8374D084CE13}"/>
              </a:ext>
            </a:extLst>
          </p:cNvPr>
          <p:cNvSpPr/>
          <p:nvPr/>
        </p:nvSpPr>
        <p:spPr>
          <a:xfrm>
            <a:off x="5120470" y="876604"/>
            <a:ext cx="2853052" cy="568303"/>
          </a:xfrm>
          <a:prstGeom prst="roundRect">
            <a:avLst/>
          </a:prstGeom>
          <a:solidFill>
            <a:schemeClr val="bg2">
              <a:lumMod val="2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latin typeface="Times" panose="02020603050405020304" pitchFamily="18" charset="0"/>
                <a:cs typeface="Times" panose="02020603050405020304" pitchFamily="18" charset="0"/>
              </a:rPr>
              <a:t>ALCANCE CORRELACIONAL</a:t>
            </a:r>
            <a:endParaRPr lang="en-US" b="1" dirty="0">
              <a:latin typeface="Times" panose="02020603050405020304" pitchFamily="18" charset="0"/>
              <a:cs typeface="Times" panose="02020603050405020304" pitchFamily="18" charset="0"/>
            </a:endParaRPr>
          </a:p>
        </p:txBody>
      </p:sp>
      <p:sp>
        <p:nvSpPr>
          <p:cNvPr id="11" name="Rectángulo: esquinas redondeadas 10">
            <a:extLst>
              <a:ext uri="{FF2B5EF4-FFF2-40B4-BE49-F238E27FC236}">
                <a16:creationId xmlns:a16="http://schemas.microsoft.com/office/drawing/2014/main" id="{18834160-AC6B-4E7F-AC83-1E2821069443}"/>
              </a:ext>
            </a:extLst>
          </p:cNvPr>
          <p:cNvSpPr/>
          <p:nvPr/>
        </p:nvSpPr>
        <p:spPr>
          <a:xfrm>
            <a:off x="10383402" y="1875315"/>
            <a:ext cx="1701006" cy="1553685"/>
          </a:xfrm>
          <a:prstGeom prst="roundRect">
            <a:avLst/>
          </a:prstGeom>
          <a:solidFill>
            <a:srgbClr val="92D05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latin typeface="Times" panose="02020603050405020304" pitchFamily="18" charset="0"/>
                <a:cs typeface="Times" panose="02020603050405020304" pitchFamily="18" charset="0"/>
              </a:rPr>
              <a:t>ENFOQUE </a:t>
            </a:r>
          </a:p>
          <a:p>
            <a:pPr algn="ctr"/>
            <a:r>
              <a:rPr lang="es-EC" b="1" dirty="0">
                <a:latin typeface="Times" panose="02020603050405020304" pitchFamily="18" charset="0"/>
                <a:cs typeface="Times" panose="02020603050405020304" pitchFamily="18" charset="0"/>
              </a:rPr>
              <a:t>MIXTO</a:t>
            </a:r>
            <a:endParaRPr lang="en-US" b="1"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6207567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2"/>
          <a:srcRect l="74063" t="86129" r="1094" b="3057"/>
          <a:stretch/>
        </p:blipFill>
        <p:spPr>
          <a:xfrm>
            <a:off x="9916734" y="6087006"/>
            <a:ext cx="2167674" cy="783152"/>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2"/>
          <a:srcRect t="89186" r="25938"/>
          <a:stretch/>
        </p:blipFill>
        <p:spPr>
          <a:xfrm>
            <a:off x="0" y="6116724"/>
            <a:ext cx="9929613" cy="741276"/>
          </a:xfrm>
          <a:prstGeom prst="rect">
            <a:avLst/>
          </a:prstGeom>
        </p:spPr>
      </p:pic>
      <p:sp>
        <p:nvSpPr>
          <p:cNvPr id="4" name="CuadroTexto 3">
            <a:extLst>
              <a:ext uri="{FF2B5EF4-FFF2-40B4-BE49-F238E27FC236}">
                <a16:creationId xmlns:a16="http://schemas.microsoft.com/office/drawing/2014/main" id="{6DDAD309-20F5-47C4-995A-0476539C2BC0}"/>
              </a:ext>
            </a:extLst>
          </p:cNvPr>
          <p:cNvSpPr txBox="1"/>
          <p:nvPr/>
        </p:nvSpPr>
        <p:spPr>
          <a:xfrm>
            <a:off x="217509" y="214859"/>
            <a:ext cx="6002986" cy="400110"/>
          </a:xfrm>
          <a:prstGeom prst="rect">
            <a:avLst/>
          </a:prstGeom>
          <a:noFill/>
        </p:spPr>
        <p:txBody>
          <a:bodyPr wrap="square" rtlCol="0" anchor="ctr">
            <a:spAutoFit/>
          </a:bodyPr>
          <a:lstStyle/>
          <a:p>
            <a:pPr algn="ctr"/>
            <a:r>
              <a:rPr lang="es-EC" sz="2000" b="1" dirty="0">
                <a:latin typeface="Times New Roman" panose="02020603050405020304" pitchFamily="18" charset="0"/>
                <a:cs typeface="Times New Roman" panose="02020603050405020304" pitchFamily="18" charset="0"/>
              </a:rPr>
              <a:t>INSTRUMENTO DE RECOLECIÓN DE DATOS</a:t>
            </a:r>
          </a:p>
        </p:txBody>
      </p:sp>
      <p:pic>
        <p:nvPicPr>
          <p:cNvPr id="1026" name="Picture 2" descr="Resultado de imagen para encuesta png">
            <a:extLst>
              <a:ext uri="{FF2B5EF4-FFF2-40B4-BE49-F238E27FC236}">
                <a16:creationId xmlns:a16="http://schemas.microsoft.com/office/drawing/2014/main" id="{3A2F94A2-80B3-4651-8DBC-7878688AAC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03" r="6121"/>
          <a:stretch/>
        </p:blipFill>
        <p:spPr bwMode="auto">
          <a:xfrm>
            <a:off x="8216721" y="20555"/>
            <a:ext cx="3975279" cy="26630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2">
            <a:extLst>
              <a:ext uri="{FF2B5EF4-FFF2-40B4-BE49-F238E27FC236}">
                <a16:creationId xmlns:a16="http://schemas.microsoft.com/office/drawing/2014/main" id="{8FD499D8-BC78-4D29-8B36-E6A1148D8A67}"/>
              </a:ext>
            </a:extLst>
          </p:cNvPr>
          <p:cNvGraphicFramePr>
            <a:graphicFrameLocks noGrp="1"/>
          </p:cNvGraphicFramePr>
          <p:nvPr>
            <p:extLst>
              <p:ext uri="{D42A27DB-BD31-4B8C-83A1-F6EECF244321}">
                <p14:modId xmlns:p14="http://schemas.microsoft.com/office/powerpoint/2010/main" val="1145179398"/>
              </p:ext>
            </p:extLst>
          </p:nvPr>
        </p:nvGraphicFramePr>
        <p:xfrm>
          <a:off x="409262" y="847584"/>
          <a:ext cx="7678673" cy="4960787"/>
        </p:xfrm>
        <a:graphic>
          <a:graphicData uri="http://schemas.openxmlformats.org/drawingml/2006/table">
            <a:tbl>
              <a:tblPr firstRow="1" bandRow="1">
                <a:tableStyleId>{073A0DAA-6AF3-43AB-8588-CEC1D06C72B9}</a:tableStyleId>
              </a:tblPr>
              <a:tblGrid>
                <a:gridCol w="1187718">
                  <a:extLst>
                    <a:ext uri="{9D8B030D-6E8A-4147-A177-3AD203B41FA5}">
                      <a16:colId xmlns:a16="http://schemas.microsoft.com/office/drawing/2014/main" val="1604435551"/>
                    </a:ext>
                  </a:extLst>
                </a:gridCol>
                <a:gridCol w="4546243">
                  <a:extLst>
                    <a:ext uri="{9D8B030D-6E8A-4147-A177-3AD203B41FA5}">
                      <a16:colId xmlns:a16="http://schemas.microsoft.com/office/drawing/2014/main" val="450553519"/>
                    </a:ext>
                  </a:extLst>
                </a:gridCol>
                <a:gridCol w="1944712">
                  <a:extLst>
                    <a:ext uri="{9D8B030D-6E8A-4147-A177-3AD203B41FA5}">
                      <a16:colId xmlns:a16="http://schemas.microsoft.com/office/drawing/2014/main" val="231317619"/>
                    </a:ext>
                  </a:extLst>
                </a:gridCol>
              </a:tblGrid>
              <a:tr h="366128">
                <a:tc>
                  <a:txBody>
                    <a:bodyPr/>
                    <a:lstStyle/>
                    <a:p>
                      <a:pPr algn="ctr"/>
                      <a:r>
                        <a:rPr lang="es-EC" sz="1400" dirty="0">
                          <a:latin typeface="Times" panose="02020603050405020304" pitchFamily="18" charset="0"/>
                          <a:cs typeface="Times" panose="02020603050405020304" pitchFamily="18" charset="0"/>
                        </a:rPr>
                        <a:t>SECCIÓN</a:t>
                      </a:r>
                      <a:endParaRPr lang="en-US" sz="1400" dirty="0">
                        <a:latin typeface="Times" panose="02020603050405020304" pitchFamily="18" charset="0"/>
                        <a:cs typeface="Times" panose="02020603050405020304" pitchFamily="18" charset="0"/>
                      </a:endParaRPr>
                    </a:p>
                  </a:txBody>
                  <a:tcPr marL="92578" marR="92578" marT="46289" marB="46289" anchor="ctr"/>
                </a:tc>
                <a:tc>
                  <a:txBody>
                    <a:bodyPr/>
                    <a:lstStyle/>
                    <a:p>
                      <a:pPr algn="ctr"/>
                      <a:r>
                        <a:rPr lang="es-EC" sz="1400" dirty="0">
                          <a:latin typeface="Times" panose="02020603050405020304" pitchFamily="18" charset="0"/>
                          <a:cs typeface="Times" panose="02020603050405020304" pitchFamily="18" charset="0"/>
                        </a:rPr>
                        <a:t>DESCRIPCIÓN</a:t>
                      </a:r>
                      <a:endParaRPr lang="en-US" sz="1400" dirty="0">
                        <a:latin typeface="Times" panose="02020603050405020304" pitchFamily="18" charset="0"/>
                        <a:cs typeface="Times" panose="02020603050405020304" pitchFamily="18" charset="0"/>
                      </a:endParaRPr>
                    </a:p>
                  </a:txBody>
                  <a:tcPr marL="92578" marR="92578" marT="46289" marB="46289" anchor="ctr"/>
                </a:tc>
                <a:tc>
                  <a:txBody>
                    <a:bodyPr/>
                    <a:lstStyle/>
                    <a:p>
                      <a:pPr algn="ctr"/>
                      <a:r>
                        <a:rPr lang="es-EC" sz="1400" dirty="0">
                          <a:latin typeface="Times" panose="02020603050405020304" pitchFamily="18" charset="0"/>
                          <a:cs typeface="Times" panose="02020603050405020304" pitchFamily="18" charset="0"/>
                        </a:rPr>
                        <a:t> # PREGUNTAS</a:t>
                      </a:r>
                      <a:endParaRPr lang="en-US" sz="1400" dirty="0">
                        <a:latin typeface="Times" panose="02020603050405020304" pitchFamily="18" charset="0"/>
                        <a:cs typeface="Times" panose="02020603050405020304" pitchFamily="18" charset="0"/>
                      </a:endParaRPr>
                    </a:p>
                  </a:txBody>
                  <a:tcPr marL="92578" marR="92578" marT="46289" marB="46289" anchor="ctr"/>
                </a:tc>
                <a:extLst>
                  <a:ext uri="{0D108BD9-81ED-4DB2-BD59-A6C34878D82A}">
                    <a16:rowId xmlns:a16="http://schemas.microsoft.com/office/drawing/2014/main" val="746471870"/>
                  </a:ext>
                </a:extLst>
              </a:tr>
              <a:tr h="681554">
                <a:tc>
                  <a:txBody>
                    <a:bodyPr/>
                    <a:lstStyle/>
                    <a:p>
                      <a:pPr algn="ctr"/>
                      <a:r>
                        <a:rPr lang="es-EC" sz="1400" i="1" kern="1200" dirty="0">
                          <a:solidFill>
                            <a:schemeClr val="dk1"/>
                          </a:solidFill>
                          <a:effectLst/>
                          <a:latin typeface="Times" panose="02020603050405020304" pitchFamily="18" charset="0"/>
                          <a:ea typeface="+mn-ea"/>
                          <a:cs typeface="Times" panose="02020603050405020304" pitchFamily="18" charset="0"/>
                        </a:rPr>
                        <a:t>Parte I </a:t>
                      </a:r>
                      <a:endParaRPr lang="en-US" sz="1400" i="1" dirty="0">
                        <a:latin typeface="Times" panose="02020603050405020304" pitchFamily="18" charset="0"/>
                        <a:cs typeface="Times" panose="02020603050405020304" pitchFamily="18" charset="0"/>
                      </a:endParaRPr>
                    </a:p>
                  </a:txBody>
                  <a:tcPr marL="92578" marR="92578" marT="46289" marB="46289"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400" i="0" kern="1200" dirty="0">
                          <a:solidFill>
                            <a:schemeClr val="dk1"/>
                          </a:solidFill>
                          <a:effectLst/>
                          <a:latin typeface="Times" panose="02020603050405020304" pitchFamily="18" charset="0"/>
                          <a:ea typeface="+mn-ea"/>
                          <a:cs typeface="Times" panose="02020603050405020304" pitchFamily="18" charset="0"/>
                        </a:rPr>
                        <a:t>Información general y dirección de la empresa</a:t>
                      </a:r>
                      <a:endParaRPr lang="en-US" sz="1400" i="0" dirty="0">
                        <a:effectLst/>
                        <a:latin typeface="Times" panose="02020603050405020304" pitchFamily="18" charset="0"/>
                        <a:cs typeface="Times" panose="02020603050405020304" pitchFamily="18" charset="0"/>
                      </a:endParaRPr>
                    </a:p>
                  </a:txBody>
                  <a:tcPr marL="92578" marR="92578" marT="46289" marB="46289" anchor="ctr"/>
                </a:tc>
                <a:tc>
                  <a:txBody>
                    <a:bodyPr/>
                    <a:lstStyle/>
                    <a:p>
                      <a:pPr algn="ctr"/>
                      <a:r>
                        <a:rPr lang="es-EC" sz="1400" dirty="0">
                          <a:latin typeface="Times" panose="02020603050405020304" pitchFamily="18" charset="0"/>
                          <a:cs typeface="Times" panose="02020603050405020304" pitchFamily="18" charset="0"/>
                        </a:rPr>
                        <a:t>6 preguntas</a:t>
                      </a:r>
                      <a:endParaRPr lang="en-US" sz="1400" dirty="0">
                        <a:latin typeface="Times" panose="02020603050405020304" pitchFamily="18" charset="0"/>
                        <a:cs typeface="Times" panose="02020603050405020304" pitchFamily="18" charset="0"/>
                      </a:endParaRPr>
                    </a:p>
                  </a:txBody>
                  <a:tcPr marL="92578" marR="92578" marT="46289" marB="46289" anchor="ctr"/>
                </a:tc>
                <a:extLst>
                  <a:ext uri="{0D108BD9-81ED-4DB2-BD59-A6C34878D82A}">
                    <a16:rowId xmlns:a16="http://schemas.microsoft.com/office/drawing/2014/main" val="2049553644"/>
                  </a:ext>
                </a:extLst>
              </a:tr>
              <a:tr h="782621">
                <a:tc>
                  <a:txBody>
                    <a:bodyPr/>
                    <a:lstStyle/>
                    <a:p>
                      <a:pPr algn="ctr"/>
                      <a:r>
                        <a:rPr lang="es-EC" sz="1400" i="1" dirty="0">
                          <a:latin typeface="Times" panose="02020603050405020304" pitchFamily="18" charset="0"/>
                          <a:cs typeface="Times" panose="02020603050405020304" pitchFamily="18" charset="0"/>
                        </a:rPr>
                        <a:t>Parte II</a:t>
                      </a:r>
                      <a:endParaRPr lang="en-US" sz="1400" i="1" dirty="0">
                        <a:latin typeface="Times" panose="02020603050405020304" pitchFamily="18" charset="0"/>
                        <a:cs typeface="Times" panose="02020603050405020304" pitchFamily="18" charset="0"/>
                      </a:endParaRPr>
                    </a:p>
                  </a:txBody>
                  <a:tcPr marL="92578" marR="92578" marT="46289" marB="46289" anchor="ctr"/>
                </a:tc>
                <a:tc>
                  <a:txBody>
                    <a:bodyPr/>
                    <a:lstStyle/>
                    <a:p>
                      <a:r>
                        <a:rPr lang="es-ES" sz="1400" dirty="0">
                          <a:latin typeface="Times" panose="02020603050405020304" pitchFamily="18" charset="0"/>
                          <a:cs typeface="Times" panose="02020603050405020304" pitchFamily="18" charset="0"/>
                        </a:rPr>
                        <a:t>Escala de tamaño de la empresa</a:t>
                      </a:r>
                      <a:endParaRPr lang="en-US" sz="1400" dirty="0">
                        <a:latin typeface="Times" panose="02020603050405020304" pitchFamily="18" charset="0"/>
                        <a:cs typeface="Times" panose="02020603050405020304" pitchFamily="18" charset="0"/>
                      </a:endParaRPr>
                    </a:p>
                  </a:txBody>
                  <a:tcPr marL="92578" marR="92578" marT="46289" marB="46289" anchor="ctr"/>
                </a:tc>
                <a:tc>
                  <a:txBody>
                    <a:bodyPr/>
                    <a:lstStyle/>
                    <a:p>
                      <a:pPr algn="ctr"/>
                      <a:r>
                        <a:rPr lang="es-EC" sz="1400" dirty="0">
                          <a:latin typeface="Times" panose="02020603050405020304" pitchFamily="18" charset="0"/>
                          <a:cs typeface="Times" panose="02020603050405020304" pitchFamily="18" charset="0"/>
                        </a:rPr>
                        <a:t>4 preguntas</a:t>
                      </a:r>
                      <a:endParaRPr lang="en-US" sz="1400" dirty="0">
                        <a:latin typeface="Times" panose="02020603050405020304" pitchFamily="18" charset="0"/>
                        <a:cs typeface="Times" panose="02020603050405020304" pitchFamily="18" charset="0"/>
                      </a:endParaRPr>
                    </a:p>
                  </a:txBody>
                  <a:tcPr marL="92578" marR="92578" marT="46289" marB="46289" anchor="ctr"/>
                </a:tc>
                <a:extLst>
                  <a:ext uri="{0D108BD9-81ED-4DB2-BD59-A6C34878D82A}">
                    <a16:rowId xmlns:a16="http://schemas.microsoft.com/office/drawing/2014/main" val="1507526329"/>
                  </a:ext>
                </a:extLst>
              </a:tr>
              <a:tr h="782621">
                <a:tc>
                  <a:txBody>
                    <a:bodyPr/>
                    <a:lstStyle/>
                    <a:p>
                      <a:pPr algn="ctr"/>
                      <a:r>
                        <a:rPr lang="es-EC" sz="1400" i="1" dirty="0">
                          <a:latin typeface="Times" panose="02020603050405020304" pitchFamily="18" charset="0"/>
                          <a:cs typeface="Times" panose="02020603050405020304" pitchFamily="18" charset="0"/>
                        </a:rPr>
                        <a:t>Parte III</a:t>
                      </a:r>
                      <a:endParaRPr lang="en-US" sz="1400" i="1" dirty="0">
                        <a:latin typeface="Times" panose="02020603050405020304" pitchFamily="18" charset="0"/>
                        <a:cs typeface="Times" panose="02020603050405020304" pitchFamily="18" charset="0"/>
                      </a:endParaRPr>
                    </a:p>
                  </a:txBody>
                  <a:tcPr marL="92578" marR="92578" marT="46289" marB="46289" anchor="ctr"/>
                </a:tc>
                <a:tc>
                  <a:txBody>
                    <a:bodyPr/>
                    <a:lstStyle/>
                    <a:p>
                      <a:r>
                        <a:rPr lang="es-ES" sz="1400" dirty="0">
                          <a:latin typeface="Times" panose="02020603050405020304" pitchFamily="18" charset="0"/>
                          <a:cs typeface="Times" panose="02020603050405020304" pitchFamily="18" charset="0"/>
                        </a:rPr>
                        <a:t>Escala de sector donde se ubica la empresa</a:t>
                      </a:r>
                      <a:endParaRPr lang="en-US" sz="1400" dirty="0">
                        <a:latin typeface="Times" panose="02020603050405020304" pitchFamily="18" charset="0"/>
                        <a:cs typeface="Times" panose="02020603050405020304" pitchFamily="18" charset="0"/>
                      </a:endParaRPr>
                    </a:p>
                  </a:txBody>
                  <a:tcPr marL="92578" marR="92578" marT="46289" marB="46289" anchor="ctr"/>
                </a:tc>
                <a:tc>
                  <a:txBody>
                    <a:bodyPr/>
                    <a:lstStyle/>
                    <a:p>
                      <a:pPr algn="ctr"/>
                      <a:r>
                        <a:rPr lang="es-EC" sz="1400" dirty="0">
                          <a:latin typeface="Times" panose="02020603050405020304" pitchFamily="18" charset="0"/>
                          <a:cs typeface="Times" panose="02020603050405020304" pitchFamily="18" charset="0"/>
                        </a:rPr>
                        <a:t>6 preguntas</a:t>
                      </a:r>
                      <a:endParaRPr lang="en-US" sz="1400" dirty="0">
                        <a:latin typeface="Times" panose="02020603050405020304" pitchFamily="18" charset="0"/>
                        <a:cs typeface="Times" panose="02020603050405020304" pitchFamily="18" charset="0"/>
                      </a:endParaRPr>
                    </a:p>
                  </a:txBody>
                  <a:tcPr marL="92578" marR="92578" marT="46289" marB="46289" anchor="ctr"/>
                </a:tc>
                <a:extLst>
                  <a:ext uri="{0D108BD9-81ED-4DB2-BD59-A6C34878D82A}">
                    <a16:rowId xmlns:a16="http://schemas.microsoft.com/office/drawing/2014/main" val="4074596069"/>
                  </a:ext>
                </a:extLst>
              </a:tr>
              <a:tr h="782621">
                <a:tc>
                  <a:txBody>
                    <a:bodyPr/>
                    <a:lstStyle/>
                    <a:p>
                      <a:pPr algn="ctr"/>
                      <a:r>
                        <a:rPr lang="es-EC" sz="1400" i="1" dirty="0">
                          <a:latin typeface="Times" panose="02020603050405020304" pitchFamily="18" charset="0"/>
                          <a:cs typeface="Times" panose="02020603050405020304" pitchFamily="18" charset="0"/>
                        </a:rPr>
                        <a:t>Parte IV</a:t>
                      </a:r>
                      <a:endParaRPr lang="en-US" sz="1400" i="1" dirty="0">
                        <a:latin typeface="Times" panose="02020603050405020304" pitchFamily="18" charset="0"/>
                        <a:cs typeface="Times" panose="02020603050405020304" pitchFamily="18" charset="0"/>
                      </a:endParaRPr>
                    </a:p>
                  </a:txBody>
                  <a:tcPr marL="92578" marR="92578" marT="46289" marB="46289" anchor="ctr"/>
                </a:tc>
                <a:tc>
                  <a:txBody>
                    <a:bodyPr/>
                    <a:lstStyle/>
                    <a:p>
                      <a:r>
                        <a:rPr lang="es-ES" sz="1400" dirty="0">
                          <a:latin typeface="Times" panose="02020603050405020304" pitchFamily="18" charset="0"/>
                          <a:cs typeface="Times" panose="02020603050405020304" pitchFamily="18" charset="0"/>
                        </a:rPr>
                        <a:t>Escala del tipo de producto que comercializa</a:t>
                      </a:r>
                      <a:endParaRPr lang="en-US" sz="1400" dirty="0">
                        <a:latin typeface="Times" panose="02020603050405020304" pitchFamily="18" charset="0"/>
                        <a:cs typeface="Times" panose="02020603050405020304" pitchFamily="18" charset="0"/>
                      </a:endParaRPr>
                    </a:p>
                  </a:txBody>
                  <a:tcPr marL="92578" marR="92578" marT="46289" marB="46289" anchor="ctr"/>
                </a:tc>
                <a:tc>
                  <a:txBody>
                    <a:bodyPr/>
                    <a:lstStyle/>
                    <a:p>
                      <a:pPr algn="ctr"/>
                      <a:r>
                        <a:rPr lang="es-EC" sz="1400" dirty="0">
                          <a:latin typeface="Times" panose="02020603050405020304" pitchFamily="18" charset="0"/>
                          <a:cs typeface="Times" panose="02020603050405020304" pitchFamily="18" charset="0"/>
                        </a:rPr>
                        <a:t>5 preguntas</a:t>
                      </a:r>
                      <a:endParaRPr lang="en-US" sz="1400" dirty="0">
                        <a:latin typeface="Times" panose="02020603050405020304" pitchFamily="18" charset="0"/>
                        <a:cs typeface="Times" panose="02020603050405020304" pitchFamily="18" charset="0"/>
                      </a:endParaRPr>
                    </a:p>
                  </a:txBody>
                  <a:tcPr marL="92578" marR="92578" marT="46289" marB="46289" anchor="ctr"/>
                </a:tc>
                <a:extLst>
                  <a:ext uri="{0D108BD9-81ED-4DB2-BD59-A6C34878D82A}">
                    <a16:rowId xmlns:a16="http://schemas.microsoft.com/office/drawing/2014/main" val="3910690335"/>
                  </a:ext>
                </a:extLst>
              </a:tr>
              <a:tr h="782621">
                <a:tc>
                  <a:txBody>
                    <a:bodyPr/>
                    <a:lstStyle/>
                    <a:p>
                      <a:pPr algn="ctr"/>
                      <a:r>
                        <a:rPr lang="es-EC" sz="1400" i="1" dirty="0">
                          <a:latin typeface="Times" panose="02020603050405020304" pitchFamily="18" charset="0"/>
                          <a:cs typeface="Times" panose="02020603050405020304" pitchFamily="18" charset="0"/>
                        </a:rPr>
                        <a:t>Parte V</a:t>
                      </a:r>
                      <a:endParaRPr lang="en-US" sz="1400" i="1" dirty="0">
                        <a:latin typeface="Times" panose="02020603050405020304" pitchFamily="18" charset="0"/>
                        <a:cs typeface="Times" panose="02020603050405020304" pitchFamily="18" charset="0"/>
                      </a:endParaRPr>
                    </a:p>
                  </a:txBody>
                  <a:tcPr marL="92578" marR="92578" marT="46289" marB="46289" anchor="ctr"/>
                </a:tc>
                <a:tc>
                  <a:txBody>
                    <a:bodyPr/>
                    <a:lstStyle/>
                    <a:p>
                      <a:r>
                        <a:rPr lang="es-ES" sz="1400" dirty="0">
                          <a:latin typeface="Times" panose="02020603050405020304" pitchFamily="18" charset="0"/>
                          <a:cs typeface="Times" panose="02020603050405020304" pitchFamily="18" charset="0"/>
                        </a:rPr>
                        <a:t>Escala multicanales de comercialización</a:t>
                      </a:r>
                      <a:endParaRPr lang="en-US" sz="1400" dirty="0">
                        <a:latin typeface="Times" panose="02020603050405020304" pitchFamily="18" charset="0"/>
                        <a:cs typeface="Times" panose="02020603050405020304" pitchFamily="18" charset="0"/>
                      </a:endParaRPr>
                    </a:p>
                  </a:txBody>
                  <a:tcPr marL="92578" marR="92578" marT="46289" marB="46289" anchor="ctr"/>
                </a:tc>
                <a:tc>
                  <a:txBody>
                    <a:bodyPr/>
                    <a:lstStyle/>
                    <a:p>
                      <a:pPr algn="ctr"/>
                      <a:r>
                        <a:rPr lang="es-EC" sz="1400" dirty="0">
                          <a:latin typeface="Times" panose="02020603050405020304" pitchFamily="18" charset="0"/>
                          <a:cs typeface="Times" panose="02020603050405020304" pitchFamily="18" charset="0"/>
                        </a:rPr>
                        <a:t>5 preguntas</a:t>
                      </a:r>
                      <a:endParaRPr lang="en-US" sz="1400" dirty="0">
                        <a:latin typeface="Times" panose="02020603050405020304" pitchFamily="18" charset="0"/>
                        <a:cs typeface="Times" panose="02020603050405020304" pitchFamily="18" charset="0"/>
                      </a:endParaRPr>
                    </a:p>
                  </a:txBody>
                  <a:tcPr marL="92578" marR="92578" marT="46289" marB="46289" anchor="ctr"/>
                </a:tc>
                <a:extLst>
                  <a:ext uri="{0D108BD9-81ED-4DB2-BD59-A6C34878D82A}">
                    <a16:rowId xmlns:a16="http://schemas.microsoft.com/office/drawing/2014/main" val="3075505248"/>
                  </a:ext>
                </a:extLst>
              </a:tr>
              <a:tr h="782621">
                <a:tc>
                  <a:txBody>
                    <a:bodyPr/>
                    <a:lstStyle/>
                    <a:p>
                      <a:pPr algn="ctr"/>
                      <a:r>
                        <a:rPr lang="es-EC" sz="1400" i="1" dirty="0">
                          <a:latin typeface="Times" panose="02020603050405020304" pitchFamily="18" charset="0"/>
                          <a:cs typeface="Times" panose="02020603050405020304" pitchFamily="18" charset="0"/>
                        </a:rPr>
                        <a:t>Parte VI</a:t>
                      </a:r>
                      <a:endParaRPr lang="en-US" sz="1400" i="1" dirty="0">
                        <a:latin typeface="Times" panose="02020603050405020304" pitchFamily="18" charset="0"/>
                        <a:cs typeface="Times" panose="02020603050405020304" pitchFamily="18" charset="0"/>
                      </a:endParaRPr>
                    </a:p>
                  </a:txBody>
                  <a:tcPr marL="92578" marR="92578" marT="46289" marB="46289" anchor="ctr"/>
                </a:tc>
                <a:tc>
                  <a:txBody>
                    <a:bodyPr/>
                    <a:lstStyle/>
                    <a:p>
                      <a:r>
                        <a:rPr lang="es-EC" sz="1400" noProof="0" dirty="0">
                          <a:latin typeface="Times" panose="02020603050405020304" pitchFamily="18" charset="0"/>
                          <a:cs typeface="Times" panose="02020603050405020304" pitchFamily="18" charset="0"/>
                        </a:rPr>
                        <a:t>Información</a:t>
                      </a:r>
                      <a:r>
                        <a:rPr lang="en-US" sz="1400" dirty="0">
                          <a:latin typeface="Times" panose="02020603050405020304" pitchFamily="18" charset="0"/>
                          <a:cs typeface="Times" panose="02020603050405020304" pitchFamily="18" charset="0"/>
                        </a:rPr>
                        <a:t> </a:t>
                      </a:r>
                      <a:r>
                        <a:rPr lang="es-EC" sz="1400" noProof="0" dirty="0">
                          <a:latin typeface="Times" panose="02020603050405020304" pitchFamily="18" charset="0"/>
                          <a:cs typeface="Times" panose="02020603050405020304" pitchFamily="18" charset="0"/>
                        </a:rPr>
                        <a:t>adicional</a:t>
                      </a:r>
                    </a:p>
                  </a:txBody>
                  <a:tcPr marL="92578" marR="92578" marT="46289" marB="46289" anchor="ctr"/>
                </a:tc>
                <a:tc>
                  <a:txBody>
                    <a:bodyPr/>
                    <a:lstStyle/>
                    <a:p>
                      <a:pPr algn="ctr"/>
                      <a:r>
                        <a:rPr lang="es-EC" sz="1400" dirty="0">
                          <a:latin typeface="Times" panose="02020603050405020304" pitchFamily="18" charset="0"/>
                          <a:cs typeface="Times" panose="02020603050405020304" pitchFamily="18" charset="0"/>
                        </a:rPr>
                        <a:t>4 preguntas</a:t>
                      </a:r>
                      <a:endParaRPr lang="en-US" sz="1400" dirty="0">
                        <a:latin typeface="Times" panose="02020603050405020304" pitchFamily="18" charset="0"/>
                        <a:cs typeface="Times" panose="02020603050405020304" pitchFamily="18" charset="0"/>
                      </a:endParaRPr>
                    </a:p>
                  </a:txBody>
                  <a:tcPr marL="92578" marR="92578" marT="46289" marB="46289" anchor="ctr"/>
                </a:tc>
                <a:extLst>
                  <a:ext uri="{0D108BD9-81ED-4DB2-BD59-A6C34878D82A}">
                    <a16:rowId xmlns:a16="http://schemas.microsoft.com/office/drawing/2014/main" val="3370747241"/>
                  </a:ext>
                </a:extLst>
              </a:tr>
            </a:tbl>
          </a:graphicData>
        </a:graphic>
      </p:graphicFrame>
      <p:sp>
        <p:nvSpPr>
          <p:cNvPr id="9" name="Cerrar llave 8">
            <a:extLst>
              <a:ext uri="{FF2B5EF4-FFF2-40B4-BE49-F238E27FC236}">
                <a16:creationId xmlns:a16="http://schemas.microsoft.com/office/drawing/2014/main" id="{BD74A3EF-D7E2-41E0-96E6-1AC79633BC69}"/>
              </a:ext>
            </a:extLst>
          </p:cNvPr>
          <p:cNvSpPr/>
          <p:nvPr/>
        </p:nvSpPr>
        <p:spPr>
          <a:xfrm>
            <a:off x="8087935" y="3078051"/>
            <a:ext cx="360607" cy="1712890"/>
          </a:xfrm>
          <a:prstGeom prst="rightBrace">
            <a:avLst>
              <a:gd name="adj1" fmla="val 0"/>
              <a:gd name="adj2" fmla="val 5103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CuadroTexto 10">
            <a:extLst>
              <a:ext uri="{FF2B5EF4-FFF2-40B4-BE49-F238E27FC236}">
                <a16:creationId xmlns:a16="http://schemas.microsoft.com/office/drawing/2014/main" id="{65D0252F-0D06-49FD-95CC-C703ACC50D1F}"/>
              </a:ext>
            </a:extLst>
          </p:cNvPr>
          <p:cNvSpPr txBox="1"/>
          <p:nvPr/>
        </p:nvSpPr>
        <p:spPr>
          <a:xfrm>
            <a:off x="8448542" y="3667646"/>
            <a:ext cx="1442206" cy="523220"/>
          </a:xfrm>
          <a:prstGeom prst="rect">
            <a:avLst/>
          </a:prstGeom>
          <a:noFill/>
        </p:spPr>
        <p:txBody>
          <a:bodyPr wrap="square" rtlCol="0" anchor="ctr">
            <a:spAutoFit/>
          </a:bodyPr>
          <a:lstStyle/>
          <a:p>
            <a:pPr algn="ctr"/>
            <a:r>
              <a:rPr lang="es-EC" sz="1400" b="1" dirty="0">
                <a:latin typeface="Times New Roman" panose="02020603050405020304" pitchFamily="18" charset="0"/>
                <a:cs typeface="Times New Roman" panose="02020603050405020304" pitchFamily="18" charset="0"/>
              </a:rPr>
              <a:t>ESCALA DE LIKERT</a:t>
            </a:r>
          </a:p>
        </p:txBody>
      </p:sp>
      <p:grpSp>
        <p:nvGrpSpPr>
          <p:cNvPr id="15" name="Grupo 14">
            <a:extLst>
              <a:ext uri="{FF2B5EF4-FFF2-40B4-BE49-F238E27FC236}">
                <a16:creationId xmlns:a16="http://schemas.microsoft.com/office/drawing/2014/main" id="{328A393E-31FD-4E07-9646-F8DB5B9AB5F7}"/>
              </a:ext>
            </a:extLst>
          </p:cNvPr>
          <p:cNvGrpSpPr/>
          <p:nvPr/>
        </p:nvGrpSpPr>
        <p:grpSpPr>
          <a:xfrm>
            <a:off x="9890748" y="3123150"/>
            <a:ext cx="2035508" cy="1939566"/>
            <a:chOff x="9890748" y="2595116"/>
            <a:chExt cx="2035508" cy="1939566"/>
          </a:xfrm>
        </p:grpSpPr>
        <p:sp>
          <p:nvSpPr>
            <p:cNvPr id="12" name="Rectángulo 11">
              <a:extLst>
                <a:ext uri="{FF2B5EF4-FFF2-40B4-BE49-F238E27FC236}">
                  <a16:creationId xmlns:a16="http://schemas.microsoft.com/office/drawing/2014/main" id="{2A4F6DA2-0073-4859-8F64-B498943EFABE}"/>
                </a:ext>
              </a:extLst>
            </p:cNvPr>
            <p:cNvSpPr/>
            <p:nvPr/>
          </p:nvSpPr>
          <p:spPr>
            <a:xfrm>
              <a:off x="9890748" y="2595116"/>
              <a:ext cx="2035508" cy="584775"/>
            </a:xfrm>
            <a:prstGeom prst="rect">
              <a:avLst/>
            </a:prstGeom>
          </p:spPr>
          <p:txBody>
            <a:bodyPr wrap="square" anchor="ctr">
              <a:spAutoFit/>
            </a:bodyPr>
            <a:lstStyle/>
            <a:p>
              <a:pPr algn="ctr"/>
              <a:r>
                <a:rPr lang="es-EC" sz="1600" b="1" dirty="0">
                  <a:latin typeface="Times New Roman" panose="02020603050405020304" pitchFamily="18" charset="0"/>
                </a:rPr>
                <a:t>VALIDEZ DEL INSTRUMENTO</a:t>
              </a:r>
              <a:endParaRPr lang="es-EC" sz="1600" b="1" dirty="0"/>
            </a:p>
          </p:txBody>
        </p:sp>
        <p:sp>
          <p:nvSpPr>
            <p:cNvPr id="13" name="Rectángulo 12">
              <a:extLst>
                <a:ext uri="{FF2B5EF4-FFF2-40B4-BE49-F238E27FC236}">
                  <a16:creationId xmlns:a16="http://schemas.microsoft.com/office/drawing/2014/main" id="{DB23E815-09E7-41FD-B96A-C3866263160D}"/>
                </a:ext>
              </a:extLst>
            </p:cNvPr>
            <p:cNvSpPr/>
            <p:nvPr/>
          </p:nvSpPr>
          <p:spPr>
            <a:xfrm>
              <a:off x="9890748" y="3949907"/>
              <a:ext cx="2035508" cy="584775"/>
            </a:xfrm>
            <a:prstGeom prst="rect">
              <a:avLst/>
            </a:prstGeom>
          </p:spPr>
          <p:txBody>
            <a:bodyPr wrap="square" anchor="ctr">
              <a:spAutoFit/>
            </a:bodyPr>
            <a:lstStyle/>
            <a:p>
              <a:pPr algn="ctr"/>
              <a:r>
                <a:rPr lang="es-EC" sz="1600" b="1" dirty="0">
                  <a:latin typeface="Times New Roman" panose="02020603050405020304" pitchFamily="18" charset="0"/>
                </a:rPr>
                <a:t>JUICIO POR EXPERTOS</a:t>
              </a:r>
              <a:endParaRPr lang="es-EC" sz="1600" b="1" dirty="0"/>
            </a:p>
          </p:txBody>
        </p:sp>
        <p:cxnSp>
          <p:nvCxnSpPr>
            <p:cNvPr id="14" name="Conector recto de flecha 13">
              <a:extLst>
                <a:ext uri="{FF2B5EF4-FFF2-40B4-BE49-F238E27FC236}">
                  <a16:creationId xmlns:a16="http://schemas.microsoft.com/office/drawing/2014/main" id="{DDBA4AE6-DDBD-43E9-92E1-1AEEFDF1662A}"/>
                </a:ext>
              </a:extLst>
            </p:cNvPr>
            <p:cNvCxnSpPr>
              <a:stCxn id="12" idx="2"/>
              <a:endCxn id="13" idx="0"/>
            </p:cNvCxnSpPr>
            <p:nvPr/>
          </p:nvCxnSpPr>
          <p:spPr>
            <a:xfrm>
              <a:off x="10908502" y="3179891"/>
              <a:ext cx="0" cy="77001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12292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2"/>
          <a:srcRect l="74063" t="86129" r="1094" b="3057"/>
          <a:stretch/>
        </p:blipFill>
        <p:spPr>
          <a:xfrm>
            <a:off x="9916734" y="6087006"/>
            <a:ext cx="2167674" cy="783152"/>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2"/>
          <a:srcRect t="89186" r="25938"/>
          <a:stretch/>
        </p:blipFill>
        <p:spPr>
          <a:xfrm>
            <a:off x="0" y="6116724"/>
            <a:ext cx="9929613" cy="741276"/>
          </a:xfrm>
          <a:prstGeom prst="rect">
            <a:avLst/>
          </a:prstGeom>
        </p:spPr>
      </p:pic>
      <p:sp>
        <p:nvSpPr>
          <p:cNvPr id="4" name="CuadroTexto 3">
            <a:extLst>
              <a:ext uri="{FF2B5EF4-FFF2-40B4-BE49-F238E27FC236}">
                <a16:creationId xmlns:a16="http://schemas.microsoft.com/office/drawing/2014/main" id="{D2D793B2-38D6-44E7-B53D-0B736099F49E}"/>
              </a:ext>
            </a:extLst>
          </p:cNvPr>
          <p:cNvSpPr txBox="1"/>
          <p:nvPr/>
        </p:nvSpPr>
        <p:spPr>
          <a:xfrm>
            <a:off x="346299" y="214859"/>
            <a:ext cx="6002986" cy="400110"/>
          </a:xfrm>
          <a:prstGeom prst="rect">
            <a:avLst/>
          </a:prstGeom>
          <a:noFill/>
        </p:spPr>
        <p:txBody>
          <a:bodyPr wrap="square" rtlCol="0" anchor="ctr">
            <a:spAutoFit/>
          </a:bodyPr>
          <a:lstStyle/>
          <a:p>
            <a:r>
              <a:rPr lang="es-EC" sz="2000" b="1" dirty="0">
                <a:latin typeface="Times New Roman" panose="02020603050405020304" pitchFamily="18" charset="0"/>
                <a:cs typeface="Times New Roman" panose="02020603050405020304" pitchFamily="18" charset="0"/>
              </a:rPr>
              <a:t>ANÁLISIS DE FIABILIDAD</a:t>
            </a:r>
          </a:p>
        </p:txBody>
      </p:sp>
      <p:graphicFrame>
        <p:nvGraphicFramePr>
          <p:cNvPr id="2" name="Tabla 2">
            <a:extLst>
              <a:ext uri="{FF2B5EF4-FFF2-40B4-BE49-F238E27FC236}">
                <a16:creationId xmlns:a16="http://schemas.microsoft.com/office/drawing/2014/main" id="{3E1F7CE0-E76B-41AA-B4F1-8C0473D43E4D}"/>
              </a:ext>
            </a:extLst>
          </p:cNvPr>
          <p:cNvGraphicFramePr>
            <a:graphicFrameLocks noGrp="1"/>
          </p:cNvGraphicFramePr>
          <p:nvPr>
            <p:extLst>
              <p:ext uri="{D42A27DB-BD31-4B8C-83A1-F6EECF244321}">
                <p14:modId xmlns:p14="http://schemas.microsoft.com/office/powerpoint/2010/main" val="613738209"/>
              </p:ext>
            </p:extLst>
          </p:nvPr>
        </p:nvGraphicFramePr>
        <p:xfrm>
          <a:off x="3701245" y="879539"/>
          <a:ext cx="4789510" cy="1005840"/>
        </p:xfrm>
        <a:graphic>
          <a:graphicData uri="http://schemas.openxmlformats.org/drawingml/2006/table">
            <a:tbl>
              <a:tblPr firstRow="1" bandRow="1">
                <a:tableStyleId>{6E25E649-3F16-4E02-A733-19D2CDBF48F0}</a:tableStyleId>
              </a:tblPr>
              <a:tblGrid>
                <a:gridCol w="2394755">
                  <a:extLst>
                    <a:ext uri="{9D8B030D-6E8A-4147-A177-3AD203B41FA5}">
                      <a16:colId xmlns:a16="http://schemas.microsoft.com/office/drawing/2014/main" val="1214943439"/>
                    </a:ext>
                  </a:extLst>
                </a:gridCol>
                <a:gridCol w="2394755">
                  <a:extLst>
                    <a:ext uri="{9D8B030D-6E8A-4147-A177-3AD203B41FA5}">
                      <a16:colId xmlns:a16="http://schemas.microsoft.com/office/drawing/2014/main" val="181251095"/>
                    </a:ext>
                  </a:extLst>
                </a:gridCol>
              </a:tblGrid>
              <a:tr h="247092">
                <a:tc gridSpan="2">
                  <a:txBody>
                    <a:bodyPr/>
                    <a:lstStyle/>
                    <a:p>
                      <a:pPr algn="ctr"/>
                      <a:r>
                        <a:rPr lang="es-EC" sz="1600" b="1" dirty="0">
                          <a:solidFill>
                            <a:schemeClr val="tx1"/>
                          </a:solidFill>
                          <a:latin typeface="Times" panose="02020603050405020304" pitchFamily="18" charset="0"/>
                          <a:cs typeface="Times" panose="02020603050405020304" pitchFamily="18" charset="0"/>
                        </a:rPr>
                        <a:t>Estadísticas de Fiabilidad </a:t>
                      </a:r>
                      <a:endParaRPr lang="en-US" sz="1600" b="1" dirty="0">
                        <a:solidFill>
                          <a:schemeClr val="tx1"/>
                        </a:solidFill>
                        <a:latin typeface="Times" panose="02020603050405020304" pitchFamily="18" charset="0"/>
                        <a:cs typeface="Times" panose="02020603050405020304" pitchFamily="18" charset="0"/>
                      </a:endParaRPr>
                    </a:p>
                  </a:txBody>
                  <a:tcPr>
                    <a:lnB w="12700" cap="flat" cmpd="sng" algn="ctr">
                      <a:solidFill>
                        <a:schemeClr val="tx1"/>
                      </a:solidFill>
                      <a:prstDash val="solid"/>
                      <a:round/>
                      <a:headEnd type="none" w="med" len="med"/>
                      <a:tailEnd type="none" w="med" len="med"/>
                    </a:lnB>
                    <a:noFill/>
                  </a:tcPr>
                </a:tc>
                <a:tc hMerge="1">
                  <a:txBody>
                    <a:bodyPr/>
                    <a:lstStyle/>
                    <a:p>
                      <a:endParaRPr lang="en-US" dirty="0"/>
                    </a:p>
                  </a:txBody>
                  <a:tcPr/>
                </a:tc>
                <a:extLst>
                  <a:ext uri="{0D108BD9-81ED-4DB2-BD59-A6C34878D82A}">
                    <a16:rowId xmlns:a16="http://schemas.microsoft.com/office/drawing/2014/main" val="2599217344"/>
                  </a:ext>
                </a:extLst>
              </a:tr>
              <a:tr h="247092">
                <a:tc>
                  <a:txBody>
                    <a:bodyPr/>
                    <a:lstStyle/>
                    <a:p>
                      <a:pPr algn="ctr"/>
                      <a:r>
                        <a:rPr lang="es-EC" sz="1600" b="1" dirty="0" err="1">
                          <a:latin typeface="Times" panose="02020603050405020304" pitchFamily="18" charset="0"/>
                          <a:cs typeface="Times" panose="02020603050405020304" pitchFamily="18" charset="0"/>
                        </a:rPr>
                        <a:t>N°</a:t>
                      </a:r>
                      <a:r>
                        <a:rPr lang="es-EC" sz="1600" b="1" dirty="0">
                          <a:latin typeface="Times" panose="02020603050405020304" pitchFamily="18" charset="0"/>
                          <a:cs typeface="Times" panose="02020603050405020304" pitchFamily="18" charset="0"/>
                        </a:rPr>
                        <a:t> de elementos</a:t>
                      </a:r>
                      <a:endParaRPr lang="en-US" sz="1600" b="1" dirty="0">
                        <a:latin typeface="Times" panose="02020603050405020304" pitchFamily="18" charset="0"/>
                        <a:cs typeface="Times" panose="02020603050405020304" pitchFamily="18" charset="0"/>
                      </a:endParaRPr>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C" sz="1600" b="1" dirty="0">
                          <a:latin typeface="Times" panose="02020603050405020304" pitchFamily="18" charset="0"/>
                          <a:cs typeface="Times" panose="02020603050405020304" pitchFamily="18" charset="0"/>
                        </a:rPr>
                        <a:t>Alfa de Cronbach</a:t>
                      </a:r>
                      <a:endParaRPr lang="en-US" sz="1600" b="1" dirty="0">
                        <a:latin typeface="Times" panose="02020603050405020304" pitchFamily="18" charset="0"/>
                        <a:cs typeface="Times" panose="02020603050405020304" pitchFamily="18" charset="0"/>
                      </a:endParaRP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9926537"/>
                  </a:ext>
                </a:extLst>
              </a:tr>
              <a:tr h="247092">
                <a:tc>
                  <a:txBody>
                    <a:bodyPr/>
                    <a:lstStyle/>
                    <a:p>
                      <a:pPr algn="ctr"/>
                      <a:r>
                        <a:rPr lang="es-EC" sz="1600" dirty="0">
                          <a:latin typeface="Times" panose="02020603050405020304" pitchFamily="18" charset="0"/>
                          <a:cs typeface="Times" panose="02020603050405020304" pitchFamily="18" charset="0"/>
                        </a:rPr>
                        <a:t>22</a:t>
                      </a:r>
                      <a:endParaRPr lang="en-US" sz="1600" dirty="0">
                        <a:latin typeface="Times" panose="02020603050405020304" pitchFamily="18" charset="0"/>
                        <a:cs typeface="Times" panose="02020603050405020304" pitchFamily="18" charset="0"/>
                      </a:endParaRPr>
                    </a:p>
                  </a:txBody>
                  <a:tcP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C" sz="1600" dirty="0">
                          <a:latin typeface="Times" panose="02020603050405020304" pitchFamily="18" charset="0"/>
                          <a:cs typeface="Times" panose="02020603050405020304" pitchFamily="18" charset="0"/>
                        </a:rPr>
                        <a:t>.803</a:t>
                      </a:r>
                      <a:endParaRPr lang="en-US" sz="1600" dirty="0">
                        <a:latin typeface="Times" panose="02020603050405020304" pitchFamily="18" charset="0"/>
                        <a:cs typeface="Times" panose="02020603050405020304" pitchFamily="18" charset="0"/>
                      </a:endParaRPr>
                    </a:p>
                  </a:txBody>
                  <a:tcP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1183023"/>
                  </a:ext>
                </a:extLst>
              </a:tr>
            </a:tbl>
          </a:graphicData>
        </a:graphic>
      </p:graphicFrame>
      <p:graphicFrame>
        <p:nvGraphicFramePr>
          <p:cNvPr id="8" name="Tabla 2">
            <a:extLst>
              <a:ext uri="{FF2B5EF4-FFF2-40B4-BE49-F238E27FC236}">
                <a16:creationId xmlns:a16="http://schemas.microsoft.com/office/drawing/2014/main" id="{4F18F364-0CB3-489C-9D47-973990CF38C8}"/>
              </a:ext>
            </a:extLst>
          </p:cNvPr>
          <p:cNvGraphicFramePr>
            <a:graphicFrameLocks noGrp="1"/>
          </p:cNvGraphicFramePr>
          <p:nvPr>
            <p:extLst>
              <p:ext uri="{D42A27DB-BD31-4B8C-83A1-F6EECF244321}">
                <p14:modId xmlns:p14="http://schemas.microsoft.com/office/powerpoint/2010/main" val="1382412530"/>
              </p:ext>
            </p:extLst>
          </p:nvPr>
        </p:nvGraphicFramePr>
        <p:xfrm>
          <a:off x="409974" y="2446026"/>
          <a:ext cx="2937818" cy="868680"/>
        </p:xfrm>
        <a:graphic>
          <a:graphicData uri="http://schemas.openxmlformats.org/drawingml/2006/table">
            <a:tbl>
              <a:tblPr firstRow="1" bandRow="1">
                <a:tableStyleId>{6E25E649-3F16-4E02-A733-19D2CDBF48F0}</a:tableStyleId>
              </a:tblPr>
              <a:tblGrid>
                <a:gridCol w="1468909">
                  <a:extLst>
                    <a:ext uri="{9D8B030D-6E8A-4147-A177-3AD203B41FA5}">
                      <a16:colId xmlns:a16="http://schemas.microsoft.com/office/drawing/2014/main" val="1214943439"/>
                    </a:ext>
                  </a:extLst>
                </a:gridCol>
                <a:gridCol w="1468909">
                  <a:extLst>
                    <a:ext uri="{9D8B030D-6E8A-4147-A177-3AD203B41FA5}">
                      <a16:colId xmlns:a16="http://schemas.microsoft.com/office/drawing/2014/main" val="181251095"/>
                    </a:ext>
                  </a:extLst>
                </a:gridCol>
              </a:tblGrid>
              <a:tr h="249392">
                <a:tc gridSpan="2">
                  <a:txBody>
                    <a:bodyPr/>
                    <a:lstStyle/>
                    <a:p>
                      <a:pPr algn="ctr"/>
                      <a:r>
                        <a:rPr lang="es-EC" sz="1300" b="1" dirty="0">
                          <a:solidFill>
                            <a:schemeClr val="tx1"/>
                          </a:solidFill>
                          <a:latin typeface="Times" panose="02020603050405020304" pitchFamily="18" charset="0"/>
                          <a:cs typeface="Times" panose="02020603050405020304" pitchFamily="18" charset="0"/>
                        </a:rPr>
                        <a:t>Estadísticas de Fiabilidad </a:t>
                      </a:r>
                      <a:endParaRPr lang="en-US" sz="1300" b="1" dirty="0">
                        <a:solidFill>
                          <a:schemeClr val="tx1"/>
                        </a:solidFill>
                        <a:latin typeface="Times" panose="02020603050405020304" pitchFamily="18" charset="0"/>
                        <a:cs typeface="Times" panose="02020603050405020304" pitchFamily="18" charset="0"/>
                      </a:endParaRPr>
                    </a:p>
                  </a:txBody>
                  <a:tcPr>
                    <a:lnB w="12700" cap="flat" cmpd="sng" algn="ctr">
                      <a:solidFill>
                        <a:schemeClr val="tx1"/>
                      </a:solidFill>
                      <a:prstDash val="solid"/>
                      <a:round/>
                      <a:headEnd type="none" w="med" len="med"/>
                      <a:tailEnd type="none" w="med" len="med"/>
                    </a:lnB>
                    <a:noFill/>
                  </a:tcPr>
                </a:tc>
                <a:tc hMerge="1">
                  <a:txBody>
                    <a:bodyPr/>
                    <a:lstStyle/>
                    <a:p>
                      <a:endParaRPr lang="en-US" dirty="0"/>
                    </a:p>
                  </a:txBody>
                  <a:tcPr/>
                </a:tc>
                <a:extLst>
                  <a:ext uri="{0D108BD9-81ED-4DB2-BD59-A6C34878D82A}">
                    <a16:rowId xmlns:a16="http://schemas.microsoft.com/office/drawing/2014/main" val="2599217344"/>
                  </a:ext>
                </a:extLst>
              </a:tr>
              <a:tr h="248830">
                <a:tc>
                  <a:txBody>
                    <a:bodyPr/>
                    <a:lstStyle/>
                    <a:p>
                      <a:pPr algn="ctr"/>
                      <a:r>
                        <a:rPr lang="es-EC" sz="1300" b="1" dirty="0" err="1">
                          <a:latin typeface="Times" panose="02020603050405020304" pitchFamily="18" charset="0"/>
                          <a:cs typeface="Times" panose="02020603050405020304" pitchFamily="18" charset="0"/>
                        </a:rPr>
                        <a:t>N°</a:t>
                      </a:r>
                      <a:r>
                        <a:rPr lang="es-EC" sz="1300" b="1" dirty="0">
                          <a:latin typeface="Times" panose="02020603050405020304" pitchFamily="18" charset="0"/>
                          <a:cs typeface="Times" panose="02020603050405020304" pitchFamily="18" charset="0"/>
                        </a:rPr>
                        <a:t> de elementos</a:t>
                      </a:r>
                      <a:endParaRPr lang="en-US" sz="1300" b="1" dirty="0">
                        <a:latin typeface="Times" panose="02020603050405020304" pitchFamily="18" charset="0"/>
                        <a:cs typeface="Times" panose="02020603050405020304" pitchFamily="18" charset="0"/>
                      </a:endParaRPr>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C" sz="1300" b="1" dirty="0">
                          <a:latin typeface="Times" panose="02020603050405020304" pitchFamily="18" charset="0"/>
                          <a:cs typeface="Times" panose="02020603050405020304" pitchFamily="18" charset="0"/>
                        </a:rPr>
                        <a:t>Alfa de Cronbach</a:t>
                      </a:r>
                      <a:endParaRPr lang="en-US" sz="1300" b="1" dirty="0">
                        <a:latin typeface="Times" panose="02020603050405020304" pitchFamily="18" charset="0"/>
                        <a:cs typeface="Times" panose="02020603050405020304" pitchFamily="18" charset="0"/>
                      </a:endParaRP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9926537"/>
                  </a:ext>
                </a:extLst>
              </a:tr>
              <a:tr h="246223">
                <a:tc>
                  <a:txBody>
                    <a:bodyPr/>
                    <a:lstStyle/>
                    <a:p>
                      <a:pPr algn="ctr"/>
                      <a:r>
                        <a:rPr lang="es-EC" sz="1300" dirty="0">
                          <a:latin typeface="Times" panose="02020603050405020304" pitchFamily="18" charset="0"/>
                          <a:cs typeface="Times" panose="02020603050405020304" pitchFamily="18" charset="0"/>
                        </a:rPr>
                        <a:t>4</a:t>
                      </a:r>
                      <a:endParaRPr lang="en-US" sz="1300" dirty="0">
                        <a:latin typeface="Times" panose="02020603050405020304" pitchFamily="18" charset="0"/>
                        <a:cs typeface="Times" panose="02020603050405020304" pitchFamily="18" charset="0"/>
                      </a:endParaRPr>
                    </a:p>
                  </a:txBody>
                  <a:tcP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C" sz="1300" dirty="0">
                          <a:latin typeface="Times" panose="02020603050405020304" pitchFamily="18" charset="0"/>
                          <a:cs typeface="Times" panose="02020603050405020304" pitchFamily="18" charset="0"/>
                        </a:rPr>
                        <a:t>.818</a:t>
                      </a:r>
                      <a:endParaRPr lang="en-US" sz="1300" dirty="0">
                        <a:latin typeface="Times" panose="02020603050405020304" pitchFamily="18" charset="0"/>
                        <a:cs typeface="Times" panose="02020603050405020304" pitchFamily="18" charset="0"/>
                      </a:endParaRPr>
                    </a:p>
                  </a:txBody>
                  <a:tcP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1183023"/>
                  </a:ext>
                </a:extLst>
              </a:tr>
            </a:tbl>
          </a:graphicData>
        </a:graphic>
      </p:graphicFrame>
      <p:graphicFrame>
        <p:nvGraphicFramePr>
          <p:cNvPr id="14" name="Tabla 2">
            <a:extLst>
              <a:ext uri="{FF2B5EF4-FFF2-40B4-BE49-F238E27FC236}">
                <a16:creationId xmlns:a16="http://schemas.microsoft.com/office/drawing/2014/main" id="{7113472B-ACA5-4DAA-AE34-4497F547673C}"/>
              </a:ext>
            </a:extLst>
          </p:cNvPr>
          <p:cNvGraphicFramePr>
            <a:graphicFrameLocks noGrp="1"/>
          </p:cNvGraphicFramePr>
          <p:nvPr>
            <p:extLst>
              <p:ext uri="{D42A27DB-BD31-4B8C-83A1-F6EECF244321}">
                <p14:modId xmlns:p14="http://schemas.microsoft.com/office/powerpoint/2010/main" val="2512448988"/>
              </p:ext>
            </p:extLst>
          </p:nvPr>
        </p:nvGraphicFramePr>
        <p:xfrm>
          <a:off x="409974" y="4024469"/>
          <a:ext cx="2937818" cy="868680"/>
        </p:xfrm>
        <a:graphic>
          <a:graphicData uri="http://schemas.openxmlformats.org/drawingml/2006/table">
            <a:tbl>
              <a:tblPr firstRow="1" bandRow="1">
                <a:tableStyleId>{6E25E649-3F16-4E02-A733-19D2CDBF48F0}</a:tableStyleId>
              </a:tblPr>
              <a:tblGrid>
                <a:gridCol w="1468909">
                  <a:extLst>
                    <a:ext uri="{9D8B030D-6E8A-4147-A177-3AD203B41FA5}">
                      <a16:colId xmlns:a16="http://schemas.microsoft.com/office/drawing/2014/main" val="1214943439"/>
                    </a:ext>
                  </a:extLst>
                </a:gridCol>
                <a:gridCol w="1468909">
                  <a:extLst>
                    <a:ext uri="{9D8B030D-6E8A-4147-A177-3AD203B41FA5}">
                      <a16:colId xmlns:a16="http://schemas.microsoft.com/office/drawing/2014/main" val="181251095"/>
                    </a:ext>
                  </a:extLst>
                </a:gridCol>
              </a:tblGrid>
              <a:tr h="246223">
                <a:tc gridSpan="2">
                  <a:txBody>
                    <a:bodyPr/>
                    <a:lstStyle/>
                    <a:p>
                      <a:pPr algn="ctr"/>
                      <a:r>
                        <a:rPr lang="es-EC" sz="1300" b="1" dirty="0">
                          <a:solidFill>
                            <a:schemeClr val="tx1"/>
                          </a:solidFill>
                          <a:latin typeface="Times" panose="02020603050405020304" pitchFamily="18" charset="0"/>
                          <a:cs typeface="Times" panose="02020603050405020304" pitchFamily="18" charset="0"/>
                        </a:rPr>
                        <a:t>Estadísticas de Fiabilidad </a:t>
                      </a:r>
                      <a:endParaRPr lang="en-US" sz="1300" b="1" dirty="0">
                        <a:solidFill>
                          <a:schemeClr val="tx1"/>
                        </a:solidFill>
                        <a:latin typeface="Times" panose="02020603050405020304" pitchFamily="18" charset="0"/>
                        <a:cs typeface="Times" panose="02020603050405020304" pitchFamily="18" charset="0"/>
                      </a:endParaRPr>
                    </a:p>
                  </a:txBody>
                  <a:tcPr>
                    <a:lnB w="12700" cap="flat" cmpd="sng" algn="ctr">
                      <a:solidFill>
                        <a:schemeClr val="tx1"/>
                      </a:solidFill>
                      <a:prstDash val="solid"/>
                      <a:round/>
                      <a:headEnd type="none" w="med" len="med"/>
                      <a:tailEnd type="none" w="med" len="med"/>
                    </a:lnB>
                    <a:noFill/>
                  </a:tcPr>
                </a:tc>
                <a:tc hMerge="1">
                  <a:txBody>
                    <a:bodyPr/>
                    <a:lstStyle/>
                    <a:p>
                      <a:endParaRPr lang="en-US" dirty="0"/>
                    </a:p>
                  </a:txBody>
                  <a:tcPr/>
                </a:tc>
                <a:extLst>
                  <a:ext uri="{0D108BD9-81ED-4DB2-BD59-A6C34878D82A}">
                    <a16:rowId xmlns:a16="http://schemas.microsoft.com/office/drawing/2014/main" val="2599217344"/>
                  </a:ext>
                </a:extLst>
              </a:tr>
              <a:tr h="248830">
                <a:tc>
                  <a:txBody>
                    <a:bodyPr/>
                    <a:lstStyle/>
                    <a:p>
                      <a:pPr algn="ctr"/>
                      <a:r>
                        <a:rPr lang="es-EC" sz="1300" b="1" dirty="0" err="1">
                          <a:latin typeface="Times" panose="02020603050405020304" pitchFamily="18" charset="0"/>
                          <a:cs typeface="Times" panose="02020603050405020304" pitchFamily="18" charset="0"/>
                        </a:rPr>
                        <a:t>N°</a:t>
                      </a:r>
                      <a:r>
                        <a:rPr lang="es-EC" sz="1300" b="1" dirty="0">
                          <a:latin typeface="Times" panose="02020603050405020304" pitchFamily="18" charset="0"/>
                          <a:cs typeface="Times" panose="02020603050405020304" pitchFamily="18" charset="0"/>
                        </a:rPr>
                        <a:t> de elementos</a:t>
                      </a:r>
                      <a:endParaRPr lang="en-US" sz="1300" b="1" dirty="0">
                        <a:latin typeface="Times" panose="02020603050405020304" pitchFamily="18" charset="0"/>
                        <a:cs typeface="Times" panose="02020603050405020304" pitchFamily="18" charset="0"/>
                      </a:endParaRPr>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C" sz="1300" b="1" dirty="0">
                          <a:latin typeface="Times" panose="02020603050405020304" pitchFamily="18" charset="0"/>
                          <a:cs typeface="Times" panose="02020603050405020304" pitchFamily="18" charset="0"/>
                        </a:rPr>
                        <a:t>Alfa de Cronbach</a:t>
                      </a:r>
                      <a:endParaRPr lang="en-US" sz="1300" b="1" dirty="0">
                        <a:latin typeface="Times" panose="02020603050405020304" pitchFamily="18" charset="0"/>
                        <a:cs typeface="Times" panose="02020603050405020304" pitchFamily="18" charset="0"/>
                      </a:endParaRP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9926537"/>
                  </a:ext>
                </a:extLst>
              </a:tr>
              <a:tr h="246223">
                <a:tc>
                  <a:txBody>
                    <a:bodyPr/>
                    <a:lstStyle/>
                    <a:p>
                      <a:pPr algn="ctr"/>
                      <a:r>
                        <a:rPr lang="es-EC" sz="1300" dirty="0">
                          <a:latin typeface="Times" panose="02020603050405020304" pitchFamily="18" charset="0"/>
                          <a:cs typeface="Times" panose="02020603050405020304" pitchFamily="18" charset="0"/>
                        </a:rPr>
                        <a:t>6</a:t>
                      </a:r>
                      <a:endParaRPr lang="en-US" sz="1300" dirty="0">
                        <a:latin typeface="Times" panose="02020603050405020304" pitchFamily="18" charset="0"/>
                        <a:cs typeface="Times" panose="02020603050405020304" pitchFamily="18" charset="0"/>
                      </a:endParaRPr>
                    </a:p>
                  </a:txBody>
                  <a:tcP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C" sz="1300" dirty="0">
                          <a:latin typeface="Times" panose="02020603050405020304" pitchFamily="18" charset="0"/>
                          <a:cs typeface="Times" panose="02020603050405020304" pitchFamily="18" charset="0"/>
                        </a:rPr>
                        <a:t>.801</a:t>
                      </a:r>
                      <a:endParaRPr lang="en-US" sz="1300" dirty="0">
                        <a:latin typeface="Times" panose="02020603050405020304" pitchFamily="18" charset="0"/>
                        <a:cs typeface="Times" panose="02020603050405020304" pitchFamily="18" charset="0"/>
                      </a:endParaRPr>
                    </a:p>
                  </a:txBody>
                  <a:tcP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1183023"/>
                  </a:ext>
                </a:extLst>
              </a:tr>
            </a:tbl>
          </a:graphicData>
        </a:graphic>
      </p:graphicFrame>
      <p:graphicFrame>
        <p:nvGraphicFramePr>
          <p:cNvPr id="15" name="Tabla 2">
            <a:extLst>
              <a:ext uri="{FF2B5EF4-FFF2-40B4-BE49-F238E27FC236}">
                <a16:creationId xmlns:a16="http://schemas.microsoft.com/office/drawing/2014/main" id="{CB17EA89-E583-44C7-AAAC-7F315DA9A8A8}"/>
              </a:ext>
            </a:extLst>
          </p:cNvPr>
          <p:cNvGraphicFramePr>
            <a:graphicFrameLocks noGrp="1"/>
          </p:cNvGraphicFramePr>
          <p:nvPr>
            <p:extLst>
              <p:ext uri="{D42A27DB-BD31-4B8C-83A1-F6EECF244321}">
                <p14:modId xmlns:p14="http://schemas.microsoft.com/office/powerpoint/2010/main" val="83829878"/>
              </p:ext>
            </p:extLst>
          </p:nvPr>
        </p:nvGraphicFramePr>
        <p:xfrm>
          <a:off x="8830618" y="2446026"/>
          <a:ext cx="2927798" cy="868680"/>
        </p:xfrm>
        <a:graphic>
          <a:graphicData uri="http://schemas.openxmlformats.org/drawingml/2006/table">
            <a:tbl>
              <a:tblPr firstRow="1" bandRow="1">
                <a:tableStyleId>{6E25E649-3F16-4E02-A733-19D2CDBF48F0}</a:tableStyleId>
              </a:tblPr>
              <a:tblGrid>
                <a:gridCol w="1463899">
                  <a:extLst>
                    <a:ext uri="{9D8B030D-6E8A-4147-A177-3AD203B41FA5}">
                      <a16:colId xmlns:a16="http://schemas.microsoft.com/office/drawing/2014/main" val="1214943439"/>
                    </a:ext>
                  </a:extLst>
                </a:gridCol>
                <a:gridCol w="1463899">
                  <a:extLst>
                    <a:ext uri="{9D8B030D-6E8A-4147-A177-3AD203B41FA5}">
                      <a16:colId xmlns:a16="http://schemas.microsoft.com/office/drawing/2014/main" val="181251095"/>
                    </a:ext>
                  </a:extLst>
                </a:gridCol>
              </a:tblGrid>
              <a:tr h="246223">
                <a:tc gridSpan="2">
                  <a:txBody>
                    <a:bodyPr/>
                    <a:lstStyle/>
                    <a:p>
                      <a:pPr algn="ctr"/>
                      <a:r>
                        <a:rPr lang="es-EC" sz="1300" b="1" dirty="0">
                          <a:solidFill>
                            <a:schemeClr val="tx1"/>
                          </a:solidFill>
                          <a:latin typeface="Times" panose="02020603050405020304" pitchFamily="18" charset="0"/>
                          <a:cs typeface="Times" panose="02020603050405020304" pitchFamily="18" charset="0"/>
                        </a:rPr>
                        <a:t>Estadísticas de Fiabilidad </a:t>
                      </a:r>
                      <a:endParaRPr lang="en-US" sz="1300" b="1" dirty="0">
                        <a:solidFill>
                          <a:schemeClr val="tx1"/>
                        </a:solidFill>
                        <a:latin typeface="Times" panose="02020603050405020304" pitchFamily="18" charset="0"/>
                        <a:cs typeface="Times" panose="02020603050405020304" pitchFamily="18" charset="0"/>
                      </a:endParaRPr>
                    </a:p>
                  </a:txBody>
                  <a:tcPr>
                    <a:lnB w="12700" cap="flat" cmpd="sng" algn="ctr">
                      <a:solidFill>
                        <a:schemeClr val="tx1"/>
                      </a:solidFill>
                      <a:prstDash val="solid"/>
                      <a:round/>
                      <a:headEnd type="none" w="med" len="med"/>
                      <a:tailEnd type="none" w="med" len="med"/>
                    </a:lnB>
                    <a:noFill/>
                  </a:tcPr>
                </a:tc>
                <a:tc hMerge="1">
                  <a:txBody>
                    <a:bodyPr/>
                    <a:lstStyle/>
                    <a:p>
                      <a:endParaRPr lang="en-US" dirty="0"/>
                    </a:p>
                  </a:txBody>
                  <a:tcPr/>
                </a:tc>
                <a:extLst>
                  <a:ext uri="{0D108BD9-81ED-4DB2-BD59-A6C34878D82A}">
                    <a16:rowId xmlns:a16="http://schemas.microsoft.com/office/drawing/2014/main" val="2599217344"/>
                  </a:ext>
                </a:extLst>
              </a:tr>
              <a:tr h="248830">
                <a:tc>
                  <a:txBody>
                    <a:bodyPr/>
                    <a:lstStyle/>
                    <a:p>
                      <a:pPr algn="ctr"/>
                      <a:r>
                        <a:rPr lang="es-EC" sz="1300" b="1" dirty="0" err="1">
                          <a:latin typeface="Times" panose="02020603050405020304" pitchFamily="18" charset="0"/>
                          <a:cs typeface="Times" panose="02020603050405020304" pitchFamily="18" charset="0"/>
                        </a:rPr>
                        <a:t>N°</a:t>
                      </a:r>
                      <a:r>
                        <a:rPr lang="es-EC" sz="1300" b="1" dirty="0">
                          <a:latin typeface="Times" panose="02020603050405020304" pitchFamily="18" charset="0"/>
                          <a:cs typeface="Times" panose="02020603050405020304" pitchFamily="18" charset="0"/>
                        </a:rPr>
                        <a:t> de elementos</a:t>
                      </a:r>
                      <a:endParaRPr lang="en-US" sz="1300" b="1" dirty="0">
                        <a:latin typeface="Times" panose="02020603050405020304" pitchFamily="18" charset="0"/>
                        <a:cs typeface="Times" panose="02020603050405020304" pitchFamily="18" charset="0"/>
                      </a:endParaRPr>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C" sz="1300" b="1" dirty="0">
                          <a:latin typeface="Times" panose="02020603050405020304" pitchFamily="18" charset="0"/>
                          <a:cs typeface="Times" panose="02020603050405020304" pitchFamily="18" charset="0"/>
                        </a:rPr>
                        <a:t>Alfa de Cronbach</a:t>
                      </a:r>
                      <a:endParaRPr lang="en-US" sz="1300" b="1" dirty="0">
                        <a:latin typeface="Times" panose="02020603050405020304" pitchFamily="18" charset="0"/>
                        <a:cs typeface="Times" panose="02020603050405020304" pitchFamily="18" charset="0"/>
                      </a:endParaRP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9926537"/>
                  </a:ext>
                </a:extLst>
              </a:tr>
              <a:tr h="246223">
                <a:tc>
                  <a:txBody>
                    <a:bodyPr/>
                    <a:lstStyle/>
                    <a:p>
                      <a:pPr algn="ctr"/>
                      <a:r>
                        <a:rPr lang="es-EC" sz="1300" dirty="0">
                          <a:latin typeface="Times" panose="02020603050405020304" pitchFamily="18" charset="0"/>
                          <a:cs typeface="Times" panose="02020603050405020304" pitchFamily="18" charset="0"/>
                        </a:rPr>
                        <a:t>5</a:t>
                      </a:r>
                      <a:endParaRPr lang="en-US" sz="1300" dirty="0">
                        <a:latin typeface="Times" panose="02020603050405020304" pitchFamily="18" charset="0"/>
                        <a:cs typeface="Times" panose="02020603050405020304" pitchFamily="18" charset="0"/>
                      </a:endParaRPr>
                    </a:p>
                  </a:txBody>
                  <a:tcP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C" sz="1300" dirty="0">
                          <a:latin typeface="Times" panose="02020603050405020304" pitchFamily="18" charset="0"/>
                          <a:cs typeface="Times" panose="02020603050405020304" pitchFamily="18" charset="0"/>
                        </a:rPr>
                        <a:t>.796</a:t>
                      </a:r>
                      <a:endParaRPr lang="en-US" sz="1300" dirty="0">
                        <a:latin typeface="Times" panose="02020603050405020304" pitchFamily="18" charset="0"/>
                        <a:cs typeface="Times" panose="02020603050405020304" pitchFamily="18" charset="0"/>
                      </a:endParaRPr>
                    </a:p>
                  </a:txBody>
                  <a:tcP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1183023"/>
                  </a:ext>
                </a:extLst>
              </a:tr>
            </a:tbl>
          </a:graphicData>
        </a:graphic>
      </p:graphicFrame>
      <p:graphicFrame>
        <p:nvGraphicFramePr>
          <p:cNvPr id="16" name="Tabla 2">
            <a:extLst>
              <a:ext uri="{FF2B5EF4-FFF2-40B4-BE49-F238E27FC236}">
                <a16:creationId xmlns:a16="http://schemas.microsoft.com/office/drawing/2014/main" id="{ACE64B42-6A3B-4AA7-858B-22CD7A510B7C}"/>
              </a:ext>
            </a:extLst>
          </p:cNvPr>
          <p:cNvGraphicFramePr>
            <a:graphicFrameLocks noGrp="1"/>
          </p:cNvGraphicFramePr>
          <p:nvPr>
            <p:extLst>
              <p:ext uri="{D42A27DB-BD31-4B8C-83A1-F6EECF244321}">
                <p14:modId xmlns:p14="http://schemas.microsoft.com/office/powerpoint/2010/main" val="3406514928"/>
              </p:ext>
            </p:extLst>
          </p:nvPr>
        </p:nvGraphicFramePr>
        <p:xfrm>
          <a:off x="8803696" y="4024469"/>
          <a:ext cx="2954720" cy="868680"/>
        </p:xfrm>
        <a:graphic>
          <a:graphicData uri="http://schemas.openxmlformats.org/drawingml/2006/table">
            <a:tbl>
              <a:tblPr firstRow="1" bandRow="1">
                <a:tableStyleId>{6E25E649-3F16-4E02-A733-19D2CDBF48F0}</a:tableStyleId>
              </a:tblPr>
              <a:tblGrid>
                <a:gridCol w="1477360">
                  <a:extLst>
                    <a:ext uri="{9D8B030D-6E8A-4147-A177-3AD203B41FA5}">
                      <a16:colId xmlns:a16="http://schemas.microsoft.com/office/drawing/2014/main" val="1214943439"/>
                    </a:ext>
                  </a:extLst>
                </a:gridCol>
                <a:gridCol w="1477360">
                  <a:extLst>
                    <a:ext uri="{9D8B030D-6E8A-4147-A177-3AD203B41FA5}">
                      <a16:colId xmlns:a16="http://schemas.microsoft.com/office/drawing/2014/main" val="181251095"/>
                    </a:ext>
                  </a:extLst>
                </a:gridCol>
              </a:tblGrid>
              <a:tr h="246223">
                <a:tc gridSpan="2">
                  <a:txBody>
                    <a:bodyPr/>
                    <a:lstStyle/>
                    <a:p>
                      <a:pPr algn="ctr"/>
                      <a:r>
                        <a:rPr lang="es-EC" sz="1300" b="1" dirty="0">
                          <a:solidFill>
                            <a:schemeClr val="tx1"/>
                          </a:solidFill>
                          <a:latin typeface="Times" panose="02020603050405020304" pitchFamily="18" charset="0"/>
                          <a:cs typeface="Times" panose="02020603050405020304" pitchFamily="18" charset="0"/>
                        </a:rPr>
                        <a:t>Estadísticas de Fiabilidad </a:t>
                      </a:r>
                      <a:endParaRPr lang="en-US" sz="1300" b="1" dirty="0">
                        <a:solidFill>
                          <a:schemeClr val="tx1"/>
                        </a:solidFill>
                        <a:latin typeface="Times" panose="02020603050405020304" pitchFamily="18" charset="0"/>
                        <a:cs typeface="Times" panose="02020603050405020304" pitchFamily="18" charset="0"/>
                      </a:endParaRPr>
                    </a:p>
                  </a:txBody>
                  <a:tcPr>
                    <a:lnB w="12700" cap="flat" cmpd="sng" algn="ctr">
                      <a:solidFill>
                        <a:schemeClr val="tx1"/>
                      </a:solidFill>
                      <a:prstDash val="solid"/>
                      <a:round/>
                      <a:headEnd type="none" w="med" len="med"/>
                      <a:tailEnd type="none" w="med" len="med"/>
                    </a:lnB>
                    <a:noFill/>
                  </a:tcPr>
                </a:tc>
                <a:tc hMerge="1">
                  <a:txBody>
                    <a:bodyPr/>
                    <a:lstStyle/>
                    <a:p>
                      <a:endParaRPr lang="en-US" dirty="0"/>
                    </a:p>
                  </a:txBody>
                  <a:tcPr/>
                </a:tc>
                <a:extLst>
                  <a:ext uri="{0D108BD9-81ED-4DB2-BD59-A6C34878D82A}">
                    <a16:rowId xmlns:a16="http://schemas.microsoft.com/office/drawing/2014/main" val="2599217344"/>
                  </a:ext>
                </a:extLst>
              </a:tr>
              <a:tr h="248830">
                <a:tc>
                  <a:txBody>
                    <a:bodyPr/>
                    <a:lstStyle/>
                    <a:p>
                      <a:pPr algn="ctr"/>
                      <a:r>
                        <a:rPr lang="es-EC" sz="1300" b="1" dirty="0" err="1">
                          <a:latin typeface="Times" panose="02020603050405020304" pitchFamily="18" charset="0"/>
                          <a:cs typeface="Times" panose="02020603050405020304" pitchFamily="18" charset="0"/>
                        </a:rPr>
                        <a:t>N°</a:t>
                      </a:r>
                      <a:r>
                        <a:rPr lang="es-EC" sz="1300" b="1" dirty="0">
                          <a:latin typeface="Times" panose="02020603050405020304" pitchFamily="18" charset="0"/>
                          <a:cs typeface="Times" panose="02020603050405020304" pitchFamily="18" charset="0"/>
                        </a:rPr>
                        <a:t> de elementos</a:t>
                      </a:r>
                      <a:endParaRPr lang="en-US" sz="1300" b="1" dirty="0">
                        <a:latin typeface="Times" panose="02020603050405020304" pitchFamily="18" charset="0"/>
                        <a:cs typeface="Times" panose="02020603050405020304" pitchFamily="18" charset="0"/>
                      </a:endParaRPr>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C" sz="1300" b="1" dirty="0">
                          <a:latin typeface="Times" panose="02020603050405020304" pitchFamily="18" charset="0"/>
                          <a:cs typeface="Times" panose="02020603050405020304" pitchFamily="18" charset="0"/>
                        </a:rPr>
                        <a:t>Alfa de Cronbach</a:t>
                      </a:r>
                      <a:endParaRPr lang="en-US" sz="1300" b="1" dirty="0">
                        <a:latin typeface="Times" panose="02020603050405020304" pitchFamily="18" charset="0"/>
                        <a:cs typeface="Times" panose="02020603050405020304" pitchFamily="18" charset="0"/>
                      </a:endParaRP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9926537"/>
                  </a:ext>
                </a:extLst>
              </a:tr>
              <a:tr h="246223">
                <a:tc>
                  <a:txBody>
                    <a:bodyPr/>
                    <a:lstStyle/>
                    <a:p>
                      <a:pPr algn="ctr"/>
                      <a:r>
                        <a:rPr lang="es-EC" sz="1300" dirty="0">
                          <a:latin typeface="Times" panose="02020603050405020304" pitchFamily="18" charset="0"/>
                          <a:cs typeface="Times" panose="02020603050405020304" pitchFamily="18" charset="0"/>
                        </a:rPr>
                        <a:t>5</a:t>
                      </a:r>
                      <a:endParaRPr lang="en-US" sz="1300" dirty="0">
                        <a:latin typeface="Times" panose="02020603050405020304" pitchFamily="18" charset="0"/>
                        <a:cs typeface="Times" panose="02020603050405020304" pitchFamily="18" charset="0"/>
                      </a:endParaRPr>
                    </a:p>
                  </a:txBody>
                  <a:tcP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C" sz="1300" dirty="0">
                          <a:latin typeface="Times" panose="02020603050405020304" pitchFamily="18" charset="0"/>
                          <a:cs typeface="Times" panose="02020603050405020304" pitchFamily="18" charset="0"/>
                        </a:rPr>
                        <a:t>.815</a:t>
                      </a:r>
                      <a:endParaRPr lang="en-US" sz="1300" dirty="0">
                        <a:latin typeface="Times" panose="02020603050405020304" pitchFamily="18" charset="0"/>
                        <a:cs typeface="Times" panose="02020603050405020304" pitchFamily="18" charset="0"/>
                      </a:endParaRPr>
                    </a:p>
                  </a:txBody>
                  <a:tcP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1183023"/>
                  </a:ext>
                </a:extLst>
              </a:tr>
            </a:tbl>
          </a:graphicData>
        </a:graphic>
      </p:graphicFrame>
      <p:pic>
        <p:nvPicPr>
          <p:cNvPr id="17" name="Imagen 16">
            <a:extLst>
              <a:ext uri="{FF2B5EF4-FFF2-40B4-BE49-F238E27FC236}">
                <a16:creationId xmlns:a16="http://schemas.microsoft.com/office/drawing/2014/main" id="{AF7E17A7-3459-4D82-82F7-8AF8529E9743}"/>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Lst>
          </a:blip>
          <a:srcRect l="13732" t="50000" r="10740" b="26373"/>
          <a:stretch/>
        </p:blipFill>
        <p:spPr>
          <a:xfrm>
            <a:off x="3694450" y="3224839"/>
            <a:ext cx="4789510" cy="842351"/>
          </a:xfrm>
          <a:prstGeom prst="rect">
            <a:avLst/>
          </a:prstGeom>
        </p:spPr>
      </p:pic>
      <p:sp>
        <p:nvSpPr>
          <p:cNvPr id="18" name="CuadroTexto 17">
            <a:extLst>
              <a:ext uri="{FF2B5EF4-FFF2-40B4-BE49-F238E27FC236}">
                <a16:creationId xmlns:a16="http://schemas.microsoft.com/office/drawing/2014/main" id="{E87F888F-1682-4937-8471-930D43EE4EEA}"/>
              </a:ext>
            </a:extLst>
          </p:cNvPr>
          <p:cNvSpPr txBox="1"/>
          <p:nvPr/>
        </p:nvSpPr>
        <p:spPr>
          <a:xfrm>
            <a:off x="743398" y="2025803"/>
            <a:ext cx="2450564" cy="305274"/>
          </a:xfrm>
          <a:prstGeom prst="rect">
            <a:avLst/>
          </a:prstGeom>
          <a:noFill/>
        </p:spPr>
        <p:txBody>
          <a:bodyPr wrap="square" rtlCol="0" anchor="ctr">
            <a:spAutoFit/>
          </a:bodyPr>
          <a:lstStyle/>
          <a:p>
            <a:pPr algn="ctr"/>
            <a:r>
              <a:rPr lang="es-EC" sz="1400" b="1" dirty="0">
                <a:latin typeface="Times New Roman" panose="02020603050405020304" pitchFamily="18" charset="0"/>
                <a:cs typeface="Times New Roman" panose="02020603050405020304" pitchFamily="18" charset="0"/>
              </a:rPr>
              <a:t>Escala Tamaño de la empresa</a:t>
            </a:r>
          </a:p>
        </p:txBody>
      </p:sp>
      <p:sp>
        <p:nvSpPr>
          <p:cNvPr id="19" name="CuadroTexto 18">
            <a:extLst>
              <a:ext uri="{FF2B5EF4-FFF2-40B4-BE49-F238E27FC236}">
                <a16:creationId xmlns:a16="http://schemas.microsoft.com/office/drawing/2014/main" id="{D007B806-C946-4154-B9C1-75CE7856C76B}"/>
              </a:ext>
            </a:extLst>
          </p:cNvPr>
          <p:cNvSpPr txBox="1"/>
          <p:nvPr/>
        </p:nvSpPr>
        <p:spPr>
          <a:xfrm>
            <a:off x="653601" y="3681851"/>
            <a:ext cx="2450564" cy="305274"/>
          </a:xfrm>
          <a:prstGeom prst="rect">
            <a:avLst/>
          </a:prstGeom>
          <a:noFill/>
        </p:spPr>
        <p:txBody>
          <a:bodyPr wrap="square" rtlCol="0" anchor="ctr">
            <a:spAutoFit/>
          </a:bodyPr>
          <a:lstStyle/>
          <a:p>
            <a:pPr algn="ctr"/>
            <a:r>
              <a:rPr lang="es-EC" sz="1400" b="1" dirty="0">
                <a:latin typeface="Times New Roman" panose="02020603050405020304" pitchFamily="18" charset="0"/>
                <a:cs typeface="Times New Roman" panose="02020603050405020304" pitchFamily="18" charset="0"/>
              </a:rPr>
              <a:t>Escala Sector de ubicación</a:t>
            </a:r>
          </a:p>
        </p:txBody>
      </p:sp>
      <p:sp>
        <p:nvSpPr>
          <p:cNvPr id="20" name="CuadroTexto 19">
            <a:extLst>
              <a:ext uri="{FF2B5EF4-FFF2-40B4-BE49-F238E27FC236}">
                <a16:creationId xmlns:a16="http://schemas.microsoft.com/office/drawing/2014/main" id="{C229E527-CCFB-4348-B635-421245A2C08A}"/>
              </a:ext>
            </a:extLst>
          </p:cNvPr>
          <p:cNvSpPr txBox="1"/>
          <p:nvPr/>
        </p:nvSpPr>
        <p:spPr>
          <a:xfrm>
            <a:off x="9087123" y="2028061"/>
            <a:ext cx="2450564" cy="305274"/>
          </a:xfrm>
          <a:prstGeom prst="rect">
            <a:avLst/>
          </a:prstGeom>
          <a:noFill/>
        </p:spPr>
        <p:txBody>
          <a:bodyPr wrap="square" rtlCol="0" anchor="ctr">
            <a:spAutoFit/>
          </a:bodyPr>
          <a:lstStyle/>
          <a:p>
            <a:pPr algn="ctr"/>
            <a:r>
              <a:rPr lang="es-EC" sz="1400" b="1" dirty="0">
                <a:latin typeface="Times New Roman" panose="02020603050405020304" pitchFamily="18" charset="0"/>
                <a:cs typeface="Times New Roman" panose="02020603050405020304" pitchFamily="18" charset="0"/>
              </a:rPr>
              <a:t>Escala Tipo de producto</a:t>
            </a:r>
          </a:p>
        </p:txBody>
      </p:sp>
      <p:sp>
        <p:nvSpPr>
          <p:cNvPr id="21" name="CuadroTexto 20">
            <a:extLst>
              <a:ext uri="{FF2B5EF4-FFF2-40B4-BE49-F238E27FC236}">
                <a16:creationId xmlns:a16="http://schemas.microsoft.com/office/drawing/2014/main" id="{380EEC6C-1F61-45E2-8082-1559D5576CCD}"/>
              </a:ext>
            </a:extLst>
          </p:cNvPr>
          <p:cNvSpPr txBox="1"/>
          <p:nvPr/>
        </p:nvSpPr>
        <p:spPr>
          <a:xfrm>
            <a:off x="8641910" y="3603857"/>
            <a:ext cx="3340990" cy="307777"/>
          </a:xfrm>
          <a:prstGeom prst="rect">
            <a:avLst/>
          </a:prstGeom>
          <a:noFill/>
        </p:spPr>
        <p:txBody>
          <a:bodyPr wrap="square" rtlCol="0" anchor="ctr">
            <a:spAutoFit/>
          </a:bodyPr>
          <a:lstStyle/>
          <a:p>
            <a:pPr algn="ctr"/>
            <a:r>
              <a:rPr lang="es-EC" sz="1400" b="1" dirty="0">
                <a:latin typeface="Times New Roman" panose="02020603050405020304" pitchFamily="18" charset="0"/>
                <a:cs typeface="Times New Roman" panose="02020603050405020304" pitchFamily="18" charset="0"/>
              </a:rPr>
              <a:t>Escala Multicanales de comercialización</a:t>
            </a:r>
          </a:p>
        </p:txBody>
      </p:sp>
      <p:cxnSp>
        <p:nvCxnSpPr>
          <p:cNvPr id="23" name="Conector recto de flecha 22">
            <a:extLst>
              <a:ext uri="{FF2B5EF4-FFF2-40B4-BE49-F238E27FC236}">
                <a16:creationId xmlns:a16="http://schemas.microsoft.com/office/drawing/2014/main" id="{0D65744B-62D4-4FF1-BAF2-4E98A8B3EC90}"/>
              </a:ext>
            </a:extLst>
          </p:cNvPr>
          <p:cNvCxnSpPr>
            <a:cxnSpLocks/>
          </p:cNvCxnSpPr>
          <p:nvPr/>
        </p:nvCxnSpPr>
        <p:spPr>
          <a:xfrm flipH="1">
            <a:off x="3694452" y="2880366"/>
            <a:ext cx="1328309" cy="0"/>
          </a:xfrm>
          <a:prstGeom prst="straightConnector1">
            <a:avLst/>
          </a:prstGeom>
          <a:ln w="76200">
            <a:solidFill>
              <a:schemeClr val="bg2">
                <a:lumMod val="25000"/>
              </a:schemeClr>
            </a:solidFill>
            <a:tailEnd type="triangle"/>
          </a:ln>
        </p:spPr>
        <p:style>
          <a:lnRef idx="1">
            <a:schemeClr val="dk1"/>
          </a:lnRef>
          <a:fillRef idx="0">
            <a:schemeClr val="dk1"/>
          </a:fillRef>
          <a:effectRef idx="0">
            <a:schemeClr val="dk1"/>
          </a:effectRef>
          <a:fontRef idx="minor">
            <a:schemeClr val="tx1"/>
          </a:fontRef>
        </p:style>
      </p:cxnSp>
      <p:cxnSp>
        <p:nvCxnSpPr>
          <p:cNvPr id="24" name="Conector recto de flecha 23">
            <a:extLst>
              <a:ext uri="{FF2B5EF4-FFF2-40B4-BE49-F238E27FC236}">
                <a16:creationId xmlns:a16="http://schemas.microsoft.com/office/drawing/2014/main" id="{445B5B2D-5923-45FE-B37C-D76D4DC38417}"/>
              </a:ext>
            </a:extLst>
          </p:cNvPr>
          <p:cNvCxnSpPr>
            <a:cxnSpLocks/>
          </p:cNvCxnSpPr>
          <p:nvPr/>
        </p:nvCxnSpPr>
        <p:spPr>
          <a:xfrm>
            <a:off x="7081235" y="2880366"/>
            <a:ext cx="1251396" cy="0"/>
          </a:xfrm>
          <a:prstGeom prst="straightConnector1">
            <a:avLst/>
          </a:prstGeom>
          <a:ln w="76200">
            <a:solidFill>
              <a:srgbClr val="00B0F0"/>
            </a:solidFill>
            <a:tailEnd type="triangle"/>
          </a:ln>
        </p:spPr>
        <p:style>
          <a:lnRef idx="1">
            <a:schemeClr val="dk1"/>
          </a:lnRef>
          <a:fillRef idx="0">
            <a:schemeClr val="dk1"/>
          </a:fillRef>
          <a:effectRef idx="0">
            <a:schemeClr val="dk1"/>
          </a:effectRef>
          <a:fontRef idx="minor">
            <a:schemeClr val="tx1"/>
          </a:fontRef>
        </p:style>
      </p:cxnSp>
      <p:sp>
        <p:nvSpPr>
          <p:cNvPr id="27" name="CuadroTexto 26">
            <a:extLst>
              <a:ext uri="{FF2B5EF4-FFF2-40B4-BE49-F238E27FC236}">
                <a16:creationId xmlns:a16="http://schemas.microsoft.com/office/drawing/2014/main" id="{8B519875-0388-4DBE-B21C-1374112261A1}"/>
              </a:ext>
            </a:extLst>
          </p:cNvPr>
          <p:cNvSpPr txBox="1"/>
          <p:nvPr/>
        </p:nvSpPr>
        <p:spPr>
          <a:xfrm>
            <a:off x="4870718" y="2727729"/>
            <a:ext cx="2450564" cy="305274"/>
          </a:xfrm>
          <a:prstGeom prst="rect">
            <a:avLst/>
          </a:prstGeom>
          <a:noFill/>
        </p:spPr>
        <p:txBody>
          <a:bodyPr wrap="square" rtlCol="0" anchor="ctr">
            <a:spAutoFit/>
          </a:bodyPr>
          <a:lstStyle/>
          <a:p>
            <a:pPr algn="ctr"/>
            <a:r>
              <a:rPr lang="es-EC" sz="1400" b="1" dirty="0">
                <a:latin typeface="Times New Roman" panose="02020603050405020304" pitchFamily="18" charset="0"/>
                <a:cs typeface="Times New Roman" panose="02020603050405020304" pitchFamily="18" charset="0"/>
              </a:rPr>
              <a:t>CONFIABILIDAD</a:t>
            </a:r>
          </a:p>
        </p:txBody>
      </p:sp>
    </p:spTree>
    <p:extLst>
      <p:ext uri="{BB962C8B-B14F-4D97-AF65-F5344CB8AC3E}">
        <p14:creationId xmlns:p14="http://schemas.microsoft.com/office/powerpoint/2010/main" val="405380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2"/>
          <a:srcRect l="74063" t="86129" r="1094" b="3057"/>
          <a:stretch/>
        </p:blipFill>
        <p:spPr>
          <a:xfrm>
            <a:off x="9916734" y="6087006"/>
            <a:ext cx="2167674" cy="783152"/>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2"/>
          <a:srcRect t="89186" r="25938"/>
          <a:stretch/>
        </p:blipFill>
        <p:spPr>
          <a:xfrm>
            <a:off x="0" y="6116724"/>
            <a:ext cx="9929613" cy="741276"/>
          </a:xfrm>
          <a:prstGeom prst="rect">
            <a:avLst/>
          </a:prstGeom>
        </p:spPr>
      </p:pic>
      <p:sp>
        <p:nvSpPr>
          <p:cNvPr id="4" name="CuadroTexto 3">
            <a:extLst>
              <a:ext uri="{FF2B5EF4-FFF2-40B4-BE49-F238E27FC236}">
                <a16:creationId xmlns:a16="http://schemas.microsoft.com/office/drawing/2014/main" id="{D2D793B2-38D6-44E7-B53D-0B736099F49E}"/>
              </a:ext>
            </a:extLst>
          </p:cNvPr>
          <p:cNvSpPr txBox="1"/>
          <p:nvPr/>
        </p:nvSpPr>
        <p:spPr>
          <a:xfrm>
            <a:off x="346299" y="214859"/>
            <a:ext cx="6002986" cy="400110"/>
          </a:xfrm>
          <a:prstGeom prst="rect">
            <a:avLst/>
          </a:prstGeom>
          <a:noFill/>
        </p:spPr>
        <p:txBody>
          <a:bodyPr wrap="square" rtlCol="0" anchor="ctr">
            <a:spAutoFit/>
          </a:bodyPr>
          <a:lstStyle/>
          <a:p>
            <a:r>
              <a:rPr lang="es-EC" sz="2000" b="1" dirty="0">
                <a:latin typeface="Times New Roman" panose="02020603050405020304" pitchFamily="18" charset="0"/>
                <a:cs typeface="Times New Roman" panose="02020603050405020304" pitchFamily="18" charset="0"/>
              </a:rPr>
              <a:t>PRUEBAS DE ESFERICIDAD</a:t>
            </a:r>
          </a:p>
        </p:txBody>
      </p:sp>
      <p:graphicFrame>
        <p:nvGraphicFramePr>
          <p:cNvPr id="3" name="Tabla 2">
            <a:extLst>
              <a:ext uri="{FF2B5EF4-FFF2-40B4-BE49-F238E27FC236}">
                <a16:creationId xmlns:a16="http://schemas.microsoft.com/office/drawing/2014/main" id="{5EA74124-337A-445B-A5F6-8BF6256DCD6B}"/>
              </a:ext>
            </a:extLst>
          </p:cNvPr>
          <p:cNvGraphicFramePr>
            <a:graphicFrameLocks noGrp="1"/>
          </p:cNvGraphicFramePr>
          <p:nvPr>
            <p:extLst>
              <p:ext uri="{D42A27DB-BD31-4B8C-83A1-F6EECF244321}">
                <p14:modId xmlns:p14="http://schemas.microsoft.com/office/powerpoint/2010/main" val="1597148815"/>
              </p:ext>
            </p:extLst>
          </p:nvPr>
        </p:nvGraphicFramePr>
        <p:xfrm>
          <a:off x="346299" y="876835"/>
          <a:ext cx="6801477" cy="4931537"/>
        </p:xfrm>
        <a:graphic>
          <a:graphicData uri="http://schemas.openxmlformats.org/drawingml/2006/table">
            <a:tbl>
              <a:tblPr>
                <a:tableStyleId>{5C22544A-7EE6-4342-B048-85BDC9FD1C3A}</a:tableStyleId>
              </a:tblPr>
              <a:tblGrid>
                <a:gridCol w="2087808">
                  <a:extLst>
                    <a:ext uri="{9D8B030D-6E8A-4147-A177-3AD203B41FA5}">
                      <a16:colId xmlns:a16="http://schemas.microsoft.com/office/drawing/2014/main" val="93926648"/>
                    </a:ext>
                  </a:extLst>
                </a:gridCol>
                <a:gridCol w="1700011">
                  <a:extLst>
                    <a:ext uri="{9D8B030D-6E8A-4147-A177-3AD203B41FA5}">
                      <a16:colId xmlns:a16="http://schemas.microsoft.com/office/drawing/2014/main" val="4068382394"/>
                    </a:ext>
                  </a:extLst>
                </a:gridCol>
                <a:gridCol w="1429555">
                  <a:extLst>
                    <a:ext uri="{9D8B030D-6E8A-4147-A177-3AD203B41FA5}">
                      <a16:colId xmlns:a16="http://schemas.microsoft.com/office/drawing/2014/main" val="3067858611"/>
                    </a:ext>
                  </a:extLst>
                </a:gridCol>
                <a:gridCol w="721217">
                  <a:extLst>
                    <a:ext uri="{9D8B030D-6E8A-4147-A177-3AD203B41FA5}">
                      <a16:colId xmlns:a16="http://schemas.microsoft.com/office/drawing/2014/main" val="23119684"/>
                    </a:ext>
                  </a:extLst>
                </a:gridCol>
                <a:gridCol w="862886">
                  <a:extLst>
                    <a:ext uri="{9D8B030D-6E8A-4147-A177-3AD203B41FA5}">
                      <a16:colId xmlns:a16="http://schemas.microsoft.com/office/drawing/2014/main" val="1545648327"/>
                    </a:ext>
                  </a:extLst>
                </a:gridCol>
              </a:tblGrid>
              <a:tr h="616442">
                <a:tc gridSpan="5">
                  <a:txBody>
                    <a:bodyPr/>
                    <a:lstStyle/>
                    <a:p>
                      <a:pPr algn="ctr" fontAlgn="ctr"/>
                      <a:r>
                        <a:rPr lang="en-US" sz="1800" u="none" strike="noStrike" dirty="0">
                          <a:effectLst/>
                          <a:latin typeface="Times" panose="02020603050405020304" pitchFamily="18" charset="0"/>
                          <a:cs typeface="Times" panose="02020603050405020304" pitchFamily="18" charset="0"/>
                        </a:rPr>
                        <a:t>PRUEBA DE ESFERICIDAD</a:t>
                      </a:r>
                      <a:endParaRPr lang="en-US" sz="1800" b="1" i="0" u="none" strike="noStrike" dirty="0">
                        <a:solidFill>
                          <a:srgbClr val="000000"/>
                        </a:solidFill>
                        <a:effectLst/>
                        <a:latin typeface="Times" panose="02020603050405020304" pitchFamily="18" charset="0"/>
                        <a:cs typeface="Times" panose="02020603050405020304" pitchFamily="18"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02835071"/>
                  </a:ext>
                </a:extLst>
              </a:tr>
              <a:tr h="616442">
                <a:tc rowSpan="2">
                  <a:txBody>
                    <a:bodyPr/>
                    <a:lstStyle/>
                    <a:p>
                      <a:pPr algn="ctr" fontAlgn="ctr"/>
                      <a:r>
                        <a:rPr lang="en-US" sz="1800" u="none" strike="noStrike" dirty="0">
                          <a:effectLst/>
                          <a:latin typeface="Times" panose="02020603050405020304" pitchFamily="18" charset="0"/>
                          <a:cs typeface="Times" panose="02020603050405020304" pitchFamily="18" charset="0"/>
                        </a:rPr>
                        <a:t>DIMENSIÓN</a:t>
                      </a:r>
                      <a:endParaRPr lang="en-US" sz="1800" b="1" i="0" u="none" strike="noStrike" dirty="0">
                        <a:solidFill>
                          <a:srgbClr val="000000"/>
                        </a:solidFill>
                        <a:effectLst/>
                        <a:latin typeface="Times" panose="02020603050405020304" pitchFamily="18" charset="0"/>
                        <a:cs typeface="Times" panose="02020603050405020304" pitchFamily="18" charset="0"/>
                      </a:endParaRPr>
                    </a:p>
                  </a:txBody>
                  <a:tcPr marL="9525" marR="9525" marT="9525" marB="0" anchor="ctr">
                    <a:lnT w="12700" cap="flat" cmpd="sng" algn="ctr">
                      <a:solidFill>
                        <a:schemeClr val="tx1"/>
                      </a:solidFill>
                      <a:prstDash val="solid"/>
                      <a:round/>
                      <a:headEnd type="none" w="med" len="med"/>
                      <a:tailEnd type="none" w="med" len="med"/>
                    </a:lnT>
                    <a:noFill/>
                  </a:tcPr>
                </a:tc>
                <a:tc rowSpan="2">
                  <a:txBody>
                    <a:bodyPr/>
                    <a:lstStyle/>
                    <a:p>
                      <a:pPr algn="ctr" fontAlgn="ctr"/>
                      <a:r>
                        <a:rPr lang="es-EC" sz="1800" u="none" strike="noStrike" noProof="0" dirty="0">
                          <a:effectLst/>
                          <a:latin typeface="Times" panose="02020603050405020304" pitchFamily="18" charset="0"/>
                          <a:cs typeface="Times" panose="02020603050405020304" pitchFamily="18" charset="0"/>
                        </a:rPr>
                        <a:t>Adecuación</a:t>
                      </a:r>
                      <a:r>
                        <a:rPr lang="en-US" sz="1800" u="none" strike="noStrike" dirty="0">
                          <a:effectLst/>
                          <a:latin typeface="Times" panose="02020603050405020304" pitchFamily="18" charset="0"/>
                          <a:cs typeface="Times" panose="02020603050405020304" pitchFamily="18" charset="0"/>
                        </a:rPr>
                        <a:t> de </a:t>
                      </a:r>
                      <a:r>
                        <a:rPr lang="es-EC" sz="1800" u="none" strike="noStrike" noProof="0" dirty="0">
                          <a:effectLst/>
                          <a:latin typeface="Times" panose="02020603050405020304" pitchFamily="18" charset="0"/>
                          <a:cs typeface="Times" panose="02020603050405020304" pitchFamily="18" charset="0"/>
                        </a:rPr>
                        <a:t>muestreo</a:t>
                      </a:r>
                      <a:r>
                        <a:rPr lang="en-US" sz="1800" u="none" strike="noStrike" dirty="0">
                          <a:effectLst/>
                          <a:latin typeface="Times" panose="02020603050405020304" pitchFamily="18" charset="0"/>
                          <a:cs typeface="Times" panose="02020603050405020304" pitchFamily="18" charset="0"/>
                        </a:rPr>
                        <a:t> (Kaiser-Meyer-Olkin)</a:t>
                      </a:r>
                      <a:endParaRPr lang="en-US" sz="1800" b="1" i="0" u="none" strike="noStrike" dirty="0">
                        <a:solidFill>
                          <a:srgbClr val="000000"/>
                        </a:solidFill>
                        <a:effectLst/>
                        <a:latin typeface="Times" panose="02020603050405020304" pitchFamily="18" charset="0"/>
                        <a:cs typeface="Times" panose="02020603050405020304" pitchFamily="18" charset="0"/>
                      </a:endParaRPr>
                    </a:p>
                  </a:txBody>
                  <a:tcPr marL="9525" marR="9525" marT="9525" marB="0" anchor="ctr">
                    <a:lnT w="12700" cap="flat" cmpd="sng" algn="ctr">
                      <a:solidFill>
                        <a:schemeClr val="tx1"/>
                      </a:solidFill>
                      <a:prstDash val="solid"/>
                      <a:round/>
                      <a:headEnd type="none" w="med" len="med"/>
                      <a:tailEnd type="none" w="med" len="med"/>
                    </a:lnT>
                    <a:solidFill>
                      <a:srgbClr val="FFC000"/>
                    </a:solidFill>
                  </a:tcPr>
                </a:tc>
                <a:tc gridSpan="3">
                  <a:txBody>
                    <a:bodyPr/>
                    <a:lstStyle/>
                    <a:p>
                      <a:pPr algn="ctr" fontAlgn="ctr"/>
                      <a:r>
                        <a:rPr lang="en-US" sz="1800" u="none" strike="noStrike">
                          <a:effectLst/>
                          <a:latin typeface="Times" panose="02020603050405020304" pitchFamily="18" charset="0"/>
                          <a:cs typeface="Times" panose="02020603050405020304" pitchFamily="18" charset="0"/>
                        </a:rPr>
                        <a:t>Prueba de esfericidad</a:t>
                      </a:r>
                      <a:endParaRPr lang="en-US" sz="1800" b="1" i="0" u="none" strike="noStrike">
                        <a:solidFill>
                          <a:srgbClr val="000000"/>
                        </a:solidFill>
                        <a:effectLst/>
                        <a:latin typeface="Times" panose="02020603050405020304" pitchFamily="18" charset="0"/>
                        <a:cs typeface="Times" panose="02020603050405020304" pitchFamily="18" charset="0"/>
                      </a:endParaRPr>
                    </a:p>
                  </a:txBody>
                  <a:tcPr marL="9525" marR="9525" marT="9525" marB="0" anchor="ct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0004067"/>
                  </a:ext>
                </a:extLst>
              </a:tr>
              <a:tr h="1232885">
                <a:tc vMerge="1">
                  <a:txBody>
                    <a:bodyPr/>
                    <a:lstStyle/>
                    <a:p>
                      <a:endParaRPr lang="en-US"/>
                    </a:p>
                  </a:txBody>
                  <a:tcPr/>
                </a:tc>
                <a:tc vMerge="1">
                  <a:txBody>
                    <a:bodyPr/>
                    <a:lstStyle/>
                    <a:p>
                      <a:endParaRPr lang="en-US"/>
                    </a:p>
                  </a:txBody>
                  <a:tcPr/>
                </a:tc>
                <a:tc>
                  <a:txBody>
                    <a:bodyPr/>
                    <a:lstStyle/>
                    <a:p>
                      <a:pPr algn="ctr" fontAlgn="ctr"/>
                      <a:r>
                        <a:rPr lang="es-EC" sz="1800" u="none" strike="noStrike" noProof="0" dirty="0" err="1">
                          <a:effectLst/>
                          <a:latin typeface="Times" panose="02020603050405020304" pitchFamily="18" charset="0"/>
                          <a:cs typeface="Times" panose="02020603050405020304" pitchFamily="18" charset="0"/>
                        </a:rPr>
                        <a:t>Aprox</a:t>
                      </a:r>
                      <a:r>
                        <a:rPr lang="en-US" sz="1800" u="none" strike="noStrike" dirty="0">
                          <a:effectLst/>
                          <a:latin typeface="Times" panose="02020603050405020304" pitchFamily="18" charset="0"/>
                          <a:cs typeface="Times" panose="02020603050405020304" pitchFamily="18" charset="0"/>
                        </a:rPr>
                        <a:t>. </a:t>
                      </a:r>
                      <a:r>
                        <a:rPr lang="es-EC" sz="1800" u="none" strike="noStrike" noProof="0" dirty="0">
                          <a:effectLst/>
                          <a:latin typeface="Times" panose="02020603050405020304" pitchFamily="18" charset="0"/>
                          <a:cs typeface="Times" panose="02020603050405020304" pitchFamily="18" charset="0"/>
                        </a:rPr>
                        <a:t>Chi-Cuadrado</a:t>
                      </a:r>
                      <a:endParaRPr lang="es-EC" sz="1800" b="1" i="0" u="none" strike="noStrike" noProof="0" dirty="0">
                        <a:solidFill>
                          <a:srgbClr val="000000"/>
                        </a:solidFill>
                        <a:effectLst/>
                        <a:latin typeface="Times" panose="02020603050405020304" pitchFamily="18" charset="0"/>
                        <a:cs typeface="Times" panose="02020603050405020304" pitchFamily="18" charset="0"/>
                      </a:endParaRPr>
                    </a:p>
                  </a:txBody>
                  <a:tcPr marL="9525" marR="9525" marT="9525" marB="0" anchor="ctr">
                    <a:noFill/>
                  </a:tcPr>
                </a:tc>
                <a:tc>
                  <a:txBody>
                    <a:bodyPr/>
                    <a:lstStyle/>
                    <a:p>
                      <a:pPr algn="ctr" fontAlgn="ctr"/>
                      <a:r>
                        <a:rPr lang="en-US" sz="1800" u="none" strike="noStrike">
                          <a:effectLst/>
                          <a:latin typeface="Times" panose="02020603050405020304" pitchFamily="18" charset="0"/>
                          <a:cs typeface="Times" panose="02020603050405020304" pitchFamily="18" charset="0"/>
                        </a:rPr>
                        <a:t>gl</a:t>
                      </a:r>
                      <a:endParaRPr lang="en-US" sz="1800" b="1" i="0" u="none" strike="noStrike">
                        <a:solidFill>
                          <a:srgbClr val="000000"/>
                        </a:solidFill>
                        <a:effectLst/>
                        <a:latin typeface="Times" panose="02020603050405020304" pitchFamily="18" charset="0"/>
                        <a:cs typeface="Times" panose="02020603050405020304" pitchFamily="18" charset="0"/>
                      </a:endParaRPr>
                    </a:p>
                  </a:txBody>
                  <a:tcPr marL="9525" marR="9525" marT="9525" marB="0" anchor="ctr">
                    <a:noFill/>
                  </a:tcPr>
                </a:tc>
                <a:tc>
                  <a:txBody>
                    <a:bodyPr/>
                    <a:lstStyle/>
                    <a:p>
                      <a:pPr algn="ctr" fontAlgn="ctr"/>
                      <a:r>
                        <a:rPr lang="en-US" sz="1800" u="none" strike="noStrike" dirty="0">
                          <a:effectLst/>
                          <a:latin typeface="Times" panose="02020603050405020304" pitchFamily="18" charset="0"/>
                          <a:cs typeface="Times" panose="02020603050405020304" pitchFamily="18" charset="0"/>
                        </a:rPr>
                        <a:t>Sig.</a:t>
                      </a:r>
                      <a:endParaRPr lang="en-US" sz="1800" b="1" i="0" u="none" strike="noStrike" dirty="0">
                        <a:solidFill>
                          <a:srgbClr val="000000"/>
                        </a:solidFill>
                        <a:effectLst/>
                        <a:latin typeface="Times" panose="02020603050405020304" pitchFamily="18" charset="0"/>
                        <a:cs typeface="Times" panose="02020603050405020304" pitchFamily="18" charset="0"/>
                      </a:endParaRPr>
                    </a:p>
                  </a:txBody>
                  <a:tcPr marL="9525" marR="9525" marT="9525" marB="0" anchor="ctr">
                    <a:solidFill>
                      <a:srgbClr val="00B050"/>
                    </a:solidFill>
                  </a:tcPr>
                </a:tc>
                <a:extLst>
                  <a:ext uri="{0D108BD9-81ED-4DB2-BD59-A6C34878D82A}">
                    <a16:rowId xmlns:a16="http://schemas.microsoft.com/office/drawing/2014/main" val="4162317722"/>
                  </a:ext>
                </a:extLst>
              </a:tr>
              <a:tr h="616442">
                <a:tc>
                  <a:txBody>
                    <a:bodyPr/>
                    <a:lstStyle/>
                    <a:p>
                      <a:pPr algn="l" fontAlgn="ctr"/>
                      <a:r>
                        <a:rPr lang="en-US" sz="1800" u="none" strike="noStrike">
                          <a:effectLst/>
                          <a:latin typeface="Times" panose="02020603050405020304" pitchFamily="18" charset="0"/>
                          <a:cs typeface="Times" panose="02020603050405020304" pitchFamily="18" charset="0"/>
                        </a:rPr>
                        <a:t>Tamaño de la empresa</a:t>
                      </a:r>
                      <a:endParaRPr lang="en-US" sz="1800" b="1" i="0" u="none" strike="noStrike">
                        <a:solidFill>
                          <a:srgbClr val="000000"/>
                        </a:solidFill>
                        <a:effectLst/>
                        <a:latin typeface="Times" panose="02020603050405020304" pitchFamily="18" charset="0"/>
                        <a:cs typeface="Times" panose="02020603050405020304" pitchFamily="18" charset="0"/>
                      </a:endParaRPr>
                    </a:p>
                  </a:txBody>
                  <a:tcPr marL="9525" marR="9525" marT="9525" marB="0" anchor="ctr">
                    <a:noFill/>
                  </a:tcPr>
                </a:tc>
                <a:tc>
                  <a:txBody>
                    <a:bodyPr/>
                    <a:lstStyle/>
                    <a:p>
                      <a:pPr algn="ctr" fontAlgn="ctr"/>
                      <a:r>
                        <a:rPr lang="en-US" sz="1800" u="none" strike="noStrike" dirty="0">
                          <a:effectLst/>
                          <a:latin typeface="Times" panose="02020603050405020304" pitchFamily="18" charset="0"/>
                          <a:cs typeface="Times" panose="02020603050405020304" pitchFamily="18" charset="0"/>
                        </a:rPr>
                        <a:t>0.524</a:t>
                      </a:r>
                      <a:endParaRPr lang="en-US" sz="1800" b="0" i="0" u="none" strike="noStrike" dirty="0">
                        <a:solidFill>
                          <a:srgbClr val="000000"/>
                        </a:solidFill>
                        <a:effectLst/>
                        <a:latin typeface="Times" panose="02020603050405020304" pitchFamily="18" charset="0"/>
                        <a:cs typeface="Times" panose="02020603050405020304" pitchFamily="18" charset="0"/>
                      </a:endParaRPr>
                    </a:p>
                  </a:txBody>
                  <a:tcPr marL="9525" marR="9525" marT="9525" marB="0" anchor="ctr">
                    <a:solidFill>
                      <a:srgbClr val="FFC000"/>
                    </a:solidFill>
                  </a:tcPr>
                </a:tc>
                <a:tc>
                  <a:txBody>
                    <a:bodyPr/>
                    <a:lstStyle/>
                    <a:p>
                      <a:pPr algn="ctr" fontAlgn="ctr"/>
                      <a:r>
                        <a:rPr lang="en-US" sz="1800" u="none" strike="noStrike" dirty="0">
                          <a:effectLst/>
                          <a:latin typeface="Times" panose="02020603050405020304" pitchFamily="18" charset="0"/>
                          <a:cs typeface="Times" panose="02020603050405020304" pitchFamily="18" charset="0"/>
                        </a:rPr>
                        <a:t>63.967</a:t>
                      </a:r>
                      <a:endParaRPr lang="en-US" sz="1800" b="0" i="0" u="none" strike="noStrike" dirty="0">
                        <a:solidFill>
                          <a:srgbClr val="000000"/>
                        </a:solidFill>
                        <a:effectLst/>
                        <a:latin typeface="Times" panose="02020603050405020304" pitchFamily="18" charset="0"/>
                        <a:cs typeface="Times" panose="02020603050405020304" pitchFamily="18" charset="0"/>
                      </a:endParaRPr>
                    </a:p>
                  </a:txBody>
                  <a:tcPr marL="9525" marR="9525" marT="9525" marB="0" anchor="ctr">
                    <a:noFill/>
                  </a:tcPr>
                </a:tc>
                <a:tc>
                  <a:txBody>
                    <a:bodyPr/>
                    <a:lstStyle/>
                    <a:p>
                      <a:pPr algn="ctr" fontAlgn="ctr"/>
                      <a:r>
                        <a:rPr lang="en-US" sz="1800" u="none" strike="noStrike">
                          <a:effectLst/>
                          <a:latin typeface="Times" panose="02020603050405020304" pitchFamily="18" charset="0"/>
                          <a:cs typeface="Times" panose="02020603050405020304" pitchFamily="18" charset="0"/>
                        </a:rPr>
                        <a:t>6</a:t>
                      </a:r>
                      <a:endParaRPr lang="en-US" sz="1800" b="0" i="0" u="none" strike="noStrike">
                        <a:solidFill>
                          <a:srgbClr val="000000"/>
                        </a:solidFill>
                        <a:effectLst/>
                        <a:latin typeface="Times" panose="02020603050405020304" pitchFamily="18" charset="0"/>
                        <a:cs typeface="Times" panose="02020603050405020304" pitchFamily="18" charset="0"/>
                      </a:endParaRPr>
                    </a:p>
                  </a:txBody>
                  <a:tcPr marL="9525" marR="9525" marT="9525" marB="0" anchor="ctr">
                    <a:noFill/>
                  </a:tcPr>
                </a:tc>
                <a:tc>
                  <a:txBody>
                    <a:bodyPr/>
                    <a:lstStyle/>
                    <a:p>
                      <a:pPr algn="ctr" fontAlgn="ctr"/>
                      <a:r>
                        <a:rPr lang="en-US" sz="1800" u="none" strike="noStrike" dirty="0">
                          <a:effectLst/>
                          <a:latin typeface="Times" panose="02020603050405020304" pitchFamily="18" charset="0"/>
                          <a:cs typeface="Times" panose="02020603050405020304" pitchFamily="18" charset="0"/>
                        </a:rPr>
                        <a:t>0.000</a:t>
                      </a:r>
                      <a:endParaRPr lang="en-US" sz="1800" b="0" i="0" u="none" strike="noStrike" dirty="0">
                        <a:solidFill>
                          <a:srgbClr val="000000"/>
                        </a:solidFill>
                        <a:effectLst/>
                        <a:latin typeface="Times" panose="02020603050405020304" pitchFamily="18" charset="0"/>
                        <a:cs typeface="Times" panose="02020603050405020304" pitchFamily="18" charset="0"/>
                      </a:endParaRPr>
                    </a:p>
                  </a:txBody>
                  <a:tcPr marL="9525" marR="9525" marT="9525" marB="0" anchor="ctr">
                    <a:solidFill>
                      <a:srgbClr val="00B050"/>
                    </a:solidFill>
                  </a:tcPr>
                </a:tc>
                <a:extLst>
                  <a:ext uri="{0D108BD9-81ED-4DB2-BD59-A6C34878D82A}">
                    <a16:rowId xmlns:a16="http://schemas.microsoft.com/office/drawing/2014/main" val="1037927164"/>
                  </a:ext>
                </a:extLst>
              </a:tr>
              <a:tr h="616442">
                <a:tc>
                  <a:txBody>
                    <a:bodyPr/>
                    <a:lstStyle/>
                    <a:p>
                      <a:pPr algn="l" fontAlgn="ctr"/>
                      <a:r>
                        <a:rPr lang="en-US" sz="1800" u="none" strike="noStrike">
                          <a:effectLst/>
                          <a:latin typeface="Times" panose="02020603050405020304" pitchFamily="18" charset="0"/>
                          <a:cs typeface="Times" panose="02020603050405020304" pitchFamily="18" charset="0"/>
                        </a:rPr>
                        <a:t>Sector de ubicación</a:t>
                      </a:r>
                      <a:endParaRPr lang="en-US" sz="1800" b="1" i="0" u="none" strike="noStrike">
                        <a:solidFill>
                          <a:srgbClr val="000000"/>
                        </a:solidFill>
                        <a:effectLst/>
                        <a:latin typeface="Times" panose="02020603050405020304" pitchFamily="18" charset="0"/>
                        <a:cs typeface="Times" panose="02020603050405020304" pitchFamily="18" charset="0"/>
                      </a:endParaRPr>
                    </a:p>
                  </a:txBody>
                  <a:tcPr marL="9525" marR="9525" marT="9525" marB="0" anchor="ctr">
                    <a:noFill/>
                  </a:tcPr>
                </a:tc>
                <a:tc>
                  <a:txBody>
                    <a:bodyPr/>
                    <a:lstStyle/>
                    <a:p>
                      <a:pPr algn="ctr" fontAlgn="ctr"/>
                      <a:r>
                        <a:rPr lang="en-US" sz="1800" u="none" strike="noStrike" dirty="0">
                          <a:effectLst/>
                          <a:latin typeface="Times" panose="02020603050405020304" pitchFamily="18" charset="0"/>
                          <a:cs typeface="Times" panose="02020603050405020304" pitchFamily="18" charset="0"/>
                        </a:rPr>
                        <a:t>0.649</a:t>
                      </a:r>
                      <a:endParaRPr lang="en-US" sz="1800" b="0" i="0" u="none" strike="noStrike" dirty="0">
                        <a:solidFill>
                          <a:srgbClr val="000000"/>
                        </a:solidFill>
                        <a:effectLst/>
                        <a:latin typeface="Times" panose="02020603050405020304" pitchFamily="18" charset="0"/>
                        <a:cs typeface="Times" panose="02020603050405020304" pitchFamily="18" charset="0"/>
                      </a:endParaRPr>
                    </a:p>
                  </a:txBody>
                  <a:tcPr marL="9525" marR="9525" marT="9525" marB="0" anchor="ctr">
                    <a:solidFill>
                      <a:srgbClr val="FFC000"/>
                    </a:solidFill>
                  </a:tcPr>
                </a:tc>
                <a:tc>
                  <a:txBody>
                    <a:bodyPr/>
                    <a:lstStyle/>
                    <a:p>
                      <a:pPr algn="ctr" fontAlgn="ctr"/>
                      <a:r>
                        <a:rPr lang="en-US" sz="1800" u="none" strike="noStrike" dirty="0">
                          <a:effectLst/>
                          <a:latin typeface="Times" panose="02020603050405020304" pitchFamily="18" charset="0"/>
                          <a:cs typeface="Times" panose="02020603050405020304" pitchFamily="18" charset="0"/>
                        </a:rPr>
                        <a:t>24.309</a:t>
                      </a:r>
                      <a:endParaRPr lang="en-US" sz="1800" b="0" i="0" u="none" strike="noStrike" dirty="0">
                        <a:solidFill>
                          <a:srgbClr val="000000"/>
                        </a:solidFill>
                        <a:effectLst/>
                        <a:latin typeface="Times" panose="02020603050405020304" pitchFamily="18" charset="0"/>
                        <a:cs typeface="Times" panose="02020603050405020304" pitchFamily="18" charset="0"/>
                      </a:endParaRPr>
                    </a:p>
                  </a:txBody>
                  <a:tcPr marL="9525" marR="9525" marT="9525" marB="0" anchor="ctr">
                    <a:noFill/>
                  </a:tcPr>
                </a:tc>
                <a:tc>
                  <a:txBody>
                    <a:bodyPr/>
                    <a:lstStyle/>
                    <a:p>
                      <a:pPr algn="ctr" fontAlgn="ctr"/>
                      <a:r>
                        <a:rPr lang="en-US" sz="1800" u="none" strike="noStrike" dirty="0">
                          <a:effectLst/>
                          <a:latin typeface="Times" panose="02020603050405020304" pitchFamily="18" charset="0"/>
                          <a:cs typeface="Times" panose="02020603050405020304" pitchFamily="18" charset="0"/>
                        </a:rPr>
                        <a:t>15</a:t>
                      </a:r>
                      <a:endParaRPr lang="en-US" sz="1800" b="0" i="0" u="none" strike="noStrike" dirty="0">
                        <a:solidFill>
                          <a:srgbClr val="000000"/>
                        </a:solidFill>
                        <a:effectLst/>
                        <a:latin typeface="Times" panose="02020603050405020304" pitchFamily="18" charset="0"/>
                        <a:cs typeface="Times" panose="02020603050405020304" pitchFamily="18" charset="0"/>
                      </a:endParaRPr>
                    </a:p>
                  </a:txBody>
                  <a:tcPr marL="9525" marR="9525" marT="9525" marB="0" anchor="ctr">
                    <a:noFill/>
                  </a:tcPr>
                </a:tc>
                <a:tc>
                  <a:txBody>
                    <a:bodyPr/>
                    <a:lstStyle/>
                    <a:p>
                      <a:pPr algn="ctr" fontAlgn="ctr"/>
                      <a:r>
                        <a:rPr lang="en-US" sz="1800" u="none" strike="noStrike" dirty="0">
                          <a:effectLst/>
                          <a:latin typeface="Times" panose="02020603050405020304" pitchFamily="18" charset="0"/>
                          <a:cs typeface="Times" panose="02020603050405020304" pitchFamily="18" charset="0"/>
                        </a:rPr>
                        <a:t>0.030</a:t>
                      </a:r>
                      <a:endParaRPr lang="en-US" sz="1800" b="0" i="0" u="none" strike="noStrike" dirty="0">
                        <a:solidFill>
                          <a:srgbClr val="000000"/>
                        </a:solidFill>
                        <a:effectLst/>
                        <a:latin typeface="Times" panose="02020603050405020304" pitchFamily="18" charset="0"/>
                        <a:cs typeface="Times" panose="02020603050405020304" pitchFamily="18" charset="0"/>
                      </a:endParaRPr>
                    </a:p>
                  </a:txBody>
                  <a:tcPr marL="9525" marR="9525" marT="9525" marB="0" anchor="ctr">
                    <a:solidFill>
                      <a:srgbClr val="00B050"/>
                    </a:solidFill>
                  </a:tcPr>
                </a:tc>
                <a:extLst>
                  <a:ext uri="{0D108BD9-81ED-4DB2-BD59-A6C34878D82A}">
                    <a16:rowId xmlns:a16="http://schemas.microsoft.com/office/drawing/2014/main" val="1070451026"/>
                  </a:ext>
                </a:extLst>
              </a:tr>
              <a:tr h="616442">
                <a:tc>
                  <a:txBody>
                    <a:bodyPr/>
                    <a:lstStyle/>
                    <a:p>
                      <a:pPr algn="l" fontAlgn="ctr"/>
                      <a:r>
                        <a:rPr lang="en-US" sz="1800" u="none" strike="noStrike">
                          <a:effectLst/>
                          <a:latin typeface="Times" panose="02020603050405020304" pitchFamily="18" charset="0"/>
                          <a:cs typeface="Times" panose="02020603050405020304" pitchFamily="18" charset="0"/>
                        </a:rPr>
                        <a:t>Tipo de producto</a:t>
                      </a:r>
                      <a:endParaRPr lang="en-US" sz="1800" b="1" i="0" u="none" strike="noStrike">
                        <a:solidFill>
                          <a:srgbClr val="000000"/>
                        </a:solidFill>
                        <a:effectLst/>
                        <a:latin typeface="Times" panose="02020603050405020304" pitchFamily="18" charset="0"/>
                        <a:cs typeface="Times" panose="02020603050405020304" pitchFamily="18" charset="0"/>
                      </a:endParaRPr>
                    </a:p>
                  </a:txBody>
                  <a:tcPr marL="9525" marR="9525" marT="9525" marB="0" anchor="ctr">
                    <a:noFill/>
                  </a:tcPr>
                </a:tc>
                <a:tc>
                  <a:txBody>
                    <a:bodyPr/>
                    <a:lstStyle/>
                    <a:p>
                      <a:pPr algn="ctr" fontAlgn="ctr"/>
                      <a:r>
                        <a:rPr lang="en-US" sz="1800" u="none" strike="noStrike" dirty="0">
                          <a:effectLst/>
                          <a:latin typeface="Times" panose="02020603050405020304" pitchFamily="18" charset="0"/>
                          <a:cs typeface="Times" panose="02020603050405020304" pitchFamily="18" charset="0"/>
                        </a:rPr>
                        <a:t>0.612</a:t>
                      </a:r>
                      <a:endParaRPr lang="en-US" sz="1800" b="0" i="0" u="none" strike="noStrike" dirty="0">
                        <a:solidFill>
                          <a:srgbClr val="000000"/>
                        </a:solidFill>
                        <a:effectLst/>
                        <a:latin typeface="Times" panose="02020603050405020304" pitchFamily="18" charset="0"/>
                        <a:cs typeface="Times" panose="02020603050405020304" pitchFamily="18" charset="0"/>
                      </a:endParaRPr>
                    </a:p>
                  </a:txBody>
                  <a:tcPr marL="9525" marR="9525" marT="9525" marB="0" anchor="ctr">
                    <a:solidFill>
                      <a:srgbClr val="FFC000"/>
                    </a:solidFill>
                  </a:tcPr>
                </a:tc>
                <a:tc>
                  <a:txBody>
                    <a:bodyPr/>
                    <a:lstStyle/>
                    <a:p>
                      <a:pPr algn="ctr" fontAlgn="ctr"/>
                      <a:r>
                        <a:rPr lang="en-US" sz="1800" u="none" strike="noStrike" dirty="0">
                          <a:effectLst/>
                          <a:latin typeface="Times" panose="02020603050405020304" pitchFamily="18" charset="0"/>
                          <a:cs typeface="Times" panose="02020603050405020304" pitchFamily="18" charset="0"/>
                        </a:rPr>
                        <a:t>32.64</a:t>
                      </a:r>
                      <a:endParaRPr lang="en-US" sz="1800" b="0" i="0" u="none" strike="noStrike" dirty="0">
                        <a:solidFill>
                          <a:srgbClr val="000000"/>
                        </a:solidFill>
                        <a:effectLst/>
                        <a:latin typeface="Times" panose="02020603050405020304" pitchFamily="18" charset="0"/>
                        <a:cs typeface="Times" panose="02020603050405020304" pitchFamily="18" charset="0"/>
                      </a:endParaRPr>
                    </a:p>
                  </a:txBody>
                  <a:tcPr marL="9525" marR="9525" marT="9525" marB="0" anchor="ctr">
                    <a:noFill/>
                  </a:tcPr>
                </a:tc>
                <a:tc>
                  <a:txBody>
                    <a:bodyPr/>
                    <a:lstStyle/>
                    <a:p>
                      <a:pPr algn="ctr" fontAlgn="ctr"/>
                      <a:r>
                        <a:rPr lang="en-US" sz="1800" u="none" strike="noStrike" dirty="0">
                          <a:effectLst/>
                          <a:latin typeface="Times" panose="02020603050405020304" pitchFamily="18" charset="0"/>
                          <a:cs typeface="Times" panose="02020603050405020304" pitchFamily="18" charset="0"/>
                        </a:rPr>
                        <a:t>10</a:t>
                      </a:r>
                      <a:endParaRPr lang="en-US" sz="1800" b="0" i="0" u="none" strike="noStrike" dirty="0">
                        <a:solidFill>
                          <a:srgbClr val="000000"/>
                        </a:solidFill>
                        <a:effectLst/>
                        <a:latin typeface="Times" panose="02020603050405020304" pitchFamily="18" charset="0"/>
                        <a:cs typeface="Times" panose="02020603050405020304" pitchFamily="18" charset="0"/>
                      </a:endParaRPr>
                    </a:p>
                  </a:txBody>
                  <a:tcPr marL="9525" marR="9525" marT="9525" marB="0" anchor="ctr">
                    <a:noFill/>
                  </a:tcPr>
                </a:tc>
                <a:tc>
                  <a:txBody>
                    <a:bodyPr/>
                    <a:lstStyle/>
                    <a:p>
                      <a:pPr algn="ctr" fontAlgn="ctr"/>
                      <a:r>
                        <a:rPr lang="en-US" sz="1800" u="none" strike="noStrike" dirty="0">
                          <a:effectLst/>
                          <a:latin typeface="Times" panose="02020603050405020304" pitchFamily="18" charset="0"/>
                          <a:cs typeface="Times" panose="02020603050405020304" pitchFamily="18" charset="0"/>
                        </a:rPr>
                        <a:t>0.045</a:t>
                      </a:r>
                      <a:endParaRPr lang="en-US" sz="1800" b="0" i="0" u="none" strike="noStrike" dirty="0">
                        <a:solidFill>
                          <a:srgbClr val="000000"/>
                        </a:solidFill>
                        <a:effectLst/>
                        <a:latin typeface="Times" panose="02020603050405020304" pitchFamily="18" charset="0"/>
                        <a:cs typeface="Times" panose="02020603050405020304" pitchFamily="18" charset="0"/>
                      </a:endParaRPr>
                    </a:p>
                  </a:txBody>
                  <a:tcPr marL="9525" marR="9525" marT="9525" marB="0" anchor="ctr">
                    <a:solidFill>
                      <a:srgbClr val="00B050"/>
                    </a:solidFill>
                  </a:tcPr>
                </a:tc>
                <a:extLst>
                  <a:ext uri="{0D108BD9-81ED-4DB2-BD59-A6C34878D82A}">
                    <a16:rowId xmlns:a16="http://schemas.microsoft.com/office/drawing/2014/main" val="333388773"/>
                  </a:ext>
                </a:extLst>
              </a:tr>
              <a:tr h="616442">
                <a:tc>
                  <a:txBody>
                    <a:bodyPr/>
                    <a:lstStyle/>
                    <a:p>
                      <a:pPr algn="l" fontAlgn="ctr"/>
                      <a:r>
                        <a:rPr lang="en-US" sz="1800" u="none" strike="noStrike">
                          <a:effectLst/>
                          <a:latin typeface="Times" panose="02020603050405020304" pitchFamily="18" charset="0"/>
                          <a:cs typeface="Times" panose="02020603050405020304" pitchFamily="18" charset="0"/>
                        </a:rPr>
                        <a:t>Multicanales de comercializacion</a:t>
                      </a:r>
                      <a:endParaRPr lang="en-US" sz="1800" b="1" i="0" u="none" strike="noStrike">
                        <a:solidFill>
                          <a:srgbClr val="000000"/>
                        </a:solidFill>
                        <a:effectLst/>
                        <a:latin typeface="Times" panose="02020603050405020304" pitchFamily="18" charset="0"/>
                        <a:cs typeface="Times"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Times" panose="02020603050405020304" pitchFamily="18" charset="0"/>
                          <a:cs typeface="Times" panose="02020603050405020304" pitchFamily="18" charset="0"/>
                        </a:rPr>
                        <a:t>0.576</a:t>
                      </a:r>
                      <a:endParaRPr lang="en-US" sz="1800" b="0" i="0" u="none" strike="noStrike" dirty="0">
                        <a:solidFill>
                          <a:srgbClr val="000000"/>
                        </a:solidFill>
                        <a:effectLst/>
                        <a:latin typeface="Times" panose="02020603050405020304" pitchFamily="18" charset="0"/>
                        <a:cs typeface="Times"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800" u="none" strike="noStrike">
                          <a:effectLst/>
                          <a:latin typeface="Times" panose="02020603050405020304" pitchFamily="18" charset="0"/>
                          <a:cs typeface="Times" panose="02020603050405020304" pitchFamily="18" charset="0"/>
                        </a:rPr>
                        <a:t>22.228</a:t>
                      </a:r>
                      <a:endParaRPr lang="en-US" sz="1800" b="0" i="0" u="none" strike="noStrike">
                        <a:solidFill>
                          <a:srgbClr val="000000"/>
                        </a:solidFill>
                        <a:effectLst/>
                        <a:latin typeface="Times" panose="02020603050405020304" pitchFamily="18" charset="0"/>
                        <a:cs typeface="Times"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Times" panose="02020603050405020304" pitchFamily="18" charset="0"/>
                          <a:cs typeface="Times" panose="02020603050405020304" pitchFamily="18" charset="0"/>
                        </a:rPr>
                        <a:t>10</a:t>
                      </a:r>
                      <a:endParaRPr lang="en-US" sz="1800" b="0" i="0" u="none" strike="noStrike" dirty="0">
                        <a:solidFill>
                          <a:srgbClr val="000000"/>
                        </a:solidFill>
                        <a:effectLst/>
                        <a:latin typeface="Times" panose="02020603050405020304" pitchFamily="18" charset="0"/>
                        <a:cs typeface="Times"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Times" panose="02020603050405020304" pitchFamily="18" charset="0"/>
                          <a:cs typeface="Times" panose="02020603050405020304" pitchFamily="18" charset="0"/>
                        </a:rPr>
                        <a:t>0.014</a:t>
                      </a:r>
                      <a:endParaRPr lang="en-US" sz="1800" b="0" i="0" u="none" strike="noStrike" dirty="0">
                        <a:solidFill>
                          <a:srgbClr val="000000"/>
                        </a:solidFill>
                        <a:effectLst/>
                        <a:latin typeface="Times" panose="02020603050405020304" pitchFamily="18" charset="0"/>
                        <a:cs typeface="Times"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930165204"/>
                  </a:ext>
                </a:extLst>
              </a:tr>
            </a:tbl>
          </a:graphicData>
        </a:graphic>
      </p:graphicFrame>
      <p:sp>
        <p:nvSpPr>
          <p:cNvPr id="5" name="Rectángulo 4">
            <a:extLst>
              <a:ext uri="{FF2B5EF4-FFF2-40B4-BE49-F238E27FC236}">
                <a16:creationId xmlns:a16="http://schemas.microsoft.com/office/drawing/2014/main" id="{98F1158F-87F4-48CC-B2F5-3434B073EE12}"/>
              </a:ext>
            </a:extLst>
          </p:cNvPr>
          <p:cNvSpPr/>
          <p:nvPr/>
        </p:nvSpPr>
        <p:spPr>
          <a:xfrm>
            <a:off x="7662930" y="1482142"/>
            <a:ext cx="4182771" cy="102923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solidFill>
                  <a:schemeClr val="tx1"/>
                </a:solidFill>
                <a:latin typeface="Times New Roman" panose="02020603050405020304" pitchFamily="18" charset="0"/>
                <a:cs typeface="Times New Roman" panose="02020603050405020304" pitchFamily="18" charset="0"/>
              </a:rPr>
              <a:t>Rango de 0 a 1</a:t>
            </a:r>
            <a:endParaRPr lang="en-US" sz="2000" dirty="0">
              <a:solidFill>
                <a:schemeClr val="tx1"/>
              </a:solidFill>
            </a:endParaRPr>
          </a:p>
        </p:txBody>
      </p:sp>
      <p:sp>
        <p:nvSpPr>
          <p:cNvPr id="8" name="Rectángulo 7">
            <a:extLst>
              <a:ext uri="{FF2B5EF4-FFF2-40B4-BE49-F238E27FC236}">
                <a16:creationId xmlns:a16="http://schemas.microsoft.com/office/drawing/2014/main" id="{B5F881CA-CA55-48FC-AA0A-3D6732A829FC}"/>
              </a:ext>
            </a:extLst>
          </p:cNvPr>
          <p:cNvSpPr/>
          <p:nvPr/>
        </p:nvSpPr>
        <p:spPr>
          <a:xfrm>
            <a:off x="7662929" y="3432384"/>
            <a:ext cx="4182771" cy="102923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700" b="1" dirty="0">
                <a:solidFill>
                  <a:schemeClr val="tx1"/>
                </a:solidFill>
                <a:latin typeface="Times" panose="02020603050405020304" pitchFamily="18" charset="0"/>
                <a:cs typeface="Times" panose="02020603050405020304" pitchFamily="18" charset="0"/>
              </a:rPr>
              <a:t>H0: Las variables no están correlacionadas </a:t>
            </a:r>
          </a:p>
          <a:p>
            <a:r>
              <a:rPr lang="es-EC" sz="1700" b="1" dirty="0">
                <a:solidFill>
                  <a:schemeClr val="tx1"/>
                </a:solidFill>
                <a:latin typeface="Times" panose="02020603050405020304" pitchFamily="18" charset="0"/>
                <a:cs typeface="Times" panose="02020603050405020304" pitchFamily="18" charset="0"/>
              </a:rPr>
              <a:t>  </a:t>
            </a:r>
          </a:p>
          <a:p>
            <a:r>
              <a:rPr lang="es-EC" sz="1700" b="1" dirty="0">
                <a:solidFill>
                  <a:schemeClr val="tx1"/>
                </a:solidFill>
                <a:latin typeface="Times" panose="02020603050405020304" pitchFamily="18" charset="0"/>
                <a:cs typeface="Times" panose="02020603050405020304" pitchFamily="18" charset="0"/>
              </a:rPr>
              <a:t>H1: Las variables están correlacionadas</a:t>
            </a:r>
            <a:endParaRPr lang="en-US" sz="1700" b="1" dirty="0">
              <a:solidFill>
                <a:schemeClr val="tx1"/>
              </a:solidFill>
              <a:latin typeface="Times" panose="02020603050405020304" pitchFamily="18" charset="0"/>
              <a:cs typeface="Times" panose="02020603050405020304" pitchFamily="18" charset="0"/>
            </a:endParaRPr>
          </a:p>
        </p:txBody>
      </p:sp>
      <p:sp>
        <p:nvSpPr>
          <p:cNvPr id="9" name="CuadroTexto 8">
            <a:extLst>
              <a:ext uri="{FF2B5EF4-FFF2-40B4-BE49-F238E27FC236}">
                <a16:creationId xmlns:a16="http://schemas.microsoft.com/office/drawing/2014/main" id="{64C5A81C-546D-46A3-BE5C-DEA1384E01D7}"/>
              </a:ext>
            </a:extLst>
          </p:cNvPr>
          <p:cNvSpPr txBox="1"/>
          <p:nvPr/>
        </p:nvSpPr>
        <p:spPr>
          <a:xfrm>
            <a:off x="7938036" y="978215"/>
            <a:ext cx="3632556" cy="400110"/>
          </a:xfrm>
          <a:prstGeom prst="rect">
            <a:avLst/>
          </a:prstGeom>
          <a:noFill/>
        </p:spPr>
        <p:txBody>
          <a:bodyPr wrap="square" rtlCol="0" anchor="ctr">
            <a:spAutoFit/>
          </a:bodyPr>
          <a:lstStyle/>
          <a:p>
            <a:pPr algn="ctr"/>
            <a:r>
              <a:rPr lang="es-EC" sz="2000" b="1" dirty="0">
                <a:latin typeface="Times New Roman" panose="02020603050405020304" pitchFamily="18" charset="0"/>
                <a:cs typeface="Times New Roman" panose="02020603050405020304" pitchFamily="18" charset="0"/>
              </a:rPr>
              <a:t>Prueba KMO </a:t>
            </a:r>
          </a:p>
        </p:txBody>
      </p:sp>
      <p:sp>
        <p:nvSpPr>
          <p:cNvPr id="10" name="CuadroTexto 9">
            <a:extLst>
              <a:ext uri="{FF2B5EF4-FFF2-40B4-BE49-F238E27FC236}">
                <a16:creationId xmlns:a16="http://schemas.microsoft.com/office/drawing/2014/main" id="{F7E01386-76F7-451A-93DF-D49FDB225152}"/>
              </a:ext>
            </a:extLst>
          </p:cNvPr>
          <p:cNvSpPr txBox="1"/>
          <p:nvPr/>
        </p:nvSpPr>
        <p:spPr>
          <a:xfrm>
            <a:off x="7938036" y="2965737"/>
            <a:ext cx="3632556" cy="400110"/>
          </a:xfrm>
          <a:prstGeom prst="rect">
            <a:avLst/>
          </a:prstGeom>
          <a:noFill/>
        </p:spPr>
        <p:txBody>
          <a:bodyPr wrap="square" rtlCol="0" anchor="ctr">
            <a:spAutoFit/>
          </a:bodyPr>
          <a:lstStyle/>
          <a:p>
            <a:pPr algn="ctr"/>
            <a:r>
              <a:rPr lang="es-EC" sz="2000" b="1" dirty="0">
                <a:latin typeface="Times" panose="02020603050405020304" pitchFamily="18" charset="0"/>
                <a:cs typeface="Times" panose="02020603050405020304" pitchFamily="18" charset="0"/>
              </a:rPr>
              <a:t>Test de esfericidad de </a:t>
            </a:r>
            <a:r>
              <a:rPr lang="es-EC" sz="2000" b="1" dirty="0" err="1">
                <a:latin typeface="Times" panose="02020603050405020304" pitchFamily="18" charset="0"/>
                <a:cs typeface="Times" panose="02020603050405020304" pitchFamily="18" charset="0"/>
              </a:rPr>
              <a:t>Bartllet</a:t>
            </a:r>
            <a:endParaRPr lang="es-EC" sz="2000" b="1" dirty="0">
              <a:latin typeface="Times" panose="02020603050405020304" pitchFamily="18" charset="0"/>
              <a:cs typeface="Times" panose="02020603050405020304" pitchFamily="18" charset="0"/>
            </a:endParaRPr>
          </a:p>
        </p:txBody>
      </p:sp>
      <p:sp>
        <p:nvSpPr>
          <p:cNvPr id="11" name="Rectángulo 10">
            <a:extLst>
              <a:ext uri="{FF2B5EF4-FFF2-40B4-BE49-F238E27FC236}">
                <a16:creationId xmlns:a16="http://schemas.microsoft.com/office/drawing/2014/main" id="{931B6801-D40B-4588-990A-E605D6A7786A}"/>
              </a:ext>
            </a:extLst>
          </p:cNvPr>
          <p:cNvSpPr/>
          <p:nvPr/>
        </p:nvSpPr>
        <p:spPr>
          <a:xfrm>
            <a:off x="7513571" y="4585308"/>
            <a:ext cx="4481485" cy="369332"/>
          </a:xfrm>
          <a:prstGeom prst="rect">
            <a:avLst/>
          </a:prstGeom>
        </p:spPr>
        <p:txBody>
          <a:bodyPr wrap="square">
            <a:spAutoFit/>
          </a:bodyPr>
          <a:lstStyle/>
          <a:p>
            <a:pPr algn="ctr"/>
            <a:r>
              <a:rPr lang="es-EC" b="1" dirty="0">
                <a:latin typeface="Times New Roman" panose="02020603050405020304" pitchFamily="18" charset="0"/>
                <a:cs typeface="Times New Roman" panose="02020603050405020304" pitchFamily="18" charset="0"/>
              </a:rPr>
              <a:t>Resultados &lt; 0,05 se Rechaza Ho</a:t>
            </a:r>
            <a:endParaRPr lang="en-US" b="1" dirty="0"/>
          </a:p>
        </p:txBody>
      </p:sp>
    </p:spTree>
    <p:extLst>
      <p:ext uri="{BB962C8B-B14F-4D97-AF65-F5344CB8AC3E}">
        <p14:creationId xmlns:p14="http://schemas.microsoft.com/office/powerpoint/2010/main" val="10898646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2"/>
          <a:srcRect l="74063" t="86129" r="1094" b="3057"/>
          <a:stretch/>
        </p:blipFill>
        <p:spPr>
          <a:xfrm>
            <a:off x="9916734" y="6087006"/>
            <a:ext cx="2167674" cy="783152"/>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2"/>
          <a:srcRect t="89186" r="25938"/>
          <a:stretch/>
        </p:blipFill>
        <p:spPr>
          <a:xfrm>
            <a:off x="0" y="6116724"/>
            <a:ext cx="9929613" cy="741276"/>
          </a:xfrm>
          <a:prstGeom prst="rect">
            <a:avLst/>
          </a:prstGeom>
        </p:spPr>
      </p:pic>
      <p:pic>
        <p:nvPicPr>
          <p:cNvPr id="8" name="Imagen 7">
            <a:extLst>
              <a:ext uri="{FF2B5EF4-FFF2-40B4-BE49-F238E27FC236}">
                <a16:creationId xmlns:a16="http://schemas.microsoft.com/office/drawing/2014/main" id="{4FBCDAC1-747E-4540-AB2D-16E7F15F6EFE}"/>
              </a:ext>
            </a:extLst>
          </p:cNvPr>
          <p:cNvPicPr>
            <a:picLocks noChangeAspect="1"/>
          </p:cNvPicPr>
          <p:nvPr/>
        </p:nvPicPr>
        <p:blipFill>
          <a:blip r:embed="rId3"/>
          <a:stretch>
            <a:fillRect/>
          </a:stretch>
        </p:blipFill>
        <p:spPr>
          <a:xfrm>
            <a:off x="6759442" y="579468"/>
            <a:ext cx="5324966" cy="5364214"/>
          </a:xfrm>
          <a:prstGeom prst="rect">
            <a:avLst/>
          </a:prstGeom>
        </p:spPr>
      </p:pic>
      <p:sp>
        <p:nvSpPr>
          <p:cNvPr id="30" name="CuadroTexto 29">
            <a:extLst>
              <a:ext uri="{FF2B5EF4-FFF2-40B4-BE49-F238E27FC236}">
                <a16:creationId xmlns:a16="http://schemas.microsoft.com/office/drawing/2014/main" id="{7C429BBB-D21A-434A-AA8F-635538A4CFE7}"/>
              </a:ext>
            </a:extLst>
          </p:cNvPr>
          <p:cNvSpPr txBox="1"/>
          <p:nvPr/>
        </p:nvSpPr>
        <p:spPr>
          <a:xfrm>
            <a:off x="2341110" y="227739"/>
            <a:ext cx="3500808" cy="400110"/>
          </a:xfrm>
          <a:prstGeom prst="rect">
            <a:avLst/>
          </a:prstGeom>
          <a:noFill/>
        </p:spPr>
        <p:txBody>
          <a:bodyPr wrap="square" rtlCol="0" anchor="ctr">
            <a:spAutoFit/>
          </a:bodyPr>
          <a:lstStyle/>
          <a:p>
            <a:pPr algn="ctr"/>
            <a:r>
              <a:rPr lang="es-EC" sz="2000" b="1" dirty="0">
                <a:latin typeface="Times New Roman" panose="02020603050405020304" pitchFamily="18" charset="0"/>
                <a:cs typeface="Times New Roman" panose="02020603050405020304" pitchFamily="18" charset="0"/>
              </a:rPr>
              <a:t>CONTENIDO</a:t>
            </a:r>
          </a:p>
        </p:txBody>
      </p:sp>
      <p:grpSp>
        <p:nvGrpSpPr>
          <p:cNvPr id="2" name="Grupo 1">
            <a:extLst>
              <a:ext uri="{FF2B5EF4-FFF2-40B4-BE49-F238E27FC236}">
                <a16:creationId xmlns:a16="http://schemas.microsoft.com/office/drawing/2014/main" id="{F44A8FC7-7A4D-4CE7-B5C2-E955180AC307}"/>
              </a:ext>
            </a:extLst>
          </p:cNvPr>
          <p:cNvGrpSpPr/>
          <p:nvPr/>
        </p:nvGrpSpPr>
        <p:grpSpPr>
          <a:xfrm>
            <a:off x="1207347" y="871495"/>
            <a:ext cx="5223504" cy="5158708"/>
            <a:chOff x="1104316" y="657502"/>
            <a:chExt cx="5223504" cy="5158708"/>
          </a:xfrm>
        </p:grpSpPr>
        <p:grpSp>
          <p:nvGrpSpPr>
            <p:cNvPr id="9" name="Grupo 8">
              <a:extLst>
                <a:ext uri="{FF2B5EF4-FFF2-40B4-BE49-F238E27FC236}">
                  <a16:creationId xmlns:a16="http://schemas.microsoft.com/office/drawing/2014/main" id="{8FC1A3D8-AB9F-4667-B1B8-32B9333A399E}"/>
                </a:ext>
              </a:extLst>
            </p:cNvPr>
            <p:cNvGrpSpPr/>
            <p:nvPr/>
          </p:nvGrpSpPr>
          <p:grpSpPr>
            <a:xfrm>
              <a:off x="1104316" y="657502"/>
              <a:ext cx="5221357" cy="400110"/>
              <a:chOff x="874643" y="1232452"/>
              <a:chExt cx="5221357" cy="530087"/>
            </a:xfrm>
            <a:solidFill>
              <a:schemeClr val="accent5">
                <a:lumMod val="50000"/>
              </a:schemeClr>
            </a:solidFill>
          </p:grpSpPr>
          <p:sp>
            <p:nvSpPr>
              <p:cNvPr id="10" name="Rectángulo 9">
                <a:extLst>
                  <a:ext uri="{FF2B5EF4-FFF2-40B4-BE49-F238E27FC236}">
                    <a16:creationId xmlns:a16="http://schemas.microsoft.com/office/drawing/2014/main" id="{AFD63F1B-06AB-4590-BD4A-C7005645F82D}"/>
                  </a:ext>
                </a:extLst>
              </p:cNvPr>
              <p:cNvSpPr/>
              <p:nvPr/>
            </p:nvSpPr>
            <p:spPr>
              <a:xfrm>
                <a:off x="874643" y="1232452"/>
                <a:ext cx="636105" cy="530087"/>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latin typeface="Bahnschrift" panose="020B0502040204020203" pitchFamily="34" charset="0"/>
                  </a:rPr>
                  <a:t>1</a:t>
                </a:r>
              </a:p>
            </p:txBody>
          </p:sp>
          <p:sp>
            <p:nvSpPr>
              <p:cNvPr id="11" name="Rectángulo: esquinas redondeadas 10">
                <a:extLst>
                  <a:ext uri="{FF2B5EF4-FFF2-40B4-BE49-F238E27FC236}">
                    <a16:creationId xmlns:a16="http://schemas.microsoft.com/office/drawing/2014/main" id="{A3AABE69-F36F-46AF-B01A-9F90E351852A}"/>
                  </a:ext>
                </a:extLst>
              </p:cNvPr>
              <p:cNvSpPr/>
              <p:nvPr/>
            </p:nvSpPr>
            <p:spPr>
              <a:xfrm>
                <a:off x="1623388" y="1278834"/>
                <a:ext cx="4472612" cy="43732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latin typeface="Times" panose="02020603050405020304" pitchFamily="18" charset="0"/>
                    <a:cs typeface="Times" panose="02020603050405020304" pitchFamily="18" charset="0"/>
                  </a:rPr>
                  <a:t>INTRODUCCIÓN</a:t>
                </a:r>
              </a:p>
            </p:txBody>
          </p:sp>
        </p:grpSp>
        <p:grpSp>
          <p:nvGrpSpPr>
            <p:cNvPr id="12" name="Grupo 11">
              <a:extLst>
                <a:ext uri="{FF2B5EF4-FFF2-40B4-BE49-F238E27FC236}">
                  <a16:creationId xmlns:a16="http://schemas.microsoft.com/office/drawing/2014/main" id="{E755B735-841F-4290-ABF3-927B9083657A}"/>
                </a:ext>
              </a:extLst>
            </p:cNvPr>
            <p:cNvGrpSpPr/>
            <p:nvPr/>
          </p:nvGrpSpPr>
          <p:grpSpPr>
            <a:xfrm>
              <a:off x="1104316" y="1195723"/>
              <a:ext cx="5221357" cy="400110"/>
              <a:chOff x="874643" y="1232452"/>
              <a:chExt cx="5221357" cy="530087"/>
            </a:xfrm>
            <a:solidFill>
              <a:srgbClr val="FFC000"/>
            </a:solidFill>
          </p:grpSpPr>
          <p:sp>
            <p:nvSpPr>
              <p:cNvPr id="13" name="Rectángulo 12">
                <a:extLst>
                  <a:ext uri="{FF2B5EF4-FFF2-40B4-BE49-F238E27FC236}">
                    <a16:creationId xmlns:a16="http://schemas.microsoft.com/office/drawing/2014/main" id="{1022903F-E6B1-4BE8-9409-E8038B208B08}"/>
                  </a:ext>
                </a:extLst>
              </p:cNvPr>
              <p:cNvSpPr/>
              <p:nvPr/>
            </p:nvSpPr>
            <p:spPr>
              <a:xfrm>
                <a:off x="874643" y="1232452"/>
                <a:ext cx="636105" cy="530087"/>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latin typeface="Bahnschrift" panose="020B0502040204020203" pitchFamily="34" charset="0"/>
                  </a:rPr>
                  <a:t>2</a:t>
                </a:r>
              </a:p>
            </p:txBody>
          </p:sp>
          <p:sp>
            <p:nvSpPr>
              <p:cNvPr id="14" name="Rectángulo: esquinas redondeadas 13">
                <a:extLst>
                  <a:ext uri="{FF2B5EF4-FFF2-40B4-BE49-F238E27FC236}">
                    <a16:creationId xmlns:a16="http://schemas.microsoft.com/office/drawing/2014/main" id="{AC420227-9666-4953-9949-D050CBC689BD}"/>
                  </a:ext>
                </a:extLst>
              </p:cNvPr>
              <p:cNvSpPr/>
              <p:nvPr/>
            </p:nvSpPr>
            <p:spPr>
              <a:xfrm>
                <a:off x="1623388" y="1278834"/>
                <a:ext cx="4472612" cy="43732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latin typeface="Times" panose="02020603050405020304" pitchFamily="18" charset="0"/>
                    <a:cs typeface="Times" panose="02020603050405020304" pitchFamily="18" charset="0"/>
                  </a:rPr>
                  <a:t>JUSTIFICACIÓN</a:t>
                </a:r>
              </a:p>
            </p:txBody>
          </p:sp>
        </p:grpSp>
        <p:grpSp>
          <p:nvGrpSpPr>
            <p:cNvPr id="15" name="Grupo 14">
              <a:extLst>
                <a:ext uri="{FF2B5EF4-FFF2-40B4-BE49-F238E27FC236}">
                  <a16:creationId xmlns:a16="http://schemas.microsoft.com/office/drawing/2014/main" id="{2A0BDB4C-D985-48A2-9744-0080BBD4FCDD}"/>
                </a:ext>
              </a:extLst>
            </p:cNvPr>
            <p:cNvGrpSpPr/>
            <p:nvPr/>
          </p:nvGrpSpPr>
          <p:grpSpPr>
            <a:xfrm>
              <a:off x="1104316" y="1735368"/>
              <a:ext cx="5221357" cy="400110"/>
              <a:chOff x="874643" y="1232452"/>
              <a:chExt cx="5221357" cy="530087"/>
            </a:xfrm>
            <a:solidFill>
              <a:schemeClr val="accent5">
                <a:lumMod val="75000"/>
              </a:schemeClr>
            </a:solidFill>
          </p:grpSpPr>
          <p:sp>
            <p:nvSpPr>
              <p:cNvPr id="16" name="Rectángulo 15">
                <a:extLst>
                  <a:ext uri="{FF2B5EF4-FFF2-40B4-BE49-F238E27FC236}">
                    <a16:creationId xmlns:a16="http://schemas.microsoft.com/office/drawing/2014/main" id="{EC2E114A-0F69-4686-8D76-CB815090677C}"/>
                  </a:ext>
                </a:extLst>
              </p:cNvPr>
              <p:cNvSpPr/>
              <p:nvPr/>
            </p:nvSpPr>
            <p:spPr>
              <a:xfrm>
                <a:off x="874643" y="1232452"/>
                <a:ext cx="636105" cy="530087"/>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latin typeface="Bahnschrift" panose="020B0502040204020203" pitchFamily="34" charset="0"/>
                  </a:rPr>
                  <a:t>3</a:t>
                </a:r>
              </a:p>
            </p:txBody>
          </p:sp>
          <p:sp>
            <p:nvSpPr>
              <p:cNvPr id="17" name="Rectángulo: esquinas redondeadas 16">
                <a:extLst>
                  <a:ext uri="{FF2B5EF4-FFF2-40B4-BE49-F238E27FC236}">
                    <a16:creationId xmlns:a16="http://schemas.microsoft.com/office/drawing/2014/main" id="{F0861317-9268-4515-A5B4-912017116C75}"/>
                  </a:ext>
                </a:extLst>
              </p:cNvPr>
              <p:cNvSpPr/>
              <p:nvPr/>
            </p:nvSpPr>
            <p:spPr>
              <a:xfrm>
                <a:off x="1623388" y="1278834"/>
                <a:ext cx="4472612" cy="43732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latin typeface="Times" panose="02020603050405020304" pitchFamily="18" charset="0"/>
                    <a:cs typeface="Times" panose="02020603050405020304" pitchFamily="18" charset="0"/>
                  </a:rPr>
                  <a:t>PROBLEMÁTICA</a:t>
                </a:r>
              </a:p>
            </p:txBody>
          </p:sp>
        </p:grpSp>
        <p:grpSp>
          <p:nvGrpSpPr>
            <p:cNvPr id="18" name="Grupo 17">
              <a:extLst>
                <a:ext uri="{FF2B5EF4-FFF2-40B4-BE49-F238E27FC236}">
                  <a16:creationId xmlns:a16="http://schemas.microsoft.com/office/drawing/2014/main" id="{A515DD44-8402-4063-BDAF-AD388370D322}"/>
                </a:ext>
              </a:extLst>
            </p:cNvPr>
            <p:cNvGrpSpPr/>
            <p:nvPr/>
          </p:nvGrpSpPr>
          <p:grpSpPr>
            <a:xfrm>
              <a:off x="1104316" y="2301143"/>
              <a:ext cx="5221357" cy="400110"/>
              <a:chOff x="874643" y="1232452"/>
              <a:chExt cx="5221357" cy="530087"/>
            </a:xfrm>
            <a:solidFill>
              <a:schemeClr val="accent2">
                <a:lumMod val="75000"/>
              </a:schemeClr>
            </a:solidFill>
          </p:grpSpPr>
          <p:sp>
            <p:nvSpPr>
              <p:cNvPr id="19" name="Rectángulo 18">
                <a:extLst>
                  <a:ext uri="{FF2B5EF4-FFF2-40B4-BE49-F238E27FC236}">
                    <a16:creationId xmlns:a16="http://schemas.microsoft.com/office/drawing/2014/main" id="{92592282-024F-422F-AD2D-338B4CE9B42C}"/>
                  </a:ext>
                </a:extLst>
              </p:cNvPr>
              <p:cNvSpPr/>
              <p:nvPr/>
            </p:nvSpPr>
            <p:spPr>
              <a:xfrm>
                <a:off x="874643" y="1232452"/>
                <a:ext cx="636105" cy="530087"/>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latin typeface="Bahnschrift" panose="020B0502040204020203" pitchFamily="34" charset="0"/>
                  </a:rPr>
                  <a:t>4</a:t>
                </a:r>
              </a:p>
            </p:txBody>
          </p:sp>
          <p:sp>
            <p:nvSpPr>
              <p:cNvPr id="20" name="Rectángulo: esquinas redondeadas 19">
                <a:extLst>
                  <a:ext uri="{FF2B5EF4-FFF2-40B4-BE49-F238E27FC236}">
                    <a16:creationId xmlns:a16="http://schemas.microsoft.com/office/drawing/2014/main" id="{16BECBF8-EA82-4675-895A-4BAA5E7227DD}"/>
                  </a:ext>
                </a:extLst>
              </p:cNvPr>
              <p:cNvSpPr/>
              <p:nvPr/>
            </p:nvSpPr>
            <p:spPr>
              <a:xfrm>
                <a:off x="1623388" y="1278834"/>
                <a:ext cx="4472612" cy="43732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latin typeface="Times" panose="02020603050405020304" pitchFamily="18" charset="0"/>
                    <a:cs typeface="Times" panose="02020603050405020304" pitchFamily="18" charset="0"/>
                  </a:rPr>
                  <a:t>OBJETIVOS</a:t>
                </a:r>
              </a:p>
            </p:txBody>
          </p:sp>
        </p:grpSp>
        <p:grpSp>
          <p:nvGrpSpPr>
            <p:cNvPr id="21" name="Grupo 20">
              <a:extLst>
                <a:ext uri="{FF2B5EF4-FFF2-40B4-BE49-F238E27FC236}">
                  <a16:creationId xmlns:a16="http://schemas.microsoft.com/office/drawing/2014/main" id="{834940D1-025B-489E-82C3-B66ECB4FAEED}"/>
                </a:ext>
              </a:extLst>
            </p:cNvPr>
            <p:cNvGrpSpPr/>
            <p:nvPr/>
          </p:nvGrpSpPr>
          <p:grpSpPr>
            <a:xfrm>
              <a:off x="1104316" y="2816501"/>
              <a:ext cx="5221357" cy="400110"/>
              <a:chOff x="874643" y="1232452"/>
              <a:chExt cx="5221357" cy="530087"/>
            </a:xfrm>
            <a:solidFill>
              <a:schemeClr val="tx2">
                <a:lumMod val="75000"/>
              </a:schemeClr>
            </a:solidFill>
          </p:grpSpPr>
          <p:sp>
            <p:nvSpPr>
              <p:cNvPr id="22" name="Rectángulo 21">
                <a:extLst>
                  <a:ext uri="{FF2B5EF4-FFF2-40B4-BE49-F238E27FC236}">
                    <a16:creationId xmlns:a16="http://schemas.microsoft.com/office/drawing/2014/main" id="{4F528C36-C29C-4550-A337-028E7969C4C1}"/>
                  </a:ext>
                </a:extLst>
              </p:cNvPr>
              <p:cNvSpPr/>
              <p:nvPr/>
            </p:nvSpPr>
            <p:spPr>
              <a:xfrm>
                <a:off x="874643" y="1232452"/>
                <a:ext cx="636105" cy="530087"/>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latin typeface="Bahnschrift" panose="020B0502040204020203" pitchFamily="34" charset="0"/>
                  </a:rPr>
                  <a:t>5</a:t>
                </a:r>
              </a:p>
            </p:txBody>
          </p:sp>
          <p:sp>
            <p:nvSpPr>
              <p:cNvPr id="23" name="Rectángulo: esquinas redondeadas 22">
                <a:extLst>
                  <a:ext uri="{FF2B5EF4-FFF2-40B4-BE49-F238E27FC236}">
                    <a16:creationId xmlns:a16="http://schemas.microsoft.com/office/drawing/2014/main" id="{E5D16060-0079-4365-9A1D-4964D7637C73}"/>
                  </a:ext>
                </a:extLst>
              </p:cNvPr>
              <p:cNvSpPr/>
              <p:nvPr/>
            </p:nvSpPr>
            <p:spPr>
              <a:xfrm>
                <a:off x="1623388" y="1278834"/>
                <a:ext cx="4472612" cy="43732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latin typeface="Times" panose="02020603050405020304" pitchFamily="18" charset="0"/>
                    <a:cs typeface="Times" panose="02020603050405020304" pitchFamily="18" charset="0"/>
                  </a:rPr>
                  <a:t>HIPÓTESIS</a:t>
                </a:r>
              </a:p>
            </p:txBody>
          </p:sp>
        </p:grpSp>
        <p:grpSp>
          <p:nvGrpSpPr>
            <p:cNvPr id="24" name="Grupo 23">
              <a:extLst>
                <a:ext uri="{FF2B5EF4-FFF2-40B4-BE49-F238E27FC236}">
                  <a16:creationId xmlns:a16="http://schemas.microsoft.com/office/drawing/2014/main" id="{A6CAC00A-CD42-43F5-B2E4-EF67C083F91C}"/>
                </a:ext>
              </a:extLst>
            </p:cNvPr>
            <p:cNvGrpSpPr/>
            <p:nvPr/>
          </p:nvGrpSpPr>
          <p:grpSpPr>
            <a:xfrm>
              <a:off x="1104316" y="3334190"/>
              <a:ext cx="5221357" cy="400110"/>
              <a:chOff x="874643" y="1232452"/>
              <a:chExt cx="5221357" cy="530087"/>
            </a:xfrm>
            <a:solidFill>
              <a:srgbClr val="C00000"/>
            </a:solidFill>
          </p:grpSpPr>
          <p:sp>
            <p:nvSpPr>
              <p:cNvPr id="25" name="Rectángulo 24">
                <a:extLst>
                  <a:ext uri="{FF2B5EF4-FFF2-40B4-BE49-F238E27FC236}">
                    <a16:creationId xmlns:a16="http://schemas.microsoft.com/office/drawing/2014/main" id="{16BFBA20-3268-4F2E-91DC-6AA456A3B94D}"/>
                  </a:ext>
                </a:extLst>
              </p:cNvPr>
              <p:cNvSpPr/>
              <p:nvPr/>
            </p:nvSpPr>
            <p:spPr>
              <a:xfrm>
                <a:off x="874643" y="1232452"/>
                <a:ext cx="636105" cy="530087"/>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latin typeface="Bahnschrift" panose="020B0502040204020203" pitchFamily="34" charset="0"/>
                  </a:rPr>
                  <a:t>6</a:t>
                </a:r>
              </a:p>
            </p:txBody>
          </p:sp>
          <p:sp>
            <p:nvSpPr>
              <p:cNvPr id="26" name="Rectángulo: esquinas redondeadas 25">
                <a:extLst>
                  <a:ext uri="{FF2B5EF4-FFF2-40B4-BE49-F238E27FC236}">
                    <a16:creationId xmlns:a16="http://schemas.microsoft.com/office/drawing/2014/main" id="{A27EB368-2E07-4017-BDE0-5AA88040D437}"/>
                  </a:ext>
                </a:extLst>
              </p:cNvPr>
              <p:cNvSpPr/>
              <p:nvPr/>
            </p:nvSpPr>
            <p:spPr>
              <a:xfrm>
                <a:off x="1623388" y="1278834"/>
                <a:ext cx="4472612" cy="43732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latin typeface="Times" panose="02020603050405020304" pitchFamily="18" charset="0"/>
                    <a:cs typeface="Times" panose="02020603050405020304" pitchFamily="18" charset="0"/>
                  </a:rPr>
                  <a:t>MARCO TEÓRICO </a:t>
                </a:r>
              </a:p>
            </p:txBody>
          </p:sp>
        </p:grpSp>
        <p:grpSp>
          <p:nvGrpSpPr>
            <p:cNvPr id="27" name="Grupo 26">
              <a:extLst>
                <a:ext uri="{FF2B5EF4-FFF2-40B4-BE49-F238E27FC236}">
                  <a16:creationId xmlns:a16="http://schemas.microsoft.com/office/drawing/2014/main" id="{76B8B814-0A52-4D35-B673-471C106D6C7E}"/>
                </a:ext>
              </a:extLst>
            </p:cNvPr>
            <p:cNvGrpSpPr/>
            <p:nvPr/>
          </p:nvGrpSpPr>
          <p:grpSpPr>
            <a:xfrm>
              <a:off x="1104316" y="4912142"/>
              <a:ext cx="5221357" cy="400110"/>
              <a:chOff x="874643" y="1215389"/>
              <a:chExt cx="5221357" cy="530087"/>
            </a:xfrm>
            <a:solidFill>
              <a:schemeClr val="bg1">
                <a:lumMod val="50000"/>
              </a:schemeClr>
            </a:solidFill>
          </p:grpSpPr>
          <p:sp>
            <p:nvSpPr>
              <p:cNvPr id="28" name="Rectángulo 27">
                <a:extLst>
                  <a:ext uri="{FF2B5EF4-FFF2-40B4-BE49-F238E27FC236}">
                    <a16:creationId xmlns:a16="http://schemas.microsoft.com/office/drawing/2014/main" id="{F7C537AD-4B0D-4917-A7C8-7E9F6FD14E5E}"/>
                  </a:ext>
                </a:extLst>
              </p:cNvPr>
              <p:cNvSpPr/>
              <p:nvPr/>
            </p:nvSpPr>
            <p:spPr>
              <a:xfrm>
                <a:off x="874643" y="1215389"/>
                <a:ext cx="636105" cy="53008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latin typeface="Bahnschrift" panose="020B0502040204020203" pitchFamily="34" charset="0"/>
                  </a:rPr>
                  <a:t>9</a:t>
                </a:r>
              </a:p>
            </p:txBody>
          </p:sp>
          <p:sp>
            <p:nvSpPr>
              <p:cNvPr id="29" name="Rectángulo: esquinas redondeadas 28">
                <a:extLst>
                  <a:ext uri="{FF2B5EF4-FFF2-40B4-BE49-F238E27FC236}">
                    <a16:creationId xmlns:a16="http://schemas.microsoft.com/office/drawing/2014/main" id="{14B9935E-0418-4400-A857-CFFB5B1E9806}"/>
                  </a:ext>
                </a:extLst>
              </p:cNvPr>
              <p:cNvSpPr/>
              <p:nvPr/>
            </p:nvSpPr>
            <p:spPr>
              <a:xfrm>
                <a:off x="1623388" y="1261771"/>
                <a:ext cx="4472612" cy="43732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latin typeface="Times" panose="02020603050405020304" pitchFamily="18" charset="0"/>
                    <a:cs typeface="Times" panose="02020603050405020304" pitchFamily="18" charset="0"/>
                  </a:rPr>
                  <a:t>CONCLUSIONES</a:t>
                </a:r>
              </a:p>
            </p:txBody>
          </p:sp>
        </p:grpSp>
        <p:grpSp>
          <p:nvGrpSpPr>
            <p:cNvPr id="31" name="Grupo 30">
              <a:extLst>
                <a:ext uri="{FF2B5EF4-FFF2-40B4-BE49-F238E27FC236}">
                  <a16:creationId xmlns:a16="http://schemas.microsoft.com/office/drawing/2014/main" id="{086F5263-9644-4B13-A8E3-4F3B5C07CF04}"/>
                </a:ext>
              </a:extLst>
            </p:cNvPr>
            <p:cNvGrpSpPr/>
            <p:nvPr/>
          </p:nvGrpSpPr>
          <p:grpSpPr>
            <a:xfrm>
              <a:off x="1106463" y="5416100"/>
              <a:ext cx="5221357" cy="400110"/>
              <a:chOff x="874643" y="1232452"/>
              <a:chExt cx="5221357" cy="530087"/>
            </a:xfrm>
            <a:solidFill>
              <a:srgbClr val="00B050"/>
            </a:solidFill>
          </p:grpSpPr>
          <p:sp>
            <p:nvSpPr>
              <p:cNvPr id="32" name="Rectángulo 31">
                <a:extLst>
                  <a:ext uri="{FF2B5EF4-FFF2-40B4-BE49-F238E27FC236}">
                    <a16:creationId xmlns:a16="http://schemas.microsoft.com/office/drawing/2014/main" id="{EB3A4CA8-93D7-4915-A019-A3AE85BFD4E1}"/>
                  </a:ext>
                </a:extLst>
              </p:cNvPr>
              <p:cNvSpPr/>
              <p:nvPr/>
            </p:nvSpPr>
            <p:spPr>
              <a:xfrm>
                <a:off x="874643" y="1232452"/>
                <a:ext cx="636105" cy="530087"/>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latin typeface="Bahnschrift" panose="020B0502040204020203" pitchFamily="34" charset="0"/>
                  </a:rPr>
                  <a:t>10</a:t>
                </a:r>
              </a:p>
            </p:txBody>
          </p:sp>
          <p:sp>
            <p:nvSpPr>
              <p:cNvPr id="33" name="Rectángulo: esquinas redondeadas 32">
                <a:extLst>
                  <a:ext uri="{FF2B5EF4-FFF2-40B4-BE49-F238E27FC236}">
                    <a16:creationId xmlns:a16="http://schemas.microsoft.com/office/drawing/2014/main" id="{3400B0CA-C1DC-4D7D-A259-8739EC3D2002}"/>
                  </a:ext>
                </a:extLst>
              </p:cNvPr>
              <p:cNvSpPr/>
              <p:nvPr/>
            </p:nvSpPr>
            <p:spPr>
              <a:xfrm>
                <a:off x="1623388" y="1278834"/>
                <a:ext cx="4472612" cy="43732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latin typeface="Times" panose="02020603050405020304" pitchFamily="18" charset="0"/>
                    <a:cs typeface="Times" panose="02020603050405020304" pitchFamily="18" charset="0"/>
                  </a:rPr>
                  <a:t>RECOMENDACIONES</a:t>
                </a:r>
                <a:r>
                  <a:rPr lang="es-EC" dirty="0">
                    <a:latin typeface="Bahnschrift" panose="020B0502040204020203" pitchFamily="34" charset="0"/>
                  </a:rPr>
                  <a:t>ES</a:t>
                </a:r>
              </a:p>
            </p:txBody>
          </p:sp>
        </p:grpSp>
        <p:grpSp>
          <p:nvGrpSpPr>
            <p:cNvPr id="34" name="Grupo 33">
              <a:extLst>
                <a:ext uri="{FF2B5EF4-FFF2-40B4-BE49-F238E27FC236}">
                  <a16:creationId xmlns:a16="http://schemas.microsoft.com/office/drawing/2014/main" id="{D22066C3-257C-4233-AE56-C0E5836242D0}"/>
                </a:ext>
              </a:extLst>
            </p:cNvPr>
            <p:cNvGrpSpPr/>
            <p:nvPr/>
          </p:nvGrpSpPr>
          <p:grpSpPr>
            <a:xfrm>
              <a:off x="1104316" y="3871054"/>
              <a:ext cx="5221357" cy="400110"/>
              <a:chOff x="874643" y="1232452"/>
              <a:chExt cx="5221357" cy="530087"/>
            </a:xfrm>
            <a:solidFill>
              <a:schemeClr val="bg1">
                <a:lumMod val="50000"/>
              </a:schemeClr>
            </a:solidFill>
          </p:grpSpPr>
          <p:sp>
            <p:nvSpPr>
              <p:cNvPr id="35" name="Rectángulo 34">
                <a:extLst>
                  <a:ext uri="{FF2B5EF4-FFF2-40B4-BE49-F238E27FC236}">
                    <a16:creationId xmlns:a16="http://schemas.microsoft.com/office/drawing/2014/main" id="{3BD04412-E099-454B-A7A1-34BA25C36046}"/>
                  </a:ext>
                </a:extLst>
              </p:cNvPr>
              <p:cNvSpPr/>
              <p:nvPr/>
            </p:nvSpPr>
            <p:spPr>
              <a:xfrm>
                <a:off x="874643" y="1232452"/>
                <a:ext cx="636105" cy="530087"/>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latin typeface="Bahnschrift" panose="020B0502040204020203" pitchFamily="34" charset="0"/>
                  </a:rPr>
                  <a:t>7</a:t>
                </a:r>
              </a:p>
            </p:txBody>
          </p:sp>
          <p:sp>
            <p:nvSpPr>
              <p:cNvPr id="36" name="Rectángulo: esquinas redondeadas 35">
                <a:extLst>
                  <a:ext uri="{FF2B5EF4-FFF2-40B4-BE49-F238E27FC236}">
                    <a16:creationId xmlns:a16="http://schemas.microsoft.com/office/drawing/2014/main" id="{382C78AF-F79E-4F26-A223-31083C5480CD}"/>
                  </a:ext>
                </a:extLst>
              </p:cNvPr>
              <p:cNvSpPr/>
              <p:nvPr/>
            </p:nvSpPr>
            <p:spPr>
              <a:xfrm>
                <a:off x="1623388" y="1278834"/>
                <a:ext cx="4472612" cy="43732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latin typeface="Times" panose="02020603050405020304" pitchFamily="18" charset="0"/>
                    <a:cs typeface="Times" panose="02020603050405020304" pitchFamily="18" charset="0"/>
                  </a:rPr>
                  <a:t>ANÁLISIS</a:t>
                </a:r>
              </a:p>
            </p:txBody>
          </p:sp>
        </p:grpSp>
        <p:grpSp>
          <p:nvGrpSpPr>
            <p:cNvPr id="37" name="Grupo 36">
              <a:extLst>
                <a:ext uri="{FF2B5EF4-FFF2-40B4-BE49-F238E27FC236}">
                  <a16:creationId xmlns:a16="http://schemas.microsoft.com/office/drawing/2014/main" id="{E101FE87-6885-4702-8CA3-19E7A741DED1}"/>
                </a:ext>
              </a:extLst>
            </p:cNvPr>
            <p:cNvGrpSpPr/>
            <p:nvPr/>
          </p:nvGrpSpPr>
          <p:grpSpPr>
            <a:xfrm>
              <a:off x="1104316" y="4398856"/>
              <a:ext cx="5221357" cy="400110"/>
              <a:chOff x="874643" y="1232452"/>
              <a:chExt cx="5221357" cy="530087"/>
            </a:xfrm>
            <a:solidFill>
              <a:schemeClr val="bg1">
                <a:lumMod val="50000"/>
              </a:schemeClr>
            </a:solidFill>
          </p:grpSpPr>
          <p:sp>
            <p:nvSpPr>
              <p:cNvPr id="38" name="Rectángulo 37">
                <a:extLst>
                  <a:ext uri="{FF2B5EF4-FFF2-40B4-BE49-F238E27FC236}">
                    <a16:creationId xmlns:a16="http://schemas.microsoft.com/office/drawing/2014/main" id="{0621F465-9ADE-4463-8A23-0C91A0B63F1C}"/>
                  </a:ext>
                </a:extLst>
              </p:cNvPr>
              <p:cNvSpPr/>
              <p:nvPr/>
            </p:nvSpPr>
            <p:spPr>
              <a:xfrm>
                <a:off x="874643" y="1232452"/>
                <a:ext cx="636105" cy="530087"/>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latin typeface="Bahnschrift" panose="020B0502040204020203" pitchFamily="34" charset="0"/>
                  </a:rPr>
                  <a:t>8</a:t>
                </a:r>
              </a:p>
            </p:txBody>
          </p:sp>
          <p:sp>
            <p:nvSpPr>
              <p:cNvPr id="39" name="Rectángulo: esquinas redondeadas 38">
                <a:extLst>
                  <a:ext uri="{FF2B5EF4-FFF2-40B4-BE49-F238E27FC236}">
                    <a16:creationId xmlns:a16="http://schemas.microsoft.com/office/drawing/2014/main" id="{66FA48B4-21A5-4A1C-A6B9-622C3AB094D6}"/>
                  </a:ext>
                </a:extLst>
              </p:cNvPr>
              <p:cNvSpPr/>
              <p:nvPr/>
            </p:nvSpPr>
            <p:spPr>
              <a:xfrm>
                <a:off x="1623388" y="1278834"/>
                <a:ext cx="4472612" cy="43732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latin typeface="Times" panose="02020603050405020304" pitchFamily="18" charset="0"/>
                    <a:cs typeface="Times" panose="02020603050405020304" pitchFamily="18" charset="0"/>
                  </a:rPr>
                  <a:t>RESULTADOS</a:t>
                </a:r>
              </a:p>
            </p:txBody>
          </p:sp>
        </p:grpSp>
      </p:grpSp>
    </p:spTree>
    <p:extLst>
      <p:ext uri="{BB962C8B-B14F-4D97-AF65-F5344CB8AC3E}">
        <p14:creationId xmlns:p14="http://schemas.microsoft.com/office/powerpoint/2010/main" val="22802021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2"/>
          <a:srcRect l="74063" t="86129" r="1094" b="3057"/>
          <a:stretch/>
        </p:blipFill>
        <p:spPr>
          <a:xfrm>
            <a:off x="9916734" y="6087006"/>
            <a:ext cx="2167674" cy="783152"/>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2"/>
          <a:srcRect t="89186" r="25938"/>
          <a:stretch/>
        </p:blipFill>
        <p:spPr>
          <a:xfrm>
            <a:off x="0" y="6116724"/>
            <a:ext cx="9929613" cy="741276"/>
          </a:xfrm>
          <a:prstGeom prst="rect">
            <a:avLst/>
          </a:prstGeom>
        </p:spPr>
      </p:pic>
      <p:sp>
        <p:nvSpPr>
          <p:cNvPr id="4" name="CuadroTexto 3">
            <a:extLst>
              <a:ext uri="{FF2B5EF4-FFF2-40B4-BE49-F238E27FC236}">
                <a16:creationId xmlns:a16="http://schemas.microsoft.com/office/drawing/2014/main" id="{AB079F94-23A3-4810-90A4-443B0813102B}"/>
              </a:ext>
            </a:extLst>
          </p:cNvPr>
          <p:cNvSpPr txBox="1"/>
          <p:nvPr/>
        </p:nvSpPr>
        <p:spPr>
          <a:xfrm>
            <a:off x="346299" y="214859"/>
            <a:ext cx="6002986" cy="400110"/>
          </a:xfrm>
          <a:prstGeom prst="rect">
            <a:avLst/>
          </a:prstGeom>
          <a:noFill/>
        </p:spPr>
        <p:txBody>
          <a:bodyPr wrap="square" rtlCol="0" anchor="ctr">
            <a:spAutoFit/>
          </a:bodyPr>
          <a:lstStyle/>
          <a:p>
            <a:r>
              <a:rPr lang="es-EC" sz="2000" b="1" dirty="0">
                <a:latin typeface="Times New Roman" panose="02020603050405020304" pitchFamily="18" charset="0"/>
                <a:cs typeface="Times New Roman" panose="02020603050405020304" pitchFamily="18" charset="0"/>
              </a:rPr>
              <a:t>RESULTADOS</a:t>
            </a:r>
          </a:p>
        </p:txBody>
      </p:sp>
      <p:sp>
        <p:nvSpPr>
          <p:cNvPr id="5" name="CuadroTexto 4">
            <a:extLst>
              <a:ext uri="{FF2B5EF4-FFF2-40B4-BE49-F238E27FC236}">
                <a16:creationId xmlns:a16="http://schemas.microsoft.com/office/drawing/2014/main" id="{860B3EA6-B4D0-404A-9337-05877AC14AA6}"/>
              </a:ext>
            </a:extLst>
          </p:cNvPr>
          <p:cNvSpPr txBox="1"/>
          <p:nvPr/>
        </p:nvSpPr>
        <p:spPr>
          <a:xfrm>
            <a:off x="346299" y="614969"/>
            <a:ext cx="6002986" cy="400110"/>
          </a:xfrm>
          <a:prstGeom prst="rect">
            <a:avLst/>
          </a:prstGeom>
          <a:noFill/>
        </p:spPr>
        <p:txBody>
          <a:bodyPr wrap="square" rtlCol="0" anchor="ctr">
            <a:spAutoFit/>
          </a:bodyPr>
          <a:lstStyle/>
          <a:p>
            <a:r>
              <a:rPr lang="es-EC" sz="2000" b="1" dirty="0">
                <a:latin typeface="Times New Roman" panose="02020603050405020304" pitchFamily="18" charset="0"/>
                <a:cs typeface="Times New Roman" panose="02020603050405020304" pitchFamily="18" charset="0"/>
              </a:rPr>
              <a:t>ANÁLISIS DESCRIPTIVO</a:t>
            </a:r>
          </a:p>
        </p:txBody>
      </p:sp>
      <p:pic>
        <p:nvPicPr>
          <p:cNvPr id="8" name="Imagen 7">
            <a:extLst>
              <a:ext uri="{FF2B5EF4-FFF2-40B4-BE49-F238E27FC236}">
                <a16:creationId xmlns:a16="http://schemas.microsoft.com/office/drawing/2014/main" id="{69D80EAA-8C19-4ABD-B16E-8EA70EF4EC73}"/>
              </a:ext>
            </a:extLst>
          </p:cNvPr>
          <p:cNvPicPr>
            <a:picLocks noChangeAspect="1"/>
          </p:cNvPicPr>
          <p:nvPr/>
        </p:nvPicPr>
        <p:blipFill rotWithShape="1">
          <a:blip r:embed="rId3"/>
          <a:srcRect l="13484" r="5809"/>
          <a:stretch/>
        </p:blipFill>
        <p:spPr>
          <a:xfrm>
            <a:off x="408989" y="1087090"/>
            <a:ext cx="5591942" cy="4957623"/>
          </a:xfrm>
          <a:prstGeom prst="rect">
            <a:avLst/>
          </a:prstGeom>
        </p:spPr>
      </p:pic>
      <p:cxnSp>
        <p:nvCxnSpPr>
          <p:cNvPr id="10" name="Conector recto 9">
            <a:extLst>
              <a:ext uri="{FF2B5EF4-FFF2-40B4-BE49-F238E27FC236}">
                <a16:creationId xmlns:a16="http://schemas.microsoft.com/office/drawing/2014/main" id="{AD8AC6A2-7E77-4D8D-904E-B63CB574BC5B}"/>
              </a:ext>
            </a:extLst>
          </p:cNvPr>
          <p:cNvCxnSpPr>
            <a:cxnSpLocks/>
          </p:cNvCxnSpPr>
          <p:nvPr/>
        </p:nvCxnSpPr>
        <p:spPr>
          <a:xfrm>
            <a:off x="6096000" y="1129383"/>
            <a:ext cx="0" cy="4957623"/>
          </a:xfrm>
          <a:prstGeom prst="line">
            <a:avLst/>
          </a:prstGeom>
          <a:ln w="38100">
            <a:prstDash val="dash"/>
          </a:ln>
        </p:spPr>
        <p:style>
          <a:lnRef idx="1">
            <a:schemeClr val="dk1"/>
          </a:lnRef>
          <a:fillRef idx="0">
            <a:schemeClr val="dk1"/>
          </a:fillRef>
          <a:effectRef idx="0">
            <a:schemeClr val="dk1"/>
          </a:effectRef>
          <a:fontRef idx="minor">
            <a:schemeClr val="tx1"/>
          </a:fontRef>
        </p:style>
      </p:cxnSp>
      <p:pic>
        <p:nvPicPr>
          <p:cNvPr id="11" name="Imagen 10">
            <a:extLst>
              <a:ext uri="{FF2B5EF4-FFF2-40B4-BE49-F238E27FC236}">
                <a16:creationId xmlns:a16="http://schemas.microsoft.com/office/drawing/2014/main" id="{47C27B79-993E-4172-950F-DABC3F284320}"/>
              </a:ext>
            </a:extLst>
          </p:cNvPr>
          <p:cNvPicPr>
            <a:picLocks noChangeAspect="1"/>
          </p:cNvPicPr>
          <p:nvPr/>
        </p:nvPicPr>
        <p:blipFill rotWithShape="1">
          <a:blip r:embed="rId4"/>
          <a:srcRect l="16448" r="5595"/>
          <a:stretch/>
        </p:blipFill>
        <p:spPr>
          <a:xfrm>
            <a:off x="6702691" y="1108236"/>
            <a:ext cx="5381717" cy="4915329"/>
          </a:xfrm>
          <a:prstGeom prst="rect">
            <a:avLst/>
          </a:prstGeom>
        </p:spPr>
      </p:pic>
    </p:spTree>
    <p:extLst>
      <p:ext uri="{BB962C8B-B14F-4D97-AF65-F5344CB8AC3E}">
        <p14:creationId xmlns:p14="http://schemas.microsoft.com/office/powerpoint/2010/main" val="3065368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2"/>
          <a:srcRect l="74063" t="86129" r="1094" b="3057"/>
          <a:stretch/>
        </p:blipFill>
        <p:spPr>
          <a:xfrm>
            <a:off x="9916734" y="6087006"/>
            <a:ext cx="2167674" cy="783152"/>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2"/>
          <a:srcRect t="89186" r="25938"/>
          <a:stretch/>
        </p:blipFill>
        <p:spPr>
          <a:xfrm>
            <a:off x="0" y="6116724"/>
            <a:ext cx="9929613" cy="741276"/>
          </a:xfrm>
          <a:prstGeom prst="rect">
            <a:avLst/>
          </a:prstGeom>
        </p:spPr>
      </p:pic>
      <p:sp>
        <p:nvSpPr>
          <p:cNvPr id="4" name="CuadroTexto 3">
            <a:extLst>
              <a:ext uri="{FF2B5EF4-FFF2-40B4-BE49-F238E27FC236}">
                <a16:creationId xmlns:a16="http://schemas.microsoft.com/office/drawing/2014/main" id="{AB079F94-23A3-4810-90A4-443B0813102B}"/>
              </a:ext>
            </a:extLst>
          </p:cNvPr>
          <p:cNvSpPr txBox="1"/>
          <p:nvPr/>
        </p:nvSpPr>
        <p:spPr>
          <a:xfrm>
            <a:off x="346299" y="214859"/>
            <a:ext cx="6002986" cy="400110"/>
          </a:xfrm>
          <a:prstGeom prst="rect">
            <a:avLst/>
          </a:prstGeom>
          <a:noFill/>
        </p:spPr>
        <p:txBody>
          <a:bodyPr wrap="square" rtlCol="0" anchor="ctr">
            <a:spAutoFit/>
          </a:bodyPr>
          <a:lstStyle/>
          <a:p>
            <a:r>
              <a:rPr lang="es-EC" sz="2000" b="1" dirty="0">
                <a:latin typeface="Times New Roman" panose="02020603050405020304" pitchFamily="18" charset="0"/>
                <a:cs typeface="Times New Roman" panose="02020603050405020304" pitchFamily="18" charset="0"/>
              </a:rPr>
              <a:t>RESULTADOS</a:t>
            </a:r>
          </a:p>
        </p:txBody>
      </p:sp>
      <p:sp>
        <p:nvSpPr>
          <p:cNvPr id="5" name="CuadroTexto 4">
            <a:extLst>
              <a:ext uri="{FF2B5EF4-FFF2-40B4-BE49-F238E27FC236}">
                <a16:creationId xmlns:a16="http://schemas.microsoft.com/office/drawing/2014/main" id="{860B3EA6-B4D0-404A-9337-05877AC14AA6}"/>
              </a:ext>
            </a:extLst>
          </p:cNvPr>
          <p:cNvSpPr txBox="1"/>
          <p:nvPr/>
        </p:nvSpPr>
        <p:spPr>
          <a:xfrm>
            <a:off x="346298" y="614969"/>
            <a:ext cx="8681791" cy="400110"/>
          </a:xfrm>
          <a:prstGeom prst="rect">
            <a:avLst/>
          </a:prstGeom>
          <a:noFill/>
        </p:spPr>
        <p:txBody>
          <a:bodyPr wrap="square" rtlCol="0" anchor="ctr">
            <a:spAutoFit/>
          </a:bodyPr>
          <a:lstStyle/>
          <a:p>
            <a:r>
              <a:rPr lang="es-EC" sz="2000" b="1" dirty="0">
                <a:latin typeface="Times New Roman" panose="02020603050405020304" pitchFamily="18" charset="0"/>
                <a:cs typeface="Times New Roman" panose="02020603050405020304" pitchFamily="18" charset="0"/>
              </a:rPr>
              <a:t>ESCALA SECTOR DE UBICACIÓN</a:t>
            </a:r>
          </a:p>
        </p:txBody>
      </p:sp>
      <p:pic>
        <p:nvPicPr>
          <p:cNvPr id="12" name="Imagen 11">
            <a:extLst>
              <a:ext uri="{FF2B5EF4-FFF2-40B4-BE49-F238E27FC236}">
                <a16:creationId xmlns:a16="http://schemas.microsoft.com/office/drawing/2014/main" id="{31CE73CC-3E44-479C-8D8F-8330D5F78773}"/>
              </a:ext>
            </a:extLst>
          </p:cNvPr>
          <p:cNvPicPr>
            <a:picLocks noChangeAspect="1"/>
          </p:cNvPicPr>
          <p:nvPr/>
        </p:nvPicPr>
        <p:blipFill>
          <a:blip r:embed="rId3"/>
          <a:stretch>
            <a:fillRect/>
          </a:stretch>
        </p:blipFill>
        <p:spPr>
          <a:xfrm>
            <a:off x="1356574" y="1286360"/>
            <a:ext cx="9066727" cy="4559083"/>
          </a:xfrm>
          <a:prstGeom prst="rect">
            <a:avLst/>
          </a:prstGeom>
        </p:spPr>
      </p:pic>
    </p:spTree>
    <p:extLst>
      <p:ext uri="{BB962C8B-B14F-4D97-AF65-F5344CB8AC3E}">
        <p14:creationId xmlns:p14="http://schemas.microsoft.com/office/powerpoint/2010/main" val="36470505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2"/>
          <a:srcRect l="74063" t="86129" r="1094" b="3057"/>
          <a:stretch/>
        </p:blipFill>
        <p:spPr>
          <a:xfrm>
            <a:off x="9916734" y="6087006"/>
            <a:ext cx="2167674" cy="783152"/>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2"/>
          <a:srcRect t="89186" r="25938"/>
          <a:stretch/>
        </p:blipFill>
        <p:spPr>
          <a:xfrm>
            <a:off x="0" y="6116724"/>
            <a:ext cx="9929613" cy="741276"/>
          </a:xfrm>
          <a:prstGeom prst="rect">
            <a:avLst/>
          </a:prstGeom>
        </p:spPr>
      </p:pic>
      <p:sp>
        <p:nvSpPr>
          <p:cNvPr id="4" name="CuadroTexto 3">
            <a:extLst>
              <a:ext uri="{FF2B5EF4-FFF2-40B4-BE49-F238E27FC236}">
                <a16:creationId xmlns:a16="http://schemas.microsoft.com/office/drawing/2014/main" id="{AB079F94-23A3-4810-90A4-443B0813102B}"/>
              </a:ext>
            </a:extLst>
          </p:cNvPr>
          <p:cNvSpPr txBox="1"/>
          <p:nvPr/>
        </p:nvSpPr>
        <p:spPr>
          <a:xfrm>
            <a:off x="346299" y="214859"/>
            <a:ext cx="6002986" cy="400110"/>
          </a:xfrm>
          <a:prstGeom prst="rect">
            <a:avLst/>
          </a:prstGeom>
          <a:noFill/>
        </p:spPr>
        <p:txBody>
          <a:bodyPr wrap="square" rtlCol="0" anchor="ctr">
            <a:spAutoFit/>
          </a:bodyPr>
          <a:lstStyle/>
          <a:p>
            <a:r>
              <a:rPr lang="es-EC" sz="2000" b="1" dirty="0">
                <a:latin typeface="Times New Roman" panose="02020603050405020304" pitchFamily="18" charset="0"/>
                <a:cs typeface="Times New Roman" panose="02020603050405020304" pitchFamily="18" charset="0"/>
              </a:rPr>
              <a:t>RESULTADOS</a:t>
            </a:r>
          </a:p>
        </p:txBody>
      </p:sp>
      <p:sp>
        <p:nvSpPr>
          <p:cNvPr id="5" name="CuadroTexto 4">
            <a:extLst>
              <a:ext uri="{FF2B5EF4-FFF2-40B4-BE49-F238E27FC236}">
                <a16:creationId xmlns:a16="http://schemas.microsoft.com/office/drawing/2014/main" id="{860B3EA6-B4D0-404A-9337-05877AC14AA6}"/>
              </a:ext>
            </a:extLst>
          </p:cNvPr>
          <p:cNvSpPr txBox="1"/>
          <p:nvPr/>
        </p:nvSpPr>
        <p:spPr>
          <a:xfrm>
            <a:off x="346298" y="614969"/>
            <a:ext cx="8681791" cy="400110"/>
          </a:xfrm>
          <a:prstGeom prst="rect">
            <a:avLst/>
          </a:prstGeom>
          <a:noFill/>
        </p:spPr>
        <p:txBody>
          <a:bodyPr wrap="square" rtlCol="0" anchor="ctr">
            <a:spAutoFit/>
          </a:bodyPr>
          <a:lstStyle/>
          <a:p>
            <a:r>
              <a:rPr lang="es-EC" sz="2000" b="1" dirty="0">
                <a:latin typeface="Times New Roman" panose="02020603050405020304" pitchFamily="18" charset="0"/>
                <a:cs typeface="Times New Roman" panose="02020603050405020304" pitchFamily="18" charset="0"/>
              </a:rPr>
              <a:t>ESCALA TIPO DE PRODUCTO</a:t>
            </a:r>
          </a:p>
        </p:txBody>
      </p:sp>
      <p:pic>
        <p:nvPicPr>
          <p:cNvPr id="2" name="Imagen 1">
            <a:extLst>
              <a:ext uri="{FF2B5EF4-FFF2-40B4-BE49-F238E27FC236}">
                <a16:creationId xmlns:a16="http://schemas.microsoft.com/office/drawing/2014/main" id="{9FB4DD4E-91F0-48FA-9340-F286568E1D88}"/>
              </a:ext>
            </a:extLst>
          </p:cNvPr>
          <p:cNvPicPr>
            <a:picLocks noChangeAspect="1"/>
          </p:cNvPicPr>
          <p:nvPr/>
        </p:nvPicPr>
        <p:blipFill>
          <a:blip r:embed="rId3"/>
          <a:stretch>
            <a:fillRect/>
          </a:stretch>
        </p:blipFill>
        <p:spPr>
          <a:xfrm>
            <a:off x="1523014" y="1296881"/>
            <a:ext cx="8406599" cy="4946150"/>
          </a:xfrm>
          <a:prstGeom prst="rect">
            <a:avLst/>
          </a:prstGeom>
        </p:spPr>
      </p:pic>
    </p:spTree>
    <p:extLst>
      <p:ext uri="{BB962C8B-B14F-4D97-AF65-F5344CB8AC3E}">
        <p14:creationId xmlns:p14="http://schemas.microsoft.com/office/powerpoint/2010/main" val="9433231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2"/>
          <a:srcRect l="74063" t="86129" r="1094" b="3057"/>
          <a:stretch/>
        </p:blipFill>
        <p:spPr>
          <a:xfrm>
            <a:off x="9916734" y="6087006"/>
            <a:ext cx="2167674" cy="783152"/>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2"/>
          <a:srcRect t="89186" r="25938"/>
          <a:stretch/>
        </p:blipFill>
        <p:spPr>
          <a:xfrm>
            <a:off x="0" y="6116724"/>
            <a:ext cx="9929613" cy="741276"/>
          </a:xfrm>
          <a:prstGeom prst="rect">
            <a:avLst/>
          </a:prstGeom>
        </p:spPr>
      </p:pic>
      <p:sp>
        <p:nvSpPr>
          <p:cNvPr id="4" name="CuadroTexto 3">
            <a:extLst>
              <a:ext uri="{FF2B5EF4-FFF2-40B4-BE49-F238E27FC236}">
                <a16:creationId xmlns:a16="http://schemas.microsoft.com/office/drawing/2014/main" id="{AB079F94-23A3-4810-90A4-443B0813102B}"/>
              </a:ext>
            </a:extLst>
          </p:cNvPr>
          <p:cNvSpPr txBox="1"/>
          <p:nvPr/>
        </p:nvSpPr>
        <p:spPr>
          <a:xfrm>
            <a:off x="346299" y="214859"/>
            <a:ext cx="6002986" cy="400110"/>
          </a:xfrm>
          <a:prstGeom prst="rect">
            <a:avLst/>
          </a:prstGeom>
          <a:noFill/>
        </p:spPr>
        <p:txBody>
          <a:bodyPr wrap="square" rtlCol="0" anchor="ctr">
            <a:spAutoFit/>
          </a:bodyPr>
          <a:lstStyle/>
          <a:p>
            <a:r>
              <a:rPr lang="es-EC" sz="2000" b="1" dirty="0">
                <a:latin typeface="Times New Roman" panose="02020603050405020304" pitchFamily="18" charset="0"/>
                <a:cs typeface="Times New Roman" panose="02020603050405020304" pitchFamily="18" charset="0"/>
              </a:rPr>
              <a:t>RESULTADOS</a:t>
            </a:r>
          </a:p>
        </p:txBody>
      </p:sp>
      <p:sp>
        <p:nvSpPr>
          <p:cNvPr id="5" name="CuadroTexto 4">
            <a:extLst>
              <a:ext uri="{FF2B5EF4-FFF2-40B4-BE49-F238E27FC236}">
                <a16:creationId xmlns:a16="http://schemas.microsoft.com/office/drawing/2014/main" id="{860B3EA6-B4D0-404A-9337-05877AC14AA6}"/>
              </a:ext>
            </a:extLst>
          </p:cNvPr>
          <p:cNvSpPr txBox="1"/>
          <p:nvPr/>
        </p:nvSpPr>
        <p:spPr>
          <a:xfrm>
            <a:off x="346298" y="614969"/>
            <a:ext cx="11738110" cy="400110"/>
          </a:xfrm>
          <a:prstGeom prst="rect">
            <a:avLst/>
          </a:prstGeom>
          <a:noFill/>
        </p:spPr>
        <p:txBody>
          <a:bodyPr wrap="square" rtlCol="0" anchor="ctr">
            <a:spAutoFit/>
          </a:bodyPr>
          <a:lstStyle/>
          <a:p>
            <a:r>
              <a:rPr lang="es-EC" sz="2000" b="1" dirty="0">
                <a:latin typeface="Times New Roman" panose="02020603050405020304" pitchFamily="18" charset="0"/>
                <a:cs typeface="Times New Roman" panose="02020603050405020304" pitchFamily="18" charset="0"/>
              </a:rPr>
              <a:t>ESCALA MULTICANALES DE COMERICIALIZACIÓN</a:t>
            </a:r>
          </a:p>
        </p:txBody>
      </p:sp>
      <p:pic>
        <p:nvPicPr>
          <p:cNvPr id="8" name="Imagen 7">
            <a:extLst>
              <a:ext uri="{FF2B5EF4-FFF2-40B4-BE49-F238E27FC236}">
                <a16:creationId xmlns:a16="http://schemas.microsoft.com/office/drawing/2014/main" id="{CC688AB8-9D3F-44A8-9F62-A78B1CA66323}"/>
              </a:ext>
            </a:extLst>
          </p:cNvPr>
          <p:cNvPicPr>
            <a:picLocks noChangeAspect="1"/>
          </p:cNvPicPr>
          <p:nvPr/>
        </p:nvPicPr>
        <p:blipFill>
          <a:blip r:embed="rId3"/>
          <a:stretch>
            <a:fillRect/>
          </a:stretch>
        </p:blipFill>
        <p:spPr>
          <a:xfrm>
            <a:off x="1375842" y="1156706"/>
            <a:ext cx="8648712" cy="5086325"/>
          </a:xfrm>
          <a:prstGeom prst="rect">
            <a:avLst/>
          </a:prstGeom>
        </p:spPr>
      </p:pic>
    </p:spTree>
    <p:extLst>
      <p:ext uri="{BB962C8B-B14F-4D97-AF65-F5344CB8AC3E}">
        <p14:creationId xmlns:p14="http://schemas.microsoft.com/office/powerpoint/2010/main" val="1852530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2"/>
          <a:srcRect l="74063" t="86129" r="1094" b="3057"/>
          <a:stretch/>
        </p:blipFill>
        <p:spPr>
          <a:xfrm>
            <a:off x="9916734" y="6087006"/>
            <a:ext cx="2167674" cy="783152"/>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2"/>
          <a:srcRect t="89186" r="25938"/>
          <a:stretch/>
        </p:blipFill>
        <p:spPr>
          <a:xfrm>
            <a:off x="0" y="6116724"/>
            <a:ext cx="9929613" cy="741276"/>
          </a:xfrm>
          <a:prstGeom prst="rect">
            <a:avLst/>
          </a:prstGeom>
        </p:spPr>
      </p:pic>
      <p:sp>
        <p:nvSpPr>
          <p:cNvPr id="4" name="CuadroTexto 3">
            <a:extLst>
              <a:ext uri="{FF2B5EF4-FFF2-40B4-BE49-F238E27FC236}">
                <a16:creationId xmlns:a16="http://schemas.microsoft.com/office/drawing/2014/main" id="{AB079F94-23A3-4810-90A4-443B0813102B}"/>
              </a:ext>
            </a:extLst>
          </p:cNvPr>
          <p:cNvSpPr txBox="1"/>
          <p:nvPr/>
        </p:nvSpPr>
        <p:spPr>
          <a:xfrm>
            <a:off x="346299" y="214859"/>
            <a:ext cx="6002986" cy="400110"/>
          </a:xfrm>
          <a:prstGeom prst="rect">
            <a:avLst/>
          </a:prstGeom>
          <a:noFill/>
        </p:spPr>
        <p:txBody>
          <a:bodyPr wrap="square" rtlCol="0" anchor="ctr">
            <a:spAutoFit/>
          </a:bodyPr>
          <a:lstStyle/>
          <a:p>
            <a:r>
              <a:rPr lang="es-EC" sz="2000" b="1" dirty="0">
                <a:latin typeface="Times New Roman" panose="02020603050405020304" pitchFamily="18" charset="0"/>
                <a:cs typeface="Times New Roman" panose="02020603050405020304" pitchFamily="18" charset="0"/>
              </a:rPr>
              <a:t>RESULTADOS</a:t>
            </a:r>
          </a:p>
        </p:txBody>
      </p:sp>
      <p:sp>
        <p:nvSpPr>
          <p:cNvPr id="5" name="CuadroTexto 4">
            <a:extLst>
              <a:ext uri="{FF2B5EF4-FFF2-40B4-BE49-F238E27FC236}">
                <a16:creationId xmlns:a16="http://schemas.microsoft.com/office/drawing/2014/main" id="{860B3EA6-B4D0-404A-9337-05877AC14AA6}"/>
              </a:ext>
            </a:extLst>
          </p:cNvPr>
          <p:cNvSpPr txBox="1"/>
          <p:nvPr/>
        </p:nvSpPr>
        <p:spPr>
          <a:xfrm>
            <a:off x="346298" y="614969"/>
            <a:ext cx="4238581" cy="400110"/>
          </a:xfrm>
          <a:prstGeom prst="rect">
            <a:avLst/>
          </a:prstGeom>
          <a:noFill/>
        </p:spPr>
        <p:txBody>
          <a:bodyPr wrap="square" rtlCol="0" anchor="ctr">
            <a:spAutoFit/>
          </a:bodyPr>
          <a:lstStyle/>
          <a:p>
            <a:r>
              <a:rPr lang="es-EC" sz="2000" b="1" dirty="0">
                <a:latin typeface="Times New Roman" panose="02020603050405020304" pitchFamily="18" charset="0"/>
                <a:cs typeface="Times New Roman" panose="02020603050405020304" pitchFamily="18" charset="0"/>
              </a:rPr>
              <a:t>ANÁLISIS DE CONCORDANCIA </a:t>
            </a:r>
          </a:p>
        </p:txBody>
      </p:sp>
      <p:grpSp>
        <p:nvGrpSpPr>
          <p:cNvPr id="10" name="Grupo 9">
            <a:extLst>
              <a:ext uri="{FF2B5EF4-FFF2-40B4-BE49-F238E27FC236}">
                <a16:creationId xmlns:a16="http://schemas.microsoft.com/office/drawing/2014/main" id="{845432D3-F1CF-49A6-888D-28207677DB48}"/>
              </a:ext>
            </a:extLst>
          </p:cNvPr>
          <p:cNvGrpSpPr/>
          <p:nvPr/>
        </p:nvGrpSpPr>
        <p:grpSpPr>
          <a:xfrm>
            <a:off x="346298" y="2662009"/>
            <a:ext cx="4447474" cy="1884235"/>
            <a:chOff x="346298" y="2547002"/>
            <a:chExt cx="4627732" cy="1960604"/>
          </a:xfrm>
        </p:grpSpPr>
        <p:pic>
          <p:nvPicPr>
            <p:cNvPr id="9" name="Imagen 8">
              <a:extLst>
                <a:ext uri="{FF2B5EF4-FFF2-40B4-BE49-F238E27FC236}">
                  <a16:creationId xmlns:a16="http://schemas.microsoft.com/office/drawing/2014/main" id="{D9A5A55E-E0CB-40A9-AFB6-1383090925CC}"/>
                </a:ext>
              </a:extLst>
            </p:cNvPr>
            <p:cNvPicPr/>
            <p:nvPr/>
          </p:nvPicPr>
          <p:blipFill rotWithShape="1">
            <a:blip r:embed="rId3" cstate="print">
              <a:extLst>
                <a:ext uri="{28A0092B-C50C-407E-A947-70E740481C1C}">
                  <a14:useLocalDpi xmlns:a14="http://schemas.microsoft.com/office/drawing/2010/main" val="0"/>
                </a:ext>
              </a:extLst>
            </a:blip>
            <a:srcRect r="55563" b="18978"/>
            <a:stretch/>
          </p:blipFill>
          <p:spPr bwMode="auto">
            <a:xfrm>
              <a:off x="346298" y="2547002"/>
              <a:ext cx="4627732" cy="1960604"/>
            </a:xfrm>
            <a:prstGeom prst="rect">
              <a:avLst/>
            </a:prstGeom>
            <a:noFill/>
            <a:ln>
              <a:noFill/>
            </a:ln>
            <a:extLst>
              <a:ext uri="{53640926-AAD7-44D8-BBD7-CCE9431645EC}">
                <a14:shadowObscured xmlns:a14="http://schemas.microsoft.com/office/drawing/2010/main"/>
              </a:ext>
            </a:extLst>
          </p:spPr>
        </p:pic>
        <p:cxnSp>
          <p:nvCxnSpPr>
            <p:cNvPr id="3" name="Conector recto 2">
              <a:extLst>
                <a:ext uri="{FF2B5EF4-FFF2-40B4-BE49-F238E27FC236}">
                  <a16:creationId xmlns:a16="http://schemas.microsoft.com/office/drawing/2014/main" id="{3493298F-99CE-45BB-8CFA-69348C5FCA0D}"/>
                </a:ext>
              </a:extLst>
            </p:cNvPr>
            <p:cNvCxnSpPr>
              <a:cxnSpLocks/>
            </p:cNvCxnSpPr>
            <p:nvPr/>
          </p:nvCxnSpPr>
          <p:spPr>
            <a:xfrm>
              <a:off x="346298" y="2871989"/>
              <a:ext cx="4496158" cy="0"/>
            </a:xfrm>
            <a:prstGeom prst="line">
              <a:avLst/>
            </a:prstGeom>
          </p:spPr>
          <p:style>
            <a:lnRef idx="1">
              <a:schemeClr val="dk1"/>
            </a:lnRef>
            <a:fillRef idx="0">
              <a:schemeClr val="dk1"/>
            </a:fillRef>
            <a:effectRef idx="0">
              <a:schemeClr val="dk1"/>
            </a:effectRef>
            <a:fontRef idx="minor">
              <a:schemeClr val="tx1"/>
            </a:fontRef>
          </p:style>
        </p:cxnSp>
      </p:grpSp>
      <p:pic>
        <p:nvPicPr>
          <p:cNvPr id="14" name="Imagen 13">
            <a:extLst>
              <a:ext uri="{FF2B5EF4-FFF2-40B4-BE49-F238E27FC236}">
                <a16:creationId xmlns:a16="http://schemas.microsoft.com/office/drawing/2014/main" id="{A69FA8EC-4748-4C17-9F49-D6FD8F9FD517}"/>
              </a:ext>
            </a:extLst>
          </p:cNvPr>
          <p:cNvPicPr/>
          <p:nvPr/>
        </p:nvPicPr>
        <p:blipFill rotWithShape="1">
          <a:blip r:embed="rId4" cstate="print">
            <a:extLst>
              <a:ext uri="{28A0092B-C50C-407E-A947-70E740481C1C}">
                <a14:useLocalDpi xmlns:a14="http://schemas.microsoft.com/office/drawing/2010/main" val="0"/>
              </a:ext>
            </a:extLst>
          </a:blip>
          <a:srcRect b="10983"/>
          <a:stretch/>
        </p:blipFill>
        <p:spPr bwMode="auto">
          <a:xfrm>
            <a:off x="5150906" y="2681896"/>
            <a:ext cx="6933502" cy="2363694"/>
          </a:xfrm>
          <a:prstGeom prst="rect">
            <a:avLst/>
          </a:prstGeom>
          <a:noFill/>
          <a:ln>
            <a:noFill/>
          </a:ln>
          <a:extLst>
            <a:ext uri="{53640926-AAD7-44D8-BBD7-CCE9431645EC}">
              <a14:shadowObscured xmlns:a14="http://schemas.microsoft.com/office/drawing/2010/main"/>
            </a:ext>
          </a:extLst>
        </p:spPr>
      </p:pic>
      <p:grpSp>
        <p:nvGrpSpPr>
          <p:cNvPr id="18" name="Grupo 17">
            <a:extLst>
              <a:ext uri="{FF2B5EF4-FFF2-40B4-BE49-F238E27FC236}">
                <a16:creationId xmlns:a16="http://schemas.microsoft.com/office/drawing/2014/main" id="{375379D3-3DF8-4A14-AE00-5FDD9374FF3C}"/>
              </a:ext>
            </a:extLst>
          </p:cNvPr>
          <p:cNvGrpSpPr/>
          <p:nvPr/>
        </p:nvGrpSpPr>
        <p:grpSpPr>
          <a:xfrm>
            <a:off x="1211690" y="1037290"/>
            <a:ext cx="2340004" cy="879574"/>
            <a:chOff x="262241" y="148"/>
            <a:chExt cx="1638559" cy="879574"/>
          </a:xfrm>
          <a:scene3d>
            <a:camera prst="orthographicFront"/>
            <a:lightRig rig="flat" dir="t"/>
          </a:scene3d>
        </p:grpSpPr>
        <p:sp>
          <p:nvSpPr>
            <p:cNvPr id="19" name="Rectángulo 18">
              <a:extLst>
                <a:ext uri="{FF2B5EF4-FFF2-40B4-BE49-F238E27FC236}">
                  <a16:creationId xmlns:a16="http://schemas.microsoft.com/office/drawing/2014/main" id="{AD0405A8-591F-4E4B-8917-D2B11076B14B}"/>
                </a:ext>
              </a:extLst>
            </p:cNvPr>
            <p:cNvSpPr/>
            <p:nvPr/>
          </p:nvSpPr>
          <p:spPr>
            <a:xfrm>
              <a:off x="262241" y="148"/>
              <a:ext cx="1465957" cy="879574"/>
            </a:xfrm>
            <a:prstGeom prst="rect">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20" name="CuadroTexto 19">
              <a:extLst>
                <a:ext uri="{FF2B5EF4-FFF2-40B4-BE49-F238E27FC236}">
                  <a16:creationId xmlns:a16="http://schemas.microsoft.com/office/drawing/2014/main" id="{58516532-F131-4277-AAD0-837A064F5C13}"/>
                </a:ext>
              </a:extLst>
            </p:cNvPr>
            <p:cNvSpPr txBox="1"/>
            <p:nvPr/>
          </p:nvSpPr>
          <p:spPr>
            <a:xfrm>
              <a:off x="262241" y="148"/>
              <a:ext cx="1638559" cy="879574"/>
            </a:xfrm>
            <a:prstGeom prst="rect">
              <a:avLst/>
            </a:prstGeom>
            <a:ln w="38100">
              <a:solidFill>
                <a:srgbClr val="002060"/>
              </a:solidFill>
            </a:ln>
          </p:spPr>
          <p:style>
            <a:lnRef idx="2">
              <a:schemeClr val="accent1"/>
            </a:lnRef>
            <a:fillRef idx="1">
              <a:schemeClr val="lt1"/>
            </a:fillRef>
            <a:effectRef idx="0">
              <a:schemeClr val="accent1"/>
            </a:effectRef>
            <a:fontRef idx="minor">
              <a:schemeClr val="dk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b="1" kern="1200" dirty="0">
                  <a:latin typeface="Times New Roman" panose="02020603050405020304" pitchFamily="18" charset="0"/>
                  <a:cs typeface="Times New Roman" panose="02020603050405020304" pitchFamily="18" charset="0"/>
                </a:rPr>
                <a:t>Coeficiente Kendall: </a:t>
              </a:r>
              <a:r>
                <a:rPr lang="es-EC" sz="1600" kern="1200" dirty="0">
                  <a:latin typeface="Times New Roman" panose="02020603050405020304" pitchFamily="18" charset="0"/>
                  <a:cs typeface="Times New Roman" panose="02020603050405020304" pitchFamily="18" charset="0"/>
                </a:rPr>
                <a:t>asociación entre las dimensiones </a:t>
              </a:r>
            </a:p>
          </p:txBody>
        </p:sp>
      </p:grpSp>
      <p:sp>
        <p:nvSpPr>
          <p:cNvPr id="21" name="6 CuadroTexto">
            <a:extLst>
              <a:ext uri="{FF2B5EF4-FFF2-40B4-BE49-F238E27FC236}">
                <a16:creationId xmlns:a16="http://schemas.microsoft.com/office/drawing/2014/main" id="{58A47BEB-7F58-4919-8E2E-2280F17530DF}"/>
              </a:ext>
            </a:extLst>
          </p:cNvPr>
          <p:cNvSpPr txBox="1"/>
          <p:nvPr/>
        </p:nvSpPr>
        <p:spPr>
          <a:xfrm>
            <a:off x="296269" y="5211529"/>
            <a:ext cx="4338637" cy="830997"/>
          </a:xfrm>
          <a:prstGeom prst="rect">
            <a:avLst/>
          </a:prstGeom>
          <a:noFill/>
        </p:spPr>
        <p:txBody>
          <a:bodyPr wrap="square" rtlCol="0">
            <a:spAutoFit/>
          </a:bodyPr>
          <a:lstStyle/>
          <a:p>
            <a:pPr algn="ctr"/>
            <a:r>
              <a:rPr lang="es-EC" sz="1600" b="1" dirty="0">
                <a:latin typeface="Times New Roman" panose="02020603050405020304" pitchFamily="18" charset="0"/>
                <a:cs typeface="Times New Roman" panose="02020603050405020304" pitchFamily="18" charset="0"/>
              </a:rPr>
              <a:t>Ho: </a:t>
            </a:r>
            <a:r>
              <a:rPr lang="es-EC" sz="1600" dirty="0">
                <a:latin typeface="Times New Roman" panose="02020603050405020304" pitchFamily="18" charset="0"/>
                <a:cs typeface="Times New Roman" panose="02020603050405020304" pitchFamily="18" charset="0"/>
              </a:rPr>
              <a:t>No existe asociación entre las dimensiones.</a:t>
            </a:r>
            <a:br>
              <a:rPr lang="es-EC" sz="1600" dirty="0">
                <a:latin typeface="Times New Roman" panose="02020603050405020304" pitchFamily="18" charset="0"/>
                <a:cs typeface="Times New Roman" panose="02020603050405020304" pitchFamily="18" charset="0"/>
              </a:rPr>
            </a:br>
            <a:br>
              <a:rPr lang="es-EC" sz="1600" dirty="0">
                <a:latin typeface="Times New Roman" panose="02020603050405020304" pitchFamily="18" charset="0"/>
                <a:cs typeface="Times New Roman" panose="02020603050405020304" pitchFamily="18" charset="0"/>
              </a:rPr>
            </a:br>
            <a:r>
              <a:rPr lang="es-EC" sz="1600" b="1" dirty="0">
                <a:latin typeface="Times New Roman" panose="02020603050405020304" pitchFamily="18" charset="0"/>
                <a:cs typeface="Times New Roman" panose="02020603050405020304" pitchFamily="18" charset="0"/>
              </a:rPr>
              <a:t>H1: </a:t>
            </a:r>
            <a:r>
              <a:rPr lang="es-EC" sz="1600" dirty="0">
                <a:latin typeface="Times New Roman" panose="02020603050405020304" pitchFamily="18" charset="0"/>
                <a:cs typeface="Times New Roman" panose="02020603050405020304" pitchFamily="18" charset="0"/>
              </a:rPr>
              <a:t>Existe asociación entre las dimensiones  </a:t>
            </a:r>
          </a:p>
        </p:txBody>
      </p:sp>
      <p:sp>
        <p:nvSpPr>
          <p:cNvPr id="22" name="7 CuadroTexto">
            <a:extLst>
              <a:ext uri="{FF2B5EF4-FFF2-40B4-BE49-F238E27FC236}">
                <a16:creationId xmlns:a16="http://schemas.microsoft.com/office/drawing/2014/main" id="{9FF57EF2-F1D2-4FA0-A8AC-ACCE12A1385F}"/>
              </a:ext>
            </a:extLst>
          </p:cNvPr>
          <p:cNvSpPr txBox="1"/>
          <p:nvPr/>
        </p:nvSpPr>
        <p:spPr>
          <a:xfrm>
            <a:off x="398577" y="4799441"/>
            <a:ext cx="4134020" cy="369332"/>
          </a:xfrm>
          <a:prstGeom prst="rect">
            <a:avLst/>
          </a:prstGeom>
          <a:noFill/>
        </p:spPr>
        <p:txBody>
          <a:bodyPr wrap="square" rtlCol="0">
            <a:spAutoFit/>
          </a:bodyPr>
          <a:lstStyle/>
          <a:p>
            <a:pPr algn="ctr"/>
            <a:r>
              <a:rPr lang="es-EC" sz="1600" dirty="0">
                <a:latin typeface="Times New Roman" panose="02020603050405020304" pitchFamily="18" charset="0"/>
                <a:cs typeface="Times New Roman" panose="02020603050405020304" pitchFamily="18" charset="0"/>
              </a:rPr>
              <a:t>Si P valor </a:t>
            </a:r>
            <a:r>
              <a:rPr lang="en-US" dirty="0"/>
              <a:t>≤</a:t>
            </a:r>
            <a:r>
              <a:rPr lang="es-EC" sz="1600" dirty="0">
                <a:latin typeface="Times New Roman" panose="02020603050405020304" pitchFamily="18" charset="0"/>
                <a:cs typeface="Times New Roman" panose="02020603050405020304" pitchFamily="18" charset="0"/>
              </a:rPr>
              <a:t> 0,05 </a:t>
            </a:r>
            <a:r>
              <a:rPr lang="es-EC" sz="1600" dirty="0">
                <a:latin typeface="Times New Roman" panose="02020603050405020304" pitchFamily="18" charset="0"/>
                <a:cs typeface="Times New Roman" panose="02020603050405020304" pitchFamily="18" charset="0"/>
                <a:sym typeface="Wingdings" panose="05000000000000000000" pitchFamily="2" charset="2"/>
              </a:rPr>
              <a:t> se rechaza Ho</a:t>
            </a:r>
            <a:endParaRPr lang="es-EC" sz="1600" dirty="0">
              <a:latin typeface="Times New Roman" panose="02020603050405020304" pitchFamily="18" charset="0"/>
              <a:cs typeface="Times New Roman" panose="02020603050405020304" pitchFamily="18" charset="0"/>
            </a:endParaRPr>
          </a:p>
        </p:txBody>
      </p:sp>
      <p:sp>
        <p:nvSpPr>
          <p:cNvPr id="23" name="Rectángulo 22">
            <a:extLst>
              <a:ext uri="{FF2B5EF4-FFF2-40B4-BE49-F238E27FC236}">
                <a16:creationId xmlns:a16="http://schemas.microsoft.com/office/drawing/2014/main" id="{79E5AB89-29BD-4547-A483-8C3F81486C30}"/>
              </a:ext>
            </a:extLst>
          </p:cNvPr>
          <p:cNvSpPr/>
          <p:nvPr/>
        </p:nvSpPr>
        <p:spPr>
          <a:xfrm>
            <a:off x="398576" y="3284116"/>
            <a:ext cx="4236329" cy="240940"/>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upo 23">
            <a:extLst>
              <a:ext uri="{FF2B5EF4-FFF2-40B4-BE49-F238E27FC236}">
                <a16:creationId xmlns:a16="http://schemas.microsoft.com/office/drawing/2014/main" id="{D7A47BF5-D718-4519-9091-CC70F9162F25}"/>
              </a:ext>
            </a:extLst>
          </p:cNvPr>
          <p:cNvGrpSpPr/>
          <p:nvPr/>
        </p:nvGrpSpPr>
        <p:grpSpPr>
          <a:xfrm>
            <a:off x="6781780" y="1043353"/>
            <a:ext cx="3444152" cy="879574"/>
            <a:chOff x="4222671" y="148"/>
            <a:chExt cx="1465957" cy="879574"/>
          </a:xfrm>
          <a:scene3d>
            <a:camera prst="orthographicFront"/>
            <a:lightRig rig="flat" dir="t"/>
          </a:scene3d>
        </p:grpSpPr>
        <p:sp>
          <p:nvSpPr>
            <p:cNvPr id="25" name="Rectángulo 24">
              <a:extLst>
                <a:ext uri="{FF2B5EF4-FFF2-40B4-BE49-F238E27FC236}">
                  <a16:creationId xmlns:a16="http://schemas.microsoft.com/office/drawing/2014/main" id="{58069427-E30D-45AC-B46A-F61F802BA27E}"/>
                </a:ext>
              </a:extLst>
            </p:cNvPr>
            <p:cNvSpPr/>
            <p:nvPr/>
          </p:nvSpPr>
          <p:spPr>
            <a:xfrm>
              <a:off x="4222671" y="148"/>
              <a:ext cx="1465957" cy="879574"/>
            </a:xfrm>
            <a:prstGeom prst="rect">
              <a:avLst/>
            </a:prstGeom>
            <a:solidFill>
              <a:schemeClr val="accent1">
                <a:lumMod val="90000"/>
              </a:schemeClr>
            </a:solidFill>
            <a:ln w="38100">
              <a:solidFill>
                <a:srgbClr val="FFC000"/>
              </a:solidFill>
            </a:ln>
            <a:sp3d prstMaterial="dkEdge">
              <a:bevelT w="8200" h="38100"/>
            </a:sp3d>
          </p:spPr>
          <p:style>
            <a:lnRef idx="0">
              <a:schemeClr val="lt1">
                <a:hueOff val="0"/>
                <a:satOff val="0"/>
                <a:lumOff val="0"/>
                <a:alphaOff val="0"/>
              </a:schemeClr>
            </a:lnRef>
            <a:fillRef idx="2">
              <a:scrgbClr r="0" g="0" b="0"/>
            </a:fillRef>
            <a:effectRef idx="1">
              <a:schemeClr val="accent5">
                <a:hueOff val="3257026"/>
                <a:satOff val="11196"/>
                <a:lumOff val="-53726"/>
                <a:alphaOff val="0"/>
              </a:schemeClr>
            </a:effectRef>
            <a:fontRef idx="minor">
              <a:schemeClr val="dk1"/>
            </a:fontRef>
          </p:style>
        </p:sp>
        <p:sp>
          <p:nvSpPr>
            <p:cNvPr id="26" name="CuadroTexto 25">
              <a:extLst>
                <a:ext uri="{FF2B5EF4-FFF2-40B4-BE49-F238E27FC236}">
                  <a16:creationId xmlns:a16="http://schemas.microsoft.com/office/drawing/2014/main" id="{9B000283-8A9A-4FFB-923B-3492F69737D9}"/>
                </a:ext>
              </a:extLst>
            </p:cNvPr>
            <p:cNvSpPr txBox="1"/>
            <p:nvPr/>
          </p:nvSpPr>
          <p:spPr>
            <a:xfrm>
              <a:off x="4222671" y="148"/>
              <a:ext cx="1465957" cy="879574"/>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b="1" kern="1200" dirty="0">
                  <a:latin typeface="Times New Roman" panose="02020603050405020304" pitchFamily="18" charset="0"/>
                  <a:cs typeface="Times New Roman" panose="02020603050405020304" pitchFamily="18" charset="0"/>
                </a:rPr>
                <a:t>Estadístico Kappa: </a:t>
              </a:r>
            </a:p>
            <a:p>
              <a:pPr marL="0" lvl="0" indent="0" algn="ctr" defTabSz="622300">
                <a:lnSpc>
                  <a:spcPct val="90000"/>
                </a:lnSpc>
                <a:spcBef>
                  <a:spcPct val="0"/>
                </a:spcBef>
                <a:spcAft>
                  <a:spcPct val="35000"/>
                </a:spcAft>
                <a:buNone/>
              </a:pPr>
              <a:r>
                <a:rPr lang="es-EC" sz="1600" kern="1200" dirty="0">
                  <a:latin typeface="Times New Roman" panose="02020603050405020304" pitchFamily="18" charset="0"/>
                  <a:cs typeface="Times New Roman" panose="02020603050405020304" pitchFamily="18" charset="0"/>
                </a:rPr>
                <a:t>Concordancia del instrumento para todas las dimensiones</a:t>
              </a:r>
            </a:p>
          </p:txBody>
        </p:sp>
      </p:grpSp>
      <p:sp>
        <p:nvSpPr>
          <p:cNvPr id="27" name="Rectángulo 26">
            <a:extLst>
              <a:ext uri="{FF2B5EF4-FFF2-40B4-BE49-F238E27FC236}">
                <a16:creationId xmlns:a16="http://schemas.microsoft.com/office/drawing/2014/main" id="{330A341C-CB0A-4043-8693-68D8896949A3}"/>
              </a:ext>
            </a:extLst>
          </p:cNvPr>
          <p:cNvSpPr/>
          <p:nvPr/>
        </p:nvSpPr>
        <p:spPr>
          <a:xfrm>
            <a:off x="6814052" y="3096485"/>
            <a:ext cx="1209486" cy="1823245"/>
          </a:xfrm>
          <a:prstGeom prst="rect">
            <a:avLst/>
          </a:prstGeom>
          <a:noFill/>
          <a:ln w="38100">
            <a:solidFill>
              <a:srgbClr val="FFC000"/>
            </a:solidFill>
          </a:ln>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3257026"/>
              <a:satOff val="11196"/>
              <a:lumOff val="-53726"/>
              <a:alphaOff val="0"/>
            </a:schemeClr>
          </a:effectRef>
          <a:fontRef idx="minor">
            <a:schemeClr val="dk1"/>
          </a:fontRef>
        </p:style>
      </p:sp>
      <p:grpSp>
        <p:nvGrpSpPr>
          <p:cNvPr id="32" name="Grupo 31">
            <a:extLst>
              <a:ext uri="{FF2B5EF4-FFF2-40B4-BE49-F238E27FC236}">
                <a16:creationId xmlns:a16="http://schemas.microsoft.com/office/drawing/2014/main" id="{9544584D-C184-4B51-B73E-6C9E093205FF}"/>
              </a:ext>
            </a:extLst>
          </p:cNvPr>
          <p:cNvGrpSpPr/>
          <p:nvPr/>
        </p:nvGrpSpPr>
        <p:grpSpPr>
          <a:xfrm>
            <a:off x="482471" y="2167967"/>
            <a:ext cx="3966232" cy="404076"/>
            <a:chOff x="398576" y="2143105"/>
            <a:chExt cx="3966232" cy="404076"/>
          </a:xfrm>
        </p:grpSpPr>
        <p:cxnSp>
          <p:nvCxnSpPr>
            <p:cNvPr id="29" name="Conector recto de flecha 28">
              <a:extLst>
                <a:ext uri="{FF2B5EF4-FFF2-40B4-BE49-F238E27FC236}">
                  <a16:creationId xmlns:a16="http://schemas.microsoft.com/office/drawing/2014/main" id="{74F6EEF4-631F-4C69-A9FD-ED1894D75EFD}"/>
                </a:ext>
              </a:extLst>
            </p:cNvPr>
            <p:cNvCxnSpPr/>
            <p:nvPr/>
          </p:nvCxnSpPr>
          <p:spPr>
            <a:xfrm>
              <a:off x="659616" y="2343160"/>
              <a:ext cx="3444152" cy="0"/>
            </a:xfrm>
            <a:prstGeom prst="straightConnector1">
              <a:avLst/>
            </a:prstGeom>
            <a:ln w="5715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CuadroTexto 29">
              <a:extLst>
                <a:ext uri="{FF2B5EF4-FFF2-40B4-BE49-F238E27FC236}">
                  <a16:creationId xmlns:a16="http://schemas.microsoft.com/office/drawing/2014/main" id="{312905F9-897A-446F-A8D2-9B0693C95D54}"/>
                </a:ext>
              </a:extLst>
            </p:cNvPr>
            <p:cNvSpPr txBox="1"/>
            <p:nvPr/>
          </p:nvSpPr>
          <p:spPr>
            <a:xfrm>
              <a:off x="398576" y="2147071"/>
              <a:ext cx="283638" cy="400110"/>
            </a:xfrm>
            <a:prstGeom prst="rect">
              <a:avLst/>
            </a:prstGeom>
            <a:noFill/>
          </p:spPr>
          <p:txBody>
            <a:bodyPr wrap="square" rtlCol="0" anchor="ctr">
              <a:spAutoFit/>
            </a:bodyPr>
            <a:lstStyle/>
            <a:p>
              <a:pPr algn="ctr"/>
              <a:r>
                <a:rPr lang="es-EC" sz="2000" b="1" dirty="0">
                  <a:latin typeface="Times New Roman" panose="02020603050405020304" pitchFamily="18" charset="0"/>
                  <a:cs typeface="Times New Roman" panose="02020603050405020304" pitchFamily="18" charset="0"/>
                </a:rPr>
                <a:t>0</a:t>
              </a:r>
            </a:p>
          </p:txBody>
        </p:sp>
        <p:sp>
          <p:nvSpPr>
            <p:cNvPr id="31" name="CuadroTexto 30">
              <a:extLst>
                <a:ext uri="{FF2B5EF4-FFF2-40B4-BE49-F238E27FC236}">
                  <a16:creationId xmlns:a16="http://schemas.microsoft.com/office/drawing/2014/main" id="{7A3937BA-98FA-4006-8FBD-E7EE25F35C3C}"/>
                </a:ext>
              </a:extLst>
            </p:cNvPr>
            <p:cNvSpPr txBox="1"/>
            <p:nvPr/>
          </p:nvSpPr>
          <p:spPr>
            <a:xfrm>
              <a:off x="4081170" y="2143105"/>
              <a:ext cx="283638" cy="400110"/>
            </a:xfrm>
            <a:prstGeom prst="rect">
              <a:avLst/>
            </a:prstGeom>
            <a:noFill/>
          </p:spPr>
          <p:txBody>
            <a:bodyPr wrap="square" rtlCol="0" anchor="ctr">
              <a:spAutoFit/>
            </a:bodyPr>
            <a:lstStyle/>
            <a:p>
              <a:pPr algn="ctr"/>
              <a:r>
                <a:rPr lang="es-EC" sz="2000" b="1" dirty="0">
                  <a:latin typeface="Times New Roman" panose="02020603050405020304" pitchFamily="18" charset="0"/>
                  <a:cs typeface="Times New Roman" panose="02020603050405020304" pitchFamily="18" charset="0"/>
                </a:rPr>
                <a:t>1</a:t>
              </a:r>
            </a:p>
          </p:txBody>
        </p:sp>
      </p:grpSp>
      <p:grpSp>
        <p:nvGrpSpPr>
          <p:cNvPr id="33" name="Grupo 32">
            <a:extLst>
              <a:ext uri="{FF2B5EF4-FFF2-40B4-BE49-F238E27FC236}">
                <a16:creationId xmlns:a16="http://schemas.microsoft.com/office/drawing/2014/main" id="{C927F06F-B34F-4724-814D-DAD2A97F8D07}"/>
              </a:ext>
            </a:extLst>
          </p:cNvPr>
          <p:cNvGrpSpPr/>
          <p:nvPr/>
        </p:nvGrpSpPr>
        <p:grpSpPr>
          <a:xfrm>
            <a:off x="6310647" y="2185449"/>
            <a:ext cx="4132892" cy="404076"/>
            <a:chOff x="231916" y="2143105"/>
            <a:chExt cx="4132892" cy="404076"/>
          </a:xfrm>
        </p:grpSpPr>
        <p:cxnSp>
          <p:nvCxnSpPr>
            <p:cNvPr id="34" name="Conector recto de flecha 33">
              <a:extLst>
                <a:ext uri="{FF2B5EF4-FFF2-40B4-BE49-F238E27FC236}">
                  <a16:creationId xmlns:a16="http://schemas.microsoft.com/office/drawing/2014/main" id="{19978913-ED1E-4DA0-87D4-3CEAC18005EE}"/>
                </a:ext>
              </a:extLst>
            </p:cNvPr>
            <p:cNvCxnSpPr/>
            <p:nvPr/>
          </p:nvCxnSpPr>
          <p:spPr>
            <a:xfrm>
              <a:off x="659616" y="2343160"/>
              <a:ext cx="3444152" cy="0"/>
            </a:xfrm>
            <a:prstGeom prst="straightConnector1">
              <a:avLst/>
            </a:prstGeom>
            <a:ln w="5715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9C4CFB94-C209-49C2-88E0-13F9AC3D2B0D}"/>
                </a:ext>
              </a:extLst>
            </p:cNvPr>
            <p:cNvSpPr txBox="1"/>
            <p:nvPr/>
          </p:nvSpPr>
          <p:spPr>
            <a:xfrm>
              <a:off x="231916" y="2147071"/>
              <a:ext cx="450298" cy="400110"/>
            </a:xfrm>
            <a:prstGeom prst="rect">
              <a:avLst/>
            </a:prstGeom>
            <a:noFill/>
          </p:spPr>
          <p:txBody>
            <a:bodyPr wrap="square" rtlCol="0" anchor="ctr">
              <a:spAutoFit/>
            </a:bodyPr>
            <a:lstStyle/>
            <a:p>
              <a:pPr algn="ctr"/>
              <a:r>
                <a:rPr lang="es-EC" sz="2000" b="1" dirty="0">
                  <a:latin typeface="Times New Roman" panose="02020603050405020304" pitchFamily="18" charset="0"/>
                  <a:cs typeface="Times New Roman" panose="02020603050405020304" pitchFamily="18" charset="0"/>
                </a:rPr>
                <a:t>-1</a:t>
              </a:r>
            </a:p>
          </p:txBody>
        </p:sp>
        <p:sp>
          <p:nvSpPr>
            <p:cNvPr id="36" name="CuadroTexto 35">
              <a:extLst>
                <a:ext uri="{FF2B5EF4-FFF2-40B4-BE49-F238E27FC236}">
                  <a16:creationId xmlns:a16="http://schemas.microsoft.com/office/drawing/2014/main" id="{893375C7-3721-486B-89F6-46AFB8561C16}"/>
                </a:ext>
              </a:extLst>
            </p:cNvPr>
            <p:cNvSpPr txBox="1"/>
            <p:nvPr/>
          </p:nvSpPr>
          <p:spPr>
            <a:xfrm>
              <a:off x="4081170" y="2143105"/>
              <a:ext cx="283638" cy="400110"/>
            </a:xfrm>
            <a:prstGeom prst="rect">
              <a:avLst/>
            </a:prstGeom>
            <a:noFill/>
          </p:spPr>
          <p:txBody>
            <a:bodyPr wrap="square" rtlCol="0" anchor="ctr">
              <a:spAutoFit/>
            </a:bodyPr>
            <a:lstStyle/>
            <a:p>
              <a:pPr algn="ctr"/>
              <a:r>
                <a:rPr lang="es-EC" sz="2000" b="1" dirty="0">
                  <a:latin typeface="Times New Roman" panose="02020603050405020304" pitchFamily="18" charset="0"/>
                  <a:cs typeface="Times New Roman" panose="02020603050405020304" pitchFamily="18" charset="0"/>
                </a:rPr>
                <a:t>1</a:t>
              </a:r>
            </a:p>
          </p:txBody>
        </p:sp>
      </p:grpSp>
    </p:spTree>
    <p:extLst>
      <p:ext uri="{BB962C8B-B14F-4D97-AF65-F5344CB8AC3E}">
        <p14:creationId xmlns:p14="http://schemas.microsoft.com/office/powerpoint/2010/main" val="40949768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2"/>
          <a:srcRect l="74063" t="86129" r="1094" b="3057"/>
          <a:stretch/>
        </p:blipFill>
        <p:spPr>
          <a:xfrm>
            <a:off x="9916734" y="6087006"/>
            <a:ext cx="2167674" cy="783152"/>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2"/>
          <a:srcRect t="89186" r="25938"/>
          <a:stretch/>
        </p:blipFill>
        <p:spPr>
          <a:xfrm>
            <a:off x="0" y="6116724"/>
            <a:ext cx="9929613" cy="741276"/>
          </a:xfrm>
          <a:prstGeom prst="rect">
            <a:avLst/>
          </a:prstGeom>
        </p:spPr>
      </p:pic>
      <p:sp>
        <p:nvSpPr>
          <p:cNvPr id="4" name="CuadroTexto 3">
            <a:extLst>
              <a:ext uri="{FF2B5EF4-FFF2-40B4-BE49-F238E27FC236}">
                <a16:creationId xmlns:a16="http://schemas.microsoft.com/office/drawing/2014/main" id="{AB079F94-23A3-4810-90A4-443B0813102B}"/>
              </a:ext>
            </a:extLst>
          </p:cNvPr>
          <p:cNvSpPr txBox="1"/>
          <p:nvPr/>
        </p:nvSpPr>
        <p:spPr>
          <a:xfrm>
            <a:off x="346299" y="214859"/>
            <a:ext cx="6002986" cy="400110"/>
          </a:xfrm>
          <a:prstGeom prst="rect">
            <a:avLst/>
          </a:prstGeom>
          <a:noFill/>
        </p:spPr>
        <p:txBody>
          <a:bodyPr wrap="square" rtlCol="0" anchor="ctr">
            <a:spAutoFit/>
          </a:bodyPr>
          <a:lstStyle/>
          <a:p>
            <a:r>
              <a:rPr lang="es-EC" sz="2000" b="1" dirty="0">
                <a:latin typeface="Times New Roman" panose="02020603050405020304" pitchFamily="18" charset="0"/>
                <a:cs typeface="Times New Roman" panose="02020603050405020304" pitchFamily="18" charset="0"/>
              </a:rPr>
              <a:t>RESULTADOS</a:t>
            </a:r>
          </a:p>
        </p:txBody>
      </p:sp>
      <p:sp>
        <p:nvSpPr>
          <p:cNvPr id="5" name="CuadroTexto 4">
            <a:extLst>
              <a:ext uri="{FF2B5EF4-FFF2-40B4-BE49-F238E27FC236}">
                <a16:creationId xmlns:a16="http://schemas.microsoft.com/office/drawing/2014/main" id="{860B3EA6-B4D0-404A-9337-05877AC14AA6}"/>
              </a:ext>
            </a:extLst>
          </p:cNvPr>
          <p:cNvSpPr txBox="1"/>
          <p:nvPr/>
        </p:nvSpPr>
        <p:spPr>
          <a:xfrm>
            <a:off x="346297" y="614969"/>
            <a:ext cx="10665139" cy="400110"/>
          </a:xfrm>
          <a:prstGeom prst="rect">
            <a:avLst/>
          </a:prstGeom>
          <a:noFill/>
        </p:spPr>
        <p:txBody>
          <a:bodyPr wrap="square" rtlCol="0" anchor="ctr">
            <a:spAutoFit/>
          </a:bodyPr>
          <a:lstStyle/>
          <a:p>
            <a:r>
              <a:rPr lang="es-EC" sz="2000" b="1" dirty="0">
                <a:latin typeface="Times New Roman" panose="02020603050405020304" pitchFamily="18" charset="0"/>
                <a:cs typeface="Times New Roman" panose="02020603050405020304" pitchFamily="18" charset="0"/>
              </a:rPr>
              <a:t>CONTRASTACIÓN DE HIPÓTESIS – REGRESIÓN LOGISTICA BINARIA </a:t>
            </a:r>
          </a:p>
        </p:txBody>
      </p:sp>
      <p:pic>
        <p:nvPicPr>
          <p:cNvPr id="2" name="Imagen 1">
            <a:extLst>
              <a:ext uri="{FF2B5EF4-FFF2-40B4-BE49-F238E27FC236}">
                <a16:creationId xmlns:a16="http://schemas.microsoft.com/office/drawing/2014/main" id="{1D87522A-DDF9-4365-AEEB-335B8C8A0EF7}"/>
              </a:ext>
            </a:extLst>
          </p:cNvPr>
          <p:cNvPicPr>
            <a:picLocks noChangeAspect="1"/>
          </p:cNvPicPr>
          <p:nvPr/>
        </p:nvPicPr>
        <p:blipFill rotWithShape="1">
          <a:blip r:embed="rId3"/>
          <a:srcRect r="28974"/>
          <a:stretch/>
        </p:blipFill>
        <p:spPr>
          <a:xfrm>
            <a:off x="346298" y="1115202"/>
            <a:ext cx="6183291" cy="1843233"/>
          </a:xfrm>
          <a:prstGeom prst="rect">
            <a:avLst/>
          </a:prstGeom>
        </p:spPr>
      </p:pic>
      <p:grpSp>
        <p:nvGrpSpPr>
          <p:cNvPr id="14" name="Grupo 13">
            <a:extLst>
              <a:ext uri="{FF2B5EF4-FFF2-40B4-BE49-F238E27FC236}">
                <a16:creationId xmlns:a16="http://schemas.microsoft.com/office/drawing/2014/main" id="{A7D84C31-B6D0-4E12-AF67-BE4133B6BD4C}"/>
              </a:ext>
            </a:extLst>
          </p:cNvPr>
          <p:cNvGrpSpPr/>
          <p:nvPr/>
        </p:nvGrpSpPr>
        <p:grpSpPr>
          <a:xfrm>
            <a:off x="346298" y="3167320"/>
            <a:ext cx="7934817" cy="3075711"/>
            <a:chOff x="346298" y="3045597"/>
            <a:chExt cx="7934817" cy="3075711"/>
          </a:xfrm>
        </p:grpSpPr>
        <p:pic>
          <p:nvPicPr>
            <p:cNvPr id="8" name="Imagen 7">
              <a:extLst>
                <a:ext uri="{FF2B5EF4-FFF2-40B4-BE49-F238E27FC236}">
                  <a16:creationId xmlns:a16="http://schemas.microsoft.com/office/drawing/2014/main" id="{E3729C99-B8AD-4308-97B1-AE2334EF902E}"/>
                </a:ext>
              </a:extLst>
            </p:cNvPr>
            <p:cNvPicPr>
              <a:picLocks noChangeAspect="1"/>
            </p:cNvPicPr>
            <p:nvPr/>
          </p:nvPicPr>
          <p:blipFill>
            <a:blip r:embed="rId4"/>
            <a:stretch>
              <a:fillRect/>
            </a:stretch>
          </p:blipFill>
          <p:spPr>
            <a:xfrm>
              <a:off x="346298" y="3045597"/>
              <a:ext cx="7934817" cy="3075711"/>
            </a:xfrm>
            <a:prstGeom prst="rect">
              <a:avLst/>
            </a:prstGeom>
          </p:spPr>
        </p:pic>
        <p:cxnSp>
          <p:nvCxnSpPr>
            <p:cNvPr id="13" name="Conector recto 12">
              <a:extLst>
                <a:ext uri="{FF2B5EF4-FFF2-40B4-BE49-F238E27FC236}">
                  <a16:creationId xmlns:a16="http://schemas.microsoft.com/office/drawing/2014/main" id="{479B626F-2F43-4061-9B72-EE0F0D10C7FB}"/>
                </a:ext>
              </a:extLst>
            </p:cNvPr>
            <p:cNvCxnSpPr/>
            <p:nvPr/>
          </p:nvCxnSpPr>
          <p:spPr>
            <a:xfrm>
              <a:off x="346298" y="5473522"/>
              <a:ext cx="7329510" cy="0"/>
            </a:xfrm>
            <a:prstGeom prst="line">
              <a:avLst/>
            </a:prstGeom>
          </p:spPr>
          <p:style>
            <a:lnRef idx="1">
              <a:schemeClr val="dk1"/>
            </a:lnRef>
            <a:fillRef idx="0">
              <a:schemeClr val="dk1"/>
            </a:fillRef>
            <a:effectRef idx="0">
              <a:schemeClr val="dk1"/>
            </a:effectRef>
            <a:fontRef idx="minor">
              <a:schemeClr val="tx1"/>
            </a:fontRef>
          </p:style>
        </p:cxnSp>
      </p:grpSp>
      <p:sp>
        <p:nvSpPr>
          <p:cNvPr id="15" name="Rectángulo 14">
            <a:extLst>
              <a:ext uri="{FF2B5EF4-FFF2-40B4-BE49-F238E27FC236}">
                <a16:creationId xmlns:a16="http://schemas.microsoft.com/office/drawing/2014/main" id="{A94EA83A-1D06-4583-AFF5-943311C12FD6}"/>
              </a:ext>
            </a:extLst>
          </p:cNvPr>
          <p:cNvSpPr/>
          <p:nvPr/>
        </p:nvSpPr>
        <p:spPr>
          <a:xfrm>
            <a:off x="5293217" y="1536557"/>
            <a:ext cx="953037" cy="1322553"/>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ángulo 15">
            <a:extLst>
              <a:ext uri="{FF2B5EF4-FFF2-40B4-BE49-F238E27FC236}">
                <a16:creationId xmlns:a16="http://schemas.microsoft.com/office/drawing/2014/main" id="{14128736-B7A2-4727-87A2-03036AD4D299}"/>
              </a:ext>
            </a:extLst>
          </p:cNvPr>
          <p:cNvSpPr/>
          <p:nvPr/>
        </p:nvSpPr>
        <p:spPr>
          <a:xfrm>
            <a:off x="346297" y="5321442"/>
            <a:ext cx="7329511" cy="58639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upo 11">
            <a:extLst>
              <a:ext uri="{FF2B5EF4-FFF2-40B4-BE49-F238E27FC236}">
                <a16:creationId xmlns:a16="http://schemas.microsoft.com/office/drawing/2014/main" id="{5656D915-5766-4E2F-BB33-5B4828A20CAB}"/>
              </a:ext>
            </a:extLst>
          </p:cNvPr>
          <p:cNvGrpSpPr/>
          <p:nvPr/>
        </p:nvGrpSpPr>
        <p:grpSpPr>
          <a:xfrm>
            <a:off x="8281115" y="1446697"/>
            <a:ext cx="3059208" cy="1180242"/>
            <a:chOff x="262241" y="148"/>
            <a:chExt cx="1638559" cy="879574"/>
          </a:xfrm>
          <a:scene3d>
            <a:camera prst="orthographicFront"/>
            <a:lightRig rig="flat" dir="t"/>
          </a:scene3d>
        </p:grpSpPr>
        <p:sp>
          <p:nvSpPr>
            <p:cNvPr id="17" name="Rectángulo 16">
              <a:extLst>
                <a:ext uri="{FF2B5EF4-FFF2-40B4-BE49-F238E27FC236}">
                  <a16:creationId xmlns:a16="http://schemas.microsoft.com/office/drawing/2014/main" id="{FD682BAA-44D1-4374-B1CC-73C4F2DB8F5D}"/>
                </a:ext>
              </a:extLst>
            </p:cNvPr>
            <p:cNvSpPr/>
            <p:nvPr/>
          </p:nvSpPr>
          <p:spPr>
            <a:xfrm>
              <a:off x="262241" y="148"/>
              <a:ext cx="1465957" cy="879574"/>
            </a:xfrm>
            <a:prstGeom prst="rect">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18" name="CuadroTexto 17">
              <a:extLst>
                <a:ext uri="{FF2B5EF4-FFF2-40B4-BE49-F238E27FC236}">
                  <a16:creationId xmlns:a16="http://schemas.microsoft.com/office/drawing/2014/main" id="{111D3775-B15E-4ED2-860A-7A7748B69107}"/>
                </a:ext>
              </a:extLst>
            </p:cNvPr>
            <p:cNvSpPr txBox="1"/>
            <p:nvPr/>
          </p:nvSpPr>
          <p:spPr>
            <a:xfrm>
              <a:off x="262241" y="148"/>
              <a:ext cx="1638559" cy="879574"/>
            </a:xfrm>
            <a:prstGeom prst="rect">
              <a:avLst/>
            </a:prstGeom>
            <a:ln w="38100">
              <a:solidFill>
                <a:srgbClr val="002060"/>
              </a:solidFill>
            </a:ln>
          </p:spPr>
          <p:style>
            <a:lnRef idx="2">
              <a:schemeClr val="accent1"/>
            </a:lnRef>
            <a:fillRef idx="1">
              <a:schemeClr val="lt1"/>
            </a:fillRef>
            <a:effectRef idx="0">
              <a:schemeClr val="accent1"/>
            </a:effectRef>
            <a:fontRef idx="minor">
              <a:schemeClr val="dk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b="1" dirty="0">
                  <a:latin typeface="Times New Roman" panose="02020603050405020304" pitchFamily="18" charset="0"/>
                  <a:cs typeface="Times New Roman" panose="02020603050405020304" pitchFamily="18" charset="0"/>
                </a:rPr>
                <a:t>Prueba Ómnibus</a:t>
              </a:r>
              <a:r>
                <a:rPr lang="es-EC" b="1" kern="1200" dirty="0">
                  <a:latin typeface="Times New Roman" panose="02020603050405020304" pitchFamily="18" charset="0"/>
                  <a:cs typeface="Times New Roman" panose="02020603050405020304" pitchFamily="18" charset="0"/>
                </a:rPr>
                <a:t>:</a:t>
              </a:r>
            </a:p>
            <a:p>
              <a:pPr lvl="0" algn="ctr" defTabSz="622300">
                <a:lnSpc>
                  <a:spcPct val="90000"/>
                </a:lnSpc>
                <a:spcBef>
                  <a:spcPct val="0"/>
                </a:spcBef>
                <a:spcAft>
                  <a:spcPct val="35000"/>
                </a:spcAft>
              </a:pPr>
              <a:r>
                <a:rPr lang="es-EC" sz="1600" kern="1200" dirty="0">
                  <a:latin typeface="Times New Roman" panose="02020603050405020304" pitchFamily="18" charset="0"/>
                  <a:cs typeface="Times New Roman" panose="02020603050405020304" pitchFamily="18" charset="0"/>
                </a:rPr>
                <a:t>La significancia del Chi-cuadrado es </a:t>
              </a:r>
              <a:r>
                <a:rPr lang="es-EC" sz="1600" b="1" dirty="0">
                  <a:latin typeface="Times New Roman" panose="02020603050405020304" pitchFamily="18" charset="0"/>
                  <a:cs typeface="Times New Roman" panose="02020603050405020304" pitchFamily="18" charset="0"/>
                </a:rPr>
                <a:t>&lt; </a:t>
              </a:r>
              <a:r>
                <a:rPr lang="es-EC" sz="1600" dirty="0">
                  <a:latin typeface="Times New Roman" panose="02020603050405020304" pitchFamily="18" charset="0"/>
                  <a:cs typeface="Times New Roman" panose="02020603050405020304" pitchFamily="18" charset="0"/>
                </a:rPr>
                <a:t>0,05 el modelo es factible</a:t>
              </a:r>
              <a:endParaRPr lang="es-EC" sz="1600" kern="1200" dirty="0">
                <a:latin typeface="Times New Roman" panose="02020603050405020304" pitchFamily="18" charset="0"/>
                <a:cs typeface="Times New Roman" panose="02020603050405020304" pitchFamily="18" charset="0"/>
              </a:endParaRPr>
            </a:p>
          </p:txBody>
        </p:sp>
      </p:grpSp>
      <p:grpSp>
        <p:nvGrpSpPr>
          <p:cNvPr id="20" name="Grupo 19">
            <a:extLst>
              <a:ext uri="{FF2B5EF4-FFF2-40B4-BE49-F238E27FC236}">
                <a16:creationId xmlns:a16="http://schemas.microsoft.com/office/drawing/2014/main" id="{D108BAC4-9361-4731-AC7C-F72019B2400D}"/>
              </a:ext>
            </a:extLst>
          </p:cNvPr>
          <p:cNvGrpSpPr/>
          <p:nvPr/>
        </p:nvGrpSpPr>
        <p:grpSpPr>
          <a:xfrm>
            <a:off x="8281115" y="3781708"/>
            <a:ext cx="3059208" cy="1446312"/>
            <a:chOff x="262241" y="148"/>
            <a:chExt cx="1638559" cy="879574"/>
          </a:xfrm>
          <a:scene3d>
            <a:camera prst="orthographicFront"/>
            <a:lightRig rig="flat" dir="t"/>
          </a:scene3d>
        </p:grpSpPr>
        <p:sp>
          <p:nvSpPr>
            <p:cNvPr id="21" name="Rectángulo 20">
              <a:extLst>
                <a:ext uri="{FF2B5EF4-FFF2-40B4-BE49-F238E27FC236}">
                  <a16:creationId xmlns:a16="http://schemas.microsoft.com/office/drawing/2014/main" id="{02C2DF4D-AD10-4055-BA41-2D6D66D10584}"/>
                </a:ext>
              </a:extLst>
            </p:cNvPr>
            <p:cNvSpPr/>
            <p:nvPr/>
          </p:nvSpPr>
          <p:spPr>
            <a:xfrm>
              <a:off x="262241" y="148"/>
              <a:ext cx="1465957" cy="879574"/>
            </a:xfrm>
            <a:prstGeom prst="rect">
              <a:avLst/>
            </a:prstGeom>
            <a:ln>
              <a:solidFill>
                <a:srgbClr val="FFC000"/>
              </a:solidFill>
            </a:ln>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22" name="CuadroTexto 21">
              <a:extLst>
                <a:ext uri="{FF2B5EF4-FFF2-40B4-BE49-F238E27FC236}">
                  <a16:creationId xmlns:a16="http://schemas.microsoft.com/office/drawing/2014/main" id="{9945BFFA-1C3B-470D-A2E1-534D9C550428}"/>
                </a:ext>
              </a:extLst>
            </p:cNvPr>
            <p:cNvSpPr txBox="1"/>
            <p:nvPr/>
          </p:nvSpPr>
          <p:spPr>
            <a:xfrm>
              <a:off x="262241" y="148"/>
              <a:ext cx="1638559" cy="879574"/>
            </a:xfrm>
            <a:prstGeom prst="rect">
              <a:avLst/>
            </a:prstGeom>
            <a:ln w="38100">
              <a:solidFill>
                <a:srgbClr val="FFC000"/>
              </a:solidFill>
            </a:ln>
          </p:spPr>
          <p:style>
            <a:lnRef idx="2">
              <a:schemeClr val="accent1"/>
            </a:lnRef>
            <a:fillRef idx="1">
              <a:schemeClr val="lt1"/>
            </a:fillRef>
            <a:effectRef idx="0">
              <a:schemeClr val="accent1"/>
            </a:effectRef>
            <a:fontRef idx="minor">
              <a:schemeClr val="dk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b="1" dirty="0">
                  <a:latin typeface="Times New Roman" panose="02020603050405020304" pitchFamily="18" charset="0"/>
                  <a:cs typeface="Times New Roman" panose="02020603050405020304" pitchFamily="18" charset="0"/>
                </a:rPr>
                <a:t>Porcentaje Global</a:t>
              </a:r>
              <a:r>
                <a:rPr lang="es-EC" b="1" kern="1200" dirty="0">
                  <a:latin typeface="Times New Roman" panose="02020603050405020304" pitchFamily="18" charset="0"/>
                  <a:cs typeface="Times New Roman" panose="02020603050405020304" pitchFamily="18" charset="0"/>
                </a:rPr>
                <a:t>:</a:t>
              </a:r>
            </a:p>
            <a:p>
              <a:pPr lvl="0" algn="ctr" defTabSz="622300">
                <a:lnSpc>
                  <a:spcPct val="90000"/>
                </a:lnSpc>
                <a:spcBef>
                  <a:spcPct val="0"/>
                </a:spcBef>
                <a:spcAft>
                  <a:spcPct val="35000"/>
                </a:spcAft>
              </a:pPr>
              <a:r>
                <a:rPr lang="es-EC" sz="1600" kern="1200" dirty="0">
                  <a:latin typeface="Times New Roman" panose="02020603050405020304" pitchFamily="18" charset="0"/>
                  <a:cs typeface="Times New Roman" panose="02020603050405020304" pitchFamily="18" charset="0"/>
                </a:rPr>
                <a:t>Se pueden pronosticar 500 casos</a:t>
              </a:r>
            </a:p>
            <a:p>
              <a:pPr lvl="0" algn="ctr" defTabSz="622300">
                <a:lnSpc>
                  <a:spcPct val="90000"/>
                </a:lnSpc>
                <a:spcBef>
                  <a:spcPct val="0"/>
                </a:spcBef>
                <a:spcAft>
                  <a:spcPct val="35000"/>
                </a:spcAft>
              </a:pPr>
              <a:r>
                <a:rPr lang="es-EC" sz="1600" dirty="0">
                  <a:latin typeface="Times New Roman" panose="02020603050405020304" pitchFamily="18" charset="0"/>
                  <a:cs typeface="Times New Roman" panose="02020603050405020304" pitchFamily="18" charset="0"/>
                </a:rPr>
                <a:t>67.9 %</a:t>
              </a:r>
              <a:r>
                <a:rPr lang="es-EC" sz="1600" kern="1200" dirty="0">
                  <a:latin typeface="Times New Roman" panose="02020603050405020304" pitchFamily="18" charset="0"/>
                  <a:cs typeface="Times New Roman" panose="02020603050405020304" pitchFamily="18" charset="0"/>
                </a:rPr>
                <a:t> </a:t>
              </a:r>
            </a:p>
          </p:txBody>
        </p:sp>
      </p:grpSp>
    </p:spTree>
    <p:extLst>
      <p:ext uri="{BB962C8B-B14F-4D97-AF65-F5344CB8AC3E}">
        <p14:creationId xmlns:p14="http://schemas.microsoft.com/office/powerpoint/2010/main" val="2221193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2"/>
          <a:srcRect l="74063" t="86129" r="1094" b="3057"/>
          <a:stretch/>
        </p:blipFill>
        <p:spPr>
          <a:xfrm>
            <a:off x="9916734" y="6087006"/>
            <a:ext cx="2167674" cy="783152"/>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2"/>
          <a:srcRect t="89186" r="25938"/>
          <a:stretch/>
        </p:blipFill>
        <p:spPr>
          <a:xfrm>
            <a:off x="0" y="6116724"/>
            <a:ext cx="9929613" cy="741276"/>
          </a:xfrm>
          <a:prstGeom prst="rect">
            <a:avLst/>
          </a:prstGeom>
        </p:spPr>
      </p:pic>
      <p:sp>
        <p:nvSpPr>
          <p:cNvPr id="4" name="CuadroTexto 3">
            <a:extLst>
              <a:ext uri="{FF2B5EF4-FFF2-40B4-BE49-F238E27FC236}">
                <a16:creationId xmlns:a16="http://schemas.microsoft.com/office/drawing/2014/main" id="{AB079F94-23A3-4810-90A4-443B0813102B}"/>
              </a:ext>
            </a:extLst>
          </p:cNvPr>
          <p:cNvSpPr txBox="1"/>
          <p:nvPr/>
        </p:nvSpPr>
        <p:spPr>
          <a:xfrm>
            <a:off x="346299" y="214859"/>
            <a:ext cx="6002986" cy="400110"/>
          </a:xfrm>
          <a:prstGeom prst="rect">
            <a:avLst/>
          </a:prstGeom>
          <a:noFill/>
        </p:spPr>
        <p:txBody>
          <a:bodyPr wrap="square" rtlCol="0" anchor="ctr">
            <a:spAutoFit/>
          </a:bodyPr>
          <a:lstStyle/>
          <a:p>
            <a:r>
              <a:rPr lang="es-EC" sz="2000" b="1" dirty="0">
                <a:latin typeface="Times New Roman" panose="02020603050405020304" pitchFamily="18" charset="0"/>
                <a:cs typeface="Times New Roman" panose="02020603050405020304" pitchFamily="18" charset="0"/>
              </a:rPr>
              <a:t>RESULTADOS</a:t>
            </a:r>
          </a:p>
        </p:txBody>
      </p:sp>
      <p:sp>
        <p:nvSpPr>
          <p:cNvPr id="5" name="CuadroTexto 4">
            <a:extLst>
              <a:ext uri="{FF2B5EF4-FFF2-40B4-BE49-F238E27FC236}">
                <a16:creationId xmlns:a16="http://schemas.microsoft.com/office/drawing/2014/main" id="{860B3EA6-B4D0-404A-9337-05877AC14AA6}"/>
              </a:ext>
            </a:extLst>
          </p:cNvPr>
          <p:cNvSpPr txBox="1"/>
          <p:nvPr/>
        </p:nvSpPr>
        <p:spPr>
          <a:xfrm>
            <a:off x="335432" y="614969"/>
            <a:ext cx="10665139" cy="400110"/>
          </a:xfrm>
          <a:prstGeom prst="rect">
            <a:avLst/>
          </a:prstGeom>
          <a:noFill/>
        </p:spPr>
        <p:txBody>
          <a:bodyPr wrap="square" rtlCol="0" anchor="ctr">
            <a:spAutoFit/>
          </a:bodyPr>
          <a:lstStyle/>
          <a:p>
            <a:r>
              <a:rPr lang="es-EC" sz="2000" b="1" dirty="0">
                <a:latin typeface="Times New Roman" panose="02020603050405020304" pitchFamily="18" charset="0"/>
                <a:cs typeface="Times New Roman" panose="02020603050405020304" pitchFamily="18" charset="0"/>
              </a:rPr>
              <a:t>CONTRASTACIÓN DE HIPÓTESIS – REGRESIÓN LOGISTICA BINARIA </a:t>
            </a:r>
          </a:p>
        </p:txBody>
      </p:sp>
      <p:grpSp>
        <p:nvGrpSpPr>
          <p:cNvPr id="17" name="Grupo 16">
            <a:extLst>
              <a:ext uri="{FF2B5EF4-FFF2-40B4-BE49-F238E27FC236}">
                <a16:creationId xmlns:a16="http://schemas.microsoft.com/office/drawing/2014/main" id="{EF367FA0-A58A-4DCC-A86E-8E698F7F084D}"/>
              </a:ext>
            </a:extLst>
          </p:cNvPr>
          <p:cNvGrpSpPr/>
          <p:nvPr/>
        </p:nvGrpSpPr>
        <p:grpSpPr>
          <a:xfrm>
            <a:off x="3424167" y="4657996"/>
            <a:ext cx="5343665" cy="707886"/>
            <a:chOff x="2808136" y="4616089"/>
            <a:chExt cx="5343665" cy="707886"/>
          </a:xfrm>
        </p:grpSpPr>
        <p:sp>
          <p:nvSpPr>
            <p:cNvPr id="12" name="9 CuadroTexto">
              <a:extLst>
                <a:ext uri="{FF2B5EF4-FFF2-40B4-BE49-F238E27FC236}">
                  <a16:creationId xmlns:a16="http://schemas.microsoft.com/office/drawing/2014/main" id="{CD238CDC-62BF-43C5-A196-57CB430C1CF1}"/>
                </a:ext>
              </a:extLst>
            </p:cNvPr>
            <p:cNvSpPr txBox="1"/>
            <p:nvPr/>
          </p:nvSpPr>
          <p:spPr>
            <a:xfrm>
              <a:off x="2808136" y="4616089"/>
              <a:ext cx="2736840" cy="707886"/>
            </a:xfrm>
            <a:prstGeom prst="rect">
              <a:avLst/>
            </a:prstGeom>
            <a:noFill/>
          </p:spPr>
          <p:txBody>
            <a:bodyPr wrap="square" rtlCol="0">
              <a:spAutoFit/>
            </a:bodyPr>
            <a:lstStyle/>
            <a:p>
              <a:r>
                <a:rPr lang="es-EC" sz="2000" dirty="0">
                  <a:latin typeface="Times New Roman" panose="02020603050405020304" pitchFamily="18" charset="0"/>
                  <a:cs typeface="Times New Roman" panose="02020603050405020304" pitchFamily="18" charset="0"/>
                </a:rPr>
                <a:t>H0: Existe influencia</a:t>
              </a:r>
              <a:br>
                <a:rPr lang="es-EC" sz="2000" dirty="0">
                  <a:latin typeface="Times New Roman" panose="02020603050405020304" pitchFamily="18" charset="0"/>
                  <a:cs typeface="Times New Roman" panose="02020603050405020304" pitchFamily="18" charset="0"/>
                </a:rPr>
              </a:br>
              <a:r>
                <a:rPr lang="es-EC" sz="2000" dirty="0">
                  <a:latin typeface="Times New Roman" panose="02020603050405020304" pitchFamily="18" charset="0"/>
                  <a:cs typeface="Times New Roman" panose="02020603050405020304" pitchFamily="18" charset="0"/>
                </a:rPr>
                <a:t>H1: No existe influencia </a:t>
              </a:r>
            </a:p>
          </p:txBody>
        </p:sp>
        <p:sp>
          <p:nvSpPr>
            <p:cNvPr id="15" name="10 CuadroTexto">
              <a:extLst>
                <a:ext uri="{FF2B5EF4-FFF2-40B4-BE49-F238E27FC236}">
                  <a16:creationId xmlns:a16="http://schemas.microsoft.com/office/drawing/2014/main" id="{6D745ED0-E3A1-49D7-8540-460FC7067B44}"/>
                </a:ext>
              </a:extLst>
            </p:cNvPr>
            <p:cNvSpPr txBox="1"/>
            <p:nvPr/>
          </p:nvSpPr>
          <p:spPr>
            <a:xfrm>
              <a:off x="5544976" y="4659920"/>
              <a:ext cx="2606825" cy="400110"/>
            </a:xfrm>
            <a:prstGeom prst="rect">
              <a:avLst/>
            </a:prstGeom>
            <a:noFill/>
          </p:spPr>
          <p:txBody>
            <a:bodyPr wrap="square" rtlCol="0">
              <a:spAutoFit/>
            </a:bodyPr>
            <a:lstStyle/>
            <a:p>
              <a:r>
                <a:rPr lang="es-EC" sz="2000" dirty="0">
                  <a:latin typeface="Times New Roman" panose="02020603050405020304" pitchFamily="18" charset="0"/>
                  <a:cs typeface="Times New Roman" panose="02020603050405020304" pitchFamily="18" charset="0"/>
                </a:rPr>
                <a:t>p &lt; 0,05. Se acepta Ho</a:t>
              </a:r>
            </a:p>
          </p:txBody>
        </p:sp>
      </p:grpSp>
      <p:grpSp>
        <p:nvGrpSpPr>
          <p:cNvPr id="16" name="Grupo 15">
            <a:extLst>
              <a:ext uri="{FF2B5EF4-FFF2-40B4-BE49-F238E27FC236}">
                <a16:creationId xmlns:a16="http://schemas.microsoft.com/office/drawing/2014/main" id="{7FA037A6-282E-4226-BA28-30DBE1C0E391}"/>
              </a:ext>
            </a:extLst>
          </p:cNvPr>
          <p:cNvGrpSpPr/>
          <p:nvPr/>
        </p:nvGrpSpPr>
        <p:grpSpPr>
          <a:xfrm>
            <a:off x="1108165" y="1198775"/>
            <a:ext cx="9581302" cy="3075772"/>
            <a:chOff x="1108165" y="1198775"/>
            <a:chExt cx="9581302" cy="3075772"/>
          </a:xfrm>
        </p:grpSpPr>
        <p:pic>
          <p:nvPicPr>
            <p:cNvPr id="3" name="Imagen 2">
              <a:extLst>
                <a:ext uri="{FF2B5EF4-FFF2-40B4-BE49-F238E27FC236}">
                  <a16:creationId xmlns:a16="http://schemas.microsoft.com/office/drawing/2014/main" id="{6F274428-ADBD-41F3-9B4C-0AEF4CEE4A5B}"/>
                </a:ext>
              </a:extLst>
            </p:cNvPr>
            <p:cNvPicPr>
              <a:picLocks noChangeAspect="1"/>
            </p:cNvPicPr>
            <p:nvPr/>
          </p:nvPicPr>
          <p:blipFill>
            <a:blip r:embed="rId3"/>
            <a:stretch>
              <a:fillRect/>
            </a:stretch>
          </p:blipFill>
          <p:spPr>
            <a:xfrm>
              <a:off x="1108165" y="1198775"/>
              <a:ext cx="9581302" cy="2892076"/>
            </a:xfrm>
            <a:prstGeom prst="rect">
              <a:avLst/>
            </a:prstGeom>
          </p:spPr>
        </p:pic>
        <p:cxnSp>
          <p:nvCxnSpPr>
            <p:cNvPr id="11" name="Conector recto 10">
              <a:extLst>
                <a:ext uri="{FF2B5EF4-FFF2-40B4-BE49-F238E27FC236}">
                  <a16:creationId xmlns:a16="http://schemas.microsoft.com/office/drawing/2014/main" id="{A140586E-87C2-4B16-A873-A1168C639458}"/>
                </a:ext>
              </a:extLst>
            </p:cNvPr>
            <p:cNvCxnSpPr/>
            <p:nvPr/>
          </p:nvCxnSpPr>
          <p:spPr>
            <a:xfrm>
              <a:off x="1236372" y="4274547"/>
              <a:ext cx="9234152" cy="0"/>
            </a:xfrm>
            <a:prstGeom prst="line">
              <a:avLst/>
            </a:prstGeom>
          </p:spPr>
          <p:style>
            <a:lnRef idx="1">
              <a:schemeClr val="dk1"/>
            </a:lnRef>
            <a:fillRef idx="0">
              <a:schemeClr val="dk1"/>
            </a:fillRef>
            <a:effectRef idx="0">
              <a:schemeClr val="dk1"/>
            </a:effectRef>
            <a:fontRef idx="minor">
              <a:schemeClr val="tx1"/>
            </a:fontRef>
          </p:style>
        </p:cxnSp>
      </p:grpSp>
      <p:sp>
        <p:nvSpPr>
          <p:cNvPr id="18" name="Rectángulo 17">
            <a:extLst>
              <a:ext uri="{FF2B5EF4-FFF2-40B4-BE49-F238E27FC236}">
                <a16:creationId xmlns:a16="http://schemas.microsoft.com/office/drawing/2014/main" id="{9448E83C-91F7-4A15-8C5B-5C7CC3D1D309}"/>
              </a:ext>
            </a:extLst>
          </p:cNvPr>
          <p:cNvSpPr/>
          <p:nvPr/>
        </p:nvSpPr>
        <p:spPr>
          <a:xfrm>
            <a:off x="4964806" y="2086378"/>
            <a:ext cx="1023870" cy="211146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3643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2"/>
          <a:srcRect l="74063" t="86129" r="1094" b="3057"/>
          <a:stretch/>
        </p:blipFill>
        <p:spPr>
          <a:xfrm>
            <a:off x="9916734" y="6087006"/>
            <a:ext cx="2167674" cy="783152"/>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2"/>
          <a:srcRect t="89186" r="25938"/>
          <a:stretch/>
        </p:blipFill>
        <p:spPr>
          <a:xfrm>
            <a:off x="0" y="6116724"/>
            <a:ext cx="9929613" cy="741276"/>
          </a:xfrm>
          <a:prstGeom prst="rect">
            <a:avLst/>
          </a:prstGeom>
        </p:spPr>
      </p:pic>
      <p:sp>
        <p:nvSpPr>
          <p:cNvPr id="4" name="CuadroTexto 3">
            <a:extLst>
              <a:ext uri="{FF2B5EF4-FFF2-40B4-BE49-F238E27FC236}">
                <a16:creationId xmlns:a16="http://schemas.microsoft.com/office/drawing/2014/main" id="{AB079F94-23A3-4810-90A4-443B0813102B}"/>
              </a:ext>
            </a:extLst>
          </p:cNvPr>
          <p:cNvSpPr txBox="1"/>
          <p:nvPr/>
        </p:nvSpPr>
        <p:spPr>
          <a:xfrm>
            <a:off x="346299" y="214859"/>
            <a:ext cx="6002986" cy="400110"/>
          </a:xfrm>
          <a:prstGeom prst="rect">
            <a:avLst/>
          </a:prstGeom>
          <a:noFill/>
        </p:spPr>
        <p:txBody>
          <a:bodyPr wrap="square" rtlCol="0" anchor="ctr">
            <a:spAutoFit/>
          </a:bodyPr>
          <a:lstStyle/>
          <a:p>
            <a:r>
              <a:rPr lang="es-EC" sz="2000" b="1" dirty="0">
                <a:latin typeface="Times New Roman" panose="02020603050405020304" pitchFamily="18" charset="0"/>
                <a:cs typeface="Times New Roman" panose="02020603050405020304" pitchFamily="18" charset="0"/>
              </a:rPr>
              <a:t>CONCLUSIONES</a:t>
            </a:r>
          </a:p>
        </p:txBody>
      </p:sp>
      <p:sp>
        <p:nvSpPr>
          <p:cNvPr id="8" name="Rectángulo: esquinas redondeadas 7">
            <a:extLst>
              <a:ext uri="{FF2B5EF4-FFF2-40B4-BE49-F238E27FC236}">
                <a16:creationId xmlns:a16="http://schemas.microsoft.com/office/drawing/2014/main" id="{42D3CD3F-82DD-4DCF-892F-6352C2BA428F}"/>
              </a:ext>
            </a:extLst>
          </p:cNvPr>
          <p:cNvSpPr/>
          <p:nvPr/>
        </p:nvSpPr>
        <p:spPr>
          <a:xfrm>
            <a:off x="1983345" y="748078"/>
            <a:ext cx="10006883" cy="1352718"/>
          </a:xfrm>
          <a:prstGeom prst="roundRect">
            <a:avLst/>
          </a:prstGeom>
          <a:noFill/>
          <a:ln w="38100">
            <a:solidFill>
              <a:schemeClr val="accent5">
                <a:lumMod val="75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a:solidFill>
                  <a:schemeClr val="tx1"/>
                </a:solidFill>
                <a:latin typeface="Times" panose="02020603050405020304" pitchFamily="18" charset="0"/>
                <a:cs typeface="Times" panose="02020603050405020304" pitchFamily="18" charset="0"/>
              </a:rPr>
              <a:t>Se </a:t>
            </a:r>
            <a:r>
              <a:rPr lang="es-ES" sz="1600" dirty="0">
                <a:solidFill>
                  <a:schemeClr val="tx1"/>
                </a:solidFill>
                <a:latin typeface="Times" panose="02020603050405020304" pitchFamily="18" charset="0"/>
                <a:cs typeface="Times" panose="02020603050405020304" pitchFamily="18" charset="0"/>
              </a:rPr>
              <a:t>concluye que existe un alto grado de desconocimiento por parte de las empresas de consumo masivo en implementar el comercio electrónico B2C, debido a diversos factores como la falta de capacitación, aplicación segmentada, amplia cartera de proveedores en servicios de Internet etc.  Limitando así su alcance, posicionamiento y cobertura, a pesar de que el tamaño de la empresa es considerado como un factor no determinante, genera una implementación paulatina de esta herramienta..</a:t>
            </a:r>
          </a:p>
        </p:txBody>
      </p:sp>
      <p:sp>
        <p:nvSpPr>
          <p:cNvPr id="9" name="Rectángulo: esquinas redondeadas 8">
            <a:extLst>
              <a:ext uri="{FF2B5EF4-FFF2-40B4-BE49-F238E27FC236}">
                <a16:creationId xmlns:a16="http://schemas.microsoft.com/office/drawing/2014/main" id="{384784C2-1995-4F5D-9009-B251671B70E7}"/>
              </a:ext>
            </a:extLst>
          </p:cNvPr>
          <p:cNvSpPr/>
          <p:nvPr/>
        </p:nvSpPr>
        <p:spPr>
          <a:xfrm>
            <a:off x="1983345" y="2519428"/>
            <a:ext cx="10006883" cy="1352719"/>
          </a:xfrm>
          <a:prstGeom prst="roundRect">
            <a:avLst/>
          </a:prstGeom>
          <a:noFill/>
          <a:ln w="38100">
            <a:solidFill>
              <a:schemeClr val="accent4">
                <a:lumMod val="75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dirty="0">
                <a:solidFill>
                  <a:schemeClr val="tx1"/>
                </a:solidFill>
                <a:latin typeface="Times" panose="02020603050405020304" pitchFamily="18" charset="0"/>
                <a:cs typeface="Times" panose="02020603050405020304" pitchFamily="18" charset="0"/>
              </a:rPr>
              <a:t>La escaza innovación en el canal de atención directa (tradicional) por parte de las empresas de consumo masivo provoca una lenta aplicación y desarrollo del comercio electrónico B2C, a pesar de que el consumo masivo es un sector productivo muy dinámico, se identificó que las empresas siguen dirigiendo sus esfuerzos en colocar más puntos de venta, siendo esto influenciado por el sector en donde están ubicados.</a:t>
            </a:r>
          </a:p>
        </p:txBody>
      </p:sp>
      <p:sp>
        <p:nvSpPr>
          <p:cNvPr id="10" name="Rectángulo: esquinas redondeadas 9">
            <a:extLst>
              <a:ext uri="{FF2B5EF4-FFF2-40B4-BE49-F238E27FC236}">
                <a16:creationId xmlns:a16="http://schemas.microsoft.com/office/drawing/2014/main" id="{3E02311B-EC01-49B8-906B-BD731E4DE9B2}"/>
              </a:ext>
            </a:extLst>
          </p:cNvPr>
          <p:cNvSpPr/>
          <p:nvPr/>
        </p:nvSpPr>
        <p:spPr>
          <a:xfrm>
            <a:off x="1983345" y="4290780"/>
            <a:ext cx="10006884" cy="1352719"/>
          </a:xfrm>
          <a:prstGeom prst="roundRect">
            <a:avLst/>
          </a:prstGeom>
          <a:noFill/>
          <a:ln w="38100">
            <a:solidFill>
              <a:schemeClr val="accent2">
                <a:lumMod val="75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dirty="0">
                <a:solidFill>
                  <a:schemeClr val="tx1"/>
                </a:solidFill>
                <a:latin typeface="Times" panose="02020603050405020304" pitchFamily="18" charset="0"/>
                <a:cs typeface="Times" panose="02020603050405020304" pitchFamily="18" charset="0"/>
              </a:rPr>
              <a:t>Dentro del mercado de consumo masivo no necesariamente todos los productos se pueden comercializar a través del comercio electrónico B2C, mientras que los productos que sí, generan la atención y el uso por parte del consumidor. Se evidencia además, que el tipo de producto está relacionado con la adopción del comercio electrónico B2C, cabe mencionar, que los productos de consumo masivo poseen características homogéneas, sin embargo, el consumidor local los percibe de forma diferente. . </a:t>
            </a:r>
            <a:endParaRPr lang="en-US" sz="1600" dirty="0">
              <a:solidFill>
                <a:schemeClr val="tx1"/>
              </a:solidFill>
              <a:latin typeface="Times" panose="02020603050405020304" pitchFamily="18" charset="0"/>
              <a:cs typeface="Times" panose="02020603050405020304" pitchFamily="18" charset="0"/>
            </a:endParaRPr>
          </a:p>
        </p:txBody>
      </p:sp>
      <p:pic>
        <p:nvPicPr>
          <p:cNvPr id="15362" name="Picture 2" descr="Resultado de imagen para CONCLUSIONES PNG">
            <a:extLst>
              <a:ext uri="{FF2B5EF4-FFF2-40B4-BE49-F238E27FC236}">
                <a16:creationId xmlns:a16="http://schemas.microsoft.com/office/drawing/2014/main" id="{2B5DFDD4-2643-4F78-B3C5-32D29EB6E63B}"/>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6299" y="702200"/>
            <a:ext cx="1427600" cy="13985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Resultado de imagen para CONCLUSIONES PNG">
            <a:extLst>
              <a:ext uri="{FF2B5EF4-FFF2-40B4-BE49-F238E27FC236}">
                <a16:creationId xmlns:a16="http://schemas.microsoft.com/office/drawing/2014/main" id="{7E75DACE-1FE8-4F7E-A0E5-5D72F4997A39}"/>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6299" y="2498797"/>
            <a:ext cx="1427600" cy="139859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esultado de imagen para CONCLUSIONES PNG">
            <a:extLst>
              <a:ext uri="{FF2B5EF4-FFF2-40B4-BE49-F238E27FC236}">
                <a16:creationId xmlns:a16="http://schemas.microsoft.com/office/drawing/2014/main" id="{AA09231A-6759-4F87-B47C-6D535615FE54}"/>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6299" y="4223720"/>
            <a:ext cx="1427600" cy="1398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3827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2"/>
          <a:srcRect l="74063" t="86129" r="1094" b="3057"/>
          <a:stretch/>
        </p:blipFill>
        <p:spPr>
          <a:xfrm>
            <a:off x="9916734" y="6087006"/>
            <a:ext cx="2167674" cy="783152"/>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2"/>
          <a:srcRect t="89186" r="25938"/>
          <a:stretch/>
        </p:blipFill>
        <p:spPr>
          <a:xfrm>
            <a:off x="0" y="6116724"/>
            <a:ext cx="9929613" cy="741276"/>
          </a:xfrm>
          <a:prstGeom prst="rect">
            <a:avLst/>
          </a:prstGeom>
        </p:spPr>
      </p:pic>
      <p:sp>
        <p:nvSpPr>
          <p:cNvPr id="4" name="CuadroTexto 3">
            <a:extLst>
              <a:ext uri="{FF2B5EF4-FFF2-40B4-BE49-F238E27FC236}">
                <a16:creationId xmlns:a16="http://schemas.microsoft.com/office/drawing/2014/main" id="{AB079F94-23A3-4810-90A4-443B0813102B}"/>
              </a:ext>
            </a:extLst>
          </p:cNvPr>
          <p:cNvSpPr txBox="1"/>
          <p:nvPr/>
        </p:nvSpPr>
        <p:spPr>
          <a:xfrm>
            <a:off x="346299" y="214859"/>
            <a:ext cx="6002986" cy="400110"/>
          </a:xfrm>
          <a:prstGeom prst="rect">
            <a:avLst/>
          </a:prstGeom>
          <a:noFill/>
        </p:spPr>
        <p:txBody>
          <a:bodyPr wrap="square" rtlCol="0" anchor="ctr">
            <a:spAutoFit/>
          </a:bodyPr>
          <a:lstStyle/>
          <a:p>
            <a:r>
              <a:rPr lang="es-EC" sz="2000" b="1" dirty="0">
                <a:latin typeface="Times New Roman" panose="02020603050405020304" pitchFamily="18" charset="0"/>
                <a:cs typeface="Times New Roman" panose="02020603050405020304" pitchFamily="18" charset="0"/>
              </a:rPr>
              <a:t>RECOMENDACIONES</a:t>
            </a:r>
          </a:p>
        </p:txBody>
      </p:sp>
      <p:sp>
        <p:nvSpPr>
          <p:cNvPr id="8" name="Rectángulo: esquinas redondeadas 7">
            <a:extLst>
              <a:ext uri="{FF2B5EF4-FFF2-40B4-BE49-F238E27FC236}">
                <a16:creationId xmlns:a16="http://schemas.microsoft.com/office/drawing/2014/main" id="{42D3CD3F-82DD-4DCF-892F-6352C2BA428F}"/>
              </a:ext>
            </a:extLst>
          </p:cNvPr>
          <p:cNvSpPr/>
          <p:nvPr/>
        </p:nvSpPr>
        <p:spPr>
          <a:xfrm>
            <a:off x="1983340" y="936307"/>
            <a:ext cx="10006884" cy="746982"/>
          </a:xfrm>
          <a:prstGeom prst="roundRect">
            <a:avLst/>
          </a:prstGeom>
          <a:noFill/>
          <a:ln w="38100">
            <a:solidFill>
              <a:srgbClr val="00206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dirty="0">
                <a:solidFill>
                  <a:schemeClr val="tx1"/>
                </a:solidFill>
                <a:latin typeface="Times" panose="02020603050405020304" pitchFamily="18" charset="0"/>
                <a:cs typeface="Times" panose="02020603050405020304" pitchFamily="18" charset="0"/>
              </a:rPr>
              <a:t>Es recomendable que las empresas de consumo masivo que no manejan comercio electrónico lo implementen de forma progresiva, invirtiendo en “KNOW HOW”, capacitaciones, cotización de proveedores según las necesidades. </a:t>
            </a:r>
          </a:p>
        </p:txBody>
      </p:sp>
      <p:sp>
        <p:nvSpPr>
          <p:cNvPr id="9" name="Rectángulo: esquinas redondeadas 8">
            <a:extLst>
              <a:ext uri="{FF2B5EF4-FFF2-40B4-BE49-F238E27FC236}">
                <a16:creationId xmlns:a16="http://schemas.microsoft.com/office/drawing/2014/main" id="{384784C2-1995-4F5D-9009-B251671B70E7}"/>
              </a:ext>
            </a:extLst>
          </p:cNvPr>
          <p:cNvSpPr/>
          <p:nvPr/>
        </p:nvSpPr>
        <p:spPr>
          <a:xfrm>
            <a:off x="1983342" y="2881941"/>
            <a:ext cx="10006883" cy="889275"/>
          </a:xfrm>
          <a:prstGeom prst="roundRect">
            <a:avLst/>
          </a:prstGeom>
          <a:noFill/>
          <a:ln w="38100">
            <a:solidFill>
              <a:schemeClr val="accent4">
                <a:lumMod val="75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dirty="0">
                <a:solidFill>
                  <a:schemeClr val="tx1"/>
                </a:solidFill>
                <a:latin typeface="Times" panose="02020603050405020304" pitchFamily="18" charset="0"/>
                <a:cs typeface="Times" panose="02020603050405020304" pitchFamily="18" charset="0"/>
              </a:rPr>
              <a:t>Se aconseja ofertar los productos de mayor rotación mediante el comercio electrónico, con el fin de que incentivar el uso de la compra en línea mediante ofertas o descuentos que solamente se pueden encontrar al utilizar el comercio electrónico, replicando el mismo proceso con los demás ítems de forma progresiva.</a:t>
            </a:r>
          </a:p>
        </p:txBody>
      </p:sp>
      <p:sp>
        <p:nvSpPr>
          <p:cNvPr id="10" name="Rectángulo: esquinas redondeadas 9">
            <a:extLst>
              <a:ext uri="{FF2B5EF4-FFF2-40B4-BE49-F238E27FC236}">
                <a16:creationId xmlns:a16="http://schemas.microsoft.com/office/drawing/2014/main" id="{3E02311B-EC01-49B8-906B-BD731E4DE9B2}"/>
              </a:ext>
            </a:extLst>
          </p:cNvPr>
          <p:cNvSpPr/>
          <p:nvPr/>
        </p:nvSpPr>
        <p:spPr>
          <a:xfrm>
            <a:off x="1983342" y="3975267"/>
            <a:ext cx="10006884" cy="889275"/>
          </a:xfrm>
          <a:prstGeom prst="roundRect">
            <a:avLst/>
          </a:prstGeom>
          <a:noFill/>
          <a:ln w="38100">
            <a:solidFill>
              <a:schemeClr val="accent2">
                <a:lumMod val="75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dirty="0">
                <a:solidFill>
                  <a:schemeClr val="tx1"/>
                </a:solidFill>
                <a:latin typeface="Times" panose="02020603050405020304" pitchFamily="18" charset="0"/>
                <a:cs typeface="Times" panose="02020603050405020304" pitchFamily="18" charset="0"/>
              </a:rPr>
              <a:t>Es recomendable para las empresas que van a iniciar su comercialización a través del comercio electrónico empiecen en los denominados “</a:t>
            </a:r>
            <a:r>
              <a:rPr lang="es-ES" sz="1600" dirty="0" err="1">
                <a:solidFill>
                  <a:schemeClr val="tx1"/>
                </a:solidFill>
                <a:latin typeface="Times" panose="02020603050405020304" pitchFamily="18" charset="0"/>
                <a:cs typeface="Times" panose="02020603050405020304" pitchFamily="18" charset="0"/>
              </a:rPr>
              <a:t>market</a:t>
            </a:r>
            <a:r>
              <a:rPr lang="es-ES" sz="1600" dirty="0">
                <a:solidFill>
                  <a:schemeClr val="tx1"/>
                </a:solidFill>
                <a:latin typeface="Times" panose="02020603050405020304" pitchFamily="18" charset="0"/>
                <a:cs typeface="Times" panose="02020603050405020304" pitchFamily="18" charset="0"/>
              </a:rPr>
              <a:t> place” (Mercado libre, </a:t>
            </a:r>
            <a:r>
              <a:rPr lang="es-ES" sz="1600" dirty="0" err="1">
                <a:solidFill>
                  <a:schemeClr val="tx1"/>
                </a:solidFill>
                <a:latin typeface="Times" panose="02020603050405020304" pitchFamily="18" charset="0"/>
                <a:cs typeface="Times" panose="02020603050405020304" pitchFamily="18" charset="0"/>
              </a:rPr>
              <a:t>Olx</a:t>
            </a:r>
            <a:r>
              <a:rPr lang="es-ES" sz="1600" dirty="0">
                <a:solidFill>
                  <a:schemeClr val="tx1"/>
                </a:solidFill>
                <a:latin typeface="Times" panose="02020603050405020304" pitchFamily="18" charset="0"/>
                <a:cs typeface="Times" panose="02020603050405020304" pitchFamily="18" charset="0"/>
              </a:rPr>
              <a:t> </a:t>
            </a:r>
            <a:r>
              <a:rPr lang="es-ES" sz="1600" dirty="0" err="1">
                <a:solidFill>
                  <a:schemeClr val="tx1"/>
                </a:solidFill>
                <a:latin typeface="Times" panose="02020603050405020304" pitchFamily="18" charset="0"/>
                <a:cs typeface="Times" panose="02020603050405020304" pitchFamily="18" charset="0"/>
              </a:rPr>
              <a:t>ect</a:t>
            </a:r>
            <a:r>
              <a:rPr lang="es-ES" sz="1600" dirty="0">
                <a:solidFill>
                  <a:schemeClr val="tx1"/>
                </a:solidFill>
                <a:latin typeface="Times" panose="02020603050405020304" pitchFamily="18" charset="0"/>
                <a:cs typeface="Times" panose="02020603050405020304" pitchFamily="18" charset="0"/>
              </a:rPr>
              <a:t>.) aprovechando ventajas como posicionamiento, alcance, segmentación, flujo de datos etc. Considerando las pocas o nulas desventajas que este tipo de sitios ofrecen.</a:t>
            </a:r>
            <a:endParaRPr lang="en-US" sz="1600" dirty="0">
              <a:solidFill>
                <a:schemeClr val="tx1"/>
              </a:solidFill>
              <a:latin typeface="Times" panose="02020603050405020304" pitchFamily="18" charset="0"/>
              <a:cs typeface="Times" panose="02020603050405020304" pitchFamily="18" charset="0"/>
            </a:endParaRPr>
          </a:p>
        </p:txBody>
      </p:sp>
      <p:sp>
        <p:nvSpPr>
          <p:cNvPr id="11" name="Rectángulo: esquinas redondeadas 10">
            <a:extLst>
              <a:ext uri="{FF2B5EF4-FFF2-40B4-BE49-F238E27FC236}">
                <a16:creationId xmlns:a16="http://schemas.microsoft.com/office/drawing/2014/main" id="{520BF27D-A04F-4D7E-B6BF-5083140739FD}"/>
              </a:ext>
            </a:extLst>
          </p:cNvPr>
          <p:cNvSpPr/>
          <p:nvPr/>
        </p:nvSpPr>
        <p:spPr>
          <a:xfrm>
            <a:off x="1983343" y="5087155"/>
            <a:ext cx="10006884" cy="981251"/>
          </a:xfrm>
          <a:prstGeom prst="roundRect">
            <a:avLst/>
          </a:prstGeom>
          <a:noFill/>
          <a:ln w="38100">
            <a:solidFill>
              <a:srgbClr val="00B05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dirty="0">
                <a:solidFill>
                  <a:schemeClr val="tx1"/>
                </a:solidFill>
                <a:latin typeface="Times" panose="02020603050405020304" pitchFamily="18" charset="0"/>
                <a:cs typeface="Times" panose="02020603050405020304" pitchFamily="18" charset="0"/>
              </a:rPr>
              <a:t>Se recomienda formar alianzas estratégicas con empresas posicionadas dentro del comercio electrónico como: </a:t>
            </a:r>
            <a:r>
              <a:rPr lang="es-ES" sz="1600" dirty="0" err="1">
                <a:solidFill>
                  <a:schemeClr val="tx1"/>
                </a:solidFill>
                <a:latin typeface="Times" panose="02020603050405020304" pitchFamily="18" charset="0"/>
                <a:cs typeface="Times" panose="02020603050405020304" pitchFamily="18" charset="0"/>
              </a:rPr>
              <a:t>Glovo</a:t>
            </a:r>
            <a:r>
              <a:rPr lang="es-ES" sz="1600" dirty="0">
                <a:solidFill>
                  <a:schemeClr val="tx1"/>
                </a:solidFill>
                <a:latin typeface="Times" panose="02020603050405020304" pitchFamily="18" charset="0"/>
                <a:cs typeface="Times" panose="02020603050405020304" pitchFamily="18" charset="0"/>
              </a:rPr>
              <a:t>, Uber, </a:t>
            </a:r>
            <a:r>
              <a:rPr lang="es-ES" sz="1600" dirty="0" err="1">
                <a:solidFill>
                  <a:schemeClr val="tx1"/>
                </a:solidFill>
                <a:latin typeface="Times" panose="02020603050405020304" pitchFamily="18" charset="0"/>
                <a:cs typeface="Times" panose="02020603050405020304" pitchFamily="18" charset="0"/>
              </a:rPr>
              <a:t>Delivereoo</a:t>
            </a:r>
            <a:r>
              <a:rPr lang="es-ES" sz="1600" dirty="0">
                <a:solidFill>
                  <a:schemeClr val="tx1"/>
                </a:solidFill>
                <a:latin typeface="Times" panose="02020603050405020304" pitchFamily="18" charset="0"/>
                <a:cs typeface="Times" panose="02020603050405020304" pitchFamily="18" charset="0"/>
              </a:rPr>
              <a:t> para el desarrollo e innovación en el uso del comercio electrónico, añadiendo un valor agregado al cliente. Además, invertir en herramientas como aplicativos, páginas web o implementando su propio </a:t>
            </a:r>
            <a:r>
              <a:rPr lang="es-ES" sz="1600" dirty="0" err="1">
                <a:solidFill>
                  <a:schemeClr val="tx1"/>
                </a:solidFill>
                <a:latin typeface="Times" panose="02020603050405020304" pitchFamily="18" charset="0"/>
                <a:cs typeface="Times" panose="02020603050405020304" pitchFamily="18" charset="0"/>
              </a:rPr>
              <a:t>market</a:t>
            </a:r>
            <a:r>
              <a:rPr lang="es-ES" sz="1600" dirty="0">
                <a:solidFill>
                  <a:schemeClr val="tx1"/>
                </a:solidFill>
                <a:latin typeface="Times" panose="02020603050405020304" pitchFamily="18" charset="0"/>
                <a:cs typeface="Times" panose="02020603050405020304" pitchFamily="18" charset="0"/>
              </a:rPr>
              <a:t> place. </a:t>
            </a:r>
            <a:endParaRPr lang="en-US" sz="1600" dirty="0">
              <a:solidFill>
                <a:schemeClr val="tx1"/>
              </a:solidFill>
              <a:latin typeface="Times" panose="02020603050405020304" pitchFamily="18" charset="0"/>
              <a:cs typeface="Times" panose="02020603050405020304" pitchFamily="18" charset="0"/>
            </a:endParaRPr>
          </a:p>
        </p:txBody>
      </p:sp>
      <p:pic>
        <p:nvPicPr>
          <p:cNvPr id="16386" name="Picture 2" descr="Resultado de imagen para RECOMENDACIONES PNG">
            <a:extLst>
              <a:ext uri="{FF2B5EF4-FFF2-40B4-BE49-F238E27FC236}">
                <a16:creationId xmlns:a16="http://schemas.microsoft.com/office/drawing/2014/main" id="{DA3AFF8E-3ED6-44E0-8A59-12ABC990C3ED}"/>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0843" y="1880882"/>
            <a:ext cx="1212045" cy="80990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Resultado de imagen para RECOMENDACIONES PNG">
            <a:extLst>
              <a:ext uri="{FF2B5EF4-FFF2-40B4-BE49-F238E27FC236}">
                <a16:creationId xmlns:a16="http://schemas.microsoft.com/office/drawing/2014/main" id="{2B901F49-DED0-4F88-A961-E4C6A19A4B16}"/>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0844" y="2854112"/>
            <a:ext cx="1212045" cy="96418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Resultado de imagen para RECOMENDACIONES PNG">
            <a:extLst>
              <a:ext uri="{FF2B5EF4-FFF2-40B4-BE49-F238E27FC236}">
                <a16:creationId xmlns:a16="http://schemas.microsoft.com/office/drawing/2014/main" id="{B8EEA09A-B0A0-4E28-AD5D-ED015730F235}"/>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0843" y="3947438"/>
            <a:ext cx="1212045" cy="9641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Resultado de imagen para RECOMENDACIONES PNG">
            <a:extLst>
              <a:ext uri="{FF2B5EF4-FFF2-40B4-BE49-F238E27FC236}">
                <a16:creationId xmlns:a16="http://schemas.microsoft.com/office/drawing/2014/main" id="{E4A4BAE3-4C7A-41E2-91F9-6C73DA5F7E6F}"/>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0843" y="4980004"/>
            <a:ext cx="1212045" cy="1067376"/>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esquinas redondeadas 16">
            <a:extLst>
              <a:ext uri="{FF2B5EF4-FFF2-40B4-BE49-F238E27FC236}">
                <a16:creationId xmlns:a16="http://schemas.microsoft.com/office/drawing/2014/main" id="{5FFC1A83-05EB-49CC-B3A2-8EB057C17158}"/>
              </a:ext>
            </a:extLst>
          </p:cNvPr>
          <p:cNvSpPr/>
          <p:nvPr/>
        </p:nvSpPr>
        <p:spPr>
          <a:xfrm>
            <a:off x="1983341" y="1912346"/>
            <a:ext cx="10006883" cy="746982"/>
          </a:xfrm>
          <a:prstGeom prst="roundRect">
            <a:avLst/>
          </a:prstGeom>
          <a:noFill/>
          <a:ln w="38100">
            <a:solidFill>
              <a:schemeClr val="accent5">
                <a:lumMod val="75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600" dirty="0">
                <a:solidFill>
                  <a:schemeClr val="tx1"/>
                </a:solidFill>
                <a:latin typeface="Times" panose="02020603050405020304" pitchFamily="18" charset="0"/>
                <a:cs typeface="Times" panose="02020603050405020304" pitchFamily="18" charset="0"/>
              </a:rPr>
              <a:t>Se recomienda establecer un cierto número de puntos de venta en sitios estratégicos, enfocados a la captación de clientes potenciales, de esta manera, aumentar el alcance de las empresas, para posterior, incentivar la comercialización a través del comercio electrónico reduciendo sus costos operativos y generando un impacto en las ventas.</a:t>
            </a:r>
            <a:endParaRPr lang="en-US" sz="1600" dirty="0">
              <a:solidFill>
                <a:schemeClr val="tx1"/>
              </a:solidFill>
              <a:latin typeface="Times" panose="02020603050405020304" pitchFamily="18" charset="0"/>
              <a:cs typeface="Times" panose="02020603050405020304" pitchFamily="18" charset="0"/>
            </a:endParaRPr>
          </a:p>
        </p:txBody>
      </p:sp>
      <p:pic>
        <p:nvPicPr>
          <p:cNvPr id="18" name="Picture 2" descr="Resultado de imagen para RECOMENDACIONES PNG">
            <a:extLst>
              <a:ext uri="{FF2B5EF4-FFF2-40B4-BE49-F238E27FC236}">
                <a16:creationId xmlns:a16="http://schemas.microsoft.com/office/drawing/2014/main" id="{F01753DA-85B6-4A28-ABC0-BC1CF359B6C4}"/>
              </a:ext>
            </a:extLst>
          </p:cNvPr>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526601" y="884931"/>
            <a:ext cx="1212045" cy="809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5807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2"/>
          <a:srcRect l="74063" t="86129" r="1094" b="3057"/>
          <a:stretch/>
        </p:blipFill>
        <p:spPr>
          <a:xfrm>
            <a:off x="9916734" y="6087006"/>
            <a:ext cx="2167674" cy="783152"/>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2"/>
          <a:srcRect t="89186" r="25938"/>
          <a:stretch/>
        </p:blipFill>
        <p:spPr>
          <a:xfrm>
            <a:off x="0" y="6116724"/>
            <a:ext cx="9929613" cy="741276"/>
          </a:xfrm>
          <a:prstGeom prst="rect">
            <a:avLst/>
          </a:prstGeom>
        </p:spPr>
      </p:pic>
      <p:pic>
        <p:nvPicPr>
          <p:cNvPr id="8194" name="Picture 2" descr="Imagen relacionada">
            <a:extLst>
              <a:ext uri="{FF2B5EF4-FFF2-40B4-BE49-F238E27FC236}">
                <a16:creationId xmlns:a16="http://schemas.microsoft.com/office/drawing/2014/main" id="{4E1CFFAC-3549-4517-A3B7-98A12AF1AFF5}"/>
              </a:ext>
            </a:extLst>
          </p:cNvPr>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723028"/>
            <a:ext cx="12441568" cy="481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522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2"/>
          <a:srcRect l="74063" t="86129" r="1094" b="3057"/>
          <a:stretch/>
        </p:blipFill>
        <p:spPr>
          <a:xfrm>
            <a:off x="9916734" y="6087006"/>
            <a:ext cx="2167674" cy="783152"/>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2"/>
          <a:srcRect t="89186" r="25938"/>
          <a:stretch/>
        </p:blipFill>
        <p:spPr>
          <a:xfrm>
            <a:off x="0" y="6116724"/>
            <a:ext cx="9929613" cy="741276"/>
          </a:xfrm>
          <a:prstGeom prst="rect">
            <a:avLst/>
          </a:prstGeom>
        </p:spPr>
      </p:pic>
      <p:sp>
        <p:nvSpPr>
          <p:cNvPr id="5" name="CuadroTexto 4">
            <a:extLst>
              <a:ext uri="{FF2B5EF4-FFF2-40B4-BE49-F238E27FC236}">
                <a16:creationId xmlns:a16="http://schemas.microsoft.com/office/drawing/2014/main" id="{C80B8A93-E2BB-4F1C-BAAB-D2F2D99C2733}"/>
              </a:ext>
            </a:extLst>
          </p:cNvPr>
          <p:cNvSpPr txBox="1"/>
          <p:nvPr/>
        </p:nvSpPr>
        <p:spPr>
          <a:xfrm>
            <a:off x="-257578" y="214859"/>
            <a:ext cx="3500808" cy="400110"/>
          </a:xfrm>
          <a:prstGeom prst="rect">
            <a:avLst/>
          </a:prstGeom>
          <a:noFill/>
        </p:spPr>
        <p:txBody>
          <a:bodyPr wrap="square" rtlCol="0" anchor="ctr">
            <a:spAutoFit/>
          </a:bodyPr>
          <a:lstStyle/>
          <a:p>
            <a:pPr algn="ctr"/>
            <a:r>
              <a:rPr lang="es-EC" sz="2000" b="1" dirty="0">
                <a:latin typeface="Times New Roman" panose="02020603050405020304" pitchFamily="18" charset="0"/>
                <a:cs typeface="Times New Roman" panose="02020603050405020304" pitchFamily="18" charset="0"/>
              </a:rPr>
              <a:t>INTRODUCCIÓN</a:t>
            </a:r>
          </a:p>
        </p:txBody>
      </p:sp>
      <p:grpSp>
        <p:nvGrpSpPr>
          <p:cNvPr id="38" name="Grupo 37">
            <a:extLst>
              <a:ext uri="{FF2B5EF4-FFF2-40B4-BE49-F238E27FC236}">
                <a16:creationId xmlns:a16="http://schemas.microsoft.com/office/drawing/2014/main" id="{BC408EA5-8B67-40ED-A744-F43EB5C8B7F7}"/>
              </a:ext>
            </a:extLst>
          </p:cNvPr>
          <p:cNvGrpSpPr/>
          <p:nvPr/>
        </p:nvGrpSpPr>
        <p:grpSpPr>
          <a:xfrm>
            <a:off x="515155" y="850006"/>
            <a:ext cx="11393415" cy="4946562"/>
            <a:chOff x="515155" y="850006"/>
            <a:chExt cx="11393415" cy="4946562"/>
          </a:xfrm>
        </p:grpSpPr>
        <p:sp>
          <p:nvSpPr>
            <p:cNvPr id="3" name="Rectángulo: esquinas redondeadas 2">
              <a:extLst>
                <a:ext uri="{FF2B5EF4-FFF2-40B4-BE49-F238E27FC236}">
                  <a16:creationId xmlns:a16="http://schemas.microsoft.com/office/drawing/2014/main" id="{B9408D5E-B07E-4942-8B3B-03B39264DEBB}"/>
                </a:ext>
              </a:extLst>
            </p:cNvPr>
            <p:cNvSpPr/>
            <p:nvPr/>
          </p:nvSpPr>
          <p:spPr>
            <a:xfrm>
              <a:off x="515155" y="850006"/>
              <a:ext cx="3500808" cy="1300766"/>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latin typeface="Times" panose="02020603050405020304" pitchFamily="18" charset="0"/>
                  <a:cs typeface="Times" panose="02020603050405020304" pitchFamily="18" charset="0"/>
                </a:rPr>
                <a:t>En 2018 el comercio electrónico movió alrededor de 1.286 millones de dólares, casi el doble respecto a 2016</a:t>
              </a:r>
            </a:p>
          </p:txBody>
        </p:sp>
        <p:sp>
          <p:nvSpPr>
            <p:cNvPr id="8" name="Rectángulo: esquinas redondeadas 7">
              <a:extLst>
                <a:ext uri="{FF2B5EF4-FFF2-40B4-BE49-F238E27FC236}">
                  <a16:creationId xmlns:a16="http://schemas.microsoft.com/office/drawing/2014/main" id="{F5376474-94C5-445A-A819-9425CE5A3C67}"/>
                </a:ext>
              </a:extLst>
            </p:cNvPr>
            <p:cNvSpPr/>
            <p:nvPr/>
          </p:nvSpPr>
          <p:spPr>
            <a:xfrm>
              <a:off x="8407762" y="850006"/>
              <a:ext cx="3500808" cy="1300766"/>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latin typeface="Times" panose="02020603050405020304" pitchFamily="18" charset="0"/>
                  <a:cs typeface="Times" panose="02020603050405020304" pitchFamily="18" charset="0"/>
                </a:rPr>
                <a:t>Existen aproximadamente 700 tiendas en línea a nivel nacional y  también empresas con puntos de venta físicos que se apoyan fuertemente en las ventas por Internet</a:t>
              </a:r>
            </a:p>
          </p:txBody>
        </p:sp>
        <p:sp>
          <p:nvSpPr>
            <p:cNvPr id="9" name="Rectángulo: esquinas redondeadas 8">
              <a:extLst>
                <a:ext uri="{FF2B5EF4-FFF2-40B4-BE49-F238E27FC236}">
                  <a16:creationId xmlns:a16="http://schemas.microsoft.com/office/drawing/2014/main" id="{05222C60-DE82-413C-AD72-F37FDFB0D802}"/>
                </a:ext>
              </a:extLst>
            </p:cNvPr>
            <p:cNvSpPr/>
            <p:nvPr/>
          </p:nvSpPr>
          <p:spPr>
            <a:xfrm>
              <a:off x="8407762" y="4495802"/>
              <a:ext cx="3500808" cy="1300766"/>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latin typeface="Times" panose="02020603050405020304" pitchFamily="18" charset="0"/>
                  <a:cs typeface="Times" panose="02020603050405020304" pitchFamily="18" charset="0"/>
                </a:rPr>
                <a:t>Las empresas reflejan</a:t>
              </a:r>
            </a:p>
            <a:p>
              <a:pPr algn="ctr"/>
              <a:r>
                <a:rPr lang="es-ES" sz="1600" dirty="0">
                  <a:solidFill>
                    <a:schemeClr val="tx1"/>
                  </a:solidFill>
                  <a:latin typeface="Times" panose="02020603050405020304" pitchFamily="18" charset="0"/>
                  <a:cs typeface="Times" panose="02020603050405020304" pitchFamily="18" charset="0"/>
                </a:rPr>
                <a:t>transacciones en línea en un 20% dentro del comercio electrónico B2B a nivel nacional</a:t>
              </a:r>
            </a:p>
          </p:txBody>
        </p:sp>
        <p:sp>
          <p:nvSpPr>
            <p:cNvPr id="10" name="Rectángulo: esquinas redondeadas 9">
              <a:extLst>
                <a:ext uri="{FF2B5EF4-FFF2-40B4-BE49-F238E27FC236}">
                  <a16:creationId xmlns:a16="http://schemas.microsoft.com/office/drawing/2014/main" id="{0CD8B965-41A5-4E36-8D7B-4D45CCCA6D7F}"/>
                </a:ext>
              </a:extLst>
            </p:cNvPr>
            <p:cNvSpPr/>
            <p:nvPr/>
          </p:nvSpPr>
          <p:spPr>
            <a:xfrm>
              <a:off x="515155" y="4495802"/>
              <a:ext cx="3500808" cy="1300766"/>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latin typeface="Times" panose="02020603050405020304" pitchFamily="18" charset="0"/>
                  <a:cs typeface="Times" panose="02020603050405020304" pitchFamily="18" charset="0"/>
                </a:rPr>
                <a:t>El crecimiento, uso de internet y tenencia de artículos tecnológicos alcanzó  una penetración del 81 % a nivel nacional.</a:t>
              </a:r>
              <a:endParaRPr lang="en-US" sz="1600" dirty="0">
                <a:solidFill>
                  <a:schemeClr val="tx1"/>
                </a:solidFill>
                <a:latin typeface="Times" panose="02020603050405020304" pitchFamily="18" charset="0"/>
                <a:cs typeface="Times" panose="02020603050405020304" pitchFamily="18" charset="0"/>
              </a:endParaRPr>
            </a:p>
          </p:txBody>
        </p:sp>
        <p:pic>
          <p:nvPicPr>
            <p:cNvPr id="1030" name="Picture 6" descr="Imagen relacionada">
              <a:extLst>
                <a:ext uri="{FF2B5EF4-FFF2-40B4-BE49-F238E27FC236}">
                  <a16:creationId xmlns:a16="http://schemas.microsoft.com/office/drawing/2014/main" id="{9D3672E8-129D-4E51-B705-3A3387AE61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239" y="1670435"/>
              <a:ext cx="4559300" cy="3229504"/>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Conector: angular 19">
              <a:extLst>
                <a:ext uri="{FF2B5EF4-FFF2-40B4-BE49-F238E27FC236}">
                  <a16:creationId xmlns:a16="http://schemas.microsoft.com/office/drawing/2014/main" id="{CFC9B440-2109-4732-8ACB-CC3B038514D3}"/>
                </a:ext>
              </a:extLst>
            </p:cNvPr>
            <p:cNvCxnSpPr>
              <a:cxnSpLocks/>
              <a:stCxn id="1030" idx="0"/>
              <a:endCxn id="3" idx="3"/>
            </p:cNvCxnSpPr>
            <p:nvPr/>
          </p:nvCxnSpPr>
          <p:spPr>
            <a:xfrm rot="16200000" flipV="1">
              <a:off x="4954903" y="561449"/>
              <a:ext cx="170046" cy="2047926"/>
            </a:xfrm>
            <a:prstGeom prst="bentConnector2">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angular 22">
              <a:extLst>
                <a:ext uri="{FF2B5EF4-FFF2-40B4-BE49-F238E27FC236}">
                  <a16:creationId xmlns:a16="http://schemas.microsoft.com/office/drawing/2014/main" id="{498CD927-C732-4C9F-8271-AEE84CD269FE}"/>
                </a:ext>
              </a:extLst>
            </p:cNvPr>
            <p:cNvCxnSpPr>
              <a:cxnSpLocks/>
              <a:stCxn id="1030" idx="1"/>
              <a:endCxn id="10" idx="0"/>
            </p:cNvCxnSpPr>
            <p:nvPr/>
          </p:nvCxnSpPr>
          <p:spPr>
            <a:xfrm rot="10800000" flipV="1">
              <a:off x="2265559" y="3285186"/>
              <a:ext cx="1518680" cy="1210615"/>
            </a:xfrm>
            <a:prstGeom prst="bent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angular 25">
              <a:extLst>
                <a:ext uri="{FF2B5EF4-FFF2-40B4-BE49-F238E27FC236}">
                  <a16:creationId xmlns:a16="http://schemas.microsoft.com/office/drawing/2014/main" id="{2F73098F-A627-4C1F-90C0-1F45704471C9}"/>
                </a:ext>
              </a:extLst>
            </p:cNvPr>
            <p:cNvCxnSpPr>
              <a:cxnSpLocks/>
              <a:stCxn id="1030" idx="3"/>
              <a:endCxn id="8" idx="2"/>
            </p:cNvCxnSpPr>
            <p:nvPr/>
          </p:nvCxnSpPr>
          <p:spPr>
            <a:xfrm flipV="1">
              <a:off x="8343539" y="2150772"/>
              <a:ext cx="1814627" cy="1134415"/>
            </a:xfrm>
            <a:prstGeom prst="bentConnector2">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angular 28">
              <a:extLst>
                <a:ext uri="{FF2B5EF4-FFF2-40B4-BE49-F238E27FC236}">
                  <a16:creationId xmlns:a16="http://schemas.microsoft.com/office/drawing/2014/main" id="{616DC1F4-D2A7-42AD-8CAF-16B1371F05ED}"/>
                </a:ext>
              </a:extLst>
            </p:cNvPr>
            <p:cNvCxnSpPr>
              <a:cxnSpLocks/>
              <a:stCxn id="1030" idx="2"/>
              <a:endCxn id="9" idx="1"/>
            </p:cNvCxnSpPr>
            <p:nvPr/>
          </p:nvCxnSpPr>
          <p:spPr>
            <a:xfrm rot="16200000" flipH="1">
              <a:off x="7112702" y="3851125"/>
              <a:ext cx="246246" cy="2343873"/>
            </a:xfrm>
            <a:prstGeom prst="bentConnector2">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28648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2"/>
          <a:srcRect l="74063" t="86129" r="1094" b="3057"/>
          <a:stretch/>
        </p:blipFill>
        <p:spPr>
          <a:xfrm>
            <a:off x="9916734" y="6087006"/>
            <a:ext cx="2167674" cy="783152"/>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2"/>
          <a:srcRect t="89186" r="25938"/>
          <a:stretch/>
        </p:blipFill>
        <p:spPr>
          <a:xfrm>
            <a:off x="0" y="6116724"/>
            <a:ext cx="9929613" cy="741276"/>
          </a:xfrm>
          <a:prstGeom prst="rect">
            <a:avLst/>
          </a:prstGeom>
        </p:spPr>
      </p:pic>
      <p:sp>
        <p:nvSpPr>
          <p:cNvPr id="4" name="CuadroTexto 3">
            <a:extLst>
              <a:ext uri="{FF2B5EF4-FFF2-40B4-BE49-F238E27FC236}">
                <a16:creationId xmlns:a16="http://schemas.microsoft.com/office/drawing/2014/main" id="{8A82ABDF-3681-4A5F-99CB-FA4C33959D91}"/>
              </a:ext>
            </a:extLst>
          </p:cNvPr>
          <p:cNvSpPr txBox="1"/>
          <p:nvPr/>
        </p:nvSpPr>
        <p:spPr>
          <a:xfrm>
            <a:off x="-257578" y="214859"/>
            <a:ext cx="3500808" cy="400110"/>
          </a:xfrm>
          <a:prstGeom prst="rect">
            <a:avLst/>
          </a:prstGeom>
          <a:noFill/>
        </p:spPr>
        <p:txBody>
          <a:bodyPr wrap="square" rtlCol="0" anchor="ctr">
            <a:spAutoFit/>
          </a:bodyPr>
          <a:lstStyle/>
          <a:p>
            <a:pPr algn="ctr"/>
            <a:r>
              <a:rPr lang="es-EC" sz="2000" b="1" dirty="0">
                <a:latin typeface="Times New Roman" panose="02020603050405020304" pitchFamily="18" charset="0"/>
                <a:cs typeface="Times New Roman" panose="02020603050405020304" pitchFamily="18" charset="0"/>
              </a:rPr>
              <a:t>JUSTIFICACIÓN</a:t>
            </a:r>
          </a:p>
        </p:txBody>
      </p:sp>
      <p:sp>
        <p:nvSpPr>
          <p:cNvPr id="2" name="Rectángulo: esquinas redondeadas 1">
            <a:extLst>
              <a:ext uri="{FF2B5EF4-FFF2-40B4-BE49-F238E27FC236}">
                <a16:creationId xmlns:a16="http://schemas.microsoft.com/office/drawing/2014/main" id="{D4B45D04-B857-46F9-8431-FF3301CF7BBD}"/>
              </a:ext>
            </a:extLst>
          </p:cNvPr>
          <p:cNvSpPr/>
          <p:nvPr/>
        </p:nvSpPr>
        <p:spPr>
          <a:xfrm>
            <a:off x="2438399" y="2917789"/>
            <a:ext cx="7315202" cy="74127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latin typeface="Times" panose="02020603050405020304" pitchFamily="18" charset="0"/>
                <a:cs typeface="Times" panose="02020603050405020304" pitchFamily="18" charset="0"/>
              </a:rPr>
              <a:t>Adopción del comercio electrónico B2C dentro del mercado de consumo masivo en un canal tradicional del DMQ</a:t>
            </a:r>
            <a:endParaRPr lang="en-US" dirty="0">
              <a:latin typeface="Times" panose="02020603050405020304" pitchFamily="18" charset="0"/>
              <a:cs typeface="Times" panose="02020603050405020304" pitchFamily="18" charset="0"/>
            </a:endParaRPr>
          </a:p>
        </p:txBody>
      </p:sp>
      <p:sp>
        <p:nvSpPr>
          <p:cNvPr id="5" name="Rectángulo: esquinas redondeadas 4">
            <a:extLst>
              <a:ext uri="{FF2B5EF4-FFF2-40B4-BE49-F238E27FC236}">
                <a16:creationId xmlns:a16="http://schemas.microsoft.com/office/drawing/2014/main" id="{1211E345-385D-48C7-8A47-83C2602FD458}"/>
              </a:ext>
            </a:extLst>
          </p:cNvPr>
          <p:cNvSpPr/>
          <p:nvPr/>
        </p:nvSpPr>
        <p:spPr>
          <a:xfrm>
            <a:off x="534468" y="1503737"/>
            <a:ext cx="3193961" cy="93037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latin typeface="Times" panose="02020603050405020304" pitchFamily="18" charset="0"/>
                <a:cs typeface="Times" panose="02020603050405020304" pitchFamily="18" charset="0"/>
              </a:rPr>
              <a:t>Aporte de información </a:t>
            </a:r>
            <a:endParaRPr lang="en-US" dirty="0">
              <a:latin typeface="Times" panose="02020603050405020304" pitchFamily="18" charset="0"/>
              <a:cs typeface="Times" panose="02020603050405020304" pitchFamily="18" charset="0"/>
            </a:endParaRPr>
          </a:p>
        </p:txBody>
      </p:sp>
      <p:sp>
        <p:nvSpPr>
          <p:cNvPr id="8" name="Rectángulo: esquinas redondeadas 7">
            <a:extLst>
              <a:ext uri="{FF2B5EF4-FFF2-40B4-BE49-F238E27FC236}">
                <a16:creationId xmlns:a16="http://schemas.microsoft.com/office/drawing/2014/main" id="{8716EFF6-8A23-496B-A1C8-560B913D3C0A}"/>
              </a:ext>
            </a:extLst>
          </p:cNvPr>
          <p:cNvSpPr/>
          <p:nvPr/>
        </p:nvSpPr>
        <p:spPr>
          <a:xfrm>
            <a:off x="4153437" y="614969"/>
            <a:ext cx="3593205" cy="74127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latin typeface="Times" panose="02020603050405020304" pitchFamily="18" charset="0"/>
                <a:cs typeface="Times" panose="02020603050405020304" pitchFamily="18" charset="0"/>
              </a:rPr>
              <a:t>Uso de TIC (tecnologías de información y comunicación)</a:t>
            </a:r>
            <a:endParaRPr lang="en-US" dirty="0">
              <a:latin typeface="Times" panose="02020603050405020304" pitchFamily="18" charset="0"/>
              <a:cs typeface="Times" panose="02020603050405020304" pitchFamily="18" charset="0"/>
            </a:endParaRPr>
          </a:p>
        </p:txBody>
      </p:sp>
      <p:sp>
        <p:nvSpPr>
          <p:cNvPr id="9" name="Rectángulo: esquinas redondeadas 8">
            <a:extLst>
              <a:ext uri="{FF2B5EF4-FFF2-40B4-BE49-F238E27FC236}">
                <a16:creationId xmlns:a16="http://schemas.microsoft.com/office/drawing/2014/main" id="{FEFEE7A9-B9EC-41A5-8840-1B9545AAD69B}"/>
              </a:ext>
            </a:extLst>
          </p:cNvPr>
          <p:cNvSpPr/>
          <p:nvPr/>
        </p:nvSpPr>
        <p:spPr>
          <a:xfrm>
            <a:off x="8293994" y="1503737"/>
            <a:ext cx="3528811" cy="93037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latin typeface="Times" panose="02020603050405020304" pitchFamily="18" charset="0"/>
                <a:cs typeface="Times" panose="02020603050405020304" pitchFamily="18" charset="0"/>
              </a:rPr>
              <a:t>La innovación y desarrollo</a:t>
            </a:r>
            <a:endParaRPr lang="en-US" dirty="0">
              <a:latin typeface="Times" panose="02020603050405020304" pitchFamily="18" charset="0"/>
              <a:cs typeface="Times" panose="02020603050405020304" pitchFamily="18" charset="0"/>
            </a:endParaRPr>
          </a:p>
        </p:txBody>
      </p:sp>
      <p:sp>
        <p:nvSpPr>
          <p:cNvPr id="10" name="Rectángulo: esquinas redondeadas 9">
            <a:extLst>
              <a:ext uri="{FF2B5EF4-FFF2-40B4-BE49-F238E27FC236}">
                <a16:creationId xmlns:a16="http://schemas.microsoft.com/office/drawing/2014/main" id="{0A9AD11C-4975-4C6D-808A-481531248B3C}"/>
              </a:ext>
            </a:extLst>
          </p:cNvPr>
          <p:cNvSpPr/>
          <p:nvPr/>
        </p:nvSpPr>
        <p:spPr>
          <a:xfrm>
            <a:off x="8293994" y="4094531"/>
            <a:ext cx="3528811" cy="74127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latin typeface="Times" panose="02020603050405020304" pitchFamily="18" charset="0"/>
                <a:cs typeface="Times" panose="02020603050405020304" pitchFamily="18" charset="0"/>
              </a:rPr>
              <a:t>El comportamiento del mercado</a:t>
            </a:r>
            <a:endParaRPr lang="en-US" dirty="0">
              <a:latin typeface="Times" panose="02020603050405020304" pitchFamily="18" charset="0"/>
              <a:cs typeface="Times" panose="02020603050405020304" pitchFamily="18" charset="0"/>
            </a:endParaRPr>
          </a:p>
        </p:txBody>
      </p:sp>
      <p:sp>
        <p:nvSpPr>
          <p:cNvPr id="11" name="Rectángulo: esquinas redondeadas 10">
            <a:extLst>
              <a:ext uri="{FF2B5EF4-FFF2-40B4-BE49-F238E27FC236}">
                <a16:creationId xmlns:a16="http://schemas.microsoft.com/office/drawing/2014/main" id="{BA61C22B-37E4-4B1B-A7B7-666ECF6C39E7}"/>
              </a:ext>
            </a:extLst>
          </p:cNvPr>
          <p:cNvSpPr/>
          <p:nvPr/>
        </p:nvSpPr>
        <p:spPr>
          <a:xfrm>
            <a:off x="4153437" y="5038862"/>
            <a:ext cx="3593205" cy="86529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latin typeface="Times" panose="02020603050405020304" pitchFamily="18" charset="0"/>
                <a:cs typeface="Times" panose="02020603050405020304" pitchFamily="18" charset="0"/>
              </a:rPr>
              <a:t>El desconocimiento</a:t>
            </a:r>
            <a:endParaRPr lang="en-US" dirty="0">
              <a:latin typeface="Times" panose="02020603050405020304" pitchFamily="18" charset="0"/>
              <a:cs typeface="Times" panose="02020603050405020304" pitchFamily="18" charset="0"/>
            </a:endParaRPr>
          </a:p>
        </p:txBody>
      </p:sp>
      <p:sp>
        <p:nvSpPr>
          <p:cNvPr id="12" name="Rectángulo: esquinas redondeadas 11">
            <a:extLst>
              <a:ext uri="{FF2B5EF4-FFF2-40B4-BE49-F238E27FC236}">
                <a16:creationId xmlns:a16="http://schemas.microsoft.com/office/drawing/2014/main" id="{DABB42CA-3FA9-451D-A29C-DD4AAC9081CE}"/>
              </a:ext>
            </a:extLst>
          </p:cNvPr>
          <p:cNvSpPr/>
          <p:nvPr/>
        </p:nvSpPr>
        <p:spPr>
          <a:xfrm>
            <a:off x="534467" y="4161743"/>
            <a:ext cx="3193961" cy="85051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latin typeface="Times" panose="02020603050405020304" pitchFamily="18" charset="0"/>
                <a:cs typeface="Times" panose="02020603050405020304" pitchFamily="18" charset="0"/>
              </a:rPr>
              <a:t>Criterio de empresarios</a:t>
            </a:r>
            <a:endParaRPr lang="en-US"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5359077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2"/>
          <a:srcRect l="74063" t="86129" r="1094" b="3057"/>
          <a:stretch/>
        </p:blipFill>
        <p:spPr>
          <a:xfrm>
            <a:off x="9916734" y="6087006"/>
            <a:ext cx="2167674" cy="783152"/>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2"/>
          <a:srcRect t="89186" r="25938"/>
          <a:stretch/>
        </p:blipFill>
        <p:spPr>
          <a:xfrm>
            <a:off x="0" y="6116724"/>
            <a:ext cx="9929613" cy="741276"/>
          </a:xfrm>
          <a:prstGeom prst="rect">
            <a:avLst/>
          </a:prstGeom>
        </p:spPr>
      </p:pic>
      <p:sp>
        <p:nvSpPr>
          <p:cNvPr id="4" name="CuadroTexto 3">
            <a:extLst>
              <a:ext uri="{FF2B5EF4-FFF2-40B4-BE49-F238E27FC236}">
                <a16:creationId xmlns:a16="http://schemas.microsoft.com/office/drawing/2014/main" id="{C1B85A45-B8FA-4905-A39C-A866F51E68C9}"/>
              </a:ext>
            </a:extLst>
          </p:cNvPr>
          <p:cNvSpPr txBox="1"/>
          <p:nvPr/>
        </p:nvSpPr>
        <p:spPr>
          <a:xfrm>
            <a:off x="-257578" y="214859"/>
            <a:ext cx="3500808" cy="400110"/>
          </a:xfrm>
          <a:prstGeom prst="rect">
            <a:avLst/>
          </a:prstGeom>
          <a:noFill/>
        </p:spPr>
        <p:txBody>
          <a:bodyPr wrap="square" rtlCol="0" anchor="ctr">
            <a:spAutoFit/>
          </a:bodyPr>
          <a:lstStyle/>
          <a:p>
            <a:pPr algn="ctr"/>
            <a:r>
              <a:rPr lang="es-EC" sz="2000" b="1" dirty="0">
                <a:latin typeface="Times New Roman" panose="02020603050405020304" pitchFamily="18" charset="0"/>
                <a:cs typeface="Times New Roman" panose="02020603050405020304" pitchFamily="18" charset="0"/>
              </a:rPr>
              <a:t>PROBLEMÁTICA</a:t>
            </a:r>
          </a:p>
        </p:txBody>
      </p:sp>
      <p:sp>
        <p:nvSpPr>
          <p:cNvPr id="5" name="Rectángulo: esquinas redondeadas 4">
            <a:extLst>
              <a:ext uri="{FF2B5EF4-FFF2-40B4-BE49-F238E27FC236}">
                <a16:creationId xmlns:a16="http://schemas.microsoft.com/office/drawing/2014/main" id="{756A915D-7B40-49A0-ACAD-6D9E7FDA5F14}"/>
              </a:ext>
            </a:extLst>
          </p:cNvPr>
          <p:cNvSpPr/>
          <p:nvPr/>
        </p:nvSpPr>
        <p:spPr>
          <a:xfrm>
            <a:off x="469900" y="762000"/>
            <a:ext cx="11391900" cy="783152"/>
          </a:xfrm>
          <a:prstGeom prst="roundRect">
            <a:avLst/>
          </a:prstGeom>
          <a:solidFill>
            <a:srgbClr val="A4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latin typeface="Times" panose="02020603050405020304" pitchFamily="18" charset="0"/>
                <a:cs typeface="Times" panose="02020603050405020304" pitchFamily="18" charset="0"/>
              </a:rPr>
              <a:t>Limitada adopción del comercio electrónico dentro del mercado de consumo masivo en el canal tradicional del DMQ</a:t>
            </a:r>
            <a:endParaRPr lang="en-US" sz="2000" dirty="0">
              <a:latin typeface="Times" panose="02020603050405020304" pitchFamily="18" charset="0"/>
              <a:cs typeface="Times" panose="02020603050405020304" pitchFamily="18" charset="0"/>
            </a:endParaRPr>
          </a:p>
        </p:txBody>
      </p:sp>
      <p:grpSp>
        <p:nvGrpSpPr>
          <p:cNvPr id="2" name="Grupo 1">
            <a:extLst>
              <a:ext uri="{FF2B5EF4-FFF2-40B4-BE49-F238E27FC236}">
                <a16:creationId xmlns:a16="http://schemas.microsoft.com/office/drawing/2014/main" id="{747C77D2-163C-41DC-B9EA-139B30736241}"/>
              </a:ext>
            </a:extLst>
          </p:cNvPr>
          <p:cNvGrpSpPr/>
          <p:nvPr/>
        </p:nvGrpSpPr>
        <p:grpSpPr>
          <a:xfrm>
            <a:off x="1416050" y="1779319"/>
            <a:ext cx="4521200" cy="3413209"/>
            <a:chOff x="2755900" y="2124333"/>
            <a:chExt cx="3988138" cy="3413209"/>
          </a:xfrm>
        </p:grpSpPr>
        <p:sp>
          <p:nvSpPr>
            <p:cNvPr id="8" name="Rectángulo: esquinas redondeadas 7">
              <a:extLst>
                <a:ext uri="{FF2B5EF4-FFF2-40B4-BE49-F238E27FC236}">
                  <a16:creationId xmlns:a16="http://schemas.microsoft.com/office/drawing/2014/main" id="{8542868D-9889-46E1-B766-D2E9A087B5F4}"/>
                </a:ext>
              </a:extLst>
            </p:cNvPr>
            <p:cNvSpPr/>
            <p:nvPr/>
          </p:nvSpPr>
          <p:spPr>
            <a:xfrm>
              <a:off x="2755900" y="2124333"/>
              <a:ext cx="317500" cy="3413209"/>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s-EC" sz="2400" b="1" dirty="0">
                  <a:latin typeface="Times" panose="02020603050405020304" pitchFamily="18" charset="0"/>
                  <a:cs typeface="Times" panose="02020603050405020304" pitchFamily="18" charset="0"/>
                </a:rPr>
                <a:t>CAUSAS</a:t>
              </a:r>
              <a:endParaRPr lang="en-US" sz="2400" b="1" dirty="0">
                <a:latin typeface="Times" panose="02020603050405020304" pitchFamily="18" charset="0"/>
                <a:cs typeface="Times" panose="02020603050405020304" pitchFamily="18" charset="0"/>
              </a:endParaRPr>
            </a:p>
          </p:txBody>
        </p:sp>
        <p:sp>
          <p:nvSpPr>
            <p:cNvPr id="10" name="Rectángulo: esquinas redondeadas 9">
              <a:extLst>
                <a:ext uri="{FF2B5EF4-FFF2-40B4-BE49-F238E27FC236}">
                  <a16:creationId xmlns:a16="http://schemas.microsoft.com/office/drawing/2014/main" id="{2AACCD2C-2D3C-40AB-883F-54091358D595}"/>
                </a:ext>
              </a:extLst>
            </p:cNvPr>
            <p:cNvSpPr/>
            <p:nvPr/>
          </p:nvSpPr>
          <p:spPr>
            <a:xfrm>
              <a:off x="3243230" y="2287805"/>
              <a:ext cx="3500808" cy="741276"/>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latin typeface="Times" panose="02020603050405020304" pitchFamily="18" charset="0"/>
                  <a:cs typeface="Times" panose="02020603050405020304" pitchFamily="18" charset="0"/>
                </a:rPr>
                <a:t>Desinterés en el uso de TICS por parte de las empresas</a:t>
              </a:r>
            </a:p>
          </p:txBody>
        </p:sp>
        <p:sp>
          <p:nvSpPr>
            <p:cNvPr id="11" name="Rectángulo: esquinas redondeadas 10">
              <a:extLst>
                <a:ext uri="{FF2B5EF4-FFF2-40B4-BE49-F238E27FC236}">
                  <a16:creationId xmlns:a16="http://schemas.microsoft.com/office/drawing/2014/main" id="{B0959E14-EFB4-4A37-A90D-597623FEE72D}"/>
                </a:ext>
              </a:extLst>
            </p:cNvPr>
            <p:cNvSpPr/>
            <p:nvPr/>
          </p:nvSpPr>
          <p:spPr>
            <a:xfrm>
              <a:off x="3243230" y="3459414"/>
              <a:ext cx="3500808" cy="741276"/>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latin typeface="Times" panose="02020603050405020304" pitchFamily="18" charset="0"/>
                  <a:cs typeface="Times" panose="02020603050405020304" pitchFamily="18" charset="0"/>
                </a:rPr>
                <a:t>Desconfianza por parte del consumidor</a:t>
              </a:r>
            </a:p>
          </p:txBody>
        </p:sp>
        <p:sp>
          <p:nvSpPr>
            <p:cNvPr id="12" name="Rectángulo: esquinas redondeadas 11">
              <a:extLst>
                <a:ext uri="{FF2B5EF4-FFF2-40B4-BE49-F238E27FC236}">
                  <a16:creationId xmlns:a16="http://schemas.microsoft.com/office/drawing/2014/main" id="{61739C72-D6E1-41B5-858E-D4676C253BCD}"/>
                </a:ext>
              </a:extLst>
            </p:cNvPr>
            <p:cNvSpPr/>
            <p:nvPr/>
          </p:nvSpPr>
          <p:spPr>
            <a:xfrm>
              <a:off x="3243230" y="4625619"/>
              <a:ext cx="3500808" cy="741276"/>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latin typeface="Times" panose="02020603050405020304" pitchFamily="18" charset="0"/>
                  <a:cs typeface="Times" panose="02020603050405020304" pitchFamily="18" charset="0"/>
                </a:rPr>
                <a:t>Desinterés por entrar a otros mercados</a:t>
              </a:r>
            </a:p>
          </p:txBody>
        </p:sp>
      </p:grpSp>
      <p:grpSp>
        <p:nvGrpSpPr>
          <p:cNvPr id="3" name="Grupo 2">
            <a:extLst>
              <a:ext uri="{FF2B5EF4-FFF2-40B4-BE49-F238E27FC236}">
                <a16:creationId xmlns:a16="http://schemas.microsoft.com/office/drawing/2014/main" id="{73E9ED0A-B7F6-4241-8F57-4A48937636EC}"/>
              </a:ext>
            </a:extLst>
          </p:cNvPr>
          <p:cNvGrpSpPr/>
          <p:nvPr/>
        </p:nvGrpSpPr>
        <p:grpSpPr>
          <a:xfrm>
            <a:off x="6447838" y="1778433"/>
            <a:ext cx="4514274" cy="3413209"/>
            <a:chOff x="6866938" y="2072305"/>
            <a:chExt cx="4514274" cy="3413209"/>
          </a:xfrm>
        </p:grpSpPr>
        <p:sp>
          <p:nvSpPr>
            <p:cNvPr id="9" name="Rectángulo: esquinas redondeadas 8">
              <a:extLst>
                <a:ext uri="{FF2B5EF4-FFF2-40B4-BE49-F238E27FC236}">
                  <a16:creationId xmlns:a16="http://schemas.microsoft.com/office/drawing/2014/main" id="{188DBBF9-99B4-4979-BC9F-4246E280A4C5}"/>
                </a:ext>
              </a:extLst>
            </p:cNvPr>
            <p:cNvSpPr/>
            <p:nvPr/>
          </p:nvSpPr>
          <p:spPr>
            <a:xfrm>
              <a:off x="6866938" y="2072305"/>
              <a:ext cx="359938" cy="3413209"/>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s-EC" sz="2400" b="1" dirty="0">
                  <a:latin typeface="Times" panose="02020603050405020304" pitchFamily="18" charset="0"/>
                  <a:cs typeface="Times" panose="02020603050405020304" pitchFamily="18" charset="0"/>
                </a:rPr>
                <a:t>EFECTOS</a:t>
              </a:r>
              <a:endParaRPr lang="en-US" sz="2400" b="1" dirty="0">
                <a:latin typeface="Times" panose="02020603050405020304" pitchFamily="18" charset="0"/>
                <a:cs typeface="Times" panose="02020603050405020304" pitchFamily="18" charset="0"/>
              </a:endParaRPr>
            </a:p>
          </p:txBody>
        </p:sp>
        <p:sp>
          <p:nvSpPr>
            <p:cNvPr id="13" name="Rectángulo: esquinas redondeadas 12">
              <a:extLst>
                <a:ext uri="{FF2B5EF4-FFF2-40B4-BE49-F238E27FC236}">
                  <a16:creationId xmlns:a16="http://schemas.microsoft.com/office/drawing/2014/main" id="{6B9EC010-5352-492A-993B-8C4A09DA3FDE}"/>
                </a:ext>
              </a:extLst>
            </p:cNvPr>
            <p:cNvSpPr/>
            <p:nvPr/>
          </p:nvSpPr>
          <p:spPr>
            <a:xfrm>
              <a:off x="7412479" y="2236663"/>
              <a:ext cx="3968733" cy="741276"/>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latin typeface="Times" panose="02020603050405020304" pitchFamily="18" charset="0"/>
                  <a:cs typeface="Times" panose="02020603050405020304" pitchFamily="18" charset="0"/>
                </a:rPr>
                <a:t>Falta de innovación en canales de comercialización</a:t>
              </a:r>
            </a:p>
          </p:txBody>
        </p:sp>
        <p:sp>
          <p:nvSpPr>
            <p:cNvPr id="14" name="Rectángulo: esquinas redondeadas 13">
              <a:extLst>
                <a:ext uri="{FF2B5EF4-FFF2-40B4-BE49-F238E27FC236}">
                  <a16:creationId xmlns:a16="http://schemas.microsoft.com/office/drawing/2014/main" id="{A056BDC4-194E-44B5-AC2A-29F8C4910F23}"/>
                </a:ext>
              </a:extLst>
            </p:cNvPr>
            <p:cNvSpPr/>
            <p:nvPr/>
          </p:nvSpPr>
          <p:spPr>
            <a:xfrm>
              <a:off x="7412479" y="3402868"/>
              <a:ext cx="3968733" cy="741276"/>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latin typeface="Times" panose="02020603050405020304" pitchFamily="18" charset="0"/>
                  <a:cs typeface="Times" panose="02020603050405020304" pitchFamily="18" charset="0"/>
                </a:rPr>
                <a:t>Rechazo al uso de compras en línea</a:t>
              </a:r>
            </a:p>
          </p:txBody>
        </p:sp>
        <p:sp>
          <p:nvSpPr>
            <p:cNvPr id="15" name="Rectángulo: esquinas redondeadas 14">
              <a:extLst>
                <a:ext uri="{FF2B5EF4-FFF2-40B4-BE49-F238E27FC236}">
                  <a16:creationId xmlns:a16="http://schemas.microsoft.com/office/drawing/2014/main" id="{71E302DC-E757-4763-97EF-B6995BFB65DC}"/>
                </a:ext>
              </a:extLst>
            </p:cNvPr>
            <p:cNvSpPr/>
            <p:nvPr/>
          </p:nvSpPr>
          <p:spPr>
            <a:xfrm>
              <a:off x="7412479" y="4574477"/>
              <a:ext cx="3968733" cy="741276"/>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latin typeface="Times" panose="02020603050405020304" pitchFamily="18" charset="0"/>
                  <a:cs typeface="Times" panose="02020603050405020304" pitchFamily="18" charset="0"/>
                </a:rPr>
                <a:t>Bajo alcance y cobertura de mercado</a:t>
              </a:r>
            </a:p>
          </p:txBody>
        </p:sp>
      </p:grpSp>
    </p:spTree>
    <p:extLst>
      <p:ext uri="{BB962C8B-B14F-4D97-AF65-F5344CB8AC3E}">
        <p14:creationId xmlns:p14="http://schemas.microsoft.com/office/powerpoint/2010/main" val="27840396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2"/>
          <a:srcRect l="74063" t="86129" r="1094" b="3057"/>
          <a:stretch/>
        </p:blipFill>
        <p:spPr>
          <a:xfrm>
            <a:off x="9916734" y="6087006"/>
            <a:ext cx="2167674" cy="783152"/>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2"/>
          <a:srcRect t="89186" r="25938"/>
          <a:stretch/>
        </p:blipFill>
        <p:spPr>
          <a:xfrm>
            <a:off x="0" y="6116724"/>
            <a:ext cx="9929613" cy="741276"/>
          </a:xfrm>
          <a:prstGeom prst="rect">
            <a:avLst/>
          </a:prstGeom>
        </p:spPr>
      </p:pic>
      <p:sp>
        <p:nvSpPr>
          <p:cNvPr id="5" name="CuadroTexto 4">
            <a:extLst>
              <a:ext uri="{FF2B5EF4-FFF2-40B4-BE49-F238E27FC236}">
                <a16:creationId xmlns:a16="http://schemas.microsoft.com/office/drawing/2014/main" id="{59F8038C-37F8-4C90-A3F2-768403AD2CBA}"/>
              </a:ext>
            </a:extLst>
          </p:cNvPr>
          <p:cNvSpPr txBox="1"/>
          <p:nvPr/>
        </p:nvSpPr>
        <p:spPr>
          <a:xfrm>
            <a:off x="-536978" y="214859"/>
            <a:ext cx="3500808" cy="400110"/>
          </a:xfrm>
          <a:prstGeom prst="rect">
            <a:avLst/>
          </a:prstGeom>
          <a:noFill/>
        </p:spPr>
        <p:txBody>
          <a:bodyPr wrap="square" rtlCol="0" anchor="ctr">
            <a:spAutoFit/>
          </a:bodyPr>
          <a:lstStyle/>
          <a:p>
            <a:pPr algn="ctr"/>
            <a:r>
              <a:rPr lang="es-EC" sz="2000" b="1" dirty="0">
                <a:latin typeface="Times New Roman" panose="02020603050405020304" pitchFamily="18" charset="0"/>
                <a:cs typeface="Times New Roman" panose="02020603050405020304" pitchFamily="18" charset="0"/>
              </a:rPr>
              <a:t>OBJETIVOS</a:t>
            </a:r>
          </a:p>
        </p:txBody>
      </p:sp>
      <p:grpSp>
        <p:nvGrpSpPr>
          <p:cNvPr id="16" name="Grupo 15">
            <a:extLst>
              <a:ext uri="{FF2B5EF4-FFF2-40B4-BE49-F238E27FC236}">
                <a16:creationId xmlns:a16="http://schemas.microsoft.com/office/drawing/2014/main" id="{4AAB3507-15B4-40C1-A1A9-2350E3DB7D68}"/>
              </a:ext>
            </a:extLst>
          </p:cNvPr>
          <p:cNvGrpSpPr/>
          <p:nvPr/>
        </p:nvGrpSpPr>
        <p:grpSpPr>
          <a:xfrm>
            <a:off x="596900" y="252959"/>
            <a:ext cx="11328400" cy="5465482"/>
            <a:chOff x="596900" y="252959"/>
            <a:chExt cx="11328400" cy="5465482"/>
          </a:xfrm>
        </p:grpSpPr>
        <p:sp>
          <p:nvSpPr>
            <p:cNvPr id="4" name="Rectángulo: esquinas redondeadas 3">
              <a:extLst>
                <a:ext uri="{FF2B5EF4-FFF2-40B4-BE49-F238E27FC236}">
                  <a16:creationId xmlns:a16="http://schemas.microsoft.com/office/drawing/2014/main" id="{EC15EC9D-527F-4067-97D9-CC57EA76A6FB}"/>
                </a:ext>
              </a:extLst>
            </p:cNvPr>
            <p:cNvSpPr/>
            <p:nvPr/>
          </p:nvSpPr>
          <p:spPr>
            <a:xfrm>
              <a:off x="965200" y="2034549"/>
              <a:ext cx="3472976" cy="2293813"/>
            </a:xfrm>
            <a:prstGeom prst="roundRect">
              <a:avLst/>
            </a:prstGeom>
            <a:noFill/>
            <a:ln w="38100">
              <a:solidFill>
                <a:srgbClr val="00206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latin typeface="Times" panose="02020603050405020304" pitchFamily="18" charset="0"/>
                  <a:cs typeface="Times" panose="02020603050405020304" pitchFamily="18" charset="0"/>
                </a:rPr>
                <a:t>Analizar la influencia de los factores que determinan la adopción del comercio electrónico (B2C) en el mercado de consumo masivo en canal tradicional del Distrito Metropolitano de Quito.</a:t>
              </a:r>
              <a:endParaRPr lang="en-US" sz="1600" dirty="0">
                <a:solidFill>
                  <a:schemeClr val="tx1"/>
                </a:solidFill>
                <a:latin typeface="Times" panose="02020603050405020304" pitchFamily="18" charset="0"/>
                <a:cs typeface="Times" panose="02020603050405020304" pitchFamily="18" charset="0"/>
              </a:endParaRPr>
            </a:p>
          </p:txBody>
        </p:sp>
        <p:sp>
          <p:nvSpPr>
            <p:cNvPr id="9" name="Rectángulo: esquinas redondeadas 8">
              <a:extLst>
                <a:ext uri="{FF2B5EF4-FFF2-40B4-BE49-F238E27FC236}">
                  <a16:creationId xmlns:a16="http://schemas.microsoft.com/office/drawing/2014/main" id="{DE7E9558-EA74-48A3-8C40-6124BC8EBE5D}"/>
                </a:ext>
              </a:extLst>
            </p:cNvPr>
            <p:cNvSpPr/>
            <p:nvPr/>
          </p:nvSpPr>
          <p:spPr>
            <a:xfrm>
              <a:off x="4940300" y="4626241"/>
              <a:ext cx="6985000" cy="1092200"/>
            </a:xfrm>
            <a:prstGeom prst="roundRect">
              <a:avLst/>
            </a:prstGeom>
            <a:noFill/>
            <a:ln w="38100">
              <a:solidFill>
                <a:schemeClr val="bg2">
                  <a:lumMod val="10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latin typeface="Times" panose="02020603050405020304" pitchFamily="18" charset="0"/>
                  <a:cs typeface="Times" panose="02020603050405020304" pitchFamily="18" charset="0"/>
                </a:rPr>
                <a:t>Aplicar un análisis correlacional para explicar la influencia que tiene el tamaño de la empresa, el sector donde se ubica, el tipo de producto que comercializa y los multicanales de comercialización con la adopción del comercio electrónico B2C</a:t>
              </a:r>
              <a:endParaRPr lang="en-US" sz="1600" dirty="0">
                <a:solidFill>
                  <a:schemeClr val="tx1"/>
                </a:solidFill>
                <a:latin typeface="Times" panose="02020603050405020304" pitchFamily="18" charset="0"/>
                <a:cs typeface="Times" panose="02020603050405020304" pitchFamily="18" charset="0"/>
              </a:endParaRPr>
            </a:p>
          </p:txBody>
        </p:sp>
        <p:sp>
          <p:nvSpPr>
            <p:cNvPr id="10" name="Rectángulo: esquinas redondeadas 9">
              <a:extLst>
                <a:ext uri="{FF2B5EF4-FFF2-40B4-BE49-F238E27FC236}">
                  <a16:creationId xmlns:a16="http://schemas.microsoft.com/office/drawing/2014/main" id="{3F683F1B-9EF4-45E7-8A1E-A4518AC91627}"/>
                </a:ext>
              </a:extLst>
            </p:cNvPr>
            <p:cNvSpPr/>
            <p:nvPr/>
          </p:nvSpPr>
          <p:spPr>
            <a:xfrm>
              <a:off x="4940300" y="2671405"/>
              <a:ext cx="6985000" cy="1092200"/>
            </a:xfrm>
            <a:prstGeom prst="roundRect">
              <a:avLst/>
            </a:prstGeom>
            <a:noFill/>
            <a:ln w="38100">
              <a:solidFill>
                <a:srgbClr val="FFC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latin typeface="Times" panose="02020603050405020304" pitchFamily="18" charset="0"/>
                  <a:cs typeface="Times" panose="02020603050405020304" pitchFamily="18" charset="0"/>
                </a:rPr>
                <a:t>Relacionar el comportamiento de los factores que determinan la adopción del comercio electrónico B2C mediante el análisis descriptivo mediante la base teórica</a:t>
              </a:r>
              <a:endParaRPr lang="en-US" sz="1600" dirty="0">
                <a:solidFill>
                  <a:schemeClr val="tx1"/>
                </a:solidFill>
                <a:latin typeface="Times" panose="02020603050405020304" pitchFamily="18" charset="0"/>
                <a:cs typeface="Times" panose="02020603050405020304" pitchFamily="18" charset="0"/>
              </a:endParaRPr>
            </a:p>
          </p:txBody>
        </p:sp>
        <p:sp>
          <p:nvSpPr>
            <p:cNvPr id="11" name="Rectángulo: esquinas redondeadas 10">
              <a:extLst>
                <a:ext uri="{FF2B5EF4-FFF2-40B4-BE49-F238E27FC236}">
                  <a16:creationId xmlns:a16="http://schemas.microsoft.com/office/drawing/2014/main" id="{F3D00CA4-E713-4FE2-B347-3E504DA4EB8B}"/>
                </a:ext>
              </a:extLst>
            </p:cNvPr>
            <p:cNvSpPr/>
            <p:nvPr/>
          </p:nvSpPr>
          <p:spPr>
            <a:xfrm>
              <a:off x="4940300" y="716569"/>
              <a:ext cx="6985000" cy="1092200"/>
            </a:xfrm>
            <a:prstGeom prst="roundRect">
              <a:avLst/>
            </a:prstGeom>
            <a:noFill/>
            <a:ln w="38100">
              <a:solidFill>
                <a:srgbClr val="00B05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latin typeface="Times" panose="02020603050405020304" pitchFamily="18" charset="0"/>
                  <a:cs typeface="Times" panose="02020603050405020304" pitchFamily="18" charset="0"/>
                </a:rPr>
                <a:t>Identificar los factores que determinan la adopción del comercio electrónico B2C dentro de un mercado de consumo masivo en el canal tradicional del DMQ</a:t>
              </a:r>
              <a:endParaRPr lang="en-US" sz="1600" dirty="0">
                <a:solidFill>
                  <a:schemeClr val="tx1"/>
                </a:solidFill>
                <a:latin typeface="Times" panose="02020603050405020304" pitchFamily="18" charset="0"/>
                <a:cs typeface="Times" panose="02020603050405020304" pitchFamily="18" charset="0"/>
              </a:endParaRPr>
            </a:p>
          </p:txBody>
        </p:sp>
        <p:sp>
          <p:nvSpPr>
            <p:cNvPr id="12" name="Rectángulo: esquinas redondeadas 11">
              <a:extLst>
                <a:ext uri="{FF2B5EF4-FFF2-40B4-BE49-F238E27FC236}">
                  <a16:creationId xmlns:a16="http://schemas.microsoft.com/office/drawing/2014/main" id="{F86AEBA1-9FB2-40A3-B9FD-E860C5BF7859}"/>
                </a:ext>
              </a:extLst>
            </p:cNvPr>
            <p:cNvSpPr/>
            <p:nvPr/>
          </p:nvSpPr>
          <p:spPr>
            <a:xfrm>
              <a:off x="596900" y="2022391"/>
              <a:ext cx="317500" cy="2293813"/>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s-EC" b="1" dirty="0">
                  <a:latin typeface="Times" panose="02020603050405020304" pitchFamily="18" charset="0"/>
                  <a:cs typeface="Times" panose="02020603050405020304" pitchFamily="18" charset="0"/>
                </a:rPr>
                <a:t>GENERAL</a:t>
              </a:r>
              <a:endParaRPr lang="en-US" b="1" dirty="0">
                <a:latin typeface="Times" panose="02020603050405020304" pitchFamily="18" charset="0"/>
                <a:cs typeface="Times" panose="02020603050405020304" pitchFamily="18" charset="0"/>
              </a:endParaRPr>
            </a:p>
          </p:txBody>
        </p:sp>
        <p:sp>
          <p:nvSpPr>
            <p:cNvPr id="13" name="Rectángulo: esquinas redondeadas 12">
              <a:extLst>
                <a:ext uri="{FF2B5EF4-FFF2-40B4-BE49-F238E27FC236}">
                  <a16:creationId xmlns:a16="http://schemas.microsoft.com/office/drawing/2014/main" id="{96C8D708-0F64-4D9C-95F3-38765281794E}"/>
                </a:ext>
              </a:extLst>
            </p:cNvPr>
            <p:cNvSpPr/>
            <p:nvPr/>
          </p:nvSpPr>
          <p:spPr>
            <a:xfrm>
              <a:off x="4964806" y="252959"/>
              <a:ext cx="3632200" cy="400110"/>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latin typeface="Times" panose="02020603050405020304" pitchFamily="18" charset="0"/>
                  <a:cs typeface="Times" panose="02020603050405020304" pitchFamily="18" charset="0"/>
                </a:rPr>
                <a:t>ESPECÍFICO 1</a:t>
              </a:r>
              <a:endParaRPr lang="en-US" b="1" dirty="0">
                <a:latin typeface="Times" panose="02020603050405020304" pitchFamily="18" charset="0"/>
                <a:cs typeface="Times" panose="02020603050405020304" pitchFamily="18" charset="0"/>
              </a:endParaRPr>
            </a:p>
          </p:txBody>
        </p:sp>
        <p:sp>
          <p:nvSpPr>
            <p:cNvPr id="14" name="Rectángulo: esquinas redondeadas 13">
              <a:extLst>
                <a:ext uri="{FF2B5EF4-FFF2-40B4-BE49-F238E27FC236}">
                  <a16:creationId xmlns:a16="http://schemas.microsoft.com/office/drawing/2014/main" id="{56510E9E-8BFE-4AC2-9799-51C348146AFE}"/>
                </a:ext>
              </a:extLst>
            </p:cNvPr>
            <p:cNvSpPr/>
            <p:nvPr/>
          </p:nvSpPr>
          <p:spPr>
            <a:xfrm>
              <a:off x="4964806" y="2205636"/>
              <a:ext cx="3632200" cy="40011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latin typeface="Times" panose="02020603050405020304" pitchFamily="18" charset="0"/>
                  <a:cs typeface="Times" panose="02020603050405020304" pitchFamily="18" charset="0"/>
                </a:rPr>
                <a:t>ESPECÍFICO 2</a:t>
              </a:r>
              <a:endParaRPr lang="en-US" b="1" dirty="0">
                <a:latin typeface="Times" panose="02020603050405020304" pitchFamily="18" charset="0"/>
                <a:cs typeface="Times" panose="02020603050405020304" pitchFamily="18" charset="0"/>
              </a:endParaRPr>
            </a:p>
          </p:txBody>
        </p:sp>
        <p:sp>
          <p:nvSpPr>
            <p:cNvPr id="15" name="Rectángulo: esquinas redondeadas 14">
              <a:extLst>
                <a:ext uri="{FF2B5EF4-FFF2-40B4-BE49-F238E27FC236}">
                  <a16:creationId xmlns:a16="http://schemas.microsoft.com/office/drawing/2014/main" id="{49CDA26E-22DA-4A1A-AF80-1AF1D89496C5}"/>
                </a:ext>
              </a:extLst>
            </p:cNvPr>
            <p:cNvSpPr/>
            <p:nvPr/>
          </p:nvSpPr>
          <p:spPr>
            <a:xfrm>
              <a:off x="4964806" y="4160472"/>
              <a:ext cx="3632200" cy="400110"/>
            </a:xfrm>
            <a:prstGeom prst="roundRect">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latin typeface="Times" panose="02020603050405020304" pitchFamily="18" charset="0"/>
                  <a:cs typeface="Times" panose="02020603050405020304" pitchFamily="18" charset="0"/>
                </a:rPr>
                <a:t>ESPECÍFICO 3</a:t>
              </a:r>
              <a:endParaRPr lang="en-US" b="1" dirty="0">
                <a:latin typeface="Times" panose="02020603050405020304" pitchFamily="18" charset="0"/>
                <a:cs typeface="Times" panose="02020603050405020304" pitchFamily="18" charset="0"/>
              </a:endParaRPr>
            </a:p>
          </p:txBody>
        </p:sp>
      </p:grpSp>
    </p:spTree>
    <p:extLst>
      <p:ext uri="{BB962C8B-B14F-4D97-AF65-F5344CB8AC3E}">
        <p14:creationId xmlns:p14="http://schemas.microsoft.com/office/powerpoint/2010/main" val="11252216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2"/>
          <a:srcRect l="74063" t="86129" r="1094" b="3057"/>
          <a:stretch/>
        </p:blipFill>
        <p:spPr>
          <a:xfrm>
            <a:off x="9916734" y="6087006"/>
            <a:ext cx="2167674" cy="783152"/>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2"/>
          <a:srcRect t="89186" r="25938"/>
          <a:stretch/>
        </p:blipFill>
        <p:spPr>
          <a:xfrm>
            <a:off x="0" y="6116724"/>
            <a:ext cx="9929613" cy="741276"/>
          </a:xfrm>
          <a:prstGeom prst="rect">
            <a:avLst/>
          </a:prstGeom>
        </p:spPr>
      </p:pic>
      <p:sp>
        <p:nvSpPr>
          <p:cNvPr id="5" name="CuadroTexto 4">
            <a:extLst>
              <a:ext uri="{FF2B5EF4-FFF2-40B4-BE49-F238E27FC236}">
                <a16:creationId xmlns:a16="http://schemas.microsoft.com/office/drawing/2014/main" id="{548ECEEE-4234-4171-9344-0836910F338B}"/>
              </a:ext>
            </a:extLst>
          </p:cNvPr>
          <p:cNvSpPr txBox="1"/>
          <p:nvPr/>
        </p:nvSpPr>
        <p:spPr>
          <a:xfrm>
            <a:off x="-536978" y="214859"/>
            <a:ext cx="3500808" cy="400110"/>
          </a:xfrm>
          <a:prstGeom prst="rect">
            <a:avLst/>
          </a:prstGeom>
          <a:noFill/>
        </p:spPr>
        <p:txBody>
          <a:bodyPr wrap="square" rtlCol="0" anchor="ctr">
            <a:spAutoFit/>
          </a:bodyPr>
          <a:lstStyle/>
          <a:p>
            <a:pPr algn="ctr"/>
            <a:r>
              <a:rPr lang="es-EC" sz="2000" b="1" dirty="0">
                <a:latin typeface="Times New Roman" panose="02020603050405020304" pitchFamily="18" charset="0"/>
                <a:cs typeface="Times New Roman" panose="02020603050405020304" pitchFamily="18" charset="0"/>
              </a:rPr>
              <a:t>HIPÓTESIS</a:t>
            </a:r>
          </a:p>
        </p:txBody>
      </p:sp>
      <p:grpSp>
        <p:nvGrpSpPr>
          <p:cNvPr id="16" name="Grupo 15">
            <a:extLst>
              <a:ext uri="{FF2B5EF4-FFF2-40B4-BE49-F238E27FC236}">
                <a16:creationId xmlns:a16="http://schemas.microsoft.com/office/drawing/2014/main" id="{0069896E-E672-491D-B07B-AB7DBFA8666D}"/>
              </a:ext>
            </a:extLst>
          </p:cNvPr>
          <p:cNvGrpSpPr/>
          <p:nvPr/>
        </p:nvGrpSpPr>
        <p:grpSpPr>
          <a:xfrm>
            <a:off x="557905" y="650056"/>
            <a:ext cx="11283966" cy="5178541"/>
            <a:chOff x="519805" y="773659"/>
            <a:chExt cx="11283966" cy="5178541"/>
          </a:xfrm>
        </p:grpSpPr>
        <p:pic>
          <p:nvPicPr>
            <p:cNvPr id="2050" name="Picture 2" descr="Resultado de imagen para hipótesis png">
              <a:extLst>
                <a:ext uri="{FF2B5EF4-FFF2-40B4-BE49-F238E27FC236}">
                  <a16:creationId xmlns:a16="http://schemas.microsoft.com/office/drawing/2014/main" id="{33964044-5A69-4B92-9499-9F41FC3DBD61}"/>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298971" y="788558"/>
              <a:ext cx="1504800" cy="1393334"/>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esquinas redondeadas 7">
              <a:extLst>
                <a:ext uri="{FF2B5EF4-FFF2-40B4-BE49-F238E27FC236}">
                  <a16:creationId xmlns:a16="http://schemas.microsoft.com/office/drawing/2014/main" id="{354B1694-DF5E-4B26-B214-702188CFD4C0}"/>
                </a:ext>
              </a:extLst>
            </p:cNvPr>
            <p:cNvSpPr/>
            <p:nvPr/>
          </p:nvSpPr>
          <p:spPr>
            <a:xfrm>
              <a:off x="519805" y="1114587"/>
              <a:ext cx="9728365" cy="741276"/>
            </a:xfrm>
            <a:prstGeom prst="roundRect">
              <a:avLst/>
            </a:prstGeom>
            <a:noFill/>
            <a:ln w="38100">
              <a:solidFill>
                <a:schemeClr val="accent5">
                  <a:lumMod val="75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latin typeface="Times" panose="02020603050405020304" pitchFamily="18" charset="0"/>
                  <a:cs typeface="Times" panose="02020603050405020304" pitchFamily="18" charset="0"/>
                </a:rPr>
                <a:t>El tamaño de la empresa tiene relación con la adopción de comercio electrónico B2C.</a:t>
              </a:r>
              <a:endParaRPr lang="en-US" sz="1600" dirty="0">
                <a:solidFill>
                  <a:schemeClr val="tx1"/>
                </a:solidFill>
                <a:latin typeface="Times" panose="02020603050405020304" pitchFamily="18" charset="0"/>
                <a:cs typeface="Times" panose="02020603050405020304" pitchFamily="18" charset="0"/>
              </a:endParaRPr>
            </a:p>
          </p:txBody>
        </p:sp>
        <p:sp>
          <p:nvSpPr>
            <p:cNvPr id="9" name="Rectángulo: esquinas redondeadas 8">
              <a:extLst>
                <a:ext uri="{FF2B5EF4-FFF2-40B4-BE49-F238E27FC236}">
                  <a16:creationId xmlns:a16="http://schemas.microsoft.com/office/drawing/2014/main" id="{FD0CF6FD-7E13-4C9C-933A-6FA5328857BE}"/>
                </a:ext>
              </a:extLst>
            </p:cNvPr>
            <p:cNvSpPr/>
            <p:nvPr/>
          </p:nvSpPr>
          <p:spPr>
            <a:xfrm>
              <a:off x="519805" y="773659"/>
              <a:ext cx="4183929" cy="293141"/>
            </a:xfrm>
            <a:prstGeom prst="round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latin typeface="Times" panose="02020603050405020304" pitchFamily="18" charset="0"/>
                  <a:cs typeface="Times" panose="02020603050405020304" pitchFamily="18" charset="0"/>
                </a:rPr>
                <a:t>HIPÓTESIS 1</a:t>
              </a:r>
              <a:endParaRPr lang="en-US" b="1" dirty="0">
                <a:latin typeface="Times" panose="02020603050405020304" pitchFamily="18" charset="0"/>
                <a:cs typeface="Times" panose="02020603050405020304" pitchFamily="18" charset="0"/>
              </a:endParaRPr>
            </a:p>
          </p:txBody>
        </p:sp>
        <p:sp>
          <p:nvSpPr>
            <p:cNvPr id="10" name="Rectángulo: esquinas redondeadas 9">
              <a:extLst>
                <a:ext uri="{FF2B5EF4-FFF2-40B4-BE49-F238E27FC236}">
                  <a16:creationId xmlns:a16="http://schemas.microsoft.com/office/drawing/2014/main" id="{7E735BFC-FE21-49E1-B0BE-71256B5AB5E5}"/>
                </a:ext>
              </a:extLst>
            </p:cNvPr>
            <p:cNvSpPr/>
            <p:nvPr/>
          </p:nvSpPr>
          <p:spPr>
            <a:xfrm>
              <a:off x="519805" y="2440020"/>
              <a:ext cx="9728365" cy="741276"/>
            </a:xfrm>
            <a:prstGeom prst="roundRect">
              <a:avLst/>
            </a:prstGeom>
            <a:noFill/>
            <a:ln w="38100">
              <a:solidFill>
                <a:schemeClr val="accent4">
                  <a:lumMod val="75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latin typeface="Times" panose="02020603050405020304" pitchFamily="18" charset="0"/>
                  <a:cs typeface="Times" panose="02020603050405020304" pitchFamily="18" charset="0"/>
                </a:rPr>
                <a:t>La adopción del comercio electrónico B2C está influenciado por el sector donde se ubica la empresa.</a:t>
              </a:r>
              <a:endParaRPr lang="en-US" sz="1600" dirty="0">
                <a:solidFill>
                  <a:schemeClr val="tx1"/>
                </a:solidFill>
                <a:latin typeface="Times" panose="02020603050405020304" pitchFamily="18" charset="0"/>
                <a:cs typeface="Times" panose="02020603050405020304" pitchFamily="18" charset="0"/>
              </a:endParaRPr>
            </a:p>
          </p:txBody>
        </p:sp>
        <p:sp>
          <p:nvSpPr>
            <p:cNvPr id="11" name="Rectángulo: esquinas redondeadas 10">
              <a:extLst>
                <a:ext uri="{FF2B5EF4-FFF2-40B4-BE49-F238E27FC236}">
                  <a16:creationId xmlns:a16="http://schemas.microsoft.com/office/drawing/2014/main" id="{59384DC9-5CBA-4F25-B07F-C73691BF0EBF}"/>
                </a:ext>
              </a:extLst>
            </p:cNvPr>
            <p:cNvSpPr/>
            <p:nvPr/>
          </p:nvSpPr>
          <p:spPr>
            <a:xfrm>
              <a:off x="519805" y="2099092"/>
              <a:ext cx="4183929" cy="293141"/>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latin typeface="Times" panose="02020603050405020304" pitchFamily="18" charset="0"/>
                  <a:cs typeface="Times" panose="02020603050405020304" pitchFamily="18" charset="0"/>
                </a:rPr>
                <a:t>HIPÓTESIS 2</a:t>
              </a:r>
              <a:endParaRPr lang="en-US" b="1" dirty="0">
                <a:latin typeface="Times" panose="02020603050405020304" pitchFamily="18" charset="0"/>
                <a:cs typeface="Times" panose="02020603050405020304" pitchFamily="18" charset="0"/>
              </a:endParaRPr>
            </a:p>
          </p:txBody>
        </p:sp>
        <p:sp>
          <p:nvSpPr>
            <p:cNvPr id="12" name="Rectángulo: esquinas redondeadas 11">
              <a:extLst>
                <a:ext uri="{FF2B5EF4-FFF2-40B4-BE49-F238E27FC236}">
                  <a16:creationId xmlns:a16="http://schemas.microsoft.com/office/drawing/2014/main" id="{6D64E966-CFC0-4EF0-961A-A156B420465E}"/>
                </a:ext>
              </a:extLst>
            </p:cNvPr>
            <p:cNvSpPr/>
            <p:nvPr/>
          </p:nvSpPr>
          <p:spPr>
            <a:xfrm>
              <a:off x="519805" y="3765453"/>
              <a:ext cx="9728365" cy="741276"/>
            </a:xfrm>
            <a:prstGeom prst="roundRect">
              <a:avLst/>
            </a:prstGeom>
            <a:noFill/>
            <a:ln w="38100">
              <a:solidFill>
                <a:schemeClr val="accent2">
                  <a:lumMod val="75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latin typeface="Times" panose="02020603050405020304" pitchFamily="18" charset="0"/>
                  <a:cs typeface="Times" panose="02020603050405020304" pitchFamily="18" charset="0"/>
                </a:rPr>
                <a:t>El tipo de producto que comercializa está relacionado con la adopción del comercio electrónico B2C. </a:t>
              </a:r>
              <a:endParaRPr lang="en-US" sz="1600" dirty="0">
                <a:solidFill>
                  <a:schemeClr val="tx1"/>
                </a:solidFill>
                <a:latin typeface="Times" panose="02020603050405020304" pitchFamily="18" charset="0"/>
                <a:cs typeface="Times" panose="02020603050405020304" pitchFamily="18" charset="0"/>
              </a:endParaRPr>
            </a:p>
          </p:txBody>
        </p:sp>
        <p:sp>
          <p:nvSpPr>
            <p:cNvPr id="13" name="Rectángulo: esquinas redondeadas 12">
              <a:extLst>
                <a:ext uri="{FF2B5EF4-FFF2-40B4-BE49-F238E27FC236}">
                  <a16:creationId xmlns:a16="http://schemas.microsoft.com/office/drawing/2014/main" id="{71808C9D-D36F-4BD0-B2E0-394AAC4ED225}"/>
                </a:ext>
              </a:extLst>
            </p:cNvPr>
            <p:cNvSpPr/>
            <p:nvPr/>
          </p:nvSpPr>
          <p:spPr>
            <a:xfrm>
              <a:off x="519805" y="3424525"/>
              <a:ext cx="4183929" cy="293141"/>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latin typeface="Times" panose="02020603050405020304" pitchFamily="18" charset="0"/>
                  <a:cs typeface="Times" panose="02020603050405020304" pitchFamily="18" charset="0"/>
                </a:rPr>
                <a:t>HIPÓTESIS 3</a:t>
              </a:r>
              <a:endParaRPr lang="en-US" b="1" dirty="0">
                <a:latin typeface="Times" panose="02020603050405020304" pitchFamily="18" charset="0"/>
                <a:cs typeface="Times" panose="02020603050405020304" pitchFamily="18" charset="0"/>
              </a:endParaRPr>
            </a:p>
          </p:txBody>
        </p:sp>
        <p:sp>
          <p:nvSpPr>
            <p:cNvPr id="14" name="Rectángulo: esquinas redondeadas 13">
              <a:extLst>
                <a:ext uri="{FF2B5EF4-FFF2-40B4-BE49-F238E27FC236}">
                  <a16:creationId xmlns:a16="http://schemas.microsoft.com/office/drawing/2014/main" id="{B8454B8D-9CFA-4028-845F-DCF86567C1CD}"/>
                </a:ext>
              </a:extLst>
            </p:cNvPr>
            <p:cNvSpPr/>
            <p:nvPr/>
          </p:nvSpPr>
          <p:spPr>
            <a:xfrm>
              <a:off x="519805" y="5090886"/>
              <a:ext cx="9728365" cy="741276"/>
            </a:xfrm>
            <a:prstGeom prst="roundRect">
              <a:avLst/>
            </a:prstGeom>
            <a:noFill/>
            <a:ln w="38100">
              <a:solidFill>
                <a:schemeClr val="accent6">
                  <a:lumMod val="75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latin typeface="Times" panose="02020603050405020304" pitchFamily="18" charset="0"/>
                  <a:cs typeface="Times" panose="02020603050405020304" pitchFamily="18" charset="0"/>
                </a:rPr>
                <a:t>Adoptar multicanales de comercialización influye en la adopción del comercio electrónico B2C.</a:t>
              </a:r>
              <a:endParaRPr lang="en-US" sz="1600" dirty="0">
                <a:solidFill>
                  <a:schemeClr val="tx1"/>
                </a:solidFill>
                <a:latin typeface="Times" panose="02020603050405020304" pitchFamily="18" charset="0"/>
                <a:cs typeface="Times" panose="02020603050405020304" pitchFamily="18" charset="0"/>
              </a:endParaRPr>
            </a:p>
          </p:txBody>
        </p:sp>
        <p:sp>
          <p:nvSpPr>
            <p:cNvPr id="15" name="Rectángulo: esquinas redondeadas 14">
              <a:extLst>
                <a:ext uri="{FF2B5EF4-FFF2-40B4-BE49-F238E27FC236}">
                  <a16:creationId xmlns:a16="http://schemas.microsoft.com/office/drawing/2014/main" id="{BE9841BA-D65F-42A1-860E-E3DDC7876B42}"/>
                </a:ext>
              </a:extLst>
            </p:cNvPr>
            <p:cNvSpPr/>
            <p:nvPr/>
          </p:nvSpPr>
          <p:spPr>
            <a:xfrm>
              <a:off x="519806" y="4749958"/>
              <a:ext cx="4041386" cy="293141"/>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latin typeface="Times" panose="02020603050405020304" pitchFamily="18" charset="0"/>
                  <a:cs typeface="Times" panose="02020603050405020304" pitchFamily="18" charset="0"/>
                </a:rPr>
                <a:t>HIPÓTESIS 4</a:t>
              </a:r>
              <a:endParaRPr lang="en-US" b="1" dirty="0">
                <a:latin typeface="Times" panose="02020603050405020304" pitchFamily="18" charset="0"/>
                <a:cs typeface="Times" panose="02020603050405020304" pitchFamily="18" charset="0"/>
              </a:endParaRPr>
            </a:p>
          </p:txBody>
        </p:sp>
        <p:pic>
          <p:nvPicPr>
            <p:cNvPr id="2052" name="Picture 4">
              <a:extLst>
                <a:ext uri="{FF2B5EF4-FFF2-40B4-BE49-F238E27FC236}">
                  <a16:creationId xmlns:a16="http://schemas.microsoft.com/office/drawing/2014/main" id="{1B73B8A0-B03F-4FB4-922F-74D2D0C32C6B}"/>
                </a:ext>
              </a:extLst>
            </p:cNvPr>
            <p:cNvPicPr>
              <a:picLocks noChangeAspect="1" noChangeArrowheads="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0502096" y="4879050"/>
              <a:ext cx="1073150" cy="10731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CA0C4791-C0F1-4A9F-AAC2-2A3FCD56328C}"/>
                </a:ext>
              </a:extLst>
            </p:cNvPr>
            <p:cNvPicPr>
              <a:picLocks noChangeAspect="1" noChangeArrowheads="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0514796" y="3621750"/>
              <a:ext cx="1073150" cy="10731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BC8641F0-26D0-4C5C-9BA1-784330C1BEE7}"/>
                </a:ext>
              </a:extLst>
            </p:cNvPr>
            <p:cNvPicPr>
              <a:picLocks noChangeAspect="1" noChangeArrowheads="1"/>
            </p:cNvPicPr>
            <p:nvPr/>
          </p:nvPicPr>
          <p:blipFill>
            <a:blip r:embed="rId4">
              <a:duotone>
                <a:prstClr val="black"/>
                <a:schemeClr val="accent4">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10514796" y="2253617"/>
              <a:ext cx="1073150" cy="107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874681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2"/>
          <a:srcRect l="74063" t="86129" r="1094" b="3057"/>
          <a:stretch/>
        </p:blipFill>
        <p:spPr>
          <a:xfrm>
            <a:off x="9916734" y="6087006"/>
            <a:ext cx="2167674" cy="783152"/>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2"/>
          <a:srcRect t="89186" r="25938"/>
          <a:stretch/>
        </p:blipFill>
        <p:spPr>
          <a:xfrm>
            <a:off x="0" y="6116724"/>
            <a:ext cx="9929613" cy="741276"/>
          </a:xfrm>
          <a:prstGeom prst="rect">
            <a:avLst/>
          </a:prstGeom>
        </p:spPr>
      </p:pic>
      <p:sp>
        <p:nvSpPr>
          <p:cNvPr id="4" name="CuadroTexto 3">
            <a:extLst>
              <a:ext uri="{FF2B5EF4-FFF2-40B4-BE49-F238E27FC236}">
                <a16:creationId xmlns:a16="http://schemas.microsoft.com/office/drawing/2014/main" id="{3E205E34-CAE7-49F4-AEC3-18622CB5A1D3}"/>
              </a:ext>
            </a:extLst>
          </p:cNvPr>
          <p:cNvSpPr txBox="1"/>
          <p:nvPr/>
        </p:nvSpPr>
        <p:spPr>
          <a:xfrm>
            <a:off x="-155978" y="214859"/>
            <a:ext cx="3500808" cy="400110"/>
          </a:xfrm>
          <a:prstGeom prst="rect">
            <a:avLst/>
          </a:prstGeom>
          <a:noFill/>
        </p:spPr>
        <p:txBody>
          <a:bodyPr wrap="square" rtlCol="0" anchor="ctr">
            <a:spAutoFit/>
          </a:bodyPr>
          <a:lstStyle/>
          <a:p>
            <a:pPr algn="ctr"/>
            <a:r>
              <a:rPr lang="es-EC" sz="2000" b="1" dirty="0">
                <a:latin typeface="Times New Roman" panose="02020603050405020304" pitchFamily="18" charset="0"/>
                <a:cs typeface="Times New Roman" panose="02020603050405020304" pitchFamily="18" charset="0"/>
              </a:rPr>
              <a:t>MARCO TEÓRICO</a:t>
            </a:r>
          </a:p>
        </p:txBody>
      </p:sp>
      <p:sp>
        <p:nvSpPr>
          <p:cNvPr id="5" name="CuadroTexto 4">
            <a:extLst>
              <a:ext uri="{FF2B5EF4-FFF2-40B4-BE49-F238E27FC236}">
                <a16:creationId xmlns:a16="http://schemas.microsoft.com/office/drawing/2014/main" id="{E09AB1E6-A2BA-48C9-9DB6-CC38D0CB21EA}"/>
              </a:ext>
            </a:extLst>
          </p:cNvPr>
          <p:cNvSpPr txBox="1"/>
          <p:nvPr/>
        </p:nvSpPr>
        <p:spPr>
          <a:xfrm>
            <a:off x="-155978" y="614969"/>
            <a:ext cx="5526468" cy="400110"/>
          </a:xfrm>
          <a:prstGeom prst="rect">
            <a:avLst/>
          </a:prstGeom>
          <a:noFill/>
        </p:spPr>
        <p:txBody>
          <a:bodyPr wrap="square" rtlCol="0" anchor="ctr">
            <a:spAutoFit/>
          </a:bodyPr>
          <a:lstStyle/>
          <a:p>
            <a:pPr algn="ctr"/>
            <a:r>
              <a:rPr lang="es-EC" sz="2000" b="1" dirty="0">
                <a:latin typeface="Times New Roman" panose="02020603050405020304" pitchFamily="18" charset="0"/>
                <a:cs typeface="Times New Roman" panose="02020603050405020304" pitchFamily="18" charset="0"/>
              </a:rPr>
              <a:t>MERCADO DE CONSUMO MASIVO</a:t>
            </a:r>
          </a:p>
        </p:txBody>
      </p:sp>
      <p:pic>
        <p:nvPicPr>
          <p:cNvPr id="9" name="Imagen 8">
            <a:extLst>
              <a:ext uri="{FF2B5EF4-FFF2-40B4-BE49-F238E27FC236}">
                <a16:creationId xmlns:a16="http://schemas.microsoft.com/office/drawing/2014/main" id="{C4DD1378-DA6B-470E-8BC0-2CCB70C406F2}"/>
              </a:ext>
            </a:extLst>
          </p:cNvPr>
          <p:cNvPicPr>
            <a:picLocks noChangeAspect="1"/>
          </p:cNvPicPr>
          <p:nvPr/>
        </p:nvPicPr>
        <p:blipFill rotWithShape="1">
          <a:blip r:embed="rId3"/>
          <a:srcRect l="5292" r="5206"/>
          <a:stretch/>
        </p:blipFill>
        <p:spPr>
          <a:xfrm>
            <a:off x="502276" y="1178254"/>
            <a:ext cx="6478073" cy="4861196"/>
          </a:xfrm>
          <a:prstGeom prst="rect">
            <a:avLst/>
          </a:prstGeom>
        </p:spPr>
      </p:pic>
      <p:grpSp>
        <p:nvGrpSpPr>
          <p:cNvPr id="12" name="Grupo 11">
            <a:extLst>
              <a:ext uri="{FF2B5EF4-FFF2-40B4-BE49-F238E27FC236}">
                <a16:creationId xmlns:a16="http://schemas.microsoft.com/office/drawing/2014/main" id="{BC88B570-3ED3-4BAD-8229-84FEDDECA0E5}"/>
              </a:ext>
            </a:extLst>
          </p:cNvPr>
          <p:cNvGrpSpPr/>
          <p:nvPr/>
        </p:nvGrpSpPr>
        <p:grpSpPr>
          <a:xfrm>
            <a:off x="8085048" y="2455782"/>
            <a:ext cx="3423265" cy="3352589"/>
            <a:chOff x="7975500" y="333134"/>
            <a:chExt cx="3714224" cy="3637541"/>
          </a:xfrm>
        </p:grpSpPr>
        <p:grpSp>
          <p:nvGrpSpPr>
            <p:cNvPr id="11" name="Grupo 10">
              <a:extLst>
                <a:ext uri="{FF2B5EF4-FFF2-40B4-BE49-F238E27FC236}">
                  <a16:creationId xmlns:a16="http://schemas.microsoft.com/office/drawing/2014/main" id="{385BD5D1-F718-4D3A-9119-D82348DD8AB3}"/>
                </a:ext>
              </a:extLst>
            </p:cNvPr>
            <p:cNvGrpSpPr/>
            <p:nvPr/>
          </p:nvGrpSpPr>
          <p:grpSpPr>
            <a:xfrm>
              <a:off x="7975500" y="333134"/>
              <a:ext cx="3714224" cy="2785811"/>
              <a:chOff x="8142792" y="697892"/>
              <a:chExt cx="3714224" cy="2785811"/>
            </a:xfrm>
          </p:grpSpPr>
          <p:pic>
            <p:nvPicPr>
              <p:cNvPr id="1045" name="Picture 21" descr="Resultado de imagen para medicinas png">
                <a:extLst>
                  <a:ext uri="{FF2B5EF4-FFF2-40B4-BE49-F238E27FC236}">
                    <a16:creationId xmlns:a16="http://schemas.microsoft.com/office/drawing/2014/main" id="{264E4E36-7FFF-4F30-97FF-291CBF060C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7358" y="1875649"/>
                <a:ext cx="1587318" cy="158731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Resultado de imagen para consumo masivo png">
                <a:extLst>
                  <a:ext uri="{FF2B5EF4-FFF2-40B4-BE49-F238E27FC236}">
                    <a16:creationId xmlns:a16="http://schemas.microsoft.com/office/drawing/2014/main" id="{E0C6219E-BF06-4C15-9030-C57C6773FC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1783" y="697892"/>
                <a:ext cx="1557053" cy="1587319"/>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Resultado de imagen para celular png">
                <a:extLst>
                  <a:ext uri="{FF2B5EF4-FFF2-40B4-BE49-F238E27FC236}">
                    <a16:creationId xmlns:a16="http://schemas.microsoft.com/office/drawing/2014/main" id="{EC309139-0F35-45D8-905F-421AC76F5DA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255" r="19120"/>
              <a:stretch/>
            </p:blipFill>
            <p:spPr bwMode="auto">
              <a:xfrm>
                <a:off x="8142792" y="1729455"/>
                <a:ext cx="1081053" cy="1754248"/>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Resultado de imagen para ropa png">
                <a:extLst>
                  <a:ext uri="{FF2B5EF4-FFF2-40B4-BE49-F238E27FC236}">
                    <a16:creationId xmlns:a16="http://schemas.microsoft.com/office/drawing/2014/main" id="{856ED45A-22F0-45B5-AED5-BE8C2325293E}"/>
                  </a:ext>
                </a:extLst>
              </p:cNvPr>
              <p:cNvPicPr>
                <a:picLocks noChangeAspect="1" noChangeArrowheads="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44126" y="1716110"/>
                <a:ext cx="1712890" cy="1712890"/>
              </a:xfrm>
              <a:prstGeom prst="rect">
                <a:avLst/>
              </a:prstGeom>
              <a:noFill/>
              <a:extLst>
                <a:ext uri="{909E8E84-426E-40DD-AFC4-6F175D3DCCD1}">
                  <a14:hiddenFill xmlns:a14="http://schemas.microsoft.com/office/drawing/2010/main">
                    <a:solidFill>
                      <a:srgbClr val="FFFFFF"/>
                    </a:solidFill>
                  </a14:hiddenFill>
                </a:ext>
              </a:extLst>
            </p:spPr>
          </p:pic>
        </p:grpSp>
        <p:pic>
          <p:nvPicPr>
            <p:cNvPr id="1057" name="Picture 33" descr="Resultado de imagen para higiene png">
              <a:extLst>
                <a:ext uri="{FF2B5EF4-FFF2-40B4-BE49-F238E27FC236}">
                  <a16:creationId xmlns:a16="http://schemas.microsoft.com/office/drawing/2014/main" id="{974072DB-8888-4CE5-A092-959BA6F1ACAB}"/>
                </a:ext>
              </a:extLst>
            </p:cNvPr>
            <p:cNvPicPr>
              <a:picLocks noChangeAspect="1" noChangeArrowheads="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36627" y="2759994"/>
              <a:ext cx="1210681" cy="1210681"/>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CuadroTexto 29">
            <a:extLst>
              <a:ext uri="{FF2B5EF4-FFF2-40B4-BE49-F238E27FC236}">
                <a16:creationId xmlns:a16="http://schemas.microsoft.com/office/drawing/2014/main" id="{2DBB6C0A-4934-4863-B52E-5F1FAC8F21D1}"/>
              </a:ext>
            </a:extLst>
          </p:cNvPr>
          <p:cNvSpPr txBox="1"/>
          <p:nvPr/>
        </p:nvSpPr>
        <p:spPr>
          <a:xfrm>
            <a:off x="7153500" y="642795"/>
            <a:ext cx="5526468" cy="1600438"/>
          </a:xfrm>
          <a:prstGeom prst="rect">
            <a:avLst/>
          </a:prstGeom>
          <a:noFill/>
        </p:spPr>
        <p:txBody>
          <a:bodyPr wrap="square" rtlCol="0" anchor="ctr">
            <a:spAutoFit/>
          </a:bodyPr>
          <a:lstStyle/>
          <a:p>
            <a:pPr algn="ctr"/>
            <a:r>
              <a:rPr lang="es-EC" sz="1400" b="1" dirty="0">
                <a:latin typeface="Times New Roman" panose="02020603050405020304" pitchFamily="18" charset="0"/>
                <a:cs typeface="Times New Roman" panose="02020603050405020304" pitchFamily="18" charset="0"/>
              </a:rPr>
              <a:t>CARACTERÍSTICAS</a:t>
            </a:r>
          </a:p>
          <a:p>
            <a:pPr marL="285750" indent="-285750">
              <a:buFont typeface="Arial" panose="020B0604020202020204" pitchFamily="34" charset="0"/>
              <a:buChar char="•"/>
            </a:pPr>
            <a:endParaRPr lang="es-EC" sz="14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C" sz="1400" b="1" dirty="0">
                <a:latin typeface="Times New Roman" panose="02020603050405020304" pitchFamily="18" charset="0"/>
                <a:cs typeface="Times New Roman" panose="02020603050405020304" pitchFamily="18" charset="0"/>
              </a:rPr>
              <a:t>CUBRIR NECESIDADES ESENCIALES</a:t>
            </a:r>
          </a:p>
          <a:p>
            <a:endParaRPr lang="es-EC" sz="14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C" sz="1400" b="1" dirty="0">
                <a:latin typeface="Times New Roman" panose="02020603050405020304" pitchFamily="18" charset="0"/>
                <a:cs typeface="Times New Roman" panose="02020603050405020304" pitchFamily="18" charset="0"/>
              </a:rPr>
              <a:t>CONTENER PRODUCTOS DE ALTA DEMANDA</a:t>
            </a:r>
          </a:p>
          <a:p>
            <a:endParaRPr lang="es-EC" sz="14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C" sz="1400" b="1" dirty="0">
                <a:latin typeface="Times New Roman" panose="02020603050405020304" pitchFamily="18" charset="0"/>
                <a:cs typeface="Times New Roman" panose="02020603050405020304" pitchFamily="18" charset="0"/>
              </a:rPr>
              <a:t>MOTIVAR LA COMPETENCIA ENTRE EMPRESAS</a:t>
            </a:r>
          </a:p>
        </p:txBody>
      </p:sp>
    </p:spTree>
    <p:extLst>
      <p:ext uri="{BB962C8B-B14F-4D97-AF65-F5344CB8AC3E}">
        <p14:creationId xmlns:p14="http://schemas.microsoft.com/office/powerpoint/2010/main" val="11809933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E0E4C64-D94D-41B0-B120-A1E0398752D0}"/>
              </a:ext>
            </a:extLst>
          </p:cNvPr>
          <p:cNvPicPr>
            <a:picLocks noChangeAspect="1"/>
          </p:cNvPicPr>
          <p:nvPr/>
        </p:nvPicPr>
        <p:blipFill rotWithShape="1">
          <a:blip r:embed="rId2"/>
          <a:srcRect l="74063" t="86129" r="1094" b="3057"/>
          <a:stretch/>
        </p:blipFill>
        <p:spPr>
          <a:xfrm>
            <a:off x="9916734" y="6087006"/>
            <a:ext cx="2167674" cy="783152"/>
          </a:xfrm>
          <a:prstGeom prst="rect">
            <a:avLst/>
          </a:prstGeom>
        </p:spPr>
      </p:pic>
      <p:pic>
        <p:nvPicPr>
          <p:cNvPr id="7" name="Imagen 6">
            <a:extLst>
              <a:ext uri="{FF2B5EF4-FFF2-40B4-BE49-F238E27FC236}">
                <a16:creationId xmlns:a16="http://schemas.microsoft.com/office/drawing/2014/main" id="{4E481F95-8D25-4D88-9791-45AA54E1C4F6}"/>
              </a:ext>
            </a:extLst>
          </p:cNvPr>
          <p:cNvPicPr>
            <a:picLocks noChangeAspect="1"/>
          </p:cNvPicPr>
          <p:nvPr/>
        </p:nvPicPr>
        <p:blipFill rotWithShape="1">
          <a:blip r:embed="rId2"/>
          <a:srcRect t="89186" r="25938"/>
          <a:stretch/>
        </p:blipFill>
        <p:spPr>
          <a:xfrm>
            <a:off x="0" y="6116724"/>
            <a:ext cx="9929613" cy="741276"/>
          </a:xfrm>
          <a:prstGeom prst="rect">
            <a:avLst/>
          </a:prstGeom>
        </p:spPr>
      </p:pic>
      <p:sp>
        <p:nvSpPr>
          <p:cNvPr id="4" name="CuadroTexto 3">
            <a:extLst>
              <a:ext uri="{FF2B5EF4-FFF2-40B4-BE49-F238E27FC236}">
                <a16:creationId xmlns:a16="http://schemas.microsoft.com/office/drawing/2014/main" id="{3E205E34-CAE7-49F4-AEC3-18622CB5A1D3}"/>
              </a:ext>
            </a:extLst>
          </p:cNvPr>
          <p:cNvSpPr txBox="1"/>
          <p:nvPr/>
        </p:nvSpPr>
        <p:spPr>
          <a:xfrm>
            <a:off x="-155978" y="214859"/>
            <a:ext cx="3500808" cy="400110"/>
          </a:xfrm>
          <a:prstGeom prst="rect">
            <a:avLst/>
          </a:prstGeom>
          <a:noFill/>
        </p:spPr>
        <p:txBody>
          <a:bodyPr wrap="square" rtlCol="0" anchor="ctr">
            <a:spAutoFit/>
          </a:bodyPr>
          <a:lstStyle/>
          <a:p>
            <a:pPr algn="ctr"/>
            <a:r>
              <a:rPr lang="es-EC" sz="2000" b="1" dirty="0">
                <a:latin typeface="Times New Roman" panose="02020603050405020304" pitchFamily="18" charset="0"/>
                <a:cs typeface="Times New Roman" panose="02020603050405020304" pitchFamily="18" charset="0"/>
              </a:rPr>
              <a:t>MARCO TEÓRICO</a:t>
            </a:r>
          </a:p>
        </p:txBody>
      </p:sp>
      <p:sp>
        <p:nvSpPr>
          <p:cNvPr id="5" name="CuadroTexto 4">
            <a:extLst>
              <a:ext uri="{FF2B5EF4-FFF2-40B4-BE49-F238E27FC236}">
                <a16:creationId xmlns:a16="http://schemas.microsoft.com/office/drawing/2014/main" id="{E09AB1E6-A2BA-48C9-9DB6-CC38D0CB21EA}"/>
              </a:ext>
            </a:extLst>
          </p:cNvPr>
          <p:cNvSpPr txBox="1"/>
          <p:nvPr/>
        </p:nvSpPr>
        <p:spPr>
          <a:xfrm>
            <a:off x="372060" y="614969"/>
            <a:ext cx="5526468" cy="400110"/>
          </a:xfrm>
          <a:prstGeom prst="rect">
            <a:avLst/>
          </a:prstGeom>
          <a:noFill/>
        </p:spPr>
        <p:txBody>
          <a:bodyPr wrap="square" rtlCol="0" anchor="ctr">
            <a:spAutoFit/>
          </a:bodyPr>
          <a:lstStyle/>
          <a:p>
            <a:r>
              <a:rPr lang="es-EC" sz="2000" b="1" dirty="0">
                <a:latin typeface="Times New Roman" panose="02020603050405020304" pitchFamily="18" charset="0"/>
                <a:cs typeface="Times New Roman" panose="02020603050405020304" pitchFamily="18" charset="0"/>
              </a:rPr>
              <a:t>CANAL TRADICIONAL </a:t>
            </a:r>
          </a:p>
        </p:txBody>
      </p:sp>
      <p:sp>
        <p:nvSpPr>
          <p:cNvPr id="18" name="Rectángulo: esquinas redondeadas 17">
            <a:extLst>
              <a:ext uri="{FF2B5EF4-FFF2-40B4-BE49-F238E27FC236}">
                <a16:creationId xmlns:a16="http://schemas.microsoft.com/office/drawing/2014/main" id="{02DCAAEA-D29D-46EC-878E-015BC61E357F}"/>
              </a:ext>
            </a:extLst>
          </p:cNvPr>
          <p:cNvSpPr/>
          <p:nvPr/>
        </p:nvSpPr>
        <p:spPr>
          <a:xfrm>
            <a:off x="2343989" y="1044797"/>
            <a:ext cx="1487123" cy="400110"/>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latin typeface="Times" panose="02020603050405020304" pitchFamily="18" charset="0"/>
                <a:cs typeface="Times" panose="02020603050405020304" pitchFamily="18" charset="0"/>
              </a:rPr>
              <a:t>ANTES</a:t>
            </a:r>
            <a:endParaRPr lang="en-US" b="1" dirty="0">
              <a:latin typeface="Times" panose="02020603050405020304" pitchFamily="18" charset="0"/>
              <a:cs typeface="Times" panose="02020603050405020304" pitchFamily="18" charset="0"/>
            </a:endParaRPr>
          </a:p>
        </p:txBody>
      </p:sp>
      <p:sp>
        <p:nvSpPr>
          <p:cNvPr id="19" name="Rectángulo: esquinas redondeadas 18">
            <a:extLst>
              <a:ext uri="{FF2B5EF4-FFF2-40B4-BE49-F238E27FC236}">
                <a16:creationId xmlns:a16="http://schemas.microsoft.com/office/drawing/2014/main" id="{E2A1CD2F-C1DF-4DC6-AA04-901EA8754324}"/>
              </a:ext>
            </a:extLst>
          </p:cNvPr>
          <p:cNvSpPr/>
          <p:nvPr/>
        </p:nvSpPr>
        <p:spPr>
          <a:xfrm>
            <a:off x="8462852" y="1044797"/>
            <a:ext cx="1487123" cy="40011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latin typeface="Times" panose="02020603050405020304" pitchFamily="18" charset="0"/>
                <a:cs typeface="Times" panose="02020603050405020304" pitchFamily="18" charset="0"/>
              </a:rPr>
              <a:t>AHORA</a:t>
            </a:r>
            <a:endParaRPr lang="en-US" b="1" dirty="0">
              <a:latin typeface="Times" panose="02020603050405020304" pitchFamily="18" charset="0"/>
              <a:cs typeface="Times" panose="02020603050405020304" pitchFamily="18" charset="0"/>
            </a:endParaRPr>
          </a:p>
        </p:txBody>
      </p:sp>
      <p:cxnSp>
        <p:nvCxnSpPr>
          <p:cNvPr id="10" name="Conector recto 9">
            <a:extLst>
              <a:ext uri="{FF2B5EF4-FFF2-40B4-BE49-F238E27FC236}">
                <a16:creationId xmlns:a16="http://schemas.microsoft.com/office/drawing/2014/main" id="{0A51E9CF-3BB6-4B77-9191-3DA7698BF35F}"/>
              </a:ext>
            </a:extLst>
          </p:cNvPr>
          <p:cNvCxnSpPr/>
          <p:nvPr/>
        </p:nvCxnSpPr>
        <p:spPr>
          <a:xfrm>
            <a:off x="6186153" y="888642"/>
            <a:ext cx="0" cy="5251853"/>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9" name="Diagrama 8">
            <a:extLst>
              <a:ext uri="{FF2B5EF4-FFF2-40B4-BE49-F238E27FC236}">
                <a16:creationId xmlns:a16="http://schemas.microsoft.com/office/drawing/2014/main" id="{88E7FD97-1670-4342-B0CE-E740B218281A}"/>
              </a:ext>
            </a:extLst>
          </p:cNvPr>
          <p:cNvGraphicFramePr/>
          <p:nvPr>
            <p:extLst>
              <p:ext uri="{D42A27DB-BD31-4B8C-83A1-F6EECF244321}">
                <p14:modId xmlns:p14="http://schemas.microsoft.com/office/powerpoint/2010/main" val="761677846"/>
              </p:ext>
            </p:extLst>
          </p:nvPr>
        </p:nvGraphicFramePr>
        <p:xfrm>
          <a:off x="-244433" y="1563078"/>
          <a:ext cx="6759454" cy="4506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a 22">
            <a:extLst>
              <a:ext uri="{FF2B5EF4-FFF2-40B4-BE49-F238E27FC236}">
                <a16:creationId xmlns:a16="http://schemas.microsoft.com/office/drawing/2014/main" id="{00077CFC-3E70-4B98-B297-850337214DF8}"/>
              </a:ext>
            </a:extLst>
          </p:cNvPr>
          <p:cNvGraphicFramePr/>
          <p:nvPr>
            <p:extLst>
              <p:ext uri="{D42A27DB-BD31-4B8C-83A1-F6EECF244321}">
                <p14:modId xmlns:p14="http://schemas.microsoft.com/office/powerpoint/2010/main" val="789269169"/>
              </p:ext>
            </p:extLst>
          </p:nvPr>
        </p:nvGraphicFramePr>
        <p:xfrm>
          <a:off x="5898528" y="1550920"/>
          <a:ext cx="6759454" cy="450630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007963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3326</TotalTime>
  <Words>1644</Words>
  <Application>Microsoft Office PowerPoint</Application>
  <PresentationFormat>Panorámica</PresentationFormat>
  <Paragraphs>279</Paragraphs>
  <Slides>29</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29</vt:i4>
      </vt:variant>
    </vt:vector>
  </HeadingPairs>
  <TitlesOfParts>
    <vt:vector size="37" baseType="lpstr">
      <vt:lpstr>Arial</vt:lpstr>
      <vt:lpstr>Bahnschrift</vt:lpstr>
      <vt:lpstr>Calibri</vt:lpstr>
      <vt:lpstr>Calibri Light</vt:lpstr>
      <vt:lpstr>Cambria Math</vt:lpstr>
      <vt:lpstr>Times</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analista comercial</dc:creator>
  <cp:lastModifiedBy>Eduardo Toapanta</cp:lastModifiedBy>
  <cp:revision>249</cp:revision>
  <dcterms:created xsi:type="dcterms:W3CDTF">2020-01-16T19:38:58Z</dcterms:created>
  <dcterms:modified xsi:type="dcterms:W3CDTF">2020-02-03T23:51:59Z</dcterms:modified>
</cp:coreProperties>
</file>