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1"/>
  </p:notesMasterIdLst>
  <p:sldIdLst>
    <p:sldId id="256" r:id="rId2"/>
    <p:sldId id="260" r:id="rId3"/>
    <p:sldId id="330" r:id="rId4"/>
    <p:sldId id="264" r:id="rId5"/>
    <p:sldId id="265" r:id="rId6"/>
    <p:sldId id="267" r:id="rId7"/>
    <p:sldId id="266" r:id="rId8"/>
    <p:sldId id="268" r:id="rId9"/>
    <p:sldId id="271" r:id="rId10"/>
    <p:sldId id="272" r:id="rId11"/>
    <p:sldId id="279" r:id="rId12"/>
    <p:sldId id="280" r:id="rId13"/>
    <p:sldId id="281" r:id="rId14"/>
    <p:sldId id="283" r:id="rId15"/>
    <p:sldId id="286" r:id="rId16"/>
    <p:sldId id="288" r:id="rId17"/>
    <p:sldId id="291" r:id="rId18"/>
    <p:sldId id="292" r:id="rId19"/>
    <p:sldId id="294" r:id="rId20"/>
    <p:sldId id="295" r:id="rId21"/>
    <p:sldId id="297" r:id="rId22"/>
    <p:sldId id="273" r:id="rId23"/>
    <p:sldId id="274" r:id="rId24"/>
    <p:sldId id="276" r:id="rId25"/>
    <p:sldId id="277" r:id="rId26"/>
    <p:sldId id="278" r:id="rId27"/>
    <p:sldId id="303" r:id="rId28"/>
    <p:sldId id="305" r:id="rId29"/>
    <p:sldId id="306" r:id="rId30"/>
    <p:sldId id="308" r:id="rId31"/>
    <p:sldId id="309" r:id="rId32"/>
    <p:sldId id="310" r:id="rId33"/>
    <p:sldId id="329" r:id="rId34"/>
    <p:sldId id="311" r:id="rId35"/>
    <p:sldId id="314" r:id="rId36"/>
    <p:sldId id="315" r:id="rId37"/>
    <p:sldId id="316" r:id="rId38"/>
    <p:sldId id="317" r:id="rId39"/>
    <p:sldId id="318" r:id="rId40"/>
    <p:sldId id="319" r:id="rId41"/>
    <p:sldId id="321" r:id="rId42"/>
    <p:sldId id="322" r:id="rId43"/>
    <p:sldId id="325" r:id="rId44"/>
    <p:sldId id="326" r:id="rId45"/>
    <p:sldId id="313" r:id="rId46"/>
    <p:sldId id="261" r:id="rId47"/>
    <p:sldId id="259" r:id="rId48"/>
    <p:sldId id="328" r:id="rId49"/>
    <p:sldId id="331" r:id="rId50"/>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sin título" id="{727D986E-DF39-43F3-93DB-39596924135F}">
          <p14:sldIdLst>
            <p14:sldId id="256"/>
            <p14:sldId id="260"/>
            <p14:sldId id="330"/>
            <p14:sldId id="264"/>
            <p14:sldId id="265"/>
            <p14:sldId id="267"/>
            <p14:sldId id="266"/>
            <p14:sldId id="268"/>
            <p14:sldId id="271"/>
            <p14:sldId id="272"/>
            <p14:sldId id="279"/>
            <p14:sldId id="280"/>
            <p14:sldId id="281"/>
            <p14:sldId id="283"/>
            <p14:sldId id="286"/>
            <p14:sldId id="288"/>
            <p14:sldId id="291"/>
            <p14:sldId id="292"/>
            <p14:sldId id="294"/>
            <p14:sldId id="295"/>
            <p14:sldId id="297"/>
            <p14:sldId id="273"/>
            <p14:sldId id="274"/>
            <p14:sldId id="276"/>
            <p14:sldId id="277"/>
            <p14:sldId id="278"/>
            <p14:sldId id="303"/>
            <p14:sldId id="305"/>
            <p14:sldId id="306"/>
            <p14:sldId id="308"/>
            <p14:sldId id="309"/>
            <p14:sldId id="310"/>
            <p14:sldId id="329"/>
            <p14:sldId id="311"/>
            <p14:sldId id="314"/>
            <p14:sldId id="315"/>
            <p14:sldId id="316"/>
            <p14:sldId id="317"/>
            <p14:sldId id="318"/>
            <p14:sldId id="319"/>
            <p14:sldId id="321"/>
            <p14:sldId id="322"/>
            <p14:sldId id="325"/>
            <p14:sldId id="326"/>
            <p14:sldId id="313"/>
            <p14:sldId id="261"/>
            <p14:sldId id="259"/>
            <p14:sldId id="328"/>
            <p14:sldId id="331"/>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60" autoAdjust="0"/>
    <p:restoredTop sz="94660"/>
  </p:normalViewPr>
  <p:slideViewPr>
    <p:cSldViewPr snapToGrid="0">
      <p:cViewPr>
        <p:scale>
          <a:sx n="57" d="100"/>
          <a:sy n="57" d="100"/>
        </p:scale>
        <p:origin x="-86" y="-4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D:\Desktop\UNIVERSIDAD\TESIS%201\CAUDALES-NUESTRO.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Desktop\UNIVERSIDAD\TESIS%201\CAUDALES-NUESTR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marker>
            <c:symbol val="none"/>
          </c:marker>
          <c:trendline>
            <c:trendlineType val="log"/>
            <c:dispRSqr val="0"/>
            <c:dispEq val="0"/>
          </c:trendline>
          <c:xVal>
            <c:numRef>
              <c:f>'H0714'!$E$20:$E$24</c:f>
              <c:numCache>
                <c:formatCode>General</c:formatCode>
                <c:ptCount val="5"/>
                <c:pt idx="0">
                  <c:v>5</c:v>
                </c:pt>
                <c:pt idx="1">
                  <c:v>20</c:v>
                </c:pt>
                <c:pt idx="2">
                  <c:v>500</c:v>
                </c:pt>
                <c:pt idx="3">
                  <c:v>1000</c:v>
                </c:pt>
                <c:pt idx="4">
                  <c:v>10000</c:v>
                </c:pt>
              </c:numCache>
            </c:numRef>
          </c:xVal>
          <c:yVal>
            <c:numRef>
              <c:f>'H0714'!$F$20:$F$24</c:f>
              <c:numCache>
                <c:formatCode>General</c:formatCode>
                <c:ptCount val="5"/>
                <c:pt idx="0">
                  <c:v>2820</c:v>
                </c:pt>
                <c:pt idx="1">
                  <c:v>4240</c:v>
                </c:pt>
                <c:pt idx="2">
                  <c:v>7600</c:v>
                </c:pt>
                <c:pt idx="3">
                  <c:v>8380</c:v>
                </c:pt>
                <c:pt idx="4">
                  <c:v>11200</c:v>
                </c:pt>
              </c:numCache>
            </c:numRef>
          </c:yVal>
          <c:smooth val="1"/>
          <c:extLst xmlns:c16r2="http://schemas.microsoft.com/office/drawing/2015/06/chart">
            <c:ext xmlns:c16="http://schemas.microsoft.com/office/drawing/2014/chart" uri="{C3380CC4-5D6E-409C-BE32-E72D297353CC}">
              <c16:uniqueId val="{00000000-AF04-41F3-8686-B9D3DA470917}"/>
            </c:ext>
          </c:extLst>
        </c:ser>
        <c:dLbls>
          <c:showLegendKey val="0"/>
          <c:showVal val="0"/>
          <c:showCatName val="0"/>
          <c:showSerName val="0"/>
          <c:showPercent val="0"/>
          <c:showBubbleSize val="0"/>
        </c:dLbls>
        <c:axId val="186631680"/>
        <c:axId val="186633600"/>
      </c:scatterChart>
      <c:valAx>
        <c:axId val="186631680"/>
        <c:scaling>
          <c:logBase val="10"/>
          <c:orientation val="minMax"/>
        </c:scaling>
        <c:delete val="0"/>
        <c:axPos val="b"/>
        <c:title>
          <c:tx>
            <c:rich>
              <a:bodyPr/>
              <a:lstStyle/>
              <a:p>
                <a:pPr>
                  <a:defRPr>
                    <a:latin typeface="Times New Roman" pitchFamily="18" charset="0"/>
                    <a:cs typeface="Times New Roman" pitchFamily="18" charset="0"/>
                  </a:defRPr>
                </a:pPr>
                <a:r>
                  <a:rPr lang="es-EC" dirty="0">
                    <a:latin typeface="Times New Roman" pitchFamily="18" charset="0"/>
                    <a:cs typeface="Times New Roman" pitchFamily="18" charset="0"/>
                  </a:rPr>
                  <a:t>Periodo de retorno </a:t>
                </a:r>
                <a:r>
                  <a:rPr lang="es-EC" baseline="0" dirty="0">
                    <a:latin typeface="Times New Roman" pitchFamily="18" charset="0"/>
                    <a:cs typeface="Times New Roman" pitchFamily="18" charset="0"/>
                  </a:rPr>
                  <a:t> (</a:t>
                </a:r>
                <a:r>
                  <a:rPr lang="es-EC" dirty="0">
                    <a:latin typeface="Times New Roman" pitchFamily="18" charset="0"/>
                    <a:cs typeface="Times New Roman" pitchFamily="18" charset="0"/>
                  </a:rPr>
                  <a:t>Años)</a:t>
                </a:r>
              </a:p>
            </c:rich>
          </c:tx>
          <c:layout>
            <c:manualLayout>
              <c:xMode val="edge"/>
              <c:yMode val="edge"/>
              <c:x val="0.29035289384447382"/>
              <c:y val="0.90994222461955498"/>
            </c:manualLayout>
          </c:layout>
          <c:overlay val="0"/>
        </c:title>
        <c:numFmt formatCode="General" sourceLinked="1"/>
        <c:majorTickMark val="out"/>
        <c:minorTickMark val="none"/>
        <c:tickLblPos val="nextTo"/>
        <c:crossAx val="186633600"/>
        <c:crosses val="autoZero"/>
        <c:crossBetween val="midCat"/>
      </c:valAx>
      <c:valAx>
        <c:axId val="186633600"/>
        <c:scaling>
          <c:orientation val="minMax"/>
        </c:scaling>
        <c:delete val="0"/>
        <c:axPos val="l"/>
        <c:majorGridlines/>
        <c:title>
          <c:tx>
            <c:rich>
              <a:bodyPr rot="-5400000" vert="horz"/>
              <a:lstStyle/>
              <a:p>
                <a:pPr>
                  <a:defRPr>
                    <a:latin typeface="Times New Roman" pitchFamily="18" charset="0"/>
                    <a:cs typeface="Times New Roman" pitchFamily="18" charset="0"/>
                  </a:defRPr>
                </a:pPr>
                <a:r>
                  <a:rPr lang="es-EC" dirty="0">
                    <a:latin typeface="Times New Roman" pitchFamily="18" charset="0"/>
                    <a:cs typeface="Times New Roman" pitchFamily="18" charset="0"/>
                  </a:rPr>
                  <a:t>Caudal (m</a:t>
                </a:r>
                <a:r>
                  <a:rPr lang="es-EC" baseline="30000" dirty="0">
                    <a:latin typeface="Times New Roman" pitchFamily="18" charset="0"/>
                    <a:cs typeface="Times New Roman" pitchFamily="18" charset="0"/>
                  </a:rPr>
                  <a:t>3</a:t>
                </a:r>
                <a:r>
                  <a:rPr lang="es-EC" dirty="0">
                    <a:latin typeface="Times New Roman" pitchFamily="18" charset="0"/>
                    <a:cs typeface="Times New Roman" pitchFamily="18" charset="0"/>
                  </a:rPr>
                  <a:t>/s)</a:t>
                </a:r>
              </a:p>
            </c:rich>
          </c:tx>
          <c:layout/>
          <c:overlay val="0"/>
        </c:title>
        <c:numFmt formatCode="General" sourceLinked="1"/>
        <c:majorTickMark val="out"/>
        <c:minorTickMark val="none"/>
        <c:tickLblPos val="nextTo"/>
        <c:crossAx val="186631680"/>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marker>
            <c:symbol val="none"/>
          </c:marker>
          <c:trendline>
            <c:trendlineType val="log"/>
            <c:dispRSqr val="0"/>
            <c:dispEq val="1"/>
            <c:trendlineLbl>
              <c:numFmt formatCode="General" sourceLinked="0"/>
            </c:trendlineLbl>
          </c:trendline>
          <c:xVal>
            <c:numRef>
              <c:f>'H0714'!$E$20:$E$24</c:f>
              <c:numCache>
                <c:formatCode>General</c:formatCode>
                <c:ptCount val="5"/>
                <c:pt idx="0">
                  <c:v>5</c:v>
                </c:pt>
                <c:pt idx="1">
                  <c:v>20</c:v>
                </c:pt>
                <c:pt idx="2">
                  <c:v>500</c:v>
                </c:pt>
                <c:pt idx="3">
                  <c:v>1000</c:v>
                </c:pt>
                <c:pt idx="4">
                  <c:v>10000</c:v>
                </c:pt>
              </c:numCache>
            </c:numRef>
          </c:xVal>
          <c:yVal>
            <c:numRef>
              <c:f>'H0714'!$F$20:$F$24</c:f>
              <c:numCache>
                <c:formatCode>General</c:formatCode>
                <c:ptCount val="5"/>
                <c:pt idx="0">
                  <c:v>2820</c:v>
                </c:pt>
                <c:pt idx="1">
                  <c:v>4240</c:v>
                </c:pt>
                <c:pt idx="2">
                  <c:v>7600</c:v>
                </c:pt>
                <c:pt idx="3">
                  <c:v>8380</c:v>
                </c:pt>
                <c:pt idx="4">
                  <c:v>11200</c:v>
                </c:pt>
              </c:numCache>
            </c:numRef>
          </c:yVal>
          <c:smooth val="1"/>
          <c:extLst xmlns:c16r2="http://schemas.microsoft.com/office/drawing/2015/06/chart">
            <c:ext xmlns:c16="http://schemas.microsoft.com/office/drawing/2014/chart" uri="{C3380CC4-5D6E-409C-BE32-E72D297353CC}">
              <c16:uniqueId val="{00000000-1B41-4CB9-986B-7D0A2EAD2474}"/>
            </c:ext>
          </c:extLst>
        </c:ser>
        <c:dLbls>
          <c:showLegendKey val="0"/>
          <c:showVal val="0"/>
          <c:showCatName val="0"/>
          <c:showSerName val="0"/>
          <c:showPercent val="0"/>
          <c:showBubbleSize val="0"/>
        </c:dLbls>
        <c:axId val="190216064"/>
        <c:axId val="190230528"/>
      </c:scatterChart>
      <c:valAx>
        <c:axId val="190216064"/>
        <c:scaling>
          <c:logBase val="10"/>
          <c:orientation val="minMax"/>
        </c:scaling>
        <c:delete val="0"/>
        <c:axPos val="b"/>
        <c:title>
          <c:tx>
            <c:rich>
              <a:bodyPr/>
              <a:lstStyle/>
              <a:p>
                <a:pPr>
                  <a:defRPr>
                    <a:latin typeface="Times New Roman" pitchFamily="18" charset="0"/>
                    <a:cs typeface="Times New Roman" pitchFamily="18" charset="0"/>
                  </a:defRPr>
                </a:pPr>
                <a:r>
                  <a:rPr lang="es-EC" dirty="0">
                    <a:latin typeface="Times New Roman" pitchFamily="18" charset="0"/>
                    <a:cs typeface="Times New Roman" pitchFamily="18" charset="0"/>
                  </a:rPr>
                  <a:t>Periodo de retorno </a:t>
                </a:r>
                <a:r>
                  <a:rPr lang="es-EC" baseline="0" dirty="0">
                    <a:latin typeface="Times New Roman" pitchFamily="18" charset="0"/>
                    <a:cs typeface="Times New Roman" pitchFamily="18" charset="0"/>
                  </a:rPr>
                  <a:t> (</a:t>
                </a:r>
                <a:r>
                  <a:rPr lang="es-EC" dirty="0">
                    <a:latin typeface="Times New Roman" pitchFamily="18" charset="0"/>
                    <a:cs typeface="Times New Roman" pitchFamily="18" charset="0"/>
                  </a:rPr>
                  <a:t>Años)</a:t>
                </a:r>
              </a:p>
            </c:rich>
          </c:tx>
          <c:layout>
            <c:manualLayout>
              <c:xMode val="edge"/>
              <c:yMode val="edge"/>
              <c:x val="0.29035289384447382"/>
              <c:y val="0.90994222461955498"/>
            </c:manualLayout>
          </c:layout>
          <c:overlay val="0"/>
        </c:title>
        <c:numFmt formatCode="General" sourceLinked="1"/>
        <c:majorTickMark val="out"/>
        <c:minorTickMark val="none"/>
        <c:tickLblPos val="nextTo"/>
        <c:crossAx val="190230528"/>
        <c:crosses val="autoZero"/>
        <c:crossBetween val="midCat"/>
      </c:valAx>
      <c:valAx>
        <c:axId val="190230528"/>
        <c:scaling>
          <c:orientation val="minMax"/>
        </c:scaling>
        <c:delete val="0"/>
        <c:axPos val="l"/>
        <c:majorGridlines/>
        <c:title>
          <c:tx>
            <c:rich>
              <a:bodyPr rot="-5400000" vert="horz"/>
              <a:lstStyle/>
              <a:p>
                <a:pPr>
                  <a:defRPr>
                    <a:latin typeface="Times New Roman" pitchFamily="18" charset="0"/>
                    <a:cs typeface="Times New Roman" pitchFamily="18" charset="0"/>
                  </a:defRPr>
                </a:pPr>
                <a:r>
                  <a:rPr lang="es-EC" dirty="0">
                    <a:latin typeface="Times New Roman" pitchFamily="18" charset="0"/>
                    <a:cs typeface="Times New Roman" pitchFamily="18" charset="0"/>
                  </a:rPr>
                  <a:t>Caudal (m</a:t>
                </a:r>
                <a:r>
                  <a:rPr lang="es-EC" baseline="30000" dirty="0">
                    <a:latin typeface="Times New Roman" pitchFamily="18" charset="0"/>
                    <a:cs typeface="Times New Roman" pitchFamily="18" charset="0"/>
                  </a:rPr>
                  <a:t>3</a:t>
                </a:r>
                <a:r>
                  <a:rPr lang="es-EC" dirty="0">
                    <a:latin typeface="Times New Roman" pitchFamily="18" charset="0"/>
                    <a:cs typeface="Times New Roman" pitchFamily="18" charset="0"/>
                  </a:rPr>
                  <a:t>/s)</a:t>
                </a:r>
              </a:p>
            </c:rich>
          </c:tx>
          <c:overlay val="0"/>
        </c:title>
        <c:numFmt formatCode="General" sourceLinked="1"/>
        <c:majorTickMark val="out"/>
        <c:minorTickMark val="none"/>
        <c:tickLblPos val="nextTo"/>
        <c:crossAx val="190216064"/>
        <c:crosses val="autoZero"/>
        <c:crossBetween val="midCat"/>
      </c:valAx>
    </c:plotArea>
    <c:legend>
      <c:legendPos val="r"/>
      <c:overlay val="0"/>
    </c:legend>
    <c:plotVisOnly val="1"/>
    <c:dispBlanksAs val="gap"/>
    <c:showDLblsOverMax val="0"/>
  </c:chart>
  <c:externalData r:id="rId1">
    <c:autoUpdate val="0"/>
  </c:externalData>
</c:chartSpace>
</file>

<file path=ppt/diagrams/_rels/data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ata11.xml.rels><?xml version="1.0" encoding="UTF-8" standalone="yes"?>
<Relationships xmlns="http://schemas.openxmlformats.org/package/2006/relationships"><Relationship Id="rId1" Type="http://schemas.openxmlformats.org/officeDocument/2006/relationships/image" Target="../media/image26.png"/></Relationships>
</file>

<file path=ppt/diagrams/_rels/data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iagrams/_rels/data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jpeg"/></Relationships>
</file>

<file path=ppt/diagrams/_rels/data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iagrams/_rels/data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iagrams/_rels/data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 Id="rId5" Type="http://schemas.openxmlformats.org/officeDocument/2006/relationships/image" Target="../media/image19.png"/><Relationship Id="rId4" Type="http://schemas.openxmlformats.org/officeDocument/2006/relationships/image" Target="../media/image18.jpeg"/></Relationships>
</file>

<file path=ppt/diagrams/_rels/data7.xml.rels><?xml version="1.0" encoding="UTF-8" standalone="yes"?>
<Relationships xmlns="http://schemas.openxmlformats.org/package/2006/relationships"><Relationship Id="rId1" Type="http://schemas.openxmlformats.org/officeDocument/2006/relationships/image" Target="../media/image20.png"/></Relationships>
</file>

<file path=ppt/diagrams/_rels/data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jpeg"/></Relationships>
</file>

<file path=ppt/diagrams/_rels/drawing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iagrams/_rels/drawing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 Id="rId5" Type="http://schemas.openxmlformats.org/officeDocument/2006/relationships/image" Target="../media/image19.png"/><Relationship Id="rId4" Type="http://schemas.openxmlformats.org/officeDocument/2006/relationships/image" Target="../media/image18.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0CEF2E-842D-4B53-9808-754B5DC51359}" type="doc">
      <dgm:prSet loTypeId="urn:microsoft.com/office/officeart/2005/8/layout/chevron2" loCatId="list" qsTypeId="urn:microsoft.com/office/officeart/2005/8/quickstyle/simple1" qsCatId="simple" csTypeId="urn:microsoft.com/office/officeart/2005/8/colors/accent6_4" csCatId="accent6" phldr="1"/>
      <dgm:spPr/>
      <dgm:t>
        <a:bodyPr/>
        <a:lstStyle/>
        <a:p>
          <a:endParaRPr lang="es-ES"/>
        </a:p>
      </dgm:t>
    </dgm:pt>
    <dgm:pt modelId="{A5DA9040-969C-4BA6-B4D3-BB7FC7B0C82C}">
      <dgm:prSet phldrT="[Texto]" custT="1"/>
      <dgm:spPr/>
      <dgm:t>
        <a:bodyPr/>
        <a:lstStyle/>
        <a:p>
          <a:r>
            <a:rPr lang="es-ES" sz="1600" dirty="0" smtClean="0">
              <a:latin typeface="Times New Roman" panose="02020603050405020304" pitchFamily="18" charset="0"/>
              <a:cs typeface="Times New Roman" panose="02020603050405020304" pitchFamily="18" charset="0"/>
            </a:rPr>
            <a:t>1</a:t>
          </a:r>
          <a:endParaRPr lang="es-ES" sz="1600" dirty="0">
            <a:latin typeface="Times New Roman" panose="02020603050405020304" pitchFamily="18" charset="0"/>
            <a:cs typeface="Times New Roman" panose="02020603050405020304" pitchFamily="18" charset="0"/>
          </a:endParaRPr>
        </a:p>
      </dgm:t>
    </dgm:pt>
    <dgm:pt modelId="{2AC85E68-8402-48E9-869E-3AD47A8657C4}" type="parTrans" cxnId="{988C16C8-173F-48EF-AD0B-C36927AF7BC3}">
      <dgm:prSet/>
      <dgm:spPr/>
      <dgm:t>
        <a:bodyPr/>
        <a:lstStyle/>
        <a:p>
          <a:endParaRPr lang="es-ES"/>
        </a:p>
      </dgm:t>
    </dgm:pt>
    <dgm:pt modelId="{190D4FF9-7F1B-4323-AC06-299B7FC35689}" type="sibTrans" cxnId="{988C16C8-173F-48EF-AD0B-C36927AF7BC3}">
      <dgm:prSet/>
      <dgm:spPr/>
      <dgm:t>
        <a:bodyPr/>
        <a:lstStyle/>
        <a:p>
          <a:endParaRPr lang="es-ES"/>
        </a:p>
      </dgm:t>
    </dgm:pt>
    <dgm:pt modelId="{284B897A-E89B-4CDF-A7C5-4B2D5494CC7F}">
      <dgm:prSet phldrT="[Texto]" custT="1"/>
      <dgm:spPr/>
      <dgm:t>
        <a:bodyPr/>
        <a:lstStyle/>
        <a:p>
          <a:r>
            <a:rPr lang="es-ES" sz="2400" dirty="0" smtClean="0">
              <a:latin typeface="Times New Roman" panose="02020603050405020304" pitchFamily="18" charset="0"/>
              <a:cs typeface="Times New Roman" panose="02020603050405020304" pitchFamily="18" charset="0"/>
            </a:rPr>
            <a:t>ANTECEDENTES</a:t>
          </a:r>
          <a:endParaRPr lang="es-ES" sz="2400" dirty="0">
            <a:latin typeface="Times New Roman" panose="02020603050405020304" pitchFamily="18" charset="0"/>
            <a:cs typeface="Times New Roman" panose="02020603050405020304" pitchFamily="18" charset="0"/>
          </a:endParaRPr>
        </a:p>
      </dgm:t>
    </dgm:pt>
    <dgm:pt modelId="{810CABE1-F785-4B01-8035-61C3C0008AD9}" type="parTrans" cxnId="{B573C39C-3404-43C5-ADCC-DF720DD8797D}">
      <dgm:prSet/>
      <dgm:spPr/>
      <dgm:t>
        <a:bodyPr/>
        <a:lstStyle/>
        <a:p>
          <a:endParaRPr lang="es-ES"/>
        </a:p>
      </dgm:t>
    </dgm:pt>
    <dgm:pt modelId="{85F94541-CEBB-4504-8D00-64BB71F9969A}" type="sibTrans" cxnId="{B573C39C-3404-43C5-ADCC-DF720DD8797D}">
      <dgm:prSet/>
      <dgm:spPr/>
      <dgm:t>
        <a:bodyPr/>
        <a:lstStyle/>
        <a:p>
          <a:endParaRPr lang="es-ES"/>
        </a:p>
      </dgm:t>
    </dgm:pt>
    <dgm:pt modelId="{25B12F41-8CDC-4BF8-9CB0-A797F059EA0E}">
      <dgm:prSet phldrT="[Texto]" custT="1"/>
      <dgm:spPr/>
      <dgm:t>
        <a:bodyPr/>
        <a:lstStyle/>
        <a:p>
          <a:r>
            <a:rPr lang="es-ES" sz="1600" dirty="0" smtClean="0">
              <a:latin typeface="Times New Roman" panose="02020603050405020304" pitchFamily="18" charset="0"/>
              <a:cs typeface="Times New Roman" panose="02020603050405020304" pitchFamily="18" charset="0"/>
            </a:rPr>
            <a:t>2</a:t>
          </a:r>
          <a:endParaRPr lang="es-ES" sz="1600" dirty="0">
            <a:latin typeface="Times New Roman" panose="02020603050405020304" pitchFamily="18" charset="0"/>
            <a:cs typeface="Times New Roman" panose="02020603050405020304" pitchFamily="18" charset="0"/>
          </a:endParaRPr>
        </a:p>
      </dgm:t>
    </dgm:pt>
    <dgm:pt modelId="{4CB3D51A-6EC5-48F9-B4AE-CAA91E9C26AD}" type="parTrans" cxnId="{1E43ACD4-E90F-4556-8E2B-5AEE5245C109}">
      <dgm:prSet/>
      <dgm:spPr/>
      <dgm:t>
        <a:bodyPr/>
        <a:lstStyle/>
        <a:p>
          <a:endParaRPr lang="es-ES"/>
        </a:p>
      </dgm:t>
    </dgm:pt>
    <dgm:pt modelId="{9247CF62-01B1-4971-A7E4-3D644C7D2643}" type="sibTrans" cxnId="{1E43ACD4-E90F-4556-8E2B-5AEE5245C109}">
      <dgm:prSet/>
      <dgm:spPr/>
      <dgm:t>
        <a:bodyPr/>
        <a:lstStyle/>
        <a:p>
          <a:endParaRPr lang="es-ES"/>
        </a:p>
      </dgm:t>
    </dgm:pt>
    <dgm:pt modelId="{202CC172-AB2E-4E41-928C-AA5D13C0601D}">
      <dgm:prSet phldrT="[Texto]" custT="1"/>
      <dgm:spPr/>
      <dgm:t>
        <a:bodyPr/>
        <a:lstStyle/>
        <a:p>
          <a:r>
            <a:rPr lang="es-ES" sz="2400" dirty="0" smtClean="0">
              <a:latin typeface="Times New Roman" panose="02020603050405020304" pitchFamily="18" charset="0"/>
              <a:cs typeface="Times New Roman" panose="02020603050405020304" pitchFamily="18" charset="0"/>
            </a:rPr>
            <a:t>PLANTEAMIENTO DEL PROBLEMA</a:t>
          </a:r>
          <a:endParaRPr lang="es-ES" sz="2400" dirty="0">
            <a:latin typeface="Times New Roman" panose="02020603050405020304" pitchFamily="18" charset="0"/>
            <a:cs typeface="Times New Roman" panose="02020603050405020304" pitchFamily="18" charset="0"/>
          </a:endParaRPr>
        </a:p>
      </dgm:t>
    </dgm:pt>
    <dgm:pt modelId="{012579B3-5B42-4EEB-832F-E245B6286B46}" type="parTrans" cxnId="{99DC0056-0CD6-422B-8584-792F179F8087}">
      <dgm:prSet/>
      <dgm:spPr/>
      <dgm:t>
        <a:bodyPr/>
        <a:lstStyle/>
        <a:p>
          <a:endParaRPr lang="es-ES"/>
        </a:p>
      </dgm:t>
    </dgm:pt>
    <dgm:pt modelId="{7209584E-A055-4D8C-9A83-EA903FFC463F}" type="sibTrans" cxnId="{99DC0056-0CD6-422B-8584-792F179F8087}">
      <dgm:prSet/>
      <dgm:spPr/>
      <dgm:t>
        <a:bodyPr/>
        <a:lstStyle/>
        <a:p>
          <a:endParaRPr lang="es-ES"/>
        </a:p>
      </dgm:t>
    </dgm:pt>
    <dgm:pt modelId="{C7205DDD-DB16-4827-9091-6393EF55EE39}">
      <dgm:prSet phldrT="[Texto]" custT="1"/>
      <dgm:spPr/>
      <dgm:t>
        <a:bodyPr/>
        <a:lstStyle/>
        <a:p>
          <a:r>
            <a:rPr lang="es-ES" sz="1600" dirty="0" smtClean="0">
              <a:latin typeface="Times New Roman" panose="02020603050405020304" pitchFamily="18" charset="0"/>
              <a:cs typeface="Times New Roman" panose="02020603050405020304" pitchFamily="18" charset="0"/>
            </a:rPr>
            <a:t>3</a:t>
          </a:r>
          <a:endParaRPr lang="es-ES" sz="1600" dirty="0">
            <a:latin typeface="Times New Roman" panose="02020603050405020304" pitchFamily="18" charset="0"/>
            <a:cs typeface="Times New Roman" panose="02020603050405020304" pitchFamily="18" charset="0"/>
          </a:endParaRPr>
        </a:p>
      </dgm:t>
    </dgm:pt>
    <dgm:pt modelId="{BA33F2E7-73AB-4F7F-BD36-B3AF9280814D}" type="parTrans" cxnId="{73026987-0003-43E6-8549-546FCE01CFFA}">
      <dgm:prSet/>
      <dgm:spPr/>
      <dgm:t>
        <a:bodyPr/>
        <a:lstStyle/>
        <a:p>
          <a:endParaRPr lang="es-ES"/>
        </a:p>
      </dgm:t>
    </dgm:pt>
    <dgm:pt modelId="{7C89B3AF-E53B-433C-B393-75252B978671}" type="sibTrans" cxnId="{73026987-0003-43E6-8549-546FCE01CFFA}">
      <dgm:prSet/>
      <dgm:spPr/>
      <dgm:t>
        <a:bodyPr/>
        <a:lstStyle/>
        <a:p>
          <a:endParaRPr lang="es-ES"/>
        </a:p>
      </dgm:t>
    </dgm:pt>
    <dgm:pt modelId="{BAF2EA8B-CB12-456C-B2BE-C4FBF96BAA52}">
      <dgm:prSet phldrT="[Texto]" custT="1"/>
      <dgm:spPr/>
      <dgm:t>
        <a:bodyPr/>
        <a:lstStyle/>
        <a:p>
          <a:r>
            <a:rPr lang="es-ES" sz="2400" dirty="0" smtClean="0">
              <a:latin typeface="Times New Roman" panose="02020603050405020304" pitchFamily="18" charset="0"/>
              <a:cs typeface="Times New Roman" panose="02020603050405020304" pitchFamily="18" charset="0"/>
            </a:rPr>
            <a:t>OBJETIVOS</a:t>
          </a:r>
          <a:endParaRPr lang="es-ES" sz="2400" dirty="0">
            <a:latin typeface="Times New Roman" panose="02020603050405020304" pitchFamily="18" charset="0"/>
            <a:cs typeface="Times New Roman" panose="02020603050405020304" pitchFamily="18" charset="0"/>
          </a:endParaRPr>
        </a:p>
      </dgm:t>
    </dgm:pt>
    <dgm:pt modelId="{7F1B3DA8-D296-48F0-8D7A-1EFB32A78EC4}" type="parTrans" cxnId="{F181FA1A-4D6E-41B2-B25A-6BE4C753E423}">
      <dgm:prSet/>
      <dgm:spPr/>
      <dgm:t>
        <a:bodyPr/>
        <a:lstStyle/>
        <a:p>
          <a:endParaRPr lang="es-ES"/>
        </a:p>
      </dgm:t>
    </dgm:pt>
    <dgm:pt modelId="{30CCC4C8-EA25-4644-8FBE-8720B8CE8A00}" type="sibTrans" cxnId="{F181FA1A-4D6E-41B2-B25A-6BE4C753E423}">
      <dgm:prSet/>
      <dgm:spPr/>
      <dgm:t>
        <a:bodyPr/>
        <a:lstStyle/>
        <a:p>
          <a:endParaRPr lang="es-ES"/>
        </a:p>
      </dgm:t>
    </dgm:pt>
    <dgm:pt modelId="{18ED9243-8091-4AD8-B9CE-BC512C7CB4BA}">
      <dgm:prSet phldrT="[Texto]" custT="1"/>
      <dgm:spPr/>
      <dgm:t>
        <a:bodyPr/>
        <a:lstStyle/>
        <a:p>
          <a:r>
            <a:rPr lang="es-ES" sz="1600" dirty="0" smtClean="0">
              <a:latin typeface="Times New Roman" panose="02020603050405020304" pitchFamily="18" charset="0"/>
              <a:cs typeface="Times New Roman" panose="02020603050405020304" pitchFamily="18" charset="0"/>
            </a:rPr>
            <a:t>6</a:t>
          </a:r>
          <a:endParaRPr lang="es-ES" sz="1600" dirty="0">
            <a:latin typeface="Times New Roman" panose="02020603050405020304" pitchFamily="18" charset="0"/>
            <a:cs typeface="Times New Roman" panose="02020603050405020304" pitchFamily="18" charset="0"/>
          </a:endParaRPr>
        </a:p>
      </dgm:t>
    </dgm:pt>
    <dgm:pt modelId="{1A584529-1D46-4427-9A49-7E55C774F1A3}" type="parTrans" cxnId="{E66141FC-8C13-4EF5-ABDB-DC3A160F5B65}">
      <dgm:prSet/>
      <dgm:spPr/>
      <dgm:t>
        <a:bodyPr/>
        <a:lstStyle/>
        <a:p>
          <a:endParaRPr lang="es-ES"/>
        </a:p>
      </dgm:t>
    </dgm:pt>
    <dgm:pt modelId="{22D10DB0-2CFA-4BB0-A3AC-7A4F8A098B46}" type="sibTrans" cxnId="{E66141FC-8C13-4EF5-ABDB-DC3A160F5B65}">
      <dgm:prSet/>
      <dgm:spPr/>
      <dgm:t>
        <a:bodyPr/>
        <a:lstStyle/>
        <a:p>
          <a:endParaRPr lang="es-ES"/>
        </a:p>
      </dgm:t>
    </dgm:pt>
    <dgm:pt modelId="{576A3E24-D5E7-4A7E-B442-795A218E338D}">
      <dgm:prSet phldrT="[Texto]" custT="1"/>
      <dgm:spPr/>
      <dgm:t>
        <a:bodyPr/>
        <a:lstStyle/>
        <a:p>
          <a:r>
            <a:rPr lang="es-ES" sz="1600" dirty="0" smtClean="0">
              <a:latin typeface="Times New Roman" panose="02020603050405020304" pitchFamily="18" charset="0"/>
              <a:cs typeface="Times New Roman" panose="02020603050405020304" pitchFamily="18" charset="0"/>
            </a:rPr>
            <a:t>4</a:t>
          </a:r>
          <a:endParaRPr lang="es-ES" sz="1600" dirty="0">
            <a:latin typeface="Times New Roman" panose="02020603050405020304" pitchFamily="18" charset="0"/>
            <a:cs typeface="Times New Roman" panose="02020603050405020304" pitchFamily="18" charset="0"/>
          </a:endParaRPr>
        </a:p>
      </dgm:t>
    </dgm:pt>
    <dgm:pt modelId="{8B3FA0E6-4708-4E25-B9CE-0535EA0C4B59}" type="parTrans" cxnId="{A130D718-CB8C-4AFB-829F-288AB54A413A}">
      <dgm:prSet/>
      <dgm:spPr/>
      <dgm:t>
        <a:bodyPr/>
        <a:lstStyle/>
        <a:p>
          <a:endParaRPr lang="es-ES"/>
        </a:p>
      </dgm:t>
    </dgm:pt>
    <dgm:pt modelId="{B34E996A-CB15-4A5E-918B-6531469E880A}" type="sibTrans" cxnId="{A130D718-CB8C-4AFB-829F-288AB54A413A}">
      <dgm:prSet/>
      <dgm:spPr/>
      <dgm:t>
        <a:bodyPr/>
        <a:lstStyle/>
        <a:p>
          <a:endParaRPr lang="es-ES"/>
        </a:p>
      </dgm:t>
    </dgm:pt>
    <dgm:pt modelId="{D1FCF632-7AE1-4FAE-A664-6A8AC14D775A}">
      <dgm:prSet phldrT="[Texto]" custT="1"/>
      <dgm:spPr/>
      <dgm:t>
        <a:bodyPr/>
        <a:lstStyle/>
        <a:p>
          <a:r>
            <a:rPr lang="es-ES" sz="2400" dirty="0" smtClean="0">
              <a:latin typeface="Times New Roman" panose="02020603050405020304" pitchFamily="18" charset="0"/>
              <a:cs typeface="Times New Roman" panose="02020603050405020304" pitchFamily="18" charset="0"/>
            </a:rPr>
            <a:t>MARCO TEÓRICO</a:t>
          </a:r>
          <a:endParaRPr lang="es-ES" sz="2000" dirty="0">
            <a:latin typeface="Times New Roman" panose="02020603050405020304" pitchFamily="18" charset="0"/>
            <a:cs typeface="Times New Roman" panose="02020603050405020304" pitchFamily="18" charset="0"/>
          </a:endParaRPr>
        </a:p>
      </dgm:t>
    </dgm:pt>
    <dgm:pt modelId="{80F47F59-E3E7-407C-93BD-F07C3162A64C}" type="parTrans" cxnId="{CBE9C7C1-B479-4915-A25C-413FF5A49E7F}">
      <dgm:prSet/>
      <dgm:spPr/>
      <dgm:t>
        <a:bodyPr/>
        <a:lstStyle/>
        <a:p>
          <a:endParaRPr lang="es-ES"/>
        </a:p>
      </dgm:t>
    </dgm:pt>
    <dgm:pt modelId="{AE8A7891-1C67-420E-98C5-2ECA094CE1A1}" type="sibTrans" cxnId="{CBE9C7C1-B479-4915-A25C-413FF5A49E7F}">
      <dgm:prSet/>
      <dgm:spPr/>
      <dgm:t>
        <a:bodyPr/>
        <a:lstStyle/>
        <a:p>
          <a:endParaRPr lang="es-ES"/>
        </a:p>
      </dgm:t>
    </dgm:pt>
    <dgm:pt modelId="{7FF3D843-3F81-4EDB-AC64-0D8F1F0763BF}">
      <dgm:prSet phldrT="[Texto]" custT="1"/>
      <dgm:spPr/>
      <dgm:t>
        <a:bodyPr/>
        <a:lstStyle/>
        <a:p>
          <a:r>
            <a:rPr lang="es-ES" sz="1600" dirty="0" smtClean="0">
              <a:latin typeface="Times New Roman" panose="02020603050405020304" pitchFamily="18" charset="0"/>
              <a:cs typeface="Times New Roman" panose="02020603050405020304" pitchFamily="18" charset="0"/>
            </a:rPr>
            <a:t>5</a:t>
          </a:r>
          <a:endParaRPr lang="es-ES" sz="1600" dirty="0">
            <a:latin typeface="Times New Roman" panose="02020603050405020304" pitchFamily="18" charset="0"/>
            <a:cs typeface="Times New Roman" panose="02020603050405020304" pitchFamily="18" charset="0"/>
          </a:endParaRPr>
        </a:p>
      </dgm:t>
    </dgm:pt>
    <dgm:pt modelId="{5356A92E-E169-485C-85DE-B14F5CE18095}" type="parTrans" cxnId="{941D7154-A5B6-42AC-A150-EAEE806F732F}">
      <dgm:prSet/>
      <dgm:spPr/>
      <dgm:t>
        <a:bodyPr/>
        <a:lstStyle/>
        <a:p>
          <a:endParaRPr lang="es-ES"/>
        </a:p>
      </dgm:t>
    </dgm:pt>
    <dgm:pt modelId="{C0B73D7D-A2BC-4091-BA29-08A6E21D0234}" type="sibTrans" cxnId="{941D7154-A5B6-42AC-A150-EAEE806F732F}">
      <dgm:prSet/>
      <dgm:spPr/>
      <dgm:t>
        <a:bodyPr/>
        <a:lstStyle/>
        <a:p>
          <a:endParaRPr lang="es-ES"/>
        </a:p>
      </dgm:t>
    </dgm:pt>
    <dgm:pt modelId="{7277778A-F1D7-4CE7-BDA3-F2A92B2C4B73}">
      <dgm:prSet phldrT="[Texto]" custT="1"/>
      <dgm:spPr/>
      <dgm:t>
        <a:bodyPr/>
        <a:lstStyle/>
        <a:p>
          <a:r>
            <a:rPr lang="es-ES" sz="2400" dirty="0" smtClean="0">
              <a:latin typeface="Times New Roman" panose="02020603050405020304" pitchFamily="18" charset="0"/>
              <a:cs typeface="Times New Roman" panose="02020603050405020304" pitchFamily="18" charset="0"/>
            </a:rPr>
            <a:t>GEOLOGÍA E HIDROLOGÍA DE LA ZONA</a:t>
          </a:r>
          <a:endParaRPr lang="es-ES" sz="2400" dirty="0">
            <a:latin typeface="Times New Roman" panose="02020603050405020304" pitchFamily="18" charset="0"/>
            <a:cs typeface="Times New Roman" panose="02020603050405020304" pitchFamily="18" charset="0"/>
          </a:endParaRPr>
        </a:p>
      </dgm:t>
    </dgm:pt>
    <dgm:pt modelId="{EFAC4E24-CA70-4CA8-BACD-DD48922C25AA}" type="parTrans" cxnId="{C189F599-0A5F-42A8-A3A7-702D827A67D6}">
      <dgm:prSet/>
      <dgm:spPr/>
      <dgm:t>
        <a:bodyPr/>
        <a:lstStyle/>
        <a:p>
          <a:endParaRPr lang="es-ES"/>
        </a:p>
      </dgm:t>
    </dgm:pt>
    <dgm:pt modelId="{7965290E-605B-4E7C-A90D-B72A5BB18BF7}" type="sibTrans" cxnId="{C189F599-0A5F-42A8-A3A7-702D827A67D6}">
      <dgm:prSet/>
      <dgm:spPr/>
      <dgm:t>
        <a:bodyPr/>
        <a:lstStyle/>
        <a:p>
          <a:endParaRPr lang="es-ES"/>
        </a:p>
      </dgm:t>
    </dgm:pt>
    <dgm:pt modelId="{4C58DF36-0B02-4B44-ACF0-7FB39D67356C}">
      <dgm:prSet phldrT="[Texto]" custT="1"/>
      <dgm:spPr/>
      <dgm:t>
        <a:bodyPr/>
        <a:lstStyle/>
        <a:p>
          <a:r>
            <a:rPr lang="es-ES" sz="2400" dirty="0" smtClean="0">
              <a:latin typeface="Times New Roman" panose="02020603050405020304" pitchFamily="18" charset="0"/>
              <a:cs typeface="Times New Roman" panose="02020603050405020304" pitchFamily="18" charset="0"/>
            </a:rPr>
            <a:t>DISEÑO DE LAS OBRAS HIDRÁULICAS</a:t>
          </a:r>
          <a:endParaRPr lang="es-ES" sz="2400" dirty="0">
            <a:latin typeface="Times New Roman" panose="02020603050405020304" pitchFamily="18" charset="0"/>
            <a:cs typeface="Times New Roman" panose="02020603050405020304" pitchFamily="18" charset="0"/>
          </a:endParaRPr>
        </a:p>
      </dgm:t>
    </dgm:pt>
    <dgm:pt modelId="{6BF64696-F8E5-451E-B7AC-187B9B12D0F6}" type="parTrans" cxnId="{3E4377F0-EF72-4045-A280-0AEF27745E4C}">
      <dgm:prSet/>
      <dgm:spPr/>
      <dgm:t>
        <a:bodyPr/>
        <a:lstStyle/>
        <a:p>
          <a:endParaRPr lang="es-ES"/>
        </a:p>
      </dgm:t>
    </dgm:pt>
    <dgm:pt modelId="{0BDED404-3CE1-4EFB-89D1-23FC75A0A8C3}" type="sibTrans" cxnId="{3E4377F0-EF72-4045-A280-0AEF27745E4C}">
      <dgm:prSet/>
      <dgm:spPr/>
      <dgm:t>
        <a:bodyPr/>
        <a:lstStyle/>
        <a:p>
          <a:endParaRPr lang="es-ES"/>
        </a:p>
      </dgm:t>
    </dgm:pt>
    <dgm:pt modelId="{388B2BF2-6F90-49DC-A029-A199285813D1}">
      <dgm:prSet phldrT="[Texto]" custT="1"/>
      <dgm:spPr/>
      <dgm:t>
        <a:bodyPr/>
        <a:lstStyle/>
        <a:p>
          <a:r>
            <a:rPr lang="es-ES" sz="1400" dirty="0" smtClean="0">
              <a:latin typeface="Times New Roman" panose="02020603050405020304" pitchFamily="18" charset="0"/>
              <a:cs typeface="Times New Roman" panose="02020603050405020304" pitchFamily="18" charset="0"/>
            </a:rPr>
            <a:t>7</a:t>
          </a:r>
          <a:endParaRPr lang="es-ES" sz="1400" dirty="0">
            <a:latin typeface="Times New Roman" panose="02020603050405020304" pitchFamily="18" charset="0"/>
            <a:cs typeface="Times New Roman" panose="02020603050405020304" pitchFamily="18" charset="0"/>
          </a:endParaRPr>
        </a:p>
      </dgm:t>
    </dgm:pt>
    <dgm:pt modelId="{5013899C-2310-4F0F-A5DB-F6C3FBD3B413}" type="parTrans" cxnId="{422621F4-EF08-4436-886F-4E929E6D00C5}">
      <dgm:prSet/>
      <dgm:spPr/>
      <dgm:t>
        <a:bodyPr/>
        <a:lstStyle/>
        <a:p>
          <a:endParaRPr lang="es-ES"/>
        </a:p>
      </dgm:t>
    </dgm:pt>
    <dgm:pt modelId="{811DBFEB-4373-4CB7-97FD-F04FC79D7F38}" type="sibTrans" cxnId="{422621F4-EF08-4436-886F-4E929E6D00C5}">
      <dgm:prSet/>
      <dgm:spPr/>
      <dgm:t>
        <a:bodyPr/>
        <a:lstStyle/>
        <a:p>
          <a:endParaRPr lang="es-ES"/>
        </a:p>
      </dgm:t>
    </dgm:pt>
    <dgm:pt modelId="{5F5CD603-1E03-44BB-BB0A-E23A6951B304}">
      <dgm:prSet custT="1"/>
      <dgm:spPr/>
      <dgm:t>
        <a:bodyPr/>
        <a:lstStyle/>
        <a:p>
          <a:r>
            <a:rPr lang="es-ES" sz="2400" dirty="0" smtClean="0">
              <a:latin typeface="Times New Roman" panose="02020603050405020304" pitchFamily="18" charset="0"/>
              <a:cs typeface="Times New Roman" panose="02020603050405020304" pitchFamily="18" charset="0"/>
            </a:rPr>
            <a:t>CONCLUSIONES Y RECOMENDACIONES</a:t>
          </a:r>
          <a:endParaRPr lang="es-ES" sz="2400" dirty="0">
            <a:latin typeface="Times New Roman" panose="02020603050405020304" pitchFamily="18" charset="0"/>
            <a:cs typeface="Times New Roman" panose="02020603050405020304" pitchFamily="18" charset="0"/>
          </a:endParaRPr>
        </a:p>
      </dgm:t>
    </dgm:pt>
    <dgm:pt modelId="{441636EA-28CF-4663-8388-952D84A00B35}" type="parTrans" cxnId="{E8E104ED-77F9-49C6-85B4-E87C3060D535}">
      <dgm:prSet/>
      <dgm:spPr/>
      <dgm:t>
        <a:bodyPr/>
        <a:lstStyle/>
        <a:p>
          <a:endParaRPr lang="es-ES"/>
        </a:p>
      </dgm:t>
    </dgm:pt>
    <dgm:pt modelId="{C16FA311-D5B0-478B-A6BF-76490F5031F6}" type="sibTrans" cxnId="{E8E104ED-77F9-49C6-85B4-E87C3060D535}">
      <dgm:prSet/>
      <dgm:spPr/>
      <dgm:t>
        <a:bodyPr/>
        <a:lstStyle/>
        <a:p>
          <a:endParaRPr lang="es-ES"/>
        </a:p>
      </dgm:t>
    </dgm:pt>
    <dgm:pt modelId="{0531B38D-269F-4D65-A77F-2B5B99867B14}" type="pres">
      <dgm:prSet presAssocID="{500CEF2E-842D-4B53-9808-754B5DC51359}" presName="linearFlow" presStyleCnt="0">
        <dgm:presLayoutVars>
          <dgm:dir/>
          <dgm:animLvl val="lvl"/>
          <dgm:resizeHandles val="exact"/>
        </dgm:presLayoutVars>
      </dgm:prSet>
      <dgm:spPr/>
      <dgm:t>
        <a:bodyPr/>
        <a:lstStyle/>
        <a:p>
          <a:endParaRPr lang="es-EC"/>
        </a:p>
      </dgm:t>
    </dgm:pt>
    <dgm:pt modelId="{8F616987-2ADA-40D5-9E6C-113CB1245CA8}" type="pres">
      <dgm:prSet presAssocID="{A5DA9040-969C-4BA6-B4D3-BB7FC7B0C82C}" presName="composite" presStyleCnt="0"/>
      <dgm:spPr/>
    </dgm:pt>
    <dgm:pt modelId="{839CB948-60B4-455F-9E1F-74B1A12AB4C7}" type="pres">
      <dgm:prSet presAssocID="{A5DA9040-969C-4BA6-B4D3-BB7FC7B0C82C}" presName="parentText" presStyleLbl="alignNode1" presStyleIdx="0" presStyleCnt="7">
        <dgm:presLayoutVars>
          <dgm:chMax val="1"/>
          <dgm:bulletEnabled val="1"/>
        </dgm:presLayoutVars>
      </dgm:prSet>
      <dgm:spPr/>
      <dgm:t>
        <a:bodyPr/>
        <a:lstStyle/>
        <a:p>
          <a:endParaRPr lang="es-EC"/>
        </a:p>
      </dgm:t>
    </dgm:pt>
    <dgm:pt modelId="{305B03F9-5C4E-4D98-A4AA-64318B94EFC4}" type="pres">
      <dgm:prSet presAssocID="{A5DA9040-969C-4BA6-B4D3-BB7FC7B0C82C}" presName="descendantText" presStyleLbl="alignAcc1" presStyleIdx="0" presStyleCnt="7">
        <dgm:presLayoutVars>
          <dgm:bulletEnabled val="1"/>
        </dgm:presLayoutVars>
      </dgm:prSet>
      <dgm:spPr/>
      <dgm:t>
        <a:bodyPr/>
        <a:lstStyle/>
        <a:p>
          <a:endParaRPr lang="es-ES"/>
        </a:p>
      </dgm:t>
    </dgm:pt>
    <dgm:pt modelId="{124B3170-32B6-4FF8-8F3C-D0692F37E82E}" type="pres">
      <dgm:prSet presAssocID="{190D4FF9-7F1B-4323-AC06-299B7FC35689}" presName="sp" presStyleCnt="0"/>
      <dgm:spPr/>
    </dgm:pt>
    <dgm:pt modelId="{C0BD4F40-435C-4CDA-8CD1-C8CDFD7600CE}" type="pres">
      <dgm:prSet presAssocID="{25B12F41-8CDC-4BF8-9CB0-A797F059EA0E}" presName="composite" presStyleCnt="0"/>
      <dgm:spPr/>
    </dgm:pt>
    <dgm:pt modelId="{789EFD36-23F3-4B08-9C1E-8226335E850B}" type="pres">
      <dgm:prSet presAssocID="{25B12F41-8CDC-4BF8-9CB0-A797F059EA0E}" presName="parentText" presStyleLbl="alignNode1" presStyleIdx="1" presStyleCnt="7">
        <dgm:presLayoutVars>
          <dgm:chMax val="1"/>
          <dgm:bulletEnabled val="1"/>
        </dgm:presLayoutVars>
      </dgm:prSet>
      <dgm:spPr/>
      <dgm:t>
        <a:bodyPr/>
        <a:lstStyle/>
        <a:p>
          <a:endParaRPr lang="es-EC"/>
        </a:p>
      </dgm:t>
    </dgm:pt>
    <dgm:pt modelId="{09CF32E0-0E79-4F09-AC95-A6F8D71B4A54}" type="pres">
      <dgm:prSet presAssocID="{25B12F41-8CDC-4BF8-9CB0-A797F059EA0E}" presName="descendantText" presStyleLbl="alignAcc1" presStyleIdx="1" presStyleCnt="7">
        <dgm:presLayoutVars>
          <dgm:bulletEnabled val="1"/>
        </dgm:presLayoutVars>
      </dgm:prSet>
      <dgm:spPr/>
      <dgm:t>
        <a:bodyPr/>
        <a:lstStyle/>
        <a:p>
          <a:endParaRPr lang="es-ES"/>
        </a:p>
      </dgm:t>
    </dgm:pt>
    <dgm:pt modelId="{B953651A-84E0-4F5D-8BE3-0A1CE1DB9986}" type="pres">
      <dgm:prSet presAssocID="{9247CF62-01B1-4971-A7E4-3D644C7D2643}" presName="sp" presStyleCnt="0"/>
      <dgm:spPr/>
    </dgm:pt>
    <dgm:pt modelId="{06448342-9921-4535-A534-B488A51D078C}" type="pres">
      <dgm:prSet presAssocID="{C7205DDD-DB16-4827-9091-6393EF55EE39}" presName="composite" presStyleCnt="0"/>
      <dgm:spPr/>
    </dgm:pt>
    <dgm:pt modelId="{5706C97E-D286-457D-BDAC-02717BBEFA9D}" type="pres">
      <dgm:prSet presAssocID="{C7205DDD-DB16-4827-9091-6393EF55EE39}" presName="parentText" presStyleLbl="alignNode1" presStyleIdx="2" presStyleCnt="7">
        <dgm:presLayoutVars>
          <dgm:chMax val="1"/>
          <dgm:bulletEnabled val="1"/>
        </dgm:presLayoutVars>
      </dgm:prSet>
      <dgm:spPr/>
      <dgm:t>
        <a:bodyPr/>
        <a:lstStyle/>
        <a:p>
          <a:endParaRPr lang="es-EC"/>
        </a:p>
      </dgm:t>
    </dgm:pt>
    <dgm:pt modelId="{D2E0176F-D17C-470A-AE09-11257A8CE411}" type="pres">
      <dgm:prSet presAssocID="{C7205DDD-DB16-4827-9091-6393EF55EE39}" presName="descendantText" presStyleLbl="alignAcc1" presStyleIdx="2" presStyleCnt="7">
        <dgm:presLayoutVars>
          <dgm:bulletEnabled val="1"/>
        </dgm:presLayoutVars>
      </dgm:prSet>
      <dgm:spPr/>
      <dgm:t>
        <a:bodyPr/>
        <a:lstStyle/>
        <a:p>
          <a:endParaRPr lang="es-ES"/>
        </a:p>
      </dgm:t>
    </dgm:pt>
    <dgm:pt modelId="{B23028A2-127A-4A2C-9A23-1AC5F2BB5F90}" type="pres">
      <dgm:prSet presAssocID="{7C89B3AF-E53B-433C-B393-75252B978671}" presName="sp" presStyleCnt="0"/>
      <dgm:spPr/>
    </dgm:pt>
    <dgm:pt modelId="{B361D652-E1FD-4435-AF2A-79CFFEBB4176}" type="pres">
      <dgm:prSet presAssocID="{576A3E24-D5E7-4A7E-B442-795A218E338D}" presName="composite" presStyleCnt="0"/>
      <dgm:spPr/>
    </dgm:pt>
    <dgm:pt modelId="{FB508F82-7C7A-476E-A317-53FD3F7CC05E}" type="pres">
      <dgm:prSet presAssocID="{576A3E24-D5E7-4A7E-B442-795A218E338D}" presName="parentText" presStyleLbl="alignNode1" presStyleIdx="3" presStyleCnt="7">
        <dgm:presLayoutVars>
          <dgm:chMax val="1"/>
          <dgm:bulletEnabled val="1"/>
        </dgm:presLayoutVars>
      </dgm:prSet>
      <dgm:spPr/>
      <dgm:t>
        <a:bodyPr/>
        <a:lstStyle/>
        <a:p>
          <a:endParaRPr lang="es-EC"/>
        </a:p>
      </dgm:t>
    </dgm:pt>
    <dgm:pt modelId="{F290AB5E-7626-4DA8-BCBC-14F106D930D5}" type="pres">
      <dgm:prSet presAssocID="{576A3E24-D5E7-4A7E-B442-795A218E338D}" presName="descendantText" presStyleLbl="alignAcc1" presStyleIdx="3" presStyleCnt="7">
        <dgm:presLayoutVars>
          <dgm:bulletEnabled val="1"/>
        </dgm:presLayoutVars>
      </dgm:prSet>
      <dgm:spPr/>
      <dgm:t>
        <a:bodyPr/>
        <a:lstStyle/>
        <a:p>
          <a:endParaRPr lang="es-ES"/>
        </a:p>
      </dgm:t>
    </dgm:pt>
    <dgm:pt modelId="{B002E7AB-4861-42B5-BFEC-EC857417C4A6}" type="pres">
      <dgm:prSet presAssocID="{B34E996A-CB15-4A5E-918B-6531469E880A}" presName="sp" presStyleCnt="0"/>
      <dgm:spPr/>
    </dgm:pt>
    <dgm:pt modelId="{5A22EBDE-74EA-4356-834C-EFA668606BB3}" type="pres">
      <dgm:prSet presAssocID="{7FF3D843-3F81-4EDB-AC64-0D8F1F0763BF}" presName="composite" presStyleCnt="0"/>
      <dgm:spPr/>
    </dgm:pt>
    <dgm:pt modelId="{05E7CE2C-A222-45A3-8258-78BA5ADE02FB}" type="pres">
      <dgm:prSet presAssocID="{7FF3D843-3F81-4EDB-AC64-0D8F1F0763BF}" presName="parentText" presStyleLbl="alignNode1" presStyleIdx="4" presStyleCnt="7">
        <dgm:presLayoutVars>
          <dgm:chMax val="1"/>
          <dgm:bulletEnabled val="1"/>
        </dgm:presLayoutVars>
      </dgm:prSet>
      <dgm:spPr/>
      <dgm:t>
        <a:bodyPr/>
        <a:lstStyle/>
        <a:p>
          <a:endParaRPr lang="es-EC"/>
        </a:p>
      </dgm:t>
    </dgm:pt>
    <dgm:pt modelId="{48E6DEE5-D16D-408E-A233-6D00494D0568}" type="pres">
      <dgm:prSet presAssocID="{7FF3D843-3F81-4EDB-AC64-0D8F1F0763BF}" presName="descendantText" presStyleLbl="alignAcc1" presStyleIdx="4" presStyleCnt="7">
        <dgm:presLayoutVars>
          <dgm:bulletEnabled val="1"/>
        </dgm:presLayoutVars>
      </dgm:prSet>
      <dgm:spPr/>
      <dgm:t>
        <a:bodyPr/>
        <a:lstStyle/>
        <a:p>
          <a:endParaRPr lang="es-ES"/>
        </a:p>
      </dgm:t>
    </dgm:pt>
    <dgm:pt modelId="{A873B8E0-1AC6-429A-B13C-46973C557F0B}" type="pres">
      <dgm:prSet presAssocID="{C0B73D7D-A2BC-4091-BA29-08A6E21D0234}" presName="sp" presStyleCnt="0"/>
      <dgm:spPr/>
    </dgm:pt>
    <dgm:pt modelId="{29C13A78-E461-4D28-B463-FF12AF04737B}" type="pres">
      <dgm:prSet presAssocID="{18ED9243-8091-4AD8-B9CE-BC512C7CB4BA}" presName="composite" presStyleCnt="0"/>
      <dgm:spPr/>
    </dgm:pt>
    <dgm:pt modelId="{22325E50-A65C-414C-AA41-F36BF5A30464}" type="pres">
      <dgm:prSet presAssocID="{18ED9243-8091-4AD8-B9CE-BC512C7CB4BA}" presName="parentText" presStyleLbl="alignNode1" presStyleIdx="5" presStyleCnt="7">
        <dgm:presLayoutVars>
          <dgm:chMax val="1"/>
          <dgm:bulletEnabled val="1"/>
        </dgm:presLayoutVars>
      </dgm:prSet>
      <dgm:spPr/>
      <dgm:t>
        <a:bodyPr/>
        <a:lstStyle/>
        <a:p>
          <a:endParaRPr lang="es-ES"/>
        </a:p>
      </dgm:t>
    </dgm:pt>
    <dgm:pt modelId="{B97F2FCF-A552-46A0-89F5-884819DE759B}" type="pres">
      <dgm:prSet presAssocID="{18ED9243-8091-4AD8-B9CE-BC512C7CB4BA}" presName="descendantText" presStyleLbl="alignAcc1" presStyleIdx="5" presStyleCnt="7">
        <dgm:presLayoutVars>
          <dgm:bulletEnabled val="1"/>
        </dgm:presLayoutVars>
      </dgm:prSet>
      <dgm:spPr/>
      <dgm:t>
        <a:bodyPr/>
        <a:lstStyle/>
        <a:p>
          <a:endParaRPr lang="es-ES"/>
        </a:p>
      </dgm:t>
    </dgm:pt>
    <dgm:pt modelId="{C637769D-D3BA-44E6-918C-8C2FC295E73E}" type="pres">
      <dgm:prSet presAssocID="{22D10DB0-2CFA-4BB0-A3AC-7A4F8A098B46}" presName="sp" presStyleCnt="0"/>
      <dgm:spPr/>
    </dgm:pt>
    <dgm:pt modelId="{E23515AC-95D6-4541-A680-C4EFC5DD759C}" type="pres">
      <dgm:prSet presAssocID="{388B2BF2-6F90-49DC-A029-A199285813D1}" presName="composite" presStyleCnt="0"/>
      <dgm:spPr/>
    </dgm:pt>
    <dgm:pt modelId="{E87F2A27-D024-45FE-B11E-292B5AE1BF98}" type="pres">
      <dgm:prSet presAssocID="{388B2BF2-6F90-49DC-A029-A199285813D1}" presName="parentText" presStyleLbl="alignNode1" presStyleIdx="6" presStyleCnt="7" custLinFactNeighborX="-2210">
        <dgm:presLayoutVars>
          <dgm:chMax val="1"/>
          <dgm:bulletEnabled val="1"/>
        </dgm:presLayoutVars>
      </dgm:prSet>
      <dgm:spPr/>
      <dgm:t>
        <a:bodyPr/>
        <a:lstStyle/>
        <a:p>
          <a:endParaRPr lang="es-EC"/>
        </a:p>
      </dgm:t>
    </dgm:pt>
    <dgm:pt modelId="{5BA9DF2C-55BD-49D2-8CF2-BFBEA24E0605}" type="pres">
      <dgm:prSet presAssocID="{388B2BF2-6F90-49DC-A029-A199285813D1}" presName="descendantText" presStyleLbl="alignAcc1" presStyleIdx="6" presStyleCnt="7">
        <dgm:presLayoutVars>
          <dgm:bulletEnabled val="1"/>
        </dgm:presLayoutVars>
      </dgm:prSet>
      <dgm:spPr/>
      <dgm:t>
        <a:bodyPr/>
        <a:lstStyle/>
        <a:p>
          <a:endParaRPr lang="es-ES"/>
        </a:p>
      </dgm:t>
    </dgm:pt>
  </dgm:ptLst>
  <dgm:cxnLst>
    <dgm:cxn modelId="{B573C39C-3404-43C5-ADCC-DF720DD8797D}" srcId="{A5DA9040-969C-4BA6-B4D3-BB7FC7B0C82C}" destId="{284B897A-E89B-4CDF-A7C5-4B2D5494CC7F}" srcOrd="0" destOrd="0" parTransId="{810CABE1-F785-4B01-8035-61C3C0008AD9}" sibTransId="{85F94541-CEBB-4504-8D00-64BB71F9969A}"/>
    <dgm:cxn modelId="{A130D718-CB8C-4AFB-829F-288AB54A413A}" srcId="{500CEF2E-842D-4B53-9808-754B5DC51359}" destId="{576A3E24-D5E7-4A7E-B442-795A218E338D}" srcOrd="3" destOrd="0" parTransId="{8B3FA0E6-4708-4E25-B9CE-0535EA0C4B59}" sibTransId="{B34E996A-CB15-4A5E-918B-6531469E880A}"/>
    <dgm:cxn modelId="{F181FA1A-4D6E-41B2-B25A-6BE4C753E423}" srcId="{C7205DDD-DB16-4827-9091-6393EF55EE39}" destId="{BAF2EA8B-CB12-456C-B2BE-C4FBF96BAA52}" srcOrd="0" destOrd="0" parTransId="{7F1B3DA8-D296-48F0-8D7A-1EFB32A78EC4}" sibTransId="{30CCC4C8-EA25-4644-8FBE-8720B8CE8A00}"/>
    <dgm:cxn modelId="{0D7C3292-4BC8-4769-B4DE-270A91F799D9}" type="presOf" srcId="{5F5CD603-1E03-44BB-BB0A-E23A6951B304}" destId="{5BA9DF2C-55BD-49D2-8CF2-BFBEA24E0605}" srcOrd="0" destOrd="0" presId="urn:microsoft.com/office/officeart/2005/8/layout/chevron2"/>
    <dgm:cxn modelId="{E4D091ED-F4D7-430D-B4C8-B0F7E225F323}" type="presOf" srcId="{7FF3D843-3F81-4EDB-AC64-0D8F1F0763BF}" destId="{05E7CE2C-A222-45A3-8258-78BA5ADE02FB}" srcOrd="0" destOrd="0" presId="urn:microsoft.com/office/officeart/2005/8/layout/chevron2"/>
    <dgm:cxn modelId="{988C16C8-173F-48EF-AD0B-C36927AF7BC3}" srcId="{500CEF2E-842D-4B53-9808-754B5DC51359}" destId="{A5DA9040-969C-4BA6-B4D3-BB7FC7B0C82C}" srcOrd="0" destOrd="0" parTransId="{2AC85E68-8402-48E9-869E-3AD47A8657C4}" sibTransId="{190D4FF9-7F1B-4323-AC06-299B7FC35689}"/>
    <dgm:cxn modelId="{6F6CF2F5-6FA3-42B9-A47C-B5885E82876D}" type="presOf" srcId="{18ED9243-8091-4AD8-B9CE-BC512C7CB4BA}" destId="{22325E50-A65C-414C-AA41-F36BF5A30464}" srcOrd="0" destOrd="0" presId="urn:microsoft.com/office/officeart/2005/8/layout/chevron2"/>
    <dgm:cxn modelId="{5C001A61-312B-469B-8135-7F7C3CFBB2E5}" type="presOf" srcId="{576A3E24-D5E7-4A7E-B442-795A218E338D}" destId="{FB508F82-7C7A-476E-A317-53FD3F7CC05E}" srcOrd="0" destOrd="0" presId="urn:microsoft.com/office/officeart/2005/8/layout/chevron2"/>
    <dgm:cxn modelId="{58120D81-69EE-4911-9C51-C33367D04D23}" type="presOf" srcId="{C7205DDD-DB16-4827-9091-6393EF55EE39}" destId="{5706C97E-D286-457D-BDAC-02717BBEFA9D}" srcOrd="0" destOrd="0" presId="urn:microsoft.com/office/officeart/2005/8/layout/chevron2"/>
    <dgm:cxn modelId="{AFD0A8CF-8BD6-4184-A7C0-04F6BD2357A2}" type="presOf" srcId="{BAF2EA8B-CB12-456C-B2BE-C4FBF96BAA52}" destId="{D2E0176F-D17C-470A-AE09-11257A8CE411}" srcOrd="0" destOrd="0" presId="urn:microsoft.com/office/officeart/2005/8/layout/chevron2"/>
    <dgm:cxn modelId="{17102CEC-0F89-4456-B1B5-6D70A49D0C74}" type="presOf" srcId="{4C58DF36-0B02-4B44-ACF0-7FB39D67356C}" destId="{B97F2FCF-A552-46A0-89F5-884819DE759B}" srcOrd="0" destOrd="0" presId="urn:microsoft.com/office/officeart/2005/8/layout/chevron2"/>
    <dgm:cxn modelId="{9FBE1465-2F68-489E-8492-AC1E4A3EE07D}" type="presOf" srcId="{284B897A-E89B-4CDF-A7C5-4B2D5494CC7F}" destId="{305B03F9-5C4E-4D98-A4AA-64318B94EFC4}" srcOrd="0" destOrd="0" presId="urn:microsoft.com/office/officeart/2005/8/layout/chevron2"/>
    <dgm:cxn modelId="{99DC0056-0CD6-422B-8584-792F179F8087}" srcId="{25B12F41-8CDC-4BF8-9CB0-A797F059EA0E}" destId="{202CC172-AB2E-4E41-928C-AA5D13C0601D}" srcOrd="0" destOrd="0" parTransId="{012579B3-5B42-4EEB-832F-E245B6286B46}" sibTransId="{7209584E-A055-4D8C-9A83-EA903FFC463F}"/>
    <dgm:cxn modelId="{5650F44D-CC6A-4DE4-B2AC-33D949902F66}" type="presOf" srcId="{25B12F41-8CDC-4BF8-9CB0-A797F059EA0E}" destId="{789EFD36-23F3-4B08-9C1E-8226335E850B}" srcOrd="0" destOrd="0" presId="urn:microsoft.com/office/officeart/2005/8/layout/chevron2"/>
    <dgm:cxn modelId="{1E43ACD4-E90F-4556-8E2B-5AEE5245C109}" srcId="{500CEF2E-842D-4B53-9808-754B5DC51359}" destId="{25B12F41-8CDC-4BF8-9CB0-A797F059EA0E}" srcOrd="1" destOrd="0" parTransId="{4CB3D51A-6EC5-48F9-B4AE-CAA91E9C26AD}" sibTransId="{9247CF62-01B1-4971-A7E4-3D644C7D2643}"/>
    <dgm:cxn modelId="{73026987-0003-43E6-8549-546FCE01CFFA}" srcId="{500CEF2E-842D-4B53-9808-754B5DC51359}" destId="{C7205DDD-DB16-4827-9091-6393EF55EE39}" srcOrd="2" destOrd="0" parTransId="{BA33F2E7-73AB-4F7F-BD36-B3AF9280814D}" sibTransId="{7C89B3AF-E53B-433C-B393-75252B978671}"/>
    <dgm:cxn modelId="{802F1E8A-95A9-405E-87C9-14E5F97B6529}" type="presOf" srcId="{A5DA9040-969C-4BA6-B4D3-BB7FC7B0C82C}" destId="{839CB948-60B4-455F-9E1F-74B1A12AB4C7}" srcOrd="0" destOrd="0" presId="urn:microsoft.com/office/officeart/2005/8/layout/chevron2"/>
    <dgm:cxn modelId="{AB306891-7925-493B-824D-8CAA99B5E3D5}" type="presOf" srcId="{D1FCF632-7AE1-4FAE-A664-6A8AC14D775A}" destId="{F290AB5E-7626-4DA8-BCBC-14F106D930D5}" srcOrd="0" destOrd="0" presId="urn:microsoft.com/office/officeart/2005/8/layout/chevron2"/>
    <dgm:cxn modelId="{941D7154-A5B6-42AC-A150-EAEE806F732F}" srcId="{500CEF2E-842D-4B53-9808-754B5DC51359}" destId="{7FF3D843-3F81-4EDB-AC64-0D8F1F0763BF}" srcOrd="4" destOrd="0" parTransId="{5356A92E-E169-485C-85DE-B14F5CE18095}" sibTransId="{C0B73D7D-A2BC-4091-BA29-08A6E21D0234}"/>
    <dgm:cxn modelId="{E8E104ED-77F9-49C6-85B4-E87C3060D535}" srcId="{388B2BF2-6F90-49DC-A029-A199285813D1}" destId="{5F5CD603-1E03-44BB-BB0A-E23A6951B304}" srcOrd="0" destOrd="0" parTransId="{441636EA-28CF-4663-8388-952D84A00B35}" sibTransId="{C16FA311-D5B0-478B-A6BF-76490F5031F6}"/>
    <dgm:cxn modelId="{4424918D-8D3E-4767-A628-CA20224DAE39}" type="presOf" srcId="{7277778A-F1D7-4CE7-BDA3-F2A92B2C4B73}" destId="{48E6DEE5-D16D-408E-A233-6D00494D0568}" srcOrd="0" destOrd="0" presId="urn:microsoft.com/office/officeart/2005/8/layout/chevron2"/>
    <dgm:cxn modelId="{94443003-D07F-4265-9A0C-B454ADBFB195}" type="presOf" srcId="{388B2BF2-6F90-49DC-A029-A199285813D1}" destId="{E87F2A27-D024-45FE-B11E-292B5AE1BF98}" srcOrd="0" destOrd="0" presId="urn:microsoft.com/office/officeart/2005/8/layout/chevron2"/>
    <dgm:cxn modelId="{4DA86915-8BF3-423C-AF17-EA786165E3DA}" type="presOf" srcId="{500CEF2E-842D-4B53-9808-754B5DC51359}" destId="{0531B38D-269F-4D65-A77F-2B5B99867B14}" srcOrd="0" destOrd="0" presId="urn:microsoft.com/office/officeart/2005/8/layout/chevron2"/>
    <dgm:cxn modelId="{E66141FC-8C13-4EF5-ABDB-DC3A160F5B65}" srcId="{500CEF2E-842D-4B53-9808-754B5DC51359}" destId="{18ED9243-8091-4AD8-B9CE-BC512C7CB4BA}" srcOrd="5" destOrd="0" parTransId="{1A584529-1D46-4427-9A49-7E55C774F1A3}" sibTransId="{22D10DB0-2CFA-4BB0-A3AC-7A4F8A098B46}"/>
    <dgm:cxn modelId="{CBE9C7C1-B479-4915-A25C-413FF5A49E7F}" srcId="{576A3E24-D5E7-4A7E-B442-795A218E338D}" destId="{D1FCF632-7AE1-4FAE-A664-6A8AC14D775A}" srcOrd="0" destOrd="0" parTransId="{80F47F59-E3E7-407C-93BD-F07C3162A64C}" sibTransId="{AE8A7891-1C67-420E-98C5-2ECA094CE1A1}"/>
    <dgm:cxn modelId="{3E4377F0-EF72-4045-A280-0AEF27745E4C}" srcId="{18ED9243-8091-4AD8-B9CE-BC512C7CB4BA}" destId="{4C58DF36-0B02-4B44-ACF0-7FB39D67356C}" srcOrd="0" destOrd="0" parTransId="{6BF64696-F8E5-451E-B7AC-187B9B12D0F6}" sibTransId="{0BDED404-3CE1-4EFB-89D1-23FC75A0A8C3}"/>
    <dgm:cxn modelId="{422621F4-EF08-4436-886F-4E929E6D00C5}" srcId="{500CEF2E-842D-4B53-9808-754B5DC51359}" destId="{388B2BF2-6F90-49DC-A029-A199285813D1}" srcOrd="6" destOrd="0" parTransId="{5013899C-2310-4F0F-A5DB-F6C3FBD3B413}" sibTransId="{811DBFEB-4373-4CB7-97FD-F04FC79D7F38}"/>
    <dgm:cxn modelId="{CEC761B2-5414-4AA9-B3B3-C038BED89055}" type="presOf" srcId="{202CC172-AB2E-4E41-928C-AA5D13C0601D}" destId="{09CF32E0-0E79-4F09-AC95-A6F8D71B4A54}" srcOrd="0" destOrd="0" presId="urn:microsoft.com/office/officeart/2005/8/layout/chevron2"/>
    <dgm:cxn modelId="{C189F599-0A5F-42A8-A3A7-702D827A67D6}" srcId="{7FF3D843-3F81-4EDB-AC64-0D8F1F0763BF}" destId="{7277778A-F1D7-4CE7-BDA3-F2A92B2C4B73}" srcOrd="0" destOrd="0" parTransId="{EFAC4E24-CA70-4CA8-BACD-DD48922C25AA}" sibTransId="{7965290E-605B-4E7C-A90D-B72A5BB18BF7}"/>
    <dgm:cxn modelId="{0AE1A13B-E539-436F-A438-3F6438DFF00B}" type="presParOf" srcId="{0531B38D-269F-4D65-A77F-2B5B99867B14}" destId="{8F616987-2ADA-40D5-9E6C-113CB1245CA8}" srcOrd="0" destOrd="0" presId="urn:microsoft.com/office/officeart/2005/8/layout/chevron2"/>
    <dgm:cxn modelId="{C1B6584C-84E1-4352-8D7F-42131BC38AED}" type="presParOf" srcId="{8F616987-2ADA-40D5-9E6C-113CB1245CA8}" destId="{839CB948-60B4-455F-9E1F-74B1A12AB4C7}" srcOrd="0" destOrd="0" presId="urn:microsoft.com/office/officeart/2005/8/layout/chevron2"/>
    <dgm:cxn modelId="{8F313773-F790-4841-8174-5485175F135D}" type="presParOf" srcId="{8F616987-2ADA-40D5-9E6C-113CB1245CA8}" destId="{305B03F9-5C4E-4D98-A4AA-64318B94EFC4}" srcOrd="1" destOrd="0" presId="urn:microsoft.com/office/officeart/2005/8/layout/chevron2"/>
    <dgm:cxn modelId="{4C6AE502-C8A3-4647-8B41-E762676172B9}" type="presParOf" srcId="{0531B38D-269F-4D65-A77F-2B5B99867B14}" destId="{124B3170-32B6-4FF8-8F3C-D0692F37E82E}" srcOrd="1" destOrd="0" presId="urn:microsoft.com/office/officeart/2005/8/layout/chevron2"/>
    <dgm:cxn modelId="{3B1BD155-07DC-4042-9864-6BC1B47C5C70}" type="presParOf" srcId="{0531B38D-269F-4D65-A77F-2B5B99867B14}" destId="{C0BD4F40-435C-4CDA-8CD1-C8CDFD7600CE}" srcOrd="2" destOrd="0" presId="urn:microsoft.com/office/officeart/2005/8/layout/chevron2"/>
    <dgm:cxn modelId="{D3896C5C-C5E2-4A86-B10B-7FDB26872A8F}" type="presParOf" srcId="{C0BD4F40-435C-4CDA-8CD1-C8CDFD7600CE}" destId="{789EFD36-23F3-4B08-9C1E-8226335E850B}" srcOrd="0" destOrd="0" presId="urn:microsoft.com/office/officeart/2005/8/layout/chevron2"/>
    <dgm:cxn modelId="{B0FB371E-940A-401C-A527-7627F27902B0}" type="presParOf" srcId="{C0BD4F40-435C-4CDA-8CD1-C8CDFD7600CE}" destId="{09CF32E0-0E79-4F09-AC95-A6F8D71B4A54}" srcOrd="1" destOrd="0" presId="urn:microsoft.com/office/officeart/2005/8/layout/chevron2"/>
    <dgm:cxn modelId="{D7631DD3-00B6-433B-AF6C-CD62C32D7B36}" type="presParOf" srcId="{0531B38D-269F-4D65-A77F-2B5B99867B14}" destId="{B953651A-84E0-4F5D-8BE3-0A1CE1DB9986}" srcOrd="3" destOrd="0" presId="urn:microsoft.com/office/officeart/2005/8/layout/chevron2"/>
    <dgm:cxn modelId="{C10F640B-9F01-4562-8B83-BF22D7FD0ACA}" type="presParOf" srcId="{0531B38D-269F-4D65-A77F-2B5B99867B14}" destId="{06448342-9921-4535-A534-B488A51D078C}" srcOrd="4" destOrd="0" presId="urn:microsoft.com/office/officeart/2005/8/layout/chevron2"/>
    <dgm:cxn modelId="{B6BE7EBF-B864-4DCD-851A-D06F4126E475}" type="presParOf" srcId="{06448342-9921-4535-A534-B488A51D078C}" destId="{5706C97E-D286-457D-BDAC-02717BBEFA9D}" srcOrd="0" destOrd="0" presId="urn:microsoft.com/office/officeart/2005/8/layout/chevron2"/>
    <dgm:cxn modelId="{BD2760A4-F215-40E0-9BA5-19580255CFE7}" type="presParOf" srcId="{06448342-9921-4535-A534-B488A51D078C}" destId="{D2E0176F-D17C-470A-AE09-11257A8CE411}" srcOrd="1" destOrd="0" presId="urn:microsoft.com/office/officeart/2005/8/layout/chevron2"/>
    <dgm:cxn modelId="{59B38EE9-96C3-43AE-BE3E-03F9A96D5DB7}" type="presParOf" srcId="{0531B38D-269F-4D65-A77F-2B5B99867B14}" destId="{B23028A2-127A-4A2C-9A23-1AC5F2BB5F90}" srcOrd="5" destOrd="0" presId="urn:microsoft.com/office/officeart/2005/8/layout/chevron2"/>
    <dgm:cxn modelId="{76DBC4A4-3558-42E2-B1C0-5E3548567143}" type="presParOf" srcId="{0531B38D-269F-4D65-A77F-2B5B99867B14}" destId="{B361D652-E1FD-4435-AF2A-79CFFEBB4176}" srcOrd="6" destOrd="0" presId="urn:microsoft.com/office/officeart/2005/8/layout/chevron2"/>
    <dgm:cxn modelId="{11B0CB3E-8127-43AC-B71B-38B471BD3A51}" type="presParOf" srcId="{B361D652-E1FD-4435-AF2A-79CFFEBB4176}" destId="{FB508F82-7C7A-476E-A317-53FD3F7CC05E}" srcOrd="0" destOrd="0" presId="urn:microsoft.com/office/officeart/2005/8/layout/chevron2"/>
    <dgm:cxn modelId="{3A7398BD-A574-494A-8B41-DA274CD137D1}" type="presParOf" srcId="{B361D652-E1FD-4435-AF2A-79CFFEBB4176}" destId="{F290AB5E-7626-4DA8-BCBC-14F106D930D5}" srcOrd="1" destOrd="0" presId="urn:microsoft.com/office/officeart/2005/8/layout/chevron2"/>
    <dgm:cxn modelId="{A46608C6-D08B-407E-926A-318CA223A277}" type="presParOf" srcId="{0531B38D-269F-4D65-A77F-2B5B99867B14}" destId="{B002E7AB-4861-42B5-BFEC-EC857417C4A6}" srcOrd="7" destOrd="0" presId="urn:microsoft.com/office/officeart/2005/8/layout/chevron2"/>
    <dgm:cxn modelId="{7F3EDD81-184E-4C3A-A99B-FCB28B629F46}" type="presParOf" srcId="{0531B38D-269F-4D65-A77F-2B5B99867B14}" destId="{5A22EBDE-74EA-4356-834C-EFA668606BB3}" srcOrd="8" destOrd="0" presId="urn:microsoft.com/office/officeart/2005/8/layout/chevron2"/>
    <dgm:cxn modelId="{901348F0-03C9-45DA-B644-BD4592D6CD3E}" type="presParOf" srcId="{5A22EBDE-74EA-4356-834C-EFA668606BB3}" destId="{05E7CE2C-A222-45A3-8258-78BA5ADE02FB}" srcOrd="0" destOrd="0" presId="urn:microsoft.com/office/officeart/2005/8/layout/chevron2"/>
    <dgm:cxn modelId="{4CB48DE1-834E-4038-B159-9DC48FF791DE}" type="presParOf" srcId="{5A22EBDE-74EA-4356-834C-EFA668606BB3}" destId="{48E6DEE5-D16D-408E-A233-6D00494D0568}" srcOrd="1" destOrd="0" presId="urn:microsoft.com/office/officeart/2005/8/layout/chevron2"/>
    <dgm:cxn modelId="{A14EBC50-C574-47B5-B802-1EDB505ED909}" type="presParOf" srcId="{0531B38D-269F-4D65-A77F-2B5B99867B14}" destId="{A873B8E0-1AC6-429A-B13C-46973C557F0B}" srcOrd="9" destOrd="0" presId="urn:microsoft.com/office/officeart/2005/8/layout/chevron2"/>
    <dgm:cxn modelId="{B3577BD0-CD49-4495-8733-F01567B13C78}" type="presParOf" srcId="{0531B38D-269F-4D65-A77F-2B5B99867B14}" destId="{29C13A78-E461-4D28-B463-FF12AF04737B}" srcOrd="10" destOrd="0" presId="urn:microsoft.com/office/officeart/2005/8/layout/chevron2"/>
    <dgm:cxn modelId="{4387AA00-C820-460E-92AC-6350825672E3}" type="presParOf" srcId="{29C13A78-E461-4D28-B463-FF12AF04737B}" destId="{22325E50-A65C-414C-AA41-F36BF5A30464}" srcOrd="0" destOrd="0" presId="urn:microsoft.com/office/officeart/2005/8/layout/chevron2"/>
    <dgm:cxn modelId="{08733199-317C-414D-B616-CA8294903B79}" type="presParOf" srcId="{29C13A78-E461-4D28-B463-FF12AF04737B}" destId="{B97F2FCF-A552-46A0-89F5-884819DE759B}" srcOrd="1" destOrd="0" presId="urn:microsoft.com/office/officeart/2005/8/layout/chevron2"/>
    <dgm:cxn modelId="{03BE1A32-CAB9-4C54-9645-C91C2B080C2A}" type="presParOf" srcId="{0531B38D-269F-4D65-A77F-2B5B99867B14}" destId="{C637769D-D3BA-44E6-918C-8C2FC295E73E}" srcOrd="11" destOrd="0" presId="urn:microsoft.com/office/officeart/2005/8/layout/chevron2"/>
    <dgm:cxn modelId="{DD0B3A3A-95FD-4BDF-98B5-F8DA7C9FBCA6}" type="presParOf" srcId="{0531B38D-269F-4D65-A77F-2B5B99867B14}" destId="{E23515AC-95D6-4541-A680-C4EFC5DD759C}" srcOrd="12" destOrd="0" presId="urn:microsoft.com/office/officeart/2005/8/layout/chevron2"/>
    <dgm:cxn modelId="{3EFB2F94-9166-4A7F-8801-84688A6E8FF2}" type="presParOf" srcId="{E23515AC-95D6-4541-A680-C4EFC5DD759C}" destId="{E87F2A27-D024-45FE-B11E-292B5AE1BF98}" srcOrd="0" destOrd="0" presId="urn:microsoft.com/office/officeart/2005/8/layout/chevron2"/>
    <dgm:cxn modelId="{BB6600A0-EF97-4230-A8AB-275BB9C813D3}" type="presParOf" srcId="{E23515AC-95D6-4541-A680-C4EFC5DD759C}" destId="{5BA9DF2C-55BD-49D2-8CF2-BFBEA24E060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491B51-0291-40F7-A085-84DCADA6A1D0}" type="doc">
      <dgm:prSet loTypeId="urn:microsoft.com/office/officeart/2008/layout/TitledPictureBlocks" loCatId="picture" qsTypeId="urn:microsoft.com/office/officeart/2005/8/quickstyle/simple1" qsCatId="simple" csTypeId="urn:microsoft.com/office/officeart/2005/8/colors/colorful5" csCatId="colorful" phldr="1"/>
      <dgm:spPr/>
      <dgm:t>
        <a:bodyPr/>
        <a:lstStyle/>
        <a:p>
          <a:endParaRPr lang="es-ES"/>
        </a:p>
      </dgm:t>
    </dgm:pt>
    <dgm:pt modelId="{A391051D-9F22-4473-8723-CFE8705C264F}">
      <dgm:prSet phldrT="[Texto]" custT="1"/>
      <dgm:spPr/>
      <dgm:t>
        <a:bodyPr/>
        <a:lstStyle/>
        <a:p>
          <a:r>
            <a:rPr lang="es-ES" sz="1400" dirty="0" smtClean="0">
              <a:latin typeface="Times New Roman" panose="02020603050405020304" pitchFamily="18" charset="0"/>
              <a:cs typeface="Times New Roman" panose="02020603050405020304" pitchFamily="18" charset="0"/>
            </a:rPr>
            <a:t>Presa vertedora asentada en suelos</a:t>
          </a:r>
          <a:endParaRPr lang="es-ES" sz="1400" dirty="0">
            <a:latin typeface="Times New Roman" panose="02020603050405020304" pitchFamily="18" charset="0"/>
            <a:cs typeface="Times New Roman" panose="02020603050405020304" pitchFamily="18" charset="0"/>
          </a:endParaRPr>
        </a:p>
      </dgm:t>
    </dgm:pt>
    <dgm:pt modelId="{B4F7013D-27F7-4AB0-B7BB-ABF6A4C229FA}" type="parTrans" cxnId="{BAF90B1B-CACC-4720-B2D6-3D3690FA36FC}">
      <dgm:prSet/>
      <dgm:spPr/>
      <dgm:t>
        <a:bodyPr/>
        <a:lstStyle/>
        <a:p>
          <a:endParaRPr lang="es-ES"/>
        </a:p>
      </dgm:t>
    </dgm:pt>
    <dgm:pt modelId="{3C7BF6D8-F653-4DDA-9DDD-A624872FC510}" type="sibTrans" cxnId="{BAF90B1B-CACC-4720-B2D6-3D3690FA36FC}">
      <dgm:prSet/>
      <dgm:spPr/>
      <dgm:t>
        <a:bodyPr/>
        <a:lstStyle/>
        <a:p>
          <a:endParaRPr lang="es-ES"/>
        </a:p>
      </dgm:t>
    </dgm:pt>
    <dgm:pt modelId="{29FB8438-9B8B-4636-899F-902C3F1C176A}">
      <dgm:prSet phldrT="[Texto]" custT="1"/>
      <dgm:spPr/>
      <dgm:t>
        <a:bodyPr/>
        <a:lstStyle/>
        <a:p>
          <a:r>
            <a:rPr lang="es-EC" sz="1200" dirty="0" smtClean="0">
              <a:latin typeface="Times New Roman" panose="02020603050405020304" pitchFamily="18" charset="0"/>
              <a:cs typeface="Times New Roman" panose="02020603050405020304" pitchFamily="18" charset="0"/>
            </a:rPr>
            <a:t>Perfil superior o externo</a:t>
          </a:r>
          <a:endParaRPr lang="es-ES" sz="1200" dirty="0">
            <a:latin typeface="Times New Roman" panose="02020603050405020304" pitchFamily="18" charset="0"/>
            <a:cs typeface="Times New Roman" panose="02020603050405020304" pitchFamily="18" charset="0"/>
          </a:endParaRPr>
        </a:p>
      </dgm:t>
    </dgm:pt>
    <dgm:pt modelId="{8778EDDC-5083-48EE-B6A2-AB6F4E566C5D}" type="parTrans" cxnId="{17CDE969-C3FE-42FA-99A0-C03D73BE994B}">
      <dgm:prSet/>
      <dgm:spPr/>
      <dgm:t>
        <a:bodyPr/>
        <a:lstStyle/>
        <a:p>
          <a:endParaRPr lang="es-ES"/>
        </a:p>
      </dgm:t>
    </dgm:pt>
    <dgm:pt modelId="{4C27F7BA-F74C-480E-8683-57FC432796A6}" type="sibTrans" cxnId="{17CDE969-C3FE-42FA-99A0-C03D73BE994B}">
      <dgm:prSet/>
      <dgm:spPr/>
      <dgm:t>
        <a:bodyPr/>
        <a:lstStyle/>
        <a:p>
          <a:endParaRPr lang="es-ES"/>
        </a:p>
      </dgm:t>
    </dgm:pt>
    <dgm:pt modelId="{7F948C1D-9014-4A3D-B257-8A7BD669E3BC}">
      <dgm:prSet phldrT="[Texto]" custT="1"/>
      <dgm:spPr/>
      <dgm:t>
        <a:bodyPr/>
        <a:lstStyle/>
        <a:p>
          <a:r>
            <a:rPr lang="es-ES" sz="1400" dirty="0" smtClean="0">
              <a:latin typeface="Times New Roman" panose="02020603050405020304" pitchFamily="18" charset="0"/>
              <a:cs typeface="Times New Roman" panose="02020603050405020304" pitchFamily="18" charset="0"/>
            </a:rPr>
            <a:t>Diseño del perfil del vertedero</a:t>
          </a:r>
          <a:endParaRPr lang="es-ES" sz="1400" dirty="0">
            <a:latin typeface="Times New Roman" panose="02020603050405020304" pitchFamily="18" charset="0"/>
            <a:cs typeface="Times New Roman" panose="02020603050405020304" pitchFamily="18" charset="0"/>
          </a:endParaRPr>
        </a:p>
      </dgm:t>
    </dgm:pt>
    <dgm:pt modelId="{2632E2AB-280A-46B9-B55A-95802B63B4A8}" type="parTrans" cxnId="{5F9B83BA-88F9-411F-B101-29D3A7C12DDE}">
      <dgm:prSet/>
      <dgm:spPr/>
      <dgm:t>
        <a:bodyPr/>
        <a:lstStyle/>
        <a:p>
          <a:endParaRPr lang="es-ES"/>
        </a:p>
      </dgm:t>
    </dgm:pt>
    <dgm:pt modelId="{3DA895C1-69A6-4AE1-9807-62F75B1E64BC}" type="sibTrans" cxnId="{5F9B83BA-88F9-411F-B101-29D3A7C12DDE}">
      <dgm:prSet/>
      <dgm:spPr/>
      <dgm:t>
        <a:bodyPr/>
        <a:lstStyle/>
        <a:p>
          <a:endParaRPr lang="es-ES"/>
        </a:p>
      </dgm:t>
    </dgm:pt>
    <dgm:pt modelId="{7D7CC822-7837-4E1A-A1BC-FA1C56F17FEF}">
      <dgm:prSet phldrT="[Texto]" custT="1"/>
      <dgm:spPr/>
      <dgm:t>
        <a:bodyPr/>
        <a:lstStyle/>
        <a:p>
          <a:r>
            <a:rPr lang="es-EC" sz="1200" dirty="0" smtClean="0">
              <a:latin typeface="Times New Roman" panose="02020603050405020304" pitchFamily="18" charset="0"/>
              <a:cs typeface="Times New Roman" panose="02020603050405020304" pitchFamily="18" charset="0"/>
            </a:rPr>
            <a:t>Depende del tipo de suelo y la diferencia de niveles Z</a:t>
          </a:r>
          <a:r>
            <a:rPr lang="es-EC" sz="1200" baseline="-25000" dirty="0" smtClean="0">
              <a:latin typeface="Times New Roman" panose="02020603050405020304" pitchFamily="18" charset="0"/>
              <a:cs typeface="Times New Roman" panose="02020603050405020304" pitchFamily="18" charset="0"/>
            </a:rPr>
            <a:t>máx</a:t>
          </a:r>
          <a:endParaRPr lang="es-ES" sz="1200" dirty="0">
            <a:latin typeface="Times New Roman" panose="02020603050405020304" pitchFamily="18" charset="0"/>
            <a:cs typeface="Times New Roman" panose="02020603050405020304" pitchFamily="18" charset="0"/>
          </a:endParaRPr>
        </a:p>
      </dgm:t>
    </dgm:pt>
    <dgm:pt modelId="{8DC20D00-0302-4191-B309-4344E44BF456}" type="parTrans" cxnId="{06F3B409-30E6-490E-B422-3B89212BDC52}">
      <dgm:prSet/>
      <dgm:spPr/>
      <dgm:t>
        <a:bodyPr/>
        <a:lstStyle/>
        <a:p>
          <a:endParaRPr lang="es-ES"/>
        </a:p>
      </dgm:t>
    </dgm:pt>
    <dgm:pt modelId="{596C0DDB-84F0-48A6-95AA-154D44A6913A}" type="sibTrans" cxnId="{06F3B409-30E6-490E-B422-3B89212BDC52}">
      <dgm:prSet/>
      <dgm:spPr/>
      <dgm:t>
        <a:bodyPr/>
        <a:lstStyle/>
        <a:p>
          <a:endParaRPr lang="es-ES"/>
        </a:p>
      </dgm:t>
    </dgm:pt>
    <dgm:pt modelId="{15D5E907-97A2-4BE9-8CDA-B35EC4262657}">
      <dgm:prSet custT="1"/>
      <dgm:spPr/>
      <dgm:t>
        <a:bodyPr/>
        <a:lstStyle/>
        <a:p>
          <a:r>
            <a:rPr lang="es-EC" sz="1200" dirty="0" smtClean="0">
              <a:latin typeface="Times New Roman" panose="02020603050405020304" pitchFamily="18" charset="0"/>
              <a:cs typeface="Times New Roman" panose="02020603050405020304" pitchFamily="18" charset="0"/>
            </a:rPr>
            <a:t>Perfil interior o subterráneo</a:t>
          </a:r>
          <a:endParaRPr lang="en-US" sz="1200" dirty="0">
            <a:latin typeface="Times New Roman" panose="02020603050405020304" pitchFamily="18" charset="0"/>
            <a:cs typeface="Times New Roman" panose="02020603050405020304" pitchFamily="18" charset="0"/>
          </a:endParaRPr>
        </a:p>
      </dgm:t>
    </dgm:pt>
    <dgm:pt modelId="{6619DB1F-A856-463A-A6A0-7AC7AD98C59A}" type="parTrans" cxnId="{C36247BA-D5B3-4E98-9CA2-1389603E7151}">
      <dgm:prSet/>
      <dgm:spPr/>
      <dgm:t>
        <a:bodyPr/>
        <a:lstStyle/>
        <a:p>
          <a:endParaRPr lang="es-ES"/>
        </a:p>
      </dgm:t>
    </dgm:pt>
    <dgm:pt modelId="{CDD8F08A-CF55-4732-82AB-0968C01B8649}" type="sibTrans" cxnId="{C36247BA-D5B3-4E98-9CA2-1389603E7151}">
      <dgm:prSet/>
      <dgm:spPr/>
      <dgm:t>
        <a:bodyPr/>
        <a:lstStyle/>
        <a:p>
          <a:endParaRPr lang="es-ES"/>
        </a:p>
      </dgm:t>
    </dgm:pt>
    <dgm:pt modelId="{635C46B3-F5FE-445B-8BAA-857FEB9C802A}" type="pres">
      <dgm:prSet presAssocID="{05491B51-0291-40F7-A085-84DCADA6A1D0}" presName="rootNode" presStyleCnt="0">
        <dgm:presLayoutVars>
          <dgm:chMax/>
          <dgm:chPref/>
          <dgm:dir/>
          <dgm:animLvl val="lvl"/>
        </dgm:presLayoutVars>
      </dgm:prSet>
      <dgm:spPr/>
      <dgm:t>
        <a:bodyPr/>
        <a:lstStyle/>
        <a:p>
          <a:endParaRPr lang="es-EC"/>
        </a:p>
      </dgm:t>
    </dgm:pt>
    <dgm:pt modelId="{4A307D98-D102-497A-B81A-38126DE99073}" type="pres">
      <dgm:prSet presAssocID="{A391051D-9F22-4473-8723-CFE8705C264F}" presName="composite" presStyleCnt="0"/>
      <dgm:spPr/>
    </dgm:pt>
    <dgm:pt modelId="{AE855EFC-2E31-417E-9986-E1045F813DA8}" type="pres">
      <dgm:prSet presAssocID="{A391051D-9F22-4473-8723-CFE8705C264F}" presName="ParentText" presStyleLbl="node1" presStyleIdx="0" presStyleCnt="2" custScaleX="156817" custScaleY="112587" custLinFactNeighborX="-49877" custLinFactNeighborY="4817">
        <dgm:presLayoutVars>
          <dgm:chMax val="1"/>
          <dgm:chPref val="1"/>
          <dgm:bulletEnabled val="1"/>
        </dgm:presLayoutVars>
      </dgm:prSet>
      <dgm:spPr/>
      <dgm:t>
        <a:bodyPr/>
        <a:lstStyle/>
        <a:p>
          <a:endParaRPr lang="es-ES"/>
        </a:p>
      </dgm:t>
    </dgm:pt>
    <dgm:pt modelId="{2ACE2FC9-3EF2-40F9-A97A-92644762CCAF}" type="pres">
      <dgm:prSet presAssocID="{A391051D-9F22-4473-8723-CFE8705C264F}" presName="Image" presStyleLbl="bgImgPlace1" presStyleIdx="0" presStyleCnt="2" custScaleX="242769" custLinFactNeighborX="-36922" custLinFactNeighborY="-765"/>
      <dgm:spPr>
        <a:blipFill rotWithShape="1">
          <a:blip xmlns:r="http://schemas.openxmlformats.org/officeDocument/2006/relationships" r:embed="rId1"/>
          <a:stretch>
            <a:fillRect/>
          </a:stretch>
        </a:blipFill>
      </dgm:spPr>
      <dgm:t>
        <a:bodyPr/>
        <a:lstStyle/>
        <a:p>
          <a:endParaRPr lang="es-ES"/>
        </a:p>
      </dgm:t>
    </dgm:pt>
    <dgm:pt modelId="{ACD35912-DC40-4ED1-8E0E-35896E019248}" type="pres">
      <dgm:prSet presAssocID="{A391051D-9F22-4473-8723-CFE8705C264F}" presName="ChildText" presStyleLbl="fgAcc1" presStyleIdx="0" presStyleCnt="2" custScaleX="201994" custScaleY="53735" custLinFactNeighborX="-4120" custLinFactNeighborY="-30846">
        <dgm:presLayoutVars>
          <dgm:chMax val="0"/>
          <dgm:chPref val="0"/>
          <dgm:bulletEnabled val="1"/>
        </dgm:presLayoutVars>
      </dgm:prSet>
      <dgm:spPr/>
      <dgm:t>
        <a:bodyPr/>
        <a:lstStyle/>
        <a:p>
          <a:endParaRPr lang="es-ES"/>
        </a:p>
      </dgm:t>
    </dgm:pt>
    <dgm:pt modelId="{C2B55896-0B9D-4649-86E1-89729D627FA5}" type="pres">
      <dgm:prSet presAssocID="{3C7BF6D8-F653-4DDA-9DDD-A624872FC510}" presName="sibTrans" presStyleCnt="0"/>
      <dgm:spPr/>
    </dgm:pt>
    <dgm:pt modelId="{3A8086A5-4AF3-49EC-8F93-431AF25A3754}" type="pres">
      <dgm:prSet presAssocID="{7F948C1D-9014-4A3D-B257-8A7BD669E3BC}" presName="composite" presStyleCnt="0"/>
      <dgm:spPr/>
    </dgm:pt>
    <dgm:pt modelId="{C6FCEBAB-FB62-46F4-8E82-E7AEC66CC5B5}" type="pres">
      <dgm:prSet presAssocID="{7F948C1D-9014-4A3D-B257-8A7BD669E3BC}" presName="ParentText" presStyleLbl="node1" presStyleIdx="1" presStyleCnt="2" custScaleX="127845" custScaleY="121527" custLinFactNeighborX="-18137" custLinFactNeighborY="7052">
        <dgm:presLayoutVars>
          <dgm:chMax val="1"/>
          <dgm:chPref val="1"/>
          <dgm:bulletEnabled val="1"/>
        </dgm:presLayoutVars>
      </dgm:prSet>
      <dgm:spPr/>
      <dgm:t>
        <a:bodyPr/>
        <a:lstStyle/>
        <a:p>
          <a:endParaRPr lang="es-ES"/>
        </a:p>
      </dgm:t>
    </dgm:pt>
    <dgm:pt modelId="{AE96ECD0-9FD9-41EE-BA5C-1C3AE61BC951}" type="pres">
      <dgm:prSet presAssocID="{7F948C1D-9014-4A3D-B257-8A7BD669E3BC}" presName="Image" presStyleLbl="bgImgPlace1" presStyleIdx="1" presStyleCnt="2" custScaleX="160677"/>
      <dgm:spPr>
        <a:blipFill rotWithShape="1">
          <a:blip xmlns:r="http://schemas.openxmlformats.org/officeDocument/2006/relationships" r:embed="rId2"/>
          <a:stretch>
            <a:fillRect/>
          </a:stretch>
        </a:blipFill>
      </dgm:spPr>
      <dgm:t>
        <a:bodyPr/>
        <a:lstStyle/>
        <a:p>
          <a:endParaRPr lang="es-ES"/>
        </a:p>
      </dgm:t>
    </dgm:pt>
    <dgm:pt modelId="{74E3CC17-2F27-4B94-A0F3-7F8930F46131}" type="pres">
      <dgm:prSet presAssocID="{7F948C1D-9014-4A3D-B257-8A7BD669E3BC}" presName="ChildText" presStyleLbl="fgAcc1" presStyleIdx="1" presStyleCnt="2" custScaleX="168569" custScaleY="67755" custLinFactNeighborX="-1459" custLinFactNeighborY="86469">
        <dgm:presLayoutVars>
          <dgm:chMax val="0"/>
          <dgm:chPref val="0"/>
          <dgm:bulletEnabled val="1"/>
        </dgm:presLayoutVars>
      </dgm:prSet>
      <dgm:spPr/>
      <dgm:t>
        <a:bodyPr/>
        <a:lstStyle/>
        <a:p>
          <a:endParaRPr lang="es-ES"/>
        </a:p>
      </dgm:t>
    </dgm:pt>
  </dgm:ptLst>
  <dgm:cxnLst>
    <dgm:cxn modelId="{F1B91CAE-1BE4-496B-B046-83569583DB93}" type="presOf" srcId="{05491B51-0291-40F7-A085-84DCADA6A1D0}" destId="{635C46B3-F5FE-445B-8BAA-857FEB9C802A}" srcOrd="0" destOrd="0" presId="urn:microsoft.com/office/officeart/2008/layout/TitledPictureBlocks"/>
    <dgm:cxn modelId="{931F97A1-1E8D-4CC5-A4A4-B386A4FF01FA}" type="presOf" srcId="{15D5E907-97A2-4BE9-8CDA-B35EC4262657}" destId="{ACD35912-DC40-4ED1-8E0E-35896E019248}" srcOrd="0" destOrd="1" presId="urn:microsoft.com/office/officeart/2008/layout/TitledPictureBlocks"/>
    <dgm:cxn modelId="{06F3B409-30E6-490E-B422-3B89212BDC52}" srcId="{7F948C1D-9014-4A3D-B257-8A7BD669E3BC}" destId="{7D7CC822-7837-4E1A-A1BC-FA1C56F17FEF}" srcOrd="0" destOrd="0" parTransId="{8DC20D00-0302-4191-B309-4344E44BF456}" sibTransId="{596C0DDB-84F0-48A6-95AA-154D44A6913A}"/>
    <dgm:cxn modelId="{17CDE969-C3FE-42FA-99A0-C03D73BE994B}" srcId="{A391051D-9F22-4473-8723-CFE8705C264F}" destId="{29FB8438-9B8B-4636-899F-902C3F1C176A}" srcOrd="0" destOrd="0" parTransId="{8778EDDC-5083-48EE-B6A2-AB6F4E566C5D}" sibTransId="{4C27F7BA-F74C-480E-8683-57FC432796A6}"/>
    <dgm:cxn modelId="{FC06A315-BAD7-4C97-AF7D-0B242E58C78C}" type="presOf" srcId="{29FB8438-9B8B-4636-899F-902C3F1C176A}" destId="{ACD35912-DC40-4ED1-8E0E-35896E019248}" srcOrd="0" destOrd="0" presId="urn:microsoft.com/office/officeart/2008/layout/TitledPictureBlocks"/>
    <dgm:cxn modelId="{BAF90B1B-CACC-4720-B2D6-3D3690FA36FC}" srcId="{05491B51-0291-40F7-A085-84DCADA6A1D0}" destId="{A391051D-9F22-4473-8723-CFE8705C264F}" srcOrd="0" destOrd="0" parTransId="{B4F7013D-27F7-4AB0-B7BB-ABF6A4C229FA}" sibTransId="{3C7BF6D8-F653-4DDA-9DDD-A624872FC510}"/>
    <dgm:cxn modelId="{BA22B56F-D054-4B19-85CB-175F59E1EC44}" type="presOf" srcId="{A391051D-9F22-4473-8723-CFE8705C264F}" destId="{AE855EFC-2E31-417E-9986-E1045F813DA8}" srcOrd="0" destOrd="0" presId="urn:microsoft.com/office/officeart/2008/layout/TitledPictureBlocks"/>
    <dgm:cxn modelId="{810AAA4F-F7A2-4688-B154-2DB0D765D8F7}" type="presOf" srcId="{7D7CC822-7837-4E1A-A1BC-FA1C56F17FEF}" destId="{74E3CC17-2F27-4B94-A0F3-7F8930F46131}" srcOrd="0" destOrd="0" presId="urn:microsoft.com/office/officeart/2008/layout/TitledPictureBlocks"/>
    <dgm:cxn modelId="{C36247BA-D5B3-4E98-9CA2-1389603E7151}" srcId="{A391051D-9F22-4473-8723-CFE8705C264F}" destId="{15D5E907-97A2-4BE9-8CDA-B35EC4262657}" srcOrd="1" destOrd="0" parTransId="{6619DB1F-A856-463A-A6A0-7AC7AD98C59A}" sibTransId="{CDD8F08A-CF55-4732-82AB-0968C01B8649}"/>
    <dgm:cxn modelId="{DB83D0B3-F5D4-4290-95F3-A509DB11BF77}" type="presOf" srcId="{7F948C1D-9014-4A3D-B257-8A7BD669E3BC}" destId="{C6FCEBAB-FB62-46F4-8E82-E7AEC66CC5B5}" srcOrd="0" destOrd="0" presId="urn:microsoft.com/office/officeart/2008/layout/TitledPictureBlocks"/>
    <dgm:cxn modelId="{5F9B83BA-88F9-411F-B101-29D3A7C12DDE}" srcId="{05491B51-0291-40F7-A085-84DCADA6A1D0}" destId="{7F948C1D-9014-4A3D-B257-8A7BD669E3BC}" srcOrd="1" destOrd="0" parTransId="{2632E2AB-280A-46B9-B55A-95802B63B4A8}" sibTransId="{3DA895C1-69A6-4AE1-9807-62F75B1E64BC}"/>
    <dgm:cxn modelId="{84A886EC-E354-40DE-9E68-909182D30DA7}" type="presParOf" srcId="{635C46B3-F5FE-445B-8BAA-857FEB9C802A}" destId="{4A307D98-D102-497A-B81A-38126DE99073}" srcOrd="0" destOrd="0" presId="urn:microsoft.com/office/officeart/2008/layout/TitledPictureBlocks"/>
    <dgm:cxn modelId="{11DD568F-8A05-4C42-BD30-36B80B921121}" type="presParOf" srcId="{4A307D98-D102-497A-B81A-38126DE99073}" destId="{AE855EFC-2E31-417E-9986-E1045F813DA8}" srcOrd="0" destOrd="0" presId="urn:microsoft.com/office/officeart/2008/layout/TitledPictureBlocks"/>
    <dgm:cxn modelId="{D2D01294-995B-44C2-A45E-26474617A240}" type="presParOf" srcId="{4A307D98-D102-497A-B81A-38126DE99073}" destId="{2ACE2FC9-3EF2-40F9-A97A-92644762CCAF}" srcOrd="1" destOrd="0" presId="urn:microsoft.com/office/officeart/2008/layout/TitledPictureBlocks"/>
    <dgm:cxn modelId="{BE0CB8D5-153E-4DB2-9A89-C37623028B88}" type="presParOf" srcId="{4A307D98-D102-497A-B81A-38126DE99073}" destId="{ACD35912-DC40-4ED1-8E0E-35896E019248}" srcOrd="2" destOrd="0" presId="urn:microsoft.com/office/officeart/2008/layout/TitledPictureBlocks"/>
    <dgm:cxn modelId="{725B6ECD-17A4-43A5-906B-B375074AF3CC}" type="presParOf" srcId="{635C46B3-F5FE-445B-8BAA-857FEB9C802A}" destId="{C2B55896-0B9D-4649-86E1-89729D627FA5}" srcOrd="1" destOrd="0" presId="urn:microsoft.com/office/officeart/2008/layout/TitledPictureBlocks"/>
    <dgm:cxn modelId="{4EA8C81C-1C4B-4310-B10D-611882520C98}" type="presParOf" srcId="{635C46B3-F5FE-445B-8BAA-857FEB9C802A}" destId="{3A8086A5-4AF3-49EC-8F93-431AF25A3754}" srcOrd="2" destOrd="0" presId="urn:microsoft.com/office/officeart/2008/layout/TitledPictureBlocks"/>
    <dgm:cxn modelId="{8F6C74A2-D926-44EA-8560-FE56D1464310}" type="presParOf" srcId="{3A8086A5-4AF3-49EC-8F93-431AF25A3754}" destId="{C6FCEBAB-FB62-46F4-8E82-E7AEC66CC5B5}" srcOrd="0" destOrd="0" presId="urn:microsoft.com/office/officeart/2008/layout/TitledPictureBlocks"/>
    <dgm:cxn modelId="{B9ABB33D-905F-4035-8957-646A4888FE6D}" type="presParOf" srcId="{3A8086A5-4AF3-49EC-8F93-431AF25A3754}" destId="{AE96ECD0-9FD9-41EE-BA5C-1C3AE61BC951}" srcOrd="1" destOrd="0" presId="urn:microsoft.com/office/officeart/2008/layout/TitledPictureBlocks"/>
    <dgm:cxn modelId="{41884849-9EA8-4066-91C8-EAE6F01E1CB6}" type="presParOf" srcId="{3A8086A5-4AF3-49EC-8F93-431AF25A3754}" destId="{74E3CC17-2F27-4B94-A0F3-7F8930F46131}"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B76DB86-9796-4465-B82F-F7BCC05FFFDB}"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s-ES"/>
        </a:p>
      </dgm:t>
    </dgm:pt>
    <dgm:pt modelId="{242CC9BA-E006-4860-A4CB-2382ABD374A1}">
      <dgm:prSet phldrT="[Texto]"/>
      <dgm:spPr/>
      <dgm:t>
        <a:bodyPr/>
        <a:lstStyle/>
        <a:p>
          <a:r>
            <a:rPr lang="es-ES" dirty="0" smtClean="0">
              <a:latin typeface="Times New Roman" panose="02020603050405020304" pitchFamily="18" charset="0"/>
              <a:cs typeface="Times New Roman" panose="02020603050405020304" pitchFamily="18" charset="0"/>
            </a:rPr>
            <a:t>Transporte de sedimentos.</a:t>
          </a:r>
          <a:endParaRPr lang="es-ES" dirty="0">
            <a:latin typeface="Times New Roman" panose="02020603050405020304" pitchFamily="18" charset="0"/>
            <a:cs typeface="Times New Roman" panose="02020603050405020304" pitchFamily="18" charset="0"/>
          </a:endParaRPr>
        </a:p>
      </dgm:t>
    </dgm:pt>
    <dgm:pt modelId="{12412794-09C7-4CBC-A648-E864ED0B5E53}" type="parTrans" cxnId="{932EADD8-7B9E-4E7B-B0B4-6307873BAF26}">
      <dgm:prSet/>
      <dgm:spPr/>
      <dgm:t>
        <a:bodyPr/>
        <a:lstStyle/>
        <a:p>
          <a:endParaRPr lang="es-ES"/>
        </a:p>
      </dgm:t>
    </dgm:pt>
    <dgm:pt modelId="{F5F1258B-7A4E-4491-BBCC-FA955082AF26}" type="sibTrans" cxnId="{932EADD8-7B9E-4E7B-B0B4-6307873BAF26}">
      <dgm:prSet/>
      <dgm:spPr/>
      <dgm:t>
        <a:bodyPr/>
        <a:lstStyle/>
        <a:p>
          <a:endParaRPr lang="es-ES"/>
        </a:p>
      </dgm:t>
    </dgm:pt>
    <dgm:pt modelId="{7F1481FF-6746-4210-9B97-F628D3EE248D}">
      <dgm:prSet phldrT="[Texto]" custT="1"/>
      <dgm:spPr/>
      <dgm:t>
        <a:bodyPr/>
        <a:lstStyle/>
        <a:p>
          <a:r>
            <a:rPr lang="es-EC" sz="1600" b="1" dirty="0" smtClean="0">
              <a:latin typeface="Times New Roman" panose="02020603050405020304" pitchFamily="18" charset="0"/>
              <a:cs typeface="Times New Roman" panose="02020603050405020304" pitchFamily="18" charset="0"/>
            </a:rPr>
            <a:t>Definición:</a:t>
          </a:r>
        </a:p>
        <a:p>
          <a:r>
            <a:rPr lang="es-EC" sz="1600" dirty="0" smtClean="0">
              <a:latin typeface="Times New Roman" panose="02020603050405020304" pitchFamily="18" charset="0"/>
              <a:cs typeface="Times New Roman" panose="02020603050405020304" pitchFamily="18" charset="0"/>
            </a:rPr>
            <a:t>Se entiende por sedimentos a todas las partículas de suelo y roca de la cuenca que son arrastradas por una corriente</a:t>
          </a:r>
          <a:r>
            <a:rPr lang="es-ES" sz="1600" dirty="0" smtClean="0">
              <a:latin typeface="Times New Roman" panose="02020603050405020304" pitchFamily="18" charset="0"/>
              <a:cs typeface="Times New Roman" panose="02020603050405020304" pitchFamily="18" charset="0"/>
            </a:rPr>
            <a:t>.</a:t>
          </a:r>
        </a:p>
        <a:p>
          <a:endParaRPr lang="es-ES" sz="1600" dirty="0" smtClean="0">
            <a:latin typeface="Times New Roman" panose="02020603050405020304" pitchFamily="18" charset="0"/>
            <a:cs typeface="Times New Roman" panose="02020603050405020304" pitchFamily="18" charset="0"/>
          </a:endParaRPr>
        </a:p>
      </dgm:t>
    </dgm:pt>
    <dgm:pt modelId="{0A77D35D-9920-4559-807C-EDE0E5EA20C5}" type="parTrans" cxnId="{4A2B7717-5223-4A28-BE94-2F2839570282}">
      <dgm:prSet/>
      <dgm:spPr/>
      <dgm:t>
        <a:bodyPr/>
        <a:lstStyle/>
        <a:p>
          <a:endParaRPr lang="es-ES"/>
        </a:p>
      </dgm:t>
    </dgm:pt>
    <dgm:pt modelId="{AC31E983-480D-451E-A290-1FA535CC3B93}" type="sibTrans" cxnId="{4A2B7717-5223-4A28-BE94-2F2839570282}">
      <dgm:prSet/>
      <dgm:spPr/>
      <dgm:t>
        <a:bodyPr/>
        <a:lstStyle/>
        <a:p>
          <a:endParaRPr lang="es-ES"/>
        </a:p>
      </dgm:t>
    </dgm:pt>
    <dgm:pt modelId="{B7CA65D6-6A4E-408A-AE9A-FB6E36EB766F}" type="pres">
      <dgm:prSet presAssocID="{8B76DB86-9796-4465-B82F-F7BCC05FFFDB}" presName="Name0" presStyleCnt="0">
        <dgm:presLayoutVars>
          <dgm:chMax/>
          <dgm:chPref/>
          <dgm:dir/>
          <dgm:animLvl val="lvl"/>
        </dgm:presLayoutVars>
      </dgm:prSet>
      <dgm:spPr/>
      <dgm:t>
        <a:bodyPr/>
        <a:lstStyle/>
        <a:p>
          <a:endParaRPr lang="es-EC"/>
        </a:p>
      </dgm:t>
    </dgm:pt>
    <dgm:pt modelId="{BC42FE8E-2C9D-4554-BCC5-472153A5A757}" type="pres">
      <dgm:prSet presAssocID="{242CC9BA-E006-4860-A4CB-2382ABD374A1}" presName="composite" presStyleCnt="0"/>
      <dgm:spPr/>
    </dgm:pt>
    <dgm:pt modelId="{BE206906-AF45-445E-A906-1F83A3789905}" type="pres">
      <dgm:prSet presAssocID="{242CC9BA-E006-4860-A4CB-2382ABD374A1}" presName="ParentAccentShape" presStyleLbl="trBgShp" presStyleIdx="0" presStyleCnt="2" custLinFactNeighborX="-11766" custLinFactNeighborY="-1620"/>
      <dgm:spPr/>
    </dgm:pt>
    <dgm:pt modelId="{5F83414B-D1C5-4362-97AE-C10677F3A3F7}" type="pres">
      <dgm:prSet presAssocID="{242CC9BA-E006-4860-A4CB-2382ABD374A1}" presName="ParentText" presStyleLbl="revTx" presStyleIdx="0" presStyleCnt="2">
        <dgm:presLayoutVars>
          <dgm:chMax val="1"/>
          <dgm:chPref val="1"/>
          <dgm:bulletEnabled val="1"/>
        </dgm:presLayoutVars>
      </dgm:prSet>
      <dgm:spPr/>
      <dgm:t>
        <a:bodyPr/>
        <a:lstStyle/>
        <a:p>
          <a:endParaRPr lang="es-ES"/>
        </a:p>
      </dgm:t>
    </dgm:pt>
    <dgm:pt modelId="{A1FB910F-B462-402A-86EE-151E46128A54}" type="pres">
      <dgm:prSet presAssocID="{242CC9BA-E006-4860-A4CB-2382ABD374A1}" presName="ChildText" presStyleLbl="revTx" presStyleIdx="1" presStyleCnt="2" custScaleX="138361" custScaleY="49710" custLinFactNeighborX="-12632" custLinFactNeighborY="562">
        <dgm:presLayoutVars>
          <dgm:chMax val="0"/>
          <dgm:chPref val="0"/>
        </dgm:presLayoutVars>
      </dgm:prSet>
      <dgm:spPr/>
      <dgm:t>
        <a:bodyPr/>
        <a:lstStyle/>
        <a:p>
          <a:endParaRPr lang="es-ES"/>
        </a:p>
      </dgm:t>
    </dgm:pt>
    <dgm:pt modelId="{686C1405-5830-4754-A6ED-86284CDFF5EE}" type="pres">
      <dgm:prSet presAssocID="{242CC9BA-E006-4860-A4CB-2382ABD374A1}" presName="ChildAccentShape" presStyleLbl="trBgShp" presStyleIdx="1" presStyleCnt="2"/>
      <dgm:spPr/>
    </dgm:pt>
    <dgm:pt modelId="{703B8970-F704-4CC8-B010-B333124709F7}" type="pres">
      <dgm:prSet presAssocID="{242CC9BA-E006-4860-A4CB-2382ABD374A1}" presName="Image" presStyleLbl="alignImgPlace1" presStyleIdx="0" presStyleCnt="1" custScaleX="109773" custScaleY="86541" custLinFactNeighborX="-10790" custLinFactNeighborY="2115"/>
      <dgm:spPr>
        <a:blipFill rotWithShape="1">
          <a:blip xmlns:r="http://schemas.openxmlformats.org/officeDocument/2006/relationships" r:embed="rId1"/>
          <a:stretch>
            <a:fillRect/>
          </a:stretch>
        </a:blipFill>
      </dgm:spPr>
      <dgm:t>
        <a:bodyPr/>
        <a:lstStyle/>
        <a:p>
          <a:endParaRPr lang="es-ES"/>
        </a:p>
      </dgm:t>
    </dgm:pt>
  </dgm:ptLst>
  <dgm:cxnLst>
    <dgm:cxn modelId="{4A2B7717-5223-4A28-BE94-2F2839570282}" srcId="{242CC9BA-E006-4860-A4CB-2382ABD374A1}" destId="{7F1481FF-6746-4210-9B97-F628D3EE248D}" srcOrd="0" destOrd="0" parTransId="{0A77D35D-9920-4559-807C-EDE0E5EA20C5}" sibTransId="{AC31E983-480D-451E-A290-1FA535CC3B93}"/>
    <dgm:cxn modelId="{4E30CDFE-3F85-4AD8-873A-7DB41A2FDAB1}" type="presOf" srcId="{7F1481FF-6746-4210-9B97-F628D3EE248D}" destId="{A1FB910F-B462-402A-86EE-151E46128A54}" srcOrd="0" destOrd="0" presId="urn:microsoft.com/office/officeart/2009/3/layout/SnapshotPictureList"/>
    <dgm:cxn modelId="{206E8FCA-B7E6-4C3B-834A-D115D56724A8}" type="presOf" srcId="{242CC9BA-E006-4860-A4CB-2382ABD374A1}" destId="{5F83414B-D1C5-4362-97AE-C10677F3A3F7}" srcOrd="0" destOrd="0" presId="urn:microsoft.com/office/officeart/2009/3/layout/SnapshotPictureList"/>
    <dgm:cxn modelId="{932EADD8-7B9E-4E7B-B0B4-6307873BAF26}" srcId="{8B76DB86-9796-4465-B82F-F7BCC05FFFDB}" destId="{242CC9BA-E006-4860-A4CB-2382ABD374A1}" srcOrd="0" destOrd="0" parTransId="{12412794-09C7-4CBC-A648-E864ED0B5E53}" sibTransId="{F5F1258B-7A4E-4491-BBCC-FA955082AF26}"/>
    <dgm:cxn modelId="{03DAF89D-AB28-4206-8219-952F35F44A1E}" type="presOf" srcId="{8B76DB86-9796-4465-B82F-F7BCC05FFFDB}" destId="{B7CA65D6-6A4E-408A-AE9A-FB6E36EB766F}" srcOrd="0" destOrd="0" presId="urn:microsoft.com/office/officeart/2009/3/layout/SnapshotPictureList"/>
    <dgm:cxn modelId="{EF653094-DAE5-4AE9-98B6-6DF481B76368}" type="presParOf" srcId="{B7CA65D6-6A4E-408A-AE9A-FB6E36EB766F}" destId="{BC42FE8E-2C9D-4554-BCC5-472153A5A757}" srcOrd="0" destOrd="0" presId="urn:microsoft.com/office/officeart/2009/3/layout/SnapshotPictureList"/>
    <dgm:cxn modelId="{23126582-758C-421E-99E1-DD1B070F8C4B}" type="presParOf" srcId="{BC42FE8E-2C9D-4554-BCC5-472153A5A757}" destId="{BE206906-AF45-445E-A906-1F83A3789905}" srcOrd="0" destOrd="0" presId="urn:microsoft.com/office/officeart/2009/3/layout/SnapshotPictureList"/>
    <dgm:cxn modelId="{B17F5943-5049-42D7-959A-537F4FFE5763}" type="presParOf" srcId="{BC42FE8E-2C9D-4554-BCC5-472153A5A757}" destId="{5F83414B-D1C5-4362-97AE-C10677F3A3F7}" srcOrd="1" destOrd="0" presId="urn:microsoft.com/office/officeart/2009/3/layout/SnapshotPictureList"/>
    <dgm:cxn modelId="{4188F4CB-DB42-4196-BF7A-BF6CA5BA46CF}" type="presParOf" srcId="{BC42FE8E-2C9D-4554-BCC5-472153A5A757}" destId="{A1FB910F-B462-402A-86EE-151E46128A54}" srcOrd="2" destOrd="0" presId="urn:microsoft.com/office/officeart/2009/3/layout/SnapshotPictureList"/>
    <dgm:cxn modelId="{ADA422A0-C453-46F3-941B-E7655D923F71}" type="presParOf" srcId="{BC42FE8E-2C9D-4554-BCC5-472153A5A757}" destId="{686C1405-5830-4754-A6ED-86284CDFF5EE}" srcOrd="3" destOrd="0" presId="urn:microsoft.com/office/officeart/2009/3/layout/SnapshotPictureList"/>
    <dgm:cxn modelId="{CEF5343B-7E1F-4E17-A514-E37435B52857}" type="presParOf" srcId="{BC42FE8E-2C9D-4554-BCC5-472153A5A757}" destId="{703B8970-F704-4CC8-B010-B333124709F7}"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28E1AD6-3D11-4F81-9B65-8F16A1F090F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EC"/>
        </a:p>
      </dgm:t>
    </dgm:pt>
    <dgm:pt modelId="{8E6BBBBD-015C-4A9E-AA2F-5FD0FE8CACE2}">
      <dgm:prSet phldrT="[Texto]"/>
      <dgm:spPr/>
      <dgm:t>
        <a:bodyPr/>
        <a:lstStyle/>
        <a:p>
          <a:r>
            <a:rPr lang="es-EC" dirty="0" smtClean="0">
              <a:latin typeface="Times New Roman" pitchFamily="18" charset="0"/>
              <a:cs typeface="Times New Roman" pitchFamily="18" charset="0"/>
            </a:rPr>
            <a:t>Constituyen parte de la Zona Subandina Oriental Ecuatoriana, en un área de transición entre la Cordillera Real y la planicie Amazónica</a:t>
          </a:r>
          <a:endParaRPr lang="es-EC" dirty="0">
            <a:latin typeface="Times New Roman" pitchFamily="18" charset="0"/>
            <a:cs typeface="Times New Roman" pitchFamily="18" charset="0"/>
          </a:endParaRPr>
        </a:p>
      </dgm:t>
    </dgm:pt>
    <dgm:pt modelId="{53986E50-CAA3-4567-AB18-4AC4997424FF}" type="parTrans" cxnId="{66595781-1790-43F9-A379-EE2700E1E387}">
      <dgm:prSet/>
      <dgm:spPr/>
      <dgm:t>
        <a:bodyPr/>
        <a:lstStyle/>
        <a:p>
          <a:endParaRPr lang="es-EC">
            <a:latin typeface="Times New Roman" pitchFamily="18" charset="0"/>
            <a:cs typeface="Times New Roman" pitchFamily="18" charset="0"/>
          </a:endParaRPr>
        </a:p>
      </dgm:t>
    </dgm:pt>
    <dgm:pt modelId="{9C008676-FDC2-4343-AAD5-08E9C72910C0}" type="sibTrans" cxnId="{66595781-1790-43F9-A379-EE2700E1E387}">
      <dgm:prSet/>
      <dgm:spPr/>
      <dgm:t>
        <a:bodyPr/>
        <a:lstStyle/>
        <a:p>
          <a:endParaRPr lang="es-EC">
            <a:latin typeface="Times New Roman" pitchFamily="18" charset="0"/>
            <a:cs typeface="Times New Roman" pitchFamily="18" charset="0"/>
          </a:endParaRPr>
        </a:p>
      </dgm:t>
    </dgm:pt>
    <dgm:pt modelId="{8826BA20-8F7F-4ABC-BF45-FF065438BCB5}">
      <dgm:prSet phldrT="[Texto]"/>
      <dgm:spPr/>
      <dgm:t>
        <a:bodyPr/>
        <a:lstStyle/>
        <a:p>
          <a:r>
            <a:rPr lang="es-EC" dirty="0" smtClean="0">
              <a:latin typeface="Times New Roman" pitchFamily="18" charset="0"/>
              <a:cs typeface="Times New Roman" pitchFamily="18" charset="0"/>
            </a:rPr>
            <a:t>Está se encuentra constituida por una potente serie de rocas y depósitos de origen volcánico.</a:t>
          </a:r>
          <a:endParaRPr lang="es-EC" dirty="0">
            <a:latin typeface="Times New Roman" pitchFamily="18" charset="0"/>
            <a:cs typeface="Times New Roman" pitchFamily="18" charset="0"/>
          </a:endParaRPr>
        </a:p>
      </dgm:t>
    </dgm:pt>
    <dgm:pt modelId="{83F6DB8B-938C-41E5-95C6-C08859C91F32}" type="parTrans" cxnId="{0DB39D3D-CF97-4C5C-B65A-F9CB2E251503}">
      <dgm:prSet/>
      <dgm:spPr/>
      <dgm:t>
        <a:bodyPr/>
        <a:lstStyle/>
        <a:p>
          <a:endParaRPr lang="es-EC">
            <a:latin typeface="Times New Roman" pitchFamily="18" charset="0"/>
            <a:cs typeface="Times New Roman" pitchFamily="18" charset="0"/>
          </a:endParaRPr>
        </a:p>
      </dgm:t>
    </dgm:pt>
    <dgm:pt modelId="{6185CE89-DBA6-4E01-B9B2-436AFD0F865A}" type="sibTrans" cxnId="{0DB39D3D-CF97-4C5C-B65A-F9CB2E251503}">
      <dgm:prSet/>
      <dgm:spPr/>
      <dgm:t>
        <a:bodyPr/>
        <a:lstStyle/>
        <a:p>
          <a:endParaRPr lang="es-EC">
            <a:latin typeface="Times New Roman" pitchFamily="18" charset="0"/>
            <a:cs typeface="Times New Roman" pitchFamily="18" charset="0"/>
          </a:endParaRPr>
        </a:p>
      </dgm:t>
    </dgm:pt>
    <dgm:pt modelId="{C66923CC-2647-4275-898D-0CCE419AFF74}">
      <dgm:prSet phldrT="[Texto]"/>
      <dgm:spPr/>
      <dgm:t>
        <a:bodyPr/>
        <a:lstStyle/>
        <a:p>
          <a:r>
            <a:rPr lang="es-EC" dirty="0" smtClean="0">
              <a:latin typeface="Times New Roman" pitchFamily="18" charset="0"/>
              <a:cs typeface="Times New Roman" pitchFamily="18" charset="0"/>
            </a:rPr>
            <a:t>Es caracterizada por presentar una geodinámica activa, controlada por tres factores: actividad sísmica, tectónica y actividad volcánica.</a:t>
          </a:r>
          <a:endParaRPr lang="es-EC" dirty="0">
            <a:latin typeface="Times New Roman" pitchFamily="18" charset="0"/>
            <a:cs typeface="Times New Roman" pitchFamily="18" charset="0"/>
          </a:endParaRPr>
        </a:p>
      </dgm:t>
    </dgm:pt>
    <dgm:pt modelId="{160AE6E0-B335-4176-91D9-EEEF0B325695}" type="parTrans" cxnId="{4E726F96-EF51-4E17-8425-E1D8F6C97053}">
      <dgm:prSet/>
      <dgm:spPr/>
      <dgm:t>
        <a:bodyPr/>
        <a:lstStyle/>
        <a:p>
          <a:endParaRPr lang="es-EC">
            <a:latin typeface="Times New Roman" pitchFamily="18" charset="0"/>
            <a:cs typeface="Times New Roman" pitchFamily="18" charset="0"/>
          </a:endParaRPr>
        </a:p>
      </dgm:t>
    </dgm:pt>
    <dgm:pt modelId="{2C2DD431-8515-43CA-8D6A-543919EB0700}" type="sibTrans" cxnId="{4E726F96-EF51-4E17-8425-E1D8F6C97053}">
      <dgm:prSet/>
      <dgm:spPr/>
      <dgm:t>
        <a:bodyPr/>
        <a:lstStyle/>
        <a:p>
          <a:endParaRPr lang="es-EC">
            <a:latin typeface="Times New Roman" pitchFamily="18" charset="0"/>
            <a:cs typeface="Times New Roman" pitchFamily="18" charset="0"/>
          </a:endParaRPr>
        </a:p>
      </dgm:t>
    </dgm:pt>
    <dgm:pt modelId="{6F734833-665A-48BF-8A24-F7F3B677E5E7}" type="pres">
      <dgm:prSet presAssocID="{C28E1AD6-3D11-4F81-9B65-8F16A1F090F9}" presName="hierChild1" presStyleCnt="0">
        <dgm:presLayoutVars>
          <dgm:orgChart val="1"/>
          <dgm:chPref val="1"/>
          <dgm:dir/>
          <dgm:animOne val="branch"/>
          <dgm:animLvl val="lvl"/>
          <dgm:resizeHandles/>
        </dgm:presLayoutVars>
      </dgm:prSet>
      <dgm:spPr/>
      <dgm:t>
        <a:bodyPr/>
        <a:lstStyle/>
        <a:p>
          <a:endParaRPr lang="es-ES"/>
        </a:p>
      </dgm:t>
    </dgm:pt>
    <dgm:pt modelId="{ECC084AF-6DD8-4097-ADE5-BD3102C27A98}" type="pres">
      <dgm:prSet presAssocID="{8E6BBBBD-015C-4A9E-AA2F-5FD0FE8CACE2}" presName="hierRoot1" presStyleCnt="0">
        <dgm:presLayoutVars>
          <dgm:hierBranch val="init"/>
        </dgm:presLayoutVars>
      </dgm:prSet>
      <dgm:spPr/>
    </dgm:pt>
    <dgm:pt modelId="{ABD3EC2C-18EF-4BAC-A750-5AEF96FE7CCC}" type="pres">
      <dgm:prSet presAssocID="{8E6BBBBD-015C-4A9E-AA2F-5FD0FE8CACE2}" presName="rootComposite1" presStyleCnt="0"/>
      <dgm:spPr/>
    </dgm:pt>
    <dgm:pt modelId="{BB55736F-8E09-4A05-BC7B-38EBE0539364}" type="pres">
      <dgm:prSet presAssocID="{8E6BBBBD-015C-4A9E-AA2F-5FD0FE8CACE2}" presName="rootText1" presStyleLbl="node0" presStyleIdx="0" presStyleCnt="1" custScaleX="256535">
        <dgm:presLayoutVars>
          <dgm:chPref val="3"/>
        </dgm:presLayoutVars>
      </dgm:prSet>
      <dgm:spPr/>
      <dgm:t>
        <a:bodyPr/>
        <a:lstStyle/>
        <a:p>
          <a:endParaRPr lang="es-EC"/>
        </a:p>
      </dgm:t>
    </dgm:pt>
    <dgm:pt modelId="{A6493563-3E08-47BB-9250-C19FFF8165F3}" type="pres">
      <dgm:prSet presAssocID="{8E6BBBBD-015C-4A9E-AA2F-5FD0FE8CACE2}" presName="rootConnector1" presStyleLbl="node1" presStyleIdx="0" presStyleCnt="0"/>
      <dgm:spPr/>
      <dgm:t>
        <a:bodyPr/>
        <a:lstStyle/>
        <a:p>
          <a:endParaRPr lang="es-ES"/>
        </a:p>
      </dgm:t>
    </dgm:pt>
    <dgm:pt modelId="{537A94FD-D90F-4D5C-B9E7-E964CB3579F6}" type="pres">
      <dgm:prSet presAssocID="{8E6BBBBD-015C-4A9E-AA2F-5FD0FE8CACE2}" presName="hierChild2" presStyleCnt="0"/>
      <dgm:spPr/>
    </dgm:pt>
    <dgm:pt modelId="{2EE5A5B2-2B30-4F3F-A18A-F6EEBC64DD55}" type="pres">
      <dgm:prSet presAssocID="{83F6DB8B-938C-41E5-95C6-C08859C91F32}" presName="Name37" presStyleLbl="parChTrans1D2" presStyleIdx="0" presStyleCnt="2"/>
      <dgm:spPr/>
      <dgm:t>
        <a:bodyPr/>
        <a:lstStyle/>
        <a:p>
          <a:endParaRPr lang="es-ES"/>
        </a:p>
      </dgm:t>
    </dgm:pt>
    <dgm:pt modelId="{82C67289-AC34-4C3F-8EE5-E58B936DF4F0}" type="pres">
      <dgm:prSet presAssocID="{8826BA20-8F7F-4ABC-BF45-FF065438BCB5}" presName="hierRoot2" presStyleCnt="0">
        <dgm:presLayoutVars>
          <dgm:hierBranch val="init"/>
        </dgm:presLayoutVars>
      </dgm:prSet>
      <dgm:spPr/>
    </dgm:pt>
    <dgm:pt modelId="{CC659905-A576-4DE4-B662-BF896CD7A981}" type="pres">
      <dgm:prSet presAssocID="{8826BA20-8F7F-4ABC-BF45-FF065438BCB5}" presName="rootComposite" presStyleCnt="0"/>
      <dgm:spPr/>
    </dgm:pt>
    <dgm:pt modelId="{F752527E-95E4-4983-A193-35FB434A74E2}" type="pres">
      <dgm:prSet presAssocID="{8826BA20-8F7F-4ABC-BF45-FF065438BCB5}" presName="rootText" presStyleLbl="node2" presStyleIdx="0" presStyleCnt="2">
        <dgm:presLayoutVars>
          <dgm:chPref val="3"/>
        </dgm:presLayoutVars>
      </dgm:prSet>
      <dgm:spPr/>
      <dgm:t>
        <a:bodyPr/>
        <a:lstStyle/>
        <a:p>
          <a:endParaRPr lang="es-EC"/>
        </a:p>
      </dgm:t>
    </dgm:pt>
    <dgm:pt modelId="{94EE38E8-F993-4A1D-AFE4-242985288008}" type="pres">
      <dgm:prSet presAssocID="{8826BA20-8F7F-4ABC-BF45-FF065438BCB5}" presName="rootConnector" presStyleLbl="node2" presStyleIdx="0" presStyleCnt="2"/>
      <dgm:spPr/>
      <dgm:t>
        <a:bodyPr/>
        <a:lstStyle/>
        <a:p>
          <a:endParaRPr lang="es-ES"/>
        </a:p>
      </dgm:t>
    </dgm:pt>
    <dgm:pt modelId="{BF4DB45E-BF13-4693-ADB5-FB9CF2E76572}" type="pres">
      <dgm:prSet presAssocID="{8826BA20-8F7F-4ABC-BF45-FF065438BCB5}" presName="hierChild4" presStyleCnt="0"/>
      <dgm:spPr/>
    </dgm:pt>
    <dgm:pt modelId="{201D90E3-D89A-44C8-A0D9-8FA0D59F3847}" type="pres">
      <dgm:prSet presAssocID="{8826BA20-8F7F-4ABC-BF45-FF065438BCB5}" presName="hierChild5" presStyleCnt="0"/>
      <dgm:spPr/>
    </dgm:pt>
    <dgm:pt modelId="{49DC967B-4FE3-48BF-885A-51218543DF7F}" type="pres">
      <dgm:prSet presAssocID="{160AE6E0-B335-4176-91D9-EEEF0B325695}" presName="Name37" presStyleLbl="parChTrans1D2" presStyleIdx="1" presStyleCnt="2"/>
      <dgm:spPr/>
      <dgm:t>
        <a:bodyPr/>
        <a:lstStyle/>
        <a:p>
          <a:endParaRPr lang="es-ES"/>
        </a:p>
      </dgm:t>
    </dgm:pt>
    <dgm:pt modelId="{07801593-E658-4A2D-80FC-87E7B1FD60EC}" type="pres">
      <dgm:prSet presAssocID="{C66923CC-2647-4275-898D-0CCE419AFF74}" presName="hierRoot2" presStyleCnt="0">
        <dgm:presLayoutVars>
          <dgm:hierBranch val="init"/>
        </dgm:presLayoutVars>
      </dgm:prSet>
      <dgm:spPr/>
    </dgm:pt>
    <dgm:pt modelId="{7A595976-8D68-405E-8208-BEB3E3A9E0F1}" type="pres">
      <dgm:prSet presAssocID="{C66923CC-2647-4275-898D-0CCE419AFF74}" presName="rootComposite" presStyleCnt="0"/>
      <dgm:spPr/>
    </dgm:pt>
    <dgm:pt modelId="{F65CAD40-407E-4A42-83B1-21BEE14AB862}" type="pres">
      <dgm:prSet presAssocID="{C66923CC-2647-4275-898D-0CCE419AFF74}" presName="rootText" presStyleLbl="node2" presStyleIdx="1" presStyleCnt="2">
        <dgm:presLayoutVars>
          <dgm:chPref val="3"/>
        </dgm:presLayoutVars>
      </dgm:prSet>
      <dgm:spPr/>
      <dgm:t>
        <a:bodyPr/>
        <a:lstStyle/>
        <a:p>
          <a:endParaRPr lang="es-EC"/>
        </a:p>
      </dgm:t>
    </dgm:pt>
    <dgm:pt modelId="{728B8C18-1293-48E3-B033-F493A9DA1B57}" type="pres">
      <dgm:prSet presAssocID="{C66923CC-2647-4275-898D-0CCE419AFF74}" presName="rootConnector" presStyleLbl="node2" presStyleIdx="1" presStyleCnt="2"/>
      <dgm:spPr/>
      <dgm:t>
        <a:bodyPr/>
        <a:lstStyle/>
        <a:p>
          <a:endParaRPr lang="es-ES"/>
        </a:p>
      </dgm:t>
    </dgm:pt>
    <dgm:pt modelId="{96597FF2-5C9E-4355-8E60-CF63046D63B2}" type="pres">
      <dgm:prSet presAssocID="{C66923CC-2647-4275-898D-0CCE419AFF74}" presName="hierChild4" presStyleCnt="0"/>
      <dgm:spPr/>
    </dgm:pt>
    <dgm:pt modelId="{9204BA35-13DF-4757-AFBE-8946E331403A}" type="pres">
      <dgm:prSet presAssocID="{C66923CC-2647-4275-898D-0CCE419AFF74}" presName="hierChild5" presStyleCnt="0"/>
      <dgm:spPr/>
    </dgm:pt>
    <dgm:pt modelId="{1FBD7F30-6F53-4D63-8EDE-2AB59320CB75}" type="pres">
      <dgm:prSet presAssocID="{8E6BBBBD-015C-4A9E-AA2F-5FD0FE8CACE2}" presName="hierChild3" presStyleCnt="0"/>
      <dgm:spPr/>
    </dgm:pt>
  </dgm:ptLst>
  <dgm:cxnLst>
    <dgm:cxn modelId="{C518F902-7E11-4786-818A-A89236551AAF}" type="presOf" srcId="{C66923CC-2647-4275-898D-0CCE419AFF74}" destId="{F65CAD40-407E-4A42-83B1-21BEE14AB862}" srcOrd="0" destOrd="0" presId="urn:microsoft.com/office/officeart/2005/8/layout/orgChart1"/>
    <dgm:cxn modelId="{C2C4870C-0EDC-4137-A190-E2F4FC41448B}" type="presOf" srcId="{83F6DB8B-938C-41E5-95C6-C08859C91F32}" destId="{2EE5A5B2-2B30-4F3F-A18A-F6EEBC64DD55}" srcOrd="0" destOrd="0" presId="urn:microsoft.com/office/officeart/2005/8/layout/orgChart1"/>
    <dgm:cxn modelId="{3E09EF00-40D0-4F26-8388-93B9FD47F538}" type="presOf" srcId="{C28E1AD6-3D11-4F81-9B65-8F16A1F090F9}" destId="{6F734833-665A-48BF-8A24-F7F3B677E5E7}" srcOrd="0" destOrd="0" presId="urn:microsoft.com/office/officeart/2005/8/layout/orgChart1"/>
    <dgm:cxn modelId="{9835DA76-7318-4396-B5FC-CEF67B6CEB66}" type="presOf" srcId="{8826BA20-8F7F-4ABC-BF45-FF065438BCB5}" destId="{F752527E-95E4-4983-A193-35FB434A74E2}" srcOrd="0" destOrd="0" presId="urn:microsoft.com/office/officeart/2005/8/layout/orgChart1"/>
    <dgm:cxn modelId="{66595781-1790-43F9-A379-EE2700E1E387}" srcId="{C28E1AD6-3D11-4F81-9B65-8F16A1F090F9}" destId="{8E6BBBBD-015C-4A9E-AA2F-5FD0FE8CACE2}" srcOrd="0" destOrd="0" parTransId="{53986E50-CAA3-4567-AB18-4AC4997424FF}" sibTransId="{9C008676-FDC2-4343-AAD5-08E9C72910C0}"/>
    <dgm:cxn modelId="{4BCF8CEC-4891-4E06-A88A-E4F0280A72DB}" type="presOf" srcId="{C66923CC-2647-4275-898D-0CCE419AFF74}" destId="{728B8C18-1293-48E3-B033-F493A9DA1B57}" srcOrd="1" destOrd="0" presId="urn:microsoft.com/office/officeart/2005/8/layout/orgChart1"/>
    <dgm:cxn modelId="{0DB39D3D-CF97-4C5C-B65A-F9CB2E251503}" srcId="{8E6BBBBD-015C-4A9E-AA2F-5FD0FE8CACE2}" destId="{8826BA20-8F7F-4ABC-BF45-FF065438BCB5}" srcOrd="0" destOrd="0" parTransId="{83F6DB8B-938C-41E5-95C6-C08859C91F32}" sibTransId="{6185CE89-DBA6-4E01-B9B2-436AFD0F865A}"/>
    <dgm:cxn modelId="{F3ED1719-AD77-47B9-B92F-3C0DCAC940AB}" type="presOf" srcId="{8826BA20-8F7F-4ABC-BF45-FF065438BCB5}" destId="{94EE38E8-F993-4A1D-AFE4-242985288008}" srcOrd="1" destOrd="0" presId="urn:microsoft.com/office/officeart/2005/8/layout/orgChart1"/>
    <dgm:cxn modelId="{4E726F96-EF51-4E17-8425-E1D8F6C97053}" srcId="{8E6BBBBD-015C-4A9E-AA2F-5FD0FE8CACE2}" destId="{C66923CC-2647-4275-898D-0CCE419AFF74}" srcOrd="1" destOrd="0" parTransId="{160AE6E0-B335-4176-91D9-EEEF0B325695}" sibTransId="{2C2DD431-8515-43CA-8D6A-543919EB0700}"/>
    <dgm:cxn modelId="{89537880-4181-4367-BEE2-3F92B5791A41}" type="presOf" srcId="{8E6BBBBD-015C-4A9E-AA2F-5FD0FE8CACE2}" destId="{BB55736F-8E09-4A05-BC7B-38EBE0539364}" srcOrd="0" destOrd="0" presId="urn:microsoft.com/office/officeart/2005/8/layout/orgChart1"/>
    <dgm:cxn modelId="{202DC9F8-05A4-4126-9155-83A1535E21B7}" type="presOf" srcId="{160AE6E0-B335-4176-91D9-EEEF0B325695}" destId="{49DC967B-4FE3-48BF-885A-51218543DF7F}" srcOrd="0" destOrd="0" presId="urn:microsoft.com/office/officeart/2005/8/layout/orgChart1"/>
    <dgm:cxn modelId="{514F7154-9018-4135-AEAF-1232A41F39F2}" type="presOf" srcId="{8E6BBBBD-015C-4A9E-AA2F-5FD0FE8CACE2}" destId="{A6493563-3E08-47BB-9250-C19FFF8165F3}" srcOrd="1" destOrd="0" presId="urn:microsoft.com/office/officeart/2005/8/layout/orgChart1"/>
    <dgm:cxn modelId="{B595898B-6F4B-428F-AB08-799ED15FF418}" type="presParOf" srcId="{6F734833-665A-48BF-8A24-F7F3B677E5E7}" destId="{ECC084AF-6DD8-4097-ADE5-BD3102C27A98}" srcOrd="0" destOrd="0" presId="urn:microsoft.com/office/officeart/2005/8/layout/orgChart1"/>
    <dgm:cxn modelId="{60CBFEBF-B985-4FE6-BFD1-88A57E7784D8}" type="presParOf" srcId="{ECC084AF-6DD8-4097-ADE5-BD3102C27A98}" destId="{ABD3EC2C-18EF-4BAC-A750-5AEF96FE7CCC}" srcOrd="0" destOrd="0" presId="urn:microsoft.com/office/officeart/2005/8/layout/orgChart1"/>
    <dgm:cxn modelId="{73C50E53-2EB6-459C-9616-DD8D05C9373E}" type="presParOf" srcId="{ABD3EC2C-18EF-4BAC-A750-5AEF96FE7CCC}" destId="{BB55736F-8E09-4A05-BC7B-38EBE0539364}" srcOrd="0" destOrd="0" presId="urn:microsoft.com/office/officeart/2005/8/layout/orgChart1"/>
    <dgm:cxn modelId="{4A391572-309A-45A7-BFB6-3F0802ECBEC8}" type="presParOf" srcId="{ABD3EC2C-18EF-4BAC-A750-5AEF96FE7CCC}" destId="{A6493563-3E08-47BB-9250-C19FFF8165F3}" srcOrd="1" destOrd="0" presId="urn:microsoft.com/office/officeart/2005/8/layout/orgChart1"/>
    <dgm:cxn modelId="{49E1CDAD-53D9-49FC-A2E3-824BC6DA6121}" type="presParOf" srcId="{ECC084AF-6DD8-4097-ADE5-BD3102C27A98}" destId="{537A94FD-D90F-4D5C-B9E7-E964CB3579F6}" srcOrd="1" destOrd="0" presId="urn:microsoft.com/office/officeart/2005/8/layout/orgChart1"/>
    <dgm:cxn modelId="{0AA3DE7F-CDCB-42EC-940D-B4EE6C44B282}" type="presParOf" srcId="{537A94FD-D90F-4D5C-B9E7-E964CB3579F6}" destId="{2EE5A5B2-2B30-4F3F-A18A-F6EEBC64DD55}" srcOrd="0" destOrd="0" presId="urn:microsoft.com/office/officeart/2005/8/layout/orgChart1"/>
    <dgm:cxn modelId="{349982DE-8A6F-4368-AC6D-8B828BD3A4D1}" type="presParOf" srcId="{537A94FD-D90F-4D5C-B9E7-E964CB3579F6}" destId="{82C67289-AC34-4C3F-8EE5-E58B936DF4F0}" srcOrd="1" destOrd="0" presId="urn:microsoft.com/office/officeart/2005/8/layout/orgChart1"/>
    <dgm:cxn modelId="{2C92B305-FC23-41FA-A30E-5011400CBFE6}" type="presParOf" srcId="{82C67289-AC34-4C3F-8EE5-E58B936DF4F0}" destId="{CC659905-A576-4DE4-B662-BF896CD7A981}" srcOrd="0" destOrd="0" presId="urn:microsoft.com/office/officeart/2005/8/layout/orgChart1"/>
    <dgm:cxn modelId="{E2E87453-D85B-40A5-AE27-B359EBF6FD6A}" type="presParOf" srcId="{CC659905-A576-4DE4-B662-BF896CD7A981}" destId="{F752527E-95E4-4983-A193-35FB434A74E2}" srcOrd="0" destOrd="0" presId="urn:microsoft.com/office/officeart/2005/8/layout/orgChart1"/>
    <dgm:cxn modelId="{450D5AE4-0B31-4608-9119-D56F91D4586A}" type="presParOf" srcId="{CC659905-A576-4DE4-B662-BF896CD7A981}" destId="{94EE38E8-F993-4A1D-AFE4-242985288008}" srcOrd="1" destOrd="0" presId="urn:microsoft.com/office/officeart/2005/8/layout/orgChart1"/>
    <dgm:cxn modelId="{956AEA71-F720-412D-B67E-CE5A1B8F1A2F}" type="presParOf" srcId="{82C67289-AC34-4C3F-8EE5-E58B936DF4F0}" destId="{BF4DB45E-BF13-4693-ADB5-FB9CF2E76572}" srcOrd="1" destOrd="0" presId="urn:microsoft.com/office/officeart/2005/8/layout/orgChart1"/>
    <dgm:cxn modelId="{307453C9-3664-40CF-B142-573F596EEEA3}" type="presParOf" srcId="{82C67289-AC34-4C3F-8EE5-E58B936DF4F0}" destId="{201D90E3-D89A-44C8-A0D9-8FA0D59F3847}" srcOrd="2" destOrd="0" presId="urn:microsoft.com/office/officeart/2005/8/layout/orgChart1"/>
    <dgm:cxn modelId="{92167AE7-A4F4-4D30-9046-5D55CE3F276E}" type="presParOf" srcId="{537A94FD-D90F-4D5C-B9E7-E964CB3579F6}" destId="{49DC967B-4FE3-48BF-885A-51218543DF7F}" srcOrd="2" destOrd="0" presId="urn:microsoft.com/office/officeart/2005/8/layout/orgChart1"/>
    <dgm:cxn modelId="{9A8C09E5-7621-4586-A76F-4667D1D7D272}" type="presParOf" srcId="{537A94FD-D90F-4D5C-B9E7-E964CB3579F6}" destId="{07801593-E658-4A2D-80FC-87E7B1FD60EC}" srcOrd="3" destOrd="0" presId="urn:microsoft.com/office/officeart/2005/8/layout/orgChart1"/>
    <dgm:cxn modelId="{4F6BFAA3-CBC3-40E1-8C1E-093F75EB6D6C}" type="presParOf" srcId="{07801593-E658-4A2D-80FC-87E7B1FD60EC}" destId="{7A595976-8D68-405E-8208-BEB3E3A9E0F1}" srcOrd="0" destOrd="0" presId="urn:microsoft.com/office/officeart/2005/8/layout/orgChart1"/>
    <dgm:cxn modelId="{C14E11A8-B450-4F15-AA5B-E3AB23648611}" type="presParOf" srcId="{7A595976-8D68-405E-8208-BEB3E3A9E0F1}" destId="{F65CAD40-407E-4A42-83B1-21BEE14AB862}" srcOrd="0" destOrd="0" presId="urn:microsoft.com/office/officeart/2005/8/layout/orgChart1"/>
    <dgm:cxn modelId="{4CEECFA9-4A86-4225-AA3A-1E47FF1D0D17}" type="presParOf" srcId="{7A595976-8D68-405E-8208-BEB3E3A9E0F1}" destId="{728B8C18-1293-48E3-B033-F493A9DA1B57}" srcOrd="1" destOrd="0" presId="urn:microsoft.com/office/officeart/2005/8/layout/orgChart1"/>
    <dgm:cxn modelId="{BE6F3423-F2D1-4437-BD10-3006055BE4EA}" type="presParOf" srcId="{07801593-E658-4A2D-80FC-87E7B1FD60EC}" destId="{96597FF2-5C9E-4355-8E60-CF63046D63B2}" srcOrd="1" destOrd="0" presId="urn:microsoft.com/office/officeart/2005/8/layout/orgChart1"/>
    <dgm:cxn modelId="{49DB1A81-9B0C-4EB2-AC18-C2BB99113B16}" type="presParOf" srcId="{07801593-E658-4A2D-80FC-87E7B1FD60EC}" destId="{9204BA35-13DF-4757-AFBE-8946E331403A}" srcOrd="2" destOrd="0" presId="urn:microsoft.com/office/officeart/2005/8/layout/orgChart1"/>
    <dgm:cxn modelId="{7D07D86E-DEF2-436B-8001-A73F3DE54972}" type="presParOf" srcId="{ECC084AF-6DD8-4097-ADE5-BD3102C27A98}" destId="{1FBD7F30-6F53-4D63-8EDE-2AB59320CB7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2E379D5-2D9E-4CB6-8CCA-C76951D4B240}" type="doc">
      <dgm:prSet loTypeId="urn:microsoft.com/office/officeart/2009/3/layout/HorizontalOrganizationChart" loCatId="hierarchy" qsTypeId="urn:microsoft.com/office/officeart/2005/8/quickstyle/simple1" qsCatId="simple" csTypeId="urn:microsoft.com/office/officeart/2005/8/colors/colorful5" csCatId="colorful" phldr="1"/>
      <dgm:spPr/>
      <dgm:t>
        <a:bodyPr/>
        <a:lstStyle/>
        <a:p>
          <a:endParaRPr lang="es-EC"/>
        </a:p>
      </dgm:t>
    </dgm:pt>
    <dgm:pt modelId="{C1CD37CA-7FA3-42DC-8FF3-2A28A2A72ACC}">
      <dgm:prSet phldrT="[Texto]"/>
      <dgm:spPr/>
      <dgm:t>
        <a:bodyPr/>
        <a:lstStyle/>
        <a:p>
          <a:r>
            <a:rPr lang="es-EC" b="1" dirty="0" smtClean="0">
              <a:latin typeface="Times New Roman" pitchFamily="18" charset="0"/>
              <a:cs typeface="Times New Roman" pitchFamily="18" charset="0"/>
            </a:rPr>
            <a:t>Estudio de Estratigrafía de los suelos y roca subyacente en el área de estudio</a:t>
          </a:r>
          <a:endParaRPr lang="es-EC" dirty="0">
            <a:latin typeface="Times New Roman" pitchFamily="18" charset="0"/>
            <a:cs typeface="Times New Roman" pitchFamily="18" charset="0"/>
          </a:endParaRPr>
        </a:p>
      </dgm:t>
    </dgm:pt>
    <dgm:pt modelId="{3B5E4C63-3F20-4EB4-A340-0A67D2C4EC4B}" type="parTrans" cxnId="{A907218A-671D-40D5-92BA-EC76CDC15A09}">
      <dgm:prSet/>
      <dgm:spPr/>
      <dgm:t>
        <a:bodyPr/>
        <a:lstStyle/>
        <a:p>
          <a:endParaRPr lang="es-EC">
            <a:latin typeface="Times New Roman" pitchFamily="18" charset="0"/>
            <a:cs typeface="Times New Roman" pitchFamily="18" charset="0"/>
          </a:endParaRPr>
        </a:p>
      </dgm:t>
    </dgm:pt>
    <dgm:pt modelId="{85C3C28B-CAB9-4307-AC85-67AEC69EAD2D}" type="sibTrans" cxnId="{A907218A-671D-40D5-92BA-EC76CDC15A09}">
      <dgm:prSet/>
      <dgm:spPr/>
      <dgm:t>
        <a:bodyPr/>
        <a:lstStyle/>
        <a:p>
          <a:endParaRPr lang="es-EC">
            <a:latin typeface="Times New Roman" pitchFamily="18" charset="0"/>
            <a:cs typeface="Times New Roman" pitchFamily="18" charset="0"/>
          </a:endParaRPr>
        </a:p>
      </dgm:t>
    </dgm:pt>
    <dgm:pt modelId="{ED50039A-35AE-4B1A-96E3-20C988AA0AA2}">
      <dgm:prSet phldrT="[Texto]"/>
      <dgm:spPr/>
      <dgm:t>
        <a:bodyPr/>
        <a:lstStyle/>
        <a:p>
          <a:r>
            <a:rPr lang="es-EC" dirty="0" smtClean="0">
              <a:latin typeface="Times New Roman" pitchFamily="18" charset="0"/>
              <a:cs typeface="Times New Roman" pitchFamily="18" charset="0"/>
            </a:rPr>
            <a:t>Ensayos de </a:t>
          </a:r>
          <a:r>
            <a:rPr lang="es-EC" i="1" dirty="0" smtClean="0">
              <a:latin typeface="Times New Roman" pitchFamily="18" charset="0"/>
              <a:cs typeface="Times New Roman" pitchFamily="18" charset="0"/>
            </a:rPr>
            <a:t>Sísmica de refracción</a:t>
          </a:r>
          <a:endParaRPr lang="es-EC" dirty="0">
            <a:latin typeface="Times New Roman" pitchFamily="18" charset="0"/>
            <a:cs typeface="Times New Roman" pitchFamily="18" charset="0"/>
          </a:endParaRPr>
        </a:p>
      </dgm:t>
    </dgm:pt>
    <dgm:pt modelId="{73B8E02A-57EF-4B46-8909-DA86065EC049}" type="parTrans" cxnId="{C0A3847D-E012-4FCC-B8A2-A2DB59CCA40E}">
      <dgm:prSet/>
      <dgm:spPr/>
      <dgm:t>
        <a:bodyPr/>
        <a:lstStyle/>
        <a:p>
          <a:endParaRPr lang="es-EC">
            <a:latin typeface="Times New Roman" pitchFamily="18" charset="0"/>
            <a:cs typeface="Times New Roman" pitchFamily="18" charset="0"/>
          </a:endParaRPr>
        </a:p>
      </dgm:t>
    </dgm:pt>
    <dgm:pt modelId="{1A2B366E-49A3-4404-9908-A0392798B0D7}" type="sibTrans" cxnId="{C0A3847D-E012-4FCC-B8A2-A2DB59CCA40E}">
      <dgm:prSet/>
      <dgm:spPr/>
      <dgm:t>
        <a:bodyPr/>
        <a:lstStyle/>
        <a:p>
          <a:endParaRPr lang="es-EC">
            <a:latin typeface="Times New Roman" pitchFamily="18" charset="0"/>
            <a:cs typeface="Times New Roman" pitchFamily="18" charset="0"/>
          </a:endParaRPr>
        </a:p>
      </dgm:t>
    </dgm:pt>
    <dgm:pt modelId="{C1A9E572-AF9F-4E0E-B7B3-788A23F8F2CD}">
      <dgm:prSet phldrT="[Texto]"/>
      <dgm:spPr/>
      <dgm:t>
        <a:bodyPr/>
        <a:lstStyle/>
        <a:p>
          <a:r>
            <a:rPr lang="es-EC" dirty="0" smtClean="0">
              <a:latin typeface="Times New Roman" pitchFamily="18" charset="0"/>
              <a:cs typeface="Times New Roman" pitchFamily="18" charset="0"/>
            </a:rPr>
            <a:t>Ensayos de </a:t>
          </a:r>
          <a:r>
            <a:rPr lang="es-EC" i="1" dirty="0" smtClean="0">
              <a:latin typeface="Times New Roman" pitchFamily="18" charset="0"/>
              <a:cs typeface="Times New Roman" pitchFamily="18" charset="0"/>
            </a:rPr>
            <a:t>Nakamura,</a:t>
          </a:r>
          <a:endParaRPr lang="es-EC" dirty="0">
            <a:latin typeface="Times New Roman" pitchFamily="18" charset="0"/>
            <a:cs typeface="Times New Roman" pitchFamily="18" charset="0"/>
          </a:endParaRPr>
        </a:p>
      </dgm:t>
    </dgm:pt>
    <dgm:pt modelId="{0312E3DB-CDED-46EB-A585-F44C77DEB71F}" type="parTrans" cxnId="{6985ED56-DF50-40DA-881B-8C39BD6C01A1}">
      <dgm:prSet/>
      <dgm:spPr/>
      <dgm:t>
        <a:bodyPr/>
        <a:lstStyle/>
        <a:p>
          <a:endParaRPr lang="es-EC">
            <a:latin typeface="Times New Roman" pitchFamily="18" charset="0"/>
            <a:cs typeface="Times New Roman" pitchFamily="18" charset="0"/>
          </a:endParaRPr>
        </a:p>
      </dgm:t>
    </dgm:pt>
    <dgm:pt modelId="{E73CEA93-72DD-4BEF-887E-E1D5A7FCBF7C}" type="sibTrans" cxnId="{6985ED56-DF50-40DA-881B-8C39BD6C01A1}">
      <dgm:prSet/>
      <dgm:spPr/>
      <dgm:t>
        <a:bodyPr/>
        <a:lstStyle/>
        <a:p>
          <a:endParaRPr lang="es-EC">
            <a:latin typeface="Times New Roman" pitchFamily="18" charset="0"/>
            <a:cs typeface="Times New Roman" pitchFamily="18" charset="0"/>
          </a:endParaRPr>
        </a:p>
      </dgm:t>
    </dgm:pt>
    <dgm:pt modelId="{1246F4E2-17C2-4655-8DFF-9BC8DB54FC4E}">
      <dgm:prSet/>
      <dgm:spPr/>
      <dgm:t>
        <a:bodyPr/>
        <a:lstStyle/>
        <a:p>
          <a:r>
            <a:rPr lang="es-EC" dirty="0" smtClean="0">
              <a:latin typeface="Times New Roman" pitchFamily="18" charset="0"/>
              <a:cs typeface="Times New Roman" pitchFamily="18" charset="0"/>
            </a:rPr>
            <a:t>Determina variaciones en la velocidad de onda de corte (Vs) según la profundidad del estrato </a:t>
          </a:r>
          <a:endParaRPr lang="es-EC" dirty="0">
            <a:latin typeface="Times New Roman" pitchFamily="18" charset="0"/>
            <a:cs typeface="Times New Roman" pitchFamily="18" charset="0"/>
          </a:endParaRPr>
        </a:p>
      </dgm:t>
    </dgm:pt>
    <dgm:pt modelId="{DBF37994-E2D3-4CB3-95E9-975CE2833B93}" type="parTrans" cxnId="{9DA6D8F9-4E6F-4C88-B679-0BD614251CE7}">
      <dgm:prSet/>
      <dgm:spPr/>
      <dgm:t>
        <a:bodyPr/>
        <a:lstStyle/>
        <a:p>
          <a:endParaRPr lang="es-EC">
            <a:latin typeface="Times New Roman" pitchFamily="18" charset="0"/>
            <a:cs typeface="Times New Roman" pitchFamily="18" charset="0"/>
          </a:endParaRPr>
        </a:p>
      </dgm:t>
    </dgm:pt>
    <dgm:pt modelId="{23F3CAD0-6A6E-42BD-AD71-F1FFAF642377}" type="sibTrans" cxnId="{9DA6D8F9-4E6F-4C88-B679-0BD614251CE7}">
      <dgm:prSet/>
      <dgm:spPr/>
      <dgm:t>
        <a:bodyPr/>
        <a:lstStyle/>
        <a:p>
          <a:endParaRPr lang="es-EC">
            <a:latin typeface="Times New Roman" pitchFamily="18" charset="0"/>
            <a:cs typeface="Times New Roman" pitchFamily="18" charset="0"/>
          </a:endParaRPr>
        </a:p>
      </dgm:t>
    </dgm:pt>
    <dgm:pt modelId="{BA587780-CCDD-44AF-A33A-391BA6A41A10}">
      <dgm:prSet/>
      <dgm:spPr/>
      <dgm:t>
        <a:bodyPr/>
        <a:lstStyle/>
        <a:p>
          <a:r>
            <a:rPr lang="es-EC" dirty="0" smtClean="0">
              <a:latin typeface="Times New Roman" pitchFamily="18" charset="0"/>
              <a:cs typeface="Times New Roman" pitchFamily="18" charset="0"/>
            </a:rPr>
            <a:t>Determina la vibración del suelo</a:t>
          </a:r>
          <a:endParaRPr lang="es-EC" dirty="0">
            <a:latin typeface="Times New Roman" pitchFamily="18" charset="0"/>
            <a:cs typeface="Times New Roman" pitchFamily="18" charset="0"/>
          </a:endParaRPr>
        </a:p>
      </dgm:t>
    </dgm:pt>
    <dgm:pt modelId="{5A21BBFE-6ABD-493E-BB1A-2509F2C9E023}" type="parTrans" cxnId="{B19C685B-F8B0-4575-8B1D-65D3D6FDFF2B}">
      <dgm:prSet/>
      <dgm:spPr/>
      <dgm:t>
        <a:bodyPr/>
        <a:lstStyle/>
        <a:p>
          <a:endParaRPr lang="es-EC">
            <a:latin typeface="Times New Roman" pitchFamily="18" charset="0"/>
            <a:cs typeface="Times New Roman" pitchFamily="18" charset="0"/>
          </a:endParaRPr>
        </a:p>
      </dgm:t>
    </dgm:pt>
    <dgm:pt modelId="{367788DE-BD3C-4967-BE6C-0CEFE943AD33}" type="sibTrans" cxnId="{B19C685B-F8B0-4575-8B1D-65D3D6FDFF2B}">
      <dgm:prSet/>
      <dgm:spPr/>
      <dgm:t>
        <a:bodyPr/>
        <a:lstStyle/>
        <a:p>
          <a:endParaRPr lang="es-EC">
            <a:latin typeface="Times New Roman" pitchFamily="18" charset="0"/>
            <a:cs typeface="Times New Roman" pitchFamily="18" charset="0"/>
          </a:endParaRPr>
        </a:p>
      </dgm:t>
    </dgm:pt>
    <dgm:pt modelId="{6554F2C3-F625-455F-99A1-4C9CF980527D}" type="pres">
      <dgm:prSet presAssocID="{E2E379D5-2D9E-4CB6-8CCA-C76951D4B240}" presName="hierChild1" presStyleCnt="0">
        <dgm:presLayoutVars>
          <dgm:orgChart val="1"/>
          <dgm:chPref val="1"/>
          <dgm:dir/>
          <dgm:animOne val="branch"/>
          <dgm:animLvl val="lvl"/>
          <dgm:resizeHandles/>
        </dgm:presLayoutVars>
      </dgm:prSet>
      <dgm:spPr/>
      <dgm:t>
        <a:bodyPr/>
        <a:lstStyle/>
        <a:p>
          <a:endParaRPr lang="es-ES"/>
        </a:p>
      </dgm:t>
    </dgm:pt>
    <dgm:pt modelId="{C7D0C652-0CF9-472B-9AE9-4079D8726A7E}" type="pres">
      <dgm:prSet presAssocID="{C1CD37CA-7FA3-42DC-8FF3-2A28A2A72ACC}" presName="hierRoot1" presStyleCnt="0">
        <dgm:presLayoutVars>
          <dgm:hierBranch val="init"/>
        </dgm:presLayoutVars>
      </dgm:prSet>
      <dgm:spPr/>
    </dgm:pt>
    <dgm:pt modelId="{60BA87B3-CAFE-420D-BBB5-CA24325A2AB7}" type="pres">
      <dgm:prSet presAssocID="{C1CD37CA-7FA3-42DC-8FF3-2A28A2A72ACC}" presName="rootComposite1" presStyleCnt="0"/>
      <dgm:spPr/>
    </dgm:pt>
    <dgm:pt modelId="{F12F1CBD-B891-4670-8038-A3950972EBE0}" type="pres">
      <dgm:prSet presAssocID="{C1CD37CA-7FA3-42DC-8FF3-2A28A2A72ACC}" presName="rootText1" presStyleLbl="node0" presStyleIdx="0" presStyleCnt="1" custScaleX="51978" custScaleY="213366">
        <dgm:presLayoutVars>
          <dgm:chPref val="3"/>
        </dgm:presLayoutVars>
      </dgm:prSet>
      <dgm:spPr/>
      <dgm:t>
        <a:bodyPr/>
        <a:lstStyle/>
        <a:p>
          <a:endParaRPr lang="es-EC"/>
        </a:p>
      </dgm:t>
    </dgm:pt>
    <dgm:pt modelId="{0BE96029-070E-4E0E-B84E-F10B121749C3}" type="pres">
      <dgm:prSet presAssocID="{C1CD37CA-7FA3-42DC-8FF3-2A28A2A72ACC}" presName="rootConnector1" presStyleLbl="node1" presStyleIdx="0" presStyleCnt="0"/>
      <dgm:spPr/>
      <dgm:t>
        <a:bodyPr/>
        <a:lstStyle/>
        <a:p>
          <a:endParaRPr lang="es-ES"/>
        </a:p>
      </dgm:t>
    </dgm:pt>
    <dgm:pt modelId="{314A5711-3B19-4292-9FD9-A41DC7FAA39F}" type="pres">
      <dgm:prSet presAssocID="{C1CD37CA-7FA3-42DC-8FF3-2A28A2A72ACC}" presName="hierChild2" presStyleCnt="0"/>
      <dgm:spPr/>
    </dgm:pt>
    <dgm:pt modelId="{200C2E5C-205E-4BD6-BDC0-C74B816081D1}" type="pres">
      <dgm:prSet presAssocID="{73B8E02A-57EF-4B46-8909-DA86065EC049}" presName="Name64" presStyleLbl="parChTrans1D2" presStyleIdx="0" presStyleCnt="2"/>
      <dgm:spPr/>
      <dgm:t>
        <a:bodyPr/>
        <a:lstStyle/>
        <a:p>
          <a:endParaRPr lang="es-ES"/>
        </a:p>
      </dgm:t>
    </dgm:pt>
    <dgm:pt modelId="{167BC41E-BD7F-420A-AD58-4DE29252CC90}" type="pres">
      <dgm:prSet presAssocID="{ED50039A-35AE-4B1A-96E3-20C988AA0AA2}" presName="hierRoot2" presStyleCnt="0">
        <dgm:presLayoutVars>
          <dgm:hierBranch val="init"/>
        </dgm:presLayoutVars>
      </dgm:prSet>
      <dgm:spPr/>
    </dgm:pt>
    <dgm:pt modelId="{4946C7E0-AD71-4D6A-96C5-0E32464ABE0F}" type="pres">
      <dgm:prSet presAssocID="{ED50039A-35AE-4B1A-96E3-20C988AA0AA2}" presName="rootComposite" presStyleCnt="0"/>
      <dgm:spPr/>
    </dgm:pt>
    <dgm:pt modelId="{84923F85-3C3F-430B-81DE-BC50F9B7EDEA}" type="pres">
      <dgm:prSet presAssocID="{ED50039A-35AE-4B1A-96E3-20C988AA0AA2}" presName="rootText" presStyleLbl="node2" presStyleIdx="0" presStyleCnt="2">
        <dgm:presLayoutVars>
          <dgm:chPref val="3"/>
        </dgm:presLayoutVars>
      </dgm:prSet>
      <dgm:spPr/>
      <dgm:t>
        <a:bodyPr/>
        <a:lstStyle/>
        <a:p>
          <a:endParaRPr lang="es-EC"/>
        </a:p>
      </dgm:t>
    </dgm:pt>
    <dgm:pt modelId="{FF126AA4-22AE-4375-9E93-D8ED587C6C34}" type="pres">
      <dgm:prSet presAssocID="{ED50039A-35AE-4B1A-96E3-20C988AA0AA2}" presName="rootConnector" presStyleLbl="node2" presStyleIdx="0" presStyleCnt="2"/>
      <dgm:spPr/>
      <dgm:t>
        <a:bodyPr/>
        <a:lstStyle/>
        <a:p>
          <a:endParaRPr lang="es-ES"/>
        </a:p>
      </dgm:t>
    </dgm:pt>
    <dgm:pt modelId="{74E8A5A4-A325-43DF-97FA-B90E00E3C398}" type="pres">
      <dgm:prSet presAssocID="{ED50039A-35AE-4B1A-96E3-20C988AA0AA2}" presName="hierChild4" presStyleCnt="0"/>
      <dgm:spPr/>
    </dgm:pt>
    <dgm:pt modelId="{E2F9D1D7-E93E-4D9F-8E1B-057654789B3C}" type="pres">
      <dgm:prSet presAssocID="{DBF37994-E2D3-4CB3-95E9-975CE2833B93}" presName="Name64" presStyleLbl="parChTrans1D3" presStyleIdx="0" presStyleCnt="2"/>
      <dgm:spPr/>
      <dgm:t>
        <a:bodyPr/>
        <a:lstStyle/>
        <a:p>
          <a:endParaRPr lang="es-ES"/>
        </a:p>
      </dgm:t>
    </dgm:pt>
    <dgm:pt modelId="{B3279BCD-3C43-4D52-98B4-AF77E6C045B9}" type="pres">
      <dgm:prSet presAssocID="{1246F4E2-17C2-4655-8DFF-9BC8DB54FC4E}" presName="hierRoot2" presStyleCnt="0">
        <dgm:presLayoutVars>
          <dgm:hierBranch val="init"/>
        </dgm:presLayoutVars>
      </dgm:prSet>
      <dgm:spPr/>
    </dgm:pt>
    <dgm:pt modelId="{C7DD37A5-C8C8-44BF-BA5F-61278245D66C}" type="pres">
      <dgm:prSet presAssocID="{1246F4E2-17C2-4655-8DFF-9BC8DB54FC4E}" presName="rootComposite" presStyleCnt="0"/>
      <dgm:spPr/>
    </dgm:pt>
    <dgm:pt modelId="{12927837-3B9A-4C3E-A848-F8B9E084F957}" type="pres">
      <dgm:prSet presAssocID="{1246F4E2-17C2-4655-8DFF-9BC8DB54FC4E}" presName="rootText" presStyleLbl="node3" presStyleIdx="0" presStyleCnt="2">
        <dgm:presLayoutVars>
          <dgm:chPref val="3"/>
        </dgm:presLayoutVars>
      </dgm:prSet>
      <dgm:spPr/>
      <dgm:t>
        <a:bodyPr/>
        <a:lstStyle/>
        <a:p>
          <a:endParaRPr lang="es-EC"/>
        </a:p>
      </dgm:t>
    </dgm:pt>
    <dgm:pt modelId="{DF79AD00-B41F-480C-A9C4-5BB882E2142C}" type="pres">
      <dgm:prSet presAssocID="{1246F4E2-17C2-4655-8DFF-9BC8DB54FC4E}" presName="rootConnector" presStyleLbl="node3" presStyleIdx="0" presStyleCnt="2"/>
      <dgm:spPr/>
      <dgm:t>
        <a:bodyPr/>
        <a:lstStyle/>
        <a:p>
          <a:endParaRPr lang="es-ES"/>
        </a:p>
      </dgm:t>
    </dgm:pt>
    <dgm:pt modelId="{85B65329-7B19-4326-83E2-1B89BD51F9FA}" type="pres">
      <dgm:prSet presAssocID="{1246F4E2-17C2-4655-8DFF-9BC8DB54FC4E}" presName="hierChild4" presStyleCnt="0"/>
      <dgm:spPr/>
    </dgm:pt>
    <dgm:pt modelId="{747D3970-88C7-4E57-9AC5-87877DF4C2E4}" type="pres">
      <dgm:prSet presAssocID="{1246F4E2-17C2-4655-8DFF-9BC8DB54FC4E}" presName="hierChild5" presStyleCnt="0"/>
      <dgm:spPr/>
    </dgm:pt>
    <dgm:pt modelId="{1E958746-0C62-49EA-8DB5-7C384926BF3D}" type="pres">
      <dgm:prSet presAssocID="{ED50039A-35AE-4B1A-96E3-20C988AA0AA2}" presName="hierChild5" presStyleCnt="0"/>
      <dgm:spPr/>
    </dgm:pt>
    <dgm:pt modelId="{CCA65692-4CCC-4BC7-8FF3-59C1A21D5765}" type="pres">
      <dgm:prSet presAssocID="{0312E3DB-CDED-46EB-A585-F44C77DEB71F}" presName="Name64" presStyleLbl="parChTrans1D2" presStyleIdx="1" presStyleCnt="2"/>
      <dgm:spPr/>
      <dgm:t>
        <a:bodyPr/>
        <a:lstStyle/>
        <a:p>
          <a:endParaRPr lang="es-ES"/>
        </a:p>
      </dgm:t>
    </dgm:pt>
    <dgm:pt modelId="{72902510-F909-41DC-8077-8B890D03002F}" type="pres">
      <dgm:prSet presAssocID="{C1A9E572-AF9F-4E0E-B7B3-788A23F8F2CD}" presName="hierRoot2" presStyleCnt="0">
        <dgm:presLayoutVars>
          <dgm:hierBranch val="init"/>
        </dgm:presLayoutVars>
      </dgm:prSet>
      <dgm:spPr/>
    </dgm:pt>
    <dgm:pt modelId="{CEAD2AA3-BEB1-48B6-BC7E-BA38E85344F3}" type="pres">
      <dgm:prSet presAssocID="{C1A9E572-AF9F-4E0E-B7B3-788A23F8F2CD}" presName="rootComposite" presStyleCnt="0"/>
      <dgm:spPr/>
    </dgm:pt>
    <dgm:pt modelId="{081CA399-8EE1-4386-937C-026EDD4736B1}" type="pres">
      <dgm:prSet presAssocID="{C1A9E572-AF9F-4E0E-B7B3-788A23F8F2CD}" presName="rootText" presStyleLbl="node2" presStyleIdx="1" presStyleCnt="2">
        <dgm:presLayoutVars>
          <dgm:chPref val="3"/>
        </dgm:presLayoutVars>
      </dgm:prSet>
      <dgm:spPr/>
      <dgm:t>
        <a:bodyPr/>
        <a:lstStyle/>
        <a:p>
          <a:endParaRPr lang="es-EC"/>
        </a:p>
      </dgm:t>
    </dgm:pt>
    <dgm:pt modelId="{559C2BA1-17E0-45E5-B3A5-25123045161B}" type="pres">
      <dgm:prSet presAssocID="{C1A9E572-AF9F-4E0E-B7B3-788A23F8F2CD}" presName="rootConnector" presStyleLbl="node2" presStyleIdx="1" presStyleCnt="2"/>
      <dgm:spPr/>
      <dgm:t>
        <a:bodyPr/>
        <a:lstStyle/>
        <a:p>
          <a:endParaRPr lang="es-ES"/>
        </a:p>
      </dgm:t>
    </dgm:pt>
    <dgm:pt modelId="{03DF8972-C6DB-4ED3-B283-3436859E49FC}" type="pres">
      <dgm:prSet presAssocID="{C1A9E572-AF9F-4E0E-B7B3-788A23F8F2CD}" presName="hierChild4" presStyleCnt="0"/>
      <dgm:spPr/>
    </dgm:pt>
    <dgm:pt modelId="{0CC61EA1-AB00-41CB-AA2D-9675AE70CB7D}" type="pres">
      <dgm:prSet presAssocID="{5A21BBFE-6ABD-493E-BB1A-2509F2C9E023}" presName="Name64" presStyleLbl="parChTrans1D3" presStyleIdx="1" presStyleCnt="2"/>
      <dgm:spPr/>
      <dgm:t>
        <a:bodyPr/>
        <a:lstStyle/>
        <a:p>
          <a:endParaRPr lang="es-ES"/>
        </a:p>
      </dgm:t>
    </dgm:pt>
    <dgm:pt modelId="{6D72BE9E-5B3A-4DB7-B64D-F777E6938353}" type="pres">
      <dgm:prSet presAssocID="{BA587780-CCDD-44AF-A33A-391BA6A41A10}" presName="hierRoot2" presStyleCnt="0">
        <dgm:presLayoutVars>
          <dgm:hierBranch val="init"/>
        </dgm:presLayoutVars>
      </dgm:prSet>
      <dgm:spPr/>
    </dgm:pt>
    <dgm:pt modelId="{7FA12444-33B6-4A43-87F8-1CDBF1DB23AA}" type="pres">
      <dgm:prSet presAssocID="{BA587780-CCDD-44AF-A33A-391BA6A41A10}" presName="rootComposite" presStyleCnt="0"/>
      <dgm:spPr/>
    </dgm:pt>
    <dgm:pt modelId="{6C1CA84B-3FB2-4D01-91A6-D4572382374D}" type="pres">
      <dgm:prSet presAssocID="{BA587780-CCDD-44AF-A33A-391BA6A41A10}" presName="rootText" presStyleLbl="node3" presStyleIdx="1" presStyleCnt="2">
        <dgm:presLayoutVars>
          <dgm:chPref val="3"/>
        </dgm:presLayoutVars>
      </dgm:prSet>
      <dgm:spPr/>
      <dgm:t>
        <a:bodyPr/>
        <a:lstStyle/>
        <a:p>
          <a:endParaRPr lang="es-ES"/>
        </a:p>
      </dgm:t>
    </dgm:pt>
    <dgm:pt modelId="{7BD687E0-03B9-4D9A-905A-469358D202C3}" type="pres">
      <dgm:prSet presAssocID="{BA587780-CCDD-44AF-A33A-391BA6A41A10}" presName="rootConnector" presStyleLbl="node3" presStyleIdx="1" presStyleCnt="2"/>
      <dgm:spPr/>
      <dgm:t>
        <a:bodyPr/>
        <a:lstStyle/>
        <a:p>
          <a:endParaRPr lang="es-ES"/>
        </a:p>
      </dgm:t>
    </dgm:pt>
    <dgm:pt modelId="{22DBDEBB-6CBF-4871-B6EB-7F5643169A37}" type="pres">
      <dgm:prSet presAssocID="{BA587780-CCDD-44AF-A33A-391BA6A41A10}" presName="hierChild4" presStyleCnt="0"/>
      <dgm:spPr/>
    </dgm:pt>
    <dgm:pt modelId="{2E4DB527-D6C9-4F2B-A020-5F3FAEBD7CE6}" type="pres">
      <dgm:prSet presAssocID="{BA587780-CCDD-44AF-A33A-391BA6A41A10}" presName="hierChild5" presStyleCnt="0"/>
      <dgm:spPr/>
    </dgm:pt>
    <dgm:pt modelId="{7CA3D052-882C-45D7-9E75-527EFD3C3252}" type="pres">
      <dgm:prSet presAssocID="{C1A9E572-AF9F-4E0E-B7B3-788A23F8F2CD}" presName="hierChild5" presStyleCnt="0"/>
      <dgm:spPr/>
    </dgm:pt>
    <dgm:pt modelId="{3D6417F4-EC97-409D-B2E7-062AE0004048}" type="pres">
      <dgm:prSet presAssocID="{C1CD37CA-7FA3-42DC-8FF3-2A28A2A72ACC}" presName="hierChild3" presStyleCnt="0"/>
      <dgm:spPr/>
    </dgm:pt>
  </dgm:ptLst>
  <dgm:cxnLst>
    <dgm:cxn modelId="{75A9B95C-58AF-4B5F-B76F-CEC4DBA2F121}" type="presOf" srcId="{5A21BBFE-6ABD-493E-BB1A-2509F2C9E023}" destId="{0CC61EA1-AB00-41CB-AA2D-9675AE70CB7D}" srcOrd="0" destOrd="0" presId="urn:microsoft.com/office/officeart/2009/3/layout/HorizontalOrganizationChart"/>
    <dgm:cxn modelId="{6985ED56-DF50-40DA-881B-8C39BD6C01A1}" srcId="{C1CD37CA-7FA3-42DC-8FF3-2A28A2A72ACC}" destId="{C1A9E572-AF9F-4E0E-B7B3-788A23F8F2CD}" srcOrd="1" destOrd="0" parTransId="{0312E3DB-CDED-46EB-A585-F44C77DEB71F}" sibTransId="{E73CEA93-72DD-4BEF-887E-E1D5A7FCBF7C}"/>
    <dgm:cxn modelId="{D3B1265E-0DB4-4B79-AA2B-B60C56751A7B}" type="presOf" srcId="{BA587780-CCDD-44AF-A33A-391BA6A41A10}" destId="{6C1CA84B-3FB2-4D01-91A6-D4572382374D}" srcOrd="0" destOrd="0" presId="urn:microsoft.com/office/officeart/2009/3/layout/HorizontalOrganizationChart"/>
    <dgm:cxn modelId="{BDCB6ADB-26CA-4196-968E-8D821DE8D990}" type="presOf" srcId="{ED50039A-35AE-4B1A-96E3-20C988AA0AA2}" destId="{84923F85-3C3F-430B-81DE-BC50F9B7EDEA}" srcOrd="0" destOrd="0" presId="urn:microsoft.com/office/officeart/2009/3/layout/HorizontalOrganizationChart"/>
    <dgm:cxn modelId="{82A6EA60-763E-4E9C-AAA0-2ED0B3FE7EE1}" type="presOf" srcId="{BA587780-CCDD-44AF-A33A-391BA6A41A10}" destId="{7BD687E0-03B9-4D9A-905A-469358D202C3}" srcOrd="1" destOrd="0" presId="urn:microsoft.com/office/officeart/2009/3/layout/HorizontalOrganizationChart"/>
    <dgm:cxn modelId="{A907218A-671D-40D5-92BA-EC76CDC15A09}" srcId="{E2E379D5-2D9E-4CB6-8CCA-C76951D4B240}" destId="{C1CD37CA-7FA3-42DC-8FF3-2A28A2A72ACC}" srcOrd="0" destOrd="0" parTransId="{3B5E4C63-3F20-4EB4-A340-0A67D2C4EC4B}" sibTransId="{85C3C28B-CAB9-4307-AC85-67AEC69EAD2D}"/>
    <dgm:cxn modelId="{4CFD8A92-658D-47DC-ABE2-3B6A68B78ACB}" type="presOf" srcId="{E2E379D5-2D9E-4CB6-8CCA-C76951D4B240}" destId="{6554F2C3-F625-455F-99A1-4C9CF980527D}" srcOrd="0" destOrd="0" presId="urn:microsoft.com/office/officeart/2009/3/layout/HorizontalOrganizationChart"/>
    <dgm:cxn modelId="{C0A3847D-E012-4FCC-B8A2-A2DB59CCA40E}" srcId="{C1CD37CA-7FA3-42DC-8FF3-2A28A2A72ACC}" destId="{ED50039A-35AE-4B1A-96E3-20C988AA0AA2}" srcOrd="0" destOrd="0" parTransId="{73B8E02A-57EF-4B46-8909-DA86065EC049}" sibTransId="{1A2B366E-49A3-4404-9908-A0392798B0D7}"/>
    <dgm:cxn modelId="{B19C685B-F8B0-4575-8B1D-65D3D6FDFF2B}" srcId="{C1A9E572-AF9F-4E0E-B7B3-788A23F8F2CD}" destId="{BA587780-CCDD-44AF-A33A-391BA6A41A10}" srcOrd="0" destOrd="0" parTransId="{5A21BBFE-6ABD-493E-BB1A-2509F2C9E023}" sibTransId="{367788DE-BD3C-4967-BE6C-0CEFE943AD33}"/>
    <dgm:cxn modelId="{F982A195-C675-4AFE-B7FC-300C77F80195}" type="presOf" srcId="{1246F4E2-17C2-4655-8DFF-9BC8DB54FC4E}" destId="{DF79AD00-B41F-480C-A9C4-5BB882E2142C}" srcOrd="1" destOrd="0" presId="urn:microsoft.com/office/officeart/2009/3/layout/HorizontalOrganizationChart"/>
    <dgm:cxn modelId="{0898B002-826E-41C8-B84D-84BE1011936A}" type="presOf" srcId="{73B8E02A-57EF-4B46-8909-DA86065EC049}" destId="{200C2E5C-205E-4BD6-BDC0-C74B816081D1}" srcOrd="0" destOrd="0" presId="urn:microsoft.com/office/officeart/2009/3/layout/HorizontalOrganizationChart"/>
    <dgm:cxn modelId="{2B87189E-3F37-4E55-B5CD-F3DECD18E1E2}" type="presOf" srcId="{0312E3DB-CDED-46EB-A585-F44C77DEB71F}" destId="{CCA65692-4CCC-4BC7-8FF3-59C1A21D5765}" srcOrd="0" destOrd="0" presId="urn:microsoft.com/office/officeart/2009/3/layout/HorizontalOrganizationChart"/>
    <dgm:cxn modelId="{9DA6D8F9-4E6F-4C88-B679-0BD614251CE7}" srcId="{ED50039A-35AE-4B1A-96E3-20C988AA0AA2}" destId="{1246F4E2-17C2-4655-8DFF-9BC8DB54FC4E}" srcOrd="0" destOrd="0" parTransId="{DBF37994-E2D3-4CB3-95E9-975CE2833B93}" sibTransId="{23F3CAD0-6A6E-42BD-AD71-F1FFAF642377}"/>
    <dgm:cxn modelId="{4E2A66AC-10BC-4999-9697-28465D55E17E}" type="presOf" srcId="{1246F4E2-17C2-4655-8DFF-9BC8DB54FC4E}" destId="{12927837-3B9A-4C3E-A848-F8B9E084F957}" srcOrd="0" destOrd="0" presId="urn:microsoft.com/office/officeart/2009/3/layout/HorizontalOrganizationChart"/>
    <dgm:cxn modelId="{9CDA18F9-07F2-4752-9E6D-0277B1D73922}" type="presOf" srcId="{C1CD37CA-7FA3-42DC-8FF3-2A28A2A72ACC}" destId="{0BE96029-070E-4E0E-B84E-F10B121749C3}" srcOrd="1" destOrd="0" presId="urn:microsoft.com/office/officeart/2009/3/layout/HorizontalOrganizationChart"/>
    <dgm:cxn modelId="{9BCBF4C3-31E4-4256-B5F5-78C74786A49F}" type="presOf" srcId="{C1A9E572-AF9F-4E0E-B7B3-788A23F8F2CD}" destId="{081CA399-8EE1-4386-937C-026EDD4736B1}" srcOrd="0" destOrd="0" presId="urn:microsoft.com/office/officeart/2009/3/layout/HorizontalOrganizationChart"/>
    <dgm:cxn modelId="{68E4C543-95C3-4EA3-A974-539EE5C3F2EC}" type="presOf" srcId="{ED50039A-35AE-4B1A-96E3-20C988AA0AA2}" destId="{FF126AA4-22AE-4375-9E93-D8ED587C6C34}" srcOrd="1" destOrd="0" presId="urn:microsoft.com/office/officeart/2009/3/layout/HorizontalOrganizationChart"/>
    <dgm:cxn modelId="{448B508D-A5F1-415A-9E0B-7E579E8DA6B4}" type="presOf" srcId="{DBF37994-E2D3-4CB3-95E9-975CE2833B93}" destId="{E2F9D1D7-E93E-4D9F-8E1B-057654789B3C}" srcOrd="0" destOrd="0" presId="urn:microsoft.com/office/officeart/2009/3/layout/HorizontalOrganizationChart"/>
    <dgm:cxn modelId="{50FC1ADE-C112-4B35-A4A4-7DFA37620875}" type="presOf" srcId="{C1CD37CA-7FA3-42DC-8FF3-2A28A2A72ACC}" destId="{F12F1CBD-B891-4670-8038-A3950972EBE0}" srcOrd="0" destOrd="0" presId="urn:microsoft.com/office/officeart/2009/3/layout/HorizontalOrganizationChart"/>
    <dgm:cxn modelId="{77D57F84-DC55-48FB-96D4-8CF2C690E53E}" type="presOf" srcId="{C1A9E572-AF9F-4E0E-B7B3-788A23F8F2CD}" destId="{559C2BA1-17E0-45E5-B3A5-25123045161B}" srcOrd="1" destOrd="0" presId="urn:microsoft.com/office/officeart/2009/3/layout/HorizontalOrganizationChart"/>
    <dgm:cxn modelId="{8D549503-191E-4B5C-973B-3D29D711FFCB}" type="presParOf" srcId="{6554F2C3-F625-455F-99A1-4C9CF980527D}" destId="{C7D0C652-0CF9-472B-9AE9-4079D8726A7E}" srcOrd="0" destOrd="0" presId="urn:microsoft.com/office/officeart/2009/3/layout/HorizontalOrganizationChart"/>
    <dgm:cxn modelId="{3FE0D624-3758-415F-A916-740070E3632B}" type="presParOf" srcId="{C7D0C652-0CF9-472B-9AE9-4079D8726A7E}" destId="{60BA87B3-CAFE-420D-BBB5-CA24325A2AB7}" srcOrd="0" destOrd="0" presId="urn:microsoft.com/office/officeart/2009/3/layout/HorizontalOrganizationChart"/>
    <dgm:cxn modelId="{9DB33A6B-96F4-4366-A068-706C278A6E85}" type="presParOf" srcId="{60BA87B3-CAFE-420D-BBB5-CA24325A2AB7}" destId="{F12F1CBD-B891-4670-8038-A3950972EBE0}" srcOrd="0" destOrd="0" presId="urn:microsoft.com/office/officeart/2009/3/layout/HorizontalOrganizationChart"/>
    <dgm:cxn modelId="{9DC0724F-FBC8-43A4-BDA3-AE112000E0D1}" type="presParOf" srcId="{60BA87B3-CAFE-420D-BBB5-CA24325A2AB7}" destId="{0BE96029-070E-4E0E-B84E-F10B121749C3}" srcOrd="1" destOrd="0" presId="urn:microsoft.com/office/officeart/2009/3/layout/HorizontalOrganizationChart"/>
    <dgm:cxn modelId="{BF85EA51-1E88-4211-B2CD-19F8CE295DB6}" type="presParOf" srcId="{C7D0C652-0CF9-472B-9AE9-4079D8726A7E}" destId="{314A5711-3B19-4292-9FD9-A41DC7FAA39F}" srcOrd="1" destOrd="0" presId="urn:microsoft.com/office/officeart/2009/3/layout/HorizontalOrganizationChart"/>
    <dgm:cxn modelId="{8C4255F3-9F12-4EC1-810A-0662C86717F2}" type="presParOf" srcId="{314A5711-3B19-4292-9FD9-A41DC7FAA39F}" destId="{200C2E5C-205E-4BD6-BDC0-C74B816081D1}" srcOrd="0" destOrd="0" presId="urn:microsoft.com/office/officeart/2009/3/layout/HorizontalOrganizationChart"/>
    <dgm:cxn modelId="{110626CF-BFF1-4946-8391-27FCD13235E4}" type="presParOf" srcId="{314A5711-3B19-4292-9FD9-A41DC7FAA39F}" destId="{167BC41E-BD7F-420A-AD58-4DE29252CC90}" srcOrd="1" destOrd="0" presId="urn:microsoft.com/office/officeart/2009/3/layout/HorizontalOrganizationChart"/>
    <dgm:cxn modelId="{BF52B85A-45EB-4F6C-A570-1CE25C3BD2B2}" type="presParOf" srcId="{167BC41E-BD7F-420A-AD58-4DE29252CC90}" destId="{4946C7E0-AD71-4D6A-96C5-0E32464ABE0F}" srcOrd="0" destOrd="0" presId="urn:microsoft.com/office/officeart/2009/3/layout/HorizontalOrganizationChart"/>
    <dgm:cxn modelId="{38B43001-98D7-4C72-A98A-C0B00D78E80B}" type="presParOf" srcId="{4946C7E0-AD71-4D6A-96C5-0E32464ABE0F}" destId="{84923F85-3C3F-430B-81DE-BC50F9B7EDEA}" srcOrd="0" destOrd="0" presId="urn:microsoft.com/office/officeart/2009/3/layout/HorizontalOrganizationChart"/>
    <dgm:cxn modelId="{79FC9F05-440B-4189-84FB-E6E5380E4F75}" type="presParOf" srcId="{4946C7E0-AD71-4D6A-96C5-0E32464ABE0F}" destId="{FF126AA4-22AE-4375-9E93-D8ED587C6C34}" srcOrd="1" destOrd="0" presId="urn:microsoft.com/office/officeart/2009/3/layout/HorizontalOrganizationChart"/>
    <dgm:cxn modelId="{D519DDFC-804C-46DD-9F87-E732AFEFAC63}" type="presParOf" srcId="{167BC41E-BD7F-420A-AD58-4DE29252CC90}" destId="{74E8A5A4-A325-43DF-97FA-B90E00E3C398}" srcOrd="1" destOrd="0" presId="urn:microsoft.com/office/officeart/2009/3/layout/HorizontalOrganizationChart"/>
    <dgm:cxn modelId="{2D016DB2-1527-4AF5-9CA5-108022D51E15}" type="presParOf" srcId="{74E8A5A4-A325-43DF-97FA-B90E00E3C398}" destId="{E2F9D1D7-E93E-4D9F-8E1B-057654789B3C}" srcOrd="0" destOrd="0" presId="urn:microsoft.com/office/officeart/2009/3/layout/HorizontalOrganizationChart"/>
    <dgm:cxn modelId="{51D750CD-6E6D-442B-9713-09244694F66D}" type="presParOf" srcId="{74E8A5A4-A325-43DF-97FA-B90E00E3C398}" destId="{B3279BCD-3C43-4D52-98B4-AF77E6C045B9}" srcOrd="1" destOrd="0" presId="urn:microsoft.com/office/officeart/2009/3/layout/HorizontalOrganizationChart"/>
    <dgm:cxn modelId="{9B10D165-9386-4FB1-9449-CC4D1485CEA0}" type="presParOf" srcId="{B3279BCD-3C43-4D52-98B4-AF77E6C045B9}" destId="{C7DD37A5-C8C8-44BF-BA5F-61278245D66C}" srcOrd="0" destOrd="0" presId="urn:microsoft.com/office/officeart/2009/3/layout/HorizontalOrganizationChart"/>
    <dgm:cxn modelId="{0F5141E2-3229-49AB-998B-7CB0C1392A87}" type="presParOf" srcId="{C7DD37A5-C8C8-44BF-BA5F-61278245D66C}" destId="{12927837-3B9A-4C3E-A848-F8B9E084F957}" srcOrd="0" destOrd="0" presId="urn:microsoft.com/office/officeart/2009/3/layout/HorizontalOrganizationChart"/>
    <dgm:cxn modelId="{BBBEB246-BD2A-4775-BB74-F1C1087078C0}" type="presParOf" srcId="{C7DD37A5-C8C8-44BF-BA5F-61278245D66C}" destId="{DF79AD00-B41F-480C-A9C4-5BB882E2142C}" srcOrd="1" destOrd="0" presId="urn:microsoft.com/office/officeart/2009/3/layout/HorizontalOrganizationChart"/>
    <dgm:cxn modelId="{815071B9-271D-4493-B350-952B3BF31D16}" type="presParOf" srcId="{B3279BCD-3C43-4D52-98B4-AF77E6C045B9}" destId="{85B65329-7B19-4326-83E2-1B89BD51F9FA}" srcOrd="1" destOrd="0" presId="urn:microsoft.com/office/officeart/2009/3/layout/HorizontalOrganizationChart"/>
    <dgm:cxn modelId="{E7B41A3A-F1EF-4A92-A62F-5E70008B4A77}" type="presParOf" srcId="{B3279BCD-3C43-4D52-98B4-AF77E6C045B9}" destId="{747D3970-88C7-4E57-9AC5-87877DF4C2E4}" srcOrd="2" destOrd="0" presId="urn:microsoft.com/office/officeart/2009/3/layout/HorizontalOrganizationChart"/>
    <dgm:cxn modelId="{AF4A93BA-50CC-47D4-870D-4D22CE22816E}" type="presParOf" srcId="{167BC41E-BD7F-420A-AD58-4DE29252CC90}" destId="{1E958746-0C62-49EA-8DB5-7C384926BF3D}" srcOrd="2" destOrd="0" presId="urn:microsoft.com/office/officeart/2009/3/layout/HorizontalOrganizationChart"/>
    <dgm:cxn modelId="{D48557C5-ED28-47DE-AEA1-1DF0C0068396}" type="presParOf" srcId="{314A5711-3B19-4292-9FD9-A41DC7FAA39F}" destId="{CCA65692-4CCC-4BC7-8FF3-59C1A21D5765}" srcOrd="2" destOrd="0" presId="urn:microsoft.com/office/officeart/2009/3/layout/HorizontalOrganizationChart"/>
    <dgm:cxn modelId="{808A5BC2-261F-4FD6-A8CF-92715EFAF1FB}" type="presParOf" srcId="{314A5711-3B19-4292-9FD9-A41DC7FAA39F}" destId="{72902510-F909-41DC-8077-8B890D03002F}" srcOrd="3" destOrd="0" presId="urn:microsoft.com/office/officeart/2009/3/layout/HorizontalOrganizationChart"/>
    <dgm:cxn modelId="{468F6C45-77DC-42DD-8360-4748F77A4396}" type="presParOf" srcId="{72902510-F909-41DC-8077-8B890D03002F}" destId="{CEAD2AA3-BEB1-48B6-BC7E-BA38E85344F3}" srcOrd="0" destOrd="0" presId="urn:microsoft.com/office/officeart/2009/3/layout/HorizontalOrganizationChart"/>
    <dgm:cxn modelId="{A3557DC7-473C-4C29-BC88-A9C2C4BAC3FD}" type="presParOf" srcId="{CEAD2AA3-BEB1-48B6-BC7E-BA38E85344F3}" destId="{081CA399-8EE1-4386-937C-026EDD4736B1}" srcOrd="0" destOrd="0" presId="urn:microsoft.com/office/officeart/2009/3/layout/HorizontalOrganizationChart"/>
    <dgm:cxn modelId="{0C5B84F8-D337-4B83-B4AF-A6281CE48C2F}" type="presParOf" srcId="{CEAD2AA3-BEB1-48B6-BC7E-BA38E85344F3}" destId="{559C2BA1-17E0-45E5-B3A5-25123045161B}" srcOrd="1" destOrd="0" presId="urn:microsoft.com/office/officeart/2009/3/layout/HorizontalOrganizationChart"/>
    <dgm:cxn modelId="{B946A679-EF4B-48FD-94B4-46C96D26AA2D}" type="presParOf" srcId="{72902510-F909-41DC-8077-8B890D03002F}" destId="{03DF8972-C6DB-4ED3-B283-3436859E49FC}" srcOrd="1" destOrd="0" presId="urn:microsoft.com/office/officeart/2009/3/layout/HorizontalOrganizationChart"/>
    <dgm:cxn modelId="{89C4FA0B-9D3C-4CC8-B35B-C326DE714E73}" type="presParOf" srcId="{03DF8972-C6DB-4ED3-B283-3436859E49FC}" destId="{0CC61EA1-AB00-41CB-AA2D-9675AE70CB7D}" srcOrd="0" destOrd="0" presId="urn:microsoft.com/office/officeart/2009/3/layout/HorizontalOrganizationChart"/>
    <dgm:cxn modelId="{4A355B29-A04E-4CC2-900E-37BAEEB90987}" type="presParOf" srcId="{03DF8972-C6DB-4ED3-B283-3436859E49FC}" destId="{6D72BE9E-5B3A-4DB7-B64D-F777E6938353}" srcOrd="1" destOrd="0" presId="urn:microsoft.com/office/officeart/2009/3/layout/HorizontalOrganizationChart"/>
    <dgm:cxn modelId="{86D50D5D-FD5D-4CCD-A8E5-6E51B545D913}" type="presParOf" srcId="{6D72BE9E-5B3A-4DB7-B64D-F777E6938353}" destId="{7FA12444-33B6-4A43-87F8-1CDBF1DB23AA}" srcOrd="0" destOrd="0" presId="urn:microsoft.com/office/officeart/2009/3/layout/HorizontalOrganizationChart"/>
    <dgm:cxn modelId="{52A89121-EA57-482A-A1AA-886514B3C08B}" type="presParOf" srcId="{7FA12444-33B6-4A43-87F8-1CDBF1DB23AA}" destId="{6C1CA84B-3FB2-4D01-91A6-D4572382374D}" srcOrd="0" destOrd="0" presId="urn:microsoft.com/office/officeart/2009/3/layout/HorizontalOrganizationChart"/>
    <dgm:cxn modelId="{DD593877-3F7D-4B4D-8B51-5B82AE7B55C0}" type="presParOf" srcId="{7FA12444-33B6-4A43-87F8-1CDBF1DB23AA}" destId="{7BD687E0-03B9-4D9A-905A-469358D202C3}" srcOrd="1" destOrd="0" presId="urn:microsoft.com/office/officeart/2009/3/layout/HorizontalOrganizationChart"/>
    <dgm:cxn modelId="{301B2759-D140-465C-A82A-D0A4F81B65D9}" type="presParOf" srcId="{6D72BE9E-5B3A-4DB7-B64D-F777E6938353}" destId="{22DBDEBB-6CBF-4871-B6EB-7F5643169A37}" srcOrd="1" destOrd="0" presId="urn:microsoft.com/office/officeart/2009/3/layout/HorizontalOrganizationChart"/>
    <dgm:cxn modelId="{22BC2241-5503-4829-9602-7BB2893C8928}" type="presParOf" srcId="{6D72BE9E-5B3A-4DB7-B64D-F777E6938353}" destId="{2E4DB527-D6C9-4F2B-A020-5F3FAEBD7CE6}" srcOrd="2" destOrd="0" presId="urn:microsoft.com/office/officeart/2009/3/layout/HorizontalOrganizationChart"/>
    <dgm:cxn modelId="{DD35DFFF-14B6-444A-809A-FE17B85C1086}" type="presParOf" srcId="{72902510-F909-41DC-8077-8B890D03002F}" destId="{7CA3D052-882C-45D7-9E75-527EFD3C3252}" srcOrd="2" destOrd="0" presId="urn:microsoft.com/office/officeart/2009/3/layout/HorizontalOrganizationChart"/>
    <dgm:cxn modelId="{D2A4AB44-C82B-4AAC-9E23-612AA0A22DA1}" type="presParOf" srcId="{C7D0C652-0CF9-472B-9AE9-4079D8726A7E}" destId="{3D6417F4-EC97-409D-B2E7-062AE0004048}"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215B95-9434-4FA6-BF25-D34EB13E464A}" type="doc">
      <dgm:prSet loTypeId="urn:microsoft.com/office/officeart/2008/layout/AlternatingPictureCircles" loCatId="picture" qsTypeId="urn:microsoft.com/office/officeart/2005/8/quickstyle/simple1" qsCatId="simple" csTypeId="urn:microsoft.com/office/officeart/2005/8/colors/colorful4" csCatId="colorful" phldr="1"/>
      <dgm:spPr/>
      <dgm:t>
        <a:bodyPr/>
        <a:lstStyle/>
        <a:p>
          <a:endParaRPr lang="es-ES"/>
        </a:p>
      </dgm:t>
    </dgm:pt>
    <dgm:pt modelId="{8AB2613C-8528-4D6A-B15D-DE9D42D2DCC0}">
      <dgm:prSet phldrT="[Texto]" custT="1"/>
      <dgm:spPr/>
      <dgm:t>
        <a:bodyPr/>
        <a:lstStyle/>
        <a:p>
          <a:r>
            <a:rPr lang="es-ES" sz="1200" dirty="0" smtClean="0">
              <a:latin typeface="Times New Roman" panose="02020603050405020304" pitchFamily="18" charset="0"/>
              <a:cs typeface="Times New Roman" panose="02020603050405020304" pitchFamily="18" charset="0"/>
            </a:rPr>
            <a:t>Amenaza del avance del proceso de erosión regresiva</a:t>
          </a:r>
          <a:endParaRPr lang="es-ES" sz="1200" dirty="0">
            <a:latin typeface="Times New Roman" panose="02020603050405020304" pitchFamily="18" charset="0"/>
            <a:cs typeface="Times New Roman" panose="02020603050405020304" pitchFamily="18" charset="0"/>
          </a:endParaRPr>
        </a:p>
      </dgm:t>
    </dgm:pt>
    <dgm:pt modelId="{04061581-6DF5-45C4-9D12-D40113D02679}" type="parTrans" cxnId="{8E6EE74F-9B8D-42FA-9CFB-9CFA55EA9F21}">
      <dgm:prSet/>
      <dgm:spPr/>
      <dgm:t>
        <a:bodyPr/>
        <a:lstStyle/>
        <a:p>
          <a:endParaRPr lang="es-ES"/>
        </a:p>
      </dgm:t>
    </dgm:pt>
    <dgm:pt modelId="{7E848CA2-3E17-44CF-8876-80C8C017D633}" type="sibTrans" cxnId="{8E6EE74F-9B8D-42FA-9CFB-9CFA55EA9F21}">
      <dgm:prSet/>
      <dgm:spPr/>
      <dgm:t>
        <a:bodyPr/>
        <a:lstStyle/>
        <a:p>
          <a:endParaRPr lang="es-ES"/>
        </a:p>
      </dgm:t>
    </dgm:pt>
    <dgm:pt modelId="{F58745A3-AD6F-4AA1-B7D2-06678285E80B}">
      <dgm:prSet phldrT="[Texto]" custT="1"/>
      <dgm:spPr/>
      <dgm:t>
        <a:bodyPr/>
        <a:lstStyle/>
        <a:p>
          <a:r>
            <a:rPr lang="es-MX" sz="1200" dirty="0" smtClean="0">
              <a:latin typeface="Times New Roman" panose="02020603050405020304" pitchFamily="18" charset="0"/>
              <a:cs typeface="Times New Roman" panose="02020603050405020304" pitchFamily="18" charset="0"/>
            </a:rPr>
            <a:t>Implantación de obras hidráulicas</a:t>
          </a:r>
        </a:p>
      </dgm:t>
    </dgm:pt>
    <dgm:pt modelId="{9D697571-92EC-4E8D-B276-50000322C6E8}" type="parTrans" cxnId="{319A7CF4-1536-4451-B8DB-ED446CF95B19}">
      <dgm:prSet/>
      <dgm:spPr/>
      <dgm:t>
        <a:bodyPr/>
        <a:lstStyle/>
        <a:p>
          <a:endParaRPr lang="es-ES"/>
        </a:p>
      </dgm:t>
    </dgm:pt>
    <dgm:pt modelId="{504402FA-0920-4633-B03C-C5A359F6F0FF}" type="sibTrans" cxnId="{319A7CF4-1536-4451-B8DB-ED446CF95B19}">
      <dgm:prSet/>
      <dgm:spPr/>
      <dgm:t>
        <a:bodyPr/>
        <a:lstStyle/>
        <a:p>
          <a:endParaRPr lang="es-ES"/>
        </a:p>
      </dgm:t>
    </dgm:pt>
    <dgm:pt modelId="{05C64182-5CA0-4665-B070-9EF1A17ED32B}" type="pres">
      <dgm:prSet presAssocID="{E4215B95-9434-4FA6-BF25-D34EB13E464A}" presName="Name0" presStyleCnt="0">
        <dgm:presLayoutVars>
          <dgm:chMax/>
          <dgm:chPref/>
          <dgm:dir/>
        </dgm:presLayoutVars>
      </dgm:prSet>
      <dgm:spPr/>
      <dgm:t>
        <a:bodyPr/>
        <a:lstStyle/>
        <a:p>
          <a:endParaRPr lang="es-EC"/>
        </a:p>
      </dgm:t>
    </dgm:pt>
    <dgm:pt modelId="{6D4D1002-61AB-41D8-B604-2961878CE4D9}" type="pres">
      <dgm:prSet presAssocID="{8AB2613C-8528-4D6A-B15D-DE9D42D2DCC0}" presName="composite" presStyleCnt="0"/>
      <dgm:spPr/>
    </dgm:pt>
    <dgm:pt modelId="{F7A5A014-D47F-49D2-8430-54234E035349}" type="pres">
      <dgm:prSet presAssocID="{8AB2613C-8528-4D6A-B15D-DE9D42D2DCC0}" presName="Accent" presStyleLbl="alignNode1" presStyleIdx="0" presStyleCnt="3" custLinFactNeighborX="-1487" custLinFactNeighborY="-25">
        <dgm:presLayoutVars>
          <dgm:chMax val="0"/>
          <dgm:chPref val="0"/>
        </dgm:presLayoutVars>
      </dgm:prSet>
      <dgm:spPr/>
    </dgm:pt>
    <dgm:pt modelId="{09CE64CF-1825-481A-A61F-46E59849BAD3}" type="pres">
      <dgm:prSet presAssocID="{8AB2613C-8528-4D6A-B15D-DE9D42D2DCC0}" presName="Image" presStyleLbl="bgImgPlace1" presStyleIdx="0" presStyleCnt="2" custScaleX="85037" custScaleY="92953" custLinFactNeighborX="3760">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endParaRPr lang="es-ES"/>
        </a:p>
      </dgm:t>
    </dgm:pt>
    <dgm:pt modelId="{263C7FE7-C209-4CF3-8895-357D561E6019}" type="pres">
      <dgm:prSet presAssocID="{8AB2613C-8528-4D6A-B15D-DE9D42D2DCC0}" presName="Parent" presStyleLbl="fgAccFollowNode1" presStyleIdx="0" presStyleCnt="2">
        <dgm:presLayoutVars>
          <dgm:chMax val="0"/>
          <dgm:chPref val="0"/>
          <dgm:bulletEnabled val="1"/>
        </dgm:presLayoutVars>
      </dgm:prSet>
      <dgm:spPr/>
      <dgm:t>
        <a:bodyPr/>
        <a:lstStyle/>
        <a:p>
          <a:endParaRPr lang="es-ES"/>
        </a:p>
      </dgm:t>
    </dgm:pt>
    <dgm:pt modelId="{6CAD09D1-BB1B-451B-A954-CCAE74A91095}" type="pres">
      <dgm:prSet presAssocID="{8AB2613C-8528-4D6A-B15D-DE9D42D2DCC0}" presName="Space" presStyleCnt="0">
        <dgm:presLayoutVars>
          <dgm:chMax val="0"/>
          <dgm:chPref val="0"/>
        </dgm:presLayoutVars>
      </dgm:prSet>
      <dgm:spPr/>
    </dgm:pt>
    <dgm:pt modelId="{D8223EA0-17F0-48DE-8799-CBE2C61B9B2F}" type="pres">
      <dgm:prSet presAssocID="{7E848CA2-3E17-44CF-8876-80C8C017D633}" presName="ConnectorComposite" presStyleCnt="0"/>
      <dgm:spPr/>
    </dgm:pt>
    <dgm:pt modelId="{09D37CF0-74D3-4D75-8D23-0B9FF9B15B96}" type="pres">
      <dgm:prSet presAssocID="{7E848CA2-3E17-44CF-8876-80C8C017D633}" presName="TopSpacing" presStyleCnt="0"/>
      <dgm:spPr/>
    </dgm:pt>
    <dgm:pt modelId="{A612F33D-60E5-49C6-A670-AC7151F43918}" type="pres">
      <dgm:prSet presAssocID="{7E848CA2-3E17-44CF-8876-80C8C017D633}" presName="Connector" presStyleLbl="alignNode1" presStyleIdx="1" presStyleCnt="3"/>
      <dgm:spPr/>
    </dgm:pt>
    <dgm:pt modelId="{782E51A8-4AFF-4759-B4EA-8F8513A326F4}" type="pres">
      <dgm:prSet presAssocID="{7E848CA2-3E17-44CF-8876-80C8C017D633}" presName="BottomSpacing" presStyleCnt="0"/>
      <dgm:spPr/>
    </dgm:pt>
    <dgm:pt modelId="{9BF34795-B79F-44FB-A3EB-33AA7FC91390}" type="pres">
      <dgm:prSet presAssocID="{F58745A3-AD6F-4AA1-B7D2-06678285E80B}" presName="composite" presStyleCnt="0"/>
      <dgm:spPr/>
    </dgm:pt>
    <dgm:pt modelId="{82D14A2A-4B88-499B-8EEE-E080AD8F51C8}" type="pres">
      <dgm:prSet presAssocID="{F58745A3-AD6F-4AA1-B7D2-06678285E80B}" presName="Accent" presStyleLbl="alignNode1" presStyleIdx="2" presStyleCnt="3">
        <dgm:presLayoutVars>
          <dgm:chMax val="0"/>
          <dgm:chPref val="0"/>
        </dgm:presLayoutVars>
      </dgm:prSet>
      <dgm:spPr/>
    </dgm:pt>
    <dgm:pt modelId="{297787EC-F176-4F04-B05B-F86CBFA09E1E}" type="pres">
      <dgm:prSet presAssocID="{F58745A3-AD6F-4AA1-B7D2-06678285E80B}" presName="Image" presStyleLbl="bgImgPlace1" presStyleIdx="1" presStyleCnt="2" custScaleX="91085" custScaleY="91493" custLinFactNeighborX="-4128" custLinFactNeighborY="-8275">
        <dgm:presLayoutVars>
          <dgm:chMax val="0"/>
          <dgm:chPref val="0"/>
          <dgm:bulletEnabled val="1"/>
        </dgm:presLayoutVars>
      </dgm:prSet>
      <dgm:spPr>
        <a:blipFill rotWithShape="1">
          <a:blip xmlns:r="http://schemas.openxmlformats.org/officeDocument/2006/relationships" r:embed="rId2"/>
          <a:stretch>
            <a:fillRect/>
          </a:stretch>
        </a:blipFill>
      </dgm:spPr>
      <dgm:t>
        <a:bodyPr/>
        <a:lstStyle/>
        <a:p>
          <a:endParaRPr lang="es-ES"/>
        </a:p>
      </dgm:t>
    </dgm:pt>
    <dgm:pt modelId="{27387CAF-E7BF-4C15-B483-C88A7B086406}" type="pres">
      <dgm:prSet presAssocID="{F58745A3-AD6F-4AA1-B7D2-06678285E80B}" presName="Parent" presStyleLbl="fgAccFollowNode1" presStyleIdx="1" presStyleCnt="2">
        <dgm:presLayoutVars>
          <dgm:chMax val="0"/>
          <dgm:chPref val="0"/>
          <dgm:bulletEnabled val="1"/>
        </dgm:presLayoutVars>
      </dgm:prSet>
      <dgm:spPr/>
      <dgm:t>
        <a:bodyPr/>
        <a:lstStyle/>
        <a:p>
          <a:endParaRPr lang="es-ES"/>
        </a:p>
      </dgm:t>
    </dgm:pt>
    <dgm:pt modelId="{FFE9E5CD-D5D5-4D8C-98A4-D81E7C92D771}" type="pres">
      <dgm:prSet presAssocID="{F58745A3-AD6F-4AA1-B7D2-06678285E80B}" presName="Space" presStyleCnt="0">
        <dgm:presLayoutVars>
          <dgm:chMax val="0"/>
          <dgm:chPref val="0"/>
        </dgm:presLayoutVars>
      </dgm:prSet>
      <dgm:spPr/>
    </dgm:pt>
  </dgm:ptLst>
  <dgm:cxnLst>
    <dgm:cxn modelId="{68048CDE-B9E2-4125-9856-ECDDC802929C}" type="presOf" srcId="{8AB2613C-8528-4D6A-B15D-DE9D42D2DCC0}" destId="{263C7FE7-C209-4CF3-8895-357D561E6019}" srcOrd="0" destOrd="0" presId="urn:microsoft.com/office/officeart/2008/layout/AlternatingPictureCircles"/>
    <dgm:cxn modelId="{ED24A6AA-4F51-489E-B308-4329CB618F41}" type="presOf" srcId="{E4215B95-9434-4FA6-BF25-D34EB13E464A}" destId="{05C64182-5CA0-4665-B070-9EF1A17ED32B}" srcOrd="0" destOrd="0" presId="urn:microsoft.com/office/officeart/2008/layout/AlternatingPictureCircles"/>
    <dgm:cxn modelId="{8E6EE74F-9B8D-42FA-9CFB-9CFA55EA9F21}" srcId="{E4215B95-9434-4FA6-BF25-D34EB13E464A}" destId="{8AB2613C-8528-4D6A-B15D-DE9D42D2DCC0}" srcOrd="0" destOrd="0" parTransId="{04061581-6DF5-45C4-9D12-D40113D02679}" sibTransId="{7E848CA2-3E17-44CF-8876-80C8C017D633}"/>
    <dgm:cxn modelId="{2FE24CC5-0FA2-487D-8CF2-12306EB26B57}" type="presOf" srcId="{F58745A3-AD6F-4AA1-B7D2-06678285E80B}" destId="{27387CAF-E7BF-4C15-B483-C88A7B086406}" srcOrd="0" destOrd="0" presId="urn:microsoft.com/office/officeart/2008/layout/AlternatingPictureCircles"/>
    <dgm:cxn modelId="{319A7CF4-1536-4451-B8DB-ED446CF95B19}" srcId="{E4215B95-9434-4FA6-BF25-D34EB13E464A}" destId="{F58745A3-AD6F-4AA1-B7D2-06678285E80B}" srcOrd="1" destOrd="0" parTransId="{9D697571-92EC-4E8D-B276-50000322C6E8}" sibTransId="{504402FA-0920-4633-B03C-C5A359F6F0FF}"/>
    <dgm:cxn modelId="{323B9721-9EDC-4EED-B936-ED648EA7DD4E}" type="presParOf" srcId="{05C64182-5CA0-4665-B070-9EF1A17ED32B}" destId="{6D4D1002-61AB-41D8-B604-2961878CE4D9}" srcOrd="0" destOrd="0" presId="urn:microsoft.com/office/officeart/2008/layout/AlternatingPictureCircles"/>
    <dgm:cxn modelId="{B3F7ABE9-3DB0-4CE6-96D7-3423A34C0E18}" type="presParOf" srcId="{6D4D1002-61AB-41D8-B604-2961878CE4D9}" destId="{F7A5A014-D47F-49D2-8430-54234E035349}" srcOrd="0" destOrd="0" presId="urn:microsoft.com/office/officeart/2008/layout/AlternatingPictureCircles"/>
    <dgm:cxn modelId="{8A5F1943-9464-4D88-A5DE-5EC805D83BF0}" type="presParOf" srcId="{6D4D1002-61AB-41D8-B604-2961878CE4D9}" destId="{09CE64CF-1825-481A-A61F-46E59849BAD3}" srcOrd="1" destOrd="0" presId="urn:microsoft.com/office/officeart/2008/layout/AlternatingPictureCircles"/>
    <dgm:cxn modelId="{CF6B21D3-3761-4CB8-8885-9CCB68C9E358}" type="presParOf" srcId="{6D4D1002-61AB-41D8-B604-2961878CE4D9}" destId="{263C7FE7-C209-4CF3-8895-357D561E6019}" srcOrd="2" destOrd="0" presId="urn:microsoft.com/office/officeart/2008/layout/AlternatingPictureCircles"/>
    <dgm:cxn modelId="{F61ED061-102C-47E0-9D26-481D72AD7D96}" type="presParOf" srcId="{6D4D1002-61AB-41D8-B604-2961878CE4D9}" destId="{6CAD09D1-BB1B-451B-A954-CCAE74A91095}" srcOrd="3" destOrd="0" presId="urn:microsoft.com/office/officeart/2008/layout/AlternatingPictureCircles"/>
    <dgm:cxn modelId="{686E7128-44BC-476D-9717-FC3539F9C5FA}" type="presParOf" srcId="{05C64182-5CA0-4665-B070-9EF1A17ED32B}" destId="{D8223EA0-17F0-48DE-8799-CBE2C61B9B2F}" srcOrd="1" destOrd="0" presId="urn:microsoft.com/office/officeart/2008/layout/AlternatingPictureCircles"/>
    <dgm:cxn modelId="{91C5504D-64BA-4430-812D-7C42863BC558}" type="presParOf" srcId="{D8223EA0-17F0-48DE-8799-CBE2C61B9B2F}" destId="{09D37CF0-74D3-4D75-8D23-0B9FF9B15B96}" srcOrd="0" destOrd="0" presId="urn:microsoft.com/office/officeart/2008/layout/AlternatingPictureCircles"/>
    <dgm:cxn modelId="{317D7460-7812-45DB-A8AC-FB77E31B91FA}" type="presParOf" srcId="{D8223EA0-17F0-48DE-8799-CBE2C61B9B2F}" destId="{A612F33D-60E5-49C6-A670-AC7151F43918}" srcOrd="1" destOrd="0" presId="urn:microsoft.com/office/officeart/2008/layout/AlternatingPictureCircles"/>
    <dgm:cxn modelId="{2084A745-A176-4504-B630-A6799739C4FE}" type="presParOf" srcId="{D8223EA0-17F0-48DE-8799-CBE2C61B9B2F}" destId="{782E51A8-4AFF-4759-B4EA-8F8513A326F4}" srcOrd="2" destOrd="0" presId="urn:microsoft.com/office/officeart/2008/layout/AlternatingPictureCircles"/>
    <dgm:cxn modelId="{0278AC95-F13E-4D98-B458-CE11CC98DB46}" type="presParOf" srcId="{05C64182-5CA0-4665-B070-9EF1A17ED32B}" destId="{9BF34795-B79F-44FB-A3EB-33AA7FC91390}" srcOrd="2" destOrd="0" presId="urn:microsoft.com/office/officeart/2008/layout/AlternatingPictureCircles"/>
    <dgm:cxn modelId="{F5815E4E-AE38-453D-929C-B7D90A2A7C2A}" type="presParOf" srcId="{9BF34795-B79F-44FB-A3EB-33AA7FC91390}" destId="{82D14A2A-4B88-499B-8EEE-E080AD8F51C8}" srcOrd="0" destOrd="0" presId="urn:microsoft.com/office/officeart/2008/layout/AlternatingPictureCircles"/>
    <dgm:cxn modelId="{1A38105E-0D66-4327-82A8-35B4B159E6F6}" type="presParOf" srcId="{9BF34795-B79F-44FB-A3EB-33AA7FC91390}" destId="{297787EC-F176-4F04-B05B-F86CBFA09E1E}" srcOrd="1" destOrd="0" presId="urn:microsoft.com/office/officeart/2008/layout/AlternatingPictureCircles"/>
    <dgm:cxn modelId="{5B7F0433-DEA7-4765-8D6B-945C044B6DD7}" type="presParOf" srcId="{9BF34795-B79F-44FB-A3EB-33AA7FC91390}" destId="{27387CAF-E7BF-4C15-B483-C88A7B086406}" srcOrd="2" destOrd="0" presId="urn:microsoft.com/office/officeart/2008/layout/AlternatingPictureCircles"/>
    <dgm:cxn modelId="{066522EF-DE1F-4911-B271-0105F9BB597F}" type="presParOf" srcId="{9BF34795-B79F-44FB-A3EB-33AA7FC91390}" destId="{FFE9E5CD-D5D5-4D8C-98A4-D81E7C92D771}" srcOrd="3" destOrd="0" presId="urn:microsoft.com/office/officeart/2008/layout/AlternatingPictureCircl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215B95-9434-4FA6-BF25-D34EB13E464A}" type="doc">
      <dgm:prSet loTypeId="urn:microsoft.com/office/officeart/2008/layout/AlternatingPictureCircles" loCatId="picture" qsTypeId="urn:microsoft.com/office/officeart/2005/8/quickstyle/simple1" qsCatId="simple" csTypeId="urn:microsoft.com/office/officeart/2005/8/colors/colorful4" csCatId="colorful" phldr="1"/>
      <dgm:spPr/>
      <dgm:t>
        <a:bodyPr/>
        <a:lstStyle/>
        <a:p>
          <a:endParaRPr lang="es-ES"/>
        </a:p>
      </dgm:t>
    </dgm:pt>
    <dgm:pt modelId="{8AB2613C-8528-4D6A-B15D-DE9D42D2DCC0}">
      <dgm:prSet phldrT="[Texto]" custT="1"/>
      <dgm:spPr/>
      <dgm:t>
        <a:bodyPr/>
        <a:lstStyle/>
        <a:p>
          <a:r>
            <a:rPr lang="es-ES" sz="1200" dirty="0" smtClean="0">
              <a:latin typeface="Times New Roman" panose="02020603050405020304" pitchFamily="18" charset="0"/>
              <a:cs typeface="Times New Roman" panose="02020603050405020304" pitchFamily="18" charset="0"/>
            </a:rPr>
            <a:t>Salto formado durante un aproximado de 2 meses </a:t>
          </a:r>
          <a:endParaRPr lang="es-ES" sz="1200" dirty="0">
            <a:latin typeface="Times New Roman" panose="02020603050405020304" pitchFamily="18" charset="0"/>
            <a:cs typeface="Times New Roman" panose="02020603050405020304" pitchFamily="18" charset="0"/>
          </a:endParaRPr>
        </a:p>
      </dgm:t>
    </dgm:pt>
    <dgm:pt modelId="{04061581-6DF5-45C4-9D12-D40113D02679}" type="parTrans" cxnId="{8E6EE74F-9B8D-42FA-9CFB-9CFA55EA9F21}">
      <dgm:prSet/>
      <dgm:spPr/>
      <dgm:t>
        <a:bodyPr/>
        <a:lstStyle/>
        <a:p>
          <a:endParaRPr lang="es-ES"/>
        </a:p>
      </dgm:t>
    </dgm:pt>
    <dgm:pt modelId="{7E848CA2-3E17-44CF-8876-80C8C017D633}" type="sibTrans" cxnId="{8E6EE74F-9B8D-42FA-9CFB-9CFA55EA9F21}">
      <dgm:prSet/>
      <dgm:spPr/>
      <dgm:t>
        <a:bodyPr/>
        <a:lstStyle/>
        <a:p>
          <a:endParaRPr lang="es-ES"/>
        </a:p>
      </dgm:t>
    </dgm:pt>
    <dgm:pt modelId="{F58745A3-AD6F-4AA1-B7D2-06678285E80B}">
      <dgm:prSet phldrT="[Texto]" custT="1"/>
      <dgm:spPr/>
      <dgm:t>
        <a:bodyPr/>
        <a:lstStyle/>
        <a:p>
          <a:r>
            <a:rPr lang="es-MX" sz="1200" dirty="0" smtClean="0">
              <a:latin typeface="Times New Roman" panose="02020603050405020304" pitchFamily="18" charset="0"/>
              <a:cs typeface="Times New Roman" panose="02020603050405020304" pitchFamily="18" charset="0"/>
            </a:rPr>
            <a:t>Pérdida del tramo de la calzada, 22 de agosto del 2020</a:t>
          </a:r>
          <a:endParaRPr lang="es-ES" sz="1200" dirty="0">
            <a:latin typeface="Times New Roman" panose="02020603050405020304" pitchFamily="18" charset="0"/>
            <a:cs typeface="Times New Roman" panose="02020603050405020304" pitchFamily="18" charset="0"/>
          </a:endParaRPr>
        </a:p>
      </dgm:t>
    </dgm:pt>
    <dgm:pt modelId="{9D697571-92EC-4E8D-B276-50000322C6E8}" type="parTrans" cxnId="{319A7CF4-1536-4451-B8DB-ED446CF95B19}">
      <dgm:prSet/>
      <dgm:spPr/>
      <dgm:t>
        <a:bodyPr/>
        <a:lstStyle/>
        <a:p>
          <a:endParaRPr lang="es-ES"/>
        </a:p>
      </dgm:t>
    </dgm:pt>
    <dgm:pt modelId="{504402FA-0920-4633-B03C-C5A359F6F0FF}" type="sibTrans" cxnId="{319A7CF4-1536-4451-B8DB-ED446CF95B19}">
      <dgm:prSet/>
      <dgm:spPr/>
      <dgm:t>
        <a:bodyPr/>
        <a:lstStyle/>
        <a:p>
          <a:endParaRPr lang="es-ES"/>
        </a:p>
      </dgm:t>
    </dgm:pt>
    <dgm:pt modelId="{05C64182-5CA0-4665-B070-9EF1A17ED32B}" type="pres">
      <dgm:prSet presAssocID="{E4215B95-9434-4FA6-BF25-D34EB13E464A}" presName="Name0" presStyleCnt="0">
        <dgm:presLayoutVars>
          <dgm:chMax/>
          <dgm:chPref/>
          <dgm:dir/>
        </dgm:presLayoutVars>
      </dgm:prSet>
      <dgm:spPr/>
      <dgm:t>
        <a:bodyPr/>
        <a:lstStyle/>
        <a:p>
          <a:endParaRPr lang="es-EC"/>
        </a:p>
      </dgm:t>
    </dgm:pt>
    <dgm:pt modelId="{6D4D1002-61AB-41D8-B604-2961878CE4D9}" type="pres">
      <dgm:prSet presAssocID="{8AB2613C-8528-4D6A-B15D-DE9D42D2DCC0}" presName="composite" presStyleCnt="0"/>
      <dgm:spPr/>
    </dgm:pt>
    <dgm:pt modelId="{F7A5A014-D47F-49D2-8430-54234E035349}" type="pres">
      <dgm:prSet presAssocID="{8AB2613C-8528-4D6A-B15D-DE9D42D2DCC0}" presName="Accent" presStyleLbl="alignNode1" presStyleIdx="0" presStyleCnt="3">
        <dgm:presLayoutVars>
          <dgm:chMax val="0"/>
          <dgm:chPref val="0"/>
        </dgm:presLayoutVars>
      </dgm:prSet>
      <dgm:spPr/>
    </dgm:pt>
    <dgm:pt modelId="{09CE64CF-1825-481A-A61F-46E59849BAD3}" type="pres">
      <dgm:prSet presAssocID="{8AB2613C-8528-4D6A-B15D-DE9D42D2DCC0}" presName="Image" presStyleLbl="bgImgPlace1" presStyleIdx="0" presStyleCnt="2">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endParaRPr lang="es-ES"/>
        </a:p>
      </dgm:t>
    </dgm:pt>
    <dgm:pt modelId="{263C7FE7-C209-4CF3-8895-357D561E6019}" type="pres">
      <dgm:prSet presAssocID="{8AB2613C-8528-4D6A-B15D-DE9D42D2DCC0}" presName="Parent" presStyleLbl="fgAccFollowNode1" presStyleIdx="0" presStyleCnt="2">
        <dgm:presLayoutVars>
          <dgm:chMax val="0"/>
          <dgm:chPref val="0"/>
          <dgm:bulletEnabled val="1"/>
        </dgm:presLayoutVars>
      </dgm:prSet>
      <dgm:spPr/>
      <dgm:t>
        <a:bodyPr/>
        <a:lstStyle/>
        <a:p>
          <a:endParaRPr lang="es-ES"/>
        </a:p>
      </dgm:t>
    </dgm:pt>
    <dgm:pt modelId="{6CAD09D1-BB1B-451B-A954-CCAE74A91095}" type="pres">
      <dgm:prSet presAssocID="{8AB2613C-8528-4D6A-B15D-DE9D42D2DCC0}" presName="Space" presStyleCnt="0">
        <dgm:presLayoutVars>
          <dgm:chMax val="0"/>
          <dgm:chPref val="0"/>
        </dgm:presLayoutVars>
      </dgm:prSet>
      <dgm:spPr/>
    </dgm:pt>
    <dgm:pt modelId="{D8223EA0-17F0-48DE-8799-CBE2C61B9B2F}" type="pres">
      <dgm:prSet presAssocID="{7E848CA2-3E17-44CF-8876-80C8C017D633}" presName="ConnectorComposite" presStyleCnt="0"/>
      <dgm:spPr/>
    </dgm:pt>
    <dgm:pt modelId="{09D37CF0-74D3-4D75-8D23-0B9FF9B15B96}" type="pres">
      <dgm:prSet presAssocID="{7E848CA2-3E17-44CF-8876-80C8C017D633}" presName="TopSpacing" presStyleCnt="0"/>
      <dgm:spPr/>
    </dgm:pt>
    <dgm:pt modelId="{A612F33D-60E5-49C6-A670-AC7151F43918}" type="pres">
      <dgm:prSet presAssocID="{7E848CA2-3E17-44CF-8876-80C8C017D633}" presName="Connector" presStyleLbl="alignNode1" presStyleIdx="1" presStyleCnt="3"/>
      <dgm:spPr/>
    </dgm:pt>
    <dgm:pt modelId="{782E51A8-4AFF-4759-B4EA-8F8513A326F4}" type="pres">
      <dgm:prSet presAssocID="{7E848CA2-3E17-44CF-8876-80C8C017D633}" presName="BottomSpacing" presStyleCnt="0"/>
      <dgm:spPr/>
    </dgm:pt>
    <dgm:pt modelId="{9BF34795-B79F-44FB-A3EB-33AA7FC91390}" type="pres">
      <dgm:prSet presAssocID="{F58745A3-AD6F-4AA1-B7D2-06678285E80B}" presName="composite" presStyleCnt="0"/>
      <dgm:spPr/>
    </dgm:pt>
    <dgm:pt modelId="{82D14A2A-4B88-499B-8EEE-E080AD8F51C8}" type="pres">
      <dgm:prSet presAssocID="{F58745A3-AD6F-4AA1-B7D2-06678285E80B}" presName="Accent" presStyleLbl="alignNode1" presStyleIdx="2" presStyleCnt="3">
        <dgm:presLayoutVars>
          <dgm:chMax val="0"/>
          <dgm:chPref val="0"/>
        </dgm:presLayoutVars>
      </dgm:prSet>
      <dgm:spPr/>
    </dgm:pt>
    <dgm:pt modelId="{297787EC-F176-4F04-B05B-F86CBFA09E1E}" type="pres">
      <dgm:prSet presAssocID="{F58745A3-AD6F-4AA1-B7D2-06678285E80B}" presName="Image" presStyleLbl="bgImgPlace1" presStyleIdx="1" presStyleCnt="2">
        <dgm:presLayoutVars>
          <dgm:chMax val="0"/>
          <dgm:chPref val="0"/>
          <dgm:bulletEnabled val="1"/>
        </dgm:presLayoutVars>
      </dgm:prSet>
      <dgm:spPr>
        <a:blipFill rotWithShape="1">
          <a:blip xmlns:r="http://schemas.openxmlformats.org/officeDocument/2006/relationships" r:embed="rId2"/>
          <a:stretch>
            <a:fillRect/>
          </a:stretch>
        </a:blipFill>
      </dgm:spPr>
    </dgm:pt>
    <dgm:pt modelId="{27387CAF-E7BF-4C15-B483-C88A7B086406}" type="pres">
      <dgm:prSet presAssocID="{F58745A3-AD6F-4AA1-B7D2-06678285E80B}" presName="Parent" presStyleLbl="fgAccFollowNode1" presStyleIdx="1" presStyleCnt="2">
        <dgm:presLayoutVars>
          <dgm:chMax val="0"/>
          <dgm:chPref val="0"/>
          <dgm:bulletEnabled val="1"/>
        </dgm:presLayoutVars>
      </dgm:prSet>
      <dgm:spPr/>
      <dgm:t>
        <a:bodyPr/>
        <a:lstStyle/>
        <a:p>
          <a:endParaRPr lang="es-ES"/>
        </a:p>
      </dgm:t>
    </dgm:pt>
    <dgm:pt modelId="{FFE9E5CD-D5D5-4D8C-98A4-D81E7C92D771}" type="pres">
      <dgm:prSet presAssocID="{F58745A3-AD6F-4AA1-B7D2-06678285E80B}" presName="Space" presStyleCnt="0">
        <dgm:presLayoutVars>
          <dgm:chMax val="0"/>
          <dgm:chPref val="0"/>
        </dgm:presLayoutVars>
      </dgm:prSet>
      <dgm:spPr/>
    </dgm:pt>
  </dgm:ptLst>
  <dgm:cxnLst>
    <dgm:cxn modelId="{68048CDE-B9E2-4125-9856-ECDDC802929C}" type="presOf" srcId="{8AB2613C-8528-4D6A-B15D-DE9D42D2DCC0}" destId="{263C7FE7-C209-4CF3-8895-357D561E6019}" srcOrd="0" destOrd="0" presId="urn:microsoft.com/office/officeart/2008/layout/AlternatingPictureCircles"/>
    <dgm:cxn modelId="{ED24A6AA-4F51-489E-B308-4329CB618F41}" type="presOf" srcId="{E4215B95-9434-4FA6-BF25-D34EB13E464A}" destId="{05C64182-5CA0-4665-B070-9EF1A17ED32B}" srcOrd="0" destOrd="0" presId="urn:microsoft.com/office/officeart/2008/layout/AlternatingPictureCircles"/>
    <dgm:cxn modelId="{8E6EE74F-9B8D-42FA-9CFB-9CFA55EA9F21}" srcId="{E4215B95-9434-4FA6-BF25-D34EB13E464A}" destId="{8AB2613C-8528-4D6A-B15D-DE9D42D2DCC0}" srcOrd="0" destOrd="0" parTransId="{04061581-6DF5-45C4-9D12-D40113D02679}" sibTransId="{7E848CA2-3E17-44CF-8876-80C8C017D633}"/>
    <dgm:cxn modelId="{2FE24CC5-0FA2-487D-8CF2-12306EB26B57}" type="presOf" srcId="{F58745A3-AD6F-4AA1-B7D2-06678285E80B}" destId="{27387CAF-E7BF-4C15-B483-C88A7B086406}" srcOrd="0" destOrd="0" presId="urn:microsoft.com/office/officeart/2008/layout/AlternatingPictureCircles"/>
    <dgm:cxn modelId="{319A7CF4-1536-4451-B8DB-ED446CF95B19}" srcId="{E4215B95-9434-4FA6-BF25-D34EB13E464A}" destId="{F58745A3-AD6F-4AA1-B7D2-06678285E80B}" srcOrd="1" destOrd="0" parTransId="{9D697571-92EC-4E8D-B276-50000322C6E8}" sibTransId="{504402FA-0920-4633-B03C-C5A359F6F0FF}"/>
    <dgm:cxn modelId="{323B9721-9EDC-4EED-B936-ED648EA7DD4E}" type="presParOf" srcId="{05C64182-5CA0-4665-B070-9EF1A17ED32B}" destId="{6D4D1002-61AB-41D8-B604-2961878CE4D9}" srcOrd="0" destOrd="0" presId="urn:microsoft.com/office/officeart/2008/layout/AlternatingPictureCircles"/>
    <dgm:cxn modelId="{B3F7ABE9-3DB0-4CE6-96D7-3423A34C0E18}" type="presParOf" srcId="{6D4D1002-61AB-41D8-B604-2961878CE4D9}" destId="{F7A5A014-D47F-49D2-8430-54234E035349}" srcOrd="0" destOrd="0" presId="urn:microsoft.com/office/officeart/2008/layout/AlternatingPictureCircles"/>
    <dgm:cxn modelId="{8A5F1943-9464-4D88-A5DE-5EC805D83BF0}" type="presParOf" srcId="{6D4D1002-61AB-41D8-B604-2961878CE4D9}" destId="{09CE64CF-1825-481A-A61F-46E59849BAD3}" srcOrd="1" destOrd="0" presId="urn:microsoft.com/office/officeart/2008/layout/AlternatingPictureCircles"/>
    <dgm:cxn modelId="{CF6B21D3-3761-4CB8-8885-9CCB68C9E358}" type="presParOf" srcId="{6D4D1002-61AB-41D8-B604-2961878CE4D9}" destId="{263C7FE7-C209-4CF3-8895-357D561E6019}" srcOrd="2" destOrd="0" presId="urn:microsoft.com/office/officeart/2008/layout/AlternatingPictureCircles"/>
    <dgm:cxn modelId="{F61ED061-102C-47E0-9D26-481D72AD7D96}" type="presParOf" srcId="{6D4D1002-61AB-41D8-B604-2961878CE4D9}" destId="{6CAD09D1-BB1B-451B-A954-CCAE74A91095}" srcOrd="3" destOrd="0" presId="urn:microsoft.com/office/officeart/2008/layout/AlternatingPictureCircles"/>
    <dgm:cxn modelId="{686E7128-44BC-476D-9717-FC3539F9C5FA}" type="presParOf" srcId="{05C64182-5CA0-4665-B070-9EF1A17ED32B}" destId="{D8223EA0-17F0-48DE-8799-CBE2C61B9B2F}" srcOrd="1" destOrd="0" presId="urn:microsoft.com/office/officeart/2008/layout/AlternatingPictureCircles"/>
    <dgm:cxn modelId="{91C5504D-64BA-4430-812D-7C42863BC558}" type="presParOf" srcId="{D8223EA0-17F0-48DE-8799-CBE2C61B9B2F}" destId="{09D37CF0-74D3-4D75-8D23-0B9FF9B15B96}" srcOrd="0" destOrd="0" presId="urn:microsoft.com/office/officeart/2008/layout/AlternatingPictureCircles"/>
    <dgm:cxn modelId="{317D7460-7812-45DB-A8AC-FB77E31B91FA}" type="presParOf" srcId="{D8223EA0-17F0-48DE-8799-CBE2C61B9B2F}" destId="{A612F33D-60E5-49C6-A670-AC7151F43918}" srcOrd="1" destOrd="0" presId="urn:microsoft.com/office/officeart/2008/layout/AlternatingPictureCircles"/>
    <dgm:cxn modelId="{2084A745-A176-4504-B630-A6799739C4FE}" type="presParOf" srcId="{D8223EA0-17F0-48DE-8799-CBE2C61B9B2F}" destId="{782E51A8-4AFF-4759-B4EA-8F8513A326F4}" srcOrd="2" destOrd="0" presId="urn:microsoft.com/office/officeart/2008/layout/AlternatingPictureCircles"/>
    <dgm:cxn modelId="{0278AC95-F13E-4D98-B458-CE11CC98DB46}" type="presParOf" srcId="{05C64182-5CA0-4665-B070-9EF1A17ED32B}" destId="{9BF34795-B79F-44FB-A3EB-33AA7FC91390}" srcOrd="2" destOrd="0" presId="urn:microsoft.com/office/officeart/2008/layout/AlternatingPictureCircles"/>
    <dgm:cxn modelId="{F5815E4E-AE38-453D-929C-B7D90A2A7C2A}" type="presParOf" srcId="{9BF34795-B79F-44FB-A3EB-33AA7FC91390}" destId="{82D14A2A-4B88-499B-8EEE-E080AD8F51C8}" srcOrd="0" destOrd="0" presId="urn:microsoft.com/office/officeart/2008/layout/AlternatingPictureCircles"/>
    <dgm:cxn modelId="{1A38105E-0D66-4327-82A8-35B4B159E6F6}" type="presParOf" srcId="{9BF34795-B79F-44FB-A3EB-33AA7FC91390}" destId="{297787EC-F176-4F04-B05B-F86CBFA09E1E}" srcOrd="1" destOrd="0" presId="urn:microsoft.com/office/officeart/2008/layout/AlternatingPictureCircles"/>
    <dgm:cxn modelId="{5B7F0433-DEA7-4765-8D6B-945C044B6DD7}" type="presParOf" srcId="{9BF34795-B79F-44FB-A3EB-33AA7FC91390}" destId="{27387CAF-E7BF-4C15-B483-C88A7B086406}" srcOrd="2" destOrd="0" presId="urn:microsoft.com/office/officeart/2008/layout/AlternatingPictureCircles"/>
    <dgm:cxn modelId="{066522EF-DE1F-4911-B271-0105F9BB597F}" type="presParOf" srcId="{9BF34795-B79F-44FB-A3EB-33AA7FC91390}" destId="{FFE9E5CD-D5D5-4D8C-98A4-D81E7C92D771}" srcOrd="3" destOrd="0" presId="urn:microsoft.com/office/officeart/2008/layout/AlternatingPictureCircle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215B95-9434-4FA6-BF25-D34EB13E464A}" type="doc">
      <dgm:prSet loTypeId="urn:microsoft.com/office/officeart/2008/layout/AlternatingPictureCircles" loCatId="picture" qsTypeId="urn:microsoft.com/office/officeart/2005/8/quickstyle/simple1" qsCatId="simple" csTypeId="urn:microsoft.com/office/officeart/2005/8/colors/colorful4" csCatId="colorful" phldr="1"/>
      <dgm:spPr/>
      <dgm:t>
        <a:bodyPr/>
        <a:lstStyle/>
        <a:p>
          <a:endParaRPr lang="es-ES"/>
        </a:p>
      </dgm:t>
    </dgm:pt>
    <dgm:pt modelId="{8AB2613C-8528-4D6A-B15D-DE9D42D2DCC0}">
      <dgm:prSet phldrT="[Texto]" custT="1"/>
      <dgm:spPr/>
      <dgm:t>
        <a:bodyPr/>
        <a:lstStyle/>
        <a:p>
          <a:r>
            <a:rPr lang="es-MX" sz="1200" dirty="0" smtClean="0">
              <a:latin typeface="Times New Roman" panose="02020603050405020304" pitchFamily="18" charset="0"/>
              <a:cs typeface="Times New Roman" panose="02020603050405020304" pitchFamily="18" charset="0"/>
            </a:rPr>
            <a:t>Rompimiento de tuberías de oleoducto, 07 de abril del 2020</a:t>
          </a:r>
          <a:endParaRPr lang="es-ES" sz="1200" dirty="0">
            <a:latin typeface="Times New Roman" panose="02020603050405020304" pitchFamily="18" charset="0"/>
            <a:cs typeface="Times New Roman" panose="02020603050405020304" pitchFamily="18" charset="0"/>
          </a:endParaRPr>
        </a:p>
      </dgm:t>
    </dgm:pt>
    <dgm:pt modelId="{04061581-6DF5-45C4-9D12-D40113D02679}" type="parTrans" cxnId="{8E6EE74F-9B8D-42FA-9CFB-9CFA55EA9F21}">
      <dgm:prSet/>
      <dgm:spPr/>
      <dgm:t>
        <a:bodyPr/>
        <a:lstStyle/>
        <a:p>
          <a:endParaRPr lang="es-ES"/>
        </a:p>
      </dgm:t>
    </dgm:pt>
    <dgm:pt modelId="{7E848CA2-3E17-44CF-8876-80C8C017D633}" type="sibTrans" cxnId="{8E6EE74F-9B8D-42FA-9CFB-9CFA55EA9F21}">
      <dgm:prSet/>
      <dgm:spPr/>
      <dgm:t>
        <a:bodyPr/>
        <a:lstStyle/>
        <a:p>
          <a:endParaRPr lang="es-ES"/>
        </a:p>
      </dgm:t>
    </dgm:pt>
    <dgm:pt modelId="{F58745A3-AD6F-4AA1-B7D2-06678285E80B}">
      <dgm:prSet phldrT="[Texto]" custT="1"/>
      <dgm:spPr/>
      <dgm:t>
        <a:bodyPr/>
        <a:lstStyle/>
        <a:p>
          <a:r>
            <a:rPr lang="es-ES" sz="1200" dirty="0" smtClean="0">
              <a:latin typeface="Times New Roman" panose="02020603050405020304" pitchFamily="18" charset="0"/>
              <a:cs typeface="Times New Roman" panose="02020603050405020304" pitchFamily="18" charset="0"/>
            </a:rPr>
            <a:t>Daños en infraestructura vial, segunda semana de junio del 2020</a:t>
          </a:r>
          <a:endParaRPr lang="es-ES" sz="1200" dirty="0">
            <a:latin typeface="Times New Roman" panose="02020603050405020304" pitchFamily="18" charset="0"/>
            <a:cs typeface="Times New Roman" panose="02020603050405020304" pitchFamily="18" charset="0"/>
          </a:endParaRPr>
        </a:p>
      </dgm:t>
    </dgm:pt>
    <dgm:pt modelId="{9D697571-92EC-4E8D-B276-50000322C6E8}" type="parTrans" cxnId="{319A7CF4-1536-4451-B8DB-ED446CF95B19}">
      <dgm:prSet/>
      <dgm:spPr/>
      <dgm:t>
        <a:bodyPr/>
        <a:lstStyle/>
        <a:p>
          <a:endParaRPr lang="es-ES"/>
        </a:p>
      </dgm:t>
    </dgm:pt>
    <dgm:pt modelId="{504402FA-0920-4633-B03C-C5A359F6F0FF}" type="sibTrans" cxnId="{319A7CF4-1536-4451-B8DB-ED446CF95B19}">
      <dgm:prSet/>
      <dgm:spPr/>
      <dgm:t>
        <a:bodyPr/>
        <a:lstStyle/>
        <a:p>
          <a:endParaRPr lang="es-ES"/>
        </a:p>
      </dgm:t>
    </dgm:pt>
    <dgm:pt modelId="{05C64182-5CA0-4665-B070-9EF1A17ED32B}" type="pres">
      <dgm:prSet presAssocID="{E4215B95-9434-4FA6-BF25-D34EB13E464A}" presName="Name0" presStyleCnt="0">
        <dgm:presLayoutVars>
          <dgm:chMax/>
          <dgm:chPref/>
          <dgm:dir/>
        </dgm:presLayoutVars>
      </dgm:prSet>
      <dgm:spPr/>
      <dgm:t>
        <a:bodyPr/>
        <a:lstStyle/>
        <a:p>
          <a:endParaRPr lang="es-EC"/>
        </a:p>
      </dgm:t>
    </dgm:pt>
    <dgm:pt modelId="{6D4D1002-61AB-41D8-B604-2961878CE4D9}" type="pres">
      <dgm:prSet presAssocID="{8AB2613C-8528-4D6A-B15D-DE9D42D2DCC0}" presName="composite" presStyleCnt="0"/>
      <dgm:spPr/>
    </dgm:pt>
    <dgm:pt modelId="{F7A5A014-D47F-49D2-8430-54234E035349}" type="pres">
      <dgm:prSet presAssocID="{8AB2613C-8528-4D6A-B15D-DE9D42D2DCC0}" presName="Accent" presStyleLbl="alignNode1" presStyleIdx="0" presStyleCnt="3" custLinFactNeighborX="-444">
        <dgm:presLayoutVars>
          <dgm:chMax val="0"/>
          <dgm:chPref val="0"/>
        </dgm:presLayoutVars>
      </dgm:prSet>
      <dgm:spPr/>
    </dgm:pt>
    <dgm:pt modelId="{09CE64CF-1825-481A-A61F-46E59849BAD3}" type="pres">
      <dgm:prSet presAssocID="{8AB2613C-8528-4D6A-B15D-DE9D42D2DCC0}" presName="Image" presStyleLbl="bgImgPlace1" presStyleIdx="0" presStyleCnt="2" custScaleX="94004" custScaleY="94610" custLinFactNeighborX="6682" custLinFactNeighborY="-893">
        <dgm:presLayoutVars>
          <dgm:chMax val="0"/>
          <dgm:chPref val="0"/>
          <dgm:bulletEnabled val="1"/>
        </dgm:presLayoutVars>
      </dgm:prSet>
      <dgm:spPr>
        <a:blipFill rotWithShape="1">
          <a:blip xmlns:r="http://schemas.openxmlformats.org/officeDocument/2006/relationships" r:embed="rId1"/>
          <a:stretch>
            <a:fillRect/>
          </a:stretch>
        </a:blipFill>
      </dgm:spPr>
    </dgm:pt>
    <dgm:pt modelId="{263C7FE7-C209-4CF3-8895-357D561E6019}" type="pres">
      <dgm:prSet presAssocID="{8AB2613C-8528-4D6A-B15D-DE9D42D2DCC0}" presName="Parent" presStyleLbl="fgAccFollowNode1" presStyleIdx="0" presStyleCnt="2">
        <dgm:presLayoutVars>
          <dgm:chMax val="0"/>
          <dgm:chPref val="0"/>
          <dgm:bulletEnabled val="1"/>
        </dgm:presLayoutVars>
      </dgm:prSet>
      <dgm:spPr/>
      <dgm:t>
        <a:bodyPr/>
        <a:lstStyle/>
        <a:p>
          <a:endParaRPr lang="es-ES"/>
        </a:p>
      </dgm:t>
    </dgm:pt>
    <dgm:pt modelId="{6CAD09D1-BB1B-451B-A954-CCAE74A91095}" type="pres">
      <dgm:prSet presAssocID="{8AB2613C-8528-4D6A-B15D-DE9D42D2DCC0}" presName="Space" presStyleCnt="0">
        <dgm:presLayoutVars>
          <dgm:chMax val="0"/>
          <dgm:chPref val="0"/>
        </dgm:presLayoutVars>
      </dgm:prSet>
      <dgm:spPr/>
    </dgm:pt>
    <dgm:pt modelId="{D8223EA0-17F0-48DE-8799-CBE2C61B9B2F}" type="pres">
      <dgm:prSet presAssocID="{7E848CA2-3E17-44CF-8876-80C8C017D633}" presName="ConnectorComposite" presStyleCnt="0"/>
      <dgm:spPr/>
    </dgm:pt>
    <dgm:pt modelId="{09D37CF0-74D3-4D75-8D23-0B9FF9B15B96}" type="pres">
      <dgm:prSet presAssocID="{7E848CA2-3E17-44CF-8876-80C8C017D633}" presName="TopSpacing" presStyleCnt="0"/>
      <dgm:spPr/>
    </dgm:pt>
    <dgm:pt modelId="{A612F33D-60E5-49C6-A670-AC7151F43918}" type="pres">
      <dgm:prSet presAssocID="{7E848CA2-3E17-44CF-8876-80C8C017D633}" presName="Connector" presStyleLbl="alignNode1" presStyleIdx="1" presStyleCnt="3"/>
      <dgm:spPr/>
    </dgm:pt>
    <dgm:pt modelId="{782E51A8-4AFF-4759-B4EA-8F8513A326F4}" type="pres">
      <dgm:prSet presAssocID="{7E848CA2-3E17-44CF-8876-80C8C017D633}" presName="BottomSpacing" presStyleCnt="0"/>
      <dgm:spPr/>
    </dgm:pt>
    <dgm:pt modelId="{9BF34795-B79F-44FB-A3EB-33AA7FC91390}" type="pres">
      <dgm:prSet presAssocID="{F58745A3-AD6F-4AA1-B7D2-06678285E80B}" presName="composite" presStyleCnt="0"/>
      <dgm:spPr/>
    </dgm:pt>
    <dgm:pt modelId="{82D14A2A-4B88-499B-8EEE-E080AD8F51C8}" type="pres">
      <dgm:prSet presAssocID="{F58745A3-AD6F-4AA1-B7D2-06678285E80B}" presName="Accent" presStyleLbl="alignNode1" presStyleIdx="2" presStyleCnt="3" custLinFactNeighborX="-830" custLinFactNeighborY="-8300">
        <dgm:presLayoutVars>
          <dgm:chMax val="0"/>
          <dgm:chPref val="0"/>
        </dgm:presLayoutVars>
      </dgm:prSet>
      <dgm:spPr/>
    </dgm:pt>
    <dgm:pt modelId="{297787EC-F176-4F04-B05B-F86CBFA09E1E}" type="pres">
      <dgm:prSet presAssocID="{F58745A3-AD6F-4AA1-B7D2-06678285E80B}" presName="Image" presStyleLbl="bgImgPlace1" presStyleIdx="1" presStyleCnt="2" custScaleX="85454" custScaleY="90059" custLinFactNeighborX="-6637" custLinFactNeighborY="-13231">
        <dgm:presLayoutVars>
          <dgm:chMax val="0"/>
          <dgm:chPref val="0"/>
          <dgm:bulletEnabled val="1"/>
        </dgm:presLayoutVars>
      </dgm:prSet>
      <dgm:spPr>
        <a:blipFill rotWithShape="1">
          <a:blip xmlns:r="http://schemas.openxmlformats.org/officeDocument/2006/relationships" r:embed="rId2"/>
          <a:stretch>
            <a:fillRect/>
          </a:stretch>
        </a:blipFill>
      </dgm:spPr>
    </dgm:pt>
    <dgm:pt modelId="{27387CAF-E7BF-4C15-B483-C88A7B086406}" type="pres">
      <dgm:prSet presAssocID="{F58745A3-AD6F-4AA1-B7D2-06678285E80B}" presName="Parent" presStyleLbl="fgAccFollowNode1" presStyleIdx="1" presStyleCnt="2" custLinFactNeighborX="-1064" custLinFactNeighborY="-10640">
        <dgm:presLayoutVars>
          <dgm:chMax val="0"/>
          <dgm:chPref val="0"/>
          <dgm:bulletEnabled val="1"/>
        </dgm:presLayoutVars>
      </dgm:prSet>
      <dgm:spPr/>
      <dgm:t>
        <a:bodyPr/>
        <a:lstStyle/>
        <a:p>
          <a:endParaRPr lang="es-ES"/>
        </a:p>
      </dgm:t>
    </dgm:pt>
    <dgm:pt modelId="{FFE9E5CD-D5D5-4D8C-98A4-D81E7C92D771}" type="pres">
      <dgm:prSet presAssocID="{F58745A3-AD6F-4AA1-B7D2-06678285E80B}" presName="Space" presStyleCnt="0">
        <dgm:presLayoutVars>
          <dgm:chMax val="0"/>
          <dgm:chPref val="0"/>
        </dgm:presLayoutVars>
      </dgm:prSet>
      <dgm:spPr/>
    </dgm:pt>
  </dgm:ptLst>
  <dgm:cxnLst>
    <dgm:cxn modelId="{68048CDE-B9E2-4125-9856-ECDDC802929C}" type="presOf" srcId="{8AB2613C-8528-4D6A-B15D-DE9D42D2DCC0}" destId="{263C7FE7-C209-4CF3-8895-357D561E6019}" srcOrd="0" destOrd="0" presId="urn:microsoft.com/office/officeart/2008/layout/AlternatingPictureCircles"/>
    <dgm:cxn modelId="{ED24A6AA-4F51-489E-B308-4329CB618F41}" type="presOf" srcId="{E4215B95-9434-4FA6-BF25-D34EB13E464A}" destId="{05C64182-5CA0-4665-B070-9EF1A17ED32B}" srcOrd="0" destOrd="0" presId="urn:microsoft.com/office/officeart/2008/layout/AlternatingPictureCircles"/>
    <dgm:cxn modelId="{8E6EE74F-9B8D-42FA-9CFB-9CFA55EA9F21}" srcId="{E4215B95-9434-4FA6-BF25-D34EB13E464A}" destId="{8AB2613C-8528-4D6A-B15D-DE9D42D2DCC0}" srcOrd="0" destOrd="0" parTransId="{04061581-6DF5-45C4-9D12-D40113D02679}" sibTransId="{7E848CA2-3E17-44CF-8876-80C8C017D633}"/>
    <dgm:cxn modelId="{2FE24CC5-0FA2-487D-8CF2-12306EB26B57}" type="presOf" srcId="{F58745A3-AD6F-4AA1-B7D2-06678285E80B}" destId="{27387CAF-E7BF-4C15-B483-C88A7B086406}" srcOrd="0" destOrd="0" presId="urn:microsoft.com/office/officeart/2008/layout/AlternatingPictureCircles"/>
    <dgm:cxn modelId="{319A7CF4-1536-4451-B8DB-ED446CF95B19}" srcId="{E4215B95-9434-4FA6-BF25-D34EB13E464A}" destId="{F58745A3-AD6F-4AA1-B7D2-06678285E80B}" srcOrd="1" destOrd="0" parTransId="{9D697571-92EC-4E8D-B276-50000322C6E8}" sibTransId="{504402FA-0920-4633-B03C-C5A359F6F0FF}"/>
    <dgm:cxn modelId="{323B9721-9EDC-4EED-B936-ED648EA7DD4E}" type="presParOf" srcId="{05C64182-5CA0-4665-B070-9EF1A17ED32B}" destId="{6D4D1002-61AB-41D8-B604-2961878CE4D9}" srcOrd="0" destOrd="0" presId="urn:microsoft.com/office/officeart/2008/layout/AlternatingPictureCircles"/>
    <dgm:cxn modelId="{B3F7ABE9-3DB0-4CE6-96D7-3423A34C0E18}" type="presParOf" srcId="{6D4D1002-61AB-41D8-B604-2961878CE4D9}" destId="{F7A5A014-D47F-49D2-8430-54234E035349}" srcOrd="0" destOrd="0" presId="urn:microsoft.com/office/officeart/2008/layout/AlternatingPictureCircles"/>
    <dgm:cxn modelId="{8A5F1943-9464-4D88-A5DE-5EC805D83BF0}" type="presParOf" srcId="{6D4D1002-61AB-41D8-B604-2961878CE4D9}" destId="{09CE64CF-1825-481A-A61F-46E59849BAD3}" srcOrd="1" destOrd="0" presId="urn:microsoft.com/office/officeart/2008/layout/AlternatingPictureCircles"/>
    <dgm:cxn modelId="{CF6B21D3-3761-4CB8-8885-9CCB68C9E358}" type="presParOf" srcId="{6D4D1002-61AB-41D8-B604-2961878CE4D9}" destId="{263C7FE7-C209-4CF3-8895-357D561E6019}" srcOrd="2" destOrd="0" presId="urn:microsoft.com/office/officeart/2008/layout/AlternatingPictureCircles"/>
    <dgm:cxn modelId="{F61ED061-102C-47E0-9D26-481D72AD7D96}" type="presParOf" srcId="{6D4D1002-61AB-41D8-B604-2961878CE4D9}" destId="{6CAD09D1-BB1B-451B-A954-CCAE74A91095}" srcOrd="3" destOrd="0" presId="urn:microsoft.com/office/officeart/2008/layout/AlternatingPictureCircles"/>
    <dgm:cxn modelId="{686E7128-44BC-476D-9717-FC3539F9C5FA}" type="presParOf" srcId="{05C64182-5CA0-4665-B070-9EF1A17ED32B}" destId="{D8223EA0-17F0-48DE-8799-CBE2C61B9B2F}" srcOrd="1" destOrd="0" presId="urn:microsoft.com/office/officeart/2008/layout/AlternatingPictureCircles"/>
    <dgm:cxn modelId="{91C5504D-64BA-4430-812D-7C42863BC558}" type="presParOf" srcId="{D8223EA0-17F0-48DE-8799-CBE2C61B9B2F}" destId="{09D37CF0-74D3-4D75-8D23-0B9FF9B15B96}" srcOrd="0" destOrd="0" presId="urn:microsoft.com/office/officeart/2008/layout/AlternatingPictureCircles"/>
    <dgm:cxn modelId="{317D7460-7812-45DB-A8AC-FB77E31B91FA}" type="presParOf" srcId="{D8223EA0-17F0-48DE-8799-CBE2C61B9B2F}" destId="{A612F33D-60E5-49C6-A670-AC7151F43918}" srcOrd="1" destOrd="0" presId="urn:microsoft.com/office/officeart/2008/layout/AlternatingPictureCircles"/>
    <dgm:cxn modelId="{2084A745-A176-4504-B630-A6799739C4FE}" type="presParOf" srcId="{D8223EA0-17F0-48DE-8799-CBE2C61B9B2F}" destId="{782E51A8-4AFF-4759-B4EA-8F8513A326F4}" srcOrd="2" destOrd="0" presId="urn:microsoft.com/office/officeart/2008/layout/AlternatingPictureCircles"/>
    <dgm:cxn modelId="{0278AC95-F13E-4D98-B458-CE11CC98DB46}" type="presParOf" srcId="{05C64182-5CA0-4665-B070-9EF1A17ED32B}" destId="{9BF34795-B79F-44FB-A3EB-33AA7FC91390}" srcOrd="2" destOrd="0" presId="urn:microsoft.com/office/officeart/2008/layout/AlternatingPictureCircles"/>
    <dgm:cxn modelId="{F5815E4E-AE38-453D-929C-B7D90A2A7C2A}" type="presParOf" srcId="{9BF34795-B79F-44FB-A3EB-33AA7FC91390}" destId="{82D14A2A-4B88-499B-8EEE-E080AD8F51C8}" srcOrd="0" destOrd="0" presId="urn:microsoft.com/office/officeart/2008/layout/AlternatingPictureCircles"/>
    <dgm:cxn modelId="{1A38105E-0D66-4327-82A8-35B4B159E6F6}" type="presParOf" srcId="{9BF34795-B79F-44FB-A3EB-33AA7FC91390}" destId="{297787EC-F176-4F04-B05B-F86CBFA09E1E}" srcOrd="1" destOrd="0" presId="urn:microsoft.com/office/officeart/2008/layout/AlternatingPictureCircles"/>
    <dgm:cxn modelId="{5B7F0433-DEA7-4765-8D6B-945C044B6DD7}" type="presParOf" srcId="{9BF34795-B79F-44FB-A3EB-33AA7FC91390}" destId="{27387CAF-E7BF-4C15-B483-C88A7B086406}" srcOrd="2" destOrd="0" presId="urn:microsoft.com/office/officeart/2008/layout/AlternatingPictureCircles"/>
    <dgm:cxn modelId="{066522EF-DE1F-4911-B271-0105F9BB597F}" type="presParOf" srcId="{9BF34795-B79F-44FB-A3EB-33AA7FC91390}" destId="{FFE9E5CD-D5D5-4D8C-98A4-D81E7C92D771}" srcOrd="3" destOrd="0" presId="urn:microsoft.com/office/officeart/2008/layout/AlternatingPictureCircle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4215B95-9434-4FA6-BF25-D34EB13E464A}" type="doc">
      <dgm:prSet loTypeId="urn:microsoft.com/office/officeart/2008/layout/AlternatingPictureCircles" loCatId="picture" qsTypeId="urn:microsoft.com/office/officeart/2005/8/quickstyle/simple1" qsCatId="simple" csTypeId="urn:microsoft.com/office/officeart/2005/8/colors/colorful4" csCatId="colorful" phldr="1"/>
      <dgm:spPr/>
      <dgm:t>
        <a:bodyPr/>
        <a:lstStyle/>
        <a:p>
          <a:endParaRPr lang="es-ES"/>
        </a:p>
      </dgm:t>
    </dgm:pt>
    <dgm:pt modelId="{8AB2613C-8528-4D6A-B15D-DE9D42D2DCC0}">
      <dgm:prSet phldrT="[Texto]" custT="1"/>
      <dgm:spPr/>
      <dgm:t>
        <a:bodyPr/>
        <a:lstStyle/>
        <a:p>
          <a:r>
            <a:rPr lang="es-MX" sz="1200" dirty="0" smtClean="0">
              <a:latin typeface="Times New Roman" panose="02020603050405020304" pitchFamily="18" charset="0"/>
              <a:cs typeface="Times New Roman" panose="02020603050405020304" pitchFamily="18" charset="0"/>
            </a:rPr>
            <a:t>Cascada San Rafael antes del derrumbe</a:t>
          </a:r>
          <a:endParaRPr lang="es-ES" sz="1200" dirty="0">
            <a:latin typeface="Times New Roman" panose="02020603050405020304" pitchFamily="18" charset="0"/>
            <a:cs typeface="Times New Roman" panose="02020603050405020304" pitchFamily="18" charset="0"/>
          </a:endParaRPr>
        </a:p>
      </dgm:t>
    </dgm:pt>
    <dgm:pt modelId="{04061581-6DF5-45C4-9D12-D40113D02679}" type="parTrans" cxnId="{8E6EE74F-9B8D-42FA-9CFB-9CFA55EA9F21}">
      <dgm:prSet/>
      <dgm:spPr/>
      <dgm:t>
        <a:bodyPr/>
        <a:lstStyle/>
        <a:p>
          <a:endParaRPr lang="es-ES"/>
        </a:p>
      </dgm:t>
    </dgm:pt>
    <dgm:pt modelId="{7E848CA2-3E17-44CF-8876-80C8C017D633}" type="sibTrans" cxnId="{8E6EE74F-9B8D-42FA-9CFB-9CFA55EA9F21}">
      <dgm:prSet/>
      <dgm:spPr/>
      <dgm:t>
        <a:bodyPr/>
        <a:lstStyle/>
        <a:p>
          <a:endParaRPr lang="es-ES"/>
        </a:p>
      </dgm:t>
    </dgm:pt>
    <dgm:pt modelId="{F58745A3-AD6F-4AA1-B7D2-06678285E80B}">
      <dgm:prSet phldrT="[Texto]" custT="1"/>
      <dgm:spPr/>
      <dgm:t>
        <a:bodyPr/>
        <a:lstStyle/>
        <a:p>
          <a:r>
            <a:rPr lang="es-MX" sz="1200" dirty="0" smtClean="0">
              <a:latin typeface="Times New Roman" panose="02020603050405020304" pitchFamily="18" charset="0"/>
              <a:cs typeface="Times New Roman" panose="02020603050405020304" pitchFamily="18" charset="0"/>
            </a:rPr>
            <a:t>Cascada San Rafael después del derrumbe.</a:t>
          </a:r>
        </a:p>
        <a:p>
          <a:r>
            <a:rPr lang="es-MX" sz="1200" dirty="0" smtClean="0">
              <a:latin typeface="Times New Roman" panose="02020603050405020304" pitchFamily="18" charset="0"/>
              <a:cs typeface="Times New Roman" panose="02020603050405020304" pitchFamily="18" charset="0"/>
            </a:rPr>
            <a:t>Colapso 02 de Febrero del 2020</a:t>
          </a:r>
          <a:endParaRPr lang="es-ES" sz="1200" dirty="0">
            <a:latin typeface="Times New Roman" panose="02020603050405020304" pitchFamily="18" charset="0"/>
            <a:cs typeface="Times New Roman" panose="02020603050405020304" pitchFamily="18" charset="0"/>
          </a:endParaRPr>
        </a:p>
      </dgm:t>
    </dgm:pt>
    <dgm:pt modelId="{9D697571-92EC-4E8D-B276-50000322C6E8}" type="parTrans" cxnId="{319A7CF4-1536-4451-B8DB-ED446CF95B19}">
      <dgm:prSet/>
      <dgm:spPr/>
      <dgm:t>
        <a:bodyPr/>
        <a:lstStyle/>
        <a:p>
          <a:endParaRPr lang="es-ES"/>
        </a:p>
      </dgm:t>
    </dgm:pt>
    <dgm:pt modelId="{504402FA-0920-4633-B03C-C5A359F6F0FF}" type="sibTrans" cxnId="{319A7CF4-1536-4451-B8DB-ED446CF95B19}">
      <dgm:prSet/>
      <dgm:spPr/>
      <dgm:t>
        <a:bodyPr/>
        <a:lstStyle/>
        <a:p>
          <a:endParaRPr lang="es-ES"/>
        </a:p>
      </dgm:t>
    </dgm:pt>
    <dgm:pt modelId="{05C64182-5CA0-4665-B070-9EF1A17ED32B}" type="pres">
      <dgm:prSet presAssocID="{E4215B95-9434-4FA6-BF25-D34EB13E464A}" presName="Name0" presStyleCnt="0">
        <dgm:presLayoutVars>
          <dgm:chMax/>
          <dgm:chPref/>
          <dgm:dir/>
        </dgm:presLayoutVars>
      </dgm:prSet>
      <dgm:spPr/>
      <dgm:t>
        <a:bodyPr/>
        <a:lstStyle/>
        <a:p>
          <a:endParaRPr lang="es-EC"/>
        </a:p>
      </dgm:t>
    </dgm:pt>
    <dgm:pt modelId="{6D4D1002-61AB-41D8-B604-2961878CE4D9}" type="pres">
      <dgm:prSet presAssocID="{8AB2613C-8528-4D6A-B15D-DE9D42D2DCC0}" presName="composite" presStyleCnt="0"/>
      <dgm:spPr/>
    </dgm:pt>
    <dgm:pt modelId="{F7A5A014-D47F-49D2-8430-54234E035349}" type="pres">
      <dgm:prSet presAssocID="{8AB2613C-8528-4D6A-B15D-DE9D42D2DCC0}" presName="Accent" presStyleLbl="alignNode1" presStyleIdx="0" presStyleCnt="3" custLinFactNeighborX="-1487" custLinFactNeighborY="-25">
        <dgm:presLayoutVars>
          <dgm:chMax val="0"/>
          <dgm:chPref val="0"/>
        </dgm:presLayoutVars>
      </dgm:prSet>
      <dgm:spPr/>
    </dgm:pt>
    <dgm:pt modelId="{09CE64CF-1825-481A-A61F-46E59849BAD3}" type="pres">
      <dgm:prSet presAssocID="{8AB2613C-8528-4D6A-B15D-DE9D42D2DCC0}" presName="Image" presStyleLbl="bgImgPlace1" presStyleIdx="0" presStyleCnt="2">
        <dgm:presLayoutVars>
          <dgm:chMax val="0"/>
          <dgm:chPref val="0"/>
          <dgm:bulletEnabled val="1"/>
        </dgm:presLayoutVars>
      </dgm:prSet>
      <dgm:spPr>
        <a:blipFill rotWithShape="1">
          <a:blip xmlns:r="http://schemas.openxmlformats.org/officeDocument/2006/relationships" r:embed="rId1"/>
          <a:stretch>
            <a:fillRect/>
          </a:stretch>
        </a:blipFill>
      </dgm:spPr>
    </dgm:pt>
    <dgm:pt modelId="{263C7FE7-C209-4CF3-8895-357D561E6019}" type="pres">
      <dgm:prSet presAssocID="{8AB2613C-8528-4D6A-B15D-DE9D42D2DCC0}" presName="Parent" presStyleLbl="fgAccFollowNode1" presStyleIdx="0" presStyleCnt="2">
        <dgm:presLayoutVars>
          <dgm:chMax val="0"/>
          <dgm:chPref val="0"/>
          <dgm:bulletEnabled val="1"/>
        </dgm:presLayoutVars>
      </dgm:prSet>
      <dgm:spPr/>
      <dgm:t>
        <a:bodyPr/>
        <a:lstStyle/>
        <a:p>
          <a:endParaRPr lang="es-ES"/>
        </a:p>
      </dgm:t>
    </dgm:pt>
    <dgm:pt modelId="{6CAD09D1-BB1B-451B-A954-CCAE74A91095}" type="pres">
      <dgm:prSet presAssocID="{8AB2613C-8528-4D6A-B15D-DE9D42D2DCC0}" presName="Space" presStyleCnt="0">
        <dgm:presLayoutVars>
          <dgm:chMax val="0"/>
          <dgm:chPref val="0"/>
        </dgm:presLayoutVars>
      </dgm:prSet>
      <dgm:spPr/>
    </dgm:pt>
    <dgm:pt modelId="{D8223EA0-17F0-48DE-8799-CBE2C61B9B2F}" type="pres">
      <dgm:prSet presAssocID="{7E848CA2-3E17-44CF-8876-80C8C017D633}" presName="ConnectorComposite" presStyleCnt="0"/>
      <dgm:spPr/>
    </dgm:pt>
    <dgm:pt modelId="{09D37CF0-74D3-4D75-8D23-0B9FF9B15B96}" type="pres">
      <dgm:prSet presAssocID="{7E848CA2-3E17-44CF-8876-80C8C017D633}" presName="TopSpacing" presStyleCnt="0"/>
      <dgm:spPr/>
    </dgm:pt>
    <dgm:pt modelId="{A612F33D-60E5-49C6-A670-AC7151F43918}" type="pres">
      <dgm:prSet presAssocID="{7E848CA2-3E17-44CF-8876-80C8C017D633}" presName="Connector" presStyleLbl="alignNode1" presStyleIdx="1" presStyleCnt="3"/>
      <dgm:spPr/>
    </dgm:pt>
    <dgm:pt modelId="{782E51A8-4AFF-4759-B4EA-8F8513A326F4}" type="pres">
      <dgm:prSet presAssocID="{7E848CA2-3E17-44CF-8876-80C8C017D633}" presName="BottomSpacing" presStyleCnt="0"/>
      <dgm:spPr/>
    </dgm:pt>
    <dgm:pt modelId="{9BF34795-B79F-44FB-A3EB-33AA7FC91390}" type="pres">
      <dgm:prSet presAssocID="{F58745A3-AD6F-4AA1-B7D2-06678285E80B}" presName="composite" presStyleCnt="0"/>
      <dgm:spPr/>
    </dgm:pt>
    <dgm:pt modelId="{82D14A2A-4B88-499B-8EEE-E080AD8F51C8}" type="pres">
      <dgm:prSet presAssocID="{F58745A3-AD6F-4AA1-B7D2-06678285E80B}" presName="Accent" presStyleLbl="alignNode1" presStyleIdx="2" presStyleCnt="3">
        <dgm:presLayoutVars>
          <dgm:chMax val="0"/>
          <dgm:chPref val="0"/>
        </dgm:presLayoutVars>
      </dgm:prSet>
      <dgm:spPr/>
    </dgm:pt>
    <dgm:pt modelId="{297787EC-F176-4F04-B05B-F86CBFA09E1E}" type="pres">
      <dgm:prSet presAssocID="{F58745A3-AD6F-4AA1-B7D2-06678285E80B}" presName="Image" presStyleLbl="bgImgPlace1" presStyleIdx="1" presStyleCnt="2" custLinFactNeighborY="-4635">
        <dgm:presLayoutVars>
          <dgm:chMax val="0"/>
          <dgm:chPref val="0"/>
          <dgm:bulletEnabled val="1"/>
        </dgm:presLayoutVars>
      </dgm:prSet>
      <dgm:spPr>
        <a:blipFill rotWithShape="1">
          <a:blip xmlns:r="http://schemas.openxmlformats.org/officeDocument/2006/relationships" r:embed="rId2"/>
          <a:stretch>
            <a:fillRect/>
          </a:stretch>
        </a:blipFill>
      </dgm:spPr>
    </dgm:pt>
    <dgm:pt modelId="{27387CAF-E7BF-4C15-B483-C88A7B086406}" type="pres">
      <dgm:prSet presAssocID="{F58745A3-AD6F-4AA1-B7D2-06678285E80B}" presName="Parent" presStyleLbl="fgAccFollowNode1" presStyleIdx="1" presStyleCnt="2">
        <dgm:presLayoutVars>
          <dgm:chMax val="0"/>
          <dgm:chPref val="0"/>
          <dgm:bulletEnabled val="1"/>
        </dgm:presLayoutVars>
      </dgm:prSet>
      <dgm:spPr/>
      <dgm:t>
        <a:bodyPr/>
        <a:lstStyle/>
        <a:p>
          <a:endParaRPr lang="es-ES"/>
        </a:p>
      </dgm:t>
    </dgm:pt>
    <dgm:pt modelId="{FFE9E5CD-D5D5-4D8C-98A4-D81E7C92D771}" type="pres">
      <dgm:prSet presAssocID="{F58745A3-AD6F-4AA1-B7D2-06678285E80B}" presName="Space" presStyleCnt="0">
        <dgm:presLayoutVars>
          <dgm:chMax val="0"/>
          <dgm:chPref val="0"/>
        </dgm:presLayoutVars>
      </dgm:prSet>
      <dgm:spPr/>
    </dgm:pt>
  </dgm:ptLst>
  <dgm:cxnLst>
    <dgm:cxn modelId="{68048CDE-B9E2-4125-9856-ECDDC802929C}" type="presOf" srcId="{8AB2613C-8528-4D6A-B15D-DE9D42D2DCC0}" destId="{263C7FE7-C209-4CF3-8895-357D561E6019}" srcOrd="0" destOrd="0" presId="urn:microsoft.com/office/officeart/2008/layout/AlternatingPictureCircles"/>
    <dgm:cxn modelId="{ED24A6AA-4F51-489E-B308-4329CB618F41}" type="presOf" srcId="{E4215B95-9434-4FA6-BF25-D34EB13E464A}" destId="{05C64182-5CA0-4665-B070-9EF1A17ED32B}" srcOrd="0" destOrd="0" presId="urn:microsoft.com/office/officeart/2008/layout/AlternatingPictureCircles"/>
    <dgm:cxn modelId="{8E6EE74F-9B8D-42FA-9CFB-9CFA55EA9F21}" srcId="{E4215B95-9434-4FA6-BF25-D34EB13E464A}" destId="{8AB2613C-8528-4D6A-B15D-DE9D42D2DCC0}" srcOrd="0" destOrd="0" parTransId="{04061581-6DF5-45C4-9D12-D40113D02679}" sibTransId="{7E848CA2-3E17-44CF-8876-80C8C017D633}"/>
    <dgm:cxn modelId="{2FE24CC5-0FA2-487D-8CF2-12306EB26B57}" type="presOf" srcId="{F58745A3-AD6F-4AA1-B7D2-06678285E80B}" destId="{27387CAF-E7BF-4C15-B483-C88A7B086406}" srcOrd="0" destOrd="0" presId="urn:microsoft.com/office/officeart/2008/layout/AlternatingPictureCircles"/>
    <dgm:cxn modelId="{319A7CF4-1536-4451-B8DB-ED446CF95B19}" srcId="{E4215B95-9434-4FA6-BF25-D34EB13E464A}" destId="{F58745A3-AD6F-4AA1-B7D2-06678285E80B}" srcOrd="1" destOrd="0" parTransId="{9D697571-92EC-4E8D-B276-50000322C6E8}" sibTransId="{504402FA-0920-4633-B03C-C5A359F6F0FF}"/>
    <dgm:cxn modelId="{323B9721-9EDC-4EED-B936-ED648EA7DD4E}" type="presParOf" srcId="{05C64182-5CA0-4665-B070-9EF1A17ED32B}" destId="{6D4D1002-61AB-41D8-B604-2961878CE4D9}" srcOrd="0" destOrd="0" presId="urn:microsoft.com/office/officeart/2008/layout/AlternatingPictureCircles"/>
    <dgm:cxn modelId="{B3F7ABE9-3DB0-4CE6-96D7-3423A34C0E18}" type="presParOf" srcId="{6D4D1002-61AB-41D8-B604-2961878CE4D9}" destId="{F7A5A014-D47F-49D2-8430-54234E035349}" srcOrd="0" destOrd="0" presId="urn:microsoft.com/office/officeart/2008/layout/AlternatingPictureCircles"/>
    <dgm:cxn modelId="{8A5F1943-9464-4D88-A5DE-5EC805D83BF0}" type="presParOf" srcId="{6D4D1002-61AB-41D8-B604-2961878CE4D9}" destId="{09CE64CF-1825-481A-A61F-46E59849BAD3}" srcOrd="1" destOrd="0" presId="urn:microsoft.com/office/officeart/2008/layout/AlternatingPictureCircles"/>
    <dgm:cxn modelId="{CF6B21D3-3761-4CB8-8885-9CCB68C9E358}" type="presParOf" srcId="{6D4D1002-61AB-41D8-B604-2961878CE4D9}" destId="{263C7FE7-C209-4CF3-8895-357D561E6019}" srcOrd="2" destOrd="0" presId="urn:microsoft.com/office/officeart/2008/layout/AlternatingPictureCircles"/>
    <dgm:cxn modelId="{F61ED061-102C-47E0-9D26-481D72AD7D96}" type="presParOf" srcId="{6D4D1002-61AB-41D8-B604-2961878CE4D9}" destId="{6CAD09D1-BB1B-451B-A954-CCAE74A91095}" srcOrd="3" destOrd="0" presId="urn:microsoft.com/office/officeart/2008/layout/AlternatingPictureCircles"/>
    <dgm:cxn modelId="{686E7128-44BC-476D-9717-FC3539F9C5FA}" type="presParOf" srcId="{05C64182-5CA0-4665-B070-9EF1A17ED32B}" destId="{D8223EA0-17F0-48DE-8799-CBE2C61B9B2F}" srcOrd="1" destOrd="0" presId="urn:microsoft.com/office/officeart/2008/layout/AlternatingPictureCircles"/>
    <dgm:cxn modelId="{91C5504D-64BA-4430-812D-7C42863BC558}" type="presParOf" srcId="{D8223EA0-17F0-48DE-8799-CBE2C61B9B2F}" destId="{09D37CF0-74D3-4D75-8D23-0B9FF9B15B96}" srcOrd="0" destOrd="0" presId="urn:microsoft.com/office/officeart/2008/layout/AlternatingPictureCircles"/>
    <dgm:cxn modelId="{317D7460-7812-45DB-A8AC-FB77E31B91FA}" type="presParOf" srcId="{D8223EA0-17F0-48DE-8799-CBE2C61B9B2F}" destId="{A612F33D-60E5-49C6-A670-AC7151F43918}" srcOrd="1" destOrd="0" presId="urn:microsoft.com/office/officeart/2008/layout/AlternatingPictureCircles"/>
    <dgm:cxn modelId="{2084A745-A176-4504-B630-A6799739C4FE}" type="presParOf" srcId="{D8223EA0-17F0-48DE-8799-CBE2C61B9B2F}" destId="{782E51A8-4AFF-4759-B4EA-8F8513A326F4}" srcOrd="2" destOrd="0" presId="urn:microsoft.com/office/officeart/2008/layout/AlternatingPictureCircles"/>
    <dgm:cxn modelId="{0278AC95-F13E-4D98-B458-CE11CC98DB46}" type="presParOf" srcId="{05C64182-5CA0-4665-B070-9EF1A17ED32B}" destId="{9BF34795-B79F-44FB-A3EB-33AA7FC91390}" srcOrd="2" destOrd="0" presId="urn:microsoft.com/office/officeart/2008/layout/AlternatingPictureCircles"/>
    <dgm:cxn modelId="{F5815E4E-AE38-453D-929C-B7D90A2A7C2A}" type="presParOf" srcId="{9BF34795-B79F-44FB-A3EB-33AA7FC91390}" destId="{82D14A2A-4B88-499B-8EEE-E080AD8F51C8}" srcOrd="0" destOrd="0" presId="urn:microsoft.com/office/officeart/2008/layout/AlternatingPictureCircles"/>
    <dgm:cxn modelId="{1A38105E-0D66-4327-82A8-35B4B159E6F6}" type="presParOf" srcId="{9BF34795-B79F-44FB-A3EB-33AA7FC91390}" destId="{297787EC-F176-4F04-B05B-F86CBFA09E1E}" srcOrd="1" destOrd="0" presId="urn:microsoft.com/office/officeart/2008/layout/AlternatingPictureCircles"/>
    <dgm:cxn modelId="{5B7F0433-DEA7-4765-8D6B-945C044B6DD7}" type="presParOf" srcId="{9BF34795-B79F-44FB-A3EB-33AA7FC91390}" destId="{27387CAF-E7BF-4C15-B483-C88A7B086406}" srcOrd="2" destOrd="0" presId="urn:microsoft.com/office/officeart/2008/layout/AlternatingPictureCircles"/>
    <dgm:cxn modelId="{066522EF-DE1F-4911-B271-0105F9BB597F}" type="presParOf" srcId="{9BF34795-B79F-44FB-A3EB-33AA7FC91390}" destId="{FFE9E5CD-D5D5-4D8C-98A4-D81E7C92D771}" srcOrd="3" destOrd="0" presId="urn:microsoft.com/office/officeart/2008/layout/AlternatingPictureCircles"/>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91C6722-E66E-4F26-99BC-D2EFF4C48B97}" type="doc">
      <dgm:prSet loTypeId="urn:microsoft.com/office/officeart/2008/layout/BendingPictureSemiTransparentText" loCatId="picture" qsTypeId="urn:microsoft.com/office/officeart/2005/8/quickstyle/simple1" qsCatId="simple" csTypeId="urn:microsoft.com/office/officeart/2005/8/colors/accent0_1" csCatId="mainScheme" phldr="1"/>
      <dgm:spPr/>
      <dgm:t>
        <a:bodyPr/>
        <a:lstStyle/>
        <a:p>
          <a:endParaRPr lang="es-ES"/>
        </a:p>
      </dgm:t>
    </dgm:pt>
    <dgm:pt modelId="{6456477F-F181-4DC2-A315-E832C7B796CC}">
      <dgm:prSet phldrT="[Texto]"/>
      <dgm:spPr>
        <a:xfrm>
          <a:off x="1545391" y="1793473"/>
          <a:ext cx="2981939" cy="613410"/>
        </a:xfrm>
        <a:prstGeom prst="rect">
          <a:avLst/>
        </a:prstGeom>
        <a:solidFill>
          <a:sysClr val="windowText" lastClr="000000">
            <a:tint val="50000"/>
            <a:alpha val="40000"/>
            <a:hueOff val="0"/>
            <a:satOff val="0"/>
            <a:lumOff val="0"/>
            <a:alphaOff val="0"/>
          </a:sysClr>
        </a:solidFill>
        <a:ln>
          <a:noFill/>
        </a:ln>
        <a:effectLst/>
      </dgm:spPr>
      <dgm:t>
        <a:bodyPr/>
        <a:lstStyle/>
        <a:p>
          <a:r>
            <a:rPr lang="es-EC" dirty="0" smtClean="0">
              <a:solidFill>
                <a:sysClr val="window" lastClr="FFFFFF">
                  <a:hueOff val="0"/>
                  <a:satOff val="0"/>
                  <a:lumOff val="0"/>
                  <a:alphaOff val="0"/>
                </a:sysClr>
              </a:solidFill>
              <a:latin typeface="Times New Roman" panose="02020603050405020304" pitchFamily="18" charset="0"/>
              <a:ea typeface="+mn-ea"/>
              <a:cs typeface="Times New Roman" panose="02020603050405020304" pitchFamily="18" charset="0"/>
            </a:rPr>
            <a:t>Obtener la topografía de la zona de estudio. </a:t>
          </a:r>
          <a:endParaRPr lang="es-ES" dirty="0">
            <a:solidFill>
              <a:sysClr val="window" lastClr="FFFFFF">
                <a:hueOff val="0"/>
                <a:satOff val="0"/>
                <a:lumOff val="0"/>
                <a:alphaOff val="0"/>
              </a:sysClr>
            </a:solidFill>
            <a:latin typeface="Calibri"/>
            <a:ea typeface="+mn-ea"/>
            <a:cs typeface="+mn-cs"/>
          </a:endParaRPr>
        </a:p>
      </dgm:t>
    </dgm:pt>
    <dgm:pt modelId="{F0A3E362-4BC5-4C6E-81B0-1B285594F50B}" type="parTrans" cxnId="{E80936C7-C5C1-4AC5-8BB2-CDA4CC01AAFF}">
      <dgm:prSet/>
      <dgm:spPr/>
      <dgm:t>
        <a:bodyPr/>
        <a:lstStyle/>
        <a:p>
          <a:endParaRPr lang="es-ES"/>
        </a:p>
      </dgm:t>
    </dgm:pt>
    <dgm:pt modelId="{E3F90AA0-3174-4225-86DC-AACF4A634B4F}" type="sibTrans" cxnId="{E80936C7-C5C1-4AC5-8BB2-CDA4CC01AAFF}">
      <dgm:prSet/>
      <dgm:spPr/>
      <dgm:t>
        <a:bodyPr/>
        <a:lstStyle/>
        <a:p>
          <a:endParaRPr lang="es-ES"/>
        </a:p>
      </dgm:t>
    </dgm:pt>
    <dgm:pt modelId="{F10782C1-E676-40AD-AED8-68719A19D1C8}">
      <dgm:prSet phldrT="[Texto]"/>
      <dgm:spPr>
        <a:xfrm>
          <a:off x="4831480" y="1793473"/>
          <a:ext cx="2981939" cy="613410"/>
        </a:xfrm>
        <a:prstGeom prst="rect">
          <a:avLst/>
        </a:prstGeom>
        <a:solidFill>
          <a:sysClr val="windowText" lastClr="000000">
            <a:tint val="50000"/>
            <a:alpha val="40000"/>
            <a:hueOff val="0"/>
            <a:satOff val="0"/>
            <a:lumOff val="0"/>
            <a:alphaOff val="0"/>
          </a:sysClr>
        </a:solidFill>
        <a:ln>
          <a:noFill/>
        </a:ln>
        <a:effectLst/>
      </dgm:spPr>
      <dgm:t>
        <a:bodyPr/>
        <a:lstStyle/>
        <a:p>
          <a:r>
            <a:rPr lang="es-EC" dirty="0" smtClean="0">
              <a:solidFill>
                <a:schemeClr val="tx1"/>
              </a:solidFill>
              <a:latin typeface="Times New Roman" panose="02020603050405020304" pitchFamily="18" charset="0"/>
              <a:ea typeface="+mn-ea"/>
              <a:cs typeface="Times New Roman" panose="02020603050405020304" pitchFamily="18" charset="0"/>
            </a:rPr>
            <a:t>Realizar líneas sísmicas y determinar los estratos del suelo</a:t>
          </a:r>
          <a:r>
            <a:rPr lang="es-EC" dirty="0" smtClean="0">
              <a:solidFill>
                <a:sysClr val="window" lastClr="FFFFFF">
                  <a:hueOff val="0"/>
                  <a:satOff val="0"/>
                  <a:lumOff val="0"/>
                  <a:alphaOff val="0"/>
                </a:sysClr>
              </a:solidFill>
              <a:latin typeface="Times New Roman" panose="02020603050405020304" pitchFamily="18" charset="0"/>
              <a:ea typeface="+mn-ea"/>
              <a:cs typeface="Times New Roman" panose="02020603050405020304" pitchFamily="18" charset="0"/>
            </a:rPr>
            <a:t>. </a:t>
          </a:r>
          <a:endParaRPr lang="es-ES" dirty="0">
            <a:solidFill>
              <a:sysClr val="window" lastClr="FFFFFF">
                <a:hueOff val="0"/>
                <a:satOff val="0"/>
                <a:lumOff val="0"/>
                <a:alphaOff val="0"/>
              </a:sysClr>
            </a:solidFill>
            <a:latin typeface="Calibri"/>
            <a:ea typeface="+mn-ea"/>
            <a:cs typeface="+mn-cs"/>
          </a:endParaRPr>
        </a:p>
      </dgm:t>
    </dgm:pt>
    <dgm:pt modelId="{6B95DABE-4286-4BCD-B23A-BB61D7F015F9}" type="parTrans" cxnId="{59F5A055-166C-4E93-84BF-9DC71B46A825}">
      <dgm:prSet/>
      <dgm:spPr/>
      <dgm:t>
        <a:bodyPr/>
        <a:lstStyle/>
        <a:p>
          <a:endParaRPr lang="es-ES"/>
        </a:p>
      </dgm:t>
    </dgm:pt>
    <dgm:pt modelId="{DEE33E10-CF4C-46BD-89ED-52F99B447172}" type="sibTrans" cxnId="{59F5A055-166C-4E93-84BF-9DC71B46A825}">
      <dgm:prSet/>
      <dgm:spPr/>
      <dgm:t>
        <a:bodyPr/>
        <a:lstStyle/>
        <a:p>
          <a:endParaRPr lang="es-ES"/>
        </a:p>
      </dgm:t>
    </dgm:pt>
    <dgm:pt modelId="{2FF9A1F2-0A8F-404C-B9C8-3C24B4F148F4}">
      <dgm:prSet phldrT="[Texto]"/>
      <dgm:spPr>
        <a:xfrm>
          <a:off x="3188435" y="4647543"/>
          <a:ext cx="2981939" cy="613410"/>
        </a:xfrm>
        <a:prstGeom prst="rect">
          <a:avLst/>
        </a:prstGeom>
        <a:solidFill>
          <a:sysClr val="windowText" lastClr="000000">
            <a:tint val="50000"/>
            <a:alpha val="40000"/>
            <a:hueOff val="0"/>
            <a:satOff val="0"/>
            <a:lumOff val="0"/>
            <a:alphaOff val="0"/>
          </a:sysClr>
        </a:solidFill>
        <a:ln>
          <a:noFill/>
        </a:ln>
        <a:effectLst/>
      </dgm:spPr>
      <dgm:t>
        <a:bodyPr/>
        <a:lstStyle/>
        <a:p>
          <a:r>
            <a:rPr lang="es-EC" dirty="0" smtClean="0">
              <a:latin typeface="Times New Roman" panose="02020603050405020304" pitchFamily="18" charset="0"/>
              <a:cs typeface="Times New Roman" panose="02020603050405020304" pitchFamily="18" charset="0"/>
            </a:rPr>
            <a:t>Determinar las condiciones geológicas naturales de la margen derecha del sitio actual de la erosión. </a:t>
          </a:r>
          <a:endParaRPr lang="es-ES" dirty="0">
            <a:solidFill>
              <a:sysClr val="window" lastClr="FFFFFF">
                <a:hueOff val="0"/>
                <a:satOff val="0"/>
                <a:lumOff val="0"/>
                <a:alphaOff val="0"/>
              </a:sysClr>
            </a:solidFill>
            <a:latin typeface="Calibri"/>
            <a:ea typeface="+mn-ea"/>
            <a:cs typeface="+mn-cs"/>
          </a:endParaRPr>
        </a:p>
      </dgm:t>
    </dgm:pt>
    <dgm:pt modelId="{3BE34B34-FB48-4876-9DEA-A536B96AC33D}" type="parTrans" cxnId="{BEB1BF01-F421-4D18-81A5-1546FA4FB785}">
      <dgm:prSet/>
      <dgm:spPr/>
      <dgm:t>
        <a:bodyPr/>
        <a:lstStyle/>
        <a:p>
          <a:endParaRPr lang="es-ES"/>
        </a:p>
      </dgm:t>
    </dgm:pt>
    <dgm:pt modelId="{59AB489C-1C2D-4672-94F8-22F90F8EBAA7}" type="sibTrans" cxnId="{BEB1BF01-F421-4D18-81A5-1546FA4FB785}">
      <dgm:prSet/>
      <dgm:spPr/>
      <dgm:t>
        <a:bodyPr/>
        <a:lstStyle/>
        <a:p>
          <a:endParaRPr lang="es-ES"/>
        </a:p>
      </dgm:t>
    </dgm:pt>
    <dgm:pt modelId="{B6F51124-B390-4330-BEA5-19CCD942BA94}">
      <dgm:prSet phldrT="[Texto]"/>
      <dgm:spPr>
        <a:xfrm>
          <a:off x="3188435" y="4647543"/>
          <a:ext cx="2981939" cy="613410"/>
        </a:xfrm>
        <a:solidFill>
          <a:sysClr val="windowText" lastClr="000000">
            <a:tint val="50000"/>
            <a:alpha val="40000"/>
            <a:hueOff val="0"/>
            <a:satOff val="0"/>
            <a:lumOff val="0"/>
            <a:alphaOff val="0"/>
          </a:sysClr>
        </a:solidFill>
        <a:ln>
          <a:noFill/>
        </a:ln>
        <a:effectLst/>
      </dgm:spPr>
      <dgm:t>
        <a:bodyPr/>
        <a:lstStyle/>
        <a:p>
          <a:r>
            <a:rPr lang="es-EC" dirty="0" smtClean="0">
              <a:latin typeface="Times New Roman" panose="02020603050405020304" pitchFamily="18" charset="0"/>
              <a:cs typeface="Times New Roman" panose="02020603050405020304" pitchFamily="18" charset="0"/>
            </a:rPr>
            <a:t>Establecer los caudales de diseño en base a la información hidrológica disponible. </a:t>
          </a:r>
          <a:endParaRPr lang="es-ES" dirty="0">
            <a:solidFill>
              <a:sysClr val="window" lastClr="FFFFFF">
                <a:hueOff val="0"/>
                <a:satOff val="0"/>
                <a:lumOff val="0"/>
                <a:alphaOff val="0"/>
              </a:sysClr>
            </a:solidFill>
            <a:latin typeface="Calibri"/>
            <a:ea typeface="+mn-ea"/>
            <a:cs typeface="+mn-cs"/>
          </a:endParaRPr>
        </a:p>
      </dgm:t>
    </dgm:pt>
    <dgm:pt modelId="{AC35CF8B-2320-4E49-8B54-774EA1FAF1A5}" type="parTrans" cxnId="{9779F2A6-767A-4BAB-B04A-2F3F616CFBA2}">
      <dgm:prSet/>
      <dgm:spPr/>
      <dgm:t>
        <a:bodyPr/>
        <a:lstStyle/>
        <a:p>
          <a:endParaRPr lang="es-ES"/>
        </a:p>
      </dgm:t>
    </dgm:pt>
    <dgm:pt modelId="{EE60A13C-50BE-455A-B8AA-A14FA8A78CD1}" type="sibTrans" cxnId="{9779F2A6-767A-4BAB-B04A-2F3F616CFBA2}">
      <dgm:prSet/>
      <dgm:spPr/>
      <dgm:t>
        <a:bodyPr/>
        <a:lstStyle/>
        <a:p>
          <a:endParaRPr lang="es-ES"/>
        </a:p>
      </dgm:t>
    </dgm:pt>
    <dgm:pt modelId="{858F1AC8-9B28-4DAF-A536-B6780CB91119}">
      <dgm:prSet phldrT="[Texto]"/>
      <dgm:spPr>
        <a:xfrm>
          <a:off x="3188435" y="4647543"/>
          <a:ext cx="2981939" cy="613410"/>
        </a:xfrm>
        <a:solidFill>
          <a:sysClr val="windowText" lastClr="000000">
            <a:tint val="50000"/>
            <a:alpha val="40000"/>
            <a:hueOff val="0"/>
            <a:satOff val="0"/>
            <a:lumOff val="0"/>
            <a:alphaOff val="0"/>
          </a:sysClr>
        </a:solidFill>
        <a:ln>
          <a:noFill/>
        </a:ln>
        <a:effectLst/>
      </dgm:spPr>
      <dgm:t>
        <a:bodyPr/>
        <a:lstStyle/>
        <a:p>
          <a:r>
            <a:rPr lang="es-EC" dirty="0" smtClean="0">
              <a:solidFill>
                <a:schemeClr val="tx1"/>
              </a:solidFill>
              <a:latin typeface="Times New Roman" panose="02020603050405020304" pitchFamily="18" charset="0"/>
              <a:cs typeface="Times New Roman" panose="02020603050405020304" pitchFamily="18" charset="0"/>
            </a:rPr>
            <a:t>Diseñar el conjunto de obras hidráulicas que se requieran para limitar el desplazamiento de la erosión regresiva.</a:t>
          </a:r>
          <a:endParaRPr lang="es-ES" dirty="0">
            <a:solidFill>
              <a:schemeClr val="tx1"/>
            </a:solidFill>
            <a:latin typeface="Calibri"/>
            <a:ea typeface="+mn-ea"/>
            <a:cs typeface="+mn-cs"/>
          </a:endParaRPr>
        </a:p>
      </dgm:t>
    </dgm:pt>
    <dgm:pt modelId="{D4489718-27D9-46AE-AE87-12B77EA0CBB3}" type="parTrans" cxnId="{1B81ED17-3501-4155-9061-3EBC21A2B177}">
      <dgm:prSet/>
      <dgm:spPr/>
      <dgm:t>
        <a:bodyPr/>
        <a:lstStyle/>
        <a:p>
          <a:endParaRPr lang="es-ES"/>
        </a:p>
      </dgm:t>
    </dgm:pt>
    <dgm:pt modelId="{53741723-7D71-4968-9F20-1D49648B9810}" type="sibTrans" cxnId="{1B81ED17-3501-4155-9061-3EBC21A2B177}">
      <dgm:prSet/>
      <dgm:spPr/>
      <dgm:t>
        <a:bodyPr/>
        <a:lstStyle/>
        <a:p>
          <a:endParaRPr lang="es-ES"/>
        </a:p>
      </dgm:t>
    </dgm:pt>
    <dgm:pt modelId="{33943BEA-9C6D-4EB3-B9C0-913CEC61A5D2}" type="pres">
      <dgm:prSet presAssocID="{C91C6722-E66E-4F26-99BC-D2EFF4C48B97}" presName="Name0" presStyleCnt="0">
        <dgm:presLayoutVars>
          <dgm:dir/>
          <dgm:resizeHandles val="exact"/>
        </dgm:presLayoutVars>
      </dgm:prSet>
      <dgm:spPr/>
      <dgm:t>
        <a:bodyPr/>
        <a:lstStyle/>
        <a:p>
          <a:endParaRPr lang="es-EC"/>
        </a:p>
      </dgm:t>
    </dgm:pt>
    <dgm:pt modelId="{C2504592-9171-4E97-8CB4-4187C6E6CB71}" type="pres">
      <dgm:prSet presAssocID="{6456477F-F181-4DC2-A315-E832C7B796CC}" presName="composite" presStyleCnt="0"/>
      <dgm:spPr/>
    </dgm:pt>
    <dgm:pt modelId="{BC913CC1-ED40-4EC3-8382-3227BCB0D781}" type="pres">
      <dgm:prSet presAssocID="{6456477F-F181-4DC2-A315-E832C7B796CC}" presName="rect1" presStyleLbl="bgShp" presStyleIdx="0" presStyleCnt="5"/>
      <dgm:spPr>
        <a:xfrm>
          <a:off x="1545391" y="4361"/>
          <a:ext cx="2981939" cy="2555875"/>
        </a:xfrm>
        <a:prstGeom prst="rect">
          <a:avLst/>
        </a:prstGeom>
        <a:blipFill rotWithShape="1">
          <a:blip xmlns:r="http://schemas.openxmlformats.org/officeDocument/2006/relationships" r:embed="rId1"/>
          <a:stretch>
            <a:fillRect/>
          </a:stretch>
        </a:blipFill>
        <a:ln>
          <a:noFill/>
        </a:ln>
        <a:effectLst/>
      </dgm:spPr>
    </dgm:pt>
    <dgm:pt modelId="{633AA805-66C7-434D-9818-8ACF90983893}" type="pres">
      <dgm:prSet presAssocID="{6456477F-F181-4DC2-A315-E832C7B796CC}" presName="rect2" presStyleLbl="trBgShp" presStyleIdx="0" presStyleCnt="5">
        <dgm:presLayoutVars>
          <dgm:bulletEnabled val="1"/>
        </dgm:presLayoutVars>
      </dgm:prSet>
      <dgm:spPr/>
      <dgm:t>
        <a:bodyPr/>
        <a:lstStyle/>
        <a:p>
          <a:endParaRPr lang="es-ES"/>
        </a:p>
      </dgm:t>
    </dgm:pt>
    <dgm:pt modelId="{10C10381-A619-4C23-9B93-D010163F8BA1}" type="pres">
      <dgm:prSet presAssocID="{E3F90AA0-3174-4225-86DC-AACF4A634B4F}" presName="sibTrans" presStyleCnt="0"/>
      <dgm:spPr/>
    </dgm:pt>
    <dgm:pt modelId="{3D4FE312-4AA6-47E6-8CAB-53CD8E2383FB}" type="pres">
      <dgm:prSet presAssocID="{F10782C1-E676-40AD-AED8-68719A19D1C8}" presName="composite" presStyleCnt="0"/>
      <dgm:spPr/>
    </dgm:pt>
    <dgm:pt modelId="{C25DC27D-4B40-43BB-83AE-EA44C850D7FA}" type="pres">
      <dgm:prSet presAssocID="{F10782C1-E676-40AD-AED8-68719A19D1C8}" presName="rect1" presStyleLbl="bgShp" presStyleIdx="1" presStyleCnt="5"/>
      <dgm:spPr>
        <a:xfrm>
          <a:off x="4831480" y="4361"/>
          <a:ext cx="2981939" cy="2555875"/>
        </a:xfrm>
        <a:prstGeom prst="rect">
          <a:avLst/>
        </a:prstGeom>
        <a:blipFill rotWithShape="1">
          <a:blip xmlns:r="http://schemas.openxmlformats.org/officeDocument/2006/relationships" r:embed="rId2"/>
          <a:stretch>
            <a:fillRect/>
          </a:stretch>
        </a:blipFill>
        <a:ln>
          <a:noFill/>
        </a:ln>
        <a:effectLst/>
      </dgm:spPr>
    </dgm:pt>
    <dgm:pt modelId="{2160E726-0093-4486-ABFD-D9ACECF2046A}" type="pres">
      <dgm:prSet presAssocID="{F10782C1-E676-40AD-AED8-68719A19D1C8}" presName="rect2" presStyleLbl="trBgShp" presStyleIdx="1" presStyleCnt="5">
        <dgm:presLayoutVars>
          <dgm:bulletEnabled val="1"/>
        </dgm:presLayoutVars>
      </dgm:prSet>
      <dgm:spPr/>
      <dgm:t>
        <a:bodyPr/>
        <a:lstStyle/>
        <a:p>
          <a:endParaRPr lang="es-ES"/>
        </a:p>
      </dgm:t>
    </dgm:pt>
    <dgm:pt modelId="{664A2204-2137-452A-B210-F2039E066C79}" type="pres">
      <dgm:prSet presAssocID="{DEE33E10-CF4C-46BD-89ED-52F99B447172}" presName="sibTrans" presStyleCnt="0"/>
      <dgm:spPr/>
    </dgm:pt>
    <dgm:pt modelId="{8F990AA1-8AB3-4E18-A2D6-467A75AD8E14}" type="pres">
      <dgm:prSet presAssocID="{2FF9A1F2-0A8F-404C-B9C8-3C24B4F148F4}" presName="composite" presStyleCnt="0"/>
      <dgm:spPr/>
    </dgm:pt>
    <dgm:pt modelId="{F01D093D-1838-406C-B6B1-0D56554AEF04}" type="pres">
      <dgm:prSet presAssocID="{2FF9A1F2-0A8F-404C-B9C8-3C24B4F148F4}" presName="rect1" presStyleLbl="bgShp" presStyleIdx="2" presStyleCnt="5"/>
      <dgm:spPr>
        <a:xfrm>
          <a:off x="3188435" y="2858430"/>
          <a:ext cx="2981939" cy="2555875"/>
        </a:xfrm>
        <a:prstGeom prst="rect">
          <a:avLst/>
        </a:prstGeom>
        <a:blipFill rotWithShape="1">
          <a:blip xmlns:r="http://schemas.openxmlformats.org/officeDocument/2006/relationships" r:embed="rId3"/>
          <a:stretch>
            <a:fillRect/>
          </a:stretch>
        </a:blipFill>
        <a:ln>
          <a:noFill/>
        </a:ln>
        <a:effectLst/>
      </dgm:spPr>
    </dgm:pt>
    <dgm:pt modelId="{8CA1773A-AA5D-47C5-B778-B264C6AC9F31}" type="pres">
      <dgm:prSet presAssocID="{2FF9A1F2-0A8F-404C-B9C8-3C24B4F148F4}" presName="rect2" presStyleLbl="trBgShp" presStyleIdx="2" presStyleCnt="5" custLinFactNeighborY="-34080">
        <dgm:presLayoutVars>
          <dgm:bulletEnabled val="1"/>
        </dgm:presLayoutVars>
      </dgm:prSet>
      <dgm:spPr/>
      <dgm:t>
        <a:bodyPr/>
        <a:lstStyle/>
        <a:p>
          <a:endParaRPr lang="es-ES"/>
        </a:p>
      </dgm:t>
    </dgm:pt>
    <dgm:pt modelId="{4BC7B7C9-3ADF-43A5-A511-9C3AA814DE0D}" type="pres">
      <dgm:prSet presAssocID="{59AB489C-1C2D-4672-94F8-22F90F8EBAA7}" presName="sibTrans" presStyleCnt="0"/>
      <dgm:spPr/>
    </dgm:pt>
    <dgm:pt modelId="{403469FC-78A3-40F0-B0E3-6A21B81D013C}" type="pres">
      <dgm:prSet presAssocID="{B6F51124-B390-4330-BEA5-19CCD942BA94}" presName="composite" presStyleCnt="0"/>
      <dgm:spPr/>
    </dgm:pt>
    <dgm:pt modelId="{475C5CEE-B5D8-41A3-BEE6-84330A23F1E8}" type="pres">
      <dgm:prSet presAssocID="{B6F51124-B390-4330-BEA5-19CCD942BA94}" presName="rect1" presStyleLbl="bgShp" presStyleIdx="3" presStyleCnt="5"/>
      <dgm:spPr>
        <a:blipFill rotWithShape="1">
          <a:blip xmlns:r="http://schemas.openxmlformats.org/officeDocument/2006/relationships" r:embed="rId4"/>
          <a:stretch>
            <a:fillRect/>
          </a:stretch>
        </a:blipFill>
      </dgm:spPr>
    </dgm:pt>
    <dgm:pt modelId="{7835C6DA-7B56-41A8-A0EE-8BF48535C976}" type="pres">
      <dgm:prSet presAssocID="{B6F51124-B390-4330-BEA5-19CCD942BA94}" presName="rect2" presStyleLbl="trBgShp" presStyleIdx="3" presStyleCnt="5" custLinFactNeighborX="-46" custLinFactNeighborY="-10427">
        <dgm:presLayoutVars>
          <dgm:bulletEnabled val="1"/>
        </dgm:presLayoutVars>
      </dgm:prSet>
      <dgm:spPr>
        <a:prstGeom prst="rect">
          <a:avLst/>
        </a:prstGeom>
      </dgm:spPr>
      <dgm:t>
        <a:bodyPr/>
        <a:lstStyle/>
        <a:p>
          <a:endParaRPr lang="es-ES"/>
        </a:p>
      </dgm:t>
    </dgm:pt>
    <dgm:pt modelId="{5A823614-1130-417B-B831-FF7D328BF2E6}" type="pres">
      <dgm:prSet presAssocID="{EE60A13C-50BE-455A-B8AA-A14FA8A78CD1}" presName="sibTrans" presStyleCnt="0"/>
      <dgm:spPr/>
    </dgm:pt>
    <dgm:pt modelId="{A9A59DD8-F684-447A-8AC3-907B26CB4EB0}" type="pres">
      <dgm:prSet presAssocID="{858F1AC8-9B28-4DAF-A536-B6780CB91119}" presName="composite" presStyleCnt="0"/>
      <dgm:spPr/>
    </dgm:pt>
    <dgm:pt modelId="{47F1B5F8-4543-4915-8EA2-81AAC7242BFF}" type="pres">
      <dgm:prSet presAssocID="{858F1AC8-9B28-4DAF-A536-B6780CB91119}" presName="rect1" presStyleLbl="bgShp" presStyleIdx="4" presStyleCnt="5"/>
      <dgm:spPr>
        <a:blipFill rotWithShape="1">
          <a:blip xmlns:r="http://schemas.openxmlformats.org/officeDocument/2006/relationships" r:embed="rId5"/>
          <a:stretch>
            <a:fillRect/>
          </a:stretch>
        </a:blipFill>
      </dgm:spPr>
    </dgm:pt>
    <dgm:pt modelId="{CABEADEC-C929-4027-9E44-8F7FB0A2A81C}" type="pres">
      <dgm:prSet presAssocID="{858F1AC8-9B28-4DAF-A536-B6780CB91119}" presName="rect2" presStyleLbl="trBgShp" presStyleIdx="4" presStyleCnt="5" custLinFactNeighborY="-4350">
        <dgm:presLayoutVars>
          <dgm:bulletEnabled val="1"/>
        </dgm:presLayoutVars>
      </dgm:prSet>
      <dgm:spPr/>
      <dgm:t>
        <a:bodyPr/>
        <a:lstStyle/>
        <a:p>
          <a:endParaRPr lang="es-ES"/>
        </a:p>
      </dgm:t>
    </dgm:pt>
  </dgm:ptLst>
  <dgm:cxnLst>
    <dgm:cxn modelId="{BEB1BF01-F421-4D18-81A5-1546FA4FB785}" srcId="{C91C6722-E66E-4F26-99BC-D2EFF4C48B97}" destId="{2FF9A1F2-0A8F-404C-B9C8-3C24B4F148F4}" srcOrd="2" destOrd="0" parTransId="{3BE34B34-FB48-4876-9DEA-A536B96AC33D}" sibTransId="{59AB489C-1C2D-4672-94F8-22F90F8EBAA7}"/>
    <dgm:cxn modelId="{8D29778E-1BB9-4114-8814-89022467CC42}" type="presOf" srcId="{6456477F-F181-4DC2-A315-E832C7B796CC}" destId="{633AA805-66C7-434D-9818-8ACF90983893}" srcOrd="0" destOrd="0" presId="urn:microsoft.com/office/officeart/2008/layout/BendingPictureSemiTransparentText"/>
    <dgm:cxn modelId="{BA3101EC-D3B3-4601-B70B-03892DB04B43}" type="presOf" srcId="{F10782C1-E676-40AD-AED8-68719A19D1C8}" destId="{2160E726-0093-4486-ABFD-D9ACECF2046A}" srcOrd="0" destOrd="0" presId="urn:microsoft.com/office/officeart/2008/layout/BendingPictureSemiTransparentText"/>
    <dgm:cxn modelId="{1B81ED17-3501-4155-9061-3EBC21A2B177}" srcId="{C91C6722-E66E-4F26-99BC-D2EFF4C48B97}" destId="{858F1AC8-9B28-4DAF-A536-B6780CB91119}" srcOrd="4" destOrd="0" parTransId="{D4489718-27D9-46AE-AE87-12B77EA0CBB3}" sibTransId="{53741723-7D71-4968-9F20-1D49648B9810}"/>
    <dgm:cxn modelId="{19A02FEF-3BC9-48AA-8283-AC94BB3A2D23}" type="presOf" srcId="{2FF9A1F2-0A8F-404C-B9C8-3C24B4F148F4}" destId="{8CA1773A-AA5D-47C5-B778-B264C6AC9F31}" srcOrd="0" destOrd="0" presId="urn:microsoft.com/office/officeart/2008/layout/BendingPictureSemiTransparentText"/>
    <dgm:cxn modelId="{ACF89BA6-1012-4FD7-8261-AE7F4B013714}" type="presOf" srcId="{B6F51124-B390-4330-BEA5-19CCD942BA94}" destId="{7835C6DA-7B56-41A8-A0EE-8BF48535C976}" srcOrd="0" destOrd="0" presId="urn:microsoft.com/office/officeart/2008/layout/BendingPictureSemiTransparentText"/>
    <dgm:cxn modelId="{9779F2A6-767A-4BAB-B04A-2F3F616CFBA2}" srcId="{C91C6722-E66E-4F26-99BC-D2EFF4C48B97}" destId="{B6F51124-B390-4330-BEA5-19CCD942BA94}" srcOrd="3" destOrd="0" parTransId="{AC35CF8B-2320-4E49-8B54-774EA1FAF1A5}" sibTransId="{EE60A13C-50BE-455A-B8AA-A14FA8A78CD1}"/>
    <dgm:cxn modelId="{59F5A055-166C-4E93-84BF-9DC71B46A825}" srcId="{C91C6722-E66E-4F26-99BC-D2EFF4C48B97}" destId="{F10782C1-E676-40AD-AED8-68719A19D1C8}" srcOrd="1" destOrd="0" parTransId="{6B95DABE-4286-4BCD-B23A-BB61D7F015F9}" sibTransId="{DEE33E10-CF4C-46BD-89ED-52F99B447172}"/>
    <dgm:cxn modelId="{E80936C7-C5C1-4AC5-8BB2-CDA4CC01AAFF}" srcId="{C91C6722-E66E-4F26-99BC-D2EFF4C48B97}" destId="{6456477F-F181-4DC2-A315-E832C7B796CC}" srcOrd="0" destOrd="0" parTransId="{F0A3E362-4BC5-4C6E-81B0-1B285594F50B}" sibTransId="{E3F90AA0-3174-4225-86DC-AACF4A634B4F}"/>
    <dgm:cxn modelId="{082A678D-1FA0-46EE-ADED-C8B3085F3129}" type="presOf" srcId="{858F1AC8-9B28-4DAF-A536-B6780CB91119}" destId="{CABEADEC-C929-4027-9E44-8F7FB0A2A81C}" srcOrd="0" destOrd="0" presId="urn:microsoft.com/office/officeart/2008/layout/BendingPictureSemiTransparentText"/>
    <dgm:cxn modelId="{59110FF2-B074-4C5F-9EAE-F5E4162BAEF4}" type="presOf" srcId="{C91C6722-E66E-4F26-99BC-D2EFF4C48B97}" destId="{33943BEA-9C6D-4EB3-B9C0-913CEC61A5D2}" srcOrd="0" destOrd="0" presId="urn:microsoft.com/office/officeart/2008/layout/BendingPictureSemiTransparentText"/>
    <dgm:cxn modelId="{86C2307F-EBFA-478E-83A2-45BC6DD1CD77}" type="presParOf" srcId="{33943BEA-9C6D-4EB3-B9C0-913CEC61A5D2}" destId="{C2504592-9171-4E97-8CB4-4187C6E6CB71}" srcOrd="0" destOrd="0" presId="urn:microsoft.com/office/officeart/2008/layout/BendingPictureSemiTransparentText"/>
    <dgm:cxn modelId="{98F0AEF2-3254-4456-8C1E-950B3B44962D}" type="presParOf" srcId="{C2504592-9171-4E97-8CB4-4187C6E6CB71}" destId="{BC913CC1-ED40-4EC3-8382-3227BCB0D781}" srcOrd="0" destOrd="0" presId="urn:microsoft.com/office/officeart/2008/layout/BendingPictureSemiTransparentText"/>
    <dgm:cxn modelId="{79654C27-D0F6-48BA-A4B9-3D6020B085F6}" type="presParOf" srcId="{C2504592-9171-4E97-8CB4-4187C6E6CB71}" destId="{633AA805-66C7-434D-9818-8ACF90983893}" srcOrd="1" destOrd="0" presId="urn:microsoft.com/office/officeart/2008/layout/BendingPictureSemiTransparentText"/>
    <dgm:cxn modelId="{90F473FB-6AF8-4FE2-9761-8EC66CD5632B}" type="presParOf" srcId="{33943BEA-9C6D-4EB3-B9C0-913CEC61A5D2}" destId="{10C10381-A619-4C23-9B93-D010163F8BA1}" srcOrd="1" destOrd="0" presId="urn:microsoft.com/office/officeart/2008/layout/BendingPictureSemiTransparentText"/>
    <dgm:cxn modelId="{263EF71C-E570-4C50-8FA2-4129C0C2D9AA}" type="presParOf" srcId="{33943BEA-9C6D-4EB3-B9C0-913CEC61A5D2}" destId="{3D4FE312-4AA6-47E6-8CAB-53CD8E2383FB}" srcOrd="2" destOrd="0" presId="urn:microsoft.com/office/officeart/2008/layout/BendingPictureSemiTransparentText"/>
    <dgm:cxn modelId="{33454F83-4900-46BC-BD35-5F2C30FCDA5B}" type="presParOf" srcId="{3D4FE312-4AA6-47E6-8CAB-53CD8E2383FB}" destId="{C25DC27D-4B40-43BB-83AE-EA44C850D7FA}" srcOrd="0" destOrd="0" presId="urn:microsoft.com/office/officeart/2008/layout/BendingPictureSemiTransparentText"/>
    <dgm:cxn modelId="{FE990874-7B3C-4ED8-97FF-0B6822A4E3F2}" type="presParOf" srcId="{3D4FE312-4AA6-47E6-8CAB-53CD8E2383FB}" destId="{2160E726-0093-4486-ABFD-D9ACECF2046A}" srcOrd="1" destOrd="0" presId="urn:microsoft.com/office/officeart/2008/layout/BendingPictureSemiTransparentText"/>
    <dgm:cxn modelId="{93F1FAB1-2AB5-44D6-87D0-CC352852C2A4}" type="presParOf" srcId="{33943BEA-9C6D-4EB3-B9C0-913CEC61A5D2}" destId="{664A2204-2137-452A-B210-F2039E066C79}" srcOrd="3" destOrd="0" presId="urn:microsoft.com/office/officeart/2008/layout/BendingPictureSemiTransparentText"/>
    <dgm:cxn modelId="{8947F13E-A721-4A0F-9619-09F818940793}" type="presParOf" srcId="{33943BEA-9C6D-4EB3-B9C0-913CEC61A5D2}" destId="{8F990AA1-8AB3-4E18-A2D6-467A75AD8E14}" srcOrd="4" destOrd="0" presId="urn:microsoft.com/office/officeart/2008/layout/BendingPictureSemiTransparentText"/>
    <dgm:cxn modelId="{11B7EB46-5251-401E-BFA7-020731D79C9E}" type="presParOf" srcId="{8F990AA1-8AB3-4E18-A2D6-467A75AD8E14}" destId="{F01D093D-1838-406C-B6B1-0D56554AEF04}" srcOrd="0" destOrd="0" presId="urn:microsoft.com/office/officeart/2008/layout/BendingPictureSemiTransparentText"/>
    <dgm:cxn modelId="{448A8EA8-956B-46DA-9463-E08796140ABE}" type="presParOf" srcId="{8F990AA1-8AB3-4E18-A2D6-467A75AD8E14}" destId="{8CA1773A-AA5D-47C5-B778-B264C6AC9F31}" srcOrd="1" destOrd="0" presId="urn:microsoft.com/office/officeart/2008/layout/BendingPictureSemiTransparentText"/>
    <dgm:cxn modelId="{09BE7F2F-2A06-4838-B121-0E730287FA32}" type="presParOf" srcId="{33943BEA-9C6D-4EB3-B9C0-913CEC61A5D2}" destId="{4BC7B7C9-3ADF-43A5-A511-9C3AA814DE0D}" srcOrd="5" destOrd="0" presId="urn:microsoft.com/office/officeart/2008/layout/BendingPictureSemiTransparentText"/>
    <dgm:cxn modelId="{94735191-FD10-4F16-9883-651AAAC5570D}" type="presParOf" srcId="{33943BEA-9C6D-4EB3-B9C0-913CEC61A5D2}" destId="{403469FC-78A3-40F0-B0E3-6A21B81D013C}" srcOrd="6" destOrd="0" presId="urn:microsoft.com/office/officeart/2008/layout/BendingPictureSemiTransparentText"/>
    <dgm:cxn modelId="{41D7465B-6948-4B28-93F3-E1E272631D9F}" type="presParOf" srcId="{403469FC-78A3-40F0-B0E3-6A21B81D013C}" destId="{475C5CEE-B5D8-41A3-BEE6-84330A23F1E8}" srcOrd="0" destOrd="0" presId="urn:microsoft.com/office/officeart/2008/layout/BendingPictureSemiTransparentText"/>
    <dgm:cxn modelId="{1C099019-E925-42E7-9E6A-F933183DFBFC}" type="presParOf" srcId="{403469FC-78A3-40F0-B0E3-6A21B81D013C}" destId="{7835C6DA-7B56-41A8-A0EE-8BF48535C976}" srcOrd="1" destOrd="0" presId="urn:microsoft.com/office/officeart/2008/layout/BendingPictureSemiTransparentText"/>
    <dgm:cxn modelId="{5E63D37B-C909-4B05-B201-2BB67ED33135}" type="presParOf" srcId="{33943BEA-9C6D-4EB3-B9C0-913CEC61A5D2}" destId="{5A823614-1130-417B-B831-FF7D328BF2E6}" srcOrd="7" destOrd="0" presId="urn:microsoft.com/office/officeart/2008/layout/BendingPictureSemiTransparentText"/>
    <dgm:cxn modelId="{4E307684-A70B-4EB7-82F1-7233A1ABB1B6}" type="presParOf" srcId="{33943BEA-9C6D-4EB3-B9C0-913CEC61A5D2}" destId="{A9A59DD8-F684-447A-8AC3-907B26CB4EB0}" srcOrd="8" destOrd="0" presId="urn:microsoft.com/office/officeart/2008/layout/BendingPictureSemiTransparentText"/>
    <dgm:cxn modelId="{77C1B139-D34C-4C32-B1F3-1EB79F82C1B7}" type="presParOf" srcId="{A9A59DD8-F684-447A-8AC3-907B26CB4EB0}" destId="{47F1B5F8-4543-4915-8EA2-81AAC7242BFF}" srcOrd="0" destOrd="0" presId="urn:microsoft.com/office/officeart/2008/layout/BendingPictureSemiTransparentText"/>
    <dgm:cxn modelId="{BB52ADF4-8955-4520-AC3B-D73E8D5FA255}" type="presParOf" srcId="{A9A59DD8-F684-447A-8AC3-907B26CB4EB0}" destId="{CABEADEC-C929-4027-9E44-8F7FB0A2A81C}"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0909CCC-3E9C-437B-910C-4333C964A957}" type="doc">
      <dgm:prSet loTypeId="urn:microsoft.com/office/officeart/2009/3/layout/SnapshotPictureList" loCatId="picture" qsTypeId="urn:microsoft.com/office/officeart/2005/8/quickstyle/simple1" qsCatId="simple" csTypeId="urn:microsoft.com/office/officeart/2005/8/colors/accent6_3" csCatId="accent6" phldr="1"/>
      <dgm:spPr/>
      <dgm:t>
        <a:bodyPr/>
        <a:lstStyle/>
        <a:p>
          <a:endParaRPr lang="es-ES"/>
        </a:p>
      </dgm:t>
    </dgm:pt>
    <dgm:pt modelId="{EDE997DB-7C92-437C-AF86-4A5780EEAA9F}">
      <dgm:prSet phldrT="[Texto]"/>
      <dgm:spPr/>
      <dgm:t>
        <a:bodyPr/>
        <a:lstStyle/>
        <a:p>
          <a:r>
            <a:rPr lang="es-ES" dirty="0" smtClean="0">
              <a:latin typeface="Times New Roman" panose="02020603050405020304" pitchFamily="18" charset="0"/>
              <a:cs typeface="Times New Roman" panose="02020603050405020304" pitchFamily="18" charset="0"/>
            </a:rPr>
            <a:t>Erosión Regresiva</a:t>
          </a:r>
          <a:endParaRPr lang="es-ES" dirty="0">
            <a:latin typeface="Times New Roman" panose="02020603050405020304" pitchFamily="18" charset="0"/>
            <a:cs typeface="Times New Roman" panose="02020603050405020304" pitchFamily="18" charset="0"/>
          </a:endParaRPr>
        </a:p>
      </dgm:t>
    </dgm:pt>
    <dgm:pt modelId="{E4F23D1C-84F8-492B-82D7-0F9663DC9D4E}" type="parTrans" cxnId="{D2BF08A9-381A-43FE-A31F-16CC6ADE0296}">
      <dgm:prSet/>
      <dgm:spPr/>
      <dgm:t>
        <a:bodyPr/>
        <a:lstStyle/>
        <a:p>
          <a:endParaRPr lang="es-ES"/>
        </a:p>
      </dgm:t>
    </dgm:pt>
    <dgm:pt modelId="{2D2831DF-1D9C-4966-8D76-D3FB3912829D}" type="sibTrans" cxnId="{D2BF08A9-381A-43FE-A31F-16CC6ADE0296}">
      <dgm:prSet/>
      <dgm:spPr/>
      <dgm:t>
        <a:bodyPr/>
        <a:lstStyle/>
        <a:p>
          <a:endParaRPr lang="es-ES"/>
        </a:p>
      </dgm:t>
    </dgm:pt>
    <dgm:pt modelId="{2D374F68-D52A-4E14-9615-503334533527}">
      <dgm:prSet phldrT="[Texto]"/>
      <dgm:spPr/>
      <dgm:t>
        <a:bodyPr/>
        <a:lstStyle/>
        <a:p>
          <a:r>
            <a:rPr lang="es-ES" b="1" dirty="0" smtClean="0">
              <a:latin typeface="Times New Roman" panose="02020603050405020304" pitchFamily="18" charset="0"/>
              <a:cs typeface="Times New Roman" panose="02020603050405020304" pitchFamily="18" charset="0"/>
            </a:rPr>
            <a:t>¿Qué es?</a:t>
          </a:r>
        </a:p>
        <a:p>
          <a:r>
            <a:rPr lang="es-EC" dirty="0" smtClean="0">
              <a:latin typeface="Times New Roman" panose="02020603050405020304" pitchFamily="18" charset="0"/>
              <a:cs typeface="Times New Roman" panose="02020603050405020304" pitchFamily="18" charset="0"/>
            </a:rPr>
            <a:t>Es cuando la hidrodinámica de un río es tan fuerte que puede carcomer las orillas y taludes aledaños a su cauce, cambiando el trayecto original del río</a:t>
          </a:r>
          <a:endParaRPr lang="es-ES" b="0" dirty="0">
            <a:latin typeface="Times New Roman" panose="02020603050405020304" pitchFamily="18" charset="0"/>
            <a:cs typeface="Times New Roman" panose="02020603050405020304" pitchFamily="18" charset="0"/>
          </a:endParaRPr>
        </a:p>
      </dgm:t>
    </dgm:pt>
    <dgm:pt modelId="{C31442D7-9AAE-4AAE-9AB5-B0DAC69C8FCA}" type="parTrans" cxnId="{9E399B08-68EC-46CC-BB6A-72B44CC10C11}">
      <dgm:prSet/>
      <dgm:spPr/>
      <dgm:t>
        <a:bodyPr/>
        <a:lstStyle/>
        <a:p>
          <a:endParaRPr lang="es-ES"/>
        </a:p>
      </dgm:t>
    </dgm:pt>
    <dgm:pt modelId="{36A1F448-DCC8-410B-AB09-8F4E79531D86}" type="sibTrans" cxnId="{9E399B08-68EC-46CC-BB6A-72B44CC10C11}">
      <dgm:prSet/>
      <dgm:spPr/>
      <dgm:t>
        <a:bodyPr/>
        <a:lstStyle/>
        <a:p>
          <a:endParaRPr lang="es-ES"/>
        </a:p>
      </dgm:t>
    </dgm:pt>
    <dgm:pt modelId="{1D97238B-AD47-4AC5-95F8-DBE8811CCAE6}" type="pres">
      <dgm:prSet presAssocID="{20909CCC-3E9C-437B-910C-4333C964A957}" presName="Name0" presStyleCnt="0">
        <dgm:presLayoutVars>
          <dgm:chMax/>
          <dgm:chPref/>
          <dgm:dir/>
          <dgm:animLvl val="lvl"/>
        </dgm:presLayoutVars>
      </dgm:prSet>
      <dgm:spPr/>
      <dgm:t>
        <a:bodyPr/>
        <a:lstStyle/>
        <a:p>
          <a:endParaRPr lang="es-EC"/>
        </a:p>
      </dgm:t>
    </dgm:pt>
    <dgm:pt modelId="{F989C0EB-C183-4BB0-B74D-740B98308651}" type="pres">
      <dgm:prSet presAssocID="{EDE997DB-7C92-437C-AF86-4A5780EEAA9F}" presName="composite" presStyleCnt="0"/>
      <dgm:spPr/>
    </dgm:pt>
    <dgm:pt modelId="{F722F2E7-F86B-4837-BC6B-41101578B7A9}" type="pres">
      <dgm:prSet presAssocID="{EDE997DB-7C92-437C-AF86-4A5780EEAA9F}" presName="ParentAccentShape" presStyleLbl="trBgShp" presStyleIdx="0" presStyleCnt="2"/>
      <dgm:spPr/>
    </dgm:pt>
    <dgm:pt modelId="{1350EDD5-7BEA-4B8B-B187-9A5351F64856}" type="pres">
      <dgm:prSet presAssocID="{EDE997DB-7C92-437C-AF86-4A5780EEAA9F}" presName="ParentText" presStyleLbl="revTx" presStyleIdx="0" presStyleCnt="2">
        <dgm:presLayoutVars>
          <dgm:chMax val="1"/>
          <dgm:chPref val="1"/>
          <dgm:bulletEnabled val="1"/>
        </dgm:presLayoutVars>
      </dgm:prSet>
      <dgm:spPr/>
      <dgm:t>
        <a:bodyPr/>
        <a:lstStyle/>
        <a:p>
          <a:endParaRPr lang="es-ES"/>
        </a:p>
      </dgm:t>
    </dgm:pt>
    <dgm:pt modelId="{C7A095A1-18E4-40A1-9FA4-B96E93B8B59A}" type="pres">
      <dgm:prSet presAssocID="{EDE997DB-7C92-437C-AF86-4A5780EEAA9F}" presName="ChildText" presStyleLbl="revTx" presStyleIdx="1" presStyleCnt="2" custScaleY="66462" custLinFactNeighborY="-18605">
        <dgm:presLayoutVars>
          <dgm:chMax val="0"/>
          <dgm:chPref val="0"/>
        </dgm:presLayoutVars>
      </dgm:prSet>
      <dgm:spPr/>
      <dgm:t>
        <a:bodyPr/>
        <a:lstStyle/>
        <a:p>
          <a:endParaRPr lang="es-ES"/>
        </a:p>
      </dgm:t>
    </dgm:pt>
    <dgm:pt modelId="{2BC79E59-E305-4010-A23F-17793DE3C5BB}" type="pres">
      <dgm:prSet presAssocID="{EDE997DB-7C92-437C-AF86-4A5780EEAA9F}" presName="ChildAccentShape" presStyleLbl="trBgShp" presStyleIdx="1" presStyleCnt="2"/>
      <dgm:spPr/>
    </dgm:pt>
    <dgm:pt modelId="{8F3164AF-43A0-4CFB-9B26-7D0660797423}" type="pres">
      <dgm:prSet presAssocID="{EDE997DB-7C92-437C-AF86-4A5780EEAA9F}" presName="Image" presStyleLbl="alignImgPlace1" presStyleIdx="0" presStyleCnt="1"/>
      <dgm:spPr>
        <a:blipFill rotWithShape="1">
          <a:blip xmlns:r="http://schemas.openxmlformats.org/officeDocument/2006/relationships" r:embed="rId1"/>
          <a:stretch>
            <a:fillRect/>
          </a:stretch>
        </a:blipFill>
      </dgm:spPr>
    </dgm:pt>
  </dgm:ptLst>
  <dgm:cxnLst>
    <dgm:cxn modelId="{9E2010F6-28D3-4749-BC04-7A17B2E189A9}" type="presOf" srcId="{20909CCC-3E9C-437B-910C-4333C964A957}" destId="{1D97238B-AD47-4AC5-95F8-DBE8811CCAE6}" srcOrd="0" destOrd="0" presId="urn:microsoft.com/office/officeart/2009/3/layout/SnapshotPictureList"/>
    <dgm:cxn modelId="{37170150-3BCB-4EFD-BC17-58AAFCAB6D04}" type="presOf" srcId="{EDE997DB-7C92-437C-AF86-4A5780EEAA9F}" destId="{1350EDD5-7BEA-4B8B-B187-9A5351F64856}" srcOrd="0" destOrd="0" presId="urn:microsoft.com/office/officeart/2009/3/layout/SnapshotPictureList"/>
    <dgm:cxn modelId="{666846F5-F321-478B-94D6-5461EB2C5E6F}" type="presOf" srcId="{2D374F68-D52A-4E14-9615-503334533527}" destId="{C7A095A1-18E4-40A1-9FA4-B96E93B8B59A}" srcOrd="0" destOrd="0" presId="urn:microsoft.com/office/officeart/2009/3/layout/SnapshotPictureList"/>
    <dgm:cxn modelId="{9E399B08-68EC-46CC-BB6A-72B44CC10C11}" srcId="{EDE997DB-7C92-437C-AF86-4A5780EEAA9F}" destId="{2D374F68-D52A-4E14-9615-503334533527}" srcOrd="0" destOrd="0" parTransId="{C31442D7-9AAE-4AAE-9AB5-B0DAC69C8FCA}" sibTransId="{36A1F448-DCC8-410B-AB09-8F4E79531D86}"/>
    <dgm:cxn modelId="{D2BF08A9-381A-43FE-A31F-16CC6ADE0296}" srcId="{20909CCC-3E9C-437B-910C-4333C964A957}" destId="{EDE997DB-7C92-437C-AF86-4A5780EEAA9F}" srcOrd="0" destOrd="0" parTransId="{E4F23D1C-84F8-492B-82D7-0F9663DC9D4E}" sibTransId="{2D2831DF-1D9C-4966-8D76-D3FB3912829D}"/>
    <dgm:cxn modelId="{B3429097-087F-4040-8FB6-FACAF7E81138}" type="presParOf" srcId="{1D97238B-AD47-4AC5-95F8-DBE8811CCAE6}" destId="{F989C0EB-C183-4BB0-B74D-740B98308651}" srcOrd="0" destOrd="0" presId="urn:microsoft.com/office/officeart/2009/3/layout/SnapshotPictureList"/>
    <dgm:cxn modelId="{69388AD7-6A58-48CC-8469-2760AB1DD102}" type="presParOf" srcId="{F989C0EB-C183-4BB0-B74D-740B98308651}" destId="{F722F2E7-F86B-4837-BC6B-41101578B7A9}" srcOrd="0" destOrd="0" presId="urn:microsoft.com/office/officeart/2009/3/layout/SnapshotPictureList"/>
    <dgm:cxn modelId="{049568B3-1329-4FD5-A344-E79D6931E976}" type="presParOf" srcId="{F989C0EB-C183-4BB0-B74D-740B98308651}" destId="{1350EDD5-7BEA-4B8B-B187-9A5351F64856}" srcOrd="1" destOrd="0" presId="urn:microsoft.com/office/officeart/2009/3/layout/SnapshotPictureList"/>
    <dgm:cxn modelId="{1D7A55B6-F51D-40B8-A7C6-3D5B54B72509}" type="presParOf" srcId="{F989C0EB-C183-4BB0-B74D-740B98308651}" destId="{C7A095A1-18E4-40A1-9FA4-B96E93B8B59A}" srcOrd="2" destOrd="0" presId="urn:microsoft.com/office/officeart/2009/3/layout/SnapshotPictureList"/>
    <dgm:cxn modelId="{1ECDCBAB-362B-4D49-9D29-C420E351DD5C}" type="presParOf" srcId="{F989C0EB-C183-4BB0-B74D-740B98308651}" destId="{2BC79E59-E305-4010-A23F-17793DE3C5BB}" srcOrd="3" destOrd="0" presId="urn:microsoft.com/office/officeart/2009/3/layout/SnapshotPictureList"/>
    <dgm:cxn modelId="{E6DD1645-A299-4913-B8DF-8047BB309945}" type="presParOf" srcId="{F989C0EB-C183-4BB0-B74D-740B98308651}" destId="{8F3164AF-43A0-4CFB-9B26-7D0660797423}"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6E4C196-CB50-49FA-BABA-B5E253BCD6C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s-ES"/>
        </a:p>
      </dgm:t>
    </dgm:pt>
    <dgm:pt modelId="{9BDD0C0D-E471-4E03-ADF2-59844D00FC21}">
      <dgm:prSet phldrT="[Texto]" custT="1"/>
      <dgm:spPr/>
      <dgm:t>
        <a:bodyPr/>
        <a:lstStyle/>
        <a:p>
          <a:r>
            <a:rPr lang="es-ES" sz="2400" dirty="0" smtClean="0">
              <a:latin typeface="Times New Roman" panose="02020603050405020304" pitchFamily="18" charset="0"/>
              <a:cs typeface="Times New Roman" panose="02020603050405020304" pitchFamily="18" charset="0"/>
            </a:rPr>
            <a:t>Información hidrológica</a:t>
          </a:r>
          <a:endParaRPr lang="es-ES" sz="2400" dirty="0">
            <a:latin typeface="Times New Roman" panose="02020603050405020304" pitchFamily="18" charset="0"/>
            <a:cs typeface="Times New Roman" panose="02020603050405020304" pitchFamily="18" charset="0"/>
          </a:endParaRPr>
        </a:p>
      </dgm:t>
    </dgm:pt>
    <dgm:pt modelId="{41F33ACA-16A6-4422-8AF8-F4417472BE65}" type="parTrans" cxnId="{A05911FB-D15E-42E7-8794-62127BB8C145}">
      <dgm:prSet/>
      <dgm:spPr/>
      <dgm:t>
        <a:bodyPr/>
        <a:lstStyle/>
        <a:p>
          <a:endParaRPr lang="es-ES" sz="1400"/>
        </a:p>
      </dgm:t>
    </dgm:pt>
    <dgm:pt modelId="{4126EF27-D17A-4CE2-A4A9-D33B5C267FAF}" type="sibTrans" cxnId="{A05911FB-D15E-42E7-8794-62127BB8C145}">
      <dgm:prSet/>
      <dgm:spPr/>
      <dgm:t>
        <a:bodyPr/>
        <a:lstStyle/>
        <a:p>
          <a:endParaRPr lang="es-ES" sz="1400"/>
        </a:p>
      </dgm:t>
    </dgm:pt>
    <dgm:pt modelId="{878F755D-BA79-4118-963E-8985E6432E79}">
      <dgm:prSet phldrT="[Texto]" custT="1"/>
      <dgm:spPr/>
      <dgm:t>
        <a:bodyPr/>
        <a:lstStyle/>
        <a:p>
          <a:r>
            <a:rPr lang="es-EC" sz="1600" dirty="0" smtClean="0">
              <a:latin typeface="Times New Roman" panose="02020603050405020304" pitchFamily="18" charset="0"/>
              <a:cs typeface="Times New Roman" panose="02020603050405020304" pitchFamily="18" charset="0"/>
            </a:rPr>
            <a:t>En el Ecuador la red de estaciones hidrológicas y meteorológicas es operada por el Instituto Nacional de Meteorología e Hidrología (INAMHI)</a:t>
          </a:r>
          <a:endParaRPr lang="es-ES" sz="1600" dirty="0">
            <a:latin typeface="Times New Roman" panose="02020603050405020304" pitchFamily="18" charset="0"/>
            <a:cs typeface="Times New Roman" panose="02020603050405020304" pitchFamily="18" charset="0"/>
          </a:endParaRPr>
        </a:p>
      </dgm:t>
    </dgm:pt>
    <dgm:pt modelId="{9BFD4C84-1A89-49B5-B769-055308BC5B18}" type="parTrans" cxnId="{BF25941B-7CF0-46D5-90C0-9C5837A9D662}">
      <dgm:prSet/>
      <dgm:spPr/>
      <dgm:t>
        <a:bodyPr/>
        <a:lstStyle/>
        <a:p>
          <a:endParaRPr lang="es-ES" sz="1400"/>
        </a:p>
      </dgm:t>
    </dgm:pt>
    <dgm:pt modelId="{EC10FE9E-A091-42B2-BC06-1A48573FAA98}" type="sibTrans" cxnId="{BF25941B-7CF0-46D5-90C0-9C5837A9D662}">
      <dgm:prSet/>
      <dgm:spPr/>
      <dgm:t>
        <a:bodyPr/>
        <a:lstStyle/>
        <a:p>
          <a:endParaRPr lang="es-ES" sz="1400"/>
        </a:p>
      </dgm:t>
    </dgm:pt>
    <dgm:pt modelId="{5B037F4A-8A1F-4602-8730-F91664553CD1}">
      <dgm:prSet phldrT="[Texto]" custT="1"/>
      <dgm:spPr/>
      <dgm:t>
        <a:bodyPr/>
        <a:lstStyle/>
        <a:p>
          <a:r>
            <a:rPr lang="es-ES" sz="2400" dirty="0" smtClean="0">
              <a:latin typeface="Times New Roman" panose="02020603050405020304" pitchFamily="18" charset="0"/>
              <a:cs typeface="Times New Roman" panose="02020603050405020304" pitchFamily="18" charset="0"/>
            </a:rPr>
            <a:t>Método probabilístico</a:t>
          </a:r>
          <a:endParaRPr lang="es-ES" sz="2400" dirty="0">
            <a:latin typeface="Times New Roman" panose="02020603050405020304" pitchFamily="18" charset="0"/>
            <a:cs typeface="Times New Roman" panose="02020603050405020304" pitchFamily="18" charset="0"/>
          </a:endParaRPr>
        </a:p>
      </dgm:t>
    </dgm:pt>
    <dgm:pt modelId="{F196E722-9DD5-4D9C-B476-1D17EAECD5E9}" type="parTrans" cxnId="{4260595F-6E1E-4462-BE2E-3E7F9B123D27}">
      <dgm:prSet/>
      <dgm:spPr/>
      <dgm:t>
        <a:bodyPr/>
        <a:lstStyle/>
        <a:p>
          <a:endParaRPr lang="es-ES" sz="1400"/>
        </a:p>
      </dgm:t>
    </dgm:pt>
    <dgm:pt modelId="{A509F367-D0B9-44EF-89CC-3C8C1E11BB2A}" type="sibTrans" cxnId="{4260595F-6E1E-4462-BE2E-3E7F9B123D27}">
      <dgm:prSet/>
      <dgm:spPr/>
      <dgm:t>
        <a:bodyPr/>
        <a:lstStyle/>
        <a:p>
          <a:endParaRPr lang="es-ES" sz="1400"/>
        </a:p>
      </dgm:t>
    </dgm:pt>
    <dgm:pt modelId="{9140A3D1-584E-4311-BC05-80D5B8AEEB34}">
      <dgm:prSet phldrT="[Texto]" custT="1"/>
      <dgm:spPr/>
      <dgm:t>
        <a:bodyPr/>
        <a:lstStyle/>
        <a:p>
          <a:r>
            <a:rPr lang="es-EC" sz="1600" dirty="0" smtClean="0">
              <a:latin typeface="Times New Roman" panose="02020603050405020304" pitchFamily="18" charset="0"/>
              <a:cs typeface="Times New Roman" panose="02020603050405020304" pitchFamily="18" charset="0"/>
            </a:rPr>
            <a:t>Con los datos disponibles se elabora una curva de duración de caudales</a:t>
          </a:r>
          <a:endParaRPr lang="es-ES" sz="1600" dirty="0">
            <a:latin typeface="Times New Roman" panose="02020603050405020304" pitchFamily="18" charset="0"/>
            <a:cs typeface="Times New Roman" panose="02020603050405020304" pitchFamily="18" charset="0"/>
          </a:endParaRPr>
        </a:p>
      </dgm:t>
    </dgm:pt>
    <dgm:pt modelId="{BB1177C2-606C-425B-8FDC-8B4BEFF4EF7A}" type="parTrans" cxnId="{90DEAE80-48B1-4E81-8B47-FC094EA15A8A}">
      <dgm:prSet/>
      <dgm:spPr/>
      <dgm:t>
        <a:bodyPr/>
        <a:lstStyle/>
        <a:p>
          <a:endParaRPr lang="es-ES" sz="1400"/>
        </a:p>
      </dgm:t>
    </dgm:pt>
    <dgm:pt modelId="{A8719D49-C72D-4256-AEFD-EFF9CAA12742}" type="sibTrans" cxnId="{90DEAE80-48B1-4E81-8B47-FC094EA15A8A}">
      <dgm:prSet/>
      <dgm:spPr/>
      <dgm:t>
        <a:bodyPr/>
        <a:lstStyle/>
        <a:p>
          <a:endParaRPr lang="es-ES" sz="1400"/>
        </a:p>
      </dgm:t>
    </dgm:pt>
    <dgm:pt modelId="{ABA2E97C-7177-43A3-8C76-AC72629EA262}">
      <dgm:prSet phldrT="[Texto]" custT="1"/>
      <dgm:spPr/>
      <dgm:t>
        <a:bodyPr/>
        <a:lstStyle/>
        <a:p>
          <a:r>
            <a:rPr lang="es-ES" sz="2400" dirty="0" smtClean="0">
              <a:latin typeface="Times New Roman" panose="02020603050405020304" pitchFamily="18" charset="0"/>
              <a:cs typeface="Times New Roman" panose="02020603050405020304" pitchFamily="18" charset="0"/>
            </a:rPr>
            <a:t>Caudal de Diseño</a:t>
          </a:r>
          <a:endParaRPr lang="es-ES" sz="2400" dirty="0">
            <a:latin typeface="Times New Roman" panose="02020603050405020304" pitchFamily="18" charset="0"/>
            <a:cs typeface="Times New Roman" panose="02020603050405020304" pitchFamily="18" charset="0"/>
          </a:endParaRPr>
        </a:p>
      </dgm:t>
    </dgm:pt>
    <dgm:pt modelId="{336F84B9-ECE0-4F8E-B2DD-5EE56A2538CC}" type="parTrans" cxnId="{F79E089B-4525-42C1-A93E-5F25B1A7DD72}">
      <dgm:prSet/>
      <dgm:spPr/>
      <dgm:t>
        <a:bodyPr/>
        <a:lstStyle/>
        <a:p>
          <a:endParaRPr lang="es-ES" sz="1400"/>
        </a:p>
      </dgm:t>
    </dgm:pt>
    <dgm:pt modelId="{7797498A-3610-4CB1-9368-7DCD4C1DDF44}" type="sibTrans" cxnId="{F79E089B-4525-42C1-A93E-5F25B1A7DD72}">
      <dgm:prSet/>
      <dgm:spPr/>
      <dgm:t>
        <a:bodyPr/>
        <a:lstStyle/>
        <a:p>
          <a:endParaRPr lang="es-ES" sz="1400"/>
        </a:p>
      </dgm:t>
    </dgm:pt>
    <dgm:pt modelId="{A4DDFFFB-9D4D-462C-95DC-ED73625C48ED}">
      <dgm:prSet phldrT="[Texto]" custT="1"/>
      <dgm:spPr/>
      <dgm:t>
        <a:bodyPr/>
        <a:lstStyle/>
        <a:p>
          <a:r>
            <a:rPr lang="es-ES" sz="2400" dirty="0" smtClean="0">
              <a:latin typeface="Times New Roman" panose="02020603050405020304" pitchFamily="18" charset="0"/>
              <a:cs typeface="Times New Roman" panose="02020603050405020304" pitchFamily="18" charset="0"/>
            </a:rPr>
            <a:t>Caudal mínimo y caudal ecológico</a:t>
          </a:r>
          <a:endParaRPr lang="es-ES" sz="2400" dirty="0">
            <a:latin typeface="Times New Roman" panose="02020603050405020304" pitchFamily="18" charset="0"/>
            <a:cs typeface="Times New Roman" panose="02020603050405020304" pitchFamily="18" charset="0"/>
          </a:endParaRPr>
        </a:p>
      </dgm:t>
    </dgm:pt>
    <dgm:pt modelId="{DC8BBBC2-0A35-4AE9-8FE5-62FE89E8EF15}" type="parTrans" cxnId="{E392DEB9-E40D-4522-99C6-A07101E7A501}">
      <dgm:prSet/>
      <dgm:spPr/>
      <dgm:t>
        <a:bodyPr/>
        <a:lstStyle/>
        <a:p>
          <a:endParaRPr lang="es-ES" sz="1400"/>
        </a:p>
      </dgm:t>
    </dgm:pt>
    <dgm:pt modelId="{0CDE6EA7-3CE0-4873-8E61-F7D31872E2E3}" type="sibTrans" cxnId="{E392DEB9-E40D-4522-99C6-A07101E7A501}">
      <dgm:prSet/>
      <dgm:spPr/>
      <dgm:t>
        <a:bodyPr/>
        <a:lstStyle/>
        <a:p>
          <a:endParaRPr lang="es-ES" sz="1400"/>
        </a:p>
      </dgm:t>
    </dgm:pt>
    <dgm:pt modelId="{4D00642C-EA87-4E46-86A5-2CBEE3FB088B}" type="pres">
      <dgm:prSet presAssocID="{E6E4C196-CB50-49FA-BABA-B5E253BCD6CD}" presName="linear" presStyleCnt="0">
        <dgm:presLayoutVars>
          <dgm:animLvl val="lvl"/>
          <dgm:resizeHandles val="exact"/>
        </dgm:presLayoutVars>
      </dgm:prSet>
      <dgm:spPr/>
      <dgm:t>
        <a:bodyPr/>
        <a:lstStyle/>
        <a:p>
          <a:endParaRPr lang="es-EC"/>
        </a:p>
      </dgm:t>
    </dgm:pt>
    <dgm:pt modelId="{04BDF468-D531-4EC2-BAE5-836AB725DDFF}" type="pres">
      <dgm:prSet presAssocID="{9BDD0C0D-E471-4E03-ADF2-59844D00FC21}" presName="parentText" presStyleLbl="node1" presStyleIdx="0" presStyleCnt="4">
        <dgm:presLayoutVars>
          <dgm:chMax val="0"/>
          <dgm:bulletEnabled val="1"/>
        </dgm:presLayoutVars>
      </dgm:prSet>
      <dgm:spPr/>
      <dgm:t>
        <a:bodyPr/>
        <a:lstStyle/>
        <a:p>
          <a:endParaRPr lang="es-ES"/>
        </a:p>
      </dgm:t>
    </dgm:pt>
    <dgm:pt modelId="{40D7A033-E36A-4835-BAC3-C4B97B88D5B6}" type="pres">
      <dgm:prSet presAssocID="{9BDD0C0D-E471-4E03-ADF2-59844D00FC21}" presName="childText" presStyleLbl="revTx" presStyleIdx="0" presStyleCnt="2">
        <dgm:presLayoutVars>
          <dgm:bulletEnabled val="1"/>
        </dgm:presLayoutVars>
      </dgm:prSet>
      <dgm:spPr/>
      <dgm:t>
        <a:bodyPr/>
        <a:lstStyle/>
        <a:p>
          <a:endParaRPr lang="es-ES"/>
        </a:p>
      </dgm:t>
    </dgm:pt>
    <dgm:pt modelId="{9CE34AB7-D6DD-466B-8E19-5DE647DB1600}" type="pres">
      <dgm:prSet presAssocID="{5B037F4A-8A1F-4602-8730-F91664553CD1}" presName="parentText" presStyleLbl="node1" presStyleIdx="1" presStyleCnt="4">
        <dgm:presLayoutVars>
          <dgm:chMax val="0"/>
          <dgm:bulletEnabled val="1"/>
        </dgm:presLayoutVars>
      </dgm:prSet>
      <dgm:spPr/>
      <dgm:t>
        <a:bodyPr/>
        <a:lstStyle/>
        <a:p>
          <a:endParaRPr lang="es-EC"/>
        </a:p>
      </dgm:t>
    </dgm:pt>
    <dgm:pt modelId="{D7F44948-6BDD-4694-9445-294FF12DE38F}" type="pres">
      <dgm:prSet presAssocID="{5B037F4A-8A1F-4602-8730-F91664553CD1}" presName="childText" presStyleLbl="revTx" presStyleIdx="1" presStyleCnt="2">
        <dgm:presLayoutVars>
          <dgm:bulletEnabled val="1"/>
        </dgm:presLayoutVars>
      </dgm:prSet>
      <dgm:spPr/>
      <dgm:t>
        <a:bodyPr/>
        <a:lstStyle/>
        <a:p>
          <a:endParaRPr lang="es-ES"/>
        </a:p>
      </dgm:t>
    </dgm:pt>
    <dgm:pt modelId="{4DFCF02D-7197-4CB6-B152-C99FF2649CB6}" type="pres">
      <dgm:prSet presAssocID="{ABA2E97C-7177-43A3-8C76-AC72629EA262}" presName="parentText" presStyleLbl="node1" presStyleIdx="2" presStyleCnt="4">
        <dgm:presLayoutVars>
          <dgm:chMax val="0"/>
          <dgm:bulletEnabled val="1"/>
        </dgm:presLayoutVars>
      </dgm:prSet>
      <dgm:spPr/>
      <dgm:t>
        <a:bodyPr/>
        <a:lstStyle/>
        <a:p>
          <a:endParaRPr lang="es-ES"/>
        </a:p>
      </dgm:t>
    </dgm:pt>
    <dgm:pt modelId="{E288077D-7867-4C75-B18E-3418882C478D}" type="pres">
      <dgm:prSet presAssocID="{7797498A-3610-4CB1-9368-7DCD4C1DDF44}" presName="spacer" presStyleCnt="0"/>
      <dgm:spPr/>
    </dgm:pt>
    <dgm:pt modelId="{B14CEDAE-FDE0-4FB8-B16D-11953BD9364F}" type="pres">
      <dgm:prSet presAssocID="{A4DDFFFB-9D4D-462C-95DC-ED73625C48ED}" presName="parentText" presStyleLbl="node1" presStyleIdx="3" presStyleCnt="4">
        <dgm:presLayoutVars>
          <dgm:chMax val="0"/>
          <dgm:bulletEnabled val="1"/>
        </dgm:presLayoutVars>
      </dgm:prSet>
      <dgm:spPr/>
      <dgm:t>
        <a:bodyPr/>
        <a:lstStyle/>
        <a:p>
          <a:endParaRPr lang="es-ES"/>
        </a:p>
      </dgm:t>
    </dgm:pt>
  </dgm:ptLst>
  <dgm:cxnLst>
    <dgm:cxn modelId="{23BCD426-198E-4FB4-BC3A-0E2021607D32}" type="presOf" srcId="{878F755D-BA79-4118-963E-8985E6432E79}" destId="{40D7A033-E36A-4835-BAC3-C4B97B88D5B6}" srcOrd="0" destOrd="0" presId="urn:microsoft.com/office/officeart/2005/8/layout/vList2"/>
    <dgm:cxn modelId="{1E7ACCA2-1AB6-41D1-9B13-213CF3D5F152}" type="presOf" srcId="{E6E4C196-CB50-49FA-BABA-B5E253BCD6CD}" destId="{4D00642C-EA87-4E46-86A5-2CBEE3FB088B}" srcOrd="0" destOrd="0" presId="urn:microsoft.com/office/officeart/2005/8/layout/vList2"/>
    <dgm:cxn modelId="{C94451FF-86D0-4476-9B52-B65CBB90D4F8}" type="presOf" srcId="{A4DDFFFB-9D4D-462C-95DC-ED73625C48ED}" destId="{B14CEDAE-FDE0-4FB8-B16D-11953BD9364F}" srcOrd="0" destOrd="0" presId="urn:microsoft.com/office/officeart/2005/8/layout/vList2"/>
    <dgm:cxn modelId="{E392DEB9-E40D-4522-99C6-A07101E7A501}" srcId="{E6E4C196-CB50-49FA-BABA-B5E253BCD6CD}" destId="{A4DDFFFB-9D4D-462C-95DC-ED73625C48ED}" srcOrd="3" destOrd="0" parTransId="{DC8BBBC2-0A35-4AE9-8FE5-62FE89E8EF15}" sibTransId="{0CDE6EA7-3CE0-4873-8E61-F7D31872E2E3}"/>
    <dgm:cxn modelId="{C652EC1A-A63E-49F2-ABDB-6363A87C3D6C}" type="presOf" srcId="{5B037F4A-8A1F-4602-8730-F91664553CD1}" destId="{9CE34AB7-D6DD-466B-8E19-5DE647DB1600}" srcOrd="0" destOrd="0" presId="urn:microsoft.com/office/officeart/2005/8/layout/vList2"/>
    <dgm:cxn modelId="{A05911FB-D15E-42E7-8794-62127BB8C145}" srcId="{E6E4C196-CB50-49FA-BABA-B5E253BCD6CD}" destId="{9BDD0C0D-E471-4E03-ADF2-59844D00FC21}" srcOrd="0" destOrd="0" parTransId="{41F33ACA-16A6-4422-8AF8-F4417472BE65}" sibTransId="{4126EF27-D17A-4CE2-A4A9-D33B5C267FAF}"/>
    <dgm:cxn modelId="{60BBCCEE-C239-4202-8257-73D9ABC54B43}" type="presOf" srcId="{9140A3D1-584E-4311-BC05-80D5B8AEEB34}" destId="{D7F44948-6BDD-4694-9445-294FF12DE38F}" srcOrd="0" destOrd="0" presId="urn:microsoft.com/office/officeart/2005/8/layout/vList2"/>
    <dgm:cxn modelId="{BF25941B-7CF0-46D5-90C0-9C5837A9D662}" srcId="{9BDD0C0D-E471-4E03-ADF2-59844D00FC21}" destId="{878F755D-BA79-4118-963E-8985E6432E79}" srcOrd="0" destOrd="0" parTransId="{9BFD4C84-1A89-49B5-B769-055308BC5B18}" sibTransId="{EC10FE9E-A091-42B2-BC06-1A48573FAA98}"/>
    <dgm:cxn modelId="{90C6E97B-A631-4B06-928E-8EB7A501D175}" type="presOf" srcId="{9BDD0C0D-E471-4E03-ADF2-59844D00FC21}" destId="{04BDF468-D531-4EC2-BAE5-836AB725DDFF}" srcOrd="0" destOrd="0" presId="urn:microsoft.com/office/officeart/2005/8/layout/vList2"/>
    <dgm:cxn modelId="{4260595F-6E1E-4462-BE2E-3E7F9B123D27}" srcId="{E6E4C196-CB50-49FA-BABA-B5E253BCD6CD}" destId="{5B037F4A-8A1F-4602-8730-F91664553CD1}" srcOrd="1" destOrd="0" parTransId="{F196E722-9DD5-4D9C-B476-1D17EAECD5E9}" sibTransId="{A509F367-D0B9-44EF-89CC-3C8C1E11BB2A}"/>
    <dgm:cxn modelId="{90DEAE80-48B1-4E81-8B47-FC094EA15A8A}" srcId="{5B037F4A-8A1F-4602-8730-F91664553CD1}" destId="{9140A3D1-584E-4311-BC05-80D5B8AEEB34}" srcOrd="0" destOrd="0" parTransId="{BB1177C2-606C-425B-8FDC-8B4BEFF4EF7A}" sibTransId="{A8719D49-C72D-4256-AEFD-EFF9CAA12742}"/>
    <dgm:cxn modelId="{6DDCD516-1BFB-4E5A-AA72-FBEC5469AD28}" type="presOf" srcId="{ABA2E97C-7177-43A3-8C76-AC72629EA262}" destId="{4DFCF02D-7197-4CB6-B152-C99FF2649CB6}" srcOrd="0" destOrd="0" presId="urn:microsoft.com/office/officeart/2005/8/layout/vList2"/>
    <dgm:cxn modelId="{F79E089B-4525-42C1-A93E-5F25B1A7DD72}" srcId="{E6E4C196-CB50-49FA-BABA-B5E253BCD6CD}" destId="{ABA2E97C-7177-43A3-8C76-AC72629EA262}" srcOrd="2" destOrd="0" parTransId="{336F84B9-ECE0-4F8E-B2DD-5EE56A2538CC}" sibTransId="{7797498A-3610-4CB1-9368-7DCD4C1DDF44}"/>
    <dgm:cxn modelId="{F453463C-E3F2-4330-9CC9-398E785E9D5D}" type="presParOf" srcId="{4D00642C-EA87-4E46-86A5-2CBEE3FB088B}" destId="{04BDF468-D531-4EC2-BAE5-836AB725DDFF}" srcOrd="0" destOrd="0" presId="urn:microsoft.com/office/officeart/2005/8/layout/vList2"/>
    <dgm:cxn modelId="{8FCDDE59-187D-403F-A319-FF36AC3E9175}" type="presParOf" srcId="{4D00642C-EA87-4E46-86A5-2CBEE3FB088B}" destId="{40D7A033-E36A-4835-BAC3-C4B97B88D5B6}" srcOrd="1" destOrd="0" presId="urn:microsoft.com/office/officeart/2005/8/layout/vList2"/>
    <dgm:cxn modelId="{ED55DE10-6F72-489D-9EF9-410F28C94A7C}" type="presParOf" srcId="{4D00642C-EA87-4E46-86A5-2CBEE3FB088B}" destId="{9CE34AB7-D6DD-466B-8E19-5DE647DB1600}" srcOrd="2" destOrd="0" presId="urn:microsoft.com/office/officeart/2005/8/layout/vList2"/>
    <dgm:cxn modelId="{812B9CFC-E0CB-45A7-A1CD-182B596CE7E4}" type="presParOf" srcId="{4D00642C-EA87-4E46-86A5-2CBEE3FB088B}" destId="{D7F44948-6BDD-4694-9445-294FF12DE38F}" srcOrd="3" destOrd="0" presId="urn:microsoft.com/office/officeart/2005/8/layout/vList2"/>
    <dgm:cxn modelId="{84642168-2880-49A0-A022-00065B6BE701}" type="presParOf" srcId="{4D00642C-EA87-4E46-86A5-2CBEE3FB088B}" destId="{4DFCF02D-7197-4CB6-B152-C99FF2649CB6}" srcOrd="4" destOrd="0" presId="urn:microsoft.com/office/officeart/2005/8/layout/vList2"/>
    <dgm:cxn modelId="{F764CD07-F0D6-4274-A31B-9ABB1CAD9A41}" type="presParOf" srcId="{4D00642C-EA87-4E46-86A5-2CBEE3FB088B}" destId="{E288077D-7867-4C75-B18E-3418882C478D}" srcOrd="5" destOrd="0" presId="urn:microsoft.com/office/officeart/2005/8/layout/vList2"/>
    <dgm:cxn modelId="{06B05DA5-EC28-450B-8A92-C904BE895DB7}" type="presParOf" srcId="{4D00642C-EA87-4E46-86A5-2CBEE3FB088B}" destId="{B14CEDAE-FDE0-4FB8-B16D-11953BD9364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5491B51-0291-40F7-A085-84DCADA6A1D0}" type="doc">
      <dgm:prSet loTypeId="urn:microsoft.com/office/officeart/2008/layout/TitledPictureBlocks" loCatId="picture" qsTypeId="urn:microsoft.com/office/officeart/2005/8/quickstyle/simple1" qsCatId="simple" csTypeId="urn:microsoft.com/office/officeart/2005/8/colors/colorful5" csCatId="colorful" phldr="1"/>
      <dgm:spPr/>
      <dgm:t>
        <a:bodyPr/>
        <a:lstStyle/>
        <a:p>
          <a:endParaRPr lang="es-ES"/>
        </a:p>
      </dgm:t>
    </dgm:pt>
    <dgm:pt modelId="{A391051D-9F22-4473-8723-CFE8705C264F}">
      <dgm:prSet phldrT="[Texto]"/>
      <dgm:spPr/>
      <dgm:t>
        <a:bodyPr/>
        <a:lstStyle/>
        <a:p>
          <a:r>
            <a:rPr lang="es-ES" dirty="0" smtClean="0">
              <a:latin typeface="Times New Roman" panose="02020603050405020304" pitchFamily="18" charset="0"/>
              <a:cs typeface="Times New Roman" panose="02020603050405020304" pitchFamily="18" charset="0"/>
            </a:rPr>
            <a:t>Tipos de aliviadero</a:t>
          </a:r>
          <a:endParaRPr lang="es-ES" dirty="0">
            <a:latin typeface="Times New Roman" panose="02020603050405020304" pitchFamily="18" charset="0"/>
            <a:cs typeface="Times New Roman" panose="02020603050405020304" pitchFamily="18" charset="0"/>
          </a:endParaRPr>
        </a:p>
      </dgm:t>
    </dgm:pt>
    <dgm:pt modelId="{B4F7013D-27F7-4AB0-B7BB-ABF6A4C229FA}" type="parTrans" cxnId="{BAF90B1B-CACC-4720-B2D6-3D3690FA36FC}">
      <dgm:prSet/>
      <dgm:spPr/>
      <dgm:t>
        <a:bodyPr/>
        <a:lstStyle/>
        <a:p>
          <a:endParaRPr lang="es-ES"/>
        </a:p>
      </dgm:t>
    </dgm:pt>
    <dgm:pt modelId="{3C7BF6D8-F653-4DDA-9DDD-A624872FC510}" type="sibTrans" cxnId="{BAF90B1B-CACC-4720-B2D6-3D3690FA36FC}">
      <dgm:prSet/>
      <dgm:spPr/>
      <dgm:t>
        <a:bodyPr/>
        <a:lstStyle/>
        <a:p>
          <a:endParaRPr lang="es-ES"/>
        </a:p>
      </dgm:t>
    </dgm:pt>
    <dgm:pt modelId="{29FB8438-9B8B-4636-899F-902C3F1C176A}">
      <dgm:prSet phldrT="[Texto]" custT="1"/>
      <dgm:spPr/>
      <dgm:t>
        <a:bodyPr/>
        <a:lstStyle/>
        <a:p>
          <a:r>
            <a:rPr lang="es-EC" sz="1000" dirty="0" smtClean="0">
              <a:latin typeface="Times New Roman" panose="02020603050405020304" pitchFamily="18" charset="0"/>
              <a:cs typeface="Times New Roman" panose="02020603050405020304" pitchFamily="18" charset="0"/>
            </a:rPr>
            <a:t>Aliviadero de servicio</a:t>
          </a:r>
          <a:endParaRPr lang="es-ES" sz="1000" dirty="0">
            <a:latin typeface="Times New Roman" panose="02020603050405020304" pitchFamily="18" charset="0"/>
            <a:cs typeface="Times New Roman" panose="02020603050405020304" pitchFamily="18" charset="0"/>
          </a:endParaRPr>
        </a:p>
      </dgm:t>
    </dgm:pt>
    <dgm:pt modelId="{8778EDDC-5083-48EE-B6A2-AB6F4E566C5D}" type="parTrans" cxnId="{17CDE969-C3FE-42FA-99A0-C03D73BE994B}">
      <dgm:prSet/>
      <dgm:spPr/>
      <dgm:t>
        <a:bodyPr/>
        <a:lstStyle/>
        <a:p>
          <a:endParaRPr lang="es-ES"/>
        </a:p>
      </dgm:t>
    </dgm:pt>
    <dgm:pt modelId="{4C27F7BA-F74C-480E-8683-57FC432796A6}" type="sibTrans" cxnId="{17CDE969-C3FE-42FA-99A0-C03D73BE994B}">
      <dgm:prSet/>
      <dgm:spPr/>
      <dgm:t>
        <a:bodyPr/>
        <a:lstStyle/>
        <a:p>
          <a:endParaRPr lang="es-ES"/>
        </a:p>
      </dgm:t>
    </dgm:pt>
    <dgm:pt modelId="{7F948C1D-9014-4A3D-B257-8A7BD669E3BC}">
      <dgm:prSet phldrT="[Texto]"/>
      <dgm:spPr/>
      <dgm:t>
        <a:bodyPr/>
        <a:lstStyle/>
        <a:p>
          <a:r>
            <a:rPr lang="es-ES" dirty="0" smtClean="0">
              <a:latin typeface="Times New Roman" panose="02020603050405020304" pitchFamily="18" charset="0"/>
              <a:cs typeface="Times New Roman" panose="02020603050405020304" pitchFamily="18" charset="0"/>
            </a:rPr>
            <a:t>Componentes del aliviadero</a:t>
          </a:r>
          <a:endParaRPr lang="es-ES" dirty="0">
            <a:latin typeface="Times New Roman" panose="02020603050405020304" pitchFamily="18" charset="0"/>
            <a:cs typeface="Times New Roman" panose="02020603050405020304" pitchFamily="18" charset="0"/>
          </a:endParaRPr>
        </a:p>
      </dgm:t>
    </dgm:pt>
    <dgm:pt modelId="{2632E2AB-280A-46B9-B55A-95802B63B4A8}" type="parTrans" cxnId="{5F9B83BA-88F9-411F-B101-29D3A7C12DDE}">
      <dgm:prSet/>
      <dgm:spPr/>
      <dgm:t>
        <a:bodyPr/>
        <a:lstStyle/>
        <a:p>
          <a:endParaRPr lang="es-ES"/>
        </a:p>
      </dgm:t>
    </dgm:pt>
    <dgm:pt modelId="{3DA895C1-69A6-4AE1-9807-62F75B1E64BC}" type="sibTrans" cxnId="{5F9B83BA-88F9-411F-B101-29D3A7C12DDE}">
      <dgm:prSet/>
      <dgm:spPr/>
      <dgm:t>
        <a:bodyPr/>
        <a:lstStyle/>
        <a:p>
          <a:endParaRPr lang="es-ES"/>
        </a:p>
      </dgm:t>
    </dgm:pt>
    <dgm:pt modelId="{7D7CC822-7837-4E1A-A1BC-FA1C56F17FEF}">
      <dgm:prSet phldrT="[Texto]" custT="1"/>
      <dgm:spPr/>
      <dgm:t>
        <a:bodyPr/>
        <a:lstStyle/>
        <a:p>
          <a:r>
            <a:rPr lang="es-ES" sz="1000" dirty="0" smtClean="0">
              <a:latin typeface="Times New Roman" panose="02020603050405020304" pitchFamily="18" charset="0"/>
              <a:cs typeface="Times New Roman" panose="02020603050405020304" pitchFamily="18" charset="0"/>
            </a:rPr>
            <a:t>Canal de aproximación</a:t>
          </a:r>
          <a:endParaRPr lang="es-ES" sz="1000" dirty="0">
            <a:latin typeface="Times New Roman" panose="02020603050405020304" pitchFamily="18" charset="0"/>
            <a:cs typeface="Times New Roman" panose="02020603050405020304" pitchFamily="18" charset="0"/>
          </a:endParaRPr>
        </a:p>
      </dgm:t>
    </dgm:pt>
    <dgm:pt modelId="{8DC20D00-0302-4191-B309-4344E44BF456}" type="parTrans" cxnId="{06F3B409-30E6-490E-B422-3B89212BDC52}">
      <dgm:prSet/>
      <dgm:spPr/>
      <dgm:t>
        <a:bodyPr/>
        <a:lstStyle/>
        <a:p>
          <a:endParaRPr lang="es-ES"/>
        </a:p>
      </dgm:t>
    </dgm:pt>
    <dgm:pt modelId="{596C0DDB-84F0-48A6-95AA-154D44A6913A}" type="sibTrans" cxnId="{06F3B409-30E6-490E-B422-3B89212BDC52}">
      <dgm:prSet/>
      <dgm:spPr/>
      <dgm:t>
        <a:bodyPr/>
        <a:lstStyle/>
        <a:p>
          <a:endParaRPr lang="es-ES"/>
        </a:p>
      </dgm:t>
    </dgm:pt>
    <dgm:pt modelId="{3346E0C1-0169-4B6D-A345-F71BD099CEA9}">
      <dgm:prSet phldrT="[Texto]"/>
      <dgm:spPr/>
      <dgm:t>
        <a:bodyPr/>
        <a:lstStyle/>
        <a:p>
          <a:r>
            <a:rPr lang="es-ES" dirty="0" smtClean="0">
              <a:latin typeface="Times New Roman" panose="02020603050405020304" pitchFamily="18" charset="0"/>
              <a:cs typeface="Times New Roman" panose="02020603050405020304" pitchFamily="18" charset="0"/>
            </a:rPr>
            <a:t>Diseño del aliviadero</a:t>
          </a:r>
          <a:endParaRPr lang="es-ES" dirty="0">
            <a:latin typeface="Times New Roman" panose="02020603050405020304" pitchFamily="18" charset="0"/>
            <a:cs typeface="Times New Roman" panose="02020603050405020304" pitchFamily="18" charset="0"/>
          </a:endParaRPr>
        </a:p>
      </dgm:t>
    </dgm:pt>
    <dgm:pt modelId="{33D2917D-110C-4181-9EFC-601E6C914278}" type="parTrans" cxnId="{7B16D876-3E92-4382-8168-EFEC0CFB2CF7}">
      <dgm:prSet/>
      <dgm:spPr/>
      <dgm:t>
        <a:bodyPr/>
        <a:lstStyle/>
        <a:p>
          <a:endParaRPr lang="es-ES"/>
        </a:p>
      </dgm:t>
    </dgm:pt>
    <dgm:pt modelId="{EE974938-768F-4CE3-8E16-BD821A39A3FE}" type="sibTrans" cxnId="{7B16D876-3E92-4382-8168-EFEC0CFB2CF7}">
      <dgm:prSet/>
      <dgm:spPr/>
      <dgm:t>
        <a:bodyPr/>
        <a:lstStyle/>
        <a:p>
          <a:endParaRPr lang="es-ES"/>
        </a:p>
      </dgm:t>
    </dgm:pt>
    <dgm:pt modelId="{19897E7F-EDB2-4691-9D5B-61086D22E491}">
      <dgm:prSet phldrT="[Texto]" custT="1"/>
      <dgm:spPr/>
      <dgm:t>
        <a:bodyPr/>
        <a:lstStyle/>
        <a:p>
          <a:r>
            <a:rPr lang="es-ES" sz="1000" dirty="0" smtClean="0">
              <a:latin typeface="Times New Roman" panose="02020603050405020304" pitchFamily="18" charset="0"/>
              <a:cs typeface="Times New Roman" panose="02020603050405020304" pitchFamily="18" charset="0"/>
            </a:rPr>
            <a:t>Estudio hidrológico de caudales y crecidas</a:t>
          </a:r>
          <a:endParaRPr lang="es-ES" sz="1000" dirty="0">
            <a:latin typeface="Times New Roman" panose="02020603050405020304" pitchFamily="18" charset="0"/>
            <a:cs typeface="Times New Roman" panose="02020603050405020304" pitchFamily="18" charset="0"/>
          </a:endParaRPr>
        </a:p>
      </dgm:t>
    </dgm:pt>
    <dgm:pt modelId="{0DD9E4A1-4429-4318-8931-F71DAA272166}" type="parTrans" cxnId="{E08510DA-CC01-4350-A9A1-D11EFD7A35FB}">
      <dgm:prSet/>
      <dgm:spPr/>
      <dgm:t>
        <a:bodyPr/>
        <a:lstStyle/>
        <a:p>
          <a:endParaRPr lang="es-ES"/>
        </a:p>
      </dgm:t>
    </dgm:pt>
    <dgm:pt modelId="{A286F48C-5BDA-4CA3-8E8D-CF60321BA48C}" type="sibTrans" cxnId="{E08510DA-CC01-4350-A9A1-D11EFD7A35FB}">
      <dgm:prSet/>
      <dgm:spPr/>
      <dgm:t>
        <a:bodyPr/>
        <a:lstStyle/>
        <a:p>
          <a:endParaRPr lang="es-ES"/>
        </a:p>
      </dgm:t>
    </dgm:pt>
    <dgm:pt modelId="{7111A045-510F-4F22-AB07-44979509FE38}">
      <dgm:prSet custT="1"/>
      <dgm:spPr/>
      <dgm:t>
        <a:bodyPr/>
        <a:lstStyle/>
        <a:p>
          <a:r>
            <a:rPr lang="es-EC" sz="1000" dirty="0" smtClean="0">
              <a:latin typeface="Times New Roman" panose="02020603050405020304" pitchFamily="18" charset="0"/>
              <a:cs typeface="Times New Roman" panose="02020603050405020304" pitchFamily="18" charset="0"/>
            </a:rPr>
            <a:t>Aliviadero auxiliar</a:t>
          </a:r>
          <a:endParaRPr lang="en-US" sz="1000" dirty="0">
            <a:latin typeface="Times New Roman" panose="02020603050405020304" pitchFamily="18" charset="0"/>
            <a:cs typeface="Times New Roman" panose="02020603050405020304" pitchFamily="18" charset="0"/>
          </a:endParaRPr>
        </a:p>
      </dgm:t>
    </dgm:pt>
    <dgm:pt modelId="{C366D087-2FA7-4C96-9C9C-1FB448FD0D5F}" type="parTrans" cxnId="{5094F448-E141-4038-8827-4DFB261ED364}">
      <dgm:prSet/>
      <dgm:spPr/>
      <dgm:t>
        <a:bodyPr/>
        <a:lstStyle/>
        <a:p>
          <a:endParaRPr lang="es-ES"/>
        </a:p>
      </dgm:t>
    </dgm:pt>
    <dgm:pt modelId="{F6F814D2-6976-456E-8075-4E1D037AF6AC}" type="sibTrans" cxnId="{5094F448-E141-4038-8827-4DFB261ED364}">
      <dgm:prSet/>
      <dgm:spPr/>
      <dgm:t>
        <a:bodyPr/>
        <a:lstStyle/>
        <a:p>
          <a:endParaRPr lang="es-ES"/>
        </a:p>
      </dgm:t>
    </dgm:pt>
    <dgm:pt modelId="{35FF9AEE-5FBC-428E-8992-C854E88AC71A}">
      <dgm:prSet custT="1"/>
      <dgm:spPr/>
      <dgm:t>
        <a:bodyPr/>
        <a:lstStyle/>
        <a:p>
          <a:r>
            <a:rPr lang="es-EC" sz="1000" dirty="0" smtClean="0">
              <a:latin typeface="Times New Roman" panose="02020603050405020304" pitchFamily="18" charset="0"/>
              <a:cs typeface="Times New Roman" panose="02020603050405020304" pitchFamily="18" charset="0"/>
            </a:rPr>
            <a:t>Aliviadero emergente</a:t>
          </a:r>
          <a:endParaRPr lang="en-US" sz="1000" dirty="0">
            <a:latin typeface="Times New Roman" panose="02020603050405020304" pitchFamily="18" charset="0"/>
            <a:cs typeface="Times New Roman" panose="02020603050405020304" pitchFamily="18" charset="0"/>
          </a:endParaRPr>
        </a:p>
      </dgm:t>
    </dgm:pt>
    <dgm:pt modelId="{C23459F6-4EA8-44A1-A689-7829073E96A6}" type="parTrans" cxnId="{F724944D-363A-4EBF-BA95-946D4241C0B5}">
      <dgm:prSet/>
      <dgm:spPr/>
      <dgm:t>
        <a:bodyPr/>
        <a:lstStyle/>
        <a:p>
          <a:endParaRPr lang="es-ES"/>
        </a:p>
      </dgm:t>
    </dgm:pt>
    <dgm:pt modelId="{B210CB33-8074-4415-8701-45FFE56D2552}" type="sibTrans" cxnId="{F724944D-363A-4EBF-BA95-946D4241C0B5}">
      <dgm:prSet/>
      <dgm:spPr/>
      <dgm:t>
        <a:bodyPr/>
        <a:lstStyle/>
        <a:p>
          <a:endParaRPr lang="es-ES"/>
        </a:p>
      </dgm:t>
    </dgm:pt>
    <dgm:pt modelId="{37C7C2BB-7185-4B0F-9DB8-DC1A8F6211B7}">
      <dgm:prSet phldrT="[Texto]" custT="1"/>
      <dgm:spPr/>
      <dgm:t>
        <a:bodyPr/>
        <a:lstStyle/>
        <a:p>
          <a:r>
            <a:rPr lang="es-ES" sz="1000" dirty="0" smtClean="0">
              <a:latin typeface="Times New Roman" panose="02020603050405020304" pitchFamily="18" charset="0"/>
              <a:cs typeface="Times New Roman" panose="02020603050405020304" pitchFamily="18" charset="0"/>
            </a:rPr>
            <a:t>Estructura de control</a:t>
          </a:r>
          <a:endParaRPr lang="es-ES" sz="1000" dirty="0">
            <a:latin typeface="Times New Roman" panose="02020603050405020304" pitchFamily="18" charset="0"/>
            <a:cs typeface="Times New Roman" panose="02020603050405020304" pitchFamily="18" charset="0"/>
          </a:endParaRPr>
        </a:p>
      </dgm:t>
    </dgm:pt>
    <dgm:pt modelId="{63420074-CE6E-43B8-8DF3-1865FDB7B712}" type="parTrans" cxnId="{74A23838-EB59-4047-B88F-8BDF18AD3DF6}">
      <dgm:prSet/>
      <dgm:spPr/>
      <dgm:t>
        <a:bodyPr/>
        <a:lstStyle/>
        <a:p>
          <a:endParaRPr lang="es-ES"/>
        </a:p>
      </dgm:t>
    </dgm:pt>
    <dgm:pt modelId="{2D4A75AF-7A88-4352-9304-30B36C15A2FD}" type="sibTrans" cxnId="{74A23838-EB59-4047-B88F-8BDF18AD3DF6}">
      <dgm:prSet/>
      <dgm:spPr/>
      <dgm:t>
        <a:bodyPr/>
        <a:lstStyle/>
        <a:p>
          <a:endParaRPr lang="es-ES"/>
        </a:p>
      </dgm:t>
    </dgm:pt>
    <dgm:pt modelId="{6AF6799D-7BB7-4877-9288-0F59480DAD4F}">
      <dgm:prSet phldrT="[Texto]" custT="1"/>
      <dgm:spPr/>
      <dgm:t>
        <a:bodyPr/>
        <a:lstStyle/>
        <a:p>
          <a:r>
            <a:rPr lang="es-ES" sz="1000" dirty="0" smtClean="0">
              <a:latin typeface="Times New Roman" panose="02020603050405020304" pitchFamily="18" charset="0"/>
              <a:cs typeface="Times New Roman" panose="02020603050405020304" pitchFamily="18" charset="0"/>
            </a:rPr>
            <a:t>Estructura de conducción</a:t>
          </a:r>
          <a:endParaRPr lang="es-ES" sz="1000" dirty="0">
            <a:latin typeface="Times New Roman" panose="02020603050405020304" pitchFamily="18" charset="0"/>
            <a:cs typeface="Times New Roman" panose="02020603050405020304" pitchFamily="18" charset="0"/>
          </a:endParaRPr>
        </a:p>
      </dgm:t>
    </dgm:pt>
    <dgm:pt modelId="{4F3C5B63-BA82-4D52-B180-B33B9C47766D}" type="parTrans" cxnId="{D5E61C68-F3AF-4E52-9AD1-08F05CF9261C}">
      <dgm:prSet/>
      <dgm:spPr/>
      <dgm:t>
        <a:bodyPr/>
        <a:lstStyle/>
        <a:p>
          <a:endParaRPr lang="es-ES"/>
        </a:p>
      </dgm:t>
    </dgm:pt>
    <dgm:pt modelId="{24F72772-5F54-43A9-824F-9014083FC012}" type="sibTrans" cxnId="{D5E61C68-F3AF-4E52-9AD1-08F05CF9261C}">
      <dgm:prSet/>
      <dgm:spPr/>
      <dgm:t>
        <a:bodyPr/>
        <a:lstStyle/>
        <a:p>
          <a:endParaRPr lang="es-ES"/>
        </a:p>
      </dgm:t>
    </dgm:pt>
    <dgm:pt modelId="{7D94BC59-54DF-4298-9B16-4B7195BFF338}">
      <dgm:prSet phldrT="[Texto]" custT="1"/>
      <dgm:spPr/>
      <dgm:t>
        <a:bodyPr/>
        <a:lstStyle/>
        <a:p>
          <a:r>
            <a:rPr lang="es-ES" sz="1000" dirty="0" smtClean="0">
              <a:latin typeface="Times New Roman" panose="02020603050405020304" pitchFamily="18" charset="0"/>
              <a:cs typeface="Times New Roman" panose="02020603050405020304" pitchFamily="18" charset="0"/>
            </a:rPr>
            <a:t>Estructura de disipación</a:t>
          </a:r>
          <a:endParaRPr lang="es-ES" sz="1000" dirty="0">
            <a:latin typeface="Times New Roman" panose="02020603050405020304" pitchFamily="18" charset="0"/>
            <a:cs typeface="Times New Roman" panose="02020603050405020304" pitchFamily="18" charset="0"/>
          </a:endParaRPr>
        </a:p>
      </dgm:t>
    </dgm:pt>
    <dgm:pt modelId="{990C3BA0-3093-4240-8A9C-3BD18A2C6FD2}" type="parTrans" cxnId="{755B80AF-1279-430E-A777-2AB6E0B1FAEB}">
      <dgm:prSet/>
      <dgm:spPr/>
      <dgm:t>
        <a:bodyPr/>
        <a:lstStyle/>
        <a:p>
          <a:endParaRPr lang="es-ES"/>
        </a:p>
      </dgm:t>
    </dgm:pt>
    <dgm:pt modelId="{BE676DA4-6B05-4A51-A152-2D4D21FCEB1E}" type="sibTrans" cxnId="{755B80AF-1279-430E-A777-2AB6E0B1FAEB}">
      <dgm:prSet/>
      <dgm:spPr/>
      <dgm:t>
        <a:bodyPr/>
        <a:lstStyle/>
        <a:p>
          <a:endParaRPr lang="es-ES"/>
        </a:p>
      </dgm:t>
    </dgm:pt>
    <dgm:pt modelId="{1B7B7E7E-E094-4217-BD76-862D0A374B7C}">
      <dgm:prSet phldrT="[Texto]" custT="1"/>
      <dgm:spPr/>
      <dgm:t>
        <a:bodyPr/>
        <a:lstStyle/>
        <a:p>
          <a:r>
            <a:rPr lang="es-ES" sz="1000" dirty="0" smtClean="0">
              <a:latin typeface="Times New Roman" panose="02020603050405020304" pitchFamily="18" charset="0"/>
              <a:cs typeface="Times New Roman" panose="02020603050405020304" pitchFamily="18" charset="0"/>
            </a:rPr>
            <a:t>Canal de descarga</a:t>
          </a:r>
          <a:endParaRPr lang="es-ES" sz="1000" dirty="0">
            <a:latin typeface="Times New Roman" panose="02020603050405020304" pitchFamily="18" charset="0"/>
            <a:cs typeface="Times New Roman" panose="02020603050405020304" pitchFamily="18" charset="0"/>
          </a:endParaRPr>
        </a:p>
      </dgm:t>
    </dgm:pt>
    <dgm:pt modelId="{B7204456-CA2B-4D47-A05A-770612C300BA}" type="parTrans" cxnId="{A29C2D62-5ED3-4193-9C7C-89AD432613EA}">
      <dgm:prSet/>
      <dgm:spPr/>
      <dgm:t>
        <a:bodyPr/>
        <a:lstStyle/>
        <a:p>
          <a:endParaRPr lang="es-ES"/>
        </a:p>
      </dgm:t>
    </dgm:pt>
    <dgm:pt modelId="{055295D2-E202-46F3-812F-11E98E411726}" type="sibTrans" cxnId="{A29C2D62-5ED3-4193-9C7C-89AD432613EA}">
      <dgm:prSet/>
      <dgm:spPr/>
      <dgm:t>
        <a:bodyPr/>
        <a:lstStyle/>
        <a:p>
          <a:endParaRPr lang="es-ES"/>
        </a:p>
      </dgm:t>
    </dgm:pt>
    <dgm:pt modelId="{0479BD0E-32ED-4150-877C-9EC208770D67}">
      <dgm:prSet phldrT="[Texto]" custT="1"/>
      <dgm:spPr/>
      <dgm:t>
        <a:bodyPr/>
        <a:lstStyle/>
        <a:p>
          <a:r>
            <a:rPr lang="es-ES" sz="1000" dirty="0" smtClean="0">
              <a:latin typeface="Times New Roman" panose="02020603050405020304" pitchFamily="18" charset="0"/>
              <a:cs typeface="Times New Roman" panose="02020603050405020304" pitchFamily="18" charset="0"/>
            </a:rPr>
            <a:t>Estudio geológico</a:t>
          </a:r>
          <a:endParaRPr lang="es-ES" sz="1000" dirty="0">
            <a:latin typeface="Times New Roman" panose="02020603050405020304" pitchFamily="18" charset="0"/>
            <a:cs typeface="Times New Roman" panose="02020603050405020304" pitchFamily="18" charset="0"/>
          </a:endParaRPr>
        </a:p>
      </dgm:t>
    </dgm:pt>
    <dgm:pt modelId="{D55D937B-95C4-43E7-B5B6-7C0FAA8E9196}" type="parTrans" cxnId="{B149228A-D9E7-4CF5-AC3A-40BB640D80B5}">
      <dgm:prSet/>
      <dgm:spPr/>
      <dgm:t>
        <a:bodyPr/>
        <a:lstStyle/>
        <a:p>
          <a:endParaRPr lang="es-ES"/>
        </a:p>
      </dgm:t>
    </dgm:pt>
    <dgm:pt modelId="{00C04FF1-1E91-40F7-8D75-9D05A2F84884}" type="sibTrans" cxnId="{B149228A-D9E7-4CF5-AC3A-40BB640D80B5}">
      <dgm:prSet/>
      <dgm:spPr/>
      <dgm:t>
        <a:bodyPr/>
        <a:lstStyle/>
        <a:p>
          <a:endParaRPr lang="es-ES"/>
        </a:p>
      </dgm:t>
    </dgm:pt>
    <dgm:pt modelId="{51EE9E7E-232C-4EE0-B5C6-852B4E3534C7}">
      <dgm:prSet phldrT="[Texto]" custT="1"/>
      <dgm:spPr/>
      <dgm:t>
        <a:bodyPr/>
        <a:lstStyle/>
        <a:p>
          <a:r>
            <a:rPr lang="es-ES" sz="1000" dirty="0" smtClean="0">
              <a:latin typeface="Times New Roman" panose="02020603050405020304" pitchFamily="18" charset="0"/>
              <a:cs typeface="Times New Roman" panose="02020603050405020304" pitchFamily="18" charset="0"/>
            </a:rPr>
            <a:t>Estudios de suelos y rocas</a:t>
          </a:r>
          <a:endParaRPr lang="es-ES" sz="1000" dirty="0">
            <a:latin typeface="Times New Roman" panose="02020603050405020304" pitchFamily="18" charset="0"/>
            <a:cs typeface="Times New Roman" panose="02020603050405020304" pitchFamily="18" charset="0"/>
          </a:endParaRPr>
        </a:p>
      </dgm:t>
    </dgm:pt>
    <dgm:pt modelId="{D14F9613-CDEE-4CB6-8DD0-4311753980FB}" type="parTrans" cxnId="{64E52B54-8A64-46F2-9260-15DEACA05E24}">
      <dgm:prSet/>
      <dgm:spPr/>
      <dgm:t>
        <a:bodyPr/>
        <a:lstStyle/>
        <a:p>
          <a:endParaRPr lang="es-ES"/>
        </a:p>
      </dgm:t>
    </dgm:pt>
    <dgm:pt modelId="{62E80712-85C0-4C78-B106-83AD1E214646}" type="sibTrans" cxnId="{64E52B54-8A64-46F2-9260-15DEACA05E24}">
      <dgm:prSet/>
      <dgm:spPr/>
      <dgm:t>
        <a:bodyPr/>
        <a:lstStyle/>
        <a:p>
          <a:endParaRPr lang="es-ES"/>
        </a:p>
      </dgm:t>
    </dgm:pt>
    <dgm:pt modelId="{74D3AE28-B142-4365-8FDD-7BB56D20EBE6}">
      <dgm:prSet phldrT="[Texto]" custT="1"/>
      <dgm:spPr/>
      <dgm:t>
        <a:bodyPr/>
        <a:lstStyle/>
        <a:p>
          <a:r>
            <a:rPr lang="es-ES" sz="1000" dirty="0" smtClean="0">
              <a:latin typeface="Times New Roman" panose="02020603050405020304" pitchFamily="18" charset="0"/>
              <a:cs typeface="Times New Roman" panose="02020603050405020304" pitchFamily="18" charset="0"/>
            </a:rPr>
            <a:t>Topografía de detalle de la zona</a:t>
          </a:r>
          <a:endParaRPr lang="es-ES" sz="1000" dirty="0">
            <a:latin typeface="Times New Roman" panose="02020603050405020304" pitchFamily="18" charset="0"/>
            <a:cs typeface="Times New Roman" panose="02020603050405020304" pitchFamily="18" charset="0"/>
          </a:endParaRPr>
        </a:p>
      </dgm:t>
    </dgm:pt>
    <dgm:pt modelId="{BFAA457C-A485-4455-A019-11AB97C181D5}" type="parTrans" cxnId="{15387262-B9E7-4F75-B6C7-1380195420B0}">
      <dgm:prSet/>
      <dgm:spPr/>
      <dgm:t>
        <a:bodyPr/>
        <a:lstStyle/>
        <a:p>
          <a:endParaRPr lang="es-ES"/>
        </a:p>
      </dgm:t>
    </dgm:pt>
    <dgm:pt modelId="{B659710E-6807-4076-B1FB-5C3D43B3442B}" type="sibTrans" cxnId="{15387262-B9E7-4F75-B6C7-1380195420B0}">
      <dgm:prSet/>
      <dgm:spPr/>
      <dgm:t>
        <a:bodyPr/>
        <a:lstStyle/>
        <a:p>
          <a:endParaRPr lang="es-ES"/>
        </a:p>
      </dgm:t>
    </dgm:pt>
    <dgm:pt modelId="{458DC925-6DA8-4428-9994-D3C271600C6D}">
      <dgm:prSet phldrT="[Texto]" custT="1"/>
      <dgm:spPr/>
      <dgm:t>
        <a:bodyPr/>
        <a:lstStyle/>
        <a:p>
          <a:r>
            <a:rPr lang="es-ES" sz="1000" dirty="0" smtClean="0">
              <a:latin typeface="Times New Roman" panose="02020603050405020304" pitchFamily="18" charset="0"/>
              <a:cs typeface="Times New Roman" panose="02020603050405020304" pitchFamily="18" charset="0"/>
            </a:rPr>
            <a:t>Curva característica Caudal vs Cota</a:t>
          </a:r>
          <a:endParaRPr lang="es-ES" sz="1000" dirty="0">
            <a:latin typeface="Times New Roman" panose="02020603050405020304" pitchFamily="18" charset="0"/>
            <a:cs typeface="Times New Roman" panose="02020603050405020304" pitchFamily="18" charset="0"/>
          </a:endParaRPr>
        </a:p>
      </dgm:t>
    </dgm:pt>
    <dgm:pt modelId="{373C9655-57C2-41EF-B3FA-5DEFFEBCDC0C}" type="parTrans" cxnId="{C9F893AD-D9AA-4C85-AA2A-5AF97BD02D98}">
      <dgm:prSet/>
      <dgm:spPr/>
      <dgm:t>
        <a:bodyPr/>
        <a:lstStyle/>
        <a:p>
          <a:endParaRPr lang="es-ES"/>
        </a:p>
      </dgm:t>
    </dgm:pt>
    <dgm:pt modelId="{C157359B-D3AB-4E3A-B274-9A664D34722B}" type="sibTrans" cxnId="{C9F893AD-D9AA-4C85-AA2A-5AF97BD02D98}">
      <dgm:prSet/>
      <dgm:spPr/>
      <dgm:t>
        <a:bodyPr/>
        <a:lstStyle/>
        <a:p>
          <a:endParaRPr lang="es-ES"/>
        </a:p>
      </dgm:t>
    </dgm:pt>
    <dgm:pt modelId="{635C46B3-F5FE-445B-8BAA-857FEB9C802A}" type="pres">
      <dgm:prSet presAssocID="{05491B51-0291-40F7-A085-84DCADA6A1D0}" presName="rootNode" presStyleCnt="0">
        <dgm:presLayoutVars>
          <dgm:chMax/>
          <dgm:chPref/>
          <dgm:dir/>
          <dgm:animLvl val="lvl"/>
        </dgm:presLayoutVars>
      </dgm:prSet>
      <dgm:spPr/>
      <dgm:t>
        <a:bodyPr/>
        <a:lstStyle/>
        <a:p>
          <a:endParaRPr lang="es-EC"/>
        </a:p>
      </dgm:t>
    </dgm:pt>
    <dgm:pt modelId="{4A307D98-D102-497A-B81A-38126DE99073}" type="pres">
      <dgm:prSet presAssocID="{A391051D-9F22-4473-8723-CFE8705C264F}" presName="composite" presStyleCnt="0"/>
      <dgm:spPr/>
    </dgm:pt>
    <dgm:pt modelId="{AE855EFC-2E31-417E-9986-E1045F813DA8}" type="pres">
      <dgm:prSet presAssocID="{A391051D-9F22-4473-8723-CFE8705C264F}" presName="ParentText" presStyleLbl="node1" presStyleIdx="0" presStyleCnt="3" custLinFactNeighborX="-43971" custLinFactNeighborY="-77329">
        <dgm:presLayoutVars>
          <dgm:chMax val="1"/>
          <dgm:chPref val="1"/>
          <dgm:bulletEnabled val="1"/>
        </dgm:presLayoutVars>
      </dgm:prSet>
      <dgm:spPr/>
      <dgm:t>
        <a:bodyPr/>
        <a:lstStyle/>
        <a:p>
          <a:endParaRPr lang="es-ES"/>
        </a:p>
      </dgm:t>
    </dgm:pt>
    <dgm:pt modelId="{2ACE2FC9-3EF2-40F9-A97A-92644762CCAF}" type="pres">
      <dgm:prSet presAssocID="{A391051D-9F22-4473-8723-CFE8705C264F}" presName="Image" presStyleLbl="bgImgPlace1" presStyleIdx="0" presStyleCnt="3" custLinFactNeighborX="-43971" custLinFactNeighborY="-13315"/>
      <dgm:spPr>
        <a:blipFill rotWithShape="1">
          <a:blip xmlns:r="http://schemas.openxmlformats.org/officeDocument/2006/relationships" r:embed="rId1"/>
          <a:stretch>
            <a:fillRect/>
          </a:stretch>
        </a:blipFill>
      </dgm:spPr>
      <dgm:t>
        <a:bodyPr/>
        <a:lstStyle/>
        <a:p>
          <a:endParaRPr lang="es-ES"/>
        </a:p>
      </dgm:t>
    </dgm:pt>
    <dgm:pt modelId="{ACD35912-DC40-4ED1-8E0E-35896E019248}" type="pres">
      <dgm:prSet presAssocID="{A391051D-9F22-4473-8723-CFE8705C264F}" presName="ChildText" presStyleLbl="fgAcc1" presStyleIdx="0" presStyleCnt="3" custScaleX="174421" custScaleY="93540" custLinFactNeighborX="-84630" custLinFactNeighborY="-22860">
        <dgm:presLayoutVars>
          <dgm:chMax val="0"/>
          <dgm:chPref val="0"/>
          <dgm:bulletEnabled val="1"/>
        </dgm:presLayoutVars>
      </dgm:prSet>
      <dgm:spPr/>
      <dgm:t>
        <a:bodyPr/>
        <a:lstStyle/>
        <a:p>
          <a:endParaRPr lang="es-ES"/>
        </a:p>
      </dgm:t>
    </dgm:pt>
    <dgm:pt modelId="{C2B55896-0B9D-4649-86E1-89729D627FA5}" type="pres">
      <dgm:prSet presAssocID="{3C7BF6D8-F653-4DDA-9DDD-A624872FC510}" presName="sibTrans" presStyleCnt="0"/>
      <dgm:spPr/>
    </dgm:pt>
    <dgm:pt modelId="{3A8086A5-4AF3-49EC-8F93-431AF25A3754}" type="pres">
      <dgm:prSet presAssocID="{7F948C1D-9014-4A3D-B257-8A7BD669E3BC}" presName="composite" presStyleCnt="0"/>
      <dgm:spPr/>
    </dgm:pt>
    <dgm:pt modelId="{C6FCEBAB-FB62-46F4-8E82-E7AEC66CC5B5}" type="pres">
      <dgm:prSet presAssocID="{7F948C1D-9014-4A3D-B257-8A7BD669E3BC}" presName="ParentText" presStyleLbl="node1" presStyleIdx="1" presStyleCnt="3" custLinFactNeighborX="-8316" custLinFactNeighborY="96831">
        <dgm:presLayoutVars>
          <dgm:chMax val="1"/>
          <dgm:chPref val="1"/>
          <dgm:bulletEnabled val="1"/>
        </dgm:presLayoutVars>
      </dgm:prSet>
      <dgm:spPr/>
      <dgm:t>
        <a:bodyPr/>
        <a:lstStyle/>
        <a:p>
          <a:endParaRPr lang="es-ES"/>
        </a:p>
      </dgm:t>
    </dgm:pt>
    <dgm:pt modelId="{AE96ECD0-9FD9-41EE-BA5C-1C3AE61BC951}" type="pres">
      <dgm:prSet presAssocID="{7F948C1D-9014-4A3D-B257-8A7BD669E3BC}" presName="Image" presStyleLbl="bgImgPlace1" presStyleIdx="1" presStyleCnt="3" custScaleX="223662" custScaleY="165359" custLinFactNeighborX="-6568" custLinFactNeighborY="54325"/>
      <dgm:spPr>
        <a:blipFill rotWithShape="1">
          <a:blip xmlns:r="http://schemas.openxmlformats.org/officeDocument/2006/relationships" r:embed="rId2"/>
          <a:stretch>
            <a:fillRect/>
          </a:stretch>
        </a:blipFill>
      </dgm:spPr>
      <dgm:t>
        <a:bodyPr/>
        <a:lstStyle/>
        <a:p>
          <a:endParaRPr lang="es-ES"/>
        </a:p>
      </dgm:t>
    </dgm:pt>
    <dgm:pt modelId="{74E3CC17-2F27-4B94-A0F3-7F8930F46131}" type="pres">
      <dgm:prSet presAssocID="{7F948C1D-9014-4A3D-B257-8A7BD669E3BC}" presName="ChildText" presStyleLbl="fgAcc1" presStyleIdx="1" presStyleCnt="3" custScaleX="210146" custLinFactX="52967" custLinFactY="39786" custLinFactNeighborX="100000" custLinFactNeighborY="100000">
        <dgm:presLayoutVars>
          <dgm:chMax val="0"/>
          <dgm:chPref val="0"/>
          <dgm:bulletEnabled val="1"/>
        </dgm:presLayoutVars>
      </dgm:prSet>
      <dgm:spPr/>
      <dgm:t>
        <a:bodyPr/>
        <a:lstStyle/>
        <a:p>
          <a:endParaRPr lang="es-ES"/>
        </a:p>
      </dgm:t>
    </dgm:pt>
    <dgm:pt modelId="{CA3C2EAC-6142-4B62-9417-27368AE832AF}" type="pres">
      <dgm:prSet presAssocID="{3DA895C1-69A6-4AE1-9807-62F75B1E64BC}" presName="sibTrans" presStyleCnt="0"/>
      <dgm:spPr/>
    </dgm:pt>
    <dgm:pt modelId="{2BC5BA9C-88D8-427B-8D85-03FD3F6C1D0D}" type="pres">
      <dgm:prSet presAssocID="{3346E0C1-0169-4B6D-A345-F71BD099CEA9}" presName="composite" presStyleCnt="0"/>
      <dgm:spPr/>
    </dgm:pt>
    <dgm:pt modelId="{53D5E027-5A13-41FE-8D50-F275F081D033}" type="pres">
      <dgm:prSet presAssocID="{3346E0C1-0169-4B6D-A345-F71BD099CEA9}" presName="ParentText" presStyleLbl="node1" presStyleIdx="2" presStyleCnt="3" custLinFactX="-94163" custLinFactNeighborX="-100000" custLinFactNeighborY="-55253">
        <dgm:presLayoutVars>
          <dgm:chMax val="1"/>
          <dgm:chPref val="1"/>
          <dgm:bulletEnabled val="1"/>
        </dgm:presLayoutVars>
      </dgm:prSet>
      <dgm:spPr/>
      <dgm:t>
        <a:bodyPr/>
        <a:lstStyle/>
        <a:p>
          <a:endParaRPr lang="es-EC"/>
        </a:p>
      </dgm:t>
    </dgm:pt>
    <dgm:pt modelId="{B99D7F23-3418-49DC-80C9-ACD9A14B98D4}" type="pres">
      <dgm:prSet presAssocID="{3346E0C1-0169-4B6D-A345-F71BD099CEA9}" presName="Image" presStyleLbl="bgImgPlace1" presStyleIdx="2" presStyleCnt="3" custLinFactX="-94163" custLinFactNeighborX="-100000" custLinFactNeighborY="-9515"/>
      <dgm:spPr>
        <a:blipFill rotWithShape="1">
          <a:blip xmlns:r="http://schemas.openxmlformats.org/officeDocument/2006/relationships" r:embed="rId3"/>
          <a:stretch>
            <a:fillRect/>
          </a:stretch>
        </a:blipFill>
      </dgm:spPr>
      <dgm:t>
        <a:bodyPr/>
        <a:lstStyle/>
        <a:p>
          <a:endParaRPr lang="es-ES"/>
        </a:p>
      </dgm:t>
    </dgm:pt>
    <dgm:pt modelId="{9451362A-EF4B-4CDC-B2B1-90E56EAFBBBB}" type="pres">
      <dgm:prSet presAssocID="{3346E0C1-0169-4B6D-A345-F71BD099CEA9}" presName="ChildText" presStyleLbl="fgAcc1" presStyleIdx="2" presStyleCnt="3" custScaleX="352527" custScaleY="101775" custLinFactX="-104923" custLinFactNeighborX="-200000" custLinFactNeighborY="-8325">
        <dgm:presLayoutVars>
          <dgm:chMax val="0"/>
          <dgm:chPref val="0"/>
          <dgm:bulletEnabled val="1"/>
        </dgm:presLayoutVars>
      </dgm:prSet>
      <dgm:spPr/>
      <dgm:t>
        <a:bodyPr/>
        <a:lstStyle/>
        <a:p>
          <a:endParaRPr lang="es-ES"/>
        </a:p>
      </dgm:t>
    </dgm:pt>
  </dgm:ptLst>
  <dgm:cxnLst>
    <dgm:cxn modelId="{F724944D-363A-4EBF-BA95-946D4241C0B5}" srcId="{A391051D-9F22-4473-8723-CFE8705C264F}" destId="{35FF9AEE-5FBC-428E-8992-C854E88AC71A}" srcOrd="2" destOrd="0" parTransId="{C23459F6-4EA8-44A1-A689-7829073E96A6}" sibTransId="{B210CB33-8074-4415-8701-45FFE56D2552}"/>
    <dgm:cxn modelId="{17CDE969-C3FE-42FA-99A0-C03D73BE994B}" srcId="{A391051D-9F22-4473-8723-CFE8705C264F}" destId="{29FB8438-9B8B-4636-899F-902C3F1C176A}" srcOrd="0" destOrd="0" parTransId="{8778EDDC-5083-48EE-B6A2-AB6F4E566C5D}" sibTransId="{4C27F7BA-F74C-480E-8683-57FC432796A6}"/>
    <dgm:cxn modelId="{8A9F1D05-0763-46D8-A73F-9536CFF3D8D6}" type="presOf" srcId="{51EE9E7E-232C-4EE0-B5C6-852B4E3534C7}" destId="{9451362A-EF4B-4CDC-B2B1-90E56EAFBBBB}" srcOrd="0" destOrd="2" presId="urn:microsoft.com/office/officeart/2008/layout/TitledPictureBlocks"/>
    <dgm:cxn modelId="{F1B91CAE-1BE4-496B-B046-83569583DB93}" type="presOf" srcId="{05491B51-0291-40F7-A085-84DCADA6A1D0}" destId="{635C46B3-F5FE-445B-8BAA-857FEB9C802A}" srcOrd="0" destOrd="0" presId="urn:microsoft.com/office/officeart/2008/layout/TitledPictureBlocks"/>
    <dgm:cxn modelId="{5F9B83BA-88F9-411F-B101-29D3A7C12DDE}" srcId="{05491B51-0291-40F7-A085-84DCADA6A1D0}" destId="{7F948C1D-9014-4A3D-B257-8A7BD669E3BC}" srcOrd="1" destOrd="0" parTransId="{2632E2AB-280A-46B9-B55A-95802B63B4A8}" sibTransId="{3DA895C1-69A6-4AE1-9807-62F75B1E64BC}"/>
    <dgm:cxn modelId="{FC06A315-BAD7-4C97-AF7D-0B242E58C78C}" type="presOf" srcId="{29FB8438-9B8B-4636-899F-902C3F1C176A}" destId="{ACD35912-DC40-4ED1-8E0E-35896E019248}" srcOrd="0" destOrd="0" presId="urn:microsoft.com/office/officeart/2008/layout/TitledPictureBlocks"/>
    <dgm:cxn modelId="{C9F893AD-D9AA-4C85-AA2A-5AF97BD02D98}" srcId="{3346E0C1-0169-4B6D-A345-F71BD099CEA9}" destId="{458DC925-6DA8-4428-9994-D3C271600C6D}" srcOrd="4" destOrd="0" parTransId="{373C9655-57C2-41EF-B3FA-5DEFFEBCDC0C}" sibTransId="{C157359B-D3AB-4E3A-B274-9A664D34722B}"/>
    <dgm:cxn modelId="{D5E61C68-F3AF-4E52-9AD1-08F05CF9261C}" srcId="{7F948C1D-9014-4A3D-B257-8A7BD669E3BC}" destId="{6AF6799D-7BB7-4877-9288-0F59480DAD4F}" srcOrd="2" destOrd="0" parTransId="{4F3C5B63-BA82-4D52-B180-B33B9C47766D}" sibTransId="{24F72772-5F54-43A9-824F-9014083FC012}"/>
    <dgm:cxn modelId="{3E2A7042-6A2D-4679-93B2-67FE75F06B86}" type="presOf" srcId="{6AF6799D-7BB7-4877-9288-0F59480DAD4F}" destId="{74E3CC17-2F27-4B94-A0F3-7F8930F46131}" srcOrd="0" destOrd="2" presId="urn:microsoft.com/office/officeart/2008/layout/TitledPictureBlocks"/>
    <dgm:cxn modelId="{B149228A-D9E7-4CF5-AC3A-40BB640D80B5}" srcId="{3346E0C1-0169-4B6D-A345-F71BD099CEA9}" destId="{0479BD0E-32ED-4150-877C-9EC208770D67}" srcOrd="1" destOrd="0" parTransId="{D55D937B-95C4-43E7-B5B6-7C0FAA8E9196}" sibTransId="{00C04FF1-1E91-40F7-8D75-9D05A2F84884}"/>
    <dgm:cxn modelId="{63230778-07BD-459C-8D39-C083D35950CF}" type="presOf" srcId="{1B7B7E7E-E094-4217-BD76-862D0A374B7C}" destId="{74E3CC17-2F27-4B94-A0F3-7F8930F46131}" srcOrd="0" destOrd="4" presId="urn:microsoft.com/office/officeart/2008/layout/TitledPictureBlocks"/>
    <dgm:cxn modelId="{74A23838-EB59-4047-B88F-8BDF18AD3DF6}" srcId="{7F948C1D-9014-4A3D-B257-8A7BD669E3BC}" destId="{37C7C2BB-7185-4B0F-9DB8-DC1A8F6211B7}" srcOrd="1" destOrd="0" parTransId="{63420074-CE6E-43B8-8DF3-1865FDB7B712}" sibTransId="{2D4A75AF-7A88-4352-9304-30B36C15A2FD}"/>
    <dgm:cxn modelId="{2A116ADB-6309-4AD0-B8BF-69E992C2BF1F}" type="presOf" srcId="{35FF9AEE-5FBC-428E-8992-C854E88AC71A}" destId="{ACD35912-DC40-4ED1-8E0E-35896E019248}" srcOrd="0" destOrd="2" presId="urn:microsoft.com/office/officeart/2008/layout/TitledPictureBlocks"/>
    <dgm:cxn modelId="{06F3B409-30E6-490E-B422-3B89212BDC52}" srcId="{7F948C1D-9014-4A3D-B257-8A7BD669E3BC}" destId="{7D7CC822-7837-4E1A-A1BC-FA1C56F17FEF}" srcOrd="0" destOrd="0" parTransId="{8DC20D00-0302-4191-B309-4344E44BF456}" sibTransId="{596C0DDB-84F0-48A6-95AA-154D44A6913A}"/>
    <dgm:cxn modelId="{E6BCBACC-2F9D-4A87-86B0-2B9705D3BA0B}" type="presOf" srcId="{458DC925-6DA8-4428-9994-D3C271600C6D}" destId="{9451362A-EF4B-4CDC-B2B1-90E56EAFBBBB}" srcOrd="0" destOrd="4" presId="urn:microsoft.com/office/officeart/2008/layout/TitledPictureBlocks"/>
    <dgm:cxn modelId="{E08510DA-CC01-4350-A9A1-D11EFD7A35FB}" srcId="{3346E0C1-0169-4B6D-A345-F71BD099CEA9}" destId="{19897E7F-EDB2-4691-9D5B-61086D22E491}" srcOrd="0" destOrd="0" parTransId="{0DD9E4A1-4429-4318-8931-F71DAA272166}" sibTransId="{A286F48C-5BDA-4CA3-8E8D-CF60321BA48C}"/>
    <dgm:cxn modelId="{8BEF687C-803C-4ACB-8E24-47EF36837A26}" type="presOf" srcId="{7111A045-510F-4F22-AB07-44979509FE38}" destId="{ACD35912-DC40-4ED1-8E0E-35896E019248}" srcOrd="0" destOrd="1" presId="urn:microsoft.com/office/officeart/2008/layout/TitledPictureBlocks"/>
    <dgm:cxn modelId="{5A58AAE2-2CD8-49E5-A07A-49E8EDED877A}" type="presOf" srcId="{19897E7F-EDB2-4691-9D5B-61086D22E491}" destId="{9451362A-EF4B-4CDC-B2B1-90E56EAFBBBB}" srcOrd="0" destOrd="0" presId="urn:microsoft.com/office/officeart/2008/layout/TitledPictureBlocks"/>
    <dgm:cxn modelId="{5094F448-E141-4038-8827-4DFB261ED364}" srcId="{A391051D-9F22-4473-8723-CFE8705C264F}" destId="{7111A045-510F-4F22-AB07-44979509FE38}" srcOrd="1" destOrd="0" parTransId="{C366D087-2FA7-4C96-9C9C-1FB448FD0D5F}" sibTransId="{F6F814D2-6976-456E-8075-4E1D037AF6AC}"/>
    <dgm:cxn modelId="{755B80AF-1279-430E-A777-2AB6E0B1FAEB}" srcId="{7F948C1D-9014-4A3D-B257-8A7BD669E3BC}" destId="{7D94BC59-54DF-4298-9B16-4B7195BFF338}" srcOrd="3" destOrd="0" parTransId="{990C3BA0-3093-4240-8A9C-3BD18A2C6FD2}" sibTransId="{BE676DA4-6B05-4A51-A152-2D4D21FCEB1E}"/>
    <dgm:cxn modelId="{BAF90B1B-CACC-4720-B2D6-3D3690FA36FC}" srcId="{05491B51-0291-40F7-A085-84DCADA6A1D0}" destId="{A391051D-9F22-4473-8723-CFE8705C264F}" srcOrd="0" destOrd="0" parTransId="{B4F7013D-27F7-4AB0-B7BB-ABF6A4C229FA}" sibTransId="{3C7BF6D8-F653-4DDA-9DDD-A624872FC510}"/>
    <dgm:cxn modelId="{A29C2D62-5ED3-4193-9C7C-89AD432613EA}" srcId="{7F948C1D-9014-4A3D-B257-8A7BD669E3BC}" destId="{1B7B7E7E-E094-4217-BD76-862D0A374B7C}" srcOrd="4" destOrd="0" parTransId="{B7204456-CA2B-4D47-A05A-770612C300BA}" sibTransId="{055295D2-E202-46F3-812F-11E98E411726}"/>
    <dgm:cxn modelId="{BA22B56F-D054-4B19-85CB-175F59E1EC44}" type="presOf" srcId="{A391051D-9F22-4473-8723-CFE8705C264F}" destId="{AE855EFC-2E31-417E-9986-E1045F813DA8}" srcOrd="0" destOrd="0" presId="urn:microsoft.com/office/officeart/2008/layout/TitledPictureBlocks"/>
    <dgm:cxn modelId="{64E52B54-8A64-46F2-9260-15DEACA05E24}" srcId="{3346E0C1-0169-4B6D-A345-F71BD099CEA9}" destId="{51EE9E7E-232C-4EE0-B5C6-852B4E3534C7}" srcOrd="2" destOrd="0" parTransId="{D14F9613-CDEE-4CB6-8DD0-4311753980FB}" sibTransId="{62E80712-85C0-4C78-B106-83AD1E214646}"/>
    <dgm:cxn modelId="{20B9AA32-0EB7-4D8A-8930-34FD59983165}" type="presOf" srcId="{0479BD0E-32ED-4150-877C-9EC208770D67}" destId="{9451362A-EF4B-4CDC-B2B1-90E56EAFBBBB}" srcOrd="0" destOrd="1" presId="urn:microsoft.com/office/officeart/2008/layout/TitledPictureBlocks"/>
    <dgm:cxn modelId="{419E9193-FA3E-487A-BBA3-FE6883E37204}" type="presOf" srcId="{37C7C2BB-7185-4B0F-9DB8-DC1A8F6211B7}" destId="{74E3CC17-2F27-4B94-A0F3-7F8930F46131}" srcOrd="0" destOrd="1" presId="urn:microsoft.com/office/officeart/2008/layout/TitledPictureBlocks"/>
    <dgm:cxn modelId="{6AF860AE-4E53-4CF4-8D35-D0E5023FEF48}" type="presOf" srcId="{7D94BC59-54DF-4298-9B16-4B7195BFF338}" destId="{74E3CC17-2F27-4B94-A0F3-7F8930F46131}" srcOrd="0" destOrd="3" presId="urn:microsoft.com/office/officeart/2008/layout/TitledPictureBlocks"/>
    <dgm:cxn modelId="{24540843-BDCF-4C94-8E65-EBD634E65852}" type="presOf" srcId="{74D3AE28-B142-4365-8FDD-7BB56D20EBE6}" destId="{9451362A-EF4B-4CDC-B2B1-90E56EAFBBBB}" srcOrd="0" destOrd="3" presId="urn:microsoft.com/office/officeart/2008/layout/TitledPictureBlocks"/>
    <dgm:cxn modelId="{810AAA4F-F7A2-4688-B154-2DB0D765D8F7}" type="presOf" srcId="{7D7CC822-7837-4E1A-A1BC-FA1C56F17FEF}" destId="{74E3CC17-2F27-4B94-A0F3-7F8930F46131}" srcOrd="0" destOrd="0" presId="urn:microsoft.com/office/officeart/2008/layout/TitledPictureBlocks"/>
    <dgm:cxn modelId="{7B16D876-3E92-4382-8168-EFEC0CFB2CF7}" srcId="{05491B51-0291-40F7-A085-84DCADA6A1D0}" destId="{3346E0C1-0169-4B6D-A345-F71BD099CEA9}" srcOrd="2" destOrd="0" parTransId="{33D2917D-110C-4181-9EFC-601E6C914278}" sibTransId="{EE974938-768F-4CE3-8E16-BD821A39A3FE}"/>
    <dgm:cxn modelId="{DB83D0B3-F5D4-4290-95F3-A509DB11BF77}" type="presOf" srcId="{7F948C1D-9014-4A3D-B257-8A7BD669E3BC}" destId="{C6FCEBAB-FB62-46F4-8E82-E7AEC66CC5B5}" srcOrd="0" destOrd="0" presId="urn:microsoft.com/office/officeart/2008/layout/TitledPictureBlocks"/>
    <dgm:cxn modelId="{15387262-B9E7-4F75-B6C7-1380195420B0}" srcId="{3346E0C1-0169-4B6D-A345-F71BD099CEA9}" destId="{74D3AE28-B142-4365-8FDD-7BB56D20EBE6}" srcOrd="3" destOrd="0" parTransId="{BFAA457C-A485-4455-A019-11AB97C181D5}" sibTransId="{B659710E-6807-4076-B1FB-5C3D43B3442B}"/>
    <dgm:cxn modelId="{F7406B32-0505-4EC3-9453-D889C3CAB599}" type="presOf" srcId="{3346E0C1-0169-4B6D-A345-F71BD099CEA9}" destId="{53D5E027-5A13-41FE-8D50-F275F081D033}" srcOrd="0" destOrd="0" presId="urn:microsoft.com/office/officeart/2008/layout/TitledPictureBlocks"/>
    <dgm:cxn modelId="{84A886EC-E354-40DE-9E68-909182D30DA7}" type="presParOf" srcId="{635C46B3-F5FE-445B-8BAA-857FEB9C802A}" destId="{4A307D98-D102-497A-B81A-38126DE99073}" srcOrd="0" destOrd="0" presId="urn:microsoft.com/office/officeart/2008/layout/TitledPictureBlocks"/>
    <dgm:cxn modelId="{11DD568F-8A05-4C42-BD30-36B80B921121}" type="presParOf" srcId="{4A307D98-D102-497A-B81A-38126DE99073}" destId="{AE855EFC-2E31-417E-9986-E1045F813DA8}" srcOrd="0" destOrd="0" presId="urn:microsoft.com/office/officeart/2008/layout/TitledPictureBlocks"/>
    <dgm:cxn modelId="{D2D01294-995B-44C2-A45E-26474617A240}" type="presParOf" srcId="{4A307D98-D102-497A-B81A-38126DE99073}" destId="{2ACE2FC9-3EF2-40F9-A97A-92644762CCAF}" srcOrd="1" destOrd="0" presId="urn:microsoft.com/office/officeart/2008/layout/TitledPictureBlocks"/>
    <dgm:cxn modelId="{BE0CB8D5-153E-4DB2-9A89-C37623028B88}" type="presParOf" srcId="{4A307D98-D102-497A-B81A-38126DE99073}" destId="{ACD35912-DC40-4ED1-8E0E-35896E019248}" srcOrd="2" destOrd="0" presId="urn:microsoft.com/office/officeart/2008/layout/TitledPictureBlocks"/>
    <dgm:cxn modelId="{725B6ECD-17A4-43A5-906B-B375074AF3CC}" type="presParOf" srcId="{635C46B3-F5FE-445B-8BAA-857FEB9C802A}" destId="{C2B55896-0B9D-4649-86E1-89729D627FA5}" srcOrd="1" destOrd="0" presId="urn:microsoft.com/office/officeart/2008/layout/TitledPictureBlocks"/>
    <dgm:cxn modelId="{4EA8C81C-1C4B-4310-B10D-611882520C98}" type="presParOf" srcId="{635C46B3-F5FE-445B-8BAA-857FEB9C802A}" destId="{3A8086A5-4AF3-49EC-8F93-431AF25A3754}" srcOrd="2" destOrd="0" presId="urn:microsoft.com/office/officeart/2008/layout/TitledPictureBlocks"/>
    <dgm:cxn modelId="{8F6C74A2-D926-44EA-8560-FE56D1464310}" type="presParOf" srcId="{3A8086A5-4AF3-49EC-8F93-431AF25A3754}" destId="{C6FCEBAB-FB62-46F4-8E82-E7AEC66CC5B5}" srcOrd="0" destOrd="0" presId="urn:microsoft.com/office/officeart/2008/layout/TitledPictureBlocks"/>
    <dgm:cxn modelId="{B9ABB33D-905F-4035-8957-646A4888FE6D}" type="presParOf" srcId="{3A8086A5-4AF3-49EC-8F93-431AF25A3754}" destId="{AE96ECD0-9FD9-41EE-BA5C-1C3AE61BC951}" srcOrd="1" destOrd="0" presId="urn:microsoft.com/office/officeart/2008/layout/TitledPictureBlocks"/>
    <dgm:cxn modelId="{41884849-9EA8-4066-91C8-EAE6F01E1CB6}" type="presParOf" srcId="{3A8086A5-4AF3-49EC-8F93-431AF25A3754}" destId="{74E3CC17-2F27-4B94-A0F3-7F8930F46131}" srcOrd="2" destOrd="0" presId="urn:microsoft.com/office/officeart/2008/layout/TitledPictureBlocks"/>
    <dgm:cxn modelId="{886F597C-B5AF-48EB-9342-4832549A0081}" type="presParOf" srcId="{635C46B3-F5FE-445B-8BAA-857FEB9C802A}" destId="{CA3C2EAC-6142-4B62-9417-27368AE832AF}" srcOrd="3" destOrd="0" presId="urn:microsoft.com/office/officeart/2008/layout/TitledPictureBlocks"/>
    <dgm:cxn modelId="{40A305E4-7A56-43CC-BC9B-779BC78DBA35}" type="presParOf" srcId="{635C46B3-F5FE-445B-8BAA-857FEB9C802A}" destId="{2BC5BA9C-88D8-427B-8D85-03FD3F6C1D0D}" srcOrd="4" destOrd="0" presId="urn:microsoft.com/office/officeart/2008/layout/TitledPictureBlocks"/>
    <dgm:cxn modelId="{2ADC39FC-1F86-45C6-A630-22DCEA6501CD}" type="presParOf" srcId="{2BC5BA9C-88D8-427B-8D85-03FD3F6C1D0D}" destId="{53D5E027-5A13-41FE-8D50-F275F081D033}" srcOrd="0" destOrd="0" presId="urn:microsoft.com/office/officeart/2008/layout/TitledPictureBlocks"/>
    <dgm:cxn modelId="{30A13EFF-F536-4676-B9A2-D13A775771C8}" type="presParOf" srcId="{2BC5BA9C-88D8-427B-8D85-03FD3F6C1D0D}" destId="{B99D7F23-3418-49DC-80C9-ACD9A14B98D4}" srcOrd="1" destOrd="0" presId="urn:microsoft.com/office/officeart/2008/layout/TitledPictureBlocks"/>
    <dgm:cxn modelId="{F2803EF1-FF77-4E57-86AE-ED22BB733C44}" type="presParOf" srcId="{2BC5BA9C-88D8-427B-8D85-03FD3F6C1D0D}" destId="{9451362A-EF4B-4CDC-B2B1-90E56EAFBBBB}"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CB948-60B4-455F-9E1F-74B1A12AB4C7}">
      <dsp:nvSpPr>
        <dsp:cNvPr id="0" name=""/>
        <dsp:cNvSpPr/>
      </dsp:nvSpPr>
      <dsp:spPr>
        <a:xfrm rot="5400000">
          <a:off x="-126801" y="128139"/>
          <a:ext cx="845343" cy="591740"/>
        </a:xfrm>
        <a:prstGeom prst="chevron">
          <a:avLst/>
        </a:prstGeom>
        <a:solidFill>
          <a:schemeClr val="accent6">
            <a:shade val="50000"/>
            <a:hueOff val="0"/>
            <a:satOff val="0"/>
            <a:lumOff val="0"/>
            <a:alphaOff val="0"/>
          </a:schemeClr>
        </a:solidFill>
        <a:ln w="12700" cap="flat" cmpd="sng" algn="ctr">
          <a:solidFill>
            <a:schemeClr val="accent6">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latin typeface="Times New Roman" panose="02020603050405020304" pitchFamily="18" charset="0"/>
              <a:cs typeface="Times New Roman" panose="02020603050405020304" pitchFamily="18" charset="0"/>
            </a:rPr>
            <a:t>1</a:t>
          </a:r>
          <a:endParaRPr lang="es-ES" sz="1600" kern="1200" dirty="0">
            <a:latin typeface="Times New Roman" panose="02020603050405020304" pitchFamily="18" charset="0"/>
            <a:cs typeface="Times New Roman" panose="02020603050405020304" pitchFamily="18" charset="0"/>
          </a:endParaRPr>
        </a:p>
      </dsp:txBody>
      <dsp:txXfrm rot="-5400000">
        <a:off x="1" y="297207"/>
        <a:ext cx="591740" cy="253603"/>
      </dsp:txXfrm>
    </dsp:sp>
    <dsp:sp modelId="{305B03F9-5C4E-4D98-A4AA-64318B94EFC4}">
      <dsp:nvSpPr>
        <dsp:cNvPr id="0" name=""/>
        <dsp:cNvSpPr/>
      </dsp:nvSpPr>
      <dsp:spPr>
        <a:xfrm rot="5400000">
          <a:off x="4085133" y="-3492055"/>
          <a:ext cx="549473" cy="7536259"/>
        </a:xfrm>
        <a:prstGeom prst="round2SameRect">
          <a:avLst/>
        </a:prstGeom>
        <a:solidFill>
          <a:schemeClr val="lt1">
            <a:alpha val="90000"/>
            <a:hueOff val="0"/>
            <a:satOff val="0"/>
            <a:lumOff val="0"/>
            <a:alphaOff val="0"/>
          </a:schemeClr>
        </a:solidFill>
        <a:ln w="12700" cap="flat" cmpd="sng" algn="ctr">
          <a:solidFill>
            <a:schemeClr val="accent6">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ES" sz="2400" kern="1200" dirty="0" smtClean="0">
              <a:latin typeface="Times New Roman" panose="02020603050405020304" pitchFamily="18" charset="0"/>
              <a:cs typeface="Times New Roman" panose="02020603050405020304" pitchFamily="18" charset="0"/>
            </a:rPr>
            <a:t>ANTECEDENTES</a:t>
          </a:r>
          <a:endParaRPr lang="es-ES" sz="2400" kern="1200" dirty="0">
            <a:latin typeface="Times New Roman" panose="02020603050405020304" pitchFamily="18" charset="0"/>
            <a:cs typeface="Times New Roman" panose="02020603050405020304" pitchFamily="18" charset="0"/>
          </a:endParaRPr>
        </a:p>
      </dsp:txBody>
      <dsp:txXfrm rot="-5400000">
        <a:off x="591741" y="28160"/>
        <a:ext cx="7509436" cy="495827"/>
      </dsp:txXfrm>
    </dsp:sp>
    <dsp:sp modelId="{789EFD36-23F3-4B08-9C1E-8226335E850B}">
      <dsp:nvSpPr>
        <dsp:cNvPr id="0" name=""/>
        <dsp:cNvSpPr/>
      </dsp:nvSpPr>
      <dsp:spPr>
        <a:xfrm rot="5400000">
          <a:off x="-126801" y="889914"/>
          <a:ext cx="845343" cy="591740"/>
        </a:xfrm>
        <a:prstGeom prst="chevron">
          <a:avLst/>
        </a:prstGeom>
        <a:solidFill>
          <a:schemeClr val="accent6">
            <a:shade val="50000"/>
            <a:hueOff val="105264"/>
            <a:satOff val="-4601"/>
            <a:lumOff val="12560"/>
            <a:alphaOff val="0"/>
          </a:schemeClr>
        </a:solidFill>
        <a:ln w="12700" cap="flat" cmpd="sng" algn="ctr">
          <a:solidFill>
            <a:schemeClr val="accent6">
              <a:shade val="50000"/>
              <a:hueOff val="105264"/>
              <a:satOff val="-4601"/>
              <a:lumOff val="125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latin typeface="Times New Roman" panose="02020603050405020304" pitchFamily="18" charset="0"/>
              <a:cs typeface="Times New Roman" panose="02020603050405020304" pitchFamily="18" charset="0"/>
            </a:rPr>
            <a:t>2</a:t>
          </a:r>
          <a:endParaRPr lang="es-ES" sz="1600" kern="1200" dirty="0">
            <a:latin typeface="Times New Roman" panose="02020603050405020304" pitchFamily="18" charset="0"/>
            <a:cs typeface="Times New Roman" panose="02020603050405020304" pitchFamily="18" charset="0"/>
          </a:endParaRPr>
        </a:p>
      </dsp:txBody>
      <dsp:txXfrm rot="-5400000">
        <a:off x="1" y="1058982"/>
        <a:ext cx="591740" cy="253603"/>
      </dsp:txXfrm>
    </dsp:sp>
    <dsp:sp modelId="{09CF32E0-0E79-4F09-AC95-A6F8D71B4A54}">
      <dsp:nvSpPr>
        <dsp:cNvPr id="0" name=""/>
        <dsp:cNvSpPr/>
      </dsp:nvSpPr>
      <dsp:spPr>
        <a:xfrm rot="5400000">
          <a:off x="4085133" y="-2730280"/>
          <a:ext cx="549473" cy="7536259"/>
        </a:xfrm>
        <a:prstGeom prst="round2SameRect">
          <a:avLst/>
        </a:prstGeom>
        <a:solidFill>
          <a:schemeClr val="lt1">
            <a:alpha val="90000"/>
            <a:hueOff val="0"/>
            <a:satOff val="0"/>
            <a:lumOff val="0"/>
            <a:alphaOff val="0"/>
          </a:schemeClr>
        </a:solidFill>
        <a:ln w="12700" cap="flat" cmpd="sng" algn="ctr">
          <a:solidFill>
            <a:schemeClr val="accent6">
              <a:shade val="50000"/>
              <a:hueOff val="105264"/>
              <a:satOff val="-4601"/>
              <a:lumOff val="1256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ES" sz="2400" kern="1200" dirty="0" smtClean="0">
              <a:latin typeface="Times New Roman" panose="02020603050405020304" pitchFamily="18" charset="0"/>
              <a:cs typeface="Times New Roman" panose="02020603050405020304" pitchFamily="18" charset="0"/>
            </a:rPr>
            <a:t>PLANTEAMIENTO DEL PROBLEMA</a:t>
          </a:r>
          <a:endParaRPr lang="es-ES" sz="2400" kern="1200" dirty="0">
            <a:latin typeface="Times New Roman" panose="02020603050405020304" pitchFamily="18" charset="0"/>
            <a:cs typeface="Times New Roman" panose="02020603050405020304" pitchFamily="18" charset="0"/>
          </a:endParaRPr>
        </a:p>
      </dsp:txBody>
      <dsp:txXfrm rot="-5400000">
        <a:off x="591741" y="789935"/>
        <a:ext cx="7509436" cy="495827"/>
      </dsp:txXfrm>
    </dsp:sp>
    <dsp:sp modelId="{5706C97E-D286-457D-BDAC-02717BBEFA9D}">
      <dsp:nvSpPr>
        <dsp:cNvPr id="0" name=""/>
        <dsp:cNvSpPr/>
      </dsp:nvSpPr>
      <dsp:spPr>
        <a:xfrm rot="5400000">
          <a:off x="-126801" y="1651688"/>
          <a:ext cx="845343" cy="591740"/>
        </a:xfrm>
        <a:prstGeom prst="chevron">
          <a:avLst/>
        </a:prstGeom>
        <a:solidFill>
          <a:schemeClr val="accent6">
            <a:shade val="50000"/>
            <a:hueOff val="210528"/>
            <a:satOff val="-9203"/>
            <a:lumOff val="25121"/>
            <a:alphaOff val="0"/>
          </a:schemeClr>
        </a:solidFill>
        <a:ln w="12700" cap="flat" cmpd="sng" algn="ctr">
          <a:solidFill>
            <a:schemeClr val="accent6">
              <a:shade val="50000"/>
              <a:hueOff val="210528"/>
              <a:satOff val="-9203"/>
              <a:lumOff val="251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latin typeface="Times New Roman" panose="02020603050405020304" pitchFamily="18" charset="0"/>
              <a:cs typeface="Times New Roman" panose="02020603050405020304" pitchFamily="18" charset="0"/>
            </a:rPr>
            <a:t>3</a:t>
          </a:r>
          <a:endParaRPr lang="es-ES" sz="1600" kern="1200" dirty="0">
            <a:latin typeface="Times New Roman" panose="02020603050405020304" pitchFamily="18" charset="0"/>
            <a:cs typeface="Times New Roman" panose="02020603050405020304" pitchFamily="18" charset="0"/>
          </a:endParaRPr>
        </a:p>
      </dsp:txBody>
      <dsp:txXfrm rot="-5400000">
        <a:off x="1" y="1820756"/>
        <a:ext cx="591740" cy="253603"/>
      </dsp:txXfrm>
    </dsp:sp>
    <dsp:sp modelId="{D2E0176F-D17C-470A-AE09-11257A8CE411}">
      <dsp:nvSpPr>
        <dsp:cNvPr id="0" name=""/>
        <dsp:cNvSpPr/>
      </dsp:nvSpPr>
      <dsp:spPr>
        <a:xfrm rot="5400000">
          <a:off x="4085133" y="-1968505"/>
          <a:ext cx="549473" cy="7536259"/>
        </a:xfrm>
        <a:prstGeom prst="round2SameRect">
          <a:avLst/>
        </a:prstGeom>
        <a:solidFill>
          <a:schemeClr val="lt1">
            <a:alpha val="90000"/>
            <a:hueOff val="0"/>
            <a:satOff val="0"/>
            <a:lumOff val="0"/>
            <a:alphaOff val="0"/>
          </a:schemeClr>
        </a:solidFill>
        <a:ln w="12700" cap="flat" cmpd="sng" algn="ctr">
          <a:solidFill>
            <a:schemeClr val="accent6">
              <a:shade val="50000"/>
              <a:hueOff val="210528"/>
              <a:satOff val="-9203"/>
              <a:lumOff val="251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ES" sz="2400" kern="1200" dirty="0" smtClean="0">
              <a:latin typeface="Times New Roman" panose="02020603050405020304" pitchFamily="18" charset="0"/>
              <a:cs typeface="Times New Roman" panose="02020603050405020304" pitchFamily="18" charset="0"/>
            </a:rPr>
            <a:t>OBJETIVOS</a:t>
          </a:r>
          <a:endParaRPr lang="es-ES" sz="2400" kern="1200" dirty="0">
            <a:latin typeface="Times New Roman" panose="02020603050405020304" pitchFamily="18" charset="0"/>
            <a:cs typeface="Times New Roman" panose="02020603050405020304" pitchFamily="18" charset="0"/>
          </a:endParaRPr>
        </a:p>
      </dsp:txBody>
      <dsp:txXfrm rot="-5400000">
        <a:off x="591741" y="1551710"/>
        <a:ext cx="7509436" cy="495827"/>
      </dsp:txXfrm>
    </dsp:sp>
    <dsp:sp modelId="{FB508F82-7C7A-476E-A317-53FD3F7CC05E}">
      <dsp:nvSpPr>
        <dsp:cNvPr id="0" name=""/>
        <dsp:cNvSpPr/>
      </dsp:nvSpPr>
      <dsp:spPr>
        <a:xfrm rot="5400000">
          <a:off x="-126801" y="2413463"/>
          <a:ext cx="845343" cy="591740"/>
        </a:xfrm>
        <a:prstGeom prst="chevron">
          <a:avLst/>
        </a:prstGeom>
        <a:solidFill>
          <a:schemeClr val="accent6">
            <a:shade val="50000"/>
            <a:hueOff val="315792"/>
            <a:satOff val="-13804"/>
            <a:lumOff val="37681"/>
            <a:alphaOff val="0"/>
          </a:schemeClr>
        </a:solidFill>
        <a:ln w="12700" cap="flat" cmpd="sng" algn="ctr">
          <a:solidFill>
            <a:schemeClr val="accent6">
              <a:shade val="50000"/>
              <a:hueOff val="315792"/>
              <a:satOff val="-13804"/>
              <a:lumOff val="376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latin typeface="Times New Roman" panose="02020603050405020304" pitchFamily="18" charset="0"/>
              <a:cs typeface="Times New Roman" panose="02020603050405020304" pitchFamily="18" charset="0"/>
            </a:rPr>
            <a:t>4</a:t>
          </a:r>
          <a:endParaRPr lang="es-ES" sz="1600" kern="1200" dirty="0">
            <a:latin typeface="Times New Roman" panose="02020603050405020304" pitchFamily="18" charset="0"/>
            <a:cs typeface="Times New Roman" panose="02020603050405020304" pitchFamily="18" charset="0"/>
          </a:endParaRPr>
        </a:p>
      </dsp:txBody>
      <dsp:txXfrm rot="-5400000">
        <a:off x="1" y="2582531"/>
        <a:ext cx="591740" cy="253603"/>
      </dsp:txXfrm>
    </dsp:sp>
    <dsp:sp modelId="{F290AB5E-7626-4DA8-BCBC-14F106D930D5}">
      <dsp:nvSpPr>
        <dsp:cNvPr id="0" name=""/>
        <dsp:cNvSpPr/>
      </dsp:nvSpPr>
      <dsp:spPr>
        <a:xfrm rot="5400000">
          <a:off x="4085133" y="-1206731"/>
          <a:ext cx="549473" cy="7536259"/>
        </a:xfrm>
        <a:prstGeom prst="round2SameRect">
          <a:avLst/>
        </a:prstGeom>
        <a:solidFill>
          <a:schemeClr val="lt1">
            <a:alpha val="90000"/>
            <a:hueOff val="0"/>
            <a:satOff val="0"/>
            <a:lumOff val="0"/>
            <a:alphaOff val="0"/>
          </a:schemeClr>
        </a:solidFill>
        <a:ln w="12700" cap="flat" cmpd="sng" algn="ctr">
          <a:solidFill>
            <a:schemeClr val="accent6">
              <a:shade val="50000"/>
              <a:hueOff val="315792"/>
              <a:satOff val="-13804"/>
              <a:lumOff val="376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ES" sz="2400" kern="1200" dirty="0" smtClean="0">
              <a:latin typeface="Times New Roman" panose="02020603050405020304" pitchFamily="18" charset="0"/>
              <a:cs typeface="Times New Roman" panose="02020603050405020304" pitchFamily="18" charset="0"/>
            </a:rPr>
            <a:t>MARCO TEÓRICO</a:t>
          </a:r>
          <a:endParaRPr lang="es-ES" sz="2000" kern="1200" dirty="0">
            <a:latin typeface="Times New Roman" panose="02020603050405020304" pitchFamily="18" charset="0"/>
            <a:cs typeface="Times New Roman" panose="02020603050405020304" pitchFamily="18" charset="0"/>
          </a:endParaRPr>
        </a:p>
      </dsp:txBody>
      <dsp:txXfrm rot="-5400000">
        <a:off x="591741" y="2313484"/>
        <a:ext cx="7509436" cy="495827"/>
      </dsp:txXfrm>
    </dsp:sp>
    <dsp:sp modelId="{05E7CE2C-A222-45A3-8258-78BA5ADE02FB}">
      <dsp:nvSpPr>
        <dsp:cNvPr id="0" name=""/>
        <dsp:cNvSpPr/>
      </dsp:nvSpPr>
      <dsp:spPr>
        <a:xfrm rot="5400000">
          <a:off x="-126801" y="3175237"/>
          <a:ext cx="845343" cy="591740"/>
        </a:xfrm>
        <a:prstGeom prst="chevron">
          <a:avLst/>
        </a:prstGeom>
        <a:solidFill>
          <a:schemeClr val="accent6">
            <a:shade val="50000"/>
            <a:hueOff val="315792"/>
            <a:satOff val="-13804"/>
            <a:lumOff val="37681"/>
            <a:alphaOff val="0"/>
          </a:schemeClr>
        </a:solidFill>
        <a:ln w="12700" cap="flat" cmpd="sng" algn="ctr">
          <a:solidFill>
            <a:schemeClr val="accent6">
              <a:shade val="50000"/>
              <a:hueOff val="315792"/>
              <a:satOff val="-13804"/>
              <a:lumOff val="376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latin typeface="Times New Roman" panose="02020603050405020304" pitchFamily="18" charset="0"/>
              <a:cs typeface="Times New Roman" panose="02020603050405020304" pitchFamily="18" charset="0"/>
            </a:rPr>
            <a:t>5</a:t>
          </a:r>
          <a:endParaRPr lang="es-ES" sz="1600" kern="1200" dirty="0">
            <a:latin typeface="Times New Roman" panose="02020603050405020304" pitchFamily="18" charset="0"/>
            <a:cs typeface="Times New Roman" panose="02020603050405020304" pitchFamily="18" charset="0"/>
          </a:endParaRPr>
        </a:p>
      </dsp:txBody>
      <dsp:txXfrm rot="-5400000">
        <a:off x="1" y="3344305"/>
        <a:ext cx="591740" cy="253603"/>
      </dsp:txXfrm>
    </dsp:sp>
    <dsp:sp modelId="{48E6DEE5-D16D-408E-A233-6D00494D0568}">
      <dsp:nvSpPr>
        <dsp:cNvPr id="0" name=""/>
        <dsp:cNvSpPr/>
      </dsp:nvSpPr>
      <dsp:spPr>
        <a:xfrm rot="5400000">
          <a:off x="4085133" y="-444956"/>
          <a:ext cx="549473" cy="7536259"/>
        </a:xfrm>
        <a:prstGeom prst="round2SameRect">
          <a:avLst/>
        </a:prstGeom>
        <a:solidFill>
          <a:schemeClr val="lt1">
            <a:alpha val="90000"/>
            <a:hueOff val="0"/>
            <a:satOff val="0"/>
            <a:lumOff val="0"/>
            <a:alphaOff val="0"/>
          </a:schemeClr>
        </a:solidFill>
        <a:ln w="12700" cap="flat" cmpd="sng" algn="ctr">
          <a:solidFill>
            <a:schemeClr val="accent6">
              <a:shade val="50000"/>
              <a:hueOff val="315792"/>
              <a:satOff val="-13804"/>
              <a:lumOff val="376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ES" sz="2400" kern="1200" dirty="0" smtClean="0">
              <a:latin typeface="Times New Roman" panose="02020603050405020304" pitchFamily="18" charset="0"/>
              <a:cs typeface="Times New Roman" panose="02020603050405020304" pitchFamily="18" charset="0"/>
            </a:rPr>
            <a:t>GEOLOGÍA E HIDROLOGÍA DE LA ZONA</a:t>
          </a:r>
          <a:endParaRPr lang="es-ES" sz="2400" kern="1200" dirty="0">
            <a:latin typeface="Times New Roman" panose="02020603050405020304" pitchFamily="18" charset="0"/>
            <a:cs typeface="Times New Roman" panose="02020603050405020304" pitchFamily="18" charset="0"/>
          </a:endParaRPr>
        </a:p>
      </dsp:txBody>
      <dsp:txXfrm rot="-5400000">
        <a:off x="591741" y="3075259"/>
        <a:ext cx="7509436" cy="495827"/>
      </dsp:txXfrm>
    </dsp:sp>
    <dsp:sp modelId="{22325E50-A65C-414C-AA41-F36BF5A30464}">
      <dsp:nvSpPr>
        <dsp:cNvPr id="0" name=""/>
        <dsp:cNvSpPr/>
      </dsp:nvSpPr>
      <dsp:spPr>
        <a:xfrm rot="5400000">
          <a:off x="-126801" y="3937012"/>
          <a:ext cx="845343" cy="591740"/>
        </a:xfrm>
        <a:prstGeom prst="chevron">
          <a:avLst/>
        </a:prstGeom>
        <a:solidFill>
          <a:schemeClr val="accent6">
            <a:shade val="50000"/>
            <a:hueOff val="210528"/>
            <a:satOff val="-9203"/>
            <a:lumOff val="25121"/>
            <a:alphaOff val="0"/>
          </a:schemeClr>
        </a:solidFill>
        <a:ln w="12700" cap="flat" cmpd="sng" algn="ctr">
          <a:solidFill>
            <a:schemeClr val="accent6">
              <a:shade val="50000"/>
              <a:hueOff val="210528"/>
              <a:satOff val="-9203"/>
              <a:lumOff val="251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latin typeface="Times New Roman" panose="02020603050405020304" pitchFamily="18" charset="0"/>
              <a:cs typeface="Times New Roman" panose="02020603050405020304" pitchFamily="18" charset="0"/>
            </a:rPr>
            <a:t>6</a:t>
          </a:r>
          <a:endParaRPr lang="es-ES" sz="1600" kern="1200" dirty="0">
            <a:latin typeface="Times New Roman" panose="02020603050405020304" pitchFamily="18" charset="0"/>
            <a:cs typeface="Times New Roman" panose="02020603050405020304" pitchFamily="18" charset="0"/>
          </a:endParaRPr>
        </a:p>
      </dsp:txBody>
      <dsp:txXfrm rot="-5400000">
        <a:off x="1" y="4106080"/>
        <a:ext cx="591740" cy="253603"/>
      </dsp:txXfrm>
    </dsp:sp>
    <dsp:sp modelId="{B97F2FCF-A552-46A0-89F5-884819DE759B}">
      <dsp:nvSpPr>
        <dsp:cNvPr id="0" name=""/>
        <dsp:cNvSpPr/>
      </dsp:nvSpPr>
      <dsp:spPr>
        <a:xfrm rot="5400000">
          <a:off x="4085133" y="316817"/>
          <a:ext cx="549473" cy="7536259"/>
        </a:xfrm>
        <a:prstGeom prst="round2SameRect">
          <a:avLst/>
        </a:prstGeom>
        <a:solidFill>
          <a:schemeClr val="lt1">
            <a:alpha val="90000"/>
            <a:hueOff val="0"/>
            <a:satOff val="0"/>
            <a:lumOff val="0"/>
            <a:alphaOff val="0"/>
          </a:schemeClr>
        </a:solidFill>
        <a:ln w="12700" cap="flat" cmpd="sng" algn="ctr">
          <a:solidFill>
            <a:schemeClr val="accent6">
              <a:shade val="50000"/>
              <a:hueOff val="210528"/>
              <a:satOff val="-9203"/>
              <a:lumOff val="251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ES" sz="2400" kern="1200" dirty="0" smtClean="0">
              <a:latin typeface="Times New Roman" panose="02020603050405020304" pitchFamily="18" charset="0"/>
              <a:cs typeface="Times New Roman" panose="02020603050405020304" pitchFamily="18" charset="0"/>
            </a:rPr>
            <a:t>DISEÑO DE LAS OBRAS HIDRÁULICAS</a:t>
          </a:r>
          <a:endParaRPr lang="es-ES" sz="2400" kern="1200" dirty="0">
            <a:latin typeface="Times New Roman" panose="02020603050405020304" pitchFamily="18" charset="0"/>
            <a:cs typeface="Times New Roman" panose="02020603050405020304" pitchFamily="18" charset="0"/>
          </a:endParaRPr>
        </a:p>
      </dsp:txBody>
      <dsp:txXfrm rot="-5400000">
        <a:off x="591741" y="3837033"/>
        <a:ext cx="7509436" cy="495827"/>
      </dsp:txXfrm>
    </dsp:sp>
    <dsp:sp modelId="{E87F2A27-D024-45FE-B11E-292B5AE1BF98}">
      <dsp:nvSpPr>
        <dsp:cNvPr id="0" name=""/>
        <dsp:cNvSpPr/>
      </dsp:nvSpPr>
      <dsp:spPr>
        <a:xfrm rot="5400000">
          <a:off x="-126801" y="4698786"/>
          <a:ext cx="845343" cy="591740"/>
        </a:xfrm>
        <a:prstGeom prst="chevron">
          <a:avLst/>
        </a:prstGeom>
        <a:solidFill>
          <a:schemeClr val="accent6">
            <a:shade val="50000"/>
            <a:hueOff val="105264"/>
            <a:satOff val="-4601"/>
            <a:lumOff val="12560"/>
            <a:alphaOff val="0"/>
          </a:schemeClr>
        </a:solidFill>
        <a:ln w="12700" cap="flat" cmpd="sng" algn="ctr">
          <a:solidFill>
            <a:schemeClr val="accent6">
              <a:shade val="50000"/>
              <a:hueOff val="105264"/>
              <a:satOff val="-4601"/>
              <a:lumOff val="125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latin typeface="Times New Roman" panose="02020603050405020304" pitchFamily="18" charset="0"/>
              <a:cs typeface="Times New Roman" panose="02020603050405020304" pitchFamily="18" charset="0"/>
            </a:rPr>
            <a:t>7</a:t>
          </a:r>
          <a:endParaRPr lang="es-ES" sz="1400" kern="1200" dirty="0">
            <a:latin typeface="Times New Roman" panose="02020603050405020304" pitchFamily="18" charset="0"/>
            <a:cs typeface="Times New Roman" panose="02020603050405020304" pitchFamily="18" charset="0"/>
          </a:endParaRPr>
        </a:p>
      </dsp:txBody>
      <dsp:txXfrm rot="-5400000">
        <a:off x="1" y="4867854"/>
        <a:ext cx="591740" cy="253603"/>
      </dsp:txXfrm>
    </dsp:sp>
    <dsp:sp modelId="{5BA9DF2C-55BD-49D2-8CF2-BFBEA24E0605}">
      <dsp:nvSpPr>
        <dsp:cNvPr id="0" name=""/>
        <dsp:cNvSpPr/>
      </dsp:nvSpPr>
      <dsp:spPr>
        <a:xfrm rot="5400000">
          <a:off x="4085133" y="1078592"/>
          <a:ext cx="549473" cy="7536259"/>
        </a:xfrm>
        <a:prstGeom prst="round2SameRect">
          <a:avLst/>
        </a:prstGeom>
        <a:solidFill>
          <a:schemeClr val="lt1">
            <a:alpha val="90000"/>
            <a:hueOff val="0"/>
            <a:satOff val="0"/>
            <a:lumOff val="0"/>
            <a:alphaOff val="0"/>
          </a:schemeClr>
        </a:solidFill>
        <a:ln w="12700" cap="flat" cmpd="sng" algn="ctr">
          <a:solidFill>
            <a:schemeClr val="accent6">
              <a:shade val="50000"/>
              <a:hueOff val="105264"/>
              <a:satOff val="-4601"/>
              <a:lumOff val="1256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ES" sz="2400" kern="1200" dirty="0" smtClean="0">
              <a:latin typeface="Times New Roman" panose="02020603050405020304" pitchFamily="18" charset="0"/>
              <a:cs typeface="Times New Roman" panose="02020603050405020304" pitchFamily="18" charset="0"/>
            </a:rPr>
            <a:t>CONCLUSIONES Y RECOMENDACIONES</a:t>
          </a:r>
          <a:endParaRPr lang="es-ES" sz="2400" kern="1200" dirty="0">
            <a:latin typeface="Times New Roman" panose="02020603050405020304" pitchFamily="18" charset="0"/>
            <a:cs typeface="Times New Roman" panose="02020603050405020304" pitchFamily="18" charset="0"/>
          </a:endParaRPr>
        </a:p>
      </dsp:txBody>
      <dsp:txXfrm rot="-5400000">
        <a:off x="591741" y="4598808"/>
        <a:ext cx="7509436" cy="49582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CE2FC9-3EF2-40F9-A97A-92644762CCAF}">
      <dsp:nvSpPr>
        <dsp:cNvPr id="0" name=""/>
        <dsp:cNvSpPr/>
      </dsp:nvSpPr>
      <dsp:spPr>
        <a:xfrm>
          <a:off x="0" y="1449886"/>
          <a:ext cx="5956368" cy="2078846"/>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D35912-DC40-4ED1-8E0E-35896E019248}">
      <dsp:nvSpPr>
        <dsp:cNvPr id="0" name=""/>
        <dsp:cNvSpPr/>
      </dsp:nvSpPr>
      <dsp:spPr>
        <a:xfrm>
          <a:off x="3239501" y="1663297"/>
          <a:ext cx="2350038" cy="65067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s-EC" sz="1200" kern="1200" dirty="0" smtClean="0">
              <a:latin typeface="Times New Roman" panose="02020603050405020304" pitchFamily="18" charset="0"/>
              <a:cs typeface="Times New Roman" panose="02020603050405020304" pitchFamily="18" charset="0"/>
            </a:rPr>
            <a:t>Perfil superior o externo</a:t>
          </a:r>
          <a:endParaRPr lang="es-ES"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s-EC" sz="1200" kern="1200" dirty="0" smtClean="0">
              <a:latin typeface="Times New Roman" panose="02020603050405020304" pitchFamily="18" charset="0"/>
              <a:cs typeface="Times New Roman" panose="02020603050405020304" pitchFamily="18" charset="0"/>
            </a:rPr>
            <a:t>Perfil interior o subterráneo</a:t>
          </a:r>
          <a:endParaRPr lang="en-US" sz="1200" kern="1200" dirty="0">
            <a:latin typeface="Times New Roman" panose="02020603050405020304" pitchFamily="18" charset="0"/>
            <a:cs typeface="Times New Roman" panose="02020603050405020304" pitchFamily="18" charset="0"/>
          </a:endParaRPr>
        </a:p>
      </dsp:txBody>
      <dsp:txXfrm>
        <a:off x="3258559" y="1682355"/>
        <a:ext cx="2311922" cy="612555"/>
      </dsp:txXfrm>
    </dsp:sp>
    <dsp:sp modelId="{AE855EFC-2E31-417E-9986-E1045F813DA8}">
      <dsp:nvSpPr>
        <dsp:cNvPr id="0" name=""/>
        <dsp:cNvSpPr/>
      </dsp:nvSpPr>
      <dsp:spPr>
        <a:xfrm>
          <a:off x="0" y="1064113"/>
          <a:ext cx="3847525" cy="40302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latin typeface="Times New Roman" panose="02020603050405020304" pitchFamily="18" charset="0"/>
              <a:cs typeface="Times New Roman" panose="02020603050405020304" pitchFamily="18" charset="0"/>
            </a:rPr>
            <a:t>Presa vertedora asentada en suelos</a:t>
          </a:r>
          <a:endParaRPr lang="es-ES" sz="1400" kern="1200" dirty="0">
            <a:latin typeface="Times New Roman" panose="02020603050405020304" pitchFamily="18" charset="0"/>
            <a:cs typeface="Times New Roman" panose="02020603050405020304" pitchFamily="18" charset="0"/>
          </a:endParaRPr>
        </a:p>
      </dsp:txBody>
      <dsp:txXfrm>
        <a:off x="0" y="1064113"/>
        <a:ext cx="3847525" cy="403026"/>
      </dsp:txXfrm>
    </dsp:sp>
    <dsp:sp modelId="{AE96ECD0-9FD9-41EE-BA5C-1C3AE61BC951}">
      <dsp:nvSpPr>
        <dsp:cNvPr id="0" name=""/>
        <dsp:cNvSpPr/>
      </dsp:nvSpPr>
      <dsp:spPr>
        <a:xfrm>
          <a:off x="6555702" y="1473790"/>
          <a:ext cx="3942230" cy="2078846"/>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E3CC17-2F27-4B94-A0F3-7F8930F46131}">
      <dsp:nvSpPr>
        <dsp:cNvPr id="0" name=""/>
        <dsp:cNvSpPr/>
      </dsp:nvSpPr>
      <dsp:spPr>
        <a:xfrm>
          <a:off x="9011008" y="3006970"/>
          <a:ext cx="1961165" cy="82043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353345"/>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C" sz="1200" kern="1200" dirty="0" smtClean="0">
              <a:latin typeface="Times New Roman" panose="02020603050405020304" pitchFamily="18" charset="0"/>
              <a:cs typeface="Times New Roman" panose="02020603050405020304" pitchFamily="18" charset="0"/>
            </a:rPr>
            <a:t>Depende del tipo de suelo y la diferencia de niveles Z</a:t>
          </a:r>
          <a:r>
            <a:rPr lang="es-EC" sz="1200" kern="1200" baseline="-25000" dirty="0" smtClean="0">
              <a:latin typeface="Times New Roman" panose="02020603050405020304" pitchFamily="18" charset="0"/>
              <a:cs typeface="Times New Roman" panose="02020603050405020304" pitchFamily="18" charset="0"/>
            </a:rPr>
            <a:t>máx</a:t>
          </a:r>
          <a:endParaRPr lang="es-ES" sz="1200" kern="1200" dirty="0">
            <a:latin typeface="Times New Roman" panose="02020603050405020304" pitchFamily="18" charset="0"/>
            <a:cs typeface="Times New Roman" panose="02020603050405020304" pitchFamily="18" charset="0"/>
          </a:endParaRPr>
        </a:p>
      </dsp:txBody>
      <dsp:txXfrm>
        <a:off x="9035038" y="3031000"/>
        <a:ext cx="1913105" cy="772378"/>
      </dsp:txXfrm>
    </dsp:sp>
    <dsp:sp modelId="{C6FCEBAB-FB62-46F4-8E82-E7AEC66CC5B5}">
      <dsp:nvSpPr>
        <dsp:cNvPr id="0" name=""/>
        <dsp:cNvSpPr/>
      </dsp:nvSpPr>
      <dsp:spPr>
        <a:xfrm>
          <a:off x="6513477" y="1064113"/>
          <a:ext cx="3136693" cy="435029"/>
        </a:xfrm>
        <a:prstGeom prst="rect">
          <a:avLst/>
        </a:prstGeom>
        <a:solidFill>
          <a:schemeClr val="accent5">
            <a:hueOff val="-7353345"/>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latin typeface="Times New Roman" panose="02020603050405020304" pitchFamily="18" charset="0"/>
              <a:cs typeface="Times New Roman" panose="02020603050405020304" pitchFamily="18" charset="0"/>
            </a:rPr>
            <a:t>Diseño del perfil del vertedero</a:t>
          </a:r>
          <a:endParaRPr lang="es-ES" sz="1400" kern="1200" dirty="0">
            <a:latin typeface="Times New Roman" panose="02020603050405020304" pitchFamily="18" charset="0"/>
            <a:cs typeface="Times New Roman" panose="02020603050405020304" pitchFamily="18" charset="0"/>
          </a:endParaRPr>
        </a:p>
      </dsp:txBody>
      <dsp:txXfrm>
        <a:off x="6513477" y="1064113"/>
        <a:ext cx="3136693" cy="43502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C1405-5830-4754-A6ED-86284CDFF5EE}">
      <dsp:nvSpPr>
        <dsp:cNvPr id="0" name=""/>
        <dsp:cNvSpPr/>
      </dsp:nvSpPr>
      <dsp:spPr>
        <a:xfrm>
          <a:off x="9826794" y="354810"/>
          <a:ext cx="217866" cy="403225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206906-AF45-445E-A906-1F83A3789905}">
      <dsp:nvSpPr>
        <dsp:cNvPr id="0" name=""/>
        <dsp:cNvSpPr/>
      </dsp:nvSpPr>
      <dsp:spPr>
        <a:xfrm>
          <a:off x="441754" y="289488"/>
          <a:ext cx="5666368" cy="4032251"/>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3B8970-F704-4CC8-B010-B333124709F7}">
      <dsp:nvSpPr>
        <dsp:cNvPr id="0" name=""/>
        <dsp:cNvSpPr/>
      </dsp:nvSpPr>
      <dsp:spPr>
        <a:xfrm>
          <a:off x="36458" y="209006"/>
          <a:ext cx="5980983" cy="3300810"/>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83414B-D1C5-4362-97AE-C10677F3A3F7}">
      <dsp:nvSpPr>
        <dsp:cNvPr id="0" name=""/>
        <dsp:cNvSpPr/>
      </dsp:nvSpPr>
      <dsp:spPr>
        <a:xfrm>
          <a:off x="1329988" y="3687175"/>
          <a:ext cx="5226973" cy="478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3680" tIns="87630" rIns="233680" bIns="87630" numCol="1" spcCol="1270" anchor="ctr" anchorCtr="0">
          <a:noAutofit/>
        </a:bodyPr>
        <a:lstStyle/>
        <a:p>
          <a:pPr lvl="0" algn="l" defTabSz="1022350">
            <a:lnSpc>
              <a:spcPct val="90000"/>
            </a:lnSpc>
            <a:spcBef>
              <a:spcPct val="0"/>
            </a:spcBef>
            <a:spcAft>
              <a:spcPct val="35000"/>
            </a:spcAft>
          </a:pPr>
          <a:r>
            <a:rPr lang="es-ES" sz="2300" kern="1200" dirty="0" smtClean="0">
              <a:latin typeface="Times New Roman" panose="02020603050405020304" pitchFamily="18" charset="0"/>
              <a:cs typeface="Times New Roman" panose="02020603050405020304" pitchFamily="18" charset="0"/>
            </a:rPr>
            <a:t>Transporte de sedimentos.</a:t>
          </a:r>
          <a:endParaRPr lang="es-ES" sz="2300" kern="1200" dirty="0">
            <a:latin typeface="Times New Roman" panose="02020603050405020304" pitchFamily="18" charset="0"/>
            <a:cs typeface="Times New Roman" panose="02020603050405020304" pitchFamily="18" charset="0"/>
          </a:endParaRPr>
        </a:p>
      </dsp:txBody>
      <dsp:txXfrm>
        <a:off x="1329988" y="3687175"/>
        <a:ext cx="5226973" cy="478632"/>
      </dsp:txXfrm>
    </dsp:sp>
    <dsp:sp modelId="{A1FB910F-B462-402A-86EE-151E46128A54}">
      <dsp:nvSpPr>
        <dsp:cNvPr id="0" name=""/>
        <dsp:cNvSpPr/>
      </dsp:nvSpPr>
      <dsp:spPr>
        <a:xfrm>
          <a:off x="6181375" y="1391381"/>
          <a:ext cx="3584381" cy="2004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711200">
            <a:lnSpc>
              <a:spcPct val="90000"/>
            </a:lnSpc>
            <a:spcBef>
              <a:spcPct val="0"/>
            </a:spcBef>
            <a:spcAft>
              <a:spcPct val="35000"/>
            </a:spcAft>
          </a:pPr>
          <a:r>
            <a:rPr lang="es-EC" sz="1600" b="1" kern="1200" dirty="0" smtClean="0">
              <a:latin typeface="Times New Roman" panose="02020603050405020304" pitchFamily="18" charset="0"/>
              <a:cs typeface="Times New Roman" panose="02020603050405020304" pitchFamily="18" charset="0"/>
            </a:rPr>
            <a:t>Definición:</a:t>
          </a:r>
        </a:p>
        <a:p>
          <a:pPr lvl="0" algn="l"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Se entiende por sedimentos a todas las partículas de suelo y roca de la cuenca que son arrastradas por una corriente</a:t>
          </a:r>
          <a:r>
            <a:rPr lang="es-ES" sz="1600" kern="1200" dirty="0" smtClean="0">
              <a:latin typeface="Times New Roman" panose="02020603050405020304" pitchFamily="18" charset="0"/>
              <a:cs typeface="Times New Roman" panose="02020603050405020304" pitchFamily="18" charset="0"/>
            </a:rPr>
            <a:t>.</a:t>
          </a:r>
        </a:p>
        <a:p>
          <a:pPr lvl="0" algn="l" defTabSz="711200">
            <a:lnSpc>
              <a:spcPct val="90000"/>
            </a:lnSpc>
            <a:spcBef>
              <a:spcPct val="0"/>
            </a:spcBef>
            <a:spcAft>
              <a:spcPct val="35000"/>
            </a:spcAft>
          </a:pPr>
          <a:endParaRPr lang="es-ES" sz="1600" kern="1200" dirty="0" smtClean="0">
            <a:latin typeface="Times New Roman" panose="02020603050405020304" pitchFamily="18" charset="0"/>
            <a:cs typeface="Times New Roman" panose="02020603050405020304" pitchFamily="18" charset="0"/>
          </a:endParaRPr>
        </a:p>
      </dsp:txBody>
      <dsp:txXfrm>
        <a:off x="6181375" y="1391381"/>
        <a:ext cx="3584381" cy="200443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C967B-4FE3-48BF-885A-51218543DF7F}">
      <dsp:nvSpPr>
        <dsp:cNvPr id="0" name=""/>
        <dsp:cNvSpPr/>
      </dsp:nvSpPr>
      <dsp:spPr>
        <a:xfrm>
          <a:off x="3879557" y="2244828"/>
          <a:ext cx="1827966" cy="634500"/>
        </a:xfrm>
        <a:custGeom>
          <a:avLst/>
          <a:gdLst/>
          <a:ahLst/>
          <a:cxnLst/>
          <a:rect l="0" t="0" r="0" b="0"/>
          <a:pathLst>
            <a:path>
              <a:moveTo>
                <a:pt x="0" y="0"/>
              </a:moveTo>
              <a:lnTo>
                <a:pt x="0" y="317250"/>
              </a:lnTo>
              <a:lnTo>
                <a:pt x="1827966" y="317250"/>
              </a:lnTo>
              <a:lnTo>
                <a:pt x="1827966" y="6345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E5A5B2-2B30-4F3F-A18A-F6EEBC64DD55}">
      <dsp:nvSpPr>
        <dsp:cNvPr id="0" name=""/>
        <dsp:cNvSpPr/>
      </dsp:nvSpPr>
      <dsp:spPr>
        <a:xfrm>
          <a:off x="2051590" y="2244828"/>
          <a:ext cx="1827966" cy="634500"/>
        </a:xfrm>
        <a:custGeom>
          <a:avLst/>
          <a:gdLst/>
          <a:ahLst/>
          <a:cxnLst/>
          <a:rect l="0" t="0" r="0" b="0"/>
          <a:pathLst>
            <a:path>
              <a:moveTo>
                <a:pt x="1827966" y="0"/>
              </a:moveTo>
              <a:lnTo>
                <a:pt x="1827966" y="317250"/>
              </a:lnTo>
              <a:lnTo>
                <a:pt x="0" y="317250"/>
              </a:lnTo>
              <a:lnTo>
                <a:pt x="0" y="6345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55736F-8E09-4A05-BC7B-38EBE0539364}">
      <dsp:nvSpPr>
        <dsp:cNvPr id="0" name=""/>
        <dsp:cNvSpPr/>
      </dsp:nvSpPr>
      <dsp:spPr>
        <a:xfrm>
          <a:off x="4041" y="734111"/>
          <a:ext cx="7751031" cy="15107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C" sz="1900" kern="1200" dirty="0" smtClean="0">
              <a:latin typeface="Times New Roman" pitchFamily="18" charset="0"/>
              <a:cs typeface="Times New Roman" pitchFamily="18" charset="0"/>
            </a:rPr>
            <a:t>Constituyen parte de la Zona Subandina Oriental Ecuatoriana, en un área de transición entre la Cordillera Real y la planicie Amazónica</a:t>
          </a:r>
          <a:endParaRPr lang="es-EC" sz="1900" kern="1200" dirty="0">
            <a:latin typeface="Times New Roman" pitchFamily="18" charset="0"/>
            <a:cs typeface="Times New Roman" pitchFamily="18" charset="0"/>
          </a:endParaRPr>
        </a:p>
      </dsp:txBody>
      <dsp:txXfrm>
        <a:off x="4041" y="734111"/>
        <a:ext cx="7751031" cy="1510716"/>
      </dsp:txXfrm>
    </dsp:sp>
    <dsp:sp modelId="{F752527E-95E4-4983-A193-35FB434A74E2}">
      <dsp:nvSpPr>
        <dsp:cNvPr id="0" name=""/>
        <dsp:cNvSpPr/>
      </dsp:nvSpPr>
      <dsp:spPr>
        <a:xfrm>
          <a:off x="540874" y="2879328"/>
          <a:ext cx="3021432" cy="15107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C" sz="1900" kern="1200" dirty="0" smtClean="0">
              <a:latin typeface="Times New Roman" pitchFamily="18" charset="0"/>
              <a:cs typeface="Times New Roman" pitchFamily="18" charset="0"/>
            </a:rPr>
            <a:t>Está se encuentra constituida por una potente serie de rocas y depósitos de origen volcánico.</a:t>
          </a:r>
          <a:endParaRPr lang="es-EC" sz="1900" kern="1200" dirty="0">
            <a:latin typeface="Times New Roman" pitchFamily="18" charset="0"/>
            <a:cs typeface="Times New Roman" pitchFamily="18" charset="0"/>
          </a:endParaRPr>
        </a:p>
      </dsp:txBody>
      <dsp:txXfrm>
        <a:off x="540874" y="2879328"/>
        <a:ext cx="3021432" cy="1510716"/>
      </dsp:txXfrm>
    </dsp:sp>
    <dsp:sp modelId="{F65CAD40-407E-4A42-83B1-21BEE14AB862}">
      <dsp:nvSpPr>
        <dsp:cNvPr id="0" name=""/>
        <dsp:cNvSpPr/>
      </dsp:nvSpPr>
      <dsp:spPr>
        <a:xfrm>
          <a:off x="4196807" y="2879328"/>
          <a:ext cx="3021432" cy="15107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C" sz="1900" kern="1200" dirty="0" smtClean="0">
              <a:latin typeface="Times New Roman" pitchFamily="18" charset="0"/>
              <a:cs typeface="Times New Roman" pitchFamily="18" charset="0"/>
            </a:rPr>
            <a:t>Es caracterizada por presentar una geodinámica activa, controlada por tres factores: actividad sísmica, tectónica y actividad volcánica.</a:t>
          </a:r>
          <a:endParaRPr lang="es-EC" sz="1900" kern="1200" dirty="0">
            <a:latin typeface="Times New Roman" pitchFamily="18" charset="0"/>
            <a:cs typeface="Times New Roman" pitchFamily="18" charset="0"/>
          </a:endParaRPr>
        </a:p>
      </dsp:txBody>
      <dsp:txXfrm>
        <a:off x="4196807" y="2879328"/>
        <a:ext cx="3021432" cy="15107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61EA1-AB00-41CB-AA2D-9675AE70CB7D}">
      <dsp:nvSpPr>
        <dsp:cNvPr id="0" name=""/>
        <dsp:cNvSpPr/>
      </dsp:nvSpPr>
      <dsp:spPr>
        <a:xfrm>
          <a:off x="4787296" y="3261976"/>
          <a:ext cx="556617" cy="91440"/>
        </a:xfrm>
        <a:custGeom>
          <a:avLst/>
          <a:gdLst/>
          <a:ahLst/>
          <a:cxnLst/>
          <a:rect l="0" t="0" r="0" b="0"/>
          <a:pathLst>
            <a:path>
              <a:moveTo>
                <a:pt x="0" y="45720"/>
              </a:moveTo>
              <a:lnTo>
                <a:pt x="556617" y="4572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A65692-4CCC-4BC7-8FF3-59C1A21D5765}">
      <dsp:nvSpPr>
        <dsp:cNvPr id="0" name=""/>
        <dsp:cNvSpPr/>
      </dsp:nvSpPr>
      <dsp:spPr>
        <a:xfrm>
          <a:off x="1447593" y="2709333"/>
          <a:ext cx="556617" cy="598363"/>
        </a:xfrm>
        <a:custGeom>
          <a:avLst/>
          <a:gdLst/>
          <a:ahLst/>
          <a:cxnLst/>
          <a:rect l="0" t="0" r="0" b="0"/>
          <a:pathLst>
            <a:path>
              <a:moveTo>
                <a:pt x="0" y="0"/>
              </a:moveTo>
              <a:lnTo>
                <a:pt x="278308" y="0"/>
              </a:lnTo>
              <a:lnTo>
                <a:pt x="278308" y="598363"/>
              </a:lnTo>
              <a:lnTo>
                <a:pt x="556617" y="59836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F9D1D7-E93E-4D9F-8E1B-057654789B3C}">
      <dsp:nvSpPr>
        <dsp:cNvPr id="0" name=""/>
        <dsp:cNvSpPr/>
      </dsp:nvSpPr>
      <dsp:spPr>
        <a:xfrm>
          <a:off x="4787296" y="2065250"/>
          <a:ext cx="556617" cy="91440"/>
        </a:xfrm>
        <a:custGeom>
          <a:avLst/>
          <a:gdLst/>
          <a:ahLst/>
          <a:cxnLst/>
          <a:rect l="0" t="0" r="0" b="0"/>
          <a:pathLst>
            <a:path>
              <a:moveTo>
                <a:pt x="0" y="45720"/>
              </a:moveTo>
              <a:lnTo>
                <a:pt x="556617" y="4572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0C2E5C-205E-4BD6-BDC0-C74B816081D1}">
      <dsp:nvSpPr>
        <dsp:cNvPr id="0" name=""/>
        <dsp:cNvSpPr/>
      </dsp:nvSpPr>
      <dsp:spPr>
        <a:xfrm>
          <a:off x="1447593" y="2110970"/>
          <a:ext cx="556617" cy="598363"/>
        </a:xfrm>
        <a:custGeom>
          <a:avLst/>
          <a:gdLst/>
          <a:ahLst/>
          <a:cxnLst/>
          <a:rect l="0" t="0" r="0" b="0"/>
          <a:pathLst>
            <a:path>
              <a:moveTo>
                <a:pt x="0" y="598363"/>
              </a:moveTo>
              <a:lnTo>
                <a:pt x="278308" y="598363"/>
              </a:lnTo>
              <a:lnTo>
                <a:pt x="278308" y="0"/>
              </a:lnTo>
              <a:lnTo>
                <a:pt x="556617"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2F1CBD-B891-4670-8038-A3950972EBE0}">
      <dsp:nvSpPr>
        <dsp:cNvPr id="0" name=""/>
        <dsp:cNvSpPr/>
      </dsp:nvSpPr>
      <dsp:spPr>
        <a:xfrm>
          <a:off x="1000" y="1803764"/>
          <a:ext cx="1446592" cy="181113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latin typeface="Times New Roman" pitchFamily="18" charset="0"/>
              <a:cs typeface="Times New Roman" pitchFamily="18" charset="0"/>
            </a:rPr>
            <a:t>Estudio de Estratigrafía de los suelos y roca subyacente en el área de estudio</a:t>
          </a:r>
          <a:endParaRPr lang="es-EC" sz="1600" kern="1200" dirty="0">
            <a:latin typeface="Times New Roman" pitchFamily="18" charset="0"/>
            <a:cs typeface="Times New Roman" pitchFamily="18" charset="0"/>
          </a:endParaRPr>
        </a:p>
      </dsp:txBody>
      <dsp:txXfrm>
        <a:off x="1000" y="1803764"/>
        <a:ext cx="1446592" cy="1811138"/>
      </dsp:txXfrm>
    </dsp:sp>
    <dsp:sp modelId="{84923F85-3C3F-430B-81DE-BC50F9B7EDEA}">
      <dsp:nvSpPr>
        <dsp:cNvPr id="0" name=""/>
        <dsp:cNvSpPr/>
      </dsp:nvSpPr>
      <dsp:spPr>
        <a:xfrm>
          <a:off x="2004210" y="1686549"/>
          <a:ext cx="2783085" cy="84884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itchFamily="18" charset="0"/>
              <a:cs typeface="Times New Roman" pitchFamily="18" charset="0"/>
            </a:rPr>
            <a:t>Ensayos de </a:t>
          </a:r>
          <a:r>
            <a:rPr lang="es-EC" sz="1600" i="1" kern="1200" dirty="0" smtClean="0">
              <a:latin typeface="Times New Roman" pitchFamily="18" charset="0"/>
              <a:cs typeface="Times New Roman" pitchFamily="18" charset="0"/>
            </a:rPr>
            <a:t>Sísmica de refracción</a:t>
          </a:r>
          <a:endParaRPr lang="es-EC" sz="1600" kern="1200" dirty="0">
            <a:latin typeface="Times New Roman" pitchFamily="18" charset="0"/>
            <a:cs typeface="Times New Roman" pitchFamily="18" charset="0"/>
          </a:endParaRPr>
        </a:p>
      </dsp:txBody>
      <dsp:txXfrm>
        <a:off x="2004210" y="1686549"/>
        <a:ext cx="2783085" cy="848841"/>
      </dsp:txXfrm>
    </dsp:sp>
    <dsp:sp modelId="{12927837-3B9A-4C3E-A848-F8B9E084F957}">
      <dsp:nvSpPr>
        <dsp:cNvPr id="0" name=""/>
        <dsp:cNvSpPr/>
      </dsp:nvSpPr>
      <dsp:spPr>
        <a:xfrm>
          <a:off x="5343913" y="1686549"/>
          <a:ext cx="2783085" cy="8488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itchFamily="18" charset="0"/>
              <a:cs typeface="Times New Roman" pitchFamily="18" charset="0"/>
            </a:rPr>
            <a:t>Determina variaciones en la velocidad de onda de corte (Vs) según la profundidad del estrato </a:t>
          </a:r>
          <a:endParaRPr lang="es-EC" sz="1600" kern="1200" dirty="0">
            <a:latin typeface="Times New Roman" pitchFamily="18" charset="0"/>
            <a:cs typeface="Times New Roman" pitchFamily="18" charset="0"/>
          </a:endParaRPr>
        </a:p>
      </dsp:txBody>
      <dsp:txXfrm>
        <a:off x="5343913" y="1686549"/>
        <a:ext cx="2783085" cy="848841"/>
      </dsp:txXfrm>
    </dsp:sp>
    <dsp:sp modelId="{081CA399-8EE1-4386-937C-026EDD4736B1}">
      <dsp:nvSpPr>
        <dsp:cNvPr id="0" name=""/>
        <dsp:cNvSpPr/>
      </dsp:nvSpPr>
      <dsp:spPr>
        <a:xfrm>
          <a:off x="2004210" y="2883276"/>
          <a:ext cx="2783085" cy="84884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itchFamily="18" charset="0"/>
              <a:cs typeface="Times New Roman" pitchFamily="18" charset="0"/>
            </a:rPr>
            <a:t>Ensayos de </a:t>
          </a:r>
          <a:r>
            <a:rPr lang="es-EC" sz="1600" i="1" kern="1200" dirty="0" smtClean="0">
              <a:latin typeface="Times New Roman" pitchFamily="18" charset="0"/>
              <a:cs typeface="Times New Roman" pitchFamily="18" charset="0"/>
            </a:rPr>
            <a:t>Nakamura,</a:t>
          </a:r>
          <a:endParaRPr lang="es-EC" sz="1600" kern="1200" dirty="0">
            <a:latin typeface="Times New Roman" pitchFamily="18" charset="0"/>
            <a:cs typeface="Times New Roman" pitchFamily="18" charset="0"/>
          </a:endParaRPr>
        </a:p>
      </dsp:txBody>
      <dsp:txXfrm>
        <a:off x="2004210" y="2883276"/>
        <a:ext cx="2783085" cy="848841"/>
      </dsp:txXfrm>
    </dsp:sp>
    <dsp:sp modelId="{6C1CA84B-3FB2-4D01-91A6-D4572382374D}">
      <dsp:nvSpPr>
        <dsp:cNvPr id="0" name=""/>
        <dsp:cNvSpPr/>
      </dsp:nvSpPr>
      <dsp:spPr>
        <a:xfrm>
          <a:off x="5343913" y="2883276"/>
          <a:ext cx="2783085" cy="8488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itchFamily="18" charset="0"/>
              <a:cs typeface="Times New Roman" pitchFamily="18" charset="0"/>
            </a:rPr>
            <a:t>Determina la vibración del suelo</a:t>
          </a:r>
          <a:endParaRPr lang="es-EC" sz="1600" kern="1200" dirty="0">
            <a:latin typeface="Times New Roman" pitchFamily="18" charset="0"/>
            <a:cs typeface="Times New Roman" pitchFamily="18" charset="0"/>
          </a:endParaRPr>
        </a:p>
      </dsp:txBody>
      <dsp:txXfrm>
        <a:off x="5343913" y="2883276"/>
        <a:ext cx="2783085" cy="8488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A5A014-D47F-49D2-8430-54234E035349}">
      <dsp:nvSpPr>
        <dsp:cNvPr id="0" name=""/>
        <dsp:cNvSpPr/>
      </dsp:nvSpPr>
      <dsp:spPr>
        <a:xfrm>
          <a:off x="1430577" y="229956"/>
          <a:ext cx="1613471" cy="1613445"/>
        </a:xfrm>
        <a:prstGeom prst="donut">
          <a:avLst>
            <a:gd name="adj" fmla="val 110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CE64CF-1825-481A-A61F-46E59849BAD3}">
      <dsp:nvSpPr>
        <dsp:cNvPr id="0" name=""/>
        <dsp:cNvSpPr/>
      </dsp:nvSpPr>
      <dsp:spPr>
        <a:xfrm>
          <a:off x="104611" y="339699"/>
          <a:ext cx="1687335" cy="1394741"/>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3C7FE7-C209-4CF3-8895-357D561E6019}">
      <dsp:nvSpPr>
        <dsp:cNvPr id="0" name=""/>
        <dsp:cNvSpPr/>
      </dsp:nvSpPr>
      <dsp:spPr>
        <a:xfrm>
          <a:off x="1632098" y="407886"/>
          <a:ext cx="1258412" cy="1258392"/>
        </a:xfrm>
        <a:prstGeom prst="ellipse">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s-ES" sz="1200" kern="1200" dirty="0" smtClean="0">
              <a:latin typeface="Times New Roman" panose="02020603050405020304" pitchFamily="18" charset="0"/>
              <a:cs typeface="Times New Roman" panose="02020603050405020304" pitchFamily="18" charset="0"/>
            </a:rPr>
            <a:t>Amenaza del avance del proceso de erosión regresiva</a:t>
          </a:r>
          <a:endParaRPr lang="es-ES" sz="1200" kern="1200" dirty="0">
            <a:latin typeface="Times New Roman" panose="02020603050405020304" pitchFamily="18" charset="0"/>
            <a:cs typeface="Times New Roman" panose="02020603050405020304" pitchFamily="18" charset="0"/>
          </a:endParaRPr>
        </a:p>
      </dsp:txBody>
      <dsp:txXfrm>
        <a:off x="1816388" y="592173"/>
        <a:ext cx="889832" cy="889818"/>
      </dsp:txXfrm>
    </dsp:sp>
    <dsp:sp modelId="{A612F33D-60E5-49C6-A670-AC7151F43918}">
      <dsp:nvSpPr>
        <dsp:cNvPr id="0" name=""/>
        <dsp:cNvSpPr/>
      </dsp:nvSpPr>
      <dsp:spPr>
        <a:xfrm>
          <a:off x="2175135" y="2084398"/>
          <a:ext cx="320790" cy="320790"/>
        </a:xfrm>
        <a:prstGeom prst="flowChartConnector">
          <a:avLst/>
        </a:prstGeom>
        <a:solidFill>
          <a:schemeClr val="accent4">
            <a:hueOff val="5197847"/>
            <a:satOff val="-23984"/>
            <a:lumOff val="883"/>
            <a:alphaOff val="0"/>
          </a:schemeClr>
        </a:solidFill>
        <a:ln w="12700" cap="flat" cmpd="sng" algn="ctr">
          <a:solidFill>
            <a:schemeClr val="accent4">
              <a:hueOff val="5197847"/>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D14A2A-4B88-499B-8EEE-E080AD8F51C8}">
      <dsp:nvSpPr>
        <dsp:cNvPr id="0" name=""/>
        <dsp:cNvSpPr/>
      </dsp:nvSpPr>
      <dsp:spPr>
        <a:xfrm>
          <a:off x="1573018" y="2645781"/>
          <a:ext cx="1613471" cy="1613445"/>
        </a:xfrm>
        <a:prstGeom prst="donut">
          <a:avLst>
            <a:gd name="adj" fmla="val 11010"/>
          </a:avLst>
        </a:prstGeom>
        <a:solidFill>
          <a:schemeClr val="accent4">
            <a:hueOff val="10395693"/>
            <a:satOff val="-47968"/>
            <a:lumOff val="1765"/>
            <a:alphaOff val="0"/>
          </a:schemeClr>
        </a:solidFill>
        <a:ln w="12700" cap="flat" cmpd="sng" algn="ctr">
          <a:solidFill>
            <a:schemeClr val="accent4">
              <a:hueOff val="10395693"/>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7787EC-F176-4F04-B05B-F86CBFA09E1E}">
      <dsp:nvSpPr>
        <dsp:cNvPr id="0" name=""/>
        <dsp:cNvSpPr/>
      </dsp:nvSpPr>
      <dsp:spPr>
        <a:xfrm>
          <a:off x="2781806" y="2641909"/>
          <a:ext cx="1807341" cy="1372834"/>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387CAF-E7BF-4C15-B483-C88A7B086406}">
      <dsp:nvSpPr>
        <dsp:cNvPr id="0" name=""/>
        <dsp:cNvSpPr/>
      </dsp:nvSpPr>
      <dsp:spPr>
        <a:xfrm>
          <a:off x="1750547" y="2823308"/>
          <a:ext cx="1258412" cy="1258392"/>
        </a:xfrm>
        <a:prstGeom prst="ellipse">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s-MX" sz="1200" kern="1200" dirty="0" smtClean="0">
              <a:latin typeface="Times New Roman" panose="02020603050405020304" pitchFamily="18" charset="0"/>
              <a:cs typeface="Times New Roman" panose="02020603050405020304" pitchFamily="18" charset="0"/>
            </a:rPr>
            <a:t>Implantación de obras hidráulicas</a:t>
          </a:r>
        </a:p>
      </dsp:txBody>
      <dsp:txXfrm>
        <a:off x="1934837" y="3007595"/>
        <a:ext cx="889832" cy="8898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A5A014-D47F-49D2-8430-54234E035349}">
      <dsp:nvSpPr>
        <dsp:cNvPr id="0" name=""/>
        <dsp:cNvSpPr/>
      </dsp:nvSpPr>
      <dsp:spPr>
        <a:xfrm>
          <a:off x="1485818" y="292100"/>
          <a:ext cx="1523796" cy="1523771"/>
        </a:xfrm>
        <a:prstGeom prst="donut">
          <a:avLst>
            <a:gd name="adj" fmla="val 110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CE64CF-1825-481A-A61F-46E59849BAD3}">
      <dsp:nvSpPr>
        <dsp:cNvPr id="0" name=""/>
        <dsp:cNvSpPr/>
      </dsp:nvSpPr>
      <dsp:spPr>
        <a:xfrm>
          <a:off x="229" y="345432"/>
          <a:ext cx="1873955" cy="1417085"/>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3C7FE7-C209-4CF3-8895-357D561E6019}">
      <dsp:nvSpPr>
        <dsp:cNvPr id="0" name=""/>
        <dsp:cNvSpPr/>
      </dsp:nvSpPr>
      <dsp:spPr>
        <a:xfrm>
          <a:off x="1653481" y="459760"/>
          <a:ext cx="1188471" cy="1188452"/>
        </a:xfrm>
        <a:prstGeom prst="ellipse">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s-ES" sz="1200" kern="1200" dirty="0" smtClean="0">
              <a:latin typeface="Times New Roman" panose="02020603050405020304" pitchFamily="18" charset="0"/>
              <a:cs typeface="Times New Roman" panose="02020603050405020304" pitchFamily="18" charset="0"/>
            </a:rPr>
            <a:t>Salto formado durante un aproximado de 2 meses </a:t>
          </a:r>
          <a:endParaRPr lang="es-ES" sz="1200" kern="1200" dirty="0">
            <a:latin typeface="Times New Roman" panose="02020603050405020304" pitchFamily="18" charset="0"/>
            <a:cs typeface="Times New Roman" panose="02020603050405020304" pitchFamily="18" charset="0"/>
          </a:endParaRPr>
        </a:p>
      </dsp:txBody>
      <dsp:txXfrm>
        <a:off x="1827529" y="633805"/>
        <a:ext cx="840375" cy="840362"/>
      </dsp:txXfrm>
    </dsp:sp>
    <dsp:sp modelId="{A612F33D-60E5-49C6-A670-AC7151F43918}">
      <dsp:nvSpPr>
        <dsp:cNvPr id="0" name=""/>
        <dsp:cNvSpPr/>
      </dsp:nvSpPr>
      <dsp:spPr>
        <a:xfrm>
          <a:off x="2096236" y="2043093"/>
          <a:ext cx="302961" cy="302961"/>
        </a:xfrm>
        <a:prstGeom prst="flowChartConnector">
          <a:avLst/>
        </a:prstGeom>
        <a:solidFill>
          <a:schemeClr val="accent4">
            <a:hueOff val="5197847"/>
            <a:satOff val="-23984"/>
            <a:lumOff val="883"/>
            <a:alphaOff val="0"/>
          </a:schemeClr>
        </a:solidFill>
        <a:ln w="12700" cap="flat" cmpd="sng" algn="ctr">
          <a:solidFill>
            <a:schemeClr val="accent4">
              <a:hueOff val="5197847"/>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D14A2A-4B88-499B-8EEE-E080AD8F51C8}">
      <dsp:nvSpPr>
        <dsp:cNvPr id="0" name=""/>
        <dsp:cNvSpPr/>
      </dsp:nvSpPr>
      <dsp:spPr>
        <a:xfrm>
          <a:off x="1485818" y="2573276"/>
          <a:ext cx="1523796" cy="1523771"/>
        </a:xfrm>
        <a:prstGeom prst="donut">
          <a:avLst>
            <a:gd name="adj" fmla="val 11010"/>
          </a:avLst>
        </a:prstGeom>
        <a:solidFill>
          <a:schemeClr val="accent4">
            <a:hueOff val="10395693"/>
            <a:satOff val="-47968"/>
            <a:lumOff val="1765"/>
            <a:alphaOff val="0"/>
          </a:schemeClr>
        </a:solidFill>
        <a:ln w="12700" cap="flat" cmpd="sng" algn="ctr">
          <a:solidFill>
            <a:schemeClr val="accent4">
              <a:hueOff val="10395693"/>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7787EC-F176-4F04-B05B-F86CBFA09E1E}">
      <dsp:nvSpPr>
        <dsp:cNvPr id="0" name=""/>
        <dsp:cNvSpPr/>
      </dsp:nvSpPr>
      <dsp:spPr>
        <a:xfrm>
          <a:off x="2621249" y="2626607"/>
          <a:ext cx="1873955" cy="1417085"/>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387CAF-E7BF-4C15-B483-C88A7B086406}">
      <dsp:nvSpPr>
        <dsp:cNvPr id="0" name=""/>
        <dsp:cNvSpPr/>
      </dsp:nvSpPr>
      <dsp:spPr>
        <a:xfrm>
          <a:off x="1653481" y="2740935"/>
          <a:ext cx="1188471" cy="1188452"/>
        </a:xfrm>
        <a:prstGeom prst="ellipse">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s-MX" sz="1200" kern="1200" dirty="0" smtClean="0">
              <a:latin typeface="Times New Roman" panose="02020603050405020304" pitchFamily="18" charset="0"/>
              <a:cs typeface="Times New Roman" panose="02020603050405020304" pitchFamily="18" charset="0"/>
            </a:rPr>
            <a:t>Pérdida del tramo de la calzada, 22 de agosto del 2020</a:t>
          </a:r>
          <a:endParaRPr lang="es-ES" sz="1200" kern="1200" dirty="0">
            <a:latin typeface="Times New Roman" panose="02020603050405020304" pitchFamily="18" charset="0"/>
            <a:cs typeface="Times New Roman" panose="02020603050405020304" pitchFamily="18" charset="0"/>
          </a:endParaRPr>
        </a:p>
      </dsp:txBody>
      <dsp:txXfrm>
        <a:off x="1827529" y="2914980"/>
        <a:ext cx="840375" cy="8403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A5A014-D47F-49D2-8430-54234E035349}">
      <dsp:nvSpPr>
        <dsp:cNvPr id="0" name=""/>
        <dsp:cNvSpPr/>
      </dsp:nvSpPr>
      <dsp:spPr>
        <a:xfrm>
          <a:off x="1545088" y="134506"/>
          <a:ext cx="1653637" cy="1653611"/>
        </a:xfrm>
        <a:prstGeom prst="donut">
          <a:avLst>
            <a:gd name="adj" fmla="val 110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CE64CF-1825-481A-A61F-46E59849BAD3}">
      <dsp:nvSpPr>
        <dsp:cNvPr id="0" name=""/>
        <dsp:cNvSpPr/>
      </dsp:nvSpPr>
      <dsp:spPr>
        <a:xfrm>
          <a:off x="137111" y="220093"/>
          <a:ext cx="1911696" cy="1454944"/>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3C7FE7-C209-4CF3-8895-357D561E6019}">
      <dsp:nvSpPr>
        <dsp:cNvPr id="0" name=""/>
        <dsp:cNvSpPr/>
      </dsp:nvSpPr>
      <dsp:spPr>
        <a:xfrm>
          <a:off x="1734379" y="316452"/>
          <a:ext cx="1289739" cy="1289719"/>
        </a:xfrm>
        <a:prstGeom prst="ellipse">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s-MX" sz="1200" kern="1200" dirty="0" smtClean="0">
              <a:latin typeface="Times New Roman" panose="02020603050405020304" pitchFamily="18" charset="0"/>
              <a:cs typeface="Times New Roman" panose="02020603050405020304" pitchFamily="18" charset="0"/>
            </a:rPr>
            <a:t>Rompimiento de tuberías de oleoducto, 07 de abril del 2020</a:t>
          </a:r>
          <a:endParaRPr lang="es-ES" sz="1200" kern="1200" dirty="0">
            <a:latin typeface="Times New Roman" panose="02020603050405020304" pitchFamily="18" charset="0"/>
            <a:cs typeface="Times New Roman" panose="02020603050405020304" pitchFamily="18" charset="0"/>
          </a:endParaRPr>
        </a:p>
      </dsp:txBody>
      <dsp:txXfrm>
        <a:off x="1923257" y="505327"/>
        <a:ext cx="911983" cy="911969"/>
      </dsp:txXfrm>
    </dsp:sp>
    <dsp:sp modelId="{A612F33D-60E5-49C6-A670-AC7151F43918}">
      <dsp:nvSpPr>
        <dsp:cNvPr id="0" name=""/>
        <dsp:cNvSpPr/>
      </dsp:nvSpPr>
      <dsp:spPr>
        <a:xfrm>
          <a:off x="2245345" y="2034699"/>
          <a:ext cx="328776" cy="328776"/>
        </a:xfrm>
        <a:prstGeom prst="flowChartConnector">
          <a:avLst/>
        </a:prstGeom>
        <a:solidFill>
          <a:schemeClr val="accent4">
            <a:hueOff val="5197847"/>
            <a:satOff val="-23984"/>
            <a:lumOff val="883"/>
            <a:alphaOff val="0"/>
          </a:schemeClr>
        </a:solidFill>
        <a:ln w="12700" cap="flat" cmpd="sng" algn="ctr">
          <a:solidFill>
            <a:schemeClr val="accent4">
              <a:hueOff val="5197847"/>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D14A2A-4B88-499B-8EEE-E080AD8F51C8}">
      <dsp:nvSpPr>
        <dsp:cNvPr id="0" name=""/>
        <dsp:cNvSpPr/>
      </dsp:nvSpPr>
      <dsp:spPr>
        <a:xfrm>
          <a:off x="1643142" y="2472808"/>
          <a:ext cx="1653637" cy="1653611"/>
        </a:xfrm>
        <a:prstGeom prst="donut">
          <a:avLst>
            <a:gd name="adj" fmla="val 11010"/>
          </a:avLst>
        </a:prstGeom>
        <a:solidFill>
          <a:schemeClr val="accent4">
            <a:hueOff val="10395693"/>
            <a:satOff val="-47968"/>
            <a:lumOff val="1765"/>
            <a:alphaOff val="0"/>
          </a:schemeClr>
        </a:solidFill>
        <a:ln w="12700" cap="flat" cmpd="sng" algn="ctr">
          <a:solidFill>
            <a:schemeClr val="accent4">
              <a:hueOff val="10395693"/>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7787EC-F176-4F04-B05B-F86CBFA09E1E}">
      <dsp:nvSpPr>
        <dsp:cNvPr id="0" name=""/>
        <dsp:cNvSpPr/>
      </dsp:nvSpPr>
      <dsp:spPr>
        <a:xfrm>
          <a:off x="2901981" y="2540901"/>
          <a:ext cx="1737820" cy="1384957"/>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387CAF-E7BF-4C15-B483-C88A7B086406}">
      <dsp:nvSpPr>
        <dsp:cNvPr id="0" name=""/>
        <dsp:cNvSpPr/>
      </dsp:nvSpPr>
      <dsp:spPr>
        <a:xfrm>
          <a:off x="1825093" y="2654778"/>
          <a:ext cx="1289739" cy="1289719"/>
        </a:xfrm>
        <a:prstGeom prst="ellipse">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s-ES" sz="1200" kern="1200" dirty="0" smtClean="0">
              <a:latin typeface="Times New Roman" panose="02020603050405020304" pitchFamily="18" charset="0"/>
              <a:cs typeface="Times New Roman" panose="02020603050405020304" pitchFamily="18" charset="0"/>
            </a:rPr>
            <a:t>Daños en infraestructura vial, segunda semana de junio del 2020</a:t>
          </a:r>
          <a:endParaRPr lang="es-ES" sz="1200" kern="1200" dirty="0">
            <a:latin typeface="Times New Roman" panose="02020603050405020304" pitchFamily="18" charset="0"/>
            <a:cs typeface="Times New Roman" panose="02020603050405020304" pitchFamily="18" charset="0"/>
          </a:endParaRPr>
        </a:p>
      </dsp:txBody>
      <dsp:txXfrm>
        <a:off x="2013971" y="2843653"/>
        <a:ext cx="911983" cy="9119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A5A014-D47F-49D2-8430-54234E035349}">
      <dsp:nvSpPr>
        <dsp:cNvPr id="0" name=""/>
        <dsp:cNvSpPr/>
      </dsp:nvSpPr>
      <dsp:spPr>
        <a:xfrm>
          <a:off x="1520604" y="268282"/>
          <a:ext cx="1582780" cy="1582754"/>
        </a:xfrm>
        <a:prstGeom prst="donut">
          <a:avLst>
            <a:gd name="adj" fmla="val 110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CE64CF-1825-481A-A61F-46E59849BAD3}">
      <dsp:nvSpPr>
        <dsp:cNvPr id="0" name=""/>
        <dsp:cNvSpPr/>
      </dsp:nvSpPr>
      <dsp:spPr>
        <a:xfrm>
          <a:off x="1046" y="324073"/>
          <a:ext cx="1946492" cy="1471938"/>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3C7FE7-C209-4CF3-8895-357D561E6019}">
      <dsp:nvSpPr>
        <dsp:cNvPr id="0" name=""/>
        <dsp:cNvSpPr/>
      </dsp:nvSpPr>
      <dsp:spPr>
        <a:xfrm>
          <a:off x="1718292" y="442827"/>
          <a:ext cx="1234475" cy="1234455"/>
        </a:xfrm>
        <a:prstGeom prst="ellipse">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s-MX" sz="1200" kern="1200" dirty="0" smtClean="0">
              <a:latin typeface="Times New Roman" panose="02020603050405020304" pitchFamily="18" charset="0"/>
              <a:cs typeface="Times New Roman" panose="02020603050405020304" pitchFamily="18" charset="0"/>
            </a:rPr>
            <a:t>Cascada San Rafael antes del derrumbe</a:t>
          </a:r>
          <a:endParaRPr lang="es-ES" sz="1200" kern="1200" dirty="0">
            <a:latin typeface="Times New Roman" panose="02020603050405020304" pitchFamily="18" charset="0"/>
            <a:cs typeface="Times New Roman" panose="02020603050405020304" pitchFamily="18" charset="0"/>
          </a:endParaRPr>
        </a:p>
      </dsp:txBody>
      <dsp:txXfrm>
        <a:off x="1899077" y="623609"/>
        <a:ext cx="872905" cy="872891"/>
      </dsp:txXfrm>
    </dsp:sp>
    <dsp:sp modelId="{A612F33D-60E5-49C6-A670-AC7151F43918}">
      <dsp:nvSpPr>
        <dsp:cNvPr id="0" name=""/>
        <dsp:cNvSpPr/>
      </dsp:nvSpPr>
      <dsp:spPr>
        <a:xfrm>
          <a:off x="2178186" y="2087449"/>
          <a:ext cx="314688" cy="314688"/>
        </a:xfrm>
        <a:prstGeom prst="flowChartConnector">
          <a:avLst/>
        </a:prstGeom>
        <a:solidFill>
          <a:schemeClr val="accent4">
            <a:hueOff val="5197847"/>
            <a:satOff val="-23984"/>
            <a:lumOff val="883"/>
            <a:alphaOff val="0"/>
          </a:schemeClr>
        </a:solidFill>
        <a:ln w="12700" cap="flat" cmpd="sng" algn="ctr">
          <a:solidFill>
            <a:schemeClr val="accent4">
              <a:hueOff val="5197847"/>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D14A2A-4B88-499B-8EEE-E080AD8F51C8}">
      <dsp:nvSpPr>
        <dsp:cNvPr id="0" name=""/>
        <dsp:cNvSpPr/>
      </dsp:nvSpPr>
      <dsp:spPr>
        <a:xfrm>
          <a:off x="1544140" y="2638154"/>
          <a:ext cx="1582780" cy="1582754"/>
        </a:xfrm>
        <a:prstGeom prst="donut">
          <a:avLst>
            <a:gd name="adj" fmla="val 11010"/>
          </a:avLst>
        </a:prstGeom>
        <a:solidFill>
          <a:schemeClr val="accent4">
            <a:hueOff val="10395693"/>
            <a:satOff val="-47968"/>
            <a:lumOff val="1765"/>
            <a:alphaOff val="0"/>
          </a:schemeClr>
        </a:solidFill>
        <a:ln w="12700" cap="flat" cmpd="sng" algn="ctr">
          <a:solidFill>
            <a:schemeClr val="accent4">
              <a:hueOff val="10395693"/>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7787EC-F176-4F04-B05B-F86CBFA09E1E}">
      <dsp:nvSpPr>
        <dsp:cNvPr id="0" name=""/>
        <dsp:cNvSpPr/>
      </dsp:nvSpPr>
      <dsp:spPr>
        <a:xfrm>
          <a:off x="2723521" y="2625325"/>
          <a:ext cx="1946492" cy="1471938"/>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387CAF-E7BF-4C15-B483-C88A7B086406}">
      <dsp:nvSpPr>
        <dsp:cNvPr id="0" name=""/>
        <dsp:cNvSpPr/>
      </dsp:nvSpPr>
      <dsp:spPr>
        <a:xfrm>
          <a:off x="1718292" y="2812303"/>
          <a:ext cx="1234475" cy="1234455"/>
        </a:xfrm>
        <a:prstGeom prst="ellipse">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s-MX" sz="1200" kern="1200" dirty="0" smtClean="0">
              <a:latin typeface="Times New Roman" panose="02020603050405020304" pitchFamily="18" charset="0"/>
              <a:cs typeface="Times New Roman" panose="02020603050405020304" pitchFamily="18" charset="0"/>
            </a:rPr>
            <a:t>Cascada San Rafael después del derrumbe.</a:t>
          </a:r>
        </a:p>
        <a:p>
          <a:pPr lvl="0" algn="ctr" defTabSz="533400">
            <a:lnSpc>
              <a:spcPct val="90000"/>
            </a:lnSpc>
            <a:spcBef>
              <a:spcPct val="0"/>
            </a:spcBef>
            <a:spcAft>
              <a:spcPct val="35000"/>
            </a:spcAft>
          </a:pPr>
          <a:r>
            <a:rPr lang="es-MX" sz="1200" kern="1200" dirty="0" smtClean="0">
              <a:latin typeface="Times New Roman" panose="02020603050405020304" pitchFamily="18" charset="0"/>
              <a:cs typeface="Times New Roman" panose="02020603050405020304" pitchFamily="18" charset="0"/>
            </a:rPr>
            <a:t>Colapso 02 de Febrero del 2020</a:t>
          </a:r>
          <a:endParaRPr lang="es-ES" sz="1200" kern="1200" dirty="0">
            <a:latin typeface="Times New Roman" panose="02020603050405020304" pitchFamily="18" charset="0"/>
            <a:cs typeface="Times New Roman" panose="02020603050405020304" pitchFamily="18" charset="0"/>
          </a:endParaRPr>
        </a:p>
      </dsp:txBody>
      <dsp:txXfrm>
        <a:off x="1899077" y="2993085"/>
        <a:ext cx="872905" cy="8728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913CC1-ED40-4EC3-8382-3227BCB0D781}">
      <dsp:nvSpPr>
        <dsp:cNvPr id="0" name=""/>
        <dsp:cNvSpPr/>
      </dsp:nvSpPr>
      <dsp:spPr>
        <a:xfrm>
          <a:off x="312025" y="3987"/>
          <a:ext cx="2726209" cy="2336684"/>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33AA805-66C7-434D-9818-8ACF90983893}">
      <dsp:nvSpPr>
        <dsp:cNvPr id="0" name=""/>
        <dsp:cNvSpPr/>
      </dsp:nvSpPr>
      <dsp:spPr>
        <a:xfrm>
          <a:off x="312025" y="1639666"/>
          <a:ext cx="2726209" cy="560804"/>
        </a:xfrm>
        <a:prstGeom prst="rect">
          <a:avLst/>
        </a:prstGeom>
        <a:solidFill>
          <a:sysClr val="windowText" lastClr="000000">
            <a:tint val="50000"/>
            <a:alpha val="40000"/>
            <a:hueOff val="0"/>
            <a:satOff val="0"/>
            <a:lumOff val="0"/>
            <a:alphaOff val="0"/>
          </a:sys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s-EC" sz="1200" kern="1200" dirty="0" smtClean="0">
              <a:solidFill>
                <a:sysClr val="window" lastClr="FFFFFF">
                  <a:hueOff val="0"/>
                  <a:satOff val="0"/>
                  <a:lumOff val="0"/>
                  <a:alphaOff val="0"/>
                </a:sysClr>
              </a:solidFill>
              <a:latin typeface="Times New Roman" panose="02020603050405020304" pitchFamily="18" charset="0"/>
              <a:ea typeface="+mn-ea"/>
              <a:cs typeface="Times New Roman" panose="02020603050405020304" pitchFamily="18" charset="0"/>
            </a:rPr>
            <a:t>Obtener la topografía de la zona de estudio. </a:t>
          </a:r>
          <a:endParaRPr lang="es-ES" sz="1200" kern="1200" dirty="0">
            <a:solidFill>
              <a:sysClr val="window" lastClr="FFFFFF">
                <a:hueOff val="0"/>
                <a:satOff val="0"/>
                <a:lumOff val="0"/>
                <a:alphaOff val="0"/>
              </a:sysClr>
            </a:solidFill>
            <a:latin typeface="Calibri"/>
            <a:ea typeface="+mn-ea"/>
            <a:cs typeface="+mn-cs"/>
          </a:endParaRPr>
        </a:p>
      </dsp:txBody>
      <dsp:txXfrm>
        <a:off x="312025" y="1639666"/>
        <a:ext cx="2726209" cy="560804"/>
      </dsp:txXfrm>
    </dsp:sp>
    <dsp:sp modelId="{C25DC27D-4B40-43BB-83AE-EA44C850D7FA}">
      <dsp:nvSpPr>
        <dsp:cNvPr id="0" name=""/>
        <dsp:cNvSpPr/>
      </dsp:nvSpPr>
      <dsp:spPr>
        <a:xfrm>
          <a:off x="3316300" y="3987"/>
          <a:ext cx="2726209" cy="2336684"/>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2160E726-0093-4486-ABFD-D9ACECF2046A}">
      <dsp:nvSpPr>
        <dsp:cNvPr id="0" name=""/>
        <dsp:cNvSpPr/>
      </dsp:nvSpPr>
      <dsp:spPr>
        <a:xfrm>
          <a:off x="3316300" y="1639666"/>
          <a:ext cx="2726209" cy="560804"/>
        </a:xfrm>
        <a:prstGeom prst="rect">
          <a:avLst/>
        </a:prstGeom>
        <a:solidFill>
          <a:sysClr val="windowText" lastClr="000000">
            <a:tint val="50000"/>
            <a:alpha val="40000"/>
            <a:hueOff val="0"/>
            <a:satOff val="0"/>
            <a:lumOff val="0"/>
            <a:alphaOff val="0"/>
          </a:sys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s-EC" sz="1200" kern="1200" dirty="0" smtClean="0">
              <a:solidFill>
                <a:schemeClr val="tx1"/>
              </a:solidFill>
              <a:latin typeface="Times New Roman" panose="02020603050405020304" pitchFamily="18" charset="0"/>
              <a:ea typeface="+mn-ea"/>
              <a:cs typeface="Times New Roman" panose="02020603050405020304" pitchFamily="18" charset="0"/>
            </a:rPr>
            <a:t>Realizar líneas sísmicas y determinar los estratos del suelo</a:t>
          </a:r>
          <a:r>
            <a:rPr lang="es-EC" sz="1200" kern="1200" dirty="0" smtClean="0">
              <a:solidFill>
                <a:sysClr val="window" lastClr="FFFFFF">
                  <a:hueOff val="0"/>
                  <a:satOff val="0"/>
                  <a:lumOff val="0"/>
                  <a:alphaOff val="0"/>
                </a:sysClr>
              </a:solidFill>
              <a:latin typeface="Times New Roman" panose="02020603050405020304" pitchFamily="18" charset="0"/>
              <a:ea typeface="+mn-ea"/>
              <a:cs typeface="Times New Roman" panose="02020603050405020304" pitchFamily="18" charset="0"/>
            </a:rPr>
            <a:t>. </a:t>
          </a:r>
          <a:endParaRPr lang="es-ES" sz="1200" kern="1200" dirty="0">
            <a:solidFill>
              <a:sysClr val="window" lastClr="FFFFFF">
                <a:hueOff val="0"/>
                <a:satOff val="0"/>
                <a:lumOff val="0"/>
                <a:alphaOff val="0"/>
              </a:sysClr>
            </a:solidFill>
            <a:latin typeface="Calibri"/>
            <a:ea typeface="+mn-ea"/>
            <a:cs typeface="+mn-cs"/>
          </a:endParaRPr>
        </a:p>
      </dsp:txBody>
      <dsp:txXfrm>
        <a:off x="3316300" y="1639666"/>
        <a:ext cx="2726209" cy="560804"/>
      </dsp:txXfrm>
    </dsp:sp>
    <dsp:sp modelId="{F01D093D-1838-406C-B6B1-0D56554AEF04}">
      <dsp:nvSpPr>
        <dsp:cNvPr id="0" name=""/>
        <dsp:cNvSpPr/>
      </dsp:nvSpPr>
      <dsp:spPr>
        <a:xfrm>
          <a:off x="6320575" y="3987"/>
          <a:ext cx="2726209" cy="2336684"/>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CA1773A-AA5D-47C5-B778-B264C6AC9F31}">
      <dsp:nvSpPr>
        <dsp:cNvPr id="0" name=""/>
        <dsp:cNvSpPr/>
      </dsp:nvSpPr>
      <dsp:spPr>
        <a:xfrm>
          <a:off x="6320575" y="1448544"/>
          <a:ext cx="2726209" cy="560804"/>
        </a:xfrm>
        <a:prstGeom prst="rect">
          <a:avLst/>
        </a:prstGeom>
        <a:solidFill>
          <a:sysClr val="windowText" lastClr="000000">
            <a:tint val="50000"/>
            <a:alpha val="40000"/>
            <a:hueOff val="0"/>
            <a:satOff val="0"/>
            <a:lumOff val="0"/>
            <a:alphaOff val="0"/>
          </a:sys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s-EC" sz="1200" kern="1200" dirty="0" smtClean="0">
              <a:latin typeface="Times New Roman" panose="02020603050405020304" pitchFamily="18" charset="0"/>
              <a:cs typeface="Times New Roman" panose="02020603050405020304" pitchFamily="18" charset="0"/>
            </a:rPr>
            <a:t>Determinar las condiciones geológicas naturales de la margen derecha del sitio actual de la erosión. </a:t>
          </a:r>
          <a:endParaRPr lang="es-ES" sz="1200" kern="1200" dirty="0">
            <a:solidFill>
              <a:sysClr val="window" lastClr="FFFFFF">
                <a:hueOff val="0"/>
                <a:satOff val="0"/>
                <a:lumOff val="0"/>
                <a:alphaOff val="0"/>
              </a:sysClr>
            </a:solidFill>
            <a:latin typeface="Calibri"/>
            <a:ea typeface="+mn-ea"/>
            <a:cs typeface="+mn-cs"/>
          </a:endParaRPr>
        </a:p>
      </dsp:txBody>
      <dsp:txXfrm>
        <a:off x="6320575" y="1448544"/>
        <a:ext cx="2726209" cy="560804"/>
      </dsp:txXfrm>
    </dsp:sp>
    <dsp:sp modelId="{475C5CEE-B5D8-41A3-BEE6-84330A23F1E8}">
      <dsp:nvSpPr>
        <dsp:cNvPr id="0" name=""/>
        <dsp:cNvSpPr/>
      </dsp:nvSpPr>
      <dsp:spPr>
        <a:xfrm>
          <a:off x="1814162" y="2613292"/>
          <a:ext cx="2726209" cy="2336684"/>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7835C6DA-7B56-41A8-A0EE-8BF48535C976}">
      <dsp:nvSpPr>
        <dsp:cNvPr id="0" name=""/>
        <dsp:cNvSpPr/>
      </dsp:nvSpPr>
      <dsp:spPr>
        <a:xfrm>
          <a:off x="1812908" y="4190497"/>
          <a:ext cx="2726209" cy="560804"/>
        </a:xfrm>
        <a:prstGeom prst="rect">
          <a:avLst/>
        </a:prstGeom>
        <a:solidFill>
          <a:sysClr val="windowText" lastClr="000000">
            <a:tint val="50000"/>
            <a:alpha val="40000"/>
            <a:hueOff val="0"/>
            <a:satOff val="0"/>
            <a:lumOff val="0"/>
            <a:alphaOff val="0"/>
          </a:sys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s-EC" sz="1200" kern="1200" dirty="0" smtClean="0">
              <a:latin typeface="Times New Roman" panose="02020603050405020304" pitchFamily="18" charset="0"/>
              <a:cs typeface="Times New Roman" panose="02020603050405020304" pitchFamily="18" charset="0"/>
            </a:rPr>
            <a:t>Establecer los caudales de diseño en base a la información hidrológica disponible. </a:t>
          </a:r>
          <a:endParaRPr lang="es-ES" sz="1200" kern="1200" dirty="0">
            <a:solidFill>
              <a:sysClr val="window" lastClr="FFFFFF">
                <a:hueOff val="0"/>
                <a:satOff val="0"/>
                <a:lumOff val="0"/>
                <a:alphaOff val="0"/>
              </a:sysClr>
            </a:solidFill>
            <a:latin typeface="Calibri"/>
            <a:ea typeface="+mn-ea"/>
            <a:cs typeface="+mn-cs"/>
          </a:endParaRPr>
        </a:p>
      </dsp:txBody>
      <dsp:txXfrm>
        <a:off x="1812908" y="4190497"/>
        <a:ext cx="2726209" cy="560804"/>
      </dsp:txXfrm>
    </dsp:sp>
    <dsp:sp modelId="{47F1B5F8-4543-4915-8EA2-81AAC7242BFF}">
      <dsp:nvSpPr>
        <dsp:cNvPr id="0" name=""/>
        <dsp:cNvSpPr/>
      </dsp:nvSpPr>
      <dsp:spPr>
        <a:xfrm>
          <a:off x="4818438" y="2613292"/>
          <a:ext cx="2726209" cy="2336684"/>
        </a:xfrm>
        <a:prstGeom prst="rect">
          <a:avLst/>
        </a:prstGeom>
        <a:blipFill rotWithShape="1">
          <a:blip xmlns:r="http://schemas.openxmlformats.org/officeDocument/2006/relationships" r:embed="rId5"/>
          <a:stretch>
            <a:fillRect/>
          </a:stretch>
        </a:blipFill>
        <a:ln>
          <a:noFill/>
        </a:ln>
        <a:effectLst/>
      </dsp:spPr>
      <dsp:style>
        <a:lnRef idx="0">
          <a:scrgbClr r="0" g="0" b="0"/>
        </a:lnRef>
        <a:fillRef idx="1">
          <a:scrgbClr r="0" g="0" b="0"/>
        </a:fillRef>
        <a:effectRef idx="0">
          <a:scrgbClr r="0" g="0" b="0"/>
        </a:effectRef>
        <a:fontRef idx="minor"/>
      </dsp:style>
    </dsp:sp>
    <dsp:sp modelId="{CABEADEC-C929-4027-9E44-8F7FB0A2A81C}">
      <dsp:nvSpPr>
        <dsp:cNvPr id="0" name=""/>
        <dsp:cNvSpPr/>
      </dsp:nvSpPr>
      <dsp:spPr>
        <a:xfrm>
          <a:off x="4818438" y="4224577"/>
          <a:ext cx="2726209" cy="560804"/>
        </a:xfrm>
        <a:prstGeom prst="rect">
          <a:avLst/>
        </a:prstGeom>
        <a:solidFill>
          <a:sysClr val="windowText" lastClr="000000">
            <a:tint val="50000"/>
            <a:alpha val="40000"/>
            <a:hueOff val="0"/>
            <a:satOff val="0"/>
            <a:lumOff val="0"/>
            <a:alphaOff val="0"/>
          </a:sys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s-EC" sz="1200" kern="1200" dirty="0" smtClean="0">
              <a:solidFill>
                <a:schemeClr val="tx1"/>
              </a:solidFill>
              <a:latin typeface="Times New Roman" panose="02020603050405020304" pitchFamily="18" charset="0"/>
              <a:cs typeface="Times New Roman" panose="02020603050405020304" pitchFamily="18" charset="0"/>
            </a:rPr>
            <a:t>Diseñar el conjunto de obras hidráulicas que se requieran para limitar el desplazamiento de la erosión regresiva.</a:t>
          </a:r>
          <a:endParaRPr lang="es-ES" sz="1200" kern="1200" dirty="0">
            <a:solidFill>
              <a:schemeClr val="tx1"/>
            </a:solidFill>
            <a:latin typeface="Calibri"/>
            <a:ea typeface="+mn-ea"/>
            <a:cs typeface="+mn-cs"/>
          </a:endParaRPr>
        </a:p>
      </dsp:txBody>
      <dsp:txXfrm>
        <a:off x="4818438" y="4224577"/>
        <a:ext cx="2726209" cy="5608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79E59-E305-4010-A23F-17793DE3C5BB}">
      <dsp:nvSpPr>
        <dsp:cNvPr id="0" name=""/>
        <dsp:cNvSpPr/>
      </dsp:nvSpPr>
      <dsp:spPr>
        <a:xfrm>
          <a:off x="7934553" y="1133689"/>
          <a:ext cx="193446" cy="3580281"/>
        </a:xfrm>
        <a:prstGeom prst="rect">
          <a:avLst/>
        </a:prstGeom>
        <a:solidFill>
          <a:schemeClr val="accent6">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22F2E7-F86B-4837-BC6B-41101578B7A9}">
      <dsp:nvSpPr>
        <dsp:cNvPr id="0" name=""/>
        <dsp:cNvSpPr/>
      </dsp:nvSpPr>
      <dsp:spPr>
        <a:xfrm>
          <a:off x="193446" y="1133689"/>
          <a:ext cx="5031232" cy="3580281"/>
        </a:xfrm>
        <a:prstGeom prst="frame">
          <a:avLst>
            <a:gd name="adj1" fmla="val 5450"/>
          </a:avLst>
        </a:prstGeom>
        <a:solidFill>
          <a:schemeClr val="accent6">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3164AF-43A0-4CFB-9B26-7D0660797423}">
      <dsp:nvSpPr>
        <dsp:cNvPr id="0" name=""/>
        <dsp:cNvSpPr/>
      </dsp:nvSpPr>
      <dsp:spPr>
        <a:xfrm>
          <a:off x="0" y="704696"/>
          <a:ext cx="4837785" cy="3386633"/>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50EDD5-7BEA-4B8B-B187-9A5351F64856}">
      <dsp:nvSpPr>
        <dsp:cNvPr id="0" name=""/>
        <dsp:cNvSpPr/>
      </dsp:nvSpPr>
      <dsp:spPr>
        <a:xfrm>
          <a:off x="390144" y="4092532"/>
          <a:ext cx="4641088" cy="424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0" tIns="76200" rIns="203200" bIns="76200" numCol="1" spcCol="1270" anchor="ctr" anchorCtr="0">
          <a:noAutofit/>
        </a:bodyPr>
        <a:lstStyle/>
        <a:p>
          <a:pPr lvl="0" algn="l" defTabSz="889000">
            <a:lnSpc>
              <a:spcPct val="90000"/>
            </a:lnSpc>
            <a:spcBef>
              <a:spcPct val="0"/>
            </a:spcBef>
            <a:spcAft>
              <a:spcPct val="35000"/>
            </a:spcAft>
          </a:pPr>
          <a:r>
            <a:rPr lang="es-ES" sz="2000" kern="1200" dirty="0" smtClean="0">
              <a:latin typeface="Times New Roman" panose="02020603050405020304" pitchFamily="18" charset="0"/>
              <a:cs typeface="Times New Roman" panose="02020603050405020304" pitchFamily="18" charset="0"/>
            </a:rPr>
            <a:t>Erosión Regresiva</a:t>
          </a:r>
          <a:endParaRPr lang="es-ES" sz="2000" kern="1200" dirty="0">
            <a:latin typeface="Times New Roman" panose="02020603050405020304" pitchFamily="18" charset="0"/>
            <a:cs typeface="Times New Roman" panose="02020603050405020304" pitchFamily="18" charset="0"/>
          </a:endParaRPr>
        </a:p>
      </dsp:txBody>
      <dsp:txXfrm>
        <a:off x="390144" y="4092532"/>
        <a:ext cx="4641088" cy="424982"/>
      </dsp:txXfrm>
    </dsp:sp>
    <dsp:sp modelId="{C7A095A1-18E4-40A1-9FA4-B96E93B8B59A}">
      <dsp:nvSpPr>
        <dsp:cNvPr id="0" name=""/>
        <dsp:cNvSpPr/>
      </dsp:nvSpPr>
      <dsp:spPr>
        <a:xfrm>
          <a:off x="5429504" y="1067955"/>
          <a:ext cx="2300224" cy="2379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44550">
            <a:lnSpc>
              <a:spcPct val="90000"/>
            </a:lnSpc>
            <a:spcBef>
              <a:spcPct val="0"/>
            </a:spcBef>
            <a:spcAft>
              <a:spcPct val="35000"/>
            </a:spcAft>
          </a:pPr>
          <a:r>
            <a:rPr lang="es-ES" sz="1900" b="1" kern="1200" dirty="0" smtClean="0">
              <a:latin typeface="Times New Roman" panose="02020603050405020304" pitchFamily="18" charset="0"/>
              <a:cs typeface="Times New Roman" panose="02020603050405020304" pitchFamily="18" charset="0"/>
            </a:rPr>
            <a:t>¿Qué es?</a:t>
          </a:r>
        </a:p>
        <a:p>
          <a:pPr lvl="0" algn="l" defTabSz="844550">
            <a:lnSpc>
              <a:spcPct val="90000"/>
            </a:lnSpc>
            <a:spcBef>
              <a:spcPct val="0"/>
            </a:spcBef>
            <a:spcAft>
              <a:spcPct val="35000"/>
            </a:spcAft>
          </a:pPr>
          <a:r>
            <a:rPr lang="es-EC" sz="1900" kern="1200" dirty="0" smtClean="0">
              <a:latin typeface="Times New Roman" panose="02020603050405020304" pitchFamily="18" charset="0"/>
              <a:cs typeface="Times New Roman" panose="02020603050405020304" pitchFamily="18" charset="0"/>
            </a:rPr>
            <a:t>Es cuando la hidrodinámica de un río es tan fuerte que puede carcomer las orillas y taludes aledaños a su cauce, cambiando el trayecto original del río</a:t>
          </a:r>
          <a:endParaRPr lang="es-ES" sz="1900" b="0" kern="1200" dirty="0">
            <a:latin typeface="Times New Roman" panose="02020603050405020304" pitchFamily="18" charset="0"/>
            <a:cs typeface="Times New Roman" panose="02020603050405020304" pitchFamily="18" charset="0"/>
          </a:endParaRPr>
        </a:p>
      </dsp:txBody>
      <dsp:txXfrm>
        <a:off x="5429504" y="1067955"/>
        <a:ext cx="2300224" cy="23795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BDF468-D531-4EC2-BAE5-836AB725DDFF}">
      <dsp:nvSpPr>
        <dsp:cNvPr id="0" name=""/>
        <dsp:cNvSpPr/>
      </dsp:nvSpPr>
      <dsp:spPr>
        <a:xfrm>
          <a:off x="0" y="12671"/>
          <a:ext cx="6453597" cy="6177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kern="1200" dirty="0" smtClean="0">
              <a:latin typeface="Times New Roman" panose="02020603050405020304" pitchFamily="18" charset="0"/>
              <a:cs typeface="Times New Roman" panose="02020603050405020304" pitchFamily="18" charset="0"/>
            </a:rPr>
            <a:t>Información hidrológica</a:t>
          </a:r>
          <a:endParaRPr lang="es-ES" sz="2400" kern="1200" dirty="0">
            <a:latin typeface="Times New Roman" panose="02020603050405020304" pitchFamily="18" charset="0"/>
            <a:cs typeface="Times New Roman" panose="02020603050405020304" pitchFamily="18" charset="0"/>
          </a:endParaRPr>
        </a:p>
      </dsp:txBody>
      <dsp:txXfrm>
        <a:off x="30157" y="42828"/>
        <a:ext cx="6393283" cy="557446"/>
      </dsp:txXfrm>
    </dsp:sp>
    <dsp:sp modelId="{40D7A033-E36A-4835-BAC3-C4B97B88D5B6}">
      <dsp:nvSpPr>
        <dsp:cNvPr id="0" name=""/>
        <dsp:cNvSpPr/>
      </dsp:nvSpPr>
      <dsp:spPr>
        <a:xfrm>
          <a:off x="0" y="630431"/>
          <a:ext cx="6453597" cy="683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902"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EC" sz="1600" kern="1200" dirty="0" smtClean="0">
              <a:latin typeface="Times New Roman" panose="02020603050405020304" pitchFamily="18" charset="0"/>
              <a:cs typeface="Times New Roman" panose="02020603050405020304" pitchFamily="18" charset="0"/>
            </a:rPr>
            <a:t>En el Ecuador la red de estaciones hidrológicas y meteorológicas es operada por el Instituto Nacional de Meteorología e Hidrología (INAMHI)</a:t>
          </a:r>
          <a:endParaRPr lang="es-ES" sz="1600" kern="1200" dirty="0">
            <a:latin typeface="Times New Roman" panose="02020603050405020304" pitchFamily="18" charset="0"/>
            <a:cs typeface="Times New Roman" panose="02020603050405020304" pitchFamily="18" charset="0"/>
          </a:endParaRPr>
        </a:p>
      </dsp:txBody>
      <dsp:txXfrm>
        <a:off x="0" y="630431"/>
        <a:ext cx="6453597" cy="683100"/>
      </dsp:txXfrm>
    </dsp:sp>
    <dsp:sp modelId="{9CE34AB7-D6DD-466B-8E19-5DE647DB1600}">
      <dsp:nvSpPr>
        <dsp:cNvPr id="0" name=""/>
        <dsp:cNvSpPr/>
      </dsp:nvSpPr>
      <dsp:spPr>
        <a:xfrm>
          <a:off x="0" y="1313531"/>
          <a:ext cx="6453597" cy="617760"/>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kern="1200" dirty="0" smtClean="0">
              <a:latin typeface="Times New Roman" panose="02020603050405020304" pitchFamily="18" charset="0"/>
              <a:cs typeface="Times New Roman" panose="02020603050405020304" pitchFamily="18" charset="0"/>
            </a:rPr>
            <a:t>Método probabilístico</a:t>
          </a:r>
          <a:endParaRPr lang="es-ES" sz="2400" kern="1200" dirty="0">
            <a:latin typeface="Times New Roman" panose="02020603050405020304" pitchFamily="18" charset="0"/>
            <a:cs typeface="Times New Roman" panose="02020603050405020304" pitchFamily="18" charset="0"/>
          </a:endParaRPr>
        </a:p>
      </dsp:txBody>
      <dsp:txXfrm>
        <a:off x="30157" y="1343688"/>
        <a:ext cx="6393283" cy="557446"/>
      </dsp:txXfrm>
    </dsp:sp>
    <dsp:sp modelId="{D7F44948-6BDD-4694-9445-294FF12DE38F}">
      <dsp:nvSpPr>
        <dsp:cNvPr id="0" name=""/>
        <dsp:cNvSpPr/>
      </dsp:nvSpPr>
      <dsp:spPr>
        <a:xfrm>
          <a:off x="0" y="1931291"/>
          <a:ext cx="6453597"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902"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EC" sz="1600" kern="1200" dirty="0" smtClean="0">
              <a:latin typeface="Times New Roman" panose="02020603050405020304" pitchFamily="18" charset="0"/>
              <a:cs typeface="Times New Roman" panose="02020603050405020304" pitchFamily="18" charset="0"/>
            </a:rPr>
            <a:t>Con los datos disponibles se elabora una curva de duración de caudales</a:t>
          </a:r>
          <a:endParaRPr lang="es-ES" sz="1600" kern="1200" dirty="0">
            <a:latin typeface="Times New Roman" panose="02020603050405020304" pitchFamily="18" charset="0"/>
            <a:cs typeface="Times New Roman" panose="02020603050405020304" pitchFamily="18" charset="0"/>
          </a:endParaRPr>
        </a:p>
      </dsp:txBody>
      <dsp:txXfrm>
        <a:off x="0" y="1931291"/>
        <a:ext cx="6453597" cy="546480"/>
      </dsp:txXfrm>
    </dsp:sp>
    <dsp:sp modelId="{4DFCF02D-7197-4CB6-B152-C99FF2649CB6}">
      <dsp:nvSpPr>
        <dsp:cNvPr id="0" name=""/>
        <dsp:cNvSpPr/>
      </dsp:nvSpPr>
      <dsp:spPr>
        <a:xfrm>
          <a:off x="0" y="2477771"/>
          <a:ext cx="6453597" cy="617760"/>
        </a:xfrm>
        <a:prstGeom prst="roundRect">
          <a:avLst/>
        </a:prstGeom>
        <a:solidFill>
          <a:schemeClr val="accent5">
            <a:hueOff val="-4902231"/>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kern="1200" dirty="0" smtClean="0">
              <a:latin typeface="Times New Roman" panose="02020603050405020304" pitchFamily="18" charset="0"/>
              <a:cs typeface="Times New Roman" panose="02020603050405020304" pitchFamily="18" charset="0"/>
            </a:rPr>
            <a:t>Caudal de Diseño</a:t>
          </a:r>
          <a:endParaRPr lang="es-ES" sz="2400" kern="1200" dirty="0">
            <a:latin typeface="Times New Roman" panose="02020603050405020304" pitchFamily="18" charset="0"/>
            <a:cs typeface="Times New Roman" panose="02020603050405020304" pitchFamily="18" charset="0"/>
          </a:endParaRPr>
        </a:p>
      </dsp:txBody>
      <dsp:txXfrm>
        <a:off x="30157" y="2507928"/>
        <a:ext cx="6393283" cy="557446"/>
      </dsp:txXfrm>
    </dsp:sp>
    <dsp:sp modelId="{B14CEDAE-FDE0-4FB8-B16D-11953BD9364F}">
      <dsp:nvSpPr>
        <dsp:cNvPr id="0" name=""/>
        <dsp:cNvSpPr/>
      </dsp:nvSpPr>
      <dsp:spPr>
        <a:xfrm>
          <a:off x="0" y="3190571"/>
          <a:ext cx="6453597" cy="617760"/>
        </a:xfrm>
        <a:prstGeom prst="roundRect">
          <a:avLst/>
        </a:prstGeom>
        <a:solidFill>
          <a:schemeClr val="accent5">
            <a:hueOff val="-7353345"/>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kern="1200" dirty="0" smtClean="0">
              <a:latin typeface="Times New Roman" panose="02020603050405020304" pitchFamily="18" charset="0"/>
              <a:cs typeface="Times New Roman" panose="02020603050405020304" pitchFamily="18" charset="0"/>
            </a:rPr>
            <a:t>Caudal mínimo y caudal ecológico</a:t>
          </a:r>
          <a:endParaRPr lang="es-ES" sz="2400" kern="1200" dirty="0">
            <a:latin typeface="Times New Roman" panose="02020603050405020304" pitchFamily="18" charset="0"/>
            <a:cs typeface="Times New Roman" panose="02020603050405020304" pitchFamily="18" charset="0"/>
          </a:endParaRPr>
        </a:p>
      </dsp:txBody>
      <dsp:txXfrm>
        <a:off x="30157" y="3220728"/>
        <a:ext cx="6393283" cy="5574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CE2FC9-3EF2-40F9-A97A-92644762CCAF}">
      <dsp:nvSpPr>
        <dsp:cNvPr id="0" name=""/>
        <dsp:cNvSpPr/>
      </dsp:nvSpPr>
      <dsp:spPr>
        <a:xfrm>
          <a:off x="1016813" y="512153"/>
          <a:ext cx="1736433" cy="1471269"/>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D35912-DC40-4ED1-8E0E-35896E019248}">
      <dsp:nvSpPr>
        <dsp:cNvPr id="0" name=""/>
        <dsp:cNvSpPr/>
      </dsp:nvSpPr>
      <dsp:spPr>
        <a:xfrm>
          <a:off x="2282321" y="745713"/>
          <a:ext cx="1436167" cy="80162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s-EC" sz="1000" kern="1200" dirty="0" smtClean="0">
              <a:latin typeface="Times New Roman" panose="02020603050405020304" pitchFamily="18" charset="0"/>
              <a:cs typeface="Times New Roman" panose="02020603050405020304" pitchFamily="18" charset="0"/>
            </a:rPr>
            <a:t>Aliviadero de servicio</a:t>
          </a:r>
          <a:endParaRPr lang="es-ES" sz="1000" kern="1200" dirty="0">
            <a:latin typeface="Times New Roman" panose="02020603050405020304" pitchFamily="18" charset="0"/>
            <a:cs typeface="Times New Roman" panose="02020603050405020304" pitchFamily="18" charset="0"/>
          </a:endParaRPr>
        </a:p>
        <a:p>
          <a:pPr marL="57150" lvl="1" indent="-57150" algn="l" defTabSz="444500">
            <a:lnSpc>
              <a:spcPct val="90000"/>
            </a:lnSpc>
            <a:spcBef>
              <a:spcPct val="0"/>
            </a:spcBef>
            <a:spcAft>
              <a:spcPct val="15000"/>
            </a:spcAft>
            <a:buChar char="••"/>
          </a:pPr>
          <a:r>
            <a:rPr lang="es-EC" sz="1000" kern="1200" dirty="0" smtClean="0">
              <a:latin typeface="Times New Roman" panose="02020603050405020304" pitchFamily="18" charset="0"/>
              <a:cs typeface="Times New Roman" panose="02020603050405020304" pitchFamily="18" charset="0"/>
            </a:rPr>
            <a:t>Aliviadero auxiliar</a:t>
          </a:r>
          <a:endParaRPr lang="en-US" sz="1000" kern="1200" dirty="0">
            <a:latin typeface="Times New Roman" panose="02020603050405020304" pitchFamily="18" charset="0"/>
            <a:cs typeface="Times New Roman" panose="02020603050405020304" pitchFamily="18" charset="0"/>
          </a:endParaRPr>
        </a:p>
        <a:p>
          <a:pPr marL="57150" lvl="1" indent="-57150" algn="l" defTabSz="444500">
            <a:lnSpc>
              <a:spcPct val="90000"/>
            </a:lnSpc>
            <a:spcBef>
              <a:spcPct val="0"/>
            </a:spcBef>
            <a:spcAft>
              <a:spcPct val="15000"/>
            </a:spcAft>
            <a:buChar char="••"/>
          </a:pPr>
          <a:r>
            <a:rPr lang="es-EC" sz="1000" kern="1200" dirty="0" smtClean="0">
              <a:latin typeface="Times New Roman" panose="02020603050405020304" pitchFamily="18" charset="0"/>
              <a:cs typeface="Times New Roman" panose="02020603050405020304" pitchFamily="18" charset="0"/>
            </a:rPr>
            <a:t>Aliviadero emergente</a:t>
          </a:r>
          <a:endParaRPr lang="en-US" sz="1000" kern="1200" dirty="0">
            <a:latin typeface="Times New Roman" panose="02020603050405020304" pitchFamily="18" charset="0"/>
            <a:cs typeface="Times New Roman" panose="02020603050405020304" pitchFamily="18" charset="0"/>
          </a:endParaRPr>
        </a:p>
      </dsp:txBody>
      <dsp:txXfrm>
        <a:off x="2305800" y="769192"/>
        <a:ext cx="1389209" cy="754668"/>
      </dsp:txXfrm>
    </dsp:sp>
    <dsp:sp modelId="{AE855EFC-2E31-417E-9986-E1045F813DA8}">
      <dsp:nvSpPr>
        <dsp:cNvPr id="0" name=""/>
        <dsp:cNvSpPr/>
      </dsp:nvSpPr>
      <dsp:spPr>
        <a:xfrm>
          <a:off x="1016813" y="231603"/>
          <a:ext cx="1736433" cy="25334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latin typeface="Times New Roman" panose="02020603050405020304" pitchFamily="18" charset="0"/>
              <a:cs typeface="Times New Roman" panose="02020603050405020304" pitchFamily="18" charset="0"/>
            </a:rPr>
            <a:t>Tipos de aliviadero</a:t>
          </a:r>
          <a:endParaRPr lang="es-ES" sz="1100" kern="1200" dirty="0">
            <a:latin typeface="Times New Roman" panose="02020603050405020304" pitchFamily="18" charset="0"/>
            <a:cs typeface="Times New Roman" panose="02020603050405020304" pitchFamily="18" charset="0"/>
          </a:endParaRPr>
        </a:p>
      </dsp:txBody>
      <dsp:txXfrm>
        <a:off x="1016813" y="231603"/>
        <a:ext cx="1736433" cy="253346"/>
      </dsp:txXfrm>
    </dsp:sp>
    <dsp:sp modelId="{AE96ECD0-9FD9-41EE-BA5C-1C3AE61BC951}">
      <dsp:nvSpPr>
        <dsp:cNvPr id="0" name=""/>
        <dsp:cNvSpPr/>
      </dsp:nvSpPr>
      <dsp:spPr>
        <a:xfrm>
          <a:off x="4704084" y="886247"/>
          <a:ext cx="3883742" cy="2432877"/>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E3CC17-2F27-4B94-A0F3-7F8930F46131}">
      <dsp:nvSpPr>
        <dsp:cNvPr id="0" name=""/>
        <dsp:cNvSpPr/>
      </dsp:nvSpPr>
      <dsp:spPr>
        <a:xfrm>
          <a:off x="8203042" y="1971619"/>
          <a:ext cx="1730324" cy="85698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3676673"/>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s-ES" sz="1000" kern="1200" dirty="0" smtClean="0">
              <a:latin typeface="Times New Roman" panose="02020603050405020304" pitchFamily="18" charset="0"/>
              <a:cs typeface="Times New Roman" panose="02020603050405020304" pitchFamily="18" charset="0"/>
            </a:rPr>
            <a:t>Canal de aproximación</a:t>
          </a:r>
          <a:endParaRPr lang="es-ES" sz="1000" kern="1200" dirty="0">
            <a:latin typeface="Times New Roman" panose="02020603050405020304" pitchFamily="18" charset="0"/>
            <a:cs typeface="Times New Roman" panose="02020603050405020304" pitchFamily="18" charset="0"/>
          </a:endParaRPr>
        </a:p>
        <a:p>
          <a:pPr marL="57150" lvl="1" indent="-57150" algn="l" defTabSz="444500">
            <a:lnSpc>
              <a:spcPct val="90000"/>
            </a:lnSpc>
            <a:spcBef>
              <a:spcPct val="0"/>
            </a:spcBef>
            <a:spcAft>
              <a:spcPct val="15000"/>
            </a:spcAft>
            <a:buChar char="••"/>
          </a:pPr>
          <a:r>
            <a:rPr lang="es-ES" sz="1000" kern="1200" dirty="0" smtClean="0">
              <a:latin typeface="Times New Roman" panose="02020603050405020304" pitchFamily="18" charset="0"/>
              <a:cs typeface="Times New Roman" panose="02020603050405020304" pitchFamily="18" charset="0"/>
            </a:rPr>
            <a:t>Estructura de control</a:t>
          </a:r>
          <a:endParaRPr lang="es-ES" sz="1000" kern="1200" dirty="0">
            <a:latin typeface="Times New Roman" panose="02020603050405020304" pitchFamily="18" charset="0"/>
            <a:cs typeface="Times New Roman" panose="02020603050405020304" pitchFamily="18" charset="0"/>
          </a:endParaRPr>
        </a:p>
        <a:p>
          <a:pPr marL="57150" lvl="1" indent="-57150" algn="l" defTabSz="444500">
            <a:lnSpc>
              <a:spcPct val="90000"/>
            </a:lnSpc>
            <a:spcBef>
              <a:spcPct val="0"/>
            </a:spcBef>
            <a:spcAft>
              <a:spcPct val="15000"/>
            </a:spcAft>
            <a:buChar char="••"/>
          </a:pPr>
          <a:r>
            <a:rPr lang="es-ES" sz="1000" kern="1200" dirty="0" smtClean="0">
              <a:latin typeface="Times New Roman" panose="02020603050405020304" pitchFamily="18" charset="0"/>
              <a:cs typeface="Times New Roman" panose="02020603050405020304" pitchFamily="18" charset="0"/>
            </a:rPr>
            <a:t>Estructura de conducción</a:t>
          </a:r>
          <a:endParaRPr lang="es-ES" sz="1000" kern="1200" dirty="0">
            <a:latin typeface="Times New Roman" panose="02020603050405020304" pitchFamily="18" charset="0"/>
            <a:cs typeface="Times New Roman" panose="02020603050405020304" pitchFamily="18" charset="0"/>
          </a:endParaRPr>
        </a:p>
        <a:p>
          <a:pPr marL="57150" lvl="1" indent="-57150" algn="l" defTabSz="444500">
            <a:lnSpc>
              <a:spcPct val="90000"/>
            </a:lnSpc>
            <a:spcBef>
              <a:spcPct val="0"/>
            </a:spcBef>
            <a:spcAft>
              <a:spcPct val="15000"/>
            </a:spcAft>
            <a:buChar char="••"/>
          </a:pPr>
          <a:r>
            <a:rPr lang="es-ES" sz="1000" kern="1200" dirty="0" smtClean="0">
              <a:latin typeface="Times New Roman" panose="02020603050405020304" pitchFamily="18" charset="0"/>
              <a:cs typeface="Times New Roman" panose="02020603050405020304" pitchFamily="18" charset="0"/>
            </a:rPr>
            <a:t>Estructura de disipación</a:t>
          </a:r>
          <a:endParaRPr lang="es-ES" sz="1000" kern="1200" dirty="0">
            <a:latin typeface="Times New Roman" panose="02020603050405020304" pitchFamily="18" charset="0"/>
            <a:cs typeface="Times New Roman" panose="02020603050405020304" pitchFamily="18" charset="0"/>
          </a:endParaRPr>
        </a:p>
        <a:p>
          <a:pPr marL="57150" lvl="1" indent="-57150" algn="l" defTabSz="444500">
            <a:lnSpc>
              <a:spcPct val="90000"/>
            </a:lnSpc>
            <a:spcBef>
              <a:spcPct val="0"/>
            </a:spcBef>
            <a:spcAft>
              <a:spcPct val="15000"/>
            </a:spcAft>
            <a:buChar char="••"/>
          </a:pPr>
          <a:r>
            <a:rPr lang="es-ES" sz="1000" kern="1200" dirty="0" smtClean="0">
              <a:latin typeface="Times New Roman" panose="02020603050405020304" pitchFamily="18" charset="0"/>
              <a:cs typeface="Times New Roman" panose="02020603050405020304" pitchFamily="18" charset="0"/>
            </a:rPr>
            <a:t>Canal de descarga</a:t>
          </a:r>
          <a:endParaRPr lang="es-ES" sz="1000" kern="1200" dirty="0">
            <a:latin typeface="Times New Roman" panose="02020603050405020304" pitchFamily="18" charset="0"/>
            <a:cs typeface="Times New Roman" panose="02020603050405020304" pitchFamily="18" charset="0"/>
          </a:endParaRPr>
        </a:p>
      </dsp:txBody>
      <dsp:txXfrm>
        <a:off x="8228142" y="1996719"/>
        <a:ext cx="1680124" cy="806788"/>
      </dsp:txXfrm>
    </dsp:sp>
    <dsp:sp modelId="{C6FCEBAB-FB62-46F4-8E82-E7AEC66CC5B5}">
      <dsp:nvSpPr>
        <dsp:cNvPr id="0" name=""/>
        <dsp:cNvSpPr/>
      </dsp:nvSpPr>
      <dsp:spPr>
        <a:xfrm>
          <a:off x="5747385" y="532562"/>
          <a:ext cx="1736433" cy="253346"/>
        </a:xfrm>
        <a:prstGeom prst="rect">
          <a:avLst/>
        </a:prstGeom>
        <a:solidFill>
          <a:schemeClr val="accent5">
            <a:hueOff val="-3676673"/>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latin typeface="Times New Roman" panose="02020603050405020304" pitchFamily="18" charset="0"/>
              <a:cs typeface="Times New Roman" panose="02020603050405020304" pitchFamily="18" charset="0"/>
            </a:rPr>
            <a:t>Componentes del aliviadero</a:t>
          </a:r>
          <a:endParaRPr lang="es-ES" sz="1100" kern="1200" dirty="0">
            <a:latin typeface="Times New Roman" panose="02020603050405020304" pitchFamily="18" charset="0"/>
            <a:cs typeface="Times New Roman" panose="02020603050405020304" pitchFamily="18" charset="0"/>
          </a:endParaRPr>
        </a:p>
      </dsp:txBody>
      <dsp:txXfrm>
        <a:off x="5747385" y="532562"/>
        <a:ext cx="1736433" cy="253346"/>
      </dsp:txXfrm>
    </dsp:sp>
    <dsp:sp modelId="{B99D7F23-3418-49DC-80C9-ACD9A14B98D4}">
      <dsp:nvSpPr>
        <dsp:cNvPr id="0" name=""/>
        <dsp:cNvSpPr/>
      </dsp:nvSpPr>
      <dsp:spPr>
        <a:xfrm>
          <a:off x="185476" y="2893264"/>
          <a:ext cx="1736433" cy="1471269"/>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51362A-EF4B-4CDC-B2B1-90E56EAFBBBB}">
      <dsp:nvSpPr>
        <dsp:cNvPr id="0" name=""/>
        <dsp:cNvSpPr/>
      </dsp:nvSpPr>
      <dsp:spPr>
        <a:xfrm>
          <a:off x="1511840" y="3160192"/>
          <a:ext cx="2902677" cy="87219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353345"/>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s-ES" sz="1000" kern="1200" dirty="0" smtClean="0">
              <a:latin typeface="Times New Roman" panose="02020603050405020304" pitchFamily="18" charset="0"/>
              <a:cs typeface="Times New Roman" panose="02020603050405020304" pitchFamily="18" charset="0"/>
            </a:rPr>
            <a:t>Estudio hidrológico de caudales y crecidas</a:t>
          </a:r>
          <a:endParaRPr lang="es-ES" sz="1000" kern="1200" dirty="0">
            <a:latin typeface="Times New Roman" panose="02020603050405020304" pitchFamily="18" charset="0"/>
            <a:cs typeface="Times New Roman" panose="02020603050405020304" pitchFamily="18" charset="0"/>
          </a:endParaRPr>
        </a:p>
        <a:p>
          <a:pPr marL="57150" lvl="1" indent="-57150" algn="l" defTabSz="444500">
            <a:lnSpc>
              <a:spcPct val="90000"/>
            </a:lnSpc>
            <a:spcBef>
              <a:spcPct val="0"/>
            </a:spcBef>
            <a:spcAft>
              <a:spcPct val="15000"/>
            </a:spcAft>
            <a:buChar char="••"/>
          </a:pPr>
          <a:r>
            <a:rPr lang="es-ES" sz="1000" kern="1200" dirty="0" smtClean="0">
              <a:latin typeface="Times New Roman" panose="02020603050405020304" pitchFamily="18" charset="0"/>
              <a:cs typeface="Times New Roman" panose="02020603050405020304" pitchFamily="18" charset="0"/>
            </a:rPr>
            <a:t>Estudio geológico</a:t>
          </a:r>
          <a:endParaRPr lang="es-ES" sz="1000" kern="1200" dirty="0">
            <a:latin typeface="Times New Roman" panose="02020603050405020304" pitchFamily="18" charset="0"/>
            <a:cs typeface="Times New Roman" panose="02020603050405020304" pitchFamily="18" charset="0"/>
          </a:endParaRPr>
        </a:p>
        <a:p>
          <a:pPr marL="57150" lvl="1" indent="-57150" algn="l" defTabSz="444500">
            <a:lnSpc>
              <a:spcPct val="90000"/>
            </a:lnSpc>
            <a:spcBef>
              <a:spcPct val="0"/>
            </a:spcBef>
            <a:spcAft>
              <a:spcPct val="15000"/>
            </a:spcAft>
            <a:buChar char="••"/>
          </a:pPr>
          <a:r>
            <a:rPr lang="es-ES" sz="1000" kern="1200" dirty="0" smtClean="0">
              <a:latin typeface="Times New Roman" panose="02020603050405020304" pitchFamily="18" charset="0"/>
              <a:cs typeface="Times New Roman" panose="02020603050405020304" pitchFamily="18" charset="0"/>
            </a:rPr>
            <a:t>Estudios de suelos y rocas</a:t>
          </a:r>
          <a:endParaRPr lang="es-ES" sz="1000" kern="1200" dirty="0">
            <a:latin typeface="Times New Roman" panose="02020603050405020304" pitchFamily="18" charset="0"/>
            <a:cs typeface="Times New Roman" panose="02020603050405020304" pitchFamily="18" charset="0"/>
          </a:endParaRPr>
        </a:p>
        <a:p>
          <a:pPr marL="57150" lvl="1" indent="-57150" algn="l" defTabSz="444500">
            <a:lnSpc>
              <a:spcPct val="90000"/>
            </a:lnSpc>
            <a:spcBef>
              <a:spcPct val="0"/>
            </a:spcBef>
            <a:spcAft>
              <a:spcPct val="15000"/>
            </a:spcAft>
            <a:buChar char="••"/>
          </a:pPr>
          <a:r>
            <a:rPr lang="es-ES" sz="1000" kern="1200" dirty="0" smtClean="0">
              <a:latin typeface="Times New Roman" panose="02020603050405020304" pitchFamily="18" charset="0"/>
              <a:cs typeface="Times New Roman" panose="02020603050405020304" pitchFamily="18" charset="0"/>
            </a:rPr>
            <a:t>Topografía de detalle de la zona</a:t>
          </a:r>
          <a:endParaRPr lang="es-ES" sz="1000" kern="1200" dirty="0">
            <a:latin typeface="Times New Roman" panose="02020603050405020304" pitchFamily="18" charset="0"/>
            <a:cs typeface="Times New Roman" panose="02020603050405020304" pitchFamily="18" charset="0"/>
          </a:endParaRPr>
        </a:p>
        <a:p>
          <a:pPr marL="57150" lvl="1" indent="-57150" algn="l" defTabSz="444500">
            <a:lnSpc>
              <a:spcPct val="90000"/>
            </a:lnSpc>
            <a:spcBef>
              <a:spcPct val="0"/>
            </a:spcBef>
            <a:spcAft>
              <a:spcPct val="15000"/>
            </a:spcAft>
            <a:buChar char="••"/>
          </a:pPr>
          <a:r>
            <a:rPr lang="es-ES" sz="1000" kern="1200" dirty="0" smtClean="0">
              <a:latin typeface="Times New Roman" panose="02020603050405020304" pitchFamily="18" charset="0"/>
              <a:cs typeface="Times New Roman" panose="02020603050405020304" pitchFamily="18" charset="0"/>
            </a:rPr>
            <a:t>Curva característica Caudal vs Cota</a:t>
          </a:r>
          <a:endParaRPr lang="es-ES" sz="1000" kern="1200" dirty="0">
            <a:latin typeface="Times New Roman" panose="02020603050405020304" pitchFamily="18" charset="0"/>
            <a:cs typeface="Times New Roman" panose="02020603050405020304" pitchFamily="18" charset="0"/>
          </a:endParaRPr>
        </a:p>
      </dsp:txBody>
      <dsp:txXfrm>
        <a:off x="1537386" y="3185738"/>
        <a:ext cx="2851585" cy="821107"/>
      </dsp:txXfrm>
    </dsp:sp>
    <dsp:sp modelId="{53D5E027-5A13-41FE-8D50-F275F081D033}">
      <dsp:nvSpPr>
        <dsp:cNvPr id="0" name=""/>
        <dsp:cNvSpPr/>
      </dsp:nvSpPr>
      <dsp:spPr>
        <a:xfrm>
          <a:off x="185476" y="2612734"/>
          <a:ext cx="1736433" cy="253346"/>
        </a:xfrm>
        <a:prstGeom prst="rect">
          <a:avLst/>
        </a:prstGeom>
        <a:solidFill>
          <a:schemeClr val="accent5">
            <a:hueOff val="-7353345"/>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latin typeface="Times New Roman" panose="02020603050405020304" pitchFamily="18" charset="0"/>
              <a:cs typeface="Times New Roman" panose="02020603050405020304" pitchFamily="18" charset="0"/>
            </a:rPr>
            <a:t>Diseño del aliviadero</a:t>
          </a:r>
          <a:endParaRPr lang="es-ES" sz="1100" kern="1200" dirty="0">
            <a:latin typeface="Times New Roman" panose="02020603050405020304" pitchFamily="18" charset="0"/>
            <a:cs typeface="Times New Roman" panose="02020603050405020304" pitchFamily="18" charset="0"/>
          </a:endParaRPr>
        </a:p>
      </dsp:txBody>
      <dsp:txXfrm>
        <a:off x="185476" y="2612734"/>
        <a:ext cx="1736433" cy="25334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C0455-EFE3-4604-AD7F-9AF81E847A1C}" type="datetimeFigureOut">
              <a:rPr lang="en-US" smtClean="0"/>
              <a:t>9/25/2020</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764BB7-7B53-456E-8F1A-E62985B15B76}" type="slidenum">
              <a:rPr lang="en-US" smtClean="0"/>
              <a:t>‹Nº›</a:t>
            </a:fld>
            <a:endParaRPr lang="en-US"/>
          </a:p>
        </p:txBody>
      </p:sp>
    </p:spTree>
    <p:extLst>
      <p:ext uri="{BB962C8B-B14F-4D97-AF65-F5344CB8AC3E}">
        <p14:creationId xmlns:p14="http://schemas.microsoft.com/office/powerpoint/2010/main" val="4156782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srcRect t="1072"/>
          <a:stretch/>
        </p:blipFill>
        <p:spPr>
          <a:xfrm>
            <a:off x="0" y="12878"/>
            <a:ext cx="12191999" cy="6855043"/>
          </a:xfrm>
          <a:prstGeom prst="rect">
            <a:avLst/>
          </a:prstGeom>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a:p>
        </p:txBody>
      </p:sp>
      <p:sp>
        <p:nvSpPr>
          <p:cNvPr id="4" name="Marcador de fecha 3"/>
          <p:cNvSpPr>
            <a:spLocks noGrp="1"/>
          </p:cNvSpPr>
          <p:nvPr>
            <p:ph type="dt" sz="half" idx="10"/>
          </p:nvPr>
        </p:nvSpPr>
        <p:spPr/>
        <p:txBody>
          <a:bodyPr/>
          <a:lstStyle/>
          <a:p>
            <a:r>
              <a:rPr lang="es-EC" smtClean="0"/>
              <a:t>11 de septiembre de 2020</a:t>
            </a:r>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5861FC6C-5CA6-44E2-B3B1-D91EA59CF6E6}" type="slidenum">
              <a:rPr lang="en-US" smtClean="0"/>
              <a:t>‹Nº›</a:t>
            </a:fld>
            <a:endParaRPr lang="en-US" dirty="0"/>
          </a:p>
        </p:txBody>
      </p:sp>
    </p:spTree>
    <p:extLst>
      <p:ext uri="{BB962C8B-B14F-4D97-AF65-F5344CB8AC3E}">
        <p14:creationId xmlns:p14="http://schemas.microsoft.com/office/powerpoint/2010/main" val="369575560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r>
              <a:rPr lang="es-EC" smtClean="0"/>
              <a:t>11 de septiembre de 2020</a:t>
            </a:r>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5861FC6C-5CA6-44E2-B3B1-D91EA59CF6E6}" type="slidenum">
              <a:rPr lang="en-US" smtClean="0"/>
              <a:t>‹Nº›</a:t>
            </a:fld>
            <a:endParaRPr lang="en-US" dirty="0"/>
          </a:p>
        </p:txBody>
      </p:sp>
    </p:spTree>
    <p:extLst>
      <p:ext uri="{BB962C8B-B14F-4D97-AF65-F5344CB8AC3E}">
        <p14:creationId xmlns:p14="http://schemas.microsoft.com/office/powerpoint/2010/main" val="72357024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r>
              <a:rPr lang="es-EC" smtClean="0"/>
              <a:t>11 de septiembre de 2020</a:t>
            </a:r>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5861FC6C-5CA6-44E2-B3B1-D91EA59CF6E6}" type="slidenum">
              <a:rPr lang="en-US" smtClean="0"/>
              <a:t>‹Nº›</a:t>
            </a:fld>
            <a:endParaRPr lang="en-US" dirty="0"/>
          </a:p>
        </p:txBody>
      </p:sp>
    </p:spTree>
    <p:extLst>
      <p:ext uri="{BB962C8B-B14F-4D97-AF65-F5344CB8AC3E}">
        <p14:creationId xmlns:p14="http://schemas.microsoft.com/office/powerpoint/2010/main" val="384386311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fecha 2"/>
          <p:cNvSpPr>
            <a:spLocks noGrp="1"/>
          </p:cNvSpPr>
          <p:nvPr>
            <p:ph type="dt" sz="half" idx="10"/>
          </p:nvPr>
        </p:nvSpPr>
        <p:spPr/>
        <p:txBody>
          <a:bodyPr/>
          <a:lstStyle/>
          <a:p>
            <a:r>
              <a:rPr lang="es-EC" smtClean="0"/>
              <a:t>11 de septiembre de 2020</a:t>
            </a:r>
            <a:endParaRPr lang="es-EC" dirty="0"/>
          </a:p>
        </p:txBody>
      </p:sp>
      <p:sp>
        <p:nvSpPr>
          <p:cNvPr id="4" name="Marcador de pie de página 3"/>
          <p:cNvSpPr>
            <a:spLocks noGrp="1"/>
          </p:cNvSpPr>
          <p:nvPr>
            <p:ph type="ftr" sz="quarter" idx="11"/>
          </p:nvPr>
        </p:nvSpPr>
        <p:spPr/>
        <p:txBody>
          <a:bodyPr/>
          <a:lstStyle/>
          <a:p>
            <a:endParaRPr lang="es-EC" dirty="0"/>
          </a:p>
        </p:txBody>
      </p:sp>
      <p:sp>
        <p:nvSpPr>
          <p:cNvPr id="5" name="Marcador de número de diapositiva 4"/>
          <p:cNvSpPr>
            <a:spLocks noGrp="1"/>
          </p:cNvSpPr>
          <p:nvPr>
            <p:ph type="sldNum" sz="quarter" idx="12"/>
          </p:nvPr>
        </p:nvSpPr>
        <p:spPr/>
        <p:txBody>
          <a:bodyPr/>
          <a:lstStyle/>
          <a:p>
            <a:fld id="{B2654711-B1EE-48CA-98DE-79656D7E621F}" type="slidenum">
              <a:rPr lang="es-EC" smtClean="0"/>
              <a:t>‹Nº›</a:t>
            </a:fld>
            <a:endParaRPr lang="es-EC" dirty="0"/>
          </a:p>
        </p:txBody>
      </p:sp>
    </p:spTree>
    <p:extLst>
      <p:ext uri="{BB962C8B-B14F-4D97-AF65-F5344CB8AC3E}">
        <p14:creationId xmlns:p14="http://schemas.microsoft.com/office/powerpoint/2010/main" val="6220938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a:xfrm>
            <a:off x="838200" y="6330592"/>
            <a:ext cx="2743200" cy="365125"/>
          </a:xfrm>
        </p:spPr>
        <p:txBody>
          <a:bodyPr/>
          <a:lstStyle/>
          <a:p>
            <a:r>
              <a:rPr lang="es-EC" smtClean="0"/>
              <a:t>11 de septiembre de 2020</a:t>
            </a:r>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5861FC6C-5CA6-44E2-B3B1-D91EA59CF6E6}" type="slidenum">
              <a:rPr lang="en-US" smtClean="0"/>
              <a:t>‹Nº›</a:t>
            </a:fld>
            <a:endParaRPr lang="en-US" dirty="0"/>
          </a:p>
        </p:txBody>
      </p:sp>
    </p:spTree>
    <p:extLst>
      <p:ext uri="{BB962C8B-B14F-4D97-AF65-F5344CB8AC3E}">
        <p14:creationId xmlns:p14="http://schemas.microsoft.com/office/powerpoint/2010/main" val="330323324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r>
              <a:rPr lang="es-EC" smtClean="0"/>
              <a:t>11 de septiembre de 2020</a:t>
            </a:r>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5861FC6C-5CA6-44E2-B3B1-D91EA59CF6E6}" type="slidenum">
              <a:rPr lang="en-US" smtClean="0"/>
              <a:t>‹Nº›</a:t>
            </a:fld>
            <a:endParaRPr lang="en-US" dirty="0"/>
          </a:p>
        </p:txBody>
      </p:sp>
    </p:spTree>
    <p:extLst>
      <p:ext uri="{BB962C8B-B14F-4D97-AF65-F5344CB8AC3E}">
        <p14:creationId xmlns:p14="http://schemas.microsoft.com/office/powerpoint/2010/main" val="41140296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fecha 4"/>
          <p:cNvSpPr>
            <a:spLocks noGrp="1"/>
          </p:cNvSpPr>
          <p:nvPr>
            <p:ph type="dt" sz="half" idx="10"/>
          </p:nvPr>
        </p:nvSpPr>
        <p:spPr/>
        <p:txBody>
          <a:bodyPr/>
          <a:lstStyle/>
          <a:p>
            <a:r>
              <a:rPr lang="es-EC" smtClean="0"/>
              <a:t>11 de septiembre de 2020</a:t>
            </a:r>
            <a:endParaRPr lang="en-US" dirty="0"/>
          </a:p>
        </p:txBody>
      </p:sp>
      <p:sp>
        <p:nvSpPr>
          <p:cNvPr id="6" name="Marcador de pie de página 5"/>
          <p:cNvSpPr>
            <a:spLocks noGrp="1"/>
          </p:cNvSpPr>
          <p:nvPr>
            <p:ph type="ftr" sz="quarter" idx="11"/>
          </p:nvPr>
        </p:nvSpPr>
        <p:spPr/>
        <p:txBody>
          <a:bodyPr/>
          <a:lstStyle/>
          <a:p>
            <a:endParaRPr lang="en-US" dirty="0"/>
          </a:p>
        </p:txBody>
      </p:sp>
      <p:sp>
        <p:nvSpPr>
          <p:cNvPr id="7" name="Marcador de número de diapositiva 6"/>
          <p:cNvSpPr>
            <a:spLocks noGrp="1"/>
          </p:cNvSpPr>
          <p:nvPr>
            <p:ph type="sldNum" sz="quarter" idx="12"/>
          </p:nvPr>
        </p:nvSpPr>
        <p:spPr/>
        <p:txBody>
          <a:bodyPr/>
          <a:lstStyle/>
          <a:p>
            <a:fld id="{5861FC6C-5CA6-44E2-B3B1-D91EA59CF6E6}" type="slidenum">
              <a:rPr lang="en-US" smtClean="0"/>
              <a:t>‹Nº›</a:t>
            </a:fld>
            <a:endParaRPr lang="en-US" dirty="0"/>
          </a:p>
        </p:txBody>
      </p:sp>
    </p:spTree>
    <p:extLst>
      <p:ext uri="{BB962C8B-B14F-4D97-AF65-F5344CB8AC3E}">
        <p14:creationId xmlns:p14="http://schemas.microsoft.com/office/powerpoint/2010/main" val="166787393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Marcador de fecha 6"/>
          <p:cNvSpPr>
            <a:spLocks noGrp="1"/>
          </p:cNvSpPr>
          <p:nvPr>
            <p:ph type="dt" sz="half" idx="10"/>
          </p:nvPr>
        </p:nvSpPr>
        <p:spPr/>
        <p:txBody>
          <a:bodyPr/>
          <a:lstStyle/>
          <a:p>
            <a:r>
              <a:rPr lang="es-EC" smtClean="0"/>
              <a:t>11 de septiembre de 2020</a:t>
            </a:r>
            <a:endParaRPr lang="en-US" dirty="0"/>
          </a:p>
        </p:txBody>
      </p:sp>
      <p:sp>
        <p:nvSpPr>
          <p:cNvPr id="8" name="Marcador de pie de página 7"/>
          <p:cNvSpPr>
            <a:spLocks noGrp="1"/>
          </p:cNvSpPr>
          <p:nvPr>
            <p:ph type="ftr" sz="quarter" idx="11"/>
          </p:nvPr>
        </p:nvSpPr>
        <p:spPr/>
        <p:txBody>
          <a:bodyPr/>
          <a:lstStyle/>
          <a:p>
            <a:endParaRPr lang="en-US" dirty="0"/>
          </a:p>
        </p:txBody>
      </p:sp>
      <p:sp>
        <p:nvSpPr>
          <p:cNvPr id="9" name="Marcador de número de diapositiva 8"/>
          <p:cNvSpPr>
            <a:spLocks noGrp="1"/>
          </p:cNvSpPr>
          <p:nvPr>
            <p:ph type="sldNum" sz="quarter" idx="12"/>
          </p:nvPr>
        </p:nvSpPr>
        <p:spPr/>
        <p:txBody>
          <a:bodyPr/>
          <a:lstStyle/>
          <a:p>
            <a:fld id="{5861FC6C-5CA6-44E2-B3B1-D91EA59CF6E6}" type="slidenum">
              <a:rPr lang="en-US" smtClean="0"/>
              <a:t>‹Nº›</a:t>
            </a:fld>
            <a:endParaRPr lang="en-US" dirty="0"/>
          </a:p>
        </p:txBody>
      </p:sp>
    </p:spTree>
    <p:extLst>
      <p:ext uri="{BB962C8B-B14F-4D97-AF65-F5344CB8AC3E}">
        <p14:creationId xmlns:p14="http://schemas.microsoft.com/office/powerpoint/2010/main" val="32884783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fecha 2"/>
          <p:cNvSpPr>
            <a:spLocks noGrp="1"/>
          </p:cNvSpPr>
          <p:nvPr>
            <p:ph type="dt" sz="half" idx="10"/>
          </p:nvPr>
        </p:nvSpPr>
        <p:spPr/>
        <p:txBody>
          <a:bodyPr/>
          <a:lstStyle/>
          <a:p>
            <a:r>
              <a:rPr lang="es-EC" smtClean="0"/>
              <a:t>11 de septiembre de 2020</a:t>
            </a:r>
            <a:endParaRPr lang="en-US" dirty="0"/>
          </a:p>
        </p:txBody>
      </p:sp>
      <p:sp>
        <p:nvSpPr>
          <p:cNvPr id="4" name="Marcador de pie de página 3"/>
          <p:cNvSpPr>
            <a:spLocks noGrp="1"/>
          </p:cNvSpPr>
          <p:nvPr>
            <p:ph type="ftr" sz="quarter" idx="11"/>
          </p:nvPr>
        </p:nvSpPr>
        <p:spPr/>
        <p:txBody>
          <a:bodyPr/>
          <a:lstStyle/>
          <a:p>
            <a:endParaRPr lang="en-US" dirty="0"/>
          </a:p>
        </p:txBody>
      </p:sp>
      <p:sp>
        <p:nvSpPr>
          <p:cNvPr id="5" name="Marcador de número de diapositiva 4"/>
          <p:cNvSpPr>
            <a:spLocks noGrp="1"/>
          </p:cNvSpPr>
          <p:nvPr>
            <p:ph type="sldNum" sz="quarter" idx="12"/>
          </p:nvPr>
        </p:nvSpPr>
        <p:spPr/>
        <p:txBody>
          <a:bodyPr/>
          <a:lstStyle/>
          <a:p>
            <a:fld id="{5861FC6C-5CA6-44E2-B3B1-D91EA59CF6E6}" type="slidenum">
              <a:rPr lang="en-US" smtClean="0"/>
              <a:t>‹Nº›</a:t>
            </a:fld>
            <a:endParaRPr lang="en-US" dirty="0"/>
          </a:p>
        </p:txBody>
      </p:sp>
    </p:spTree>
    <p:extLst>
      <p:ext uri="{BB962C8B-B14F-4D97-AF65-F5344CB8AC3E}">
        <p14:creationId xmlns:p14="http://schemas.microsoft.com/office/powerpoint/2010/main" val="19662466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smtClean="0"/>
              <a:t>11 de septiembre de 2020</a:t>
            </a:r>
            <a:endParaRPr lang="en-US" dirty="0"/>
          </a:p>
        </p:txBody>
      </p:sp>
      <p:sp>
        <p:nvSpPr>
          <p:cNvPr id="3" name="Marcador de pie de página 2"/>
          <p:cNvSpPr>
            <a:spLocks noGrp="1"/>
          </p:cNvSpPr>
          <p:nvPr>
            <p:ph type="ftr" sz="quarter" idx="11"/>
          </p:nvPr>
        </p:nvSpPr>
        <p:spPr/>
        <p:txBody>
          <a:bodyPr/>
          <a:lstStyle/>
          <a:p>
            <a:endParaRPr lang="en-US" dirty="0"/>
          </a:p>
        </p:txBody>
      </p:sp>
      <p:sp>
        <p:nvSpPr>
          <p:cNvPr id="4" name="Marcador de número de diapositiva 3"/>
          <p:cNvSpPr>
            <a:spLocks noGrp="1"/>
          </p:cNvSpPr>
          <p:nvPr>
            <p:ph type="sldNum" sz="quarter" idx="12"/>
          </p:nvPr>
        </p:nvSpPr>
        <p:spPr/>
        <p:txBody>
          <a:bodyPr/>
          <a:lstStyle/>
          <a:p>
            <a:fld id="{5861FC6C-5CA6-44E2-B3B1-D91EA59CF6E6}" type="slidenum">
              <a:rPr lang="en-US" smtClean="0"/>
              <a:t>‹Nº›</a:t>
            </a:fld>
            <a:endParaRPr lang="en-US" dirty="0"/>
          </a:p>
        </p:txBody>
      </p:sp>
    </p:spTree>
    <p:extLst>
      <p:ext uri="{BB962C8B-B14F-4D97-AF65-F5344CB8AC3E}">
        <p14:creationId xmlns:p14="http://schemas.microsoft.com/office/powerpoint/2010/main" val="41073594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r>
              <a:rPr lang="es-EC" smtClean="0"/>
              <a:t>11 de septiembre de 2020</a:t>
            </a:r>
            <a:endParaRPr lang="en-US" dirty="0"/>
          </a:p>
        </p:txBody>
      </p:sp>
      <p:sp>
        <p:nvSpPr>
          <p:cNvPr id="6" name="Marcador de pie de página 5"/>
          <p:cNvSpPr>
            <a:spLocks noGrp="1"/>
          </p:cNvSpPr>
          <p:nvPr>
            <p:ph type="ftr" sz="quarter" idx="11"/>
          </p:nvPr>
        </p:nvSpPr>
        <p:spPr/>
        <p:txBody>
          <a:bodyPr/>
          <a:lstStyle/>
          <a:p>
            <a:endParaRPr lang="en-US" dirty="0"/>
          </a:p>
        </p:txBody>
      </p:sp>
      <p:sp>
        <p:nvSpPr>
          <p:cNvPr id="7" name="Marcador de número de diapositiva 6"/>
          <p:cNvSpPr>
            <a:spLocks noGrp="1"/>
          </p:cNvSpPr>
          <p:nvPr>
            <p:ph type="sldNum" sz="quarter" idx="12"/>
          </p:nvPr>
        </p:nvSpPr>
        <p:spPr/>
        <p:txBody>
          <a:bodyPr/>
          <a:lstStyle/>
          <a:p>
            <a:fld id="{5861FC6C-5CA6-44E2-B3B1-D91EA59CF6E6}" type="slidenum">
              <a:rPr lang="en-US" smtClean="0"/>
              <a:t>‹Nº›</a:t>
            </a:fld>
            <a:endParaRPr lang="en-US" dirty="0"/>
          </a:p>
        </p:txBody>
      </p:sp>
    </p:spTree>
    <p:extLst>
      <p:ext uri="{BB962C8B-B14F-4D97-AF65-F5344CB8AC3E}">
        <p14:creationId xmlns:p14="http://schemas.microsoft.com/office/powerpoint/2010/main" val="257535967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r>
              <a:rPr lang="es-EC" smtClean="0"/>
              <a:t>11 de septiembre de 2020</a:t>
            </a:r>
            <a:endParaRPr lang="en-US" dirty="0"/>
          </a:p>
        </p:txBody>
      </p:sp>
      <p:sp>
        <p:nvSpPr>
          <p:cNvPr id="6" name="Marcador de pie de página 5"/>
          <p:cNvSpPr>
            <a:spLocks noGrp="1"/>
          </p:cNvSpPr>
          <p:nvPr>
            <p:ph type="ftr" sz="quarter" idx="11"/>
          </p:nvPr>
        </p:nvSpPr>
        <p:spPr/>
        <p:txBody>
          <a:bodyPr/>
          <a:lstStyle/>
          <a:p>
            <a:endParaRPr lang="en-US" dirty="0"/>
          </a:p>
        </p:txBody>
      </p:sp>
      <p:sp>
        <p:nvSpPr>
          <p:cNvPr id="7" name="Marcador de número de diapositiva 6"/>
          <p:cNvSpPr>
            <a:spLocks noGrp="1"/>
          </p:cNvSpPr>
          <p:nvPr>
            <p:ph type="sldNum" sz="quarter" idx="12"/>
          </p:nvPr>
        </p:nvSpPr>
        <p:spPr/>
        <p:txBody>
          <a:bodyPr/>
          <a:lstStyle/>
          <a:p>
            <a:fld id="{5861FC6C-5CA6-44E2-B3B1-D91EA59CF6E6}" type="slidenum">
              <a:rPr lang="en-US" smtClean="0"/>
              <a:t>‹Nº›</a:t>
            </a:fld>
            <a:endParaRPr lang="en-US" dirty="0"/>
          </a:p>
        </p:txBody>
      </p:sp>
    </p:spTree>
    <p:extLst>
      <p:ext uri="{BB962C8B-B14F-4D97-AF65-F5344CB8AC3E}">
        <p14:creationId xmlns:p14="http://schemas.microsoft.com/office/powerpoint/2010/main" val="333182978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n 7"/>
          <p:cNvPicPr>
            <a:picLocks noChangeAspect="1"/>
          </p:cNvPicPr>
          <p:nvPr/>
        </p:nvPicPr>
        <p:blipFill>
          <a:blip r:embed="rId14"/>
          <a:stretch>
            <a:fillRect/>
          </a:stretch>
        </p:blipFill>
        <p:spPr>
          <a:xfrm>
            <a:off x="0" y="12879"/>
            <a:ext cx="12192000" cy="6840695"/>
          </a:xfrm>
          <a:prstGeom prst="rect">
            <a:avLst/>
          </a:prstGeom>
        </p:spPr>
      </p:pic>
      <p:pic>
        <p:nvPicPr>
          <p:cNvPr id="10" name="Imagen 9"/>
          <p:cNvPicPr>
            <a:picLocks noChangeAspect="1"/>
          </p:cNvPicPr>
          <p:nvPr/>
        </p:nvPicPr>
        <p:blipFill rotWithShape="1">
          <a:blip r:embed="rId15"/>
          <a:srcRect r="10665"/>
          <a:stretch/>
        </p:blipFill>
        <p:spPr>
          <a:xfrm>
            <a:off x="1" y="0"/>
            <a:ext cx="11359166" cy="579549"/>
          </a:xfrm>
          <a:prstGeom prst="rect">
            <a:avLst/>
          </a:prstGeom>
        </p:spPr>
      </p:pic>
      <p:sp>
        <p:nvSpPr>
          <p:cNvPr id="2" name="Marcador de título 1"/>
          <p:cNvSpPr>
            <a:spLocks noGrp="1"/>
          </p:cNvSpPr>
          <p:nvPr>
            <p:ph type="title"/>
          </p:nvPr>
        </p:nvSpPr>
        <p:spPr>
          <a:xfrm>
            <a:off x="838200" y="592426"/>
            <a:ext cx="10515600" cy="1265689"/>
          </a:xfrm>
          <a:prstGeom prst="rect">
            <a:avLst/>
          </a:prstGeom>
        </p:spPr>
        <p:txBody>
          <a:bodyPr vert="horz" lIns="91440" tIns="45720" rIns="91440" bIns="45720" rtlCol="0" anchor="ctr">
            <a:normAutofit/>
          </a:bodyPr>
          <a:lstStyle/>
          <a:p>
            <a:r>
              <a:rPr lang="es-ES" dirty="0" smtClean="0"/>
              <a:t>Haga clic para modificar el estilo de título del patrón</a:t>
            </a:r>
            <a:endParaRPr lang="en-US" dirty="0"/>
          </a:p>
        </p:txBody>
      </p:sp>
      <p:sp>
        <p:nvSpPr>
          <p:cNvPr id="3" name="Marcador de texto 2"/>
          <p:cNvSpPr>
            <a:spLocks noGrp="1"/>
          </p:cNvSpPr>
          <p:nvPr>
            <p:ph type="body" idx="1"/>
          </p:nvPr>
        </p:nvSpPr>
        <p:spPr>
          <a:xfrm>
            <a:off x="838200" y="2070326"/>
            <a:ext cx="10515600" cy="3866837"/>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2"/>
          </p:nvPr>
        </p:nvSpPr>
        <p:spPr>
          <a:xfrm>
            <a:off x="838200" y="62919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C" smtClean="0"/>
              <a:t>11 de septiembre de 2020</a:t>
            </a:r>
            <a:endParaRPr lang="en-US" dirty="0"/>
          </a:p>
        </p:txBody>
      </p:sp>
      <p:sp>
        <p:nvSpPr>
          <p:cNvPr id="5" name="Marcador de pie de página 4"/>
          <p:cNvSpPr>
            <a:spLocks noGrp="1"/>
          </p:cNvSpPr>
          <p:nvPr>
            <p:ph type="ftr" sz="quarter" idx="3"/>
          </p:nvPr>
        </p:nvSpPr>
        <p:spPr>
          <a:xfrm>
            <a:off x="4038600" y="62919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Marcador de número de diapositiva 5"/>
          <p:cNvSpPr>
            <a:spLocks noGrp="1"/>
          </p:cNvSpPr>
          <p:nvPr>
            <p:ph type="sldNum" sz="quarter" idx="4"/>
          </p:nvPr>
        </p:nvSpPr>
        <p:spPr>
          <a:xfrm>
            <a:off x="8610600" y="627907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1FC6C-5CA6-44E2-B3B1-D91EA59CF6E6}" type="slidenum">
              <a:rPr lang="en-US" smtClean="0"/>
              <a:t>‹Nº›</a:t>
            </a:fld>
            <a:endParaRPr lang="en-US" dirty="0"/>
          </a:p>
        </p:txBody>
      </p:sp>
      <p:pic>
        <p:nvPicPr>
          <p:cNvPr id="9" name="Imagen 8"/>
          <p:cNvPicPr>
            <a:picLocks noChangeAspect="1"/>
          </p:cNvPicPr>
          <p:nvPr/>
        </p:nvPicPr>
        <p:blipFill>
          <a:blip r:embed="rId16"/>
          <a:stretch>
            <a:fillRect/>
          </a:stretch>
        </p:blipFill>
        <p:spPr>
          <a:xfrm>
            <a:off x="11530383" y="2"/>
            <a:ext cx="601516" cy="597396"/>
          </a:xfrm>
          <a:prstGeom prst="rect">
            <a:avLst/>
          </a:prstGeom>
        </p:spPr>
      </p:pic>
    </p:spTree>
    <p:extLst>
      <p:ext uri="{BB962C8B-B14F-4D97-AF65-F5344CB8AC3E}">
        <p14:creationId xmlns:p14="http://schemas.microsoft.com/office/powerpoint/2010/main" val="30855748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60" r:id="rId12"/>
  </p:sldLayoutIdLst>
  <p:timing>
    <p:tnLst>
      <p:par>
        <p:cTn id="1" dur="indefinite" restart="never" nodeType="tmRoot"/>
      </p:par>
    </p:tnLst>
  </p:timing>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27.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Layout" Target="../diagrams/layout13.xml"/><Relationship Id="rId7" Type="http://schemas.openxmlformats.org/officeDocument/2006/relationships/image" Target="../media/image28.jpeg"/><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19" Type="http://schemas.openxmlformats.org/officeDocument/2006/relationships/diagramQuickStyle" Target="../diagrams/quickStyle5.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76.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85.png"/><Relationship Id="rId4" Type="http://schemas.openxmlformats.org/officeDocument/2006/relationships/image" Target="../media/image1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137.png"/></Relationships>
</file>

<file path=ppt/slides/_rels/slide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chart" Target="../charts/chart1.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1 Rectángulo"/>
          <p:cNvSpPr/>
          <p:nvPr/>
        </p:nvSpPr>
        <p:spPr>
          <a:xfrm>
            <a:off x="2308836" y="1122684"/>
            <a:ext cx="8605020" cy="4078039"/>
          </a:xfrm>
          <a:prstGeom prst="rect">
            <a:avLst/>
          </a:prstGeom>
          <a:noFill/>
        </p:spPr>
        <p:txBody>
          <a:bodyPr wrap="square" lIns="91440" tIns="45720" rIns="91440" bIns="45720">
            <a:spAutoFit/>
          </a:bodyPr>
          <a:lstStyle/>
          <a:p>
            <a:pPr algn="ctr"/>
            <a:r>
              <a:rPr lang="es-ES" sz="2000" b="1" dirty="0">
                <a:solidFill>
                  <a:prstClr val="black"/>
                </a:solidFill>
                <a:latin typeface="Times New Roman" panose="02020603050405020304" pitchFamily="18" charset="0"/>
                <a:cs typeface="Times New Roman" panose="02020603050405020304" pitchFamily="18" charset="0"/>
              </a:rPr>
              <a:t>DEPARTAMENTO DE CIENCIAS DE LA TIERRA Y </a:t>
            </a:r>
            <a:r>
              <a:rPr lang="es-ES" sz="2000" b="1" dirty="0" smtClean="0">
                <a:solidFill>
                  <a:prstClr val="black"/>
                </a:solidFill>
                <a:latin typeface="Times New Roman" panose="02020603050405020304" pitchFamily="18" charset="0"/>
                <a:cs typeface="Times New Roman" panose="02020603050405020304" pitchFamily="18" charset="0"/>
              </a:rPr>
              <a:t>DE LA </a:t>
            </a:r>
            <a:r>
              <a:rPr lang="es-ES" sz="2000" b="1" dirty="0" smtClean="0">
                <a:solidFill>
                  <a:prstClr val="black"/>
                </a:solidFill>
                <a:latin typeface="Times New Roman" panose="02020603050405020304" pitchFamily="18" charset="0"/>
                <a:cs typeface="Times New Roman" panose="02020603050405020304" pitchFamily="18" charset="0"/>
              </a:rPr>
              <a:t>CONSTRUCCIÓN</a:t>
            </a:r>
            <a:endParaRPr lang="es-EC" sz="2000" dirty="0">
              <a:solidFill>
                <a:prstClr val="black"/>
              </a:solidFill>
              <a:latin typeface="Times New Roman" panose="02020603050405020304" pitchFamily="18" charset="0"/>
              <a:cs typeface="Times New Roman" panose="02020603050405020304" pitchFamily="18" charset="0"/>
            </a:endParaRPr>
          </a:p>
          <a:p>
            <a:pPr algn="ctr"/>
            <a:r>
              <a:rPr lang="es-ES" b="1" dirty="0">
                <a:solidFill>
                  <a:prstClr val="black"/>
                </a:solidFill>
                <a:latin typeface="Times New Roman" panose="02020603050405020304" pitchFamily="18" charset="0"/>
                <a:cs typeface="Times New Roman" panose="02020603050405020304" pitchFamily="18" charset="0"/>
              </a:rPr>
              <a:t> CARRERA DE INGENIERÍA CIVIL</a:t>
            </a:r>
          </a:p>
          <a:p>
            <a:r>
              <a:rPr lang="es-ES" sz="800" b="1" dirty="0">
                <a:solidFill>
                  <a:prstClr val="black"/>
                </a:solidFill>
                <a:latin typeface="Times New Roman" panose="02020603050405020304" pitchFamily="18" charset="0"/>
                <a:cs typeface="Times New Roman" panose="02020603050405020304" pitchFamily="18" charset="0"/>
              </a:rPr>
              <a:t> </a:t>
            </a:r>
            <a:endParaRPr lang="es-EC" sz="800" dirty="0">
              <a:solidFill>
                <a:prstClr val="black"/>
              </a:solidFill>
              <a:latin typeface="Times New Roman" panose="02020603050405020304" pitchFamily="18" charset="0"/>
              <a:cs typeface="Times New Roman" panose="02020603050405020304" pitchFamily="18" charset="0"/>
            </a:endParaRPr>
          </a:p>
          <a:p>
            <a:r>
              <a:rPr lang="es-ES" sz="700" b="1" dirty="0">
                <a:solidFill>
                  <a:prstClr val="black"/>
                </a:solidFill>
                <a:latin typeface="Times New Roman" panose="02020603050405020304" pitchFamily="18" charset="0"/>
                <a:cs typeface="Times New Roman" panose="02020603050405020304" pitchFamily="18" charset="0"/>
              </a:rPr>
              <a:t> </a:t>
            </a:r>
            <a:endParaRPr lang="es-EC" sz="700" dirty="0">
              <a:solidFill>
                <a:prstClr val="black"/>
              </a:solidFill>
              <a:latin typeface="Times New Roman" panose="02020603050405020304" pitchFamily="18" charset="0"/>
              <a:cs typeface="Times New Roman" panose="02020603050405020304" pitchFamily="18" charset="0"/>
            </a:endParaRPr>
          </a:p>
          <a:p>
            <a:r>
              <a:rPr lang="es-ES" sz="700" b="1" dirty="0">
                <a:solidFill>
                  <a:prstClr val="black"/>
                </a:solidFill>
                <a:latin typeface="Times New Roman" panose="02020603050405020304" pitchFamily="18" charset="0"/>
                <a:cs typeface="Times New Roman" panose="02020603050405020304" pitchFamily="18" charset="0"/>
              </a:rPr>
              <a:t> </a:t>
            </a:r>
            <a:r>
              <a:rPr lang="es-ES" sz="1600" b="1" dirty="0">
                <a:solidFill>
                  <a:prstClr val="black"/>
                </a:solidFill>
                <a:latin typeface="Times New Roman" panose="02020603050405020304" pitchFamily="18" charset="0"/>
                <a:cs typeface="Times New Roman" panose="02020603050405020304" pitchFamily="18" charset="0"/>
              </a:rPr>
              <a:t>TEMA:</a:t>
            </a:r>
            <a:endParaRPr lang="es-EC" sz="1600" b="1" dirty="0">
              <a:solidFill>
                <a:prstClr val="black"/>
              </a:solidFill>
              <a:latin typeface="Times New Roman" panose="02020603050405020304" pitchFamily="18" charset="0"/>
              <a:cs typeface="Times New Roman" panose="02020603050405020304" pitchFamily="18" charset="0"/>
            </a:endParaRPr>
          </a:p>
          <a:p>
            <a:pPr algn="ctr"/>
            <a:r>
              <a:rPr lang="es-MX" sz="1600" dirty="0" smtClean="0">
                <a:solidFill>
                  <a:prstClr val="black"/>
                </a:solidFill>
                <a:latin typeface="Times New Roman" panose="02020603050405020304" pitchFamily="18" charset="0"/>
                <a:cs typeface="Times New Roman" panose="02020603050405020304" pitchFamily="18" charset="0"/>
              </a:rPr>
              <a:t>“DISEÑO DEL ALIVIADERO DE EMERGENCIA EN LA ZONA</a:t>
            </a:r>
          </a:p>
          <a:p>
            <a:pPr algn="ctr"/>
            <a:r>
              <a:rPr lang="es-MX" sz="1600" dirty="0" smtClean="0">
                <a:solidFill>
                  <a:prstClr val="black"/>
                </a:solidFill>
                <a:latin typeface="Times New Roman" panose="02020603050405020304" pitchFamily="18" charset="0"/>
                <a:cs typeface="Times New Roman" panose="02020603050405020304" pitchFamily="18" charset="0"/>
              </a:rPr>
              <a:t>DE LA CASCADA MONTANA –PROVINCIA DE NAPO</a:t>
            </a:r>
            <a:r>
              <a:rPr lang="es-ES"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s-ES"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s-ES" sz="1200" b="1" dirty="0">
              <a:solidFill>
                <a:prstClr val="black"/>
              </a:solidFill>
              <a:latin typeface="Times New Roman" panose="02020603050405020304" pitchFamily="18" charset="0"/>
              <a:cs typeface="Times New Roman" panose="02020603050405020304" pitchFamily="18" charset="0"/>
            </a:endParaRPr>
          </a:p>
          <a:p>
            <a:r>
              <a:rPr lang="es-ES" sz="800" dirty="0">
                <a:solidFill>
                  <a:prstClr val="black"/>
                </a:solidFill>
                <a:latin typeface="Times New Roman" panose="02020603050405020304" pitchFamily="18" charset="0"/>
                <a:cs typeface="Times New Roman" panose="02020603050405020304" pitchFamily="18" charset="0"/>
              </a:rPr>
              <a:t> </a:t>
            </a:r>
            <a:endParaRPr lang="es-EC" sz="800" dirty="0">
              <a:solidFill>
                <a:prstClr val="black"/>
              </a:solidFill>
              <a:latin typeface="Times New Roman" panose="02020603050405020304" pitchFamily="18" charset="0"/>
              <a:cs typeface="Times New Roman" panose="02020603050405020304" pitchFamily="18" charset="0"/>
            </a:endParaRPr>
          </a:p>
          <a:p>
            <a:r>
              <a:rPr lang="es-ES" sz="1600" b="1" dirty="0">
                <a:solidFill>
                  <a:prstClr val="black"/>
                </a:solidFill>
                <a:latin typeface="Times New Roman" panose="02020603050405020304" pitchFamily="18" charset="0"/>
                <a:cs typeface="Times New Roman" panose="02020603050405020304" pitchFamily="18" charset="0"/>
              </a:rPr>
              <a:t>AUTORES: </a:t>
            </a:r>
          </a:p>
          <a:p>
            <a:pPr algn="ctr"/>
            <a:r>
              <a:rPr lang="es-ES" sz="1600" b="1" dirty="0" smtClean="0">
                <a:solidFill>
                  <a:prstClr val="black"/>
                </a:solidFill>
                <a:latin typeface="Times New Roman" panose="02020603050405020304" pitchFamily="18" charset="0"/>
                <a:cs typeface="Times New Roman" panose="02020603050405020304" pitchFamily="18" charset="0"/>
              </a:rPr>
              <a:t>SRTA. DANIELA FERNANDA MARTÍNEZ LASCANO</a:t>
            </a:r>
            <a:endParaRPr lang="es-ES" sz="1600" b="1" dirty="0">
              <a:solidFill>
                <a:prstClr val="black"/>
              </a:solidFill>
              <a:latin typeface="Times New Roman" panose="02020603050405020304" pitchFamily="18" charset="0"/>
              <a:cs typeface="Times New Roman" panose="02020603050405020304" pitchFamily="18" charset="0"/>
            </a:endParaRPr>
          </a:p>
          <a:p>
            <a:pPr algn="ctr"/>
            <a:r>
              <a:rPr lang="es-ES" sz="1600" b="1" dirty="0">
                <a:solidFill>
                  <a:prstClr val="black"/>
                </a:solidFill>
                <a:latin typeface="Times New Roman" panose="02020603050405020304" pitchFamily="18" charset="0"/>
                <a:cs typeface="Times New Roman" panose="02020603050405020304" pitchFamily="18" charset="0"/>
              </a:rPr>
              <a:t>SR. </a:t>
            </a:r>
            <a:r>
              <a:rPr lang="es-ES" sz="1600" b="1" dirty="0" smtClean="0">
                <a:solidFill>
                  <a:prstClr val="black"/>
                </a:solidFill>
                <a:latin typeface="Times New Roman" panose="02020603050405020304" pitchFamily="18" charset="0"/>
                <a:cs typeface="Times New Roman" panose="02020603050405020304" pitchFamily="18" charset="0"/>
              </a:rPr>
              <a:t>BRYAN JOSUE SOLANO CAJAMARCA</a:t>
            </a:r>
            <a:endParaRPr lang="es-EC" sz="1600" b="1" dirty="0">
              <a:solidFill>
                <a:prstClr val="black"/>
              </a:solidFill>
              <a:latin typeface="Times New Roman" panose="02020603050405020304" pitchFamily="18" charset="0"/>
              <a:cs typeface="Times New Roman" panose="02020603050405020304" pitchFamily="18" charset="0"/>
            </a:endParaRPr>
          </a:p>
          <a:p>
            <a:pPr algn="ctr"/>
            <a:r>
              <a:rPr lang="es-EC" sz="1400" dirty="0">
                <a:solidFill>
                  <a:prstClr val="black"/>
                </a:solidFill>
                <a:latin typeface="Times New Roman" panose="02020603050405020304" pitchFamily="18" charset="0"/>
                <a:cs typeface="Times New Roman" panose="02020603050405020304" pitchFamily="18" charset="0"/>
              </a:rPr>
              <a:t>       </a:t>
            </a:r>
            <a:r>
              <a:rPr lang="es-ES" sz="1400" dirty="0">
                <a:solidFill>
                  <a:prstClr val="black"/>
                </a:solidFill>
                <a:latin typeface="Times New Roman" panose="02020603050405020304" pitchFamily="18" charset="0"/>
                <a:cs typeface="Times New Roman" panose="02020603050405020304" pitchFamily="18" charset="0"/>
              </a:rPr>
              <a:t>  </a:t>
            </a:r>
            <a:endParaRPr lang="es-EC" sz="1400" dirty="0">
              <a:solidFill>
                <a:prstClr val="black"/>
              </a:solidFill>
              <a:latin typeface="Times New Roman" panose="02020603050405020304" pitchFamily="18" charset="0"/>
              <a:cs typeface="Times New Roman" panose="02020603050405020304" pitchFamily="18" charset="0"/>
            </a:endParaRPr>
          </a:p>
          <a:p>
            <a:pPr algn="ctr"/>
            <a:r>
              <a:rPr lang="es-ES" sz="1600" b="1" dirty="0">
                <a:solidFill>
                  <a:prstClr val="black"/>
                </a:solidFill>
                <a:latin typeface="Times New Roman" panose="02020603050405020304" pitchFamily="18" charset="0"/>
                <a:cs typeface="Times New Roman" panose="02020603050405020304" pitchFamily="18" charset="0"/>
              </a:rPr>
              <a:t>DIRECTOR: ING. </a:t>
            </a:r>
            <a:r>
              <a:rPr lang="es-ES" sz="1600" b="1" dirty="0" smtClean="0">
                <a:solidFill>
                  <a:prstClr val="black"/>
                </a:solidFill>
                <a:latin typeface="Times New Roman" panose="02020603050405020304" pitchFamily="18" charset="0"/>
                <a:cs typeface="Times New Roman" panose="02020603050405020304" pitchFamily="18" charset="0"/>
              </a:rPr>
              <a:t>HUGO FABIÁN BONIFAZ GARCÍA,</a:t>
            </a:r>
            <a:r>
              <a:rPr lang="es-EC" sz="1600" b="1" dirty="0" smtClean="0">
                <a:solidFill>
                  <a:prstClr val="black"/>
                </a:solidFill>
                <a:latin typeface="Times New Roman" panose="02020603050405020304" pitchFamily="18" charset="0"/>
                <a:cs typeface="Times New Roman" panose="02020603050405020304" pitchFamily="18" charset="0"/>
              </a:rPr>
              <a:t> Mgs.</a:t>
            </a:r>
            <a:r>
              <a:rPr lang="es-ES" sz="1600" b="1" dirty="0">
                <a:solidFill>
                  <a:prstClr val="black"/>
                </a:solidFill>
                <a:latin typeface="Times New Roman" panose="02020603050405020304" pitchFamily="18" charset="0"/>
                <a:cs typeface="Times New Roman" panose="02020603050405020304" pitchFamily="18" charset="0"/>
              </a:rPr>
              <a:t> </a:t>
            </a:r>
            <a:endParaRPr lang="es-EC" sz="1600" dirty="0">
              <a:solidFill>
                <a:prstClr val="black"/>
              </a:solidFill>
              <a:latin typeface="Times New Roman" panose="02020603050405020304" pitchFamily="18" charset="0"/>
              <a:cs typeface="Times New Roman" panose="02020603050405020304" pitchFamily="18" charset="0"/>
            </a:endParaRPr>
          </a:p>
          <a:p>
            <a:pPr algn="ctr"/>
            <a:endParaRPr lang="es-ES" sz="1400" b="1" dirty="0">
              <a:solidFill>
                <a:prstClr val="black"/>
              </a:solidFill>
              <a:latin typeface="Times New Roman" panose="02020603050405020304" pitchFamily="18" charset="0"/>
              <a:cs typeface="Times New Roman" panose="02020603050405020304" pitchFamily="18" charset="0"/>
            </a:endParaRPr>
          </a:p>
          <a:p>
            <a:pPr algn="ctr"/>
            <a:r>
              <a:rPr lang="es-ES" sz="1600" b="1" dirty="0">
                <a:solidFill>
                  <a:prstClr val="black"/>
                </a:solidFill>
                <a:latin typeface="Times New Roman" panose="02020603050405020304" pitchFamily="18" charset="0"/>
                <a:cs typeface="Times New Roman" panose="02020603050405020304" pitchFamily="18" charset="0"/>
              </a:rPr>
              <a:t>SANGOLQUÍ - </a:t>
            </a:r>
            <a:r>
              <a:rPr lang="es-ES_tradnl" sz="1600" b="1" dirty="0">
                <a:solidFill>
                  <a:prstClr val="black"/>
                </a:solidFill>
                <a:latin typeface="Times New Roman" panose="02020603050405020304" pitchFamily="18" charset="0"/>
                <a:cs typeface="Times New Roman" panose="02020603050405020304" pitchFamily="18" charset="0"/>
              </a:rPr>
              <a:t>2020</a:t>
            </a:r>
            <a:endParaRPr lang="es-EC" sz="1600" b="1" dirty="0">
              <a:solidFill>
                <a:prstClr val="black"/>
              </a:solidFill>
              <a:latin typeface="Times New Roman" panose="02020603050405020304" pitchFamily="18" charset="0"/>
              <a:cs typeface="Times New Roman" panose="02020603050405020304" pitchFamily="18" charset="0"/>
            </a:endParaRPr>
          </a:p>
          <a:p>
            <a:pPr algn="ctr"/>
            <a:endParaRPr lang="es-ES" sz="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10131742" y="3956535"/>
            <a:ext cx="1244188" cy="1244188"/>
          </a:xfrm>
          <a:prstGeom prst="rect">
            <a:avLst/>
          </a:prstGeom>
        </p:spPr>
      </p:pic>
      <p:pic>
        <p:nvPicPr>
          <p:cNvPr id="6" name="Imagen 5"/>
          <p:cNvPicPr>
            <a:picLocks noChangeAspect="1"/>
          </p:cNvPicPr>
          <p:nvPr/>
        </p:nvPicPr>
        <p:blipFill>
          <a:blip r:embed="rId3"/>
          <a:stretch>
            <a:fillRect/>
          </a:stretch>
        </p:blipFill>
        <p:spPr>
          <a:xfrm>
            <a:off x="2139180" y="3956535"/>
            <a:ext cx="1358400" cy="1244188"/>
          </a:xfrm>
          <a:prstGeom prst="rect">
            <a:avLst/>
          </a:prstGeom>
        </p:spPr>
      </p:pic>
      <p:sp>
        <p:nvSpPr>
          <p:cNvPr id="7" name="Marcador de fecha 6"/>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1940541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4671060"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MARCO TEÓRICO</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403859" y="687975"/>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Transporte de sedimentos</a:t>
            </a:r>
            <a:endParaRPr lang="en-US" sz="2400" b="1" i="1" dirty="0">
              <a:latin typeface="Times New Roman" panose="02020603050405020304" pitchFamily="18" charset="0"/>
              <a:cs typeface="Times New Roman" panose="02020603050405020304" pitchFamily="18" charset="0"/>
            </a:endParaRPr>
          </a:p>
        </p:txBody>
      </p:sp>
      <p:graphicFrame>
        <p:nvGraphicFramePr>
          <p:cNvPr id="10" name="Diagrama 9"/>
          <p:cNvGraphicFramePr/>
          <p:nvPr>
            <p:extLst>
              <p:ext uri="{D42A27DB-BD31-4B8C-83A1-F6EECF244321}">
                <p14:modId xmlns:p14="http://schemas.microsoft.com/office/powerpoint/2010/main" val="2522427451"/>
              </p:ext>
            </p:extLst>
          </p:nvPr>
        </p:nvGraphicFramePr>
        <p:xfrm>
          <a:off x="307697" y="1271446"/>
          <a:ext cx="10717354" cy="4515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Rectángulo"/>
          <p:cNvSpPr/>
          <p:nvPr/>
        </p:nvSpPr>
        <p:spPr>
          <a:xfrm>
            <a:off x="968634" y="5599022"/>
            <a:ext cx="3068019" cy="307777"/>
          </a:xfrm>
          <a:prstGeom prst="rect">
            <a:avLst/>
          </a:prstGeom>
        </p:spPr>
        <p:txBody>
          <a:bodyPr wrap="none">
            <a:spAutoFit/>
          </a:bodyPr>
          <a:lstStyle/>
          <a:p>
            <a:r>
              <a:rPr lang="es-EC" sz="1400" b="1" i="1" dirty="0"/>
              <a:t>Fuente: </a:t>
            </a:r>
            <a:r>
              <a:rPr lang="es-EC" sz="1400" i="1" dirty="0" smtClean="0"/>
              <a:t>(Rivero, Urbina &amp; Yepéz. </a:t>
            </a:r>
            <a:r>
              <a:rPr lang="es-EC" sz="1400" i="1" dirty="0"/>
              <a:t>, </a:t>
            </a:r>
            <a:r>
              <a:rPr lang="es-EC" sz="1400" i="1" dirty="0" smtClean="0"/>
              <a:t>2016)</a:t>
            </a:r>
            <a:endParaRPr lang="es-EC" sz="1400" i="1" dirty="0"/>
          </a:p>
        </p:txBody>
      </p:sp>
      <p:sp>
        <p:nvSpPr>
          <p:cNvPr id="5" name="Marcador de fecha 4"/>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3031277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403859" y="0"/>
            <a:ext cx="7066085"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GEOLOGÍA DE LA ZONA</a:t>
            </a:r>
            <a:endParaRPr lang="en-US" sz="2800" b="1" dirty="0">
              <a:latin typeface="Times New Roman" panose="02020603050405020304" pitchFamily="18" charset="0"/>
              <a:cs typeface="Times New Roman" panose="02020603050405020304" pitchFamily="18" charset="0"/>
            </a:endParaRPr>
          </a:p>
        </p:txBody>
      </p:sp>
      <p:sp>
        <p:nvSpPr>
          <p:cNvPr id="5" name="4 Rectángulo"/>
          <p:cNvSpPr/>
          <p:nvPr/>
        </p:nvSpPr>
        <p:spPr>
          <a:xfrm>
            <a:off x="495044" y="810623"/>
            <a:ext cx="1467068" cy="369332"/>
          </a:xfrm>
          <a:prstGeom prst="rect">
            <a:avLst/>
          </a:prstGeom>
        </p:spPr>
        <p:txBody>
          <a:bodyPr wrap="none">
            <a:spAutoFit/>
          </a:bodyPr>
          <a:lstStyle/>
          <a:p>
            <a:r>
              <a:rPr lang="es-MX" b="1" dirty="0">
                <a:latin typeface="Times New Roman" panose="02020603050405020304" pitchFamily="18" charset="0"/>
                <a:cs typeface="Times New Roman" panose="02020603050405020304" pitchFamily="18" charset="0"/>
              </a:rPr>
              <a:t>GEOLOGÍA</a:t>
            </a:r>
            <a:endParaRPr lang="es-EC" dirty="0"/>
          </a:p>
        </p:txBody>
      </p:sp>
      <p:graphicFrame>
        <p:nvGraphicFramePr>
          <p:cNvPr id="6" name="5 Diagrama"/>
          <p:cNvGraphicFramePr/>
          <p:nvPr>
            <p:extLst>
              <p:ext uri="{D42A27DB-BD31-4B8C-83A1-F6EECF244321}">
                <p14:modId xmlns:p14="http://schemas.microsoft.com/office/powerpoint/2010/main" val="231257551"/>
              </p:ext>
            </p:extLst>
          </p:nvPr>
        </p:nvGraphicFramePr>
        <p:xfrm>
          <a:off x="329809" y="995289"/>
          <a:ext cx="7759114" cy="5124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6 Imagen"/>
          <p:cNvPicPr/>
          <p:nvPr/>
        </p:nvPicPr>
        <p:blipFill>
          <a:blip r:embed="rId7"/>
          <a:stretch>
            <a:fillRect/>
          </a:stretch>
        </p:blipFill>
        <p:spPr>
          <a:xfrm>
            <a:off x="8299938" y="1302993"/>
            <a:ext cx="3655548" cy="2678165"/>
          </a:xfrm>
          <a:prstGeom prst="rect">
            <a:avLst/>
          </a:prstGeom>
        </p:spPr>
      </p:pic>
      <p:sp>
        <p:nvSpPr>
          <p:cNvPr id="8" name="7 Rectángulo"/>
          <p:cNvSpPr/>
          <p:nvPr/>
        </p:nvSpPr>
        <p:spPr>
          <a:xfrm>
            <a:off x="8531694" y="4518013"/>
            <a:ext cx="3423792" cy="646331"/>
          </a:xfrm>
          <a:prstGeom prst="rect">
            <a:avLst/>
          </a:prstGeom>
        </p:spPr>
        <p:txBody>
          <a:bodyPr wrap="square">
            <a:spAutoFit/>
          </a:bodyPr>
          <a:lstStyle/>
          <a:p>
            <a:r>
              <a:rPr lang="es-EC" dirty="0">
                <a:latin typeface="Times New Roman" panose="02020603050405020304" pitchFamily="18" charset="0"/>
                <a:cs typeface="Times New Roman" panose="02020603050405020304" pitchFamily="18" charset="0"/>
              </a:rPr>
              <a:t>Mapa geológico de la Cuenca hidrográfica del río Coca</a:t>
            </a:r>
          </a:p>
        </p:txBody>
      </p:sp>
      <p:sp>
        <p:nvSpPr>
          <p:cNvPr id="2" name="1 Rectángulo"/>
          <p:cNvSpPr/>
          <p:nvPr/>
        </p:nvSpPr>
        <p:spPr>
          <a:xfrm>
            <a:off x="8084864" y="3981158"/>
            <a:ext cx="1946751" cy="307777"/>
          </a:xfrm>
          <a:prstGeom prst="rect">
            <a:avLst/>
          </a:prstGeom>
        </p:spPr>
        <p:txBody>
          <a:bodyPr wrap="none">
            <a:spAutoFit/>
          </a:bodyPr>
          <a:lstStyle/>
          <a:p>
            <a:r>
              <a:rPr lang="es-EC" sz="1400" i="1" dirty="0"/>
              <a:t>Fuente: (Andrade, 2016)</a:t>
            </a:r>
          </a:p>
        </p:txBody>
      </p:sp>
      <p:sp>
        <p:nvSpPr>
          <p:cNvPr id="10" name="Marcador de fecha 9"/>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1596451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nvPr>
        </p:nvGraphicFramePr>
        <p:xfrm>
          <a:off x="235047" y="7196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2 Imagen" descr="D:\UNIVERSIDAD ESPE\TESIS II\Respaldo Fotográfico\ENSAYOS SÍSMICA\19-06-2020\WhatsApp Image 2020-06-19 at 16.42.08.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02212" y="1019711"/>
            <a:ext cx="3279604" cy="2609753"/>
          </a:xfrm>
          <a:prstGeom prst="rect">
            <a:avLst/>
          </a:prstGeom>
          <a:noFill/>
          <a:ln>
            <a:noFill/>
          </a:ln>
        </p:spPr>
      </p:pic>
      <p:pic>
        <p:nvPicPr>
          <p:cNvPr id="4" name="3 Imagen"/>
          <p:cNvPicPr/>
          <p:nvPr/>
        </p:nvPicPr>
        <p:blipFill>
          <a:blip r:embed="rId8"/>
          <a:stretch>
            <a:fillRect/>
          </a:stretch>
        </p:blipFill>
        <p:spPr>
          <a:xfrm>
            <a:off x="8825848" y="3854548"/>
            <a:ext cx="2832332" cy="2000543"/>
          </a:xfrm>
          <a:prstGeom prst="rect">
            <a:avLst/>
          </a:prstGeom>
        </p:spPr>
      </p:pic>
      <p:sp>
        <p:nvSpPr>
          <p:cNvPr id="5" name="Título 1"/>
          <p:cNvSpPr txBox="1">
            <a:spLocks/>
          </p:cNvSpPr>
          <p:nvPr/>
        </p:nvSpPr>
        <p:spPr>
          <a:xfrm>
            <a:off x="440870" y="0"/>
            <a:ext cx="7066085" cy="55702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smtClean="0">
                <a:latin typeface="Times New Roman" panose="02020603050405020304" pitchFamily="18" charset="0"/>
                <a:cs typeface="Times New Roman" panose="02020603050405020304" pitchFamily="18" charset="0"/>
              </a:rPr>
              <a:t>ENSAYOS</a:t>
            </a:r>
            <a:endParaRPr lang="en-US" sz="2800" b="1" dirty="0">
              <a:latin typeface="Times New Roman" panose="02020603050405020304" pitchFamily="18" charset="0"/>
              <a:cs typeface="Times New Roman" panose="02020603050405020304" pitchFamily="18" charset="0"/>
            </a:endParaRPr>
          </a:p>
        </p:txBody>
      </p:sp>
      <p:sp>
        <p:nvSpPr>
          <p:cNvPr id="8" name="Marcador de fecha 7"/>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35117139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75326" y="0"/>
            <a:ext cx="6957482" cy="523220"/>
          </a:xfrm>
          <a:prstGeom prst="rect">
            <a:avLst/>
          </a:prstGeom>
        </p:spPr>
        <p:txBody>
          <a:bodyPr wrap="none">
            <a:spAutoFit/>
          </a:bodyPr>
          <a:lstStyle/>
          <a:p>
            <a:r>
              <a:rPr lang="es-MX" sz="2800" b="1" dirty="0" smtClean="0">
                <a:latin typeface="Times New Roman" panose="02020603050405020304" pitchFamily="18" charset="0"/>
                <a:cs typeface="Times New Roman" panose="02020603050405020304" pitchFamily="18" charset="0"/>
              </a:rPr>
              <a:t>ENSAYO DE SÍSMICA DE REFRACCIÓN</a:t>
            </a:r>
            <a:endParaRPr lang="en-US" sz="2800" b="1" dirty="0">
              <a:latin typeface="Times New Roman" panose="02020603050405020304" pitchFamily="18" charset="0"/>
              <a:cs typeface="Times New Roman" panose="02020603050405020304" pitchFamily="18" charset="0"/>
            </a:endParaRPr>
          </a:p>
        </p:txBody>
      </p:sp>
      <p:pic>
        <p:nvPicPr>
          <p:cNvPr id="4" name="3 Imagen" descr="D:\UNIVERSIDAD ESPE\TESIS II\Respaldo Fotográfico\ENSAYOS SÍSMICA\18-06-2020\WhatsApp Image 2020-06-23 at 09.29.15.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226" y="1179656"/>
            <a:ext cx="2164080" cy="2885440"/>
          </a:xfrm>
          <a:prstGeom prst="rect">
            <a:avLst/>
          </a:prstGeom>
          <a:noFill/>
          <a:ln>
            <a:noFill/>
          </a:ln>
        </p:spPr>
      </p:pic>
      <p:sp>
        <p:nvSpPr>
          <p:cNvPr id="6" name="5 Rectángulo"/>
          <p:cNvSpPr/>
          <p:nvPr/>
        </p:nvSpPr>
        <p:spPr>
          <a:xfrm>
            <a:off x="0" y="4208976"/>
            <a:ext cx="3912289" cy="369332"/>
          </a:xfrm>
          <a:prstGeom prst="rect">
            <a:avLst/>
          </a:prstGeom>
        </p:spPr>
        <p:txBody>
          <a:bodyPr wrap="none">
            <a:spAutoFit/>
          </a:bodyPr>
          <a:lstStyle/>
          <a:p>
            <a:r>
              <a:rPr lang="es-EC" dirty="0">
                <a:latin typeface="Times New Roman" pitchFamily="18" charset="0"/>
                <a:cs typeface="Times New Roman" pitchFamily="18" charset="0"/>
              </a:rPr>
              <a:t>Margen Izquierdo del Río Coca Km 106</a:t>
            </a:r>
          </a:p>
        </p:txBody>
      </p:sp>
      <p:pic>
        <p:nvPicPr>
          <p:cNvPr id="8" name="7 Imagen" descr="D:\UNIVERSIDAD ESPE\TESIS II\Respaldo Fotográfico\ENSAYOS SÍSMICA\19-06-2020\WhatsApp Image 2020-06-19 at 16.42.08.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2448" y="1449976"/>
            <a:ext cx="3070721" cy="2476711"/>
          </a:xfrm>
          <a:prstGeom prst="rect">
            <a:avLst/>
          </a:prstGeom>
          <a:noFill/>
          <a:ln>
            <a:noFill/>
          </a:ln>
        </p:spPr>
      </p:pic>
      <p:sp>
        <p:nvSpPr>
          <p:cNvPr id="9" name="8 Rectángulo"/>
          <p:cNvSpPr/>
          <p:nvPr/>
        </p:nvSpPr>
        <p:spPr>
          <a:xfrm>
            <a:off x="4143442" y="4208976"/>
            <a:ext cx="3912289" cy="369332"/>
          </a:xfrm>
          <a:prstGeom prst="rect">
            <a:avLst/>
          </a:prstGeom>
        </p:spPr>
        <p:txBody>
          <a:bodyPr wrap="none">
            <a:spAutoFit/>
          </a:bodyPr>
          <a:lstStyle/>
          <a:p>
            <a:r>
              <a:rPr lang="es-EC" dirty="0">
                <a:latin typeface="Times New Roman" pitchFamily="18" charset="0"/>
                <a:cs typeface="Times New Roman" pitchFamily="18" charset="0"/>
              </a:rPr>
              <a:t>Margen Izquierdo del Río Coca Km 105</a:t>
            </a:r>
          </a:p>
        </p:txBody>
      </p:sp>
      <p:pic>
        <p:nvPicPr>
          <p:cNvPr id="12" name="1 Imagen" descr="D:\UNIVERSIDAD ESPE\TESIS II\Respaldo Fotográfico\ENSAYOS SÍSMICA\19-06-2020\WhatsApp Image 2020-06-23 at 09.39.47.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81746" y="844858"/>
            <a:ext cx="2071961" cy="2995916"/>
          </a:xfrm>
          <a:prstGeom prst="rect">
            <a:avLst/>
          </a:prstGeom>
          <a:noFill/>
          <a:ln>
            <a:noFill/>
          </a:ln>
        </p:spPr>
      </p:pic>
      <p:sp>
        <p:nvSpPr>
          <p:cNvPr id="13" name="2 Rectángulo"/>
          <p:cNvSpPr/>
          <p:nvPr/>
        </p:nvSpPr>
        <p:spPr>
          <a:xfrm>
            <a:off x="8286884" y="4208976"/>
            <a:ext cx="3912289" cy="369332"/>
          </a:xfrm>
          <a:prstGeom prst="rect">
            <a:avLst/>
          </a:prstGeom>
        </p:spPr>
        <p:txBody>
          <a:bodyPr wrap="none">
            <a:spAutoFit/>
          </a:bodyPr>
          <a:lstStyle/>
          <a:p>
            <a:r>
              <a:rPr lang="es-EC" dirty="0">
                <a:latin typeface="Times New Roman" pitchFamily="18" charset="0"/>
                <a:cs typeface="Times New Roman" pitchFamily="18" charset="0"/>
              </a:rPr>
              <a:t>Margen Izquierdo del Río Coca Km 105</a:t>
            </a:r>
          </a:p>
        </p:txBody>
      </p:sp>
      <p:sp>
        <p:nvSpPr>
          <p:cNvPr id="3" name="Rectángulo 2"/>
          <p:cNvSpPr/>
          <p:nvPr/>
        </p:nvSpPr>
        <p:spPr>
          <a:xfrm>
            <a:off x="2839808" y="4946510"/>
            <a:ext cx="6096000" cy="646331"/>
          </a:xfrm>
          <a:prstGeom prst="rect">
            <a:avLst/>
          </a:prstGeom>
        </p:spPr>
        <p:txBody>
          <a:bodyPr>
            <a:spAutoFit/>
          </a:bodyPr>
          <a:lstStyle/>
          <a:p>
            <a:r>
              <a:rPr lang="es-ES" dirty="0" smtClean="0">
                <a:latin typeface="Times New Roman" panose="02020603050405020304" pitchFamily="18" charset="0"/>
                <a:ea typeface="Calibri" panose="020F0502020204030204" pitchFamily="34" charset="0"/>
                <a:cs typeface="Times New Roman" panose="02020603050405020304" pitchFamily="18" charset="0"/>
              </a:rPr>
              <a:t>Las líneas de </a:t>
            </a:r>
            <a:r>
              <a:rPr lang="es-ES" dirty="0">
                <a:latin typeface="Times New Roman" panose="02020603050405020304" pitchFamily="18" charset="0"/>
                <a:ea typeface="Calibri" panose="020F0502020204030204" pitchFamily="34" charset="0"/>
                <a:cs typeface="Times New Roman" panose="02020603050405020304" pitchFamily="18" charset="0"/>
              </a:rPr>
              <a:t>Sísmica de Refracción </a:t>
            </a:r>
            <a:r>
              <a:rPr lang="es-ES" dirty="0" smtClean="0">
                <a:latin typeface="Times New Roman" panose="02020603050405020304" pitchFamily="18" charset="0"/>
                <a:ea typeface="Calibri" panose="020F0502020204030204" pitchFamily="34" charset="0"/>
                <a:cs typeface="Times New Roman" panose="02020603050405020304" pitchFamily="18" charset="0"/>
              </a:rPr>
              <a:t>se los realizó según </a:t>
            </a:r>
            <a:r>
              <a:rPr lang="es-ES" dirty="0">
                <a:latin typeface="Times New Roman" panose="02020603050405020304" pitchFamily="18" charset="0"/>
                <a:ea typeface="Calibri" panose="020F0502020204030204" pitchFamily="34" charset="0"/>
                <a:cs typeface="Times New Roman" panose="02020603050405020304" pitchFamily="18" charset="0"/>
              </a:rPr>
              <a:t>lo recomendado en la norma ASTM D5777-00</a:t>
            </a:r>
            <a:endParaRPr lang="en-US" dirty="0">
              <a:latin typeface="Times New Roman" panose="02020603050405020304" pitchFamily="18" charset="0"/>
              <a:cs typeface="Times New Roman" panose="02020603050405020304" pitchFamily="18" charset="0"/>
            </a:endParaRPr>
          </a:p>
        </p:txBody>
      </p:sp>
      <p:sp>
        <p:nvSpPr>
          <p:cNvPr id="10" name="Marcador de fecha 9"/>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1975364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88079" y="866894"/>
            <a:ext cx="4438266" cy="369332"/>
          </a:xfrm>
          <a:prstGeom prst="rect">
            <a:avLst/>
          </a:prstGeom>
        </p:spPr>
        <p:txBody>
          <a:bodyPr wrap="none">
            <a:spAutoFit/>
          </a:bodyPr>
          <a:lstStyle/>
          <a:p>
            <a:pPr algn="just"/>
            <a:r>
              <a:rPr lang="es-EC" b="1" i="1" dirty="0">
                <a:latin typeface="Times New Roman" pitchFamily="18" charset="0"/>
                <a:cs typeface="Times New Roman" pitchFamily="18" charset="0"/>
              </a:rPr>
              <a:t>Procedimiento de toma de registros sísmicos</a:t>
            </a:r>
          </a:p>
        </p:txBody>
      </p:sp>
      <p:pic>
        <p:nvPicPr>
          <p:cNvPr id="6" name="5 Imagen" descr="D:\UNIVERSIDAD ESPE\TESIS II\Respaldo Fotográfico\ENSAYOS SÍSMICA\19-06-2020\IMG_20200619_12281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100" y="2717075"/>
            <a:ext cx="1682763" cy="1228868"/>
          </a:xfrm>
          <a:prstGeom prst="rect">
            <a:avLst/>
          </a:prstGeom>
          <a:noFill/>
          <a:ln>
            <a:noFill/>
          </a:ln>
        </p:spPr>
      </p:pic>
      <p:pic>
        <p:nvPicPr>
          <p:cNvPr id="11" name="2 Imagen"/>
          <p:cNvPicPr/>
          <p:nvPr/>
        </p:nvPicPr>
        <p:blipFill>
          <a:blip r:embed="rId3"/>
          <a:stretch>
            <a:fillRect/>
          </a:stretch>
        </p:blipFill>
        <p:spPr>
          <a:xfrm>
            <a:off x="2011680" y="1724297"/>
            <a:ext cx="4219303" cy="3303201"/>
          </a:xfrm>
          <a:prstGeom prst="rect">
            <a:avLst/>
          </a:prstGeom>
        </p:spPr>
      </p:pic>
      <p:graphicFrame>
        <p:nvGraphicFramePr>
          <p:cNvPr id="12" name="4 Tabla"/>
          <p:cNvGraphicFramePr>
            <a:graphicFrameLocks noGrp="1"/>
          </p:cNvGraphicFramePr>
          <p:nvPr>
            <p:extLst>
              <p:ext uri="{D42A27DB-BD31-4B8C-83A1-F6EECF244321}">
                <p14:modId xmlns:p14="http://schemas.microsoft.com/office/powerpoint/2010/main" val="90010394"/>
              </p:ext>
            </p:extLst>
          </p:nvPr>
        </p:nvGraphicFramePr>
        <p:xfrm>
          <a:off x="6361612" y="866894"/>
          <a:ext cx="5682344" cy="5212080"/>
        </p:xfrm>
        <a:graphic>
          <a:graphicData uri="http://schemas.openxmlformats.org/drawingml/2006/table">
            <a:tbl>
              <a:tblPr firstRow="1" firstCol="1" bandRow="1">
                <a:tableStyleId>{5C22544A-7EE6-4342-B048-85BDC9FD1C3A}</a:tableStyleId>
              </a:tblPr>
              <a:tblGrid>
                <a:gridCol w="1075099">
                  <a:extLst>
                    <a:ext uri="{9D8B030D-6E8A-4147-A177-3AD203B41FA5}">
                      <a16:colId xmlns:a16="http://schemas.microsoft.com/office/drawing/2014/main" xmlns="" val="20000"/>
                    </a:ext>
                  </a:extLst>
                </a:gridCol>
                <a:gridCol w="704610">
                  <a:extLst>
                    <a:ext uri="{9D8B030D-6E8A-4147-A177-3AD203B41FA5}">
                      <a16:colId xmlns:a16="http://schemas.microsoft.com/office/drawing/2014/main" xmlns="" val="20001"/>
                    </a:ext>
                  </a:extLst>
                </a:gridCol>
                <a:gridCol w="829622">
                  <a:extLst>
                    <a:ext uri="{9D8B030D-6E8A-4147-A177-3AD203B41FA5}">
                      <a16:colId xmlns:a16="http://schemas.microsoft.com/office/drawing/2014/main" xmlns="" val="20002"/>
                    </a:ext>
                  </a:extLst>
                </a:gridCol>
                <a:gridCol w="937587">
                  <a:extLst>
                    <a:ext uri="{9D8B030D-6E8A-4147-A177-3AD203B41FA5}">
                      <a16:colId xmlns:a16="http://schemas.microsoft.com/office/drawing/2014/main" xmlns="" val="20003"/>
                    </a:ext>
                  </a:extLst>
                </a:gridCol>
                <a:gridCol w="937587">
                  <a:extLst>
                    <a:ext uri="{9D8B030D-6E8A-4147-A177-3AD203B41FA5}">
                      <a16:colId xmlns:a16="http://schemas.microsoft.com/office/drawing/2014/main" xmlns="" val="20004"/>
                    </a:ext>
                  </a:extLst>
                </a:gridCol>
                <a:gridCol w="745524">
                  <a:extLst>
                    <a:ext uri="{9D8B030D-6E8A-4147-A177-3AD203B41FA5}">
                      <a16:colId xmlns:a16="http://schemas.microsoft.com/office/drawing/2014/main" xmlns="" val="20005"/>
                    </a:ext>
                  </a:extLst>
                </a:gridCol>
                <a:gridCol w="452315">
                  <a:extLst>
                    <a:ext uri="{9D8B030D-6E8A-4147-A177-3AD203B41FA5}">
                      <a16:colId xmlns:a16="http://schemas.microsoft.com/office/drawing/2014/main" xmlns="" val="20006"/>
                    </a:ext>
                  </a:extLst>
                </a:gridCol>
              </a:tblGrid>
              <a:tr h="245222">
                <a:tc>
                  <a:txBody>
                    <a:bodyPr/>
                    <a:lstStyle/>
                    <a:p>
                      <a:endParaRPr lang="es-EC" sz="1200" dirty="0">
                        <a:solidFill>
                          <a:srgbClr val="000000"/>
                        </a:solidFill>
                        <a:effectLst/>
                        <a:latin typeface="Times New Roman" panose="02020603050405020304" pitchFamily="18" charset="0"/>
                        <a:cs typeface="Times New Roman" panose="02020603050405020304" pitchFamily="18" charset="0"/>
                      </a:endParaRPr>
                    </a:p>
                  </a:txBody>
                  <a:tcPr marL="67901" marR="67901" marT="0" marB="0"/>
                </a:tc>
                <a:tc>
                  <a:txBody>
                    <a:bodyPr/>
                    <a:lstStyle/>
                    <a:p>
                      <a:endParaRPr lang="es-EC" sz="1200" dirty="0">
                        <a:solidFill>
                          <a:srgbClr val="000000"/>
                        </a:solidFill>
                        <a:effectLst/>
                        <a:latin typeface="Times New Roman" panose="02020603050405020304" pitchFamily="18" charset="0"/>
                        <a:cs typeface="Times New Roman" panose="02020603050405020304" pitchFamily="18" charset="0"/>
                      </a:endParaRPr>
                    </a:p>
                  </a:txBody>
                  <a:tcPr marL="67901" marR="67901" marT="0" marB="0"/>
                </a:tc>
                <a:tc>
                  <a:txBody>
                    <a:bodyPr/>
                    <a:lstStyle/>
                    <a:p>
                      <a:endParaRPr lang="es-EC" sz="1200" dirty="0">
                        <a:solidFill>
                          <a:srgbClr val="000000"/>
                        </a:solidFill>
                        <a:effectLst/>
                        <a:latin typeface="Times New Roman" panose="02020603050405020304" pitchFamily="18" charset="0"/>
                        <a:cs typeface="Times New Roman" panose="02020603050405020304" pitchFamily="18" charset="0"/>
                      </a:endParaRPr>
                    </a:p>
                  </a:txBody>
                  <a:tcPr marL="67901" marR="67901" marT="0" marB="0"/>
                </a:tc>
                <a:tc>
                  <a:txBody>
                    <a:bodyPr/>
                    <a:lstStyle/>
                    <a:p>
                      <a:endParaRPr lang="es-EC" sz="1200" dirty="0">
                        <a:solidFill>
                          <a:srgbClr val="000000"/>
                        </a:solidFill>
                        <a:effectLst/>
                        <a:latin typeface="Times New Roman" panose="02020603050405020304" pitchFamily="18" charset="0"/>
                        <a:cs typeface="Times New Roman" panose="02020603050405020304" pitchFamily="18" charset="0"/>
                      </a:endParaRPr>
                    </a:p>
                  </a:txBody>
                  <a:tcPr marL="67901" marR="67901" marT="0" marB="0"/>
                </a:tc>
                <a:tc>
                  <a:txBody>
                    <a:bodyPr/>
                    <a:lstStyle/>
                    <a:p>
                      <a:endParaRPr lang="es-EC" sz="1200" dirty="0">
                        <a:solidFill>
                          <a:srgbClr val="000000"/>
                        </a:solidFill>
                        <a:effectLst/>
                        <a:latin typeface="Times New Roman" panose="02020603050405020304" pitchFamily="18" charset="0"/>
                        <a:cs typeface="Times New Roman" panose="02020603050405020304" pitchFamily="18" charset="0"/>
                      </a:endParaRPr>
                    </a:p>
                  </a:txBody>
                  <a:tcPr marL="67901" marR="67901" marT="0" marB="0"/>
                </a:tc>
                <a:tc gridSpan="2">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ANÁLISIS</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hMerge="1">
                  <a:txBody>
                    <a:bodyPr/>
                    <a:lstStyle/>
                    <a:p>
                      <a:endParaRPr lang="es-EC"/>
                    </a:p>
                  </a:txBody>
                  <a:tcPr/>
                </a:tc>
                <a:extLst>
                  <a:ext uri="{0D108BD9-81ED-4DB2-BD59-A6C34878D82A}">
                    <a16:rowId xmlns:a16="http://schemas.microsoft.com/office/drawing/2014/main" xmlns="" val="10000"/>
                  </a:ext>
                </a:extLst>
              </a:tr>
              <a:tr h="735665">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Sitio</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Línea Sísmica</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Config.</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No. Canales</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Longitud (M)</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Vs</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No. Registros</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extLst>
                  <a:ext uri="{0D108BD9-81ED-4DB2-BD59-A6C34878D82A}">
                    <a16:rowId xmlns:a16="http://schemas.microsoft.com/office/drawing/2014/main" xmlns="" val="10001"/>
                  </a:ext>
                </a:extLst>
              </a:tr>
              <a:tr h="490689">
                <a:tc rowSpan="2">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Terreno del “Margen Izquierdo del Río Coca Km 106” Línea 1</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Ls1</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Lineal</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12,0</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27,5</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Activo</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11</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extLst>
                  <a:ext uri="{0D108BD9-81ED-4DB2-BD59-A6C34878D82A}">
                    <a16:rowId xmlns:a16="http://schemas.microsoft.com/office/drawing/2014/main" xmlns="" val="10002"/>
                  </a:ext>
                </a:extLst>
              </a:tr>
              <a:tr h="854655">
                <a:tc vMerge="1">
                  <a:txBody>
                    <a:bodyPr/>
                    <a:lstStyle/>
                    <a:p>
                      <a:endParaRPr lang="es-EC"/>
                    </a:p>
                  </a:txBody>
                  <a:tcPr/>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Ls2</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Lineal</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12,0</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27,5</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Pasivo</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20</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extLst>
                  <a:ext uri="{0D108BD9-81ED-4DB2-BD59-A6C34878D82A}">
                    <a16:rowId xmlns:a16="http://schemas.microsoft.com/office/drawing/2014/main" xmlns="" val="10003"/>
                  </a:ext>
                </a:extLst>
              </a:tr>
              <a:tr h="511960">
                <a:tc rowSpan="2">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Terreno del “Margen Izquierdo del Río Coca Km 105” Línea 2</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Ls3</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Lineal</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12,0</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33,0</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Activo</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11</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extLst>
                  <a:ext uri="{0D108BD9-81ED-4DB2-BD59-A6C34878D82A}">
                    <a16:rowId xmlns:a16="http://schemas.microsoft.com/office/drawing/2014/main" xmlns="" val="10004"/>
                  </a:ext>
                </a:extLst>
              </a:tr>
              <a:tr h="833385">
                <a:tc vMerge="1">
                  <a:txBody>
                    <a:bodyPr/>
                    <a:lstStyle/>
                    <a:p>
                      <a:endParaRPr lang="es-EC"/>
                    </a:p>
                  </a:txBody>
                  <a:tcPr/>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Ls4</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Lineal</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12,0</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33,0</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Pasivo</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20</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extLst>
                  <a:ext uri="{0D108BD9-81ED-4DB2-BD59-A6C34878D82A}">
                    <a16:rowId xmlns:a16="http://schemas.microsoft.com/office/drawing/2014/main" xmlns="" val="10005"/>
                  </a:ext>
                </a:extLst>
              </a:tr>
              <a:tr h="469914">
                <a:tc rowSpan="2">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Terreno del “Margen Izquierdo del Río Coca Km 105” Línea 3</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Ls5</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Lineal</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12,0</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27,5</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Activo</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11</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extLst>
                  <a:ext uri="{0D108BD9-81ED-4DB2-BD59-A6C34878D82A}">
                    <a16:rowId xmlns:a16="http://schemas.microsoft.com/office/drawing/2014/main" xmlns="" val="10006"/>
                  </a:ext>
                </a:extLst>
              </a:tr>
              <a:tr h="875432">
                <a:tc vMerge="1">
                  <a:txBody>
                    <a:bodyPr/>
                    <a:lstStyle/>
                    <a:p>
                      <a:endParaRPr lang="es-EC"/>
                    </a:p>
                  </a:txBody>
                  <a:tcPr/>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Ls6</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Lineal</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12,0</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27,5</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Pasivo</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tc>
                  <a:txBody>
                    <a:bodyPr/>
                    <a:lstStyle/>
                    <a:p>
                      <a:pPr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20</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7901" marR="67901" marT="0" marB="0"/>
                </a:tc>
                <a:extLst>
                  <a:ext uri="{0D108BD9-81ED-4DB2-BD59-A6C34878D82A}">
                    <a16:rowId xmlns:a16="http://schemas.microsoft.com/office/drawing/2014/main" xmlns="" val="10007"/>
                  </a:ext>
                </a:extLst>
              </a:tr>
            </a:tbl>
          </a:graphicData>
        </a:graphic>
      </p:graphicFrame>
      <p:sp>
        <p:nvSpPr>
          <p:cNvPr id="14" name="1 Rectángulo"/>
          <p:cNvSpPr/>
          <p:nvPr/>
        </p:nvSpPr>
        <p:spPr>
          <a:xfrm>
            <a:off x="3666719" y="1218418"/>
            <a:ext cx="909223" cy="369332"/>
          </a:xfrm>
          <a:prstGeom prst="rect">
            <a:avLst/>
          </a:prstGeom>
        </p:spPr>
        <p:txBody>
          <a:bodyPr wrap="none">
            <a:spAutoFit/>
          </a:bodyPr>
          <a:lstStyle/>
          <a:p>
            <a:pPr lvl="0"/>
            <a:r>
              <a:rPr lang="es-EC" b="1" i="1" dirty="0">
                <a:latin typeface="Times New Roman" panose="02020603050405020304" pitchFamily="18" charset="0"/>
                <a:cs typeface="Times New Roman" panose="02020603050405020304" pitchFamily="18" charset="0"/>
              </a:rPr>
              <a:t>Línea 3</a:t>
            </a:r>
            <a:endParaRPr lang="es-EC" dirty="0">
              <a:latin typeface="Times New Roman" panose="02020603050405020304" pitchFamily="18" charset="0"/>
              <a:cs typeface="Times New Roman" panose="02020603050405020304" pitchFamily="18" charset="0"/>
            </a:endParaRPr>
          </a:p>
        </p:txBody>
      </p:sp>
      <p:sp>
        <p:nvSpPr>
          <p:cNvPr id="15" name="3 Rectángulo"/>
          <p:cNvSpPr/>
          <p:nvPr/>
        </p:nvSpPr>
        <p:spPr>
          <a:xfrm>
            <a:off x="2079384" y="5192403"/>
            <a:ext cx="4216914" cy="646331"/>
          </a:xfrm>
          <a:prstGeom prst="rect">
            <a:avLst/>
          </a:prstGeom>
        </p:spPr>
        <p:txBody>
          <a:bodyPr wrap="square">
            <a:spAutoFit/>
          </a:bodyPr>
          <a:lstStyle/>
          <a:p>
            <a:r>
              <a:rPr lang="es-EC" dirty="0">
                <a:latin typeface="Times New Roman" panose="02020603050405020304" pitchFamily="18" charset="0"/>
                <a:cs typeface="Times New Roman" panose="02020603050405020304" pitchFamily="18" charset="0"/>
              </a:rPr>
              <a:t>Perfil de Cizalla del Margen Izquierdo del Río Coca Km 105</a:t>
            </a:r>
          </a:p>
        </p:txBody>
      </p:sp>
      <p:sp>
        <p:nvSpPr>
          <p:cNvPr id="9" name="1 Rectángulo"/>
          <p:cNvSpPr/>
          <p:nvPr/>
        </p:nvSpPr>
        <p:spPr>
          <a:xfrm>
            <a:off x="275326" y="0"/>
            <a:ext cx="6957482" cy="523220"/>
          </a:xfrm>
          <a:prstGeom prst="rect">
            <a:avLst/>
          </a:prstGeom>
        </p:spPr>
        <p:txBody>
          <a:bodyPr wrap="none">
            <a:spAutoFit/>
          </a:bodyPr>
          <a:lstStyle/>
          <a:p>
            <a:r>
              <a:rPr lang="es-MX" sz="2800" b="1" dirty="0" smtClean="0">
                <a:latin typeface="Times New Roman" panose="02020603050405020304" pitchFamily="18" charset="0"/>
                <a:cs typeface="Times New Roman" panose="02020603050405020304" pitchFamily="18" charset="0"/>
              </a:rPr>
              <a:t>ENSAYO DE SÍSMICA DE REFRACCIÓN</a:t>
            </a:r>
            <a:endParaRPr lang="en-US" sz="2800" b="1" dirty="0">
              <a:latin typeface="Times New Roman" panose="02020603050405020304" pitchFamily="18" charset="0"/>
              <a:cs typeface="Times New Roman" panose="02020603050405020304" pitchFamily="18" charset="0"/>
            </a:endParaRPr>
          </a:p>
        </p:txBody>
      </p:sp>
      <p:sp>
        <p:nvSpPr>
          <p:cNvPr id="5" name="Marcador de fecha 4"/>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2851632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513088917"/>
              </p:ext>
            </p:extLst>
          </p:nvPr>
        </p:nvGraphicFramePr>
        <p:xfrm>
          <a:off x="954755" y="1988331"/>
          <a:ext cx="10298979" cy="4088130"/>
        </p:xfrm>
        <a:graphic>
          <a:graphicData uri="http://schemas.openxmlformats.org/drawingml/2006/table">
            <a:tbl>
              <a:tblPr firstRow="1" firstCol="1" bandRow="1">
                <a:tableStyleId>{5C22544A-7EE6-4342-B048-85BDC9FD1C3A}</a:tableStyleId>
              </a:tblPr>
              <a:tblGrid>
                <a:gridCol w="2393483">
                  <a:extLst>
                    <a:ext uri="{9D8B030D-6E8A-4147-A177-3AD203B41FA5}">
                      <a16:colId xmlns:a16="http://schemas.microsoft.com/office/drawing/2014/main" xmlns="" val="20000"/>
                    </a:ext>
                  </a:extLst>
                </a:gridCol>
                <a:gridCol w="2232819">
                  <a:extLst>
                    <a:ext uri="{9D8B030D-6E8A-4147-A177-3AD203B41FA5}">
                      <a16:colId xmlns:a16="http://schemas.microsoft.com/office/drawing/2014/main" xmlns="" val="20001"/>
                    </a:ext>
                  </a:extLst>
                </a:gridCol>
                <a:gridCol w="1998002">
                  <a:extLst>
                    <a:ext uri="{9D8B030D-6E8A-4147-A177-3AD203B41FA5}">
                      <a16:colId xmlns:a16="http://schemas.microsoft.com/office/drawing/2014/main" xmlns="" val="20002"/>
                    </a:ext>
                  </a:extLst>
                </a:gridCol>
                <a:gridCol w="1248236">
                  <a:extLst>
                    <a:ext uri="{9D8B030D-6E8A-4147-A177-3AD203B41FA5}">
                      <a16:colId xmlns:a16="http://schemas.microsoft.com/office/drawing/2014/main" xmlns="" val="20003"/>
                    </a:ext>
                  </a:extLst>
                </a:gridCol>
                <a:gridCol w="2426439">
                  <a:extLst>
                    <a:ext uri="{9D8B030D-6E8A-4147-A177-3AD203B41FA5}">
                      <a16:colId xmlns:a16="http://schemas.microsoft.com/office/drawing/2014/main" xmlns="" val="20004"/>
                    </a:ext>
                  </a:extLst>
                </a:gridCol>
              </a:tblGrid>
              <a:tr h="762000">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SITIO </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LÍNEA SÍSMICA </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MÉTODO </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VS (m/s)</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CLASIFICACIÓN DE PERFIL SÍSMICO DE SUELO</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190500">
                <a:tc rowSpan="3">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Terreno del “Margen Izquierdo del Río Coca Km 106” Línea 1</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Ls1</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ACTIVO</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267.1</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rowSpan="3">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D</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190500">
                <a:tc vMerge="1">
                  <a:txBody>
                    <a:bodyPr/>
                    <a:lstStyle/>
                    <a:p>
                      <a:endParaRPr lang="es-EC"/>
                    </a:p>
                  </a:txBody>
                  <a:tcPr/>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Ls2</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PASIVO</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326.6</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vMerge="1">
                  <a:txBody>
                    <a:bodyPr/>
                    <a:lstStyle/>
                    <a:p>
                      <a:endParaRPr lang="es-EC"/>
                    </a:p>
                  </a:txBody>
                  <a:tcPr/>
                </a:tc>
                <a:extLst>
                  <a:ext uri="{0D108BD9-81ED-4DB2-BD59-A6C34878D82A}">
                    <a16:rowId xmlns:a16="http://schemas.microsoft.com/office/drawing/2014/main" xmlns="" val="10002"/>
                  </a:ext>
                </a:extLst>
              </a:tr>
              <a:tr h="567690">
                <a:tc vMerge="1">
                  <a:txBody>
                    <a:bodyPr/>
                    <a:lstStyle/>
                    <a:p>
                      <a:endParaRPr lang="es-EC"/>
                    </a:p>
                  </a:txBody>
                  <a:tcPr/>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 </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COMBINADO</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326.3</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vMerge="1">
                  <a:txBody>
                    <a:bodyPr/>
                    <a:lstStyle/>
                    <a:p>
                      <a:endParaRPr lang="es-EC"/>
                    </a:p>
                  </a:txBody>
                  <a:tcPr/>
                </a:tc>
                <a:extLst>
                  <a:ext uri="{0D108BD9-81ED-4DB2-BD59-A6C34878D82A}">
                    <a16:rowId xmlns:a16="http://schemas.microsoft.com/office/drawing/2014/main" xmlns="" val="10003"/>
                  </a:ext>
                </a:extLst>
              </a:tr>
              <a:tr h="190500">
                <a:tc rowSpan="3">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Terreno del “Margen Izquierdo del Río Coca Km 105” Línea 2</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Ls3</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ACTIVO</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328.9</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rowSpan="3">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C</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190500">
                <a:tc vMerge="1">
                  <a:txBody>
                    <a:bodyPr/>
                    <a:lstStyle/>
                    <a:p>
                      <a:endParaRPr lang="es-EC"/>
                    </a:p>
                  </a:txBody>
                  <a:tcPr/>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Ls4</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PASIVO</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372.5</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vMerge="1">
                  <a:txBody>
                    <a:bodyPr/>
                    <a:lstStyle/>
                    <a:p>
                      <a:endParaRPr lang="es-EC"/>
                    </a:p>
                  </a:txBody>
                  <a:tcPr/>
                </a:tc>
                <a:extLst>
                  <a:ext uri="{0D108BD9-81ED-4DB2-BD59-A6C34878D82A}">
                    <a16:rowId xmlns:a16="http://schemas.microsoft.com/office/drawing/2014/main" xmlns="" val="10005"/>
                  </a:ext>
                </a:extLst>
              </a:tr>
              <a:tr h="190500">
                <a:tc vMerge="1">
                  <a:txBody>
                    <a:bodyPr/>
                    <a:lstStyle/>
                    <a:p>
                      <a:endParaRPr lang="es-EC"/>
                    </a:p>
                  </a:txBody>
                  <a:tcPr/>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 </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COMBINADO</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371.7</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vMerge="1">
                  <a:txBody>
                    <a:bodyPr/>
                    <a:lstStyle/>
                    <a:p>
                      <a:endParaRPr lang="es-EC"/>
                    </a:p>
                  </a:txBody>
                  <a:tcPr/>
                </a:tc>
                <a:extLst>
                  <a:ext uri="{0D108BD9-81ED-4DB2-BD59-A6C34878D82A}">
                    <a16:rowId xmlns:a16="http://schemas.microsoft.com/office/drawing/2014/main" xmlns="" val="10006"/>
                  </a:ext>
                </a:extLst>
              </a:tr>
              <a:tr h="190500">
                <a:tc rowSpan="3">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Terreno del “Margen Izquierdo del Río Coca Km 105” Línea 3</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Ls5</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ACTIVO</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321.9</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rowSpan="3">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D</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190500">
                <a:tc vMerge="1">
                  <a:txBody>
                    <a:bodyPr/>
                    <a:lstStyle/>
                    <a:p>
                      <a:endParaRPr lang="es-EC"/>
                    </a:p>
                  </a:txBody>
                  <a:tcPr/>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Ls6</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PASIVO</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366.6</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vMerge="1">
                  <a:txBody>
                    <a:bodyPr/>
                    <a:lstStyle/>
                    <a:p>
                      <a:endParaRPr lang="es-EC"/>
                    </a:p>
                  </a:txBody>
                  <a:tcPr/>
                </a:tc>
                <a:extLst>
                  <a:ext uri="{0D108BD9-81ED-4DB2-BD59-A6C34878D82A}">
                    <a16:rowId xmlns:a16="http://schemas.microsoft.com/office/drawing/2014/main" xmlns="" val="10008"/>
                  </a:ext>
                </a:extLst>
              </a:tr>
              <a:tr h="190500">
                <a:tc vMerge="1">
                  <a:txBody>
                    <a:bodyPr/>
                    <a:lstStyle/>
                    <a:p>
                      <a:endParaRPr lang="es-EC"/>
                    </a:p>
                  </a:txBody>
                  <a:tcPr/>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 </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COMBINADO</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latin typeface="Times New Roman" panose="02020603050405020304" pitchFamily="18" charset="0"/>
                          <a:cs typeface="Times New Roman" panose="02020603050405020304" pitchFamily="18" charset="0"/>
                        </a:rPr>
                        <a:t>324.7</a:t>
                      </a:r>
                      <a:endParaRPr lang="es-EC" sz="14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vMerge="1">
                  <a:txBody>
                    <a:bodyPr/>
                    <a:lstStyle/>
                    <a:p>
                      <a:endParaRPr lang="es-EC"/>
                    </a:p>
                  </a:txBody>
                  <a:tcPr/>
                </a:tc>
                <a:extLst>
                  <a:ext uri="{0D108BD9-81ED-4DB2-BD59-A6C34878D82A}">
                    <a16:rowId xmlns:a16="http://schemas.microsoft.com/office/drawing/2014/main" xmlns="" val="10009"/>
                  </a:ext>
                </a:extLst>
              </a:tr>
            </a:tbl>
          </a:graphicData>
        </a:graphic>
      </p:graphicFrame>
      <mc:AlternateContent xmlns:mc="http://schemas.openxmlformats.org/markup-compatibility/2006" xmlns:a14="http://schemas.microsoft.com/office/drawing/2010/main">
        <mc:Choice Requires="a14">
          <p:sp>
            <p:nvSpPr>
              <p:cNvPr id="3" name="2 Rectángulo"/>
              <p:cNvSpPr/>
              <p:nvPr/>
            </p:nvSpPr>
            <p:spPr>
              <a:xfrm>
                <a:off x="704813" y="866894"/>
                <a:ext cx="5343066" cy="369332"/>
              </a:xfrm>
              <a:prstGeom prst="rect">
                <a:avLst/>
              </a:prstGeom>
            </p:spPr>
            <p:txBody>
              <a:bodyPr wrap="none">
                <a:spAutoFit/>
              </a:bodyPr>
              <a:lstStyle/>
              <a:p>
                <a:r>
                  <a:rPr lang="es-EC" b="1" i="1" dirty="0">
                    <a:latin typeface="Times New Roman" pitchFamily="18" charset="0"/>
                    <a:cs typeface="Times New Roman" pitchFamily="18" charset="0"/>
                  </a:rPr>
                  <a:t>Resumen de resultados de velocidades de onda “</a:t>
                </a:r>
                <a14:m>
                  <m:oMath xmlns:m="http://schemas.openxmlformats.org/officeDocument/2006/math">
                    <m:sSub>
                      <m:sSubPr>
                        <m:ctrlPr>
                          <a:rPr lang="es-EC" b="1" i="1">
                            <a:latin typeface="Cambria Math"/>
                          </a:rPr>
                        </m:ctrlPr>
                      </m:sSubPr>
                      <m:e>
                        <m:r>
                          <a:rPr lang="es-EC" b="1" i="1">
                            <a:latin typeface="Cambria Math" panose="02040503050406030204" pitchFamily="18" charset="0"/>
                          </a:rPr>
                          <m:t>𝑽</m:t>
                        </m:r>
                      </m:e>
                      <m:sub>
                        <m:r>
                          <a:rPr lang="es-EC" b="1" i="1">
                            <a:latin typeface="Cambria Math" panose="02040503050406030204" pitchFamily="18" charset="0"/>
                          </a:rPr>
                          <m:t>𝒔</m:t>
                        </m:r>
                        <m:r>
                          <a:rPr lang="es-EC" b="1" i="1">
                            <a:latin typeface="Cambria Math" panose="02040503050406030204" pitchFamily="18" charset="0"/>
                          </a:rPr>
                          <m:t>𝟑𝟎</m:t>
                        </m:r>
                      </m:sub>
                    </m:sSub>
                  </m:oMath>
                </a14:m>
                <a:r>
                  <a:rPr lang="es-EC" b="1" i="1" dirty="0">
                    <a:latin typeface="Times New Roman" pitchFamily="18" charset="0"/>
                    <a:cs typeface="Times New Roman" pitchFamily="18" charset="0"/>
                  </a:rPr>
                  <a:t>”</a:t>
                </a:r>
              </a:p>
            </p:txBody>
          </p:sp>
        </mc:Choice>
        <mc:Fallback xmlns="">
          <p:sp>
            <p:nvSpPr>
              <p:cNvPr id="3" name="2 Rectángulo"/>
              <p:cNvSpPr>
                <a:spLocks noRot="1" noChangeAspect="1" noMove="1" noResize="1" noEditPoints="1" noAdjustHandles="1" noChangeArrowheads="1" noChangeShapeType="1" noTextEdit="1"/>
              </p:cNvSpPr>
              <p:nvPr/>
            </p:nvSpPr>
            <p:spPr>
              <a:xfrm>
                <a:off x="704813" y="866894"/>
                <a:ext cx="5343066" cy="369332"/>
              </a:xfrm>
              <a:prstGeom prst="rect">
                <a:avLst/>
              </a:prstGeom>
              <a:blipFill rotWithShape="1">
                <a:blip r:embed="rId2"/>
                <a:stretch>
                  <a:fillRect l="-1027" t="-8197" b="-24590"/>
                </a:stretch>
              </a:blipFill>
            </p:spPr>
            <p:txBody>
              <a:bodyPr/>
              <a:lstStyle/>
              <a:p>
                <a:r>
                  <a:rPr lang="es-EC">
                    <a:noFill/>
                  </a:rPr>
                  <a:t> </a:t>
                </a:r>
              </a:p>
            </p:txBody>
          </p:sp>
        </mc:Fallback>
      </mc:AlternateContent>
      <p:sp>
        <p:nvSpPr>
          <p:cNvPr id="4" name="3 Rectángulo"/>
          <p:cNvSpPr/>
          <p:nvPr/>
        </p:nvSpPr>
        <p:spPr>
          <a:xfrm>
            <a:off x="1486052" y="1422733"/>
            <a:ext cx="4583306" cy="369332"/>
          </a:xfrm>
          <a:prstGeom prst="rect">
            <a:avLst/>
          </a:prstGeom>
        </p:spPr>
        <p:txBody>
          <a:bodyPr wrap="none">
            <a:spAutoFit/>
          </a:bodyPr>
          <a:lstStyle/>
          <a:p>
            <a:r>
              <a:rPr lang="es-EC" dirty="0">
                <a:latin typeface="Times New Roman" pitchFamily="18" charset="0"/>
                <a:cs typeface="Times New Roman" pitchFamily="18" charset="0"/>
              </a:rPr>
              <a:t>C</a:t>
            </a:r>
            <a:r>
              <a:rPr lang="es-EC" dirty="0" smtClean="0">
                <a:latin typeface="Times New Roman" pitchFamily="18" charset="0"/>
                <a:cs typeface="Times New Roman" pitchFamily="18" charset="0"/>
              </a:rPr>
              <a:t>lasificación </a:t>
            </a:r>
            <a:r>
              <a:rPr lang="es-EC" dirty="0">
                <a:latin typeface="Times New Roman" pitchFamily="18" charset="0"/>
                <a:cs typeface="Times New Roman" pitchFamily="18" charset="0"/>
              </a:rPr>
              <a:t>de suelo según la norma NEC-15:</a:t>
            </a:r>
          </a:p>
        </p:txBody>
      </p:sp>
      <p:sp>
        <p:nvSpPr>
          <p:cNvPr id="6" name="1 Rectángulo"/>
          <p:cNvSpPr/>
          <p:nvPr/>
        </p:nvSpPr>
        <p:spPr>
          <a:xfrm>
            <a:off x="275326" y="0"/>
            <a:ext cx="6957482" cy="523220"/>
          </a:xfrm>
          <a:prstGeom prst="rect">
            <a:avLst/>
          </a:prstGeom>
        </p:spPr>
        <p:txBody>
          <a:bodyPr wrap="none">
            <a:spAutoFit/>
          </a:bodyPr>
          <a:lstStyle/>
          <a:p>
            <a:r>
              <a:rPr lang="es-MX" sz="2800" b="1" dirty="0" smtClean="0">
                <a:latin typeface="Times New Roman" panose="02020603050405020304" pitchFamily="18" charset="0"/>
                <a:cs typeface="Times New Roman" panose="02020603050405020304" pitchFamily="18" charset="0"/>
              </a:rPr>
              <a:t>ENSAYO DE SÍSMICA DE REFRACCIÓN</a:t>
            </a:r>
            <a:endParaRPr lang="en-US" sz="2800" b="1" dirty="0">
              <a:latin typeface="Times New Roman" panose="02020603050405020304" pitchFamily="18" charset="0"/>
              <a:cs typeface="Times New Roman" panose="02020603050405020304" pitchFamily="18" charset="0"/>
            </a:endParaRPr>
          </a:p>
        </p:txBody>
      </p:sp>
      <p:sp>
        <p:nvSpPr>
          <p:cNvPr id="8" name="Marcador de fecha 7"/>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7649653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6619" y="873057"/>
            <a:ext cx="7319889" cy="1200329"/>
          </a:xfrm>
          <a:prstGeom prst="rect">
            <a:avLst/>
          </a:prstGeom>
        </p:spPr>
        <p:txBody>
          <a:bodyPr wrap="square">
            <a:spAutoFit/>
          </a:bodyPr>
          <a:lstStyle/>
          <a:p>
            <a:pPr algn="just"/>
            <a:r>
              <a:rPr lang="es-EC" dirty="0">
                <a:latin typeface="Times New Roman" pitchFamily="18" charset="0"/>
                <a:cs typeface="Times New Roman" pitchFamily="18" charset="0"/>
              </a:rPr>
              <a:t>El </a:t>
            </a:r>
            <a:r>
              <a:rPr lang="es-EC" dirty="0" smtClean="0">
                <a:latin typeface="Times New Roman" pitchFamily="18" charset="0"/>
                <a:cs typeface="Times New Roman" pitchFamily="18" charset="0"/>
              </a:rPr>
              <a:t>estudio </a:t>
            </a:r>
            <a:r>
              <a:rPr lang="es-EC" dirty="0">
                <a:latin typeface="Times New Roman" pitchFamily="18" charset="0"/>
                <a:cs typeface="Times New Roman" pitchFamily="18" charset="0"/>
              </a:rPr>
              <a:t>consiste en la determinación de los períodos de vibración en el suelo del margen izquierdo del Río Coca, a la altura del Km 105 y Km 106 de la vía Quito – Lago Agrio, en el cual para determinar los períodos fundamentales se utilizó el sismógrafo marca “SARA”.</a:t>
            </a:r>
          </a:p>
        </p:txBody>
      </p:sp>
      <p:pic>
        <p:nvPicPr>
          <p:cNvPr id="3" name="2 Imagen" descr="D:\UNIVERSIDAD ESPE\TESIS II\Respaldo Fotográfico\Ensayos NAKAMURA\Margen Izquierdo Río Coca, Km 106 Via Quito - Lago Agrio 18-06-2020\WhatsApp Image 2020-06-20 at 09.49.59.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242" y="2823572"/>
            <a:ext cx="3267557" cy="2362382"/>
          </a:xfrm>
          <a:prstGeom prst="rect">
            <a:avLst/>
          </a:prstGeom>
          <a:noFill/>
          <a:ln>
            <a:noFill/>
          </a:ln>
        </p:spPr>
      </p:pic>
      <p:graphicFrame>
        <p:nvGraphicFramePr>
          <p:cNvPr id="12" name="1 Tabla"/>
          <p:cNvGraphicFramePr>
            <a:graphicFrameLocks noGrp="1"/>
          </p:cNvGraphicFramePr>
          <p:nvPr>
            <p:extLst>
              <p:ext uri="{D42A27DB-BD31-4B8C-83A1-F6EECF244321}">
                <p14:modId xmlns:p14="http://schemas.microsoft.com/office/powerpoint/2010/main" val="4169316433"/>
              </p:ext>
            </p:extLst>
          </p:nvPr>
        </p:nvGraphicFramePr>
        <p:xfrm>
          <a:off x="5508400" y="2627384"/>
          <a:ext cx="5917873" cy="2982020"/>
        </p:xfrm>
        <a:graphic>
          <a:graphicData uri="http://schemas.openxmlformats.org/drawingml/2006/table">
            <a:tbl>
              <a:tblPr firstRow="1" firstCol="1" bandRow="1">
                <a:tableStyleId>{5C22544A-7EE6-4342-B048-85BDC9FD1C3A}</a:tableStyleId>
              </a:tblPr>
              <a:tblGrid>
                <a:gridCol w="1718551">
                  <a:extLst>
                    <a:ext uri="{9D8B030D-6E8A-4147-A177-3AD203B41FA5}">
                      <a16:colId xmlns:a16="http://schemas.microsoft.com/office/drawing/2014/main" xmlns="" val="20000"/>
                    </a:ext>
                  </a:extLst>
                </a:gridCol>
                <a:gridCol w="1431714">
                  <a:extLst>
                    <a:ext uri="{9D8B030D-6E8A-4147-A177-3AD203B41FA5}">
                      <a16:colId xmlns:a16="http://schemas.microsoft.com/office/drawing/2014/main" xmlns="" val="20001"/>
                    </a:ext>
                  </a:extLst>
                </a:gridCol>
                <a:gridCol w="1401763">
                  <a:extLst>
                    <a:ext uri="{9D8B030D-6E8A-4147-A177-3AD203B41FA5}">
                      <a16:colId xmlns:a16="http://schemas.microsoft.com/office/drawing/2014/main" xmlns="" val="20002"/>
                    </a:ext>
                  </a:extLst>
                </a:gridCol>
                <a:gridCol w="1365845">
                  <a:extLst>
                    <a:ext uri="{9D8B030D-6E8A-4147-A177-3AD203B41FA5}">
                      <a16:colId xmlns:a16="http://schemas.microsoft.com/office/drawing/2014/main" xmlns="" val="20003"/>
                    </a:ext>
                  </a:extLst>
                </a:gridCol>
              </a:tblGrid>
              <a:tr h="230067">
                <a:tc>
                  <a:txBody>
                    <a:bodyPr/>
                    <a:lstStyle/>
                    <a:p>
                      <a:endParaRPr lang="es-EC" sz="1400" dirty="0">
                        <a:solidFill>
                          <a:srgbClr val="000000"/>
                        </a:solidFill>
                        <a:effectLst/>
                        <a:latin typeface="Times New Roman" pitchFamily="18" charset="0"/>
                        <a:cs typeface="Times New Roman" pitchFamily="18" charset="0"/>
                      </a:endParaRPr>
                    </a:p>
                  </a:txBody>
                  <a:tcPr marL="68580" marR="68580" marT="0" marB="0" anchor="ctr"/>
                </a:tc>
                <a:tc>
                  <a:txBody>
                    <a:bodyPr/>
                    <a:lstStyle/>
                    <a:p>
                      <a:endParaRPr lang="es-EC" sz="1400" dirty="0">
                        <a:solidFill>
                          <a:srgbClr val="000000"/>
                        </a:solidFill>
                        <a:effectLst/>
                        <a:latin typeface="Times New Roman" pitchFamily="18" charset="0"/>
                        <a:cs typeface="Times New Roman" pitchFamily="18" charset="0"/>
                      </a:endParaRPr>
                    </a:p>
                  </a:txBody>
                  <a:tcPr marL="68580" marR="68580" marT="0" marB="0" anchor="ctr"/>
                </a:tc>
                <a:tc gridSpan="2">
                  <a:txBody>
                    <a:bodyPr/>
                    <a:lstStyle/>
                    <a:p>
                      <a:pPr algn="ctr">
                        <a:lnSpc>
                          <a:spcPct val="107000"/>
                        </a:lnSpc>
                        <a:spcAft>
                          <a:spcPts val="0"/>
                        </a:spcAft>
                      </a:pPr>
                      <a:r>
                        <a:rPr lang="es-EC" sz="1400" dirty="0">
                          <a:effectLst/>
                          <a:latin typeface="Times New Roman" pitchFamily="18" charset="0"/>
                          <a:cs typeface="Times New Roman" pitchFamily="18" charset="0"/>
                        </a:rPr>
                        <a:t>ANÁLISIS</a:t>
                      </a:r>
                      <a:endParaRPr lang="es-EC" sz="1400" dirty="0">
                        <a:solidFill>
                          <a:srgbClr val="000000"/>
                        </a:solidFill>
                        <a:effectLst/>
                        <a:latin typeface="Times New Roman" pitchFamily="18" charset="0"/>
                        <a:ea typeface="Calibri"/>
                        <a:cs typeface="Times New Roman"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xmlns="" val="10000"/>
                  </a:ext>
                </a:extLst>
              </a:tr>
              <a:tr h="342704">
                <a:tc>
                  <a:txBody>
                    <a:bodyPr/>
                    <a:lstStyle/>
                    <a:p>
                      <a:pPr algn="ctr">
                        <a:lnSpc>
                          <a:spcPct val="107000"/>
                        </a:lnSpc>
                        <a:spcAft>
                          <a:spcPts val="0"/>
                        </a:spcAft>
                      </a:pPr>
                      <a:r>
                        <a:rPr lang="es-EC" sz="1400" dirty="0">
                          <a:effectLst/>
                          <a:latin typeface="Times New Roman" pitchFamily="18" charset="0"/>
                          <a:cs typeface="Times New Roman" pitchFamily="18" charset="0"/>
                        </a:rPr>
                        <a:t>SITIO</a:t>
                      </a:r>
                      <a:endParaRPr lang="es-EC" sz="1400" dirty="0">
                        <a:solidFill>
                          <a:srgbClr val="000000"/>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itchFamily="18" charset="0"/>
                          <a:cs typeface="Times New Roman" pitchFamily="18" charset="0"/>
                        </a:rPr>
                        <a:t>ENSAYO</a:t>
                      </a:r>
                      <a:endParaRPr lang="es-EC" sz="1400" dirty="0">
                        <a:solidFill>
                          <a:srgbClr val="000000"/>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itchFamily="18" charset="0"/>
                          <a:cs typeface="Times New Roman" pitchFamily="18" charset="0"/>
                        </a:rPr>
                        <a:t>FRECUENCIA (Hz)</a:t>
                      </a:r>
                      <a:endParaRPr lang="es-EC" sz="1400" dirty="0">
                        <a:solidFill>
                          <a:srgbClr val="000000"/>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itchFamily="18" charset="0"/>
                          <a:cs typeface="Times New Roman" pitchFamily="18" charset="0"/>
                        </a:rPr>
                        <a:t>PERIODO (</a:t>
                      </a:r>
                      <a:r>
                        <a:rPr lang="es-EC" sz="1400" dirty="0" smtClean="0">
                          <a:effectLst/>
                          <a:latin typeface="Times New Roman" pitchFamily="18" charset="0"/>
                          <a:cs typeface="Times New Roman" pitchFamily="18" charset="0"/>
                        </a:rPr>
                        <a:t>Seg)</a:t>
                      </a:r>
                      <a:endParaRPr lang="es-EC" sz="1400" dirty="0">
                        <a:solidFill>
                          <a:srgbClr val="000000"/>
                        </a:solidFill>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1"/>
                  </a:ext>
                </a:extLst>
              </a:tr>
              <a:tr h="1147694">
                <a:tc>
                  <a:txBody>
                    <a:bodyPr/>
                    <a:lstStyle/>
                    <a:p>
                      <a:pPr algn="ctr">
                        <a:lnSpc>
                          <a:spcPct val="107000"/>
                        </a:lnSpc>
                        <a:spcAft>
                          <a:spcPts val="0"/>
                        </a:spcAft>
                      </a:pPr>
                      <a:r>
                        <a:rPr lang="es-EC" sz="1400" dirty="0">
                          <a:effectLst/>
                          <a:latin typeface="Times New Roman" pitchFamily="18" charset="0"/>
                          <a:cs typeface="Times New Roman" pitchFamily="18" charset="0"/>
                        </a:rPr>
                        <a:t>Margen izquierdo del Río Coca, Km 106 Vía Quito - Lago Agrio</a:t>
                      </a:r>
                      <a:endParaRPr lang="es-EC" sz="1400" dirty="0">
                        <a:solidFill>
                          <a:srgbClr val="000000"/>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itchFamily="18" charset="0"/>
                          <a:cs typeface="Times New Roman" pitchFamily="18" charset="0"/>
                        </a:rPr>
                        <a:t>NAKAMURA 1</a:t>
                      </a:r>
                      <a:endParaRPr lang="es-EC" sz="1400" dirty="0">
                        <a:solidFill>
                          <a:srgbClr val="000000"/>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itchFamily="18" charset="0"/>
                          <a:cs typeface="Times New Roman" pitchFamily="18" charset="0"/>
                        </a:rPr>
                        <a:t>1,053</a:t>
                      </a:r>
                      <a:endParaRPr lang="es-EC" sz="1400" dirty="0">
                        <a:solidFill>
                          <a:srgbClr val="000000"/>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itchFamily="18" charset="0"/>
                          <a:cs typeface="Times New Roman" pitchFamily="18" charset="0"/>
                        </a:rPr>
                        <a:t>0,9497</a:t>
                      </a:r>
                      <a:endParaRPr lang="es-EC" sz="1400" dirty="0">
                        <a:solidFill>
                          <a:srgbClr val="000000"/>
                        </a:solidFill>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2"/>
                  </a:ext>
                </a:extLst>
              </a:tr>
              <a:tr h="1147694">
                <a:tc>
                  <a:txBody>
                    <a:bodyPr/>
                    <a:lstStyle/>
                    <a:p>
                      <a:pPr algn="ctr">
                        <a:lnSpc>
                          <a:spcPct val="107000"/>
                        </a:lnSpc>
                        <a:spcAft>
                          <a:spcPts val="0"/>
                        </a:spcAft>
                      </a:pPr>
                      <a:r>
                        <a:rPr lang="es-EC" sz="1400" dirty="0">
                          <a:effectLst/>
                          <a:latin typeface="Times New Roman" pitchFamily="18" charset="0"/>
                          <a:cs typeface="Times New Roman" pitchFamily="18" charset="0"/>
                        </a:rPr>
                        <a:t>Margen izquierdo del Río Coca, Km 105 Vía Quito - Lago Agrio</a:t>
                      </a:r>
                      <a:endParaRPr lang="es-EC" sz="1400" dirty="0">
                        <a:solidFill>
                          <a:srgbClr val="000000"/>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itchFamily="18" charset="0"/>
                          <a:cs typeface="Times New Roman" pitchFamily="18" charset="0"/>
                        </a:rPr>
                        <a:t>NAKAMURA 2</a:t>
                      </a:r>
                      <a:endParaRPr lang="es-EC" sz="1400" dirty="0">
                        <a:solidFill>
                          <a:srgbClr val="000000"/>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itchFamily="18" charset="0"/>
                          <a:cs typeface="Times New Roman" pitchFamily="18" charset="0"/>
                        </a:rPr>
                        <a:t>1,223</a:t>
                      </a:r>
                      <a:endParaRPr lang="es-EC" sz="1400" dirty="0">
                        <a:solidFill>
                          <a:srgbClr val="000000"/>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itchFamily="18" charset="0"/>
                          <a:cs typeface="Times New Roman" pitchFamily="18" charset="0"/>
                        </a:rPr>
                        <a:t>0,8177</a:t>
                      </a:r>
                      <a:endParaRPr lang="es-EC" sz="1400" dirty="0">
                        <a:solidFill>
                          <a:srgbClr val="000000"/>
                        </a:solidFill>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3"/>
                  </a:ext>
                </a:extLst>
              </a:tr>
            </a:tbl>
          </a:graphicData>
        </a:graphic>
      </p:graphicFrame>
      <p:sp>
        <p:nvSpPr>
          <p:cNvPr id="13" name="2 Rectángulo"/>
          <p:cNvSpPr/>
          <p:nvPr/>
        </p:nvSpPr>
        <p:spPr>
          <a:xfrm>
            <a:off x="6563611" y="2258052"/>
            <a:ext cx="3807453" cy="369332"/>
          </a:xfrm>
          <a:prstGeom prst="rect">
            <a:avLst/>
          </a:prstGeom>
        </p:spPr>
        <p:txBody>
          <a:bodyPr wrap="none">
            <a:spAutoFit/>
          </a:bodyPr>
          <a:lstStyle/>
          <a:p>
            <a:r>
              <a:rPr lang="es-EC" b="1" i="1" dirty="0">
                <a:latin typeface="Times New Roman" pitchFamily="18" charset="0"/>
                <a:cs typeface="Times New Roman" pitchFamily="18" charset="0"/>
              </a:rPr>
              <a:t>Resultados de ensayo “NAKAMURA”</a:t>
            </a:r>
          </a:p>
        </p:txBody>
      </p:sp>
      <p:sp>
        <p:nvSpPr>
          <p:cNvPr id="14" name="1 Rectángulo"/>
          <p:cNvSpPr/>
          <p:nvPr/>
        </p:nvSpPr>
        <p:spPr>
          <a:xfrm>
            <a:off x="226619" y="0"/>
            <a:ext cx="4502258" cy="523220"/>
          </a:xfrm>
          <a:prstGeom prst="rect">
            <a:avLst/>
          </a:prstGeom>
        </p:spPr>
        <p:txBody>
          <a:bodyPr wrap="none">
            <a:spAutoFit/>
          </a:bodyPr>
          <a:lstStyle/>
          <a:p>
            <a:r>
              <a:rPr lang="es-MX" sz="2800" b="1" dirty="0" smtClean="0">
                <a:latin typeface="Times New Roman" panose="02020603050405020304" pitchFamily="18" charset="0"/>
                <a:cs typeface="Times New Roman" panose="02020603050405020304" pitchFamily="18" charset="0"/>
              </a:rPr>
              <a:t>ENSAYO DE NAKAMURA</a:t>
            </a:r>
            <a:endParaRPr lang="en-US" sz="2800" b="1" dirty="0">
              <a:latin typeface="Times New Roman" panose="02020603050405020304" pitchFamily="18" charset="0"/>
              <a:cs typeface="Times New Roman" panose="02020603050405020304" pitchFamily="18" charset="0"/>
            </a:endParaRPr>
          </a:p>
        </p:txBody>
      </p:sp>
      <p:sp>
        <p:nvSpPr>
          <p:cNvPr id="6" name="Marcador de fecha 5"/>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2980251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69902" y="20833"/>
            <a:ext cx="6143605" cy="523220"/>
          </a:xfrm>
          <a:prstGeom prst="rect">
            <a:avLst/>
          </a:prstGeom>
        </p:spPr>
        <p:txBody>
          <a:bodyPr wrap="none">
            <a:spAutoFit/>
          </a:bodyPr>
          <a:lstStyle/>
          <a:p>
            <a:r>
              <a:rPr lang="es-MX" sz="2800" b="1" dirty="0" smtClean="0">
                <a:latin typeface="Times New Roman" panose="02020603050405020304" pitchFamily="18" charset="0"/>
                <a:cs typeface="Times New Roman" panose="02020603050405020304" pitchFamily="18" charset="0"/>
              </a:rPr>
              <a:t>LEVANTAMIENTO TOPOGRÁFICO</a:t>
            </a:r>
            <a:endParaRPr lang="en-US" sz="2800" b="1" dirty="0">
              <a:latin typeface="Times New Roman" panose="02020603050405020304" pitchFamily="18" charset="0"/>
              <a:cs typeface="Times New Roman" panose="02020603050405020304" pitchFamily="18" charset="0"/>
            </a:endParaRPr>
          </a:p>
        </p:txBody>
      </p:sp>
      <p:pic>
        <p:nvPicPr>
          <p:cNvPr id="3" name="2 Imagen"/>
          <p:cNvPicPr/>
          <p:nvPr/>
        </p:nvPicPr>
        <p:blipFill>
          <a:blip r:embed="rId2"/>
          <a:stretch>
            <a:fillRect/>
          </a:stretch>
        </p:blipFill>
        <p:spPr>
          <a:xfrm>
            <a:off x="1335474" y="4695596"/>
            <a:ext cx="2795801" cy="1388475"/>
          </a:xfrm>
          <a:prstGeom prst="rect">
            <a:avLst/>
          </a:prstGeom>
        </p:spPr>
      </p:pic>
      <p:pic>
        <p:nvPicPr>
          <p:cNvPr id="4" name="3 Imagen" descr="D:\UNIVERSIDAD ESPE\TESIS II\Respaldo Fotográfico\Levantamiento TOPOGRÁFICO\IMG_20200614_10514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0559" y="1083414"/>
            <a:ext cx="3305630" cy="3523444"/>
          </a:xfrm>
          <a:prstGeom prst="rect">
            <a:avLst/>
          </a:prstGeom>
          <a:noFill/>
          <a:ln>
            <a:noFill/>
          </a:ln>
        </p:spPr>
      </p:pic>
      <p:sp>
        <p:nvSpPr>
          <p:cNvPr id="6" name="5 Rectángulo"/>
          <p:cNvSpPr/>
          <p:nvPr/>
        </p:nvSpPr>
        <p:spPr>
          <a:xfrm>
            <a:off x="5186289" y="2053192"/>
            <a:ext cx="6096000" cy="923330"/>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just"/>
            <a:r>
              <a:rPr lang="es-EC" dirty="0" smtClean="0">
                <a:latin typeface="Times New Roman" pitchFamily="18" charset="0"/>
                <a:cs typeface="Times New Roman" pitchFamily="18" charset="0"/>
              </a:rPr>
              <a:t>Primero se realiza un conocimiento </a:t>
            </a:r>
            <a:r>
              <a:rPr lang="es-EC" dirty="0">
                <a:latin typeface="Times New Roman" pitchFamily="18" charset="0"/>
                <a:cs typeface="Times New Roman" pitchFamily="18" charset="0"/>
              </a:rPr>
              <a:t>de la zona de estudio en la zona de la cascada Montana, ubicada en el km 105 de la Vía Quito – Lago Agrio</a:t>
            </a:r>
          </a:p>
        </p:txBody>
      </p:sp>
      <p:sp>
        <p:nvSpPr>
          <p:cNvPr id="7" name="6 Rectángulo"/>
          <p:cNvSpPr/>
          <p:nvPr/>
        </p:nvSpPr>
        <p:spPr>
          <a:xfrm>
            <a:off x="5186289" y="3364527"/>
            <a:ext cx="6096000" cy="9233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EC" dirty="0" smtClean="0">
                <a:latin typeface="Times New Roman" pitchFamily="18" charset="0"/>
                <a:cs typeface="Times New Roman" pitchFamily="18" charset="0"/>
              </a:rPr>
              <a:t>Se buscó </a:t>
            </a:r>
            <a:r>
              <a:rPr lang="es-EC" dirty="0">
                <a:latin typeface="Times New Roman" pitchFamily="18" charset="0"/>
                <a:cs typeface="Times New Roman" pitchFamily="18" charset="0"/>
              </a:rPr>
              <a:t>puntos que sean </a:t>
            </a:r>
            <a:r>
              <a:rPr lang="es-EC" dirty="0" smtClean="0">
                <a:latin typeface="Times New Roman" pitchFamily="18" charset="0"/>
                <a:cs typeface="Times New Roman" pitchFamily="18" charset="0"/>
              </a:rPr>
              <a:t>foto-identificables, </a:t>
            </a:r>
            <a:r>
              <a:rPr lang="es-EC" dirty="0">
                <a:latin typeface="Times New Roman" pitchFamily="18" charset="0"/>
                <a:cs typeface="Times New Roman" pitchFamily="18" charset="0"/>
              </a:rPr>
              <a:t>puntos en los que desde la vista área del Dron sean fáciles de detectar y obtener coordenadas de los mismos</a:t>
            </a:r>
          </a:p>
        </p:txBody>
      </p:sp>
      <p:sp>
        <p:nvSpPr>
          <p:cNvPr id="8" name="7 Rectángulo"/>
          <p:cNvSpPr/>
          <p:nvPr/>
        </p:nvSpPr>
        <p:spPr>
          <a:xfrm>
            <a:off x="5186289" y="1111349"/>
            <a:ext cx="6096000" cy="646331"/>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just"/>
            <a:r>
              <a:rPr lang="es-EC" dirty="0">
                <a:latin typeface="Times New Roman" pitchFamily="18" charset="0"/>
                <a:cs typeface="Times New Roman" pitchFamily="18" charset="0"/>
              </a:rPr>
              <a:t>El levantamiento topográfico se realizó con el “Dron PHANTOM 4 RTK”, de alta </a:t>
            </a:r>
            <a:r>
              <a:rPr lang="es-EC" dirty="0" smtClean="0">
                <a:latin typeface="Times New Roman" pitchFamily="18" charset="0"/>
                <a:cs typeface="Times New Roman" pitchFamily="18" charset="0"/>
              </a:rPr>
              <a:t>precisión.</a:t>
            </a:r>
            <a:endParaRPr lang="es-EC" dirty="0">
              <a:latin typeface="Times New Roman" pitchFamily="18" charset="0"/>
              <a:cs typeface="Times New Roman" pitchFamily="18" charset="0"/>
            </a:endParaRPr>
          </a:p>
        </p:txBody>
      </p:sp>
      <p:sp>
        <p:nvSpPr>
          <p:cNvPr id="10" name="Marcador de fecha 9"/>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2292930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79828" y="822962"/>
            <a:ext cx="6096000" cy="1200329"/>
          </a:xfrm>
          <a:prstGeom prst="rect">
            <a:avLst/>
          </a:prstGeom>
        </p:spPr>
        <p:txBody>
          <a:bodyPr>
            <a:spAutoFit/>
          </a:bodyPr>
          <a:lstStyle/>
          <a:p>
            <a:pPr algn="just"/>
            <a:r>
              <a:rPr lang="es-EC" dirty="0">
                <a:latin typeface="Times New Roman" pitchFamily="18" charset="0"/>
                <a:cs typeface="Times New Roman" pitchFamily="18" charset="0"/>
              </a:rPr>
              <a:t>Se realiza la generación del vuelo a una altura de 220 m de altura, para el presente proyecto se realizó 2 vuelos, permitiendo obtener las fotos georreferenciadas gracias a las estaciones móviles</a:t>
            </a:r>
          </a:p>
        </p:txBody>
      </p:sp>
      <p:pic>
        <p:nvPicPr>
          <p:cNvPr id="3" name="2 Imagen" descr="D:\UNIVERSIDAD ESPE\TESIS II\Respaldo Fotográfico\Levantamiento TOPOGRÁFICO\IMG_20200620_11422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399" y="2419641"/>
            <a:ext cx="6063176" cy="3319977"/>
          </a:xfrm>
          <a:prstGeom prst="rect">
            <a:avLst/>
          </a:prstGeom>
          <a:noFill/>
          <a:ln>
            <a:noFill/>
          </a:ln>
        </p:spPr>
      </p:pic>
      <p:pic>
        <p:nvPicPr>
          <p:cNvPr id="4" name="3 Imagen"/>
          <p:cNvPicPr/>
          <p:nvPr/>
        </p:nvPicPr>
        <p:blipFill>
          <a:blip r:embed="rId3"/>
          <a:stretch>
            <a:fillRect/>
          </a:stretch>
        </p:blipFill>
        <p:spPr>
          <a:xfrm>
            <a:off x="7410157" y="1738493"/>
            <a:ext cx="4336366" cy="3111012"/>
          </a:xfrm>
          <a:prstGeom prst="rect">
            <a:avLst/>
          </a:prstGeom>
        </p:spPr>
      </p:pic>
      <p:sp>
        <p:nvSpPr>
          <p:cNvPr id="6" name="5 Rectángulo"/>
          <p:cNvSpPr/>
          <p:nvPr/>
        </p:nvSpPr>
        <p:spPr>
          <a:xfrm>
            <a:off x="7401019" y="4849505"/>
            <a:ext cx="1719125" cy="307777"/>
          </a:xfrm>
          <a:prstGeom prst="rect">
            <a:avLst/>
          </a:prstGeom>
        </p:spPr>
        <p:txBody>
          <a:bodyPr wrap="none">
            <a:spAutoFit/>
          </a:bodyPr>
          <a:lstStyle/>
          <a:p>
            <a:r>
              <a:rPr lang="es-EC" sz="1400" i="1" dirty="0"/>
              <a:t>Fuente: (Sinde, 2020)</a:t>
            </a:r>
          </a:p>
        </p:txBody>
      </p:sp>
      <p:sp>
        <p:nvSpPr>
          <p:cNvPr id="7" name="1 Rectángulo"/>
          <p:cNvSpPr/>
          <p:nvPr/>
        </p:nvSpPr>
        <p:spPr>
          <a:xfrm>
            <a:off x="269902" y="20833"/>
            <a:ext cx="6143605" cy="523220"/>
          </a:xfrm>
          <a:prstGeom prst="rect">
            <a:avLst/>
          </a:prstGeom>
        </p:spPr>
        <p:txBody>
          <a:bodyPr wrap="none">
            <a:spAutoFit/>
          </a:bodyPr>
          <a:lstStyle/>
          <a:p>
            <a:r>
              <a:rPr lang="es-MX" sz="2800" b="1" dirty="0" smtClean="0">
                <a:latin typeface="Times New Roman" panose="02020603050405020304" pitchFamily="18" charset="0"/>
                <a:cs typeface="Times New Roman" panose="02020603050405020304" pitchFamily="18" charset="0"/>
              </a:rPr>
              <a:t>LEVANTAMIENTO TOPOGRÁFICO</a:t>
            </a:r>
            <a:endParaRPr lang="en-US" sz="2800" b="1" dirty="0">
              <a:latin typeface="Times New Roman" panose="02020603050405020304" pitchFamily="18" charset="0"/>
              <a:cs typeface="Times New Roman" panose="02020603050405020304" pitchFamily="18" charset="0"/>
            </a:endParaRPr>
          </a:p>
        </p:txBody>
      </p:sp>
      <p:sp>
        <p:nvSpPr>
          <p:cNvPr id="9" name="Marcador de fecha 8"/>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3992111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95044" y="810623"/>
            <a:ext cx="1736373" cy="369332"/>
          </a:xfrm>
          <a:prstGeom prst="rect">
            <a:avLst/>
          </a:prstGeom>
        </p:spPr>
        <p:txBody>
          <a:bodyPr wrap="none">
            <a:spAutoFit/>
          </a:bodyPr>
          <a:lstStyle/>
          <a:p>
            <a:r>
              <a:rPr lang="es-ES" b="1" dirty="0" smtClean="0">
                <a:latin typeface="Times New Roman" pitchFamily="18" charset="0"/>
                <a:cs typeface="Times New Roman" pitchFamily="18" charset="0"/>
              </a:rPr>
              <a:t>HIDROLOGÍA</a:t>
            </a:r>
            <a:endParaRPr lang="es-EC" b="1" dirty="0">
              <a:latin typeface="Times New Roman" pitchFamily="18" charset="0"/>
              <a:cs typeface="Times New Roman" pitchFamily="18" charset="0"/>
            </a:endParaRPr>
          </a:p>
        </p:txBody>
      </p:sp>
      <p:sp>
        <p:nvSpPr>
          <p:cNvPr id="3" name="2 Rectángulo"/>
          <p:cNvSpPr/>
          <p:nvPr/>
        </p:nvSpPr>
        <p:spPr>
          <a:xfrm>
            <a:off x="839372" y="1582616"/>
            <a:ext cx="6096000" cy="1200329"/>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r>
              <a:rPr lang="es-EC" dirty="0">
                <a:latin typeface="Times New Roman" pitchFamily="18" charset="0"/>
                <a:cs typeface="Times New Roman" pitchFamily="18" charset="0"/>
              </a:rPr>
              <a:t>La cuenca del Río Coca, que a su vez forma parte de la cuenca alta del Río Napo, está situada al nor-oriente del Ecuador en la vertiente Atlántica de la cordillera de los Andes; en la transición de la Sierra hacia la Amazonía. </a:t>
            </a:r>
          </a:p>
        </p:txBody>
      </p:sp>
      <p:sp>
        <p:nvSpPr>
          <p:cNvPr id="4" name="3 Rectángulo"/>
          <p:cNvSpPr/>
          <p:nvPr/>
        </p:nvSpPr>
        <p:spPr>
          <a:xfrm>
            <a:off x="839372" y="3065975"/>
            <a:ext cx="5156195"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EC" dirty="0">
                <a:latin typeface="Times New Roman" pitchFamily="18" charset="0"/>
                <a:cs typeface="Times New Roman" pitchFamily="18" charset="0"/>
              </a:rPr>
              <a:t>El Río Coca se forma de la unión del Río Quijos y el Río Salado</a:t>
            </a:r>
          </a:p>
        </p:txBody>
      </p:sp>
      <p:sp>
        <p:nvSpPr>
          <p:cNvPr id="5" name="4 Rectángulo"/>
          <p:cNvSpPr/>
          <p:nvPr/>
        </p:nvSpPr>
        <p:spPr>
          <a:xfrm>
            <a:off x="839372" y="4048135"/>
            <a:ext cx="4060086" cy="369332"/>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s-EC" dirty="0">
                <a:latin typeface="Times New Roman" panose="02020603050405020304" pitchFamily="18" charset="0"/>
                <a:cs typeface="Times New Roman" panose="02020603050405020304" pitchFamily="18" charset="0"/>
              </a:rPr>
              <a:t>El área de la cuenca abarca 5283,74 </a:t>
            </a:r>
            <a:r>
              <a:rPr lang="es-EC" dirty="0" smtClean="0">
                <a:latin typeface="Times New Roman" panose="02020603050405020304" pitchFamily="18" charset="0"/>
                <a:cs typeface="Times New Roman" panose="02020603050405020304" pitchFamily="18" charset="0"/>
              </a:rPr>
              <a:t>km² </a:t>
            </a:r>
            <a:endParaRPr lang="es-EC" dirty="0">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5217" y="1720708"/>
            <a:ext cx="4615805" cy="3202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313426" y="0"/>
            <a:ext cx="7563477" cy="5570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smtClean="0">
                <a:latin typeface="Times New Roman" panose="02020603050405020304" pitchFamily="18" charset="0"/>
                <a:cs typeface="Times New Roman" panose="02020603050405020304" pitchFamily="18" charset="0"/>
              </a:rPr>
              <a:t>HIDROLOGÍA DE LA ZONA</a:t>
            </a:r>
            <a:endParaRPr lang="en-US" sz="2800" b="1" dirty="0">
              <a:latin typeface="Times New Roman" panose="02020603050405020304" pitchFamily="18" charset="0"/>
              <a:cs typeface="Times New Roman" panose="02020603050405020304" pitchFamily="18" charset="0"/>
            </a:endParaRPr>
          </a:p>
        </p:txBody>
      </p:sp>
      <p:sp>
        <p:nvSpPr>
          <p:cNvPr id="9" name="Marcador de fecha 8"/>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2689020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403860" y="0"/>
            <a:ext cx="4671060" cy="5570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smtClean="0">
                <a:latin typeface="Times New Roman" panose="02020603050405020304" pitchFamily="18" charset="0"/>
                <a:cs typeface="Times New Roman" panose="02020603050405020304" pitchFamily="18" charset="0"/>
              </a:rPr>
              <a:t>CONTENIDO</a:t>
            </a:r>
            <a:endParaRPr lang="en-US" sz="2800" b="1" dirty="0">
              <a:latin typeface="Times New Roman" panose="02020603050405020304" pitchFamily="18" charset="0"/>
              <a:cs typeface="Times New Roman" panose="02020603050405020304" pitchFamily="18" charset="0"/>
            </a:endParaRPr>
          </a:p>
        </p:txBody>
      </p:sp>
      <p:graphicFrame>
        <p:nvGraphicFramePr>
          <p:cNvPr id="7" name="Diagrama 6"/>
          <p:cNvGraphicFramePr/>
          <p:nvPr>
            <p:extLst>
              <p:ext uri="{D42A27DB-BD31-4B8C-83A1-F6EECF244321}">
                <p14:modId xmlns:p14="http://schemas.microsoft.com/office/powerpoint/2010/main" val="191326381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fecha 4"/>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3384335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21653" y="1148419"/>
            <a:ext cx="2377639" cy="369332"/>
          </a:xfrm>
          <a:prstGeom prst="rect">
            <a:avLst/>
          </a:prstGeom>
        </p:spPr>
        <p:txBody>
          <a:bodyPr wrap="none">
            <a:spAutoFit/>
          </a:bodyPr>
          <a:lstStyle/>
          <a:p>
            <a:r>
              <a:rPr lang="es-ES" b="1" dirty="0" smtClean="0">
                <a:latin typeface="Times New Roman" pitchFamily="18" charset="0"/>
                <a:cs typeface="Times New Roman" pitchFamily="18" charset="0"/>
              </a:rPr>
              <a:t>ANÁLISIS DE AGUA</a:t>
            </a:r>
            <a:endParaRPr lang="es-EC" b="1" dirty="0">
              <a:latin typeface="Times New Roman" pitchFamily="18" charset="0"/>
              <a:cs typeface="Times New Roman" pitchFamily="18" charset="0"/>
            </a:endParaRPr>
          </a:p>
        </p:txBody>
      </p:sp>
      <p:pic>
        <p:nvPicPr>
          <p:cNvPr id="3" name="2 Imagen"/>
          <p:cNvPicPr/>
          <p:nvPr/>
        </p:nvPicPr>
        <p:blipFill>
          <a:blip r:embed="rId2"/>
          <a:stretch>
            <a:fillRect/>
          </a:stretch>
        </p:blipFill>
        <p:spPr>
          <a:xfrm>
            <a:off x="1032901" y="1802130"/>
            <a:ext cx="4386580" cy="3253740"/>
          </a:xfrm>
          <a:prstGeom prst="rect">
            <a:avLst/>
          </a:prstGeom>
        </p:spPr>
      </p:pic>
      <p:sp>
        <p:nvSpPr>
          <p:cNvPr id="4" name="3 Rectángulo"/>
          <p:cNvSpPr/>
          <p:nvPr/>
        </p:nvSpPr>
        <p:spPr>
          <a:xfrm>
            <a:off x="6096000" y="1333085"/>
            <a:ext cx="4904935" cy="2031325"/>
          </a:xfrm>
          <a:prstGeom prst="rect">
            <a:avLst/>
          </a:prstGeom>
        </p:spPr>
        <p:txBody>
          <a:bodyPr wrap="square">
            <a:spAutoFit/>
          </a:bodyPr>
          <a:lstStyle/>
          <a:p>
            <a:pPr algn="just"/>
            <a:r>
              <a:rPr lang="es-EC" dirty="0">
                <a:latin typeface="Times New Roman" pitchFamily="18" charset="0"/>
                <a:cs typeface="Times New Roman" pitchFamily="18" charset="0"/>
              </a:rPr>
              <a:t>F</a:t>
            </a:r>
            <a:r>
              <a:rPr lang="es-EC" dirty="0" smtClean="0">
                <a:latin typeface="Times New Roman" pitchFamily="18" charset="0"/>
                <a:cs typeface="Times New Roman" pitchFamily="18" charset="0"/>
              </a:rPr>
              <a:t>ueron </a:t>
            </a:r>
            <a:r>
              <a:rPr lang="es-EC" dirty="0">
                <a:latin typeface="Times New Roman" pitchFamily="18" charset="0"/>
                <a:cs typeface="Times New Roman" pitchFamily="18" charset="0"/>
              </a:rPr>
              <a:t>tomadas seis muestras de agua en las siguientes coordenadas</a:t>
            </a:r>
            <a:r>
              <a:rPr lang="es-EC" dirty="0" smtClean="0">
                <a:latin typeface="Times New Roman" pitchFamily="18" charset="0"/>
                <a:cs typeface="Times New Roman" pitchFamily="18" charset="0"/>
              </a:rPr>
              <a:t>:</a:t>
            </a:r>
          </a:p>
          <a:p>
            <a:pPr marL="285750" indent="-285750" algn="just">
              <a:buFont typeface="Arial" pitchFamily="34" charset="0"/>
              <a:buChar char="•"/>
            </a:pPr>
            <a:r>
              <a:rPr lang="es-EC" dirty="0" smtClean="0">
                <a:latin typeface="Times New Roman" pitchFamily="18" charset="0"/>
                <a:cs typeface="Times New Roman" pitchFamily="18" charset="0"/>
              </a:rPr>
              <a:t>Latitud</a:t>
            </a:r>
            <a:r>
              <a:rPr lang="es-EC" dirty="0">
                <a:latin typeface="Times New Roman" pitchFamily="18" charset="0"/>
                <a:cs typeface="Times New Roman" pitchFamily="18" charset="0"/>
              </a:rPr>
              <a:t>: -0.123225, </a:t>
            </a:r>
          </a:p>
          <a:p>
            <a:pPr marL="285750" indent="-285750" algn="just">
              <a:buFont typeface="Arial" pitchFamily="34" charset="0"/>
              <a:buChar char="•"/>
            </a:pPr>
            <a:r>
              <a:rPr lang="es-EC" dirty="0" smtClean="0">
                <a:latin typeface="Times New Roman" pitchFamily="18" charset="0"/>
                <a:cs typeface="Times New Roman" pitchFamily="18" charset="0"/>
              </a:rPr>
              <a:t>Longitud</a:t>
            </a:r>
            <a:r>
              <a:rPr lang="es-EC" dirty="0">
                <a:latin typeface="Times New Roman" pitchFamily="18" charset="0"/>
                <a:cs typeface="Times New Roman" pitchFamily="18" charset="0"/>
              </a:rPr>
              <a:t>: -77.601227; </a:t>
            </a:r>
            <a:endParaRPr lang="es-EC" dirty="0" smtClean="0">
              <a:latin typeface="Times New Roman" pitchFamily="18" charset="0"/>
              <a:cs typeface="Times New Roman" pitchFamily="18" charset="0"/>
            </a:endParaRPr>
          </a:p>
          <a:p>
            <a:pPr algn="just"/>
            <a:r>
              <a:rPr lang="es-EC" dirty="0" smtClean="0">
                <a:latin typeface="Times New Roman" pitchFamily="18" charset="0"/>
                <a:cs typeface="Times New Roman" pitchFamily="18" charset="0"/>
              </a:rPr>
              <a:t>A la </a:t>
            </a:r>
            <a:r>
              <a:rPr lang="es-EC" dirty="0">
                <a:latin typeface="Times New Roman" pitchFamily="18" charset="0"/>
                <a:cs typeface="Times New Roman" pitchFamily="18" charset="0"/>
              </a:rPr>
              <a:t>altura del kilómetro 106 de la vía Lago Agrio-Quito en la parroquia de El Chaco, provincia de Napo, Ecuador.</a:t>
            </a:r>
          </a:p>
        </p:txBody>
      </p:sp>
      <p:graphicFrame>
        <p:nvGraphicFramePr>
          <p:cNvPr id="5" name="4 Tabla"/>
          <p:cNvGraphicFramePr>
            <a:graphicFrameLocks noGrp="1"/>
          </p:cNvGraphicFramePr>
          <p:nvPr>
            <p:extLst/>
          </p:nvPr>
        </p:nvGraphicFramePr>
        <p:xfrm>
          <a:off x="6774546" y="3473435"/>
          <a:ext cx="3269785" cy="2192328"/>
        </p:xfrm>
        <a:graphic>
          <a:graphicData uri="http://schemas.openxmlformats.org/drawingml/2006/table">
            <a:tbl>
              <a:tblPr firstRow="1" firstCol="1" bandRow="1">
                <a:tableStyleId>{5C22544A-7EE6-4342-B048-85BDC9FD1C3A}</a:tableStyleId>
              </a:tblPr>
              <a:tblGrid>
                <a:gridCol w="1025387">
                  <a:extLst>
                    <a:ext uri="{9D8B030D-6E8A-4147-A177-3AD203B41FA5}">
                      <a16:colId xmlns:a16="http://schemas.microsoft.com/office/drawing/2014/main" xmlns="" val="20000"/>
                    </a:ext>
                  </a:extLst>
                </a:gridCol>
                <a:gridCol w="1039893">
                  <a:extLst>
                    <a:ext uri="{9D8B030D-6E8A-4147-A177-3AD203B41FA5}">
                      <a16:colId xmlns:a16="http://schemas.microsoft.com/office/drawing/2014/main" xmlns="" val="20001"/>
                    </a:ext>
                  </a:extLst>
                </a:gridCol>
                <a:gridCol w="1204505">
                  <a:extLst>
                    <a:ext uri="{9D8B030D-6E8A-4147-A177-3AD203B41FA5}">
                      <a16:colId xmlns:a16="http://schemas.microsoft.com/office/drawing/2014/main" xmlns="" val="20002"/>
                    </a:ext>
                  </a:extLst>
                </a:gridCol>
              </a:tblGrid>
              <a:tr h="549069">
                <a:tc>
                  <a:txBody>
                    <a:bodyPr/>
                    <a:lstStyle/>
                    <a:p>
                      <a:pPr algn="ctr">
                        <a:lnSpc>
                          <a:spcPct val="107000"/>
                        </a:lnSpc>
                        <a:spcAft>
                          <a:spcPts val="800"/>
                        </a:spcAft>
                      </a:pPr>
                      <a:r>
                        <a:rPr lang="es-EC" sz="1200" dirty="0">
                          <a:effectLst/>
                          <a:latin typeface="Times New Roman" pitchFamily="18" charset="0"/>
                          <a:cs typeface="Times New Roman" pitchFamily="18" charset="0"/>
                        </a:rPr>
                        <a:t>Número de muestra</a:t>
                      </a:r>
                      <a:endParaRPr lang="es-EC" sz="1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algn="ctr">
                        <a:lnSpc>
                          <a:spcPct val="107000"/>
                        </a:lnSpc>
                        <a:spcAft>
                          <a:spcPts val="800"/>
                        </a:spcAft>
                      </a:pPr>
                      <a:r>
                        <a:rPr lang="es-EC" sz="1200" dirty="0">
                          <a:effectLst/>
                          <a:latin typeface="Times New Roman" pitchFamily="18" charset="0"/>
                          <a:cs typeface="Times New Roman" pitchFamily="18" charset="0"/>
                        </a:rPr>
                        <a:t>Fecha de recolección</a:t>
                      </a:r>
                      <a:endParaRPr lang="es-EC" sz="1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algn="ctr">
                        <a:lnSpc>
                          <a:spcPct val="107000"/>
                        </a:lnSpc>
                        <a:spcAft>
                          <a:spcPts val="800"/>
                        </a:spcAft>
                      </a:pPr>
                      <a:r>
                        <a:rPr lang="es-EC" sz="1200" dirty="0">
                          <a:effectLst/>
                          <a:latin typeface="Times New Roman" pitchFamily="18" charset="0"/>
                          <a:cs typeface="Times New Roman" pitchFamily="18" charset="0"/>
                        </a:rPr>
                        <a:t>Hora de recolección</a:t>
                      </a:r>
                      <a:endParaRPr lang="es-EC" sz="12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00"/>
                  </a:ext>
                </a:extLst>
              </a:tr>
              <a:tr h="267574">
                <a:tc>
                  <a:txBody>
                    <a:bodyPr/>
                    <a:lstStyle/>
                    <a:p>
                      <a:pPr algn="ctr">
                        <a:lnSpc>
                          <a:spcPct val="107000"/>
                        </a:lnSpc>
                        <a:spcAft>
                          <a:spcPts val="800"/>
                        </a:spcAft>
                      </a:pPr>
                      <a:r>
                        <a:rPr lang="es-EC" sz="1200" dirty="0">
                          <a:effectLst/>
                          <a:latin typeface="Times New Roman" pitchFamily="18" charset="0"/>
                          <a:cs typeface="Times New Roman" pitchFamily="18" charset="0"/>
                        </a:rPr>
                        <a:t>1</a:t>
                      </a:r>
                      <a:endParaRPr lang="es-EC" sz="1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algn="ctr">
                        <a:lnSpc>
                          <a:spcPct val="107000"/>
                        </a:lnSpc>
                        <a:spcAft>
                          <a:spcPts val="800"/>
                        </a:spcAft>
                      </a:pPr>
                      <a:r>
                        <a:rPr lang="es-EC" sz="1200" dirty="0">
                          <a:effectLst/>
                          <a:latin typeface="Times New Roman" pitchFamily="18" charset="0"/>
                          <a:cs typeface="Times New Roman" pitchFamily="18" charset="0"/>
                        </a:rPr>
                        <a:t>17/06/2020</a:t>
                      </a:r>
                      <a:endParaRPr lang="es-EC" sz="1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algn="ctr">
                        <a:lnSpc>
                          <a:spcPct val="107000"/>
                        </a:lnSpc>
                        <a:spcAft>
                          <a:spcPts val="800"/>
                        </a:spcAft>
                      </a:pPr>
                      <a:r>
                        <a:rPr lang="es-EC" sz="1200" dirty="0">
                          <a:effectLst/>
                          <a:latin typeface="Times New Roman" pitchFamily="18" charset="0"/>
                          <a:cs typeface="Times New Roman" pitchFamily="18" charset="0"/>
                        </a:rPr>
                        <a:t>14:20</a:t>
                      </a:r>
                      <a:endParaRPr lang="es-EC" sz="12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01"/>
                  </a:ext>
                </a:extLst>
              </a:tr>
              <a:tr h="275137">
                <a:tc>
                  <a:txBody>
                    <a:bodyPr/>
                    <a:lstStyle/>
                    <a:p>
                      <a:pPr algn="ctr">
                        <a:lnSpc>
                          <a:spcPct val="107000"/>
                        </a:lnSpc>
                        <a:spcAft>
                          <a:spcPts val="800"/>
                        </a:spcAft>
                      </a:pPr>
                      <a:r>
                        <a:rPr lang="es-EC" sz="1200" dirty="0">
                          <a:effectLst/>
                          <a:latin typeface="Times New Roman" pitchFamily="18" charset="0"/>
                          <a:cs typeface="Times New Roman" pitchFamily="18" charset="0"/>
                        </a:rPr>
                        <a:t>2</a:t>
                      </a:r>
                      <a:endParaRPr lang="es-EC" sz="1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algn="ctr">
                        <a:lnSpc>
                          <a:spcPct val="107000"/>
                        </a:lnSpc>
                        <a:spcAft>
                          <a:spcPts val="800"/>
                        </a:spcAft>
                      </a:pPr>
                      <a:r>
                        <a:rPr lang="es-EC" sz="1200" dirty="0">
                          <a:effectLst/>
                          <a:latin typeface="Times New Roman" pitchFamily="18" charset="0"/>
                          <a:cs typeface="Times New Roman" pitchFamily="18" charset="0"/>
                        </a:rPr>
                        <a:t>18/06/2020</a:t>
                      </a:r>
                      <a:endParaRPr lang="es-EC" sz="1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algn="ctr">
                        <a:lnSpc>
                          <a:spcPct val="107000"/>
                        </a:lnSpc>
                        <a:spcAft>
                          <a:spcPts val="800"/>
                        </a:spcAft>
                      </a:pPr>
                      <a:r>
                        <a:rPr lang="es-EC" sz="1200" dirty="0">
                          <a:effectLst/>
                          <a:latin typeface="Times New Roman" pitchFamily="18" charset="0"/>
                          <a:cs typeface="Times New Roman" pitchFamily="18" charset="0"/>
                        </a:rPr>
                        <a:t>16:34</a:t>
                      </a:r>
                      <a:endParaRPr lang="es-EC" sz="12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02"/>
                  </a:ext>
                </a:extLst>
              </a:tr>
              <a:tr h="275137">
                <a:tc>
                  <a:txBody>
                    <a:bodyPr/>
                    <a:lstStyle/>
                    <a:p>
                      <a:pPr algn="ctr">
                        <a:lnSpc>
                          <a:spcPct val="107000"/>
                        </a:lnSpc>
                        <a:spcAft>
                          <a:spcPts val="800"/>
                        </a:spcAft>
                      </a:pPr>
                      <a:r>
                        <a:rPr lang="es-EC" sz="1200" dirty="0">
                          <a:effectLst/>
                          <a:latin typeface="Times New Roman" pitchFamily="18" charset="0"/>
                          <a:cs typeface="Times New Roman" pitchFamily="18" charset="0"/>
                        </a:rPr>
                        <a:t>3</a:t>
                      </a:r>
                      <a:endParaRPr lang="es-EC" sz="1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algn="ctr">
                        <a:lnSpc>
                          <a:spcPct val="107000"/>
                        </a:lnSpc>
                        <a:spcAft>
                          <a:spcPts val="800"/>
                        </a:spcAft>
                      </a:pPr>
                      <a:r>
                        <a:rPr lang="es-EC" sz="1200" dirty="0">
                          <a:effectLst/>
                          <a:latin typeface="Times New Roman" pitchFamily="18" charset="0"/>
                          <a:cs typeface="Times New Roman" pitchFamily="18" charset="0"/>
                        </a:rPr>
                        <a:t>19/06/2020</a:t>
                      </a:r>
                      <a:endParaRPr lang="es-EC" sz="1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algn="ctr">
                        <a:lnSpc>
                          <a:spcPct val="107000"/>
                        </a:lnSpc>
                        <a:spcAft>
                          <a:spcPts val="800"/>
                        </a:spcAft>
                      </a:pPr>
                      <a:r>
                        <a:rPr lang="es-EC" sz="1200" dirty="0">
                          <a:effectLst/>
                          <a:latin typeface="Times New Roman" pitchFamily="18" charset="0"/>
                          <a:cs typeface="Times New Roman" pitchFamily="18" charset="0"/>
                        </a:rPr>
                        <a:t>14:41</a:t>
                      </a:r>
                      <a:endParaRPr lang="es-EC" sz="12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03"/>
                  </a:ext>
                </a:extLst>
              </a:tr>
              <a:tr h="275137">
                <a:tc>
                  <a:txBody>
                    <a:bodyPr/>
                    <a:lstStyle/>
                    <a:p>
                      <a:pPr algn="ctr">
                        <a:lnSpc>
                          <a:spcPct val="107000"/>
                        </a:lnSpc>
                        <a:spcAft>
                          <a:spcPts val="800"/>
                        </a:spcAft>
                      </a:pPr>
                      <a:r>
                        <a:rPr lang="es-EC" sz="1200" dirty="0">
                          <a:effectLst/>
                          <a:latin typeface="Times New Roman" pitchFamily="18" charset="0"/>
                          <a:cs typeface="Times New Roman" pitchFamily="18" charset="0"/>
                        </a:rPr>
                        <a:t>4</a:t>
                      </a:r>
                      <a:endParaRPr lang="es-EC" sz="1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algn="ctr">
                        <a:lnSpc>
                          <a:spcPct val="107000"/>
                        </a:lnSpc>
                        <a:spcAft>
                          <a:spcPts val="800"/>
                        </a:spcAft>
                      </a:pPr>
                      <a:r>
                        <a:rPr lang="es-EC" sz="1200" dirty="0">
                          <a:effectLst/>
                          <a:latin typeface="Times New Roman" pitchFamily="18" charset="0"/>
                          <a:cs typeface="Times New Roman" pitchFamily="18" charset="0"/>
                        </a:rPr>
                        <a:t>20/06/2020</a:t>
                      </a:r>
                      <a:endParaRPr lang="es-EC" sz="1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algn="ctr">
                        <a:lnSpc>
                          <a:spcPct val="107000"/>
                        </a:lnSpc>
                        <a:spcAft>
                          <a:spcPts val="800"/>
                        </a:spcAft>
                      </a:pPr>
                      <a:r>
                        <a:rPr lang="es-EC" sz="1200" dirty="0">
                          <a:effectLst/>
                          <a:latin typeface="Times New Roman" pitchFamily="18" charset="0"/>
                          <a:cs typeface="Times New Roman" pitchFamily="18" charset="0"/>
                        </a:rPr>
                        <a:t>13:50</a:t>
                      </a:r>
                      <a:endParaRPr lang="es-EC" sz="12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04"/>
                  </a:ext>
                </a:extLst>
              </a:tr>
              <a:tr h="275137">
                <a:tc>
                  <a:txBody>
                    <a:bodyPr/>
                    <a:lstStyle/>
                    <a:p>
                      <a:pPr algn="ctr">
                        <a:lnSpc>
                          <a:spcPct val="107000"/>
                        </a:lnSpc>
                        <a:spcAft>
                          <a:spcPts val="800"/>
                        </a:spcAft>
                      </a:pPr>
                      <a:r>
                        <a:rPr lang="es-EC" sz="1200" dirty="0">
                          <a:effectLst/>
                          <a:latin typeface="Times New Roman" pitchFamily="18" charset="0"/>
                          <a:cs typeface="Times New Roman" pitchFamily="18" charset="0"/>
                        </a:rPr>
                        <a:t>5</a:t>
                      </a:r>
                      <a:endParaRPr lang="es-EC" sz="1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algn="ctr">
                        <a:lnSpc>
                          <a:spcPct val="107000"/>
                        </a:lnSpc>
                        <a:spcAft>
                          <a:spcPts val="800"/>
                        </a:spcAft>
                      </a:pPr>
                      <a:r>
                        <a:rPr lang="es-EC" sz="1200" dirty="0">
                          <a:effectLst/>
                          <a:latin typeface="Times New Roman" pitchFamily="18" charset="0"/>
                          <a:cs typeface="Times New Roman" pitchFamily="18" charset="0"/>
                        </a:rPr>
                        <a:t>21/06/2020</a:t>
                      </a:r>
                      <a:endParaRPr lang="es-EC" sz="1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algn="ctr">
                        <a:lnSpc>
                          <a:spcPct val="107000"/>
                        </a:lnSpc>
                        <a:spcAft>
                          <a:spcPts val="800"/>
                        </a:spcAft>
                      </a:pPr>
                      <a:r>
                        <a:rPr lang="es-EC" sz="1200" dirty="0">
                          <a:effectLst/>
                          <a:latin typeface="Times New Roman" pitchFamily="18" charset="0"/>
                          <a:cs typeface="Times New Roman" pitchFamily="18" charset="0"/>
                        </a:rPr>
                        <a:t>12:18</a:t>
                      </a:r>
                      <a:endParaRPr lang="es-EC" sz="12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05"/>
                  </a:ext>
                </a:extLst>
              </a:tr>
              <a:tr h="275137">
                <a:tc>
                  <a:txBody>
                    <a:bodyPr/>
                    <a:lstStyle/>
                    <a:p>
                      <a:pPr algn="ctr">
                        <a:lnSpc>
                          <a:spcPct val="107000"/>
                        </a:lnSpc>
                        <a:spcAft>
                          <a:spcPts val="800"/>
                        </a:spcAft>
                      </a:pPr>
                      <a:r>
                        <a:rPr lang="es-EC" sz="1200" dirty="0">
                          <a:effectLst/>
                          <a:latin typeface="Times New Roman" pitchFamily="18" charset="0"/>
                          <a:cs typeface="Times New Roman" pitchFamily="18" charset="0"/>
                        </a:rPr>
                        <a:t>6</a:t>
                      </a:r>
                      <a:endParaRPr lang="es-EC" sz="1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algn="ctr">
                        <a:lnSpc>
                          <a:spcPct val="107000"/>
                        </a:lnSpc>
                        <a:spcAft>
                          <a:spcPts val="800"/>
                        </a:spcAft>
                      </a:pPr>
                      <a:r>
                        <a:rPr lang="es-EC" sz="1200" dirty="0">
                          <a:effectLst/>
                          <a:latin typeface="Times New Roman" pitchFamily="18" charset="0"/>
                          <a:cs typeface="Times New Roman" pitchFamily="18" charset="0"/>
                        </a:rPr>
                        <a:t>22/06/2020</a:t>
                      </a:r>
                      <a:endParaRPr lang="es-EC" sz="1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algn="ctr">
                        <a:lnSpc>
                          <a:spcPct val="107000"/>
                        </a:lnSpc>
                        <a:spcAft>
                          <a:spcPts val="800"/>
                        </a:spcAft>
                      </a:pPr>
                      <a:r>
                        <a:rPr lang="es-EC" sz="1200" dirty="0">
                          <a:effectLst/>
                          <a:latin typeface="Times New Roman" pitchFamily="18" charset="0"/>
                          <a:cs typeface="Times New Roman" pitchFamily="18" charset="0"/>
                        </a:rPr>
                        <a:t>11:15</a:t>
                      </a:r>
                      <a:endParaRPr lang="es-EC" sz="12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06"/>
                  </a:ext>
                </a:extLst>
              </a:tr>
            </a:tbl>
          </a:graphicData>
        </a:graphic>
      </p:graphicFrame>
      <p:sp>
        <p:nvSpPr>
          <p:cNvPr id="6" name="Título 1"/>
          <p:cNvSpPr txBox="1">
            <a:spLocks/>
          </p:cNvSpPr>
          <p:nvPr/>
        </p:nvSpPr>
        <p:spPr>
          <a:xfrm>
            <a:off x="313426" y="0"/>
            <a:ext cx="7563477" cy="5570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smtClean="0">
                <a:latin typeface="Times New Roman" panose="02020603050405020304" pitchFamily="18" charset="0"/>
                <a:cs typeface="Times New Roman" panose="02020603050405020304" pitchFamily="18" charset="0"/>
              </a:rPr>
              <a:t>HIDROLOGÍA DE LA ZONA</a:t>
            </a:r>
            <a:endParaRPr lang="en-US" sz="2800" b="1" dirty="0">
              <a:latin typeface="Times New Roman" panose="02020603050405020304" pitchFamily="18" charset="0"/>
              <a:cs typeface="Times New Roman" panose="02020603050405020304" pitchFamily="18" charset="0"/>
            </a:endParaRPr>
          </a:p>
        </p:txBody>
      </p:sp>
      <p:sp>
        <p:nvSpPr>
          <p:cNvPr id="9" name="Marcador de fecha 8"/>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4638410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Rectángulo"/>
              <p:cNvSpPr/>
              <p:nvPr/>
            </p:nvSpPr>
            <p:spPr>
              <a:xfrm>
                <a:off x="975790" y="1275343"/>
                <a:ext cx="2450863" cy="6013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600" i="1">
                              <a:latin typeface="Cambria Math"/>
                            </a:rPr>
                          </m:ctrlPr>
                        </m:sSubPr>
                        <m:e>
                          <m:r>
                            <a:rPr lang="es-EC" sz="1600" i="1">
                              <a:latin typeface="Cambria Math" panose="02040503050406030204" pitchFamily="18" charset="0"/>
                            </a:rPr>
                            <m:t>𝐶</m:t>
                          </m:r>
                        </m:e>
                        <m:sub>
                          <m:r>
                            <a:rPr lang="es-EC" sz="1600" i="1">
                              <a:latin typeface="Cambria Math" panose="02040503050406030204" pitchFamily="18" charset="0"/>
                            </a:rPr>
                            <m:t>𝑤</m:t>
                          </m:r>
                        </m:sub>
                      </m:sSub>
                      <m:r>
                        <a:rPr lang="es-EC" sz="1600" i="1">
                          <a:latin typeface="Cambria Math" panose="02040503050406030204" pitchFamily="18" charset="0"/>
                        </a:rPr>
                        <m:t>=</m:t>
                      </m:r>
                      <m:f>
                        <m:fPr>
                          <m:ctrlPr>
                            <a:rPr lang="es-EC" sz="1600" i="1">
                              <a:latin typeface="Cambria Math"/>
                            </a:rPr>
                          </m:ctrlPr>
                        </m:fPr>
                        <m:num>
                          <m:r>
                            <a:rPr lang="es-EC" sz="1600" i="1">
                              <a:latin typeface="Cambria Math" panose="02040503050406030204" pitchFamily="18" charset="0"/>
                            </a:rPr>
                            <m:t>𝑝𝑒𝑠𝑜</m:t>
                          </m:r>
                          <m:r>
                            <a:rPr lang="es-EC" sz="1600" i="1">
                              <a:latin typeface="Cambria Math" panose="02040503050406030204" pitchFamily="18" charset="0"/>
                            </a:rPr>
                            <m:t> </m:t>
                          </m:r>
                          <m:r>
                            <a:rPr lang="es-EC" sz="1600" i="1">
                              <a:latin typeface="Cambria Math" panose="02040503050406030204" pitchFamily="18" charset="0"/>
                            </a:rPr>
                            <m:t>𝑑𝑒</m:t>
                          </m:r>
                          <m:r>
                            <a:rPr lang="es-EC" sz="1600" i="1">
                              <a:latin typeface="Cambria Math" panose="02040503050406030204" pitchFamily="18" charset="0"/>
                            </a:rPr>
                            <m:t> </m:t>
                          </m:r>
                          <m:r>
                            <a:rPr lang="es-EC" sz="1600" i="1">
                              <a:latin typeface="Cambria Math" panose="02040503050406030204" pitchFamily="18" charset="0"/>
                            </a:rPr>
                            <m:t>𝑠𝑒𝑑𝑖𝑚𝑒𝑛𝑡𝑜</m:t>
                          </m:r>
                        </m:num>
                        <m:den>
                          <m:r>
                            <a:rPr lang="es-EC" sz="1600" i="1">
                              <a:latin typeface="Cambria Math" panose="02040503050406030204" pitchFamily="18" charset="0"/>
                            </a:rPr>
                            <m:t>𝑝𝑒𝑠𝑜</m:t>
                          </m:r>
                          <m:r>
                            <a:rPr lang="es-EC" sz="1600" i="1">
                              <a:latin typeface="Cambria Math" panose="02040503050406030204" pitchFamily="18" charset="0"/>
                            </a:rPr>
                            <m:t> </m:t>
                          </m:r>
                          <m:r>
                            <a:rPr lang="es-EC" sz="1600" i="1">
                              <a:latin typeface="Cambria Math" panose="02040503050406030204" pitchFamily="18" charset="0"/>
                            </a:rPr>
                            <m:t>𝑡𝑜𝑡𝑎𝑙</m:t>
                          </m:r>
                        </m:den>
                      </m:f>
                    </m:oMath>
                  </m:oMathPara>
                </a14:m>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975790" y="1275343"/>
                <a:ext cx="2450863" cy="601318"/>
              </a:xfrm>
              <a:prstGeom prst="rect">
                <a:avLst/>
              </a:prstGeom>
              <a:blipFill>
                <a:blip r:embed="rId2"/>
                <a:stretch>
                  <a:fillRect/>
                </a:stretch>
              </a:blipFill>
            </p:spPr>
            <p:txBody>
              <a:bodyPr/>
              <a:lstStyle/>
              <a:p>
                <a:r>
                  <a:rPr lang="en-US">
                    <a:noFill/>
                  </a:rPr>
                  <a:t> </a:t>
                </a:r>
              </a:p>
            </p:txBody>
          </p:sp>
        </mc:Fallback>
      </mc:AlternateContent>
      <p:sp>
        <p:nvSpPr>
          <p:cNvPr id="3" name="2 CuadroTexto"/>
          <p:cNvSpPr txBox="1"/>
          <p:nvPr/>
        </p:nvSpPr>
        <p:spPr>
          <a:xfrm>
            <a:off x="105135" y="662665"/>
            <a:ext cx="4327166" cy="646331"/>
          </a:xfrm>
          <a:prstGeom prst="rect">
            <a:avLst/>
          </a:prstGeom>
          <a:noFill/>
        </p:spPr>
        <p:txBody>
          <a:bodyPr wrap="square" rtlCol="0">
            <a:spAutoFit/>
          </a:bodyPr>
          <a:lstStyle/>
          <a:p>
            <a:r>
              <a:rPr lang="es-ES" b="1" i="1" dirty="0" smtClean="0">
                <a:latin typeface="Times New Roman" pitchFamily="18" charset="0"/>
                <a:cs typeface="Times New Roman" pitchFamily="18" charset="0"/>
              </a:rPr>
              <a:t>Cálculo de cantidad de sedimentos en suspensión: </a:t>
            </a:r>
            <a:endParaRPr lang="es-EC" b="1" i="1"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graphicFrame>
            <p:nvGraphicFramePr>
              <p:cNvPr id="4" name="3 Tabla"/>
              <p:cNvGraphicFramePr>
                <a:graphicFrameLocks noGrp="1"/>
              </p:cNvGraphicFramePr>
              <p:nvPr>
                <p:extLst>
                  <p:ext uri="{D42A27DB-BD31-4B8C-83A1-F6EECF244321}">
                    <p14:modId xmlns:p14="http://schemas.microsoft.com/office/powerpoint/2010/main" val="2446918827"/>
                  </p:ext>
                </p:extLst>
              </p:nvPr>
            </p:nvGraphicFramePr>
            <p:xfrm>
              <a:off x="806916" y="2022177"/>
              <a:ext cx="3422402" cy="2804160"/>
            </p:xfrm>
            <a:graphic>
              <a:graphicData uri="http://schemas.openxmlformats.org/drawingml/2006/table">
                <a:tbl>
                  <a:tblPr firstRow="1" firstCol="1" bandRow="1">
                    <a:tableStyleId>{5C22544A-7EE6-4342-B048-85BDC9FD1C3A}</a:tableStyleId>
                  </a:tblPr>
                  <a:tblGrid>
                    <a:gridCol w="1711201">
                      <a:extLst>
                        <a:ext uri="{9D8B030D-6E8A-4147-A177-3AD203B41FA5}">
                          <a16:colId xmlns:a16="http://schemas.microsoft.com/office/drawing/2014/main" xmlns="" val="20000"/>
                        </a:ext>
                      </a:extLst>
                    </a:gridCol>
                    <a:gridCol w="1711201">
                      <a:extLst>
                        <a:ext uri="{9D8B030D-6E8A-4147-A177-3AD203B41FA5}">
                          <a16:colId xmlns:a16="http://schemas.microsoft.com/office/drawing/2014/main" xmlns="" val="20001"/>
                        </a:ext>
                      </a:extLst>
                    </a:gridCol>
                  </a:tblGrid>
                  <a:tr h="433405">
                    <a:tc>
                      <a:txBody>
                        <a:bodyPr/>
                        <a:lstStyle/>
                        <a:p>
                          <a:pPr algn="ctr">
                            <a:lnSpc>
                              <a:spcPct val="150000"/>
                            </a:lnSpc>
                            <a:spcAft>
                              <a:spcPts val="800"/>
                            </a:spcAft>
                          </a:pPr>
                          <a:r>
                            <a:rPr lang="es-EC" sz="1200" dirty="0">
                              <a:effectLst/>
                              <a:latin typeface="Times New Roman" panose="02020603050405020304" pitchFamily="18" charset="0"/>
                              <a:cs typeface="Times New Roman" panose="02020603050405020304" pitchFamily="18" charset="0"/>
                            </a:rPr>
                            <a:t>Muestra</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800"/>
                            </a:spcAft>
                          </a:pPr>
                          <a:r>
                            <a:rPr lang="es-EC" sz="1200" dirty="0">
                              <a:effectLst/>
                              <a:latin typeface="Times New Roman" panose="02020603050405020304" pitchFamily="18" charset="0"/>
                              <a:cs typeface="Times New Roman" panose="02020603050405020304" pitchFamily="18" charset="0"/>
                            </a:rPr>
                            <a:t>Cantidad de sedimentos (mg/l)</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315902">
                    <a:tc>
                      <a:txBody>
                        <a:bodyPr/>
                        <a:lstStyle/>
                        <a:p>
                          <a:pPr algn="ctr">
                            <a:lnSpc>
                              <a:spcPct val="150000"/>
                            </a:lnSpc>
                            <a:spcAft>
                              <a:spcPts val="800"/>
                            </a:spcAft>
                          </a:pPr>
                          <a:r>
                            <a:rPr lang="es-EC" sz="1200" dirty="0">
                              <a:effectLst/>
                              <a:latin typeface="Times New Roman" panose="02020603050405020304" pitchFamily="18" charset="0"/>
                              <a:cs typeface="Times New Roman" panose="02020603050405020304" pitchFamily="18" charset="0"/>
                            </a:rPr>
                            <a:t>1</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b"/>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200">
                                    <a:effectLst/>
                                    <a:latin typeface="Cambria Math" panose="02040503050406030204" pitchFamily="18" charset="0"/>
                                  </a:rPr>
                                  <m:t>128,77</m:t>
                                </m:r>
                              </m:oMath>
                            </m:oMathPara>
                          </a14:m>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b"/>
                    </a:tc>
                    <a:extLst>
                      <a:ext uri="{0D108BD9-81ED-4DB2-BD59-A6C34878D82A}">
                        <a16:rowId xmlns:a16="http://schemas.microsoft.com/office/drawing/2014/main" xmlns="" val="10001"/>
                      </a:ext>
                    </a:extLst>
                  </a:tr>
                  <a:tr h="315902">
                    <a:tc>
                      <a:txBody>
                        <a:bodyPr/>
                        <a:lstStyle/>
                        <a:p>
                          <a:pPr algn="ctr">
                            <a:lnSpc>
                              <a:spcPct val="150000"/>
                            </a:lnSpc>
                            <a:spcAft>
                              <a:spcPts val="800"/>
                            </a:spcAft>
                          </a:pPr>
                          <a:r>
                            <a:rPr lang="es-EC" sz="1200" dirty="0">
                              <a:effectLst/>
                              <a:latin typeface="Times New Roman" panose="02020603050405020304" pitchFamily="18" charset="0"/>
                              <a:cs typeface="Times New Roman" panose="02020603050405020304" pitchFamily="18" charset="0"/>
                            </a:rPr>
                            <a:t>2</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b"/>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200">
                                    <a:effectLst/>
                                    <a:latin typeface="Cambria Math" panose="02040503050406030204" pitchFamily="18" charset="0"/>
                                  </a:rPr>
                                  <m:t>128,77</m:t>
                                </m:r>
                              </m:oMath>
                            </m:oMathPara>
                          </a14:m>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b"/>
                    </a:tc>
                    <a:extLst>
                      <a:ext uri="{0D108BD9-81ED-4DB2-BD59-A6C34878D82A}">
                        <a16:rowId xmlns:a16="http://schemas.microsoft.com/office/drawing/2014/main" xmlns="" val="10002"/>
                      </a:ext>
                    </a:extLst>
                  </a:tr>
                  <a:tr h="315902">
                    <a:tc>
                      <a:txBody>
                        <a:bodyPr/>
                        <a:lstStyle/>
                        <a:p>
                          <a:pPr algn="ctr">
                            <a:lnSpc>
                              <a:spcPct val="150000"/>
                            </a:lnSpc>
                            <a:spcAft>
                              <a:spcPts val="800"/>
                            </a:spcAft>
                          </a:pPr>
                          <a:r>
                            <a:rPr lang="es-EC" sz="1200" dirty="0">
                              <a:effectLst/>
                              <a:latin typeface="Times New Roman" panose="02020603050405020304" pitchFamily="18" charset="0"/>
                              <a:cs typeface="Times New Roman" panose="02020603050405020304" pitchFamily="18" charset="0"/>
                            </a:rPr>
                            <a:t>3</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b"/>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200">
                                    <a:effectLst/>
                                    <a:latin typeface="Cambria Math" panose="02040503050406030204" pitchFamily="18" charset="0"/>
                                  </a:rPr>
                                  <m:t>779,269</m:t>
                                </m:r>
                              </m:oMath>
                            </m:oMathPara>
                          </a14:m>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b"/>
                    </a:tc>
                    <a:extLst>
                      <a:ext uri="{0D108BD9-81ED-4DB2-BD59-A6C34878D82A}">
                        <a16:rowId xmlns:a16="http://schemas.microsoft.com/office/drawing/2014/main" xmlns="" val="10003"/>
                      </a:ext>
                    </a:extLst>
                  </a:tr>
                  <a:tr h="315902">
                    <a:tc>
                      <a:txBody>
                        <a:bodyPr/>
                        <a:lstStyle/>
                        <a:p>
                          <a:pPr algn="ctr">
                            <a:lnSpc>
                              <a:spcPct val="150000"/>
                            </a:lnSpc>
                            <a:spcAft>
                              <a:spcPts val="800"/>
                            </a:spcAft>
                          </a:pPr>
                          <a:r>
                            <a:rPr lang="es-EC" sz="1200" dirty="0">
                              <a:effectLst/>
                              <a:latin typeface="Times New Roman" panose="02020603050405020304" pitchFamily="18" charset="0"/>
                              <a:cs typeface="Times New Roman" panose="02020603050405020304" pitchFamily="18" charset="0"/>
                            </a:rPr>
                            <a:t>4</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b"/>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200">
                                    <a:effectLst/>
                                    <a:latin typeface="Cambria Math" panose="02040503050406030204" pitchFamily="18" charset="0"/>
                                  </a:rPr>
                                  <m:t>1600,629</m:t>
                                </m:r>
                              </m:oMath>
                            </m:oMathPara>
                          </a14:m>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b"/>
                    </a:tc>
                    <a:extLst>
                      <a:ext uri="{0D108BD9-81ED-4DB2-BD59-A6C34878D82A}">
                        <a16:rowId xmlns:a16="http://schemas.microsoft.com/office/drawing/2014/main" xmlns="" val="10004"/>
                      </a:ext>
                    </a:extLst>
                  </a:tr>
                  <a:tr h="315902">
                    <a:tc>
                      <a:txBody>
                        <a:bodyPr/>
                        <a:lstStyle/>
                        <a:p>
                          <a:pPr algn="ctr">
                            <a:lnSpc>
                              <a:spcPct val="150000"/>
                            </a:lnSpc>
                            <a:spcAft>
                              <a:spcPts val="800"/>
                            </a:spcAft>
                          </a:pPr>
                          <a:r>
                            <a:rPr lang="es-EC" sz="1200" dirty="0">
                              <a:effectLst/>
                              <a:latin typeface="Times New Roman" panose="02020603050405020304" pitchFamily="18" charset="0"/>
                              <a:cs typeface="Times New Roman" panose="02020603050405020304" pitchFamily="18" charset="0"/>
                            </a:rPr>
                            <a:t>5</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b"/>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200">
                                    <a:effectLst/>
                                    <a:latin typeface="Cambria Math" panose="02040503050406030204" pitchFamily="18" charset="0"/>
                                  </a:rPr>
                                  <m:t>2398,516</m:t>
                                </m:r>
                              </m:oMath>
                            </m:oMathPara>
                          </a14:m>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b"/>
                    </a:tc>
                    <a:extLst>
                      <a:ext uri="{0D108BD9-81ED-4DB2-BD59-A6C34878D82A}">
                        <a16:rowId xmlns:a16="http://schemas.microsoft.com/office/drawing/2014/main" xmlns="" val="10005"/>
                      </a:ext>
                    </a:extLst>
                  </a:tr>
                  <a:tr h="315902">
                    <a:tc>
                      <a:txBody>
                        <a:bodyPr/>
                        <a:lstStyle/>
                        <a:p>
                          <a:pPr algn="ctr">
                            <a:lnSpc>
                              <a:spcPct val="150000"/>
                            </a:lnSpc>
                            <a:spcAft>
                              <a:spcPts val="800"/>
                            </a:spcAft>
                          </a:pPr>
                          <a:r>
                            <a:rPr lang="es-EC" sz="1200" dirty="0">
                              <a:effectLst/>
                              <a:latin typeface="Times New Roman" panose="02020603050405020304" pitchFamily="18" charset="0"/>
                              <a:cs typeface="Times New Roman" panose="02020603050405020304" pitchFamily="18" charset="0"/>
                            </a:rPr>
                            <a:t>6</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b"/>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200">
                                    <a:effectLst/>
                                    <a:latin typeface="Cambria Math" panose="02040503050406030204" pitchFamily="18" charset="0"/>
                                  </a:rPr>
                                  <m:t>407,919</m:t>
                                </m:r>
                              </m:oMath>
                            </m:oMathPara>
                          </a14:m>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b"/>
                    </a:tc>
                    <a:extLst>
                      <a:ext uri="{0D108BD9-81ED-4DB2-BD59-A6C34878D82A}">
                        <a16:rowId xmlns:a16="http://schemas.microsoft.com/office/drawing/2014/main" xmlns="" val="10006"/>
                      </a:ext>
                    </a:extLst>
                  </a:tr>
                </a:tbl>
              </a:graphicData>
            </a:graphic>
          </p:graphicFrame>
        </mc:Choice>
        <mc:Fallback xmlns="">
          <p:graphicFrame>
            <p:nvGraphicFramePr>
              <p:cNvPr id="4" name="3 Tabla"/>
              <p:cNvGraphicFramePr>
                <a:graphicFrameLocks noGrp="1"/>
              </p:cNvGraphicFramePr>
              <p:nvPr>
                <p:extLst>
                  <p:ext uri="{D42A27DB-BD31-4B8C-83A1-F6EECF244321}">
                    <p14:modId xmlns:p14="http://schemas.microsoft.com/office/powerpoint/2010/main" val="2446918827"/>
                  </p:ext>
                </p:extLst>
              </p:nvPr>
            </p:nvGraphicFramePr>
            <p:xfrm>
              <a:off x="806916" y="2022177"/>
              <a:ext cx="3422402" cy="2804160"/>
            </p:xfrm>
            <a:graphic>
              <a:graphicData uri="http://schemas.openxmlformats.org/drawingml/2006/table">
                <a:tbl>
                  <a:tblPr firstRow="1" firstCol="1" bandRow="1">
                    <a:tableStyleId>{5C22544A-7EE6-4342-B048-85BDC9FD1C3A}</a:tableStyleId>
                  </a:tblPr>
                  <a:tblGrid>
                    <a:gridCol w="1711201">
                      <a:extLst>
                        <a:ext uri="{9D8B030D-6E8A-4147-A177-3AD203B41FA5}">
                          <a16:colId xmlns:a16="http://schemas.microsoft.com/office/drawing/2014/main" val="20000"/>
                        </a:ext>
                      </a:extLst>
                    </a:gridCol>
                    <a:gridCol w="1711201">
                      <a:extLst>
                        <a:ext uri="{9D8B030D-6E8A-4147-A177-3AD203B41FA5}">
                          <a16:colId xmlns:a16="http://schemas.microsoft.com/office/drawing/2014/main" val="20001"/>
                        </a:ext>
                      </a:extLst>
                    </a:gridCol>
                  </a:tblGrid>
                  <a:tr h="548640">
                    <a:tc>
                      <a:txBody>
                        <a:bodyPr/>
                        <a:lstStyle/>
                        <a:p>
                          <a:pPr algn="ctr">
                            <a:lnSpc>
                              <a:spcPct val="150000"/>
                            </a:lnSpc>
                            <a:spcAft>
                              <a:spcPts val="800"/>
                            </a:spcAft>
                          </a:pPr>
                          <a:r>
                            <a:rPr lang="es-EC" sz="1200" dirty="0">
                              <a:effectLst/>
                              <a:latin typeface="Times New Roman" panose="02020603050405020304" pitchFamily="18" charset="0"/>
                              <a:cs typeface="Times New Roman" panose="02020603050405020304" pitchFamily="18" charset="0"/>
                            </a:rPr>
                            <a:t>Muestra</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800"/>
                            </a:spcAft>
                          </a:pPr>
                          <a:r>
                            <a:rPr lang="es-EC" sz="1200" dirty="0">
                              <a:effectLst/>
                              <a:latin typeface="Times New Roman" panose="02020603050405020304" pitchFamily="18" charset="0"/>
                              <a:cs typeface="Times New Roman" panose="02020603050405020304" pitchFamily="18" charset="0"/>
                            </a:rPr>
                            <a:t>Cantidad de sedimentos (mg/l)</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75920">
                    <a:tc>
                      <a:txBody>
                        <a:bodyPr/>
                        <a:lstStyle/>
                        <a:p>
                          <a:pPr algn="ctr">
                            <a:lnSpc>
                              <a:spcPct val="150000"/>
                            </a:lnSpc>
                            <a:spcAft>
                              <a:spcPts val="800"/>
                            </a:spcAft>
                          </a:pPr>
                          <a:r>
                            <a:rPr lang="es-EC" sz="1200" dirty="0">
                              <a:effectLst/>
                              <a:latin typeface="Times New Roman" panose="02020603050405020304" pitchFamily="18" charset="0"/>
                              <a:cs typeface="Times New Roman" panose="02020603050405020304" pitchFamily="18" charset="0"/>
                            </a:rPr>
                            <a:t>1</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b"/>
                    </a:tc>
                    <a:tc>
                      <a:txBody>
                        <a:bodyPr/>
                        <a:lstStyle/>
                        <a:p>
                          <a:endParaRPr lang="en-US"/>
                        </a:p>
                      </a:txBody>
                      <a:tcPr marL="68580" marR="68580" marT="0" marB="0" anchor="b">
                        <a:blipFill>
                          <a:blip r:embed="rId3"/>
                          <a:stretch>
                            <a:fillRect l="-100356" t="-146774" r="-1423" b="-514516"/>
                          </a:stretch>
                        </a:blipFill>
                      </a:tcPr>
                    </a:tc>
                    <a:extLst>
                      <a:ext uri="{0D108BD9-81ED-4DB2-BD59-A6C34878D82A}">
                        <a16:rowId xmlns:a16="http://schemas.microsoft.com/office/drawing/2014/main" val="10001"/>
                      </a:ext>
                    </a:extLst>
                  </a:tr>
                  <a:tr h="375920">
                    <a:tc>
                      <a:txBody>
                        <a:bodyPr/>
                        <a:lstStyle/>
                        <a:p>
                          <a:pPr algn="ctr">
                            <a:lnSpc>
                              <a:spcPct val="150000"/>
                            </a:lnSpc>
                            <a:spcAft>
                              <a:spcPts val="800"/>
                            </a:spcAft>
                          </a:pPr>
                          <a:r>
                            <a:rPr lang="es-EC" sz="1200" dirty="0">
                              <a:effectLst/>
                              <a:latin typeface="Times New Roman" panose="02020603050405020304" pitchFamily="18" charset="0"/>
                              <a:cs typeface="Times New Roman" panose="02020603050405020304" pitchFamily="18" charset="0"/>
                            </a:rPr>
                            <a:t>2</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b"/>
                    </a:tc>
                    <a:tc>
                      <a:txBody>
                        <a:bodyPr/>
                        <a:lstStyle/>
                        <a:p>
                          <a:endParaRPr lang="en-US"/>
                        </a:p>
                      </a:txBody>
                      <a:tcPr marL="68580" marR="68580" marT="0" marB="0" anchor="b">
                        <a:blipFill>
                          <a:blip r:embed="rId3"/>
                          <a:stretch>
                            <a:fillRect l="-100356" t="-246774" r="-1423" b="-414516"/>
                          </a:stretch>
                        </a:blipFill>
                      </a:tcPr>
                    </a:tc>
                    <a:extLst>
                      <a:ext uri="{0D108BD9-81ED-4DB2-BD59-A6C34878D82A}">
                        <a16:rowId xmlns:a16="http://schemas.microsoft.com/office/drawing/2014/main" val="10002"/>
                      </a:ext>
                    </a:extLst>
                  </a:tr>
                  <a:tr h="375920">
                    <a:tc>
                      <a:txBody>
                        <a:bodyPr/>
                        <a:lstStyle/>
                        <a:p>
                          <a:pPr algn="ctr">
                            <a:lnSpc>
                              <a:spcPct val="150000"/>
                            </a:lnSpc>
                            <a:spcAft>
                              <a:spcPts val="800"/>
                            </a:spcAft>
                          </a:pPr>
                          <a:r>
                            <a:rPr lang="es-EC" sz="1200" dirty="0">
                              <a:effectLst/>
                              <a:latin typeface="Times New Roman" panose="02020603050405020304" pitchFamily="18" charset="0"/>
                              <a:cs typeface="Times New Roman" panose="02020603050405020304" pitchFamily="18" charset="0"/>
                            </a:rPr>
                            <a:t>3</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b"/>
                    </a:tc>
                    <a:tc>
                      <a:txBody>
                        <a:bodyPr/>
                        <a:lstStyle/>
                        <a:p>
                          <a:endParaRPr lang="en-US"/>
                        </a:p>
                      </a:txBody>
                      <a:tcPr marL="68580" marR="68580" marT="0" marB="0" anchor="b">
                        <a:blipFill>
                          <a:blip r:embed="rId3"/>
                          <a:stretch>
                            <a:fillRect l="-100356" t="-346774" r="-1423" b="-314516"/>
                          </a:stretch>
                        </a:blipFill>
                      </a:tcPr>
                    </a:tc>
                    <a:extLst>
                      <a:ext uri="{0D108BD9-81ED-4DB2-BD59-A6C34878D82A}">
                        <a16:rowId xmlns:a16="http://schemas.microsoft.com/office/drawing/2014/main" val="10003"/>
                      </a:ext>
                    </a:extLst>
                  </a:tr>
                  <a:tr h="375920">
                    <a:tc>
                      <a:txBody>
                        <a:bodyPr/>
                        <a:lstStyle/>
                        <a:p>
                          <a:pPr algn="ctr">
                            <a:lnSpc>
                              <a:spcPct val="150000"/>
                            </a:lnSpc>
                            <a:spcAft>
                              <a:spcPts val="800"/>
                            </a:spcAft>
                          </a:pPr>
                          <a:r>
                            <a:rPr lang="es-EC" sz="1200" dirty="0">
                              <a:effectLst/>
                              <a:latin typeface="Times New Roman" panose="02020603050405020304" pitchFamily="18" charset="0"/>
                              <a:cs typeface="Times New Roman" panose="02020603050405020304" pitchFamily="18" charset="0"/>
                            </a:rPr>
                            <a:t>4</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b"/>
                    </a:tc>
                    <a:tc>
                      <a:txBody>
                        <a:bodyPr/>
                        <a:lstStyle/>
                        <a:p>
                          <a:endParaRPr lang="en-US"/>
                        </a:p>
                      </a:txBody>
                      <a:tcPr marL="68580" marR="68580" marT="0" marB="0" anchor="b">
                        <a:blipFill>
                          <a:blip r:embed="rId3"/>
                          <a:stretch>
                            <a:fillRect l="-100356" t="-454098" r="-1423" b="-219672"/>
                          </a:stretch>
                        </a:blipFill>
                      </a:tcPr>
                    </a:tc>
                    <a:extLst>
                      <a:ext uri="{0D108BD9-81ED-4DB2-BD59-A6C34878D82A}">
                        <a16:rowId xmlns:a16="http://schemas.microsoft.com/office/drawing/2014/main" val="10004"/>
                      </a:ext>
                    </a:extLst>
                  </a:tr>
                  <a:tr h="375920">
                    <a:tc>
                      <a:txBody>
                        <a:bodyPr/>
                        <a:lstStyle/>
                        <a:p>
                          <a:pPr algn="ctr">
                            <a:lnSpc>
                              <a:spcPct val="150000"/>
                            </a:lnSpc>
                            <a:spcAft>
                              <a:spcPts val="800"/>
                            </a:spcAft>
                          </a:pPr>
                          <a:r>
                            <a:rPr lang="es-EC" sz="1200" dirty="0">
                              <a:effectLst/>
                              <a:latin typeface="Times New Roman" panose="02020603050405020304" pitchFamily="18" charset="0"/>
                              <a:cs typeface="Times New Roman" panose="02020603050405020304" pitchFamily="18" charset="0"/>
                            </a:rPr>
                            <a:t>5</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b"/>
                    </a:tc>
                    <a:tc>
                      <a:txBody>
                        <a:bodyPr/>
                        <a:lstStyle/>
                        <a:p>
                          <a:endParaRPr lang="en-US"/>
                        </a:p>
                      </a:txBody>
                      <a:tcPr marL="68580" marR="68580" marT="0" marB="0" anchor="b">
                        <a:blipFill>
                          <a:blip r:embed="rId3"/>
                          <a:stretch>
                            <a:fillRect l="-100356" t="-545161" r="-1423" b="-116129"/>
                          </a:stretch>
                        </a:blipFill>
                      </a:tcPr>
                    </a:tc>
                    <a:extLst>
                      <a:ext uri="{0D108BD9-81ED-4DB2-BD59-A6C34878D82A}">
                        <a16:rowId xmlns:a16="http://schemas.microsoft.com/office/drawing/2014/main" val="10005"/>
                      </a:ext>
                    </a:extLst>
                  </a:tr>
                  <a:tr h="375920">
                    <a:tc>
                      <a:txBody>
                        <a:bodyPr/>
                        <a:lstStyle/>
                        <a:p>
                          <a:pPr algn="ctr">
                            <a:lnSpc>
                              <a:spcPct val="150000"/>
                            </a:lnSpc>
                            <a:spcAft>
                              <a:spcPts val="800"/>
                            </a:spcAft>
                          </a:pPr>
                          <a:r>
                            <a:rPr lang="es-EC" sz="1200" dirty="0">
                              <a:effectLst/>
                              <a:latin typeface="Times New Roman" panose="02020603050405020304" pitchFamily="18" charset="0"/>
                              <a:cs typeface="Times New Roman" panose="02020603050405020304" pitchFamily="18" charset="0"/>
                            </a:rPr>
                            <a:t>6</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b"/>
                    </a:tc>
                    <a:tc>
                      <a:txBody>
                        <a:bodyPr/>
                        <a:lstStyle/>
                        <a:p>
                          <a:endParaRPr lang="en-US"/>
                        </a:p>
                      </a:txBody>
                      <a:tcPr marL="68580" marR="68580" marT="0" marB="0" anchor="b">
                        <a:blipFill>
                          <a:blip r:embed="rId3"/>
                          <a:stretch>
                            <a:fillRect l="-100356" t="-645161" r="-1423" b="-16129"/>
                          </a:stretch>
                        </a:blipFill>
                      </a:tcPr>
                    </a:tc>
                    <a:extLst>
                      <a:ext uri="{0D108BD9-81ED-4DB2-BD59-A6C34878D82A}">
                        <a16:rowId xmlns:a16="http://schemas.microsoft.com/office/drawing/2014/main" val="10006"/>
                      </a:ext>
                    </a:extLst>
                  </a:tr>
                </a:tbl>
              </a:graphicData>
            </a:graphic>
          </p:graphicFrame>
        </mc:Fallback>
      </mc:AlternateContent>
      <p:sp>
        <p:nvSpPr>
          <p:cNvPr id="5" name="4 Rectángulo"/>
          <p:cNvSpPr/>
          <p:nvPr/>
        </p:nvSpPr>
        <p:spPr>
          <a:xfrm>
            <a:off x="284253" y="5386323"/>
            <a:ext cx="4856368"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s-EC" sz="1600" dirty="0">
                <a:latin typeface="Times New Roman" pitchFamily="18" charset="0"/>
                <a:cs typeface="Times New Roman" pitchFamily="18" charset="0"/>
              </a:rPr>
              <a:t>La unidad de medición más común para la concentración de sedimentos es miligramos por </a:t>
            </a:r>
            <a:r>
              <a:rPr lang="es-EC" sz="1600" dirty="0" smtClean="0">
                <a:latin typeface="Times New Roman" pitchFamily="18" charset="0"/>
                <a:cs typeface="Times New Roman" pitchFamily="18" charset="0"/>
              </a:rPr>
              <a:t>litro.</a:t>
            </a:r>
            <a:endParaRPr lang="es-EC" sz="16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6" name="5 Rectángulo"/>
              <p:cNvSpPr/>
              <p:nvPr/>
            </p:nvSpPr>
            <p:spPr>
              <a:xfrm>
                <a:off x="1633644" y="4937053"/>
                <a:ext cx="1589218" cy="338554"/>
              </a:xfrm>
              <a:prstGeom prst="rect">
                <a:avLst/>
              </a:prstGeom>
            </p:spPr>
            <p:txBody>
              <a:bodyPr wrap="none">
                <a:spAutoFit/>
              </a:bodyPr>
              <a:lstStyle/>
              <a:p>
                <a14:m>
                  <m:oMath xmlns:m="http://schemas.openxmlformats.org/officeDocument/2006/math">
                    <m:sSub>
                      <m:sSubPr>
                        <m:ctrlPr>
                          <a:rPr lang="es-EC" sz="1600" i="1">
                            <a:latin typeface="Cambria Math"/>
                          </a:rPr>
                        </m:ctrlPr>
                      </m:sSubPr>
                      <m:e>
                        <m:r>
                          <a:rPr lang="es-EC" sz="1600" i="1">
                            <a:latin typeface="Cambria Math"/>
                          </a:rPr>
                          <m:t>𝐶</m:t>
                        </m:r>
                      </m:e>
                      <m:sub>
                        <m:r>
                          <a:rPr lang="es-EC" sz="1600" i="1">
                            <a:latin typeface="Cambria Math"/>
                          </a:rPr>
                          <m:t>𝑤</m:t>
                        </m:r>
                      </m:sub>
                    </m:sSub>
                  </m:oMath>
                </a14:m>
                <a:r>
                  <a:rPr lang="es-EC" sz="1600" dirty="0" smtClean="0">
                    <a:latin typeface="Times New Roman" panose="02020603050405020304" pitchFamily="18" charset="0"/>
                    <a:cs typeface="Times New Roman" panose="02020603050405020304" pitchFamily="18" charset="0"/>
                  </a:rPr>
                  <a:t>= 907,31 mg/l</a:t>
                </a:r>
                <a:endParaRPr lang="es-EC" sz="1600" dirty="0">
                  <a:latin typeface="Times New Roman" panose="02020603050405020304" pitchFamily="18" charset="0"/>
                  <a:cs typeface="Times New Roman" panose="02020603050405020304" pitchFamily="18" charset="0"/>
                </a:endParaRPr>
              </a:p>
            </p:txBody>
          </p:sp>
        </mc:Choice>
        <mc:Fallback xmlns="">
          <p:sp>
            <p:nvSpPr>
              <p:cNvPr id="6" name="5 Rectángulo"/>
              <p:cNvSpPr>
                <a:spLocks noRot="1" noChangeAspect="1" noMove="1" noResize="1" noEditPoints="1" noAdjustHandles="1" noChangeArrowheads="1" noChangeShapeType="1" noTextEdit="1"/>
              </p:cNvSpPr>
              <p:nvPr/>
            </p:nvSpPr>
            <p:spPr>
              <a:xfrm>
                <a:off x="1633644" y="4937053"/>
                <a:ext cx="1589218" cy="338554"/>
              </a:xfrm>
              <a:prstGeom prst="rect">
                <a:avLst/>
              </a:prstGeom>
              <a:blipFill>
                <a:blip r:embed="rId4"/>
                <a:stretch>
                  <a:fillRect t="-5455" b="-23636"/>
                </a:stretch>
              </a:blipFill>
            </p:spPr>
            <p:txBody>
              <a:bodyPr/>
              <a:lstStyle/>
              <a:p>
                <a:r>
                  <a:rPr lang="en-US">
                    <a:noFill/>
                  </a:rPr>
                  <a:t> </a:t>
                </a:r>
              </a:p>
            </p:txBody>
          </p:sp>
        </mc:Fallback>
      </mc:AlternateContent>
      <p:sp>
        <p:nvSpPr>
          <p:cNvPr id="7" name="Título 1"/>
          <p:cNvSpPr txBox="1">
            <a:spLocks/>
          </p:cNvSpPr>
          <p:nvPr/>
        </p:nvSpPr>
        <p:spPr>
          <a:xfrm>
            <a:off x="313426" y="0"/>
            <a:ext cx="7563477" cy="5570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smtClean="0">
                <a:latin typeface="Times New Roman" panose="02020603050405020304" pitchFamily="18" charset="0"/>
                <a:cs typeface="Times New Roman" panose="02020603050405020304" pitchFamily="18" charset="0"/>
              </a:rPr>
              <a:t>HIDROLOGÍA DE LA ZONA</a:t>
            </a:r>
            <a:endParaRPr lang="en-US" sz="2800" b="1" dirty="0">
              <a:latin typeface="Times New Roman" panose="02020603050405020304" pitchFamily="18" charset="0"/>
              <a:cs typeface="Times New Roman" panose="02020603050405020304" pitchFamily="18" charset="0"/>
            </a:endParaRPr>
          </a:p>
        </p:txBody>
      </p:sp>
      <p:sp>
        <p:nvSpPr>
          <p:cNvPr id="8" name="1 Rectángulo"/>
          <p:cNvSpPr/>
          <p:nvPr/>
        </p:nvSpPr>
        <p:spPr>
          <a:xfrm>
            <a:off x="6693112" y="731520"/>
            <a:ext cx="3929281" cy="369332"/>
          </a:xfrm>
          <a:prstGeom prst="rect">
            <a:avLst/>
          </a:prstGeom>
        </p:spPr>
        <p:txBody>
          <a:bodyPr wrap="none">
            <a:spAutoFit/>
          </a:bodyPr>
          <a:lstStyle/>
          <a:p>
            <a:r>
              <a:rPr lang="es-EC" b="1" i="1" dirty="0" smtClean="0">
                <a:latin typeface="Times New Roman" pitchFamily="18" charset="0"/>
                <a:cs typeface="Times New Roman" pitchFamily="18" charset="0"/>
              </a:rPr>
              <a:t>Gravedad específica de los sedimentos</a:t>
            </a:r>
            <a:endParaRPr lang="es-EC" b="1" i="1" dirty="0">
              <a:latin typeface="Times New Roman" pitchFamily="18" charset="0"/>
              <a:cs typeface="Times New Roman" pitchFamily="18" charset="0"/>
            </a:endParaRPr>
          </a:p>
        </p:txBody>
      </p:sp>
      <p:sp>
        <p:nvSpPr>
          <p:cNvPr id="9" name="Rectángulo 8"/>
          <p:cNvSpPr/>
          <p:nvPr/>
        </p:nvSpPr>
        <p:spPr>
          <a:xfrm>
            <a:off x="5791201" y="1100852"/>
            <a:ext cx="6096000" cy="584775"/>
          </a:xfrm>
          <a:prstGeom prst="rect">
            <a:avLst/>
          </a:prstGeom>
        </p:spPr>
        <p:txBody>
          <a:bodyPr>
            <a:spAutoFit/>
          </a:bodyPr>
          <a:lstStyle/>
          <a:p>
            <a:pPr algn="just"/>
            <a:r>
              <a:rPr lang="es-EC" sz="1600" dirty="0">
                <a:latin typeface="Times New Roman" pitchFamily="18" charset="0"/>
                <a:cs typeface="Times New Roman" pitchFamily="18" charset="0"/>
              </a:rPr>
              <a:t>Para obtener la gravedad específica de los sedimentos de las muestras tomadas en el río Coca se utilizó la norma ASTM D4892.</a:t>
            </a:r>
          </a:p>
        </p:txBody>
      </p:sp>
      <p:graphicFrame>
        <p:nvGraphicFramePr>
          <p:cNvPr id="10" name="1 Tabla"/>
          <p:cNvGraphicFramePr>
            <a:graphicFrameLocks noGrp="1"/>
          </p:cNvGraphicFramePr>
          <p:nvPr>
            <p:extLst>
              <p:ext uri="{D42A27DB-BD31-4B8C-83A1-F6EECF244321}">
                <p14:modId xmlns:p14="http://schemas.microsoft.com/office/powerpoint/2010/main" val="515073199"/>
              </p:ext>
            </p:extLst>
          </p:nvPr>
        </p:nvGraphicFramePr>
        <p:xfrm>
          <a:off x="6411024" y="1876661"/>
          <a:ext cx="4493456" cy="1900858"/>
        </p:xfrm>
        <a:graphic>
          <a:graphicData uri="http://schemas.openxmlformats.org/drawingml/2006/table">
            <a:tbl>
              <a:tblPr firstRow="1" firstCol="1" bandRow="1">
                <a:tableStyleId>{5C22544A-7EE6-4342-B048-85BDC9FD1C3A}</a:tableStyleId>
              </a:tblPr>
              <a:tblGrid>
                <a:gridCol w="2246728">
                  <a:extLst>
                    <a:ext uri="{9D8B030D-6E8A-4147-A177-3AD203B41FA5}">
                      <a16:colId xmlns:a16="http://schemas.microsoft.com/office/drawing/2014/main" xmlns="" val="20000"/>
                    </a:ext>
                  </a:extLst>
                </a:gridCol>
                <a:gridCol w="2246728">
                  <a:extLst>
                    <a:ext uri="{9D8B030D-6E8A-4147-A177-3AD203B41FA5}">
                      <a16:colId xmlns:a16="http://schemas.microsoft.com/office/drawing/2014/main" xmlns="" val="20001"/>
                    </a:ext>
                  </a:extLst>
                </a:gridCol>
              </a:tblGrid>
              <a:tr h="511363">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Muestra</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Gravedad específica</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230995">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1</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1,573</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234521">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2</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2,147</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238048">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3</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2,642</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229231">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4</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2,328</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232758">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5</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2,295</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223942">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6</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3,219</a:t>
                      </a:r>
                      <a:endParaRPr lang="es-EC" sz="12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bl>
          </a:graphicData>
        </a:graphic>
      </p:graphicFrame>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9110" y="3979885"/>
            <a:ext cx="2338642" cy="16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78686" y="3979885"/>
            <a:ext cx="2299063" cy="172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Marcador de fecha 14"/>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27672675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6428014"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DISEÑO DE OBRAS HIDRÁULICAS</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403859" y="687975"/>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Caudales de diseño</a:t>
            </a:r>
            <a:endParaRPr lang="en-US" sz="2400" b="1" i="1" dirty="0">
              <a:latin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4113265848"/>
              </p:ext>
            </p:extLst>
          </p:nvPr>
        </p:nvGraphicFramePr>
        <p:xfrm>
          <a:off x="629284" y="2103437"/>
          <a:ext cx="2205355" cy="2640411"/>
        </p:xfrm>
        <a:graphic>
          <a:graphicData uri="http://schemas.openxmlformats.org/drawingml/2006/table">
            <a:tbl>
              <a:tblPr firstRow="1" firstCol="1" bandRow="1">
                <a:tableStyleId>{7DF18680-E054-41AD-8BC1-D1AEF772440D}</a:tableStyleId>
              </a:tblPr>
              <a:tblGrid>
                <a:gridCol w="1251688">
                  <a:extLst>
                    <a:ext uri="{9D8B030D-6E8A-4147-A177-3AD203B41FA5}">
                      <a16:colId xmlns:a16="http://schemas.microsoft.com/office/drawing/2014/main" xmlns="" val="181942491"/>
                    </a:ext>
                  </a:extLst>
                </a:gridCol>
                <a:gridCol w="953667">
                  <a:extLst>
                    <a:ext uri="{9D8B030D-6E8A-4147-A177-3AD203B41FA5}">
                      <a16:colId xmlns:a16="http://schemas.microsoft.com/office/drawing/2014/main" xmlns="" val="853654005"/>
                    </a:ext>
                  </a:extLst>
                </a:gridCol>
              </a:tblGrid>
              <a:tr h="706826">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PERIODO DE RETORNO (AÑOS)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dirty="0">
                          <a:effectLst/>
                        </a:rPr>
                        <a:t>CAUDAL (m</a:t>
                      </a:r>
                      <a:r>
                        <a:rPr lang="es-EC" sz="1200" baseline="30000" dirty="0">
                          <a:effectLst/>
                        </a:rPr>
                        <a:t>3</a:t>
                      </a:r>
                      <a:r>
                        <a:rPr lang="es-EC" sz="1200" dirty="0">
                          <a:effectLst/>
                        </a:rPr>
                        <a:t>/s)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556725459"/>
                  </a:ext>
                </a:extLst>
              </a:tr>
              <a:tr h="386717">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dirty="0">
                          <a:effectLst/>
                        </a:rPr>
                        <a:t>2820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8293582"/>
                  </a:ext>
                </a:extLst>
              </a:tr>
              <a:tr h="386717">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20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dirty="0">
                          <a:effectLst/>
                        </a:rPr>
                        <a:t>4240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07838431"/>
                  </a:ext>
                </a:extLst>
              </a:tr>
              <a:tr h="386717">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500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dirty="0">
                          <a:effectLst/>
                        </a:rPr>
                        <a:t>7600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88766821"/>
                  </a:ext>
                </a:extLst>
              </a:tr>
              <a:tr h="386717">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1000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dirty="0">
                          <a:effectLst/>
                        </a:rPr>
                        <a:t>8380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640178456"/>
                  </a:ext>
                </a:extLst>
              </a:tr>
              <a:tr h="386717">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10000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dirty="0">
                          <a:effectLst/>
                        </a:rPr>
                        <a:t>11200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58730010"/>
                  </a:ext>
                </a:extLst>
              </a:tr>
            </a:tbl>
          </a:graphicData>
        </a:graphic>
      </p:graphicFrame>
      <p:grpSp>
        <p:nvGrpSpPr>
          <p:cNvPr id="8" name="Grupo 7"/>
          <p:cNvGrpSpPr/>
          <p:nvPr/>
        </p:nvGrpSpPr>
        <p:grpSpPr>
          <a:xfrm>
            <a:off x="629284" y="1375950"/>
            <a:ext cx="7025550" cy="596541"/>
            <a:chOff x="6047404" y="1439872"/>
            <a:chExt cx="2454996" cy="2093512"/>
          </a:xfrm>
        </p:grpSpPr>
        <p:sp>
          <p:nvSpPr>
            <p:cNvPr id="9" name="Rectángulo 8"/>
            <p:cNvSpPr/>
            <p:nvPr/>
          </p:nvSpPr>
          <p:spPr>
            <a:xfrm>
              <a:off x="6047404" y="1439872"/>
              <a:ext cx="2454996" cy="20935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CuadroTexto 10"/>
            <p:cNvSpPr txBox="1"/>
            <p:nvPr/>
          </p:nvSpPr>
          <p:spPr>
            <a:xfrm>
              <a:off x="6047404" y="1439872"/>
              <a:ext cx="2454996" cy="20935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defTabSz="800100">
                <a:lnSpc>
                  <a:spcPct val="90000"/>
                </a:lnSpc>
                <a:spcBef>
                  <a:spcPct val="0"/>
                </a:spcBef>
                <a:spcAft>
                  <a:spcPct val="35000"/>
                </a:spcAft>
              </a:pPr>
              <a:r>
                <a:rPr lang="es-EC" dirty="0" smtClean="0">
                  <a:latin typeface="Times New Roman" panose="02020603050405020304" pitchFamily="18" charset="0"/>
                  <a:cs typeface="Times New Roman" panose="02020603050405020304" pitchFamily="18" charset="0"/>
                </a:rPr>
                <a:t>De </a:t>
              </a:r>
              <a:r>
                <a:rPr lang="es-EC" dirty="0">
                  <a:latin typeface="Times New Roman" panose="02020603050405020304" pitchFamily="18" charset="0"/>
                  <a:cs typeface="Times New Roman" panose="02020603050405020304" pitchFamily="18" charset="0"/>
                </a:rPr>
                <a:t>acuerdo con los datos de caudales establecidos para el Proyecto </a:t>
              </a:r>
              <a:r>
                <a:rPr lang="es-EC" dirty="0" smtClean="0">
                  <a:latin typeface="Times New Roman" panose="02020603050405020304" pitchFamily="18" charset="0"/>
                  <a:cs typeface="Times New Roman" panose="02020603050405020304" pitchFamily="18" charset="0"/>
                </a:rPr>
                <a:t>CCS.</a:t>
              </a:r>
              <a:endParaRPr lang="es-ES" sz="1800" kern="1200" dirty="0">
                <a:latin typeface="Times New Roman" panose="02020603050405020304" pitchFamily="18" charset="0"/>
                <a:cs typeface="Times New Roman" panose="02020603050405020304" pitchFamily="18" charset="0"/>
              </a:endParaRPr>
            </a:p>
          </p:txBody>
        </p:sp>
      </p:grpSp>
      <p:graphicFrame>
        <p:nvGraphicFramePr>
          <p:cNvPr id="12" name="Gráfico 11"/>
          <p:cNvGraphicFramePr/>
          <p:nvPr>
            <p:extLst>
              <p:ext uri="{D42A27DB-BD31-4B8C-83A1-F6EECF244321}">
                <p14:modId xmlns:p14="http://schemas.microsoft.com/office/powerpoint/2010/main" val="3747027985"/>
              </p:ext>
            </p:extLst>
          </p:nvPr>
        </p:nvGraphicFramePr>
        <p:xfrm>
          <a:off x="3258636" y="1938382"/>
          <a:ext cx="5555163" cy="3625167"/>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a14="http://schemas.microsoft.com/office/drawing/2010/main">
        <mc:Choice Requires="a14">
          <p:sp>
            <p:nvSpPr>
              <p:cNvPr id="4" name="Rectángulo 3"/>
              <p:cNvSpPr/>
              <p:nvPr/>
            </p:nvSpPr>
            <p:spPr>
              <a:xfrm>
                <a:off x="9237796" y="3238976"/>
                <a:ext cx="272517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𝑦</m:t>
                      </m:r>
                      <m:r>
                        <a:rPr lang="en-US" i="0">
                          <a:latin typeface="Cambria Math" panose="02040503050406030204" pitchFamily="18" charset="0"/>
                        </a:rPr>
                        <m:t>=1094,5</m:t>
                      </m:r>
                      <m:func>
                        <m:funcPr>
                          <m:ctrlPr>
                            <a:rPr lang="en-US" i="1">
                              <a:latin typeface="Cambria Math"/>
                            </a:rPr>
                          </m:ctrlPr>
                        </m:funcPr>
                        <m:fName>
                          <m:r>
                            <m:rPr>
                              <m:sty m:val="p"/>
                            </m:rPr>
                            <a:rPr lang="en-US" i="0">
                              <a:latin typeface="Cambria Math" panose="02040503050406030204" pitchFamily="18" charset="0"/>
                            </a:rPr>
                            <m:t>ln</m:t>
                          </m:r>
                        </m:fName>
                        <m:e>
                          <m:r>
                            <a:rPr lang="en-US" i="1">
                              <a:latin typeface="Cambria Math" panose="02040503050406030204" pitchFamily="18" charset="0"/>
                            </a:rPr>
                            <m:t>𝑥</m:t>
                          </m:r>
                        </m:e>
                      </m:func>
                      <m:r>
                        <a:rPr lang="en-US" i="0">
                          <a:latin typeface="Cambria Math" panose="02040503050406030204" pitchFamily="18" charset="0"/>
                        </a:rPr>
                        <m:t>+957,56</m:t>
                      </m:r>
                    </m:oMath>
                  </m:oMathPara>
                </a14:m>
                <a:endParaRPr lang="en-US" dirty="0"/>
              </a:p>
            </p:txBody>
          </p:sp>
        </mc:Choice>
        <mc:Fallback xmlns="">
          <p:sp>
            <p:nvSpPr>
              <p:cNvPr id="4" name="Rectángulo 3"/>
              <p:cNvSpPr>
                <a:spLocks noRot="1" noChangeAspect="1" noMove="1" noResize="1" noEditPoints="1" noAdjustHandles="1" noChangeArrowheads="1" noChangeShapeType="1" noTextEdit="1"/>
              </p:cNvSpPr>
              <p:nvPr/>
            </p:nvSpPr>
            <p:spPr>
              <a:xfrm>
                <a:off x="9237796" y="3238976"/>
                <a:ext cx="2725170" cy="369332"/>
              </a:xfrm>
              <a:prstGeom prst="rect">
                <a:avLst/>
              </a:prstGeom>
              <a:blipFill>
                <a:blip r:embed="rId3"/>
                <a:stretch>
                  <a:fillRect b="-6557"/>
                </a:stretch>
              </a:blipFill>
            </p:spPr>
            <p:txBody>
              <a:bodyPr/>
              <a:lstStyle/>
              <a:p>
                <a:r>
                  <a:rPr lang="en-US">
                    <a:noFill/>
                  </a:rPr>
                  <a:t> </a:t>
                </a:r>
              </a:p>
            </p:txBody>
          </p:sp>
        </mc:Fallback>
      </mc:AlternateContent>
      <p:sp>
        <p:nvSpPr>
          <p:cNvPr id="13" name="Marcador de fecha 12"/>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1501519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6428014"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DISEÑO DE OBRAS HIDRÁULICAS</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403859" y="596535"/>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Caudales de diseño</a:t>
            </a:r>
            <a:endParaRPr lang="en-US" sz="2400" b="1" i="1" dirty="0">
              <a:latin typeface="Times New Roman" panose="02020603050405020304" pitchFamily="18"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631728488"/>
              </p:ext>
            </p:extLst>
          </p:nvPr>
        </p:nvGraphicFramePr>
        <p:xfrm>
          <a:off x="1339668" y="1170210"/>
          <a:ext cx="8128000" cy="16510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xmlns="" val="1975605267"/>
                    </a:ext>
                  </a:extLst>
                </a:gridCol>
                <a:gridCol w="2032000">
                  <a:extLst>
                    <a:ext uri="{9D8B030D-6E8A-4147-A177-3AD203B41FA5}">
                      <a16:colId xmlns:a16="http://schemas.microsoft.com/office/drawing/2014/main" xmlns="" val="1761236025"/>
                    </a:ext>
                  </a:extLst>
                </a:gridCol>
                <a:gridCol w="2032000">
                  <a:extLst>
                    <a:ext uri="{9D8B030D-6E8A-4147-A177-3AD203B41FA5}">
                      <a16:colId xmlns:a16="http://schemas.microsoft.com/office/drawing/2014/main" xmlns="" val="2606477153"/>
                    </a:ext>
                  </a:extLst>
                </a:gridCol>
                <a:gridCol w="2032000">
                  <a:extLst>
                    <a:ext uri="{9D8B030D-6E8A-4147-A177-3AD203B41FA5}">
                      <a16:colId xmlns:a16="http://schemas.microsoft.com/office/drawing/2014/main" xmlns="" val="1120853241"/>
                    </a:ext>
                  </a:extLst>
                </a:gridCol>
              </a:tblGrid>
              <a:tr h="370840">
                <a:tc>
                  <a:txBody>
                    <a:bodyPr/>
                    <a:lstStyle/>
                    <a:p>
                      <a:r>
                        <a:rPr lang="es-MX" dirty="0" smtClean="0">
                          <a:latin typeface="Times New Roman" panose="02020603050405020304" pitchFamily="18" charset="0"/>
                          <a:cs typeface="Times New Roman" panose="02020603050405020304" pitchFamily="18" charset="0"/>
                        </a:rPr>
                        <a:t>Caudal de obra hidráulica</a:t>
                      </a:r>
                      <a:endParaRPr lang="en-US" dirty="0">
                        <a:latin typeface="Times New Roman" panose="02020603050405020304" pitchFamily="18" charset="0"/>
                        <a:cs typeface="Times New Roman" panose="02020603050405020304" pitchFamily="18" charset="0"/>
                      </a:endParaRPr>
                    </a:p>
                  </a:txBody>
                  <a:tcPr/>
                </a:tc>
                <a:tc>
                  <a:txBody>
                    <a:bodyPr/>
                    <a:lstStyle/>
                    <a:p>
                      <a:r>
                        <a:rPr lang="es-MX" dirty="0" smtClean="0">
                          <a:latin typeface="Times New Roman" panose="02020603050405020304" pitchFamily="18" charset="0"/>
                          <a:cs typeface="Times New Roman" panose="02020603050405020304" pitchFamily="18" charset="0"/>
                        </a:rPr>
                        <a:t>Período</a:t>
                      </a:r>
                      <a:r>
                        <a:rPr lang="es-MX" baseline="0" dirty="0" smtClean="0">
                          <a:latin typeface="Times New Roman" panose="02020603050405020304" pitchFamily="18" charset="0"/>
                          <a:cs typeface="Times New Roman" panose="02020603050405020304" pitchFamily="18" charset="0"/>
                        </a:rPr>
                        <a:t> de retorno (años)</a:t>
                      </a:r>
                      <a:endParaRPr lang="en-US" dirty="0">
                        <a:latin typeface="Times New Roman" panose="02020603050405020304" pitchFamily="18" charset="0"/>
                        <a:cs typeface="Times New Roman" panose="02020603050405020304" pitchFamily="18" charset="0"/>
                      </a:endParaRPr>
                    </a:p>
                  </a:txBody>
                  <a:tcPr/>
                </a:tc>
                <a:tc>
                  <a:txBody>
                    <a:bodyPr/>
                    <a:lstStyle/>
                    <a:p>
                      <a:r>
                        <a:rPr lang="es-MX" dirty="0" smtClean="0">
                          <a:latin typeface="Times New Roman" panose="02020603050405020304" pitchFamily="18" charset="0"/>
                          <a:cs typeface="Times New Roman" panose="02020603050405020304" pitchFamily="18" charset="0"/>
                        </a:rPr>
                        <a:t>Caudal calculado (</a:t>
                      </a:r>
                      <a:r>
                        <a:rPr lang="es-EC" sz="1800" b="1" kern="1200" dirty="0" smtClean="0">
                          <a:solidFill>
                            <a:schemeClr val="lt1"/>
                          </a:solidFill>
                          <a:effectLst/>
                          <a:latin typeface="Times New Roman" panose="02020603050405020304" pitchFamily="18" charset="0"/>
                          <a:ea typeface="+mn-ea"/>
                          <a:cs typeface="Times New Roman" panose="02020603050405020304" pitchFamily="18" charset="0"/>
                        </a:rPr>
                        <a:t>m</a:t>
                      </a:r>
                      <a:r>
                        <a:rPr lang="es-EC" sz="1800" b="1" kern="1200" baseline="30000" dirty="0" smtClean="0">
                          <a:solidFill>
                            <a:schemeClr val="lt1"/>
                          </a:solidFill>
                          <a:effectLst/>
                          <a:latin typeface="Times New Roman" panose="02020603050405020304" pitchFamily="18" charset="0"/>
                          <a:ea typeface="+mn-ea"/>
                          <a:cs typeface="Times New Roman" panose="02020603050405020304" pitchFamily="18" charset="0"/>
                        </a:rPr>
                        <a:t>3</a:t>
                      </a:r>
                      <a:r>
                        <a:rPr lang="es-EC" sz="1800" b="1" kern="1200" dirty="0" smtClean="0">
                          <a:solidFill>
                            <a:schemeClr val="lt1"/>
                          </a:solidFill>
                          <a:effectLst/>
                          <a:latin typeface="Times New Roman" panose="02020603050405020304" pitchFamily="18" charset="0"/>
                          <a:ea typeface="+mn-ea"/>
                          <a:cs typeface="Times New Roman" panose="02020603050405020304" pitchFamily="18" charset="0"/>
                        </a:rPr>
                        <a:t>/s) </a:t>
                      </a:r>
                      <a:endParaRPr lang="en-US" dirty="0">
                        <a:latin typeface="Times New Roman" panose="02020603050405020304" pitchFamily="18" charset="0"/>
                        <a:cs typeface="Times New Roman" panose="02020603050405020304" pitchFamily="18" charset="0"/>
                      </a:endParaRPr>
                    </a:p>
                  </a:txBody>
                  <a:tcPr/>
                </a:tc>
                <a:tc>
                  <a:txBody>
                    <a:bodyPr/>
                    <a:lstStyle/>
                    <a:p>
                      <a:r>
                        <a:rPr lang="es-MX" dirty="0" smtClean="0">
                          <a:latin typeface="Times New Roman" panose="02020603050405020304" pitchFamily="18" charset="0"/>
                          <a:cs typeface="Times New Roman" panose="02020603050405020304" pitchFamily="18" charset="0"/>
                        </a:rPr>
                        <a:t>Caudal de diseño</a:t>
                      </a:r>
                      <a:r>
                        <a:rPr lang="es-MX" baseline="0" dirty="0" smtClean="0">
                          <a:latin typeface="Times New Roman" panose="02020603050405020304" pitchFamily="18" charset="0"/>
                          <a:cs typeface="Times New Roman" panose="02020603050405020304" pitchFamily="18" charset="0"/>
                        </a:rPr>
                        <a:t> (</a:t>
                      </a:r>
                      <a:r>
                        <a:rPr lang="es-EC" sz="1800" b="1" kern="1200" dirty="0" smtClean="0">
                          <a:solidFill>
                            <a:schemeClr val="lt1"/>
                          </a:solidFill>
                          <a:effectLst/>
                          <a:latin typeface="Times New Roman" panose="02020603050405020304" pitchFamily="18" charset="0"/>
                          <a:ea typeface="+mn-ea"/>
                          <a:cs typeface="Times New Roman" panose="02020603050405020304" pitchFamily="18" charset="0"/>
                        </a:rPr>
                        <a:t>m</a:t>
                      </a:r>
                      <a:r>
                        <a:rPr lang="es-EC" sz="1800" b="1" kern="1200" baseline="30000" dirty="0" smtClean="0">
                          <a:solidFill>
                            <a:schemeClr val="lt1"/>
                          </a:solidFill>
                          <a:effectLst/>
                          <a:latin typeface="Times New Roman" panose="02020603050405020304" pitchFamily="18" charset="0"/>
                          <a:ea typeface="+mn-ea"/>
                          <a:cs typeface="Times New Roman" panose="02020603050405020304" pitchFamily="18" charset="0"/>
                        </a:rPr>
                        <a:t>3</a:t>
                      </a:r>
                      <a:r>
                        <a:rPr lang="es-EC" sz="1800" b="1" kern="1200" dirty="0" smtClean="0">
                          <a:solidFill>
                            <a:schemeClr val="lt1"/>
                          </a:solidFill>
                          <a:effectLst/>
                          <a:latin typeface="Times New Roman" panose="02020603050405020304" pitchFamily="18" charset="0"/>
                          <a:ea typeface="+mn-ea"/>
                          <a:cs typeface="Times New Roman" panose="02020603050405020304" pitchFamily="18" charset="0"/>
                        </a:rPr>
                        <a:t>/s )</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422070754"/>
                  </a:ext>
                </a:extLst>
              </a:tr>
              <a:tr h="370840">
                <a:tc>
                  <a:txBody>
                    <a:bodyPr/>
                    <a:lstStyle/>
                    <a:p>
                      <a:pPr algn="ctr"/>
                      <a:r>
                        <a:rPr lang="es-MX" dirty="0" smtClean="0">
                          <a:latin typeface="Times New Roman" panose="02020603050405020304" pitchFamily="18" charset="0"/>
                          <a:cs typeface="Times New Roman" panose="02020603050405020304" pitchFamily="18" charset="0"/>
                        </a:rPr>
                        <a:t>Canal</a:t>
                      </a:r>
                      <a:r>
                        <a:rPr lang="es-MX" baseline="0" dirty="0" smtClean="0">
                          <a:latin typeface="Times New Roman" panose="02020603050405020304" pitchFamily="18" charset="0"/>
                          <a:cs typeface="Times New Roman" panose="02020603050405020304" pitchFamily="18" charset="0"/>
                        </a:rPr>
                        <a:t> del período de construcción</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s-MX" dirty="0" smtClean="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s-MX" dirty="0" smtClean="0">
                          <a:latin typeface="Times New Roman" panose="02020603050405020304" pitchFamily="18" charset="0"/>
                          <a:cs typeface="Times New Roman" panose="02020603050405020304" pitchFamily="18" charset="0"/>
                        </a:rPr>
                        <a:t>957,56</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s-MX" dirty="0" smtClean="0">
                          <a:latin typeface="Times New Roman" panose="02020603050405020304" pitchFamily="18" charset="0"/>
                          <a:cs typeface="Times New Roman" panose="02020603050405020304" pitchFamily="18" charset="0"/>
                        </a:rPr>
                        <a:t>957,0</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600288209"/>
                  </a:ext>
                </a:extLst>
              </a:tr>
              <a:tr h="370840">
                <a:tc>
                  <a:txBody>
                    <a:bodyPr/>
                    <a:lstStyle/>
                    <a:p>
                      <a:pPr algn="ctr"/>
                      <a:r>
                        <a:rPr lang="es-MX" dirty="0" smtClean="0">
                          <a:latin typeface="Times New Roman" panose="02020603050405020304" pitchFamily="18" charset="0"/>
                          <a:cs typeface="Times New Roman" panose="02020603050405020304" pitchFamily="18" charset="0"/>
                        </a:rPr>
                        <a:t>Aliviadero</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s-MX" dirty="0" smtClean="0">
                          <a:latin typeface="Times New Roman" panose="02020603050405020304" pitchFamily="18" charset="0"/>
                          <a:cs typeface="Times New Roman" panose="02020603050405020304" pitchFamily="18" charset="0"/>
                        </a:rPr>
                        <a:t>20</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s-MX" dirty="0" smtClean="0">
                          <a:latin typeface="Times New Roman" panose="02020603050405020304" pitchFamily="18" charset="0"/>
                          <a:cs typeface="Times New Roman" panose="02020603050405020304" pitchFamily="18" charset="0"/>
                        </a:rPr>
                        <a:t>4237,40</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s-MX" dirty="0" smtClean="0">
                          <a:latin typeface="Times New Roman" panose="02020603050405020304" pitchFamily="18" charset="0"/>
                          <a:cs typeface="Times New Roman" panose="02020603050405020304" pitchFamily="18" charset="0"/>
                        </a:rPr>
                        <a:t>4240,0</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512172275"/>
                  </a:ext>
                </a:extLst>
              </a:tr>
            </a:tbl>
          </a:graphicData>
        </a:graphic>
      </p:graphicFrame>
      <p:sp>
        <p:nvSpPr>
          <p:cNvPr id="13" name="Título 1"/>
          <p:cNvSpPr txBox="1">
            <a:spLocks/>
          </p:cNvSpPr>
          <p:nvPr/>
        </p:nvSpPr>
        <p:spPr>
          <a:xfrm>
            <a:off x="403859" y="3104672"/>
            <a:ext cx="10687595"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1800" b="1" dirty="0" smtClean="0">
                <a:latin typeface="Times New Roman" panose="02020603050405020304" pitchFamily="18" charset="0"/>
                <a:cs typeface="Times New Roman" panose="02020603050405020304" pitchFamily="18" charset="0"/>
              </a:rPr>
              <a:t>Presa vertedora: </a:t>
            </a:r>
            <a:r>
              <a:rPr lang="es-MX" sz="1800" dirty="0" smtClean="0">
                <a:latin typeface="Times New Roman" panose="02020603050405020304" pitchFamily="18" charset="0"/>
                <a:cs typeface="Times New Roman" panose="02020603050405020304" pitchFamily="18" charset="0"/>
              </a:rPr>
              <a:t>Se lo realiza a partir de la altura determinada del caudal del aliviadero </a:t>
            </a:r>
            <a:r>
              <a:rPr lang="es-MX" sz="1800" dirty="0">
                <a:latin typeface="Times New Roman" panose="02020603050405020304" pitchFamily="18" charset="0"/>
                <a:cs typeface="Times New Roman" panose="02020603050405020304" pitchFamily="18" charset="0"/>
              </a:rPr>
              <a:t>se aumento la altura de carga de agua con un incremento en 5 cm</a:t>
            </a:r>
            <a:endParaRPr lang="en-US" sz="18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4047656541"/>
              </p:ext>
            </p:extLst>
          </p:nvPr>
        </p:nvGraphicFramePr>
        <p:xfrm>
          <a:off x="548344" y="3945163"/>
          <a:ext cx="2745740" cy="1174242"/>
        </p:xfrm>
        <a:graphic>
          <a:graphicData uri="http://schemas.openxmlformats.org/drawingml/2006/table">
            <a:tbl>
              <a:tblPr firstRow="1" firstCol="1" bandRow="1">
                <a:tableStyleId>{5C22544A-7EE6-4342-B048-85BDC9FD1C3A}</a:tableStyleId>
              </a:tblPr>
              <a:tblGrid>
                <a:gridCol w="1059815">
                  <a:extLst>
                    <a:ext uri="{9D8B030D-6E8A-4147-A177-3AD203B41FA5}">
                      <a16:colId xmlns:a16="http://schemas.microsoft.com/office/drawing/2014/main" xmlns="" val="1296152395"/>
                    </a:ext>
                  </a:extLst>
                </a:gridCol>
                <a:gridCol w="875665">
                  <a:extLst>
                    <a:ext uri="{9D8B030D-6E8A-4147-A177-3AD203B41FA5}">
                      <a16:colId xmlns:a16="http://schemas.microsoft.com/office/drawing/2014/main" xmlns="" val="4022714823"/>
                    </a:ext>
                  </a:extLst>
                </a:gridCol>
                <a:gridCol w="810260">
                  <a:extLst>
                    <a:ext uri="{9D8B030D-6E8A-4147-A177-3AD203B41FA5}">
                      <a16:colId xmlns:a16="http://schemas.microsoft.com/office/drawing/2014/main" xmlns="" val="54685918"/>
                    </a:ext>
                  </a:extLst>
                </a:gridCol>
              </a:tblGrid>
              <a:tr h="180975">
                <a:tc gridSpan="2">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Datos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Unidades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479464830"/>
                  </a:ext>
                </a:extLst>
              </a:tr>
              <a:tr h="180975">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Q</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4240,00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m</a:t>
                      </a:r>
                      <a:r>
                        <a:rPr lang="es-EC" sz="1200" baseline="30000" dirty="0">
                          <a:effectLst/>
                          <a:latin typeface="Times New Roman" panose="02020603050405020304" pitchFamily="18" charset="0"/>
                          <a:cs typeface="Times New Roman" panose="02020603050405020304" pitchFamily="18" charset="0"/>
                        </a:rPr>
                        <a:t>3</a:t>
                      </a:r>
                      <a:r>
                        <a:rPr lang="es-EC" sz="1200" dirty="0">
                          <a:effectLst/>
                          <a:latin typeface="Times New Roman" panose="02020603050405020304" pitchFamily="18" charset="0"/>
                          <a:cs typeface="Times New Roman" panose="02020603050405020304" pitchFamily="18" charset="0"/>
                        </a:rPr>
                        <a:t>/s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168727576"/>
                  </a:ext>
                </a:extLst>
              </a:tr>
              <a:tr h="180975">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b</a:t>
                      </a:r>
                      <a:r>
                        <a:rPr lang="es-EC" sz="1200" baseline="-25000" dirty="0">
                          <a:effectLst/>
                          <a:latin typeface="Times New Roman" panose="02020603050405020304" pitchFamily="18" charset="0"/>
                          <a:cs typeface="Times New Roman" panose="02020603050405020304" pitchFamily="18" charset="0"/>
                        </a:rPr>
                        <a:t>c</a:t>
                      </a:r>
                      <a:r>
                        <a:rPr lang="es-EC" sz="1200" dirty="0">
                          <a:effectLst/>
                          <a:latin typeface="Times New Roman" panose="02020603050405020304" pitchFamily="18" charset="0"/>
                          <a:cs typeface="Times New Roman" panose="02020603050405020304" pitchFamily="18" charset="0"/>
                        </a:rPr>
                        <a:t> (canal)</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100,00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4175067666"/>
                  </a:ext>
                </a:extLst>
              </a:tr>
              <a:tr h="180975">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b</a:t>
                      </a:r>
                      <a:r>
                        <a:rPr lang="es-EC" sz="1200" baseline="-25000" dirty="0">
                          <a:effectLst/>
                          <a:latin typeface="Times New Roman" panose="02020603050405020304" pitchFamily="18" charset="0"/>
                          <a:cs typeface="Times New Roman" panose="02020603050405020304" pitchFamily="18" charset="0"/>
                        </a:rPr>
                        <a:t>v</a:t>
                      </a:r>
                      <a:r>
                        <a:rPr lang="es-EC" sz="1200" dirty="0">
                          <a:effectLst/>
                          <a:latin typeface="Times New Roman" panose="02020603050405020304" pitchFamily="18" charset="0"/>
                          <a:cs typeface="Times New Roman" panose="02020603050405020304" pitchFamily="18" charset="0"/>
                        </a:rPr>
                        <a:t> (vertedero)</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40,00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103333349"/>
                  </a:ext>
                </a:extLst>
              </a:tr>
              <a:tr h="180975">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m (canal)</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0,49</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486111888"/>
                  </a:ext>
                </a:extLst>
              </a:tr>
              <a:tr h="180975">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9,8</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m/s</a:t>
                      </a:r>
                      <a:r>
                        <a:rPr lang="es-EC" sz="1200" baseline="30000" dirty="0">
                          <a:effectLst/>
                          <a:latin typeface="Times New Roman" panose="02020603050405020304" pitchFamily="18" charset="0"/>
                          <a:cs typeface="Times New Roman" panose="02020603050405020304" pitchFamily="18" charset="0"/>
                        </a:rPr>
                        <a:t>2</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655934980"/>
                  </a:ext>
                </a:extLst>
              </a:tr>
            </a:tbl>
          </a:graphicData>
        </a:graphic>
      </p:graphicFrame>
      <p:pic>
        <p:nvPicPr>
          <p:cNvPr id="12" name="Imagen 11"/>
          <p:cNvPicPr>
            <a:picLocks noChangeAspect="1"/>
          </p:cNvPicPr>
          <p:nvPr/>
        </p:nvPicPr>
        <p:blipFill>
          <a:blip r:embed="rId2"/>
          <a:stretch>
            <a:fillRect/>
          </a:stretch>
        </p:blipFill>
        <p:spPr>
          <a:xfrm>
            <a:off x="3839934" y="3582087"/>
            <a:ext cx="4924425" cy="1581150"/>
          </a:xfrm>
          <a:prstGeom prst="rect">
            <a:avLst/>
          </a:prstGeom>
        </p:spPr>
      </p:pic>
      <p:pic>
        <p:nvPicPr>
          <p:cNvPr id="18" name="Imagen 17"/>
          <p:cNvPicPr>
            <a:picLocks noChangeAspect="1"/>
          </p:cNvPicPr>
          <p:nvPr/>
        </p:nvPicPr>
        <p:blipFill>
          <a:blip r:embed="rId3"/>
          <a:stretch>
            <a:fillRect/>
          </a:stretch>
        </p:blipFill>
        <p:spPr>
          <a:xfrm>
            <a:off x="3801834" y="5244735"/>
            <a:ext cx="4962525" cy="914400"/>
          </a:xfrm>
          <a:prstGeom prst="rect">
            <a:avLst/>
          </a:prstGeom>
        </p:spPr>
      </p:pic>
      <mc:AlternateContent xmlns:mc="http://schemas.openxmlformats.org/markup-compatibility/2006" xmlns:a14="http://schemas.microsoft.com/office/drawing/2010/main">
        <mc:Choice Requires="a14">
          <p:sp>
            <p:nvSpPr>
              <p:cNvPr id="19" name="Rectángulo 18"/>
              <p:cNvSpPr/>
              <p:nvPr/>
            </p:nvSpPr>
            <p:spPr>
              <a:xfrm>
                <a:off x="9203409" y="4735204"/>
                <a:ext cx="22274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panose="02040503050406030204" pitchFamily="18" charset="0"/>
                            </a:rPr>
                            <m:t>𝑄</m:t>
                          </m:r>
                        </m:e>
                        <m:sub>
                          <m:r>
                            <a:rPr lang="en-US" i="1">
                              <a:latin typeface="Cambria Math" panose="02040503050406030204" pitchFamily="18" charset="0"/>
                            </a:rPr>
                            <m:t>𝑡</m:t>
                          </m:r>
                        </m:sub>
                      </m:sSub>
                      <m:r>
                        <a:rPr lang="en-US" i="0">
                          <a:latin typeface="Cambria Math" panose="02040503050406030204" pitchFamily="18" charset="0"/>
                        </a:rPr>
                        <m:t>=8002,00 </m:t>
                      </m:r>
                      <m:f>
                        <m:fPr>
                          <m:type m:val="lin"/>
                          <m:ctrlPr>
                            <a:rPr lang="en-US" i="1">
                              <a:latin typeface="Cambria Math"/>
                            </a:rPr>
                          </m:ctrlPr>
                        </m:fPr>
                        <m:num>
                          <m:sSup>
                            <m:sSupPr>
                              <m:ctrlPr>
                                <a:rPr lang="en-US" i="1">
                                  <a:latin typeface="Cambria Math"/>
                                </a:rPr>
                              </m:ctrlPr>
                            </m:sSupPr>
                            <m:e>
                              <m:r>
                                <a:rPr lang="en-US" i="1">
                                  <a:latin typeface="Cambria Math" panose="02040503050406030204" pitchFamily="18" charset="0"/>
                                </a:rPr>
                                <m:t>𝑚</m:t>
                              </m:r>
                            </m:e>
                            <m:sup>
                              <m:r>
                                <a:rPr lang="en-US" i="0">
                                  <a:latin typeface="Cambria Math" panose="02040503050406030204" pitchFamily="18" charset="0"/>
                                </a:rPr>
                                <m:t>3</m:t>
                              </m:r>
                            </m:sup>
                          </m:sSup>
                        </m:num>
                        <m:den>
                          <m:r>
                            <a:rPr lang="en-US" i="1">
                              <a:latin typeface="Cambria Math" panose="02040503050406030204" pitchFamily="18" charset="0"/>
                            </a:rPr>
                            <m:t>𝑠</m:t>
                          </m:r>
                        </m:den>
                      </m:f>
                    </m:oMath>
                  </m:oMathPara>
                </a14:m>
                <a:endParaRPr lang="en-US" dirty="0"/>
              </a:p>
            </p:txBody>
          </p:sp>
        </mc:Choice>
        <mc:Fallback xmlns="">
          <p:sp>
            <p:nvSpPr>
              <p:cNvPr id="19" name="Rectángulo 18"/>
              <p:cNvSpPr>
                <a:spLocks noRot="1" noChangeAspect="1" noMove="1" noResize="1" noEditPoints="1" noAdjustHandles="1" noChangeArrowheads="1" noChangeShapeType="1" noTextEdit="1"/>
              </p:cNvSpPr>
              <p:nvPr/>
            </p:nvSpPr>
            <p:spPr>
              <a:xfrm>
                <a:off x="9203409" y="4735204"/>
                <a:ext cx="2227405" cy="369332"/>
              </a:xfrm>
              <a:prstGeom prst="rect">
                <a:avLst/>
              </a:prstGeom>
              <a:blipFill>
                <a:blip r:embed="rId4"/>
                <a:stretch>
                  <a:fillRect t="-118333" r="-22192" b="-180000"/>
                </a:stretch>
              </a:blipFill>
            </p:spPr>
            <p:txBody>
              <a:bodyPr/>
              <a:lstStyle/>
              <a:p>
                <a:r>
                  <a:rPr lang="en-US">
                    <a:noFill/>
                  </a:rPr>
                  <a:t> </a:t>
                </a:r>
              </a:p>
            </p:txBody>
          </p:sp>
        </mc:Fallback>
      </mc:AlternateContent>
      <p:sp>
        <p:nvSpPr>
          <p:cNvPr id="8" name="Marcador de fecha 7"/>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1737407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6428014"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DISEÑO DE OBRAS HIDRÁULICAS</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403859" y="596535"/>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Canal del período de construcción</a:t>
            </a:r>
            <a:endParaRPr lang="en-US" sz="2400" b="1" i="1" dirty="0">
              <a:latin typeface="Times New Roman" panose="02020603050405020304" pitchFamily="18" charset="0"/>
              <a:cs typeface="Times New Roman" panose="02020603050405020304" pitchFamily="18" charset="0"/>
            </a:endParaRPr>
          </a:p>
        </p:txBody>
      </p:sp>
      <p:sp>
        <p:nvSpPr>
          <p:cNvPr id="13" name="Título 1"/>
          <p:cNvSpPr txBox="1">
            <a:spLocks/>
          </p:cNvSpPr>
          <p:nvPr/>
        </p:nvSpPr>
        <p:spPr>
          <a:xfrm>
            <a:off x="403859" y="1175902"/>
            <a:ext cx="8294189"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dirty="0" smtClean="0">
                <a:latin typeface="Times New Roman" panose="02020603050405020304" pitchFamily="18" charset="0"/>
                <a:cs typeface="Times New Roman" panose="02020603050405020304" pitchFamily="18" charset="0"/>
              </a:rPr>
              <a:t>Caudal de diseño = 957.00 </a:t>
            </a:r>
            <a:r>
              <a:rPr lang="es-EC" sz="2000" dirty="0">
                <a:latin typeface="Times New Roman" panose="02020603050405020304" pitchFamily="18" charset="0"/>
                <a:cs typeface="Times New Roman" panose="02020603050405020304" pitchFamily="18" charset="0"/>
              </a:rPr>
              <a:t>m</a:t>
            </a:r>
            <a:r>
              <a:rPr lang="es-EC" sz="2000" baseline="30000" dirty="0">
                <a:latin typeface="Times New Roman" panose="02020603050405020304" pitchFamily="18" charset="0"/>
                <a:cs typeface="Times New Roman" panose="02020603050405020304" pitchFamily="18" charset="0"/>
              </a:rPr>
              <a:t>3</a:t>
            </a:r>
            <a:r>
              <a:rPr lang="es-EC" sz="2000" dirty="0">
                <a:latin typeface="Times New Roman" panose="02020603050405020304" pitchFamily="18" charset="0"/>
                <a:cs typeface="Times New Roman" panose="02020603050405020304" pitchFamily="18" charset="0"/>
              </a:rPr>
              <a:t>/s</a:t>
            </a:r>
            <a:endParaRPr lang="en-US" sz="105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403859" y="1755269"/>
            <a:ext cx="9210040" cy="369332"/>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rPr>
              <a:t>El Nivel de aguas que se desvía al Canal del Período de </a:t>
            </a:r>
            <a:r>
              <a:rPr lang="es-EC" dirty="0" smtClean="0">
                <a:latin typeface="Times New Roman" panose="02020603050405020304" pitchFamily="18" charset="0"/>
                <a:ea typeface="Calibri" panose="020F0502020204030204" pitchFamily="34" charset="0"/>
              </a:rPr>
              <a:t>Construcción:</a:t>
            </a:r>
            <a:endParaRPr lang="en-US" dirty="0"/>
          </a:p>
        </p:txBody>
      </p:sp>
      <mc:AlternateContent xmlns:mc="http://schemas.openxmlformats.org/markup-compatibility/2006" xmlns:a14="http://schemas.microsoft.com/office/drawing/2010/main">
        <mc:Choice Requires="a14">
          <p:sp>
            <p:nvSpPr>
              <p:cNvPr id="4" name="Rectángulo 3"/>
              <p:cNvSpPr/>
              <p:nvPr/>
            </p:nvSpPr>
            <p:spPr>
              <a:xfrm>
                <a:off x="580571" y="2620603"/>
                <a:ext cx="3430633" cy="610424"/>
              </a:xfrm>
              <a:prstGeom prst="rect">
                <a:avLst/>
              </a:prstGeom>
            </p:spPr>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smtClean="0">
                              <a:latin typeface="Cambria Math"/>
                              <a:ea typeface="Calibri" panose="020F0502020204030204" pitchFamily="34" charset="0"/>
                              <a:cs typeface="Times New Roman" panose="02020603050405020304" pitchFamily="18" charset="0"/>
                            </a:rPr>
                          </m:ctrlPr>
                        </m:sSubPr>
                        <m:e>
                          <m:r>
                            <a:rPr lang="es-EC" i="1">
                              <a:latin typeface="Cambria Math" panose="02040503050406030204" pitchFamily="18" charset="0"/>
                              <a:ea typeface="Calibri" panose="020F0502020204030204" pitchFamily="34" charset="0"/>
                              <a:cs typeface="Times New Roman" panose="02020603050405020304" pitchFamily="18" charset="0"/>
                            </a:rPr>
                            <m:t>h</m:t>
                          </m:r>
                        </m:e>
                        <m:sub>
                          <m:r>
                            <a:rPr lang="es-EC" i="1">
                              <a:latin typeface="Cambria Math" panose="02040503050406030204" pitchFamily="18" charset="0"/>
                              <a:ea typeface="Calibri" panose="020F0502020204030204" pitchFamily="34" charset="0"/>
                              <a:cs typeface="Times New Roman" panose="02020603050405020304" pitchFamily="18" charset="0"/>
                            </a:rPr>
                            <m:t>𝑐𝑟</m:t>
                          </m:r>
                        </m:sub>
                      </m:sSub>
                      <m:r>
                        <a:rPr lang="es-EC" i="1">
                          <a:latin typeface="Cambria Math" panose="02040503050406030204" pitchFamily="18" charset="0"/>
                          <a:ea typeface="Calibri" panose="020F0502020204030204" pitchFamily="34" charset="0"/>
                          <a:cs typeface="Times New Roman" panose="02020603050405020304" pitchFamily="18" charset="0"/>
                        </a:rPr>
                        <m:t>=5,6</m:t>
                      </m:r>
                      <m:r>
                        <a:rPr lang="es-MX" b="0" i="1" smtClean="0">
                          <a:latin typeface="Cambria Math" panose="02040503050406030204" pitchFamily="18" charset="0"/>
                          <a:ea typeface="Calibri" panose="020F0502020204030204" pitchFamily="34" charset="0"/>
                          <a:cs typeface="Times New Roman" panose="02020603050405020304" pitchFamily="18" charset="0"/>
                        </a:rPr>
                        <m:t>8</m:t>
                      </m:r>
                      <m:r>
                        <a:rPr lang="es-EC" i="1">
                          <a:latin typeface="Cambria Math" panose="02040503050406030204" pitchFamily="18" charset="0"/>
                          <a:ea typeface="Calibri" panose="020F0502020204030204" pitchFamily="34" charset="0"/>
                          <a:cs typeface="Times New Roman" panose="02020603050405020304" pitchFamily="18" charset="0"/>
                        </a:rPr>
                        <m:t> </m:t>
                      </m:r>
                      <m:r>
                        <a:rPr lang="es-EC" i="1">
                          <a:latin typeface="Cambria Math" panose="02040503050406030204" pitchFamily="18" charset="0"/>
                          <a:ea typeface="Calibri" panose="020F0502020204030204" pitchFamily="34" charset="0"/>
                          <a:cs typeface="Times New Roman" panose="02020603050405020304" pitchFamily="18" charset="0"/>
                        </a:rPr>
                        <m:t>𝑚</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580571" y="2620603"/>
                <a:ext cx="3430633" cy="61042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3919762" y="2143774"/>
                <a:ext cx="8272237" cy="1564083"/>
              </a:xfrm>
              <a:prstGeom prst="rect">
                <a:avLst/>
              </a:prstGeom>
            </p:spPr>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𝑁𝑖𝑣𝑒𝑙</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𝑑𝑒</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𝑎𝑔𝑢𝑎𝑠</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𝑑𝑒𝑙</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𝐶𝑎𝑛𝑎𝑙</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𝑑𝑒</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𝑃𝑒𝑟</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í</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𝑜𝑑𝑜</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𝑑𝑒</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𝐶𝑜𝑛𝑠𝑡𝑟𝑢𝑐𝑐𝑖</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ó</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i="1">
                              <a:solidFill>
                                <a:srgbClr val="000000"/>
                              </a:solidFill>
                              <a:latin typeface="Cambria Math"/>
                              <a:ea typeface="Times New Roman" panose="02020603050405020304" pitchFamily="18" charset="0"/>
                              <a:cs typeface="Times New Roman" panose="02020603050405020304" pitchFamily="18" charset="0"/>
                            </a:rPr>
                          </m:ctrlPr>
                        </m:dPr>
                        <m:e>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𝑁𝐴𝐶𝑃𝐶</m:t>
                          </m:r>
                        </m:e>
                      </m:d>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s-EC" i="1">
                          <a:latin typeface="Cambria Math" panose="02040503050406030204" pitchFamily="18" charset="0"/>
                          <a:ea typeface="Times New Roman" panose="02020603050405020304" pitchFamily="18" charset="0"/>
                          <a:cs typeface="Times New Roman" panose="02020603050405020304" pitchFamily="18" charset="0"/>
                        </a:rPr>
                        <m:t>𝑁𝑖𝑣𝑒𝑙</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𝑠𝑜𝑙𝑒𝑟𝑎</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𝑑𝑒</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𝑒𝑛𝑡𝑟𝑎𝑑𝑎</m:t>
                      </m:r>
                      <m:r>
                        <a:rPr lang="es-EC" i="1">
                          <a:latin typeface="Cambria Math" panose="02040503050406030204" pitchFamily="18" charset="0"/>
                          <a:ea typeface="Times New Roman" panose="02020603050405020304" pitchFamily="18" charset="0"/>
                          <a:cs typeface="Times New Roman" panose="02020603050405020304" pitchFamily="18" charset="0"/>
                        </a:rPr>
                        <m:t> </m:t>
                      </m:r>
                      <m:d>
                        <m:dPr>
                          <m:ctrlPr>
                            <a:rPr lang="en-US" i="1">
                              <a:latin typeface="Cambria Math"/>
                              <a:ea typeface="Times New Roman" panose="02020603050405020304" pitchFamily="18" charset="0"/>
                              <a:cs typeface="Times New Roman" panose="02020603050405020304" pitchFamily="18" charset="0"/>
                            </a:rPr>
                          </m:ctrlPr>
                        </m:dPr>
                        <m:e>
                          <m:r>
                            <a:rPr lang="es-EC" i="1">
                              <a:latin typeface="Cambria Math" panose="02040503050406030204" pitchFamily="18" charset="0"/>
                              <a:ea typeface="Times New Roman" panose="02020603050405020304" pitchFamily="18" charset="0"/>
                              <a:cs typeface="Times New Roman" panose="02020603050405020304" pitchFamily="18" charset="0"/>
                            </a:rPr>
                            <m:t>𝑁𝑆𝐸</m:t>
                          </m:r>
                        </m:e>
                      </m:d>
                      <m:r>
                        <a:rPr lang="es-EC" i="1">
                          <a:latin typeface="Cambria Math" panose="02040503050406030204" pitchFamily="18" charset="0"/>
                          <a:ea typeface="Times New Roman" panose="02020603050405020304" pitchFamily="18" charset="0"/>
                          <a:cs typeface="Times New Roman" panose="02020603050405020304" pitchFamily="18" charset="0"/>
                        </a:rPr>
                        <m:t>+</m:t>
                      </m:r>
                      <m:r>
                        <a:rPr lang="es-EC" i="1">
                          <a:latin typeface="Cambria Math" panose="02040503050406030204" pitchFamily="18" charset="0"/>
                          <a:ea typeface="Times New Roman" panose="02020603050405020304" pitchFamily="18" charset="0"/>
                          <a:cs typeface="Times New Roman" panose="02020603050405020304" pitchFamily="18" charset="0"/>
                        </a:rPr>
                        <m:t>h𝑐𝑟</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𝑁𝑖𝑣𝑒𝑙</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𝑑𝑒</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𝑎𝑔𝑢𝑎𝑠</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𝑑𝑒𝑙</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𝐶𝑎𝑛𝑎𝑙</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𝑑𝑒</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𝑃𝑒𝑟</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í</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𝑜𝑑𝑜</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𝑑𝑒</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𝐶𝑜𝑛𝑠𝑡𝑟𝑢𝑐𝑐𝑖</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ó</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i="1">
                              <a:solidFill>
                                <a:srgbClr val="000000"/>
                              </a:solidFill>
                              <a:effectLst/>
                              <a:latin typeface="Cambria Math"/>
                              <a:ea typeface="Times New Roman" panose="02020603050405020304" pitchFamily="18" charset="0"/>
                            </a:rPr>
                          </m:ctrlPr>
                        </m:dPr>
                        <m:e>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𝑁𝐴𝐶𝑃𝐶</m:t>
                          </m:r>
                        </m:e>
                      </m:d>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=1180,00+5,68=1185,68 </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𝑚𝑠𝑛𝑚</m:t>
                      </m:r>
                    </m:oMath>
                  </m:oMathPara>
                </a14:m>
                <a:endParaRPr lang="en-US" dirty="0"/>
              </a:p>
            </p:txBody>
          </p:sp>
        </mc:Choice>
        <mc:Fallback xmlns="">
          <p:sp>
            <p:nvSpPr>
              <p:cNvPr id="5" name="Rectángulo 4"/>
              <p:cNvSpPr>
                <a:spLocks noRot="1" noChangeAspect="1" noMove="1" noResize="1" noEditPoints="1" noAdjustHandles="1" noChangeArrowheads="1" noChangeShapeType="1" noTextEdit="1"/>
              </p:cNvSpPr>
              <p:nvPr/>
            </p:nvSpPr>
            <p:spPr>
              <a:xfrm>
                <a:off x="3919762" y="2143774"/>
                <a:ext cx="8272237" cy="1564083"/>
              </a:xfrm>
              <a:prstGeom prst="rect">
                <a:avLst/>
              </a:prstGeom>
              <a:blipFill>
                <a:blip r:embed="rId3"/>
                <a:stretch>
                  <a:fillRect/>
                </a:stretch>
              </a:blipFill>
            </p:spPr>
            <p:txBody>
              <a:bodyPr/>
              <a:lstStyle/>
              <a:p>
                <a:r>
                  <a:rPr lang="en-US">
                    <a:noFill/>
                  </a:rPr>
                  <a:t> </a:t>
                </a:r>
              </a:p>
            </p:txBody>
          </p:sp>
        </mc:Fallback>
      </mc:AlternateContent>
      <p:graphicFrame>
        <p:nvGraphicFramePr>
          <p:cNvPr id="8" name="Tabla 7"/>
          <p:cNvGraphicFramePr>
            <a:graphicFrameLocks noGrp="1"/>
          </p:cNvGraphicFramePr>
          <p:nvPr>
            <p:extLst>
              <p:ext uri="{D42A27DB-BD31-4B8C-83A1-F6EECF244321}">
                <p14:modId xmlns:p14="http://schemas.microsoft.com/office/powerpoint/2010/main" val="341669316"/>
              </p:ext>
            </p:extLst>
          </p:nvPr>
        </p:nvGraphicFramePr>
        <p:xfrm>
          <a:off x="247830" y="4005852"/>
          <a:ext cx="6424023" cy="1872432"/>
        </p:xfrm>
        <a:graphic>
          <a:graphicData uri="http://schemas.openxmlformats.org/drawingml/2006/table">
            <a:tbl>
              <a:tblPr firstRow="1" firstCol="1" bandRow="1">
                <a:tableStyleId>{5C22544A-7EE6-4342-B048-85BDC9FD1C3A}</a:tableStyleId>
              </a:tblPr>
              <a:tblGrid>
                <a:gridCol w="5047015">
                  <a:extLst>
                    <a:ext uri="{9D8B030D-6E8A-4147-A177-3AD203B41FA5}">
                      <a16:colId xmlns:a16="http://schemas.microsoft.com/office/drawing/2014/main" xmlns="" val="2819602395"/>
                    </a:ext>
                  </a:extLst>
                </a:gridCol>
                <a:gridCol w="1377008">
                  <a:extLst>
                    <a:ext uri="{9D8B030D-6E8A-4147-A177-3AD203B41FA5}">
                      <a16:colId xmlns:a16="http://schemas.microsoft.com/office/drawing/2014/main" xmlns="" val="1924889604"/>
                    </a:ext>
                  </a:extLst>
                </a:gridCol>
              </a:tblGrid>
              <a:tr h="234054">
                <a:tc gridSpan="2">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DATOS PARA EL DISEÑO DEL CANAL DE CONSTRUCCIÓN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extLst>
                  <a:ext uri="{0D108BD9-81ED-4DB2-BD59-A6C34878D82A}">
                    <a16:rowId xmlns:a16="http://schemas.microsoft.com/office/drawing/2014/main" xmlns="" val="909656699"/>
                  </a:ext>
                </a:extLst>
              </a:tr>
              <a:tr h="234054">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Nivel de Aguas del Canal de Periodo de Construcción (NACPC) (msnm)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1185,68</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886544487"/>
                  </a:ext>
                </a:extLst>
              </a:tr>
              <a:tr h="234054">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Nivel de Solera de entrada (NSE) (msnm)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1180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886040015"/>
                  </a:ext>
                </a:extLst>
              </a:tr>
              <a:tr h="234054">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Nivel de la Solera del Cauce (NSC) (msnm) (periodo de construcción)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1179</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824695933"/>
                  </a:ext>
                </a:extLst>
              </a:tr>
              <a:tr h="234054">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Nivel de Aguas Abajo del Cauce (NAAC) (msnm)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1136</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034250234"/>
                  </a:ext>
                </a:extLst>
              </a:tr>
              <a:tr h="234054">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Caudal periodo de retorno 1 año Q (m</a:t>
                      </a:r>
                      <a:r>
                        <a:rPr lang="es-EC" sz="1200" baseline="30000" dirty="0">
                          <a:effectLst/>
                          <a:latin typeface="Times New Roman" panose="02020603050405020304" pitchFamily="18" charset="0"/>
                          <a:cs typeface="Times New Roman" panose="02020603050405020304" pitchFamily="18" charset="0"/>
                        </a:rPr>
                        <a:t>3</a:t>
                      </a:r>
                      <a:r>
                        <a:rPr lang="es-EC" sz="1200" dirty="0">
                          <a:effectLst/>
                          <a:latin typeface="Times New Roman" panose="02020603050405020304" pitchFamily="18" charset="0"/>
                          <a:cs typeface="Times New Roman" panose="02020603050405020304" pitchFamily="18" charset="0"/>
                        </a:rPr>
                        <a:t>/s)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957</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429029562"/>
                  </a:ext>
                </a:extLst>
              </a:tr>
              <a:tr h="234054">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H (m) = NAME - NAMO</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5,68</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201069698"/>
                  </a:ext>
                </a:extLst>
              </a:tr>
              <a:tr h="234054">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b (m)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15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224015021"/>
                  </a:ext>
                </a:extLst>
              </a:tr>
            </a:tbl>
          </a:graphicData>
        </a:graphic>
      </p:graphicFrame>
      <p:pic>
        <p:nvPicPr>
          <p:cNvPr id="11" name="Imagen 10"/>
          <p:cNvPicPr/>
          <p:nvPr/>
        </p:nvPicPr>
        <p:blipFill>
          <a:blip r:embed="rId4"/>
          <a:stretch>
            <a:fillRect/>
          </a:stretch>
        </p:blipFill>
        <p:spPr>
          <a:xfrm>
            <a:off x="7350395" y="3749159"/>
            <a:ext cx="3533140" cy="2227580"/>
          </a:xfrm>
          <a:prstGeom prst="rect">
            <a:avLst/>
          </a:prstGeom>
        </p:spPr>
      </p:pic>
      <p:sp>
        <p:nvSpPr>
          <p:cNvPr id="12" name="Marcador de fecha 11"/>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3128969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6428014"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DISEÑO DE OBRAS HIDRÁULICAS</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403859" y="596535"/>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Canal de construcción</a:t>
            </a:r>
            <a:endParaRPr lang="en-US" sz="2400" b="1" i="1" dirty="0">
              <a:latin typeface="Times New Roman" panose="02020603050405020304" pitchFamily="18" charset="0"/>
              <a:cs typeface="Times New Roman" panose="02020603050405020304" pitchFamily="18" charset="0"/>
            </a:endParaRPr>
          </a:p>
        </p:txBody>
      </p:sp>
      <p:sp>
        <p:nvSpPr>
          <p:cNvPr id="10" name="Rectángulo 9"/>
          <p:cNvSpPr/>
          <p:nvPr/>
        </p:nvSpPr>
        <p:spPr>
          <a:xfrm>
            <a:off x="403859" y="1193070"/>
            <a:ext cx="3846831" cy="369332"/>
          </a:xfrm>
          <a:prstGeom prst="rect">
            <a:avLst/>
          </a:prstGeom>
        </p:spPr>
        <p:txBody>
          <a:bodyPr wrap="square">
            <a:spAutoFit/>
          </a:bodyPr>
          <a:lstStyle/>
          <a:p>
            <a:r>
              <a:rPr lang="es-EC" dirty="0" smtClean="0">
                <a:latin typeface="Times New Roman" panose="02020603050405020304" pitchFamily="18" charset="0"/>
              </a:rPr>
              <a:t>Diseño en H-Canales</a:t>
            </a:r>
            <a:endParaRPr lang="en-US" dirty="0"/>
          </a:p>
        </p:txBody>
      </p:sp>
      <p:pic>
        <p:nvPicPr>
          <p:cNvPr id="14" name="Imagen 13"/>
          <p:cNvPicPr/>
          <p:nvPr/>
        </p:nvPicPr>
        <p:blipFill>
          <a:blip r:embed="rId2"/>
          <a:stretch>
            <a:fillRect/>
          </a:stretch>
        </p:blipFill>
        <p:spPr>
          <a:xfrm>
            <a:off x="81549" y="1642485"/>
            <a:ext cx="4733654" cy="3808292"/>
          </a:xfrm>
          <a:prstGeom prst="rect">
            <a:avLst/>
          </a:prstGeom>
        </p:spPr>
      </p:pic>
      <p:sp>
        <p:nvSpPr>
          <p:cNvPr id="15" name="Rectángulo 14"/>
          <p:cNvSpPr/>
          <p:nvPr/>
        </p:nvSpPr>
        <p:spPr>
          <a:xfrm>
            <a:off x="5999500" y="4496670"/>
            <a:ext cx="3805103" cy="954107"/>
          </a:xfrm>
          <a:prstGeom prst="rect">
            <a:avLst/>
          </a:prstGeom>
        </p:spPr>
        <p:txBody>
          <a:bodyPr wrap="square">
            <a:spAutoFit/>
          </a:bodyPr>
          <a:lstStyle/>
          <a:p>
            <a:r>
              <a:rPr lang="es-MX" sz="1400" dirty="0">
                <a:latin typeface="Times New Roman" panose="02020603050405020304" pitchFamily="18" charset="0"/>
                <a:cs typeface="Times New Roman" panose="02020603050405020304" pitchFamily="18" charset="0"/>
              </a:rPr>
              <a:t>Con el tirante </a:t>
            </a:r>
            <a:r>
              <a:rPr lang="es-MX" sz="1400" dirty="0" smtClean="0">
                <a:latin typeface="Times New Roman" panose="02020603050405020304" pitchFamily="18" charset="0"/>
                <a:cs typeface="Times New Roman" panose="02020603050405020304" pitchFamily="18" charset="0"/>
              </a:rPr>
              <a:t>crítico </a:t>
            </a:r>
            <a:r>
              <a:rPr lang="es-MX" sz="1400" dirty="0">
                <a:latin typeface="Times New Roman" panose="02020603050405020304" pitchFamily="18" charset="0"/>
                <a:cs typeface="Times New Roman" panose="02020603050405020304" pitchFamily="18" charset="0"/>
              </a:rPr>
              <a:t>inicial de </a:t>
            </a:r>
            <a:r>
              <a:rPr lang="es-MX" sz="1400" dirty="0" smtClean="0">
                <a:latin typeface="Times New Roman" panose="02020603050405020304" pitchFamily="18" charset="0"/>
                <a:cs typeface="Times New Roman" panose="02020603050405020304" pitchFamily="18" charset="0"/>
              </a:rPr>
              <a:t>5,68 m </a:t>
            </a:r>
            <a:r>
              <a:rPr lang="es-MX" sz="1400" dirty="0">
                <a:latin typeface="Times New Roman" panose="02020603050405020304" pitchFamily="18" charset="0"/>
                <a:cs typeface="Times New Roman" panose="02020603050405020304" pitchFamily="18" charset="0"/>
              </a:rPr>
              <a:t>se calcula el tirante final de tal manera que la distancia del </a:t>
            </a:r>
            <a:r>
              <a:rPr lang="es-MX" sz="1400" dirty="0" smtClean="0">
                <a:latin typeface="Times New Roman" panose="02020603050405020304" pitchFamily="18" charset="0"/>
                <a:cs typeface="Times New Roman" panose="02020603050405020304" pitchFamily="18" charset="0"/>
              </a:rPr>
              <a:t>tramo </a:t>
            </a:r>
            <a:r>
              <a:rPr lang="es-MX" sz="1400" dirty="0">
                <a:latin typeface="Times New Roman" panose="02020603050405020304" pitchFamily="18" charset="0"/>
                <a:cs typeface="Times New Roman" panose="02020603050405020304" pitchFamily="18" charset="0"/>
              </a:rPr>
              <a:t>no supere la longitud optada de </a:t>
            </a:r>
            <a:r>
              <a:rPr lang="es-MX" sz="1400" dirty="0" smtClean="0">
                <a:latin typeface="Times New Roman" panose="02020603050405020304" pitchFamily="18" charset="0"/>
                <a:cs typeface="Times New Roman" panose="02020603050405020304" pitchFamily="18" charset="0"/>
              </a:rPr>
              <a:t>335,13 m determinada por el programa AutoCAD.</a:t>
            </a:r>
            <a:endParaRPr lang="en-US" dirty="0">
              <a:latin typeface="Times New Roman" panose="02020603050405020304" pitchFamily="18" charset="0"/>
              <a:cs typeface="Times New Roman" panose="02020603050405020304" pitchFamily="18" charset="0"/>
            </a:endParaRPr>
          </a:p>
        </p:txBody>
      </p:sp>
      <p:graphicFrame>
        <p:nvGraphicFramePr>
          <p:cNvPr id="16" name="Tabla 15"/>
          <p:cNvGraphicFramePr>
            <a:graphicFrameLocks noGrp="1"/>
          </p:cNvGraphicFramePr>
          <p:nvPr>
            <p:extLst>
              <p:ext uri="{D42A27DB-BD31-4B8C-83A1-F6EECF244321}">
                <p14:modId xmlns:p14="http://schemas.microsoft.com/office/powerpoint/2010/main" val="3972751476"/>
              </p:ext>
            </p:extLst>
          </p:nvPr>
        </p:nvGraphicFramePr>
        <p:xfrm>
          <a:off x="5843901" y="1997989"/>
          <a:ext cx="4116299" cy="2054546"/>
        </p:xfrm>
        <a:graphic>
          <a:graphicData uri="http://schemas.openxmlformats.org/drawingml/2006/table">
            <a:tbl>
              <a:tblPr firstRow="1" firstCol="1" bandRow="1">
                <a:tableStyleId>{5C22544A-7EE6-4342-B048-85BDC9FD1C3A}</a:tableStyleId>
              </a:tblPr>
              <a:tblGrid>
                <a:gridCol w="2257818">
                  <a:extLst>
                    <a:ext uri="{9D8B030D-6E8A-4147-A177-3AD203B41FA5}">
                      <a16:colId xmlns:a16="http://schemas.microsoft.com/office/drawing/2014/main" xmlns="" val="2809069361"/>
                    </a:ext>
                  </a:extLst>
                </a:gridCol>
                <a:gridCol w="1858481">
                  <a:extLst>
                    <a:ext uri="{9D8B030D-6E8A-4147-A177-3AD203B41FA5}">
                      <a16:colId xmlns:a16="http://schemas.microsoft.com/office/drawing/2014/main" xmlns="" val="2214483171"/>
                    </a:ext>
                  </a:extLst>
                </a:gridCol>
              </a:tblGrid>
              <a:tr h="177165">
                <a:tc gridSpan="2">
                  <a:txBody>
                    <a:bodyPr/>
                    <a:lstStyle/>
                    <a:p>
                      <a:pPr algn="ctr">
                        <a:lnSpc>
                          <a:spcPct val="107000"/>
                        </a:lnSpc>
                        <a:spcAft>
                          <a:spcPts val="800"/>
                        </a:spcAft>
                      </a:pPr>
                      <a:r>
                        <a:rPr lang="es-EC" sz="1400" dirty="0">
                          <a:effectLst/>
                          <a:latin typeface="Times New Roman" panose="02020603050405020304" pitchFamily="18" charset="0"/>
                          <a:cs typeface="Times New Roman" panose="02020603050405020304" pitchFamily="18" charset="0"/>
                        </a:rPr>
                        <a:t>RESULTADOS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xmlns="" val="3596166751"/>
                  </a:ext>
                </a:extLst>
              </a:tr>
              <a:tr h="189865">
                <a:tc>
                  <a:txBody>
                    <a:bodyPr/>
                    <a:lstStyle/>
                    <a:p>
                      <a:pPr algn="ctr">
                        <a:lnSpc>
                          <a:spcPct val="107000"/>
                        </a:lnSpc>
                        <a:spcAft>
                          <a:spcPts val="800"/>
                        </a:spcAft>
                      </a:pPr>
                      <a:r>
                        <a:rPr lang="es-EC" sz="1400" dirty="0">
                          <a:effectLst/>
                          <a:latin typeface="Times New Roman" panose="02020603050405020304" pitchFamily="18" charset="0"/>
                          <a:cs typeface="Times New Roman" panose="02020603050405020304" pitchFamily="18" charset="0"/>
                        </a:rPr>
                        <a:t>Tirante Normal h</a:t>
                      </a:r>
                      <a:r>
                        <a:rPr lang="es-EC" sz="1400" baseline="-25000" dirty="0">
                          <a:effectLst/>
                          <a:latin typeface="Times New Roman" panose="02020603050405020304" pitchFamily="18" charset="0"/>
                          <a:cs typeface="Times New Roman" panose="02020603050405020304" pitchFamily="18" charset="0"/>
                        </a:rPr>
                        <a:t>o</a:t>
                      </a:r>
                      <a:r>
                        <a:rPr lang="es-EC" sz="1400" dirty="0">
                          <a:effectLst/>
                          <a:latin typeface="Times New Roman" panose="02020603050405020304" pitchFamily="18" charset="0"/>
                          <a:cs typeface="Times New Roman" panose="02020603050405020304" pitchFamily="18" charset="0"/>
                        </a:rPr>
                        <a:t> (m)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smtClean="0">
                          <a:effectLst/>
                          <a:latin typeface="Times New Roman" panose="02020603050405020304" pitchFamily="18" charset="0"/>
                          <a:cs typeface="Times New Roman" panose="02020603050405020304" pitchFamily="18" charset="0"/>
                        </a:rPr>
                        <a:t>3,87</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89105510"/>
                  </a:ext>
                </a:extLst>
              </a:tr>
              <a:tr h="184785">
                <a:tc>
                  <a:txBody>
                    <a:bodyPr/>
                    <a:lstStyle/>
                    <a:p>
                      <a:pPr algn="ctr">
                        <a:lnSpc>
                          <a:spcPct val="107000"/>
                        </a:lnSpc>
                        <a:spcAft>
                          <a:spcPts val="800"/>
                        </a:spcAft>
                      </a:pPr>
                      <a:r>
                        <a:rPr lang="es-EC" sz="1400" dirty="0">
                          <a:effectLst/>
                          <a:latin typeface="Times New Roman" panose="02020603050405020304" pitchFamily="18" charset="0"/>
                          <a:cs typeface="Times New Roman" panose="02020603050405020304" pitchFamily="18" charset="0"/>
                        </a:rPr>
                        <a:t>Tirante critico h</a:t>
                      </a:r>
                      <a:r>
                        <a:rPr lang="es-EC" sz="1400" baseline="-25000" dirty="0">
                          <a:effectLst/>
                          <a:latin typeface="Times New Roman" panose="02020603050405020304" pitchFamily="18" charset="0"/>
                          <a:cs typeface="Times New Roman" panose="02020603050405020304" pitchFamily="18" charset="0"/>
                        </a:rPr>
                        <a:t>cr</a:t>
                      </a:r>
                      <a:r>
                        <a:rPr lang="es-EC" sz="1400" dirty="0">
                          <a:effectLst/>
                          <a:latin typeface="Times New Roman" panose="02020603050405020304" pitchFamily="18" charset="0"/>
                          <a:cs typeface="Times New Roman" panose="02020603050405020304" pitchFamily="18" charset="0"/>
                        </a:rPr>
                        <a:t> (m)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latin typeface="Times New Roman" panose="02020603050405020304" pitchFamily="18" charset="0"/>
                          <a:cs typeface="Times New Roman" panose="02020603050405020304" pitchFamily="18" charset="0"/>
                        </a:rPr>
                        <a:t>5,68</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803896497"/>
                  </a:ext>
                </a:extLst>
              </a:tr>
              <a:tr h="184785">
                <a:tc>
                  <a:txBody>
                    <a:bodyPr/>
                    <a:lstStyle/>
                    <a:p>
                      <a:pPr algn="ctr">
                        <a:lnSpc>
                          <a:spcPct val="107000"/>
                        </a:lnSpc>
                        <a:spcAft>
                          <a:spcPts val="800"/>
                        </a:spcAft>
                      </a:pPr>
                      <a:r>
                        <a:rPr lang="es-EC" sz="1400" dirty="0">
                          <a:effectLst/>
                          <a:latin typeface="Times New Roman" panose="02020603050405020304" pitchFamily="18" charset="0"/>
                          <a:cs typeface="Times New Roman" panose="02020603050405020304" pitchFamily="18" charset="0"/>
                        </a:rPr>
                        <a:t>Longitud del canal de construcción  (AutoCAD) (m)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latin typeface="Times New Roman" panose="02020603050405020304" pitchFamily="18" charset="0"/>
                          <a:cs typeface="Times New Roman" panose="02020603050405020304" pitchFamily="18" charset="0"/>
                        </a:rPr>
                        <a:t>335,13</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05644755"/>
                  </a:ext>
                </a:extLst>
              </a:tr>
              <a:tr h="182880">
                <a:tc>
                  <a:txBody>
                    <a:bodyPr/>
                    <a:lstStyle/>
                    <a:p>
                      <a:pPr algn="ctr">
                        <a:lnSpc>
                          <a:spcPct val="107000"/>
                        </a:lnSpc>
                        <a:spcAft>
                          <a:spcPts val="800"/>
                        </a:spcAft>
                      </a:pPr>
                      <a:r>
                        <a:rPr lang="es-EC" sz="1400" dirty="0">
                          <a:effectLst/>
                          <a:latin typeface="Times New Roman" panose="02020603050405020304" pitchFamily="18" charset="0"/>
                          <a:cs typeface="Times New Roman" panose="02020603050405020304" pitchFamily="18" charset="0"/>
                        </a:rPr>
                        <a:t>h</a:t>
                      </a:r>
                      <a:r>
                        <a:rPr lang="es-EC" sz="1400" baseline="-25000" dirty="0">
                          <a:effectLst/>
                          <a:latin typeface="Times New Roman" panose="02020603050405020304" pitchFamily="18" charset="0"/>
                          <a:cs typeface="Times New Roman" panose="02020603050405020304" pitchFamily="18" charset="0"/>
                        </a:rPr>
                        <a:t>1</a:t>
                      </a:r>
                      <a:r>
                        <a:rPr lang="es-EC" sz="1400" dirty="0">
                          <a:effectLst/>
                          <a:latin typeface="Times New Roman" panose="02020603050405020304" pitchFamily="18" charset="0"/>
                          <a:cs typeface="Times New Roman" panose="02020603050405020304" pitchFamily="18" charset="0"/>
                        </a:rPr>
                        <a:t> (m)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latin typeface="Times New Roman" panose="02020603050405020304" pitchFamily="18" charset="0"/>
                          <a:cs typeface="Times New Roman" panose="02020603050405020304" pitchFamily="18" charset="0"/>
                        </a:rPr>
                        <a:t>5,68</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55347610"/>
                  </a:ext>
                </a:extLst>
              </a:tr>
              <a:tr h="204470">
                <a:tc>
                  <a:txBody>
                    <a:bodyPr/>
                    <a:lstStyle/>
                    <a:p>
                      <a:pPr algn="ctr">
                        <a:lnSpc>
                          <a:spcPct val="107000"/>
                        </a:lnSpc>
                        <a:spcAft>
                          <a:spcPts val="800"/>
                        </a:spcAft>
                      </a:pPr>
                      <a:r>
                        <a:rPr lang="es-EC" sz="1400" dirty="0">
                          <a:effectLst/>
                          <a:latin typeface="Times New Roman" panose="02020603050405020304" pitchFamily="18" charset="0"/>
                          <a:cs typeface="Times New Roman" panose="02020603050405020304" pitchFamily="18" charset="0"/>
                        </a:rPr>
                        <a:t>h</a:t>
                      </a:r>
                      <a:r>
                        <a:rPr lang="es-EC" sz="1400" baseline="-25000" dirty="0">
                          <a:effectLst/>
                          <a:latin typeface="Times New Roman" panose="02020603050405020304" pitchFamily="18" charset="0"/>
                          <a:cs typeface="Times New Roman" panose="02020603050405020304" pitchFamily="18" charset="0"/>
                        </a:rPr>
                        <a:t>2</a:t>
                      </a:r>
                      <a:r>
                        <a:rPr lang="es-EC" sz="1400" dirty="0">
                          <a:effectLst/>
                          <a:latin typeface="Times New Roman" panose="02020603050405020304" pitchFamily="18" charset="0"/>
                          <a:cs typeface="Times New Roman" panose="02020603050405020304" pitchFamily="18" charset="0"/>
                        </a:rPr>
                        <a:t> (m)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smtClean="0">
                          <a:effectLst/>
                          <a:latin typeface="Times New Roman" panose="02020603050405020304" pitchFamily="18" charset="0"/>
                          <a:cs typeface="Times New Roman" panose="02020603050405020304" pitchFamily="18" charset="0"/>
                        </a:rPr>
                        <a:t>4,39</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83856792"/>
                  </a:ext>
                </a:extLst>
              </a:tr>
              <a:tr h="211455">
                <a:tc>
                  <a:txBody>
                    <a:bodyPr/>
                    <a:lstStyle/>
                    <a:p>
                      <a:pPr algn="ctr">
                        <a:lnSpc>
                          <a:spcPct val="107000"/>
                        </a:lnSpc>
                        <a:spcAft>
                          <a:spcPts val="800"/>
                        </a:spcAft>
                      </a:pPr>
                      <a:r>
                        <a:rPr lang="es-EC" sz="1400" dirty="0">
                          <a:effectLst/>
                          <a:latin typeface="Times New Roman" panose="02020603050405020304" pitchFamily="18" charset="0"/>
                          <a:cs typeface="Times New Roman" panose="02020603050405020304" pitchFamily="18" charset="0"/>
                        </a:rPr>
                        <a:t>h=y</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smtClean="0">
                          <a:effectLst/>
                          <a:latin typeface="Times New Roman" panose="02020603050405020304" pitchFamily="18" charset="0"/>
                          <a:cs typeface="Times New Roman" panose="02020603050405020304" pitchFamily="18" charset="0"/>
                        </a:rPr>
                        <a:t>4,39</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36460507"/>
                  </a:ext>
                </a:extLst>
              </a:tr>
            </a:tbl>
          </a:graphicData>
        </a:graphic>
      </p:graphicFrame>
      <p:sp>
        <p:nvSpPr>
          <p:cNvPr id="5" name="Marcador de fecha 4"/>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70359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6428014"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DISEÑO DE OBRAS HIDRÁULICAS</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403859" y="596535"/>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Canal de construcción</a:t>
            </a:r>
            <a:endParaRPr lang="en-US" sz="2400" b="1" i="1" dirty="0">
              <a:latin typeface="Times New Roman" panose="02020603050405020304" pitchFamily="18" charset="0"/>
              <a:cs typeface="Times New Roman" panose="02020603050405020304" pitchFamily="18" charset="0"/>
            </a:endParaRPr>
          </a:p>
        </p:txBody>
      </p:sp>
      <p:sp>
        <p:nvSpPr>
          <p:cNvPr id="10" name="Rectángulo 9"/>
          <p:cNvSpPr/>
          <p:nvPr/>
        </p:nvSpPr>
        <p:spPr>
          <a:xfrm>
            <a:off x="403858" y="1193070"/>
            <a:ext cx="10634255" cy="584775"/>
          </a:xfrm>
          <a:prstGeom prst="rect">
            <a:avLst/>
          </a:prstGeom>
        </p:spPr>
        <p:txBody>
          <a:bodyPr wrap="square">
            <a:spAutoFit/>
          </a:bodyPr>
          <a:lstStyle/>
          <a:p>
            <a:r>
              <a:rPr lang="es-EC" sz="1600" dirty="0" smtClean="0">
                <a:latin typeface="Times New Roman" panose="02020603050405020304" pitchFamily="18" charset="0"/>
              </a:rPr>
              <a:t>Datos iniciales para el diseño del deflector tipo esquí del Canal en Período de Construcción y cálculo de longitud de trayectoria de la partícula, en donde:</a:t>
            </a:r>
            <a:endParaRPr lang="en-US" sz="1600" dirty="0"/>
          </a:p>
        </p:txBody>
      </p:sp>
      <p:sp>
        <p:nvSpPr>
          <p:cNvPr id="4" name="Rectángulo 3"/>
          <p:cNvSpPr/>
          <p:nvPr/>
        </p:nvSpPr>
        <p:spPr>
          <a:xfrm>
            <a:off x="368300" y="1826287"/>
            <a:ext cx="6096000" cy="307777"/>
          </a:xfrm>
          <a:prstGeom prst="rect">
            <a:avLst/>
          </a:prstGeom>
        </p:spPr>
        <p:txBody>
          <a:bodyPr>
            <a:spAutoFit/>
          </a:bodyPr>
          <a:lstStyle/>
          <a:p>
            <a:r>
              <a:rPr lang="es-EC" sz="1400" dirty="0">
                <a:latin typeface="Times New Roman" panose="02020603050405020304" pitchFamily="18" charset="0"/>
                <a:ea typeface="Calibri" panose="020F0502020204030204" pitchFamily="34" charset="0"/>
              </a:rPr>
              <a:t>El tirante contraído </a:t>
            </a:r>
            <a:r>
              <a:rPr lang="es-EC" sz="1400" dirty="0" smtClean="0">
                <a:latin typeface="Times New Roman" panose="02020603050405020304" pitchFamily="18" charset="0"/>
                <a:ea typeface="Calibri" panose="020F0502020204030204" pitchFamily="34" charset="0"/>
              </a:rPr>
              <a:t>h</a:t>
            </a:r>
            <a:r>
              <a:rPr lang="es-EC" sz="1400" baseline="-25000" dirty="0" smtClean="0">
                <a:latin typeface="Times New Roman" panose="02020603050405020304" pitchFamily="18" charset="0"/>
                <a:ea typeface="Calibri" panose="020F0502020204030204" pitchFamily="34" charset="0"/>
              </a:rPr>
              <a:t>c</a:t>
            </a:r>
            <a:r>
              <a:rPr lang="es-EC" sz="1400" dirty="0" smtClean="0">
                <a:latin typeface="Times New Roman" panose="02020603050405020304" pitchFamily="18" charset="0"/>
                <a:ea typeface="Calibri" panose="020F0502020204030204" pitchFamily="34" charset="0"/>
              </a:rPr>
              <a:t> = h</a:t>
            </a:r>
            <a:r>
              <a:rPr lang="es-EC" sz="1400" baseline="-25000" dirty="0" smtClean="0">
                <a:latin typeface="Times New Roman" panose="02020603050405020304" pitchFamily="18" charset="0"/>
                <a:ea typeface="Calibri" panose="020F0502020204030204" pitchFamily="34" charset="0"/>
              </a:rPr>
              <a:t>2</a:t>
            </a:r>
            <a:r>
              <a:rPr lang="es-EC" sz="1400" dirty="0" smtClean="0">
                <a:latin typeface="Times New Roman" panose="02020603050405020304" pitchFamily="18" charset="0"/>
                <a:ea typeface="Calibri" panose="020F0502020204030204" pitchFamily="34" charset="0"/>
              </a:rPr>
              <a:t> = 4,38 m del diseño</a:t>
            </a:r>
            <a:endParaRPr lang="en-US" sz="1400" dirty="0"/>
          </a:p>
        </p:txBody>
      </p:sp>
      <p:pic>
        <p:nvPicPr>
          <p:cNvPr id="17" name="Imagen 16"/>
          <p:cNvPicPr/>
          <p:nvPr/>
        </p:nvPicPr>
        <p:blipFill rotWithShape="1">
          <a:blip r:embed="rId2"/>
          <a:srcRect t="4626"/>
          <a:stretch/>
        </p:blipFill>
        <p:spPr bwMode="auto">
          <a:xfrm>
            <a:off x="594450" y="2505657"/>
            <a:ext cx="3048000" cy="1633855"/>
          </a:xfrm>
          <a:prstGeom prst="rect">
            <a:avLst/>
          </a:prstGeom>
          <a:ln>
            <a:noFill/>
          </a:ln>
          <a:extLst>
            <a:ext uri="{53640926-AAD7-44D8-BBD7-CCE9431645EC}">
              <a14:shadowObscured xmlns:a14="http://schemas.microsoft.com/office/drawing/2010/main"/>
            </a:ext>
          </a:extLst>
        </p:spPr>
      </p:pic>
      <p:graphicFrame>
        <p:nvGraphicFramePr>
          <p:cNvPr id="8" name="Tabla 7"/>
          <p:cNvGraphicFramePr>
            <a:graphicFrameLocks noGrp="1"/>
          </p:cNvGraphicFramePr>
          <p:nvPr>
            <p:extLst>
              <p:ext uri="{D42A27DB-BD31-4B8C-83A1-F6EECF244321}">
                <p14:modId xmlns:p14="http://schemas.microsoft.com/office/powerpoint/2010/main" val="439400077"/>
              </p:ext>
            </p:extLst>
          </p:nvPr>
        </p:nvGraphicFramePr>
        <p:xfrm>
          <a:off x="368300" y="4356100"/>
          <a:ext cx="3979637" cy="1043106"/>
        </p:xfrm>
        <a:graphic>
          <a:graphicData uri="http://schemas.openxmlformats.org/drawingml/2006/table">
            <a:tbl>
              <a:tblPr firstRow="1" firstCol="1" bandRow="1">
                <a:tableStyleId>{5C22544A-7EE6-4342-B048-85BDC9FD1C3A}</a:tableStyleId>
              </a:tblPr>
              <a:tblGrid>
                <a:gridCol w="858424">
                  <a:extLst>
                    <a:ext uri="{9D8B030D-6E8A-4147-A177-3AD203B41FA5}">
                      <a16:colId xmlns:a16="http://schemas.microsoft.com/office/drawing/2014/main" xmlns="" val="2705894788"/>
                    </a:ext>
                  </a:extLst>
                </a:gridCol>
                <a:gridCol w="1540852">
                  <a:extLst>
                    <a:ext uri="{9D8B030D-6E8A-4147-A177-3AD203B41FA5}">
                      <a16:colId xmlns:a16="http://schemas.microsoft.com/office/drawing/2014/main" xmlns="" val="4265453570"/>
                    </a:ext>
                  </a:extLst>
                </a:gridCol>
                <a:gridCol w="1580361">
                  <a:extLst>
                    <a:ext uri="{9D8B030D-6E8A-4147-A177-3AD203B41FA5}">
                      <a16:colId xmlns:a16="http://schemas.microsoft.com/office/drawing/2014/main" xmlns="" val="2801252030"/>
                    </a:ext>
                  </a:extLst>
                </a:gridCol>
              </a:tblGrid>
              <a:tr h="305178">
                <a:tc gridSpan="2">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DATOS INICIALES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tc>
                  <a:txBody>
                    <a:bodyPr/>
                    <a:lstStyle/>
                    <a:p>
                      <a:pPr>
                        <a:lnSpc>
                          <a:spcPct val="115000"/>
                        </a:lnSpc>
                      </a:pPr>
                      <a:endParaRPr lang="en-US" sz="1600" dirty="0">
                        <a:effectLst/>
                        <a:latin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956249193"/>
                  </a:ext>
                </a:extLst>
              </a:tr>
              <a:tr h="216375">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Q(x) (m</a:t>
                      </a:r>
                      <a:r>
                        <a:rPr lang="es-EC" sz="1200" baseline="30000" dirty="0">
                          <a:effectLst/>
                          <a:latin typeface="Times New Roman" panose="02020603050405020304" pitchFamily="18" charset="0"/>
                          <a:cs typeface="Times New Roman" panose="02020603050405020304" pitchFamily="18" charset="0"/>
                        </a:rPr>
                        <a:t>3</a:t>
                      </a:r>
                      <a:r>
                        <a:rPr lang="es-EC" sz="1200" dirty="0">
                          <a:effectLst/>
                          <a:latin typeface="Times New Roman" panose="02020603050405020304" pitchFamily="18" charset="0"/>
                          <a:cs typeface="Times New Roman" panose="02020603050405020304" pitchFamily="18" charset="0"/>
                        </a:rPr>
                        <a:t>/s)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957,000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caudal de descarga</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2693797090"/>
                  </a:ext>
                </a:extLst>
              </a:tr>
              <a:tr h="216375">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H</a:t>
                      </a:r>
                      <a:r>
                        <a:rPr lang="es-EC" sz="1200" baseline="-25000" dirty="0">
                          <a:effectLst/>
                          <a:latin typeface="Times New Roman" panose="02020603050405020304" pitchFamily="18" charset="0"/>
                          <a:cs typeface="Times New Roman" panose="02020603050405020304" pitchFamily="18" charset="0"/>
                        </a:rPr>
                        <a:t>d </a:t>
                      </a:r>
                      <a:r>
                        <a:rPr lang="es-EC" sz="1200" dirty="0">
                          <a:effectLst/>
                          <a:latin typeface="Times New Roman" panose="02020603050405020304" pitchFamily="18" charset="0"/>
                          <a:cs typeface="Times New Roman" panose="02020603050405020304" pitchFamily="18" charset="0"/>
                        </a:rPr>
                        <a:t>(m)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4,39</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altura de descarga</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1150820289"/>
                  </a:ext>
                </a:extLst>
              </a:tr>
              <a:tr h="305178">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P</a:t>
                      </a:r>
                      <a:r>
                        <a:rPr lang="es-EC" sz="1200" baseline="-25000" dirty="0">
                          <a:effectLst/>
                          <a:latin typeface="Times New Roman" panose="02020603050405020304" pitchFamily="18" charset="0"/>
                          <a:cs typeface="Times New Roman" panose="02020603050405020304" pitchFamily="18" charset="0"/>
                        </a:rPr>
                        <a:t>2</a:t>
                      </a:r>
                      <a:r>
                        <a:rPr lang="es-EC" sz="1200" dirty="0">
                          <a:effectLst/>
                          <a:latin typeface="Times New Roman" panose="02020603050405020304" pitchFamily="18" charset="0"/>
                          <a:cs typeface="Times New Roman" panose="02020603050405020304" pitchFamily="18" charset="0"/>
                        </a:rPr>
                        <a:t> (m)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44</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pPr>
                      <a:endParaRPr lang="en-US" sz="1600" dirty="0">
                        <a:effectLst/>
                        <a:latin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047251337"/>
                  </a:ext>
                </a:extLst>
              </a:tr>
            </a:tbl>
          </a:graphicData>
        </a:graphic>
      </p:graphicFrame>
      <p:graphicFrame>
        <p:nvGraphicFramePr>
          <p:cNvPr id="18" name="Tabla 17"/>
          <p:cNvGraphicFramePr>
            <a:graphicFrameLocks noGrp="1"/>
          </p:cNvGraphicFramePr>
          <p:nvPr>
            <p:extLst>
              <p:ext uri="{D42A27DB-BD31-4B8C-83A1-F6EECF244321}">
                <p14:modId xmlns:p14="http://schemas.microsoft.com/office/powerpoint/2010/main" val="2101276185"/>
              </p:ext>
            </p:extLst>
          </p:nvPr>
        </p:nvGraphicFramePr>
        <p:xfrm>
          <a:off x="5720985" y="2167665"/>
          <a:ext cx="4005398" cy="1025745"/>
        </p:xfrm>
        <a:graphic>
          <a:graphicData uri="http://schemas.openxmlformats.org/drawingml/2006/table">
            <a:tbl>
              <a:tblPr firstRow="1" firstCol="1" bandRow="1">
                <a:tableStyleId>{5C22544A-7EE6-4342-B048-85BDC9FD1C3A}</a:tableStyleId>
              </a:tblPr>
              <a:tblGrid>
                <a:gridCol w="1875206">
                  <a:extLst>
                    <a:ext uri="{9D8B030D-6E8A-4147-A177-3AD203B41FA5}">
                      <a16:colId xmlns:a16="http://schemas.microsoft.com/office/drawing/2014/main" xmlns="" val="587594119"/>
                    </a:ext>
                  </a:extLst>
                </a:gridCol>
                <a:gridCol w="1328391">
                  <a:extLst>
                    <a:ext uri="{9D8B030D-6E8A-4147-A177-3AD203B41FA5}">
                      <a16:colId xmlns:a16="http://schemas.microsoft.com/office/drawing/2014/main" xmlns="" val="3471456494"/>
                    </a:ext>
                  </a:extLst>
                </a:gridCol>
                <a:gridCol w="801801">
                  <a:extLst>
                    <a:ext uri="{9D8B030D-6E8A-4147-A177-3AD203B41FA5}">
                      <a16:colId xmlns:a16="http://schemas.microsoft.com/office/drawing/2014/main" xmlns="" val="1385249898"/>
                    </a:ext>
                  </a:extLst>
                </a:gridCol>
              </a:tblGrid>
              <a:tr h="266682">
                <a:tc gridSpan="3">
                  <a:txBody>
                    <a:bodyPr/>
                    <a:lstStyle/>
                    <a:p>
                      <a:pPr algn="ctr">
                        <a:lnSpc>
                          <a:spcPct val="150000"/>
                        </a:lnSpc>
                        <a:spcAft>
                          <a:spcPts val="0"/>
                        </a:spcAft>
                      </a:pPr>
                      <a:r>
                        <a:rPr lang="es-EC" sz="1100" dirty="0">
                          <a:effectLst/>
                          <a:latin typeface="Times New Roman" panose="02020603050405020304" pitchFamily="18" charset="0"/>
                          <a:cs typeface="Times New Roman" panose="02020603050405020304" pitchFamily="18" charset="0"/>
                        </a:rPr>
                        <a:t>CÁLCULOS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50186237"/>
                  </a:ext>
                </a:extLst>
              </a:tr>
              <a:tr h="252460">
                <a:tc>
                  <a:txBody>
                    <a:bodyPr/>
                    <a:lstStyle/>
                    <a:p>
                      <a:pPr algn="ctr">
                        <a:lnSpc>
                          <a:spcPct val="107000"/>
                        </a:lnSpc>
                        <a:spcAft>
                          <a:spcPts val="0"/>
                        </a:spcAft>
                      </a:pPr>
                      <a:r>
                        <a:rPr lang="es-EC" sz="11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 (m)</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T=H+P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smtClean="0">
                          <a:effectLst/>
                          <a:latin typeface="Times New Roman" panose="02020603050405020304" pitchFamily="18" charset="0"/>
                          <a:cs typeface="Times New Roman" panose="02020603050405020304" pitchFamily="18" charset="0"/>
                        </a:rPr>
                        <a:t>48,39</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729136587"/>
                  </a:ext>
                </a:extLst>
              </a:tr>
              <a:tr h="263400">
                <a:tc>
                  <a:txBody>
                    <a:bodyPr/>
                    <a:lstStyle/>
                    <a:p>
                      <a:pPr algn="ctr">
                        <a:lnSpc>
                          <a:spcPct val="107000"/>
                        </a:lnSpc>
                        <a:spcAft>
                          <a:spcPts val="0"/>
                        </a:spcAft>
                      </a:pPr>
                      <a:r>
                        <a:rPr lang="es-EC" sz="11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Vo (m/s)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 V</a:t>
                      </a:r>
                      <a:r>
                        <a:rPr lang="es-EC" sz="1100" baseline="-25000" dirty="0">
                          <a:effectLst/>
                          <a:latin typeface="Times New Roman" panose="02020603050405020304" pitchFamily="18" charset="0"/>
                          <a:cs typeface="Times New Roman" panose="02020603050405020304" pitchFamily="18" charset="0"/>
                        </a:rPr>
                        <a:t>o</a:t>
                      </a:r>
                      <a:r>
                        <a:rPr lang="es-EC" sz="1100" dirty="0">
                          <a:effectLst/>
                          <a:latin typeface="Times New Roman" panose="02020603050405020304" pitchFamily="18" charset="0"/>
                          <a:cs typeface="Times New Roman" panose="02020603050405020304" pitchFamily="18" charset="0"/>
                        </a:rPr>
                        <a:t>=Q/A</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0,769</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1021330466"/>
                  </a:ext>
                </a:extLst>
              </a:tr>
              <a:tr h="243203">
                <a:tc>
                  <a:txBody>
                    <a:bodyPr/>
                    <a:lstStyle/>
                    <a:p>
                      <a:pPr algn="ctr">
                        <a:lnSpc>
                          <a:spcPct val="107000"/>
                        </a:lnSpc>
                        <a:spcAft>
                          <a:spcPts val="0"/>
                        </a:spcAft>
                      </a:pPr>
                      <a:r>
                        <a:rPr lang="es-EC" sz="11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 (m)</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H+P</a:t>
                      </a:r>
                      <a:r>
                        <a:rPr lang="es-EC" sz="1100" baseline="-25000" dirty="0">
                          <a:effectLst/>
                          <a:latin typeface="Times New Roman" panose="02020603050405020304" pitchFamily="18" charset="0"/>
                          <a:cs typeface="Times New Roman" panose="02020603050405020304" pitchFamily="18" charset="0"/>
                        </a:rPr>
                        <a:t>2</a:t>
                      </a:r>
                      <a:r>
                        <a:rPr lang="es-EC" sz="1100" dirty="0">
                          <a:effectLst/>
                          <a:latin typeface="Times New Roman" panose="02020603050405020304" pitchFamily="18" charset="0"/>
                          <a:cs typeface="Times New Roman" panose="02020603050405020304" pitchFamily="18" charset="0"/>
                        </a:rPr>
                        <a:t>+v</a:t>
                      </a:r>
                      <a:r>
                        <a:rPr lang="es-EC" sz="1100" baseline="30000" dirty="0">
                          <a:effectLst/>
                          <a:latin typeface="Times New Roman" panose="02020603050405020304" pitchFamily="18" charset="0"/>
                          <a:cs typeface="Times New Roman" panose="02020603050405020304" pitchFamily="18" charset="0"/>
                        </a:rPr>
                        <a:t>2</a:t>
                      </a:r>
                      <a:r>
                        <a:rPr lang="es-EC" sz="1100" dirty="0">
                          <a:effectLst/>
                          <a:latin typeface="Times New Roman" panose="02020603050405020304" pitchFamily="18" charset="0"/>
                          <a:cs typeface="Times New Roman" panose="02020603050405020304" pitchFamily="18" charset="0"/>
                        </a:rPr>
                        <a:t>/2g</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smtClean="0">
                          <a:effectLst/>
                          <a:latin typeface="Times New Roman" panose="02020603050405020304" pitchFamily="18" charset="0"/>
                          <a:cs typeface="Times New Roman" panose="02020603050405020304" pitchFamily="18" charset="0"/>
                        </a:rPr>
                        <a:t>48,42</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986352605"/>
                  </a:ext>
                </a:extLst>
              </a:tr>
            </a:tbl>
          </a:graphicData>
        </a:graphic>
      </p:graphicFrame>
      <p:pic>
        <p:nvPicPr>
          <p:cNvPr id="13" name="Imagen 12"/>
          <p:cNvPicPr/>
          <p:nvPr/>
        </p:nvPicPr>
        <p:blipFill>
          <a:blip r:embed="rId3"/>
          <a:stretch>
            <a:fillRect/>
          </a:stretch>
        </p:blipFill>
        <p:spPr>
          <a:xfrm>
            <a:off x="5025934" y="3471789"/>
            <a:ext cx="4447540" cy="2477135"/>
          </a:xfrm>
          <a:prstGeom prst="rect">
            <a:avLst/>
          </a:prstGeom>
        </p:spPr>
      </p:pic>
      <p:graphicFrame>
        <p:nvGraphicFramePr>
          <p:cNvPr id="14" name="Tabla 13"/>
          <p:cNvGraphicFramePr>
            <a:graphicFrameLocks noGrp="1"/>
          </p:cNvGraphicFramePr>
          <p:nvPr>
            <p:extLst>
              <p:ext uri="{D42A27DB-BD31-4B8C-83A1-F6EECF244321}">
                <p14:modId xmlns:p14="http://schemas.microsoft.com/office/powerpoint/2010/main" val="451750939"/>
              </p:ext>
            </p:extLst>
          </p:nvPr>
        </p:nvGraphicFramePr>
        <p:xfrm>
          <a:off x="9726383" y="3877492"/>
          <a:ext cx="2120900" cy="1659707"/>
        </p:xfrm>
        <a:graphic>
          <a:graphicData uri="http://schemas.openxmlformats.org/drawingml/2006/table">
            <a:tbl>
              <a:tblPr firstRow="1" firstCol="1" bandRow="1">
                <a:tableStyleId>{5C22544A-7EE6-4342-B048-85BDC9FD1C3A}</a:tableStyleId>
              </a:tblPr>
              <a:tblGrid>
                <a:gridCol w="1003300">
                  <a:extLst>
                    <a:ext uri="{9D8B030D-6E8A-4147-A177-3AD203B41FA5}">
                      <a16:colId xmlns:a16="http://schemas.microsoft.com/office/drawing/2014/main" xmlns="" val="301697024"/>
                    </a:ext>
                  </a:extLst>
                </a:gridCol>
                <a:gridCol w="1117600">
                  <a:extLst>
                    <a:ext uri="{9D8B030D-6E8A-4147-A177-3AD203B41FA5}">
                      <a16:colId xmlns:a16="http://schemas.microsoft.com/office/drawing/2014/main" xmlns="" val="1341346188"/>
                    </a:ext>
                  </a:extLst>
                </a:gridCol>
              </a:tblGrid>
              <a:tr h="237101">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V (m/s)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14,54</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2045564689"/>
                  </a:ext>
                </a:extLst>
              </a:tr>
              <a:tr h="237101">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Z</a:t>
                      </a:r>
                      <a:r>
                        <a:rPr lang="es-EC" sz="1200" baseline="-25000" dirty="0">
                          <a:effectLst/>
                          <a:latin typeface="Times New Roman" panose="02020603050405020304" pitchFamily="18" charset="0"/>
                          <a:cs typeface="Times New Roman" panose="02020603050405020304" pitchFamily="18" charset="0"/>
                        </a:rPr>
                        <a:t>2</a:t>
                      </a:r>
                      <a:r>
                        <a:rPr lang="es-EC" sz="1200" dirty="0">
                          <a:effectLst/>
                          <a:latin typeface="Times New Roman" panose="02020603050405020304" pitchFamily="18" charset="0"/>
                          <a:cs typeface="Times New Roman" panose="02020603050405020304" pitchFamily="18" charset="0"/>
                        </a:rPr>
                        <a:t> (m)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a:t>
                      </a:r>
                      <a:r>
                        <a:rPr lang="es-EC" sz="1200" dirty="0" smtClean="0">
                          <a:effectLst/>
                          <a:latin typeface="Times New Roman" panose="02020603050405020304" pitchFamily="18" charset="0"/>
                          <a:cs typeface="Times New Roman" panose="02020603050405020304" pitchFamily="18" charset="0"/>
                        </a:rPr>
                        <a:t>42,12</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390825120"/>
                  </a:ext>
                </a:extLst>
              </a:tr>
              <a:tr h="237101">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Z</a:t>
                      </a:r>
                      <a:r>
                        <a:rPr lang="es-EC" sz="1200" baseline="-25000" dirty="0">
                          <a:effectLst/>
                          <a:latin typeface="Times New Roman" panose="02020603050405020304" pitchFamily="18" charset="0"/>
                          <a:cs typeface="Times New Roman" panose="02020603050405020304" pitchFamily="18" charset="0"/>
                        </a:rPr>
                        <a:t>1</a:t>
                      </a:r>
                      <a:r>
                        <a:rPr lang="es-EC" sz="1200" dirty="0">
                          <a:effectLst/>
                          <a:latin typeface="Times New Roman" panose="02020603050405020304" pitchFamily="18" charset="0"/>
                          <a:cs typeface="Times New Roman" panose="02020603050405020304" pitchFamily="18" charset="0"/>
                        </a:rPr>
                        <a:t> (m)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7,56</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57486074"/>
                  </a:ext>
                </a:extLst>
              </a:tr>
              <a:tr h="237101">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F</a:t>
                      </a:r>
                      <a:r>
                        <a:rPr lang="es-EC" sz="1200" baseline="-25000" dirty="0">
                          <a:effectLst/>
                          <a:latin typeface="Times New Roman" panose="02020603050405020304" pitchFamily="18" charset="0"/>
                          <a:cs typeface="Times New Roman" panose="02020603050405020304" pitchFamily="18" charset="0"/>
                        </a:rPr>
                        <a:t>r</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2,22</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106552569"/>
                  </a:ext>
                </a:extLst>
              </a:tr>
              <a:tr h="237101">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F</a:t>
                      </a:r>
                      <a:r>
                        <a:rPr lang="es-EC" sz="1200" baseline="-25000" dirty="0">
                          <a:effectLst/>
                          <a:latin typeface="Times New Roman" panose="02020603050405020304" pitchFamily="18" charset="0"/>
                          <a:cs typeface="Times New Roman" panose="02020603050405020304" pitchFamily="18" charset="0"/>
                        </a:rPr>
                        <a:t>r</a:t>
                      </a:r>
                      <a:r>
                        <a:rPr lang="es-EC" sz="1200" baseline="30000" dirty="0">
                          <a:effectLst/>
                          <a:latin typeface="Times New Roman" panose="02020603050405020304" pitchFamily="18" charset="0"/>
                          <a:cs typeface="Times New Roman" panose="02020603050405020304" pitchFamily="18" charset="0"/>
                        </a:rPr>
                        <a:t>2</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4,91</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734671856"/>
                  </a:ext>
                </a:extLst>
              </a:tr>
              <a:tr h="237101">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K</a:t>
                      </a:r>
                      <a:r>
                        <a:rPr lang="es-EC" sz="1200" baseline="-25000" dirty="0">
                          <a:effectLst/>
                          <a:latin typeface="Times New Roman" panose="02020603050405020304" pitchFamily="18" charset="0"/>
                          <a:cs typeface="Times New Roman" panose="02020603050405020304" pitchFamily="18" charset="0"/>
                        </a:rPr>
                        <a:t>a</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1,000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115602315"/>
                  </a:ext>
                </a:extLst>
              </a:tr>
              <a:tr h="237101">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L (m)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45,80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378951705"/>
                  </a:ext>
                </a:extLst>
              </a:tr>
            </a:tbl>
          </a:graphicData>
        </a:graphic>
      </p:graphicFrame>
      <p:sp>
        <p:nvSpPr>
          <p:cNvPr id="9" name="Marcador de fecha 8"/>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12558070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6428014"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DISEÑO DE OBRAS HIDRÁULICAS</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403859" y="596535"/>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Canal de construcción</a:t>
            </a:r>
            <a:endParaRPr lang="en-US" sz="2400" b="1" i="1" dirty="0">
              <a:latin typeface="Times New Roman" panose="02020603050405020304" pitchFamily="18" charset="0"/>
              <a:cs typeface="Times New Roman" panose="02020603050405020304" pitchFamily="18" charset="0"/>
            </a:endParaRPr>
          </a:p>
        </p:txBody>
      </p:sp>
      <p:sp>
        <p:nvSpPr>
          <p:cNvPr id="10" name="Rectángulo 9"/>
          <p:cNvSpPr/>
          <p:nvPr/>
        </p:nvSpPr>
        <p:spPr>
          <a:xfrm>
            <a:off x="479402" y="1251358"/>
            <a:ext cx="4612279" cy="338554"/>
          </a:xfrm>
          <a:prstGeom prst="rect">
            <a:avLst/>
          </a:prstGeom>
        </p:spPr>
        <p:txBody>
          <a:bodyPr wrap="square">
            <a:spAutoFit/>
          </a:bodyPr>
          <a:lstStyle/>
          <a:p>
            <a:r>
              <a:rPr lang="es-EC" sz="1600" b="1" i="1" dirty="0">
                <a:latin typeface="Times New Roman" panose="02020603050405020304" pitchFamily="18" charset="0"/>
              </a:rPr>
              <a:t>P</a:t>
            </a:r>
            <a:r>
              <a:rPr lang="es-EC" sz="1600" b="1" i="1" dirty="0" smtClean="0">
                <a:latin typeface="Times New Roman" panose="02020603050405020304" pitchFamily="18" charset="0"/>
              </a:rPr>
              <a:t>rofundidad de socavación</a:t>
            </a:r>
            <a:endParaRPr lang="en-US" sz="1600" b="1" i="1" dirty="0"/>
          </a:p>
        </p:txBody>
      </p:sp>
      <mc:AlternateContent xmlns:mc="http://schemas.openxmlformats.org/markup-compatibility/2006" xmlns:a14="http://schemas.microsoft.com/office/drawing/2010/main">
        <mc:Choice Requires="a14">
          <p:sp>
            <p:nvSpPr>
              <p:cNvPr id="11" name="Rectángulo 10"/>
              <p:cNvSpPr/>
              <p:nvPr/>
            </p:nvSpPr>
            <p:spPr>
              <a:xfrm>
                <a:off x="403859" y="1687706"/>
                <a:ext cx="4085046" cy="564257"/>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sz="1600" i="1">
                              <a:effectLst/>
                              <a:latin typeface="Cambria Math"/>
                              <a:ea typeface="Calibri" panose="020F0502020204030204" pitchFamily="34" charset="0"/>
                              <a:cs typeface="CambriaMath"/>
                            </a:rPr>
                          </m:ctrlPr>
                        </m:sSubPr>
                        <m:e>
                          <m:r>
                            <a:rPr lang="es-EC" sz="1600" i="1">
                              <a:effectLst/>
                              <a:latin typeface="Cambria Math" panose="02040503050406030204" pitchFamily="18" charset="0"/>
                              <a:ea typeface="Calibri" panose="020F0502020204030204" pitchFamily="34" charset="0"/>
                              <a:cs typeface="CambriaMath"/>
                            </a:rPr>
                            <m:t>h</m:t>
                          </m:r>
                        </m:e>
                        <m:sub>
                          <m:r>
                            <a:rPr lang="es-EC" sz="1600" i="1">
                              <a:effectLst/>
                              <a:latin typeface="Cambria Math" panose="02040503050406030204" pitchFamily="18" charset="0"/>
                              <a:ea typeface="Calibri" panose="020F0502020204030204" pitchFamily="34" charset="0"/>
                              <a:cs typeface="CambriaMath"/>
                            </a:rPr>
                            <m:t>𝑠</m:t>
                          </m:r>
                          <m:r>
                            <a:rPr lang="es-EC" sz="1600" i="1">
                              <a:effectLst/>
                              <a:latin typeface="Cambria Math" panose="02040503050406030204" pitchFamily="18" charset="0"/>
                              <a:ea typeface="Calibri" panose="020F0502020204030204" pitchFamily="34" charset="0"/>
                              <a:cs typeface="CambriaMath"/>
                            </a:rPr>
                            <m:t> </m:t>
                          </m:r>
                          <m:r>
                            <a:rPr lang="es-EC" sz="1600" i="1">
                              <a:effectLst/>
                              <a:latin typeface="Cambria Math" panose="02040503050406030204" pitchFamily="18" charset="0"/>
                              <a:ea typeface="Calibri" panose="020F0502020204030204" pitchFamily="34" charset="0"/>
                              <a:cs typeface="CambriaMath"/>
                            </a:rPr>
                            <m:t>𝑚</m:t>
                          </m:r>
                          <m:r>
                            <a:rPr lang="es-EC" sz="1600" i="1">
                              <a:effectLst/>
                              <a:latin typeface="Cambria Math" panose="02040503050406030204" pitchFamily="18" charset="0"/>
                              <a:ea typeface="Calibri" panose="020F0502020204030204" pitchFamily="34" charset="0"/>
                              <a:cs typeface="CambriaMath"/>
                            </a:rPr>
                            <m:t>á</m:t>
                          </m:r>
                          <m:r>
                            <a:rPr lang="es-EC" sz="1600" i="1">
                              <a:effectLst/>
                              <a:latin typeface="Cambria Math" panose="02040503050406030204" pitchFamily="18" charset="0"/>
                              <a:ea typeface="Calibri" panose="020F0502020204030204" pitchFamily="34" charset="0"/>
                              <a:cs typeface="CambriaMath"/>
                            </a:rPr>
                            <m:t>𝑥</m:t>
                          </m:r>
                        </m:sub>
                      </m:sSub>
                      <m:r>
                        <a:rPr lang="es-EC" sz="1600" i="1">
                          <a:effectLst/>
                          <a:latin typeface="Cambria Math" panose="02040503050406030204" pitchFamily="18" charset="0"/>
                          <a:ea typeface="Calibri" panose="020F0502020204030204" pitchFamily="34" charset="0"/>
                          <a:cs typeface="CambriaMath"/>
                        </a:rPr>
                        <m:t>=0,45</m:t>
                      </m:r>
                      <m:d>
                        <m:dPr>
                          <m:ctrlPr>
                            <a:rPr lang="en-US" sz="1600" i="1">
                              <a:effectLst/>
                              <a:latin typeface="Cambria Math"/>
                              <a:ea typeface="Calibri" panose="020F0502020204030204" pitchFamily="34" charset="0"/>
                              <a:cs typeface="CambriaMath"/>
                            </a:rPr>
                          </m:ctrlPr>
                        </m:dPr>
                        <m:e>
                          <m:r>
                            <a:rPr lang="es-EC" sz="1600" i="1">
                              <a:effectLst/>
                              <a:latin typeface="Cambria Math" panose="02040503050406030204" pitchFamily="18" charset="0"/>
                              <a:ea typeface="Calibri" panose="020F0502020204030204" pitchFamily="34" charset="0"/>
                              <a:cs typeface="CambriaMath"/>
                            </a:rPr>
                            <m:t>0,95</m:t>
                          </m:r>
                        </m:e>
                      </m:d>
                      <m:r>
                        <a:rPr lang="es-EC" sz="1600" i="1">
                          <a:effectLst/>
                          <a:latin typeface="Cambria Math" panose="02040503050406030204" pitchFamily="18" charset="0"/>
                          <a:ea typeface="Calibri" panose="020F0502020204030204" pitchFamily="34" charset="0"/>
                          <a:cs typeface="CambriaMath"/>
                        </a:rPr>
                        <m:t>∗49,68=21,24 </m:t>
                      </m:r>
                      <m:r>
                        <a:rPr lang="es-EC" sz="1600" i="1">
                          <a:effectLst/>
                          <a:latin typeface="Cambria Math" panose="02040503050406030204" pitchFamily="18" charset="0"/>
                          <a:ea typeface="Calibri" panose="020F0502020204030204" pitchFamily="34" charset="0"/>
                          <a:cs typeface="CambriaMath"/>
                        </a:rPr>
                        <m:t>𝑚</m:t>
                      </m:r>
                    </m:oMath>
                  </m:oMathPara>
                </a14:m>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403859" y="1687706"/>
                <a:ext cx="4085046" cy="564257"/>
              </a:xfrm>
              <a:prstGeom prst="rect">
                <a:avLst/>
              </a:prstGeom>
              <a:blipFill>
                <a:blip r:embed="rId2"/>
                <a:stretch>
                  <a:fillRect/>
                </a:stretch>
              </a:blipFill>
            </p:spPr>
            <p:txBody>
              <a:bodyPr/>
              <a:lstStyle/>
              <a:p>
                <a:r>
                  <a:rPr lang="en-US">
                    <a:noFill/>
                  </a:rPr>
                  <a:t> </a:t>
                </a:r>
              </a:p>
            </p:txBody>
          </p:sp>
        </mc:Fallback>
      </mc:AlternateContent>
      <p:sp>
        <p:nvSpPr>
          <p:cNvPr id="12" name="Rectángulo 11"/>
          <p:cNvSpPr/>
          <p:nvPr/>
        </p:nvSpPr>
        <p:spPr>
          <a:xfrm>
            <a:off x="610030" y="2290790"/>
            <a:ext cx="4481651" cy="307777"/>
          </a:xfrm>
          <a:prstGeom prst="rect">
            <a:avLst/>
          </a:prstGeom>
        </p:spPr>
        <p:txBody>
          <a:bodyPr wrap="square">
            <a:spAutoFit/>
          </a:bodyPr>
          <a:lstStyle/>
          <a:p>
            <a:pPr algn="just">
              <a:spcAft>
                <a:spcPts val="800"/>
              </a:spcAft>
            </a:pPr>
            <a:r>
              <a:rPr lang="es-EC" sz="1400" dirty="0" smtClean="0">
                <a:latin typeface="Times New Roman" panose="02020603050405020304" pitchFamily="18" charset="0"/>
                <a:ea typeface="Times New Roman" panose="02020603050405020304" pitchFamily="18" charset="0"/>
                <a:cs typeface="Times New Roman" panose="02020603050405020304" pitchFamily="18" charset="0"/>
              </a:rPr>
              <a:t>Se </a:t>
            </a:r>
            <a:r>
              <a:rPr lang="es-EC" sz="1400" dirty="0">
                <a:latin typeface="Times New Roman" panose="02020603050405020304" pitchFamily="18" charset="0"/>
                <a:ea typeface="Times New Roman" panose="02020603050405020304" pitchFamily="18" charset="0"/>
                <a:cs typeface="Times New Roman" panose="02020603050405020304" pitchFamily="18" charset="0"/>
              </a:rPr>
              <a:t>toma el </a:t>
            </a:r>
            <a:r>
              <a:rPr lang="es-EC" sz="1400" dirty="0" smtClean="0">
                <a:latin typeface="Times New Roman" panose="02020603050405020304" pitchFamily="18" charset="0"/>
                <a:ea typeface="Times New Roman" panose="02020603050405020304" pitchFamily="18" charset="0"/>
                <a:cs typeface="Times New Roman" panose="02020603050405020304" pitchFamily="18" charset="0"/>
              </a:rPr>
              <a:t>valor de </a:t>
            </a:r>
            <a:r>
              <a:rPr lang="es-EC" sz="1400" dirty="0">
                <a:latin typeface="Times New Roman" panose="02020603050405020304" pitchFamily="18" charset="0"/>
                <a:ea typeface="Times New Roman" panose="02020603050405020304" pitchFamily="18" charset="0"/>
                <a:cs typeface="Times New Roman" panose="02020603050405020304" pitchFamily="18" charset="0"/>
              </a:rPr>
              <a:t>21,24 </a:t>
            </a:r>
            <a:r>
              <a:rPr lang="es-EC" sz="1400" dirty="0" smtClean="0">
                <a:latin typeface="Times New Roman" panose="02020603050405020304" pitchFamily="18" charset="0"/>
                <a:ea typeface="Times New Roman" panose="02020603050405020304" pitchFamily="18" charset="0"/>
                <a:cs typeface="Times New Roman" panose="02020603050405020304" pitchFamily="18" charset="0"/>
              </a:rPr>
              <a:t>m</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Imagen 14"/>
          <p:cNvPicPr/>
          <p:nvPr/>
        </p:nvPicPr>
        <p:blipFill>
          <a:blip r:embed="rId3"/>
          <a:stretch>
            <a:fillRect/>
          </a:stretch>
        </p:blipFill>
        <p:spPr>
          <a:xfrm>
            <a:off x="965713" y="3559540"/>
            <a:ext cx="2691887" cy="2336984"/>
          </a:xfrm>
          <a:prstGeom prst="rect">
            <a:avLst/>
          </a:prstGeom>
        </p:spPr>
      </p:pic>
      <p:sp>
        <p:nvSpPr>
          <p:cNvPr id="13" name="Rectángulo 12"/>
          <p:cNvSpPr/>
          <p:nvPr/>
        </p:nvSpPr>
        <p:spPr>
          <a:xfrm>
            <a:off x="987543" y="3053529"/>
            <a:ext cx="2626040" cy="338554"/>
          </a:xfrm>
          <a:prstGeom prst="rect">
            <a:avLst/>
          </a:prstGeom>
        </p:spPr>
        <p:txBody>
          <a:bodyPr wrap="none">
            <a:spAutoFit/>
          </a:bodyPr>
          <a:lstStyle/>
          <a:p>
            <a:r>
              <a:rPr lang="es-EC" sz="1600" b="1" i="1" dirty="0" smtClean="0">
                <a:latin typeface="Times New Roman" panose="02020603050405020304" pitchFamily="18" charset="0"/>
              </a:rPr>
              <a:t>Muro para colchón de aguas</a:t>
            </a:r>
            <a:endParaRPr lang="en-US" sz="1600" b="1" i="1" dirty="0"/>
          </a:p>
        </p:txBody>
      </p:sp>
      <p:pic>
        <p:nvPicPr>
          <p:cNvPr id="14" name="Imagen 13"/>
          <p:cNvPicPr>
            <a:picLocks noChangeAspect="1"/>
          </p:cNvPicPr>
          <p:nvPr/>
        </p:nvPicPr>
        <p:blipFill>
          <a:blip r:embed="rId4"/>
          <a:stretch>
            <a:fillRect/>
          </a:stretch>
        </p:blipFill>
        <p:spPr>
          <a:xfrm>
            <a:off x="5697852" y="3053529"/>
            <a:ext cx="5601520" cy="2873194"/>
          </a:xfrm>
          <a:prstGeom prst="rect">
            <a:avLst/>
          </a:prstGeom>
        </p:spPr>
      </p:pic>
      <p:sp>
        <p:nvSpPr>
          <p:cNvPr id="17" name="Rectángulo 16"/>
          <p:cNvSpPr/>
          <p:nvPr/>
        </p:nvSpPr>
        <p:spPr>
          <a:xfrm>
            <a:off x="6491150" y="936253"/>
            <a:ext cx="3750131" cy="338554"/>
          </a:xfrm>
          <a:prstGeom prst="rect">
            <a:avLst/>
          </a:prstGeom>
        </p:spPr>
        <p:txBody>
          <a:bodyPr wrap="square">
            <a:spAutoFit/>
          </a:bodyPr>
          <a:lstStyle/>
          <a:p>
            <a:r>
              <a:rPr lang="es-EC" sz="1600" b="1" i="1" dirty="0" smtClean="0">
                <a:latin typeface="Times New Roman" panose="02020603050405020304" pitchFamily="18" charset="0"/>
              </a:rPr>
              <a:t>Cálculo de la altura de muros laterales:</a:t>
            </a:r>
            <a:endParaRPr lang="en-US" sz="1600" b="1" i="1" dirty="0"/>
          </a:p>
        </p:txBody>
      </p:sp>
      <mc:AlternateContent xmlns:mc="http://schemas.openxmlformats.org/markup-compatibility/2006" xmlns:a14="http://schemas.microsoft.com/office/drawing/2010/main">
        <mc:Choice Requires="a14">
          <p:sp>
            <p:nvSpPr>
              <p:cNvPr id="18" name="Rectángulo 17"/>
              <p:cNvSpPr/>
              <p:nvPr/>
            </p:nvSpPr>
            <p:spPr>
              <a:xfrm>
                <a:off x="5528764" y="1308031"/>
                <a:ext cx="5770608" cy="2059475"/>
              </a:xfrm>
              <a:prstGeom prst="rect">
                <a:avLst/>
              </a:prstGeom>
            </p:spPr>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sz="1200" i="1">
                              <a:latin typeface="Cambria Math"/>
                              <a:ea typeface="Calibri" panose="020F0502020204030204" pitchFamily="34" charset="0"/>
                              <a:cs typeface="Times New Roman" panose="02020603050405020304" pitchFamily="18" charset="0"/>
                            </a:rPr>
                          </m:ctrlPr>
                        </m:sSubPr>
                        <m:e>
                          <m:r>
                            <a:rPr lang="es-EC" sz="1200" i="1">
                              <a:latin typeface="Cambria Math" panose="02040503050406030204" pitchFamily="18" charset="0"/>
                              <a:ea typeface="Calibri" panose="020F0502020204030204" pitchFamily="34" charset="0"/>
                              <a:cs typeface="Times New Roman" panose="02020603050405020304" pitchFamily="18" charset="0"/>
                            </a:rPr>
                            <m:t>𝑏</m:t>
                          </m:r>
                        </m:e>
                        <m:sub>
                          <m:r>
                            <a:rPr lang="es-EC" sz="1200" i="1">
                              <a:latin typeface="Cambria Math" panose="02040503050406030204" pitchFamily="18" charset="0"/>
                              <a:ea typeface="Calibri" panose="020F0502020204030204" pitchFamily="34" charset="0"/>
                              <a:cs typeface="Times New Roman" panose="02020603050405020304" pitchFamily="18" charset="0"/>
                            </a:rPr>
                            <m:t>1</m:t>
                          </m:r>
                        </m:sub>
                      </m:sSub>
                      <m:r>
                        <a:rPr lang="es-EC" sz="1200" i="1">
                          <a:latin typeface="Cambria Math" panose="02040503050406030204" pitchFamily="18" charset="0"/>
                          <a:ea typeface="Calibri" panose="020F0502020204030204" pitchFamily="34" charset="0"/>
                          <a:cs typeface="Times New Roman" panose="02020603050405020304" pitchFamily="18" charset="0"/>
                        </a:rPr>
                        <m:t>=0,61+0,04∗14,538∗</m:t>
                      </m:r>
                      <m:sSup>
                        <m:sSupPr>
                          <m:ctrlPr>
                            <a:rPr lang="en-US" sz="1200" i="1">
                              <a:latin typeface="Cambria Math"/>
                              <a:ea typeface="Calibri" panose="020F0502020204030204" pitchFamily="34" charset="0"/>
                              <a:cs typeface="Times New Roman" panose="02020603050405020304" pitchFamily="18" charset="0"/>
                            </a:rPr>
                          </m:ctrlPr>
                        </m:sSupPr>
                        <m:e>
                          <m:r>
                            <a:rPr lang="es-EC" sz="1200" i="1">
                              <a:latin typeface="Cambria Math" panose="02040503050406030204" pitchFamily="18" charset="0"/>
                              <a:ea typeface="Calibri" panose="020F0502020204030204" pitchFamily="34" charset="0"/>
                              <a:cs typeface="Times New Roman" panose="02020603050405020304" pitchFamily="18" charset="0"/>
                            </a:rPr>
                            <m:t>4,388</m:t>
                          </m:r>
                        </m:e>
                        <m:sup>
                          <m:f>
                            <m:fPr>
                              <m:ctrlPr>
                                <a:rPr lang="en-US" sz="1200" i="1">
                                  <a:latin typeface="Cambria Math"/>
                                  <a:ea typeface="Calibri" panose="020F0502020204030204" pitchFamily="34" charset="0"/>
                                  <a:cs typeface="Times New Roman" panose="02020603050405020304" pitchFamily="18" charset="0"/>
                                </a:rPr>
                              </m:ctrlPr>
                            </m:fPr>
                            <m:num>
                              <m:r>
                                <a:rPr lang="es-EC" sz="1200" i="1">
                                  <a:latin typeface="Cambria Math" panose="02040503050406030204" pitchFamily="18" charset="0"/>
                                  <a:ea typeface="Calibri" panose="020F0502020204030204" pitchFamily="34" charset="0"/>
                                  <a:cs typeface="Times New Roman" panose="02020603050405020304" pitchFamily="18" charset="0"/>
                                </a:rPr>
                                <m:t>1</m:t>
                              </m:r>
                            </m:num>
                            <m:den>
                              <m:r>
                                <a:rPr lang="es-EC" sz="1200" i="1">
                                  <a:latin typeface="Cambria Math" panose="02040503050406030204" pitchFamily="18" charset="0"/>
                                  <a:ea typeface="Calibri" panose="020F0502020204030204" pitchFamily="34" charset="0"/>
                                  <a:cs typeface="Times New Roman" panose="02020603050405020304" pitchFamily="18" charset="0"/>
                                </a:rPr>
                                <m:t>3</m:t>
                              </m:r>
                            </m:den>
                          </m:f>
                        </m:sup>
                      </m:sSup>
                      <m:r>
                        <a:rPr lang="es-EC" sz="1200" i="1">
                          <a:latin typeface="Cambria Math" panose="02040503050406030204" pitchFamily="18" charset="0"/>
                          <a:ea typeface="Calibri" panose="020F0502020204030204" pitchFamily="34" charset="0"/>
                          <a:cs typeface="Times New Roman" panose="02020603050405020304" pitchFamily="18" charset="0"/>
                        </a:rPr>
                        <m:t>=1,65 </m:t>
                      </m:r>
                      <m:r>
                        <a:rPr lang="es-EC" sz="1200" i="1">
                          <a:latin typeface="Cambria Math" panose="02040503050406030204" pitchFamily="18" charset="0"/>
                          <a:ea typeface="Calibri" panose="020F0502020204030204" pitchFamily="34" charset="0"/>
                          <a:cs typeface="Times New Roman" panose="02020603050405020304" pitchFamily="18" charset="0"/>
                        </a:rPr>
                        <m:t>𝑚</m:t>
                      </m:r>
                    </m:oMath>
                  </m:oMathPara>
                </a14:m>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s-EC" sz="1200" i="1">
                          <a:latin typeface="Cambria Math" panose="02040503050406030204" pitchFamily="18" charset="0"/>
                          <a:ea typeface="Calibri" panose="020F0502020204030204" pitchFamily="34" charset="0"/>
                          <a:cs typeface="Times New Roman" panose="02020603050405020304" pitchFamily="18" charset="0"/>
                        </a:rPr>
                        <m:t>𝐴𝑙𝑡𝑢𝑟𝑎</m:t>
                      </m:r>
                      <m:r>
                        <a:rPr lang="es-EC" sz="1200" i="1">
                          <a:latin typeface="Cambria Math" panose="02040503050406030204" pitchFamily="18" charset="0"/>
                          <a:ea typeface="Calibri" panose="020F0502020204030204" pitchFamily="34" charset="0"/>
                          <a:cs typeface="Times New Roman" panose="02020603050405020304" pitchFamily="18" charset="0"/>
                        </a:rPr>
                        <m:t> </m:t>
                      </m:r>
                      <m:r>
                        <a:rPr lang="es-EC" sz="1200" i="1">
                          <a:latin typeface="Cambria Math" panose="02040503050406030204" pitchFamily="18" charset="0"/>
                          <a:ea typeface="Calibri" panose="020F0502020204030204" pitchFamily="34" charset="0"/>
                          <a:cs typeface="Times New Roman" panose="02020603050405020304" pitchFamily="18" charset="0"/>
                        </a:rPr>
                        <m:t>𝑑𝑒𝑙</m:t>
                      </m:r>
                      <m:r>
                        <a:rPr lang="es-EC" sz="1200" i="1">
                          <a:latin typeface="Cambria Math" panose="02040503050406030204" pitchFamily="18" charset="0"/>
                          <a:ea typeface="Calibri" panose="020F0502020204030204" pitchFamily="34" charset="0"/>
                          <a:cs typeface="Times New Roman" panose="02020603050405020304" pitchFamily="18" charset="0"/>
                        </a:rPr>
                        <m:t> </m:t>
                      </m:r>
                      <m:r>
                        <a:rPr lang="es-EC" sz="1200" i="1">
                          <a:latin typeface="Cambria Math" panose="02040503050406030204" pitchFamily="18" charset="0"/>
                          <a:ea typeface="Calibri" panose="020F0502020204030204" pitchFamily="34" charset="0"/>
                          <a:cs typeface="Times New Roman" panose="02020603050405020304" pitchFamily="18" charset="0"/>
                        </a:rPr>
                        <m:t>𝑚𝑢𝑟𝑜</m:t>
                      </m:r>
                      <m:r>
                        <a:rPr lang="es-EC" sz="1200" i="1">
                          <a:latin typeface="Cambria Math" panose="02040503050406030204" pitchFamily="18" charset="0"/>
                          <a:ea typeface="Calibri" panose="020F0502020204030204" pitchFamily="34" charset="0"/>
                          <a:cs typeface="Times New Roman" panose="02020603050405020304" pitchFamily="18" charset="0"/>
                        </a:rPr>
                        <m:t>=1,65 </m:t>
                      </m:r>
                      <m:r>
                        <a:rPr lang="es-EC" sz="1200" i="1">
                          <a:latin typeface="Cambria Math" panose="02040503050406030204" pitchFamily="18" charset="0"/>
                          <a:ea typeface="Calibri" panose="020F0502020204030204" pitchFamily="34" charset="0"/>
                          <a:cs typeface="Times New Roman" panose="02020603050405020304" pitchFamily="18" charset="0"/>
                        </a:rPr>
                        <m:t>𝑚</m:t>
                      </m:r>
                      <m:r>
                        <a:rPr lang="es-EC" sz="1200" i="1">
                          <a:latin typeface="Cambria Math" panose="02040503050406030204" pitchFamily="18" charset="0"/>
                          <a:ea typeface="Calibri" panose="020F0502020204030204" pitchFamily="34" charset="0"/>
                          <a:cs typeface="Times New Roman" panose="02020603050405020304" pitchFamily="18" charset="0"/>
                        </a:rPr>
                        <m:t>+4,388=5,95 </m:t>
                      </m:r>
                      <m:r>
                        <a:rPr lang="es-EC" sz="1200" i="1">
                          <a:latin typeface="Cambria Math" panose="02040503050406030204" pitchFamily="18" charset="0"/>
                          <a:ea typeface="Calibri" panose="020F0502020204030204" pitchFamily="34" charset="0"/>
                          <a:cs typeface="Times New Roman" panose="02020603050405020304" pitchFamily="18" charset="0"/>
                        </a:rPr>
                        <m:t>𝑚</m:t>
                      </m:r>
                    </m:oMath>
                  </m:oMathPara>
                </a14:m>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sz="1200" i="1">
                              <a:latin typeface="Cambria Math"/>
                              <a:ea typeface="Calibri" panose="020F0502020204030204" pitchFamily="34" charset="0"/>
                              <a:cs typeface="Times New Roman" panose="02020603050405020304" pitchFamily="18" charset="0"/>
                            </a:rPr>
                          </m:ctrlPr>
                        </m:sSubPr>
                        <m:e>
                          <m:r>
                            <a:rPr lang="es-EC" sz="1200" i="1">
                              <a:latin typeface="Cambria Math" panose="02040503050406030204" pitchFamily="18" charset="0"/>
                              <a:ea typeface="Calibri" panose="020F0502020204030204" pitchFamily="34" charset="0"/>
                              <a:cs typeface="Times New Roman" panose="02020603050405020304" pitchFamily="18" charset="0"/>
                            </a:rPr>
                            <m:t>𝑏</m:t>
                          </m:r>
                        </m:e>
                        <m:sub>
                          <m:r>
                            <a:rPr lang="es-EC" sz="1200" i="1">
                              <a:latin typeface="Cambria Math" panose="02040503050406030204" pitchFamily="18" charset="0"/>
                              <a:ea typeface="Calibri" panose="020F0502020204030204" pitchFamily="34" charset="0"/>
                              <a:cs typeface="Times New Roman" panose="02020603050405020304" pitchFamily="18" charset="0"/>
                            </a:rPr>
                            <m:t>2</m:t>
                          </m:r>
                        </m:sub>
                      </m:sSub>
                      <m:r>
                        <a:rPr lang="es-EC" sz="1200" i="1">
                          <a:latin typeface="Cambria Math" panose="02040503050406030204" pitchFamily="18" charset="0"/>
                          <a:ea typeface="Calibri" panose="020F0502020204030204" pitchFamily="34" charset="0"/>
                          <a:cs typeface="Times New Roman" panose="02020603050405020304" pitchFamily="18" charset="0"/>
                        </a:rPr>
                        <m:t>=0,2∗</m:t>
                      </m:r>
                      <m:sSup>
                        <m:sSupPr>
                          <m:ctrlPr>
                            <a:rPr lang="en-US" sz="1200" i="1">
                              <a:latin typeface="Cambria Math"/>
                              <a:ea typeface="Calibri" panose="020F0502020204030204" pitchFamily="34" charset="0"/>
                              <a:cs typeface="Times New Roman" panose="02020603050405020304" pitchFamily="18" charset="0"/>
                            </a:rPr>
                          </m:ctrlPr>
                        </m:sSupPr>
                        <m:e>
                          <m:r>
                            <a:rPr lang="es-EC" sz="1200" i="1">
                              <a:latin typeface="Cambria Math" panose="02040503050406030204" pitchFamily="18" charset="0"/>
                              <a:ea typeface="Calibri" panose="020F0502020204030204" pitchFamily="34" charset="0"/>
                              <a:cs typeface="Times New Roman" panose="02020603050405020304" pitchFamily="18" charset="0"/>
                            </a:rPr>
                            <m:t>957</m:t>
                          </m:r>
                        </m:e>
                        <m:sup>
                          <m:r>
                            <a:rPr lang="es-EC" sz="1200" i="1">
                              <a:latin typeface="Cambria Math" panose="02040503050406030204" pitchFamily="18" charset="0"/>
                              <a:ea typeface="Calibri" panose="020F0502020204030204" pitchFamily="34" charset="0"/>
                              <a:cs typeface="Times New Roman" panose="02020603050405020304" pitchFamily="18" charset="0"/>
                            </a:rPr>
                            <m:t>0,24</m:t>
                          </m:r>
                        </m:sup>
                      </m:sSup>
                      <m:r>
                        <a:rPr lang="es-EC" sz="1200" i="1">
                          <a:latin typeface="Cambria Math" panose="02040503050406030204" pitchFamily="18" charset="0"/>
                          <a:ea typeface="Calibri" panose="020F0502020204030204" pitchFamily="34" charset="0"/>
                          <a:cs typeface="Times New Roman" panose="02020603050405020304" pitchFamily="18" charset="0"/>
                        </a:rPr>
                        <m:t>=1,038 </m:t>
                      </m:r>
                      <m:r>
                        <a:rPr lang="es-EC" sz="1200" i="1">
                          <a:latin typeface="Cambria Math" panose="02040503050406030204" pitchFamily="18" charset="0"/>
                          <a:ea typeface="Calibri" panose="020F0502020204030204" pitchFamily="34" charset="0"/>
                          <a:cs typeface="Times New Roman" panose="02020603050405020304" pitchFamily="18" charset="0"/>
                        </a:rPr>
                        <m:t>𝑚</m:t>
                      </m:r>
                    </m:oMath>
                  </m:oMathPara>
                </a14:m>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s-EC" sz="1200" i="1">
                          <a:latin typeface="Cambria Math" panose="02040503050406030204" pitchFamily="18" charset="0"/>
                          <a:ea typeface="Calibri" panose="020F0502020204030204" pitchFamily="34" charset="0"/>
                          <a:cs typeface="Times New Roman" panose="02020603050405020304" pitchFamily="18" charset="0"/>
                        </a:rPr>
                        <m:t>𝐴𝑙𝑡𝑢𝑟𝑎</m:t>
                      </m:r>
                      <m:r>
                        <a:rPr lang="es-EC" sz="1200" i="1">
                          <a:latin typeface="Cambria Math" panose="02040503050406030204" pitchFamily="18" charset="0"/>
                          <a:ea typeface="Calibri" panose="020F0502020204030204" pitchFamily="34" charset="0"/>
                          <a:cs typeface="Times New Roman" panose="02020603050405020304" pitchFamily="18" charset="0"/>
                        </a:rPr>
                        <m:t> </m:t>
                      </m:r>
                      <m:r>
                        <a:rPr lang="es-EC" sz="1200" i="1">
                          <a:latin typeface="Cambria Math" panose="02040503050406030204" pitchFamily="18" charset="0"/>
                          <a:ea typeface="Calibri" panose="020F0502020204030204" pitchFamily="34" charset="0"/>
                          <a:cs typeface="Times New Roman" panose="02020603050405020304" pitchFamily="18" charset="0"/>
                        </a:rPr>
                        <m:t>𝑑𝑒𝑙</m:t>
                      </m:r>
                      <m:r>
                        <a:rPr lang="es-EC" sz="1200" i="1">
                          <a:latin typeface="Cambria Math" panose="02040503050406030204" pitchFamily="18" charset="0"/>
                          <a:ea typeface="Calibri" panose="020F0502020204030204" pitchFamily="34" charset="0"/>
                          <a:cs typeface="Times New Roman" panose="02020603050405020304" pitchFamily="18" charset="0"/>
                        </a:rPr>
                        <m:t> </m:t>
                      </m:r>
                      <m:r>
                        <a:rPr lang="es-EC" sz="1200" i="1">
                          <a:latin typeface="Cambria Math" panose="02040503050406030204" pitchFamily="18" charset="0"/>
                          <a:ea typeface="Calibri" panose="020F0502020204030204" pitchFamily="34" charset="0"/>
                          <a:cs typeface="Times New Roman" panose="02020603050405020304" pitchFamily="18" charset="0"/>
                        </a:rPr>
                        <m:t>𝑚𝑢𝑟𝑜</m:t>
                      </m:r>
                      <m:r>
                        <a:rPr lang="es-EC" sz="1200" i="1">
                          <a:latin typeface="Cambria Math" panose="02040503050406030204" pitchFamily="18" charset="0"/>
                          <a:ea typeface="Calibri" panose="020F0502020204030204" pitchFamily="34" charset="0"/>
                          <a:cs typeface="Times New Roman" panose="02020603050405020304" pitchFamily="18" charset="0"/>
                        </a:rPr>
                        <m:t>=1,038 </m:t>
                      </m:r>
                      <m:r>
                        <a:rPr lang="es-EC" sz="1200" i="1">
                          <a:latin typeface="Cambria Math" panose="02040503050406030204" pitchFamily="18" charset="0"/>
                          <a:ea typeface="Calibri" panose="020F0502020204030204" pitchFamily="34" charset="0"/>
                          <a:cs typeface="Times New Roman" panose="02020603050405020304" pitchFamily="18" charset="0"/>
                        </a:rPr>
                        <m:t>𝑚</m:t>
                      </m:r>
                      <m:r>
                        <a:rPr lang="es-EC" sz="1200" i="1">
                          <a:latin typeface="Cambria Math" panose="02040503050406030204" pitchFamily="18" charset="0"/>
                          <a:ea typeface="Calibri" panose="020F0502020204030204" pitchFamily="34" charset="0"/>
                          <a:cs typeface="Times New Roman" panose="02020603050405020304" pitchFamily="18" charset="0"/>
                        </a:rPr>
                        <m:t>+4,388=5,43 </m:t>
                      </m:r>
                      <m:r>
                        <a:rPr lang="es-EC" sz="1200" i="1">
                          <a:latin typeface="Cambria Math" panose="02040503050406030204" pitchFamily="18" charset="0"/>
                          <a:ea typeface="Calibri" panose="020F0502020204030204" pitchFamily="34" charset="0"/>
                          <a:cs typeface="Times New Roman" panose="02020603050405020304" pitchFamily="18" charset="0"/>
                        </a:rPr>
                        <m:t>𝑚</m:t>
                      </m:r>
                    </m:oMath>
                  </m:oMathPara>
                </a14:m>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s-EC" sz="1200" dirty="0">
                    <a:latin typeface="Times New Roman" panose="02020603050405020304" pitchFamily="18" charset="0"/>
                    <a:ea typeface="Times New Roman" panose="02020603050405020304" pitchFamily="18" charset="0"/>
                    <a:cs typeface="Times New Roman" panose="02020603050405020304" pitchFamily="18" charset="0"/>
                  </a:rPr>
                  <a:t>     Con los valores obtenidos la altura de los muros laterales se asume 6,00 m</a:t>
                </a:r>
                <a:r>
                  <a:rPr lang="es-EC" sz="1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8" name="Rectángulo 17"/>
              <p:cNvSpPr>
                <a:spLocks noRot="1" noChangeAspect="1" noMove="1" noResize="1" noEditPoints="1" noAdjustHandles="1" noChangeArrowheads="1" noChangeShapeType="1" noTextEdit="1"/>
              </p:cNvSpPr>
              <p:nvPr/>
            </p:nvSpPr>
            <p:spPr>
              <a:xfrm>
                <a:off x="5528764" y="1308031"/>
                <a:ext cx="5770608" cy="2059475"/>
              </a:xfrm>
              <a:prstGeom prst="rect">
                <a:avLst/>
              </a:prstGeom>
              <a:blipFill>
                <a:blip r:embed="rId5"/>
                <a:stretch>
                  <a:fillRect b="-297"/>
                </a:stretch>
              </a:blipFill>
            </p:spPr>
            <p:txBody>
              <a:bodyPr/>
              <a:lstStyle/>
              <a:p>
                <a:r>
                  <a:rPr lang="en-US">
                    <a:noFill/>
                  </a:rPr>
                  <a:t> </a:t>
                </a:r>
              </a:p>
            </p:txBody>
          </p:sp>
        </mc:Fallback>
      </mc:AlternateContent>
      <p:sp>
        <p:nvSpPr>
          <p:cNvPr id="5" name="Marcador de fecha 4"/>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5003379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6428014"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DISEÑO DE OBRAS HIDRÁULICAS</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403859" y="596535"/>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Aliviadero</a:t>
            </a:r>
            <a:endParaRPr lang="en-US" sz="2400" b="1" i="1" dirty="0">
              <a:latin typeface="Times New Roman" panose="02020603050405020304" pitchFamily="18" charset="0"/>
              <a:cs typeface="Times New Roman" panose="02020603050405020304" pitchFamily="18" charset="0"/>
            </a:endParaRPr>
          </a:p>
        </p:txBody>
      </p:sp>
      <p:sp>
        <p:nvSpPr>
          <p:cNvPr id="3" name="Rectángulo 2"/>
          <p:cNvSpPr/>
          <p:nvPr/>
        </p:nvSpPr>
        <p:spPr>
          <a:xfrm>
            <a:off x="368300" y="1193070"/>
            <a:ext cx="10787380" cy="923330"/>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rPr>
              <a:t>Tomando en cuenta los estudios de suelos realizados en campo, se asume que la erosión actualmente ha llegado al estrato que corresponde a roca blanda en la cota 1159 msnm que se encuentra a 17,00 m de profundidad respecto a la cota </a:t>
            </a:r>
            <a:r>
              <a:rPr lang="es-EC" dirty="0" smtClean="0">
                <a:latin typeface="Times New Roman" panose="02020603050405020304" pitchFamily="18" charset="0"/>
                <a:ea typeface="Calibri" panose="020F0502020204030204" pitchFamily="34" charset="0"/>
              </a:rPr>
              <a:t>1176,00.</a:t>
            </a:r>
            <a:endParaRPr lang="en-US" dirty="0"/>
          </a:p>
        </p:txBody>
      </p:sp>
      <p:graphicFrame>
        <p:nvGraphicFramePr>
          <p:cNvPr id="5" name="Tabla 4"/>
          <p:cNvGraphicFramePr>
            <a:graphicFrameLocks noGrp="1"/>
          </p:cNvGraphicFramePr>
          <p:nvPr>
            <p:extLst>
              <p:ext uri="{D42A27DB-BD31-4B8C-83A1-F6EECF244321}">
                <p14:modId xmlns:p14="http://schemas.microsoft.com/office/powerpoint/2010/main" val="684676010"/>
              </p:ext>
            </p:extLst>
          </p:nvPr>
        </p:nvGraphicFramePr>
        <p:xfrm>
          <a:off x="403859" y="2473492"/>
          <a:ext cx="5095604" cy="2054545"/>
        </p:xfrm>
        <a:graphic>
          <a:graphicData uri="http://schemas.openxmlformats.org/drawingml/2006/table">
            <a:tbl>
              <a:tblPr firstRow="1" firstCol="1" bandRow="1">
                <a:tableStyleId>{5C22544A-7EE6-4342-B048-85BDC9FD1C3A}</a:tableStyleId>
              </a:tblPr>
              <a:tblGrid>
                <a:gridCol w="3899752">
                  <a:extLst>
                    <a:ext uri="{9D8B030D-6E8A-4147-A177-3AD203B41FA5}">
                      <a16:colId xmlns:a16="http://schemas.microsoft.com/office/drawing/2014/main" xmlns="" val="1900451507"/>
                    </a:ext>
                  </a:extLst>
                </a:gridCol>
                <a:gridCol w="1195852">
                  <a:extLst>
                    <a:ext uri="{9D8B030D-6E8A-4147-A177-3AD203B41FA5}">
                      <a16:colId xmlns:a16="http://schemas.microsoft.com/office/drawing/2014/main" xmlns="" val="1782169987"/>
                    </a:ext>
                  </a:extLst>
                </a:gridCol>
              </a:tblGrid>
              <a:tr h="190500">
                <a:tc gridSpan="2">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DATOS PARA EL DISEÑO DEL CANAL DE ACERCAMIENTO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extLst>
                  <a:ext uri="{0D108BD9-81ED-4DB2-BD59-A6C34878D82A}">
                    <a16:rowId xmlns:a16="http://schemas.microsoft.com/office/drawing/2014/main" xmlns="" val="492208012"/>
                  </a:ext>
                </a:extLst>
              </a:tr>
              <a:tr h="190500">
                <a:tc>
                  <a:txBody>
                    <a:bodyPr/>
                    <a:lstStyle/>
                    <a:p>
                      <a:pPr>
                        <a:lnSpc>
                          <a:spcPct val="107000"/>
                        </a:lnSpc>
                        <a:spcAft>
                          <a:spcPts val="0"/>
                        </a:spcAft>
                      </a:pPr>
                      <a:r>
                        <a:rPr lang="es-EC" sz="1400" dirty="0">
                          <a:effectLst/>
                          <a:latin typeface="Times New Roman" panose="02020603050405020304" pitchFamily="18" charset="0"/>
                          <a:cs typeface="Times New Roman" panose="02020603050405020304" pitchFamily="18" charset="0"/>
                        </a:rPr>
                        <a:t>Nivel de Aguas del Proyecto NAP (msnm)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1183,00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645391527"/>
                  </a:ext>
                </a:extLst>
              </a:tr>
              <a:tr h="190500">
                <a:tc>
                  <a:txBody>
                    <a:bodyPr/>
                    <a:lstStyle/>
                    <a:p>
                      <a:pPr>
                        <a:lnSpc>
                          <a:spcPct val="107000"/>
                        </a:lnSpc>
                        <a:spcAft>
                          <a:spcPts val="0"/>
                        </a:spcAft>
                      </a:pPr>
                      <a:r>
                        <a:rPr lang="es-EC" sz="1400" dirty="0">
                          <a:effectLst/>
                          <a:latin typeface="Times New Roman" panose="02020603050405020304" pitchFamily="18" charset="0"/>
                          <a:cs typeface="Times New Roman" panose="02020603050405020304" pitchFamily="18" charset="0"/>
                        </a:rPr>
                        <a:t>Nivel de Solera de entrada (NSE) (msnm)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1176</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4233959485"/>
                  </a:ext>
                </a:extLst>
              </a:tr>
              <a:tr h="182880">
                <a:tc>
                  <a:txBody>
                    <a:bodyPr/>
                    <a:lstStyle/>
                    <a:p>
                      <a:pPr>
                        <a:lnSpc>
                          <a:spcPct val="107000"/>
                        </a:lnSpc>
                        <a:spcAft>
                          <a:spcPts val="0"/>
                        </a:spcAft>
                      </a:pPr>
                      <a:r>
                        <a:rPr lang="es-EC" sz="1400" dirty="0">
                          <a:effectLst/>
                          <a:latin typeface="Times New Roman" panose="02020603050405020304" pitchFamily="18" charset="0"/>
                          <a:cs typeface="Times New Roman" panose="02020603050405020304" pitchFamily="18" charset="0"/>
                        </a:rPr>
                        <a:t>Nivel de la Solera del Cauce (NSC) (msnm) (fondo del río)</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1159</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227157395"/>
                  </a:ext>
                </a:extLst>
              </a:tr>
              <a:tr h="190500">
                <a:tc>
                  <a:txBody>
                    <a:bodyPr/>
                    <a:lstStyle/>
                    <a:p>
                      <a:pPr>
                        <a:lnSpc>
                          <a:spcPct val="107000"/>
                        </a:lnSpc>
                        <a:spcAft>
                          <a:spcPts val="0"/>
                        </a:spcAft>
                      </a:pPr>
                      <a:r>
                        <a:rPr lang="es-EC" sz="1400" dirty="0">
                          <a:effectLst/>
                          <a:latin typeface="Times New Roman" panose="02020603050405020304" pitchFamily="18" charset="0"/>
                          <a:cs typeface="Times New Roman" panose="02020603050405020304" pitchFamily="18" charset="0"/>
                        </a:rPr>
                        <a:t>Caudal Q</a:t>
                      </a:r>
                      <a:r>
                        <a:rPr lang="es-EC" sz="1400" baseline="-25000" dirty="0">
                          <a:effectLst/>
                          <a:latin typeface="Times New Roman" panose="02020603050405020304" pitchFamily="18" charset="0"/>
                          <a:cs typeface="Times New Roman" panose="02020603050405020304" pitchFamily="18" charset="0"/>
                        </a:rPr>
                        <a:t>X</a:t>
                      </a:r>
                      <a:r>
                        <a:rPr lang="es-EC" sz="1400" dirty="0">
                          <a:effectLst/>
                          <a:latin typeface="Times New Roman" panose="02020603050405020304" pitchFamily="18" charset="0"/>
                          <a:cs typeface="Times New Roman" panose="02020603050405020304" pitchFamily="18" charset="0"/>
                        </a:rPr>
                        <a:t> (m</a:t>
                      </a:r>
                      <a:r>
                        <a:rPr lang="es-EC" sz="1400" baseline="30000" dirty="0">
                          <a:effectLst/>
                          <a:latin typeface="Times New Roman" panose="02020603050405020304" pitchFamily="18" charset="0"/>
                          <a:cs typeface="Times New Roman" panose="02020603050405020304" pitchFamily="18" charset="0"/>
                        </a:rPr>
                        <a:t>3</a:t>
                      </a:r>
                      <a:r>
                        <a:rPr lang="es-EC" sz="1400" dirty="0">
                          <a:effectLst/>
                          <a:latin typeface="Times New Roman" panose="02020603050405020304" pitchFamily="18" charset="0"/>
                          <a:cs typeface="Times New Roman" panose="02020603050405020304" pitchFamily="18" charset="0"/>
                        </a:rPr>
                        <a:t>/s)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4240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204383186"/>
                  </a:ext>
                </a:extLst>
              </a:tr>
              <a:tr h="190500">
                <a:tc>
                  <a:txBody>
                    <a:bodyPr/>
                    <a:lstStyle/>
                    <a:p>
                      <a:pPr>
                        <a:lnSpc>
                          <a:spcPct val="107000"/>
                        </a:lnSpc>
                        <a:spcAft>
                          <a:spcPts val="0"/>
                        </a:spcAft>
                      </a:pPr>
                      <a:r>
                        <a:rPr lang="es-EC" sz="1400" dirty="0">
                          <a:effectLst/>
                          <a:latin typeface="Times New Roman" panose="02020603050405020304" pitchFamily="18" charset="0"/>
                          <a:cs typeface="Times New Roman" panose="02020603050405020304" pitchFamily="18" charset="0"/>
                        </a:rPr>
                        <a:t>H (m) = NAME - NAMO</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7,00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900012969"/>
                  </a:ext>
                </a:extLst>
              </a:tr>
              <a:tr h="200025">
                <a:tc>
                  <a:txBody>
                    <a:bodyPr/>
                    <a:lstStyle/>
                    <a:p>
                      <a:pPr>
                        <a:lnSpc>
                          <a:spcPct val="107000"/>
                        </a:lnSpc>
                        <a:spcAft>
                          <a:spcPts val="0"/>
                        </a:spcAft>
                      </a:pPr>
                      <a:r>
                        <a:rPr lang="es-EC" sz="1400" dirty="0">
                          <a:effectLst/>
                          <a:latin typeface="Times New Roman" panose="02020603050405020304" pitchFamily="18" charset="0"/>
                          <a:cs typeface="Times New Roman" panose="02020603050405020304" pitchFamily="18" charset="0"/>
                        </a:rPr>
                        <a:t>b (m)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100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958559965"/>
                  </a:ext>
                </a:extLst>
              </a:tr>
            </a:tbl>
          </a:graphicData>
        </a:graphic>
      </p:graphicFrame>
      <p:pic>
        <p:nvPicPr>
          <p:cNvPr id="4" name="Imagen 3"/>
          <p:cNvPicPr>
            <a:picLocks noChangeAspect="1"/>
          </p:cNvPicPr>
          <p:nvPr/>
        </p:nvPicPr>
        <p:blipFill rotWithShape="1">
          <a:blip r:embed="rId2"/>
          <a:srcRect l="23843"/>
          <a:stretch/>
        </p:blipFill>
        <p:spPr>
          <a:xfrm>
            <a:off x="5956300" y="2473492"/>
            <a:ext cx="5993775" cy="2590800"/>
          </a:xfrm>
          <a:prstGeom prst="rect">
            <a:avLst/>
          </a:prstGeom>
        </p:spPr>
      </p:pic>
      <p:sp>
        <p:nvSpPr>
          <p:cNvPr id="10" name="Marcador de fecha 9"/>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4004998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6428014"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DISEÑO DE OBRAS HIDRÁULICAS</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403859" y="596535"/>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Aliviadero</a:t>
            </a:r>
            <a:endParaRPr lang="en-US" sz="2400" b="1" i="1" dirty="0">
              <a:latin typeface="Times New Roman" panose="02020603050405020304" pitchFamily="18" charset="0"/>
              <a:cs typeface="Times New Roman" panose="02020603050405020304" pitchFamily="18" charset="0"/>
            </a:endParaRPr>
          </a:p>
        </p:txBody>
      </p:sp>
      <p:sp>
        <p:nvSpPr>
          <p:cNvPr id="10" name="Rectángulo 9"/>
          <p:cNvSpPr/>
          <p:nvPr/>
        </p:nvSpPr>
        <p:spPr>
          <a:xfrm>
            <a:off x="446857" y="1179418"/>
            <a:ext cx="2804344" cy="338554"/>
          </a:xfrm>
          <a:prstGeom prst="rect">
            <a:avLst/>
          </a:prstGeom>
        </p:spPr>
        <p:txBody>
          <a:bodyPr wrap="square">
            <a:spAutoFit/>
          </a:bodyPr>
          <a:lstStyle/>
          <a:p>
            <a:r>
              <a:rPr lang="es-EC" sz="1600" dirty="0" smtClean="0">
                <a:latin typeface="Times New Roman" panose="02020603050405020304" pitchFamily="18" charset="0"/>
              </a:rPr>
              <a:t>Velocidad de acercamiento:</a:t>
            </a:r>
            <a:endParaRPr lang="en-US" sz="1600" dirty="0"/>
          </a:p>
        </p:txBody>
      </p:sp>
      <p:pic>
        <p:nvPicPr>
          <p:cNvPr id="8" name="Imagen 7"/>
          <p:cNvPicPr/>
          <p:nvPr/>
        </p:nvPicPr>
        <p:blipFill>
          <a:blip r:embed="rId2"/>
          <a:stretch>
            <a:fillRect/>
          </a:stretch>
        </p:blipFill>
        <p:spPr>
          <a:xfrm>
            <a:off x="305455" y="1656414"/>
            <a:ext cx="4951913" cy="2561089"/>
          </a:xfrm>
          <a:prstGeom prst="rect">
            <a:avLst/>
          </a:prstGeom>
        </p:spPr>
      </p:pic>
      <mc:AlternateContent xmlns:mc="http://schemas.openxmlformats.org/markup-compatibility/2006" xmlns:a14="http://schemas.microsoft.com/office/drawing/2010/main">
        <mc:Choice Requires="a14">
          <p:sp>
            <p:nvSpPr>
              <p:cNvPr id="3" name="Rectángulo 2"/>
              <p:cNvSpPr/>
              <p:nvPr/>
            </p:nvSpPr>
            <p:spPr>
              <a:xfrm>
                <a:off x="1946182" y="4546031"/>
                <a:ext cx="167045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𝐴</m:t>
                      </m:r>
                      <m:r>
                        <a:rPr lang="en-US" sz="1600" i="0">
                          <a:latin typeface="Cambria Math" panose="02040503050406030204" pitchFamily="18" charset="0"/>
                        </a:rPr>
                        <m:t>=</m:t>
                      </m:r>
                      <m:sSup>
                        <m:sSupPr>
                          <m:ctrlPr>
                            <a:rPr lang="en-US" sz="1600" i="1">
                              <a:latin typeface="Cambria Math"/>
                            </a:rPr>
                          </m:ctrlPr>
                        </m:sSupPr>
                        <m:e>
                          <m:r>
                            <a:rPr lang="en-US" sz="1600" i="0">
                              <a:latin typeface="Cambria Math" panose="02040503050406030204" pitchFamily="18" charset="0"/>
                            </a:rPr>
                            <m:t>1244,38 </m:t>
                          </m:r>
                          <m:r>
                            <a:rPr lang="en-US" sz="1600" i="1">
                              <a:latin typeface="Cambria Math" panose="02040503050406030204" pitchFamily="18" charset="0"/>
                            </a:rPr>
                            <m:t>𝑚</m:t>
                          </m:r>
                        </m:e>
                        <m:sup>
                          <m:r>
                            <a:rPr lang="en-US" sz="1600" i="0">
                              <a:latin typeface="Cambria Math" panose="02040503050406030204" pitchFamily="18" charset="0"/>
                            </a:rPr>
                            <m:t>2</m:t>
                          </m:r>
                        </m:sup>
                      </m:sSup>
                    </m:oMath>
                  </m:oMathPara>
                </a14:m>
                <a:endParaRPr lang="en-US" sz="1600" dirty="0"/>
              </a:p>
            </p:txBody>
          </p:sp>
        </mc:Choice>
        <mc:Fallback xmlns="">
          <p:sp>
            <p:nvSpPr>
              <p:cNvPr id="3" name="Rectángulo 2"/>
              <p:cNvSpPr>
                <a:spLocks noRot="1" noChangeAspect="1" noMove="1" noResize="1" noEditPoints="1" noAdjustHandles="1" noChangeArrowheads="1" noChangeShapeType="1" noTextEdit="1"/>
              </p:cNvSpPr>
              <p:nvPr/>
            </p:nvSpPr>
            <p:spPr>
              <a:xfrm>
                <a:off x="1946182" y="4546031"/>
                <a:ext cx="1670457" cy="33855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403858" y="5009169"/>
                <a:ext cx="5169262" cy="696473"/>
              </a:xfrm>
              <a:prstGeom prst="rect">
                <a:avLst/>
              </a:prstGeom>
            </p:spPr>
            <p:txBody>
              <a:bodyPr wrap="square">
                <a:spAutoFit/>
              </a:bodyPr>
              <a:lstStyle/>
              <a:p>
                <a:pPr>
                  <a:lnSpc>
                    <a:spcPct val="150000"/>
                  </a:lnSpc>
                  <a:spcAft>
                    <a:spcPts val="800"/>
                  </a:spcAft>
                </a:pPr>
                <a14:m>
                  <m:oMath xmlns:m="http://schemas.openxmlformats.org/officeDocument/2006/math">
                    <m:sSub>
                      <m:sSubPr>
                        <m:ctrlPr>
                          <a:rPr lang="en-US" sz="1600" i="1" smtClean="0">
                            <a:latin typeface="Cambria Math"/>
                            <a:ea typeface="Calibri" panose="020F0502020204030204" pitchFamily="34" charset="0"/>
                            <a:cs typeface="Times New Roman" panose="02020603050405020304" pitchFamily="18" charset="0"/>
                          </a:rPr>
                        </m:ctrlPr>
                      </m:sSubPr>
                      <m:e>
                        <m:r>
                          <a:rPr lang="es-EC" sz="1600" i="1">
                            <a:latin typeface="Cambria Math" panose="02040503050406030204" pitchFamily="18" charset="0"/>
                            <a:ea typeface="Calibri" panose="020F0502020204030204" pitchFamily="34" charset="0"/>
                            <a:cs typeface="Times New Roman" panose="02020603050405020304" pitchFamily="18" charset="0"/>
                          </a:rPr>
                          <m:t>𝑣</m:t>
                        </m:r>
                      </m:e>
                      <m:sub>
                        <m:r>
                          <a:rPr lang="es-EC" sz="1600" i="1">
                            <a:latin typeface="Cambria Math" panose="02040503050406030204" pitchFamily="18" charset="0"/>
                            <a:ea typeface="Calibri" panose="020F0502020204030204" pitchFamily="34" charset="0"/>
                            <a:cs typeface="Times New Roman" panose="02020603050405020304" pitchFamily="18" charset="0"/>
                          </a:rPr>
                          <m:t>𝑜</m:t>
                        </m:r>
                      </m:sub>
                    </m:sSub>
                    <m:r>
                      <a:rPr lang="es-EC"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a:ea typeface="Calibri" panose="020F0502020204030204" pitchFamily="34" charset="0"/>
                            <a:cs typeface="Times New Roman" panose="02020603050405020304" pitchFamily="18" charset="0"/>
                          </a:rPr>
                        </m:ctrlPr>
                      </m:fPr>
                      <m:num>
                        <m:r>
                          <a:rPr lang="es-EC" sz="1600" i="1">
                            <a:latin typeface="Cambria Math" panose="02040503050406030204" pitchFamily="18" charset="0"/>
                            <a:ea typeface="Calibri" panose="020F0502020204030204" pitchFamily="34" charset="0"/>
                            <a:cs typeface="Times New Roman" panose="02020603050405020304" pitchFamily="18" charset="0"/>
                          </a:rPr>
                          <m:t>4240,00 </m:t>
                        </m:r>
                        <m:sSup>
                          <m:sSupPr>
                            <m:ctrlPr>
                              <a:rPr lang="en-US" sz="1600" i="1">
                                <a:latin typeface="Cambria Math"/>
                                <a:ea typeface="Calibri" panose="020F0502020204030204" pitchFamily="34" charset="0"/>
                                <a:cs typeface="Times New Roman" panose="02020603050405020304" pitchFamily="18" charset="0"/>
                              </a:rPr>
                            </m:ctrlPr>
                          </m:sSupPr>
                          <m:e>
                            <m:r>
                              <a:rPr lang="es-EC" sz="1600" i="1">
                                <a:latin typeface="Cambria Math" panose="02040503050406030204" pitchFamily="18" charset="0"/>
                                <a:ea typeface="Calibri" panose="020F0502020204030204" pitchFamily="34" charset="0"/>
                                <a:cs typeface="Times New Roman" panose="02020603050405020304" pitchFamily="18" charset="0"/>
                              </a:rPr>
                              <m:t>𝑚</m:t>
                            </m:r>
                          </m:e>
                          <m:sup>
                            <m:r>
                              <a:rPr lang="es-EC" sz="1600" i="1">
                                <a:latin typeface="Cambria Math" panose="02040503050406030204" pitchFamily="18" charset="0"/>
                                <a:ea typeface="Calibri" panose="020F0502020204030204" pitchFamily="34" charset="0"/>
                                <a:cs typeface="Times New Roman" panose="02020603050405020304" pitchFamily="18" charset="0"/>
                              </a:rPr>
                              <m:t>3</m:t>
                            </m:r>
                          </m:sup>
                        </m:sSup>
                        <m:r>
                          <a:rPr lang="es-EC" sz="1600" i="1">
                            <a:latin typeface="Cambria Math" panose="02040503050406030204" pitchFamily="18" charset="0"/>
                            <a:ea typeface="Calibri" panose="020F0502020204030204" pitchFamily="34" charset="0"/>
                            <a:cs typeface="Times New Roman" panose="02020603050405020304" pitchFamily="18" charset="0"/>
                          </a:rPr>
                          <m:t>/</m:t>
                        </m:r>
                        <m:r>
                          <a:rPr lang="es-EC" sz="1600" i="1">
                            <a:latin typeface="Cambria Math" panose="02040503050406030204" pitchFamily="18" charset="0"/>
                            <a:ea typeface="Calibri" panose="020F0502020204030204" pitchFamily="34" charset="0"/>
                            <a:cs typeface="Times New Roman" panose="02020603050405020304" pitchFamily="18" charset="0"/>
                          </a:rPr>
                          <m:t>𝑠</m:t>
                        </m:r>
                      </m:num>
                      <m:den>
                        <m:r>
                          <a:rPr lang="es-EC" sz="1600" i="1">
                            <a:latin typeface="Cambria Math" panose="02040503050406030204" pitchFamily="18" charset="0"/>
                            <a:ea typeface="Calibri" panose="020F0502020204030204" pitchFamily="34" charset="0"/>
                            <a:cs typeface="Times New Roman" panose="02020603050405020304" pitchFamily="18" charset="0"/>
                          </a:rPr>
                          <m:t>1244,38 </m:t>
                        </m:r>
                        <m:sSup>
                          <m:sSupPr>
                            <m:ctrlPr>
                              <a:rPr lang="en-US" sz="1600" i="1">
                                <a:latin typeface="Cambria Math"/>
                                <a:ea typeface="Calibri" panose="020F0502020204030204" pitchFamily="34" charset="0"/>
                                <a:cs typeface="Times New Roman" panose="02020603050405020304" pitchFamily="18" charset="0"/>
                              </a:rPr>
                            </m:ctrlPr>
                          </m:sSupPr>
                          <m:e>
                            <m:r>
                              <a:rPr lang="es-EC" sz="1600" i="1">
                                <a:latin typeface="Cambria Math" panose="02040503050406030204" pitchFamily="18" charset="0"/>
                                <a:ea typeface="Calibri" panose="020F0502020204030204" pitchFamily="34" charset="0"/>
                                <a:cs typeface="Times New Roman" panose="02020603050405020304" pitchFamily="18" charset="0"/>
                              </a:rPr>
                              <m:t>𝑚</m:t>
                            </m:r>
                          </m:e>
                          <m:sup>
                            <m:r>
                              <a:rPr lang="es-EC" sz="1600" i="1">
                                <a:latin typeface="Cambria Math" panose="02040503050406030204" pitchFamily="18" charset="0"/>
                                <a:ea typeface="Calibri" panose="020F0502020204030204" pitchFamily="34" charset="0"/>
                                <a:cs typeface="Times New Roman" panose="02020603050405020304" pitchFamily="18" charset="0"/>
                              </a:rPr>
                              <m:t>2</m:t>
                            </m:r>
                          </m:sup>
                        </m:sSup>
                      </m:den>
                    </m:f>
                    <m:r>
                      <a:rPr lang="es-EC" sz="1600" i="1">
                        <a:latin typeface="Cambria Math" panose="02040503050406030204" pitchFamily="18" charset="0"/>
                        <a:ea typeface="Calibri" panose="020F0502020204030204" pitchFamily="34" charset="0"/>
                        <a:cs typeface="Times New Roman" panose="02020603050405020304" pitchFamily="18" charset="0"/>
                      </a:rPr>
                      <m:t>=3,41 </m:t>
                    </m:r>
                    <m:r>
                      <a:rPr lang="es-EC" sz="1600" i="1">
                        <a:latin typeface="Cambria Math" panose="02040503050406030204" pitchFamily="18" charset="0"/>
                        <a:ea typeface="Calibri" panose="020F0502020204030204" pitchFamily="34" charset="0"/>
                        <a:cs typeface="Times New Roman" panose="02020603050405020304" pitchFamily="18" charset="0"/>
                      </a:rPr>
                      <m:t>𝑚</m:t>
                    </m:r>
                    <m:r>
                      <a:rPr lang="es-EC" sz="1600" i="1">
                        <a:latin typeface="Cambria Math" panose="02040503050406030204" pitchFamily="18" charset="0"/>
                        <a:ea typeface="Calibri" panose="020F0502020204030204" pitchFamily="34" charset="0"/>
                        <a:cs typeface="Times New Roman" panose="02020603050405020304" pitchFamily="18" charset="0"/>
                      </a:rPr>
                      <m:t>/</m:t>
                    </m:r>
                    <m:r>
                      <a:rPr lang="es-EC" sz="1600" i="1">
                        <a:latin typeface="Cambria Math" panose="02040503050406030204" pitchFamily="18" charset="0"/>
                        <a:ea typeface="Calibri" panose="020F0502020204030204" pitchFamily="34" charset="0"/>
                        <a:cs typeface="Times New Roman" panose="02020603050405020304" pitchFamily="18" charset="0"/>
                      </a:rPr>
                      <m:t>𝑠</m:t>
                    </m:r>
                  </m:oMath>
                </a14:m>
                <a:r>
                  <a:rPr lang="en-US" sz="1600" dirty="0" smtClean="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sz="1600" i="1">
                            <a:latin typeface="Cambria Math"/>
                            <a:ea typeface="Calibri" panose="020F0502020204030204" pitchFamily="34" charset="0"/>
                            <a:cs typeface="Times New Roman" panose="02020603050405020304" pitchFamily="18" charset="0"/>
                          </a:rPr>
                        </m:ctrlPr>
                      </m:sSubPr>
                      <m:e>
                        <m:r>
                          <a:rPr lang="es-MX" sz="16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s-EC" sz="1600">
                            <a:latin typeface="Cambria Math" panose="02040503050406030204" pitchFamily="18" charset="0"/>
                            <a:ea typeface="Calibri" panose="020F0502020204030204" pitchFamily="34" charset="0"/>
                            <a:cs typeface="Times New Roman" panose="02020603050405020304" pitchFamily="18" charset="0"/>
                          </a:rPr>
                          <m:t>v</m:t>
                        </m:r>
                      </m:e>
                      <m:sub>
                        <m:r>
                          <m:rPr>
                            <m:sty m:val="p"/>
                          </m:rPr>
                          <a:rPr lang="es-EC" sz="1600">
                            <a:latin typeface="Cambria Math" panose="02040503050406030204" pitchFamily="18" charset="0"/>
                            <a:ea typeface="Calibri" panose="020F0502020204030204" pitchFamily="34" charset="0"/>
                            <a:cs typeface="Times New Roman" panose="02020603050405020304" pitchFamily="18" charset="0"/>
                          </a:rPr>
                          <m:t>o</m:t>
                        </m:r>
                      </m:sub>
                    </m:sSub>
                    <m:r>
                      <a:rPr lang="es-EC" sz="1600">
                        <a:latin typeface="Cambria Math" panose="02040503050406030204" pitchFamily="18" charset="0"/>
                        <a:ea typeface="Calibri" panose="020F0502020204030204" pitchFamily="34" charset="0"/>
                        <a:cs typeface="Times New Roman" panose="02020603050405020304" pitchFamily="18" charset="0"/>
                      </a:rPr>
                      <m:t>&lt;</m:t>
                    </m:r>
                    <m:sSub>
                      <m:sSubPr>
                        <m:ctrlPr>
                          <a:rPr lang="en-US" sz="1600" i="1">
                            <a:latin typeface="Cambria Math"/>
                            <a:ea typeface="Calibri" panose="020F0502020204030204" pitchFamily="34" charset="0"/>
                            <a:cs typeface="Times New Roman" panose="02020603050405020304" pitchFamily="18" charset="0"/>
                          </a:rPr>
                        </m:ctrlPr>
                      </m:sSubPr>
                      <m:e>
                        <m:r>
                          <m:rPr>
                            <m:sty m:val="p"/>
                          </m:rPr>
                          <a:rPr lang="es-EC" sz="1600">
                            <a:latin typeface="Cambria Math" panose="02040503050406030204" pitchFamily="18" charset="0"/>
                            <a:ea typeface="Calibri" panose="020F0502020204030204" pitchFamily="34" charset="0"/>
                            <a:cs typeface="Times New Roman" panose="02020603050405020304" pitchFamily="18" charset="0"/>
                          </a:rPr>
                          <m:t>v</m:t>
                        </m:r>
                      </m:e>
                      <m:sub>
                        <m:r>
                          <m:rPr>
                            <m:sty m:val="p"/>
                          </m:rPr>
                          <a:rPr lang="es-EC" sz="1600">
                            <a:latin typeface="Cambria Math" panose="02040503050406030204" pitchFamily="18" charset="0"/>
                            <a:ea typeface="Calibri" panose="020F0502020204030204" pitchFamily="34" charset="0"/>
                            <a:cs typeface="Times New Roman" panose="02020603050405020304" pitchFamily="18" charset="0"/>
                          </a:rPr>
                          <m:t>erosion</m:t>
                        </m:r>
                        <m:r>
                          <a:rPr lang="es-EC" sz="1600">
                            <a:latin typeface="Cambria Math" panose="02040503050406030204" pitchFamily="18" charset="0"/>
                            <a:ea typeface="Calibri" panose="020F0502020204030204" pitchFamily="34" charset="0"/>
                            <a:cs typeface="Times New Roman" panose="02020603050405020304" pitchFamily="18" charset="0"/>
                          </a:rPr>
                          <m:t> </m:t>
                        </m:r>
                        <m:r>
                          <m:rPr>
                            <m:sty m:val="p"/>
                          </m:rPr>
                          <a:rPr lang="es-EC" sz="1600">
                            <a:latin typeface="Cambria Math" panose="02040503050406030204" pitchFamily="18" charset="0"/>
                            <a:ea typeface="Calibri" panose="020F0502020204030204" pitchFamily="34" charset="0"/>
                            <a:cs typeface="Times New Roman" panose="02020603050405020304" pitchFamily="18" charset="0"/>
                          </a:rPr>
                          <m:t>roca</m:t>
                        </m:r>
                      </m:sub>
                    </m:sSub>
                    <m:r>
                      <a:rPr lang="es-EC" sz="1600">
                        <a:latin typeface="Cambria Math" panose="02040503050406030204" pitchFamily="18" charset="0"/>
                        <a:ea typeface="Calibri" panose="020F0502020204030204" pitchFamily="34" charset="0"/>
                        <a:cs typeface="Times New Roman" panose="02020603050405020304" pitchFamily="18" charset="0"/>
                      </a:rPr>
                      <m:t>  </m:t>
                    </m:r>
                    <m:r>
                      <m:rPr>
                        <m:sty m:val="p"/>
                      </m:rPr>
                      <a:rPr lang="es-EC" sz="1600">
                        <a:solidFill>
                          <a:srgbClr val="FF0000"/>
                        </a:solidFill>
                        <a:latin typeface="Cambria Math" panose="02040503050406030204" pitchFamily="18" charset="0"/>
                        <a:ea typeface="Calibri" panose="020F0502020204030204" pitchFamily="34" charset="0"/>
                        <a:cs typeface="Times New Roman" panose="02020603050405020304" pitchFamily="18" charset="0"/>
                      </a:rPr>
                      <m:t>ok</m:t>
                    </m:r>
                    <m:r>
                      <a:rPr lang="es-EC" sz="16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403858" y="5009169"/>
                <a:ext cx="5169262" cy="696473"/>
              </a:xfrm>
              <a:prstGeom prst="rect">
                <a:avLst/>
              </a:prstGeom>
              <a:blipFill>
                <a:blip r:embed="rId4"/>
                <a:stretch>
                  <a:fillRect/>
                </a:stretch>
              </a:blipFill>
            </p:spPr>
            <p:txBody>
              <a:bodyPr/>
              <a:lstStyle/>
              <a:p>
                <a:r>
                  <a:rPr lang="en-US">
                    <a:noFill/>
                  </a:rPr>
                  <a:t> </a:t>
                </a:r>
              </a:p>
            </p:txBody>
          </p:sp>
        </mc:Fallback>
      </mc:AlternateContent>
      <p:sp>
        <p:nvSpPr>
          <p:cNvPr id="12" name="Rectángulo 11"/>
          <p:cNvSpPr/>
          <p:nvPr/>
        </p:nvSpPr>
        <p:spPr>
          <a:xfrm>
            <a:off x="5763984" y="777571"/>
            <a:ext cx="6428016" cy="584775"/>
          </a:xfrm>
          <a:prstGeom prst="rect">
            <a:avLst/>
          </a:prstGeom>
        </p:spPr>
        <p:txBody>
          <a:bodyPr wrap="square">
            <a:spAutoFit/>
          </a:bodyPr>
          <a:lstStyle/>
          <a:p>
            <a:r>
              <a:rPr lang="es-EC" sz="1600" dirty="0" smtClean="0">
                <a:latin typeface="Times New Roman" panose="02020603050405020304" pitchFamily="18" charset="0"/>
              </a:rPr>
              <a:t>Con Q de diseño = 4240 m3/s se procede a determinar el tirante crítico con el ancho del aliviadero impuesto y a calcular del tirante normal</a:t>
            </a:r>
            <a:endParaRPr lang="en-US" sz="1600" dirty="0"/>
          </a:p>
        </p:txBody>
      </p:sp>
      <mc:AlternateContent xmlns:mc="http://schemas.openxmlformats.org/markup-compatibility/2006" xmlns:a14="http://schemas.microsoft.com/office/drawing/2010/main">
        <mc:Choice Requires="a14">
          <p:sp>
            <p:nvSpPr>
              <p:cNvPr id="4" name="Rectángulo 3"/>
              <p:cNvSpPr/>
              <p:nvPr/>
            </p:nvSpPr>
            <p:spPr>
              <a:xfrm>
                <a:off x="7549161" y="1233855"/>
                <a:ext cx="2452851" cy="1149738"/>
              </a:xfrm>
              <a:prstGeom prst="rect">
                <a:avLst/>
              </a:prstGeom>
            </p:spPr>
            <p:txBody>
              <a:bodyPr wrap="non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sz="1400" i="1">
                              <a:latin typeface="Cambria Math"/>
                              <a:ea typeface="Calibri" panose="020F0502020204030204" pitchFamily="34" charset="0"/>
                              <a:cs typeface="Times New Roman" panose="02020603050405020304" pitchFamily="18" charset="0"/>
                            </a:rPr>
                          </m:ctrlPr>
                        </m:sSubPr>
                        <m:e>
                          <m:r>
                            <a:rPr lang="es-EC" sz="1400" i="1">
                              <a:latin typeface="Cambria Math" panose="02040503050406030204" pitchFamily="18" charset="0"/>
                              <a:ea typeface="Calibri" panose="020F0502020204030204" pitchFamily="34" charset="0"/>
                              <a:cs typeface="Times New Roman" panose="02020603050405020304" pitchFamily="18" charset="0"/>
                            </a:rPr>
                            <m:t>h</m:t>
                          </m:r>
                        </m:e>
                        <m:sub>
                          <m:r>
                            <a:rPr lang="es-EC" sz="1400" i="1">
                              <a:latin typeface="Cambria Math" panose="02040503050406030204" pitchFamily="18" charset="0"/>
                              <a:ea typeface="Calibri" panose="020F0502020204030204" pitchFamily="34" charset="0"/>
                              <a:cs typeface="Times New Roman" panose="02020603050405020304" pitchFamily="18" charset="0"/>
                            </a:rPr>
                            <m:t>𝑐𝑟</m:t>
                          </m:r>
                        </m:sub>
                      </m:sSub>
                      <m:r>
                        <a:rPr lang="es-EC" sz="1400" i="1">
                          <a:latin typeface="Cambria Math" panose="02040503050406030204" pitchFamily="18" charset="0"/>
                          <a:ea typeface="Calibri" panose="020F0502020204030204" pitchFamily="34" charset="0"/>
                          <a:cs typeface="Times New Roman" panose="02020603050405020304" pitchFamily="18" charset="0"/>
                        </a:rPr>
                        <m:t>= </m:t>
                      </m:r>
                      <m:rad>
                        <m:radPr>
                          <m:ctrlPr>
                            <a:rPr lang="en-US" sz="1400" i="1">
                              <a:latin typeface="Cambria Math"/>
                              <a:ea typeface="Calibri" panose="020F0502020204030204" pitchFamily="34" charset="0"/>
                              <a:cs typeface="Times New Roman" panose="02020603050405020304" pitchFamily="18" charset="0"/>
                            </a:rPr>
                          </m:ctrlPr>
                        </m:radPr>
                        <m:deg>
                          <m:r>
                            <a:rPr lang="es-EC" sz="1400" i="1">
                              <a:latin typeface="Cambria Math" panose="02040503050406030204" pitchFamily="18" charset="0"/>
                              <a:ea typeface="Calibri" panose="020F0502020204030204" pitchFamily="34" charset="0"/>
                              <a:cs typeface="Times New Roman" panose="02020603050405020304" pitchFamily="18" charset="0"/>
                            </a:rPr>
                            <m:t>3</m:t>
                          </m:r>
                        </m:deg>
                        <m:e>
                          <m:f>
                            <m:fPr>
                              <m:ctrlPr>
                                <a:rPr lang="en-US" sz="1400" i="1">
                                  <a:latin typeface="Cambria Math"/>
                                  <a:ea typeface="Calibri" panose="020F0502020204030204" pitchFamily="34" charset="0"/>
                                  <a:cs typeface="Times New Roman" panose="02020603050405020304" pitchFamily="18" charset="0"/>
                                </a:rPr>
                              </m:ctrlPr>
                            </m:fPr>
                            <m:num>
                              <m:r>
                                <a:rPr lang="es-EC" sz="1400" i="1">
                                  <a:latin typeface="Cambria Math" panose="02040503050406030204" pitchFamily="18" charset="0"/>
                                  <a:ea typeface="Calibri" panose="020F0502020204030204" pitchFamily="34" charset="0"/>
                                  <a:cs typeface="Times New Roman" panose="02020603050405020304" pitchFamily="18" charset="0"/>
                                </a:rPr>
                                <m:t>1∗</m:t>
                              </m:r>
                              <m:sSup>
                                <m:sSupPr>
                                  <m:ctrlPr>
                                    <a:rPr lang="en-US" sz="1400" i="1">
                                      <a:latin typeface="Cambria Math"/>
                                      <a:ea typeface="Calibri" panose="020F0502020204030204" pitchFamily="34" charset="0"/>
                                      <a:cs typeface="Times New Roman" panose="02020603050405020304" pitchFamily="18" charset="0"/>
                                    </a:rPr>
                                  </m:ctrlPr>
                                </m:sSupPr>
                                <m:e>
                                  <m:r>
                                    <a:rPr lang="es-EC" sz="1400" i="1">
                                      <a:latin typeface="Cambria Math" panose="02040503050406030204" pitchFamily="18" charset="0"/>
                                      <a:ea typeface="Calibri" panose="020F0502020204030204" pitchFamily="34" charset="0"/>
                                      <a:cs typeface="Times New Roman" panose="02020603050405020304" pitchFamily="18" charset="0"/>
                                    </a:rPr>
                                    <m:t>4240</m:t>
                                  </m:r>
                                </m:e>
                                <m:sup>
                                  <m:r>
                                    <a:rPr lang="es-EC" sz="1400" i="1">
                                      <a:latin typeface="Cambria Math" panose="02040503050406030204" pitchFamily="18" charset="0"/>
                                      <a:ea typeface="Calibri" panose="020F0502020204030204" pitchFamily="34" charset="0"/>
                                      <a:cs typeface="Times New Roman" panose="02020603050405020304" pitchFamily="18" charset="0"/>
                                    </a:rPr>
                                    <m:t>2</m:t>
                                  </m:r>
                                </m:sup>
                              </m:sSup>
                            </m:num>
                            <m:den>
                              <m:r>
                                <a:rPr lang="es-EC" sz="1400" i="1">
                                  <a:latin typeface="Cambria Math" panose="02040503050406030204" pitchFamily="18" charset="0"/>
                                  <a:ea typeface="Calibri" panose="020F0502020204030204" pitchFamily="34" charset="0"/>
                                  <a:cs typeface="Times New Roman" panose="02020603050405020304" pitchFamily="18" charset="0"/>
                                </a:rPr>
                                <m:t>9,8</m:t>
                              </m:r>
                              <m:sSup>
                                <m:sSupPr>
                                  <m:ctrlPr>
                                    <a:rPr lang="en-US" sz="1400" i="1">
                                      <a:latin typeface="Cambria Math"/>
                                      <a:ea typeface="Calibri" panose="020F0502020204030204" pitchFamily="34" charset="0"/>
                                      <a:cs typeface="Times New Roman" panose="02020603050405020304" pitchFamily="18" charset="0"/>
                                    </a:rPr>
                                  </m:ctrlPr>
                                </m:sSupPr>
                                <m:e>
                                  <m:r>
                                    <a:rPr lang="es-EC" sz="1400" i="1">
                                      <a:latin typeface="Cambria Math" panose="02040503050406030204" pitchFamily="18" charset="0"/>
                                      <a:ea typeface="Calibri" panose="020F0502020204030204" pitchFamily="34" charset="0"/>
                                      <a:cs typeface="Times New Roman" panose="02020603050405020304" pitchFamily="18" charset="0"/>
                                    </a:rPr>
                                    <m:t>∗100</m:t>
                                  </m:r>
                                </m:e>
                                <m:sup>
                                  <m:r>
                                    <a:rPr lang="es-EC" sz="1400" i="1">
                                      <a:latin typeface="Cambria Math" panose="02040503050406030204" pitchFamily="18" charset="0"/>
                                      <a:ea typeface="Calibri" panose="020F0502020204030204" pitchFamily="34" charset="0"/>
                                      <a:cs typeface="Times New Roman" panose="02020603050405020304" pitchFamily="18" charset="0"/>
                                    </a:rPr>
                                    <m:t>2</m:t>
                                  </m:r>
                                </m:sup>
                              </m:sSup>
                            </m:den>
                          </m:f>
                        </m:e>
                      </m:rad>
                      <m:r>
                        <a:rPr lang="es-EC" sz="1400" i="1">
                          <a:latin typeface="Cambria Math" panose="02040503050406030204" pitchFamily="18" charset="0"/>
                          <a:ea typeface="Calibri" panose="020F0502020204030204" pitchFamily="34" charset="0"/>
                          <a:cs typeface="Times New Roman" panose="02020603050405020304" pitchFamily="18" charset="0"/>
                        </a:rPr>
                        <m:t>=5,68 </m:t>
                      </m:r>
                      <m:r>
                        <a:rPr lang="es-EC" sz="1400" i="1">
                          <a:latin typeface="Cambria Math" panose="02040503050406030204" pitchFamily="18" charset="0"/>
                          <a:ea typeface="Calibri" panose="020F0502020204030204" pitchFamily="34" charset="0"/>
                          <a:cs typeface="Times New Roman" panose="02020603050405020304" pitchFamily="18" charset="0"/>
                        </a:rPr>
                        <m:t>𝑚</m:t>
                      </m:r>
                    </m:oMath>
                  </m:oMathPara>
                </a14:m>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7549161" y="1233855"/>
                <a:ext cx="2452851" cy="1149738"/>
              </a:xfrm>
              <a:prstGeom prst="rect">
                <a:avLst/>
              </a:prstGeom>
              <a:blipFill>
                <a:blip r:embed="rId5"/>
                <a:stretch>
                  <a:fillRect/>
                </a:stretch>
              </a:blipFill>
            </p:spPr>
            <p:txBody>
              <a:bodyPr/>
              <a:lstStyle/>
              <a:p>
                <a:r>
                  <a:rPr lang="en-US">
                    <a:noFill/>
                  </a:rPr>
                  <a:t> </a:t>
                </a:r>
              </a:p>
            </p:txBody>
          </p:sp>
        </mc:Fallback>
      </mc:AlternateContent>
      <p:pic>
        <p:nvPicPr>
          <p:cNvPr id="13" name="Imagen 12"/>
          <p:cNvPicPr/>
          <p:nvPr/>
        </p:nvPicPr>
        <p:blipFill>
          <a:blip r:embed="rId6"/>
          <a:stretch>
            <a:fillRect/>
          </a:stretch>
        </p:blipFill>
        <p:spPr>
          <a:xfrm>
            <a:off x="6197373" y="2383593"/>
            <a:ext cx="5156425" cy="3512653"/>
          </a:xfrm>
          <a:prstGeom prst="rect">
            <a:avLst/>
          </a:prstGeom>
        </p:spPr>
      </p:pic>
      <p:sp>
        <p:nvSpPr>
          <p:cNvPr id="14" name="Marcador de fecha 13"/>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952269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a 9"/>
          <p:cNvGraphicFramePr/>
          <p:nvPr>
            <p:extLst>
              <p:ext uri="{D42A27DB-BD31-4B8C-83A1-F6EECF244321}">
                <p14:modId xmlns:p14="http://schemas.microsoft.com/office/powerpoint/2010/main" val="144746780"/>
              </p:ext>
            </p:extLst>
          </p:nvPr>
        </p:nvGraphicFramePr>
        <p:xfrm>
          <a:off x="7323530" y="974751"/>
          <a:ext cx="4671061" cy="4489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p:cNvSpPr>
            <a:spLocks noGrp="1"/>
          </p:cNvSpPr>
          <p:nvPr>
            <p:ph type="title"/>
          </p:nvPr>
        </p:nvSpPr>
        <p:spPr>
          <a:xfrm>
            <a:off x="440183" y="-13063"/>
            <a:ext cx="8782194" cy="557029"/>
          </a:xfrm>
        </p:spPr>
        <p:txBody>
          <a:bodyPr>
            <a:normAutofit fontScale="90000"/>
          </a:bodyPr>
          <a:lstStyle/>
          <a:p>
            <a:r>
              <a:rPr lang="es-MX" sz="2800" b="1" dirty="0" smtClean="0">
                <a:latin typeface="Times New Roman" panose="02020603050405020304" pitchFamily="18" charset="0"/>
                <a:cs typeface="Times New Roman" panose="02020603050405020304" pitchFamily="18" charset="0"/>
              </a:rPr>
              <a:t>ANTECEDENTES Y PLANTEAMIENTO DEL PROBLEMA</a:t>
            </a:r>
            <a:endParaRPr lang="en-US" sz="2800" b="1" dirty="0">
              <a:latin typeface="Times New Roman" panose="02020603050405020304" pitchFamily="18" charset="0"/>
              <a:cs typeface="Times New Roman" panose="02020603050405020304" pitchFamily="18" charset="0"/>
            </a:endParaRPr>
          </a:p>
        </p:txBody>
      </p:sp>
      <p:graphicFrame>
        <p:nvGraphicFramePr>
          <p:cNvPr id="9" name="Diagrama 8"/>
          <p:cNvGraphicFramePr/>
          <p:nvPr>
            <p:extLst>
              <p:ext uri="{D42A27DB-BD31-4B8C-83A1-F6EECF244321}">
                <p14:modId xmlns:p14="http://schemas.microsoft.com/office/powerpoint/2010/main" val="2012399938"/>
              </p:ext>
            </p:extLst>
          </p:nvPr>
        </p:nvGraphicFramePr>
        <p:xfrm>
          <a:off x="7411346" y="965725"/>
          <a:ext cx="4495434" cy="43891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a 7"/>
          <p:cNvGraphicFramePr/>
          <p:nvPr>
            <p:extLst>
              <p:ext uri="{D42A27DB-BD31-4B8C-83A1-F6EECF244321}">
                <p14:modId xmlns:p14="http://schemas.microsoft.com/office/powerpoint/2010/main" val="3821442135"/>
              </p:ext>
            </p:extLst>
          </p:nvPr>
        </p:nvGraphicFramePr>
        <p:xfrm>
          <a:off x="7249326" y="1075188"/>
          <a:ext cx="4819467" cy="439817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7" name="Diagrama 6"/>
          <p:cNvGraphicFramePr/>
          <p:nvPr>
            <p:extLst>
              <p:ext uri="{D42A27DB-BD31-4B8C-83A1-F6EECF244321}">
                <p14:modId xmlns:p14="http://schemas.microsoft.com/office/powerpoint/2010/main" val="2874061320"/>
              </p:ext>
            </p:extLst>
          </p:nvPr>
        </p:nvGraphicFramePr>
        <p:xfrm>
          <a:off x="7360631" y="965725"/>
          <a:ext cx="4671061" cy="4489587"/>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2" name="Rectángulo 1"/>
          <p:cNvSpPr/>
          <p:nvPr/>
        </p:nvSpPr>
        <p:spPr>
          <a:xfrm>
            <a:off x="1783280" y="3160299"/>
            <a:ext cx="6096000" cy="923330"/>
          </a:xfrm>
          <a:prstGeom prst="rect">
            <a:avLst/>
          </a:prstGeom>
        </p:spPr>
        <p:txBody>
          <a:bodyPr>
            <a:spAutoFit/>
          </a:bodyPr>
          <a:lstStyle/>
          <a:p>
            <a:r>
              <a:rPr lang="en-US" dirty="0">
                <a:latin typeface="Times New Roman" panose="02020603050405020304" pitchFamily="18" charset="0"/>
                <a:cs typeface="Times New Roman" panose="02020603050405020304" pitchFamily="18" charset="0"/>
              </a:rPr>
              <a:t>https://www.youtube.com/watch?v=QfEUY4NNXVQ&amp;ab_channel=BJSChttps://www.youtube.com/watch?v=QfEUY4NNXVQ&amp;ab_channel=BJSC</a:t>
            </a:r>
          </a:p>
        </p:txBody>
      </p:sp>
      <p:sp>
        <p:nvSpPr>
          <p:cNvPr id="6" name="Marcador de fecha 5"/>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9221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2750"/>
                                  </p:stCondLst>
                                  <p:childTnLst>
                                    <p:animEffect transition="out" filter="fade">
                                      <p:cBhvr>
                                        <p:cTn id="11" dur="1500"/>
                                        <p:tgtEl>
                                          <p:spTgt spid="8"/>
                                        </p:tgtEl>
                                      </p:cBhvr>
                                    </p:animEffect>
                                    <p:set>
                                      <p:cBhvr>
                                        <p:cTn id="12" dur="1" fill="hold">
                                          <p:stCondLst>
                                            <p:cond delay="1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4000"/>
                                  </p:stCondLst>
                                  <p:childTnLst>
                                    <p:animEffect transition="out" filter="fade">
                                      <p:cBhvr>
                                        <p:cTn id="16" dur="1000"/>
                                        <p:tgtEl>
                                          <p:spTgt spid="9"/>
                                        </p:tgtEl>
                                      </p:cBhvr>
                                    </p:animEffect>
                                    <p:set>
                                      <p:cBhvr>
                                        <p:cTn id="17" dur="1" fill="hold">
                                          <p:stCondLst>
                                            <p:cond delay="9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5000"/>
                                  </p:stCondLst>
                                  <p:childTnLst>
                                    <p:animEffect transition="out" filter="fade">
                                      <p:cBhvr>
                                        <p:cTn id="21" dur="1000"/>
                                        <p:tgtEl>
                                          <p:spTgt spid="10"/>
                                        </p:tgtEl>
                                      </p:cBhvr>
                                    </p:animEffect>
                                    <p:set>
                                      <p:cBhvr>
                                        <p:cTn id="2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9" grpId="0">
        <p:bldAsOne/>
      </p:bldGraphic>
      <p:bldGraphic spid="8" grpId="0">
        <p:bldAsOne/>
      </p:bldGraphic>
      <p:bldGraphic spid="7"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6428014"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DISEÑO DE OBRAS HIDRÁULICAS</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403859" y="596535"/>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Aliviadero</a:t>
            </a:r>
            <a:endParaRPr lang="en-US" sz="2400" b="1" i="1" dirty="0">
              <a:latin typeface="Times New Roman" panose="02020603050405020304" pitchFamily="18" charset="0"/>
              <a:cs typeface="Times New Roman" panose="02020603050405020304" pitchFamily="18" charset="0"/>
            </a:endParaRPr>
          </a:p>
        </p:txBody>
      </p:sp>
      <p:sp>
        <p:nvSpPr>
          <p:cNvPr id="10" name="Rectángulo 9"/>
          <p:cNvSpPr/>
          <p:nvPr/>
        </p:nvSpPr>
        <p:spPr>
          <a:xfrm>
            <a:off x="403858" y="1193070"/>
            <a:ext cx="10634255" cy="338554"/>
          </a:xfrm>
          <a:prstGeom prst="rect">
            <a:avLst/>
          </a:prstGeom>
        </p:spPr>
        <p:txBody>
          <a:bodyPr wrap="square">
            <a:spAutoFit/>
          </a:bodyPr>
          <a:lstStyle/>
          <a:p>
            <a:r>
              <a:rPr lang="es-EC" sz="1600" dirty="0" smtClean="0">
                <a:latin typeface="Times New Roman" panose="02020603050405020304" pitchFamily="18" charset="0"/>
              </a:rPr>
              <a:t>Cálculo del tipo de flujo:</a:t>
            </a:r>
            <a:endParaRPr lang="en-US" sz="1600" dirty="0"/>
          </a:p>
        </p:txBody>
      </p:sp>
      <mc:AlternateContent xmlns:mc="http://schemas.openxmlformats.org/markup-compatibility/2006" xmlns:a14="http://schemas.microsoft.com/office/drawing/2010/main">
        <mc:Choice Requires="a14">
          <p:sp>
            <p:nvSpPr>
              <p:cNvPr id="13" name="Rectángulo 12"/>
              <p:cNvSpPr/>
              <p:nvPr/>
            </p:nvSpPr>
            <p:spPr>
              <a:xfrm>
                <a:off x="215900" y="2656967"/>
                <a:ext cx="3581400" cy="1949252"/>
              </a:xfrm>
              <a:prstGeom prst="rect">
                <a:avLst/>
              </a:prstGeom>
            </p:spPr>
            <p:txBody>
              <a:bodyPr wrap="square">
                <a:spAutoFit/>
              </a:bodyPr>
              <a:lstStyle/>
              <a:p>
                <a:pPr indent="228600">
                  <a:lnSpc>
                    <a:spcPct val="150000"/>
                  </a:lnSpc>
                  <a:spcAft>
                    <a:spcPts val="800"/>
                  </a:spcAft>
                </a:pPr>
                <a:r>
                  <a:rPr lang="es-EC" sz="1600" dirty="0">
                    <a:latin typeface="Times New Roman" panose="02020603050405020304" pitchFamily="18" charset="0"/>
                    <a:ea typeface="Calibri" panose="020F0502020204030204" pitchFamily="34" charset="0"/>
                    <a:cs typeface="Times New Roman" panose="02020603050405020304" pitchFamily="18" charset="0"/>
                  </a:rPr>
                  <a:t>Coeficiente de Chezzy</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50000"/>
                  </a:lnSpc>
                  <a:spcAft>
                    <a:spcPts val="0"/>
                  </a:spcAft>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ea typeface="Calibri" panose="020F0502020204030204" pitchFamily="34" charset="0"/>
                          <a:cs typeface="Times New Roman" panose="02020603050405020304" pitchFamily="18" charset="0"/>
                        </a:rPr>
                        <m:t>𝑛</m:t>
                      </m:r>
                      <m:r>
                        <a:rPr lang="es-EC" sz="1400" i="1">
                          <a:latin typeface="Cambria Math" panose="02040503050406030204" pitchFamily="18" charset="0"/>
                          <a:ea typeface="Calibri" panose="020F0502020204030204" pitchFamily="34" charset="0"/>
                          <a:cs typeface="Times New Roman" panose="02020603050405020304" pitchFamily="18" charset="0"/>
                        </a:rPr>
                        <m:t>=0,016  </m:t>
                      </m:r>
                      <m:r>
                        <a:rPr lang="es-EC" sz="1400" i="1">
                          <a:latin typeface="Cambria Math" panose="02040503050406030204" pitchFamily="18" charset="0"/>
                          <a:ea typeface="Calibri" panose="020F0502020204030204" pitchFamily="34" charset="0"/>
                          <a:cs typeface="Times New Roman" panose="02020603050405020304" pitchFamily="18" charset="0"/>
                        </a:rPr>
                        <m:t>𝐶𝑜𝑒𝑓𝑖𝑐𝑖𝑒𝑛𝑡𝑒</m:t>
                      </m:r>
                      <m:r>
                        <a:rPr lang="es-EC" sz="1400" i="1">
                          <a:latin typeface="Cambria Math" panose="02040503050406030204" pitchFamily="18" charset="0"/>
                          <a:ea typeface="Calibri" panose="020F0502020204030204" pitchFamily="34" charset="0"/>
                          <a:cs typeface="Times New Roman" panose="02020603050405020304" pitchFamily="18" charset="0"/>
                        </a:rPr>
                        <m:t> </m:t>
                      </m:r>
                      <m:r>
                        <a:rPr lang="es-EC" sz="1400" i="1">
                          <a:latin typeface="Cambria Math" panose="02040503050406030204" pitchFamily="18" charset="0"/>
                          <a:ea typeface="Calibri" panose="020F0502020204030204" pitchFamily="34" charset="0"/>
                          <a:cs typeface="Times New Roman" panose="02020603050405020304" pitchFamily="18" charset="0"/>
                        </a:rPr>
                        <m:t>𝑑𝑒</m:t>
                      </m:r>
                      <m:r>
                        <a:rPr lang="es-EC" sz="1400" i="1">
                          <a:latin typeface="Cambria Math" panose="02040503050406030204" pitchFamily="18" charset="0"/>
                          <a:ea typeface="Calibri" panose="020F0502020204030204" pitchFamily="34" charset="0"/>
                          <a:cs typeface="Times New Roman" panose="02020603050405020304" pitchFamily="18" charset="0"/>
                        </a:rPr>
                        <m:t> </m:t>
                      </m:r>
                      <m:r>
                        <a:rPr lang="es-EC" sz="1400" i="1">
                          <a:latin typeface="Cambria Math" panose="02040503050406030204" pitchFamily="18" charset="0"/>
                          <a:ea typeface="Calibri" panose="020F0502020204030204" pitchFamily="34" charset="0"/>
                          <a:cs typeface="Times New Roman" panose="02020603050405020304" pitchFamily="18" charset="0"/>
                        </a:rPr>
                        <m:t>𝑅𝑢𝑔𝑜𝑠𝑖𝑑𝑎𝑑</m:t>
                      </m:r>
                    </m:oMath>
                  </m:oMathPara>
                </a14:m>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50000"/>
                  </a:lnSpc>
                  <a:spcAft>
                    <a:spcPts val="0"/>
                  </a:spcAft>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ea typeface="Calibri" panose="020F0502020204030204" pitchFamily="34" charset="0"/>
                          <a:cs typeface="Times New Roman" panose="02020603050405020304" pitchFamily="18" charset="0"/>
                        </a:rPr>
                        <m:t>𝐶</m:t>
                      </m:r>
                      <m:r>
                        <a:rPr lang="es-EC" sz="1400" i="1">
                          <a:latin typeface="Cambria Math" panose="02040503050406030204" pitchFamily="18" charset="0"/>
                          <a:ea typeface="Times New Roman" panose="02020603050405020304" pitchFamily="18" charset="0"/>
                          <a:cs typeface="Times New Roman" panose="02020603050405020304" pitchFamily="18" charset="0"/>
                        </a:rPr>
                        <m:t>=93,72</m:t>
                      </m:r>
                    </m:oMath>
                  </m:oMathPara>
                </a14:m>
                <a:endParaRPr lang="en-US" sz="1400" dirty="0" smtClean="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sz="1400" i="1">
                              <a:latin typeface="Cambria Math"/>
                              <a:ea typeface="Calibri" panose="020F0502020204030204" pitchFamily="34" charset="0"/>
                              <a:cs typeface="Times New Roman" panose="02020603050405020304" pitchFamily="18" charset="0"/>
                            </a:rPr>
                          </m:ctrlPr>
                        </m:sSubPr>
                        <m:e>
                          <m:r>
                            <a:rPr lang="es-EC" sz="1400" i="1">
                              <a:latin typeface="Cambria Math" panose="02040503050406030204" pitchFamily="18" charset="0"/>
                              <a:ea typeface="Calibri" panose="020F0502020204030204" pitchFamily="34" charset="0"/>
                              <a:cs typeface="Times New Roman" panose="02020603050405020304" pitchFamily="18" charset="0"/>
                            </a:rPr>
                            <m:t>𝑖</m:t>
                          </m:r>
                        </m:e>
                        <m:sub>
                          <m:r>
                            <a:rPr lang="es-EC" sz="1400" i="1">
                              <a:latin typeface="Cambria Math" panose="02040503050406030204" pitchFamily="18" charset="0"/>
                              <a:ea typeface="Calibri" panose="020F0502020204030204" pitchFamily="34" charset="0"/>
                              <a:cs typeface="Times New Roman" panose="02020603050405020304" pitchFamily="18" charset="0"/>
                            </a:rPr>
                            <m:t>𝑐𝑟</m:t>
                          </m:r>
                        </m:sub>
                      </m:sSub>
                      <m:r>
                        <a:rPr lang="es-EC" sz="1400" i="1">
                          <a:latin typeface="Cambria Math" panose="02040503050406030204" pitchFamily="18" charset="0"/>
                          <a:ea typeface="Calibri" panose="020F0502020204030204" pitchFamily="34" charset="0"/>
                          <a:cs typeface="Times New Roman" panose="02020603050405020304" pitchFamily="18" charset="0"/>
                        </a:rPr>
                        <m:t>=0.00124</m:t>
                      </m:r>
                      <m:r>
                        <a:rPr lang="es-EC" sz="1400" i="1">
                          <a:latin typeface="Cambria Math" panose="02040503050406030204" pitchFamily="18" charset="0"/>
                          <a:ea typeface="Times New Roman" panose="02020603050405020304" pitchFamily="18" charset="0"/>
                          <a:cs typeface="Times New Roman" panose="02020603050405020304" pitchFamily="18" charset="0"/>
                        </a:rPr>
                        <m:t>&lt;0,01</m:t>
                      </m:r>
                    </m:oMath>
                  </m:oMathPara>
                </a14:m>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50000"/>
                  </a:lnSpc>
                </a:pP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3" name="Rectángulo 12"/>
              <p:cNvSpPr>
                <a:spLocks noRot="1" noChangeAspect="1" noMove="1" noResize="1" noEditPoints="1" noAdjustHandles="1" noChangeArrowheads="1" noChangeShapeType="1" noTextEdit="1"/>
              </p:cNvSpPr>
              <p:nvPr/>
            </p:nvSpPr>
            <p:spPr>
              <a:xfrm>
                <a:off x="215900" y="2656967"/>
                <a:ext cx="3581400" cy="194925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63500" y="4237574"/>
                <a:ext cx="4867513" cy="1733936"/>
              </a:xfrm>
              <a:prstGeom prst="rect">
                <a:avLst/>
              </a:prstGeom>
            </p:spPr>
            <p:txBody>
              <a:bodyPr wrap="square">
                <a:spAutoFit/>
              </a:bodyPr>
              <a:lstStyle/>
              <a:p>
                <a:pPr marL="457200">
                  <a:lnSpc>
                    <a:spcPct val="150000"/>
                  </a:lnSpc>
                  <a:spcAft>
                    <a:spcPts val="800"/>
                  </a:spcAft>
                </a:pPr>
                <a:r>
                  <a:rPr lang="es-EC" sz="1600" dirty="0" smtClean="0">
                    <a:latin typeface="Times New Roman" panose="02020603050405020304" pitchFamily="18" charset="0"/>
                    <a:ea typeface="Times New Roman" panose="02020603050405020304" pitchFamily="18" charset="0"/>
                    <a:cs typeface="Times New Roman" panose="02020603050405020304" pitchFamily="18" charset="0"/>
                  </a:rPr>
                  <a:t>Tipo </a:t>
                </a:r>
                <a:r>
                  <a:rPr lang="es-EC" sz="1600" dirty="0">
                    <a:latin typeface="Times New Roman" panose="02020603050405020304" pitchFamily="18" charset="0"/>
                    <a:ea typeface="Times New Roman" panose="02020603050405020304" pitchFamily="18" charset="0"/>
                    <a:cs typeface="Times New Roman" panose="02020603050405020304" pitchFamily="18" charset="0"/>
                  </a:rPr>
                  <a:t>de flujo</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ea typeface="Calibri" panose="020F0502020204030204" pitchFamily="34" charset="0"/>
                          <a:cs typeface="Times New Roman" panose="02020603050405020304" pitchFamily="18" charset="0"/>
                        </a:rPr>
                        <m:t>𝑉</m:t>
                      </m:r>
                      <m:r>
                        <a:rPr lang="es-EC" sz="1400" i="1">
                          <a:latin typeface="Cambria Math" panose="02040503050406030204" pitchFamily="18" charset="0"/>
                          <a:ea typeface="Calibri" panose="020F0502020204030204" pitchFamily="34" charset="0"/>
                          <a:cs typeface="Times New Roman" panose="02020603050405020304" pitchFamily="18" charset="0"/>
                        </a:rPr>
                        <m:t>=</m:t>
                      </m:r>
                      <m:f>
                        <m:fPr>
                          <m:ctrlPr>
                            <a:rPr lang="en-US" sz="1400" i="1">
                              <a:latin typeface="Cambria Math"/>
                              <a:ea typeface="Times New Roman" panose="02020603050405020304" pitchFamily="18" charset="0"/>
                              <a:cs typeface="Times New Roman" panose="02020603050405020304" pitchFamily="18" charset="0"/>
                            </a:rPr>
                          </m:ctrlPr>
                        </m:fPr>
                        <m:num>
                          <m:r>
                            <a:rPr lang="es-EC" sz="1400" i="1">
                              <a:latin typeface="Cambria Math" panose="02040503050406030204" pitchFamily="18" charset="0"/>
                              <a:ea typeface="Times New Roman" panose="02020603050405020304" pitchFamily="18" charset="0"/>
                              <a:cs typeface="Times New Roman" panose="02020603050405020304" pitchFamily="18" charset="0"/>
                            </a:rPr>
                            <m:t>4240,00</m:t>
                          </m:r>
                        </m:num>
                        <m:den>
                          <m:r>
                            <a:rPr lang="es-EC" sz="1400" i="1">
                              <a:latin typeface="Cambria Math" panose="02040503050406030204" pitchFamily="18" charset="0"/>
                              <a:ea typeface="Times New Roman" panose="02020603050405020304" pitchFamily="18" charset="0"/>
                              <a:cs typeface="Times New Roman" panose="02020603050405020304" pitchFamily="18" charset="0"/>
                            </a:rPr>
                            <m:t>100∗4,15</m:t>
                          </m:r>
                        </m:den>
                      </m:f>
                      <m:r>
                        <a:rPr lang="es-EC" sz="1400" i="1">
                          <a:latin typeface="Cambria Math" panose="02040503050406030204" pitchFamily="18" charset="0"/>
                          <a:ea typeface="Times New Roman" panose="02020603050405020304" pitchFamily="18" charset="0"/>
                          <a:cs typeface="Times New Roman" panose="02020603050405020304" pitchFamily="18" charset="0"/>
                        </a:rPr>
                        <m:t>=10,22 </m:t>
                      </m:r>
                      <m:r>
                        <a:rPr lang="es-EC" sz="1400" i="1">
                          <a:latin typeface="Cambria Math" panose="02040503050406030204" pitchFamily="18" charset="0"/>
                          <a:ea typeface="Times New Roman" panose="02020603050405020304" pitchFamily="18" charset="0"/>
                          <a:cs typeface="Times New Roman" panose="02020603050405020304" pitchFamily="18" charset="0"/>
                        </a:rPr>
                        <m:t>𝑚</m:t>
                      </m:r>
                      <m:r>
                        <a:rPr lang="es-EC" sz="1400" i="1">
                          <a:latin typeface="Cambria Math" panose="02040503050406030204" pitchFamily="18" charset="0"/>
                          <a:ea typeface="Times New Roman" panose="02020603050405020304" pitchFamily="18" charset="0"/>
                          <a:cs typeface="Times New Roman" panose="02020603050405020304" pitchFamily="18" charset="0"/>
                        </a:rPr>
                        <m:t>/</m:t>
                      </m:r>
                      <m:r>
                        <a:rPr lang="es-EC" sz="1400" i="1">
                          <a:latin typeface="Cambria Math" panose="02040503050406030204" pitchFamily="18" charset="0"/>
                          <a:ea typeface="Times New Roman" panose="02020603050405020304" pitchFamily="18" charset="0"/>
                          <a:cs typeface="Times New Roman" panose="02020603050405020304" pitchFamily="18" charset="0"/>
                        </a:rPr>
                        <m:t>𝑠</m:t>
                      </m:r>
                    </m:oMath>
                  </m:oMathPara>
                </a14:m>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s-EC" sz="1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𝑹𝒆𝒈𝒊𝒎𝒆𝒏</m:t>
                      </m:r>
                      <m:r>
                        <a:rPr lang="es-EC" sz="1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s-EC" sz="1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𝒔𝒖𝒑𝒆𝒓𝒄𝒓</m:t>
                      </m:r>
                      <m:r>
                        <a:rPr lang="es-EC" sz="1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í</m:t>
                      </m:r>
                      <m:r>
                        <a:rPr lang="es-EC" sz="1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𝒕𝒊𝒄𝒐</m:t>
                      </m:r>
                    </m:oMath>
                  </m:oMathPara>
                </a14:m>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4" name="Rectángulo 13"/>
              <p:cNvSpPr>
                <a:spLocks noRot="1" noChangeAspect="1" noMove="1" noResize="1" noEditPoints="1" noAdjustHandles="1" noChangeArrowheads="1" noChangeShapeType="1" noTextEdit="1"/>
              </p:cNvSpPr>
              <p:nvPr/>
            </p:nvSpPr>
            <p:spPr>
              <a:xfrm>
                <a:off x="63500" y="4237574"/>
                <a:ext cx="4867513" cy="1733936"/>
              </a:xfrm>
              <a:prstGeom prst="rect">
                <a:avLst/>
              </a:prstGeom>
              <a:blipFill>
                <a:blip r:embed="rId3"/>
                <a:stretch>
                  <a:fillRect/>
                </a:stretch>
              </a:blipFill>
            </p:spPr>
            <p:txBody>
              <a:bodyPr/>
              <a:lstStyle/>
              <a:p>
                <a:r>
                  <a:rPr lang="en-US">
                    <a:noFill/>
                  </a:rPr>
                  <a:t> </a:t>
                </a:r>
              </a:p>
            </p:txBody>
          </p:sp>
        </mc:Fallback>
      </mc:AlternateContent>
      <p:sp>
        <p:nvSpPr>
          <p:cNvPr id="4" name="Rectángulo 3"/>
          <p:cNvSpPr/>
          <p:nvPr/>
        </p:nvSpPr>
        <p:spPr>
          <a:xfrm>
            <a:off x="6042246" y="1228833"/>
            <a:ext cx="4235179" cy="338554"/>
          </a:xfrm>
          <a:prstGeom prst="rect">
            <a:avLst/>
          </a:prstGeom>
        </p:spPr>
        <p:txBody>
          <a:bodyPr wrap="square">
            <a:spAutoFit/>
          </a:bodyPr>
          <a:lstStyle/>
          <a:p>
            <a:r>
              <a:rPr lang="es-MX" sz="1600" dirty="0">
                <a:latin typeface="Times New Roman" panose="02020603050405020304" pitchFamily="18" charset="0"/>
                <a:cs typeface="Times New Roman" panose="02020603050405020304" pitchFamily="18" charset="0"/>
              </a:rPr>
              <a:t>Se define las </a:t>
            </a:r>
            <a:r>
              <a:rPr lang="es-MX" sz="1600" dirty="0" smtClean="0">
                <a:latin typeface="Times New Roman" panose="02020603050405020304" pitchFamily="18" charset="0"/>
                <a:cs typeface="Times New Roman" panose="02020603050405020304" pitchFamily="18" charset="0"/>
              </a:rPr>
              <a:t>pendientes de los distintos tramos:</a:t>
            </a:r>
            <a:endParaRPr lang="en-US" sz="1600" dirty="0"/>
          </a:p>
        </p:txBody>
      </p:sp>
      <mc:AlternateContent xmlns:mc="http://schemas.openxmlformats.org/markup-compatibility/2006" xmlns:a14="http://schemas.microsoft.com/office/drawing/2010/main">
        <mc:Choice Requires="a14">
          <p:sp>
            <p:nvSpPr>
              <p:cNvPr id="15" name="Rectángulo 14"/>
              <p:cNvSpPr/>
              <p:nvPr/>
            </p:nvSpPr>
            <p:spPr>
              <a:xfrm>
                <a:off x="6474672" y="1658713"/>
                <a:ext cx="1115113"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a:rPr>
                          </m:ctrlPr>
                        </m:sSubPr>
                        <m:e>
                          <m:r>
                            <a:rPr lang="en-US" sz="1600" i="1">
                              <a:latin typeface="Cambria Math" panose="02040503050406030204" pitchFamily="18" charset="0"/>
                            </a:rPr>
                            <m:t>𝑖</m:t>
                          </m:r>
                        </m:e>
                        <m:sub>
                          <m:r>
                            <a:rPr lang="en-US" sz="1600" i="1">
                              <a:latin typeface="Cambria Math" panose="02040503050406030204" pitchFamily="18" charset="0"/>
                            </a:rPr>
                            <m:t>𝑠</m:t>
                          </m:r>
                          <m:r>
                            <a:rPr lang="es-MX" sz="1600" b="0" i="1" smtClean="0">
                              <a:latin typeface="Cambria Math" panose="02040503050406030204" pitchFamily="18" charset="0"/>
                            </a:rPr>
                            <m:t>1</m:t>
                          </m:r>
                        </m:sub>
                      </m:sSub>
                      <m:r>
                        <a:rPr lang="en-US" sz="1600" i="0">
                          <a:latin typeface="Cambria Math" panose="02040503050406030204" pitchFamily="18" charset="0"/>
                        </a:rPr>
                        <m:t>=0,</m:t>
                      </m:r>
                      <m:r>
                        <a:rPr lang="es-MX" sz="1600" b="0" i="0" smtClean="0">
                          <a:latin typeface="Cambria Math" panose="02040503050406030204" pitchFamily="18" charset="0"/>
                        </a:rPr>
                        <m:t>01</m:t>
                      </m:r>
                    </m:oMath>
                  </m:oMathPara>
                </a14:m>
                <a:endParaRPr lang="en-US" sz="1600" dirty="0"/>
              </a:p>
            </p:txBody>
          </p:sp>
        </mc:Choice>
        <mc:Fallback xmlns="">
          <p:sp>
            <p:nvSpPr>
              <p:cNvPr id="15" name="Rectángulo 14"/>
              <p:cNvSpPr>
                <a:spLocks noRot="1" noChangeAspect="1" noMove="1" noResize="1" noEditPoints="1" noAdjustHandles="1" noChangeArrowheads="1" noChangeShapeType="1" noTextEdit="1"/>
              </p:cNvSpPr>
              <p:nvPr/>
            </p:nvSpPr>
            <p:spPr>
              <a:xfrm>
                <a:off x="6474672" y="1658713"/>
                <a:ext cx="1115113" cy="3385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8302849" y="1660638"/>
                <a:ext cx="1228926"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a:rPr>
                          </m:ctrlPr>
                        </m:sSubPr>
                        <m:e>
                          <m:r>
                            <a:rPr lang="en-US" sz="1600" i="1">
                              <a:latin typeface="Cambria Math" panose="02040503050406030204" pitchFamily="18" charset="0"/>
                            </a:rPr>
                            <m:t>𝑖</m:t>
                          </m:r>
                        </m:e>
                        <m:sub>
                          <m:r>
                            <a:rPr lang="en-US" sz="1600" i="1">
                              <a:latin typeface="Cambria Math" panose="02040503050406030204" pitchFamily="18" charset="0"/>
                            </a:rPr>
                            <m:t>𝑠</m:t>
                          </m:r>
                          <m:r>
                            <a:rPr lang="es-MX" sz="1600" b="0" i="1" smtClean="0">
                              <a:latin typeface="Cambria Math" panose="02040503050406030204" pitchFamily="18" charset="0"/>
                            </a:rPr>
                            <m:t>2</m:t>
                          </m:r>
                        </m:sub>
                      </m:sSub>
                      <m:r>
                        <a:rPr lang="en-US" sz="1600" i="0">
                          <a:latin typeface="Cambria Math" panose="02040503050406030204" pitchFamily="18" charset="0"/>
                        </a:rPr>
                        <m:t>=0,324</m:t>
                      </m:r>
                    </m:oMath>
                  </m:oMathPara>
                </a14:m>
                <a:endParaRPr lang="en-US" sz="1600" dirty="0"/>
              </a:p>
            </p:txBody>
          </p:sp>
        </mc:Choice>
        <mc:Fallback xmlns="">
          <p:sp>
            <p:nvSpPr>
              <p:cNvPr id="16" name="Rectángulo 15"/>
              <p:cNvSpPr>
                <a:spLocks noRot="1" noChangeAspect="1" noMove="1" noResize="1" noEditPoints="1" noAdjustHandles="1" noChangeArrowheads="1" noChangeShapeType="1" noTextEdit="1"/>
              </p:cNvSpPr>
              <p:nvPr/>
            </p:nvSpPr>
            <p:spPr>
              <a:xfrm>
                <a:off x="8302849" y="1660638"/>
                <a:ext cx="1228926" cy="3385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7" name="Tabla 16"/>
              <p:cNvGraphicFramePr>
                <a:graphicFrameLocks noGrp="1"/>
              </p:cNvGraphicFramePr>
              <p:nvPr>
                <p:extLst>
                  <p:ext uri="{D42A27DB-BD31-4B8C-83A1-F6EECF244321}">
                    <p14:modId xmlns:p14="http://schemas.microsoft.com/office/powerpoint/2010/main" val="2501891508"/>
                  </p:ext>
                </p:extLst>
              </p:nvPr>
            </p:nvGraphicFramePr>
            <p:xfrm>
              <a:off x="6216098" y="2395729"/>
              <a:ext cx="4020276" cy="762000"/>
            </p:xfrm>
            <a:graphic>
              <a:graphicData uri="http://schemas.openxmlformats.org/drawingml/2006/table">
                <a:tbl>
                  <a:tblPr firstRow="1" firstCol="1" bandRow="1">
                    <a:tableStyleId>{5C22544A-7EE6-4342-B048-85BDC9FD1C3A}</a:tableStyleId>
                  </a:tblPr>
                  <a:tblGrid>
                    <a:gridCol w="2214652">
                      <a:extLst>
                        <a:ext uri="{9D8B030D-6E8A-4147-A177-3AD203B41FA5}">
                          <a16:colId xmlns:a16="http://schemas.microsoft.com/office/drawing/2014/main" xmlns="" val="3792832301"/>
                        </a:ext>
                      </a:extLst>
                    </a:gridCol>
                    <a:gridCol w="1146088">
                      <a:extLst>
                        <a:ext uri="{9D8B030D-6E8A-4147-A177-3AD203B41FA5}">
                          <a16:colId xmlns:a16="http://schemas.microsoft.com/office/drawing/2014/main" xmlns="" val="2324664061"/>
                        </a:ext>
                      </a:extLst>
                    </a:gridCol>
                    <a:gridCol w="659536">
                      <a:extLst>
                        <a:ext uri="{9D8B030D-6E8A-4147-A177-3AD203B41FA5}">
                          <a16:colId xmlns:a16="http://schemas.microsoft.com/office/drawing/2014/main" xmlns="" val="3850991199"/>
                        </a:ext>
                      </a:extLst>
                    </a:gridCol>
                  </a:tblGrid>
                  <a:tr h="190500">
                    <a:tc gridSpan="3">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Pendiente del tramo</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53052572"/>
                      </a:ext>
                    </a:extLst>
                  </a:tr>
                  <a:tr h="190500">
                    <a:tc rowSpan="3">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a:rPr>
                                  <m:t>𝑔𝑟𝑎𝑑𝑖𝑒𝑛𝑡𝑒</m:t>
                                </m:r>
                                <m:r>
                                  <a:rPr lang="es-EC" sz="1000">
                                    <a:effectLst/>
                                    <a:latin typeface="Cambria Math"/>
                                  </a:rPr>
                                  <m:t>=</m:t>
                                </m:r>
                                <m:f>
                                  <m:fPr>
                                    <m:ctrlPr>
                                      <a:rPr lang="en-US" sz="1000" i="1">
                                        <a:effectLst/>
                                        <a:latin typeface="Cambria Math"/>
                                      </a:rPr>
                                    </m:ctrlPr>
                                  </m:fPr>
                                  <m:num>
                                    <m:r>
                                      <a:rPr lang="es-EC" sz="1000">
                                        <a:effectLst/>
                                        <a:latin typeface="Cambria Math"/>
                                      </a:rPr>
                                      <m:t>𝑑𝑖𝑠𝑡𝑎𝑛𝑐𝑖𝑎</m:t>
                                    </m:r>
                                    <m:r>
                                      <a:rPr lang="es-EC" sz="1000">
                                        <a:effectLst/>
                                        <a:latin typeface="Cambria Math"/>
                                      </a:rPr>
                                      <m:t> </m:t>
                                    </m:r>
                                    <m:r>
                                      <a:rPr lang="es-EC" sz="1000">
                                        <a:effectLst/>
                                        <a:latin typeface="Cambria Math"/>
                                      </a:rPr>
                                      <m:t>𝑦</m:t>
                                    </m:r>
                                    <m:r>
                                      <a:rPr lang="es-EC" sz="1000">
                                        <a:effectLst/>
                                        <a:latin typeface="Cambria Math"/>
                                      </a:rPr>
                                      <m:t> </m:t>
                                    </m:r>
                                    <m:r>
                                      <a:rPr lang="es-EC" sz="1000">
                                        <a:effectLst/>
                                        <a:latin typeface="Cambria Math"/>
                                      </a:rPr>
                                      <m:t>𝑎𝑢𝑡𝑜𝑐𝑎𝑑</m:t>
                                    </m:r>
                                  </m:num>
                                  <m:den>
                                    <m:r>
                                      <a:rPr lang="es-EC" sz="1000">
                                        <a:effectLst/>
                                        <a:latin typeface="Cambria Math"/>
                                      </a:rPr>
                                      <m:t>𝑑𝑖𝑠𝑡𝑎𝑛𝑐𝑖𝑎</m:t>
                                    </m:r>
                                    <m:r>
                                      <a:rPr lang="es-EC" sz="1000">
                                        <a:effectLst/>
                                        <a:latin typeface="Cambria Math"/>
                                      </a:rPr>
                                      <m:t> </m:t>
                                    </m:r>
                                    <m:r>
                                      <a:rPr lang="es-EC" sz="1000">
                                        <a:effectLst/>
                                        <a:latin typeface="Cambria Math"/>
                                      </a:rPr>
                                      <m:t>𝑥</m:t>
                                    </m:r>
                                    <m:r>
                                      <a:rPr lang="es-EC" sz="1000">
                                        <a:effectLst/>
                                        <a:latin typeface="Cambria Math"/>
                                      </a:rPr>
                                      <m:t> </m:t>
                                    </m:r>
                                    <m:r>
                                      <a:rPr lang="es-EC" sz="1000">
                                        <a:effectLst/>
                                        <a:latin typeface="Cambria Math"/>
                                      </a:rPr>
                                      <m:t>𝑎𝑢𝑡𝑜𝑐𝑎𝑑</m:t>
                                    </m:r>
                                  </m:den>
                                </m:f>
                              </m:oMath>
                            </m:oMathPara>
                          </a14:m>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Distancia Y (m):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s-EC" sz="1000" dirty="0">
                              <a:effectLst/>
                              <a:latin typeface="Times New Roman" panose="02020603050405020304" pitchFamily="18" charset="0"/>
                              <a:cs typeface="Times New Roman" panose="02020603050405020304" pitchFamily="18" charset="0"/>
                            </a:rPr>
                            <a:t>41,8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3602791533"/>
                      </a:ext>
                    </a:extLst>
                  </a:tr>
                  <a:tr h="190500">
                    <a:tc vMerge="1">
                      <a:txBody>
                        <a:bodyPr/>
                        <a:lstStyle/>
                        <a:p>
                          <a:endParaRPr lang="en-US"/>
                        </a:p>
                      </a:txBody>
                      <a:tcPr/>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Distancia X (m):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s-EC" sz="1000" dirty="0">
                              <a:effectLst/>
                              <a:latin typeface="Times New Roman" panose="02020603050405020304" pitchFamily="18" charset="0"/>
                              <a:cs typeface="Times New Roman" panose="02020603050405020304" pitchFamily="18" charset="0"/>
                            </a:rPr>
                            <a:t>128,67</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662867535"/>
                      </a:ext>
                    </a:extLst>
                  </a:tr>
                  <a:tr h="190500">
                    <a:tc vMerge="1">
                      <a:txBody>
                        <a:bodyPr/>
                        <a:lstStyle/>
                        <a:p>
                          <a:endParaRPr lang="en-US"/>
                        </a:p>
                      </a:txBody>
                      <a:tcPr/>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Gradiente (i</a:t>
                          </a:r>
                          <a:r>
                            <a:rPr lang="es-EC" sz="1000" baseline="-25000" dirty="0">
                              <a:effectLst/>
                              <a:latin typeface="Times New Roman" panose="02020603050405020304" pitchFamily="18" charset="0"/>
                              <a:cs typeface="Times New Roman" panose="02020603050405020304" pitchFamily="18" charset="0"/>
                            </a:rPr>
                            <a:t>s</a:t>
                          </a:r>
                          <a:r>
                            <a:rPr lang="es-EC" sz="10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s-EC" sz="1000" dirty="0">
                              <a:effectLst/>
                              <a:latin typeface="Times New Roman" panose="02020603050405020304" pitchFamily="18" charset="0"/>
                              <a:cs typeface="Times New Roman" panose="02020603050405020304" pitchFamily="18" charset="0"/>
                            </a:rPr>
                            <a:t>0,3249</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533856977"/>
                      </a:ext>
                    </a:extLst>
                  </a:tr>
                </a:tbl>
              </a:graphicData>
            </a:graphic>
          </p:graphicFrame>
        </mc:Choice>
        <mc:Fallback xmlns="">
          <p:graphicFrame>
            <p:nvGraphicFramePr>
              <p:cNvPr id="17" name="Tabla 16"/>
              <p:cNvGraphicFramePr>
                <a:graphicFrameLocks noGrp="1"/>
              </p:cNvGraphicFramePr>
              <p:nvPr>
                <p:extLst>
                  <p:ext uri="{D42A27DB-BD31-4B8C-83A1-F6EECF244321}">
                    <p14:modId xmlns:p14="http://schemas.microsoft.com/office/powerpoint/2010/main" val="2501891508"/>
                  </p:ext>
                </p:extLst>
              </p:nvPr>
            </p:nvGraphicFramePr>
            <p:xfrm>
              <a:off x="6216098" y="2395729"/>
              <a:ext cx="4020276" cy="762000"/>
            </p:xfrm>
            <a:graphic>
              <a:graphicData uri="http://schemas.openxmlformats.org/drawingml/2006/table">
                <a:tbl>
                  <a:tblPr firstRow="1" firstCol="1" bandRow="1">
                    <a:tableStyleId>{5C22544A-7EE6-4342-B048-85BDC9FD1C3A}</a:tableStyleId>
                  </a:tblPr>
                  <a:tblGrid>
                    <a:gridCol w="2214652">
                      <a:extLst>
                        <a:ext uri="{9D8B030D-6E8A-4147-A177-3AD203B41FA5}">
                          <a16:colId xmlns:a16="http://schemas.microsoft.com/office/drawing/2014/main" val="3792832301"/>
                        </a:ext>
                      </a:extLst>
                    </a:gridCol>
                    <a:gridCol w="1146088">
                      <a:extLst>
                        <a:ext uri="{9D8B030D-6E8A-4147-A177-3AD203B41FA5}">
                          <a16:colId xmlns:a16="http://schemas.microsoft.com/office/drawing/2014/main" val="2324664061"/>
                        </a:ext>
                      </a:extLst>
                    </a:gridCol>
                    <a:gridCol w="659536">
                      <a:extLst>
                        <a:ext uri="{9D8B030D-6E8A-4147-A177-3AD203B41FA5}">
                          <a16:colId xmlns:a16="http://schemas.microsoft.com/office/drawing/2014/main" val="3850991199"/>
                        </a:ext>
                      </a:extLst>
                    </a:gridCol>
                  </a:tblGrid>
                  <a:tr h="190500">
                    <a:tc gridSpan="3">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Pendiente del tramo</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3052572"/>
                      </a:ext>
                    </a:extLst>
                  </a:tr>
                  <a:tr h="190500">
                    <a:tc rowSpan="3">
                      <a:txBody>
                        <a:bodyPr/>
                        <a:lstStyle/>
                        <a:p>
                          <a:endParaRPr lang="en-US"/>
                        </a:p>
                      </a:txBody>
                      <a:tcPr marL="68580" marR="68580" marT="0" marB="0" anchor="ctr">
                        <a:blipFill>
                          <a:blip r:embed="rId6"/>
                          <a:stretch>
                            <a:fillRect l="-275" t="-38298" r="-82692" b="-10638"/>
                          </a:stretch>
                        </a:blipFill>
                      </a:tcPr>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Distancia Y (m):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s-EC" sz="1000">
                              <a:effectLst/>
                              <a:latin typeface="Times New Roman" panose="02020603050405020304" pitchFamily="18" charset="0"/>
                              <a:cs typeface="Times New Roman" panose="02020603050405020304" pitchFamily="18" charset="0"/>
                            </a:rPr>
                            <a:t>41,8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602791533"/>
                      </a:ext>
                    </a:extLst>
                  </a:tr>
                  <a:tr h="190500">
                    <a:tc vMerge="1">
                      <a:txBody>
                        <a:bodyPr/>
                        <a:lstStyle/>
                        <a:p>
                          <a:endParaRPr lang="en-US"/>
                        </a:p>
                      </a:txBody>
                      <a:tcPr/>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Distancia X (m):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s-EC" sz="1000">
                              <a:effectLst/>
                              <a:latin typeface="Times New Roman" panose="02020603050405020304" pitchFamily="18" charset="0"/>
                              <a:cs typeface="Times New Roman" panose="02020603050405020304" pitchFamily="18" charset="0"/>
                            </a:rPr>
                            <a:t>128,67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662867535"/>
                      </a:ext>
                    </a:extLst>
                  </a:tr>
                  <a:tr h="190500">
                    <a:tc vMerge="1">
                      <a:txBody>
                        <a:bodyPr/>
                        <a:lstStyle/>
                        <a:p>
                          <a:endParaRPr lang="en-US"/>
                        </a:p>
                      </a:txBody>
                      <a:tcPr/>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Gradiente (</a:t>
                          </a:r>
                          <a:r>
                            <a:rPr lang="es-EC" sz="1000" dirty="0" err="1">
                              <a:effectLst/>
                              <a:latin typeface="Times New Roman" panose="02020603050405020304" pitchFamily="18" charset="0"/>
                              <a:cs typeface="Times New Roman" panose="02020603050405020304" pitchFamily="18" charset="0"/>
                            </a:rPr>
                            <a:t>i</a:t>
                          </a:r>
                          <a:r>
                            <a:rPr lang="es-EC" sz="1000" baseline="-25000" dirty="0" err="1">
                              <a:effectLst/>
                              <a:latin typeface="Times New Roman" panose="02020603050405020304" pitchFamily="18" charset="0"/>
                              <a:cs typeface="Times New Roman" panose="02020603050405020304" pitchFamily="18" charset="0"/>
                            </a:rPr>
                            <a:t>s</a:t>
                          </a:r>
                          <a:r>
                            <a:rPr lang="es-EC" sz="10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s-EC" sz="1000" dirty="0">
                              <a:effectLst/>
                              <a:latin typeface="Times New Roman" panose="02020603050405020304" pitchFamily="18" charset="0"/>
                              <a:cs typeface="Times New Roman" panose="02020603050405020304" pitchFamily="18" charset="0"/>
                            </a:rPr>
                            <a:t>0,3249</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3385697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 name="Tabla 4"/>
              <p:cNvGraphicFramePr>
                <a:graphicFrameLocks noGrp="1"/>
              </p:cNvGraphicFramePr>
              <p:nvPr>
                <p:extLst>
                  <p:ext uri="{D42A27DB-BD31-4B8C-83A1-F6EECF244321}">
                    <p14:modId xmlns:p14="http://schemas.microsoft.com/office/powerpoint/2010/main" val="3283392755"/>
                  </p:ext>
                </p:extLst>
              </p:nvPr>
            </p:nvGraphicFramePr>
            <p:xfrm>
              <a:off x="429685" y="1603150"/>
              <a:ext cx="4135142" cy="914400"/>
            </p:xfrm>
            <a:graphic>
              <a:graphicData uri="http://schemas.openxmlformats.org/drawingml/2006/table">
                <a:tbl>
                  <a:tblPr firstRow="1" bandRow="1">
                    <a:tableStyleId>{22838BEF-8BB2-4498-84A7-C5851F593DF1}</a:tableStyleId>
                  </a:tblPr>
                  <a:tblGrid>
                    <a:gridCol w="2067571">
                      <a:extLst>
                        <a:ext uri="{9D8B030D-6E8A-4147-A177-3AD203B41FA5}">
                          <a16:colId xmlns:a16="http://schemas.microsoft.com/office/drawing/2014/main" xmlns="" val="3309863856"/>
                        </a:ext>
                      </a:extLst>
                    </a:gridCol>
                    <a:gridCol w="2067571">
                      <a:extLst>
                        <a:ext uri="{9D8B030D-6E8A-4147-A177-3AD203B41FA5}">
                          <a16:colId xmlns:a16="http://schemas.microsoft.com/office/drawing/2014/main" xmlns="" val="403661190"/>
                        </a:ext>
                      </a:extLst>
                    </a:gridCol>
                  </a:tblGrid>
                  <a:tr h="262366">
                    <a:tc>
                      <a:txBody>
                        <a:bodyPr/>
                        <a:lstStyle/>
                        <a:p>
                          <a:r>
                            <a:rPr lang="es-MX" sz="1400" b="0" dirty="0" smtClean="0">
                              <a:latin typeface="Times New Roman" panose="02020603050405020304" pitchFamily="18" charset="0"/>
                              <a:cs typeface="Times New Roman" panose="02020603050405020304" pitchFamily="18" charset="0"/>
                            </a:rPr>
                            <a:t>Área</a:t>
                          </a:r>
                          <a:r>
                            <a:rPr lang="es-MX" sz="1400" b="0" baseline="0" dirty="0" smtClean="0">
                              <a:latin typeface="Times New Roman" panose="02020603050405020304" pitchFamily="18" charset="0"/>
                              <a:cs typeface="Times New Roman" panose="02020603050405020304" pitchFamily="18" charset="0"/>
                            </a:rPr>
                            <a:t> hidráulica</a:t>
                          </a:r>
                          <a:endParaRPr lang="en-US" sz="1400" b="0" dirty="0">
                            <a:latin typeface="Times New Roman" panose="02020603050405020304" pitchFamily="18" charset="0"/>
                            <a:cs typeface="Times New Roman" panose="02020603050405020304" pitchFamily="18" charset="0"/>
                          </a:endParaRPr>
                        </a:p>
                      </a:txBody>
                      <a:tcPr/>
                    </a:tc>
                    <a:tc>
                      <a:txBody>
                        <a:bodyPr/>
                        <a:lstStyle/>
                        <a:p>
                          <a:pPr/>
                          <a14:m>
                            <m:oMathPara xmlns:m="http://schemas.openxmlformats.org/officeDocument/2006/math">
                              <m:oMathParaPr>
                                <m:jc m:val="centerGroup"/>
                              </m:oMathParaPr>
                              <m:oMath xmlns:m="http://schemas.openxmlformats.org/officeDocument/2006/math">
                                <m:r>
                                  <a:rPr lang="en-US" sz="1400" i="0" smtClean="0">
                                    <a:latin typeface="Cambria Math" panose="02040503050406030204" pitchFamily="18" charset="0"/>
                                  </a:rPr>
                                  <m:t>568,01 </m:t>
                                </m:r>
                                <m:sSup>
                                  <m:sSupPr>
                                    <m:ctrlPr>
                                      <a:rPr lang="en-US" sz="1400" i="1">
                                        <a:latin typeface="Cambria Math"/>
                                      </a:rPr>
                                    </m:ctrlPr>
                                  </m:sSupPr>
                                  <m:e>
                                    <m:r>
                                      <a:rPr lang="en-US" sz="1400" i="1">
                                        <a:latin typeface="Cambria Math" panose="02040503050406030204" pitchFamily="18" charset="0"/>
                                      </a:rPr>
                                      <m:t>𝑚</m:t>
                                    </m:r>
                                  </m:e>
                                  <m:sup>
                                    <m:r>
                                      <a:rPr lang="en-US" sz="1400" i="0">
                                        <a:latin typeface="Cambria Math" panose="02040503050406030204" pitchFamily="18" charset="0"/>
                                      </a:rPr>
                                      <m:t>2</m:t>
                                    </m:r>
                                  </m:sup>
                                </m:sSup>
                              </m:oMath>
                            </m:oMathPara>
                          </a14:m>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699504144"/>
                      </a:ext>
                    </a:extLst>
                  </a:tr>
                  <a:tr h="262366">
                    <a:tc>
                      <a:txBody>
                        <a:bodyPr/>
                        <a:lstStyle/>
                        <a:p>
                          <a:r>
                            <a:rPr lang="es-MX" sz="1400" dirty="0" smtClean="0">
                              <a:latin typeface="Times New Roman" panose="02020603050405020304" pitchFamily="18" charset="0"/>
                              <a:cs typeface="Times New Roman" panose="02020603050405020304" pitchFamily="18" charset="0"/>
                            </a:rPr>
                            <a:t>Perímetro</a:t>
                          </a:r>
                          <a:r>
                            <a:rPr lang="es-MX" sz="1400" baseline="0" dirty="0" smtClean="0">
                              <a:latin typeface="Times New Roman" panose="02020603050405020304" pitchFamily="18" charset="0"/>
                              <a:cs typeface="Times New Roman" panose="02020603050405020304" pitchFamily="18" charset="0"/>
                            </a:rPr>
                            <a:t> mojado</a:t>
                          </a:r>
                          <a:endParaRPr lang="en-US"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i="0" smtClean="0">
                                    <a:latin typeface="Cambria Math" panose="02040503050406030204" pitchFamily="18" charset="0"/>
                                  </a:rPr>
                                  <m:t>111,36 </m:t>
                                </m:r>
                                <m:r>
                                  <a:rPr lang="en-US" sz="1400" i="1">
                                    <a:latin typeface="Cambria Math" panose="02040503050406030204" pitchFamily="18" charset="0"/>
                                  </a:rPr>
                                  <m:t>𝑚</m:t>
                                </m:r>
                              </m:oMath>
                            </m:oMathPara>
                          </a14:m>
                          <a:endParaRPr lang="en-US" sz="1400" dirty="0"/>
                        </a:p>
                      </a:txBody>
                      <a:tcPr/>
                    </a:tc>
                    <a:extLst>
                      <a:ext uri="{0D108BD9-81ED-4DB2-BD59-A6C34878D82A}">
                        <a16:rowId xmlns:a16="http://schemas.microsoft.com/office/drawing/2014/main" xmlns="" val="2286655365"/>
                      </a:ext>
                    </a:extLst>
                  </a:tr>
                  <a:tr h="262366">
                    <a:tc>
                      <a:txBody>
                        <a:bodyPr/>
                        <a:lstStyle/>
                        <a:p>
                          <a:r>
                            <a:rPr lang="es-MX" sz="1400" dirty="0" smtClean="0">
                              <a:latin typeface="Times New Roman" panose="02020603050405020304" pitchFamily="18" charset="0"/>
                              <a:cs typeface="Times New Roman" panose="02020603050405020304" pitchFamily="18" charset="0"/>
                            </a:rPr>
                            <a:t>Radio</a:t>
                          </a:r>
                          <a:r>
                            <a:rPr lang="es-MX" sz="1400" baseline="0" dirty="0" smtClean="0">
                              <a:latin typeface="Times New Roman" panose="02020603050405020304" pitchFamily="18" charset="0"/>
                              <a:cs typeface="Times New Roman" panose="02020603050405020304" pitchFamily="18" charset="0"/>
                            </a:rPr>
                            <a:t> hidráulico</a:t>
                          </a:r>
                          <a:endParaRPr lang="en-US"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i="0" smtClean="0">
                                    <a:latin typeface="Cambria Math" panose="02040503050406030204" pitchFamily="18" charset="0"/>
                                  </a:rPr>
                                  <m:t>5,10 </m:t>
                                </m:r>
                                <m:r>
                                  <a:rPr lang="en-US" sz="1400" i="1">
                                    <a:latin typeface="Cambria Math" panose="02040503050406030204" pitchFamily="18" charset="0"/>
                                  </a:rPr>
                                  <m:t>𝑚</m:t>
                                </m:r>
                              </m:oMath>
                            </m:oMathPara>
                          </a14:m>
                          <a:endParaRPr lang="en-US" sz="1400" dirty="0"/>
                        </a:p>
                      </a:txBody>
                      <a:tcPr/>
                    </a:tc>
                    <a:extLst>
                      <a:ext uri="{0D108BD9-81ED-4DB2-BD59-A6C34878D82A}">
                        <a16:rowId xmlns:a16="http://schemas.microsoft.com/office/drawing/2014/main" xmlns="" val="4184277312"/>
                      </a:ext>
                    </a:extLst>
                  </a:tr>
                </a:tbl>
              </a:graphicData>
            </a:graphic>
          </p:graphicFrame>
        </mc:Choice>
        <mc:Fallback xmlns="">
          <p:graphicFrame>
            <p:nvGraphicFramePr>
              <p:cNvPr id="5" name="Tabla 4"/>
              <p:cNvGraphicFramePr>
                <a:graphicFrameLocks noGrp="1"/>
              </p:cNvGraphicFramePr>
              <p:nvPr>
                <p:extLst>
                  <p:ext uri="{D42A27DB-BD31-4B8C-83A1-F6EECF244321}">
                    <p14:modId xmlns:p14="http://schemas.microsoft.com/office/powerpoint/2010/main" val="3283392755"/>
                  </p:ext>
                </p:extLst>
              </p:nvPr>
            </p:nvGraphicFramePr>
            <p:xfrm>
              <a:off x="429685" y="1603150"/>
              <a:ext cx="4135142" cy="914400"/>
            </p:xfrm>
            <a:graphic>
              <a:graphicData uri="http://schemas.openxmlformats.org/drawingml/2006/table">
                <a:tbl>
                  <a:tblPr firstRow="1" bandRow="1">
                    <a:tableStyleId>{22838BEF-8BB2-4498-84A7-C5851F593DF1}</a:tableStyleId>
                  </a:tblPr>
                  <a:tblGrid>
                    <a:gridCol w="2067571">
                      <a:extLst>
                        <a:ext uri="{9D8B030D-6E8A-4147-A177-3AD203B41FA5}">
                          <a16:colId xmlns:a16="http://schemas.microsoft.com/office/drawing/2014/main" val="3309863856"/>
                        </a:ext>
                      </a:extLst>
                    </a:gridCol>
                    <a:gridCol w="2067571">
                      <a:extLst>
                        <a:ext uri="{9D8B030D-6E8A-4147-A177-3AD203B41FA5}">
                          <a16:colId xmlns:a16="http://schemas.microsoft.com/office/drawing/2014/main" val="403661190"/>
                        </a:ext>
                      </a:extLst>
                    </a:gridCol>
                  </a:tblGrid>
                  <a:tr h="304800">
                    <a:tc>
                      <a:txBody>
                        <a:bodyPr/>
                        <a:lstStyle/>
                        <a:p>
                          <a:r>
                            <a:rPr lang="es-MX" sz="1400" b="0" dirty="0" smtClean="0">
                              <a:latin typeface="Times New Roman" panose="02020603050405020304" pitchFamily="18" charset="0"/>
                              <a:cs typeface="Times New Roman" panose="02020603050405020304" pitchFamily="18" charset="0"/>
                            </a:rPr>
                            <a:t>Área</a:t>
                          </a:r>
                          <a:r>
                            <a:rPr lang="es-MX" sz="1400" b="0" baseline="0" dirty="0" smtClean="0">
                              <a:latin typeface="Times New Roman" panose="02020603050405020304" pitchFamily="18" charset="0"/>
                              <a:cs typeface="Times New Roman" panose="02020603050405020304" pitchFamily="18" charset="0"/>
                            </a:rPr>
                            <a:t> hidráulica</a:t>
                          </a:r>
                          <a:endParaRPr lang="en-US" sz="1400" b="0" dirty="0">
                            <a:latin typeface="Times New Roman" panose="02020603050405020304" pitchFamily="18" charset="0"/>
                            <a:cs typeface="Times New Roman" panose="02020603050405020304" pitchFamily="18" charset="0"/>
                          </a:endParaRPr>
                        </a:p>
                      </a:txBody>
                      <a:tcPr/>
                    </a:tc>
                    <a:tc>
                      <a:txBody>
                        <a:bodyPr/>
                        <a:lstStyle/>
                        <a:p>
                          <a:endParaRPr lang="en-US"/>
                        </a:p>
                      </a:txBody>
                      <a:tcPr>
                        <a:blipFill>
                          <a:blip r:embed="rId7"/>
                          <a:stretch>
                            <a:fillRect l="-100590" t="-2000" r="-590" b="-222000"/>
                          </a:stretch>
                        </a:blipFill>
                      </a:tcPr>
                    </a:tc>
                    <a:extLst>
                      <a:ext uri="{0D108BD9-81ED-4DB2-BD59-A6C34878D82A}">
                        <a16:rowId xmlns:a16="http://schemas.microsoft.com/office/drawing/2014/main" val="699504144"/>
                      </a:ext>
                    </a:extLst>
                  </a:tr>
                  <a:tr h="304800">
                    <a:tc>
                      <a:txBody>
                        <a:bodyPr/>
                        <a:lstStyle/>
                        <a:p>
                          <a:r>
                            <a:rPr lang="es-MX" sz="1400" dirty="0" smtClean="0">
                              <a:latin typeface="Times New Roman" panose="02020603050405020304" pitchFamily="18" charset="0"/>
                              <a:cs typeface="Times New Roman" panose="02020603050405020304" pitchFamily="18" charset="0"/>
                            </a:rPr>
                            <a:t>Perímetro</a:t>
                          </a:r>
                          <a:r>
                            <a:rPr lang="es-MX" sz="1400" baseline="0" dirty="0" smtClean="0">
                              <a:latin typeface="Times New Roman" panose="02020603050405020304" pitchFamily="18" charset="0"/>
                              <a:cs typeface="Times New Roman" panose="02020603050405020304" pitchFamily="18" charset="0"/>
                            </a:rPr>
                            <a:t> mojado</a:t>
                          </a:r>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a:p>
                      </a:txBody>
                      <a:tcPr>
                        <a:blipFill>
                          <a:blip r:embed="rId7"/>
                          <a:stretch>
                            <a:fillRect l="-100590" t="-100000" r="-590" b="-117647"/>
                          </a:stretch>
                        </a:blipFill>
                      </a:tcPr>
                    </a:tc>
                    <a:extLst>
                      <a:ext uri="{0D108BD9-81ED-4DB2-BD59-A6C34878D82A}">
                        <a16:rowId xmlns:a16="http://schemas.microsoft.com/office/drawing/2014/main" val="2286655365"/>
                      </a:ext>
                    </a:extLst>
                  </a:tr>
                  <a:tr h="304800">
                    <a:tc>
                      <a:txBody>
                        <a:bodyPr/>
                        <a:lstStyle/>
                        <a:p>
                          <a:r>
                            <a:rPr lang="es-MX" sz="1400" dirty="0" smtClean="0">
                              <a:latin typeface="Times New Roman" panose="02020603050405020304" pitchFamily="18" charset="0"/>
                              <a:cs typeface="Times New Roman" panose="02020603050405020304" pitchFamily="18" charset="0"/>
                            </a:rPr>
                            <a:t>Radio</a:t>
                          </a:r>
                          <a:r>
                            <a:rPr lang="es-MX" sz="1400" baseline="0" dirty="0" smtClean="0">
                              <a:latin typeface="Times New Roman" panose="02020603050405020304" pitchFamily="18" charset="0"/>
                              <a:cs typeface="Times New Roman" panose="02020603050405020304" pitchFamily="18" charset="0"/>
                            </a:rPr>
                            <a:t> hidráulico</a:t>
                          </a:r>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a:p>
                      </a:txBody>
                      <a:tcPr>
                        <a:blipFill>
                          <a:blip r:embed="rId7"/>
                          <a:stretch>
                            <a:fillRect l="-100590" t="-204000" r="-590" b="-20000"/>
                          </a:stretch>
                        </a:blipFill>
                      </a:tcPr>
                    </a:tc>
                    <a:extLst>
                      <a:ext uri="{0D108BD9-81ED-4DB2-BD59-A6C34878D82A}">
                        <a16:rowId xmlns:a16="http://schemas.microsoft.com/office/drawing/2014/main" val="4184277312"/>
                      </a:ext>
                    </a:extLst>
                  </a:tr>
                </a:tbl>
              </a:graphicData>
            </a:graphic>
          </p:graphicFrame>
        </mc:Fallback>
      </mc:AlternateContent>
      <p:pic>
        <p:nvPicPr>
          <p:cNvPr id="12" name="Imagen 11"/>
          <p:cNvPicPr>
            <a:picLocks noChangeAspect="1"/>
          </p:cNvPicPr>
          <p:nvPr/>
        </p:nvPicPr>
        <p:blipFill>
          <a:blip r:embed="rId8"/>
          <a:stretch>
            <a:fillRect/>
          </a:stretch>
        </p:blipFill>
        <p:spPr>
          <a:xfrm>
            <a:off x="4740499" y="3450856"/>
            <a:ext cx="7124700" cy="2185830"/>
          </a:xfrm>
          <a:prstGeom prst="rect">
            <a:avLst/>
          </a:prstGeom>
        </p:spPr>
      </p:pic>
      <p:sp>
        <p:nvSpPr>
          <p:cNvPr id="9" name="Marcador de fecha 8"/>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2895164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6428014"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DISEÑO DE OBRAS HIDRÁULICAS</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403859" y="596535"/>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Aliviadero</a:t>
            </a:r>
            <a:endParaRPr lang="en-US" sz="2400" b="1" i="1" dirty="0">
              <a:latin typeface="Times New Roman" panose="02020603050405020304" pitchFamily="18" charset="0"/>
              <a:cs typeface="Times New Roman" panose="02020603050405020304" pitchFamily="18" charset="0"/>
            </a:endParaRPr>
          </a:p>
        </p:txBody>
      </p:sp>
      <p:sp>
        <p:nvSpPr>
          <p:cNvPr id="17" name="Rectángulo 16"/>
          <p:cNvSpPr/>
          <p:nvPr/>
        </p:nvSpPr>
        <p:spPr>
          <a:xfrm>
            <a:off x="368300" y="1219071"/>
            <a:ext cx="10343243" cy="338554"/>
          </a:xfrm>
          <a:prstGeom prst="rect">
            <a:avLst/>
          </a:prstGeom>
        </p:spPr>
        <p:txBody>
          <a:bodyPr wrap="square">
            <a:spAutoFit/>
          </a:bodyPr>
          <a:lstStyle/>
          <a:p>
            <a:r>
              <a:rPr lang="es-MX" sz="1600" dirty="0" smtClean="0">
                <a:latin typeface="Times New Roman" panose="02020603050405020304" pitchFamily="18" charset="0"/>
                <a:cs typeface="Times New Roman" panose="02020603050405020304" pitchFamily="18" charset="0"/>
              </a:rPr>
              <a:t>Se determina el tirante normal y la curva de remanso, en los diferentes tramos de sus tres ejes de diseño:</a:t>
            </a:r>
            <a:endParaRPr 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19" name="Tabla 18"/>
              <p:cNvGraphicFramePr>
                <a:graphicFrameLocks noGrp="1"/>
              </p:cNvGraphicFramePr>
              <p:nvPr>
                <p:extLst>
                  <p:ext uri="{D42A27DB-BD31-4B8C-83A1-F6EECF244321}">
                    <p14:modId xmlns:p14="http://schemas.microsoft.com/office/powerpoint/2010/main" val="3625318263"/>
                  </p:ext>
                </p:extLst>
              </p:nvPr>
            </p:nvGraphicFramePr>
            <p:xfrm>
              <a:off x="883851" y="2028396"/>
              <a:ext cx="5468032" cy="1848709"/>
            </p:xfrm>
            <a:graphic>
              <a:graphicData uri="http://schemas.openxmlformats.org/drawingml/2006/table">
                <a:tbl>
                  <a:tblPr firstRow="1" firstCol="1" bandRow="1">
                    <a:tableStyleId>{5C22544A-7EE6-4342-B048-85BDC9FD1C3A}</a:tableStyleId>
                  </a:tblPr>
                  <a:tblGrid>
                    <a:gridCol w="1948448">
                      <a:extLst>
                        <a:ext uri="{9D8B030D-6E8A-4147-A177-3AD203B41FA5}">
                          <a16:colId xmlns:a16="http://schemas.microsoft.com/office/drawing/2014/main" xmlns="" val="1891496425"/>
                        </a:ext>
                      </a:extLst>
                    </a:gridCol>
                    <a:gridCol w="878399">
                      <a:extLst>
                        <a:ext uri="{9D8B030D-6E8A-4147-A177-3AD203B41FA5}">
                          <a16:colId xmlns:a16="http://schemas.microsoft.com/office/drawing/2014/main" xmlns="" val="1769396954"/>
                        </a:ext>
                      </a:extLst>
                    </a:gridCol>
                    <a:gridCol w="1851902">
                      <a:extLst>
                        <a:ext uri="{9D8B030D-6E8A-4147-A177-3AD203B41FA5}">
                          <a16:colId xmlns:a16="http://schemas.microsoft.com/office/drawing/2014/main" xmlns="" val="927231469"/>
                        </a:ext>
                      </a:extLst>
                    </a:gridCol>
                    <a:gridCol w="789283">
                      <a:extLst>
                        <a:ext uri="{9D8B030D-6E8A-4147-A177-3AD203B41FA5}">
                          <a16:colId xmlns:a16="http://schemas.microsoft.com/office/drawing/2014/main" xmlns="" val="1551672139"/>
                        </a:ext>
                      </a:extLst>
                    </a:gridCol>
                  </a:tblGrid>
                  <a:tr h="131183">
                    <a:tc gridSpan="2">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RESULTADOS TRAMO 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RESULTADOS TRAMO 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xmlns="" val="3521047332"/>
                      </a:ext>
                    </a:extLst>
                  </a:tr>
                  <a:tr h="131183">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Tirante Normal h</a:t>
                          </a:r>
                          <a:r>
                            <a:rPr lang="es-EC" sz="1200" baseline="-25000" dirty="0">
                              <a:effectLst/>
                              <a:latin typeface="Times New Roman" panose="02020603050405020304" pitchFamily="18" charset="0"/>
                              <a:cs typeface="Times New Roman" panose="02020603050405020304" pitchFamily="18" charset="0"/>
                            </a:rPr>
                            <a:t>o </a:t>
                          </a:r>
                          <a:r>
                            <a:rPr lang="es-EC" sz="1200" dirty="0">
                              <a:effectLst/>
                              <a:latin typeface="Times New Roman" panose="02020603050405020304" pitchFamily="18" charset="0"/>
                              <a:cs typeface="Times New Roman" panose="02020603050405020304" pitchFamily="18" charset="0"/>
                            </a:rPr>
                            <a:t>(m)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3,23</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Tirante Normal h</a:t>
                          </a:r>
                          <a:r>
                            <a:rPr lang="es-EC" sz="1200" baseline="-25000" dirty="0">
                              <a:effectLst/>
                              <a:latin typeface="Times New Roman" panose="02020603050405020304" pitchFamily="18" charset="0"/>
                              <a:cs typeface="Times New Roman" panose="02020603050405020304" pitchFamily="18" charset="0"/>
                            </a:rPr>
                            <a:t>o</a:t>
                          </a:r>
                          <a:r>
                            <a:rPr lang="es-EC" sz="1200" dirty="0">
                              <a:effectLst/>
                              <a:latin typeface="Times New Roman" panose="02020603050405020304" pitchFamily="18" charset="0"/>
                              <a:cs typeface="Times New Roman" panose="02020603050405020304" pitchFamily="18" charset="0"/>
                            </a:rPr>
                            <a:t>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1,12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649753606"/>
                      </a:ext>
                    </a:extLst>
                  </a:tr>
                  <a:tr h="131183">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Tirante critico h</a:t>
                          </a:r>
                          <a:r>
                            <a:rPr lang="es-EC" sz="1200" baseline="-25000" dirty="0">
                              <a:effectLst/>
                              <a:latin typeface="Times New Roman" panose="02020603050405020304" pitchFamily="18" charset="0"/>
                              <a:cs typeface="Times New Roman" panose="02020603050405020304" pitchFamily="18" charset="0"/>
                            </a:rPr>
                            <a:t>cr</a:t>
                          </a:r>
                          <a:r>
                            <a:rPr lang="es-EC" sz="1200" dirty="0">
                              <a:effectLst/>
                              <a:latin typeface="Times New Roman" panose="02020603050405020304" pitchFamily="18" charset="0"/>
                              <a:cs typeface="Times New Roman" panose="02020603050405020304" pitchFamily="18" charset="0"/>
                            </a:rPr>
                            <a:t>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5,68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Tirante critico h</a:t>
                          </a:r>
                          <a:r>
                            <a:rPr lang="es-EC" sz="1200" baseline="-25000" dirty="0">
                              <a:effectLst/>
                              <a:latin typeface="Times New Roman" panose="02020603050405020304" pitchFamily="18" charset="0"/>
                              <a:cs typeface="Times New Roman" panose="02020603050405020304" pitchFamily="18" charset="0"/>
                            </a:rPr>
                            <a:t>cr </a:t>
                          </a:r>
                          <a:r>
                            <a:rPr lang="es-EC" sz="1200" dirty="0">
                              <a:effectLst/>
                              <a:latin typeface="Times New Roman" panose="02020603050405020304" pitchFamily="18" charset="0"/>
                              <a:cs typeface="Times New Roman" panose="02020603050405020304" pitchFamily="18" charset="0"/>
                            </a:rPr>
                            <a:t>(m)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5,68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33498382"/>
                      </a:ext>
                    </a:extLst>
                  </a:tr>
                  <a:tr h="271861">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Longitud del tramo (L)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371,00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Longitud del tramo (L)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93,0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394662067"/>
                      </a:ext>
                    </a:extLst>
                  </a:tr>
                  <a:tr h="132001">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a:rPr>
                                    </m:ctrlPr>
                                  </m:sSubPr>
                                  <m:e>
                                    <m:r>
                                      <a:rPr lang="es-EC" sz="1200">
                                        <a:effectLst/>
                                        <a:latin typeface="Cambria Math"/>
                                      </a:rPr>
                                      <m:t>h</m:t>
                                    </m:r>
                                  </m:e>
                                  <m:sub>
                                    <m:r>
                                      <a:rPr lang="es-EC" sz="1200">
                                        <a:effectLst/>
                                        <a:latin typeface="Cambria Math"/>
                                      </a:rPr>
                                      <m:t>1 </m:t>
                                    </m:r>
                                  </m:sub>
                                </m:sSub>
                                <m:r>
                                  <a:rPr lang="es-EC" sz="1200">
                                    <a:effectLst/>
                                    <a:latin typeface="Cambria Math"/>
                                  </a:rPr>
                                  <m:t>(</m:t>
                                </m:r>
                                <m:r>
                                  <m:rPr>
                                    <m:sty m:val="p"/>
                                  </m:rPr>
                                  <a:rPr lang="es-EC" sz="1200">
                                    <a:effectLst/>
                                    <a:latin typeface="Cambria Math"/>
                                  </a:rPr>
                                  <m:t>m</m:t>
                                </m:r>
                                <m:r>
                                  <a:rPr lang="es-EC" sz="1200">
                                    <a:effectLst/>
                                    <a:latin typeface="Cambria Math"/>
                                  </a:rPr>
                                  <m:t>)=</m:t>
                                </m:r>
                              </m:oMath>
                            </m:oMathPara>
                          </a14:m>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5,68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endParaRPr lang="en-US" sz="1200" dirty="0">
                            <a:effectLst/>
                            <a:latin typeface="Times New Roman" panose="02020603050405020304" pitchFamily="18" charset="0"/>
                            <a:cs typeface="Times New Roman" panose="02020603050405020304" pitchFamily="18" charset="0"/>
                          </a:endParaRPr>
                        </a:p>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a:rPr>
                                    </m:ctrlPr>
                                  </m:sSubPr>
                                  <m:e>
                                    <m:r>
                                      <a:rPr lang="es-EC" sz="1200">
                                        <a:effectLst/>
                                        <a:latin typeface="Cambria Math"/>
                                      </a:rPr>
                                      <m:t>h</m:t>
                                    </m:r>
                                  </m:e>
                                  <m:sub>
                                    <m:r>
                                      <a:rPr lang="es-EC" sz="1200">
                                        <a:effectLst/>
                                        <a:latin typeface="Cambria Math"/>
                                      </a:rPr>
                                      <m:t>1</m:t>
                                    </m:r>
                                  </m:sub>
                                </m:sSub>
                                <m:r>
                                  <a:rPr lang="es-EC" sz="1200">
                                    <a:effectLst/>
                                    <a:latin typeface="Cambria Math"/>
                                  </a:rPr>
                                  <m:t>(</m:t>
                                </m:r>
                                <m:r>
                                  <m:rPr>
                                    <m:sty m:val="p"/>
                                  </m:rPr>
                                  <a:rPr lang="es-EC" sz="1200">
                                    <a:effectLst/>
                                    <a:latin typeface="Cambria Math"/>
                                  </a:rPr>
                                  <m:t>m</m:t>
                                </m:r>
                                <m:r>
                                  <a:rPr lang="es-EC" sz="1200">
                                    <a:effectLst/>
                                    <a:latin typeface="Cambria Math"/>
                                  </a:rPr>
                                  <m:t> =</m:t>
                                </m:r>
                              </m:oMath>
                            </m:oMathPara>
                          </a14:m>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3,68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816753009"/>
                      </a:ext>
                    </a:extLst>
                  </a:tr>
                  <a:tr h="291854">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a:rPr>
                                    </m:ctrlPr>
                                  </m:sSubPr>
                                  <m:e>
                                    <m:r>
                                      <a:rPr lang="es-EC" sz="1200">
                                        <a:effectLst/>
                                        <a:latin typeface="Cambria Math"/>
                                      </a:rPr>
                                      <m:t>h</m:t>
                                    </m:r>
                                  </m:e>
                                  <m:sub>
                                    <m:r>
                                      <a:rPr lang="es-EC" sz="1200">
                                        <a:effectLst/>
                                        <a:latin typeface="Cambria Math"/>
                                      </a:rPr>
                                      <m:t>2</m:t>
                                    </m:r>
                                  </m:sub>
                                </m:sSub>
                                <m:r>
                                  <a:rPr lang="es-EC" sz="1200">
                                    <a:effectLst/>
                                    <a:latin typeface="Cambria Math"/>
                                  </a:rPr>
                                  <m:t>(</m:t>
                                </m:r>
                                <m:r>
                                  <m:rPr>
                                    <m:sty m:val="p"/>
                                  </m:rPr>
                                  <a:rPr lang="es-EC" sz="1200">
                                    <a:effectLst/>
                                    <a:latin typeface="Cambria Math"/>
                                  </a:rPr>
                                  <m:t>m</m:t>
                                </m:r>
                                <m:r>
                                  <a:rPr lang="es-EC" sz="1200">
                                    <a:effectLst/>
                                    <a:latin typeface="Cambria Math"/>
                                  </a:rPr>
                                  <m:t>)=</m:t>
                                </m:r>
                              </m:oMath>
                            </m:oMathPara>
                          </a14:m>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3,68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a:rPr>
                                    </m:ctrlPr>
                                  </m:sSubPr>
                                  <m:e>
                                    <m:r>
                                      <a:rPr lang="es-EC" sz="1200">
                                        <a:effectLst/>
                                        <a:latin typeface="Cambria Math"/>
                                      </a:rPr>
                                      <m:t>h</m:t>
                                    </m:r>
                                  </m:e>
                                  <m:sub>
                                    <m:r>
                                      <a:rPr lang="es-EC" sz="1200">
                                        <a:effectLst/>
                                        <a:latin typeface="Cambria Math"/>
                                      </a:rPr>
                                      <m:t>2 </m:t>
                                    </m:r>
                                  </m:sub>
                                </m:sSub>
                                <m:r>
                                  <a:rPr lang="es-EC" sz="1200">
                                    <a:effectLst/>
                                    <a:latin typeface="Cambria Math"/>
                                  </a:rPr>
                                  <m:t>(</m:t>
                                </m:r>
                                <m:r>
                                  <m:rPr>
                                    <m:sty m:val="p"/>
                                  </m:rPr>
                                  <a:rPr lang="es-EC" sz="1200">
                                    <a:effectLst/>
                                    <a:latin typeface="Cambria Math"/>
                                  </a:rPr>
                                  <m:t>m</m:t>
                                </m:r>
                                <m:r>
                                  <a:rPr lang="es-EC" sz="1200">
                                    <a:effectLst/>
                                    <a:latin typeface="Cambria Math"/>
                                  </a:rPr>
                                  <m:t>)=</m:t>
                                </m:r>
                              </m:oMath>
                            </m:oMathPara>
                          </a14:m>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1,64</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04578854"/>
                      </a:ext>
                    </a:extLst>
                  </a:tr>
                  <a:tr h="291854">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r>
                                  <a:rPr lang="es-EC" sz="1200">
                                    <a:effectLst/>
                                    <a:latin typeface="Cambria Math"/>
                                  </a:rPr>
                                  <m:t>h</m:t>
                                </m:r>
                                <m:r>
                                  <a:rPr lang="es-EC" sz="1200">
                                    <a:effectLst/>
                                    <a:latin typeface="Cambria Math"/>
                                  </a:rPr>
                                  <m:t>=</m:t>
                                </m:r>
                                <m:r>
                                  <a:rPr lang="es-EC" sz="1200">
                                    <a:effectLst/>
                                    <a:latin typeface="Cambria Math"/>
                                  </a:rPr>
                                  <m:t>𝑦</m:t>
                                </m:r>
                                <m:r>
                                  <a:rPr lang="es-EC" sz="1200">
                                    <a:effectLst/>
                                    <a:latin typeface="Cambria Math"/>
                                  </a:rPr>
                                  <m:t>=</m:t>
                                </m:r>
                              </m:oMath>
                            </m:oMathPara>
                          </a14:m>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3,68</a:t>
                          </a:r>
                        </a:p>
                      </a:txBody>
                      <a:tcPr marL="68580" marR="68580" marT="0" marB="0" anchor="ctr"/>
                    </a:tc>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1,64</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320736804"/>
                      </a:ext>
                    </a:extLst>
                  </a:tr>
                </a:tbl>
              </a:graphicData>
            </a:graphic>
          </p:graphicFrame>
        </mc:Choice>
        <mc:Fallback xmlns="">
          <p:graphicFrame>
            <p:nvGraphicFramePr>
              <p:cNvPr id="19" name="Tabla 18"/>
              <p:cNvGraphicFramePr>
                <a:graphicFrameLocks noGrp="1"/>
              </p:cNvGraphicFramePr>
              <p:nvPr>
                <p:extLst>
                  <p:ext uri="{D42A27DB-BD31-4B8C-83A1-F6EECF244321}">
                    <p14:modId xmlns:p14="http://schemas.microsoft.com/office/powerpoint/2010/main" val="3625318263"/>
                  </p:ext>
                </p:extLst>
              </p:nvPr>
            </p:nvGraphicFramePr>
            <p:xfrm>
              <a:off x="883851" y="2028396"/>
              <a:ext cx="5468032" cy="1848709"/>
            </p:xfrm>
            <a:graphic>
              <a:graphicData uri="http://schemas.openxmlformats.org/drawingml/2006/table">
                <a:tbl>
                  <a:tblPr firstRow="1" firstCol="1" bandRow="1">
                    <a:tableStyleId>{5C22544A-7EE6-4342-B048-85BDC9FD1C3A}</a:tableStyleId>
                  </a:tblPr>
                  <a:tblGrid>
                    <a:gridCol w="1948448">
                      <a:extLst>
                        <a:ext uri="{9D8B030D-6E8A-4147-A177-3AD203B41FA5}">
                          <a16:colId xmlns:a16="http://schemas.microsoft.com/office/drawing/2014/main" val="1891496425"/>
                        </a:ext>
                      </a:extLst>
                    </a:gridCol>
                    <a:gridCol w="878399">
                      <a:extLst>
                        <a:ext uri="{9D8B030D-6E8A-4147-A177-3AD203B41FA5}">
                          <a16:colId xmlns:a16="http://schemas.microsoft.com/office/drawing/2014/main" val="1769396954"/>
                        </a:ext>
                      </a:extLst>
                    </a:gridCol>
                    <a:gridCol w="1851902">
                      <a:extLst>
                        <a:ext uri="{9D8B030D-6E8A-4147-A177-3AD203B41FA5}">
                          <a16:colId xmlns:a16="http://schemas.microsoft.com/office/drawing/2014/main" val="927231469"/>
                        </a:ext>
                      </a:extLst>
                    </a:gridCol>
                    <a:gridCol w="789283">
                      <a:extLst>
                        <a:ext uri="{9D8B030D-6E8A-4147-A177-3AD203B41FA5}">
                          <a16:colId xmlns:a16="http://schemas.microsoft.com/office/drawing/2014/main" val="1551672139"/>
                        </a:ext>
                      </a:extLst>
                    </a:gridCol>
                  </a:tblGrid>
                  <a:tr h="195707">
                    <a:tc gridSpan="2">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RESULTADOS TRAMO 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RESULTADOS TRAMO 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521047332"/>
                      </a:ext>
                    </a:extLst>
                  </a:tr>
                  <a:tr h="195707">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Tirante Normal h</a:t>
                          </a:r>
                          <a:r>
                            <a:rPr lang="es-EC" sz="1200" baseline="-25000">
                              <a:effectLst/>
                              <a:latin typeface="Times New Roman" panose="02020603050405020304" pitchFamily="18" charset="0"/>
                              <a:cs typeface="Times New Roman" panose="02020603050405020304" pitchFamily="18" charset="0"/>
                            </a:rPr>
                            <a:t>o </a:t>
                          </a:r>
                          <a:r>
                            <a:rPr lang="es-EC" sz="1200">
                              <a:effectLst/>
                              <a:latin typeface="Times New Roman" panose="02020603050405020304" pitchFamily="18" charset="0"/>
                              <a:cs typeface="Times New Roman" panose="02020603050405020304" pitchFamily="18" charset="0"/>
                            </a:rPr>
                            <a:t>(m)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3,23</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Tirante Normal h</a:t>
                          </a:r>
                          <a:r>
                            <a:rPr lang="es-EC" sz="1200" baseline="-25000">
                              <a:effectLst/>
                              <a:latin typeface="Times New Roman" panose="02020603050405020304" pitchFamily="18" charset="0"/>
                              <a:cs typeface="Times New Roman" panose="02020603050405020304" pitchFamily="18" charset="0"/>
                            </a:rPr>
                            <a:t>o</a:t>
                          </a:r>
                          <a:r>
                            <a:rPr lang="es-EC" sz="1200">
                              <a:effectLst/>
                              <a:latin typeface="Times New Roman" panose="02020603050405020304" pitchFamily="18" charset="0"/>
                              <a:cs typeface="Times New Roman" panose="02020603050405020304" pitchFamily="18" charset="0"/>
                            </a:rPr>
                            <a:t> (m)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1,12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9753606"/>
                      </a:ext>
                    </a:extLst>
                  </a:tr>
                  <a:tr h="195707">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Tirante critico </a:t>
                          </a:r>
                          <a:r>
                            <a:rPr lang="es-EC" sz="1200" dirty="0" err="1">
                              <a:effectLst/>
                              <a:latin typeface="Times New Roman" panose="02020603050405020304" pitchFamily="18" charset="0"/>
                              <a:cs typeface="Times New Roman" panose="02020603050405020304" pitchFamily="18" charset="0"/>
                            </a:rPr>
                            <a:t>h</a:t>
                          </a:r>
                          <a:r>
                            <a:rPr lang="es-EC" sz="1200" baseline="-25000" dirty="0" err="1">
                              <a:effectLst/>
                              <a:latin typeface="Times New Roman" panose="02020603050405020304" pitchFamily="18" charset="0"/>
                              <a:cs typeface="Times New Roman" panose="02020603050405020304" pitchFamily="18" charset="0"/>
                            </a:rPr>
                            <a:t>cr</a:t>
                          </a:r>
                          <a:r>
                            <a:rPr lang="es-EC" sz="1200" dirty="0">
                              <a:effectLst/>
                              <a:latin typeface="Times New Roman" panose="02020603050405020304" pitchFamily="18" charset="0"/>
                              <a:cs typeface="Times New Roman" panose="02020603050405020304" pitchFamily="18" charset="0"/>
                            </a:rPr>
                            <a:t>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5,68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Tirante critico </a:t>
                          </a:r>
                          <a:r>
                            <a:rPr lang="es-EC" sz="1200" dirty="0" err="1">
                              <a:effectLst/>
                              <a:latin typeface="Times New Roman" panose="02020603050405020304" pitchFamily="18" charset="0"/>
                              <a:cs typeface="Times New Roman" panose="02020603050405020304" pitchFamily="18" charset="0"/>
                            </a:rPr>
                            <a:t>h</a:t>
                          </a:r>
                          <a:r>
                            <a:rPr lang="es-EC" sz="1200" baseline="-25000" dirty="0" err="1">
                              <a:effectLst/>
                              <a:latin typeface="Times New Roman" panose="02020603050405020304" pitchFamily="18" charset="0"/>
                              <a:cs typeface="Times New Roman" panose="02020603050405020304" pitchFamily="18" charset="0"/>
                            </a:rPr>
                            <a:t>cr</a:t>
                          </a:r>
                          <a:r>
                            <a:rPr lang="es-EC" sz="1200" baseline="-25000" dirty="0">
                              <a:effectLst/>
                              <a:latin typeface="Times New Roman" panose="02020603050405020304" pitchFamily="18" charset="0"/>
                              <a:cs typeface="Times New Roman" panose="02020603050405020304" pitchFamily="18" charset="0"/>
                            </a:rPr>
                            <a:t> </a:t>
                          </a:r>
                          <a:r>
                            <a:rPr lang="es-EC" sz="1200" dirty="0">
                              <a:effectLst/>
                              <a:latin typeface="Times New Roman" panose="02020603050405020304" pitchFamily="18" charset="0"/>
                              <a:cs typeface="Times New Roman" panose="02020603050405020304" pitchFamily="18" charset="0"/>
                            </a:rPr>
                            <a:t>(m)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5,68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3498382"/>
                      </a:ext>
                    </a:extLst>
                  </a:tr>
                  <a:tr h="271861">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Longitud del tramo (L)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371,00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Longitud del tramo (L) (m)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93,0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4662067"/>
                      </a:ext>
                    </a:extLst>
                  </a:tr>
                  <a:tr h="406019">
                    <a:tc>
                      <a:txBody>
                        <a:bodyPr/>
                        <a:lstStyle/>
                        <a:p>
                          <a:endParaRPr lang="en-US"/>
                        </a:p>
                      </a:txBody>
                      <a:tcPr marL="68580" marR="68580" marT="0" marB="0" anchor="ctr">
                        <a:blipFill>
                          <a:blip r:embed="rId2"/>
                          <a:stretch>
                            <a:fillRect l="-313" t="-222388" r="-182188" b="-150746"/>
                          </a:stretch>
                        </a:blipFill>
                      </a:tcPr>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5,68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a:p>
                      </a:txBody>
                      <a:tcPr marL="68580" marR="68580" marT="0" marB="0" anchor="b">
                        <a:blipFill>
                          <a:blip r:embed="rId2"/>
                          <a:stretch>
                            <a:fillRect l="-152961" t="-222388" r="-44408" b="-150746"/>
                          </a:stretch>
                        </a:blipFill>
                      </a:tcPr>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3,68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6753009"/>
                      </a:ext>
                    </a:extLst>
                  </a:tr>
                  <a:tr h="291854">
                    <a:tc>
                      <a:txBody>
                        <a:bodyPr/>
                        <a:lstStyle/>
                        <a:p>
                          <a:endParaRPr lang="en-US"/>
                        </a:p>
                      </a:txBody>
                      <a:tcPr marL="68580" marR="68580" marT="0" marB="0" anchor="b">
                        <a:blipFill>
                          <a:blip r:embed="rId2"/>
                          <a:stretch>
                            <a:fillRect l="-313" t="-450000" r="-182188" b="-110417"/>
                          </a:stretch>
                        </a:blipFill>
                      </a:tcPr>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3,68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a:p>
                      </a:txBody>
                      <a:tcPr marL="68580" marR="68580" marT="0" marB="0" anchor="b">
                        <a:blipFill>
                          <a:blip r:embed="rId2"/>
                          <a:stretch>
                            <a:fillRect l="-152961" t="-450000" r="-44408" b="-110417"/>
                          </a:stretch>
                        </a:blipFill>
                      </a:tcPr>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1,64</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4578854"/>
                      </a:ext>
                    </a:extLst>
                  </a:tr>
                  <a:tr h="291854">
                    <a:tc>
                      <a:txBody>
                        <a:bodyPr/>
                        <a:lstStyle/>
                        <a:p>
                          <a:endParaRPr lang="en-US"/>
                        </a:p>
                      </a:txBody>
                      <a:tcPr marL="68580" marR="68580" marT="0" marB="0" anchor="b">
                        <a:blipFill>
                          <a:blip r:embed="rId2"/>
                          <a:stretch>
                            <a:fillRect l="-313" t="-550000" r="-182188" b="-10417"/>
                          </a:stretch>
                        </a:blipFill>
                      </a:tcPr>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3,68</a:t>
                          </a:r>
                        </a:p>
                      </a:txBody>
                      <a:tcPr marL="68580" marR="68580" marT="0" marB="0" anchor="ctr"/>
                    </a:tc>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1,64</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0736804"/>
                      </a:ext>
                    </a:extLst>
                  </a:tr>
                </a:tbl>
              </a:graphicData>
            </a:graphic>
          </p:graphicFrame>
        </mc:Fallback>
      </mc:AlternateContent>
      <mc:AlternateContent xmlns:mc="http://schemas.openxmlformats.org/markup-compatibility/2006" xmlns:a14="http://schemas.microsoft.com/office/drawing/2010/main">
        <mc:Choice Requires="a14">
          <p:sp>
            <p:nvSpPr>
              <p:cNvPr id="25" name="Cuadro de texto 72"/>
              <p:cNvSpPr txBox="1"/>
              <p:nvPr/>
            </p:nvSpPr>
            <p:spPr>
              <a:xfrm>
                <a:off x="4308458" y="3728382"/>
                <a:ext cx="670376" cy="215444"/>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t">
                <a:spAutoFit/>
              </a:bodyPr>
              <a:lstStyle/>
              <a:p>
                <a:pPr>
                  <a:spcAft>
                    <a:spcPts val="0"/>
                  </a:spcAft>
                </a:pPr>
                <a14:m>
                  <m:oMathPara xmlns:m="http://schemas.openxmlformats.org/officeDocument/2006/math">
                    <m:oMathParaPr>
                      <m:jc m:val="centerGroup"/>
                    </m:oMathParaPr>
                    <m:oMath xmlns:m="http://schemas.openxmlformats.org/officeDocument/2006/math">
                      <m:r>
                        <a:rPr lang="es-EC"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r>
                        <a:rPr lang="es-EC"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s-EC"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s-EC"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600" dirty="0">
                  <a:effectLst/>
                  <a:latin typeface="Times New Roman" panose="02020603050405020304" pitchFamily="18" charset="0"/>
                  <a:ea typeface="Times New Roman" panose="02020603050405020304" pitchFamily="18" charset="0"/>
                </a:endParaRPr>
              </a:p>
            </p:txBody>
          </p:sp>
        </mc:Choice>
        <mc:Fallback xmlns="">
          <p:sp>
            <p:nvSpPr>
              <p:cNvPr id="25" name="Cuadro de texto 72"/>
              <p:cNvSpPr txBox="1">
                <a:spLocks noRot="1" noChangeAspect="1" noMove="1" noResize="1" noEditPoints="1" noAdjustHandles="1" noChangeArrowheads="1" noChangeShapeType="1" noTextEdit="1"/>
              </p:cNvSpPr>
              <p:nvPr/>
            </p:nvSpPr>
            <p:spPr>
              <a:xfrm>
                <a:off x="4308458" y="3728382"/>
                <a:ext cx="670376" cy="215444"/>
              </a:xfrm>
              <a:prstGeom prst="rect">
                <a:avLst/>
              </a:prstGeom>
              <a:blipFill>
                <a:blip r:embed="rId3"/>
                <a:stretch>
                  <a:fillRect l="-6364" r="-1818" b="-2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8" name="Tabla 27"/>
              <p:cNvGraphicFramePr>
                <a:graphicFrameLocks noGrp="1"/>
              </p:cNvGraphicFramePr>
              <p:nvPr>
                <p:extLst>
                  <p:ext uri="{D42A27DB-BD31-4B8C-83A1-F6EECF244321}">
                    <p14:modId xmlns:p14="http://schemas.microsoft.com/office/powerpoint/2010/main" val="2786899568"/>
                  </p:ext>
                </p:extLst>
              </p:nvPr>
            </p:nvGraphicFramePr>
            <p:xfrm>
              <a:off x="1345110" y="4414597"/>
              <a:ext cx="3731817" cy="814539"/>
            </p:xfrm>
            <a:graphic>
              <a:graphicData uri="http://schemas.openxmlformats.org/drawingml/2006/table">
                <a:tbl>
                  <a:tblPr firstRow="1" firstCol="1" bandRow="1">
                    <a:tableStyleId>{5C22544A-7EE6-4342-B048-85BDC9FD1C3A}</a:tableStyleId>
                  </a:tblPr>
                  <a:tblGrid>
                    <a:gridCol w="1707548">
                      <a:extLst>
                        <a:ext uri="{9D8B030D-6E8A-4147-A177-3AD203B41FA5}">
                          <a16:colId xmlns:a16="http://schemas.microsoft.com/office/drawing/2014/main" xmlns="" val="2686015814"/>
                        </a:ext>
                      </a:extLst>
                    </a:gridCol>
                    <a:gridCol w="1142955">
                      <a:extLst>
                        <a:ext uri="{9D8B030D-6E8A-4147-A177-3AD203B41FA5}">
                          <a16:colId xmlns:a16="http://schemas.microsoft.com/office/drawing/2014/main" xmlns="" val="3612530766"/>
                        </a:ext>
                      </a:extLst>
                    </a:gridCol>
                    <a:gridCol w="881314">
                      <a:extLst>
                        <a:ext uri="{9D8B030D-6E8A-4147-A177-3AD203B41FA5}">
                          <a16:colId xmlns:a16="http://schemas.microsoft.com/office/drawing/2014/main" xmlns="" val="459500048"/>
                        </a:ext>
                      </a:extLst>
                    </a:gridCol>
                  </a:tblGrid>
                  <a:tr h="258415">
                    <a:tc gridSpan="3">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Radio de curvatura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998320061"/>
                      </a:ext>
                    </a:extLst>
                  </a:tr>
                  <a:tr h="297709">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r>
                                  <a:rPr lang="es-EC" sz="1400">
                                    <a:effectLst/>
                                    <a:latin typeface="Cambria Math"/>
                                  </a:rPr>
                                  <m:t>𝑅</m:t>
                                </m:r>
                                <m:r>
                                  <a:rPr lang="es-EC" sz="1400">
                                    <a:effectLst/>
                                    <a:latin typeface="Cambria Math"/>
                                  </a:rPr>
                                  <m:t> </m:t>
                                </m:r>
                                <m:r>
                                  <a:rPr lang="es-EC" sz="1400">
                                    <a:effectLst/>
                                    <a:latin typeface="Cambria Math"/>
                                  </a:rPr>
                                  <m:t>𝑐𝑎𝑙𝑐𝑢𝑙𝑎𝑑𝑜</m:t>
                                </m:r>
                                <m:r>
                                  <a:rPr lang="es-EC" sz="1400">
                                    <a:effectLst/>
                                    <a:latin typeface="Cambria Math"/>
                                  </a:rPr>
                                  <m:t> (</m:t>
                                </m:r>
                                <m:r>
                                  <m:rPr>
                                    <m:sty m:val="p"/>
                                  </m:rPr>
                                  <a:rPr lang="es-EC" sz="1400">
                                    <a:effectLst/>
                                    <a:latin typeface="Cambria Math"/>
                                  </a:rPr>
                                  <m:t>m</m:t>
                                </m:r>
                                <m:r>
                                  <a:rPr lang="es-EC" sz="1400">
                                    <a:effectLst/>
                                    <a:latin typeface="Cambria Math"/>
                                  </a:rPr>
                                  <m:t>) </m:t>
                                </m:r>
                              </m:oMath>
                            </m:oMathPara>
                          </a14:m>
                          <a:endParaRPr lang="en-US" sz="1400" dirty="0">
                            <a:effectLst/>
                            <a:latin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18,4150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rowSpan="2">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18,50 m</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2294476066"/>
                      </a:ext>
                    </a:extLst>
                  </a:tr>
                  <a:tr h="258415">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18,50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vMerge="1">
                      <a:txBody>
                        <a:bodyPr/>
                        <a:lstStyle/>
                        <a:p>
                          <a:endParaRPr lang="en-US"/>
                        </a:p>
                      </a:txBody>
                      <a:tcPr/>
                    </a:tc>
                    <a:extLst>
                      <a:ext uri="{0D108BD9-81ED-4DB2-BD59-A6C34878D82A}">
                        <a16:rowId xmlns:a16="http://schemas.microsoft.com/office/drawing/2014/main" xmlns="" val="2298788348"/>
                      </a:ext>
                    </a:extLst>
                  </a:tr>
                </a:tbl>
              </a:graphicData>
            </a:graphic>
          </p:graphicFrame>
        </mc:Choice>
        <mc:Fallback xmlns="">
          <p:graphicFrame>
            <p:nvGraphicFramePr>
              <p:cNvPr id="28" name="Tabla 27"/>
              <p:cNvGraphicFramePr>
                <a:graphicFrameLocks noGrp="1"/>
              </p:cNvGraphicFramePr>
              <p:nvPr>
                <p:extLst>
                  <p:ext uri="{D42A27DB-BD31-4B8C-83A1-F6EECF244321}">
                    <p14:modId xmlns:p14="http://schemas.microsoft.com/office/powerpoint/2010/main" val="2786899568"/>
                  </p:ext>
                </p:extLst>
              </p:nvPr>
            </p:nvGraphicFramePr>
            <p:xfrm>
              <a:off x="1345110" y="4414597"/>
              <a:ext cx="3731817" cy="814539"/>
            </p:xfrm>
            <a:graphic>
              <a:graphicData uri="http://schemas.openxmlformats.org/drawingml/2006/table">
                <a:tbl>
                  <a:tblPr firstRow="1" firstCol="1" bandRow="1">
                    <a:tableStyleId>{5C22544A-7EE6-4342-B048-85BDC9FD1C3A}</a:tableStyleId>
                  </a:tblPr>
                  <a:tblGrid>
                    <a:gridCol w="1707548">
                      <a:extLst>
                        <a:ext uri="{9D8B030D-6E8A-4147-A177-3AD203B41FA5}">
                          <a16:colId xmlns:a16="http://schemas.microsoft.com/office/drawing/2014/main" val="2686015814"/>
                        </a:ext>
                      </a:extLst>
                    </a:gridCol>
                    <a:gridCol w="1142955">
                      <a:extLst>
                        <a:ext uri="{9D8B030D-6E8A-4147-A177-3AD203B41FA5}">
                          <a16:colId xmlns:a16="http://schemas.microsoft.com/office/drawing/2014/main" val="3612530766"/>
                        </a:ext>
                      </a:extLst>
                    </a:gridCol>
                    <a:gridCol w="881314">
                      <a:extLst>
                        <a:ext uri="{9D8B030D-6E8A-4147-A177-3AD203B41FA5}">
                          <a16:colId xmlns:a16="http://schemas.microsoft.com/office/drawing/2014/main" val="459500048"/>
                        </a:ext>
                      </a:extLst>
                    </a:gridCol>
                  </a:tblGrid>
                  <a:tr h="258415">
                    <a:tc gridSpan="3">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Radio de curvatura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98320061"/>
                      </a:ext>
                    </a:extLst>
                  </a:tr>
                  <a:tr h="297709">
                    <a:tc>
                      <a:txBody>
                        <a:bodyPr/>
                        <a:lstStyle/>
                        <a:p>
                          <a:endParaRPr lang="en-US"/>
                        </a:p>
                      </a:txBody>
                      <a:tcPr marL="44450" marR="44450" marT="0" marB="0" anchor="b">
                        <a:blipFill>
                          <a:blip r:embed="rId4"/>
                          <a:stretch>
                            <a:fillRect l="-357" t="-97917" r="-120357" b="-120833"/>
                          </a:stretch>
                        </a:blipFill>
                      </a:tcP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18,4150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18,50 m</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294476066"/>
                      </a:ext>
                    </a:extLst>
                  </a:tr>
                  <a:tr h="258415">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18,50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vMerge="1">
                      <a:txBody>
                        <a:bodyPr/>
                        <a:lstStyle/>
                        <a:p>
                          <a:endParaRPr lang="en-US"/>
                        </a:p>
                      </a:txBody>
                      <a:tcPr/>
                    </a:tc>
                    <a:extLst>
                      <a:ext uri="{0D108BD9-81ED-4DB2-BD59-A6C34878D82A}">
                        <a16:rowId xmlns:a16="http://schemas.microsoft.com/office/drawing/2014/main" val="2298788348"/>
                      </a:ext>
                    </a:extLst>
                  </a:tr>
                </a:tbl>
              </a:graphicData>
            </a:graphic>
          </p:graphicFrame>
        </mc:Fallback>
      </mc:AlternateContent>
      <mc:AlternateContent xmlns:mc="http://schemas.openxmlformats.org/markup-compatibility/2006" xmlns:a14="http://schemas.microsoft.com/office/drawing/2010/main">
        <mc:Choice Requires="a14">
          <p:sp>
            <p:nvSpPr>
              <p:cNvPr id="30" name="CuadroTexto 31"/>
              <p:cNvSpPr txBox="1"/>
              <p:nvPr/>
            </p:nvSpPr>
            <p:spPr>
              <a:xfrm>
                <a:off x="1633561" y="5013692"/>
                <a:ext cx="1054391" cy="215444"/>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t">
                <a:spAutoFit/>
              </a:bodyPr>
              <a:lstStyle/>
              <a:p>
                <a:pPr>
                  <a:spcAft>
                    <a:spcPts val="0"/>
                  </a:spcAft>
                </a:pPr>
                <a14:m>
                  <m:oMathPara xmlns:m="http://schemas.openxmlformats.org/officeDocument/2006/math">
                    <m:oMathParaPr>
                      <m:jc m:val="centerGroup"/>
                    </m:oMathParaPr>
                    <m:oMath xmlns:m="http://schemas.openxmlformats.org/officeDocument/2006/math">
                      <m:r>
                        <a:rPr lang="es-EC"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𝑅</m:t>
                      </m:r>
                      <m:r>
                        <a:rPr lang="es-EC"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s-EC"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𝑑𝑖𝑠𝑒</m:t>
                      </m:r>
                      <m:r>
                        <a:rPr lang="es-EC"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ñ</m:t>
                      </m:r>
                      <m:r>
                        <a:rPr lang="es-EC"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m:t>
                      </m:r>
                      <m:r>
                        <a:rPr lang="es-EC"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s-EC" sz="1100">
                          <a:solidFill>
                            <a:srgbClr val="000000"/>
                          </a:solidFill>
                          <a:effectLst/>
                          <a:latin typeface="Cambria Math" panose="02040503050406030204" pitchFamily="18" charset="0"/>
                          <a:ea typeface="Times New Roman" panose="02020603050405020304" pitchFamily="18" charset="0"/>
                        </a:rPr>
                        <m:t>(</m:t>
                      </m:r>
                      <m:r>
                        <m:rPr>
                          <m:sty m:val="p"/>
                        </m:rPr>
                        <a:rPr lang="es-EC" sz="1100">
                          <a:solidFill>
                            <a:srgbClr val="000000"/>
                          </a:solidFill>
                          <a:effectLst/>
                          <a:latin typeface="Cambria Math" panose="02040503050406030204" pitchFamily="18" charset="0"/>
                          <a:ea typeface="Times New Roman" panose="02020603050405020304" pitchFamily="18" charset="0"/>
                        </a:rPr>
                        <m:t>m</m:t>
                      </m:r>
                      <m:r>
                        <a:rPr lang="es-EC" sz="1100">
                          <a:solidFill>
                            <a:srgbClr val="000000"/>
                          </a:solidFill>
                          <a:effectLst/>
                          <a:latin typeface="Cambria Math" panose="02040503050406030204" pitchFamily="18" charset="0"/>
                          <a:ea typeface="Times New Roman" panose="02020603050405020304" pitchFamily="18" charset="0"/>
                        </a:rPr>
                        <m:t>)</m:t>
                      </m:r>
                      <m:r>
                        <a:rPr lang="es-EC"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1600" dirty="0">
                  <a:effectLst/>
                  <a:latin typeface="Times New Roman" panose="02020603050405020304" pitchFamily="18" charset="0"/>
                  <a:ea typeface="Times New Roman" panose="02020603050405020304" pitchFamily="18" charset="0"/>
                </a:endParaRPr>
              </a:p>
            </p:txBody>
          </p:sp>
        </mc:Choice>
        <mc:Fallback xmlns="">
          <p:sp>
            <p:nvSpPr>
              <p:cNvPr id="30" name="CuadroTexto 31"/>
              <p:cNvSpPr txBox="1">
                <a:spLocks noRot="1" noChangeAspect="1" noMove="1" noResize="1" noEditPoints="1" noAdjustHandles="1" noChangeArrowheads="1" noChangeShapeType="1" noTextEdit="1"/>
              </p:cNvSpPr>
              <p:nvPr/>
            </p:nvSpPr>
            <p:spPr>
              <a:xfrm>
                <a:off x="1633561" y="5013692"/>
                <a:ext cx="1054391" cy="215444"/>
              </a:xfrm>
              <a:prstGeom prst="rect">
                <a:avLst/>
              </a:prstGeom>
              <a:blipFill>
                <a:blip r:embed="rId5"/>
                <a:stretch>
                  <a:fillRect l="-3468" r="-578" b="-22222"/>
                </a:stretch>
              </a:blipFill>
            </p:spPr>
            <p:txBody>
              <a:bodyPr/>
              <a:lstStyle/>
              <a:p>
                <a:r>
                  <a:rPr lang="en-US">
                    <a:noFill/>
                  </a:rPr>
                  <a:t> </a:t>
                </a:r>
              </a:p>
            </p:txBody>
          </p:sp>
        </mc:Fallback>
      </mc:AlternateContent>
      <p:sp>
        <p:nvSpPr>
          <p:cNvPr id="13" name="Rectángulo 12"/>
          <p:cNvSpPr/>
          <p:nvPr/>
        </p:nvSpPr>
        <p:spPr>
          <a:xfrm>
            <a:off x="2853693" y="1718725"/>
            <a:ext cx="1454765" cy="307777"/>
          </a:xfrm>
          <a:prstGeom prst="rect">
            <a:avLst/>
          </a:prstGeom>
        </p:spPr>
        <p:txBody>
          <a:bodyPr wrap="square">
            <a:spAutoFit/>
          </a:bodyPr>
          <a:lstStyle/>
          <a:p>
            <a:r>
              <a:rPr lang="es-MX" sz="1400" b="1" dirty="0" smtClean="0">
                <a:latin typeface="Times New Roman" panose="02020603050405020304" pitchFamily="18" charset="0"/>
                <a:cs typeface="Times New Roman" panose="02020603050405020304" pitchFamily="18" charset="0"/>
              </a:rPr>
              <a:t>Eje central</a:t>
            </a:r>
            <a:endParaRPr lang="en-US" sz="1400" b="1" dirty="0">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a:blip r:embed="rId6"/>
          <a:stretch>
            <a:fillRect/>
          </a:stretch>
        </p:blipFill>
        <p:spPr>
          <a:xfrm>
            <a:off x="6843484" y="2398604"/>
            <a:ext cx="4373680" cy="2015993"/>
          </a:xfrm>
          <a:prstGeom prst="rect">
            <a:avLst/>
          </a:prstGeom>
        </p:spPr>
      </p:pic>
      <p:sp>
        <p:nvSpPr>
          <p:cNvPr id="5" name="Marcador de fecha 4"/>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506348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6428014"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DISEÑO DE OBRAS HIDRÁULICAS</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403859" y="596535"/>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Aliviadero</a:t>
            </a:r>
            <a:endParaRPr lang="en-US" sz="2400" b="1" i="1" dirty="0">
              <a:latin typeface="Times New Roman" panose="02020603050405020304" pitchFamily="18" charset="0"/>
              <a:cs typeface="Times New Roman" panose="02020603050405020304" pitchFamily="18" charset="0"/>
            </a:endParaRPr>
          </a:p>
        </p:txBody>
      </p:sp>
      <p:sp>
        <p:nvSpPr>
          <p:cNvPr id="26" name="Rectángulo 25"/>
          <p:cNvSpPr/>
          <p:nvPr/>
        </p:nvSpPr>
        <p:spPr>
          <a:xfrm>
            <a:off x="2245616" y="1202251"/>
            <a:ext cx="1464955" cy="307777"/>
          </a:xfrm>
          <a:prstGeom prst="rect">
            <a:avLst/>
          </a:prstGeom>
        </p:spPr>
        <p:txBody>
          <a:bodyPr wrap="square">
            <a:spAutoFit/>
          </a:bodyPr>
          <a:lstStyle/>
          <a:p>
            <a:r>
              <a:rPr lang="es-MX" sz="1400" b="1" dirty="0" smtClean="0">
                <a:latin typeface="Times New Roman" panose="02020603050405020304" pitchFamily="18" charset="0"/>
                <a:cs typeface="Times New Roman" panose="02020603050405020304" pitchFamily="18" charset="0"/>
              </a:rPr>
              <a:t>Eje Izquierdo</a:t>
            </a:r>
            <a:endParaRPr lang="en-US" sz="1400" b="1" dirty="0">
              <a:latin typeface="Times New Roman" panose="02020603050405020304" pitchFamily="18" charset="0"/>
              <a:cs typeface="Times New Roman" panose="02020603050405020304" pitchFamily="18" charset="0"/>
            </a:endParaRPr>
          </a:p>
        </p:txBody>
      </p:sp>
      <p:sp>
        <p:nvSpPr>
          <p:cNvPr id="15" name="Rectángulo 14"/>
          <p:cNvSpPr/>
          <p:nvPr/>
        </p:nvSpPr>
        <p:spPr>
          <a:xfrm>
            <a:off x="8541822" y="1229724"/>
            <a:ext cx="1464955" cy="307777"/>
          </a:xfrm>
          <a:prstGeom prst="rect">
            <a:avLst/>
          </a:prstGeom>
        </p:spPr>
        <p:txBody>
          <a:bodyPr wrap="square">
            <a:spAutoFit/>
          </a:bodyPr>
          <a:lstStyle/>
          <a:p>
            <a:r>
              <a:rPr lang="es-MX" sz="1400" b="1" dirty="0" smtClean="0">
                <a:latin typeface="Times New Roman" panose="02020603050405020304" pitchFamily="18" charset="0"/>
                <a:cs typeface="Times New Roman" panose="02020603050405020304" pitchFamily="18" charset="0"/>
              </a:rPr>
              <a:t>Eje Derecho</a:t>
            </a:r>
            <a:endParaRPr lang="en-US" sz="14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8" name="Tabla 7"/>
              <p:cNvGraphicFramePr>
                <a:graphicFrameLocks noGrp="1"/>
              </p:cNvGraphicFramePr>
              <p:nvPr>
                <p:extLst>
                  <p:ext uri="{D42A27DB-BD31-4B8C-83A1-F6EECF244321}">
                    <p14:modId xmlns:p14="http://schemas.microsoft.com/office/powerpoint/2010/main" val="768315817"/>
                  </p:ext>
                </p:extLst>
              </p:nvPr>
            </p:nvGraphicFramePr>
            <p:xfrm>
              <a:off x="6528036" y="1510028"/>
              <a:ext cx="5010142" cy="1563373"/>
            </p:xfrm>
            <a:graphic>
              <a:graphicData uri="http://schemas.openxmlformats.org/drawingml/2006/table">
                <a:tbl>
                  <a:tblPr firstRow="1" firstCol="1" bandRow="1">
                    <a:tableStyleId>{5C22544A-7EE6-4342-B048-85BDC9FD1C3A}</a:tableStyleId>
                  </a:tblPr>
                  <a:tblGrid>
                    <a:gridCol w="1670702">
                      <a:extLst>
                        <a:ext uri="{9D8B030D-6E8A-4147-A177-3AD203B41FA5}">
                          <a16:colId xmlns:a16="http://schemas.microsoft.com/office/drawing/2014/main" xmlns="" val="2266623150"/>
                        </a:ext>
                      </a:extLst>
                    </a:gridCol>
                    <a:gridCol w="741078">
                      <a:extLst>
                        <a:ext uri="{9D8B030D-6E8A-4147-A177-3AD203B41FA5}">
                          <a16:colId xmlns:a16="http://schemas.microsoft.com/office/drawing/2014/main" xmlns="" val="2249654269"/>
                        </a:ext>
                      </a:extLst>
                    </a:gridCol>
                    <a:gridCol w="1670702">
                      <a:extLst>
                        <a:ext uri="{9D8B030D-6E8A-4147-A177-3AD203B41FA5}">
                          <a16:colId xmlns:a16="http://schemas.microsoft.com/office/drawing/2014/main" xmlns="" val="1018050887"/>
                        </a:ext>
                      </a:extLst>
                    </a:gridCol>
                    <a:gridCol w="927660">
                      <a:extLst>
                        <a:ext uri="{9D8B030D-6E8A-4147-A177-3AD203B41FA5}">
                          <a16:colId xmlns:a16="http://schemas.microsoft.com/office/drawing/2014/main" xmlns="" val="1575532348"/>
                        </a:ext>
                      </a:extLst>
                    </a:gridCol>
                  </a:tblGrid>
                  <a:tr h="168004">
                    <a:tc gridSpan="2">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RESULTADOS TRAMO 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RESULTADOS TRAMO 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xmlns="" val="544946020"/>
                      </a:ext>
                    </a:extLst>
                  </a:tr>
                  <a:tr h="168004">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Tirante Normal h</a:t>
                          </a:r>
                          <a:r>
                            <a:rPr lang="es-EC" sz="1000" baseline="-25000" dirty="0">
                              <a:effectLst/>
                              <a:latin typeface="Times New Roman" panose="02020603050405020304" pitchFamily="18" charset="0"/>
                              <a:cs typeface="Times New Roman" panose="02020603050405020304" pitchFamily="18" charset="0"/>
                            </a:rPr>
                            <a:t>o</a:t>
                          </a:r>
                          <a:r>
                            <a:rPr lang="es-EC" sz="1000" dirty="0">
                              <a:effectLst/>
                              <a:latin typeface="Times New Roman" panose="02020603050405020304" pitchFamily="18" charset="0"/>
                              <a:cs typeface="Times New Roman" panose="02020603050405020304" pitchFamily="18" charset="0"/>
                            </a:rPr>
                            <a:t>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3,234</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Tirante Normal h</a:t>
                          </a:r>
                          <a:r>
                            <a:rPr lang="es-EC" sz="1000" baseline="-25000" dirty="0">
                              <a:effectLst/>
                              <a:latin typeface="Times New Roman" panose="02020603050405020304" pitchFamily="18" charset="0"/>
                              <a:cs typeface="Times New Roman" panose="02020603050405020304" pitchFamily="18" charset="0"/>
                            </a:rPr>
                            <a:t>o</a:t>
                          </a:r>
                          <a:r>
                            <a:rPr lang="es-EC" sz="1000" dirty="0">
                              <a:effectLst/>
                              <a:latin typeface="Times New Roman" panose="02020603050405020304" pitchFamily="18" charset="0"/>
                              <a:cs typeface="Times New Roman" panose="02020603050405020304" pitchFamily="18" charset="0"/>
                            </a:rPr>
                            <a:t>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1,12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55324985"/>
                      </a:ext>
                    </a:extLst>
                  </a:tr>
                  <a:tr h="168004">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Tirante critico h</a:t>
                          </a:r>
                          <a:r>
                            <a:rPr lang="es-EC" sz="1000" baseline="-25000" dirty="0">
                              <a:effectLst/>
                              <a:latin typeface="Times New Roman" panose="02020603050405020304" pitchFamily="18" charset="0"/>
                              <a:cs typeface="Times New Roman" panose="02020603050405020304" pitchFamily="18" charset="0"/>
                            </a:rPr>
                            <a:t>cr</a:t>
                          </a:r>
                          <a:r>
                            <a:rPr lang="es-EC" sz="1000" dirty="0">
                              <a:effectLst/>
                              <a:latin typeface="Times New Roman" panose="02020603050405020304" pitchFamily="18" charset="0"/>
                              <a:cs typeface="Times New Roman" panose="02020603050405020304" pitchFamily="18" charset="0"/>
                            </a:rPr>
                            <a:t> (m)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5,68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Tirante critico h</a:t>
                          </a:r>
                          <a:r>
                            <a:rPr lang="es-EC" sz="1000" baseline="-25000" dirty="0">
                              <a:effectLst/>
                              <a:latin typeface="Times New Roman" panose="02020603050405020304" pitchFamily="18" charset="0"/>
                              <a:cs typeface="Times New Roman" panose="02020603050405020304" pitchFamily="18" charset="0"/>
                            </a:rPr>
                            <a:t>cr</a:t>
                          </a:r>
                          <a:r>
                            <a:rPr lang="es-EC" sz="1000" dirty="0">
                              <a:effectLst/>
                              <a:latin typeface="Times New Roman" panose="02020603050405020304" pitchFamily="18" charset="0"/>
                              <a:cs typeface="Times New Roman" panose="02020603050405020304" pitchFamily="18" charset="0"/>
                            </a:rPr>
                            <a:t>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5,68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224322"/>
                      </a:ext>
                    </a:extLst>
                  </a:tr>
                  <a:tr h="190429">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Longitud del tramo (L) (m)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440,00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Longitud del tramo (L)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136,00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941130474"/>
                      </a:ext>
                    </a:extLst>
                  </a:tr>
                  <a:tr h="221090">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100" i="1">
                                        <a:effectLst/>
                                        <a:latin typeface="Cambria Math"/>
                                      </a:rPr>
                                    </m:ctrlPr>
                                  </m:sSubPr>
                                  <m:e>
                                    <m:r>
                                      <a:rPr lang="es-EC" sz="1100">
                                        <a:effectLst/>
                                        <a:latin typeface="Cambria Math"/>
                                      </a:rPr>
                                      <m:t>h</m:t>
                                    </m:r>
                                  </m:e>
                                  <m:sub>
                                    <m:r>
                                      <a:rPr lang="es-EC" sz="1100">
                                        <a:effectLst/>
                                        <a:latin typeface="Cambria Math"/>
                                      </a:rPr>
                                      <m:t>1</m:t>
                                    </m:r>
                                  </m:sub>
                                </m:sSub>
                                <m:r>
                                  <a:rPr lang="es-EC" sz="1000">
                                    <a:effectLst/>
                                    <a:latin typeface="Cambria Math"/>
                                  </a:rPr>
                                  <m:t>(</m:t>
                                </m:r>
                                <m:r>
                                  <m:rPr>
                                    <m:sty m:val="p"/>
                                  </m:rPr>
                                  <a:rPr lang="es-EC" sz="1000">
                                    <a:effectLst/>
                                    <a:latin typeface="Cambria Math"/>
                                  </a:rPr>
                                  <m:t>m</m:t>
                                </m:r>
                                <m:r>
                                  <a:rPr lang="es-EC" sz="1000">
                                    <a:effectLst/>
                                    <a:latin typeface="Cambria Math"/>
                                  </a:rPr>
                                  <m:t>)</m:t>
                                </m:r>
                                <m:r>
                                  <a:rPr lang="es-EC" sz="1100">
                                    <a:effectLst/>
                                    <a:latin typeface="Cambria Math"/>
                                  </a:rPr>
                                  <m:t>=</m:t>
                                </m:r>
                              </m:oMath>
                            </m:oMathPara>
                          </a14:m>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5,680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100" i="1">
                                        <a:effectLst/>
                                        <a:latin typeface="Cambria Math"/>
                                      </a:rPr>
                                    </m:ctrlPr>
                                  </m:sSubPr>
                                  <m:e>
                                    <m:r>
                                      <a:rPr lang="es-EC" sz="1100">
                                        <a:effectLst/>
                                        <a:latin typeface="Cambria Math"/>
                                      </a:rPr>
                                      <m:t>h</m:t>
                                    </m:r>
                                  </m:e>
                                  <m:sub>
                                    <m:r>
                                      <a:rPr lang="es-EC" sz="1100">
                                        <a:effectLst/>
                                        <a:latin typeface="Cambria Math"/>
                                      </a:rPr>
                                      <m:t>1</m:t>
                                    </m:r>
                                  </m:sub>
                                </m:sSub>
                                <m:r>
                                  <a:rPr lang="es-EC" sz="1100">
                                    <a:effectLst/>
                                    <a:latin typeface="Cambria Math"/>
                                  </a:rPr>
                                  <m:t> </m:t>
                                </m:r>
                                <m:r>
                                  <a:rPr lang="es-EC" sz="1000">
                                    <a:effectLst/>
                                    <a:latin typeface="Cambria Math"/>
                                  </a:rPr>
                                  <m:t>(</m:t>
                                </m:r>
                                <m:r>
                                  <m:rPr>
                                    <m:sty m:val="p"/>
                                  </m:rPr>
                                  <a:rPr lang="es-EC" sz="1000">
                                    <a:effectLst/>
                                    <a:latin typeface="Cambria Math"/>
                                  </a:rPr>
                                  <m:t>m</m:t>
                                </m:r>
                                <m:r>
                                  <a:rPr lang="es-EC" sz="1000">
                                    <a:effectLst/>
                                    <a:latin typeface="Cambria Math"/>
                                  </a:rPr>
                                  <m:t>)</m:t>
                                </m:r>
                              </m:oMath>
                            </m:oMathPara>
                          </a14:m>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3,607</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970727662"/>
                      </a:ext>
                    </a:extLst>
                  </a:tr>
                  <a:tr h="305224">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100" i="1">
                                        <a:effectLst/>
                                        <a:latin typeface="Cambria Math"/>
                                      </a:rPr>
                                    </m:ctrlPr>
                                  </m:sSubPr>
                                  <m:e>
                                    <m:r>
                                      <a:rPr lang="es-EC" sz="1100">
                                        <a:effectLst/>
                                        <a:latin typeface="Cambria Math"/>
                                      </a:rPr>
                                      <m:t>h</m:t>
                                    </m:r>
                                  </m:e>
                                  <m:sub>
                                    <m:r>
                                      <a:rPr lang="es-EC" sz="1100">
                                        <a:effectLst/>
                                        <a:latin typeface="Cambria Math"/>
                                      </a:rPr>
                                      <m:t>2</m:t>
                                    </m:r>
                                  </m:sub>
                                </m:sSub>
                                <m:r>
                                  <a:rPr lang="es-EC" sz="1100">
                                    <a:effectLst/>
                                    <a:latin typeface="Cambria Math"/>
                                  </a:rPr>
                                  <m:t> </m:t>
                                </m:r>
                                <m:r>
                                  <a:rPr lang="es-EC" sz="1000">
                                    <a:effectLst/>
                                    <a:latin typeface="Cambria Math"/>
                                  </a:rPr>
                                  <m:t>(</m:t>
                                </m:r>
                                <m:r>
                                  <m:rPr>
                                    <m:sty m:val="p"/>
                                  </m:rPr>
                                  <a:rPr lang="es-EC" sz="1000">
                                    <a:effectLst/>
                                    <a:latin typeface="Cambria Math"/>
                                  </a:rPr>
                                  <m:t>m</m:t>
                                </m:r>
                                <m:r>
                                  <a:rPr lang="es-EC" sz="1000">
                                    <a:effectLst/>
                                    <a:latin typeface="Cambria Math"/>
                                  </a:rPr>
                                  <m:t>)</m:t>
                                </m:r>
                                <m:r>
                                  <a:rPr lang="es-EC" sz="1100">
                                    <a:effectLst/>
                                    <a:latin typeface="Cambria Math"/>
                                  </a:rPr>
                                  <m:t>=</m:t>
                                </m:r>
                              </m:oMath>
                            </m:oMathPara>
                          </a14:m>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3,607</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100" i="1">
                                        <a:effectLst/>
                                        <a:latin typeface="Cambria Math"/>
                                      </a:rPr>
                                    </m:ctrlPr>
                                  </m:sSubPr>
                                  <m:e>
                                    <m:r>
                                      <a:rPr lang="es-EC" sz="1100">
                                        <a:effectLst/>
                                        <a:latin typeface="Cambria Math"/>
                                      </a:rPr>
                                      <m:t>h</m:t>
                                    </m:r>
                                  </m:e>
                                  <m:sub>
                                    <m:r>
                                      <a:rPr lang="es-EC" sz="1100">
                                        <a:effectLst/>
                                        <a:latin typeface="Cambria Math"/>
                                      </a:rPr>
                                      <m:t>2</m:t>
                                    </m:r>
                                  </m:sub>
                                </m:sSub>
                                <m:r>
                                  <a:rPr lang="es-EC" sz="1000">
                                    <a:effectLst/>
                                    <a:latin typeface="Cambria Math"/>
                                  </a:rPr>
                                  <m:t>(</m:t>
                                </m:r>
                                <m:r>
                                  <m:rPr>
                                    <m:sty m:val="p"/>
                                  </m:rPr>
                                  <a:rPr lang="es-EC" sz="1000">
                                    <a:effectLst/>
                                    <a:latin typeface="Cambria Math"/>
                                  </a:rPr>
                                  <m:t>m</m:t>
                                </m:r>
                                <m:r>
                                  <a:rPr lang="es-EC" sz="1000">
                                    <a:effectLst/>
                                    <a:latin typeface="Cambria Math"/>
                                  </a:rPr>
                                  <m:t>)</m:t>
                                </m:r>
                                <m:r>
                                  <a:rPr lang="es-EC" sz="1100">
                                    <a:effectLst/>
                                    <a:latin typeface="Cambria Math"/>
                                  </a:rPr>
                                  <m:t>=</m:t>
                                </m:r>
                              </m:oMath>
                            </m:oMathPara>
                          </a14:m>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1,461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14929972"/>
                      </a:ext>
                    </a:extLst>
                  </a:tr>
                  <a:tr h="342618">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r>
                                  <a:rPr lang="es-EC" sz="1100">
                                    <a:effectLst/>
                                    <a:latin typeface="Cambria Math"/>
                                  </a:rPr>
                                  <m:t>h</m:t>
                                </m:r>
                                <m:r>
                                  <a:rPr lang="es-EC" sz="1100">
                                    <a:effectLst/>
                                    <a:latin typeface="Cambria Math"/>
                                  </a:rPr>
                                  <m:t>=</m:t>
                                </m:r>
                                <m:r>
                                  <a:rPr lang="es-EC" sz="1100">
                                    <a:effectLst/>
                                    <a:latin typeface="Cambria Math"/>
                                  </a:rPr>
                                  <m:t>𝑦</m:t>
                                </m:r>
                                <m:r>
                                  <a:rPr lang="es-EC" sz="1100">
                                    <a:effectLst/>
                                    <a:latin typeface="Cambria Math"/>
                                  </a:rPr>
                                  <m:t>=</m:t>
                                </m:r>
                              </m:oMath>
                            </m:oMathPara>
                          </a14:m>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3,607</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1,461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564565689"/>
                      </a:ext>
                    </a:extLst>
                  </a:tr>
                </a:tbl>
              </a:graphicData>
            </a:graphic>
          </p:graphicFrame>
        </mc:Choice>
        <mc:Fallback xmlns="">
          <p:graphicFrame>
            <p:nvGraphicFramePr>
              <p:cNvPr id="8" name="Tabla 7"/>
              <p:cNvGraphicFramePr>
                <a:graphicFrameLocks noGrp="1"/>
              </p:cNvGraphicFramePr>
              <p:nvPr>
                <p:extLst>
                  <p:ext uri="{D42A27DB-BD31-4B8C-83A1-F6EECF244321}">
                    <p14:modId xmlns:p14="http://schemas.microsoft.com/office/powerpoint/2010/main" val="768315817"/>
                  </p:ext>
                </p:extLst>
              </p:nvPr>
            </p:nvGraphicFramePr>
            <p:xfrm>
              <a:off x="6528036" y="1510028"/>
              <a:ext cx="5010142" cy="1563373"/>
            </p:xfrm>
            <a:graphic>
              <a:graphicData uri="http://schemas.openxmlformats.org/drawingml/2006/table">
                <a:tbl>
                  <a:tblPr firstRow="1" firstCol="1" bandRow="1">
                    <a:tableStyleId>{5C22544A-7EE6-4342-B048-85BDC9FD1C3A}</a:tableStyleId>
                  </a:tblPr>
                  <a:tblGrid>
                    <a:gridCol w="1670702">
                      <a:extLst>
                        <a:ext uri="{9D8B030D-6E8A-4147-A177-3AD203B41FA5}">
                          <a16:colId xmlns:a16="http://schemas.microsoft.com/office/drawing/2014/main" val="2266623150"/>
                        </a:ext>
                      </a:extLst>
                    </a:gridCol>
                    <a:gridCol w="741078">
                      <a:extLst>
                        <a:ext uri="{9D8B030D-6E8A-4147-A177-3AD203B41FA5}">
                          <a16:colId xmlns:a16="http://schemas.microsoft.com/office/drawing/2014/main" val="2249654269"/>
                        </a:ext>
                      </a:extLst>
                    </a:gridCol>
                    <a:gridCol w="1670702">
                      <a:extLst>
                        <a:ext uri="{9D8B030D-6E8A-4147-A177-3AD203B41FA5}">
                          <a16:colId xmlns:a16="http://schemas.microsoft.com/office/drawing/2014/main" val="1018050887"/>
                        </a:ext>
                      </a:extLst>
                    </a:gridCol>
                    <a:gridCol w="927660">
                      <a:extLst>
                        <a:ext uri="{9D8B030D-6E8A-4147-A177-3AD203B41FA5}">
                          <a16:colId xmlns:a16="http://schemas.microsoft.com/office/drawing/2014/main" val="1575532348"/>
                        </a:ext>
                      </a:extLst>
                    </a:gridCol>
                  </a:tblGrid>
                  <a:tr h="168004">
                    <a:tc gridSpan="2">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RESULTADOS TRAMO 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RESULTADOS TRAMO 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544946020"/>
                      </a:ext>
                    </a:extLst>
                  </a:tr>
                  <a:tr h="168004">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Tirante Normal h</a:t>
                          </a:r>
                          <a:r>
                            <a:rPr lang="es-EC" sz="1000" baseline="-25000">
                              <a:effectLst/>
                              <a:latin typeface="Times New Roman" panose="02020603050405020304" pitchFamily="18" charset="0"/>
                              <a:cs typeface="Times New Roman" panose="02020603050405020304" pitchFamily="18" charset="0"/>
                            </a:rPr>
                            <a:t>o</a:t>
                          </a:r>
                          <a:r>
                            <a:rPr lang="es-EC" sz="1000">
                              <a:effectLst/>
                              <a:latin typeface="Times New Roman" panose="02020603050405020304" pitchFamily="18" charset="0"/>
                              <a:cs typeface="Times New Roman" panose="02020603050405020304" pitchFamily="18" charset="0"/>
                            </a:rPr>
                            <a:t> (m)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3,234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Tirante Normal h</a:t>
                          </a:r>
                          <a:r>
                            <a:rPr lang="es-EC" sz="1000" baseline="-25000">
                              <a:effectLst/>
                              <a:latin typeface="Times New Roman" panose="02020603050405020304" pitchFamily="18" charset="0"/>
                              <a:cs typeface="Times New Roman" panose="02020603050405020304" pitchFamily="18" charset="0"/>
                            </a:rPr>
                            <a:t>o</a:t>
                          </a:r>
                          <a:r>
                            <a:rPr lang="es-EC" sz="1000">
                              <a:effectLst/>
                              <a:latin typeface="Times New Roman" panose="02020603050405020304" pitchFamily="18" charset="0"/>
                              <a:cs typeface="Times New Roman" panose="02020603050405020304" pitchFamily="18" charset="0"/>
                            </a:rPr>
                            <a:t> (m)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1,12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5324985"/>
                      </a:ext>
                    </a:extLst>
                  </a:tr>
                  <a:tr h="168004">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Tirante critico h</a:t>
                          </a:r>
                          <a:r>
                            <a:rPr lang="es-EC" sz="1000" baseline="-25000">
                              <a:effectLst/>
                              <a:latin typeface="Times New Roman" panose="02020603050405020304" pitchFamily="18" charset="0"/>
                              <a:cs typeface="Times New Roman" panose="02020603050405020304" pitchFamily="18" charset="0"/>
                            </a:rPr>
                            <a:t>cr</a:t>
                          </a:r>
                          <a:r>
                            <a:rPr lang="es-EC" sz="1000">
                              <a:effectLst/>
                              <a:latin typeface="Times New Roman" panose="02020603050405020304" pitchFamily="18" charset="0"/>
                              <a:cs typeface="Times New Roman" panose="02020603050405020304" pitchFamily="18" charset="0"/>
                            </a:rPr>
                            <a:t> (m)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5,68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Tirante critico h</a:t>
                          </a:r>
                          <a:r>
                            <a:rPr lang="es-EC" sz="1000" baseline="-25000">
                              <a:effectLst/>
                              <a:latin typeface="Times New Roman" panose="02020603050405020304" pitchFamily="18" charset="0"/>
                              <a:cs typeface="Times New Roman" panose="02020603050405020304" pitchFamily="18" charset="0"/>
                            </a:rPr>
                            <a:t>cr</a:t>
                          </a:r>
                          <a:r>
                            <a:rPr lang="es-EC" sz="1000">
                              <a:effectLst/>
                              <a:latin typeface="Times New Roman" panose="02020603050405020304" pitchFamily="18" charset="0"/>
                              <a:cs typeface="Times New Roman" panose="02020603050405020304" pitchFamily="18" charset="0"/>
                            </a:rPr>
                            <a:t> (m)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5,68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24322"/>
                      </a:ext>
                    </a:extLst>
                  </a:tr>
                  <a:tr h="190429">
                    <a:tc>
                      <a:txBody>
                        <a:bodyPr/>
                        <a:lstStyle/>
                        <a:p>
                          <a:pPr>
                            <a:lnSpc>
                              <a:spcPct val="107000"/>
                            </a:lnSpc>
                            <a:spcAft>
                              <a:spcPts val="0"/>
                            </a:spcAft>
                          </a:pPr>
                          <a:r>
                            <a:rPr lang="es-EC" sz="1000">
                              <a:effectLst/>
                              <a:latin typeface="Times New Roman" panose="02020603050405020304" pitchFamily="18" charset="0"/>
                              <a:cs typeface="Times New Roman" panose="02020603050405020304" pitchFamily="18" charset="0"/>
                            </a:rPr>
                            <a:t>Longitud del tramo (L) (m)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440,00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a:effectLst/>
                              <a:latin typeface="Times New Roman" panose="02020603050405020304" pitchFamily="18" charset="0"/>
                              <a:cs typeface="Times New Roman" panose="02020603050405020304" pitchFamily="18" charset="0"/>
                            </a:rPr>
                            <a:t>Longitud del tramo (L) (m)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136,00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1130474"/>
                      </a:ext>
                    </a:extLst>
                  </a:tr>
                  <a:tr h="221090">
                    <a:tc>
                      <a:txBody>
                        <a:bodyPr/>
                        <a:lstStyle/>
                        <a:p>
                          <a:endParaRPr lang="en-US"/>
                        </a:p>
                      </a:txBody>
                      <a:tcPr marL="68580" marR="68580" marT="0" marB="0" anchor="b">
                        <a:blipFill>
                          <a:blip r:embed="rId2"/>
                          <a:stretch>
                            <a:fillRect l="-365" t="-336111" r="-201825" b="-311111"/>
                          </a:stretch>
                        </a:blipFill>
                      </a:tcPr>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5,680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a:p>
                      </a:txBody>
                      <a:tcPr marL="68580" marR="68580" marT="0" marB="0" anchor="b">
                        <a:blipFill>
                          <a:blip r:embed="rId2"/>
                          <a:stretch>
                            <a:fillRect l="-144364" t="-336111" r="-56727" b="-311111"/>
                          </a:stretch>
                        </a:blipFill>
                      </a:tcPr>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3,607</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0727662"/>
                      </a:ext>
                    </a:extLst>
                  </a:tr>
                  <a:tr h="305224">
                    <a:tc>
                      <a:txBody>
                        <a:bodyPr/>
                        <a:lstStyle/>
                        <a:p>
                          <a:endParaRPr lang="en-US"/>
                        </a:p>
                      </a:txBody>
                      <a:tcPr marL="68580" marR="68580" marT="0" marB="0" anchor="b">
                        <a:blipFill>
                          <a:blip r:embed="rId2"/>
                          <a:stretch>
                            <a:fillRect l="-365" t="-314000" r="-201825" b="-124000"/>
                          </a:stretch>
                        </a:blipFill>
                      </a:tcPr>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3,607</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a:p>
                      </a:txBody>
                      <a:tcPr marL="68580" marR="68580" marT="0" marB="0" anchor="b">
                        <a:blipFill>
                          <a:blip r:embed="rId2"/>
                          <a:stretch>
                            <a:fillRect l="-144364" t="-314000" r="-56727" b="-124000"/>
                          </a:stretch>
                        </a:blipFill>
                      </a:tcPr>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1,461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4929972"/>
                      </a:ext>
                    </a:extLst>
                  </a:tr>
                  <a:tr h="342618">
                    <a:tc>
                      <a:txBody>
                        <a:bodyPr/>
                        <a:lstStyle/>
                        <a:p>
                          <a:endParaRPr lang="en-US"/>
                        </a:p>
                      </a:txBody>
                      <a:tcPr marL="68580" marR="68580" marT="0" marB="0" anchor="b">
                        <a:blipFill>
                          <a:blip r:embed="rId2"/>
                          <a:stretch>
                            <a:fillRect l="-365" t="-363158" r="-201825" b="-8772"/>
                          </a:stretch>
                        </a:blipFill>
                      </a:tcPr>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3,607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1,461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64565689"/>
                      </a:ext>
                    </a:extLst>
                  </a:tr>
                </a:tbl>
              </a:graphicData>
            </a:graphic>
          </p:graphicFrame>
        </mc:Fallback>
      </mc:AlternateContent>
      <mc:AlternateContent xmlns:mc="http://schemas.openxmlformats.org/markup-compatibility/2006" xmlns:a14="http://schemas.microsoft.com/office/drawing/2010/main">
        <mc:Choice Requires="a14">
          <p:sp>
            <p:nvSpPr>
              <p:cNvPr id="34" name="Cuadro de texto 72"/>
              <p:cNvSpPr txBox="1"/>
              <p:nvPr/>
            </p:nvSpPr>
            <p:spPr>
              <a:xfrm>
                <a:off x="9521002" y="2896250"/>
                <a:ext cx="485775" cy="163512"/>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t">
                <a:spAutoFit/>
              </a:bodyPr>
              <a:lstStyle/>
              <a:p>
                <a:pPr>
                  <a:spcAft>
                    <a:spcPts val="0"/>
                  </a:spcAft>
                </a:pPr>
                <a14:m>
                  <m:oMathPara xmlns:m="http://schemas.openxmlformats.org/officeDocument/2006/math">
                    <m:oMathParaPr>
                      <m:jc m:val="centerGroup"/>
                    </m:oMathParaPr>
                    <m:oMath xmlns:m="http://schemas.openxmlformats.org/officeDocument/2006/math">
                      <m:r>
                        <a:rPr lang="es-EC"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r>
                        <a:rPr lang="es-EC"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s-EC"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s-EC"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200" dirty="0">
                  <a:effectLst/>
                  <a:latin typeface="Times New Roman" panose="02020603050405020304" pitchFamily="18" charset="0"/>
                  <a:ea typeface="Times New Roman" panose="02020603050405020304" pitchFamily="18" charset="0"/>
                </a:endParaRPr>
              </a:p>
            </p:txBody>
          </p:sp>
        </mc:Choice>
        <mc:Fallback xmlns="">
          <p:sp>
            <p:nvSpPr>
              <p:cNvPr id="34" name="Cuadro de texto 72"/>
              <p:cNvSpPr txBox="1">
                <a:spLocks noRot="1" noChangeAspect="1" noMove="1" noResize="1" noEditPoints="1" noAdjustHandles="1" noChangeArrowheads="1" noChangeShapeType="1" noTextEdit="1"/>
              </p:cNvSpPr>
              <p:nvPr/>
            </p:nvSpPr>
            <p:spPr>
              <a:xfrm>
                <a:off x="9521002" y="2896250"/>
                <a:ext cx="485775" cy="163512"/>
              </a:xfrm>
              <a:prstGeom prst="rect">
                <a:avLst/>
              </a:prstGeom>
              <a:blipFill>
                <a:blip r:embed="rId3"/>
                <a:stretch>
                  <a:fillRect l="-11250" r="-6250"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Tabla 8"/>
              <p:cNvGraphicFramePr>
                <a:graphicFrameLocks noGrp="1"/>
              </p:cNvGraphicFramePr>
              <p:nvPr>
                <p:extLst>
                  <p:ext uri="{D42A27DB-BD31-4B8C-83A1-F6EECF244321}">
                    <p14:modId xmlns:p14="http://schemas.microsoft.com/office/powerpoint/2010/main" val="3547053701"/>
                  </p:ext>
                </p:extLst>
              </p:nvPr>
            </p:nvGraphicFramePr>
            <p:xfrm>
              <a:off x="368300" y="1537502"/>
              <a:ext cx="4851399" cy="1637497"/>
            </p:xfrm>
            <a:graphic>
              <a:graphicData uri="http://schemas.openxmlformats.org/drawingml/2006/table">
                <a:tbl>
                  <a:tblPr firstRow="1" firstCol="1" bandRow="1">
                    <a:tableStyleId>{5C22544A-7EE6-4342-B048-85BDC9FD1C3A}</a:tableStyleId>
                  </a:tblPr>
                  <a:tblGrid>
                    <a:gridCol w="1680318">
                      <a:extLst>
                        <a:ext uri="{9D8B030D-6E8A-4147-A177-3AD203B41FA5}">
                          <a16:colId xmlns:a16="http://schemas.microsoft.com/office/drawing/2014/main" xmlns="" val="343920423"/>
                        </a:ext>
                      </a:extLst>
                    </a:gridCol>
                    <a:gridCol w="651592">
                      <a:extLst>
                        <a:ext uri="{9D8B030D-6E8A-4147-A177-3AD203B41FA5}">
                          <a16:colId xmlns:a16="http://schemas.microsoft.com/office/drawing/2014/main" xmlns="" val="1552097884"/>
                        </a:ext>
                      </a:extLst>
                    </a:gridCol>
                    <a:gridCol w="1679002">
                      <a:extLst>
                        <a:ext uri="{9D8B030D-6E8A-4147-A177-3AD203B41FA5}">
                          <a16:colId xmlns:a16="http://schemas.microsoft.com/office/drawing/2014/main" xmlns="" val="563937218"/>
                        </a:ext>
                      </a:extLst>
                    </a:gridCol>
                    <a:gridCol w="840487">
                      <a:extLst>
                        <a:ext uri="{9D8B030D-6E8A-4147-A177-3AD203B41FA5}">
                          <a16:colId xmlns:a16="http://schemas.microsoft.com/office/drawing/2014/main" xmlns="" val="3016320246"/>
                        </a:ext>
                      </a:extLst>
                    </a:gridCol>
                  </a:tblGrid>
                  <a:tr h="226400">
                    <a:tc gridSpan="2">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RESULTADOS TRAMO 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RESULTADOS TRAMO 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xmlns="" val="4282282348"/>
                      </a:ext>
                    </a:extLst>
                  </a:tr>
                  <a:tr h="22640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Tirante Normal h</a:t>
                          </a:r>
                          <a:r>
                            <a:rPr lang="es-EC" sz="1000" baseline="-25000" dirty="0">
                              <a:effectLst/>
                              <a:latin typeface="Times New Roman" panose="02020603050405020304" pitchFamily="18" charset="0"/>
                              <a:cs typeface="Times New Roman" panose="02020603050405020304" pitchFamily="18" charset="0"/>
                            </a:rPr>
                            <a:t>o</a:t>
                          </a:r>
                          <a:r>
                            <a:rPr lang="es-EC" sz="1000" dirty="0">
                              <a:effectLst/>
                              <a:latin typeface="Times New Roman" panose="02020603050405020304" pitchFamily="18" charset="0"/>
                              <a:cs typeface="Times New Roman" panose="02020603050405020304" pitchFamily="18" charset="0"/>
                            </a:rPr>
                            <a:t>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smtClean="0">
                              <a:effectLst/>
                              <a:latin typeface="Times New Roman" panose="02020603050405020304" pitchFamily="18" charset="0"/>
                              <a:cs typeface="Times New Roman" panose="02020603050405020304" pitchFamily="18" charset="0"/>
                            </a:rPr>
                            <a:t>3,23</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Tirante Normal h</a:t>
                          </a:r>
                          <a:r>
                            <a:rPr lang="es-EC" sz="1000" baseline="-25000" dirty="0">
                              <a:effectLst/>
                              <a:latin typeface="Times New Roman" panose="02020603050405020304" pitchFamily="18" charset="0"/>
                              <a:cs typeface="Times New Roman" panose="02020603050405020304" pitchFamily="18" charset="0"/>
                            </a:rPr>
                            <a:t>o</a:t>
                          </a:r>
                          <a:r>
                            <a:rPr lang="es-EC" sz="1000" dirty="0">
                              <a:effectLst/>
                              <a:latin typeface="Times New Roman" panose="02020603050405020304" pitchFamily="18" charset="0"/>
                              <a:cs typeface="Times New Roman" panose="02020603050405020304" pitchFamily="18" charset="0"/>
                            </a:rPr>
                            <a:t>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1,12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3114107"/>
                      </a:ext>
                    </a:extLst>
                  </a:tr>
                  <a:tr h="22640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Tirante critico h</a:t>
                          </a:r>
                          <a:r>
                            <a:rPr lang="es-EC" sz="1000" baseline="-25000" dirty="0">
                              <a:effectLst/>
                              <a:latin typeface="Times New Roman" panose="02020603050405020304" pitchFamily="18" charset="0"/>
                              <a:cs typeface="Times New Roman" panose="02020603050405020304" pitchFamily="18" charset="0"/>
                            </a:rPr>
                            <a:t>cr</a:t>
                          </a:r>
                          <a:r>
                            <a:rPr lang="es-EC" sz="1000" dirty="0">
                              <a:effectLst/>
                              <a:latin typeface="Times New Roman" panose="02020603050405020304" pitchFamily="18" charset="0"/>
                              <a:cs typeface="Times New Roman" panose="02020603050405020304" pitchFamily="18" charset="0"/>
                            </a:rPr>
                            <a:t>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5,68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Tirante critico h</a:t>
                          </a:r>
                          <a:r>
                            <a:rPr lang="es-EC" sz="1000" baseline="-25000" dirty="0">
                              <a:effectLst/>
                              <a:latin typeface="Times New Roman" panose="02020603050405020304" pitchFamily="18" charset="0"/>
                              <a:cs typeface="Times New Roman" panose="02020603050405020304" pitchFamily="18" charset="0"/>
                            </a:rPr>
                            <a:t>cr </a:t>
                          </a:r>
                          <a:r>
                            <a:rPr lang="es-EC" sz="1000" dirty="0">
                              <a:effectLst/>
                              <a:latin typeface="Times New Roman" panose="02020603050405020304" pitchFamily="18" charset="0"/>
                              <a:cs typeface="Times New Roman" panose="02020603050405020304" pitchFamily="18" charset="0"/>
                            </a:rPr>
                            <a:t>(m)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5,68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490005768"/>
                      </a:ext>
                    </a:extLst>
                  </a:tr>
                  <a:tr h="193799">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Longitud del tramo (L) (m)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320,53</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Longitud del tramo (L) (m)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79,00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578216902"/>
                      </a:ext>
                    </a:extLst>
                  </a:tr>
                  <a:tr h="282567">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100" i="1">
                                        <a:effectLst/>
                                        <a:latin typeface="Cambria Math"/>
                                      </a:rPr>
                                    </m:ctrlPr>
                                  </m:sSubPr>
                                  <m:e>
                                    <m:r>
                                      <a:rPr lang="es-EC" sz="1100">
                                        <a:effectLst/>
                                        <a:latin typeface="Cambria Math"/>
                                      </a:rPr>
                                      <m:t>h</m:t>
                                    </m:r>
                                  </m:e>
                                  <m:sub>
                                    <m:r>
                                      <a:rPr lang="es-EC" sz="1100">
                                        <a:effectLst/>
                                        <a:latin typeface="Cambria Math"/>
                                      </a:rPr>
                                      <m:t>1</m:t>
                                    </m:r>
                                  </m:sub>
                                </m:sSub>
                                <m:r>
                                  <a:rPr lang="es-EC" sz="1100">
                                    <a:effectLst/>
                                    <a:latin typeface="Cambria Math"/>
                                  </a:rPr>
                                  <m:t> </m:t>
                                </m:r>
                                <m:r>
                                  <a:rPr lang="es-EC" sz="1000">
                                    <a:effectLst/>
                                    <a:latin typeface="Cambria Math"/>
                                  </a:rPr>
                                  <m:t>(</m:t>
                                </m:r>
                                <m:r>
                                  <m:rPr>
                                    <m:sty m:val="p"/>
                                  </m:rPr>
                                  <a:rPr lang="es-EC" sz="1000">
                                    <a:effectLst/>
                                    <a:latin typeface="Cambria Math"/>
                                  </a:rPr>
                                  <m:t>m</m:t>
                                </m:r>
                                <m:r>
                                  <a:rPr lang="es-EC" sz="1000">
                                    <a:effectLst/>
                                    <a:latin typeface="Cambria Math"/>
                                  </a:rPr>
                                  <m:t>)</m:t>
                                </m:r>
                              </m:oMath>
                            </m:oMathPara>
                          </a14:m>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5,680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100" i="1">
                                        <a:effectLst/>
                                        <a:latin typeface="Cambria Math"/>
                                      </a:rPr>
                                    </m:ctrlPr>
                                  </m:sSubPr>
                                  <m:e>
                                    <m:r>
                                      <a:rPr lang="es-EC" sz="1100">
                                        <a:effectLst/>
                                        <a:latin typeface="Cambria Math"/>
                                      </a:rPr>
                                      <m:t>h</m:t>
                                    </m:r>
                                  </m:e>
                                  <m:sub>
                                    <m:r>
                                      <a:rPr lang="es-EC" sz="1100">
                                        <a:effectLst/>
                                        <a:latin typeface="Cambria Math"/>
                                      </a:rPr>
                                      <m:t>1</m:t>
                                    </m:r>
                                  </m:sub>
                                </m:sSub>
                                <m:r>
                                  <a:rPr lang="es-EC" sz="1100">
                                    <a:effectLst/>
                                    <a:latin typeface="Cambria Math"/>
                                  </a:rPr>
                                  <m:t> </m:t>
                                </m:r>
                                <m:r>
                                  <a:rPr lang="es-EC" sz="1000">
                                    <a:effectLst/>
                                    <a:latin typeface="Cambria Math"/>
                                  </a:rPr>
                                  <m:t>(</m:t>
                                </m:r>
                                <m:r>
                                  <m:rPr>
                                    <m:sty m:val="p"/>
                                  </m:rPr>
                                  <a:rPr lang="es-EC" sz="1000">
                                    <a:effectLst/>
                                    <a:latin typeface="Cambria Math"/>
                                  </a:rPr>
                                  <m:t>m</m:t>
                                </m:r>
                                <m:r>
                                  <a:rPr lang="es-EC" sz="1000">
                                    <a:effectLst/>
                                    <a:latin typeface="Cambria Math"/>
                                  </a:rPr>
                                  <m:t>)</m:t>
                                </m:r>
                              </m:oMath>
                            </m:oMathPara>
                          </a14:m>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smtClean="0">
                              <a:effectLst/>
                              <a:latin typeface="Times New Roman" panose="02020603050405020304" pitchFamily="18" charset="0"/>
                              <a:cs typeface="Times New Roman" panose="02020603050405020304" pitchFamily="18" charset="0"/>
                            </a:rPr>
                            <a:t>3,75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522150353"/>
                      </a:ext>
                    </a:extLst>
                  </a:tr>
                  <a:tr h="252814">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100" i="1">
                                        <a:effectLst/>
                                        <a:latin typeface="Cambria Math"/>
                                      </a:rPr>
                                    </m:ctrlPr>
                                  </m:sSubPr>
                                  <m:e>
                                    <m:r>
                                      <a:rPr lang="es-EC" sz="1100">
                                        <a:effectLst/>
                                        <a:latin typeface="Cambria Math"/>
                                      </a:rPr>
                                      <m:t>h</m:t>
                                    </m:r>
                                  </m:e>
                                  <m:sub>
                                    <m:r>
                                      <a:rPr lang="es-EC" sz="1100">
                                        <a:effectLst/>
                                        <a:latin typeface="Cambria Math"/>
                                      </a:rPr>
                                      <m:t>2</m:t>
                                    </m:r>
                                  </m:sub>
                                </m:sSub>
                                <m:r>
                                  <a:rPr lang="es-EC" sz="1000">
                                    <a:effectLst/>
                                    <a:latin typeface="Cambria Math"/>
                                  </a:rPr>
                                  <m:t>(</m:t>
                                </m:r>
                                <m:r>
                                  <m:rPr>
                                    <m:sty m:val="p"/>
                                  </m:rPr>
                                  <a:rPr lang="es-EC" sz="1000">
                                    <a:effectLst/>
                                    <a:latin typeface="Cambria Math"/>
                                  </a:rPr>
                                  <m:t>m</m:t>
                                </m:r>
                                <m:r>
                                  <a:rPr lang="es-EC" sz="1000">
                                    <a:effectLst/>
                                    <a:latin typeface="Cambria Math"/>
                                  </a:rPr>
                                  <m:t>)</m:t>
                                </m:r>
                                <m:r>
                                  <a:rPr lang="es-EC" sz="1100">
                                    <a:effectLst/>
                                    <a:latin typeface="Cambria Math"/>
                                  </a:rPr>
                                  <m:t>=</m:t>
                                </m:r>
                              </m:oMath>
                            </m:oMathPara>
                          </a14:m>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smtClean="0">
                              <a:effectLst/>
                              <a:latin typeface="Times New Roman" panose="02020603050405020304" pitchFamily="18" charset="0"/>
                              <a:cs typeface="Times New Roman" panose="02020603050405020304" pitchFamily="18" charset="0"/>
                            </a:rPr>
                            <a:t>3,75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100" i="1">
                                        <a:effectLst/>
                                        <a:latin typeface="Cambria Math"/>
                                      </a:rPr>
                                    </m:ctrlPr>
                                  </m:sSubPr>
                                  <m:e>
                                    <m:r>
                                      <a:rPr lang="es-EC" sz="1100">
                                        <a:effectLst/>
                                        <a:latin typeface="Cambria Math"/>
                                      </a:rPr>
                                      <m:t>h</m:t>
                                    </m:r>
                                  </m:e>
                                  <m:sub>
                                    <m:r>
                                      <a:rPr lang="es-EC" sz="1100">
                                        <a:effectLst/>
                                        <a:latin typeface="Cambria Math"/>
                                      </a:rPr>
                                      <m:t>2</m:t>
                                    </m:r>
                                  </m:sub>
                                </m:sSub>
                                <m:r>
                                  <a:rPr lang="es-EC" sz="1000">
                                    <a:effectLst/>
                                    <a:latin typeface="Cambria Math"/>
                                  </a:rPr>
                                  <m:t>(</m:t>
                                </m:r>
                                <m:r>
                                  <m:rPr>
                                    <m:sty m:val="p"/>
                                  </m:rPr>
                                  <a:rPr lang="es-EC" sz="1000">
                                    <a:effectLst/>
                                    <a:latin typeface="Cambria Math"/>
                                  </a:rPr>
                                  <m:t>m</m:t>
                                </m:r>
                                <m:r>
                                  <a:rPr lang="es-EC" sz="1000">
                                    <a:effectLst/>
                                    <a:latin typeface="Cambria Math"/>
                                  </a:rPr>
                                  <m:t>)</m:t>
                                </m:r>
                                <m:r>
                                  <a:rPr lang="es-EC" sz="1100">
                                    <a:effectLst/>
                                    <a:latin typeface="Cambria Math"/>
                                  </a:rPr>
                                  <m:t>=</m:t>
                                </m:r>
                              </m:oMath>
                            </m:oMathPara>
                          </a14:m>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smtClean="0">
                              <a:effectLst/>
                              <a:latin typeface="Times New Roman" panose="02020603050405020304" pitchFamily="18" charset="0"/>
                              <a:cs typeface="Times New Roman" panose="02020603050405020304" pitchFamily="18" charset="0"/>
                            </a:rPr>
                            <a:t>1,64</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69398694"/>
                      </a:ext>
                    </a:extLst>
                  </a:tr>
                  <a:tr h="229117">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r>
                                  <a:rPr lang="es-EC" sz="1100">
                                    <a:effectLst/>
                                    <a:latin typeface="Cambria Math"/>
                                  </a:rPr>
                                  <m:t>h</m:t>
                                </m:r>
                                <m:r>
                                  <a:rPr lang="es-EC" sz="1100">
                                    <a:effectLst/>
                                    <a:latin typeface="Cambria Math"/>
                                  </a:rPr>
                                  <m:t>=</m:t>
                                </m:r>
                                <m:r>
                                  <a:rPr lang="es-EC" sz="1100">
                                    <a:effectLst/>
                                    <a:latin typeface="Cambria Math"/>
                                  </a:rPr>
                                  <m:t>𝑦</m:t>
                                </m:r>
                                <m:r>
                                  <a:rPr lang="es-EC" sz="1100">
                                    <a:effectLst/>
                                    <a:latin typeface="Cambria Math"/>
                                  </a:rPr>
                                  <m:t>=</m:t>
                                </m:r>
                              </m:oMath>
                            </m:oMathPara>
                          </a14:m>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smtClean="0">
                              <a:effectLst/>
                              <a:latin typeface="Times New Roman" panose="02020603050405020304" pitchFamily="18" charset="0"/>
                              <a:cs typeface="Times New Roman" panose="02020603050405020304" pitchFamily="18" charset="0"/>
                            </a:rPr>
                            <a:t>3,75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smtClean="0">
                              <a:effectLst/>
                              <a:latin typeface="Times New Roman" panose="02020603050405020304" pitchFamily="18" charset="0"/>
                              <a:cs typeface="Times New Roman" panose="02020603050405020304" pitchFamily="18" charset="0"/>
                            </a:rPr>
                            <a:t>1,64</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94385215"/>
                      </a:ext>
                    </a:extLst>
                  </a:tr>
                </a:tbl>
              </a:graphicData>
            </a:graphic>
          </p:graphicFrame>
        </mc:Choice>
        <mc:Fallback xmlns="">
          <p:graphicFrame>
            <p:nvGraphicFramePr>
              <p:cNvPr id="9" name="Tabla 8"/>
              <p:cNvGraphicFramePr>
                <a:graphicFrameLocks noGrp="1"/>
              </p:cNvGraphicFramePr>
              <p:nvPr>
                <p:extLst>
                  <p:ext uri="{D42A27DB-BD31-4B8C-83A1-F6EECF244321}">
                    <p14:modId xmlns:p14="http://schemas.microsoft.com/office/powerpoint/2010/main" val="3547053701"/>
                  </p:ext>
                </p:extLst>
              </p:nvPr>
            </p:nvGraphicFramePr>
            <p:xfrm>
              <a:off x="368300" y="1537502"/>
              <a:ext cx="4851399" cy="1637497"/>
            </p:xfrm>
            <a:graphic>
              <a:graphicData uri="http://schemas.openxmlformats.org/drawingml/2006/table">
                <a:tbl>
                  <a:tblPr firstRow="1" firstCol="1" bandRow="1">
                    <a:tableStyleId>{5C22544A-7EE6-4342-B048-85BDC9FD1C3A}</a:tableStyleId>
                  </a:tblPr>
                  <a:tblGrid>
                    <a:gridCol w="1680318">
                      <a:extLst>
                        <a:ext uri="{9D8B030D-6E8A-4147-A177-3AD203B41FA5}">
                          <a16:colId xmlns:a16="http://schemas.microsoft.com/office/drawing/2014/main" val="343920423"/>
                        </a:ext>
                      </a:extLst>
                    </a:gridCol>
                    <a:gridCol w="651592">
                      <a:extLst>
                        <a:ext uri="{9D8B030D-6E8A-4147-A177-3AD203B41FA5}">
                          <a16:colId xmlns:a16="http://schemas.microsoft.com/office/drawing/2014/main" val="1552097884"/>
                        </a:ext>
                      </a:extLst>
                    </a:gridCol>
                    <a:gridCol w="1679002">
                      <a:extLst>
                        <a:ext uri="{9D8B030D-6E8A-4147-A177-3AD203B41FA5}">
                          <a16:colId xmlns:a16="http://schemas.microsoft.com/office/drawing/2014/main" val="563937218"/>
                        </a:ext>
                      </a:extLst>
                    </a:gridCol>
                    <a:gridCol w="840487">
                      <a:extLst>
                        <a:ext uri="{9D8B030D-6E8A-4147-A177-3AD203B41FA5}">
                          <a16:colId xmlns:a16="http://schemas.microsoft.com/office/drawing/2014/main" val="3016320246"/>
                        </a:ext>
                      </a:extLst>
                    </a:gridCol>
                  </a:tblGrid>
                  <a:tr h="226400">
                    <a:tc gridSpan="2">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RESULTADOS TRAMO 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RESULTADOS TRAMO 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4282282348"/>
                      </a:ext>
                    </a:extLst>
                  </a:tr>
                  <a:tr h="226400">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Tirante Normal h</a:t>
                          </a:r>
                          <a:r>
                            <a:rPr lang="es-EC" sz="1000" baseline="-25000">
                              <a:effectLst/>
                              <a:latin typeface="Times New Roman" panose="02020603050405020304" pitchFamily="18" charset="0"/>
                              <a:cs typeface="Times New Roman" panose="02020603050405020304" pitchFamily="18" charset="0"/>
                            </a:rPr>
                            <a:t>o</a:t>
                          </a:r>
                          <a:r>
                            <a:rPr lang="es-EC" sz="1000">
                              <a:effectLst/>
                              <a:latin typeface="Times New Roman" panose="02020603050405020304" pitchFamily="18" charset="0"/>
                              <a:cs typeface="Times New Roman" panose="02020603050405020304" pitchFamily="18" charset="0"/>
                            </a:rPr>
                            <a:t> (m)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smtClean="0">
                              <a:effectLst/>
                              <a:latin typeface="Times New Roman" panose="02020603050405020304" pitchFamily="18" charset="0"/>
                              <a:cs typeface="Times New Roman" panose="02020603050405020304" pitchFamily="18" charset="0"/>
                            </a:rPr>
                            <a:t>3,23</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Tirante Normal h</a:t>
                          </a:r>
                          <a:r>
                            <a:rPr lang="es-EC" sz="1000" baseline="-25000">
                              <a:effectLst/>
                              <a:latin typeface="Times New Roman" panose="02020603050405020304" pitchFamily="18" charset="0"/>
                              <a:cs typeface="Times New Roman" panose="02020603050405020304" pitchFamily="18" charset="0"/>
                            </a:rPr>
                            <a:t>o</a:t>
                          </a:r>
                          <a:r>
                            <a:rPr lang="es-EC" sz="1000">
                              <a:effectLst/>
                              <a:latin typeface="Times New Roman" panose="02020603050405020304" pitchFamily="18" charset="0"/>
                              <a:cs typeface="Times New Roman" panose="02020603050405020304" pitchFamily="18" charset="0"/>
                            </a:rPr>
                            <a:t> (m)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1,12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3114107"/>
                      </a:ext>
                    </a:extLst>
                  </a:tr>
                  <a:tr h="226400">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Tirante critico h</a:t>
                          </a:r>
                          <a:r>
                            <a:rPr lang="es-EC" sz="1000" baseline="-25000">
                              <a:effectLst/>
                              <a:latin typeface="Times New Roman" panose="02020603050405020304" pitchFamily="18" charset="0"/>
                              <a:cs typeface="Times New Roman" panose="02020603050405020304" pitchFamily="18" charset="0"/>
                            </a:rPr>
                            <a:t>cr</a:t>
                          </a:r>
                          <a:r>
                            <a:rPr lang="es-EC" sz="1000">
                              <a:effectLst/>
                              <a:latin typeface="Times New Roman" panose="02020603050405020304" pitchFamily="18" charset="0"/>
                              <a:cs typeface="Times New Roman" panose="02020603050405020304" pitchFamily="18" charset="0"/>
                            </a:rPr>
                            <a:t>  (m)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5,68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Tirante critico h</a:t>
                          </a:r>
                          <a:r>
                            <a:rPr lang="es-EC" sz="1000" baseline="-25000">
                              <a:effectLst/>
                              <a:latin typeface="Times New Roman" panose="02020603050405020304" pitchFamily="18" charset="0"/>
                              <a:cs typeface="Times New Roman" panose="02020603050405020304" pitchFamily="18" charset="0"/>
                            </a:rPr>
                            <a:t>cr </a:t>
                          </a:r>
                          <a:r>
                            <a:rPr lang="es-EC" sz="1000">
                              <a:effectLst/>
                              <a:latin typeface="Times New Roman" panose="02020603050405020304" pitchFamily="18" charset="0"/>
                              <a:cs typeface="Times New Roman" panose="02020603050405020304" pitchFamily="18" charset="0"/>
                            </a:rPr>
                            <a:t>(m)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5,68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0005768"/>
                      </a:ext>
                    </a:extLst>
                  </a:tr>
                  <a:tr h="193799">
                    <a:tc>
                      <a:txBody>
                        <a:bodyPr/>
                        <a:lstStyle/>
                        <a:p>
                          <a:pPr>
                            <a:lnSpc>
                              <a:spcPct val="107000"/>
                            </a:lnSpc>
                            <a:spcAft>
                              <a:spcPts val="0"/>
                            </a:spcAft>
                          </a:pPr>
                          <a:r>
                            <a:rPr lang="es-EC" sz="1000">
                              <a:effectLst/>
                              <a:latin typeface="Times New Roman" panose="02020603050405020304" pitchFamily="18" charset="0"/>
                              <a:cs typeface="Times New Roman" panose="02020603050405020304" pitchFamily="18" charset="0"/>
                            </a:rPr>
                            <a:t>Longitud del tramo (L) (m)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320,53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a:effectLst/>
                              <a:latin typeface="Times New Roman" panose="02020603050405020304" pitchFamily="18" charset="0"/>
                              <a:cs typeface="Times New Roman" panose="02020603050405020304" pitchFamily="18" charset="0"/>
                            </a:rPr>
                            <a:t>Longitud del tramo (L) (m)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79,00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8216902"/>
                      </a:ext>
                    </a:extLst>
                  </a:tr>
                  <a:tr h="282567">
                    <a:tc>
                      <a:txBody>
                        <a:bodyPr/>
                        <a:lstStyle/>
                        <a:p>
                          <a:endParaRPr lang="en-US"/>
                        </a:p>
                      </a:txBody>
                      <a:tcPr marL="68580" marR="68580" marT="0" marB="0" anchor="b">
                        <a:blipFill>
                          <a:blip r:embed="rId4"/>
                          <a:stretch>
                            <a:fillRect l="-362" t="-306383" r="-190217" b="-180851"/>
                          </a:stretch>
                        </a:blipFill>
                      </a:tcPr>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5,680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a:p>
                      </a:txBody>
                      <a:tcPr marL="68580" marR="68580" marT="0" marB="0" anchor="b">
                        <a:blipFill>
                          <a:blip r:embed="rId4"/>
                          <a:stretch>
                            <a:fillRect l="-139130" t="-306383" r="-51449" b="-180851"/>
                          </a:stretch>
                        </a:blipFill>
                      </a:tcPr>
                    </a:tc>
                    <a:tc>
                      <a:txBody>
                        <a:bodyPr/>
                        <a:lstStyle/>
                        <a:p>
                          <a:pPr algn="ctr">
                            <a:lnSpc>
                              <a:spcPct val="107000"/>
                            </a:lnSpc>
                            <a:spcAft>
                              <a:spcPts val="0"/>
                            </a:spcAft>
                          </a:pPr>
                          <a:r>
                            <a:rPr lang="es-EC" sz="1000" dirty="0" smtClean="0">
                              <a:effectLst/>
                              <a:latin typeface="Times New Roman" panose="02020603050405020304" pitchFamily="18" charset="0"/>
                              <a:cs typeface="Times New Roman" panose="02020603050405020304" pitchFamily="18" charset="0"/>
                            </a:rPr>
                            <a:t>3,75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22150353"/>
                      </a:ext>
                    </a:extLst>
                  </a:tr>
                  <a:tr h="252814">
                    <a:tc>
                      <a:txBody>
                        <a:bodyPr/>
                        <a:lstStyle/>
                        <a:p>
                          <a:endParaRPr lang="en-US"/>
                        </a:p>
                      </a:txBody>
                      <a:tcPr marL="68580" marR="68580" marT="0" marB="0" anchor="b">
                        <a:blipFill>
                          <a:blip r:embed="rId4"/>
                          <a:stretch>
                            <a:fillRect l="-362" t="-465854" r="-190217" b="-107317"/>
                          </a:stretch>
                        </a:blipFill>
                      </a:tcPr>
                    </a:tc>
                    <a:tc>
                      <a:txBody>
                        <a:bodyPr/>
                        <a:lstStyle/>
                        <a:p>
                          <a:pPr algn="ctr">
                            <a:lnSpc>
                              <a:spcPct val="107000"/>
                            </a:lnSpc>
                            <a:spcAft>
                              <a:spcPts val="0"/>
                            </a:spcAft>
                          </a:pPr>
                          <a:r>
                            <a:rPr lang="es-EC" sz="1000" dirty="0" smtClean="0">
                              <a:effectLst/>
                              <a:latin typeface="Times New Roman" panose="02020603050405020304" pitchFamily="18" charset="0"/>
                              <a:cs typeface="Times New Roman" panose="02020603050405020304" pitchFamily="18" charset="0"/>
                            </a:rPr>
                            <a:t>3,75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a:p>
                      </a:txBody>
                      <a:tcPr marL="68580" marR="68580" marT="0" marB="0" anchor="b">
                        <a:blipFill>
                          <a:blip r:embed="rId4"/>
                          <a:stretch>
                            <a:fillRect l="-139130" t="-465854" r="-51449" b="-107317"/>
                          </a:stretch>
                        </a:blipFill>
                      </a:tcPr>
                    </a:tc>
                    <a:tc>
                      <a:txBody>
                        <a:bodyPr/>
                        <a:lstStyle/>
                        <a:p>
                          <a:pPr algn="ctr">
                            <a:lnSpc>
                              <a:spcPct val="107000"/>
                            </a:lnSpc>
                            <a:spcAft>
                              <a:spcPts val="0"/>
                            </a:spcAft>
                          </a:pPr>
                          <a:r>
                            <a:rPr lang="es-EC" sz="1000" dirty="0" smtClean="0">
                              <a:effectLst/>
                              <a:latin typeface="Times New Roman" panose="02020603050405020304" pitchFamily="18" charset="0"/>
                              <a:cs typeface="Times New Roman" panose="02020603050405020304" pitchFamily="18" charset="0"/>
                            </a:rPr>
                            <a:t>1,64</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69398694"/>
                      </a:ext>
                    </a:extLst>
                  </a:tr>
                  <a:tr h="229117">
                    <a:tc>
                      <a:txBody>
                        <a:bodyPr/>
                        <a:lstStyle/>
                        <a:p>
                          <a:endParaRPr lang="en-US"/>
                        </a:p>
                      </a:txBody>
                      <a:tcPr marL="68580" marR="68580" marT="0" marB="0" anchor="b">
                        <a:blipFill>
                          <a:blip r:embed="rId4"/>
                          <a:stretch>
                            <a:fillRect l="-362" t="-610526" r="-190217" b="-15789"/>
                          </a:stretch>
                        </a:blipFill>
                      </a:tcPr>
                    </a:tc>
                    <a:tc>
                      <a:txBody>
                        <a:bodyPr/>
                        <a:lstStyle/>
                        <a:p>
                          <a:pPr algn="ctr">
                            <a:lnSpc>
                              <a:spcPct val="107000"/>
                            </a:lnSpc>
                            <a:spcAft>
                              <a:spcPts val="0"/>
                            </a:spcAft>
                          </a:pPr>
                          <a:r>
                            <a:rPr lang="es-EC" sz="1000" dirty="0" smtClean="0">
                              <a:effectLst/>
                              <a:latin typeface="Times New Roman" panose="02020603050405020304" pitchFamily="18" charset="0"/>
                              <a:cs typeface="Times New Roman" panose="02020603050405020304" pitchFamily="18" charset="0"/>
                            </a:rPr>
                            <a:t>3,75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1000" dirty="0" smtClean="0">
                              <a:effectLst/>
                              <a:latin typeface="Times New Roman" panose="02020603050405020304" pitchFamily="18" charset="0"/>
                              <a:cs typeface="Times New Roman" panose="02020603050405020304" pitchFamily="18" charset="0"/>
                            </a:rPr>
                            <a:t>1,64</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4385215"/>
                      </a:ext>
                    </a:extLst>
                  </a:tr>
                </a:tbl>
              </a:graphicData>
            </a:graphic>
          </p:graphicFrame>
        </mc:Fallback>
      </mc:AlternateContent>
      <mc:AlternateContent xmlns:mc="http://schemas.openxmlformats.org/markup-compatibility/2006" xmlns:a14="http://schemas.microsoft.com/office/drawing/2010/main">
        <mc:Choice Requires="a14">
          <p:sp>
            <p:nvSpPr>
              <p:cNvPr id="41" name="Cuadro de texto 72"/>
              <p:cNvSpPr txBox="1"/>
              <p:nvPr/>
            </p:nvSpPr>
            <p:spPr>
              <a:xfrm>
                <a:off x="3313571" y="2988763"/>
                <a:ext cx="526363" cy="169277"/>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t">
                <a:spAutoFit/>
              </a:bodyPr>
              <a:lstStyle/>
              <a:p>
                <a:pPr>
                  <a:spcAft>
                    <a:spcPts val="0"/>
                  </a:spcAft>
                </a:pPr>
                <a14:m>
                  <m:oMathPara xmlns:m="http://schemas.openxmlformats.org/officeDocument/2006/math">
                    <m:oMathParaPr>
                      <m:jc m:val="centerGroup"/>
                    </m:oMathParaPr>
                    <m:oMath xmlns:m="http://schemas.openxmlformats.org/officeDocument/2006/math">
                      <m:r>
                        <a:rPr lang="es-EC"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r>
                        <a:rPr lang="es-EC"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s-EC"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s-EC"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41" name="Cuadro de texto 72"/>
              <p:cNvSpPr txBox="1">
                <a:spLocks noRot="1" noChangeAspect="1" noMove="1" noResize="1" noEditPoints="1" noAdjustHandles="1" noChangeArrowheads="1" noChangeShapeType="1" noTextEdit="1"/>
              </p:cNvSpPr>
              <p:nvPr/>
            </p:nvSpPr>
            <p:spPr>
              <a:xfrm>
                <a:off x="3313571" y="2988763"/>
                <a:ext cx="526363" cy="169277"/>
              </a:xfrm>
              <a:prstGeom prst="rect">
                <a:avLst/>
              </a:prstGeom>
              <a:blipFill>
                <a:blip r:embed="rId3"/>
                <a:stretch>
                  <a:fillRect l="-6977" r="-2326" b="-28571"/>
                </a:stretch>
              </a:blipFill>
            </p:spPr>
            <p:txBody>
              <a:bodyPr/>
              <a:lstStyle/>
              <a:p>
                <a:r>
                  <a:rPr lang="en-US">
                    <a:noFill/>
                  </a:rPr>
                  <a:t> </a:t>
                </a:r>
              </a:p>
            </p:txBody>
          </p:sp>
        </mc:Fallback>
      </mc:AlternateContent>
      <p:sp>
        <p:nvSpPr>
          <p:cNvPr id="14" name="Rectángulo 13"/>
          <p:cNvSpPr/>
          <p:nvPr/>
        </p:nvSpPr>
        <p:spPr>
          <a:xfrm>
            <a:off x="3146226" y="5451373"/>
            <a:ext cx="6096000" cy="523220"/>
          </a:xfrm>
          <a:prstGeom prst="rect">
            <a:avLst/>
          </a:prstGeom>
        </p:spPr>
        <p:txBody>
          <a:bodyPr>
            <a:spAutoFit/>
          </a:bodyPr>
          <a:lstStyle/>
          <a:p>
            <a:r>
              <a:rPr lang="es-EC" sz="1400" dirty="0">
                <a:latin typeface="Times New Roman" panose="02020603050405020304" pitchFamily="18" charset="0"/>
                <a:ea typeface="Calibri" panose="020F0502020204030204" pitchFamily="34" charset="0"/>
              </a:rPr>
              <a:t>Para el diseño se toma en cuenta el mayor radio de curvatura de entre los tres ejes, por lo que se asumió un R=20,00 m.</a:t>
            </a:r>
            <a:endParaRPr lang="en-US" sz="1400" dirty="0"/>
          </a:p>
        </p:txBody>
      </p:sp>
      <p:pic>
        <p:nvPicPr>
          <p:cNvPr id="3" name="Imagen 2"/>
          <p:cNvPicPr>
            <a:picLocks noChangeAspect="1"/>
          </p:cNvPicPr>
          <p:nvPr/>
        </p:nvPicPr>
        <p:blipFill>
          <a:blip r:embed="rId5"/>
          <a:stretch>
            <a:fillRect/>
          </a:stretch>
        </p:blipFill>
        <p:spPr>
          <a:xfrm>
            <a:off x="779461" y="3322385"/>
            <a:ext cx="4029075" cy="1981602"/>
          </a:xfrm>
          <a:prstGeom prst="rect">
            <a:avLst/>
          </a:prstGeom>
        </p:spPr>
      </p:pic>
      <p:pic>
        <p:nvPicPr>
          <p:cNvPr id="4" name="Imagen 3"/>
          <p:cNvPicPr>
            <a:picLocks noChangeAspect="1"/>
          </p:cNvPicPr>
          <p:nvPr/>
        </p:nvPicPr>
        <p:blipFill rotWithShape="1">
          <a:blip r:embed="rId6"/>
          <a:srcRect b="3110"/>
          <a:stretch/>
        </p:blipFill>
        <p:spPr>
          <a:xfrm>
            <a:off x="6194226" y="3307645"/>
            <a:ext cx="5677762" cy="2221733"/>
          </a:xfrm>
          <a:prstGeom prst="rect">
            <a:avLst/>
          </a:prstGeom>
        </p:spPr>
      </p:pic>
      <p:sp>
        <p:nvSpPr>
          <p:cNvPr id="11" name="Marcador de fecha 10"/>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1300392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403860" y="0"/>
            <a:ext cx="6428014"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DISEÑO DE OBRAS HIDRÁULICAS</a:t>
            </a:r>
            <a:endParaRPr lang="en-US" sz="2800" b="1"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rot="5400000">
            <a:off x="3884567" y="709429"/>
            <a:ext cx="4200525" cy="5295900"/>
          </a:xfrm>
          <a:prstGeom prst="rect">
            <a:avLst/>
          </a:prstGeom>
        </p:spPr>
      </p:pic>
      <p:sp>
        <p:nvSpPr>
          <p:cNvPr id="6" name="Marcador de fecha 5"/>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2818845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6428014"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DISEÑO DE OBRAS HIDRÁULICAS</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368300" y="576319"/>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Aliviadero</a:t>
            </a:r>
            <a:endParaRPr lang="en-US" sz="2400" b="1" i="1" dirty="0">
              <a:latin typeface="Times New Roman" panose="02020603050405020304" pitchFamily="18" charset="0"/>
              <a:cs typeface="Times New Roman" panose="02020603050405020304" pitchFamily="18" charset="0"/>
            </a:endParaRPr>
          </a:p>
        </p:txBody>
      </p:sp>
      <p:sp>
        <p:nvSpPr>
          <p:cNvPr id="17" name="Rectángulo 16"/>
          <p:cNvSpPr/>
          <p:nvPr/>
        </p:nvSpPr>
        <p:spPr>
          <a:xfrm>
            <a:off x="368300" y="1114917"/>
            <a:ext cx="10634255" cy="338554"/>
          </a:xfrm>
          <a:prstGeom prst="rect">
            <a:avLst/>
          </a:prstGeom>
        </p:spPr>
        <p:txBody>
          <a:bodyPr wrap="square">
            <a:spAutoFit/>
          </a:bodyPr>
          <a:lstStyle/>
          <a:p>
            <a:r>
              <a:rPr lang="es-MX" sz="1600" dirty="0" smtClean="0">
                <a:latin typeface="Times New Roman" panose="02020603050405020304" pitchFamily="18" charset="0"/>
                <a:cs typeface="Times New Roman" panose="02020603050405020304" pitchFamily="18" charset="0"/>
              </a:rPr>
              <a:t>Cálculo del deflector tipo esquí:</a:t>
            </a:r>
            <a:endParaRPr lang="en-US" sz="1600" dirty="0">
              <a:latin typeface="Times New Roman" panose="02020603050405020304" pitchFamily="18" charset="0"/>
              <a:cs typeface="Times New Roman" panose="02020603050405020304" pitchFamily="18" charset="0"/>
            </a:endParaRPr>
          </a:p>
        </p:txBody>
      </p:sp>
      <p:sp>
        <p:nvSpPr>
          <p:cNvPr id="18" name="Rectángulo 17"/>
          <p:cNvSpPr/>
          <p:nvPr/>
        </p:nvSpPr>
        <p:spPr>
          <a:xfrm>
            <a:off x="1287889" y="1567415"/>
            <a:ext cx="1454765" cy="307777"/>
          </a:xfrm>
          <a:prstGeom prst="rect">
            <a:avLst/>
          </a:prstGeom>
        </p:spPr>
        <p:txBody>
          <a:bodyPr wrap="square">
            <a:spAutoFit/>
          </a:bodyPr>
          <a:lstStyle/>
          <a:p>
            <a:r>
              <a:rPr lang="es-MX" sz="1400" b="1" dirty="0" smtClean="0">
                <a:latin typeface="Times New Roman" panose="02020603050405020304" pitchFamily="18" charset="0"/>
                <a:cs typeface="Times New Roman" panose="02020603050405020304" pitchFamily="18" charset="0"/>
              </a:rPr>
              <a:t>Eje Izquierdo</a:t>
            </a:r>
            <a:endParaRPr lang="en-US" sz="1400" b="1" dirty="0">
              <a:latin typeface="Times New Roman" panose="02020603050405020304" pitchFamily="18" charset="0"/>
              <a:cs typeface="Times New Roman" panose="02020603050405020304" pitchFamily="18" charset="0"/>
            </a:endParaRPr>
          </a:p>
        </p:txBody>
      </p:sp>
      <p:sp>
        <p:nvSpPr>
          <p:cNvPr id="19" name="Rectángulo 18"/>
          <p:cNvSpPr/>
          <p:nvPr/>
        </p:nvSpPr>
        <p:spPr>
          <a:xfrm>
            <a:off x="5132469" y="1567413"/>
            <a:ext cx="1454765" cy="307777"/>
          </a:xfrm>
          <a:prstGeom prst="rect">
            <a:avLst/>
          </a:prstGeom>
        </p:spPr>
        <p:txBody>
          <a:bodyPr wrap="square">
            <a:spAutoFit/>
          </a:bodyPr>
          <a:lstStyle/>
          <a:p>
            <a:r>
              <a:rPr lang="es-MX" sz="1400" b="1" dirty="0" smtClean="0">
                <a:latin typeface="Times New Roman" panose="02020603050405020304" pitchFamily="18" charset="0"/>
                <a:cs typeface="Times New Roman" panose="02020603050405020304" pitchFamily="18" charset="0"/>
              </a:rPr>
              <a:t>Eje Central</a:t>
            </a:r>
            <a:endParaRPr lang="en-US" sz="1400" b="1" dirty="0">
              <a:latin typeface="Times New Roman" panose="02020603050405020304" pitchFamily="18" charset="0"/>
              <a:cs typeface="Times New Roman" panose="02020603050405020304" pitchFamily="18" charset="0"/>
            </a:endParaRPr>
          </a:p>
        </p:txBody>
      </p:sp>
      <p:sp>
        <p:nvSpPr>
          <p:cNvPr id="20" name="Rectángulo 19"/>
          <p:cNvSpPr/>
          <p:nvPr/>
        </p:nvSpPr>
        <p:spPr>
          <a:xfrm>
            <a:off x="8977050" y="1567414"/>
            <a:ext cx="1454765" cy="307777"/>
          </a:xfrm>
          <a:prstGeom prst="rect">
            <a:avLst/>
          </a:prstGeom>
        </p:spPr>
        <p:txBody>
          <a:bodyPr wrap="square">
            <a:spAutoFit/>
          </a:bodyPr>
          <a:lstStyle/>
          <a:p>
            <a:r>
              <a:rPr lang="es-MX" sz="1400" b="1" dirty="0" smtClean="0">
                <a:latin typeface="Times New Roman" panose="02020603050405020304" pitchFamily="18" charset="0"/>
                <a:cs typeface="Times New Roman" panose="02020603050405020304" pitchFamily="18" charset="0"/>
              </a:rPr>
              <a:t>Eje Derecho</a:t>
            </a:r>
            <a:endParaRPr lang="en-US" sz="1400" b="1" dirty="0">
              <a:latin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102850424"/>
              </p:ext>
            </p:extLst>
          </p:nvPr>
        </p:nvGraphicFramePr>
        <p:xfrm>
          <a:off x="286475" y="1987133"/>
          <a:ext cx="3517900" cy="766572"/>
        </p:xfrm>
        <a:graphic>
          <a:graphicData uri="http://schemas.openxmlformats.org/drawingml/2006/table">
            <a:tbl>
              <a:tblPr firstRow="1" firstCol="1" bandRow="1">
                <a:tableStyleId>{5C22544A-7EE6-4342-B048-85BDC9FD1C3A}</a:tableStyleId>
              </a:tblPr>
              <a:tblGrid>
                <a:gridCol w="692785">
                  <a:extLst>
                    <a:ext uri="{9D8B030D-6E8A-4147-A177-3AD203B41FA5}">
                      <a16:colId xmlns:a16="http://schemas.microsoft.com/office/drawing/2014/main" xmlns="" val="338847089"/>
                    </a:ext>
                  </a:extLst>
                </a:gridCol>
                <a:gridCol w="1428115">
                  <a:extLst>
                    <a:ext uri="{9D8B030D-6E8A-4147-A177-3AD203B41FA5}">
                      <a16:colId xmlns:a16="http://schemas.microsoft.com/office/drawing/2014/main" xmlns="" val="3054350828"/>
                    </a:ext>
                  </a:extLst>
                </a:gridCol>
                <a:gridCol w="1397000">
                  <a:extLst>
                    <a:ext uri="{9D8B030D-6E8A-4147-A177-3AD203B41FA5}">
                      <a16:colId xmlns:a16="http://schemas.microsoft.com/office/drawing/2014/main" xmlns="" val="2328555018"/>
                    </a:ext>
                  </a:extLst>
                </a:gridCol>
              </a:tblGrid>
              <a:tr h="190500">
                <a:tc gridSpan="2">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DATOS INICIALES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tc>
                  <a:txBody>
                    <a:bodyPr/>
                    <a:lstStyle/>
                    <a:p>
                      <a:pPr>
                        <a:lnSpc>
                          <a:spcPct val="115000"/>
                        </a:lnSpc>
                      </a:pPr>
                      <a:endParaRPr lang="en-US" sz="1100" dirty="0">
                        <a:effectLst/>
                        <a:latin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720800177"/>
                  </a:ext>
                </a:extLst>
              </a:tr>
              <a:tr h="19050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Q(x) (m</a:t>
                      </a:r>
                      <a:r>
                        <a:rPr lang="es-EC" sz="1000" baseline="30000" dirty="0">
                          <a:effectLst/>
                          <a:latin typeface="Times New Roman" panose="02020603050405020304" pitchFamily="18" charset="0"/>
                          <a:cs typeface="Times New Roman" panose="02020603050405020304" pitchFamily="18" charset="0"/>
                        </a:rPr>
                        <a:t>3</a:t>
                      </a:r>
                      <a:r>
                        <a:rPr lang="es-EC" sz="1000" dirty="0">
                          <a:effectLst/>
                          <a:latin typeface="Times New Roman" panose="02020603050405020304" pitchFamily="18" charset="0"/>
                          <a:cs typeface="Times New Roman" panose="02020603050405020304" pitchFamily="18" charset="0"/>
                        </a:rPr>
                        <a:t>/s)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4240,000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caudal de descarga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589522850"/>
                  </a:ext>
                </a:extLst>
              </a:tr>
              <a:tr h="19050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H</a:t>
                      </a:r>
                      <a:r>
                        <a:rPr lang="es-EC" sz="1000" baseline="-25000" dirty="0">
                          <a:effectLst/>
                          <a:latin typeface="Times New Roman" panose="02020603050405020304" pitchFamily="18" charset="0"/>
                          <a:cs typeface="Times New Roman" panose="02020603050405020304" pitchFamily="18" charset="0"/>
                        </a:rPr>
                        <a:t>d</a:t>
                      </a:r>
                      <a:r>
                        <a:rPr lang="es-EC" sz="1000" dirty="0">
                          <a:effectLst/>
                          <a:latin typeface="Times New Roman" panose="02020603050405020304" pitchFamily="18" charset="0"/>
                          <a:cs typeface="Times New Roman" panose="02020603050405020304" pitchFamily="18" charset="0"/>
                        </a:rPr>
                        <a:t>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5,680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altura de descarga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608339534"/>
                  </a:ext>
                </a:extLst>
              </a:tr>
              <a:tr h="18288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P</a:t>
                      </a:r>
                      <a:r>
                        <a:rPr lang="es-EC" sz="1000" baseline="-25000" dirty="0">
                          <a:effectLst/>
                          <a:latin typeface="Times New Roman" panose="02020603050405020304" pitchFamily="18" charset="0"/>
                          <a:cs typeface="Times New Roman" panose="02020603050405020304" pitchFamily="18" charset="0"/>
                        </a:rPr>
                        <a:t>2</a:t>
                      </a:r>
                      <a:r>
                        <a:rPr lang="es-EC" sz="1000" dirty="0">
                          <a:effectLst/>
                          <a:latin typeface="Times New Roman" panose="02020603050405020304" pitchFamily="18" charset="0"/>
                          <a:cs typeface="Times New Roman" panose="02020603050405020304" pitchFamily="18" charset="0"/>
                        </a:rPr>
                        <a:t>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54,00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pPr>
                      <a:endParaRPr lang="en-US" sz="1100" dirty="0">
                        <a:effectLst/>
                        <a:latin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629109412"/>
                  </a:ext>
                </a:extLst>
              </a:tr>
            </a:tbl>
          </a:graphicData>
        </a:graphic>
      </p:graphicFrame>
      <mc:AlternateContent xmlns:mc="http://schemas.openxmlformats.org/markup-compatibility/2006" xmlns:a14="http://schemas.microsoft.com/office/drawing/2010/main">
        <mc:Choice Requires="a14">
          <p:graphicFrame>
            <p:nvGraphicFramePr>
              <p:cNvPr id="4" name="Tabla 3"/>
              <p:cNvGraphicFramePr>
                <a:graphicFrameLocks noGrp="1"/>
              </p:cNvGraphicFramePr>
              <p:nvPr>
                <p:extLst>
                  <p:ext uri="{D42A27DB-BD31-4B8C-83A1-F6EECF244321}">
                    <p14:modId xmlns:p14="http://schemas.microsoft.com/office/powerpoint/2010/main" val="4022615477"/>
                  </p:ext>
                </p:extLst>
              </p:nvPr>
            </p:nvGraphicFramePr>
            <p:xfrm>
              <a:off x="286475" y="2952206"/>
              <a:ext cx="3517900" cy="953072"/>
            </p:xfrm>
            <a:graphic>
              <a:graphicData uri="http://schemas.openxmlformats.org/drawingml/2006/table">
                <a:tbl>
                  <a:tblPr firstRow="1" firstCol="1" bandRow="1">
                    <a:tableStyleId>{5C22544A-7EE6-4342-B048-85BDC9FD1C3A}</a:tableStyleId>
                  </a:tblPr>
                  <a:tblGrid>
                    <a:gridCol w="701675">
                      <a:extLst>
                        <a:ext uri="{9D8B030D-6E8A-4147-A177-3AD203B41FA5}">
                          <a16:colId xmlns:a16="http://schemas.microsoft.com/office/drawing/2014/main" xmlns="" val="1209495563"/>
                        </a:ext>
                      </a:extLst>
                    </a:gridCol>
                    <a:gridCol w="1648460">
                      <a:extLst>
                        <a:ext uri="{9D8B030D-6E8A-4147-A177-3AD203B41FA5}">
                          <a16:colId xmlns:a16="http://schemas.microsoft.com/office/drawing/2014/main" xmlns="" val="1800809619"/>
                        </a:ext>
                      </a:extLst>
                    </a:gridCol>
                    <a:gridCol w="1167765">
                      <a:extLst>
                        <a:ext uri="{9D8B030D-6E8A-4147-A177-3AD203B41FA5}">
                          <a16:colId xmlns:a16="http://schemas.microsoft.com/office/drawing/2014/main" xmlns="" val="1252364951"/>
                        </a:ext>
                      </a:extLst>
                    </a:gridCol>
                  </a:tblGrid>
                  <a:tr h="182880">
                    <a:tc gridSpan="3">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CÁLCULOS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93004417"/>
                      </a:ext>
                    </a:extLst>
                  </a:tr>
                  <a:tr h="19050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T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T=H+P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59,680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79320794"/>
                      </a:ext>
                    </a:extLst>
                  </a:tr>
                  <a:tr h="198755">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V</a:t>
                          </a:r>
                          <a:r>
                            <a:rPr lang="es-EC" sz="1000" baseline="-25000" dirty="0">
                              <a:effectLst/>
                              <a:latin typeface="Times New Roman" panose="02020603050405020304" pitchFamily="18" charset="0"/>
                              <a:cs typeface="Times New Roman" panose="02020603050405020304" pitchFamily="18" charset="0"/>
                            </a:rPr>
                            <a:t>o</a:t>
                          </a:r>
                          <a:r>
                            <a:rPr lang="es-EC" sz="1000" dirty="0">
                              <a:effectLst/>
                              <a:latin typeface="Times New Roman" panose="02020603050405020304" pitchFamily="18" charset="0"/>
                              <a:cs typeface="Times New Roman" panose="02020603050405020304" pitchFamily="18" charset="0"/>
                            </a:rPr>
                            <a:t> (m/s)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 V</a:t>
                          </a:r>
                          <a:r>
                            <a:rPr lang="es-EC" sz="1000" baseline="-25000" dirty="0">
                              <a:effectLst/>
                              <a:latin typeface="Times New Roman" panose="02020603050405020304" pitchFamily="18" charset="0"/>
                              <a:cs typeface="Times New Roman" panose="02020603050405020304" pitchFamily="18" charset="0"/>
                            </a:rPr>
                            <a:t>o</a:t>
                          </a:r>
                          <a:r>
                            <a:rPr lang="es-EC" sz="1000" dirty="0">
                              <a:effectLst/>
                              <a:latin typeface="Times New Roman" panose="02020603050405020304" pitchFamily="18" charset="0"/>
                              <a:cs typeface="Times New Roman" panose="02020603050405020304" pitchFamily="18" charset="0"/>
                            </a:rPr>
                            <a:t>=Q/bT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3,407</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933144589"/>
                      </a:ext>
                    </a:extLst>
                  </a:tr>
                  <a:tr h="183515">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T</a:t>
                          </a:r>
                          <a:r>
                            <a:rPr lang="es-EC" sz="1000" baseline="-25000" dirty="0">
                              <a:effectLst/>
                              <a:latin typeface="Times New Roman" panose="02020603050405020304" pitchFamily="18" charset="0"/>
                              <a:cs typeface="Times New Roman" panose="02020603050405020304" pitchFamily="18" charset="0"/>
                            </a:rPr>
                            <a:t>o </a:t>
                          </a:r>
                          <a:r>
                            <a:rPr lang="es-EC" sz="1000" dirty="0">
                              <a:effectLst/>
                              <a:latin typeface="Times New Roman" panose="02020603050405020304" pitchFamily="18" charset="0"/>
                              <a:cs typeface="Times New Roman" panose="02020603050405020304" pitchFamily="18" charset="0"/>
                            </a:rPr>
                            <a:t>(m)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H+P</a:t>
                          </a:r>
                          <a:r>
                            <a:rPr lang="es-EC" sz="1000" baseline="-25000" dirty="0">
                              <a:effectLst/>
                              <a:latin typeface="Times New Roman" panose="02020603050405020304" pitchFamily="18" charset="0"/>
                              <a:cs typeface="Times New Roman" panose="02020603050405020304" pitchFamily="18" charset="0"/>
                            </a:rPr>
                            <a:t>2</a:t>
                          </a:r>
                          <a:r>
                            <a:rPr lang="es-EC" sz="1000" dirty="0">
                              <a:effectLst/>
                              <a:latin typeface="Times New Roman" panose="02020603050405020304" pitchFamily="18" charset="0"/>
                              <a:cs typeface="Times New Roman" panose="02020603050405020304" pitchFamily="18" charset="0"/>
                            </a:rPr>
                            <a:t>+v</a:t>
                          </a:r>
                          <a:r>
                            <a:rPr lang="es-EC" sz="1000" baseline="30000" dirty="0">
                              <a:effectLst/>
                              <a:latin typeface="Times New Roman" panose="02020603050405020304" pitchFamily="18" charset="0"/>
                              <a:cs typeface="Times New Roman" panose="02020603050405020304" pitchFamily="18" charset="0"/>
                            </a:rPr>
                            <a:t>2</a:t>
                          </a:r>
                          <a:r>
                            <a:rPr lang="es-EC" sz="1000" dirty="0">
                              <a:effectLst/>
                              <a:latin typeface="Times New Roman" panose="02020603050405020304" pitchFamily="18" charset="0"/>
                              <a:cs typeface="Times New Roman" panose="02020603050405020304" pitchFamily="18" charset="0"/>
                            </a:rPr>
                            <a:t>/2g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60,272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1824332010"/>
                      </a:ext>
                    </a:extLst>
                  </a:tr>
                  <a:tr h="168275">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h</a:t>
                          </a:r>
                          <a:r>
                            <a:rPr lang="es-EC" sz="1000" baseline="-25000" dirty="0">
                              <a:effectLst/>
                              <a:latin typeface="Times New Roman" panose="02020603050405020304" pitchFamily="18" charset="0"/>
                              <a:cs typeface="Times New Roman" panose="02020603050405020304" pitchFamily="18" charset="0"/>
                            </a:rPr>
                            <a:t>cr </a:t>
                          </a:r>
                          <a:r>
                            <a:rPr lang="es-EC" sz="1000" dirty="0">
                              <a:effectLst/>
                              <a:latin typeface="Times New Roman" panose="02020603050405020304" pitchFamily="18" charset="0"/>
                              <a:cs typeface="Times New Roman" panose="02020603050405020304" pitchFamily="18" charset="0"/>
                            </a:rPr>
                            <a:t>(m)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 </a:t>
                          </a:r>
                          <a14:m>
                            <m:oMath xmlns:m="http://schemas.openxmlformats.org/officeDocument/2006/math">
                              <m:r>
                                <a:rPr lang="es-EC" sz="1000">
                                  <a:effectLst/>
                                  <a:latin typeface="Cambria Math"/>
                                </a:rPr>
                                <m:t>                </m:t>
                              </m:r>
                              <m:rad>
                                <m:radPr>
                                  <m:ctrlPr>
                                    <a:rPr lang="en-US" sz="1000" i="1">
                                      <a:effectLst/>
                                      <a:latin typeface="Cambria Math"/>
                                    </a:rPr>
                                  </m:ctrlPr>
                                </m:radPr>
                                <m:deg>
                                  <m:r>
                                    <a:rPr lang="es-EC" sz="1000">
                                      <a:effectLst/>
                                      <a:latin typeface="Cambria Math"/>
                                    </a:rPr>
                                    <m:t>3</m:t>
                                  </m:r>
                                </m:deg>
                                <m:e>
                                  <m:f>
                                    <m:fPr>
                                      <m:type m:val="lin"/>
                                      <m:ctrlPr>
                                        <a:rPr lang="en-US" sz="1000" i="1">
                                          <a:effectLst/>
                                          <a:latin typeface="Cambria Math"/>
                                        </a:rPr>
                                      </m:ctrlPr>
                                    </m:fPr>
                                    <m:num>
                                      <m:sSup>
                                        <m:sSupPr>
                                          <m:ctrlPr>
                                            <a:rPr lang="en-US" sz="1000" i="1">
                                              <a:effectLst/>
                                              <a:latin typeface="Cambria Math"/>
                                            </a:rPr>
                                          </m:ctrlPr>
                                        </m:sSupPr>
                                        <m:e>
                                          <m:r>
                                            <a:rPr lang="es-EC" sz="1000">
                                              <a:effectLst/>
                                              <a:latin typeface="Cambria Math"/>
                                            </a:rPr>
                                            <m:t>𝑄</m:t>
                                          </m:r>
                                        </m:e>
                                        <m:sup>
                                          <m:r>
                                            <a:rPr lang="es-EC" sz="1000">
                                              <a:effectLst/>
                                              <a:latin typeface="Cambria Math"/>
                                            </a:rPr>
                                            <m:t>2</m:t>
                                          </m:r>
                                        </m:sup>
                                      </m:sSup>
                                    </m:num>
                                    <m:den>
                                      <m:r>
                                        <a:rPr lang="es-EC" sz="1000">
                                          <a:effectLst/>
                                          <a:latin typeface="Cambria Math"/>
                                        </a:rPr>
                                        <m:t>𝑔</m:t>
                                      </m:r>
                                      <m:r>
                                        <a:rPr lang="es-EC" sz="1000">
                                          <a:effectLst/>
                                          <a:latin typeface="Cambria Math"/>
                                        </a:rPr>
                                        <m:t>∗</m:t>
                                      </m:r>
                                      <m:sSup>
                                        <m:sSupPr>
                                          <m:ctrlPr>
                                            <a:rPr lang="en-US" sz="1000" i="1">
                                              <a:effectLst/>
                                              <a:latin typeface="Cambria Math"/>
                                            </a:rPr>
                                          </m:ctrlPr>
                                        </m:sSupPr>
                                        <m:e>
                                          <m:r>
                                            <a:rPr lang="es-EC" sz="1000">
                                              <a:effectLst/>
                                              <a:latin typeface="Cambria Math"/>
                                            </a:rPr>
                                            <m:t>𝑏</m:t>
                                          </m:r>
                                        </m:e>
                                        <m:sup>
                                          <m:r>
                                            <a:rPr lang="es-EC" sz="1000">
                                              <a:effectLst/>
                                              <a:latin typeface="Cambria Math"/>
                                            </a:rPr>
                                            <m:t>2</m:t>
                                          </m:r>
                                        </m:sup>
                                      </m:sSup>
                                    </m:den>
                                  </m:f>
                                </m:e>
                              </m:rad>
                            </m:oMath>
                          </a14:m>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5,68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4205870805"/>
                      </a:ext>
                    </a:extLst>
                  </a:tr>
                </a:tbl>
              </a:graphicData>
            </a:graphic>
          </p:graphicFrame>
        </mc:Choice>
        <mc:Fallback xmlns="">
          <p:graphicFrame>
            <p:nvGraphicFramePr>
              <p:cNvPr id="4" name="Tabla 3"/>
              <p:cNvGraphicFramePr>
                <a:graphicFrameLocks noGrp="1"/>
              </p:cNvGraphicFramePr>
              <p:nvPr>
                <p:extLst>
                  <p:ext uri="{D42A27DB-BD31-4B8C-83A1-F6EECF244321}">
                    <p14:modId xmlns:p14="http://schemas.microsoft.com/office/powerpoint/2010/main" val="4022615477"/>
                  </p:ext>
                </p:extLst>
              </p:nvPr>
            </p:nvGraphicFramePr>
            <p:xfrm>
              <a:off x="286475" y="2952206"/>
              <a:ext cx="3517900" cy="953072"/>
            </p:xfrm>
            <a:graphic>
              <a:graphicData uri="http://schemas.openxmlformats.org/drawingml/2006/table">
                <a:tbl>
                  <a:tblPr firstRow="1" firstCol="1" bandRow="1">
                    <a:tableStyleId>{5C22544A-7EE6-4342-B048-85BDC9FD1C3A}</a:tableStyleId>
                  </a:tblPr>
                  <a:tblGrid>
                    <a:gridCol w="701675">
                      <a:extLst>
                        <a:ext uri="{9D8B030D-6E8A-4147-A177-3AD203B41FA5}">
                          <a16:colId xmlns:a16="http://schemas.microsoft.com/office/drawing/2014/main" val="1209495563"/>
                        </a:ext>
                      </a:extLst>
                    </a:gridCol>
                    <a:gridCol w="1648460">
                      <a:extLst>
                        <a:ext uri="{9D8B030D-6E8A-4147-A177-3AD203B41FA5}">
                          <a16:colId xmlns:a16="http://schemas.microsoft.com/office/drawing/2014/main" val="1800809619"/>
                        </a:ext>
                      </a:extLst>
                    </a:gridCol>
                    <a:gridCol w="1167765">
                      <a:extLst>
                        <a:ext uri="{9D8B030D-6E8A-4147-A177-3AD203B41FA5}">
                          <a16:colId xmlns:a16="http://schemas.microsoft.com/office/drawing/2014/main" val="1252364951"/>
                        </a:ext>
                      </a:extLst>
                    </a:gridCol>
                  </a:tblGrid>
                  <a:tr h="182880">
                    <a:tc gridSpan="3">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CÁLCULOS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3004417"/>
                      </a:ext>
                    </a:extLst>
                  </a:tr>
                  <a:tr h="190500">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T (m)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T=H+P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59,680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79320794"/>
                      </a:ext>
                    </a:extLst>
                  </a:tr>
                  <a:tr h="198755">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V</a:t>
                          </a:r>
                          <a:r>
                            <a:rPr lang="es-EC" sz="1000" baseline="-25000">
                              <a:effectLst/>
                              <a:latin typeface="Times New Roman" panose="02020603050405020304" pitchFamily="18" charset="0"/>
                              <a:cs typeface="Times New Roman" panose="02020603050405020304" pitchFamily="18" charset="0"/>
                            </a:rPr>
                            <a:t>o</a:t>
                          </a:r>
                          <a:r>
                            <a:rPr lang="es-EC" sz="1000">
                              <a:effectLst/>
                              <a:latin typeface="Times New Roman" panose="02020603050405020304" pitchFamily="18" charset="0"/>
                              <a:cs typeface="Times New Roman" panose="02020603050405020304" pitchFamily="18" charset="0"/>
                            </a:rPr>
                            <a:t> (m/s)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 V</a:t>
                          </a:r>
                          <a:r>
                            <a:rPr lang="es-EC" sz="1000" baseline="-25000">
                              <a:effectLst/>
                              <a:latin typeface="Times New Roman" panose="02020603050405020304" pitchFamily="18" charset="0"/>
                              <a:cs typeface="Times New Roman" panose="02020603050405020304" pitchFamily="18" charset="0"/>
                            </a:rPr>
                            <a:t>o</a:t>
                          </a:r>
                          <a:r>
                            <a:rPr lang="es-EC" sz="1000">
                              <a:effectLst/>
                              <a:latin typeface="Times New Roman" panose="02020603050405020304" pitchFamily="18" charset="0"/>
                              <a:cs typeface="Times New Roman" panose="02020603050405020304" pitchFamily="18" charset="0"/>
                            </a:rPr>
                            <a:t>=Q/bT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3,407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933144589"/>
                      </a:ext>
                    </a:extLst>
                  </a:tr>
                  <a:tr h="183515">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T</a:t>
                          </a:r>
                          <a:r>
                            <a:rPr lang="es-EC" sz="1000" baseline="-25000">
                              <a:effectLst/>
                              <a:latin typeface="Times New Roman" panose="02020603050405020304" pitchFamily="18" charset="0"/>
                              <a:cs typeface="Times New Roman" panose="02020603050405020304" pitchFamily="18" charset="0"/>
                            </a:rPr>
                            <a:t>o </a:t>
                          </a:r>
                          <a:r>
                            <a:rPr lang="es-EC" sz="1000">
                              <a:effectLst/>
                              <a:latin typeface="Times New Roman" panose="02020603050405020304" pitchFamily="18" charset="0"/>
                              <a:cs typeface="Times New Roman" panose="02020603050405020304" pitchFamily="18" charset="0"/>
                            </a:rPr>
                            <a:t>(m)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H+P</a:t>
                          </a:r>
                          <a:r>
                            <a:rPr lang="es-EC" sz="1000" baseline="-25000">
                              <a:effectLst/>
                              <a:latin typeface="Times New Roman" panose="02020603050405020304" pitchFamily="18" charset="0"/>
                              <a:cs typeface="Times New Roman" panose="02020603050405020304" pitchFamily="18" charset="0"/>
                            </a:rPr>
                            <a:t>2</a:t>
                          </a:r>
                          <a:r>
                            <a:rPr lang="es-EC" sz="1000">
                              <a:effectLst/>
                              <a:latin typeface="Times New Roman" panose="02020603050405020304" pitchFamily="18" charset="0"/>
                              <a:cs typeface="Times New Roman" panose="02020603050405020304" pitchFamily="18" charset="0"/>
                            </a:rPr>
                            <a:t>+v</a:t>
                          </a:r>
                          <a:r>
                            <a:rPr lang="es-EC" sz="1000" baseline="30000">
                              <a:effectLst/>
                              <a:latin typeface="Times New Roman" panose="02020603050405020304" pitchFamily="18" charset="0"/>
                              <a:cs typeface="Times New Roman" panose="02020603050405020304" pitchFamily="18" charset="0"/>
                            </a:rPr>
                            <a:t>2</a:t>
                          </a:r>
                          <a:r>
                            <a:rPr lang="es-EC" sz="1000">
                              <a:effectLst/>
                              <a:latin typeface="Times New Roman" panose="02020603050405020304" pitchFamily="18" charset="0"/>
                              <a:cs typeface="Times New Roman" panose="02020603050405020304" pitchFamily="18" charset="0"/>
                            </a:rPr>
                            <a:t>/2g</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60,272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824332010"/>
                      </a:ext>
                    </a:extLst>
                  </a:tr>
                  <a:tr h="197422">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h</a:t>
                          </a:r>
                          <a:r>
                            <a:rPr lang="es-EC" sz="1000" baseline="-25000">
                              <a:effectLst/>
                              <a:latin typeface="Times New Roman" panose="02020603050405020304" pitchFamily="18" charset="0"/>
                              <a:cs typeface="Times New Roman" panose="02020603050405020304" pitchFamily="18" charset="0"/>
                            </a:rPr>
                            <a:t>cr </a:t>
                          </a:r>
                          <a:r>
                            <a:rPr lang="es-EC" sz="1000">
                              <a:effectLst/>
                              <a:latin typeface="Times New Roman" panose="02020603050405020304" pitchFamily="18" charset="0"/>
                              <a:cs typeface="Times New Roman" panose="02020603050405020304" pitchFamily="18" charset="0"/>
                            </a:rPr>
                            <a:t>(m)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n-US"/>
                        </a:p>
                      </a:txBody>
                      <a:tcPr marL="44450" marR="44450" marT="0" marB="0" anchor="b">
                        <a:blipFill>
                          <a:blip r:embed="rId2"/>
                          <a:stretch>
                            <a:fillRect l="-42647" t="-384848" r="-72059" b="-175758"/>
                          </a:stretch>
                        </a:blipFill>
                      </a:tcPr>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5,68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205870805"/>
                      </a:ext>
                    </a:extLst>
                  </a:tr>
                </a:tbl>
              </a:graphicData>
            </a:graphic>
          </p:graphicFrame>
        </mc:Fallback>
      </mc:AlternateContent>
      <p:pic>
        <p:nvPicPr>
          <p:cNvPr id="21" name="Imagen 20"/>
          <p:cNvPicPr/>
          <p:nvPr/>
        </p:nvPicPr>
        <p:blipFill>
          <a:blip r:embed="rId3"/>
          <a:stretch>
            <a:fillRect/>
          </a:stretch>
        </p:blipFill>
        <p:spPr>
          <a:xfrm>
            <a:off x="215901" y="4207249"/>
            <a:ext cx="3667939" cy="1814900"/>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1257498400"/>
              </p:ext>
            </p:extLst>
          </p:nvPr>
        </p:nvGraphicFramePr>
        <p:xfrm>
          <a:off x="4254862" y="1986970"/>
          <a:ext cx="3517900" cy="766572"/>
        </p:xfrm>
        <a:graphic>
          <a:graphicData uri="http://schemas.openxmlformats.org/drawingml/2006/table">
            <a:tbl>
              <a:tblPr firstRow="1" firstCol="1" bandRow="1">
                <a:tableStyleId>{5C22544A-7EE6-4342-B048-85BDC9FD1C3A}</a:tableStyleId>
              </a:tblPr>
              <a:tblGrid>
                <a:gridCol w="692785">
                  <a:extLst>
                    <a:ext uri="{9D8B030D-6E8A-4147-A177-3AD203B41FA5}">
                      <a16:colId xmlns:a16="http://schemas.microsoft.com/office/drawing/2014/main" xmlns="" val="894906844"/>
                    </a:ext>
                  </a:extLst>
                </a:gridCol>
                <a:gridCol w="1428115">
                  <a:extLst>
                    <a:ext uri="{9D8B030D-6E8A-4147-A177-3AD203B41FA5}">
                      <a16:colId xmlns:a16="http://schemas.microsoft.com/office/drawing/2014/main" xmlns="" val="1545469677"/>
                    </a:ext>
                  </a:extLst>
                </a:gridCol>
                <a:gridCol w="1397000">
                  <a:extLst>
                    <a:ext uri="{9D8B030D-6E8A-4147-A177-3AD203B41FA5}">
                      <a16:colId xmlns:a16="http://schemas.microsoft.com/office/drawing/2014/main" xmlns="" val="1287648458"/>
                    </a:ext>
                  </a:extLst>
                </a:gridCol>
              </a:tblGrid>
              <a:tr h="190500">
                <a:tc gridSpan="2">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DATOS INICIALES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tc>
                  <a:txBody>
                    <a:bodyPr/>
                    <a:lstStyle/>
                    <a:p>
                      <a:pPr>
                        <a:lnSpc>
                          <a:spcPct val="115000"/>
                        </a:lnSpc>
                      </a:pPr>
                      <a:endParaRPr lang="en-US" sz="1100" dirty="0">
                        <a:effectLst/>
                        <a:latin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057902669"/>
                  </a:ext>
                </a:extLst>
              </a:tr>
              <a:tr h="19050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Q(x) (m</a:t>
                      </a:r>
                      <a:r>
                        <a:rPr lang="es-EC" sz="1000" baseline="30000" dirty="0">
                          <a:effectLst/>
                          <a:latin typeface="Times New Roman" panose="02020603050405020304" pitchFamily="18" charset="0"/>
                          <a:cs typeface="Times New Roman" panose="02020603050405020304" pitchFamily="18" charset="0"/>
                        </a:rPr>
                        <a:t>3</a:t>
                      </a:r>
                      <a:r>
                        <a:rPr lang="es-EC" sz="1000" dirty="0">
                          <a:effectLst/>
                          <a:latin typeface="Times New Roman" panose="02020603050405020304" pitchFamily="18" charset="0"/>
                          <a:cs typeface="Times New Roman" panose="02020603050405020304" pitchFamily="18" charset="0"/>
                        </a:rPr>
                        <a:t>/s)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4240,000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caudal de descarga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083752549"/>
                  </a:ext>
                </a:extLst>
              </a:tr>
              <a:tr h="19050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H</a:t>
                      </a:r>
                      <a:r>
                        <a:rPr lang="es-EC" sz="1000" baseline="-25000" dirty="0">
                          <a:effectLst/>
                          <a:latin typeface="Times New Roman" panose="02020603050405020304" pitchFamily="18" charset="0"/>
                          <a:cs typeface="Times New Roman" panose="02020603050405020304" pitchFamily="18" charset="0"/>
                        </a:rPr>
                        <a:t>d</a:t>
                      </a:r>
                      <a:r>
                        <a:rPr lang="es-EC" sz="1000" dirty="0">
                          <a:effectLst/>
                          <a:latin typeface="Times New Roman" panose="02020603050405020304" pitchFamily="18" charset="0"/>
                          <a:cs typeface="Times New Roman" panose="02020603050405020304" pitchFamily="18" charset="0"/>
                        </a:rPr>
                        <a:t>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5,680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altura de descarga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485524867"/>
                  </a:ext>
                </a:extLst>
              </a:tr>
              <a:tr h="18288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P</a:t>
                      </a:r>
                      <a:r>
                        <a:rPr lang="es-EC" sz="1000" baseline="-25000" dirty="0">
                          <a:effectLst/>
                          <a:latin typeface="Times New Roman" panose="02020603050405020304" pitchFamily="18" charset="0"/>
                          <a:cs typeface="Times New Roman" panose="02020603050405020304" pitchFamily="18" charset="0"/>
                        </a:rPr>
                        <a:t>2</a:t>
                      </a:r>
                      <a:r>
                        <a:rPr lang="es-EC" sz="1000" dirty="0">
                          <a:effectLst/>
                          <a:latin typeface="Times New Roman" panose="02020603050405020304" pitchFamily="18" charset="0"/>
                          <a:cs typeface="Times New Roman" panose="02020603050405020304" pitchFamily="18" charset="0"/>
                        </a:rPr>
                        <a:t>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56,00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pPr>
                      <a:endParaRPr lang="en-US" sz="1100" dirty="0">
                        <a:effectLst/>
                        <a:latin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355693494"/>
                  </a:ext>
                </a:extLst>
              </a:tr>
            </a:tbl>
          </a:graphicData>
        </a:graphic>
      </p:graphicFrame>
      <mc:AlternateContent xmlns:mc="http://schemas.openxmlformats.org/markup-compatibility/2006" xmlns:a14="http://schemas.microsoft.com/office/drawing/2010/main">
        <mc:Choice Requires="a14">
          <p:graphicFrame>
            <p:nvGraphicFramePr>
              <p:cNvPr id="10" name="Tabla 9"/>
              <p:cNvGraphicFramePr>
                <a:graphicFrameLocks noGrp="1"/>
              </p:cNvGraphicFramePr>
              <p:nvPr>
                <p:extLst>
                  <p:ext uri="{D42A27DB-BD31-4B8C-83A1-F6EECF244321}">
                    <p14:modId xmlns:p14="http://schemas.microsoft.com/office/powerpoint/2010/main" val="3391357626"/>
                  </p:ext>
                </p:extLst>
              </p:nvPr>
            </p:nvGraphicFramePr>
            <p:xfrm>
              <a:off x="4254862" y="2967446"/>
              <a:ext cx="3517900" cy="953072"/>
            </p:xfrm>
            <a:graphic>
              <a:graphicData uri="http://schemas.openxmlformats.org/drawingml/2006/table">
                <a:tbl>
                  <a:tblPr firstRow="1" firstCol="1" bandRow="1">
                    <a:tableStyleId>{5C22544A-7EE6-4342-B048-85BDC9FD1C3A}</a:tableStyleId>
                  </a:tblPr>
                  <a:tblGrid>
                    <a:gridCol w="701675">
                      <a:extLst>
                        <a:ext uri="{9D8B030D-6E8A-4147-A177-3AD203B41FA5}">
                          <a16:colId xmlns:a16="http://schemas.microsoft.com/office/drawing/2014/main" xmlns="" val="2223525782"/>
                        </a:ext>
                      </a:extLst>
                    </a:gridCol>
                    <a:gridCol w="1648460">
                      <a:extLst>
                        <a:ext uri="{9D8B030D-6E8A-4147-A177-3AD203B41FA5}">
                          <a16:colId xmlns:a16="http://schemas.microsoft.com/office/drawing/2014/main" xmlns="" val="1057577354"/>
                        </a:ext>
                      </a:extLst>
                    </a:gridCol>
                    <a:gridCol w="1167765">
                      <a:extLst>
                        <a:ext uri="{9D8B030D-6E8A-4147-A177-3AD203B41FA5}">
                          <a16:colId xmlns:a16="http://schemas.microsoft.com/office/drawing/2014/main" xmlns="" val="1807972761"/>
                        </a:ext>
                      </a:extLst>
                    </a:gridCol>
                  </a:tblGrid>
                  <a:tr h="182880">
                    <a:tc gridSpan="3">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CÁLCULOS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185419474"/>
                      </a:ext>
                    </a:extLst>
                  </a:tr>
                  <a:tr h="19050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T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T=H+P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61,68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570657199"/>
                      </a:ext>
                    </a:extLst>
                  </a:tr>
                  <a:tr h="198755">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V</a:t>
                          </a:r>
                          <a:r>
                            <a:rPr lang="es-EC" sz="1000" baseline="-25000" dirty="0">
                              <a:effectLst/>
                              <a:latin typeface="Times New Roman" panose="02020603050405020304" pitchFamily="18" charset="0"/>
                              <a:cs typeface="Times New Roman" panose="02020603050405020304" pitchFamily="18" charset="0"/>
                            </a:rPr>
                            <a:t>o</a:t>
                          </a:r>
                          <a:r>
                            <a:rPr lang="es-EC" sz="1000" dirty="0">
                              <a:effectLst/>
                              <a:latin typeface="Times New Roman" panose="02020603050405020304" pitchFamily="18" charset="0"/>
                              <a:cs typeface="Times New Roman" panose="02020603050405020304" pitchFamily="18" charset="0"/>
                            </a:rPr>
                            <a:t> (m/s)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 V</a:t>
                          </a:r>
                          <a:r>
                            <a:rPr lang="es-EC" sz="1000" baseline="-25000" dirty="0">
                              <a:effectLst/>
                              <a:latin typeface="Times New Roman" panose="02020603050405020304" pitchFamily="18" charset="0"/>
                              <a:cs typeface="Times New Roman" panose="02020603050405020304" pitchFamily="18" charset="0"/>
                            </a:rPr>
                            <a:t>o</a:t>
                          </a:r>
                          <a:r>
                            <a:rPr lang="es-EC" sz="1000" dirty="0">
                              <a:effectLst/>
                              <a:latin typeface="Times New Roman" panose="02020603050405020304" pitchFamily="18" charset="0"/>
                              <a:cs typeface="Times New Roman" panose="02020603050405020304" pitchFamily="18" charset="0"/>
                            </a:rPr>
                            <a:t>=Q/bT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3,407</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053380314"/>
                      </a:ext>
                    </a:extLst>
                  </a:tr>
                  <a:tr h="183515">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T</a:t>
                          </a:r>
                          <a:r>
                            <a:rPr lang="es-EC" sz="1000" baseline="-25000" dirty="0">
                              <a:effectLst/>
                              <a:latin typeface="Times New Roman" panose="02020603050405020304" pitchFamily="18" charset="0"/>
                              <a:cs typeface="Times New Roman" panose="02020603050405020304" pitchFamily="18" charset="0"/>
                            </a:rPr>
                            <a:t>o </a:t>
                          </a:r>
                          <a:r>
                            <a:rPr lang="es-EC" sz="1000" dirty="0">
                              <a:effectLst/>
                              <a:latin typeface="Times New Roman" panose="02020603050405020304" pitchFamily="18" charset="0"/>
                              <a:cs typeface="Times New Roman" panose="02020603050405020304" pitchFamily="18" charset="0"/>
                            </a:rPr>
                            <a:t>(m)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H+P</a:t>
                          </a:r>
                          <a:r>
                            <a:rPr lang="es-EC" sz="1000" baseline="-25000" dirty="0">
                              <a:effectLst/>
                              <a:latin typeface="Times New Roman" panose="02020603050405020304" pitchFamily="18" charset="0"/>
                              <a:cs typeface="Times New Roman" panose="02020603050405020304" pitchFamily="18" charset="0"/>
                            </a:rPr>
                            <a:t>2</a:t>
                          </a:r>
                          <a:r>
                            <a:rPr lang="es-EC" sz="1000" dirty="0">
                              <a:effectLst/>
                              <a:latin typeface="Times New Roman" panose="02020603050405020304" pitchFamily="18" charset="0"/>
                              <a:cs typeface="Times New Roman" panose="02020603050405020304" pitchFamily="18" charset="0"/>
                            </a:rPr>
                            <a:t>+v</a:t>
                          </a:r>
                          <a:r>
                            <a:rPr lang="es-EC" sz="1000" baseline="30000" dirty="0">
                              <a:effectLst/>
                              <a:latin typeface="Times New Roman" panose="02020603050405020304" pitchFamily="18" charset="0"/>
                              <a:cs typeface="Times New Roman" panose="02020603050405020304" pitchFamily="18" charset="0"/>
                            </a:rPr>
                            <a:t>2</a:t>
                          </a:r>
                          <a:r>
                            <a:rPr lang="es-EC" sz="1000" dirty="0">
                              <a:effectLst/>
                              <a:latin typeface="Times New Roman" panose="02020603050405020304" pitchFamily="18" charset="0"/>
                              <a:cs typeface="Times New Roman" panose="02020603050405020304" pitchFamily="18" charset="0"/>
                            </a:rPr>
                            <a:t>/2g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62,272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1965166348"/>
                      </a:ext>
                    </a:extLst>
                  </a:tr>
                  <a:tr h="168275">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h</a:t>
                          </a:r>
                          <a:r>
                            <a:rPr lang="es-EC" sz="1000" baseline="-25000" dirty="0">
                              <a:effectLst/>
                              <a:latin typeface="Times New Roman" panose="02020603050405020304" pitchFamily="18" charset="0"/>
                              <a:cs typeface="Times New Roman" panose="02020603050405020304" pitchFamily="18" charset="0"/>
                            </a:rPr>
                            <a:t>cr </a:t>
                          </a:r>
                          <a:r>
                            <a:rPr lang="es-EC" sz="1000" dirty="0">
                              <a:effectLst/>
                              <a:latin typeface="Times New Roman" panose="02020603050405020304" pitchFamily="18" charset="0"/>
                              <a:cs typeface="Times New Roman" panose="02020603050405020304" pitchFamily="18" charset="0"/>
                            </a:rPr>
                            <a:t>(m)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 </a:t>
                          </a:r>
                          <a14:m>
                            <m:oMath xmlns:m="http://schemas.openxmlformats.org/officeDocument/2006/math">
                              <m:rad>
                                <m:radPr>
                                  <m:ctrlPr>
                                    <a:rPr lang="en-US" sz="1000" i="1">
                                      <a:effectLst/>
                                      <a:latin typeface="Cambria Math"/>
                                    </a:rPr>
                                  </m:ctrlPr>
                                </m:radPr>
                                <m:deg>
                                  <m:r>
                                    <a:rPr lang="es-EC" sz="1000">
                                      <a:effectLst/>
                                      <a:latin typeface="Cambria Math"/>
                                    </a:rPr>
                                    <m:t>                         3</m:t>
                                  </m:r>
                                </m:deg>
                                <m:e>
                                  <m:f>
                                    <m:fPr>
                                      <m:type m:val="lin"/>
                                      <m:ctrlPr>
                                        <a:rPr lang="en-US" sz="1000" i="1">
                                          <a:effectLst/>
                                          <a:latin typeface="Cambria Math"/>
                                        </a:rPr>
                                      </m:ctrlPr>
                                    </m:fPr>
                                    <m:num>
                                      <m:sSup>
                                        <m:sSupPr>
                                          <m:ctrlPr>
                                            <a:rPr lang="en-US" sz="1000" i="1">
                                              <a:effectLst/>
                                              <a:latin typeface="Cambria Math"/>
                                            </a:rPr>
                                          </m:ctrlPr>
                                        </m:sSupPr>
                                        <m:e>
                                          <m:r>
                                            <a:rPr lang="es-EC" sz="1000">
                                              <a:effectLst/>
                                              <a:latin typeface="Cambria Math"/>
                                            </a:rPr>
                                            <m:t>𝑄</m:t>
                                          </m:r>
                                        </m:e>
                                        <m:sup>
                                          <m:r>
                                            <a:rPr lang="es-EC" sz="1000">
                                              <a:effectLst/>
                                              <a:latin typeface="Cambria Math"/>
                                            </a:rPr>
                                            <m:t>2</m:t>
                                          </m:r>
                                        </m:sup>
                                      </m:sSup>
                                    </m:num>
                                    <m:den>
                                      <m:r>
                                        <a:rPr lang="es-EC" sz="1000">
                                          <a:effectLst/>
                                          <a:latin typeface="Cambria Math"/>
                                        </a:rPr>
                                        <m:t>𝑔</m:t>
                                      </m:r>
                                      <m:r>
                                        <a:rPr lang="es-EC" sz="1000">
                                          <a:effectLst/>
                                          <a:latin typeface="Cambria Math"/>
                                        </a:rPr>
                                        <m:t>∗</m:t>
                                      </m:r>
                                      <m:sSup>
                                        <m:sSupPr>
                                          <m:ctrlPr>
                                            <a:rPr lang="en-US" sz="1000" i="1">
                                              <a:effectLst/>
                                              <a:latin typeface="Cambria Math"/>
                                            </a:rPr>
                                          </m:ctrlPr>
                                        </m:sSupPr>
                                        <m:e>
                                          <m:r>
                                            <a:rPr lang="es-EC" sz="1000">
                                              <a:effectLst/>
                                              <a:latin typeface="Cambria Math"/>
                                            </a:rPr>
                                            <m:t>𝑏</m:t>
                                          </m:r>
                                        </m:e>
                                        <m:sup>
                                          <m:r>
                                            <a:rPr lang="es-EC" sz="1000">
                                              <a:effectLst/>
                                              <a:latin typeface="Cambria Math"/>
                                            </a:rPr>
                                            <m:t>2</m:t>
                                          </m:r>
                                        </m:sup>
                                      </m:sSup>
                                    </m:den>
                                  </m:f>
                                </m:e>
                              </m:rad>
                            </m:oMath>
                          </a14:m>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5,680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355542922"/>
                      </a:ext>
                    </a:extLst>
                  </a:tr>
                </a:tbl>
              </a:graphicData>
            </a:graphic>
          </p:graphicFrame>
        </mc:Choice>
        <mc:Fallback xmlns="">
          <p:graphicFrame>
            <p:nvGraphicFramePr>
              <p:cNvPr id="10" name="Tabla 9"/>
              <p:cNvGraphicFramePr>
                <a:graphicFrameLocks noGrp="1"/>
              </p:cNvGraphicFramePr>
              <p:nvPr>
                <p:extLst>
                  <p:ext uri="{D42A27DB-BD31-4B8C-83A1-F6EECF244321}">
                    <p14:modId xmlns:p14="http://schemas.microsoft.com/office/powerpoint/2010/main" val="3391357626"/>
                  </p:ext>
                </p:extLst>
              </p:nvPr>
            </p:nvGraphicFramePr>
            <p:xfrm>
              <a:off x="4254862" y="2967446"/>
              <a:ext cx="3517900" cy="953072"/>
            </p:xfrm>
            <a:graphic>
              <a:graphicData uri="http://schemas.openxmlformats.org/drawingml/2006/table">
                <a:tbl>
                  <a:tblPr firstRow="1" firstCol="1" bandRow="1">
                    <a:tableStyleId>{5C22544A-7EE6-4342-B048-85BDC9FD1C3A}</a:tableStyleId>
                  </a:tblPr>
                  <a:tblGrid>
                    <a:gridCol w="701675">
                      <a:extLst>
                        <a:ext uri="{9D8B030D-6E8A-4147-A177-3AD203B41FA5}">
                          <a16:colId xmlns:a16="http://schemas.microsoft.com/office/drawing/2014/main" val="2223525782"/>
                        </a:ext>
                      </a:extLst>
                    </a:gridCol>
                    <a:gridCol w="1648460">
                      <a:extLst>
                        <a:ext uri="{9D8B030D-6E8A-4147-A177-3AD203B41FA5}">
                          <a16:colId xmlns:a16="http://schemas.microsoft.com/office/drawing/2014/main" val="1057577354"/>
                        </a:ext>
                      </a:extLst>
                    </a:gridCol>
                    <a:gridCol w="1167765">
                      <a:extLst>
                        <a:ext uri="{9D8B030D-6E8A-4147-A177-3AD203B41FA5}">
                          <a16:colId xmlns:a16="http://schemas.microsoft.com/office/drawing/2014/main" val="1807972761"/>
                        </a:ext>
                      </a:extLst>
                    </a:gridCol>
                  </a:tblGrid>
                  <a:tr h="182880">
                    <a:tc gridSpan="3">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CÁLCULOS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85419474"/>
                      </a:ext>
                    </a:extLst>
                  </a:tr>
                  <a:tr h="190500">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T (m)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T=H+P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61,68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570657199"/>
                      </a:ext>
                    </a:extLst>
                  </a:tr>
                  <a:tr h="198755">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V</a:t>
                          </a:r>
                          <a:r>
                            <a:rPr lang="es-EC" sz="1000" baseline="-25000">
                              <a:effectLst/>
                              <a:latin typeface="Times New Roman" panose="02020603050405020304" pitchFamily="18" charset="0"/>
                              <a:cs typeface="Times New Roman" panose="02020603050405020304" pitchFamily="18" charset="0"/>
                            </a:rPr>
                            <a:t>o</a:t>
                          </a:r>
                          <a:r>
                            <a:rPr lang="es-EC" sz="1000">
                              <a:effectLst/>
                              <a:latin typeface="Times New Roman" panose="02020603050405020304" pitchFamily="18" charset="0"/>
                              <a:cs typeface="Times New Roman" panose="02020603050405020304" pitchFamily="18" charset="0"/>
                            </a:rPr>
                            <a:t> (m/s)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 V</a:t>
                          </a:r>
                          <a:r>
                            <a:rPr lang="es-EC" sz="1000" baseline="-25000">
                              <a:effectLst/>
                              <a:latin typeface="Times New Roman" panose="02020603050405020304" pitchFamily="18" charset="0"/>
                              <a:cs typeface="Times New Roman" panose="02020603050405020304" pitchFamily="18" charset="0"/>
                            </a:rPr>
                            <a:t>o</a:t>
                          </a:r>
                          <a:r>
                            <a:rPr lang="es-EC" sz="1000">
                              <a:effectLst/>
                              <a:latin typeface="Times New Roman" panose="02020603050405020304" pitchFamily="18" charset="0"/>
                              <a:cs typeface="Times New Roman" panose="02020603050405020304" pitchFamily="18" charset="0"/>
                            </a:rPr>
                            <a:t>=Q/bT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3,407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053380314"/>
                      </a:ext>
                    </a:extLst>
                  </a:tr>
                  <a:tr h="183515">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T</a:t>
                          </a:r>
                          <a:r>
                            <a:rPr lang="es-EC" sz="1000" baseline="-25000">
                              <a:effectLst/>
                              <a:latin typeface="Times New Roman" panose="02020603050405020304" pitchFamily="18" charset="0"/>
                              <a:cs typeface="Times New Roman" panose="02020603050405020304" pitchFamily="18" charset="0"/>
                            </a:rPr>
                            <a:t>o </a:t>
                          </a:r>
                          <a:r>
                            <a:rPr lang="es-EC" sz="1000">
                              <a:effectLst/>
                              <a:latin typeface="Times New Roman" panose="02020603050405020304" pitchFamily="18" charset="0"/>
                              <a:cs typeface="Times New Roman" panose="02020603050405020304" pitchFamily="18" charset="0"/>
                            </a:rPr>
                            <a:t>(m)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H+P</a:t>
                          </a:r>
                          <a:r>
                            <a:rPr lang="es-EC" sz="1000" baseline="-25000">
                              <a:effectLst/>
                              <a:latin typeface="Times New Roman" panose="02020603050405020304" pitchFamily="18" charset="0"/>
                              <a:cs typeface="Times New Roman" panose="02020603050405020304" pitchFamily="18" charset="0"/>
                            </a:rPr>
                            <a:t>2</a:t>
                          </a:r>
                          <a:r>
                            <a:rPr lang="es-EC" sz="1000">
                              <a:effectLst/>
                              <a:latin typeface="Times New Roman" panose="02020603050405020304" pitchFamily="18" charset="0"/>
                              <a:cs typeface="Times New Roman" panose="02020603050405020304" pitchFamily="18" charset="0"/>
                            </a:rPr>
                            <a:t>+v</a:t>
                          </a:r>
                          <a:r>
                            <a:rPr lang="es-EC" sz="1000" baseline="30000">
                              <a:effectLst/>
                              <a:latin typeface="Times New Roman" panose="02020603050405020304" pitchFamily="18" charset="0"/>
                              <a:cs typeface="Times New Roman" panose="02020603050405020304" pitchFamily="18" charset="0"/>
                            </a:rPr>
                            <a:t>2</a:t>
                          </a:r>
                          <a:r>
                            <a:rPr lang="es-EC" sz="1000">
                              <a:effectLst/>
                              <a:latin typeface="Times New Roman" panose="02020603050405020304" pitchFamily="18" charset="0"/>
                              <a:cs typeface="Times New Roman" panose="02020603050405020304" pitchFamily="18" charset="0"/>
                            </a:rPr>
                            <a:t>/2g</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62,272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965166348"/>
                      </a:ext>
                    </a:extLst>
                  </a:tr>
                  <a:tr h="197422">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h</a:t>
                          </a:r>
                          <a:r>
                            <a:rPr lang="es-EC" sz="1000" baseline="-25000">
                              <a:effectLst/>
                              <a:latin typeface="Times New Roman" panose="02020603050405020304" pitchFamily="18" charset="0"/>
                              <a:cs typeface="Times New Roman" panose="02020603050405020304" pitchFamily="18" charset="0"/>
                            </a:rPr>
                            <a:t>cr </a:t>
                          </a:r>
                          <a:r>
                            <a:rPr lang="es-EC" sz="1000">
                              <a:effectLst/>
                              <a:latin typeface="Times New Roman" panose="02020603050405020304" pitchFamily="18" charset="0"/>
                              <a:cs typeface="Times New Roman" panose="02020603050405020304" pitchFamily="18" charset="0"/>
                            </a:rPr>
                            <a:t>(m)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n-US"/>
                        </a:p>
                      </a:txBody>
                      <a:tcPr marL="44450" marR="44450" marT="0" marB="0" anchor="b">
                        <a:blipFill>
                          <a:blip r:embed="rId4"/>
                          <a:stretch>
                            <a:fillRect l="-42647" t="-387879" r="-72059" b="-172727"/>
                          </a:stretch>
                        </a:blipFill>
                      </a:tcPr>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5,680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355542922"/>
                      </a:ext>
                    </a:extLst>
                  </a:tr>
                </a:tbl>
              </a:graphicData>
            </a:graphic>
          </p:graphicFrame>
        </mc:Fallback>
      </mc:AlternateContent>
      <p:pic>
        <p:nvPicPr>
          <p:cNvPr id="24" name="Imagen 23"/>
          <p:cNvPicPr/>
          <p:nvPr/>
        </p:nvPicPr>
        <p:blipFill>
          <a:blip r:embed="rId5"/>
          <a:stretch>
            <a:fillRect/>
          </a:stretch>
        </p:blipFill>
        <p:spPr>
          <a:xfrm>
            <a:off x="4254862" y="4207249"/>
            <a:ext cx="3597366" cy="1883911"/>
          </a:xfrm>
          <a:prstGeom prst="rect">
            <a:avLst/>
          </a:prstGeom>
        </p:spPr>
      </p:pic>
      <p:graphicFrame>
        <p:nvGraphicFramePr>
          <p:cNvPr id="11" name="Tabla 10"/>
          <p:cNvGraphicFramePr>
            <a:graphicFrameLocks noGrp="1"/>
          </p:cNvGraphicFramePr>
          <p:nvPr>
            <p:extLst>
              <p:ext uri="{D42A27DB-BD31-4B8C-83A1-F6EECF244321}">
                <p14:modId xmlns:p14="http://schemas.microsoft.com/office/powerpoint/2010/main" val="716293880"/>
              </p:ext>
            </p:extLst>
          </p:nvPr>
        </p:nvGraphicFramePr>
        <p:xfrm>
          <a:off x="8223250" y="1997039"/>
          <a:ext cx="3517900" cy="766572"/>
        </p:xfrm>
        <a:graphic>
          <a:graphicData uri="http://schemas.openxmlformats.org/drawingml/2006/table">
            <a:tbl>
              <a:tblPr firstRow="1" firstCol="1" bandRow="1">
                <a:tableStyleId>{5C22544A-7EE6-4342-B048-85BDC9FD1C3A}</a:tableStyleId>
              </a:tblPr>
              <a:tblGrid>
                <a:gridCol w="692785">
                  <a:extLst>
                    <a:ext uri="{9D8B030D-6E8A-4147-A177-3AD203B41FA5}">
                      <a16:colId xmlns:a16="http://schemas.microsoft.com/office/drawing/2014/main" xmlns="" val="293392768"/>
                    </a:ext>
                  </a:extLst>
                </a:gridCol>
                <a:gridCol w="1428115">
                  <a:extLst>
                    <a:ext uri="{9D8B030D-6E8A-4147-A177-3AD203B41FA5}">
                      <a16:colId xmlns:a16="http://schemas.microsoft.com/office/drawing/2014/main" xmlns="" val="1977371619"/>
                    </a:ext>
                  </a:extLst>
                </a:gridCol>
                <a:gridCol w="1397000">
                  <a:extLst>
                    <a:ext uri="{9D8B030D-6E8A-4147-A177-3AD203B41FA5}">
                      <a16:colId xmlns:a16="http://schemas.microsoft.com/office/drawing/2014/main" xmlns="" val="2590234360"/>
                    </a:ext>
                  </a:extLst>
                </a:gridCol>
              </a:tblGrid>
              <a:tr h="190500">
                <a:tc gridSpan="2">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DATOS INICIALES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tc>
                  <a:txBody>
                    <a:bodyPr/>
                    <a:lstStyle/>
                    <a:p>
                      <a:pPr>
                        <a:lnSpc>
                          <a:spcPct val="115000"/>
                        </a:lnSpc>
                      </a:pPr>
                      <a:endParaRPr lang="en-US" sz="1100" dirty="0">
                        <a:effectLst/>
                        <a:latin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445726851"/>
                  </a:ext>
                </a:extLst>
              </a:tr>
              <a:tr h="19050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Q(x) (m</a:t>
                      </a:r>
                      <a:r>
                        <a:rPr lang="es-EC" sz="1000" baseline="30000" dirty="0">
                          <a:effectLst/>
                          <a:latin typeface="Times New Roman" panose="02020603050405020304" pitchFamily="18" charset="0"/>
                          <a:cs typeface="Times New Roman" panose="02020603050405020304" pitchFamily="18" charset="0"/>
                        </a:rPr>
                        <a:t>3</a:t>
                      </a:r>
                      <a:r>
                        <a:rPr lang="es-EC" sz="1000" dirty="0">
                          <a:effectLst/>
                          <a:latin typeface="Times New Roman" panose="02020603050405020304" pitchFamily="18" charset="0"/>
                          <a:cs typeface="Times New Roman" panose="02020603050405020304" pitchFamily="18" charset="0"/>
                        </a:rPr>
                        <a:t>/s)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4240,000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caudal de descarga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660740706"/>
                  </a:ext>
                </a:extLst>
              </a:tr>
              <a:tr h="19050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H</a:t>
                      </a:r>
                      <a:r>
                        <a:rPr lang="es-EC" sz="1000" baseline="-25000" dirty="0">
                          <a:effectLst/>
                          <a:latin typeface="Times New Roman" panose="02020603050405020304" pitchFamily="18" charset="0"/>
                          <a:cs typeface="Times New Roman" panose="02020603050405020304" pitchFamily="18" charset="0"/>
                        </a:rPr>
                        <a:t>d</a:t>
                      </a:r>
                      <a:r>
                        <a:rPr lang="es-EC" sz="1000" dirty="0">
                          <a:effectLst/>
                          <a:latin typeface="Times New Roman" panose="02020603050405020304" pitchFamily="18" charset="0"/>
                          <a:cs typeface="Times New Roman" panose="02020603050405020304" pitchFamily="18" charset="0"/>
                        </a:rPr>
                        <a:t>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5,680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altura de descarga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04234371"/>
                  </a:ext>
                </a:extLst>
              </a:tr>
              <a:tr h="18288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P</a:t>
                      </a:r>
                      <a:r>
                        <a:rPr lang="es-EC" sz="1000" baseline="-25000" dirty="0">
                          <a:effectLst/>
                          <a:latin typeface="Times New Roman" panose="02020603050405020304" pitchFamily="18" charset="0"/>
                          <a:cs typeface="Times New Roman" panose="02020603050405020304" pitchFamily="18" charset="0"/>
                        </a:rPr>
                        <a:t>2</a:t>
                      </a:r>
                      <a:r>
                        <a:rPr lang="es-EC" sz="1000" dirty="0">
                          <a:effectLst/>
                          <a:latin typeface="Times New Roman" panose="02020603050405020304" pitchFamily="18" charset="0"/>
                          <a:cs typeface="Times New Roman" panose="02020603050405020304" pitchFamily="18" charset="0"/>
                        </a:rPr>
                        <a:t>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60,00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pPr>
                      <a:endParaRPr lang="en-US" sz="1100" dirty="0">
                        <a:effectLst/>
                        <a:latin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753181669"/>
                  </a:ext>
                </a:extLst>
              </a:tr>
            </a:tbl>
          </a:graphicData>
        </a:graphic>
      </p:graphicFrame>
      <mc:AlternateContent xmlns:mc="http://schemas.openxmlformats.org/markup-compatibility/2006" xmlns:a14="http://schemas.microsoft.com/office/drawing/2010/main">
        <mc:Choice Requires="a14">
          <p:graphicFrame>
            <p:nvGraphicFramePr>
              <p:cNvPr id="12" name="Tabla 11"/>
              <p:cNvGraphicFramePr>
                <a:graphicFrameLocks noGrp="1"/>
              </p:cNvGraphicFramePr>
              <p:nvPr>
                <p:extLst>
                  <p:ext uri="{D42A27DB-BD31-4B8C-83A1-F6EECF244321}">
                    <p14:modId xmlns:p14="http://schemas.microsoft.com/office/powerpoint/2010/main" val="2710615883"/>
                  </p:ext>
                </p:extLst>
              </p:nvPr>
            </p:nvGraphicFramePr>
            <p:xfrm>
              <a:off x="8223250" y="2967446"/>
              <a:ext cx="3517900" cy="953072"/>
            </p:xfrm>
            <a:graphic>
              <a:graphicData uri="http://schemas.openxmlformats.org/drawingml/2006/table">
                <a:tbl>
                  <a:tblPr firstRow="1" firstCol="1" bandRow="1">
                    <a:tableStyleId>{5C22544A-7EE6-4342-B048-85BDC9FD1C3A}</a:tableStyleId>
                  </a:tblPr>
                  <a:tblGrid>
                    <a:gridCol w="701675">
                      <a:extLst>
                        <a:ext uri="{9D8B030D-6E8A-4147-A177-3AD203B41FA5}">
                          <a16:colId xmlns:a16="http://schemas.microsoft.com/office/drawing/2014/main" xmlns="" val="1782545792"/>
                        </a:ext>
                      </a:extLst>
                    </a:gridCol>
                    <a:gridCol w="1648460">
                      <a:extLst>
                        <a:ext uri="{9D8B030D-6E8A-4147-A177-3AD203B41FA5}">
                          <a16:colId xmlns:a16="http://schemas.microsoft.com/office/drawing/2014/main" xmlns="" val="3348932517"/>
                        </a:ext>
                      </a:extLst>
                    </a:gridCol>
                    <a:gridCol w="1167765">
                      <a:extLst>
                        <a:ext uri="{9D8B030D-6E8A-4147-A177-3AD203B41FA5}">
                          <a16:colId xmlns:a16="http://schemas.microsoft.com/office/drawing/2014/main" xmlns="" val="3061837438"/>
                        </a:ext>
                      </a:extLst>
                    </a:gridCol>
                  </a:tblGrid>
                  <a:tr h="182880">
                    <a:tc gridSpan="3">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CÁLCULOS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75847826"/>
                      </a:ext>
                    </a:extLst>
                  </a:tr>
                  <a:tr h="19050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T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T=H+P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65.68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623678235"/>
                      </a:ext>
                    </a:extLst>
                  </a:tr>
                  <a:tr h="198755">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V</a:t>
                          </a:r>
                          <a:r>
                            <a:rPr lang="es-EC" sz="1000" baseline="-25000" dirty="0">
                              <a:effectLst/>
                              <a:latin typeface="Times New Roman" panose="02020603050405020304" pitchFamily="18" charset="0"/>
                              <a:cs typeface="Times New Roman" panose="02020603050405020304" pitchFamily="18" charset="0"/>
                            </a:rPr>
                            <a:t>o</a:t>
                          </a:r>
                          <a:r>
                            <a:rPr lang="es-EC" sz="1000" dirty="0">
                              <a:effectLst/>
                              <a:latin typeface="Times New Roman" panose="02020603050405020304" pitchFamily="18" charset="0"/>
                              <a:cs typeface="Times New Roman" panose="02020603050405020304" pitchFamily="18" charset="0"/>
                            </a:rPr>
                            <a:t> (m/s)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 V</a:t>
                          </a:r>
                          <a:r>
                            <a:rPr lang="es-EC" sz="1000" baseline="-25000" dirty="0">
                              <a:effectLst/>
                              <a:latin typeface="Times New Roman" panose="02020603050405020304" pitchFamily="18" charset="0"/>
                              <a:cs typeface="Times New Roman" panose="02020603050405020304" pitchFamily="18" charset="0"/>
                            </a:rPr>
                            <a:t>o</a:t>
                          </a:r>
                          <a:r>
                            <a:rPr lang="es-EC" sz="1000" dirty="0">
                              <a:effectLst/>
                              <a:latin typeface="Times New Roman" panose="02020603050405020304" pitchFamily="18" charset="0"/>
                              <a:cs typeface="Times New Roman" panose="02020603050405020304" pitchFamily="18" charset="0"/>
                            </a:rPr>
                            <a:t>=Q/bT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3,407</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677833540"/>
                      </a:ext>
                    </a:extLst>
                  </a:tr>
                  <a:tr h="183515">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T</a:t>
                          </a:r>
                          <a:r>
                            <a:rPr lang="es-EC" sz="1000" baseline="-25000" dirty="0">
                              <a:effectLst/>
                              <a:latin typeface="Times New Roman" panose="02020603050405020304" pitchFamily="18" charset="0"/>
                              <a:cs typeface="Times New Roman" panose="02020603050405020304" pitchFamily="18" charset="0"/>
                            </a:rPr>
                            <a:t>o</a:t>
                          </a:r>
                          <a:r>
                            <a:rPr lang="es-EC" sz="1000" dirty="0">
                              <a:effectLst/>
                              <a:latin typeface="Times New Roman" panose="02020603050405020304" pitchFamily="18" charset="0"/>
                              <a:cs typeface="Times New Roman" panose="02020603050405020304" pitchFamily="18" charset="0"/>
                            </a:rPr>
                            <a:t>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H+P</a:t>
                          </a:r>
                          <a:r>
                            <a:rPr lang="es-EC" sz="1000" baseline="-25000" dirty="0">
                              <a:effectLst/>
                              <a:latin typeface="Times New Roman" panose="02020603050405020304" pitchFamily="18" charset="0"/>
                              <a:cs typeface="Times New Roman" panose="02020603050405020304" pitchFamily="18" charset="0"/>
                            </a:rPr>
                            <a:t>2</a:t>
                          </a:r>
                          <a:r>
                            <a:rPr lang="es-EC" sz="1000" dirty="0">
                              <a:effectLst/>
                              <a:latin typeface="Times New Roman" panose="02020603050405020304" pitchFamily="18" charset="0"/>
                              <a:cs typeface="Times New Roman" panose="02020603050405020304" pitchFamily="18" charset="0"/>
                            </a:rPr>
                            <a:t>+v</a:t>
                          </a:r>
                          <a:r>
                            <a:rPr lang="es-EC" sz="1000" baseline="30000" dirty="0">
                              <a:effectLst/>
                              <a:latin typeface="Times New Roman" panose="02020603050405020304" pitchFamily="18" charset="0"/>
                              <a:cs typeface="Times New Roman" panose="02020603050405020304" pitchFamily="18" charset="0"/>
                            </a:rPr>
                            <a:t>2</a:t>
                          </a:r>
                          <a:r>
                            <a:rPr lang="es-EC" sz="1000" dirty="0">
                              <a:effectLst/>
                              <a:latin typeface="Times New Roman" panose="02020603050405020304" pitchFamily="18" charset="0"/>
                              <a:cs typeface="Times New Roman" panose="02020603050405020304" pitchFamily="18" charset="0"/>
                            </a:rPr>
                            <a:t>/2g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66,272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728129543"/>
                      </a:ext>
                    </a:extLst>
                  </a:tr>
                  <a:tr h="168275">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H</a:t>
                          </a:r>
                          <a:r>
                            <a:rPr lang="es-EC" sz="1000" baseline="-25000" dirty="0">
                              <a:effectLst/>
                              <a:latin typeface="Times New Roman" panose="02020603050405020304" pitchFamily="18" charset="0"/>
                              <a:cs typeface="Times New Roman" panose="02020603050405020304" pitchFamily="18" charset="0"/>
                            </a:rPr>
                            <a:t>cr</a:t>
                          </a:r>
                          <a:r>
                            <a:rPr lang="es-EC" sz="1000" dirty="0">
                              <a:effectLst/>
                              <a:latin typeface="Times New Roman" panose="02020603050405020304" pitchFamily="18" charset="0"/>
                              <a:cs typeface="Times New Roman" panose="02020603050405020304" pitchFamily="18" charset="0"/>
                            </a:rPr>
                            <a:t>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 </a:t>
                          </a:r>
                          <a14:m>
                            <m:oMath xmlns:m="http://schemas.openxmlformats.org/officeDocument/2006/math">
                              <m:rad>
                                <m:radPr>
                                  <m:ctrlPr>
                                    <a:rPr lang="en-US" sz="1000" i="1">
                                      <a:effectLst/>
                                      <a:latin typeface="Cambria Math"/>
                                    </a:rPr>
                                  </m:ctrlPr>
                                </m:radPr>
                                <m:deg>
                                  <m:r>
                                    <a:rPr lang="es-EC" sz="1000">
                                      <a:effectLst/>
                                      <a:latin typeface="Cambria Math"/>
                                    </a:rPr>
                                    <m:t>3</m:t>
                                  </m:r>
                                </m:deg>
                                <m:e>
                                  <m:f>
                                    <m:fPr>
                                      <m:type m:val="lin"/>
                                      <m:ctrlPr>
                                        <a:rPr lang="en-US" sz="1000" i="1">
                                          <a:effectLst/>
                                          <a:latin typeface="Cambria Math"/>
                                        </a:rPr>
                                      </m:ctrlPr>
                                    </m:fPr>
                                    <m:num>
                                      <m:sSup>
                                        <m:sSupPr>
                                          <m:ctrlPr>
                                            <a:rPr lang="en-US" sz="1000" i="1">
                                              <a:effectLst/>
                                              <a:latin typeface="Cambria Math"/>
                                            </a:rPr>
                                          </m:ctrlPr>
                                        </m:sSupPr>
                                        <m:e>
                                          <m:r>
                                            <a:rPr lang="es-EC" sz="1000">
                                              <a:effectLst/>
                                              <a:latin typeface="Cambria Math"/>
                                            </a:rPr>
                                            <m:t>𝑄</m:t>
                                          </m:r>
                                        </m:e>
                                        <m:sup>
                                          <m:r>
                                            <a:rPr lang="es-EC" sz="1000">
                                              <a:effectLst/>
                                              <a:latin typeface="Cambria Math"/>
                                            </a:rPr>
                                            <m:t>2</m:t>
                                          </m:r>
                                        </m:sup>
                                      </m:sSup>
                                    </m:num>
                                    <m:den>
                                      <m:r>
                                        <a:rPr lang="es-EC" sz="1000">
                                          <a:effectLst/>
                                          <a:latin typeface="Cambria Math"/>
                                        </a:rPr>
                                        <m:t>𝑔</m:t>
                                      </m:r>
                                      <m:r>
                                        <a:rPr lang="es-EC" sz="1000">
                                          <a:effectLst/>
                                          <a:latin typeface="Cambria Math"/>
                                        </a:rPr>
                                        <m:t>∗</m:t>
                                      </m:r>
                                      <m:sSup>
                                        <m:sSupPr>
                                          <m:ctrlPr>
                                            <a:rPr lang="en-US" sz="1000" i="1">
                                              <a:effectLst/>
                                              <a:latin typeface="Cambria Math"/>
                                            </a:rPr>
                                          </m:ctrlPr>
                                        </m:sSupPr>
                                        <m:e>
                                          <m:r>
                                            <a:rPr lang="es-EC" sz="1000">
                                              <a:effectLst/>
                                              <a:latin typeface="Cambria Math"/>
                                            </a:rPr>
                                            <m:t>𝑏</m:t>
                                          </m:r>
                                        </m:e>
                                        <m:sup>
                                          <m:r>
                                            <a:rPr lang="es-EC" sz="1000">
                                              <a:effectLst/>
                                              <a:latin typeface="Cambria Math"/>
                                            </a:rPr>
                                            <m:t>2</m:t>
                                          </m:r>
                                        </m:sup>
                                      </m:sSup>
                                    </m:den>
                                  </m:f>
                                </m:e>
                              </m:rad>
                            </m:oMath>
                          </a14:m>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5,680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868045510"/>
                      </a:ext>
                    </a:extLst>
                  </a:tr>
                </a:tbl>
              </a:graphicData>
            </a:graphic>
          </p:graphicFrame>
        </mc:Choice>
        <mc:Fallback xmlns="">
          <p:graphicFrame>
            <p:nvGraphicFramePr>
              <p:cNvPr id="12" name="Tabla 11"/>
              <p:cNvGraphicFramePr>
                <a:graphicFrameLocks noGrp="1"/>
              </p:cNvGraphicFramePr>
              <p:nvPr>
                <p:extLst>
                  <p:ext uri="{D42A27DB-BD31-4B8C-83A1-F6EECF244321}">
                    <p14:modId xmlns:p14="http://schemas.microsoft.com/office/powerpoint/2010/main" val="2710615883"/>
                  </p:ext>
                </p:extLst>
              </p:nvPr>
            </p:nvGraphicFramePr>
            <p:xfrm>
              <a:off x="8223250" y="2967446"/>
              <a:ext cx="3517900" cy="953072"/>
            </p:xfrm>
            <a:graphic>
              <a:graphicData uri="http://schemas.openxmlformats.org/drawingml/2006/table">
                <a:tbl>
                  <a:tblPr firstRow="1" firstCol="1" bandRow="1">
                    <a:tableStyleId>{5C22544A-7EE6-4342-B048-85BDC9FD1C3A}</a:tableStyleId>
                  </a:tblPr>
                  <a:tblGrid>
                    <a:gridCol w="701675">
                      <a:extLst>
                        <a:ext uri="{9D8B030D-6E8A-4147-A177-3AD203B41FA5}">
                          <a16:colId xmlns:a16="http://schemas.microsoft.com/office/drawing/2014/main" val="1782545792"/>
                        </a:ext>
                      </a:extLst>
                    </a:gridCol>
                    <a:gridCol w="1648460">
                      <a:extLst>
                        <a:ext uri="{9D8B030D-6E8A-4147-A177-3AD203B41FA5}">
                          <a16:colId xmlns:a16="http://schemas.microsoft.com/office/drawing/2014/main" val="3348932517"/>
                        </a:ext>
                      </a:extLst>
                    </a:gridCol>
                    <a:gridCol w="1167765">
                      <a:extLst>
                        <a:ext uri="{9D8B030D-6E8A-4147-A177-3AD203B41FA5}">
                          <a16:colId xmlns:a16="http://schemas.microsoft.com/office/drawing/2014/main" val="3061837438"/>
                        </a:ext>
                      </a:extLst>
                    </a:gridCol>
                  </a:tblGrid>
                  <a:tr h="182880">
                    <a:tc gridSpan="3">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CÁLCULOS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5847826"/>
                      </a:ext>
                    </a:extLst>
                  </a:tr>
                  <a:tr h="190500">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T (m)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T=H+P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65.68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623678235"/>
                      </a:ext>
                    </a:extLst>
                  </a:tr>
                  <a:tr h="198755">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V</a:t>
                          </a:r>
                          <a:r>
                            <a:rPr lang="es-EC" sz="1000" baseline="-25000">
                              <a:effectLst/>
                              <a:latin typeface="Times New Roman" panose="02020603050405020304" pitchFamily="18" charset="0"/>
                              <a:cs typeface="Times New Roman" panose="02020603050405020304" pitchFamily="18" charset="0"/>
                            </a:rPr>
                            <a:t>o</a:t>
                          </a:r>
                          <a:r>
                            <a:rPr lang="es-EC" sz="1000">
                              <a:effectLst/>
                              <a:latin typeface="Times New Roman" panose="02020603050405020304" pitchFamily="18" charset="0"/>
                              <a:cs typeface="Times New Roman" panose="02020603050405020304" pitchFamily="18" charset="0"/>
                            </a:rPr>
                            <a:t> (m/s)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 V</a:t>
                          </a:r>
                          <a:r>
                            <a:rPr lang="es-EC" sz="1000" baseline="-25000">
                              <a:effectLst/>
                              <a:latin typeface="Times New Roman" panose="02020603050405020304" pitchFamily="18" charset="0"/>
                              <a:cs typeface="Times New Roman" panose="02020603050405020304" pitchFamily="18" charset="0"/>
                            </a:rPr>
                            <a:t>o</a:t>
                          </a:r>
                          <a:r>
                            <a:rPr lang="es-EC" sz="1000">
                              <a:effectLst/>
                              <a:latin typeface="Times New Roman" panose="02020603050405020304" pitchFamily="18" charset="0"/>
                              <a:cs typeface="Times New Roman" panose="02020603050405020304" pitchFamily="18" charset="0"/>
                            </a:rPr>
                            <a:t>=Q/bT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3,407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677833540"/>
                      </a:ext>
                    </a:extLst>
                  </a:tr>
                  <a:tr h="183515">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T</a:t>
                          </a:r>
                          <a:r>
                            <a:rPr lang="es-EC" sz="1000" baseline="-25000">
                              <a:effectLst/>
                              <a:latin typeface="Times New Roman" panose="02020603050405020304" pitchFamily="18" charset="0"/>
                              <a:cs typeface="Times New Roman" panose="02020603050405020304" pitchFamily="18" charset="0"/>
                            </a:rPr>
                            <a:t>o</a:t>
                          </a:r>
                          <a:r>
                            <a:rPr lang="es-EC" sz="1000">
                              <a:effectLst/>
                              <a:latin typeface="Times New Roman" panose="02020603050405020304" pitchFamily="18" charset="0"/>
                              <a:cs typeface="Times New Roman" panose="02020603050405020304" pitchFamily="18" charset="0"/>
                            </a:rPr>
                            <a:t> (m)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H+P</a:t>
                          </a:r>
                          <a:r>
                            <a:rPr lang="es-EC" sz="1000" baseline="-25000">
                              <a:effectLst/>
                              <a:latin typeface="Times New Roman" panose="02020603050405020304" pitchFamily="18" charset="0"/>
                              <a:cs typeface="Times New Roman" panose="02020603050405020304" pitchFamily="18" charset="0"/>
                            </a:rPr>
                            <a:t>2</a:t>
                          </a:r>
                          <a:r>
                            <a:rPr lang="es-EC" sz="1000">
                              <a:effectLst/>
                              <a:latin typeface="Times New Roman" panose="02020603050405020304" pitchFamily="18" charset="0"/>
                              <a:cs typeface="Times New Roman" panose="02020603050405020304" pitchFamily="18" charset="0"/>
                            </a:rPr>
                            <a:t>+v</a:t>
                          </a:r>
                          <a:r>
                            <a:rPr lang="es-EC" sz="1000" baseline="30000">
                              <a:effectLst/>
                              <a:latin typeface="Times New Roman" panose="02020603050405020304" pitchFamily="18" charset="0"/>
                              <a:cs typeface="Times New Roman" panose="02020603050405020304" pitchFamily="18" charset="0"/>
                            </a:rPr>
                            <a:t>2</a:t>
                          </a:r>
                          <a:r>
                            <a:rPr lang="es-EC" sz="1000">
                              <a:effectLst/>
                              <a:latin typeface="Times New Roman" panose="02020603050405020304" pitchFamily="18" charset="0"/>
                              <a:cs typeface="Times New Roman" panose="02020603050405020304" pitchFamily="18" charset="0"/>
                            </a:rPr>
                            <a:t>/2g</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66,272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28129543"/>
                      </a:ext>
                    </a:extLst>
                  </a:tr>
                  <a:tr h="197422">
                    <a:tc>
                      <a:txBody>
                        <a:bodyPr/>
                        <a:lstStyle/>
                        <a:p>
                          <a:pPr algn="ctr">
                            <a:lnSpc>
                              <a:spcPct val="107000"/>
                            </a:lnSpc>
                            <a:spcAft>
                              <a:spcPts val="0"/>
                            </a:spcAft>
                          </a:pPr>
                          <a:r>
                            <a:rPr lang="es-EC" sz="1000">
                              <a:effectLst/>
                              <a:latin typeface="Times New Roman" panose="02020603050405020304" pitchFamily="18" charset="0"/>
                              <a:cs typeface="Times New Roman" panose="02020603050405020304" pitchFamily="18" charset="0"/>
                            </a:rPr>
                            <a:t>H</a:t>
                          </a:r>
                          <a:r>
                            <a:rPr lang="es-EC" sz="1000" baseline="-25000">
                              <a:effectLst/>
                              <a:latin typeface="Times New Roman" panose="02020603050405020304" pitchFamily="18" charset="0"/>
                              <a:cs typeface="Times New Roman" panose="02020603050405020304" pitchFamily="18" charset="0"/>
                            </a:rPr>
                            <a:t>cr</a:t>
                          </a:r>
                          <a:r>
                            <a:rPr lang="es-EC" sz="1000">
                              <a:effectLst/>
                              <a:latin typeface="Times New Roman" panose="02020603050405020304" pitchFamily="18" charset="0"/>
                              <a:cs typeface="Times New Roman" panose="02020603050405020304" pitchFamily="18" charset="0"/>
                            </a:rPr>
                            <a:t> (m)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n-US"/>
                        </a:p>
                      </a:txBody>
                      <a:tcPr marL="44450" marR="44450" marT="0" marB="0" anchor="b">
                        <a:blipFill>
                          <a:blip r:embed="rId6"/>
                          <a:stretch>
                            <a:fillRect l="-42647" t="-387879" r="-72059" b="-172727"/>
                          </a:stretch>
                        </a:blipFill>
                      </a:tcPr>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5,680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868045510"/>
                      </a:ext>
                    </a:extLst>
                  </a:tr>
                </a:tbl>
              </a:graphicData>
            </a:graphic>
          </p:graphicFrame>
        </mc:Fallback>
      </mc:AlternateContent>
      <p:pic>
        <p:nvPicPr>
          <p:cNvPr id="27" name="Imagen 26"/>
          <p:cNvPicPr/>
          <p:nvPr/>
        </p:nvPicPr>
        <p:blipFill>
          <a:blip r:embed="rId7"/>
          <a:stretch>
            <a:fillRect/>
          </a:stretch>
        </p:blipFill>
        <p:spPr>
          <a:xfrm>
            <a:off x="8223250" y="4207249"/>
            <a:ext cx="3742327" cy="1883911"/>
          </a:xfrm>
          <a:prstGeom prst="rect">
            <a:avLst/>
          </a:prstGeom>
        </p:spPr>
      </p:pic>
      <p:sp>
        <p:nvSpPr>
          <p:cNvPr id="13" name="Marcador de fecha 12"/>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30676050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6428014"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DISEÑO DE OBRAS HIDRÁULICAS</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368300" y="576319"/>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Aliviadero</a:t>
            </a:r>
            <a:endParaRPr lang="en-US" sz="2400" b="1" i="1" dirty="0">
              <a:latin typeface="Times New Roman" panose="02020603050405020304" pitchFamily="18" charset="0"/>
              <a:cs typeface="Times New Roman" panose="02020603050405020304" pitchFamily="18" charset="0"/>
            </a:endParaRPr>
          </a:p>
        </p:txBody>
      </p:sp>
      <p:sp>
        <p:nvSpPr>
          <p:cNvPr id="17" name="Rectángulo 16"/>
          <p:cNvSpPr/>
          <p:nvPr/>
        </p:nvSpPr>
        <p:spPr>
          <a:xfrm>
            <a:off x="368300" y="1152637"/>
            <a:ext cx="2942371" cy="338554"/>
          </a:xfrm>
          <a:prstGeom prst="rect">
            <a:avLst/>
          </a:prstGeom>
        </p:spPr>
        <p:txBody>
          <a:bodyPr wrap="square">
            <a:spAutoFit/>
          </a:bodyPr>
          <a:lstStyle/>
          <a:p>
            <a:r>
              <a:rPr lang="es-MX" sz="1600" dirty="0" smtClean="0">
                <a:latin typeface="Times New Roman" panose="02020603050405020304" pitchFamily="18" charset="0"/>
                <a:cs typeface="Times New Roman" panose="02020603050405020304" pitchFamily="18" charset="0"/>
              </a:rPr>
              <a:t>Profundidad de socavación</a:t>
            </a:r>
            <a:endParaRPr lang="en-US" sz="1600" dirty="0">
              <a:latin typeface="Times New Roman" panose="02020603050405020304" pitchFamily="18" charset="0"/>
              <a:cs typeface="Times New Roman" panose="02020603050405020304" pitchFamily="18" charset="0"/>
            </a:endParaRPr>
          </a:p>
        </p:txBody>
      </p:sp>
      <p:sp>
        <p:nvSpPr>
          <p:cNvPr id="18" name="Rectángulo 17"/>
          <p:cNvSpPr/>
          <p:nvPr/>
        </p:nvSpPr>
        <p:spPr>
          <a:xfrm>
            <a:off x="1287889" y="1727435"/>
            <a:ext cx="1454765" cy="307777"/>
          </a:xfrm>
          <a:prstGeom prst="rect">
            <a:avLst/>
          </a:prstGeom>
        </p:spPr>
        <p:txBody>
          <a:bodyPr wrap="square">
            <a:spAutoFit/>
          </a:bodyPr>
          <a:lstStyle/>
          <a:p>
            <a:r>
              <a:rPr lang="es-MX" sz="1400" b="1" dirty="0" smtClean="0">
                <a:latin typeface="Times New Roman" panose="02020603050405020304" pitchFamily="18" charset="0"/>
                <a:cs typeface="Times New Roman" panose="02020603050405020304" pitchFamily="18" charset="0"/>
              </a:rPr>
              <a:t>Eje Izquierdo</a:t>
            </a:r>
            <a:endParaRPr lang="en-US" sz="1400" b="1" dirty="0">
              <a:latin typeface="Times New Roman" panose="02020603050405020304" pitchFamily="18" charset="0"/>
              <a:cs typeface="Times New Roman" panose="02020603050405020304" pitchFamily="18" charset="0"/>
            </a:endParaRPr>
          </a:p>
        </p:txBody>
      </p:sp>
      <p:sp>
        <p:nvSpPr>
          <p:cNvPr id="19" name="Rectángulo 18"/>
          <p:cNvSpPr/>
          <p:nvPr/>
        </p:nvSpPr>
        <p:spPr>
          <a:xfrm>
            <a:off x="5143899" y="1721301"/>
            <a:ext cx="1454765" cy="307777"/>
          </a:xfrm>
          <a:prstGeom prst="rect">
            <a:avLst/>
          </a:prstGeom>
        </p:spPr>
        <p:txBody>
          <a:bodyPr wrap="square">
            <a:spAutoFit/>
          </a:bodyPr>
          <a:lstStyle/>
          <a:p>
            <a:r>
              <a:rPr lang="es-MX" sz="1400" b="1" dirty="0" smtClean="0">
                <a:latin typeface="Times New Roman" panose="02020603050405020304" pitchFamily="18" charset="0"/>
                <a:cs typeface="Times New Roman" panose="02020603050405020304" pitchFamily="18" charset="0"/>
              </a:rPr>
              <a:t>Eje Central</a:t>
            </a:r>
            <a:endParaRPr lang="en-US" sz="1400" b="1" dirty="0">
              <a:latin typeface="Times New Roman" panose="02020603050405020304" pitchFamily="18" charset="0"/>
              <a:cs typeface="Times New Roman" panose="02020603050405020304" pitchFamily="18" charset="0"/>
            </a:endParaRPr>
          </a:p>
        </p:txBody>
      </p:sp>
      <p:sp>
        <p:nvSpPr>
          <p:cNvPr id="20" name="Rectángulo 19"/>
          <p:cNvSpPr/>
          <p:nvPr/>
        </p:nvSpPr>
        <p:spPr>
          <a:xfrm>
            <a:off x="8999910" y="1721301"/>
            <a:ext cx="1454765" cy="307777"/>
          </a:xfrm>
          <a:prstGeom prst="rect">
            <a:avLst/>
          </a:prstGeom>
        </p:spPr>
        <p:txBody>
          <a:bodyPr wrap="square">
            <a:spAutoFit/>
          </a:bodyPr>
          <a:lstStyle/>
          <a:p>
            <a:r>
              <a:rPr lang="es-MX" sz="1400" b="1" dirty="0" smtClean="0">
                <a:latin typeface="Times New Roman" panose="02020603050405020304" pitchFamily="18" charset="0"/>
                <a:cs typeface="Times New Roman" panose="02020603050405020304" pitchFamily="18" charset="0"/>
              </a:rPr>
              <a:t>Eje Derecho</a:t>
            </a:r>
            <a:endParaRPr lang="en-US" sz="1400" b="1" dirty="0">
              <a:latin typeface="Times New Roman" panose="02020603050405020304" pitchFamily="18"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4348064"/>
              </p:ext>
            </p:extLst>
          </p:nvPr>
        </p:nvGraphicFramePr>
        <p:xfrm>
          <a:off x="735746" y="2141940"/>
          <a:ext cx="2559050" cy="914400"/>
        </p:xfrm>
        <a:graphic>
          <a:graphicData uri="http://schemas.openxmlformats.org/drawingml/2006/table">
            <a:tbl>
              <a:tblPr firstRow="1" firstCol="1" bandRow="1">
                <a:tableStyleId>{5C22544A-7EE6-4342-B048-85BDC9FD1C3A}</a:tableStyleId>
              </a:tblPr>
              <a:tblGrid>
                <a:gridCol w="895350">
                  <a:extLst>
                    <a:ext uri="{9D8B030D-6E8A-4147-A177-3AD203B41FA5}">
                      <a16:colId xmlns:a16="http://schemas.microsoft.com/office/drawing/2014/main" xmlns="" val="3406970923"/>
                    </a:ext>
                  </a:extLst>
                </a:gridCol>
                <a:gridCol w="1663700">
                  <a:extLst>
                    <a:ext uri="{9D8B030D-6E8A-4147-A177-3AD203B41FA5}">
                      <a16:colId xmlns:a16="http://schemas.microsoft.com/office/drawing/2014/main" xmlns="" val="1916738560"/>
                    </a:ext>
                  </a:extLst>
                </a:gridCol>
              </a:tblGrid>
              <a:tr h="18288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q (m</a:t>
                      </a:r>
                      <a:r>
                        <a:rPr lang="es-EC" sz="1000" baseline="30000" dirty="0">
                          <a:effectLst/>
                          <a:latin typeface="Times New Roman" panose="02020603050405020304" pitchFamily="18" charset="0"/>
                          <a:cs typeface="Times New Roman" panose="02020603050405020304" pitchFamily="18" charset="0"/>
                        </a:rPr>
                        <a:t>3</a:t>
                      </a:r>
                      <a:r>
                        <a:rPr lang="es-EC" sz="1000" dirty="0">
                          <a:effectLst/>
                          <a:latin typeface="Times New Roman" panose="02020603050405020304" pitchFamily="18" charset="0"/>
                          <a:cs typeface="Times New Roman" panose="02020603050405020304" pitchFamily="18" charset="0"/>
                        </a:rPr>
                        <a:t>/s)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42,400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589082257"/>
                  </a:ext>
                </a:extLst>
              </a:tr>
              <a:tr h="18288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Z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61,00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350635743"/>
                  </a:ext>
                </a:extLst>
              </a:tr>
              <a:tr h="18288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Z</a:t>
                      </a:r>
                      <a:r>
                        <a:rPr lang="es-EC" sz="1000" baseline="-25000" dirty="0">
                          <a:effectLst/>
                          <a:latin typeface="Times New Roman" panose="02020603050405020304" pitchFamily="18" charset="0"/>
                          <a:cs typeface="Times New Roman" panose="02020603050405020304" pitchFamily="18" charset="0"/>
                        </a:rPr>
                        <a:t>o </a:t>
                      </a:r>
                      <a:r>
                        <a:rPr lang="es-EC" sz="1000" dirty="0">
                          <a:effectLst/>
                          <a:latin typeface="Times New Roman" panose="02020603050405020304" pitchFamily="18" charset="0"/>
                          <a:cs typeface="Times New Roman" panose="02020603050405020304" pitchFamily="18" charset="0"/>
                        </a:rPr>
                        <a:t>(m)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123,281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610543148"/>
                  </a:ext>
                </a:extLst>
              </a:tr>
              <a:tr h="18288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α (grados)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45,591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879698572"/>
                  </a:ext>
                </a:extLst>
              </a:tr>
              <a:tr h="18288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k</a:t>
                      </a:r>
                      <a:r>
                        <a:rPr lang="es-EC" sz="1000" baseline="-25000" dirty="0">
                          <a:effectLst/>
                          <a:latin typeface="Times New Roman" panose="02020603050405020304" pitchFamily="18" charset="0"/>
                          <a:cs typeface="Times New Roman" panose="02020603050405020304" pitchFamily="18" charset="0"/>
                        </a:rPr>
                        <a:t>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0,857</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634760085"/>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1759702442"/>
              </p:ext>
            </p:extLst>
          </p:nvPr>
        </p:nvGraphicFramePr>
        <p:xfrm>
          <a:off x="954821" y="3388933"/>
          <a:ext cx="2120900" cy="731520"/>
        </p:xfrm>
        <a:graphic>
          <a:graphicData uri="http://schemas.openxmlformats.org/drawingml/2006/table">
            <a:tbl>
              <a:tblPr firstRow="1" firstCol="1" bandRow="1">
                <a:tableStyleId>{5C22544A-7EE6-4342-B048-85BDC9FD1C3A}</a:tableStyleId>
              </a:tblPr>
              <a:tblGrid>
                <a:gridCol w="751205">
                  <a:extLst>
                    <a:ext uri="{9D8B030D-6E8A-4147-A177-3AD203B41FA5}">
                      <a16:colId xmlns:a16="http://schemas.microsoft.com/office/drawing/2014/main" xmlns="" val="4171380499"/>
                    </a:ext>
                  </a:extLst>
                </a:gridCol>
                <a:gridCol w="1369695">
                  <a:extLst>
                    <a:ext uri="{9D8B030D-6E8A-4147-A177-3AD203B41FA5}">
                      <a16:colId xmlns:a16="http://schemas.microsoft.com/office/drawing/2014/main" xmlns="" val="2441508521"/>
                    </a:ext>
                  </a:extLst>
                </a:gridCol>
              </a:tblGrid>
              <a:tr h="182880">
                <a:tc gridSpan="2">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Profundidad de socavación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extLst>
                  <a:ext uri="{0D108BD9-81ED-4DB2-BD59-A6C34878D82A}">
                    <a16:rowId xmlns:a16="http://schemas.microsoft.com/office/drawing/2014/main" xmlns="" val="1053717890"/>
                  </a:ext>
                </a:extLst>
              </a:tr>
              <a:tr h="182880">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h</a:t>
                      </a:r>
                      <a:r>
                        <a:rPr lang="es-EC" sz="1000" baseline="-25000" dirty="0">
                          <a:effectLst/>
                          <a:latin typeface="Times New Roman" panose="02020603050405020304" pitchFamily="18" charset="0"/>
                          <a:cs typeface="Times New Roman" panose="02020603050405020304" pitchFamily="18" charset="0"/>
                        </a:rPr>
                        <a:t>s1 </a:t>
                      </a:r>
                      <a:r>
                        <a:rPr lang="es-EC" sz="1000" dirty="0">
                          <a:effectLst/>
                          <a:latin typeface="Times New Roman" panose="02020603050405020304" pitchFamily="18" charset="0"/>
                          <a:cs typeface="Times New Roman" panose="02020603050405020304" pitchFamily="18" charset="0"/>
                        </a:rPr>
                        <a:t>(m)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dirty="0">
                          <a:effectLst/>
                          <a:latin typeface="Times New Roman" panose="02020603050405020304" pitchFamily="18" charset="0"/>
                          <a:cs typeface="Times New Roman" panose="02020603050405020304" pitchFamily="18" charset="0"/>
                        </a:rPr>
                        <a:t>36,243</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26163004"/>
                  </a:ext>
                </a:extLst>
              </a:tr>
              <a:tr h="182880">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h</a:t>
                      </a:r>
                      <a:r>
                        <a:rPr lang="es-EC" sz="1000" baseline="-25000" dirty="0">
                          <a:effectLst/>
                          <a:latin typeface="Times New Roman" panose="02020603050405020304" pitchFamily="18" charset="0"/>
                          <a:cs typeface="Times New Roman" panose="02020603050405020304" pitchFamily="18" charset="0"/>
                        </a:rPr>
                        <a:t>s2 </a:t>
                      </a:r>
                      <a:r>
                        <a:rPr lang="es-EC" sz="1000" dirty="0">
                          <a:effectLst/>
                          <a:latin typeface="Times New Roman" panose="02020603050405020304" pitchFamily="18" charset="0"/>
                          <a:cs typeface="Times New Roman" panose="02020603050405020304" pitchFamily="18" charset="0"/>
                        </a:rPr>
                        <a:t>(m)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dirty="0">
                          <a:effectLst/>
                          <a:latin typeface="Times New Roman" panose="02020603050405020304" pitchFamily="18" charset="0"/>
                          <a:cs typeface="Times New Roman" panose="02020603050405020304" pitchFamily="18" charset="0"/>
                        </a:rPr>
                        <a:t>32,861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426960806"/>
                  </a:ext>
                </a:extLst>
              </a:tr>
              <a:tr h="182880">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h</a:t>
                      </a:r>
                      <a:r>
                        <a:rPr lang="es-EC" sz="1000" baseline="-25000" dirty="0">
                          <a:effectLst/>
                          <a:latin typeface="Times New Roman" panose="02020603050405020304" pitchFamily="18" charset="0"/>
                          <a:cs typeface="Times New Roman" panose="02020603050405020304" pitchFamily="18" charset="0"/>
                        </a:rPr>
                        <a:t>s máx </a:t>
                      </a:r>
                      <a:r>
                        <a:rPr lang="es-EC" sz="1000" dirty="0">
                          <a:effectLst/>
                          <a:latin typeface="Times New Roman" panose="02020603050405020304" pitchFamily="18" charset="0"/>
                          <a:cs typeface="Times New Roman" panose="02020603050405020304" pitchFamily="18" charset="0"/>
                        </a:rPr>
                        <a:t>(m)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dirty="0">
                          <a:effectLst/>
                          <a:latin typeface="Times New Roman" panose="02020603050405020304" pitchFamily="18" charset="0"/>
                          <a:cs typeface="Times New Roman" panose="02020603050405020304" pitchFamily="18" charset="0"/>
                        </a:rPr>
                        <a:t>23,518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804635025"/>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4257369475"/>
              </p:ext>
            </p:extLst>
          </p:nvPr>
        </p:nvGraphicFramePr>
        <p:xfrm>
          <a:off x="910053" y="4381402"/>
          <a:ext cx="2210435" cy="731520"/>
        </p:xfrm>
        <a:graphic>
          <a:graphicData uri="http://schemas.openxmlformats.org/drawingml/2006/table">
            <a:tbl>
              <a:tblPr firstRow="1" firstCol="1" bandRow="1">
                <a:tableStyleId>{5C22544A-7EE6-4342-B048-85BDC9FD1C3A}</a:tableStyleId>
              </a:tblPr>
              <a:tblGrid>
                <a:gridCol w="1147278">
                  <a:extLst>
                    <a:ext uri="{9D8B030D-6E8A-4147-A177-3AD203B41FA5}">
                      <a16:colId xmlns:a16="http://schemas.microsoft.com/office/drawing/2014/main" xmlns="" val="2006594520"/>
                    </a:ext>
                  </a:extLst>
                </a:gridCol>
                <a:gridCol w="1063157">
                  <a:extLst>
                    <a:ext uri="{9D8B030D-6E8A-4147-A177-3AD203B41FA5}">
                      <a16:colId xmlns:a16="http://schemas.microsoft.com/office/drawing/2014/main" xmlns="" val="1409245375"/>
                    </a:ext>
                  </a:extLst>
                </a:gridCol>
              </a:tblGrid>
              <a:tr h="182880">
                <a:tc gridSpan="2">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Radio de empalme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extLst>
                  <a:ext uri="{0D108BD9-81ED-4DB2-BD59-A6C34878D82A}">
                    <a16:rowId xmlns:a16="http://schemas.microsoft.com/office/drawing/2014/main" xmlns="" val="3644777815"/>
                  </a:ext>
                </a:extLst>
              </a:tr>
              <a:tr h="182880">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R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dirty="0">
                          <a:effectLst/>
                          <a:latin typeface="Times New Roman" panose="02020603050405020304" pitchFamily="18" charset="0"/>
                          <a:cs typeface="Times New Roman" panose="02020603050405020304" pitchFamily="18" charset="0"/>
                        </a:rPr>
                        <a:t>8,196</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758508372"/>
                  </a:ext>
                </a:extLst>
              </a:tr>
              <a:tr h="182880">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R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dirty="0">
                          <a:effectLst/>
                          <a:latin typeface="Times New Roman" panose="02020603050405020304" pitchFamily="18" charset="0"/>
                          <a:cs typeface="Times New Roman" panose="02020603050405020304" pitchFamily="18" charset="0"/>
                        </a:rPr>
                        <a:t>3,126</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858891642"/>
                  </a:ext>
                </a:extLst>
              </a:tr>
              <a:tr h="182880">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R promedio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dirty="0">
                          <a:effectLst/>
                          <a:latin typeface="Times New Roman" panose="02020603050405020304" pitchFamily="18" charset="0"/>
                          <a:cs typeface="Times New Roman" panose="02020603050405020304" pitchFamily="18" charset="0"/>
                        </a:rPr>
                        <a:t>5,661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774461044"/>
                  </a:ext>
                </a:extLst>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457478007"/>
              </p:ext>
            </p:extLst>
          </p:nvPr>
        </p:nvGraphicFramePr>
        <p:xfrm>
          <a:off x="4591756" y="2138539"/>
          <a:ext cx="2559050" cy="973120"/>
        </p:xfrm>
        <a:graphic>
          <a:graphicData uri="http://schemas.openxmlformats.org/drawingml/2006/table">
            <a:tbl>
              <a:tblPr firstRow="1" firstCol="1" bandRow="1">
                <a:tableStyleId>{5C22544A-7EE6-4342-B048-85BDC9FD1C3A}</a:tableStyleId>
              </a:tblPr>
              <a:tblGrid>
                <a:gridCol w="895350">
                  <a:extLst>
                    <a:ext uri="{9D8B030D-6E8A-4147-A177-3AD203B41FA5}">
                      <a16:colId xmlns:a16="http://schemas.microsoft.com/office/drawing/2014/main" xmlns="" val="94639891"/>
                    </a:ext>
                  </a:extLst>
                </a:gridCol>
                <a:gridCol w="1663700">
                  <a:extLst>
                    <a:ext uri="{9D8B030D-6E8A-4147-A177-3AD203B41FA5}">
                      <a16:colId xmlns:a16="http://schemas.microsoft.com/office/drawing/2014/main" xmlns="" val="3817608678"/>
                    </a:ext>
                  </a:extLst>
                </a:gridCol>
              </a:tblGrid>
              <a:tr h="24160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q (m</a:t>
                      </a:r>
                      <a:r>
                        <a:rPr lang="es-EC" sz="1000" baseline="30000" dirty="0">
                          <a:effectLst/>
                          <a:latin typeface="Times New Roman" panose="02020603050405020304" pitchFamily="18" charset="0"/>
                          <a:cs typeface="Times New Roman" panose="02020603050405020304" pitchFamily="18" charset="0"/>
                        </a:rPr>
                        <a:t>3</a:t>
                      </a:r>
                      <a:r>
                        <a:rPr lang="es-EC" sz="1000" dirty="0">
                          <a:effectLst/>
                          <a:latin typeface="Times New Roman" panose="02020603050405020304" pitchFamily="18" charset="0"/>
                          <a:cs typeface="Times New Roman" panose="02020603050405020304" pitchFamily="18" charset="0"/>
                        </a:rPr>
                        <a:t>/s)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42,400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57775057"/>
                  </a:ext>
                </a:extLst>
              </a:tr>
              <a:tr h="18288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Z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63,00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750500834"/>
                  </a:ext>
                </a:extLst>
              </a:tr>
              <a:tr h="18288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Z</a:t>
                      </a:r>
                      <a:r>
                        <a:rPr lang="es-EC" sz="1000" baseline="-25000" dirty="0">
                          <a:effectLst/>
                          <a:latin typeface="Times New Roman" panose="02020603050405020304" pitchFamily="18" charset="0"/>
                          <a:cs typeface="Times New Roman" panose="02020603050405020304" pitchFamily="18" charset="0"/>
                        </a:rPr>
                        <a:t>o </a:t>
                      </a:r>
                      <a:r>
                        <a:rPr lang="es-EC" sz="1000" dirty="0">
                          <a:effectLst/>
                          <a:latin typeface="Times New Roman" panose="02020603050405020304" pitchFamily="18" charset="0"/>
                          <a:cs typeface="Times New Roman" panose="02020603050405020304" pitchFamily="18" charset="0"/>
                        </a:rPr>
                        <a:t>(m)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122,717</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4037674185"/>
                  </a:ext>
                </a:extLst>
              </a:tr>
              <a:tr h="18288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α (grados)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44,589</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805952033"/>
                  </a:ext>
                </a:extLst>
              </a:tr>
              <a:tr h="18288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k</a:t>
                      </a:r>
                      <a:r>
                        <a:rPr lang="es-EC" sz="1000" baseline="-25000" dirty="0">
                          <a:effectLst/>
                          <a:latin typeface="Times New Roman" panose="02020603050405020304" pitchFamily="18" charset="0"/>
                          <a:cs typeface="Times New Roman" panose="02020603050405020304" pitchFamily="18" charset="0"/>
                        </a:rPr>
                        <a:t>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0,8498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070138133"/>
                  </a:ext>
                </a:extLst>
              </a:tr>
            </a:tbl>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3030676114"/>
              </p:ext>
            </p:extLst>
          </p:nvPr>
        </p:nvGraphicFramePr>
        <p:xfrm>
          <a:off x="4810830" y="3370090"/>
          <a:ext cx="2120900" cy="746760"/>
        </p:xfrm>
        <a:graphic>
          <a:graphicData uri="http://schemas.openxmlformats.org/drawingml/2006/table">
            <a:tbl>
              <a:tblPr firstRow="1" firstCol="1" bandRow="1">
                <a:tableStyleId>{5C22544A-7EE6-4342-B048-85BDC9FD1C3A}</a:tableStyleId>
              </a:tblPr>
              <a:tblGrid>
                <a:gridCol w="751205">
                  <a:extLst>
                    <a:ext uri="{9D8B030D-6E8A-4147-A177-3AD203B41FA5}">
                      <a16:colId xmlns:a16="http://schemas.microsoft.com/office/drawing/2014/main" xmlns="" val="2919155604"/>
                    </a:ext>
                  </a:extLst>
                </a:gridCol>
                <a:gridCol w="1369695">
                  <a:extLst>
                    <a:ext uri="{9D8B030D-6E8A-4147-A177-3AD203B41FA5}">
                      <a16:colId xmlns:a16="http://schemas.microsoft.com/office/drawing/2014/main" xmlns="" val="2334711709"/>
                    </a:ext>
                  </a:extLst>
                </a:gridCol>
              </a:tblGrid>
              <a:tr h="182880">
                <a:tc gridSpan="2">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Profundidad de socavación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extLst>
                  <a:ext uri="{0D108BD9-81ED-4DB2-BD59-A6C34878D82A}">
                    <a16:rowId xmlns:a16="http://schemas.microsoft.com/office/drawing/2014/main" xmlns="" val="2218631554"/>
                  </a:ext>
                </a:extLst>
              </a:tr>
              <a:tr h="190500">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h</a:t>
                      </a:r>
                      <a:r>
                        <a:rPr lang="es-EC" sz="1000" baseline="-25000" dirty="0">
                          <a:effectLst/>
                          <a:latin typeface="Times New Roman" panose="02020603050405020304" pitchFamily="18" charset="0"/>
                          <a:cs typeface="Times New Roman" panose="02020603050405020304" pitchFamily="18" charset="0"/>
                        </a:rPr>
                        <a:t>s1 </a:t>
                      </a:r>
                      <a:r>
                        <a:rPr lang="es-EC" sz="1000" dirty="0">
                          <a:effectLst/>
                          <a:latin typeface="Times New Roman" panose="02020603050405020304" pitchFamily="18" charset="0"/>
                          <a:cs typeface="Times New Roman" panose="02020603050405020304" pitchFamily="18" charset="0"/>
                        </a:rPr>
                        <a:t>(m)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dirty="0">
                          <a:effectLst/>
                          <a:latin typeface="Times New Roman" panose="02020603050405020304" pitchFamily="18" charset="0"/>
                          <a:cs typeface="Times New Roman" panose="02020603050405020304" pitchFamily="18" charset="0"/>
                        </a:rPr>
                        <a:t>36,506</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417062848"/>
                  </a:ext>
                </a:extLst>
              </a:tr>
              <a:tr h="190500">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hs</a:t>
                      </a:r>
                      <a:r>
                        <a:rPr lang="es-EC" sz="1000" baseline="-25000" dirty="0">
                          <a:effectLst/>
                          <a:latin typeface="Times New Roman" panose="02020603050405020304" pitchFamily="18" charset="0"/>
                          <a:cs typeface="Times New Roman" panose="02020603050405020304" pitchFamily="18" charset="0"/>
                        </a:rPr>
                        <a:t>2 </a:t>
                      </a:r>
                      <a:r>
                        <a:rPr lang="es-EC" sz="1000" dirty="0">
                          <a:effectLst/>
                          <a:latin typeface="Times New Roman" panose="02020603050405020304" pitchFamily="18" charset="0"/>
                          <a:cs typeface="Times New Roman" panose="02020603050405020304" pitchFamily="18" charset="0"/>
                        </a:rPr>
                        <a:t>(m)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dirty="0">
                          <a:effectLst/>
                          <a:latin typeface="Times New Roman" panose="02020603050405020304" pitchFamily="18" charset="0"/>
                          <a:cs typeface="Times New Roman" panose="02020603050405020304" pitchFamily="18" charset="0"/>
                        </a:rPr>
                        <a:t>32,967</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872008979"/>
                  </a:ext>
                </a:extLst>
              </a:tr>
              <a:tr h="182880">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h</a:t>
                      </a:r>
                      <a:r>
                        <a:rPr lang="es-EC" sz="1000" baseline="-25000" dirty="0">
                          <a:effectLst/>
                          <a:latin typeface="Times New Roman" panose="02020603050405020304" pitchFamily="18" charset="0"/>
                          <a:cs typeface="Times New Roman" panose="02020603050405020304" pitchFamily="18" charset="0"/>
                        </a:rPr>
                        <a:t>s máx </a:t>
                      </a:r>
                      <a:r>
                        <a:rPr lang="es-EC" sz="1000" dirty="0">
                          <a:effectLst/>
                          <a:latin typeface="Times New Roman" panose="02020603050405020304" pitchFamily="18" charset="0"/>
                          <a:cs typeface="Times New Roman" panose="02020603050405020304" pitchFamily="18" charset="0"/>
                        </a:rPr>
                        <a:t>(m)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dirty="0">
                          <a:effectLst/>
                          <a:latin typeface="Times New Roman" panose="02020603050405020304" pitchFamily="18" charset="0"/>
                          <a:cs typeface="Times New Roman" panose="02020603050405020304" pitchFamily="18" charset="0"/>
                        </a:rPr>
                        <a:t>24,092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625716221"/>
                  </a:ext>
                </a:extLst>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1101729348"/>
              </p:ext>
            </p:extLst>
          </p:nvPr>
        </p:nvGraphicFramePr>
        <p:xfrm>
          <a:off x="4644559" y="4381402"/>
          <a:ext cx="2453442" cy="731520"/>
        </p:xfrm>
        <a:graphic>
          <a:graphicData uri="http://schemas.openxmlformats.org/drawingml/2006/table">
            <a:tbl>
              <a:tblPr firstRow="1" firstCol="1" bandRow="1">
                <a:tableStyleId>{5C22544A-7EE6-4342-B048-85BDC9FD1C3A}</a:tableStyleId>
              </a:tblPr>
              <a:tblGrid>
                <a:gridCol w="1153457">
                  <a:extLst>
                    <a:ext uri="{9D8B030D-6E8A-4147-A177-3AD203B41FA5}">
                      <a16:colId xmlns:a16="http://schemas.microsoft.com/office/drawing/2014/main" xmlns="" val="1790234739"/>
                    </a:ext>
                  </a:extLst>
                </a:gridCol>
                <a:gridCol w="1299985">
                  <a:extLst>
                    <a:ext uri="{9D8B030D-6E8A-4147-A177-3AD203B41FA5}">
                      <a16:colId xmlns:a16="http://schemas.microsoft.com/office/drawing/2014/main" xmlns="" val="4207510687"/>
                    </a:ext>
                  </a:extLst>
                </a:gridCol>
              </a:tblGrid>
              <a:tr h="182880">
                <a:tc gridSpan="2">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Radio de empalme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extLst>
                  <a:ext uri="{0D108BD9-81ED-4DB2-BD59-A6C34878D82A}">
                    <a16:rowId xmlns:a16="http://schemas.microsoft.com/office/drawing/2014/main" xmlns="" val="2896445021"/>
                  </a:ext>
                </a:extLst>
              </a:tr>
              <a:tr h="182880">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R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dirty="0">
                          <a:effectLst/>
                          <a:latin typeface="Times New Roman" panose="02020603050405020304" pitchFamily="18" charset="0"/>
                          <a:cs typeface="Times New Roman" panose="02020603050405020304" pitchFamily="18" charset="0"/>
                        </a:rPr>
                        <a:t>8,204</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730214380"/>
                  </a:ext>
                </a:extLst>
              </a:tr>
              <a:tr h="182880">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R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dirty="0">
                          <a:effectLst/>
                          <a:latin typeface="Times New Roman" panose="02020603050405020304" pitchFamily="18" charset="0"/>
                          <a:cs typeface="Times New Roman" panose="02020603050405020304" pitchFamily="18" charset="0"/>
                        </a:rPr>
                        <a:t>3,172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534899507"/>
                  </a:ext>
                </a:extLst>
              </a:tr>
              <a:tr h="182880">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R promedio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dirty="0">
                          <a:effectLst/>
                          <a:latin typeface="Times New Roman" panose="02020603050405020304" pitchFamily="18" charset="0"/>
                          <a:cs typeface="Times New Roman" panose="02020603050405020304" pitchFamily="18" charset="0"/>
                        </a:rPr>
                        <a:t>5,688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800793824"/>
                  </a:ext>
                </a:extLst>
              </a:tr>
            </a:tbl>
          </a:graphicData>
        </a:graphic>
      </p:graphicFrame>
      <p:graphicFrame>
        <p:nvGraphicFramePr>
          <p:cNvPr id="15" name="Tabla 14"/>
          <p:cNvGraphicFramePr>
            <a:graphicFrameLocks noGrp="1"/>
          </p:cNvGraphicFramePr>
          <p:nvPr>
            <p:extLst>
              <p:ext uri="{D42A27DB-BD31-4B8C-83A1-F6EECF244321}">
                <p14:modId xmlns:p14="http://schemas.microsoft.com/office/powerpoint/2010/main" val="531618765"/>
              </p:ext>
            </p:extLst>
          </p:nvPr>
        </p:nvGraphicFramePr>
        <p:xfrm>
          <a:off x="8447766" y="2138539"/>
          <a:ext cx="2559050" cy="914400"/>
        </p:xfrm>
        <a:graphic>
          <a:graphicData uri="http://schemas.openxmlformats.org/drawingml/2006/table">
            <a:tbl>
              <a:tblPr firstRow="1" firstCol="1" bandRow="1">
                <a:tableStyleId>{5C22544A-7EE6-4342-B048-85BDC9FD1C3A}</a:tableStyleId>
              </a:tblPr>
              <a:tblGrid>
                <a:gridCol w="895350">
                  <a:extLst>
                    <a:ext uri="{9D8B030D-6E8A-4147-A177-3AD203B41FA5}">
                      <a16:colId xmlns:a16="http://schemas.microsoft.com/office/drawing/2014/main" xmlns="" val="1118433386"/>
                    </a:ext>
                  </a:extLst>
                </a:gridCol>
                <a:gridCol w="1663700">
                  <a:extLst>
                    <a:ext uri="{9D8B030D-6E8A-4147-A177-3AD203B41FA5}">
                      <a16:colId xmlns:a16="http://schemas.microsoft.com/office/drawing/2014/main" xmlns="" val="2861829950"/>
                    </a:ext>
                  </a:extLst>
                </a:gridCol>
              </a:tblGrid>
              <a:tr h="18288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q (m</a:t>
                      </a:r>
                      <a:r>
                        <a:rPr lang="es-EC" sz="1000" baseline="30000" dirty="0">
                          <a:effectLst/>
                          <a:latin typeface="Times New Roman" panose="02020603050405020304" pitchFamily="18" charset="0"/>
                          <a:cs typeface="Times New Roman" panose="02020603050405020304" pitchFamily="18" charset="0"/>
                        </a:rPr>
                        <a:t>3</a:t>
                      </a:r>
                      <a:r>
                        <a:rPr lang="es-EC" sz="1000" dirty="0">
                          <a:effectLst/>
                          <a:latin typeface="Times New Roman" panose="02020603050405020304" pitchFamily="18" charset="0"/>
                          <a:cs typeface="Times New Roman" panose="02020603050405020304" pitchFamily="18" charset="0"/>
                        </a:rPr>
                        <a:t>/s)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42,400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577487717"/>
                  </a:ext>
                </a:extLst>
              </a:tr>
              <a:tr h="18288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Z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67,00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577870993"/>
                  </a:ext>
                </a:extLst>
              </a:tr>
              <a:tr h="18288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Z</a:t>
                      </a:r>
                      <a:r>
                        <a:rPr lang="es-EC" sz="1000" baseline="-25000" dirty="0">
                          <a:effectLst/>
                          <a:latin typeface="Times New Roman" panose="02020603050405020304" pitchFamily="18" charset="0"/>
                          <a:cs typeface="Times New Roman" panose="02020603050405020304" pitchFamily="18" charset="0"/>
                        </a:rPr>
                        <a:t>o</a:t>
                      </a:r>
                      <a:r>
                        <a:rPr lang="es-EC" sz="1000" dirty="0">
                          <a:effectLst/>
                          <a:latin typeface="Times New Roman" panose="02020603050405020304" pitchFamily="18" charset="0"/>
                          <a:cs typeface="Times New Roman" panose="02020603050405020304" pitchFamily="18" charset="0"/>
                        </a:rPr>
                        <a:t>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125,378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299722006"/>
                  </a:ext>
                </a:extLst>
              </a:tr>
              <a:tr h="18288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α (grados)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37,218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4255152380"/>
                  </a:ext>
                </a:extLst>
              </a:tr>
              <a:tr h="182880">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k</a:t>
                      </a:r>
                      <a:r>
                        <a:rPr lang="es-EC" sz="1000" baseline="-25000" dirty="0">
                          <a:effectLst/>
                          <a:latin typeface="Times New Roman" panose="02020603050405020304" pitchFamily="18" charset="0"/>
                          <a:cs typeface="Times New Roman" panose="02020603050405020304" pitchFamily="18" charset="0"/>
                        </a:rPr>
                        <a:t>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0,792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45301365"/>
                  </a:ext>
                </a:extLst>
              </a:tr>
            </a:tbl>
          </a:graphicData>
        </a:graphic>
      </p:graphicFrame>
      <p:graphicFrame>
        <p:nvGraphicFramePr>
          <p:cNvPr id="16" name="Tabla 15"/>
          <p:cNvGraphicFramePr>
            <a:graphicFrameLocks noGrp="1"/>
          </p:cNvGraphicFramePr>
          <p:nvPr>
            <p:extLst>
              <p:ext uri="{D42A27DB-BD31-4B8C-83A1-F6EECF244321}">
                <p14:modId xmlns:p14="http://schemas.microsoft.com/office/powerpoint/2010/main" val="3886464192"/>
              </p:ext>
            </p:extLst>
          </p:nvPr>
        </p:nvGraphicFramePr>
        <p:xfrm>
          <a:off x="8666841" y="3377710"/>
          <a:ext cx="2120900" cy="731520"/>
        </p:xfrm>
        <a:graphic>
          <a:graphicData uri="http://schemas.openxmlformats.org/drawingml/2006/table">
            <a:tbl>
              <a:tblPr firstRow="1" firstCol="1" bandRow="1">
                <a:tableStyleId>{5C22544A-7EE6-4342-B048-85BDC9FD1C3A}</a:tableStyleId>
              </a:tblPr>
              <a:tblGrid>
                <a:gridCol w="751205">
                  <a:extLst>
                    <a:ext uri="{9D8B030D-6E8A-4147-A177-3AD203B41FA5}">
                      <a16:colId xmlns:a16="http://schemas.microsoft.com/office/drawing/2014/main" xmlns="" val="2235309106"/>
                    </a:ext>
                  </a:extLst>
                </a:gridCol>
                <a:gridCol w="1369695">
                  <a:extLst>
                    <a:ext uri="{9D8B030D-6E8A-4147-A177-3AD203B41FA5}">
                      <a16:colId xmlns:a16="http://schemas.microsoft.com/office/drawing/2014/main" xmlns="" val="762917473"/>
                    </a:ext>
                  </a:extLst>
                </a:gridCol>
              </a:tblGrid>
              <a:tr h="182880">
                <a:tc gridSpan="2">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Profundidad de socavación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extLst>
                  <a:ext uri="{0D108BD9-81ED-4DB2-BD59-A6C34878D82A}">
                    <a16:rowId xmlns:a16="http://schemas.microsoft.com/office/drawing/2014/main" xmlns="" val="1722484553"/>
                  </a:ext>
                </a:extLst>
              </a:tr>
              <a:tr h="182880">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h</a:t>
                      </a:r>
                      <a:r>
                        <a:rPr lang="es-EC" sz="1000" baseline="-25000" dirty="0">
                          <a:effectLst/>
                          <a:latin typeface="Times New Roman" panose="02020603050405020304" pitchFamily="18" charset="0"/>
                          <a:cs typeface="Times New Roman" panose="02020603050405020304" pitchFamily="18" charset="0"/>
                        </a:rPr>
                        <a:t>s1</a:t>
                      </a:r>
                      <a:r>
                        <a:rPr lang="es-EC" sz="1000" dirty="0">
                          <a:effectLst/>
                          <a:latin typeface="Times New Roman" panose="02020603050405020304" pitchFamily="18" charset="0"/>
                          <a:cs typeface="Times New Roman" panose="02020603050405020304" pitchFamily="18" charset="0"/>
                        </a:rPr>
                        <a:t>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dirty="0">
                          <a:effectLst/>
                          <a:latin typeface="Times New Roman" panose="02020603050405020304" pitchFamily="18" charset="0"/>
                          <a:cs typeface="Times New Roman" panose="02020603050405020304" pitchFamily="18" charset="0"/>
                        </a:rPr>
                        <a:t>37,0167</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745575899"/>
                  </a:ext>
                </a:extLst>
              </a:tr>
              <a:tr h="182880">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H</a:t>
                      </a:r>
                      <a:r>
                        <a:rPr lang="es-EC" sz="1000" baseline="-25000" dirty="0">
                          <a:effectLst/>
                          <a:latin typeface="Times New Roman" panose="02020603050405020304" pitchFamily="18" charset="0"/>
                          <a:cs typeface="Times New Roman" panose="02020603050405020304" pitchFamily="18" charset="0"/>
                        </a:rPr>
                        <a:t>s2</a:t>
                      </a:r>
                      <a:r>
                        <a:rPr lang="es-EC" sz="1000" dirty="0">
                          <a:effectLst/>
                          <a:latin typeface="Times New Roman" panose="02020603050405020304" pitchFamily="18" charset="0"/>
                          <a:cs typeface="Times New Roman" panose="02020603050405020304" pitchFamily="18" charset="0"/>
                        </a:rPr>
                        <a:t>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dirty="0">
                          <a:effectLst/>
                          <a:latin typeface="Times New Roman" panose="02020603050405020304" pitchFamily="18" charset="0"/>
                          <a:cs typeface="Times New Roman" panose="02020603050405020304" pitchFamily="18" charset="0"/>
                        </a:rPr>
                        <a:t>33,170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593640502"/>
                  </a:ext>
                </a:extLst>
              </a:tr>
              <a:tr h="182880">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h</a:t>
                      </a:r>
                      <a:r>
                        <a:rPr lang="es-EC" sz="1000" baseline="-25000" dirty="0">
                          <a:effectLst/>
                          <a:latin typeface="Times New Roman" panose="02020603050405020304" pitchFamily="18" charset="0"/>
                          <a:cs typeface="Times New Roman" panose="02020603050405020304" pitchFamily="18" charset="0"/>
                        </a:rPr>
                        <a:t>s máx </a:t>
                      </a:r>
                      <a:r>
                        <a:rPr lang="es-EC" sz="1000" dirty="0">
                          <a:effectLst/>
                          <a:latin typeface="Times New Roman" panose="02020603050405020304" pitchFamily="18" charset="0"/>
                          <a:cs typeface="Times New Roman" panose="02020603050405020304" pitchFamily="18" charset="0"/>
                        </a:rPr>
                        <a:t>(m)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dirty="0">
                          <a:effectLst/>
                          <a:latin typeface="Times New Roman" panose="02020603050405020304" pitchFamily="18" charset="0"/>
                          <a:cs typeface="Times New Roman" panose="02020603050405020304" pitchFamily="18" charset="0"/>
                        </a:rPr>
                        <a:t>23,896</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174807033"/>
                  </a:ext>
                </a:extLst>
              </a:tr>
            </a:tbl>
          </a:graphicData>
        </a:graphic>
      </p:graphicFrame>
      <p:graphicFrame>
        <p:nvGraphicFramePr>
          <p:cNvPr id="21" name="Tabla 20"/>
          <p:cNvGraphicFramePr>
            <a:graphicFrameLocks noGrp="1"/>
          </p:cNvGraphicFramePr>
          <p:nvPr>
            <p:extLst>
              <p:ext uri="{D42A27DB-BD31-4B8C-83A1-F6EECF244321}">
                <p14:modId xmlns:p14="http://schemas.microsoft.com/office/powerpoint/2010/main" val="1280691004"/>
              </p:ext>
            </p:extLst>
          </p:nvPr>
        </p:nvGraphicFramePr>
        <p:xfrm>
          <a:off x="8622072" y="4386747"/>
          <a:ext cx="2542886" cy="731520"/>
        </p:xfrm>
        <a:graphic>
          <a:graphicData uri="http://schemas.openxmlformats.org/drawingml/2006/table">
            <a:tbl>
              <a:tblPr firstRow="1" firstCol="1" bandRow="1">
                <a:tableStyleId>{5C22544A-7EE6-4342-B048-85BDC9FD1C3A}</a:tableStyleId>
              </a:tblPr>
              <a:tblGrid>
                <a:gridCol w="1026139">
                  <a:extLst>
                    <a:ext uri="{9D8B030D-6E8A-4147-A177-3AD203B41FA5}">
                      <a16:colId xmlns:a16="http://schemas.microsoft.com/office/drawing/2014/main" xmlns="" val="315443625"/>
                    </a:ext>
                  </a:extLst>
                </a:gridCol>
                <a:gridCol w="1516747">
                  <a:extLst>
                    <a:ext uri="{9D8B030D-6E8A-4147-A177-3AD203B41FA5}">
                      <a16:colId xmlns:a16="http://schemas.microsoft.com/office/drawing/2014/main" xmlns="" val="1608561460"/>
                    </a:ext>
                  </a:extLst>
                </a:gridCol>
              </a:tblGrid>
              <a:tr h="182880">
                <a:tc gridSpan="2">
                  <a:txBody>
                    <a:bodyPr/>
                    <a:lstStyle/>
                    <a:p>
                      <a:pPr algn="ctr">
                        <a:lnSpc>
                          <a:spcPct val="107000"/>
                        </a:lnSpc>
                        <a:spcAft>
                          <a:spcPts val="0"/>
                        </a:spcAft>
                      </a:pPr>
                      <a:r>
                        <a:rPr lang="es-EC" sz="1000" dirty="0">
                          <a:effectLst/>
                          <a:latin typeface="Times New Roman" panose="02020603050405020304" pitchFamily="18" charset="0"/>
                          <a:cs typeface="Times New Roman" panose="02020603050405020304" pitchFamily="18" charset="0"/>
                        </a:rPr>
                        <a:t>Radio de empalme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extLst>
                  <a:ext uri="{0D108BD9-81ED-4DB2-BD59-A6C34878D82A}">
                    <a16:rowId xmlns:a16="http://schemas.microsoft.com/office/drawing/2014/main" xmlns="" val="2345959879"/>
                  </a:ext>
                </a:extLst>
              </a:tr>
              <a:tr h="182880">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R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dirty="0">
                          <a:effectLst/>
                          <a:latin typeface="Times New Roman" panose="02020603050405020304" pitchFamily="18" charset="0"/>
                          <a:cs typeface="Times New Roman" panose="02020603050405020304" pitchFamily="18" charset="0"/>
                        </a:rPr>
                        <a:t>8,196</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310751812"/>
                  </a:ext>
                </a:extLst>
              </a:tr>
              <a:tr h="182880">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R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dirty="0">
                          <a:effectLst/>
                          <a:latin typeface="Times New Roman" panose="02020603050405020304" pitchFamily="18" charset="0"/>
                          <a:cs typeface="Times New Roman" panose="02020603050405020304" pitchFamily="18" charset="0"/>
                        </a:rPr>
                        <a:t>3,261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788558042"/>
                  </a:ext>
                </a:extLst>
              </a:tr>
              <a:tr h="182880">
                <a:tc>
                  <a:txBody>
                    <a:bodyPr/>
                    <a:lstStyle/>
                    <a:p>
                      <a:pPr>
                        <a:lnSpc>
                          <a:spcPct val="107000"/>
                        </a:lnSpc>
                        <a:spcAft>
                          <a:spcPts val="0"/>
                        </a:spcAft>
                      </a:pPr>
                      <a:r>
                        <a:rPr lang="es-EC" sz="1000" dirty="0">
                          <a:effectLst/>
                          <a:latin typeface="Times New Roman" panose="02020603050405020304" pitchFamily="18" charset="0"/>
                          <a:cs typeface="Times New Roman" panose="02020603050405020304" pitchFamily="18" charset="0"/>
                        </a:rPr>
                        <a:t>R promedio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dirty="0">
                          <a:effectLst/>
                          <a:latin typeface="Times New Roman" panose="02020603050405020304" pitchFamily="18" charset="0"/>
                          <a:cs typeface="Times New Roman" panose="02020603050405020304" pitchFamily="18" charset="0"/>
                        </a:rPr>
                        <a:t>5,728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471004335"/>
                  </a:ext>
                </a:extLst>
              </a:tr>
            </a:tbl>
          </a:graphicData>
        </a:graphic>
      </p:graphicFrame>
      <p:sp>
        <p:nvSpPr>
          <p:cNvPr id="22" name="Rectángulo 21"/>
          <p:cNvSpPr/>
          <p:nvPr/>
        </p:nvSpPr>
        <p:spPr>
          <a:xfrm>
            <a:off x="3075721" y="5282431"/>
            <a:ext cx="6096000" cy="861774"/>
          </a:xfrm>
          <a:prstGeom prst="rect">
            <a:avLst/>
          </a:prstGeom>
        </p:spPr>
        <p:txBody>
          <a:bodyPr>
            <a:spAutoFit/>
          </a:bodyPr>
          <a:lstStyle/>
          <a:p>
            <a:r>
              <a:rPr lang="es-EC" dirty="0">
                <a:latin typeface="Times New Roman" panose="02020603050405020304" pitchFamily="18" charset="0"/>
                <a:ea typeface="Calibri" panose="020F0502020204030204" pitchFamily="34" charset="0"/>
                <a:cs typeface="Times New Roman" panose="02020603050405020304" pitchFamily="18" charset="0"/>
              </a:rPr>
              <a:t> </a:t>
            </a:r>
            <a:r>
              <a:rPr lang="es-EC" sz="1600" dirty="0">
                <a:latin typeface="Times New Roman" panose="02020603050405020304" pitchFamily="18" charset="0"/>
                <a:ea typeface="Calibri" panose="020F0502020204030204" pitchFamily="34" charset="0"/>
                <a:cs typeface="Times New Roman" panose="02020603050405020304" pitchFamily="18" charset="0"/>
              </a:rPr>
              <a:t>Una vez calculados los diferentes radios de empalme se asume un radio de curvatura R = 6 para unir la rápida con el deflector tipo esquí de todo el aliviadero</a:t>
            </a:r>
            <a:endParaRPr lang="en-US" sz="1600" dirty="0"/>
          </a:p>
        </p:txBody>
      </p:sp>
      <p:sp>
        <p:nvSpPr>
          <p:cNvPr id="11" name="Marcador de fecha 10"/>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14507874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6428014"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DISEÑO DE OBRAS HIDRÁULICAS</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368300" y="576319"/>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Aliviadero</a:t>
            </a:r>
            <a:endParaRPr lang="en-US" sz="2400" b="1" i="1" dirty="0">
              <a:latin typeface="Times New Roman" panose="02020603050405020304" pitchFamily="18" charset="0"/>
              <a:cs typeface="Times New Roman" panose="02020603050405020304" pitchFamily="18" charset="0"/>
            </a:endParaRPr>
          </a:p>
        </p:txBody>
      </p:sp>
      <p:sp>
        <p:nvSpPr>
          <p:cNvPr id="17" name="Rectángulo 16"/>
          <p:cNvSpPr/>
          <p:nvPr/>
        </p:nvSpPr>
        <p:spPr>
          <a:xfrm>
            <a:off x="368300" y="1152637"/>
            <a:ext cx="2942371" cy="338554"/>
          </a:xfrm>
          <a:prstGeom prst="rect">
            <a:avLst/>
          </a:prstGeom>
        </p:spPr>
        <p:txBody>
          <a:bodyPr wrap="square">
            <a:spAutoFit/>
          </a:bodyPr>
          <a:lstStyle/>
          <a:p>
            <a:r>
              <a:rPr lang="es-MX" sz="1600" dirty="0" smtClean="0">
                <a:latin typeface="Times New Roman" panose="02020603050405020304" pitchFamily="18" charset="0"/>
                <a:cs typeface="Times New Roman" panose="02020603050405020304" pitchFamily="18" charset="0"/>
              </a:rPr>
              <a:t>Muro de Ala:</a:t>
            </a:r>
            <a:endParaRPr lang="en-US" sz="1600" dirty="0">
              <a:latin typeface="Times New Roman" panose="02020603050405020304" pitchFamily="18" charset="0"/>
              <a:cs typeface="Times New Roman" panose="02020603050405020304" pitchFamily="18" charset="0"/>
            </a:endParaRPr>
          </a:p>
        </p:txBody>
      </p:sp>
      <p:sp>
        <p:nvSpPr>
          <p:cNvPr id="4" name="Rectángulo 3"/>
          <p:cNvSpPr/>
          <p:nvPr/>
        </p:nvSpPr>
        <p:spPr>
          <a:xfrm>
            <a:off x="403860" y="1544498"/>
            <a:ext cx="4828902" cy="523220"/>
          </a:xfrm>
          <a:prstGeom prst="rect">
            <a:avLst/>
          </a:prstGeom>
        </p:spPr>
        <p:txBody>
          <a:bodyPr wrap="square">
            <a:spAutoFit/>
          </a:bodyPr>
          <a:lstStyle/>
          <a:p>
            <a:pPr algn="just">
              <a:spcAft>
                <a:spcPts val="800"/>
              </a:spcAft>
            </a:pPr>
            <a:r>
              <a:rPr lang="es-EC" sz="1400" dirty="0">
                <a:latin typeface="Times New Roman" panose="02020603050405020304" pitchFamily="18" charset="0"/>
                <a:ea typeface="Calibri" panose="020F0502020204030204" pitchFamily="34" charset="0"/>
                <a:cs typeface="Times New Roman" panose="02020603050405020304" pitchFamily="18" charset="0"/>
              </a:rPr>
              <a:t>Se asumió un b = 2,00 m, puesto que el diseño se presenta como un muro anclado a la roca.</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Imagen 7"/>
          <p:cNvPicPr>
            <a:picLocks noChangeAspect="1"/>
          </p:cNvPicPr>
          <p:nvPr/>
        </p:nvPicPr>
        <p:blipFill>
          <a:blip r:embed="rId2"/>
          <a:stretch>
            <a:fillRect/>
          </a:stretch>
        </p:blipFill>
        <p:spPr>
          <a:xfrm>
            <a:off x="1458912" y="2121025"/>
            <a:ext cx="9401175" cy="3314700"/>
          </a:xfrm>
          <a:prstGeom prst="rect">
            <a:avLst/>
          </a:prstGeom>
        </p:spPr>
      </p:pic>
      <p:sp>
        <p:nvSpPr>
          <p:cNvPr id="9" name="Marcador de fecha 8"/>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965265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6428014"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DISEÑO DE OBRAS HIDRÁULICAS</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368300" y="576319"/>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Presa Vertedora</a:t>
            </a:r>
            <a:endParaRPr lang="en-US" sz="2400" b="1" i="1" dirty="0">
              <a:latin typeface="Times New Roman" panose="02020603050405020304" pitchFamily="18"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347658774"/>
              </p:ext>
            </p:extLst>
          </p:nvPr>
        </p:nvGraphicFramePr>
        <p:xfrm>
          <a:off x="368300" y="1714953"/>
          <a:ext cx="4641215" cy="2454275"/>
        </p:xfrm>
        <a:graphic>
          <a:graphicData uri="http://schemas.openxmlformats.org/drawingml/2006/table">
            <a:tbl>
              <a:tblPr firstRow="1" firstCol="1" bandRow="1">
                <a:tableStyleId>{5C22544A-7EE6-4342-B048-85BDC9FD1C3A}</a:tableStyleId>
              </a:tblPr>
              <a:tblGrid>
                <a:gridCol w="3790315">
                  <a:extLst>
                    <a:ext uri="{9D8B030D-6E8A-4147-A177-3AD203B41FA5}">
                      <a16:colId xmlns:a16="http://schemas.microsoft.com/office/drawing/2014/main" xmlns="" val="1900679178"/>
                    </a:ext>
                  </a:extLst>
                </a:gridCol>
                <a:gridCol w="850900">
                  <a:extLst>
                    <a:ext uri="{9D8B030D-6E8A-4147-A177-3AD203B41FA5}">
                      <a16:colId xmlns:a16="http://schemas.microsoft.com/office/drawing/2014/main" xmlns="" val="1547547955"/>
                    </a:ext>
                  </a:extLst>
                </a:gridCol>
              </a:tblGrid>
              <a:tr h="190500">
                <a:tc gridSpan="2">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DATOS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extLst>
                  <a:ext uri="{0D108BD9-81ED-4DB2-BD59-A6C34878D82A}">
                    <a16:rowId xmlns:a16="http://schemas.microsoft.com/office/drawing/2014/main" xmlns="" val="979738456"/>
                  </a:ext>
                </a:extLst>
              </a:tr>
              <a:tr h="190500">
                <a:tc>
                  <a:txBody>
                    <a:bodyPr/>
                    <a:lstStyle/>
                    <a:p>
                      <a:pPr>
                        <a:lnSpc>
                          <a:spcPct val="107000"/>
                        </a:lnSpc>
                        <a:spcAft>
                          <a:spcPts val="0"/>
                        </a:spcAft>
                      </a:pPr>
                      <a:r>
                        <a:rPr lang="es-EC" sz="1100" dirty="0">
                          <a:effectLst/>
                          <a:latin typeface="Times New Roman" panose="02020603050405020304" pitchFamily="18" charset="0"/>
                          <a:cs typeface="Times New Roman" panose="02020603050405020304" pitchFamily="18" charset="0"/>
                        </a:rPr>
                        <a:t>b ancho del vertedero  (m)</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40</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808712723"/>
                  </a:ext>
                </a:extLst>
              </a:tr>
              <a:tr h="190500">
                <a:tc>
                  <a:txBody>
                    <a:bodyPr/>
                    <a:lstStyle/>
                    <a:p>
                      <a:pPr>
                        <a:lnSpc>
                          <a:spcPct val="107000"/>
                        </a:lnSpc>
                        <a:spcAft>
                          <a:spcPts val="0"/>
                        </a:spcAft>
                      </a:pPr>
                      <a:r>
                        <a:rPr lang="es-EC" sz="1100" dirty="0">
                          <a:effectLst/>
                          <a:latin typeface="Times New Roman" panose="02020603050405020304" pitchFamily="18" charset="0"/>
                          <a:cs typeface="Times New Roman" panose="02020603050405020304" pitchFamily="18" charset="0"/>
                        </a:rPr>
                        <a:t>Q</a:t>
                      </a:r>
                      <a:r>
                        <a:rPr lang="es-EC" sz="1100" baseline="-25000" dirty="0">
                          <a:effectLst/>
                          <a:latin typeface="Times New Roman" panose="02020603050405020304" pitchFamily="18" charset="0"/>
                          <a:cs typeface="Times New Roman" panose="02020603050405020304" pitchFamily="18" charset="0"/>
                        </a:rPr>
                        <a:t>max</a:t>
                      </a:r>
                      <a:r>
                        <a:rPr lang="es-EC" sz="1100" dirty="0">
                          <a:effectLst/>
                          <a:latin typeface="Times New Roman" panose="02020603050405020304" pitchFamily="18" charset="0"/>
                          <a:cs typeface="Times New Roman" panose="02020603050405020304" pitchFamily="18" charset="0"/>
                        </a:rPr>
                        <a:t>: Caudal máximo de avenida (crecida) (m</a:t>
                      </a:r>
                      <a:r>
                        <a:rPr lang="es-EC" sz="1100" baseline="30000" dirty="0">
                          <a:effectLst/>
                          <a:latin typeface="Times New Roman" panose="02020603050405020304" pitchFamily="18" charset="0"/>
                          <a:cs typeface="Times New Roman" panose="02020603050405020304" pitchFamily="18" charset="0"/>
                        </a:rPr>
                        <a:t>3</a:t>
                      </a:r>
                      <a:r>
                        <a:rPr lang="es-EC" sz="1100" dirty="0">
                          <a:effectLst/>
                          <a:latin typeface="Times New Roman" panose="02020603050405020304" pitchFamily="18" charset="0"/>
                          <a:cs typeface="Times New Roman" panose="02020603050405020304" pitchFamily="18" charset="0"/>
                        </a:rPr>
                        <a:t>/s)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8002,0</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921794013"/>
                  </a:ext>
                </a:extLst>
              </a:tr>
              <a:tr h="190500">
                <a:tc>
                  <a:txBody>
                    <a:bodyPr/>
                    <a:lstStyle/>
                    <a:p>
                      <a:pPr>
                        <a:lnSpc>
                          <a:spcPct val="107000"/>
                        </a:lnSpc>
                        <a:spcAft>
                          <a:spcPts val="0"/>
                        </a:spcAft>
                      </a:pPr>
                      <a:r>
                        <a:rPr lang="es-EC" sz="1100" dirty="0">
                          <a:effectLst/>
                          <a:latin typeface="Times New Roman" panose="02020603050405020304" pitchFamily="18" charset="0"/>
                          <a:cs typeface="Times New Roman" panose="02020603050405020304" pitchFamily="18" charset="0"/>
                        </a:rPr>
                        <a:t>Q</a:t>
                      </a:r>
                      <a:r>
                        <a:rPr lang="es-EC" sz="1100" baseline="-25000" dirty="0">
                          <a:effectLst/>
                          <a:latin typeface="Times New Roman" panose="02020603050405020304" pitchFamily="18" charset="0"/>
                          <a:cs typeface="Times New Roman" panose="02020603050405020304" pitchFamily="18" charset="0"/>
                        </a:rPr>
                        <a:t>v</a:t>
                      </a:r>
                      <a:r>
                        <a:rPr lang="es-EC" sz="1100" dirty="0">
                          <a:effectLst/>
                          <a:latin typeface="Times New Roman" panose="02020603050405020304" pitchFamily="18" charset="0"/>
                          <a:cs typeface="Times New Roman" panose="02020603050405020304" pitchFamily="18" charset="0"/>
                        </a:rPr>
                        <a:t>: Caudal que pasa por el vertedero (m</a:t>
                      </a:r>
                      <a:r>
                        <a:rPr lang="es-EC" sz="1100" baseline="30000" dirty="0">
                          <a:effectLst/>
                          <a:latin typeface="Times New Roman" panose="02020603050405020304" pitchFamily="18" charset="0"/>
                          <a:cs typeface="Times New Roman" panose="02020603050405020304" pitchFamily="18" charset="0"/>
                        </a:rPr>
                        <a:t>3</a:t>
                      </a:r>
                      <a:r>
                        <a:rPr lang="es-EC" sz="1100" dirty="0">
                          <a:effectLst/>
                          <a:latin typeface="Times New Roman" panose="02020603050405020304" pitchFamily="18" charset="0"/>
                          <a:cs typeface="Times New Roman" panose="02020603050405020304" pitchFamily="18" charset="0"/>
                        </a:rPr>
                        <a:t>/s)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smtClean="0">
                          <a:effectLst/>
                          <a:latin typeface="Times New Roman" panose="02020603050405020304" pitchFamily="18" charset="0"/>
                          <a:cs typeface="Times New Roman" panose="02020603050405020304" pitchFamily="18" charset="0"/>
                        </a:rPr>
                        <a:t>578,0</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489885371"/>
                  </a:ext>
                </a:extLst>
              </a:tr>
              <a:tr h="190500">
                <a:tc>
                  <a:txBody>
                    <a:bodyPr/>
                    <a:lstStyle/>
                    <a:p>
                      <a:pPr>
                        <a:lnSpc>
                          <a:spcPct val="107000"/>
                        </a:lnSpc>
                        <a:spcAft>
                          <a:spcPts val="0"/>
                        </a:spcAft>
                      </a:pPr>
                      <a:r>
                        <a:rPr lang="es-EC" sz="1100" dirty="0">
                          <a:effectLst/>
                          <a:latin typeface="Times New Roman" panose="02020603050405020304" pitchFamily="18" charset="0"/>
                          <a:cs typeface="Times New Roman" panose="02020603050405020304" pitchFamily="18" charset="0"/>
                        </a:rPr>
                        <a:t>NSE : Nivel de solera de entrada de canal (msnm)</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1176</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736810302"/>
                  </a:ext>
                </a:extLst>
              </a:tr>
              <a:tr h="190500">
                <a:tc>
                  <a:txBody>
                    <a:bodyPr/>
                    <a:lstStyle/>
                    <a:p>
                      <a:pPr>
                        <a:lnSpc>
                          <a:spcPct val="107000"/>
                        </a:lnSpc>
                        <a:spcAft>
                          <a:spcPts val="0"/>
                        </a:spcAft>
                      </a:pPr>
                      <a:r>
                        <a:rPr lang="es-EC" sz="1100" dirty="0">
                          <a:effectLst/>
                          <a:latin typeface="Times New Roman" panose="02020603050405020304" pitchFamily="18" charset="0"/>
                          <a:cs typeface="Times New Roman" panose="02020603050405020304" pitchFamily="18" charset="0"/>
                        </a:rPr>
                        <a:t>NSC: Nivel de solera del cauce (msnm)</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1159</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520146832"/>
                  </a:ext>
                </a:extLst>
              </a:tr>
              <a:tr h="182880">
                <a:tc>
                  <a:txBody>
                    <a:bodyPr/>
                    <a:lstStyle/>
                    <a:p>
                      <a:pPr>
                        <a:lnSpc>
                          <a:spcPct val="107000"/>
                        </a:lnSpc>
                        <a:spcAft>
                          <a:spcPts val="0"/>
                        </a:spcAft>
                      </a:pPr>
                      <a:r>
                        <a:rPr lang="es-EC" sz="1100" dirty="0">
                          <a:effectLst/>
                          <a:latin typeface="Times New Roman" panose="02020603050405020304" pitchFamily="18" charset="0"/>
                          <a:cs typeface="Times New Roman" panose="02020603050405020304" pitchFamily="18" charset="0"/>
                        </a:rPr>
                        <a:t>NAMO :  Nivel de aguas máximo de operación del vertedero (msnm)</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1183</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760682377"/>
                  </a:ext>
                </a:extLst>
              </a:tr>
              <a:tr h="190500">
                <a:tc>
                  <a:txBody>
                    <a:bodyPr/>
                    <a:lstStyle/>
                    <a:p>
                      <a:pPr>
                        <a:lnSpc>
                          <a:spcPct val="107000"/>
                        </a:lnSpc>
                        <a:spcAft>
                          <a:spcPts val="0"/>
                        </a:spcAft>
                      </a:pPr>
                      <a:r>
                        <a:rPr lang="es-EC" sz="1100" dirty="0">
                          <a:effectLst/>
                          <a:latin typeface="Times New Roman" panose="02020603050405020304" pitchFamily="18" charset="0"/>
                          <a:cs typeface="Times New Roman" panose="02020603050405020304" pitchFamily="18" charset="0"/>
                        </a:rPr>
                        <a:t>Altura de descarga H (m)</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3,54</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668328395"/>
                  </a:ext>
                </a:extLst>
              </a:tr>
              <a:tr h="190500">
                <a:tc>
                  <a:txBody>
                    <a:bodyPr/>
                    <a:lstStyle/>
                    <a:p>
                      <a:pPr>
                        <a:lnSpc>
                          <a:spcPct val="107000"/>
                        </a:lnSpc>
                        <a:spcAft>
                          <a:spcPts val="0"/>
                        </a:spcAft>
                      </a:pPr>
                      <a:r>
                        <a:rPr lang="es-EC" sz="1100" dirty="0">
                          <a:effectLst/>
                          <a:latin typeface="Times New Roman" panose="02020603050405020304" pitchFamily="18" charset="0"/>
                          <a:cs typeface="Times New Roman" panose="02020603050405020304" pitchFamily="18" charset="0"/>
                        </a:rPr>
                        <a:t>NAME :  Nivel de aguas máximo extremo (msnm)</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1186,54</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783748260"/>
                  </a:ext>
                </a:extLst>
              </a:tr>
              <a:tr h="190500">
                <a:tc>
                  <a:txBody>
                    <a:bodyPr/>
                    <a:lstStyle/>
                    <a:p>
                      <a:pPr>
                        <a:lnSpc>
                          <a:spcPct val="107000"/>
                        </a:lnSpc>
                        <a:spcAft>
                          <a:spcPts val="0"/>
                        </a:spcAft>
                      </a:pPr>
                      <a:r>
                        <a:rPr lang="es-EC" sz="1100" dirty="0">
                          <a:effectLst/>
                          <a:latin typeface="Times New Roman" panose="02020603050405020304" pitchFamily="18" charset="0"/>
                          <a:cs typeface="Times New Roman" panose="02020603050405020304" pitchFamily="18" charset="0"/>
                        </a:rPr>
                        <a:t>Nivel mínimo de aguas abajo  (m)</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smtClean="0">
                          <a:effectLst/>
                          <a:latin typeface="Times New Roman" panose="02020603050405020304" pitchFamily="18" charset="0"/>
                          <a:cs typeface="Times New Roman" panose="02020603050405020304" pitchFamily="18" charset="0"/>
                        </a:rPr>
                        <a:t>1164,61</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573843321"/>
                  </a:ext>
                </a:extLst>
              </a:tr>
              <a:tr h="190500">
                <a:tc>
                  <a:txBody>
                    <a:bodyPr/>
                    <a:lstStyle/>
                    <a:p>
                      <a:pPr>
                        <a:lnSpc>
                          <a:spcPct val="107000"/>
                        </a:lnSpc>
                        <a:spcAft>
                          <a:spcPts val="0"/>
                        </a:spcAft>
                      </a:pPr>
                      <a:r>
                        <a:rPr lang="es-EC" sz="1100" dirty="0">
                          <a:effectLst/>
                          <a:latin typeface="Times New Roman" panose="02020603050405020304" pitchFamily="18" charset="0"/>
                          <a:cs typeface="Times New Roman" panose="02020603050405020304" pitchFamily="18" charset="0"/>
                        </a:rPr>
                        <a:t>Talud aguas arriba     (m</a:t>
                      </a:r>
                      <a:r>
                        <a:rPr lang="es-EC" sz="1100" baseline="-25000" dirty="0">
                          <a:effectLst/>
                          <a:latin typeface="Times New Roman" panose="02020603050405020304" pitchFamily="18" charset="0"/>
                          <a:cs typeface="Times New Roman" panose="02020603050405020304" pitchFamily="18" charset="0"/>
                        </a:rPr>
                        <a:t>1</a:t>
                      </a:r>
                      <a:r>
                        <a:rPr lang="es-EC" sz="1100" dirty="0">
                          <a:effectLst/>
                          <a:latin typeface="Times New Roman" panose="02020603050405020304" pitchFamily="18" charset="0"/>
                          <a:cs typeface="Times New Roman" panose="02020603050405020304" pitchFamily="18" charset="0"/>
                        </a:rPr>
                        <a:t>) adm</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0,75</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420404516"/>
                  </a:ext>
                </a:extLst>
              </a:tr>
              <a:tr h="190500">
                <a:tc>
                  <a:txBody>
                    <a:bodyPr/>
                    <a:lstStyle/>
                    <a:p>
                      <a:pPr>
                        <a:lnSpc>
                          <a:spcPct val="107000"/>
                        </a:lnSpc>
                        <a:spcAft>
                          <a:spcPts val="0"/>
                        </a:spcAft>
                      </a:pPr>
                      <a:r>
                        <a:rPr lang="es-EC" sz="1100" dirty="0">
                          <a:effectLst/>
                          <a:latin typeface="Times New Roman" panose="02020603050405020304" pitchFamily="18" charset="0"/>
                          <a:cs typeface="Times New Roman" panose="02020603050405020304" pitchFamily="18" charset="0"/>
                        </a:rPr>
                        <a:t>b ancho del talud aguas arriba (m)</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18</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42786583"/>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1436094720"/>
              </p:ext>
            </p:extLst>
          </p:nvPr>
        </p:nvGraphicFramePr>
        <p:xfrm>
          <a:off x="403859" y="4734092"/>
          <a:ext cx="4605655" cy="739775"/>
        </p:xfrm>
        <a:graphic>
          <a:graphicData uri="http://schemas.openxmlformats.org/drawingml/2006/table">
            <a:tbl>
              <a:tblPr firstRow="1" firstCol="1" bandRow="1">
                <a:tableStyleId>{5C22544A-7EE6-4342-B048-85BDC9FD1C3A}</a:tableStyleId>
              </a:tblPr>
              <a:tblGrid>
                <a:gridCol w="3277615">
                  <a:extLst>
                    <a:ext uri="{9D8B030D-6E8A-4147-A177-3AD203B41FA5}">
                      <a16:colId xmlns:a16="http://schemas.microsoft.com/office/drawing/2014/main" xmlns="" val="292552158"/>
                    </a:ext>
                  </a:extLst>
                </a:gridCol>
                <a:gridCol w="1328040">
                  <a:extLst>
                    <a:ext uri="{9D8B030D-6E8A-4147-A177-3AD203B41FA5}">
                      <a16:colId xmlns:a16="http://schemas.microsoft.com/office/drawing/2014/main" xmlns="" val="2411306431"/>
                    </a:ext>
                  </a:extLst>
                </a:gridCol>
              </a:tblGrid>
              <a:tr h="190500">
                <a:tc>
                  <a:txBody>
                    <a:bodyPr/>
                    <a:lstStyle/>
                    <a:p>
                      <a:pPr>
                        <a:lnSpc>
                          <a:spcPct val="107000"/>
                        </a:lnSpc>
                        <a:spcAft>
                          <a:spcPts val="0"/>
                        </a:spcAft>
                      </a:pPr>
                      <a:r>
                        <a:rPr lang="es-EC" sz="1100" dirty="0">
                          <a:effectLst/>
                          <a:latin typeface="Times New Roman" panose="02020603050405020304" pitchFamily="18" charset="0"/>
                          <a:cs typeface="Times New Roman" panose="02020603050405020304" pitchFamily="18" charset="0"/>
                        </a:rPr>
                        <a:t>Peso específico del agua  ϒ</a:t>
                      </a:r>
                      <a:r>
                        <a:rPr lang="es-EC" sz="1100" baseline="-25000" dirty="0">
                          <a:effectLst/>
                          <a:latin typeface="Times New Roman" panose="02020603050405020304" pitchFamily="18" charset="0"/>
                          <a:cs typeface="Times New Roman" panose="02020603050405020304" pitchFamily="18" charset="0"/>
                        </a:rPr>
                        <a:t>agua</a:t>
                      </a:r>
                      <a:r>
                        <a:rPr lang="es-EC" sz="1100" dirty="0">
                          <a:effectLst/>
                          <a:latin typeface="Times New Roman" panose="02020603050405020304" pitchFamily="18" charset="0"/>
                          <a:cs typeface="Times New Roman" panose="02020603050405020304" pitchFamily="18" charset="0"/>
                        </a:rPr>
                        <a:t>= (kg/m</a:t>
                      </a:r>
                      <a:r>
                        <a:rPr lang="es-EC" sz="1100" baseline="30000" dirty="0">
                          <a:effectLst/>
                          <a:latin typeface="Times New Roman" panose="02020603050405020304" pitchFamily="18" charset="0"/>
                          <a:cs typeface="Times New Roman" panose="02020603050405020304" pitchFamily="18" charset="0"/>
                        </a:rPr>
                        <a:t>3</a:t>
                      </a:r>
                      <a:r>
                        <a:rPr lang="es-EC" sz="110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1000</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4113553144"/>
                  </a:ext>
                </a:extLst>
              </a:tr>
              <a:tr h="190500">
                <a:tc>
                  <a:txBody>
                    <a:bodyPr/>
                    <a:lstStyle/>
                    <a:p>
                      <a:pPr>
                        <a:lnSpc>
                          <a:spcPct val="107000"/>
                        </a:lnSpc>
                        <a:spcAft>
                          <a:spcPts val="0"/>
                        </a:spcAft>
                      </a:pPr>
                      <a:r>
                        <a:rPr lang="es-EC" sz="1100" dirty="0">
                          <a:effectLst/>
                          <a:latin typeface="Times New Roman" panose="02020603050405020304" pitchFamily="18" charset="0"/>
                          <a:cs typeface="Times New Roman" panose="02020603050405020304" pitchFamily="18" charset="0"/>
                        </a:rPr>
                        <a:t>Peso específico del concreto ϒ</a:t>
                      </a:r>
                      <a:r>
                        <a:rPr lang="es-EC" sz="1100" baseline="-25000" dirty="0">
                          <a:effectLst/>
                          <a:latin typeface="Times New Roman" panose="02020603050405020304" pitchFamily="18" charset="0"/>
                          <a:cs typeface="Times New Roman" panose="02020603050405020304" pitchFamily="18" charset="0"/>
                        </a:rPr>
                        <a:t>c</a:t>
                      </a:r>
                      <a:r>
                        <a:rPr lang="es-EC" sz="1100" dirty="0">
                          <a:effectLst/>
                          <a:latin typeface="Times New Roman" panose="02020603050405020304" pitchFamily="18" charset="0"/>
                          <a:cs typeface="Times New Roman" panose="02020603050405020304" pitchFamily="18" charset="0"/>
                        </a:rPr>
                        <a:t>= (kg/m</a:t>
                      </a:r>
                      <a:r>
                        <a:rPr lang="es-EC" sz="1100" baseline="30000" dirty="0">
                          <a:effectLst/>
                          <a:latin typeface="Times New Roman" panose="02020603050405020304" pitchFamily="18" charset="0"/>
                          <a:cs typeface="Times New Roman" panose="02020603050405020304" pitchFamily="18" charset="0"/>
                        </a:rPr>
                        <a:t>3</a:t>
                      </a:r>
                      <a:r>
                        <a:rPr lang="es-EC" sz="110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2400</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14836989"/>
                  </a:ext>
                </a:extLst>
              </a:tr>
              <a:tr h="190500">
                <a:tc>
                  <a:txBody>
                    <a:bodyPr/>
                    <a:lstStyle/>
                    <a:p>
                      <a:pPr>
                        <a:lnSpc>
                          <a:spcPct val="107000"/>
                        </a:lnSpc>
                        <a:spcAft>
                          <a:spcPts val="0"/>
                        </a:spcAft>
                      </a:pPr>
                      <a:r>
                        <a:rPr lang="es-EC" sz="1100" dirty="0">
                          <a:effectLst/>
                          <a:latin typeface="Times New Roman" panose="02020603050405020304" pitchFamily="18" charset="0"/>
                          <a:cs typeface="Times New Roman" panose="02020603050405020304" pitchFamily="18" charset="0"/>
                        </a:rPr>
                        <a:t>Peso específico del material de  azolves  ϒ</a:t>
                      </a:r>
                      <a:r>
                        <a:rPr lang="es-EC" sz="1100" baseline="-25000" dirty="0">
                          <a:effectLst/>
                          <a:latin typeface="Times New Roman" panose="02020603050405020304" pitchFamily="18" charset="0"/>
                          <a:cs typeface="Times New Roman" panose="02020603050405020304" pitchFamily="18" charset="0"/>
                        </a:rPr>
                        <a:t>azolve</a:t>
                      </a:r>
                      <a:r>
                        <a:rPr lang="es-EC" sz="1100" dirty="0">
                          <a:effectLst/>
                          <a:latin typeface="Times New Roman" panose="02020603050405020304" pitchFamily="18" charset="0"/>
                          <a:cs typeface="Times New Roman" panose="02020603050405020304" pitchFamily="18" charset="0"/>
                        </a:rPr>
                        <a:t>= (kg/m</a:t>
                      </a:r>
                      <a:r>
                        <a:rPr lang="es-EC" sz="1100" baseline="30000" dirty="0">
                          <a:effectLst/>
                          <a:latin typeface="Times New Roman" panose="02020603050405020304" pitchFamily="18" charset="0"/>
                          <a:cs typeface="Times New Roman" panose="02020603050405020304" pitchFamily="18" charset="0"/>
                        </a:rPr>
                        <a:t>3</a:t>
                      </a:r>
                      <a:r>
                        <a:rPr lang="es-EC" sz="110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2700</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329110507"/>
                  </a:ext>
                </a:extLst>
              </a:tr>
            </a:tbl>
          </a:graphicData>
        </a:graphic>
      </p:graphicFrame>
      <p:sp>
        <p:nvSpPr>
          <p:cNvPr id="11" name="Rectángulo 10"/>
          <p:cNvSpPr/>
          <p:nvPr/>
        </p:nvSpPr>
        <p:spPr>
          <a:xfrm>
            <a:off x="368300" y="1152637"/>
            <a:ext cx="2942371" cy="338554"/>
          </a:xfrm>
          <a:prstGeom prst="rect">
            <a:avLst/>
          </a:prstGeom>
        </p:spPr>
        <p:txBody>
          <a:bodyPr wrap="square">
            <a:spAutoFit/>
          </a:bodyPr>
          <a:lstStyle/>
          <a:p>
            <a:r>
              <a:rPr lang="es-MX" sz="1600" dirty="0" smtClean="0">
                <a:latin typeface="Times New Roman" panose="02020603050405020304" pitchFamily="18" charset="0"/>
                <a:cs typeface="Times New Roman" panose="02020603050405020304" pitchFamily="18" charset="0"/>
              </a:rPr>
              <a:t>Datos iniciales para diseño:</a:t>
            </a:r>
            <a:endParaRPr lang="en-US" sz="1600" dirty="0">
              <a:latin typeface="Times New Roman" panose="02020603050405020304" pitchFamily="18" charset="0"/>
              <a:cs typeface="Times New Roman" panose="02020603050405020304" pitchFamily="18" charset="0"/>
            </a:endParaRPr>
          </a:p>
        </p:txBody>
      </p:sp>
      <p:sp>
        <p:nvSpPr>
          <p:cNvPr id="12" name="Rectángulo 11"/>
          <p:cNvSpPr/>
          <p:nvPr/>
        </p:nvSpPr>
        <p:spPr>
          <a:xfrm>
            <a:off x="368300" y="4242831"/>
            <a:ext cx="2942371" cy="338554"/>
          </a:xfrm>
          <a:prstGeom prst="rect">
            <a:avLst/>
          </a:prstGeom>
        </p:spPr>
        <p:txBody>
          <a:bodyPr wrap="square">
            <a:spAutoFit/>
          </a:bodyPr>
          <a:lstStyle/>
          <a:p>
            <a:r>
              <a:rPr lang="es-MX" sz="1600" dirty="0" smtClean="0">
                <a:latin typeface="Times New Roman" panose="02020603050405020304" pitchFamily="18" charset="0"/>
                <a:cs typeface="Times New Roman" panose="02020603050405020304" pitchFamily="18" charset="0"/>
              </a:rPr>
              <a:t>Características de los materiales:</a:t>
            </a:r>
            <a:endParaRPr lang="en-US" sz="1600" dirty="0">
              <a:latin typeface="Times New Roman" panose="02020603050405020304" pitchFamily="18" charset="0"/>
              <a:cs typeface="Times New Roman" panose="02020603050405020304" pitchFamily="18" charset="0"/>
            </a:endParaRPr>
          </a:p>
        </p:txBody>
      </p:sp>
      <p:pic>
        <p:nvPicPr>
          <p:cNvPr id="13" name="Imagen 12"/>
          <p:cNvPicPr/>
          <p:nvPr/>
        </p:nvPicPr>
        <p:blipFill>
          <a:blip r:embed="rId2"/>
          <a:stretch>
            <a:fillRect/>
          </a:stretch>
        </p:blipFill>
        <p:spPr>
          <a:xfrm>
            <a:off x="5600700" y="1384300"/>
            <a:ext cx="5524499" cy="4267200"/>
          </a:xfrm>
          <a:prstGeom prst="rect">
            <a:avLst/>
          </a:prstGeom>
        </p:spPr>
      </p:pic>
      <p:sp>
        <p:nvSpPr>
          <p:cNvPr id="9" name="Marcador de fecha 8"/>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2796545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6428014"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DISEÑO DE OBRAS HIDRÁULICAS</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368300" y="576319"/>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Presa Vertedora</a:t>
            </a:r>
            <a:endParaRPr lang="en-US" sz="2400" b="1" i="1" dirty="0">
              <a:latin typeface="Times New Roman" panose="02020603050405020304" pitchFamily="18" charset="0"/>
              <a:cs typeface="Times New Roman" panose="02020603050405020304" pitchFamily="18" charset="0"/>
            </a:endParaRPr>
          </a:p>
        </p:txBody>
      </p:sp>
      <p:sp>
        <p:nvSpPr>
          <p:cNvPr id="11" name="Rectángulo 10"/>
          <p:cNvSpPr/>
          <p:nvPr/>
        </p:nvSpPr>
        <p:spPr>
          <a:xfrm>
            <a:off x="368300" y="1061196"/>
            <a:ext cx="2942371" cy="338554"/>
          </a:xfrm>
          <a:prstGeom prst="rect">
            <a:avLst/>
          </a:prstGeom>
        </p:spPr>
        <p:txBody>
          <a:bodyPr wrap="square">
            <a:spAutoFit/>
          </a:bodyPr>
          <a:lstStyle/>
          <a:p>
            <a:r>
              <a:rPr lang="es-MX" sz="1600" dirty="0" smtClean="0">
                <a:latin typeface="Times New Roman" panose="02020603050405020304" pitchFamily="18" charset="0"/>
                <a:cs typeface="Times New Roman" panose="02020603050405020304" pitchFamily="18" charset="0"/>
              </a:rPr>
              <a:t>Cálculo de altura de ola:</a:t>
            </a:r>
            <a:endParaRPr lang="en-US" sz="1600" dirty="0">
              <a:latin typeface="Times New Roman" panose="02020603050405020304" pitchFamily="18" charset="0"/>
              <a:cs typeface="Times New Roman" panose="02020603050405020304" pitchFamily="18" charset="0"/>
            </a:endParaRPr>
          </a:p>
        </p:txBody>
      </p:sp>
      <p:sp>
        <p:nvSpPr>
          <p:cNvPr id="12" name="Rectángulo 11"/>
          <p:cNvSpPr/>
          <p:nvPr/>
        </p:nvSpPr>
        <p:spPr>
          <a:xfrm>
            <a:off x="547552" y="1412316"/>
            <a:ext cx="2942371" cy="338554"/>
          </a:xfrm>
          <a:prstGeom prst="rect">
            <a:avLst/>
          </a:prstGeom>
        </p:spPr>
        <p:txBody>
          <a:bodyPr wrap="square">
            <a:spAutoFit/>
          </a:bodyPr>
          <a:lstStyle/>
          <a:p>
            <a:pPr marL="285750" indent="-285750">
              <a:buFont typeface="Arial" panose="020B0604020202020204" pitchFamily="34" charset="0"/>
              <a:buChar char="•"/>
            </a:pPr>
            <a:r>
              <a:rPr lang="es-MX" sz="1600" dirty="0" smtClean="0">
                <a:latin typeface="Times New Roman" panose="02020603050405020304" pitchFamily="18" charset="0"/>
                <a:cs typeface="Times New Roman" panose="02020603050405020304" pitchFamily="18" charset="0"/>
              </a:rPr>
              <a:t>Velocidad del viento</a:t>
            </a:r>
            <a:endParaRPr 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ángulo 2"/>
              <p:cNvSpPr/>
              <p:nvPr/>
            </p:nvSpPr>
            <p:spPr>
              <a:xfrm>
                <a:off x="286094" y="2805817"/>
                <a:ext cx="3203829" cy="1410514"/>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1400" i="1" smtClean="0">
                              <a:latin typeface="Cambria Math"/>
                              <a:ea typeface="Calibri" panose="020F0502020204030204" pitchFamily="34" charset="0"/>
                              <a:cs typeface="Times New Roman" panose="02020603050405020304" pitchFamily="18" charset="0"/>
                            </a:rPr>
                          </m:ctrlPr>
                        </m:fPr>
                        <m:num>
                          <m:sSub>
                            <m:sSubPr>
                              <m:ctrlPr>
                                <a:rPr lang="en-US" sz="1400" i="1">
                                  <a:latin typeface="Cambria Math"/>
                                  <a:ea typeface="Calibri" panose="020F0502020204030204" pitchFamily="34" charset="0"/>
                                  <a:cs typeface="Times New Roman" panose="02020603050405020304" pitchFamily="18" charset="0"/>
                                </a:rPr>
                              </m:ctrlPr>
                            </m:sSubPr>
                            <m:e>
                              <m:r>
                                <a:rPr lang="es-EC" sz="1400" i="1">
                                  <a:latin typeface="Cambria Math" panose="02040503050406030204" pitchFamily="18" charset="0"/>
                                  <a:ea typeface="Calibri" panose="020F0502020204030204" pitchFamily="34" charset="0"/>
                                  <a:cs typeface="Times New Roman" panose="02020603050405020304" pitchFamily="18" charset="0"/>
                                </a:rPr>
                                <m:t>𝑉</m:t>
                              </m:r>
                            </m:e>
                            <m:sub>
                              <m:r>
                                <a:rPr lang="es-EC" sz="1400" i="1">
                                  <a:latin typeface="Cambria Math" panose="02040503050406030204" pitchFamily="18" charset="0"/>
                                  <a:ea typeface="Calibri" panose="020F0502020204030204" pitchFamily="34" charset="0"/>
                                  <a:cs typeface="Times New Roman" panose="02020603050405020304" pitchFamily="18" charset="0"/>
                                </a:rPr>
                                <m:t>𝑧</m:t>
                              </m:r>
                            </m:sub>
                          </m:sSub>
                        </m:num>
                        <m:den>
                          <m:r>
                            <a:rPr lang="es-EC" sz="1400" i="1">
                              <a:latin typeface="Cambria Math" panose="02040503050406030204" pitchFamily="18" charset="0"/>
                              <a:ea typeface="Calibri" panose="020F0502020204030204" pitchFamily="34" charset="0"/>
                              <a:cs typeface="Times New Roman" panose="02020603050405020304" pitchFamily="18" charset="0"/>
                            </a:rPr>
                            <m:t>14,00</m:t>
                          </m:r>
                        </m:den>
                      </m:f>
                      <m:r>
                        <a:rPr lang="es-EC" sz="14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400" i="1">
                              <a:latin typeface="Cambria Math"/>
                              <a:ea typeface="Calibri" panose="020F0502020204030204" pitchFamily="34" charset="0"/>
                              <a:cs typeface="Times New Roman" panose="02020603050405020304" pitchFamily="18" charset="0"/>
                            </a:rPr>
                          </m:ctrlPr>
                        </m:sSupPr>
                        <m:e>
                          <m:d>
                            <m:dPr>
                              <m:ctrlPr>
                                <a:rPr lang="en-US" sz="1400" i="1">
                                  <a:latin typeface="Cambria Math"/>
                                  <a:ea typeface="Calibri" panose="020F0502020204030204" pitchFamily="34" charset="0"/>
                                  <a:cs typeface="Times New Roman" panose="02020603050405020304" pitchFamily="18" charset="0"/>
                                </a:rPr>
                              </m:ctrlPr>
                            </m:dPr>
                            <m:e>
                              <m:f>
                                <m:fPr>
                                  <m:ctrlPr>
                                    <a:rPr lang="en-US" sz="1400" i="1">
                                      <a:latin typeface="Cambria Math"/>
                                      <a:ea typeface="Calibri" panose="020F0502020204030204" pitchFamily="34" charset="0"/>
                                      <a:cs typeface="Times New Roman" panose="02020603050405020304" pitchFamily="18" charset="0"/>
                                    </a:rPr>
                                  </m:ctrlPr>
                                </m:fPr>
                                <m:num>
                                  <m:r>
                                    <a:rPr lang="es-EC" sz="1400" i="1">
                                      <a:latin typeface="Cambria Math" panose="02040503050406030204" pitchFamily="18" charset="0"/>
                                      <a:ea typeface="Calibri" panose="020F0502020204030204" pitchFamily="34" charset="0"/>
                                      <a:cs typeface="Times New Roman" panose="02020603050405020304" pitchFamily="18" charset="0"/>
                                    </a:rPr>
                                    <m:t>10,00</m:t>
                                  </m:r>
                                </m:num>
                                <m:den>
                                  <m:r>
                                    <a:rPr lang="es-EC" sz="1400" i="1">
                                      <a:latin typeface="Cambria Math" panose="02040503050406030204" pitchFamily="18" charset="0"/>
                                      <a:ea typeface="Calibri" panose="020F0502020204030204" pitchFamily="34" charset="0"/>
                                      <a:cs typeface="Times New Roman" panose="02020603050405020304" pitchFamily="18" charset="0"/>
                                    </a:rPr>
                                    <m:t>2,00</m:t>
                                  </m:r>
                                </m:den>
                              </m:f>
                            </m:e>
                          </m:d>
                        </m:e>
                        <m:sup>
                          <m:r>
                            <a:rPr lang="es-EC" sz="1400" i="1">
                              <a:latin typeface="Cambria Math" panose="02040503050406030204" pitchFamily="18" charset="0"/>
                              <a:ea typeface="Calibri" panose="020F0502020204030204" pitchFamily="34" charset="0"/>
                              <a:cs typeface="Times New Roman" panose="02020603050405020304" pitchFamily="18" charset="0"/>
                            </a:rPr>
                            <m:t>0,13</m:t>
                          </m:r>
                        </m:sup>
                      </m:sSup>
                    </m:oMath>
                  </m:oMathPara>
                </a14:m>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sz="1400" i="1">
                              <a:latin typeface="Cambria Math"/>
                              <a:ea typeface="Calibri" panose="020F0502020204030204" pitchFamily="34" charset="0"/>
                              <a:cs typeface="Times New Roman" panose="02020603050405020304" pitchFamily="18" charset="0"/>
                            </a:rPr>
                          </m:ctrlPr>
                        </m:sSubPr>
                        <m:e>
                          <m:r>
                            <a:rPr lang="es-EC" sz="1400" i="1">
                              <a:latin typeface="Cambria Math" panose="02040503050406030204" pitchFamily="18" charset="0"/>
                              <a:ea typeface="Calibri" panose="020F0502020204030204" pitchFamily="34" charset="0"/>
                              <a:cs typeface="Times New Roman" panose="02020603050405020304" pitchFamily="18" charset="0"/>
                            </a:rPr>
                            <m:t>𝑉</m:t>
                          </m:r>
                        </m:e>
                        <m:sub>
                          <m:r>
                            <a:rPr lang="es-EC" sz="1400" i="1">
                              <a:latin typeface="Cambria Math" panose="02040503050406030204" pitchFamily="18" charset="0"/>
                              <a:ea typeface="Calibri" panose="020F0502020204030204" pitchFamily="34" charset="0"/>
                              <a:cs typeface="Times New Roman" panose="02020603050405020304" pitchFamily="18" charset="0"/>
                            </a:rPr>
                            <m:t>𝑧</m:t>
                          </m:r>
                        </m:sub>
                      </m:sSub>
                      <m:r>
                        <a:rPr lang="es-EC" sz="1400" i="1">
                          <a:latin typeface="Cambria Math" panose="02040503050406030204" pitchFamily="18" charset="0"/>
                          <a:ea typeface="Calibri" panose="020F0502020204030204" pitchFamily="34" charset="0"/>
                          <a:cs typeface="Times New Roman" panose="02020603050405020304" pitchFamily="18" charset="0"/>
                        </a:rPr>
                        <m:t>=17,258 </m:t>
                      </m:r>
                      <m:r>
                        <a:rPr lang="es-EC" sz="1400" i="1">
                          <a:latin typeface="Cambria Math" panose="02040503050406030204" pitchFamily="18" charset="0"/>
                          <a:ea typeface="Calibri" panose="020F0502020204030204" pitchFamily="34" charset="0"/>
                          <a:cs typeface="Times New Roman" panose="02020603050405020304" pitchFamily="18" charset="0"/>
                        </a:rPr>
                        <m:t>𝑘𝑚</m:t>
                      </m:r>
                      <m:r>
                        <a:rPr lang="es-EC" sz="1400" i="1">
                          <a:latin typeface="Cambria Math" panose="02040503050406030204" pitchFamily="18" charset="0"/>
                          <a:ea typeface="Calibri" panose="020F0502020204030204" pitchFamily="34" charset="0"/>
                          <a:cs typeface="Times New Roman" panose="02020603050405020304" pitchFamily="18" charset="0"/>
                        </a:rPr>
                        <m:t>/</m:t>
                      </m:r>
                      <m:r>
                        <a:rPr lang="es-EC" sz="1400" i="1">
                          <a:latin typeface="Cambria Math" panose="02040503050406030204" pitchFamily="18" charset="0"/>
                          <a:ea typeface="Calibri" panose="020F0502020204030204" pitchFamily="34" charset="0"/>
                          <a:cs typeface="Times New Roman" panose="02020603050405020304" pitchFamily="18" charset="0"/>
                        </a:rPr>
                        <m:t>h</m:t>
                      </m:r>
                      <m:r>
                        <a:rPr lang="es-EC" sz="1400" i="1">
                          <a:latin typeface="Cambria Math" panose="02040503050406030204" pitchFamily="18" charset="0"/>
                          <a:ea typeface="Calibri" panose="020F0502020204030204" pitchFamily="34" charset="0"/>
                          <a:cs typeface="Times New Roman" panose="02020603050405020304" pitchFamily="18" charset="0"/>
                        </a:rPr>
                        <m:t>=4,793 </m:t>
                      </m:r>
                      <m:r>
                        <a:rPr lang="es-EC" sz="1400" i="1">
                          <a:latin typeface="Cambria Math" panose="02040503050406030204" pitchFamily="18" charset="0"/>
                          <a:ea typeface="Calibri" panose="020F0502020204030204" pitchFamily="34" charset="0"/>
                          <a:cs typeface="Times New Roman" panose="02020603050405020304" pitchFamily="18" charset="0"/>
                        </a:rPr>
                        <m:t>𝑚</m:t>
                      </m:r>
                      <m:r>
                        <a:rPr lang="es-EC" sz="1400" i="1">
                          <a:latin typeface="Cambria Math" panose="02040503050406030204" pitchFamily="18" charset="0"/>
                          <a:ea typeface="Calibri" panose="020F0502020204030204" pitchFamily="34" charset="0"/>
                          <a:cs typeface="Times New Roman" panose="02020603050405020304" pitchFamily="18" charset="0"/>
                        </a:rPr>
                        <m:t>/</m:t>
                      </m:r>
                      <m:r>
                        <a:rPr lang="es-EC" sz="1400" i="1">
                          <a:latin typeface="Cambria Math" panose="02040503050406030204" pitchFamily="18" charset="0"/>
                          <a:ea typeface="Calibri" panose="020F0502020204030204" pitchFamily="34" charset="0"/>
                          <a:cs typeface="Times New Roman" panose="02020603050405020304" pitchFamily="18" charset="0"/>
                        </a:rPr>
                        <m:t>𝑠</m:t>
                      </m:r>
                    </m:oMath>
                  </m:oMathPara>
                </a14:m>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286094" y="2805817"/>
                <a:ext cx="3203829" cy="1410514"/>
              </a:xfrm>
              <a:prstGeom prst="rect">
                <a:avLst/>
              </a:prstGeom>
              <a:blipFill>
                <a:blip r:embed="rId2"/>
                <a:stretch>
                  <a:fillRect/>
                </a:stretch>
              </a:blipFill>
            </p:spPr>
            <p:txBody>
              <a:bodyPr/>
              <a:lstStyle/>
              <a:p>
                <a:r>
                  <a:rPr lang="en-US">
                    <a:noFill/>
                  </a:rPr>
                  <a:t> </a:t>
                </a:r>
              </a:p>
            </p:txBody>
          </p:sp>
        </mc:Fallback>
      </mc:AlternateContent>
      <p:sp>
        <p:nvSpPr>
          <p:cNvPr id="4" name="Rectángulo 3"/>
          <p:cNvSpPr/>
          <p:nvPr/>
        </p:nvSpPr>
        <p:spPr>
          <a:xfrm>
            <a:off x="547552" y="2004393"/>
            <a:ext cx="2942371" cy="738664"/>
          </a:xfrm>
          <a:prstGeom prst="rect">
            <a:avLst/>
          </a:prstGeom>
        </p:spPr>
        <p:txBody>
          <a:bodyPr wrap="square">
            <a:spAutoFit/>
          </a:bodyPr>
          <a:lstStyle/>
          <a:p>
            <a:pPr algn="just"/>
            <a:r>
              <a:rPr lang="es-EC" sz="1400" dirty="0">
                <a:latin typeface="Times New Roman" panose="02020603050405020304" pitchFamily="18" charset="0"/>
                <a:ea typeface="Calibri" panose="020F0502020204030204" pitchFamily="34" charset="0"/>
              </a:rPr>
              <a:t>La velocidad del viento en la zona de construcción es de 14 km/h tomados a los 2 metros de </a:t>
            </a:r>
            <a:r>
              <a:rPr lang="es-EC" sz="1400" dirty="0" smtClean="0">
                <a:latin typeface="Times New Roman" panose="02020603050405020304" pitchFamily="18" charset="0"/>
                <a:ea typeface="Calibri" panose="020F0502020204030204" pitchFamily="34" charset="0"/>
              </a:rPr>
              <a:t>altura.</a:t>
            </a:r>
            <a:endParaRPr lang="en-US" sz="1400" dirty="0"/>
          </a:p>
        </p:txBody>
      </p:sp>
      <p:sp>
        <p:nvSpPr>
          <p:cNvPr id="14" name="Rectángulo 13"/>
          <p:cNvSpPr/>
          <p:nvPr/>
        </p:nvSpPr>
        <p:spPr>
          <a:xfrm>
            <a:off x="3796358" y="1412316"/>
            <a:ext cx="2942371" cy="338554"/>
          </a:xfrm>
          <a:prstGeom prst="rect">
            <a:avLst/>
          </a:prstGeom>
        </p:spPr>
        <p:txBody>
          <a:bodyPr wrap="square">
            <a:spAutoFit/>
          </a:bodyPr>
          <a:lstStyle/>
          <a:p>
            <a:pPr marL="285750" indent="-285750">
              <a:buFont typeface="Arial" panose="020B0604020202020204" pitchFamily="34" charset="0"/>
              <a:buChar char="•"/>
            </a:pPr>
            <a:r>
              <a:rPr lang="es-MX" sz="1600" dirty="0" smtClean="0">
                <a:latin typeface="Times New Roman" panose="02020603050405020304" pitchFamily="18" charset="0"/>
                <a:cs typeface="Times New Roman" panose="02020603050405020304" pitchFamily="18" charset="0"/>
              </a:rPr>
              <a:t>Longitud de Fetch</a:t>
            </a:r>
            <a:endParaRPr lang="en-US" sz="1600" dirty="0">
              <a:latin typeface="Times New Roman" panose="02020603050405020304" pitchFamily="18" charset="0"/>
              <a:cs typeface="Times New Roman" panose="02020603050405020304" pitchFamily="18" charset="0"/>
            </a:endParaRPr>
          </a:p>
        </p:txBody>
      </p:sp>
      <p:pic>
        <p:nvPicPr>
          <p:cNvPr id="15" name="1 Imagen"/>
          <p:cNvPicPr/>
          <p:nvPr/>
        </p:nvPicPr>
        <p:blipFill>
          <a:blip r:embed="rId3"/>
          <a:stretch>
            <a:fillRect/>
          </a:stretch>
        </p:blipFill>
        <p:spPr>
          <a:xfrm>
            <a:off x="3957510" y="1784526"/>
            <a:ext cx="2934354" cy="2299876"/>
          </a:xfrm>
          <a:prstGeom prst="rect">
            <a:avLst/>
          </a:prstGeom>
        </p:spPr>
      </p:pic>
      <mc:AlternateContent xmlns:mc="http://schemas.openxmlformats.org/markup-compatibility/2006" xmlns:a14="http://schemas.microsoft.com/office/drawing/2010/main">
        <mc:Choice Requires="a14">
          <p:sp>
            <p:nvSpPr>
              <p:cNvPr id="10" name="Rectángulo 9"/>
              <p:cNvSpPr/>
              <p:nvPr/>
            </p:nvSpPr>
            <p:spPr>
              <a:xfrm>
                <a:off x="4758361" y="4232261"/>
                <a:ext cx="121770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𝐷</m:t>
                      </m:r>
                      <m:r>
                        <a:rPr lang="en-US" sz="1400" i="0">
                          <a:latin typeface="Cambria Math" panose="02040503050406030204" pitchFamily="18" charset="0"/>
                        </a:rPr>
                        <m:t>=0,68 </m:t>
                      </m:r>
                      <m:r>
                        <a:rPr lang="en-US" sz="1400" i="1">
                          <a:latin typeface="Cambria Math" panose="02040503050406030204" pitchFamily="18" charset="0"/>
                        </a:rPr>
                        <m:t>𝑘𝑚</m:t>
                      </m:r>
                    </m:oMath>
                  </m:oMathPara>
                </a14:m>
                <a:endParaRPr lang="en-US" sz="1400" dirty="0"/>
              </a:p>
            </p:txBody>
          </p:sp>
        </mc:Choice>
        <mc:Fallback xmlns="">
          <p:sp>
            <p:nvSpPr>
              <p:cNvPr id="10" name="Rectángulo 9"/>
              <p:cNvSpPr>
                <a:spLocks noRot="1" noChangeAspect="1" noMove="1" noResize="1" noEditPoints="1" noAdjustHandles="1" noChangeArrowheads="1" noChangeShapeType="1" noTextEdit="1"/>
              </p:cNvSpPr>
              <p:nvPr/>
            </p:nvSpPr>
            <p:spPr>
              <a:xfrm>
                <a:off x="4758361" y="4232261"/>
                <a:ext cx="1217705" cy="307777"/>
              </a:xfrm>
              <a:prstGeom prst="rect">
                <a:avLst/>
              </a:prstGeom>
              <a:blipFill>
                <a:blip r:embed="rId5"/>
                <a:stretch>
                  <a:fillRect/>
                </a:stretch>
              </a:blipFill>
            </p:spPr>
            <p:txBody>
              <a:bodyPr/>
              <a:lstStyle/>
              <a:p>
                <a:r>
                  <a:rPr lang="en-US">
                    <a:noFill/>
                  </a:rPr>
                  <a:t> </a:t>
                </a:r>
              </a:p>
            </p:txBody>
          </p:sp>
        </mc:Fallback>
      </mc:AlternateContent>
      <p:graphicFrame>
        <p:nvGraphicFramePr>
          <p:cNvPr id="16" name="Tabla 15"/>
          <p:cNvGraphicFramePr>
            <a:graphicFrameLocks noGrp="1"/>
          </p:cNvGraphicFramePr>
          <p:nvPr>
            <p:extLst>
              <p:ext uri="{D42A27DB-BD31-4B8C-83A1-F6EECF244321}">
                <p14:modId xmlns:p14="http://schemas.microsoft.com/office/powerpoint/2010/main" val="3284004699"/>
              </p:ext>
            </p:extLst>
          </p:nvPr>
        </p:nvGraphicFramePr>
        <p:xfrm>
          <a:off x="7477742" y="1904710"/>
          <a:ext cx="4409458" cy="1802213"/>
        </p:xfrm>
        <a:graphic>
          <a:graphicData uri="http://schemas.openxmlformats.org/drawingml/2006/table">
            <a:tbl>
              <a:tblPr firstRow="1" firstCol="1" bandRow="1">
                <a:tableStyleId>{5C22544A-7EE6-4342-B048-85BDC9FD1C3A}</a:tableStyleId>
              </a:tblPr>
              <a:tblGrid>
                <a:gridCol w="3111212">
                  <a:extLst>
                    <a:ext uri="{9D8B030D-6E8A-4147-A177-3AD203B41FA5}">
                      <a16:colId xmlns:a16="http://schemas.microsoft.com/office/drawing/2014/main" xmlns="" val="218706651"/>
                    </a:ext>
                  </a:extLst>
                </a:gridCol>
                <a:gridCol w="1298246">
                  <a:extLst>
                    <a:ext uri="{9D8B030D-6E8A-4147-A177-3AD203B41FA5}">
                      <a16:colId xmlns:a16="http://schemas.microsoft.com/office/drawing/2014/main" xmlns="" val="3897691733"/>
                    </a:ext>
                  </a:extLst>
                </a:gridCol>
              </a:tblGrid>
              <a:tr h="257459">
                <a:tc>
                  <a:txBody>
                    <a:bodyPr/>
                    <a:lstStyle/>
                    <a:p>
                      <a:pPr>
                        <a:lnSpc>
                          <a:spcPct val="107000"/>
                        </a:lnSpc>
                        <a:spcAft>
                          <a:spcPts val="0"/>
                        </a:spcAft>
                      </a:pPr>
                      <a:r>
                        <a:rPr lang="es-EC" sz="1400" dirty="0">
                          <a:effectLst/>
                          <a:latin typeface="Times New Roman" panose="02020603050405020304" pitchFamily="18" charset="0"/>
                          <a:cs typeface="Times New Roman" panose="02020603050405020304" pitchFamily="18" charset="0"/>
                        </a:rPr>
                        <a:t>Fetch: D (Km)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0,668</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878596116"/>
                  </a:ext>
                </a:extLst>
              </a:tr>
              <a:tr h="257459">
                <a:tc>
                  <a:txBody>
                    <a:bodyPr/>
                    <a:lstStyle/>
                    <a:p>
                      <a:pPr>
                        <a:lnSpc>
                          <a:spcPct val="107000"/>
                        </a:lnSpc>
                        <a:spcAft>
                          <a:spcPts val="0"/>
                        </a:spcAft>
                      </a:pPr>
                      <a:r>
                        <a:rPr lang="es-EC" sz="1400" dirty="0">
                          <a:effectLst/>
                          <a:latin typeface="Times New Roman" panose="02020603050405020304" pitchFamily="18" charset="0"/>
                          <a:cs typeface="Times New Roman" panose="02020603050405020304" pitchFamily="18" charset="0"/>
                        </a:rPr>
                        <a:t>velocidad del viento w (m/s)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4,793</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150260529"/>
                  </a:ext>
                </a:extLst>
              </a:tr>
              <a:tr h="257459">
                <a:tc gridSpan="2">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Calculo de la altura de la ola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extLst>
                  <a:ext uri="{0D108BD9-81ED-4DB2-BD59-A6C34878D82A}">
                    <a16:rowId xmlns:a16="http://schemas.microsoft.com/office/drawing/2014/main" xmlns="" val="1187460474"/>
                  </a:ext>
                </a:extLst>
              </a:tr>
              <a:tr h="257459">
                <a:tc>
                  <a:txBody>
                    <a:bodyPr/>
                    <a:lstStyle/>
                    <a:p>
                      <a:pPr>
                        <a:lnSpc>
                          <a:spcPct val="107000"/>
                        </a:lnSpc>
                        <a:spcAft>
                          <a:spcPts val="0"/>
                        </a:spcAft>
                      </a:pPr>
                      <a:r>
                        <a:rPr lang="es-EC" sz="1400" dirty="0">
                          <a:effectLst/>
                          <a:latin typeface="Times New Roman" panose="02020603050405020304" pitchFamily="18" charset="0"/>
                          <a:cs typeface="Times New Roman" panose="02020603050405020304" pitchFamily="18" charset="0"/>
                        </a:rPr>
                        <a:t>Factor K [adm]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1,946</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009755524"/>
                  </a:ext>
                </a:extLst>
              </a:tr>
              <a:tr h="257459">
                <a:tc>
                  <a:txBody>
                    <a:bodyPr/>
                    <a:lstStyle/>
                    <a:p>
                      <a:pPr>
                        <a:lnSpc>
                          <a:spcPct val="107000"/>
                        </a:lnSpc>
                        <a:spcAft>
                          <a:spcPts val="0"/>
                        </a:spcAft>
                      </a:pPr>
                      <a:r>
                        <a:rPr lang="es-EC" sz="1400" dirty="0">
                          <a:effectLst/>
                          <a:latin typeface="Times New Roman" panose="02020603050405020304" pitchFamily="18" charset="0"/>
                          <a:cs typeface="Times New Roman" panose="02020603050405020304" pitchFamily="18" charset="0"/>
                        </a:rPr>
                        <a:t>Factor β [adm]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0,0997</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22548691"/>
                  </a:ext>
                </a:extLst>
              </a:tr>
              <a:tr h="257459">
                <a:tc>
                  <a:txBody>
                    <a:bodyPr/>
                    <a:lstStyle/>
                    <a:p>
                      <a:pPr>
                        <a:lnSpc>
                          <a:spcPct val="107000"/>
                        </a:lnSpc>
                        <a:spcAft>
                          <a:spcPts val="0"/>
                        </a:spcAft>
                      </a:pPr>
                      <a:r>
                        <a:rPr lang="es-EC" sz="1400" dirty="0">
                          <a:effectLst/>
                          <a:latin typeface="Times New Roman" panose="02020603050405020304" pitchFamily="18" charset="0"/>
                          <a:cs typeface="Times New Roman" panose="02020603050405020304" pitchFamily="18" charset="0"/>
                        </a:rPr>
                        <a:t>Altura de la ola (m)=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0,13</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32111763"/>
                  </a:ext>
                </a:extLst>
              </a:tr>
              <a:tr h="257459">
                <a:tc>
                  <a:txBody>
                    <a:bodyPr/>
                    <a:lstStyle/>
                    <a:p>
                      <a:pPr>
                        <a:lnSpc>
                          <a:spcPct val="107000"/>
                        </a:lnSpc>
                        <a:spcAft>
                          <a:spcPts val="0"/>
                        </a:spcAft>
                      </a:pPr>
                      <a:r>
                        <a:rPr lang="es-EC" sz="1400" dirty="0">
                          <a:effectLst/>
                          <a:latin typeface="Times New Roman" panose="02020603050405020304" pitchFamily="18" charset="0"/>
                          <a:cs typeface="Times New Roman" panose="02020603050405020304" pitchFamily="18" charset="0"/>
                        </a:rPr>
                        <a:t>Cota de la altura de la ola (m)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1187,269</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764243154"/>
                  </a:ext>
                </a:extLst>
              </a:tr>
            </a:tbl>
          </a:graphicData>
        </a:graphic>
      </p:graphicFrame>
      <p:sp>
        <p:nvSpPr>
          <p:cNvPr id="17" name="Rectángulo 16"/>
          <p:cNvSpPr/>
          <p:nvPr/>
        </p:nvSpPr>
        <p:spPr>
          <a:xfrm>
            <a:off x="1403404" y="4932724"/>
            <a:ext cx="2942371" cy="584775"/>
          </a:xfrm>
          <a:prstGeom prst="rect">
            <a:avLst/>
          </a:prstGeom>
        </p:spPr>
        <p:txBody>
          <a:bodyPr wrap="square">
            <a:spAutoFit/>
          </a:bodyPr>
          <a:lstStyle/>
          <a:p>
            <a:r>
              <a:rPr lang="es-MX" sz="1600" dirty="0" smtClean="0">
                <a:latin typeface="Times New Roman" panose="02020603050405020304" pitchFamily="18" charset="0"/>
                <a:cs typeface="Times New Roman" panose="02020603050405020304" pitchFamily="18" charset="0"/>
              </a:rPr>
              <a:t>Cota de altura de los muros laterales de la presa:</a:t>
            </a:r>
            <a:endParaRPr 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Rectángulo 17"/>
              <p:cNvSpPr/>
              <p:nvPr/>
            </p:nvSpPr>
            <p:spPr>
              <a:xfrm>
                <a:off x="3534119" y="4901946"/>
                <a:ext cx="7938046" cy="738664"/>
              </a:xfrm>
              <a:prstGeom prst="rect">
                <a:avLst/>
              </a:prstGeom>
            </p:spPr>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ea typeface="Calibri" panose="020F0502020204030204" pitchFamily="34" charset="0"/>
                          <a:cs typeface="Times New Roman" panose="02020603050405020304" pitchFamily="18" charset="0"/>
                        </a:rPr>
                        <m:t>𝐶𝑜𝑡𝑎</m:t>
                      </m:r>
                      <m:r>
                        <a:rPr lang="es-EC" sz="1400" i="1">
                          <a:latin typeface="Cambria Math" panose="02040503050406030204" pitchFamily="18" charset="0"/>
                          <a:ea typeface="Calibri" panose="020F0502020204030204" pitchFamily="34" charset="0"/>
                          <a:cs typeface="Times New Roman" panose="02020603050405020304" pitchFamily="18" charset="0"/>
                        </a:rPr>
                        <m:t> </m:t>
                      </m:r>
                      <m:r>
                        <a:rPr lang="es-EC" sz="1400" i="1">
                          <a:latin typeface="Cambria Math" panose="02040503050406030204" pitchFamily="18" charset="0"/>
                          <a:ea typeface="Calibri" panose="020F0502020204030204" pitchFamily="34" charset="0"/>
                          <a:cs typeface="Times New Roman" panose="02020603050405020304" pitchFamily="18" charset="0"/>
                        </a:rPr>
                        <m:t>𝑑𝑒</m:t>
                      </m:r>
                      <m:r>
                        <a:rPr lang="es-EC" sz="1400" i="1">
                          <a:latin typeface="Cambria Math" panose="02040503050406030204" pitchFamily="18" charset="0"/>
                          <a:ea typeface="Calibri" panose="020F0502020204030204" pitchFamily="34" charset="0"/>
                          <a:cs typeface="Times New Roman" panose="02020603050405020304" pitchFamily="18" charset="0"/>
                        </a:rPr>
                        <m:t> </m:t>
                      </m:r>
                      <m:r>
                        <a:rPr lang="es-EC" sz="1400" i="1">
                          <a:latin typeface="Cambria Math" panose="02040503050406030204" pitchFamily="18" charset="0"/>
                          <a:ea typeface="Calibri" panose="020F0502020204030204" pitchFamily="34" charset="0"/>
                          <a:cs typeface="Times New Roman" panose="02020603050405020304" pitchFamily="18" charset="0"/>
                        </a:rPr>
                        <m:t>𝑎𝑙𝑡𝑢𝑟𝑎</m:t>
                      </m:r>
                      <m:r>
                        <a:rPr lang="es-EC" sz="1400" i="1">
                          <a:latin typeface="Cambria Math" panose="02040503050406030204" pitchFamily="18" charset="0"/>
                          <a:ea typeface="Calibri" panose="020F0502020204030204" pitchFamily="34" charset="0"/>
                          <a:cs typeface="Times New Roman" panose="02020603050405020304" pitchFamily="18" charset="0"/>
                        </a:rPr>
                        <m:t> </m:t>
                      </m:r>
                      <m:r>
                        <a:rPr lang="es-EC" sz="1400" i="1">
                          <a:latin typeface="Cambria Math" panose="02040503050406030204" pitchFamily="18" charset="0"/>
                          <a:ea typeface="Calibri" panose="020F0502020204030204" pitchFamily="34" charset="0"/>
                          <a:cs typeface="Times New Roman" panose="02020603050405020304" pitchFamily="18" charset="0"/>
                        </a:rPr>
                        <m:t>𝑑𝑒𝑙</m:t>
                      </m:r>
                      <m:r>
                        <a:rPr lang="es-EC" sz="1400" i="1">
                          <a:latin typeface="Cambria Math" panose="02040503050406030204" pitchFamily="18" charset="0"/>
                          <a:ea typeface="Calibri" panose="020F0502020204030204" pitchFamily="34" charset="0"/>
                          <a:cs typeface="Times New Roman" panose="02020603050405020304" pitchFamily="18" charset="0"/>
                        </a:rPr>
                        <m:t> </m:t>
                      </m:r>
                      <m:r>
                        <a:rPr lang="es-EC" sz="1400" i="1">
                          <a:latin typeface="Cambria Math" panose="02040503050406030204" pitchFamily="18" charset="0"/>
                          <a:ea typeface="Calibri" panose="020F0502020204030204" pitchFamily="34" charset="0"/>
                          <a:cs typeface="Times New Roman" panose="02020603050405020304" pitchFamily="18" charset="0"/>
                        </a:rPr>
                        <m:t>𝑚𝑢𝑟𝑜</m:t>
                      </m:r>
                      <m:r>
                        <a:rPr lang="es-EC" sz="1400" i="1">
                          <a:latin typeface="Cambria Math" panose="02040503050406030204" pitchFamily="18" charset="0"/>
                          <a:ea typeface="Calibri" panose="020F0502020204030204" pitchFamily="34" charset="0"/>
                          <a:cs typeface="Times New Roman" panose="02020603050405020304" pitchFamily="18" charset="0"/>
                        </a:rPr>
                        <m:t>=1186,54+0,129+0,6=1187,30 </m:t>
                      </m:r>
                      <m:r>
                        <a:rPr lang="es-EC" sz="1400" i="1">
                          <a:latin typeface="Cambria Math" panose="02040503050406030204" pitchFamily="18" charset="0"/>
                          <a:ea typeface="Times New Roman" panose="02020603050405020304" pitchFamily="18" charset="0"/>
                          <a:cs typeface="Times New Roman" panose="02020603050405020304" pitchFamily="18" charset="0"/>
                        </a:rPr>
                        <m:t>𝑚𝑠𝑛𝑚</m:t>
                      </m:r>
                    </m:oMath>
                  </m:oMathPara>
                </a14:m>
                <a:r>
                  <a:rPr lang="es-MX" sz="1400" i="1" dirty="0" smtClean="0">
                    <a:latin typeface="Cambria Math" panose="02040503050406030204" pitchFamily="18" charset="0"/>
                    <a:ea typeface="Times New Roman" panose="02020603050405020304" pitchFamily="18" charset="0"/>
                    <a:cs typeface="Times New Roman" panose="02020603050405020304" pitchFamily="18" charset="0"/>
                  </a:rPr>
                  <a:t/>
                </a:r>
                <a:br>
                  <a:rPr lang="es-MX" sz="1400" i="1" dirty="0" smtClean="0">
                    <a:latin typeface="Cambria Math" panose="02040503050406030204" pitchFamily="18" charset="0"/>
                    <a:ea typeface="Times New Roman" panose="02020603050405020304" pitchFamily="18" charset="0"/>
                    <a:cs typeface="Times New Roman" panose="02020603050405020304" pitchFamily="18" charset="0"/>
                  </a:rPr>
                </a:br>
                <a:r>
                  <a:rPr lang="es-MX" sz="1400" i="1" dirty="0" smtClean="0">
                    <a:latin typeface="Cambria Math" panose="02040503050406030204" pitchFamily="18" charset="0"/>
                    <a:ea typeface="Times New Roman" panose="02020603050405020304" pitchFamily="18" charset="0"/>
                    <a:cs typeface="Times New Roman" panose="02020603050405020304" pitchFamily="18" charset="0"/>
                  </a:rPr>
                  <a:t>                                                           </a:t>
                </a:r>
                <a14:m>
                  <m:oMath xmlns:m="http://schemas.openxmlformats.org/officeDocument/2006/math">
                    <m:r>
                      <a:rPr lang="es-EC" sz="1400" i="1">
                        <a:latin typeface="Cambria Math" panose="02040503050406030204" pitchFamily="18" charset="0"/>
                        <a:ea typeface="Cambria Math" panose="02040503050406030204" pitchFamily="18" charset="0"/>
                        <a:cs typeface="Times New Roman" panose="02020603050405020304" pitchFamily="18" charset="0"/>
                      </a:rPr>
                      <m:t>≈</m:t>
                    </m:r>
                    <m:r>
                      <a:rPr lang="es-MX" sz="1400" b="0" i="1" smtClean="0">
                        <a:latin typeface="Cambria Math" panose="02040503050406030204" pitchFamily="18" charset="0"/>
                        <a:ea typeface="Cambria Math" panose="02040503050406030204" pitchFamily="18" charset="0"/>
                        <a:cs typeface="Times New Roman" panose="02020603050405020304" pitchFamily="18" charset="0"/>
                      </a:rPr>
                      <m:t>𝑝𝑎𝑟𝑎</m:t>
                    </m:r>
                    <m:r>
                      <a:rPr lang="es-MX" sz="1400" b="0" i="1" smtClean="0">
                        <a:latin typeface="Cambria Math" panose="02040503050406030204" pitchFamily="18" charset="0"/>
                        <a:ea typeface="Cambria Math" panose="02040503050406030204" pitchFamily="18" charset="0"/>
                        <a:cs typeface="Times New Roman" panose="02020603050405020304" pitchFamily="18" charset="0"/>
                      </a:rPr>
                      <m:t> </m:t>
                    </m:r>
                    <m:r>
                      <a:rPr lang="es-MX" sz="1400" b="0" i="1" smtClean="0">
                        <a:latin typeface="Cambria Math" panose="02040503050406030204" pitchFamily="18" charset="0"/>
                        <a:ea typeface="Cambria Math" panose="02040503050406030204" pitchFamily="18" charset="0"/>
                        <a:cs typeface="Times New Roman" panose="02020603050405020304" pitchFamily="18" charset="0"/>
                      </a:rPr>
                      <m:t>𝑑𝑖𝑠𝑒</m:t>
                    </m:r>
                    <m:r>
                      <a:rPr lang="es-MX" sz="1400" b="0" i="1" smtClean="0">
                        <a:latin typeface="Cambria Math" panose="02040503050406030204" pitchFamily="18" charset="0"/>
                        <a:ea typeface="Cambria Math" panose="02040503050406030204" pitchFamily="18" charset="0"/>
                        <a:cs typeface="Times New Roman" panose="02020603050405020304" pitchFamily="18" charset="0"/>
                      </a:rPr>
                      <m:t>ñ</m:t>
                    </m:r>
                    <m:r>
                      <a:rPr lang="es-MX" sz="1400" b="0" i="1" smtClean="0">
                        <a:latin typeface="Cambria Math" panose="02040503050406030204" pitchFamily="18" charset="0"/>
                        <a:ea typeface="Cambria Math" panose="02040503050406030204" pitchFamily="18" charset="0"/>
                        <a:cs typeface="Times New Roman" panose="02020603050405020304" pitchFamily="18" charset="0"/>
                      </a:rPr>
                      <m:t>𝑜</m:t>
                    </m:r>
                    <m:r>
                      <a:rPr lang="es-MX" sz="1400" b="0" i="1" smtClean="0">
                        <a:latin typeface="Cambria Math" panose="02040503050406030204" pitchFamily="18" charset="0"/>
                        <a:ea typeface="Cambria Math" panose="02040503050406030204" pitchFamily="18" charset="0"/>
                        <a:cs typeface="Times New Roman" panose="02020603050405020304" pitchFamily="18" charset="0"/>
                      </a:rPr>
                      <m:t> </m:t>
                    </m:r>
                    <m:r>
                      <a:rPr lang="es-MX" sz="1400" b="0" i="1" smtClean="0">
                        <a:latin typeface="Cambria Math" panose="02040503050406030204" pitchFamily="18" charset="0"/>
                        <a:ea typeface="Cambria Math" panose="02040503050406030204" pitchFamily="18" charset="0"/>
                        <a:cs typeface="Times New Roman" panose="02020603050405020304" pitchFamily="18" charset="0"/>
                      </a:rPr>
                      <m:t>𝑠𝑒</m:t>
                    </m:r>
                    <m:r>
                      <a:rPr lang="es-MX" sz="1400" b="0" i="1" smtClean="0">
                        <a:latin typeface="Cambria Math" panose="02040503050406030204" pitchFamily="18" charset="0"/>
                        <a:ea typeface="Cambria Math" panose="02040503050406030204" pitchFamily="18" charset="0"/>
                        <a:cs typeface="Times New Roman" panose="02020603050405020304" pitchFamily="18" charset="0"/>
                      </a:rPr>
                      <m:t> </m:t>
                    </m:r>
                    <m:r>
                      <a:rPr lang="es-MX" sz="1400" b="0" i="1" smtClean="0">
                        <a:latin typeface="Cambria Math" panose="02040503050406030204" pitchFamily="18" charset="0"/>
                        <a:ea typeface="Cambria Math" panose="02040503050406030204" pitchFamily="18" charset="0"/>
                        <a:cs typeface="Times New Roman" panose="02020603050405020304" pitchFamily="18" charset="0"/>
                      </a:rPr>
                      <m:t>𝑡𝑜𝑚𝑜</m:t>
                    </m:r>
                    <m:r>
                      <a:rPr lang="es-MX" sz="1400" b="0" i="1" smtClean="0">
                        <a:latin typeface="Cambria Math" panose="02040503050406030204" pitchFamily="18" charset="0"/>
                        <a:ea typeface="Cambria Math" panose="02040503050406030204" pitchFamily="18" charset="0"/>
                        <a:cs typeface="Times New Roman" panose="02020603050405020304" pitchFamily="18" charset="0"/>
                      </a:rPr>
                      <m:t> 1187,8 </m:t>
                    </m:r>
                    <m:r>
                      <a:rPr lang="es-MX" sz="1400" b="0" i="1" smtClean="0">
                        <a:latin typeface="Cambria Math" panose="02040503050406030204" pitchFamily="18" charset="0"/>
                        <a:ea typeface="Cambria Math" panose="02040503050406030204" pitchFamily="18" charset="0"/>
                        <a:cs typeface="Times New Roman" panose="02020603050405020304" pitchFamily="18" charset="0"/>
                      </a:rPr>
                      <m:t>𝑚𝑠𝑛𝑚</m:t>
                    </m:r>
                  </m:oMath>
                </a14:m>
                <a:r>
                  <a:rPr lang="en-US" sz="14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8" name="Rectángulo 17"/>
              <p:cNvSpPr>
                <a:spLocks noRot="1" noChangeAspect="1" noMove="1" noResize="1" noEditPoints="1" noAdjustHandles="1" noChangeArrowheads="1" noChangeShapeType="1" noTextEdit="1"/>
              </p:cNvSpPr>
              <p:nvPr/>
            </p:nvSpPr>
            <p:spPr>
              <a:xfrm>
                <a:off x="3534119" y="4901946"/>
                <a:ext cx="7938046" cy="738664"/>
              </a:xfrm>
              <a:prstGeom prst="rect">
                <a:avLst/>
              </a:prstGeom>
              <a:blipFill>
                <a:blip r:embed="rId6"/>
                <a:stretch>
                  <a:fillRect/>
                </a:stretch>
              </a:blipFill>
            </p:spPr>
            <p:txBody>
              <a:bodyPr/>
              <a:lstStyle/>
              <a:p>
                <a:r>
                  <a:rPr lang="en-US">
                    <a:noFill/>
                  </a:rPr>
                  <a:t> </a:t>
                </a:r>
              </a:p>
            </p:txBody>
          </p:sp>
        </mc:Fallback>
      </mc:AlternateContent>
      <p:sp>
        <p:nvSpPr>
          <p:cNvPr id="9" name="Marcador de fecha 8"/>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29968673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6428014"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DISEÑO DE OBRAS HIDRÁULICAS</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368300" y="576319"/>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Presa Vertedora</a:t>
            </a:r>
            <a:endParaRPr lang="en-US" sz="2400" b="1" i="1" dirty="0">
              <a:latin typeface="Times New Roman" panose="02020603050405020304" pitchFamily="18" charset="0"/>
              <a:cs typeface="Times New Roman" panose="02020603050405020304" pitchFamily="18" charset="0"/>
            </a:endParaRPr>
          </a:p>
        </p:txBody>
      </p:sp>
      <p:sp>
        <p:nvSpPr>
          <p:cNvPr id="17" name="Rectángulo 16"/>
          <p:cNvSpPr/>
          <p:nvPr/>
        </p:nvSpPr>
        <p:spPr>
          <a:xfrm>
            <a:off x="368300" y="1152637"/>
            <a:ext cx="5438140" cy="338554"/>
          </a:xfrm>
          <a:prstGeom prst="rect">
            <a:avLst/>
          </a:prstGeom>
        </p:spPr>
        <p:txBody>
          <a:bodyPr wrap="square">
            <a:spAutoFit/>
          </a:bodyPr>
          <a:lstStyle/>
          <a:p>
            <a:r>
              <a:rPr lang="es-MX" sz="1600" dirty="0" smtClean="0">
                <a:latin typeface="Times New Roman" panose="02020603050405020304" pitchFamily="18" charset="0"/>
                <a:cs typeface="Times New Roman" panose="02020603050405020304" pitchFamily="18" charset="0"/>
              </a:rPr>
              <a:t>Cálculo de dimensiones de la presa vertedora:</a:t>
            </a:r>
            <a:endParaRPr lang="en-US" sz="1600" dirty="0">
              <a:latin typeface="Times New Roman" panose="02020603050405020304" pitchFamily="18" charset="0"/>
              <a:cs typeface="Times New Roman" panose="02020603050405020304" pitchFamily="18" charset="0"/>
            </a:endParaRPr>
          </a:p>
        </p:txBody>
      </p:sp>
      <p:graphicFrame>
        <p:nvGraphicFramePr>
          <p:cNvPr id="23" name="Tabla 22"/>
          <p:cNvGraphicFramePr>
            <a:graphicFrameLocks noGrp="1"/>
          </p:cNvGraphicFramePr>
          <p:nvPr>
            <p:extLst>
              <p:ext uri="{D42A27DB-BD31-4B8C-83A1-F6EECF244321}">
                <p14:modId xmlns:p14="http://schemas.microsoft.com/office/powerpoint/2010/main" val="3397367723"/>
              </p:ext>
            </p:extLst>
          </p:nvPr>
        </p:nvGraphicFramePr>
        <p:xfrm>
          <a:off x="6591029" y="2256765"/>
          <a:ext cx="4985201" cy="2091110"/>
        </p:xfrm>
        <a:graphic>
          <a:graphicData uri="http://schemas.openxmlformats.org/drawingml/2006/table">
            <a:tbl>
              <a:tblPr firstRow="1" firstCol="1" bandRow="1">
                <a:tableStyleId>{5C22544A-7EE6-4342-B048-85BDC9FD1C3A}</a:tableStyleId>
              </a:tblPr>
              <a:tblGrid>
                <a:gridCol w="3517443">
                  <a:extLst>
                    <a:ext uri="{9D8B030D-6E8A-4147-A177-3AD203B41FA5}">
                      <a16:colId xmlns:a16="http://schemas.microsoft.com/office/drawing/2014/main" xmlns="" val="3039318889"/>
                    </a:ext>
                  </a:extLst>
                </a:gridCol>
                <a:gridCol w="1467758">
                  <a:extLst>
                    <a:ext uri="{9D8B030D-6E8A-4147-A177-3AD203B41FA5}">
                      <a16:colId xmlns:a16="http://schemas.microsoft.com/office/drawing/2014/main" xmlns="" val="1489471238"/>
                    </a:ext>
                  </a:extLst>
                </a:gridCol>
              </a:tblGrid>
              <a:tr h="269473">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Cota de la altura del muro de ala (m) ASUMIDO</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1187,80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16328946"/>
                  </a:ext>
                </a:extLst>
              </a:tr>
              <a:tr h="269473">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Altura del vertedero sin la cimentación  (m)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24,00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283287883"/>
                  </a:ext>
                </a:extLst>
              </a:tr>
              <a:tr h="258694">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Espesor recomendado para la base del vertedero (m)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6,00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417909188"/>
                  </a:ext>
                </a:extLst>
              </a:tr>
              <a:tr h="258694">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Ancho de cimentación del vertedero (m)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40,00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244973243"/>
                  </a:ext>
                </a:extLst>
              </a:tr>
              <a:tr h="258694">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Profundidad cimentación extremo izquierdo (m)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7,00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379161072"/>
                  </a:ext>
                </a:extLst>
              </a:tr>
              <a:tr h="258694">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Profundidad cimentación extremo derecho (m)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5,00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689901638"/>
                  </a:ext>
                </a:extLst>
              </a:tr>
              <a:tr h="258694">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Altura del vertedero con la cimentación (m)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24,00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168906308"/>
                  </a:ext>
                </a:extLst>
              </a:tr>
              <a:tr h="258694">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Altura de sedimentos (azolves) (m)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10,00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976394624"/>
                  </a:ext>
                </a:extLst>
              </a:tr>
            </a:tbl>
          </a:graphicData>
        </a:graphic>
      </p:graphicFrame>
      <p:pic>
        <p:nvPicPr>
          <p:cNvPr id="4" name="Imagen 3"/>
          <p:cNvPicPr>
            <a:picLocks noChangeAspect="1"/>
          </p:cNvPicPr>
          <p:nvPr/>
        </p:nvPicPr>
        <p:blipFill rotWithShape="1">
          <a:blip r:embed="rId2"/>
          <a:srcRect t="4929"/>
          <a:stretch/>
        </p:blipFill>
        <p:spPr>
          <a:xfrm>
            <a:off x="63500" y="1491191"/>
            <a:ext cx="5943600" cy="4632495"/>
          </a:xfrm>
          <a:prstGeom prst="rect">
            <a:avLst/>
          </a:prstGeom>
        </p:spPr>
      </p:pic>
      <p:sp>
        <p:nvSpPr>
          <p:cNvPr id="8" name="Marcador de fecha 7"/>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3821183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4671060"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OBJETIVOS</a:t>
            </a:r>
            <a:endParaRPr lang="en-US" sz="2800" b="1" dirty="0">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1383574" y="1846217"/>
            <a:ext cx="10020300" cy="2704011"/>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2"/>
            <a:endParaRPr lang="en-US" b="1" i="1" dirty="0">
              <a:latin typeface="Times New Roman" panose="02020603050405020304" pitchFamily="18" charset="0"/>
              <a:cs typeface="Times New Roman" panose="02020603050405020304" pitchFamily="18" charset="0"/>
            </a:endParaRPr>
          </a:p>
          <a:p>
            <a:r>
              <a:rPr lang="es-EC" dirty="0" smtClean="0">
                <a:latin typeface="Times New Roman" panose="02020603050405020304" pitchFamily="18" charset="0"/>
                <a:cs typeface="Times New Roman" panose="02020603050405020304" pitchFamily="18" charset="0"/>
              </a:rPr>
              <a:t>Diseñar </a:t>
            </a:r>
            <a:r>
              <a:rPr lang="es-EC" dirty="0">
                <a:latin typeface="Times New Roman" panose="02020603050405020304" pitchFamily="18" charset="0"/>
                <a:cs typeface="Times New Roman" panose="02020603050405020304" pitchFamily="18" charset="0"/>
              </a:rPr>
              <a:t>un conjunto de obras hidráulicas de emergencia que permitan disminuir el riesgo de avance de la erosión regresiva del río Coca hacia aguas arriba de la zona de la cascada Montana, Provincia de Napo, y de esta manera proteger las obras de infraestructura y población ubicada en la margen izquierda del mencionado sector.</a:t>
            </a:r>
            <a:endParaRPr lang="en-US" dirty="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403860" y="857794"/>
            <a:ext cx="4671060" cy="5570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i="1" dirty="0" smtClean="0">
                <a:latin typeface="Times New Roman" panose="02020603050405020304" pitchFamily="18" charset="0"/>
                <a:cs typeface="Times New Roman" panose="02020603050405020304" pitchFamily="18" charset="0"/>
              </a:rPr>
              <a:t>OBJETIVO GENERAL</a:t>
            </a:r>
            <a:endParaRPr lang="en-US" sz="2800" b="1" i="1" dirty="0">
              <a:latin typeface="Times New Roman" panose="02020603050405020304" pitchFamily="18" charset="0"/>
              <a:cs typeface="Times New Roman" panose="02020603050405020304" pitchFamily="18" charset="0"/>
            </a:endParaRPr>
          </a:p>
        </p:txBody>
      </p:sp>
      <p:sp>
        <p:nvSpPr>
          <p:cNvPr id="8" name="Marcador de fecha 7"/>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1883624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6428014"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DISEÑO DE OBRAS HIDRÁULICAS</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368300" y="576319"/>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Presa Vertedora</a:t>
            </a:r>
            <a:endParaRPr lang="en-US" sz="2400" b="1" i="1" dirty="0">
              <a:latin typeface="Times New Roman" panose="02020603050405020304" pitchFamily="18" charset="0"/>
              <a:cs typeface="Times New Roman" panose="02020603050405020304" pitchFamily="18" charset="0"/>
            </a:endParaRPr>
          </a:p>
        </p:txBody>
      </p:sp>
      <p:sp>
        <p:nvSpPr>
          <p:cNvPr id="17" name="Rectángulo 16"/>
          <p:cNvSpPr/>
          <p:nvPr/>
        </p:nvSpPr>
        <p:spPr>
          <a:xfrm>
            <a:off x="368300" y="1152637"/>
            <a:ext cx="5438140" cy="338554"/>
          </a:xfrm>
          <a:prstGeom prst="rect">
            <a:avLst/>
          </a:prstGeom>
        </p:spPr>
        <p:txBody>
          <a:bodyPr wrap="square">
            <a:spAutoFit/>
          </a:bodyPr>
          <a:lstStyle/>
          <a:p>
            <a:r>
              <a:rPr lang="es-MX" sz="1600" dirty="0" smtClean="0">
                <a:latin typeface="Times New Roman" panose="02020603050405020304" pitchFamily="18" charset="0"/>
                <a:cs typeface="Times New Roman" panose="02020603050405020304" pitchFamily="18" charset="0"/>
              </a:rPr>
              <a:t>Cálculo de hc y radio de curvatura:</a:t>
            </a:r>
            <a:endParaRPr 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9" name="Tabla 8"/>
              <p:cNvGraphicFramePr>
                <a:graphicFrameLocks noGrp="1"/>
              </p:cNvGraphicFramePr>
              <p:nvPr>
                <p:extLst>
                  <p:ext uri="{D42A27DB-BD31-4B8C-83A1-F6EECF244321}">
                    <p14:modId xmlns:p14="http://schemas.microsoft.com/office/powerpoint/2010/main" val="3933385272"/>
                  </p:ext>
                </p:extLst>
              </p:nvPr>
            </p:nvGraphicFramePr>
            <p:xfrm>
              <a:off x="736782" y="1789278"/>
              <a:ext cx="3219631" cy="1876616"/>
            </p:xfrm>
            <a:graphic>
              <a:graphicData uri="http://schemas.openxmlformats.org/drawingml/2006/table">
                <a:tbl>
                  <a:tblPr firstRow="1" firstCol="1" bandRow="1">
                    <a:tableStyleId>{5C22544A-7EE6-4342-B048-85BDC9FD1C3A}</a:tableStyleId>
                  </a:tblPr>
                  <a:tblGrid>
                    <a:gridCol w="1052662">
                      <a:extLst>
                        <a:ext uri="{9D8B030D-6E8A-4147-A177-3AD203B41FA5}">
                          <a16:colId xmlns:a16="http://schemas.microsoft.com/office/drawing/2014/main" xmlns="" val="1925204569"/>
                        </a:ext>
                      </a:extLst>
                    </a:gridCol>
                    <a:gridCol w="1090898">
                      <a:extLst>
                        <a:ext uri="{9D8B030D-6E8A-4147-A177-3AD203B41FA5}">
                          <a16:colId xmlns:a16="http://schemas.microsoft.com/office/drawing/2014/main" xmlns="" val="476740259"/>
                        </a:ext>
                      </a:extLst>
                    </a:gridCol>
                    <a:gridCol w="1076071">
                      <a:extLst>
                        <a:ext uri="{9D8B030D-6E8A-4147-A177-3AD203B41FA5}">
                          <a16:colId xmlns:a16="http://schemas.microsoft.com/office/drawing/2014/main" xmlns="" val="1293789801"/>
                        </a:ext>
                      </a:extLst>
                    </a:gridCol>
                  </a:tblGrid>
                  <a:tr h="95018">
                    <a:tc gridSpan="3">
                      <a:txBody>
                        <a:bodyPr/>
                        <a:lstStyle/>
                        <a:p>
                          <a:pPr algn="ctr">
                            <a:lnSpc>
                              <a:spcPct val="107000"/>
                            </a:lnSpc>
                            <a:spcAft>
                              <a:spcPts val="800"/>
                            </a:spcAft>
                          </a:pPr>
                          <a:r>
                            <a:rPr lang="es-EC" sz="1000" dirty="0">
                              <a:effectLst/>
                              <a:latin typeface="Times New Roman" panose="02020603050405020304" pitchFamily="18" charset="0"/>
                              <a:cs typeface="Times New Roman" panose="02020603050405020304" pitchFamily="18" charset="0"/>
                            </a:rPr>
                            <a:t>CÁLCULOS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764260685"/>
                      </a:ext>
                    </a:extLst>
                  </a:tr>
                  <a:tr h="155271">
                    <a:tc>
                      <a:txBody>
                        <a:bodyPr/>
                        <a:lstStyle/>
                        <a:p>
                          <a:pPr algn="ctr">
                            <a:lnSpc>
                              <a:spcPct val="107000"/>
                            </a:lnSpc>
                            <a:spcAft>
                              <a:spcPts val="800"/>
                            </a:spcAft>
                          </a:pPr>
                          <a:r>
                            <a:rPr lang="es-EC" sz="1000" dirty="0">
                              <a:effectLst/>
                              <a:latin typeface="Times New Roman" panose="02020603050405020304" pitchFamily="18" charset="0"/>
                              <a:cs typeface="Times New Roman" panose="02020603050405020304" pitchFamily="18" charset="0"/>
                            </a:rPr>
                            <a:t>T (m)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s-EC" sz="1000">
                                    <a:effectLst/>
                                    <a:latin typeface="Cambria Math"/>
                                  </a:rPr>
                                  <m:t>𝑇</m:t>
                                </m:r>
                                <m:r>
                                  <a:rPr lang="es-EC" sz="1000">
                                    <a:effectLst/>
                                    <a:latin typeface="Cambria Math"/>
                                  </a:rPr>
                                  <m:t>=</m:t>
                                </m:r>
                                <m:r>
                                  <a:rPr lang="es-EC" sz="1000">
                                    <a:effectLst/>
                                    <a:latin typeface="Cambria Math"/>
                                  </a:rPr>
                                  <m:t>𝐻</m:t>
                                </m:r>
                                <m:r>
                                  <a:rPr lang="es-EC" sz="1000">
                                    <a:effectLst/>
                                    <a:latin typeface="Cambria Math"/>
                                  </a:rPr>
                                  <m:t>+</m:t>
                                </m:r>
                                <m:r>
                                  <a:rPr lang="es-EC" sz="1000">
                                    <a:effectLst/>
                                    <a:latin typeface="Cambria Math"/>
                                  </a:rPr>
                                  <m:t>𝑃</m:t>
                                </m:r>
                              </m:oMath>
                            </m:oMathPara>
                          </a14:m>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000" dirty="0">
                              <a:effectLst/>
                              <a:latin typeface="Times New Roman" panose="02020603050405020304" pitchFamily="18" charset="0"/>
                              <a:cs typeface="Times New Roman" panose="02020603050405020304" pitchFamily="18" charset="0"/>
                            </a:rPr>
                            <a:t>27,54</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815004809"/>
                      </a:ext>
                    </a:extLst>
                  </a:tr>
                  <a:tr h="239388">
                    <a:tc>
                      <a:txBody>
                        <a:bodyPr/>
                        <a:lstStyle/>
                        <a:p>
                          <a:pPr algn="ctr">
                            <a:lnSpc>
                              <a:spcPct val="107000"/>
                            </a:lnSpc>
                            <a:spcAft>
                              <a:spcPts val="800"/>
                            </a:spcAft>
                          </a:pPr>
                          <a:r>
                            <a:rPr lang="es-EC" sz="1000" dirty="0">
                              <a:effectLst/>
                              <a:latin typeface="Times New Roman" panose="02020603050405020304" pitchFamily="18" charset="0"/>
                              <a:cs typeface="Times New Roman" panose="02020603050405020304" pitchFamily="18" charset="0"/>
                            </a:rPr>
                            <a:t>V</a:t>
                          </a:r>
                          <a:r>
                            <a:rPr lang="es-EC" sz="1000" baseline="-25000" dirty="0">
                              <a:effectLst/>
                              <a:latin typeface="Times New Roman" panose="02020603050405020304" pitchFamily="18" charset="0"/>
                              <a:cs typeface="Times New Roman" panose="02020603050405020304" pitchFamily="18" charset="0"/>
                            </a:rPr>
                            <a:t>O </a:t>
                          </a:r>
                          <a:r>
                            <a:rPr lang="es-EC" sz="1000" dirty="0">
                              <a:effectLst/>
                              <a:latin typeface="Times New Roman" panose="02020603050405020304" pitchFamily="18" charset="0"/>
                              <a:cs typeface="Times New Roman" panose="02020603050405020304" pitchFamily="18" charset="0"/>
                            </a:rPr>
                            <a:t>(m/s)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US" sz="1000" i="1">
                                        <a:effectLst/>
                                        <a:latin typeface="Cambria Math"/>
                                      </a:rPr>
                                    </m:ctrlPr>
                                  </m:sSubPr>
                                  <m:e>
                                    <m:r>
                                      <a:rPr lang="es-EC" sz="1000">
                                        <a:effectLst/>
                                        <a:latin typeface="Cambria Math"/>
                                      </a:rPr>
                                      <m:t>𝑣</m:t>
                                    </m:r>
                                  </m:e>
                                  <m:sub>
                                    <m:r>
                                      <a:rPr lang="es-EC" sz="1000">
                                        <a:effectLst/>
                                        <a:latin typeface="Cambria Math"/>
                                      </a:rPr>
                                      <m:t>𝑂</m:t>
                                    </m:r>
                                  </m:sub>
                                </m:sSub>
                                <m:r>
                                  <a:rPr lang="es-EC" sz="1000">
                                    <a:effectLst/>
                                    <a:latin typeface="Cambria Math"/>
                                  </a:rPr>
                                  <m:t>=</m:t>
                                </m:r>
                                <m:f>
                                  <m:fPr>
                                    <m:ctrlPr>
                                      <a:rPr lang="en-US" sz="1000" i="1">
                                        <a:effectLst/>
                                        <a:latin typeface="Cambria Math"/>
                                      </a:rPr>
                                    </m:ctrlPr>
                                  </m:fPr>
                                  <m:num>
                                    <m:r>
                                      <a:rPr lang="es-EC" sz="1000">
                                        <a:effectLst/>
                                        <a:latin typeface="Cambria Math"/>
                                      </a:rPr>
                                      <m:t>𝑄</m:t>
                                    </m:r>
                                  </m:num>
                                  <m:den>
                                    <m:r>
                                      <a:rPr lang="es-EC" sz="1000">
                                        <a:effectLst/>
                                        <a:latin typeface="Cambria Math"/>
                                      </a:rPr>
                                      <m:t>𝑏𝑇</m:t>
                                    </m:r>
                                  </m:den>
                                </m:f>
                              </m:oMath>
                            </m:oMathPara>
                          </a14:m>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000" dirty="0">
                              <a:effectLst/>
                              <a:latin typeface="Times New Roman" panose="02020603050405020304" pitchFamily="18" charset="0"/>
                              <a:cs typeface="Times New Roman" panose="02020603050405020304" pitchFamily="18" charset="0"/>
                            </a:rPr>
                            <a:t>0,464</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958548959"/>
                      </a:ext>
                    </a:extLst>
                  </a:tr>
                  <a:tr h="270830">
                    <a:tc>
                      <a:txBody>
                        <a:bodyPr/>
                        <a:lstStyle/>
                        <a:p>
                          <a:pPr algn="ctr">
                            <a:lnSpc>
                              <a:spcPct val="107000"/>
                            </a:lnSpc>
                            <a:spcAft>
                              <a:spcPts val="800"/>
                            </a:spcAft>
                          </a:pPr>
                          <a:r>
                            <a:rPr lang="es-EC" sz="1000" dirty="0">
                              <a:effectLst/>
                              <a:latin typeface="Times New Roman" panose="02020603050405020304" pitchFamily="18" charset="0"/>
                              <a:cs typeface="Times New Roman" panose="02020603050405020304" pitchFamily="18" charset="0"/>
                            </a:rPr>
                            <a:t>T</a:t>
                          </a:r>
                          <a:r>
                            <a:rPr lang="es-EC" sz="1000" baseline="-25000" dirty="0">
                              <a:effectLst/>
                              <a:latin typeface="Times New Roman" panose="02020603050405020304" pitchFamily="18" charset="0"/>
                              <a:cs typeface="Times New Roman" panose="02020603050405020304" pitchFamily="18" charset="0"/>
                            </a:rPr>
                            <a:t>O </a:t>
                          </a:r>
                          <a:r>
                            <a:rPr lang="es-EC" sz="1000" dirty="0">
                              <a:effectLst/>
                              <a:latin typeface="Times New Roman" panose="02020603050405020304" pitchFamily="18" charset="0"/>
                              <a:cs typeface="Times New Roman" panose="02020603050405020304" pitchFamily="18" charset="0"/>
                            </a:rPr>
                            <a:t>(m)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s-EC" sz="1000">
                                    <a:effectLst/>
                                    <a:latin typeface="Cambria Math"/>
                                  </a:rPr>
                                  <m:t>𝐻</m:t>
                                </m:r>
                                <m:r>
                                  <a:rPr lang="es-EC" sz="1000">
                                    <a:effectLst/>
                                    <a:latin typeface="Cambria Math"/>
                                  </a:rPr>
                                  <m:t>+</m:t>
                                </m:r>
                                <m:sSub>
                                  <m:sSubPr>
                                    <m:ctrlPr>
                                      <a:rPr lang="en-US" sz="1000" i="1">
                                        <a:effectLst/>
                                        <a:latin typeface="Cambria Math"/>
                                      </a:rPr>
                                    </m:ctrlPr>
                                  </m:sSubPr>
                                  <m:e>
                                    <m:r>
                                      <a:rPr lang="es-EC" sz="1000">
                                        <a:effectLst/>
                                        <a:latin typeface="Cambria Math"/>
                                      </a:rPr>
                                      <m:t>𝑃</m:t>
                                    </m:r>
                                  </m:e>
                                  <m:sub>
                                    <m:r>
                                      <a:rPr lang="es-EC" sz="1000">
                                        <a:effectLst/>
                                        <a:latin typeface="Cambria Math"/>
                                      </a:rPr>
                                      <m:t>2</m:t>
                                    </m:r>
                                  </m:sub>
                                </m:sSub>
                                <m:r>
                                  <a:rPr lang="es-EC" sz="1000">
                                    <a:effectLst/>
                                    <a:latin typeface="Cambria Math"/>
                                  </a:rPr>
                                  <m:t>+</m:t>
                                </m:r>
                                <m:f>
                                  <m:fPr>
                                    <m:ctrlPr>
                                      <a:rPr lang="en-US" sz="1000" i="1">
                                        <a:effectLst/>
                                        <a:latin typeface="Cambria Math"/>
                                      </a:rPr>
                                    </m:ctrlPr>
                                  </m:fPr>
                                  <m:num>
                                    <m:sSup>
                                      <m:sSupPr>
                                        <m:ctrlPr>
                                          <a:rPr lang="en-US" sz="1000" i="1">
                                            <a:effectLst/>
                                            <a:latin typeface="Cambria Math"/>
                                          </a:rPr>
                                        </m:ctrlPr>
                                      </m:sSupPr>
                                      <m:e>
                                        <m:r>
                                          <a:rPr lang="es-EC" sz="1000">
                                            <a:effectLst/>
                                            <a:latin typeface="Cambria Math"/>
                                          </a:rPr>
                                          <m:t>𝑣</m:t>
                                        </m:r>
                                      </m:e>
                                      <m:sup>
                                        <m:r>
                                          <a:rPr lang="es-EC" sz="1000">
                                            <a:effectLst/>
                                            <a:latin typeface="Cambria Math"/>
                                          </a:rPr>
                                          <m:t>2</m:t>
                                        </m:r>
                                      </m:sup>
                                    </m:sSup>
                                  </m:num>
                                  <m:den>
                                    <m:r>
                                      <a:rPr lang="es-EC" sz="1000">
                                        <a:effectLst/>
                                        <a:latin typeface="Cambria Math"/>
                                      </a:rPr>
                                      <m:t>2</m:t>
                                    </m:r>
                                    <m:r>
                                      <a:rPr lang="es-EC" sz="1000">
                                        <a:effectLst/>
                                        <a:latin typeface="Cambria Math"/>
                                      </a:rPr>
                                      <m:t>𝑔</m:t>
                                    </m:r>
                                  </m:den>
                                </m:f>
                              </m:oMath>
                            </m:oMathPara>
                          </a14:m>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000" dirty="0">
                              <a:effectLst/>
                              <a:latin typeface="Times New Roman" panose="02020603050405020304" pitchFamily="18" charset="0"/>
                              <a:cs typeface="Times New Roman" panose="02020603050405020304" pitchFamily="18" charset="0"/>
                            </a:rPr>
                            <a:t>27,551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89337080"/>
                      </a:ext>
                    </a:extLst>
                  </a:tr>
                  <a:tr h="342244">
                    <a:tc>
                      <a:txBody>
                        <a:bodyPr/>
                        <a:lstStyle/>
                        <a:p>
                          <a:pPr algn="ctr">
                            <a:lnSpc>
                              <a:spcPct val="107000"/>
                            </a:lnSpc>
                            <a:spcAft>
                              <a:spcPts val="800"/>
                            </a:spcAft>
                          </a:pPr>
                          <a:r>
                            <a:rPr lang="es-EC" sz="1000" dirty="0">
                              <a:effectLst/>
                              <a:latin typeface="Times New Roman" panose="02020603050405020304" pitchFamily="18" charset="0"/>
                              <a:cs typeface="Times New Roman" panose="02020603050405020304" pitchFamily="18" charset="0"/>
                            </a:rPr>
                            <a:t>h</a:t>
                          </a:r>
                          <a:r>
                            <a:rPr lang="es-EC" sz="1000" baseline="-25000" dirty="0">
                              <a:effectLst/>
                              <a:latin typeface="Times New Roman" panose="02020603050405020304" pitchFamily="18" charset="0"/>
                              <a:cs typeface="Times New Roman" panose="02020603050405020304" pitchFamily="18" charset="0"/>
                            </a:rPr>
                            <a:t>cr </a:t>
                          </a:r>
                          <a:r>
                            <a:rPr lang="es-EC" sz="1000" dirty="0">
                              <a:effectLst/>
                              <a:latin typeface="Times New Roman" panose="02020603050405020304" pitchFamily="18" charset="0"/>
                              <a:cs typeface="Times New Roman" panose="02020603050405020304" pitchFamily="18" charset="0"/>
                            </a:rPr>
                            <a:t>(m)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US" sz="1000" i="1">
                                        <a:effectLst/>
                                        <a:latin typeface="Cambria Math"/>
                                      </a:rPr>
                                    </m:ctrlPr>
                                  </m:sSubPr>
                                  <m:e>
                                    <m:r>
                                      <a:rPr lang="es-EC" sz="1000">
                                        <a:effectLst/>
                                        <a:latin typeface="Cambria Math"/>
                                      </a:rPr>
                                      <m:t>h</m:t>
                                    </m:r>
                                  </m:e>
                                  <m:sub>
                                    <m:r>
                                      <a:rPr lang="es-EC" sz="1000">
                                        <a:effectLst/>
                                        <a:latin typeface="Cambria Math"/>
                                      </a:rPr>
                                      <m:t>𝑐𝑟</m:t>
                                    </m:r>
                                  </m:sub>
                                </m:sSub>
                                <m:r>
                                  <a:rPr lang="es-EC" sz="1000">
                                    <a:effectLst/>
                                    <a:latin typeface="Cambria Math"/>
                                  </a:rPr>
                                  <m:t>=</m:t>
                                </m:r>
                                <m:rad>
                                  <m:radPr>
                                    <m:ctrlPr>
                                      <a:rPr lang="en-US" sz="1000" i="1">
                                        <a:effectLst/>
                                        <a:latin typeface="Cambria Math"/>
                                      </a:rPr>
                                    </m:ctrlPr>
                                  </m:radPr>
                                  <m:deg>
                                    <m:r>
                                      <a:rPr lang="es-EC" sz="1000">
                                        <a:effectLst/>
                                        <a:latin typeface="Cambria Math"/>
                                      </a:rPr>
                                      <m:t>3</m:t>
                                    </m:r>
                                  </m:deg>
                                  <m:e>
                                    <m:f>
                                      <m:fPr>
                                        <m:ctrlPr>
                                          <a:rPr lang="en-US" sz="1000" i="1">
                                            <a:effectLst/>
                                            <a:latin typeface="Cambria Math"/>
                                          </a:rPr>
                                        </m:ctrlPr>
                                      </m:fPr>
                                      <m:num>
                                        <m:sSup>
                                          <m:sSupPr>
                                            <m:ctrlPr>
                                              <a:rPr lang="en-US" sz="1000" i="1">
                                                <a:effectLst/>
                                                <a:latin typeface="Cambria Math"/>
                                              </a:rPr>
                                            </m:ctrlPr>
                                          </m:sSupPr>
                                          <m:e>
                                            <m:r>
                                              <a:rPr lang="es-EC" sz="1000">
                                                <a:effectLst/>
                                                <a:latin typeface="Cambria Math"/>
                                              </a:rPr>
                                              <m:t>𝑄</m:t>
                                            </m:r>
                                          </m:e>
                                          <m:sup>
                                            <m:r>
                                              <a:rPr lang="es-EC" sz="1000">
                                                <a:effectLst/>
                                                <a:latin typeface="Cambria Math"/>
                                              </a:rPr>
                                              <m:t>2</m:t>
                                            </m:r>
                                          </m:sup>
                                        </m:sSup>
                                      </m:num>
                                      <m:den>
                                        <m:r>
                                          <a:rPr lang="es-EC" sz="1000">
                                            <a:effectLst/>
                                            <a:latin typeface="Cambria Math"/>
                                          </a:rPr>
                                          <m:t>𝑔</m:t>
                                        </m:r>
                                        <m:r>
                                          <a:rPr lang="es-EC" sz="1000">
                                            <a:effectLst/>
                                            <a:latin typeface="Cambria Math"/>
                                          </a:rPr>
                                          <m:t>∗</m:t>
                                        </m:r>
                                        <m:sSup>
                                          <m:sSupPr>
                                            <m:ctrlPr>
                                              <a:rPr lang="en-US" sz="1000" i="1">
                                                <a:effectLst/>
                                                <a:latin typeface="Cambria Math"/>
                                              </a:rPr>
                                            </m:ctrlPr>
                                          </m:sSupPr>
                                          <m:e>
                                            <m:r>
                                              <a:rPr lang="es-EC" sz="1000">
                                                <a:effectLst/>
                                                <a:latin typeface="Cambria Math"/>
                                              </a:rPr>
                                              <m:t>𝑏</m:t>
                                            </m:r>
                                          </m:e>
                                          <m:sup>
                                            <m:r>
                                              <a:rPr lang="es-EC" sz="1000">
                                                <a:effectLst/>
                                                <a:latin typeface="Cambria Math"/>
                                              </a:rPr>
                                              <m:t>2</m:t>
                                            </m:r>
                                          </m:sup>
                                        </m:sSup>
                                      </m:den>
                                    </m:f>
                                  </m:e>
                                </m:rad>
                              </m:oMath>
                            </m:oMathPara>
                          </a14:m>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000" dirty="0">
                              <a:effectLst/>
                              <a:latin typeface="Times New Roman" panose="02020603050405020304" pitchFamily="18" charset="0"/>
                              <a:cs typeface="Times New Roman" panose="02020603050405020304" pitchFamily="18" charset="0"/>
                            </a:rPr>
                            <a:t>2,772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165961442"/>
                      </a:ext>
                    </a:extLst>
                  </a:tr>
                </a:tbl>
              </a:graphicData>
            </a:graphic>
          </p:graphicFrame>
        </mc:Choice>
        <mc:Fallback xmlns="">
          <p:graphicFrame>
            <p:nvGraphicFramePr>
              <p:cNvPr id="9" name="Tabla 8"/>
              <p:cNvGraphicFramePr>
                <a:graphicFrameLocks noGrp="1"/>
              </p:cNvGraphicFramePr>
              <p:nvPr>
                <p:extLst>
                  <p:ext uri="{D42A27DB-BD31-4B8C-83A1-F6EECF244321}">
                    <p14:modId xmlns:p14="http://schemas.microsoft.com/office/powerpoint/2010/main" val="3933385272"/>
                  </p:ext>
                </p:extLst>
              </p:nvPr>
            </p:nvGraphicFramePr>
            <p:xfrm>
              <a:off x="736782" y="1789278"/>
              <a:ext cx="3219631" cy="1876616"/>
            </p:xfrm>
            <a:graphic>
              <a:graphicData uri="http://schemas.openxmlformats.org/drawingml/2006/table">
                <a:tbl>
                  <a:tblPr firstRow="1" firstCol="1" bandRow="1">
                    <a:tableStyleId>{5C22544A-7EE6-4342-B048-85BDC9FD1C3A}</a:tableStyleId>
                  </a:tblPr>
                  <a:tblGrid>
                    <a:gridCol w="1052662">
                      <a:extLst>
                        <a:ext uri="{9D8B030D-6E8A-4147-A177-3AD203B41FA5}">
                          <a16:colId xmlns:a16="http://schemas.microsoft.com/office/drawing/2014/main" val="1925204569"/>
                        </a:ext>
                      </a:extLst>
                    </a:gridCol>
                    <a:gridCol w="1090898">
                      <a:extLst>
                        <a:ext uri="{9D8B030D-6E8A-4147-A177-3AD203B41FA5}">
                          <a16:colId xmlns:a16="http://schemas.microsoft.com/office/drawing/2014/main" val="476740259"/>
                        </a:ext>
                      </a:extLst>
                    </a:gridCol>
                    <a:gridCol w="1076071">
                      <a:extLst>
                        <a:ext uri="{9D8B030D-6E8A-4147-A177-3AD203B41FA5}">
                          <a16:colId xmlns:a16="http://schemas.microsoft.com/office/drawing/2014/main" val="1293789801"/>
                        </a:ext>
                      </a:extLst>
                    </a:gridCol>
                  </a:tblGrid>
                  <a:tr h="163068">
                    <a:tc gridSpan="3">
                      <a:txBody>
                        <a:bodyPr/>
                        <a:lstStyle/>
                        <a:p>
                          <a:pPr algn="ctr">
                            <a:lnSpc>
                              <a:spcPct val="107000"/>
                            </a:lnSpc>
                            <a:spcAft>
                              <a:spcPts val="800"/>
                            </a:spcAft>
                          </a:pPr>
                          <a:r>
                            <a:rPr lang="es-EC" sz="1000">
                              <a:effectLst/>
                              <a:latin typeface="Times New Roman" panose="02020603050405020304" pitchFamily="18" charset="0"/>
                              <a:cs typeface="Times New Roman" panose="02020603050405020304" pitchFamily="18" charset="0"/>
                            </a:rPr>
                            <a:t>CÁLCULOS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64260685"/>
                      </a:ext>
                    </a:extLst>
                  </a:tr>
                  <a:tr h="264668">
                    <a:tc>
                      <a:txBody>
                        <a:bodyPr/>
                        <a:lstStyle/>
                        <a:p>
                          <a:pPr algn="ctr">
                            <a:lnSpc>
                              <a:spcPct val="107000"/>
                            </a:lnSpc>
                            <a:spcAft>
                              <a:spcPts val="800"/>
                            </a:spcAft>
                          </a:pPr>
                          <a:r>
                            <a:rPr lang="es-EC" sz="1000">
                              <a:effectLst/>
                              <a:latin typeface="Times New Roman" panose="02020603050405020304" pitchFamily="18" charset="0"/>
                              <a:cs typeface="Times New Roman" panose="02020603050405020304" pitchFamily="18" charset="0"/>
                            </a:rPr>
                            <a:t>T (m)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a:p>
                      </a:txBody>
                      <a:tcPr marL="68580" marR="68580" marT="0" marB="0">
                        <a:blipFill>
                          <a:blip r:embed="rId2"/>
                          <a:stretch>
                            <a:fillRect l="-96667" t="-76744" r="-100556" b="-560465"/>
                          </a:stretch>
                        </a:blipFill>
                      </a:tcPr>
                    </a:tc>
                    <a:tc>
                      <a:txBody>
                        <a:bodyPr/>
                        <a:lstStyle/>
                        <a:p>
                          <a:pPr algn="ctr">
                            <a:lnSpc>
                              <a:spcPct val="107000"/>
                            </a:lnSpc>
                            <a:spcAft>
                              <a:spcPts val="800"/>
                            </a:spcAft>
                          </a:pPr>
                          <a:r>
                            <a:rPr lang="es-EC" sz="1000">
                              <a:effectLst/>
                              <a:latin typeface="Times New Roman" panose="02020603050405020304" pitchFamily="18" charset="0"/>
                              <a:cs typeface="Times New Roman" panose="02020603050405020304" pitchFamily="18" charset="0"/>
                            </a:rPr>
                            <a:t>27,54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15004809"/>
                      </a:ext>
                    </a:extLst>
                  </a:tr>
                  <a:tr h="408051">
                    <a:tc>
                      <a:txBody>
                        <a:bodyPr/>
                        <a:lstStyle/>
                        <a:p>
                          <a:pPr algn="ctr">
                            <a:lnSpc>
                              <a:spcPct val="107000"/>
                            </a:lnSpc>
                            <a:spcAft>
                              <a:spcPts val="800"/>
                            </a:spcAft>
                          </a:pPr>
                          <a:r>
                            <a:rPr lang="es-EC" sz="1000">
                              <a:effectLst/>
                              <a:latin typeface="Times New Roman" panose="02020603050405020304" pitchFamily="18" charset="0"/>
                              <a:cs typeface="Times New Roman" panose="02020603050405020304" pitchFamily="18" charset="0"/>
                            </a:rPr>
                            <a:t>V</a:t>
                          </a:r>
                          <a:r>
                            <a:rPr lang="es-EC" sz="1000" baseline="-25000">
                              <a:effectLst/>
                              <a:latin typeface="Times New Roman" panose="02020603050405020304" pitchFamily="18" charset="0"/>
                              <a:cs typeface="Times New Roman" panose="02020603050405020304" pitchFamily="18" charset="0"/>
                            </a:rPr>
                            <a:t>O </a:t>
                          </a:r>
                          <a:r>
                            <a:rPr lang="es-EC" sz="1000">
                              <a:effectLst/>
                              <a:latin typeface="Times New Roman" panose="02020603050405020304" pitchFamily="18" charset="0"/>
                              <a:cs typeface="Times New Roman" panose="02020603050405020304" pitchFamily="18" charset="0"/>
                            </a:rPr>
                            <a:t>(m/s)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a:p>
                      </a:txBody>
                      <a:tcPr marL="68580" marR="68580" marT="0" marB="0">
                        <a:blipFill>
                          <a:blip r:embed="rId2"/>
                          <a:stretch>
                            <a:fillRect l="-96667" t="-111765" r="-100556" b="-254412"/>
                          </a:stretch>
                        </a:blipFill>
                      </a:tcPr>
                    </a:tc>
                    <a:tc>
                      <a:txBody>
                        <a:bodyPr/>
                        <a:lstStyle/>
                        <a:p>
                          <a:pPr algn="ctr">
                            <a:lnSpc>
                              <a:spcPct val="107000"/>
                            </a:lnSpc>
                            <a:spcAft>
                              <a:spcPts val="800"/>
                            </a:spcAft>
                          </a:pPr>
                          <a:r>
                            <a:rPr lang="es-EC" sz="1000" dirty="0">
                              <a:effectLst/>
                              <a:latin typeface="Times New Roman" panose="02020603050405020304" pitchFamily="18" charset="0"/>
                              <a:cs typeface="Times New Roman" panose="02020603050405020304" pitchFamily="18" charset="0"/>
                            </a:rPr>
                            <a:t>0,464</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58548959"/>
                      </a:ext>
                    </a:extLst>
                  </a:tr>
                  <a:tr h="457454">
                    <a:tc>
                      <a:txBody>
                        <a:bodyPr/>
                        <a:lstStyle/>
                        <a:p>
                          <a:pPr algn="ctr">
                            <a:lnSpc>
                              <a:spcPct val="107000"/>
                            </a:lnSpc>
                            <a:spcAft>
                              <a:spcPts val="800"/>
                            </a:spcAft>
                          </a:pPr>
                          <a:r>
                            <a:rPr lang="es-EC" sz="1000">
                              <a:effectLst/>
                              <a:latin typeface="Times New Roman" panose="02020603050405020304" pitchFamily="18" charset="0"/>
                              <a:cs typeface="Times New Roman" panose="02020603050405020304" pitchFamily="18" charset="0"/>
                            </a:rPr>
                            <a:t>T</a:t>
                          </a:r>
                          <a:r>
                            <a:rPr lang="es-EC" sz="1000" baseline="-25000">
                              <a:effectLst/>
                              <a:latin typeface="Times New Roman" panose="02020603050405020304" pitchFamily="18" charset="0"/>
                              <a:cs typeface="Times New Roman" panose="02020603050405020304" pitchFamily="18" charset="0"/>
                            </a:rPr>
                            <a:t>O </a:t>
                          </a:r>
                          <a:r>
                            <a:rPr lang="es-EC" sz="1000">
                              <a:effectLst/>
                              <a:latin typeface="Times New Roman" panose="02020603050405020304" pitchFamily="18" charset="0"/>
                              <a:cs typeface="Times New Roman" panose="02020603050405020304" pitchFamily="18" charset="0"/>
                            </a:rPr>
                            <a:t>(m)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a:p>
                      </a:txBody>
                      <a:tcPr marL="68580" marR="68580" marT="0" marB="0">
                        <a:blipFill>
                          <a:blip r:embed="rId2"/>
                          <a:stretch>
                            <a:fillRect l="-96667" t="-192000" r="-100556" b="-130667"/>
                          </a:stretch>
                        </a:blipFill>
                      </a:tcPr>
                    </a:tc>
                    <a:tc>
                      <a:txBody>
                        <a:bodyPr/>
                        <a:lstStyle/>
                        <a:p>
                          <a:pPr algn="ctr">
                            <a:lnSpc>
                              <a:spcPct val="107000"/>
                            </a:lnSpc>
                            <a:spcAft>
                              <a:spcPts val="800"/>
                            </a:spcAft>
                          </a:pPr>
                          <a:r>
                            <a:rPr lang="es-EC" sz="1000">
                              <a:effectLst/>
                              <a:latin typeface="Times New Roman" panose="02020603050405020304" pitchFamily="18" charset="0"/>
                              <a:cs typeface="Times New Roman" panose="02020603050405020304" pitchFamily="18" charset="0"/>
                            </a:rPr>
                            <a:t>27,551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89337080"/>
                      </a:ext>
                    </a:extLst>
                  </a:tr>
                  <a:tr h="583375">
                    <a:tc>
                      <a:txBody>
                        <a:bodyPr/>
                        <a:lstStyle/>
                        <a:p>
                          <a:pPr algn="ctr">
                            <a:lnSpc>
                              <a:spcPct val="107000"/>
                            </a:lnSpc>
                            <a:spcAft>
                              <a:spcPts val="800"/>
                            </a:spcAft>
                          </a:pPr>
                          <a:r>
                            <a:rPr lang="es-EC" sz="1000">
                              <a:effectLst/>
                              <a:latin typeface="Times New Roman" panose="02020603050405020304" pitchFamily="18" charset="0"/>
                              <a:cs typeface="Times New Roman" panose="02020603050405020304" pitchFamily="18" charset="0"/>
                            </a:rPr>
                            <a:t>h</a:t>
                          </a:r>
                          <a:r>
                            <a:rPr lang="es-EC" sz="1000" baseline="-25000">
                              <a:effectLst/>
                              <a:latin typeface="Times New Roman" panose="02020603050405020304" pitchFamily="18" charset="0"/>
                              <a:cs typeface="Times New Roman" panose="02020603050405020304" pitchFamily="18" charset="0"/>
                            </a:rPr>
                            <a:t>cr </a:t>
                          </a:r>
                          <a:r>
                            <a:rPr lang="es-EC" sz="1000">
                              <a:effectLst/>
                              <a:latin typeface="Times New Roman" panose="02020603050405020304" pitchFamily="18" charset="0"/>
                              <a:cs typeface="Times New Roman" panose="02020603050405020304" pitchFamily="18" charset="0"/>
                            </a:rPr>
                            <a:t>(m)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a:p>
                      </a:txBody>
                      <a:tcPr marL="68580" marR="68580" marT="0" marB="0">
                        <a:blipFill>
                          <a:blip r:embed="rId2"/>
                          <a:stretch>
                            <a:fillRect l="-96667" t="-228125" r="-100556" b="-2083"/>
                          </a:stretch>
                        </a:blipFill>
                      </a:tcPr>
                    </a:tc>
                    <a:tc>
                      <a:txBody>
                        <a:bodyPr/>
                        <a:lstStyle/>
                        <a:p>
                          <a:pPr algn="ctr">
                            <a:lnSpc>
                              <a:spcPct val="107000"/>
                            </a:lnSpc>
                            <a:spcAft>
                              <a:spcPts val="800"/>
                            </a:spcAft>
                          </a:pPr>
                          <a:r>
                            <a:rPr lang="es-EC" sz="1000" dirty="0">
                              <a:effectLst/>
                              <a:latin typeface="Times New Roman" panose="02020603050405020304" pitchFamily="18" charset="0"/>
                              <a:cs typeface="Times New Roman" panose="02020603050405020304" pitchFamily="18" charset="0"/>
                            </a:rPr>
                            <a:t>2,772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65961442"/>
                      </a:ext>
                    </a:extLst>
                  </a:tr>
                </a:tbl>
              </a:graphicData>
            </a:graphic>
          </p:graphicFrame>
        </mc:Fallback>
      </mc:AlternateContent>
      <p:graphicFrame>
        <p:nvGraphicFramePr>
          <p:cNvPr id="12" name="Tabla 11"/>
          <p:cNvGraphicFramePr>
            <a:graphicFrameLocks noGrp="1"/>
          </p:cNvGraphicFramePr>
          <p:nvPr>
            <p:extLst>
              <p:ext uri="{D42A27DB-BD31-4B8C-83A1-F6EECF244321}">
                <p14:modId xmlns:p14="http://schemas.microsoft.com/office/powerpoint/2010/main" val="595885674"/>
              </p:ext>
            </p:extLst>
          </p:nvPr>
        </p:nvGraphicFramePr>
        <p:xfrm>
          <a:off x="4987925" y="1761070"/>
          <a:ext cx="1637029" cy="2377440"/>
        </p:xfrm>
        <a:graphic>
          <a:graphicData uri="http://schemas.openxmlformats.org/drawingml/2006/table">
            <a:tbl>
              <a:tblPr firstRow="1" firstCol="1" bandRow="1">
                <a:tableStyleId>{5C22544A-7EE6-4342-B048-85BDC9FD1C3A}</a:tableStyleId>
              </a:tblPr>
              <a:tblGrid>
                <a:gridCol w="437097">
                  <a:extLst>
                    <a:ext uri="{9D8B030D-6E8A-4147-A177-3AD203B41FA5}">
                      <a16:colId xmlns:a16="http://schemas.microsoft.com/office/drawing/2014/main" xmlns="" val="110035988"/>
                    </a:ext>
                  </a:extLst>
                </a:gridCol>
                <a:gridCol w="1199932">
                  <a:extLst>
                    <a:ext uri="{9D8B030D-6E8A-4147-A177-3AD203B41FA5}">
                      <a16:colId xmlns:a16="http://schemas.microsoft.com/office/drawing/2014/main" xmlns="" val="1300873479"/>
                    </a:ext>
                  </a:extLst>
                </a:gridCol>
              </a:tblGrid>
              <a:tr h="182880">
                <a:tc gridSpan="2">
                  <a:txBody>
                    <a:bodyPr/>
                    <a:lstStyle/>
                    <a:p>
                      <a:pPr algn="ctr">
                        <a:lnSpc>
                          <a:spcPct val="107000"/>
                        </a:lnSpc>
                        <a:spcAft>
                          <a:spcPts val="0"/>
                        </a:spcAft>
                      </a:pPr>
                      <a:r>
                        <a:rPr lang="es-EC" sz="1000" i="0" dirty="0">
                          <a:effectLst/>
                          <a:latin typeface="Times New Roman" panose="02020603050405020304" pitchFamily="18" charset="0"/>
                          <a:cs typeface="Times New Roman" panose="02020603050405020304" pitchFamily="18" charset="0"/>
                        </a:rPr>
                        <a:t>Tirante Contraído</a:t>
                      </a:r>
                      <a:endParaRPr lang="en-US" sz="1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extLst>
                  <a:ext uri="{0D108BD9-81ED-4DB2-BD59-A6C34878D82A}">
                    <a16:rowId xmlns:a16="http://schemas.microsoft.com/office/drawing/2014/main" xmlns="" val="707543064"/>
                  </a:ext>
                </a:extLst>
              </a:tr>
              <a:tr h="182880">
                <a:tc gridSpan="2">
                  <a:txBody>
                    <a:bodyPr/>
                    <a:lstStyle/>
                    <a:p>
                      <a:pPr algn="ctr">
                        <a:lnSpc>
                          <a:spcPct val="107000"/>
                        </a:lnSpc>
                        <a:spcAft>
                          <a:spcPts val="0"/>
                        </a:spcAft>
                      </a:pPr>
                      <a:r>
                        <a:rPr lang="es-EC" sz="1000" i="0" dirty="0">
                          <a:effectLst/>
                          <a:latin typeface="Times New Roman" panose="02020603050405020304" pitchFamily="18" charset="0"/>
                          <a:cs typeface="Times New Roman" panose="02020603050405020304" pitchFamily="18" charset="0"/>
                        </a:rPr>
                        <a:t>Iteraciones</a:t>
                      </a:r>
                      <a:endParaRPr lang="en-US" sz="1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extLst>
                  <a:ext uri="{0D108BD9-81ED-4DB2-BD59-A6C34878D82A}">
                    <a16:rowId xmlns:a16="http://schemas.microsoft.com/office/drawing/2014/main" xmlns="" val="1196782532"/>
                  </a:ext>
                </a:extLst>
              </a:tr>
              <a:tr h="182880">
                <a:tc>
                  <a:txBody>
                    <a:bodyPr/>
                    <a:lstStyle/>
                    <a:p>
                      <a:pPr>
                        <a:lnSpc>
                          <a:spcPct val="107000"/>
                        </a:lnSpc>
                        <a:spcAft>
                          <a:spcPts val="0"/>
                        </a:spcAft>
                      </a:pPr>
                      <a:r>
                        <a:rPr lang="es-EC" sz="1000" i="0" dirty="0">
                          <a:effectLst/>
                          <a:latin typeface="Times New Roman" panose="02020603050405020304" pitchFamily="18" charset="0"/>
                          <a:cs typeface="Times New Roman" panose="02020603050405020304" pitchFamily="18" charset="0"/>
                        </a:rPr>
                        <a:t>Hc</a:t>
                      </a:r>
                      <a:endParaRPr lang="en-US" sz="1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i="0" dirty="0">
                          <a:effectLst/>
                          <a:latin typeface="Times New Roman" panose="02020603050405020304" pitchFamily="18" charset="0"/>
                          <a:cs typeface="Times New Roman" panose="02020603050405020304" pitchFamily="18" charset="0"/>
                        </a:rPr>
                        <a:t>0,694213802291769</a:t>
                      </a:r>
                      <a:endParaRPr lang="en-US" sz="1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4162187928"/>
                  </a:ext>
                </a:extLst>
              </a:tr>
              <a:tr h="182880">
                <a:tc>
                  <a:txBody>
                    <a:bodyPr/>
                    <a:lstStyle/>
                    <a:p>
                      <a:pPr>
                        <a:lnSpc>
                          <a:spcPct val="107000"/>
                        </a:lnSpc>
                        <a:spcAft>
                          <a:spcPts val="0"/>
                        </a:spcAft>
                      </a:pPr>
                      <a:r>
                        <a:rPr lang="es-EC" sz="1000" i="0" dirty="0">
                          <a:effectLst/>
                          <a:latin typeface="Times New Roman" panose="02020603050405020304" pitchFamily="18" charset="0"/>
                          <a:cs typeface="Times New Roman" panose="02020603050405020304" pitchFamily="18" charset="0"/>
                        </a:rPr>
                        <a:t>hc1</a:t>
                      </a:r>
                      <a:endParaRPr lang="en-US" sz="1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i="0" dirty="0">
                          <a:effectLst/>
                          <a:latin typeface="Times New Roman" panose="02020603050405020304" pitchFamily="18" charset="0"/>
                          <a:cs typeface="Times New Roman" panose="02020603050405020304" pitchFamily="18" charset="0"/>
                        </a:rPr>
                        <a:t>0,703128829838625</a:t>
                      </a:r>
                      <a:endParaRPr lang="en-US" sz="1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261509322"/>
                  </a:ext>
                </a:extLst>
              </a:tr>
              <a:tr h="182880">
                <a:tc>
                  <a:txBody>
                    <a:bodyPr/>
                    <a:lstStyle/>
                    <a:p>
                      <a:pPr>
                        <a:lnSpc>
                          <a:spcPct val="107000"/>
                        </a:lnSpc>
                        <a:spcAft>
                          <a:spcPts val="0"/>
                        </a:spcAft>
                      </a:pPr>
                      <a:r>
                        <a:rPr lang="es-EC" sz="1000" i="0" dirty="0">
                          <a:effectLst/>
                          <a:latin typeface="Times New Roman" panose="02020603050405020304" pitchFamily="18" charset="0"/>
                          <a:cs typeface="Times New Roman" panose="02020603050405020304" pitchFamily="18" charset="0"/>
                        </a:rPr>
                        <a:t>hc2</a:t>
                      </a:r>
                      <a:endParaRPr lang="en-US" sz="1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i="0" dirty="0">
                          <a:effectLst/>
                          <a:latin typeface="Times New Roman" panose="02020603050405020304" pitchFamily="18" charset="0"/>
                          <a:cs typeface="Times New Roman" panose="02020603050405020304" pitchFamily="18" charset="0"/>
                        </a:rPr>
                        <a:t>0,703245559601774</a:t>
                      </a:r>
                      <a:endParaRPr lang="en-US" sz="1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94803794"/>
                  </a:ext>
                </a:extLst>
              </a:tr>
              <a:tr h="182880">
                <a:tc>
                  <a:txBody>
                    <a:bodyPr/>
                    <a:lstStyle/>
                    <a:p>
                      <a:pPr>
                        <a:lnSpc>
                          <a:spcPct val="107000"/>
                        </a:lnSpc>
                        <a:spcAft>
                          <a:spcPts val="0"/>
                        </a:spcAft>
                      </a:pPr>
                      <a:r>
                        <a:rPr lang="es-EC" sz="1000" i="0" dirty="0">
                          <a:effectLst/>
                          <a:latin typeface="Times New Roman" panose="02020603050405020304" pitchFamily="18" charset="0"/>
                          <a:cs typeface="Times New Roman" panose="02020603050405020304" pitchFamily="18" charset="0"/>
                        </a:rPr>
                        <a:t>hc3</a:t>
                      </a:r>
                      <a:endParaRPr lang="en-US" sz="1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i="0" dirty="0">
                          <a:effectLst/>
                          <a:latin typeface="Times New Roman" panose="02020603050405020304" pitchFamily="18" charset="0"/>
                          <a:cs typeface="Times New Roman" panose="02020603050405020304" pitchFamily="18" charset="0"/>
                        </a:rPr>
                        <a:t>0,703247088399672</a:t>
                      </a:r>
                      <a:endParaRPr lang="en-US" sz="1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079514268"/>
                  </a:ext>
                </a:extLst>
              </a:tr>
              <a:tr h="182880">
                <a:tc>
                  <a:txBody>
                    <a:bodyPr/>
                    <a:lstStyle/>
                    <a:p>
                      <a:pPr>
                        <a:lnSpc>
                          <a:spcPct val="107000"/>
                        </a:lnSpc>
                        <a:spcAft>
                          <a:spcPts val="0"/>
                        </a:spcAft>
                      </a:pPr>
                      <a:r>
                        <a:rPr lang="es-EC" sz="1000" i="0" dirty="0">
                          <a:effectLst/>
                          <a:latin typeface="Times New Roman" panose="02020603050405020304" pitchFamily="18" charset="0"/>
                          <a:cs typeface="Times New Roman" panose="02020603050405020304" pitchFamily="18" charset="0"/>
                        </a:rPr>
                        <a:t>hc4</a:t>
                      </a:r>
                      <a:endParaRPr lang="en-US" sz="1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i="0" dirty="0">
                          <a:effectLst/>
                          <a:latin typeface="Times New Roman" panose="02020603050405020304" pitchFamily="18" charset="0"/>
                          <a:cs typeface="Times New Roman" panose="02020603050405020304" pitchFamily="18" charset="0"/>
                        </a:rPr>
                        <a:t>0,703247108422249</a:t>
                      </a:r>
                      <a:endParaRPr lang="en-US" sz="1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402342999"/>
                  </a:ext>
                </a:extLst>
              </a:tr>
              <a:tr h="182880">
                <a:tc>
                  <a:txBody>
                    <a:bodyPr/>
                    <a:lstStyle/>
                    <a:p>
                      <a:pPr>
                        <a:lnSpc>
                          <a:spcPct val="107000"/>
                        </a:lnSpc>
                        <a:spcAft>
                          <a:spcPts val="0"/>
                        </a:spcAft>
                      </a:pPr>
                      <a:r>
                        <a:rPr lang="es-EC" sz="1000" i="0" dirty="0">
                          <a:effectLst/>
                          <a:latin typeface="Times New Roman" panose="02020603050405020304" pitchFamily="18" charset="0"/>
                          <a:cs typeface="Times New Roman" panose="02020603050405020304" pitchFamily="18" charset="0"/>
                        </a:rPr>
                        <a:t>hc5</a:t>
                      </a:r>
                      <a:endParaRPr lang="en-US" sz="1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i="0" dirty="0">
                          <a:effectLst/>
                          <a:latin typeface="Times New Roman" panose="02020603050405020304" pitchFamily="18" charset="0"/>
                          <a:cs typeface="Times New Roman" panose="02020603050405020304" pitchFamily="18" charset="0"/>
                        </a:rPr>
                        <a:t>0,703247108684484</a:t>
                      </a:r>
                      <a:endParaRPr lang="en-US" sz="1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559234954"/>
                  </a:ext>
                </a:extLst>
              </a:tr>
              <a:tr h="182880">
                <a:tc>
                  <a:txBody>
                    <a:bodyPr/>
                    <a:lstStyle/>
                    <a:p>
                      <a:pPr>
                        <a:lnSpc>
                          <a:spcPct val="107000"/>
                        </a:lnSpc>
                        <a:spcAft>
                          <a:spcPts val="0"/>
                        </a:spcAft>
                      </a:pPr>
                      <a:r>
                        <a:rPr lang="es-EC" sz="1000" i="0" dirty="0">
                          <a:effectLst/>
                          <a:latin typeface="Times New Roman" panose="02020603050405020304" pitchFamily="18" charset="0"/>
                          <a:cs typeface="Times New Roman" panose="02020603050405020304" pitchFamily="18" charset="0"/>
                        </a:rPr>
                        <a:t>hc6</a:t>
                      </a:r>
                      <a:endParaRPr lang="en-US" sz="1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i="0" dirty="0">
                          <a:effectLst/>
                          <a:latin typeface="Times New Roman" panose="02020603050405020304" pitchFamily="18" charset="0"/>
                          <a:cs typeface="Times New Roman" panose="02020603050405020304" pitchFamily="18" charset="0"/>
                        </a:rPr>
                        <a:t>0,703247108687918</a:t>
                      </a:r>
                      <a:endParaRPr lang="en-US" sz="1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910575031"/>
                  </a:ext>
                </a:extLst>
              </a:tr>
              <a:tr h="182880">
                <a:tc>
                  <a:txBody>
                    <a:bodyPr/>
                    <a:lstStyle/>
                    <a:p>
                      <a:pPr>
                        <a:lnSpc>
                          <a:spcPct val="107000"/>
                        </a:lnSpc>
                        <a:spcAft>
                          <a:spcPts val="0"/>
                        </a:spcAft>
                      </a:pPr>
                      <a:r>
                        <a:rPr lang="es-EC" sz="1000" i="0" dirty="0">
                          <a:effectLst/>
                          <a:latin typeface="Times New Roman" panose="02020603050405020304" pitchFamily="18" charset="0"/>
                          <a:cs typeface="Times New Roman" panose="02020603050405020304" pitchFamily="18" charset="0"/>
                        </a:rPr>
                        <a:t>hc7</a:t>
                      </a:r>
                      <a:endParaRPr lang="en-US" sz="1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i="0" dirty="0">
                          <a:effectLst/>
                          <a:latin typeface="Times New Roman" panose="02020603050405020304" pitchFamily="18" charset="0"/>
                          <a:cs typeface="Times New Roman" panose="02020603050405020304" pitchFamily="18" charset="0"/>
                        </a:rPr>
                        <a:t>0,703247108687963</a:t>
                      </a:r>
                      <a:endParaRPr lang="en-US" sz="1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143158599"/>
                  </a:ext>
                </a:extLst>
              </a:tr>
              <a:tr h="182880">
                <a:tc>
                  <a:txBody>
                    <a:bodyPr/>
                    <a:lstStyle/>
                    <a:p>
                      <a:pPr>
                        <a:lnSpc>
                          <a:spcPct val="107000"/>
                        </a:lnSpc>
                        <a:spcAft>
                          <a:spcPts val="0"/>
                        </a:spcAft>
                      </a:pPr>
                      <a:r>
                        <a:rPr lang="es-EC" sz="1000" i="0" dirty="0">
                          <a:effectLst/>
                          <a:latin typeface="Times New Roman" panose="02020603050405020304" pitchFamily="18" charset="0"/>
                          <a:cs typeface="Times New Roman" panose="02020603050405020304" pitchFamily="18" charset="0"/>
                        </a:rPr>
                        <a:t>hc8</a:t>
                      </a:r>
                      <a:endParaRPr lang="en-US" sz="1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i="0" dirty="0">
                          <a:effectLst/>
                          <a:latin typeface="Times New Roman" panose="02020603050405020304" pitchFamily="18" charset="0"/>
                          <a:cs typeface="Times New Roman" panose="02020603050405020304" pitchFamily="18" charset="0"/>
                        </a:rPr>
                        <a:t>0,703247108687964</a:t>
                      </a:r>
                      <a:endParaRPr lang="en-US" sz="1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997179095"/>
                  </a:ext>
                </a:extLst>
              </a:tr>
              <a:tr h="182880">
                <a:tc>
                  <a:txBody>
                    <a:bodyPr/>
                    <a:lstStyle/>
                    <a:p>
                      <a:pPr>
                        <a:lnSpc>
                          <a:spcPct val="107000"/>
                        </a:lnSpc>
                        <a:spcAft>
                          <a:spcPts val="0"/>
                        </a:spcAft>
                      </a:pPr>
                      <a:r>
                        <a:rPr lang="es-EC" sz="1000" i="0" dirty="0">
                          <a:effectLst/>
                          <a:latin typeface="Times New Roman" panose="02020603050405020304" pitchFamily="18" charset="0"/>
                          <a:cs typeface="Times New Roman" panose="02020603050405020304" pitchFamily="18" charset="0"/>
                        </a:rPr>
                        <a:t>hc9</a:t>
                      </a:r>
                      <a:endParaRPr lang="en-US" sz="1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i="0" dirty="0">
                          <a:effectLst/>
                          <a:latin typeface="Times New Roman" panose="02020603050405020304" pitchFamily="18" charset="0"/>
                          <a:cs typeface="Times New Roman" panose="02020603050405020304" pitchFamily="18" charset="0"/>
                        </a:rPr>
                        <a:t>0,703247108687964</a:t>
                      </a:r>
                      <a:endParaRPr lang="en-US" sz="1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429758520"/>
                  </a:ext>
                </a:extLst>
              </a:tr>
              <a:tr h="182880">
                <a:tc>
                  <a:txBody>
                    <a:bodyPr/>
                    <a:lstStyle/>
                    <a:p>
                      <a:pPr>
                        <a:lnSpc>
                          <a:spcPct val="107000"/>
                        </a:lnSpc>
                        <a:spcAft>
                          <a:spcPts val="0"/>
                        </a:spcAft>
                      </a:pPr>
                      <a:r>
                        <a:rPr lang="es-EC" sz="1000" i="0" dirty="0">
                          <a:effectLst/>
                          <a:latin typeface="Times New Roman" panose="02020603050405020304" pitchFamily="18" charset="0"/>
                          <a:cs typeface="Times New Roman" panose="02020603050405020304" pitchFamily="18" charset="0"/>
                        </a:rPr>
                        <a:t>hc10</a:t>
                      </a:r>
                      <a:endParaRPr lang="en-US" sz="1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000" i="0" dirty="0">
                          <a:effectLst/>
                          <a:latin typeface="Times New Roman" panose="02020603050405020304" pitchFamily="18" charset="0"/>
                          <a:cs typeface="Times New Roman" panose="02020603050405020304" pitchFamily="18" charset="0"/>
                        </a:rPr>
                        <a:t>0,703247108687964</a:t>
                      </a:r>
                      <a:endParaRPr lang="en-US" sz="1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4252498167"/>
                  </a:ext>
                </a:extLst>
              </a:tr>
            </a:tbl>
          </a:graphicData>
        </a:graphic>
      </p:graphicFrame>
      <mc:AlternateContent xmlns:mc="http://schemas.openxmlformats.org/markup-compatibility/2006" xmlns:a14="http://schemas.microsoft.com/office/drawing/2010/main">
        <mc:Choice Requires="a14">
          <p:sp>
            <p:nvSpPr>
              <p:cNvPr id="14" name="Rectángulo 13"/>
              <p:cNvSpPr/>
              <p:nvPr/>
            </p:nvSpPr>
            <p:spPr>
              <a:xfrm>
                <a:off x="4382995" y="4586685"/>
                <a:ext cx="2857456" cy="471924"/>
              </a:xfrm>
              <a:prstGeom prst="rect">
                <a:avLst/>
              </a:prstGeom>
            </p:spPr>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Calibri" panose="020F0502020204030204" pitchFamily="34" charset="0"/>
                          <a:cs typeface="Times New Roman" panose="02020603050405020304" pitchFamily="18" charset="0"/>
                        </a:rPr>
                        <m:t>𝑅</m:t>
                      </m:r>
                      <m:r>
                        <a:rPr lang="es-EC" sz="1200" i="1">
                          <a:effectLst/>
                          <a:latin typeface="Cambria Math" panose="02040503050406030204" pitchFamily="18" charset="0"/>
                          <a:ea typeface="Calibri" panose="020F0502020204030204" pitchFamily="34" charset="0"/>
                          <a:cs typeface="Times New Roman" panose="02020603050405020304" pitchFamily="18" charset="0"/>
                        </a:rPr>
                        <m:t> </m:t>
                      </m:r>
                      <m:r>
                        <a:rPr lang="es-EC" sz="1200" i="1">
                          <a:effectLst/>
                          <a:latin typeface="Cambria Math" panose="02040503050406030204" pitchFamily="18" charset="0"/>
                          <a:ea typeface="Calibri" panose="020F0502020204030204" pitchFamily="34" charset="0"/>
                          <a:cs typeface="Times New Roman" panose="02020603050405020304" pitchFamily="18" charset="0"/>
                        </a:rPr>
                        <m:t>𝑎𝑠𝑢𝑚𝑖𝑑𝑜</m:t>
                      </m:r>
                      <m:r>
                        <a:rPr lang="es-EC" sz="1200" i="1">
                          <a:effectLst/>
                          <a:latin typeface="Cambria Math" panose="02040503050406030204" pitchFamily="18" charset="0"/>
                          <a:ea typeface="Calibri" panose="020F0502020204030204" pitchFamily="34" charset="0"/>
                          <a:cs typeface="Times New Roman" panose="02020603050405020304" pitchFamily="18" charset="0"/>
                        </a:rPr>
                        <m:t>=7,00 </m:t>
                      </m:r>
                      <m:r>
                        <a:rPr lang="es-EC" sz="1200" i="1">
                          <a:effectLst/>
                          <a:latin typeface="Cambria Math" panose="02040503050406030204" pitchFamily="18" charset="0"/>
                          <a:ea typeface="Calibri" panose="020F0502020204030204" pitchFamily="34" charset="0"/>
                          <a:cs typeface="Times New Roman" panose="02020603050405020304" pitchFamily="18" charset="0"/>
                        </a:rPr>
                        <m:t>𝑚</m:t>
                      </m:r>
                    </m:oMath>
                  </m:oMathPara>
                </a14:m>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4" name="Rectángulo 13"/>
              <p:cNvSpPr>
                <a:spLocks noRot="1" noChangeAspect="1" noMove="1" noResize="1" noEditPoints="1" noAdjustHandles="1" noChangeArrowheads="1" noChangeShapeType="1" noTextEdit="1"/>
              </p:cNvSpPr>
              <p:nvPr/>
            </p:nvSpPr>
            <p:spPr>
              <a:xfrm>
                <a:off x="4382995" y="4586685"/>
                <a:ext cx="2857456" cy="47192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6" name="Tabla 15"/>
              <p:cNvGraphicFramePr>
                <a:graphicFrameLocks noGrp="1"/>
              </p:cNvGraphicFramePr>
              <p:nvPr>
                <p:extLst>
                  <p:ext uri="{D42A27DB-BD31-4B8C-83A1-F6EECF244321}">
                    <p14:modId xmlns:p14="http://schemas.microsoft.com/office/powerpoint/2010/main" val="2613384760"/>
                  </p:ext>
                </p:extLst>
              </p:nvPr>
            </p:nvGraphicFramePr>
            <p:xfrm>
              <a:off x="736782" y="4076141"/>
              <a:ext cx="3602944" cy="1563561"/>
            </p:xfrm>
            <a:graphic>
              <a:graphicData uri="http://schemas.openxmlformats.org/drawingml/2006/table">
                <a:tbl>
                  <a:tblPr firstRow="1" firstCol="1" bandRow="1">
                    <a:tableStyleId>{5C22544A-7EE6-4342-B048-85BDC9FD1C3A}</a:tableStyleId>
                  </a:tblPr>
                  <a:tblGrid>
                    <a:gridCol w="1994597">
                      <a:extLst>
                        <a:ext uri="{9D8B030D-6E8A-4147-A177-3AD203B41FA5}">
                          <a16:colId xmlns:a16="http://schemas.microsoft.com/office/drawing/2014/main" xmlns="" val="3870445224"/>
                        </a:ext>
                      </a:extLst>
                    </a:gridCol>
                    <a:gridCol w="818829">
                      <a:extLst>
                        <a:ext uri="{9D8B030D-6E8A-4147-A177-3AD203B41FA5}">
                          <a16:colId xmlns:a16="http://schemas.microsoft.com/office/drawing/2014/main" xmlns="" val="3236885938"/>
                        </a:ext>
                      </a:extLst>
                    </a:gridCol>
                    <a:gridCol w="789518">
                      <a:extLst>
                        <a:ext uri="{9D8B030D-6E8A-4147-A177-3AD203B41FA5}">
                          <a16:colId xmlns:a16="http://schemas.microsoft.com/office/drawing/2014/main" xmlns="" val="1243486410"/>
                        </a:ext>
                      </a:extLst>
                    </a:gridCol>
                  </a:tblGrid>
                  <a:tr h="125208">
                    <a:tc gridSpan="3">
                      <a:txBody>
                        <a:bodyPr/>
                        <a:lstStyle/>
                        <a:p>
                          <a:pPr algn="ctr">
                            <a:lnSpc>
                              <a:spcPct val="107000"/>
                            </a:lnSpc>
                            <a:spcAft>
                              <a:spcPts val="800"/>
                            </a:spcAft>
                          </a:pPr>
                          <a:r>
                            <a:rPr lang="es-EC" sz="1000" dirty="0">
                              <a:effectLst/>
                              <a:latin typeface="Times New Roman" panose="02020603050405020304" pitchFamily="18" charset="0"/>
                              <a:cs typeface="Times New Roman" panose="02020603050405020304" pitchFamily="18" charset="0"/>
                            </a:rPr>
                            <a:t>Cálculo de C</a:t>
                          </a:r>
                          <a:r>
                            <a:rPr lang="es-EC" sz="1000" baseline="-25000" dirty="0">
                              <a:effectLst/>
                              <a:latin typeface="Times New Roman" panose="02020603050405020304" pitchFamily="18" charset="0"/>
                              <a:cs typeface="Times New Roman" panose="02020603050405020304" pitchFamily="18" charset="0"/>
                            </a:rPr>
                            <a:t>v</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536357345"/>
                      </a:ext>
                    </a:extLst>
                  </a:tr>
                  <a:tr h="125208">
                    <a:tc rowSpan="2">
                      <a:txBody>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s-EC" sz="1000">
                                    <a:effectLst/>
                                    <a:latin typeface="Cambria Math"/>
                                  </a:rPr>
                                  <m:t>𝐶𝑣</m:t>
                                </m:r>
                                <m:r>
                                  <a:rPr lang="es-EC" sz="1000">
                                    <a:effectLst/>
                                    <a:latin typeface="Cambria Math"/>
                                  </a:rPr>
                                  <m:t>=1−0,0155∗</m:t>
                                </m:r>
                                <m:f>
                                  <m:fPr>
                                    <m:ctrlPr>
                                      <a:rPr lang="en-US" sz="1000" i="1">
                                        <a:effectLst/>
                                        <a:latin typeface="Cambria Math"/>
                                      </a:rPr>
                                    </m:ctrlPr>
                                  </m:fPr>
                                  <m:num>
                                    <m:sSub>
                                      <m:sSubPr>
                                        <m:ctrlPr>
                                          <a:rPr lang="en-US" sz="1000" i="1">
                                            <a:effectLst/>
                                            <a:latin typeface="Cambria Math"/>
                                          </a:rPr>
                                        </m:ctrlPr>
                                      </m:sSubPr>
                                      <m:e>
                                        <m:r>
                                          <a:rPr lang="es-EC" sz="1000">
                                            <a:effectLst/>
                                            <a:latin typeface="Cambria Math"/>
                                          </a:rPr>
                                          <m:t>𝑃</m:t>
                                        </m:r>
                                      </m:e>
                                      <m:sub>
                                        <m:r>
                                          <a:rPr lang="es-EC" sz="1000">
                                            <a:effectLst/>
                                            <a:latin typeface="Cambria Math"/>
                                          </a:rPr>
                                          <m:t>2</m:t>
                                        </m:r>
                                      </m:sub>
                                    </m:sSub>
                                  </m:num>
                                  <m:den>
                                    <m:r>
                                      <a:rPr lang="es-EC" sz="1000">
                                        <a:effectLst/>
                                        <a:latin typeface="Cambria Math"/>
                                      </a:rPr>
                                      <m:t>𝐻</m:t>
                                    </m:r>
                                  </m:den>
                                </m:f>
                              </m:oMath>
                            </m:oMathPara>
                          </a14:m>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000" dirty="0">
                              <a:effectLst/>
                              <a:latin typeface="Times New Roman" panose="02020603050405020304" pitchFamily="18" charset="0"/>
                              <a:cs typeface="Times New Roman" panose="02020603050405020304" pitchFamily="18" charset="0"/>
                            </a:rPr>
                            <a:t>br</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000" dirty="0">
                              <a:effectLst/>
                              <a:latin typeface="Times New Roman" panose="02020603050405020304" pitchFamily="18" charset="0"/>
                              <a:cs typeface="Times New Roman" panose="02020603050405020304" pitchFamily="18" charset="0"/>
                            </a:rPr>
                            <a:t>40,00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31110701"/>
                      </a:ext>
                    </a:extLst>
                  </a:tr>
                  <a:tr h="208905">
                    <a:tc vMerge="1">
                      <a:txBody>
                        <a:bodyPr/>
                        <a:lstStyle/>
                        <a:p>
                          <a:endParaRPr lang="en-US"/>
                        </a:p>
                      </a:txBody>
                      <a:tcPr/>
                    </a:tc>
                    <a:tc>
                      <a:txBody>
                        <a:bodyPr/>
                        <a:lstStyle/>
                        <a:p>
                          <a:pPr algn="ctr">
                            <a:lnSpc>
                              <a:spcPct val="107000"/>
                            </a:lnSpc>
                            <a:spcAft>
                              <a:spcPts val="800"/>
                            </a:spcAft>
                          </a:pPr>
                          <a:r>
                            <a:rPr lang="es-EC" sz="1000" dirty="0">
                              <a:effectLst/>
                              <a:latin typeface="Times New Roman" panose="02020603050405020304" pitchFamily="18" charset="0"/>
                              <a:cs typeface="Times New Roman" panose="02020603050405020304" pitchFamily="18" charset="0"/>
                            </a:rPr>
                            <a:t>C</a:t>
                          </a:r>
                          <a:r>
                            <a:rPr lang="es-EC" sz="1000" baseline="-25000" dirty="0">
                              <a:effectLst/>
                              <a:latin typeface="Times New Roman" panose="02020603050405020304" pitchFamily="18" charset="0"/>
                              <a:cs typeface="Times New Roman" panose="02020603050405020304" pitchFamily="18" charset="0"/>
                            </a:rPr>
                            <a:t>v</a:t>
                          </a:r>
                          <a:r>
                            <a:rPr lang="es-EC" sz="1000" dirty="0">
                              <a:effectLst/>
                              <a:latin typeface="Times New Roman" panose="02020603050405020304" pitchFamily="18" charset="0"/>
                              <a:cs typeface="Times New Roman" panose="02020603050405020304" pitchFamily="18" charset="0"/>
                            </a:rPr>
                            <a:t> calculado</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000" dirty="0">
                              <a:effectLst/>
                              <a:latin typeface="Times New Roman" panose="02020603050405020304" pitchFamily="18" charset="0"/>
                              <a:cs typeface="Times New Roman" panose="02020603050405020304" pitchFamily="18" charset="0"/>
                            </a:rPr>
                            <a:t>0,895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947388918"/>
                      </a:ext>
                    </a:extLst>
                  </a:tr>
                  <a:tr h="412374">
                    <a:tc>
                      <a:txBody>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s-EC" sz="1000">
                                    <a:effectLst/>
                                    <a:latin typeface="Cambria Math"/>
                                  </a:rPr>
                                  <m:t>𝐶𝑣</m:t>
                                </m:r>
                                <m:r>
                                  <a:rPr lang="es-EC" sz="1000">
                                    <a:effectLst/>
                                    <a:latin typeface="Cambria Math"/>
                                  </a:rPr>
                                  <m:t>=</m:t>
                                </m:r>
                                <m:sSup>
                                  <m:sSupPr>
                                    <m:ctrlPr>
                                      <a:rPr lang="en-US" sz="1000" i="1">
                                        <a:effectLst/>
                                        <a:latin typeface="Cambria Math"/>
                                      </a:rPr>
                                    </m:ctrlPr>
                                  </m:sSupPr>
                                  <m:e>
                                    <m:d>
                                      <m:dPr>
                                        <m:begChr m:val="["/>
                                        <m:endChr m:val="]"/>
                                        <m:ctrlPr>
                                          <a:rPr lang="en-US" sz="1000" i="1">
                                            <a:effectLst/>
                                            <a:latin typeface="Cambria Math"/>
                                          </a:rPr>
                                        </m:ctrlPr>
                                      </m:dPr>
                                      <m:e>
                                        <m:r>
                                          <a:rPr lang="es-EC" sz="1000">
                                            <a:effectLst/>
                                            <a:latin typeface="Cambria Math"/>
                                          </a:rPr>
                                          <m:t>1−0,002∗</m:t>
                                        </m:r>
                                        <m:sSup>
                                          <m:sSupPr>
                                            <m:ctrlPr>
                                              <a:rPr lang="en-US" sz="1000" i="1">
                                                <a:effectLst/>
                                                <a:latin typeface="Cambria Math"/>
                                              </a:rPr>
                                            </m:ctrlPr>
                                          </m:sSupPr>
                                          <m:e>
                                            <m:d>
                                              <m:dPr>
                                                <m:ctrlPr>
                                                  <a:rPr lang="en-US" sz="1000" i="1">
                                                    <a:effectLst/>
                                                    <a:latin typeface="Cambria Math"/>
                                                  </a:rPr>
                                                </m:ctrlPr>
                                              </m:dPr>
                                              <m:e>
                                                <m:f>
                                                  <m:fPr>
                                                    <m:ctrlPr>
                                                      <a:rPr lang="en-US" sz="1000" i="1">
                                                        <a:effectLst/>
                                                        <a:latin typeface="Cambria Math"/>
                                                      </a:rPr>
                                                    </m:ctrlPr>
                                                  </m:fPr>
                                                  <m:num>
                                                    <m:sSub>
                                                      <m:sSubPr>
                                                        <m:ctrlPr>
                                                          <a:rPr lang="en-US" sz="1000" i="1">
                                                            <a:effectLst/>
                                                            <a:latin typeface="Cambria Math"/>
                                                          </a:rPr>
                                                        </m:ctrlPr>
                                                      </m:sSubPr>
                                                      <m:e>
                                                        <m:r>
                                                          <a:rPr lang="es-EC" sz="1000">
                                                            <a:effectLst/>
                                                            <a:latin typeface="Cambria Math"/>
                                                          </a:rPr>
                                                          <m:t>𝑃</m:t>
                                                        </m:r>
                                                      </m:e>
                                                      <m:sub>
                                                        <m:r>
                                                          <a:rPr lang="es-EC" sz="1000">
                                                            <a:effectLst/>
                                                            <a:latin typeface="Cambria Math"/>
                                                          </a:rPr>
                                                          <m:t>2</m:t>
                                                        </m:r>
                                                      </m:sub>
                                                    </m:sSub>
                                                  </m:num>
                                                  <m:den>
                                                    <m:r>
                                                      <a:rPr lang="es-EC" sz="1000">
                                                        <a:effectLst/>
                                                        <a:latin typeface="Cambria Math"/>
                                                      </a:rPr>
                                                      <m:t>h𝑐𝑟</m:t>
                                                    </m:r>
                                                  </m:den>
                                                </m:f>
                                              </m:e>
                                            </m:d>
                                          </m:e>
                                          <m:sup>
                                            <m:r>
                                              <a:rPr lang="es-EC" sz="1000">
                                                <a:effectLst/>
                                                <a:latin typeface="Cambria Math"/>
                                              </a:rPr>
                                              <m:t>4/3</m:t>
                                            </m:r>
                                          </m:sup>
                                        </m:sSup>
                                      </m:e>
                                    </m:d>
                                  </m:e>
                                  <m:sup>
                                    <m:r>
                                      <a:rPr lang="es-EC" sz="1000">
                                        <a:effectLst/>
                                        <a:latin typeface="Cambria Math"/>
                                      </a:rPr>
                                      <m:t>−1</m:t>
                                    </m:r>
                                  </m:sup>
                                </m:sSup>
                              </m:oMath>
                            </m:oMathPara>
                          </a14:m>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000" dirty="0">
                              <a:effectLst/>
                              <a:latin typeface="Times New Roman" panose="02020603050405020304" pitchFamily="18" charset="0"/>
                              <a:cs typeface="Times New Roman" panose="02020603050405020304" pitchFamily="18" charset="0"/>
                            </a:rPr>
                            <a:t>C</a:t>
                          </a:r>
                          <a:r>
                            <a:rPr lang="es-EC" sz="1000" baseline="-25000" dirty="0">
                              <a:effectLst/>
                              <a:latin typeface="Times New Roman" panose="02020603050405020304" pitchFamily="18" charset="0"/>
                              <a:cs typeface="Times New Roman" panose="02020603050405020304" pitchFamily="18" charset="0"/>
                            </a:rPr>
                            <a:t>v</a:t>
                          </a:r>
                          <a:r>
                            <a:rPr lang="es-EC" sz="1000" dirty="0">
                              <a:effectLst/>
                              <a:latin typeface="Times New Roman" panose="02020603050405020304" pitchFamily="18" charset="0"/>
                              <a:cs typeface="Times New Roman" panose="02020603050405020304" pitchFamily="18" charset="0"/>
                            </a:rPr>
                            <a:t> calculado</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000" dirty="0">
                              <a:effectLst/>
                              <a:latin typeface="Times New Roman" panose="02020603050405020304" pitchFamily="18" charset="0"/>
                              <a:cs typeface="Times New Roman" panose="02020603050405020304" pitchFamily="18" charset="0"/>
                            </a:rPr>
                            <a:t>1,037</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42933242"/>
                      </a:ext>
                    </a:extLst>
                  </a:tr>
                  <a:tr h="220930">
                    <a:tc>
                      <a:txBody>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s-EC" sz="1000">
                                    <a:effectLst/>
                                    <a:latin typeface="Cambria Math"/>
                                  </a:rPr>
                                  <m:t>𝐶𝑣</m:t>
                                </m:r>
                                <m:r>
                                  <a:rPr lang="es-EC" sz="1000">
                                    <a:effectLst/>
                                    <a:latin typeface="Cambria Math"/>
                                  </a:rPr>
                                  <m:t>=</m:t>
                                </m:r>
                                <m:sSup>
                                  <m:sSupPr>
                                    <m:ctrlPr>
                                      <a:rPr lang="en-US" sz="1000" i="1">
                                        <a:effectLst/>
                                        <a:latin typeface="Cambria Math"/>
                                      </a:rPr>
                                    </m:ctrlPr>
                                  </m:sSupPr>
                                  <m:e>
                                    <m:r>
                                      <a:rPr lang="es-EC" sz="1000">
                                        <a:effectLst/>
                                        <a:latin typeface="Cambria Math"/>
                                      </a:rPr>
                                      <m:t>𝑒</m:t>
                                    </m:r>
                                  </m:e>
                                  <m:sup>
                                    <m:r>
                                      <a:rPr lang="es-EC" sz="1000">
                                        <a:effectLst/>
                                        <a:latin typeface="Cambria Math"/>
                                      </a:rPr>
                                      <m:t>−0,004∗</m:t>
                                    </m:r>
                                    <m:r>
                                      <a:rPr lang="es-EC" sz="1000">
                                        <a:effectLst/>
                                        <a:latin typeface="Cambria Math"/>
                                      </a:rPr>
                                      <m:t>𝑇𝑜</m:t>
                                    </m:r>
                                  </m:sup>
                                </m:sSup>
                              </m:oMath>
                            </m:oMathPara>
                          </a14:m>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000" dirty="0">
                              <a:effectLst/>
                              <a:latin typeface="Times New Roman" panose="02020603050405020304" pitchFamily="18" charset="0"/>
                              <a:cs typeface="Times New Roman" panose="02020603050405020304" pitchFamily="18" charset="0"/>
                            </a:rPr>
                            <a:t>C</a:t>
                          </a:r>
                          <a:r>
                            <a:rPr lang="es-EC" sz="1000" baseline="-25000" dirty="0">
                              <a:effectLst/>
                              <a:latin typeface="Times New Roman" panose="02020603050405020304" pitchFamily="18" charset="0"/>
                              <a:cs typeface="Times New Roman" panose="02020603050405020304" pitchFamily="18" charset="0"/>
                            </a:rPr>
                            <a:t>v</a:t>
                          </a:r>
                          <a:r>
                            <a:rPr lang="es-EC" sz="1000" dirty="0">
                              <a:effectLst/>
                              <a:latin typeface="Times New Roman" panose="02020603050405020304" pitchFamily="18" charset="0"/>
                              <a:cs typeface="Times New Roman" panose="02020603050405020304" pitchFamily="18" charset="0"/>
                            </a:rPr>
                            <a:t> calculado</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000" dirty="0">
                              <a:effectLst/>
                              <a:latin typeface="Times New Roman" panose="02020603050405020304" pitchFamily="18" charset="0"/>
                              <a:cs typeface="Times New Roman" panose="02020603050405020304" pitchFamily="18" charset="0"/>
                            </a:rPr>
                            <a:t>0,896</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7953810"/>
                      </a:ext>
                    </a:extLst>
                  </a:tr>
                  <a:tr h="125208">
                    <a:tc>
                      <a:txBody>
                        <a:bodyPr/>
                        <a:lstStyle/>
                        <a:p>
                          <a:pPr>
                            <a:lnSpc>
                              <a:spcPct val="107000"/>
                            </a:lnSpc>
                            <a:spcAft>
                              <a:spcPts val="800"/>
                            </a:spcAft>
                          </a:pPr>
                          <a:r>
                            <a:rPr lang="es-EC" sz="10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000" dirty="0">
                              <a:effectLst/>
                              <a:latin typeface="Times New Roman" panose="02020603050405020304" pitchFamily="18" charset="0"/>
                              <a:cs typeface="Times New Roman" panose="02020603050405020304" pitchFamily="18" charset="0"/>
                            </a:rPr>
                            <a:t>C</a:t>
                          </a:r>
                          <a:r>
                            <a:rPr lang="es-EC" sz="1000" baseline="-25000" dirty="0">
                              <a:effectLst/>
                              <a:latin typeface="Times New Roman" panose="02020603050405020304" pitchFamily="18" charset="0"/>
                              <a:cs typeface="Times New Roman" panose="02020603050405020304" pitchFamily="18" charset="0"/>
                            </a:rPr>
                            <a:t>v</a:t>
                          </a:r>
                          <a:r>
                            <a:rPr lang="es-EC" sz="1000" dirty="0">
                              <a:effectLst/>
                              <a:latin typeface="Times New Roman" panose="02020603050405020304" pitchFamily="18" charset="0"/>
                              <a:cs typeface="Times New Roman" panose="02020603050405020304" pitchFamily="18" charset="0"/>
                            </a:rPr>
                            <a:t> adoptado</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000" dirty="0">
                              <a:effectLst/>
                              <a:latin typeface="Times New Roman" panose="02020603050405020304" pitchFamily="18" charset="0"/>
                              <a:cs typeface="Times New Roman" panose="02020603050405020304" pitchFamily="18" charset="0"/>
                            </a:rPr>
                            <a:t>0,896</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69929297"/>
                      </a:ext>
                    </a:extLst>
                  </a:tr>
                </a:tbl>
              </a:graphicData>
            </a:graphic>
          </p:graphicFrame>
        </mc:Choice>
        <mc:Fallback xmlns="">
          <p:graphicFrame>
            <p:nvGraphicFramePr>
              <p:cNvPr id="16" name="Tabla 15"/>
              <p:cNvGraphicFramePr>
                <a:graphicFrameLocks noGrp="1"/>
              </p:cNvGraphicFramePr>
              <p:nvPr>
                <p:extLst>
                  <p:ext uri="{D42A27DB-BD31-4B8C-83A1-F6EECF244321}">
                    <p14:modId xmlns:p14="http://schemas.microsoft.com/office/powerpoint/2010/main" val="2613384760"/>
                  </p:ext>
                </p:extLst>
              </p:nvPr>
            </p:nvGraphicFramePr>
            <p:xfrm>
              <a:off x="736782" y="4076141"/>
              <a:ext cx="3602944" cy="1493013"/>
            </p:xfrm>
            <a:graphic>
              <a:graphicData uri="http://schemas.openxmlformats.org/drawingml/2006/table">
                <a:tbl>
                  <a:tblPr firstRow="1" firstCol="1" bandRow="1">
                    <a:tableStyleId>{5C22544A-7EE6-4342-B048-85BDC9FD1C3A}</a:tableStyleId>
                  </a:tblPr>
                  <a:tblGrid>
                    <a:gridCol w="1994597">
                      <a:extLst>
                        <a:ext uri="{9D8B030D-6E8A-4147-A177-3AD203B41FA5}">
                          <a16:colId xmlns:a16="http://schemas.microsoft.com/office/drawing/2014/main" val="3870445224"/>
                        </a:ext>
                      </a:extLst>
                    </a:gridCol>
                    <a:gridCol w="818829">
                      <a:extLst>
                        <a:ext uri="{9D8B030D-6E8A-4147-A177-3AD203B41FA5}">
                          <a16:colId xmlns:a16="http://schemas.microsoft.com/office/drawing/2014/main" val="3236885938"/>
                        </a:ext>
                      </a:extLst>
                    </a:gridCol>
                    <a:gridCol w="789518">
                      <a:extLst>
                        <a:ext uri="{9D8B030D-6E8A-4147-A177-3AD203B41FA5}">
                          <a16:colId xmlns:a16="http://schemas.microsoft.com/office/drawing/2014/main" val="1243486410"/>
                        </a:ext>
                      </a:extLst>
                    </a:gridCol>
                  </a:tblGrid>
                  <a:tr h="163068">
                    <a:tc gridSpan="3">
                      <a:txBody>
                        <a:bodyPr/>
                        <a:lstStyle/>
                        <a:p>
                          <a:pPr algn="ctr">
                            <a:lnSpc>
                              <a:spcPct val="107000"/>
                            </a:lnSpc>
                            <a:spcAft>
                              <a:spcPts val="800"/>
                            </a:spcAft>
                          </a:pPr>
                          <a:r>
                            <a:rPr lang="es-EC" sz="1000">
                              <a:effectLst/>
                              <a:latin typeface="Times New Roman" panose="02020603050405020304" pitchFamily="18" charset="0"/>
                              <a:cs typeface="Times New Roman" panose="02020603050405020304" pitchFamily="18" charset="0"/>
                            </a:rPr>
                            <a:t>Cálculo de C</a:t>
                          </a:r>
                          <a:r>
                            <a:rPr lang="es-EC" sz="1000" baseline="-25000">
                              <a:effectLst/>
                              <a:latin typeface="Times New Roman" panose="02020603050405020304" pitchFamily="18" charset="0"/>
                              <a:cs typeface="Times New Roman" panose="02020603050405020304" pitchFamily="18" charset="0"/>
                            </a:rPr>
                            <a:t>v</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36357345"/>
                      </a:ext>
                    </a:extLst>
                  </a:tr>
                  <a:tr h="163068">
                    <a:tc rowSpan="2">
                      <a:txBody>
                        <a:bodyPr/>
                        <a:lstStyle/>
                        <a:p>
                          <a:endParaRPr lang="en-US"/>
                        </a:p>
                      </a:txBody>
                      <a:tcPr marL="68580" marR="68580" marT="0" marB="0">
                        <a:blipFill>
                          <a:blip r:embed="rId4"/>
                          <a:stretch>
                            <a:fillRect l="-305" t="-49254" r="-82012" b="-243284"/>
                          </a:stretch>
                        </a:blipFill>
                      </a:tcPr>
                    </a:tc>
                    <a:tc>
                      <a:txBody>
                        <a:bodyPr/>
                        <a:lstStyle/>
                        <a:p>
                          <a:pPr algn="ctr">
                            <a:lnSpc>
                              <a:spcPct val="107000"/>
                            </a:lnSpc>
                            <a:spcAft>
                              <a:spcPts val="800"/>
                            </a:spcAft>
                          </a:pPr>
                          <a:r>
                            <a:rPr lang="es-EC" sz="1000">
                              <a:effectLst/>
                              <a:latin typeface="Times New Roman" panose="02020603050405020304" pitchFamily="18" charset="0"/>
                              <a:cs typeface="Times New Roman" panose="02020603050405020304" pitchFamily="18" charset="0"/>
                            </a:rPr>
                            <a:t>br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000">
                              <a:effectLst/>
                              <a:latin typeface="Times New Roman" panose="02020603050405020304" pitchFamily="18" charset="0"/>
                              <a:cs typeface="Times New Roman" panose="02020603050405020304" pitchFamily="18" charset="0"/>
                            </a:rPr>
                            <a:t>40,00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1110701"/>
                      </a:ext>
                    </a:extLst>
                  </a:tr>
                  <a:tr h="242761">
                    <a:tc vMerge="1">
                      <a:txBody>
                        <a:bodyPr/>
                        <a:lstStyle/>
                        <a:p>
                          <a:endParaRPr lang="en-US"/>
                        </a:p>
                      </a:txBody>
                      <a:tcPr/>
                    </a:tc>
                    <a:tc>
                      <a:txBody>
                        <a:bodyPr/>
                        <a:lstStyle/>
                        <a:p>
                          <a:pPr algn="ctr">
                            <a:lnSpc>
                              <a:spcPct val="107000"/>
                            </a:lnSpc>
                            <a:spcAft>
                              <a:spcPts val="800"/>
                            </a:spcAft>
                          </a:pPr>
                          <a:r>
                            <a:rPr lang="es-EC" sz="1000">
                              <a:effectLst/>
                              <a:latin typeface="Times New Roman" panose="02020603050405020304" pitchFamily="18" charset="0"/>
                              <a:cs typeface="Times New Roman" panose="02020603050405020304" pitchFamily="18" charset="0"/>
                            </a:rPr>
                            <a:t>C</a:t>
                          </a:r>
                          <a:r>
                            <a:rPr lang="es-EC" sz="1000" baseline="-25000">
                              <a:effectLst/>
                              <a:latin typeface="Times New Roman" panose="02020603050405020304" pitchFamily="18" charset="0"/>
                              <a:cs typeface="Times New Roman" panose="02020603050405020304" pitchFamily="18" charset="0"/>
                            </a:rPr>
                            <a:t>v</a:t>
                          </a:r>
                          <a:r>
                            <a:rPr lang="es-EC" sz="1000">
                              <a:effectLst/>
                              <a:latin typeface="Times New Roman" panose="02020603050405020304" pitchFamily="18" charset="0"/>
                              <a:cs typeface="Times New Roman" panose="02020603050405020304" pitchFamily="18" charset="0"/>
                            </a:rPr>
                            <a:t> calculado</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000">
                              <a:effectLst/>
                              <a:latin typeface="Times New Roman" panose="02020603050405020304" pitchFamily="18" charset="0"/>
                              <a:cs typeface="Times New Roman" panose="02020603050405020304" pitchFamily="18" charset="0"/>
                            </a:rPr>
                            <a:t>0,895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7388918"/>
                      </a:ext>
                    </a:extLst>
                  </a:tr>
                  <a:tr h="496380">
                    <a:tc>
                      <a:txBody>
                        <a:bodyPr/>
                        <a:lstStyle/>
                        <a:p>
                          <a:endParaRPr lang="en-US"/>
                        </a:p>
                      </a:txBody>
                      <a:tcPr marL="68580" marR="68580" marT="0" marB="0">
                        <a:blipFill>
                          <a:blip r:embed="rId4"/>
                          <a:stretch>
                            <a:fillRect l="-305" t="-121951" r="-82012" b="-98780"/>
                          </a:stretch>
                        </a:blipFill>
                      </a:tcPr>
                    </a:tc>
                    <a:tc>
                      <a:txBody>
                        <a:bodyPr/>
                        <a:lstStyle/>
                        <a:p>
                          <a:pPr algn="ctr">
                            <a:lnSpc>
                              <a:spcPct val="107000"/>
                            </a:lnSpc>
                            <a:spcAft>
                              <a:spcPts val="800"/>
                            </a:spcAft>
                          </a:pPr>
                          <a:r>
                            <a:rPr lang="es-EC" sz="1000">
                              <a:effectLst/>
                              <a:latin typeface="Times New Roman" panose="02020603050405020304" pitchFamily="18" charset="0"/>
                              <a:cs typeface="Times New Roman" panose="02020603050405020304" pitchFamily="18" charset="0"/>
                            </a:rPr>
                            <a:t>C</a:t>
                          </a:r>
                          <a:r>
                            <a:rPr lang="es-EC" sz="1000" baseline="-25000">
                              <a:effectLst/>
                              <a:latin typeface="Times New Roman" panose="02020603050405020304" pitchFamily="18" charset="0"/>
                              <a:cs typeface="Times New Roman" panose="02020603050405020304" pitchFamily="18" charset="0"/>
                            </a:rPr>
                            <a:t>v</a:t>
                          </a:r>
                          <a:r>
                            <a:rPr lang="es-EC" sz="1000">
                              <a:effectLst/>
                              <a:latin typeface="Times New Roman" panose="02020603050405020304" pitchFamily="18" charset="0"/>
                              <a:cs typeface="Times New Roman" panose="02020603050405020304" pitchFamily="18" charset="0"/>
                            </a:rPr>
                            <a:t> calculado</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000">
                              <a:effectLst/>
                              <a:latin typeface="Times New Roman" panose="02020603050405020304" pitchFamily="18" charset="0"/>
                              <a:cs typeface="Times New Roman" panose="02020603050405020304" pitchFamily="18" charset="0"/>
                            </a:rPr>
                            <a:t>1,037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42933242"/>
                      </a:ext>
                    </a:extLst>
                  </a:tr>
                  <a:tr h="264668">
                    <a:tc>
                      <a:txBody>
                        <a:bodyPr/>
                        <a:lstStyle/>
                        <a:p>
                          <a:endParaRPr lang="en-US"/>
                        </a:p>
                      </a:txBody>
                      <a:tcPr marL="68580" marR="68580" marT="0" marB="0">
                        <a:blipFill>
                          <a:blip r:embed="rId4"/>
                          <a:stretch>
                            <a:fillRect l="-305" t="-423256" r="-82012" b="-88372"/>
                          </a:stretch>
                        </a:blipFill>
                      </a:tcPr>
                    </a:tc>
                    <a:tc>
                      <a:txBody>
                        <a:bodyPr/>
                        <a:lstStyle/>
                        <a:p>
                          <a:pPr algn="ctr">
                            <a:lnSpc>
                              <a:spcPct val="107000"/>
                            </a:lnSpc>
                            <a:spcAft>
                              <a:spcPts val="800"/>
                            </a:spcAft>
                          </a:pPr>
                          <a:r>
                            <a:rPr lang="es-EC" sz="1000">
                              <a:effectLst/>
                              <a:latin typeface="Times New Roman" panose="02020603050405020304" pitchFamily="18" charset="0"/>
                              <a:cs typeface="Times New Roman" panose="02020603050405020304" pitchFamily="18" charset="0"/>
                            </a:rPr>
                            <a:t>C</a:t>
                          </a:r>
                          <a:r>
                            <a:rPr lang="es-EC" sz="1000" baseline="-25000">
                              <a:effectLst/>
                              <a:latin typeface="Times New Roman" panose="02020603050405020304" pitchFamily="18" charset="0"/>
                              <a:cs typeface="Times New Roman" panose="02020603050405020304" pitchFamily="18" charset="0"/>
                            </a:rPr>
                            <a:t>v</a:t>
                          </a:r>
                          <a:r>
                            <a:rPr lang="es-EC" sz="1000">
                              <a:effectLst/>
                              <a:latin typeface="Times New Roman" panose="02020603050405020304" pitchFamily="18" charset="0"/>
                              <a:cs typeface="Times New Roman" panose="02020603050405020304" pitchFamily="18" charset="0"/>
                            </a:rPr>
                            <a:t> calculado</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000">
                              <a:effectLst/>
                              <a:latin typeface="Times New Roman" panose="02020603050405020304" pitchFamily="18" charset="0"/>
                              <a:cs typeface="Times New Roman" panose="02020603050405020304" pitchFamily="18" charset="0"/>
                            </a:rPr>
                            <a:t>0,896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7953810"/>
                      </a:ext>
                    </a:extLst>
                  </a:tr>
                  <a:tr h="163068">
                    <a:tc>
                      <a:txBody>
                        <a:bodyPr/>
                        <a:lstStyle/>
                        <a:p>
                          <a:pPr>
                            <a:lnSpc>
                              <a:spcPct val="107000"/>
                            </a:lnSpc>
                            <a:spcAft>
                              <a:spcPts val="800"/>
                            </a:spcAft>
                          </a:pPr>
                          <a:r>
                            <a:rPr lang="es-EC" sz="10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000">
                              <a:effectLst/>
                              <a:latin typeface="Times New Roman" panose="02020603050405020304" pitchFamily="18" charset="0"/>
                              <a:cs typeface="Times New Roman" panose="02020603050405020304" pitchFamily="18" charset="0"/>
                            </a:rPr>
                            <a:t>C</a:t>
                          </a:r>
                          <a:r>
                            <a:rPr lang="es-EC" sz="1000" baseline="-25000">
                              <a:effectLst/>
                              <a:latin typeface="Times New Roman" panose="02020603050405020304" pitchFamily="18" charset="0"/>
                              <a:cs typeface="Times New Roman" panose="02020603050405020304" pitchFamily="18" charset="0"/>
                            </a:rPr>
                            <a:t>v</a:t>
                          </a:r>
                          <a:r>
                            <a:rPr lang="es-EC" sz="1000">
                              <a:effectLst/>
                              <a:latin typeface="Times New Roman" panose="02020603050405020304" pitchFamily="18" charset="0"/>
                              <a:cs typeface="Times New Roman" panose="02020603050405020304" pitchFamily="18" charset="0"/>
                            </a:rPr>
                            <a:t> adoptado</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000" dirty="0">
                              <a:effectLst/>
                              <a:latin typeface="Times New Roman" panose="02020603050405020304" pitchFamily="18" charset="0"/>
                              <a:cs typeface="Times New Roman" panose="02020603050405020304" pitchFamily="18" charset="0"/>
                            </a:rPr>
                            <a:t>0,896</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9929297"/>
                      </a:ext>
                    </a:extLst>
                  </a:tr>
                </a:tbl>
              </a:graphicData>
            </a:graphic>
          </p:graphicFrame>
        </mc:Fallback>
      </mc:AlternateContent>
      <p:pic>
        <p:nvPicPr>
          <p:cNvPr id="3" name="Imagen 2"/>
          <p:cNvPicPr>
            <a:picLocks noChangeAspect="1"/>
          </p:cNvPicPr>
          <p:nvPr/>
        </p:nvPicPr>
        <p:blipFill>
          <a:blip r:embed="rId5"/>
          <a:stretch>
            <a:fillRect/>
          </a:stretch>
        </p:blipFill>
        <p:spPr>
          <a:xfrm>
            <a:off x="7283720" y="1789278"/>
            <a:ext cx="4503869" cy="3277625"/>
          </a:xfrm>
          <a:prstGeom prst="rect">
            <a:avLst/>
          </a:prstGeom>
        </p:spPr>
      </p:pic>
      <p:sp>
        <p:nvSpPr>
          <p:cNvPr id="8" name="Marcador de fecha 7"/>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33496572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6428014"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DISEÑO DE OBRAS HIDRÁULICAS</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368300" y="576319"/>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Presa Vertedora</a:t>
            </a:r>
            <a:endParaRPr lang="en-US" sz="2400" b="1" i="1" dirty="0">
              <a:latin typeface="Times New Roman" panose="02020603050405020304" pitchFamily="18" charset="0"/>
              <a:cs typeface="Times New Roman" panose="02020603050405020304" pitchFamily="18" charset="0"/>
            </a:endParaRPr>
          </a:p>
        </p:txBody>
      </p:sp>
      <p:sp>
        <p:nvSpPr>
          <p:cNvPr id="17" name="Rectángulo 16"/>
          <p:cNvSpPr/>
          <p:nvPr/>
        </p:nvSpPr>
        <p:spPr>
          <a:xfrm>
            <a:off x="368300" y="1152637"/>
            <a:ext cx="5438140" cy="338554"/>
          </a:xfrm>
          <a:prstGeom prst="rect">
            <a:avLst/>
          </a:prstGeom>
        </p:spPr>
        <p:txBody>
          <a:bodyPr wrap="square">
            <a:spAutoFit/>
          </a:bodyPr>
          <a:lstStyle/>
          <a:p>
            <a:r>
              <a:rPr lang="es-MX" sz="1600" dirty="0" smtClean="0">
                <a:latin typeface="Times New Roman" panose="02020603050405020304" pitchFamily="18" charset="0"/>
                <a:cs typeface="Times New Roman" panose="02020603050405020304" pitchFamily="18" charset="0"/>
              </a:rPr>
              <a:t>Cálculo de losa de zampeado:</a:t>
            </a:r>
            <a:endParaRPr lang="en-US" sz="1600" dirty="0">
              <a:latin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920556240"/>
              </p:ext>
            </p:extLst>
          </p:nvPr>
        </p:nvGraphicFramePr>
        <p:xfrm>
          <a:off x="368300" y="1828277"/>
          <a:ext cx="3937000" cy="942615"/>
        </p:xfrm>
        <a:graphic>
          <a:graphicData uri="http://schemas.openxmlformats.org/drawingml/2006/table">
            <a:tbl>
              <a:tblPr firstRow="1" firstCol="1" bandRow="1">
                <a:tableStyleId>{5C22544A-7EE6-4342-B048-85BDC9FD1C3A}</a:tableStyleId>
              </a:tblPr>
              <a:tblGrid>
                <a:gridCol w="2305329">
                  <a:extLst>
                    <a:ext uri="{9D8B030D-6E8A-4147-A177-3AD203B41FA5}">
                      <a16:colId xmlns:a16="http://schemas.microsoft.com/office/drawing/2014/main" xmlns="" val="1944288432"/>
                    </a:ext>
                  </a:extLst>
                </a:gridCol>
                <a:gridCol w="1631671">
                  <a:extLst>
                    <a:ext uri="{9D8B030D-6E8A-4147-A177-3AD203B41FA5}">
                      <a16:colId xmlns:a16="http://schemas.microsoft.com/office/drawing/2014/main" xmlns="" val="2095275641"/>
                    </a:ext>
                  </a:extLst>
                </a:gridCol>
              </a:tblGrid>
              <a:tr h="223396">
                <a:tc gridSpan="2">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Losa de Zampeado</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extLst>
                  <a:ext uri="{0D108BD9-81ED-4DB2-BD59-A6C34878D82A}">
                    <a16:rowId xmlns:a16="http://schemas.microsoft.com/office/drawing/2014/main" xmlns="" val="2964137303"/>
                  </a:ext>
                </a:extLst>
              </a:tr>
              <a:tr h="272427">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Longitud del remolino l</a:t>
                      </a:r>
                      <a:r>
                        <a:rPr lang="es-EC" sz="1200" baseline="-25000" dirty="0">
                          <a:effectLst/>
                          <a:latin typeface="Times New Roman" panose="02020603050405020304" pitchFamily="18" charset="0"/>
                          <a:cs typeface="Times New Roman" panose="02020603050405020304" pitchFamily="18" charset="0"/>
                        </a:rPr>
                        <a:t>s</a:t>
                      </a:r>
                      <a:r>
                        <a:rPr lang="es-EC" sz="1200" dirty="0">
                          <a:effectLst/>
                          <a:latin typeface="Times New Roman" panose="02020603050405020304" pitchFamily="18" charset="0"/>
                          <a:cs typeface="Times New Roman" panose="02020603050405020304" pitchFamily="18" charset="0"/>
                        </a:rPr>
                        <a:t> (m)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200" dirty="0">
                          <a:effectLst/>
                          <a:latin typeface="Times New Roman" panose="02020603050405020304" pitchFamily="18" charset="0"/>
                          <a:cs typeface="Times New Roman" panose="02020603050405020304" pitchFamily="18" charset="0"/>
                        </a:rPr>
                        <a:t>34,55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331103587"/>
                  </a:ext>
                </a:extLst>
              </a:tr>
              <a:tr h="223396">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Longitud de la losa (m)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200" dirty="0">
                          <a:effectLst/>
                          <a:latin typeface="Times New Roman" panose="02020603050405020304" pitchFamily="18" charset="0"/>
                          <a:cs typeface="Times New Roman" panose="02020603050405020304" pitchFamily="18" charset="0"/>
                        </a:rPr>
                        <a:t>33,00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213851718"/>
                  </a:ext>
                </a:extLst>
              </a:tr>
              <a:tr h="223396">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Espesor de losa t</a:t>
                      </a:r>
                      <a:r>
                        <a:rPr lang="es-EC" sz="1200" baseline="-25000" dirty="0">
                          <a:effectLst/>
                          <a:latin typeface="Times New Roman" panose="02020603050405020304" pitchFamily="18" charset="0"/>
                          <a:cs typeface="Times New Roman" panose="02020603050405020304" pitchFamily="18" charset="0"/>
                        </a:rPr>
                        <a:t>z</a:t>
                      </a:r>
                      <a:r>
                        <a:rPr lang="es-EC" sz="1200" dirty="0">
                          <a:effectLst/>
                          <a:latin typeface="Times New Roman" panose="02020603050405020304" pitchFamily="18" charset="0"/>
                          <a:cs typeface="Times New Roman" panose="02020603050405020304" pitchFamily="18" charset="0"/>
                        </a:rPr>
                        <a:t> (m)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200" dirty="0">
                          <a:effectLst/>
                          <a:latin typeface="Times New Roman" panose="02020603050405020304" pitchFamily="18" charset="0"/>
                          <a:cs typeface="Times New Roman" panose="02020603050405020304" pitchFamily="18" charset="0"/>
                        </a:rPr>
                        <a:t>3,00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331215105"/>
                  </a:ext>
                </a:extLst>
              </a:tr>
            </a:tbl>
          </a:graphicData>
        </a:graphic>
      </p:graphicFrame>
      <p:sp>
        <p:nvSpPr>
          <p:cNvPr id="15" name="Rectángulo 14"/>
          <p:cNvSpPr/>
          <p:nvPr/>
        </p:nvSpPr>
        <p:spPr>
          <a:xfrm>
            <a:off x="5986318" y="1152637"/>
            <a:ext cx="5438140" cy="338554"/>
          </a:xfrm>
          <a:prstGeom prst="rect">
            <a:avLst/>
          </a:prstGeom>
        </p:spPr>
        <p:txBody>
          <a:bodyPr wrap="square">
            <a:spAutoFit/>
          </a:bodyPr>
          <a:lstStyle/>
          <a:p>
            <a:r>
              <a:rPr lang="es-MX" sz="1600" dirty="0" smtClean="0">
                <a:latin typeface="Times New Roman" panose="02020603050405020304" pitchFamily="18" charset="0"/>
                <a:cs typeface="Times New Roman" panose="02020603050405020304" pitchFamily="18" charset="0"/>
              </a:rPr>
              <a:t>Cálculo de esbeltez:</a:t>
            </a:r>
            <a:endParaRPr lang="en-US" sz="1600" dirty="0">
              <a:latin typeface="Times New Roman" panose="02020603050405020304" pitchFamily="18" charset="0"/>
              <a:cs typeface="Times New Roman" panose="02020603050405020304" pitchFamily="18"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1203217356"/>
              </p:ext>
            </p:extLst>
          </p:nvPr>
        </p:nvGraphicFramePr>
        <p:xfrm>
          <a:off x="5806440" y="1750311"/>
          <a:ext cx="5050155" cy="1182878"/>
        </p:xfrm>
        <a:graphic>
          <a:graphicData uri="http://schemas.openxmlformats.org/drawingml/2006/table">
            <a:tbl>
              <a:tblPr firstRow="1" firstCol="1" bandRow="1">
                <a:tableStyleId>{5C22544A-7EE6-4342-B048-85BDC9FD1C3A}</a:tableStyleId>
              </a:tblPr>
              <a:tblGrid>
                <a:gridCol w="3520440">
                  <a:extLst>
                    <a:ext uri="{9D8B030D-6E8A-4147-A177-3AD203B41FA5}">
                      <a16:colId xmlns:a16="http://schemas.microsoft.com/office/drawing/2014/main" xmlns="" val="626928753"/>
                    </a:ext>
                  </a:extLst>
                </a:gridCol>
                <a:gridCol w="1529715">
                  <a:extLst>
                    <a:ext uri="{9D8B030D-6E8A-4147-A177-3AD203B41FA5}">
                      <a16:colId xmlns:a16="http://schemas.microsoft.com/office/drawing/2014/main" xmlns="" val="968056012"/>
                    </a:ext>
                  </a:extLst>
                </a:gridCol>
              </a:tblGrid>
              <a:tr h="200025">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RELACION DE ESBELTEZ</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metros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698474485"/>
                  </a:ext>
                </a:extLst>
              </a:tr>
              <a:tr h="190500">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Altura total de la presa P (m)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24,000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529724909"/>
                  </a:ext>
                </a:extLst>
              </a:tr>
              <a:tr h="200025">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Base total de la presa (m)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40,000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492393156"/>
                  </a:ext>
                </a:extLst>
              </a:tr>
              <a:tr h="190500">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Relación de esbeltez (β)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1,667</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178387530"/>
                  </a:ext>
                </a:extLst>
              </a:tr>
              <a:tr h="190500">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ENTONCES :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PRESA DE GRAVEDAD</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9866589"/>
                  </a:ext>
                </a:extLst>
              </a:tr>
            </a:tbl>
          </a:graphicData>
        </a:graphic>
      </p:graphicFrame>
      <p:pic>
        <p:nvPicPr>
          <p:cNvPr id="18" name="Imagen 17"/>
          <p:cNvPicPr/>
          <p:nvPr/>
        </p:nvPicPr>
        <p:blipFill rotWithShape="1">
          <a:blip r:embed="rId2"/>
          <a:srcRect l="5509" t="10154" r="3116" b="3693"/>
          <a:stretch/>
        </p:blipFill>
        <p:spPr bwMode="auto">
          <a:xfrm>
            <a:off x="6743411" y="3137121"/>
            <a:ext cx="3923954" cy="2417740"/>
          </a:xfrm>
          <a:prstGeom prst="rect">
            <a:avLst/>
          </a:prstGeom>
          <a:ln>
            <a:noFill/>
          </a:ln>
          <a:extLst>
            <a:ext uri="{53640926-AAD7-44D8-BBD7-CCE9431645EC}">
              <a14:shadowObscured xmlns:a14="http://schemas.microsoft.com/office/drawing/2010/main"/>
            </a:ext>
          </a:extLst>
        </p:spPr>
      </p:pic>
      <p:pic>
        <p:nvPicPr>
          <p:cNvPr id="5" name="Imagen 4"/>
          <p:cNvPicPr>
            <a:picLocks noChangeAspect="1"/>
          </p:cNvPicPr>
          <p:nvPr/>
        </p:nvPicPr>
        <p:blipFill>
          <a:blip r:embed="rId3"/>
          <a:stretch>
            <a:fillRect/>
          </a:stretch>
        </p:blipFill>
        <p:spPr>
          <a:xfrm>
            <a:off x="63500" y="3460244"/>
            <a:ext cx="5145768" cy="1771494"/>
          </a:xfrm>
          <a:prstGeom prst="rect">
            <a:avLst/>
          </a:prstGeom>
        </p:spPr>
      </p:pic>
      <p:sp>
        <p:nvSpPr>
          <p:cNvPr id="9" name="Marcador de fecha 8"/>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2985894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6428014"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DISEÑO DE OBRAS HIDRÁULICAS</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368300" y="576319"/>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Presa Vertedora</a:t>
            </a:r>
            <a:endParaRPr lang="en-US" sz="2400" b="1" i="1" dirty="0">
              <a:latin typeface="Times New Roman" panose="02020603050405020304" pitchFamily="18" charset="0"/>
              <a:cs typeface="Times New Roman" panose="02020603050405020304" pitchFamily="18" charset="0"/>
            </a:endParaRPr>
          </a:p>
        </p:txBody>
      </p:sp>
      <p:sp>
        <p:nvSpPr>
          <p:cNvPr id="17" name="Rectángulo 16"/>
          <p:cNvSpPr/>
          <p:nvPr/>
        </p:nvSpPr>
        <p:spPr>
          <a:xfrm>
            <a:off x="368300" y="1152637"/>
            <a:ext cx="5438140" cy="338554"/>
          </a:xfrm>
          <a:prstGeom prst="rect">
            <a:avLst/>
          </a:prstGeom>
        </p:spPr>
        <p:txBody>
          <a:bodyPr wrap="square">
            <a:spAutoFit/>
          </a:bodyPr>
          <a:lstStyle/>
          <a:p>
            <a:r>
              <a:rPr lang="es-MX" sz="1600" dirty="0" smtClean="0">
                <a:latin typeface="Times New Roman" panose="02020603050405020304" pitchFamily="18" charset="0"/>
                <a:cs typeface="Times New Roman" panose="02020603050405020304" pitchFamily="18" charset="0"/>
              </a:rPr>
              <a:t>Cálculo fuerzas de la presa vertedora:</a:t>
            </a:r>
            <a:endParaRPr lang="en-US" sz="1600" dirty="0">
              <a:latin typeface="Times New Roman" panose="02020603050405020304" pitchFamily="18" charset="0"/>
              <a:cs typeface="Times New Roman" panose="02020603050405020304" pitchFamily="18" charset="0"/>
            </a:endParaRPr>
          </a:p>
        </p:txBody>
      </p:sp>
      <p:pic>
        <p:nvPicPr>
          <p:cNvPr id="20" name="Imagen 19">
            <a:extLst>
              <a:ext uri="{FF2B5EF4-FFF2-40B4-BE49-F238E27FC236}">
                <a16:creationId xmlns:a16="http://schemas.microsoft.com/office/drawing/2014/main" xmlns="" id="{00000000-0008-0000-0700-00000300000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30567" y="1773086"/>
            <a:ext cx="3432428" cy="2825039"/>
          </a:xfrm>
          <a:prstGeom prst="rect">
            <a:avLst/>
          </a:prstGeom>
          <a:noFill/>
        </p:spPr>
      </p:pic>
      <p:graphicFrame>
        <p:nvGraphicFramePr>
          <p:cNvPr id="3" name="Tabla 2"/>
          <p:cNvGraphicFramePr>
            <a:graphicFrameLocks noGrp="1"/>
          </p:cNvGraphicFramePr>
          <p:nvPr>
            <p:extLst>
              <p:ext uri="{D42A27DB-BD31-4B8C-83A1-F6EECF244321}">
                <p14:modId xmlns:p14="http://schemas.microsoft.com/office/powerpoint/2010/main" val="3611112158"/>
              </p:ext>
            </p:extLst>
          </p:nvPr>
        </p:nvGraphicFramePr>
        <p:xfrm>
          <a:off x="6041572" y="1526917"/>
          <a:ext cx="3219994" cy="3425926"/>
        </p:xfrm>
        <a:graphic>
          <a:graphicData uri="http://schemas.openxmlformats.org/drawingml/2006/table">
            <a:tbl>
              <a:tblPr>
                <a:tableStyleId>{BDBED569-4797-4DF1-A0F4-6AAB3CD982D8}</a:tableStyleId>
              </a:tblPr>
              <a:tblGrid>
                <a:gridCol w="1014704">
                  <a:extLst>
                    <a:ext uri="{9D8B030D-6E8A-4147-A177-3AD203B41FA5}">
                      <a16:colId xmlns:a16="http://schemas.microsoft.com/office/drawing/2014/main" xmlns="" val="2816771551"/>
                    </a:ext>
                  </a:extLst>
                </a:gridCol>
                <a:gridCol w="1190586">
                  <a:extLst>
                    <a:ext uri="{9D8B030D-6E8A-4147-A177-3AD203B41FA5}">
                      <a16:colId xmlns:a16="http://schemas.microsoft.com/office/drawing/2014/main" xmlns="" val="3814343536"/>
                    </a:ext>
                  </a:extLst>
                </a:gridCol>
                <a:gridCol w="1014704">
                  <a:extLst>
                    <a:ext uri="{9D8B030D-6E8A-4147-A177-3AD203B41FA5}">
                      <a16:colId xmlns:a16="http://schemas.microsoft.com/office/drawing/2014/main" xmlns="" val="3097175791"/>
                    </a:ext>
                  </a:extLst>
                </a:gridCol>
              </a:tblGrid>
              <a:tr h="244709">
                <a:tc>
                  <a:txBody>
                    <a:bodyPr/>
                    <a:lstStyle/>
                    <a:p>
                      <a:pPr algn="ctr" fontAlgn="b"/>
                      <a:r>
                        <a:rPr lang="es-EC" sz="1400" u="none" strike="noStrike" noProof="0" dirty="0" smtClean="0">
                          <a:effectLst/>
                          <a:latin typeface="Times New Roman" panose="02020603050405020304" pitchFamily="18" charset="0"/>
                          <a:cs typeface="Times New Roman" panose="02020603050405020304" pitchFamily="18" charset="0"/>
                        </a:rPr>
                        <a:t>Fuerza</a:t>
                      </a:r>
                      <a:endParaRPr lang="es-EC" sz="1400" b="1" i="0" u="none" strike="noStrike" noProof="0"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1"/>
                    </a:solidFill>
                  </a:tcPr>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Valor</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1"/>
                    </a:solidFill>
                  </a:tcPr>
                </a:tc>
                <a:tc>
                  <a:txBody>
                    <a:bodyPr/>
                    <a:lstStyle/>
                    <a:p>
                      <a:pPr algn="ctr" fontAlgn="b"/>
                      <a:r>
                        <a:rPr lang="es-CO" sz="1400" u="none" strike="noStrike" noProof="0" dirty="0" smtClean="0">
                          <a:effectLst/>
                          <a:latin typeface="Times New Roman" panose="02020603050405020304" pitchFamily="18" charset="0"/>
                          <a:cs typeface="Times New Roman" panose="02020603050405020304" pitchFamily="18" charset="0"/>
                        </a:rPr>
                        <a:t>Unidad</a:t>
                      </a:r>
                      <a:endParaRPr lang="es-CO" sz="1400" b="1" i="0" u="none" strike="noStrike" noProof="0"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1"/>
                    </a:solidFill>
                  </a:tcPr>
                </a:tc>
                <a:extLst>
                  <a:ext uri="{0D108BD9-81ED-4DB2-BD59-A6C34878D82A}">
                    <a16:rowId xmlns:a16="http://schemas.microsoft.com/office/drawing/2014/main" xmlns="" val="112212729"/>
                  </a:ext>
                </a:extLst>
              </a:tr>
              <a:tr h="244709">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W1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1">
                        <a:lumMod val="40000"/>
                        <a:lumOff val="60000"/>
                      </a:schemeClr>
                    </a:solidFill>
                  </a:tcPr>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210,946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ton</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xmlns="" val="2637680782"/>
                  </a:ext>
                </a:extLst>
              </a:tr>
              <a:tr h="244709">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W2</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1">
                        <a:lumMod val="40000"/>
                        <a:lumOff val="60000"/>
                      </a:schemeClr>
                    </a:solidFill>
                  </a:tcPr>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16,245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ton</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xmlns="" val="4059291937"/>
                  </a:ext>
                </a:extLst>
              </a:tr>
              <a:tr h="244709">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W3</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1">
                        <a:lumMod val="40000"/>
                        <a:lumOff val="60000"/>
                      </a:schemeClr>
                    </a:solidFill>
                  </a:tcPr>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158,209</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ton</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xmlns="" val="728015084"/>
                  </a:ext>
                </a:extLst>
              </a:tr>
              <a:tr h="244709">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W4</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1">
                        <a:lumMod val="40000"/>
                        <a:lumOff val="60000"/>
                      </a:schemeClr>
                    </a:solidFill>
                  </a:tcPr>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0,000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ton</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xmlns="" val="2443495231"/>
                  </a:ext>
                </a:extLst>
              </a:tr>
              <a:tr h="244709">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G</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1">
                        <a:lumMod val="40000"/>
                        <a:lumOff val="60000"/>
                      </a:schemeClr>
                    </a:solidFill>
                  </a:tcPr>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1179,132</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ton</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xmlns="" val="438431355"/>
                  </a:ext>
                </a:extLst>
              </a:tr>
              <a:tr h="244709">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E</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1">
                        <a:lumMod val="40000"/>
                        <a:lumOff val="60000"/>
                      </a:schemeClr>
                    </a:solidFill>
                  </a:tcPr>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0,000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ton</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xmlns="" val="156352620"/>
                  </a:ext>
                </a:extLst>
              </a:tr>
              <a:tr h="244709">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Wf</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1">
                        <a:lumMod val="40000"/>
                        <a:lumOff val="60000"/>
                      </a:schemeClr>
                    </a:solidFill>
                  </a:tcPr>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0,273</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ton</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xmlns="" val="632104003"/>
                  </a:ext>
                </a:extLst>
              </a:tr>
              <a:tr h="244709">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Wa</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1">
                        <a:lumMod val="40000"/>
                        <a:lumOff val="60000"/>
                      </a:schemeClr>
                    </a:solidFill>
                  </a:tcPr>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100,000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ton</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xmlns="" val="4113962681"/>
                  </a:ext>
                </a:extLst>
              </a:tr>
              <a:tr h="244709">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Pmax</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1">
                        <a:lumMod val="40000"/>
                        <a:lumOff val="60000"/>
                      </a:schemeClr>
                    </a:solidFill>
                  </a:tcPr>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0,585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ton</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xmlns="" val="67519700"/>
                  </a:ext>
                </a:extLst>
              </a:tr>
              <a:tr h="244709">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Sv</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1">
                        <a:lumMod val="40000"/>
                        <a:lumOff val="60000"/>
                      </a:schemeClr>
                    </a:solidFill>
                  </a:tcPr>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168,447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ton</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xmlns="" val="3780984320"/>
                  </a:ext>
                </a:extLst>
              </a:tr>
              <a:tr h="244709">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Sh</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1">
                        <a:lumMod val="40000"/>
                        <a:lumOff val="60000"/>
                      </a:schemeClr>
                    </a:solidFill>
                  </a:tcPr>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252,671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ton</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xmlns="" val="3511395715"/>
                  </a:ext>
                </a:extLst>
              </a:tr>
              <a:tr h="244709">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Ws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1">
                        <a:lumMod val="40000"/>
                        <a:lumOff val="60000"/>
                      </a:schemeClr>
                    </a:solidFill>
                  </a:tcPr>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49,911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ton</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xmlns="" val="4202156078"/>
                  </a:ext>
                </a:extLst>
              </a:tr>
              <a:tr h="244709">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Wsa</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1">
                        <a:lumMod val="40000"/>
                        <a:lumOff val="60000"/>
                      </a:schemeClr>
                    </a:solidFill>
                  </a:tcPr>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92,143</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ton</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xmlns="" val="119262088"/>
                  </a:ext>
                </a:extLst>
              </a:tr>
            </a:tbl>
          </a:graphicData>
        </a:graphic>
      </p:graphicFrame>
      <p:sp>
        <p:nvSpPr>
          <p:cNvPr id="8" name="Marcador de fecha 7"/>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2344878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6428014"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DISEÑO DE OBRAS HIDRÁULICAS</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368300" y="576319"/>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Presa Vertedora</a:t>
            </a:r>
            <a:endParaRPr lang="en-US" sz="2400" b="1" i="1" dirty="0">
              <a:latin typeface="Times New Roman" panose="02020603050405020304" pitchFamily="18" charset="0"/>
              <a:cs typeface="Times New Roman" panose="02020603050405020304" pitchFamily="18" charset="0"/>
            </a:endParaRPr>
          </a:p>
        </p:txBody>
      </p:sp>
      <p:sp>
        <p:nvSpPr>
          <p:cNvPr id="17" name="Rectángulo 16"/>
          <p:cNvSpPr/>
          <p:nvPr/>
        </p:nvSpPr>
        <p:spPr>
          <a:xfrm>
            <a:off x="368300" y="1152637"/>
            <a:ext cx="6463574" cy="861774"/>
          </a:xfrm>
          <a:prstGeom prst="rect">
            <a:avLst/>
          </a:prstGeom>
        </p:spPr>
        <p:txBody>
          <a:bodyPr wrap="square">
            <a:spAutoFit/>
          </a:bodyPr>
          <a:lstStyle/>
          <a:p>
            <a:r>
              <a:rPr lang="es-MX" sz="1600" dirty="0" smtClean="0">
                <a:latin typeface="Times New Roman" panose="02020603050405020304" pitchFamily="18" charset="0"/>
                <a:cs typeface="Times New Roman" panose="02020603050405020304" pitchFamily="18" charset="0"/>
              </a:rPr>
              <a:t>Cálculo de coeficientes de estabilidad: seguridad al deslizamiento, se lo realizó según las </a:t>
            </a:r>
            <a:r>
              <a:rPr lang="es-MX" sz="1600" dirty="0">
                <a:latin typeface="Times New Roman" panose="02020603050405020304" pitchFamily="18" charset="0"/>
                <a:cs typeface="Times New Roman" panose="02020603050405020304" pitchFamily="18" charset="0"/>
              </a:rPr>
              <a:t>normas NTS-2 (2011) y recogidas en </a:t>
            </a:r>
            <a:r>
              <a:rPr lang="es-MX" sz="1600" dirty="0" smtClean="0">
                <a:latin typeface="Times New Roman" panose="02020603050405020304" pitchFamily="18" charset="0"/>
                <a:cs typeface="Times New Roman" panose="02020603050405020304" pitchFamily="18" charset="0"/>
              </a:rPr>
              <a:t>las </a:t>
            </a:r>
            <a:r>
              <a:rPr lang="en-US" sz="1600" dirty="0" smtClean="0">
                <a:latin typeface="Times New Roman" panose="02020603050405020304" pitchFamily="18" charset="0"/>
                <a:cs typeface="Times New Roman" panose="02020603050405020304" pitchFamily="18" charset="0"/>
              </a:rPr>
              <a:t>recomendaciones </a:t>
            </a:r>
            <a:r>
              <a:rPr lang="en-US" sz="1600" dirty="0">
                <a:latin typeface="Times New Roman" panose="02020603050405020304" pitchFamily="18" charset="0"/>
                <a:cs typeface="Times New Roman" panose="02020603050405020304" pitchFamily="18" charset="0"/>
              </a:rPr>
              <a:t>del SPANCOLD (2017</a:t>
            </a:r>
            <a:r>
              <a:rPr lang="en-US" sz="1600" dirty="0" smtClean="0">
                <a:latin typeface="Times New Roman" panose="02020603050405020304" pitchFamily="18" charset="0"/>
                <a:cs typeface="Times New Roman" panose="02020603050405020304" pitchFamily="18" charset="0"/>
              </a:rPr>
              <a:t>)</a:t>
            </a:r>
            <a:r>
              <a:rPr lang="es-MX" sz="1600" dirty="0" smtClean="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
        <p:nvSpPr>
          <p:cNvPr id="5" name="Rectángulo 4"/>
          <p:cNvSpPr/>
          <p:nvPr/>
        </p:nvSpPr>
        <p:spPr>
          <a:xfrm>
            <a:off x="403860" y="2177534"/>
            <a:ext cx="4865434" cy="338554"/>
          </a:xfrm>
          <a:prstGeom prst="rect">
            <a:avLst/>
          </a:prstGeom>
        </p:spPr>
        <p:txBody>
          <a:bodyPr wrap="none">
            <a:spAutoFit/>
          </a:bodyPr>
          <a:lstStyle/>
          <a:p>
            <a:r>
              <a:rPr lang="es-MX" sz="1600" b="1" dirty="0">
                <a:latin typeface="Times New Roman" panose="02020603050405020304" pitchFamily="18" charset="0"/>
                <a:cs typeface="Times New Roman" panose="02020603050405020304" pitchFamily="18" charset="0"/>
              </a:rPr>
              <a:t>Combinación de fuerzas en situaciones Normales </a:t>
            </a:r>
            <a:r>
              <a:rPr lang="es-MX" sz="1600" dirty="0">
                <a:latin typeface="Times New Roman" panose="02020603050405020304" pitchFamily="18" charset="0"/>
                <a:cs typeface="Times New Roman" panose="02020603050405020304" pitchFamily="18" charset="0"/>
              </a:rPr>
              <a:t>(</a:t>
            </a:r>
            <a:r>
              <a:rPr lang="es-MX" sz="1600" b="1" dirty="0">
                <a:latin typeface="Times New Roman" panose="02020603050405020304" pitchFamily="18" charset="0"/>
                <a:cs typeface="Times New Roman" panose="02020603050405020304" pitchFamily="18" charset="0"/>
              </a:rPr>
              <a:t>N</a:t>
            </a:r>
            <a:r>
              <a:rPr lang="es-MX"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9" name="Rectángulo 8"/>
          <p:cNvSpPr/>
          <p:nvPr/>
        </p:nvSpPr>
        <p:spPr>
          <a:xfrm>
            <a:off x="403860" y="2546866"/>
            <a:ext cx="6096000" cy="830997"/>
          </a:xfrm>
          <a:prstGeom prst="rect">
            <a:avLst/>
          </a:prstGeom>
        </p:spPr>
        <p:txBody>
          <a:bodyPr>
            <a:spAutoFit/>
          </a:bodyPr>
          <a:lstStyle/>
          <a:p>
            <a:r>
              <a:rPr lang="es-MX" sz="1600" b="1" dirty="0">
                <a:latin typeface="Times New Roman" panose="02020603050405020304" pitchFamily="18" charset="0"/>
                <a:cs typeface="Times New Roman" panose="02020603050405020304" pitchFamily="18" charset="0"/>
              </a:rPr>
              <a:t>N21</a:t>
            </a:r>
            <a:r>
              <a:rPr lang="es-MX" sz="1600" dirty="0">
                <a:latin typeface="Times New Roman" panose="02020603050405020304" pitchFamily="18" charset="0"/>
                <a:cs typeface="Times New Roman" panose="02020603050405020304" pitchFamily="18" charset="0"/>
              </a:rPr>
              <a:t>: Peso propio + Empuje hidrostático en el nivel normal (NMN) </a:t>
            </a:r>
            <a:r>
              <a:rPr lang="es-MX" sz="1600" dirty="0" smtClean="0">
                <a:latin typeface="Times New Roman" panose="02020603050405020304" pitchFamily="18" charset="0"/>
                <a:cs typeface="Times New Roman" panose="02020603050405020304" pitchFamily="18" charset="0"/>
              </a:rPr>
              <a:t>(NAMO</a:t>
            </a:r>
            <a:r>
              <a:rPr lang="es-MX" sz="1600" dirty="0">
                <a:latin typeface="Times New Roman" panose="02020603050405020304" pitchFamily="18" charset="0"/>
                <a:cs typeface="Times New Roman" panose="02020603050405020304" pitchFamily="18" charset="0"/>
              </a:rPr>
              <a:t>) + Subpresión + </a:t>
            </a:r>
            <a:r>
              <a:rPr lang="es-MX" sz="1600" dirty="0" smtClean="0">
                <a:latin typeface="Times New Roman" panose="02020603050405020304" pitchFamily="18" charset="0"/>
                <a:cs typeface="Times New Roman" panose="02020603050405020304" pitchFamily="18" charset="0"/>
              </a:rPr>
              <a:t>Empuje sedimentos </a:t>
            </a:r>
            <a:r>
              <a:rPr lang="es-MX" sz="1600" dirty="0">
                <a:latin typeface="Times New Roman" panose="02020603050405020304" pitchFamily="18" charset="0"/>
                <a:cs typeface="Times New Roman" panose="02020603050405020304" pitchFamily="18" charset="0"/>
              </a:rPr>
              <a:t>+ Efectos térmicos + Ola máxima en el nivel normal (NAMO).</a:t>
            </a:r>
            <a:endParaRPr lang="en-US" sz="1600" dirty="0">
              <a:latin typeface="Times New Roman" panose="02020603050405020304" pitchFamily="18" charset="0"/>
              <a:cs typeface="Times New Roman" panose="02020603050405020304" pitchFamily="18" charset="0"/>
            </a:endParaRPr>
          </a:p>
        </p:txBody>
      </p:sp>
      <p:sp>
        <p:nvSpPr>
          <p:cNvPr id="10" name="Rectángulo 9"/>
          <p:cNvSpPr/>
          <p:nvPr/>
        </p:nvSpPr>
        <p:spPr>
          <a:xfrm>
            <a:off x="368300" y="4262979"/>
            <a:ext cx="6096000" cy="338554"/>
          </a:xfrm>
          <a:prstGeom prst="rect">
            <a:avLst/>
          </a:prstGeom>
        </p:spPr>
        <p:txBody>
          <a:bodyPr>
            <a:spAutoFit/>
          </a:bodyPr>
          <a:lstStyle/>
          <a:p>
            <a:r>
              <a:rPr lang="es-MX" sz="1600" b="1" dirty="0">
                <a:latin typeface="Times New Roman" panose="02020603050405020304" pitchFamily="18" charset="0"/>
                <a:cs typeface="Times New Roman" panose="02020603050405020304" pitchFamily="18" charset="0"/>
              </a:rPr>
              <a:t>Combinación de fuerzas en situaciones Accidentales </a:t>
            </a:r>
            <a:r>
              <a:rPr lang="es-MX" sz="1600" dirty="0">
                <a:latin typeface="Times New Roman" panose="02020603050405020304" pitchFamily="18" charset="0"/>
                <a:cs typeface="Times New Roman" panose="02020603050405020304" pitchFamily="18" charset="0"/>
              </a:rPr>
              <a:t>(</a:t>
            </a:r>
            <a:r>
              <a:rPr lang="es-MX" sz="1600" b="1" dirty="0">
                <a:latin typeface="Times New Roman" panose="02020603050405020304" pitchFamily="18" charset="0"/>
                <a:cs typeface="Times New Roman" panose="02020603050405020304" pitchFamily="18" charset="0"/>
              </a:rPr>
              <a:t>A</a:t>
            </a:r>
            <a:r>
              <a:rPr lang="es-MX"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11" name="Rectángulo 10"/>
          <p:cNvSpPr/>
          <p:nvPr/>
        </p:nvSpPr>
        <p:spPr>
          <a:xfrm>
            <a:off x="403860" y="4602815"/>
            <a:ext cx="6096000" cy="584775"/>
          </a:xfrm>
          <a:prstGeom prst="rect">
            <a:avLst/>
          </a:prstGeom>
        </p:spPr>
        <p:txBody>
          <a:bodyPr>
            <a:spAutoFit/>
          </a:bodyPr>
          <a:lstStyle/>
          <a:p>
            <a:r>
              <a:rPr lang="es-MX" sz="1600" b="1" dirty="0">
                <a:latin typeface="Times New Roman" panose="02020603050405020304" pitchFamily="18" charset="0"/>
                <a:cs typeface="Times New Roman" panose="02020603050405020304" pitchFamily="18" charset="0"/>
              </a:rPr>
              <a:t>A23</a:t>
            </a:r>
            <a:r>
              <a:rPr lang="es-MX" sz="1600" dirty="0">
                <a:latin typeface="Times New Roman" panose="02020603050405020304" pitchFamily="18" charset="0"/>
                <a:cs typeface="Times New Roman" panose="02020603050405020304" pitchFamily="18" charset="0"/>
              </a:rPr>
              <a:t>: Peso propio + Empuje hidrostático (NAMO) + Subpresión + Efecto sísmico de proyecto + </a:t>
            </a:r>
            <a:r>
              <a:rPr lang="es-MX" sz="1600" dirty="0" smtClean="0">
                <a:latin typeface="Times New Roman" panose="02020603050405020304" pitchFamily="18" charset="0"/>
                <a:cs typeface="Times New Roman" panose="02020603050405020304" pitchFamily="18" charset="0"/>
              </a:rPr>
              <a:t>Empuje </a:t>
            </a:r>
            <a:r>
              <a:rPr lang="es-EC" sz="1600" dirty="0" smtClean="0">
                <a:latin typeface="Times New Roman" panose="02020603050405020304" pitchFamily="18" charset="0"/>
                <a:cs typeface="Times New Roman" panose="02020603050405020304" pitchFamily="18" charset="0"/>
              </a:rPr>
              <a:t>sedimentos</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 Ola </a:t>
            </a:r>
            <a:r>
              <a:rPr lang="es-EC" sz="1600" dirty="0" smtClean="0">
                <a:latin typeface="Times New Roman" panose="02020603050405020304" pitchFamily="18" charset="0"/>
                <a:cs typeface="Times New Roman" panose="02020603050405020304" pitchFamily="18" charset="0"/>
              </a:rPr>
              <a:t>sísmica</a:t>
            </a:r>
            <a:r>
              <a:rPr lang="en-US" sz="1600"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graphicFrame>
        <p:nvGraphicFramePr>
          <p:cNvPr id="12" name="Tabla 11"/>
          <p:cNvGraphicFramePr>
            <a:graphicFrameLocks noGrp="1"/>
          </p:cNvGraphicFramePr>
          <p:nvPr/>
        </p:nvGraphicFramePr>
        <p:xfrm>
          <a:off x="2584450" y="-19399250"/>
          <a:ext cx="7023099" cy="200025"/>
        </p:xfrm>
        <a:graphic>
          <a:graphicData uri="http://schemas.openxmlformats.org/drawingml/2006/table">
            <a:tbl>
              <a:tblPr>
                <a:tableStyleId>{5C22544A-7EE6-4342-B048-85BDC9FD1C3A}</a:tableStyleId>
              </a:tblPr>
              <a:tblGrid>
                <a:gridCol w="4202424">
                  <a:extLst>
                    <a:ext uri="{9D8B030D-6E8A-4147-A177-3AD203B41FA5}">
                      <a16:colId xmlns:a16="http://schemas.microsoft.com/office/drawing/2014/main" xmlns="" val="4172689253"/>
                    </a:ext>
                  </a:extLst>
                </a:gridCol>
                <a:gridCol w="1575512">
                  <a:extLst>
                    <a:ext uri="{9D8B030D-6E8A-4147-A177-3AD203B41FA5}">
                      <a16:colId xmlns:a16="http://schemas.microsoft.com/office/drawing/2014/main" xmlns="" val="2068462370"/>
                    </a:ext>
                  </a:extLst>
                </a:gridCol>
                <a:gridCol w="1245163">
                  <a:extLst>
                    <a:ext uri="{9D8B030D-6E8A-4147-A177-3AD203B41FA5}">
                      <a16:colId xmlns:a16="http://schemas.microsoft.com/office/drawing/2014/main" xmlns="" val="1175456985"/>
                    </a:ext>
                  </a:extLst>
                </a:gridCol>
              </a:tblGrid>
              <a:tr h="200025">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1100" u="none" strike="noStrike" dirty="0">
                          <a:effectLst/>
                        </a:rPr>
                        <a:t>8,815</a:t>
                      </a:r>
                      <a:endParaRPr lang="en-US" sz="1100" b="0" i="0" u="none" strike="noStrike" dirty="0">
                        <a:solidFill>
                          <a:srgbClr val="000000"/>
                        </a:solidFill>
                        <a:effectLst/>
                        <a:latin typeface="Times New Roman" panose="02020603050405020304" pitchFamily="18" charset="0"/>
                      </a:endParaRPr>
                    </a:p>
                  </a:txBody>
                  <a:tcPr marL="0" marR="0" marT="0" marB="0" anchor="b"/>
                </a:tc>
                <a:tc>
                  <a:txBody>
                    <a:bodyPr/>
                    <a:lstStyle/>
                    <a:p>
                      <a:pPr algn="l" fontAlgn="b"/>
                      <a:r>
                        <a:rPr lang="en-US" sz="1100" u="none" strike="noStrike" dirty="0">
                          <a:effectLst/>
                        </a:rPr>
                        <a:t>CUMPLE</a:t>
                      </a:r>
                      <a:endParaRPr lang="en-US" sz="1100" b="0" i="0" u="none" strike="noStrike" dirty="0">
                        <a:solidFill>
                          <a:srgbClr val="000000"/>
                        </a:solidFill>
                        <a:effectLst/>
                        <a:latin typeface="Times New Roman" panose="02020603050405020304" pitchFamily="18" charset="0"/>
                      </a:endParaRPr>
                    </a:p>
                  </a:txBody>
                  <a:tcPr marL="0" marR="0" marT="0" marB="0" anchor="b"/>
                </a:tc>
                <a:extLst>
                  <a:ext uri="{0D108BD9-81ED-4DB2-BD59-A6C34878D82A}">
                    <a16:rowId xmlns:a16="http://schemas.microsoft.com/office/drawing/2014/main" xmlns="" val="746208851"/>
                  </a:ext>
                </a:extLst>
              </a:tr>
            </a:tbl>
          </a:graphicData>
        </a:graphic>
      </p:graphicFrame>
      <mc:AlternateContent xmlns:mc="http://schemas.openxmlformats.org/markup-compatibility/2006" xmlns:a14="http://schemas.microsoft.com/office/drawing/2010/main">
        <mc:Choice Requires="a14">
          <p:sp>
            <p:nvSpPr>
              <p:cNvPr id="14" name="CuadroTexto 59">
                <a:extLst>
                  <a:ext uri="{FF2B5EF4-FFF2-40B4-BE49-F238E27FC236}">
                    <a16:creationId xmlns:a16="http://schemas.microsoft.com/office/drawing/2014/main" xmlns="" id="{00000000-0008-0000-0600-00003C000000}"/>
                  </a:ext>
                </a:extLst>
              </p:cNvPr>
              <p:cNvSpPr txBox="1"/>
              <p:nvPr/>
            </p:nvSpPr>
            <p:spPr>
              <a:xfrm>
                <a:off x="8421688" y="26085800"/>
                <a:ext cx="385762" cy="171450"/>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s-EC" sz="1100" b="1" i="1">
                              <a:latin typeface="Cambria Math"/>
                            </a:rPr>
                          </m:ctrlPr>
                        </m:sSubPr>
                        <m:e>
                          <m:r>
                            <a:rPr lang="es-EC" sz="1100" b="1" i="0">
                              <a:latin typeface="Cambria Math" panose="02040503050406030204" pitchFamily="18" charset="0"/>
                            </a:rPr>
                            <m:t>𝐤</m:t>
                          </m:r>
                        </m:e>
                        <m:sub>
                          <m:r>
                            <a:rPr lang="es-EC" sz="1100" b="1" i="0">
                              <a:latin typeface="Cambria Math" panose="02040503050406030204" pitchFamily="18" charset="0"/>
                            </a:rPr>
                            <m:t>𝐬𝐝</m:t>
                          </m:r>
                        </m:sub>
                      </m:sSub>
                      <m:r>
                        <a:rPr lang="es-EC" sz="1100" b="1" i="0">
                          <a:latin typeface="Cambria Math" panose="02040503050406030204" pitchFamily="18" charset="0"/>
                        </a:rPr>
                        <m:t>=</m:t>
                      </m:r>
                    </m:oMath>
                  </m:oMathPara>
                </a14:m>
                <a:endParaRPr lang="es-EC" sz="1100" b="1" i="0" dirty="0"/>
              </a:p>
            </p:txBody>
          </p:sp>
        </mc:Choice>
        <mc:Fallback xmlns="">
          <p:sp>
            <p:nvSpPr>
              <p:cNvPr id="14" name="CuadroTexto 59">
                <a:extLst>
                  <a:ext uri="{FF2B5EF4-FFF2-40B4-BE49-F238E27FC236}">
                    <a16:creationId xmlns:a16="http://schemas.microsoft.com/office/drawing/2014/main" id="{00000000-0008-0000-0600-00003C000000}"/>
                  </a:ext>
                </a:extLst>
              </p:cNvPr>
              <p:cNvSpPr txBox="1">
                <a:spLocks noRot="1" noChangeAspect="1" noMove="1" noResize="1" noEditPoints="1" noAdjustHandles="1" noChangeArrowheads="1" noChangeShapeType="1" noTextEdit="1"/>
              </p:cNvSpPr>
              <p:nvPr/>
            </p:nvSpPr>
            <p:spPr>
              <a:xfrm>
                <a:off x="8421688" y="26085800"/>
                <a:ext cx="385762" cy="171450"/>
              </a:xfrm>
              <a:prstGeom prst="rect">
                <a:avLst/>
              </a:prstGeom>
              <a:blipFill>
                <a:blip r:embed="rId2"/>
                <a:stretch>
                  <a:fillRect l="-9524" r="-3175" b="-21429"/>
                </a:stretch>
              </a:blipFill>
            </p:spPr>
            <p:txBody>
              <a:bodyPr/>
              <a:lstStyle/>
              <a:p>
                <a:r>
                  <a:rPr lang="en-US">
                    <a:noFill/>
                  </a:rPr>
                  <a:t> </a:t>
                </a:r>
              </a:p>
            </p:txBody>
          </p:sp>
        </mc:Fallback>
      </mc:AlternateContent>
      <p:graphicFrame>
        <p:nvGraphicFramePr>
          <p:cNvPr id="13" name="Tabla 12"/>
          <p:cNvGraphicFramePr>
            <a:graphicFrameLocks noGrp="1"/>
          </p:cNvGraphicFramePr>
          <p:nvPr/>
        </p:nvGraphicFramePr>
        <p:xfrm>
          <a:off x="2584450" y="-19399250"/>
          <a:ext cx="7023099" cy="200025"/>
        </p:xfrm>
        <a:graphic>
          <a:graphicData uri="http://schemas.openxmlformats.org/drawingml/2006/table">
            <a:tbl>
              <a:tblPr>
                <a:tableStyleId>{5C22544A-7EE6-4342-B048-85BDC9FD1C3A}</a:tableStyleId>
              </a:tblPr>
              <a:tblGrid>
                <a:gridCol w="4202424">
                  <a:extLst>
                    <a:ext uri="{9D8B030D-6E8A-4147-A177-3AD203B41FA5}">
                      <a16:colId xmlns:a16="http://schemas.microsoft.com/office/drawing/2014/main" xmlns="" val="4070685211"/>
                    </a:ext>
                  </a:extLst>
                </a:gridCol>
                <a:gridCol w="1575512">
                  <a:extLst>
                    <a:ext uri="{9D8B030D-6E8A-4147-A177-3AD203B41FA5}">
                      <a16:colId xmlns:a16="http://schemas.microsoft.com/office/drawing/2014/main" xmlns="" val="507325963"/>
                    </a:ext>
                  </a:extLst>
                </a:gridCol>
                <a:gridCol w="1245163">
                  <a:extLst>
                    <a:ext uri="{9D8B030D-6E8A-4147-A177-3AD203B41FA5}">
                      <a16:colId xmlns:a16="http://schemas.microsoft.com/office/drawing/2014/main" xmlns="" val="1059715256"/>
                    </a:ext>
                  </a:extLst>
                </a:gridCol>
              </a:tblGrid>
              <a:tr h="200025">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1100" u="none" strike="noStrike" dirty="0">
                          <a:effectLst/>
                        </a:rPr>
                        <a:t>8,815</a:t>
                      </a:r>
                      <a:endParaRPr lang="en-US" sz="1100" b="0" i="0" u="none" strike="noStrike" dirty="0">
                        <a:solidFill>
                          <a:srgbClr val="000000"/>
                        </a:solidFill>
                        <a:effectLst/>
                        <a:latin typeface="Times New Roman" panose="02020603050405020304" pitchFamily="18" charset="0"/>
                      </a:endParaRPr>
                    </a:p>
                  </a:txBody>
                  <a:tcPr marL="0" marR="0" marT="0" marB="0" anchor="b"/>
                </a:tc>
                <a:tc>
                  <a:txBody>
                    <a:bodyPr/>
                    <a:lstStyle/>
                    <a:p>
                      <a:pPr algn="l" fontAlgn="b"/>
                      <a:r>
                        <a:rPr lang="en-US" sz="1100" u="none" strike="noStrike" dirty="0">
                          <a:effectLst/>
                        </a:rPr>
                        <a:t>CUMPLE</a:t>
                      </a:r>
                      <a:endParaRPr lang="en-US" sz="1100" b="0" i="0" u="none" strike="noStrike" dirty="0">
                        <a:solidFill>
                          <a:srgbClr val="000000"/>
                        </a:solidFill>
                        <a:effectLst/>
                        <a:latin typeface="Times New Roman" panose="02020603050405020304" pitchFamily="18" charset="0"/>
                      </a:endParaRPr>
                    </a:p>
                  </a:txBody>
                  <a:tcPr marL="0" marR="0" marT="0" marB="0" anchor="b"/>
                </a:tc>
                <a:extLst>
                  <a:ext uri="{0D108BD9-81ED-4DB2-BD59-A6C34878D82A}">
                    <a16:rowId xmlns:a16="http://schemas.microsoft.com/office/drawing/2014/main" xmlns="" val="2343787405"/>
                  </a:ext>
                </a:extLst>
              </a:tr>
            </a:tbl>
          </a:graphicData>
        </a:graphic>
      </p:graphicFrame>
      <mc:AlternateContent xmlns:mc="http://schemas.openxmlformats.org/markup-compatibility/2006" xmlns:a14="http://schemas.microsoft.com/office/drawing/2010/main">
        <mc:Choice Requires="a14">
          <p:sp>
            <p:nvSpPr>
              <p:cNvPr id="16" name="CuadroTexto 59">
                <a:extLst>
                  <a:ext uri="{FF2B5EF4-FFF2-40B4-BE49-F238E27FC236}">
                    <a16:creationId xmlns:a16="http://schemas.microsoft.com/office/drawing/2014/main" xmlns="" id="{00000000-0008-0000-0600-00003C000000}"/>
                  </a:ext>
                </a:extLst>
              </p:cNvPr>
              <p:cNvSpPr txBox="1"/>
              <p:nvPr/>
            </p:nvSpPr>
            <p:spPr>
              <a:xfrm>
                <a:off x="8421688" y="26085800"/>
                <a:ext cx="385762" cy="171450"/>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s-EC" sz="1100" b="1" i="1">
                              <a:latin typeface="Cambria Math"/>
                            </a:rPr>
                          </m:ctrlPr>
                        </m:sSubPr>
                        <m:e>
                          <m:r>
                            <a:rPr lang="es-EC" sz="1100" b="1" i="0">
                              <a:latin typeface="Cambria Math" panose="02040503050406030204" pitchFamily="18" charset="0"/>
                            </a:rPr>
                            <m:t>𝐤</m:t>
                          </m:r>
                        </m:e>
                        <m:sub>
                          <m:r>
                            <a:rPr lang="es-EC" sz="1100" b="1" i="0">
                              <a:latin typeface="Cambria Math" panose="02040503050406030204" pitchFamily="18" charset="0"/>
                            </a:rPr>
                            <m:t>𝐬𝐝</m:t>
                          </m:r>
                        </m:sub>
                      </m:sSub>
                      <m:r>
                        <a:rPr lang="es-EC" sz="1100" b="1" i="0">
                          <a:latin typeface="Cambria Math" panose="02040503050406030204" pitchFamily="18" charset="0"/>
                        </a:rPr>
                        <m:t>=</m:t>
                      </m:r>
                    </m:oMath>
                  </m:oMathPara>
                </a14:m>
                <a:endParaRPr lang="es-EC" sz="1100" b="1" i="0" dirty="0"/>
              </a:p>
            </p:txBody>
          </p:sp>
        </mc:Choice>
        <mc:Fallback xmlns="">
          <p:sp>
            <p:nvSpPr>
              <p:cNvPr id="16" name="CuadroTexto 59">
                <a:extLst>
                  <a:ext uri="{FF2B5EF4-FFF2-40B4-BE49-F238E27FC236}">
                    <a16:creationId xmlns:a16="http://schemas.microsoft.com/office/drawing/2014/main" id="{00000000-0008-0000-0600-00003C000000}"/>
                  </a:ext>
                </a:extLst>
              </p:cNvPr>
              <p:cNvSpPr txBox="1">
                <a:spLocks noRot="1" noChangeAspect="1" noMove="1" noResize="1" noEditPoints="1" noAdjustHandles="1" noChangeArrowheads="1" noChangeShapeType="1" noTextEdit="1"/>
              </p:cNvSpPr>
              <p:nvPr/>
            </p:nvSpPr>
            <p:spPr>
              <a:xfrm>
                <a:off x="8421688" y="26085800"/>
                <a:ext cx="385762" cy="171450"/>
              </a:xfrm>
              <a:prstGeom prst="rect">
                <a:avLst/>
              </a:prstGeom>
              <a:blipFill>
                <a:blip r:embed="rId2"/>
                <a:stretch>
                  <a:fillRect l="-9524" r="-3175" b="-21429"/>
                </a:stretch>
              </a:blipFill>
            </p:spPr>
            <p:txBody>
              <a:bodyPr/>
              <a:lstStyle/>
              <a:p>
                <a:r>
                  <a:rPr lang="en-US">
                    <a:noFill/>
                  </a:rPr>
                  <a:t> </a:t>
                </a:r>
              </a:p>
            </p:txBody>
          </p:sp>
        </mc:Fallback>
      </mc:AlternateContent>
      <p:graphicFrame>
        <p:nvGraphicFramePr>
          <p:cNvPr id="15" name="Tabla 14"/>
          <p:cNvGraphicFramePr>
            <a:graphicFrameLocks noGrp="1"/>
          </p:cNvGraphicFramePr>
          <p:nvPr/>
        </p:nvGraphicFramePr>
        <p:xfrm>
          <a:off x="2584450" y="-19369088"/>
          <a:ext cx="7023099" cy="390525"/>
        </p:xfrm>
        <a:graphic>
          <a:graphicData uri="http://schemas.openxmlformats.org/drawingml/2006/table">
            <a:tbl>
              <a:tblPr>
                <a:tableStyleId>{5C22544A-7EE6-4342-B048-85BDC9FD1C3A}</a:tableStyleId>
              </a:tblPr>
              <a:tblGrid>
                <a:gridCol w="4202424">
                  <a:extLst>
                    <a:ext uri="{9D8B030D-6E8A-4147-A177-3AD203B41FA5}">
                      <a16:colId xmlns:a16="http://schemas.microsoft.com/office/drawing/2014/main" xmlns="" val="2849625026"/>
                    </a:ext>
                  </a:extLst>
                </a:gridCol>
                <a:gridCol w="1575512">
                  <a:extLst>
                    <a:ext uri="{9D8B030D-6E8A-4147-A177-3AD203B41FA5}">
                      <a16:colId xmlns:a16="http://schemas.microsoft.com/office/drawing/2014/main" xmlns="" val="1513417207"/>
                    </a:ext>
                  </a:extLst>
                </a:gridCol>
                <a:gridCol w="1245163">
                  <a:extLst>
                    <a:ext uri="{9D8B030D-6E8A-4147-A177-3AD203B41FA5}">
                      <a16:colId xmlns:a16="http://schemas.microsoft.com/office/drawing/2014/main" xmlns="" val="1203356089"/>
                    </a:ext>
                  </a:extLst>
                </a:gridCol>
              </a:tblGrid>
              <a:tr h="190500">
                <a:tc>
                  <a:txBody>
                    <a:bodyPr/>
                    <a:lstStyle/>
                    <a:p>
                      <a:pPr algn="ctr" fontAlgn="b"/>
                      <a:r>
                        <a:rPr lang="en-US" sz="1100" u="none" strike="noStrike" dirty="0">
                          <a:effectLst/>
                        </a:rPr>
                        <a:t>N [ton] = </a:t>
                      </a:r>
                      <a:endParaRPr lang="en-US" sz="1100" b="1" i="0" u="none" strike="noStrike" dirty="0">
                        <a:solidFill>
                          <a:srgbClr val="000000"/>
                        </a:solidFill>
                        <a:effectLst/>
                        <a:latin typeface="Times New Roman" panose="02020603050405020304" pitchFamily="18" charset="0"/>
                      </a:endParaRPr>
                    </a:p>
                  </a:txBody>
                  <a:tcPr marL="0" marR="0" marT="0" marB="0" anchor="b"/>
                </a:tc>
                <a:tc>
                  <a:txBody>
                    <a:bodyPr/>
                    <a:lstStyle/>
                    <a:p>
                      <a:pPr algn="ctr" fontAlgn="b"/>
                      <a:r>
                        <a:rPr lang="en-US" sz="1100" u="none" strike="noStrike" dirty="0">
                          <a:effectLst/>
                        </a:rPr>
                        <a:t>1337,068</a:t>
                      </a:r>
                      <a:endParaRPr lang="en-US" sz="1100" b="0" i="0" u="none" strike="noStrike" dirty="0">
                        <a:solidFill>
                          <a:srgbClr val="000000"/>
                        </a:solidFill>
                        <a:effectLst/>
                        <a:latin typeface="Times New Roman" panose="02020603050405020304" pitchFamily="18" charset="0"/>
                      </a:endParaRPr>
                    </a:p>
                  </a:txBody>
                  <a:tcPr marL="0" marR="0" marT="0" marB="0" anchor="b"/>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tc>
                <a:extLst>
                  <a:ext uri="{0D108BD9-81ED-4DB2-BD59-A6C34878D82A}">
                    <a16:rowId xmlns:a16="http://schemas.microsoft.com/office/drawing/2014/main" xmlns="" val="2768195931"/>
                  </a:ext>
                </a:extLst>
              </a:tr>
              <a:tr h="200025">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1100" u="none" strike="noStrike" dirty="0">
                          <a:effectLst/>
                        </a:rPr>
                        <a:t>8,815</a:t>
                      </a:r>
                      <a:endParaRPr lang="en-US" sz="1100" b="0" i="0" u="none" strike="noStrike" dirty="0">
                        <a:solidFill>
                          <a:srgbClr val="000000"/>
                        </a:solidFill>
                        <a:effectLst/>
                        <a:latin typeface="Times New Roman" panose="02020603050405020304" pitchFamily="18" charset="0"/>
                      </a:endParaRPr>
                    </a:p>
                  </a:txBody>
                  <a:tcPr marL="0" marR="0" marT="0" marB="0" anchor="b"/>
                </a:tc>
                <a:tc>
                  <a:txBody>
                    <a:bodyPr/>
                    <a:lstStyle/>
                    <a:p>
                      <a:pPr algn="l" fontAlgn="b"/>
                      <a:r>
                        <a:rPr lang="en-US" sz="1100" u="none" strike="noStrike" dirty="0">
                          <a:effectLst/>
                        </a:rPr>
                        <a:t>CUMPLE</a:t>
                      </a:r>
                      <a:endParaRPr lang="en-US" sz="1100" b="0" i="0" u="none" strike="noStrike" dirty="0">
                        <a:solidFill>
                          <a:srgbClr val="000000"/>
                        </a:solidFill>
                        <a:effectLst/>
                        <a:latin typeface="Times New Roman" panose="02020603050405020304" pitchFamily="18" charset="0"/>
                      </a:endParaRPr>
                    </a:p>
                  </a:txBody>
                  <a:tcPr marL="0" marR="0" marT="0" marB="0" anchor="b"/>
                </a:tc>
                <a:extLst>
                  <a:ext uri="{0D108BD9-81ED-4DB2-BD59-A6C34878D82A}">
                    <a16:rowId xmlns:a16="http://schemas.microsoft.com/office/drawing/2014/main" xmlns="" val="3495644056"/>
                  </a:ext>
                </a:extLst>
              </a:tr>
            </a:tbl>
          </a:graphicData>
        </a:graphic>
      </p:graphicFrame>
      <mc:AlternateContent xmlns:mc="http://schemas.openxmlformats.org/markup-compatibility/2006" xmlns:a14="http://schemas.microsoft.com/office/drawing/2010/main">
        <mc:Choice Requires="a14">
          <p:sp>
            <p:nvSpPr>
              <p:cNvPr id="18" name="CuadroTexto 59">
                <a:extLst>
                  <a:ext uri="{FF2B5EF4-FFF2-40B4-BE49-F238E27FC236}">
                    <a16:creationId xmlns:a16="http://schemas.microsoft.com/office/drawing/2014/main" xmlns="" id="{00000000-0008-0000-0600-00003C000000}"/>
                  </a:ext>
                </a:extLst>
              </p:cNvPr>
              <p:cNvSpPr txBox="1"/>
              <p:nvPr/>
            </p:nvSpPr>
            <p:spPr>
              <a:xfrm>
                <a:off x="8423275" y="26055638"/>
                <a:ext cx="385763" cy="171450"/>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s-EC" sz="1100" b="1" i="1">
                              <a:latin typeface="Cambria Math"/>
                            </a:rPr>
                          </m:ctrlPr>
                        </m:sSubPr>
                        <m:e>
                          <m:r>
                            <a:rPr lang="es-EC" sz="1100" b="1" i="0">
                              <a:latin typeface="Cambria Math" panose="02040503050406030204" pitchFamily="18" charset="0"/>
                            </a:rPr>
                            <m:t>𝐤</m:t>
                          </m:r>
                        </m:e>
                        <m:sub>
                          <m:r>
                            <a:rPr lang="es-EC" sz="1100" b="1" i="0">
                              <a:latin typeface="Cambria Math" panose="02040503050406030204" pitchFamily="18" charset="0"/>
                            </a:rPr>
                            <m:t>𝐬𝐝</m:t>
                          </m:r>
                        </m:sub>
                      </m:sSub>
                      <m:r>
                        <a:rPr lang="es-EC" sz="1100" b="1" i="0">
                          <a:latin typeface="Cambria Math" panose="02040503050406030204" pitchFamily="18" charset="0"/>
                        </a:rPr>
                        <m:t>=</m:t>
                      </m:r>
                    </m:oMath>
                  </m:oMathPara>
                </a14:m>
                <a:endParaRPr lang="es-EC" sz="1100" b="1" i="0" dirty="0"/>
              </a:p>
            </p:txBody>
          </p:sp>
        </mc:Choice>
        <mc:Fallback xmlns="">
          <p:sp>
            <p:nvSpPr>
              <p:cNvPr id="18" name="CuadroTexto 59">
                <a:extLst>
                  <a:ext uri="{FF2B5EF4-FFF2-40B4-BE49-F238E27FC236}">
                    <a16:creationId xmlns:a16="http://schemas.microsoft.com/office/drawing/2014/main" id="{00000000-0008-0000-0600-00003C000000}"/>
                  </a:ext>
                </a:extLst>
              </p:cNvPr>
              <p:cNvSpPr txBox="1">
                <a:spLocks noRot="1" noChangeAspect="1" noMove="1" noResize="1" noEditPoints="1" noAdjustHandles="1" noChangeArrowheads="1" noChangeShapeType="1" noTextEdit="1"/>
              </p:cNvSpPr>
              <p:nvPr/>
            </p:nvSpPr>
            <p:spPr>
              <a:xfrm>
                <a:off x="8423275" y="26055638"/>
                <a:ext cx="385763" cy="171450"/>
              </a:xfrm>
              <a:prstGeom prst="rect">
                <a:avLst/>
              </a:prstGeom>
              <a:blipFill>
                <a:blip r:embed="rId2"/>
                <a:stretch>
                  <a:fillRect l="-9524" r="-3175" b="-21429"/>
                </a:stretch>
              </a:blipFill>
            </p:spPr>
            <p:txBody>
              <a:bodyPr/>
              <a:lstStyle/>
              <a:p>
                <a:r>
                  <a:rPr lang="en-US">
                    <a:noFill/>
                  </a:rPr>
                  <a:t> </a:t>
                </a:r>
              </a:p>
            </p:txBody>
          </p:sp>
        </mc:Fallback>
      </mc:AlternateContent>
      <p:graphicFrame>
        <p:nvGraphicFramePr>
          <p:cNvPr id="21" name="Tabla 20"/>
          <p:cNvGraphicFramePr>
            <a:graphicFrameLocks noGrp="1"/>
          </p:cNvGraphicFramePr>
          <p:nvPr>
            <p:extLst>
              <p:ext uri="{D42A27DB-BD31-4B8C-83A1-F6EECF244321}">
                <p14:modId xmlns:p14="http://schemas.microsoft.com/office/powerpoint/2010/main" val="418299278"/>
              </p:ext>
            </p:extLst>
          </p:nvPr>
        </p:nvGraphicFramePr>
        <p:xfrm>
          <a:off x="6831874" y="2459444"/>
          <a:ext cx="4549140" cy="1005840"/>
        </p:xfrm>
        <a:graphic>
          <a:graphicData uri="http://schemas.openxmlformats.org/drawingml/2006/table">
            <a:tbl>
              <a:tblPr firstRow="1" bandRow="1">
                <a:tableStyleId>{BDBED569-4797-4DF1-A0F4-6AAB3CD982D8}</a:tableStyleId>
              </a:tblPr>
              <a:tblGrid>
                <a:gridCol w="2809240">
                  <a:extLst>
                    <a:ext uri="{9D8B030D-6E8A-4147-A177-3AD203B41FA5}">
                      <a16:colId xmlns:a16="http://schemas.microsoft.com/office/drawing/2014/main" xmlns="" val="3841988776"/>
                    </a:ext>
                  </a:extLst>
                </a:gridCol>
                <a:gridCol w="1739900">
                  <a:extLst>
                    <a:ext uri="{9D8B030D-6E8A-4147-A177-3AD203B41FA5}">
                      <a16:colId xmlns:a16="http://schemas.microsoft.com/office/drawing/2014/main" xmlns="" val="3112890029"/>
                    </a:ext>
                  </a:extLst>
                </a:gridCol>
              </a:tblGrid>
              <a:tr h="170091">
                <a:tc>
                  <a:txBody>
                    <a:bodyPr/>
                    <a:lstStyle/>
                    <a:p>
                      <a:r>
                        <a:rPr lang="es-MX" sz="1600" b="1" dirty="0" smtClean="0">
                          <a:latin typeface="Times New Roman" panose="02020603050405020304" pitchFamily="18" charset="0"/>
                          <a:cs typeface="Times New Roman" panose="02020603050405020304" pitchFamily="18" charset="0"/>
                        </a:rPr>
                        <a:t>Fuerzas horizontales (T)</a:t>
                      </a:r>
                      <a:endParaRPr lang="en-US" sz="1600" b="1" dirty="0">
                        <a:latin typeface="Times New Roman" panose="02020603050405020304" pitchFamily="18" charset="0"/>
                        <a:cs typeface="Times New Roman" panose="02020603050405020304" pitchFamily="18" charset="0"/>
                      </a:endParaRPr>
                    </a:p>
                  </a:txBody>
                  <a:tcPr/>
                </a:tc>
                <a:tc>
                  <a:txBody>
                    <a:bodyPr/>
                    <a:lstStyle/>
                    <a:p>
                      <a:r>
                        <a:rPr lang="es-MX" sz="1600" b="0" dirty="0" smtClean="0">
                          <a:latin typeface="Times New Roman" panose="02020603050405020304" pitchFamily="18" charset="0"/>
                          <a:cs typeface="Times New Roman" panose="02020603050405020304" pitchFamily="18" charset="0"/>
                        </a:rPr>
                        <a:t>295,285</a:t>
                      </a:r>
                      <a:endParaRPr lang="en-US" sz="16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716910526"/>
                  </a:ext>
                </a:extLst>
              </a:tr>
              <a:tr h="170091">
                <a:tc>
                  <a:txBody>
                    <a:bodyPr/>
                    <a:lstStyle/>
                    <a:p>
                      <a:r>
                        <a:rPr lang="es-MX" sz="1600" b="1" dirty="0" smtClean="0">
                          <a:latin typeface="Times New Roman" panose="02020603050405020304" pitchFamily="18" charset="0"/>
                          <a:cs typeface="Times New Roman" panose="02020603050405020304" pitchFamily="18" charset="0"/>
                        </a:rPr>
                        <a:t>Fuerzas verticales (T)</a:t>
                      </a:r>
                      <a:endParaRPr lang="en-US" sz="1600" b="1" dirty="0">
                        <a:latin typeface="Times New Roman" panose="02020603050405020304" pitchFamily="18" charset="0"/>
                        <a:cs typeface="Times New Roman" panose="02020603050405020304" pitchFamily="18" charset="0"/>
                      </a:endParaRPr>
                    </a:p>
                  </a:txBody>
                  <a:tcPr/>
                </a:tc>
                <a:tc>
                  <a:txBody>
                    <a:bodyPr/>
                    <a:lstStyle/>
                    <a:p>
                      <a:r>
                        <a:rPr lang="es-MX" sz="1600" b="0" dirty="0" smtClean="0">
                          <a:latin typeface="Times New Roman" panose="02020603050405020304" pitchFamily="18" charset="0"/>
                          <a:cs typeface="Times New Roman" panose="02020603050405020304" pitchFamily="18" charset="0"/>
                        </a:rPr>
                        <a:t>1337,07</a:t>
                      </a:r>
                      <a:endParaRPr lang="en-US" sz="16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4188213413"/>
                  </a:ext>
                </a:extLst>
              </a:tr>
              <a:tr h="170091">
                <a:tc>
                  <a:txBody>
                    <a:bodyPr/>
                    <a:lstStyle/>
                    <a:p>
                      <a:r>
                        <a:rPr lang="es-MX" sz="1600" b="1" dirty="0" smtClean="0">
                          <a:latin typeface="Times New Roman" panose="02020603050405020304" pitchFamily="18" charset="0"/>
                          <a:cs typeface="Times New Roman" panose="02020603050405020304" pitchFamily="18" charset="0"/>
                        </a:rPr>
                        <a:t>Ksa</a:t>
                      </a:r>
                      <a:endParaRPr lang="en-US" sz="1600" b="1" dirty="0">
                        <a:latin typeface="Times New Roman" panose="02020603050405020304" pitchFamily="18" charset="0"/>
                        <a:cs typeface="Times New Roman" panose="02020603050405020304" pitchFamily="18" charset="0"/>
                      </a:endParaRPr>
                    </a:p>
                  </a:txBody>
                  <a:tcPr/>
                </a:tc>
                <a:tc>
                  <a:txBody>
                    <a:bodyPr/>
                    <a:lstStyle/>
                    <a:p>
                      <a:r>
                        <a:rPr lang="es-MX" sz="1600" b="0" dirty="0" smtClean="0">
                          <a:latin typeface="Times New Roman" panose="02020603050405020304" pitchFamily="18" charset="0"/>
                          <a:cs typeface="Times New Roman" panose="02020603050405020304" pitchFamily="18" charset="0"/>
                        </a:rPr>
                        <a:t>8,815 &gt; 3 Cumple</a:t>
                      </a:r>
                      <a:endParaRPr lang="en-US" sz="16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762904559"/>
                  </a:ext>
                </a:extLst>
              </a:tr>
            </a:tbl>
          </a:graphicData>
        </a:graphic>
      </p:graphicFrame>
      <p:graphicFrame>
        <p:nvGraphicFramePr>
          <p:cNvPr id="22" name="Tabla 21"/>
          <p:cNvGraphicFramePr>
            <a:graphicFrameLocks noGrp="1"/>
          </p:cNvGraphicFramePr>
          <p:nvPr>
            <p:extLst>
              <p:ext uri="{D42A27DB-BD31-4B8C-83A1-F6EECF244321}">
                <p14:modId xmlns:p14="http://schemas.microsoft.com/office/powerpoint/2010/main" val="2489677919"/>
              </p:ext>
            </p:extLst>
          </p:nvPr>
        </p:nvGraphicFramePr>
        <p:xfrm>
          <a:off x="6831874" y="4483462"/>
          <a:ext cx="4549140" cy="1005840"/>
        </p:xfrm>
        <a:graphic>
          <a:graphicData uri="http://schemas.openxmlformats.org/drawingml/2006/table">
            <a:tbl>
              <a:tblPr firstRow="1" bandRow="1">
                <a:tableStyleId>{BDBED569-4797-4DF1-A0F4-6AAB3CD982D8}</a:tableStyleId>
              </a:tblPr>
              <a:tblGrid>
                <a:gridCol w="2809240">
                  <a:extLst>
                    <a:ext uri="{9D8B030D-6E8A-4147-A177-3AD203B41FA5}">
                      <a16:colId xmlns:a16="http://schemas.microsoft.com/office/drawing/2014/main" xmlns="" val="3841988776"/>
                    </a:ext>
                  </a:extLst>
                </a:gridCol>
                <a:gridCol w="1739900">
                  <a:extLst>
                    <a:ext uri="{9D8B030D-6E8A-4147-A177-3AD203B41FA5}">
                      <a16:colId xmlns:a16="http://schemas.microsoft.com/office/drawing/2014/main" xmlns="" val="3112890029"/>
                    </a:ext>
                  </a:extLst>
                </a:gridCol>
              </a:tblGrid>
              <a:tr h="170091">
                <a:tc>
                  <a:txBody>
                    <a:bodyPr/>
                    <a:lstStyle/>
                    <a:p>
                      <a:r>
                        <a:rPr lang="es-MX" sz="1600" b="1" dirty="0" smtClean="0">
                          <a:latin typeface="Times New Roman" panose="02020603050405020304" pitchFamily="18" charset="0"/>
                          <a:cs typeface="Times New Roman" panose="02020603050405020304" pitchFamily="18" charset="0"/>
                        </a:rPr>
                        <a:t>Fuerzas horizontales (T)</a:t>
                      </a:r>
                      <a:endParaRPr lang="en-US" sz="1600" b="1" dirty="0">
                        <a:latin typeface="Times New Roman" panose="02020603050405020304" pitchFamily="18" charset="0"/>
                        <a:cs typeface="Times New Roman" panose="02020603050405020304" pitchFamily="18" charset="0"/>
                      </a:endParaRPr>
                    </a:p>
                  </a:txBody>
                  <a:tcPr/>
                </a:tc>
                <a:tc>
                  <a:txBody>
                    <a:bodyPr/>
                    <a:lstStyle/>
                    <a:p>
                      <a:r>
                        <a:rPr lang="es-MX" sz="1600" b="0" dirty="0" smtClean="0">
                          <a:latin typeface="Times New Roman" panose="02020603050405020304" pitchFamily="18" charset="0"/>
                          <a:cs typeface="Times New Roman" panose="02020603050405020304" pitchFamily="18" charset="0"/>
                        </a:rPr>
                        <a:t>689,43</a:t>
                      </a:r>
                      <a:endParaRPr lang="en-US" sz="16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716910526"/>
                  </a:ext>
                </a:extLst>
              </a:tr>
              <a:tr h="170091">
                <a:tc>
                  <a:txBody>
                    <a:bodyPr/>
                    <a:lstStyle/>
                    <a:p>
                      <a:r>
                        <a:rPr lang="es-MX" sz="1600" b="1" dirty="0" smtClean="0">
                          <a:latin typeface="Times New Roman" panose="02020603050405020304" pitchFamily="18" charset="0"/>
                          <a:cs typeface="Times New Roman" panose="02020603050405020304" pitchFamily="18" charset="0"/>
                        </a:rPr>
                        <a:t>Fuerzas verticales (T)</a:t>
                      </a:r>
                      <a:endParaRPr lang="en-US" sz="1600" b="1" dirty="0">
                        <a:latin typeface="Times New Roman" panose="02020603050405020304" pitchFamily="18" charset="0"/>
                        <a:cs typeface="Times New Roman" panose="02020603050405020304" pitchFamily="18" charset="0"/>
                      </a:endParaRPr>
                    </a:p>
                  </a:txBody>
                  <a:tcPr/>
                </a:tc>
                <a:tc>
                  <a:txBody>
                    <a:bodyPr/>
                    <a:lstStyle/>
                    <a:p>
                      <a:r>
                        <a:rPr lang="es-MX" sz="1600" b="0" dirty="0" smtClean="0">
                          <a:latin typeface="Times New Roman" panose="02020603050405020304" pitchFamily="18" charset="0"/>
                          <a:cs typeface="Times New Roman" panose="02020603050405020304" pitchFamily="18" charset="0"/>
                        </a:rPr>
                        <a:t>1168,62</a:t>
                      </a:r>
                      <a:endParaRPr lang="en-US" sz="16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4188213413"/>
                  </a:ext>
                </a:extLst>
              </a:tr>
              <a:tr h="170091">
                <a:tc>
                  <a:txBody>
                    <a:bodyPr/>
                    <a:lstStyle/>
                    <a:p>
                      <a:r>
                        <a:rPr lang="es-MX" sz="1600" b="1" dirty="0" smtClean="0">
                          <a:latin typeface="Times New Roman" panose="02020603050405020304" pitchFamily="18" charset="0"/>
                          <a:cs typeface="Times New Roman" panose="02020603050405020304" pitchFamily="18" charset="0"/>
                        </a:rPr>
                        <a:t>Ksa</a:t>
                      </a:r>
                      <a:endParaRPr lang="en-US" sz="1600" b="1" dirty="0">
                        <a:latin typeface="Times New Roman" panose="02020603050405020304" pitchFamily="18" charset="0"/>
                        <a:cs typeface="Times New Roman" panose="02020603050405020304" pitchFamily="18" charset="0"/>
                      </a:endParaRPr>
                    </a:p>
                  </a:txBody>
                  <a:tcPr/>
                </a:tc>
                <a:tc>
                  <a:txBody>
                    <a:bodyPr/>
                    <a:lstStyle/>
                    <a:p>
                      <a:r>
                        <a:rPr lang="es-MX" sz="1600" b="0" dirty="0" smtClean="0">
                          <a:latin typeface="Times New Roman" panose="02020603050405020304" pitchFamily="18" charset="0"/>
                          <a:cs typeface="Times New Roman" panose="02020603050405020304" pitchFamily="18" charset="0"/>
                        </a:rPr>
                        <a:t>3,592 &gt; 3 Cumple</a:t>
                      </a:r>
                      <a:endParaRPr lang="en-US" sz="16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762904559"/>
                  </a:ext>
                </a:extLst>
              </a:tr>
            </a:tbl>
          </a:graphicData>
        </a:graphic>
      </p:graphicFrame>
      <p:sp>
        <p:nvSpPr>
          <p:cNvPr id="8" name="Marcador de fecha 7"/>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2960101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6428014"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DISEÑO DE OBRAS HIDRÁULICAS</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368300" y="576319"/>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Presa Vertedora</a:t>
            </a:r>
            <a:endParaRPr lang="en-US" sz="2400" b="1" i="1" dirty="0">
              <a:latin typeface="Times New Roman" panose="02020603050405020304" pitchFamily="18" charset="0"/>
              <a:cs typeface="Times New Roman" panose="02020603050405020304" pitchFamily="18" charset="0"/>
            </a:endParaRPr>
          </a:p>
        </p:txBody>
      </p:sp>
      <p:sp>
        <p:nvSpPr>
          <p:cNvPr id="17" name="Rectángulo 16"/>
          <p:cNvSpPr/>
          <p:nvPr/>
        </p:nvSpPr>
        <p:spPr>
          <a:xfrm>
            <a:off x="368300" y="1152637"/>
            <a:ext cx="6463574" cy="338554"/>
          </a:xfrm>
          <a:prstGeom prst="rect">
            <a:avLst/>
          </a:prstGeom>
        </p:spPr>
        <p:txBody>
          <a:bodyPr wrap="square">
            <a:spAutoFit/>
          </a:bodyPr>
          <a:lstStyle/>
          <a:p>
            <a:r>
              <a:rPr lang="es-MX" sz="1600" dirty="0" smtClean="0">
                <a:latin typeface="Times New Roman" panose="02020603050405020304" pitchFamily="18" charset="0"/>
                <a:cs typeface="Times New Roman" panose="02020603050405020304" pitchFamily="18" charset="0"/>
              </a:rPr>
              <a:t>Cálculo de esfuerzos de la presa vertedora</a:t>
            </a:r>
            <a:endParaRPr lang="en-US" sz="1600" dirty="0">
              <a:latin typeface="Times New Roman" panose="02020603050405020304" pitchFamily="18" charset="0"/>
              <a:cs typeface="Times New Roman" panose="02020603050405020304" pitchFamily="18" charset="0"/>
            </a:endParaRPr>
          </a:p>
        </p:txBody>
      </p:sp>
      <p:graphicFrame>
        <p:nvGraphicFramePr>
          <p:cNvPr id="9" name="Tabla 8"/>
          <p:cNvGraphicFramePr>
            <a:graphicFrameLocks noGrp="1"/>
          </p:cNvGraphicFramePr>
          <p:nvPr>
            <p:extLst>
              <p:ext uri="{D42A27DB-BD31-4B8C-83A1-F6EECF244321}">
                <p14:modId xmlns:p14="http://schemas.microsoft.com/office/powerpoint/2010/main" val="1006372630"/>
              </p:ext>
            </p:extLst>
          </p:nvPr>
        </p:nvGraphicFramePr>
        <p:xfrm>
          <a:off x="927100" y="2304395"/>
          <a:ext cx="3746500" cy="2336742"/>
        </p:xfrm>
        <a:graphic>
          <a:graphicData uri="http://schemas.openxmlformats.org/drawingml/2006/table">
            <a:tbl>
              <a:tblPr firstRow="1" firstCol="1" bandRow="1">
                <a:tableStyleId>{BDBED569-4797-4DF1-A0F4-6AAB3CD982D8}</a:tableStyleId>
              </a:tblPr>
              <a:tblGrid>
                <a:gridCol w="2161760">
                  <a:extLst>
                    <a:ext uri="{9D8B030D-6E8A-4147-A177-3AD203B41FA5}">
                      <a16:colId xmlns:a16="http://schemas.microsoft.com/office/drawing/2014/main" xmlns="" val="3615665084"/>
                    </a:ext>
                  </a:extLst>
                </a:gridCol>
                <a:gridCol w="1584740">
                  <a:extLst>
                    <a:ext uri="{9D8B030D-6E8A-4147-A177-3AD203B41FA5}">
                      <a16:colId xmlns:a16="http://schemas.microsoft.com/office/drawing/2014/main" xmlns="" val="1489751257"/>
                    </a:ext>
                  </a:extLst>
                </a:gridCol>
              </a:tblGrid>
              <a:tr h="259638">
                <a:tc gridSpan="2">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ESFUERZOS VERTICALES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extLst>
                  <a:ext uri="{0D108BD9-81ED-4DB2-BD59-A6C34878D82A}">
                    <a16:rowId xmlns:a16="http://schemas.microsoft.com/office/drawing/2014/main" xmlns="" val="3468194328"/>
                  </a:ext>
                </a:extLst>
              </a:tr>
              <a:tr h="259638">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σ</a:t>
                      </a:r>
                      <a:r>
                        <a:rPr lang="es-EC" sz="1200" baseline="-25000" dirty="0">
                          <a:effectLst/>
                          <a:latin typeface="Times New Roman" panose="02020603050405020304" pitchFamily="18" charset="0"/>
                          <a:cs typeface="Times New Roman" panose="02020603050405020304" pitchFamily="18" charset="0"/>
                        </a:rPr>
                        <a:t>y1 (T/m2)</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24,50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107757679"/>
                  </a:ext>
                </a:extLst>
              </a:tr>
              <a:tr h="259638">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σ</a:t>
                      </a:r>
                      <a:r>
                        <a:rPr lang="es-EC" sz="1200" baseline="-25000" dirty="0">
                          <a:effectLst/>
                          <a:latin typeface="Times New Roman" panose="02020603050405020304" pitchFamily="18" charset="0"/>
                          <a:cs typeface="Times New Roman" panose="02020603050405020304" pitchFamily="18" charset="0"/>
                        </a:rPr>
                        <a:t>y2 (T/m2)</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smtClean="0">
                          <a:effectLst/>
                          <a:latin typeface="Times New Roman" panose="02020603050405020304" pitchFamily="18" charset="0"/>
                          <a:ea typeface="+mn-ea"/>
                          <a:cs typeface="Times New Roman" panose="02020603050405020304" pitchFamily="18" charset="0"/>
                        </a:rPr>
                        <a:t>42,32</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763406761"/>
                  </a:ext>
                </a:extLst>
              </a:tr>
              <a:tr h="259638">
                <a:tc gridSpan="2">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ESFUERZOS HORIZONTALES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extLst>
                  <a:ext uri="{0D108BD9-81ED-4DB2-BD59-A6C34878D82A}">
                    <a16:rowId xmlns:a16="http://schemas.microsoft.com/office/drawing/2014/main" xmlns="" val="991580965"/>
                  </a:ext>
                </a:extLst>
              </a:tr>
              <a:tr h="259638">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σ</a:t>
                      </a:r>
                      <a:r>
                        <a:rPr lang="es-EC" sz="1200" baseline="-25000" dirty="0">
                          <a:effectLst/>
                          <a:latin typeface="Times New Roman" panose="02020603050405020304" pitchFamily="18" charset="0"/>
                          <a:cs typeface="Times New Roman" panose="02020603050405020304" pitchFamily="18" charset="0"/>
                        </a:rPr>
                        <a:t>x1 (T/m2)</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smtClean="0">
                          <a:effectLst/>
                          <a:latin typeface="Times New Roman" panose="02020603050405020304" pitchFamily="18" charset="0"/>
                          <a:ea typeface="+mn-ea"/>
                          <a:cs typeface="Times New Roman" panose="02020603050405020304" pitchFamily="18" charset="0"/>
                        </a:rPr>
                        <a:t>22,77</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880645409"/>
                  </a:ext>
                </a:extLst>
              </a:tr>
              <a:tr h="259638">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σ</a:t>
                      </a:r>
                      <a:r>
                        <a:rPr lang="es-EC" sz="1200" baseline="-25000" dirty="0">
                          <a:effectLst/>
                          <a:latin typeface="Times New Roman" panose="02020603050405020304" pitchFamily="18" charset="0"/>
                          <a:cs typeface="Times New Roman" panose="02020603050405020304" pitchFamily="18" charset="0"/>
                        </a:rPr>
                        <a:t>x2 (T/m2)</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smtClean="0">
                          <a:effectLst/>
                          <a:latin typeface="Times New Roman" panose="02020603050405020304" pitchFamily="18" charset="0"/>
                          <a:cs typeface="Times New Roman" panose="02020603050405020304" pitchFamily="18" charset="0"/>
                        </a:rPr>
                        <a:t>33,55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513010884"/>
                  </a:ext>
                </a:extLst>
              </a:tr>
              <a:tr h="259638">
                <a:tc gridSpan="2">
                  <a:txBody>
                    <a:bodyPr/>
                    <a:lstStyle/>
                    <a:p>
                      <a:pPr algn="ctr">
                        <a:lnSpc>
                          <a:spcPct val="107000"/>
                        </a:lnSpc>
                        <a:spcAft>
                          <a:spcPts val="0"/>
                        </a:spcAft>
                      </a:pPr>
                      <a:r>
                        <a:rPr lang="es-MX" sz="1200" dirty="0" smtClean="0">
                          <a:effectLst/>
                          <a:latin typeface="Times New Roman" panose="02020603050405020304" pitchFamily="18" charset="0"/>
                          <a:ea typeface="Calibri" panose="020F0502020204030204" pitchFamily="34" charset="0"/>
                          <a:cs typeface="Times New Roman" panose="02020603050405020304" pitchFamily="18" charset="0"/>
                        </a:rPr>
                        <a:t>ESFUERZOS DE CORTE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pPr algn="ctr">
                        <a:lnSpc>
                          <a:spcPct val="107000"/>
                        </a:lnSpc>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2218467728"/>
                  </a:ext>
                </a:extLst>
              </a:tr>
              <a:tr h="259638">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τ</a:t>
                      </a:r>
                      <a:r>
                        <a:rPr lang="es-EC" sz="1200" baseline="-25000" dirty="0">
                          <a:effectLst/>
                          <a:latin typeface="Times New Roman" panose="02020603050405020304" pitchFamily="18" charset="0"/>
                          <a:cs typeface="Times New Roman" panose="02020603050405020304" pitchFamily="18" charset="0"/>
                        </a:rPr>
                        <a:t>1 (T/m2)</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smtClean="0">
                          <a:effectLst/>
                          <a:latin typeface="Times New Roman" panose="02020603050405020304" pitchFamily="18" charset="0"/>
                          <a:ea typeface="+mn-ea"/>
                          <a:cs typeface="Times New Roman" panose="02020603050405020304" pitchFamily="18" charset="0"/>
                        </a:rPr>
                        <a:t>-2,23</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951529818"/>
                  </a:ext>
                </a:extLst>
              </a:tr>
              <a:tr h="259638">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τ</a:t>
                      </a:r>
                      <a:r>
                        <a:rPr lang="es-EC" sz="1200" baseline="-25000" dirty="0">
                          <a:effectLst/>
                          <a:latin typeface="Times New Roman" panose="02020603050405020304" pitchFamily="18" charset="0"/>
                          <a:cs typeface="Times New Roman" panose="02020603050405020304" pitchFamily="18" charset="0"/>
                        </a:rPr>
                        <a:t>2 (T/m2)</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smtClean="0">
                          <a:effectLst/>
                          <a:latin typeface="Times New Roman" panose="02020603050405020304" pitchFamily="18" charset="0"/>
                          <a:ea typeface="+mn-ea"/>
                          <a:cs typeface="Times New Roman" panose="02020603050405020304" pitchFamily="18" charset="0"/>
                        </a:rPr>
                        <a:t>37,96</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2677291095"/>
                  </a:ext>
                </a:extLst>
              </a:tr>
            </a:tbl>
          </a:graphicData>
        </a:graphic>
      </p:graphicFrame>
      <mc:AlternateContent xmlns:mc="http://schemas.openxmlformats.org/markup-compatibility/2006" xmlns:a14="http://schemas.microsoft.com/office/drawing/2010/main">
        <mc:Choice Requires="a14">
          <p:sp>
            <p:nvSpPr>
              <p:cNvPr id="10" name="Rectángulo 9"/>
              <p:cNvSpPr/>
              <p:nvPr/>
            </p:nvSpPr>
            <p:spPr>
              <a:xfrm>
                <a:off x="3097788" y="5080642"/>
                <a:ext cx="3458254" cy="524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𝑅𝑒𝑙𝑎𝑐𝑖</m:t>
                      </m:r>
                      <m:r>
                        <a:rPr lang="en-US" sz="1400" i="0">
                          <a:latin typeface="Cambria Math" panose="02040503050406030204" pitchFamily="18" charset="0"/>
                        </a:rPr>
                        <m:t>ó</m:t>
                      </m:r>
                      <m:r>
                        <a:rPr lang="en-US" sz="1400" i="1">
                          <a:latin typeface="Cambria Math" panose="02040503050406030204" pitchFamily="18" charset="0"/>
                        </a:rPr>
                        <m:t>𝑛</m:t>
                      </m:r>
                      <m:r>
                        <a:rPr lang="en-US" sz="1400" i="0">
                          <a:latin typeface="Cambria Math" panose="02040503050406030204" pitchFamily="18" charset="0"/>
                        </a:rPr>
                        <m:t> </m:t>
                      </m:r>
                      <m:r>
                        <a:rPr lang="en-US" sz="1400" i="1">
                          <a:latin typeface="Cambria Math" panose="02040503050406030204" pitchFamily="18" charset="0"/>
                        </a:rPr>
                        <m:t>𝑑𝑒</m:t>
                      </m:r>
                      <m:r>
                        <a:rPr lang="en-US" sz="1400" i="0">
                          <a:latin typeface="Cambria Math" panose="02040503050406030204" pitchFamily="18" charset="0"/>
                        </a:rPr>
                        <m:t> </m:t>
                      </m:r>
                      <m:r>
                        <a:rPr lang="en-US" sz="1400" i="1">
                          <a:latin typeface="Cambria Math" panose="02040503050406030204" pitchFamily="18" charset="0"/>
                        </a:rPr>
                        <m:t>𝑒𝑠𝑓𝑢𝑒𝑟𝑧𝑜𝑠</m:t>
                      </m:r>
                      <m:r>
                        <a:rPr lang="en-US" sz="1400" i="0">
                          <a:latin typeface="Cambria Math" panose="02040503050406030204" pitchFamily="18" charset="0"/>
                        </a:rPr>
                        <m:t>=</m:t>
                      </m:r>
                      <m:f>
                        <m:fPr>
                          <m:ctrlPr>
                            <a:rPr lang="en-US" sz="1400" i="1">
                              <a:latin typeface="Cambria Math"/>
                            </a:rPr>
                          </m:ctrlPr>
                        </m:fPr>
                        <m:num>
                          <m:r>
                            <a:rPr lang="en-US" sz="1400" i="0">
                              <a:latin typeface="Cambria Math" panose="02040503050406030204" pitchFamily="18" charset="0"/>
                            </a:rPr>
                            <m:t>42,351</m:t>
                          </m:r>
                        </m:num>
                        <m:den>
                          <m:r>
                            <a:rPr lang="en-US" sz="1400" i="0">
                              <a:latin typeface="Cambria Math" panose="02040503050406030204" pitchFamily="18" charset="0"/>
                            </a:rPr>
                            <m:t>24,503</m:t>
                          </m:r>
                        </m:den>
                      </m:f>
                      <m:r>
                        <a:rPr lang="en-US" sz="1400" i="0">
                          <a:latin typeface="Cambria Math" panose="02040503050406030204" pitchFamily="18" charset="0"/>
                        </a:rPr>
                        <m:t>=1,728</m:t>
                      </m:r>
                    </m:oMath>
                  </m:oMathPara>
                </a14:m>
                <a:endParaRPr lang="en-US" sz="1400" dirty="0"/>
              </a:p>
            </p:txBody>
          </p:sp>
        </mc:Choice>
        <mc:Fallback xmlns="">
          <p:sp>
            <p:nvSpPr>
              <p:cNvPr id="10" name="Rectángulo 9"/>
              <p:cNvSpPr>
                <a:spLocks noRot="1" noChangeAspect="1" noMove="1" noResize="1" noEditPoints="1" noAdjustHandles="1" noChangeArrowheads="1" noChangeShapeType="1" noTextEdit="1"/>
              </p:cNvSpPr>
              <p:nvPr/>
            </p:nvSpPr>
            <p:spPr>
              <a:xfrm>
                <a:off x="3097788" y="5080642"/>
                <a:ext cx="3458254" cy="524246"/>
              </a:xfrm>
              <a:prstGeom prst="rect">
                <a:avLst/>
              </a:prstGeom>
              <a:blipFill>
                <a:blip r:embed="rId2"/>
                <a:stretch>
                  <a:fillRect/>
                </a:stretch>
              </a:blipFill>
            </p:spPr>
            <p:txBody>
              <a:bodyPr/>
              <a:lstStyle/>
              <a:p>
                <a:r>
                  <a:rPr lang="en-US">
                    <a:noFill/>
                  </a:rPr>
                  <a:t> </a:t>
                </a:r>
              </a:p>
            </p:txBody>
          </p:sp>
        </mc:Fallback>
      </mc:AlternateContent>
      <p:graphicFrame>
        <p:nvGraphicFramePr>
          <p:cNvPr id="11" name="Tabla 10"/>
          <p:cNvGraphicFramePr>
            <a:graphicFrameLocks noGrp="1"/>
          </p:cNvGraphicFramePr>
          <p:nvPr>
            <p:extLst>
              <p:ext uri="{D42A27DB-BD31-4B8C-83A1-F6EECF244321}">
                <p14:modId xmlns:p14="http://schemas.microsoft.com/office/powerpoint/2010/main" val="1600516915"/>
              </p:ext>
            </p:extLst>
          </p:nvPr>
        </p:nvGraphicFramePr>
        <p:xfrm>
          <a:off x="6372714" y="2304395"/>
          <a:ext cx="3812686" cy="2336742"/>
        </p:xfrm>
        <a:graphic>
          <a:graphicData uri="http://schemas.openxmlformats.org/drawingml/2006/table">
            <a:tbl>
              <a:tblPr>
                <a:tableStyleId>{BDBED569-4797-4DF1-A0F4-6AAB3CD982D8}</a:tableStyleId>
              </a:tblPr>
              <a:tblGrid>
                <a:gridCol w="2233995">
                  <a:extLst>
                    <a:ext uri="{9D8B030D-6E8A-4147-A177-3AD203B41FA5}">
                      <a16:colId xmlns:a16="http://schemas.microsoft.com/office/drawing/2014/main" xmlns="" val="682564237"/>
                    </a:ext>
                  </a:extLst>
                </a:gridCol>
                <a:gridCol w="1578691">
                  <a:extLst>
                    <a:ext uri="{9D8B030D-6E8A-4147-A177-3AD203B41FA5}">
                      <a16:colId xmlns:a16="http://schemas.microsoft.com/office/drawing/2014/main" xmlns="" val="2885603393"/>
                    </a:ext>
                  </a:extLst>
                </a:gridCol>
              </a:tblGrid>
              <a:tr h="259638">
                <a:tc gridSpan="2">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ESFUERZOS VERTICALES</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en-US"/>
                    </a:p>
                  </a:txBody>
                  <a:tcPr/>
                </a:tc>
                <a:extLst>
                  <a:ext uri="{0D108BD9-81ED-4DB2-BD59-A6C34878D82A}">
                    <a16:rowId xmlns:a16="http://schemas.microsoft.com/office/drawing/2014/main" xmlns="" val="2012346164"/>
                  </a:ext>
                </a:extLst>
              </a:tr>
              <a:tr h="259638">
                <a:tc>
                  <a:txBody>
                    <a:bodyPr/>
                    <a:lstStyle/>
                    <a:p>
                      <a:pPr algn="ctr" fontAlgn="ctr"/>
                      <a:r>
                        <a:rPr lang="el-GR" sz="1200" b="1" u="none" strike="noStrike" dirty="0">
                          <a:effectLst/>
                          <a:latin typeface="Times New Roman" panose="02020603050405020304" pitchFamily="18" charset="0"/>
                          <a:cs typeface="Times New Roman" panose="02020603050405020304" pitchFamily="18" charset="0"/>
                        </a:rPr>
                        <a:t>σ</a:t>
                      </a:r>
                      <a:r>
                        <a:rPr lang="en-US" sz="1200" b="1" u="none" strike="noStrike" baseline="-25000" dirty="0">
                          <a:effectLst/>
                          <a:latin typeface="Times New Roman" panose="02020603050405020304" pitchFamily="18" charset="0"/>
                          <a:cs typeface="Times New Roman" panose="02020603050405020304" pitchFamily="18" charset="0"/>
                        </a:rPr>
                        <a:t>y1 (T/m2)</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lumMod val="20000"/>
                        <a:lumOff val="80000"/>
                      </a:schemeClr>
                    </a:solidFill>
                  </a:tcPr>
                </a:tc>
                <a:tc>
                  <a:txBody>
                    <a:bodyPr/>
                    <a:lstStyle/>
                    <a:p>
                      <a:pPr algn="ctr" fontAlgn="ctr"/>
                      <a:r>
                        <a:rPr lang="en-US" sz="1200" u="none" strike="noStrike" dirty="0" smtClean="0">
                          <a:effectLst/>
                          <a:latin typeface="Times New Roman" panose="02020603050405020304" pitchFamily="18" charset="0"/>
                          <a:cs typeface="Times New Roman" panose="02020603050405020304" pitchFamily="18" charset="0"/>
                        </a:rPr>
                        <a:t>8,54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xmlns="" val="2191899869"/>
                  </a:ext>
                </a:extLst>
              </a:tr>
              <a:tr h="259638">
                <a:tc>
                  <a:txBody>
                    <a:bodyPr/>
                    <a:lstStyle/>
                    <a:p>
                      <a:pPr algn="ctr" fontAlgn="ctr"/>
                      <a:r>
                        <a:rPr lang="el-GR" sz="1200" b="1" u="none" strike="noStrike" dirty="0">
                          <a:effectLst/>
                          <a:latin typeface="Times New Roman" panose="02020603050405020304" pitchFamily="18" charset="0"/>
                          <a:cs typeface="Times New Roman" panose="02020603050405020304" pitchFamily="18" charset="0"/>
                        </a:rPr>
                        <a:t>σ</a:t>
                      </a:r>
                      <a:r>
                        <a:rPr lang="en-US" sz="1200" b="1" u="none" strike="noStrike" baseline="-25000" dirty="0">
                          <a:effectLst/>
                          <a:latin typeface="Times New Roman" panose="02020603050405020304" pitchFamily="18" charset="0"/>
                          <a:cs typeface="Times New Roman" panose="02020603050405020304" pitchFamily="18" charset="0"/>
                        </a:rPr>
                        <a:t>y2 (T/m2)</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dirty="0" smtClean="0">
                          <a:effectLst/>
                          <a:latin typeface="Times New Roman" panose="02020603050405020304" pitchFamily="18" charset="0"/>
                          <a:cs typeface="Times New Roman" panose="02020603050405020304" pitchFamily="18" charset="0"/>
                        </a:rPr>
                        <a:t>49,89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xmlns="" val="2217068724"/>
                  </a:ext>
                </a:extLst>
              </a:tr>
              <a:tr h="259638">
                <a:tc gridSpan="2">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ESFUERZOS HORIZONTALES</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xmlns="" val="2763989492"/>
                  </a:ext>
                </a:extLst>
              </a:tr>
              <a:tr h="259638">
                <a:tc>
                  <a:txBody>
                    <a:bodyPr/>
                    <a:lstStyle/>
                    <a:p>
                      <a:pPr algn="ctr" fontAlgn="ctr"/>
                      <a:r>
                        <a:rPr lang="el-GR" sz="1200" b="1" u="none" strike="noStrike" dirty="0">
                          <a:effectLst/>
                          <a:latin typeface="Times New Roman" panose="02020603050405020304" pitchFamily="18" charset="0"/>
                          <a:cs typeface="Times New Roman" panose="02020603050405020304" pitchFamily="18" charset="0"/>
                        </a:rPr>
                        <a:t>σ</a:t>
                      </a:r>
                      <a:r>
                        <a:rPr lang="en-US" sz="1200" b="1" u="none" strike="noStrike" baseline="-25000" dirty="0">
                          <a:effectLst/>
                          <a:latin typeface="Times New Roman" panose="02020603050405020304" pitchFamily="18" charset="0"/>
                          <a:cs typeface="Times New Roman" panose="02020603050405020304" pitchFamily="18" charset="0"/>
                        </a:rPr>
                        <a:t>x1 (T/m2)</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dirty="0" smtClean="0">
                          <a:effectLst/>
                          <a:latin typeface="Times New Roman" panose="02020603050405020304" pitchFamily="18" charset="0"/>
                          <a:cs typeface="Times New Roman" panose="02020603050405020304" pitchFamily="18" charset="0"/>
                        </a:rPr>
                        <a:t>13,79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xmlns="" val="1557581903"/>
                  </a:ext>
                </a:extLst>
              </a:tr>
              <a:tr h="259638">
                <a:tc>
                  <a:txBody>
                    <a:bodyPr/>
                    <a:lstStyle/>
                    <a:p>
                      <a:pPr algn="ctr" fontAlgn="ctr"/>
                      <a:r>
                        <a:rPr lang="el-GR" sz="1200" b="1" u="none" strike="noStrike" dirty="0">
                          <a:effectLst/>
                          <a:latin typeface="Times New Roman" panose="02020603050405020304" pitchFamily="18" charset="0"/>
                          <a:cs typeface="Times New Roman" panose="02020603050405020304" pitchFamily="18" charset="0"/>
                        </a:rPr>
                        <a:t>σ</a:t>
                      </a:r>
                      <a:r>
                        <a:rPr lang="en-US" sz="1200" b="1" u="none" strike="noStrike" baseline="-25000" dirty="0">
                          <a:effectLst/>
                          <a:latin typeface="Times New Roman" panose="02020603050405020304" pitchFamily="18" charset="0"/>
                          <a:cs typeface="Times New Roman" panose="02020603050405020304" pitchFamily="18" charset="0"/>
                        </a:rPr>
                        <a:t>x2 (T/m2)</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lumMod val="20000"/>
                        <a:lumOff val="80000"/>
                      </a:schemeClr>
                    </a:solidFill>
                  </a:tcPr>
                </a:tc>
                <a:tc>
                  <a:txBody>
                    <a:bodyPr/>
                    <a:lstStyle/>
                    <a:p>
                      <a:pPr algn="ctr" fontAlgn="ctr"/>
                      <a:r>
                        <a:rPr lang="en-US" sz="1200" u="none" strike="noStrike" dirty="0" smtClean="0">
                          <a:effectLst/>
                          <a:latin typeface="Times New Roman" panose="02020603050405020304" pitchFamily="18" charset="0"/>
                          <a:cs typeface="Times New Roman" panose="02020603050405020304" pitchFamily="18" charset="0"/>
                        </a:rPr>
                        <a:t>39,52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xmlns="" val="3176899964"/>
                  </a:ext>
                </a:extLst>
              </a:tr>
              <a:tr h="259638">
                <a:tc gridSpan="2">
                  <a:txBody>
                    <a:bodyPr/>
                    <a:lstStyle/>
                    <a:p>
                      <a:pPr algn="ctr" fontAlgn="ctr"/>
                      <a:r>
                        <a:rPr lang="es-MX" sz="1200" b="1" i="0" u="none" strike="noStrike" dirty="0" smtClean="0">
                          <a:solidFill>
                            <a:srgbClr val="000000"/>
                          </a:solidFill>
                          <a:effectLst/>
                          <a:latin typeface="Times New Roman" panose="02020603050405020304" pitchFamily="18" charset="0"/>
                          <a:cs typeface="Times New Roman" panose="02020603050405020304" pitchFamily="18" charset="0"/>
                        </a:rPr>
                        <a:t>ESFUERZOS</a:t>
                      </a:r>
                      <a:r>
                        <a:rPr lang="es-MX" sz="1200" b="1" i="0" u="none" strike="noStrike" baseline="0" dirty="0" smtClean="0">
                          <a:solidFill>
                            <a:srgbClr val="000000"/>
                          </a:solidFill>
                          <a:effectLst/>
                          <a:latin typeface="Times New Roman" panose="02020603050405020304" pitchFamily="18" charset="0"/>
                          <a:cs typeface="Times New Roman" panose="02020603050405020304" pitchFamily="18" charset="0"/>
                        </a:rPr>
                        <a:t> DE CORTE</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pPr algn="ctr" fontAlgn="ct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xmlns="" val="3359977550"/>
                  </a:ext>
                </a:extLst>
              </a:tr>
              <a:tr h="259638">
                <a:tc>
                  <a:txBody>
                    <a:bodyPr/>
                    <a:lstStyle/>
                    <a:p>
                      <a:pPr algn="ctr" fontAlgn="ctr"/>
                      <a:r>
                        <a:rPr lang="el-GR" sz="1200" b="1" u="none" strike="noStrike" dirty="0">
                          <a:effectLst/>
                          <a:latin typeface="Times New Roman" panose="02020603050405020304" pitchFamily="18" charset="0"/>
                          <a:cs typeface="Times New Roman" panose="02020603050405020304" pitchFamily="18" charset="0"/>
                        </a:rPr>
                        <a:t>τ</a:t>
                      </a:r>
                      <a:r>
                        <a:rPr lang="el-GR" sz="1200" b="1" u="none" strike="noStrike" baseline="-25000" dirty="0">
                          <a:effectLst/>
                          <a:latin typeface="Times New Roman" panose="02020603050405020304" pitchFamily="18" charset="0"/>
                          <a:cs typeface="Times New Roman" panose="02020603050405020304" pitchFamily="18" charset="0"/>
                        </a:rPr>
                        <a:t>1 (</a:t>
                      </a:r>
                      <a:r>
                        <a:rPr lang="en-US" sz="1200" b="1" u="none" strike="noStrike" baseline="-25000" dirty="0">
                          <a:effectLst/>
                          <a:latin typeface="Times New Roman" panose="02020603050405020304" pitchFamily="18" charset="0"/>
                          <a:cs typeface="Times New Roman" panose="02020603050405020304" pitchFamily="18" charset="0"/>
                        </a:rPr>
                        <a:t>T/m2)</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lumMod val="20000"/>
                        <a:lumOff val="80000"/>
                      </a:schemeClr>
                    </a:solidFill>
                  </a:tcPr>
                </a:tc>
                <a:tc>
                  <a:txBody>
                    <a:bodyPr/>
                    <a:lstStyle/>
                    <a:p>
                      <a:pPr algn="ctr" fontAlgn="ctr"/>
                      <a:r>
                        <a:rPr lang="en-US" sz="1200" u="none" strike="noStrike" dirty="0" smtClean="0">
                          <a:effectLst/>
                          <a:latin typeface="Times New Roman" panose="02020603050405020304" pitchFamily="18" charset="0"/>
                          <a:cs typeface="Times New Roman" panose="02020603050405020304" pitchFamily="18" charset="0"/>
                        </a:rPr>
                        <a:t>6,75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xmlns="" val="381071231"/>
                  </a:ext>
                </a:extLst>
              </a:tr>
              <a:tr h="259638">
                <a:tc>
                  <a:txBody>
                    <a:bodyPr/>
                    <a:lstStyle/>
                    <a:p>
                      <a:pPr algn="ctr" fontAlgn="ctr"/>
                      <a:r>
                        <a:rPr lang="el-GR" sz="1200" b="1" u="none" strike="noStrike" dirty="0">
                          <a:effectLst/>
                          <a:latin typeface="Times New Roman" panose="02020603050405020304" pitchFamily="18" charset="0"/>
                          <a:cs typeface="Times New Roman" panose="02020603050405020304" pitchFamily="18" charset="0"/>
                        </a:rPr>
                        <a:t>τ</a:t>
                      </a:r>
                      <a:r>
                        <a:rPr lang="el-GR" sz="1200" b="1" u="none" strike="noStrike" baseline="-25000" dirty="0">
                          <a:effectLst/>
                          <a:latin typeface="Times New Roman" panose="02020603050405020304" pitchFamily="18" charset="0"/>
                          <a:cs typeface="Times New Roman" panose="02020603050405020304" pitchFamily="18" charset="0"/>
                        </a:rPr>
                        <a:t>2 (</a:t>
                      </a:r>
                      <a:r>
                        <a:rPr lang="en-US" sz="1200" b="1" u="none" strike="noStrike" baseline="-25000" dirty="0">
                          <a:effectLst/>
                          <a:latin typeface="Times New Roman" panose="02020603050405020304" pitchFamily="18" charset="0"/>
                          <a:cs typeface="Times New Roman" panose="02020603050405020304" pitchFamily="18" charset="0"/>
                        </a:rPr>
                        <a:t>T/m2)</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tc>
                  <a:txBody>
                    <a:bodyPr/>
                    <a:lstStyle/>
                    <a:p>
                      <a:pPr algn="ctr" fontAlgn="ctr"/>
                      <a:r>
                        <a:rPr lang="en-US" sz="1200" u="none" strike="noStrike" dirty="0" smtClean="0">
                          <a:effectLst/>
                          <a:latin typeface="Times New Roman" panose="02020603050405020304" pitchFamily="18" charset="0"/>
                          <a:cs typeface="Times New Roman" panose="02020603050405020304" pitchFamily="18" charset="0"/>
                        </a:rPr>
                        <a:t>44,40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extLst>
                  <a:ext uri="{0D108BD9-81ED-4DB2-BD59-A6C34878D82A}">
                    <a16:rowId xmlns:a16="http://schemas.microsoft.com/office/drawing/2014/main" xmlns="" val="699041033"/>
                  </a:ext>
                </a:extLst>
              </a:tr>
            </a:tbl>
          </a:graphicData>
        </a:graphic>
      </p:graphicFrame>
      <p:sp>
        <p:nvSpPr>
          <p:cNvPr id="12" name="Rectángulo 11"/>
          <p:cNvSpPr/>
          <p:nvPr/>
        </p:nvSpPr>
        <p:spPr>
          <a:xfrm>
            <a:off x="251460" y="1856543"/>
            <a:ext cx="4865434" cy="338554"/>
          </a:xfrm>
          <a:prstGeom prst="rect">
            <a:avLst/>
          </a:prstGeom>
        </p:spPr>
        <p:txBody>
          <a:bodyPr wrap="none">
            <a:spAutoFit/>
          </a:bodyPr>
          <a:lstStyle/>
          <a:p>
            <a:r>
              <a:rPr lang="es-MX" sz="1600" b="1" dirty="0">
                <a:latin typeface="Times New Roman" panose="02020603050405020304" pitchFamily="18" charset="0"/>
                <a:cs typeface="Times New Roman" panose="02020603050405020304" pitchFamily="18" charset="0"/>
              </a:rPr>
              <a:t>Combinación de fuerzas en situaciones Normales </a:t>
            </a:r>
            <a:r>
              <a:rPr lang="es-MX" sz="1600" dirty="0">
                <a:latin typeface="Times New Roman" panose="02020603050405020304" pitchFamily="18" charset="0"/>
                <a:cs typeface="Times New Roman" panose="02020603050405020304" pitchFamily="18" charset="0"/>
              </a:rPr>
              <a:t>(</a:t>
            </a:r>
            <a:r>
              <a:rPr lang="es-MX" sz="1600" b="1" dirty="0">
                <a:latin typeface="Times New Roman" panose="02020603050405020304" pitchFamily="18" charset="0"/>
                <a:cs typeface="Times New Roman" panose="02020603050405020304" pitchFamily="18" charset="0"/>
              </a:rPr>
              <a:t>N</a:t>
            </a:r>
            <a:r>
              <a:rPr lang="es-MX"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13" name="Rectángulo 12"/>
          <p:cNvSpPr/>
          <p:nvPr/>
        </p:nvSpPr>
        <p:spPr>
          <a:xfrm>
            <a:off x="5524500" y="1856543"/>
            <a:ext cx="6096000" cy="338554"/>
          </a:xfrm>
          <a:prstGeom prst="rect">
            <a:avLst/>
          </a:prstGeom>
        </p:spPr>
        <p:txBody>
          <a:bodyPr>
            <a:spAutoFit/>
          </a:bodyPr>
          <a:lstStyle/>
          <a:p>
            <a:r>
              <a:rPr lang="es-MX" sz="1600" b="1" dirty="0">
                <a:latin typeface="Times New Roman" panose="02020603050405020304" pitchFamily="18" charset="0"/>
                <a:cs typeface="Times New Roman" panose="02020603050405020304" pitchFamily="18" charset="0"/>
              </a:rPr>
              <a:t>Combinación de fuerzas en situaciones Accidentales </a:t>
            </a:r>
            <a:r>
              <a:rPr lang="es-MX" sz="1600" dirty="0">
                <a:latin typeface="Times New Roman" panose="02020603050405020304" pitchFamily="18" charset="0"/>
                <a:cs typeface="Times New Roman" panose="02020603050405020304" pitchFamily="18" charset="0"/>
              </a:rPr>
              <a:t>(</a:t>
            </a:r>
            <a:r>
              <a:rPr lang="es-MX" sz="1600" b="1" dirty="0">
                <a:latin typeface="Times New Roman" panose="02020603050405020304" pitchFamily="18" charset="0"/>
                <a:cs typeface="Times New Roman" panose="02020603050405020304" pitchFamily="18" charset="0"/>
              </a:rPr>
              <a:t>A</a:t>
            </a:r>
            <a:r>
              <a:rPr lang="es-MX"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5" name="Marcador de fecha 4"/>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3374124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6428014"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DISEÑO DE OBRAS HIDRÁULICAS</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368300" y="576319"/>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Presupuesto</a:t>
            </a:r>
            <a:endParaRPr lang="en-US" sz="2400" b="1" i="1" dirty="0">
              <a:latin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548811109"/>
              </p:ext>
            </p:extLst>
          </p:nvPr>
        </p:nvGraphicFramePr>
        <p:xfrm>
          <a:off x="368300" y="1451077"/>
          <a:ext cx="5394960" cy="3082834"/>
        </p:xfrm>
        <a:graphic>
          <a:graphicData uri="http://schemas.openxmlformats.org/drawingml/2006/table">
            <a:tbl>
              <a:tblPr firstRow="1" firstCol="1" bandRow="1">
                <a:tableStyleId>{5C22544A-7EE6-4342-B048-85BDC9FD1C3A}</a:tableStyleId>
              </a:tblPr>
              <a:tblGrid>
                <a:gridCol w="3867619">
                  <a:extLst>
                    <a:ext uri="{9D8B030D-6E8A-4147-A177-3AD203B41FA5}">
                      <a16:colId xmlns:a16="http://schemas.microsoft.com/office/drawing/2014/main" xmlns="" val="1848086046"/>
                    </a:ext>
                  </a:extLst>
                </a:gridCol>
                <a:gridCol w="1527341">
                  <a:extLst>
                    <a:ext uri="{9D8B030D-6E8A-4147-A177-3AD203B41FA5}">
                      <a16:colId xmlns:a16="http://schemas.microsoft.com/office/drawing/2014/main" xmlns="" val="3263232949"/>
                    </a:ext>
                  </a:extLst>
                </a:gridCol>
              </a:tblGrid>
              <a:tr h="435224">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OBRAS HIDRÁULICAS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COSTO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475280632"/>
                  </a:ext>
                </a:extLst>
              </a:tr>
              <a:tr h="435224">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Canal periodo de construcción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dirty="0" smtClean="0">
                          <a:effectLst/>
                          <a:latin typeface="Times New Roman" panose="02020603050405020304" pitchFamily="18" charset="0"/>
                          <a:cs typeface="Times New Roman" panose="02020603050405020304" pitchFamily="18" charset="0"/>
                        </a:rPr>
                        <a:t>1’391.916,41</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743333571"/>
                  </a:ext>
                </a:extLst>
              </a:tr>
              <a:tr h="453357">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Cierre del cauce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dirty="0" smtClean="0">
                          <a:effectLst/>
                          <a:latin typeface="Times New Roman" panose="02020603050405020304" pitchFamily="18" charset="0"/>
                          <a:cs typeface="Times New Roman" panose="02020603050405020304" pitchFamily="18" charset="0"/>
                        </a:rPr>
                        <a:t>3.269,41</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172464310"/>
                  </a:ext>
                </a:extLst>
              </a:tr>
              <a:tr h="435224">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Aliviadero del canal</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dirty="0" smtClean="0">
                          <a:effectLst/>
                          <a:latin typeface="Times New Roman" panose="02020603050405020304" pitchFamily="18" charset="0"/>
                          <a:cs typeface="Times New Roman" panose="02020603050405020304" pitchFamily="18" charset="0"/>
                        </a:rPr>
                        <a:t>6’821.936,70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2298052011"/>
                  </a:ext>
                </a:extLst>
              </a:tr>
              <a:tr h="435224">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Presa vertedora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dirty="0" smtClean="0">
                          <a:effectLst/>
                          <a:latin typeface="Times New Roman" panose="02020603050405020304" pitchFamily="18" charset="0"/>
                          <a:cs typeface="Times New Roman" panose="02020603050405020304" pitchFamily="18" charset="0"/>
                        </a:rPr>
                        <a:t>926.757,94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208304569"/>
                  </a:ext>
                </a:extLst>
              </a:tr>
              <a:tr h="435224">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Costos indirectos (22%)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dirty="0" smtClean="0">
                          <a:effectLst/>
                          <a:latin typeface="Times New Roman" panose="02020603050405020304" pitchFamily="18" charset="0"/>
                          <a:cs typeface="Times New Roman" panose="02020603050405020304" pitchFamily="18" charset="0"/>
                        </a:rPr>
                        <a:t>2’011.776,11</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1185217917"/>
                  </a:ext>
                </a:extLst>
              </a:tr>
              <a:tr h="453357">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COSTO TOTAL</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dirty="0" smtClean="0">
                          <a:effectLst/>
                          <a:latin typeface="Times New Roman" panose="02020603050405020304" pitchFamily="18" charset="0"/>
                          <a:cs typeface="Times New Roman" panose="02020603050405020304" pitchFamily="18" charset="0"/>
                        </a:rPr>
                        <a:t>11’156.212,97</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9399165"/>
                  </a:ext>
                </a:extLst>
              </a:tr>
            </a:tbl>
          </a:graphicData>
        </a:graphic>
      </p:graphicFrame>
      <p:pic>
        <p:nvPicPr>
          <p:cNvPr id="4" name="Imagen 3"/>
          <p:cNvPicPr>
            <a:picLocks noChangeAspect="1"/>
          </p:cNvPicPr>
          <p:nvPr/>
        </p:nvPicPr>
        <p:blipFill>
          <a:blip r:embed="rId2"/>
          <a:stretch>
            <a:fillRect/>
          </a:stretch>
        </p:blipFill>
        <p:spPr>
          <a:xfrm rot="5400000">
            <a:off x="6534959" y="476189"/>
            <a:ext cx="5368575" cy="5623288"/>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2633972610"/>
              </p:ext>
            </p:extLst>
          </p:nvPr>
        </p:nvGraphicFramePr>
        <p:xfrm>
          <a:off x="1892300" y="4938769"/>
          <a:ext cx="2362200" cy="1104900"/>
        </p:xfrm>
        <a:graphic>
          <a:graphicData uri="http://schemas.openxmlformats.org/drawingml/2006/table">
            <a:tbl>
              <a:tblPr>
                <a:tableStyleId>{22838BEF-8BB2-4498-84A7-C5851F593DF1}</a:tableStyleId>
              </a:tblPr>
              <a:tblGrid>
                <a:gridCol w="1574800">
                  <a:extLst>
                    <a:ext uri="{9D8B030D-6E8A-4147-A177-3AD203B41FA5}">
                      <a16:colId xmlns:a16="http://schemas.microsoft.com/office/drawing/2014/main" xmlns="" val="20000"/>
                    </a:ext>
                  </a:extLst>
                </a:gridCol>
                <a:gridCol w="787400">
                  <a:extLst>
                    <a:ext uri="{9D8B030D-6E8A-4147-A177-3AD203B41FA5}">
                      <a16:colId xmlns:a16="http://schemas.microsoft.com/office/drawing/2014/main" xmlns="" val="20001"/>
                    </a:ext>
                  </a:extLst>
                </a:gridCol>
              </a:tblGrid>
              <a:tr h="182880">
                <a:tc gridSpan="2">
                  <a:txBody>
                    <a:bodyPr/>
                    <a:lstStyle/>
                    <a:p>
                      <a:pPr algn="ctr" fontAlgn="b"/>
                      <a:r>
                        <a:rPr lang="es-EC" sz="1100" u="none" strike="noStrike" dirty="0">
                          <a:effectLst/>
                          <a:latin typeface="Times New Roman" panose="02020603050405020304" pitchFamily="18" charset="0"/>
                          <a:cs typeface="Times New Roman" panose="02020603050405020304" pitchFamily="18" charset="0"/>
                        </a:rPr>
                        <a:t>COSTO INDIRECTO</a:t>
                      </a:r>
                      <a:endParaRPr lang="es-EC"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hMerge="1">
                  <a:txBody>
                    <a:bodyPr/>
                    <a:lstStyle/>
                    <a:p>
                      <a:endParaRPr lang="es-EC"/>
                    </a:p>
                  </a:txBody>
                  <a:tcPr/>
                </a:tc>
                <a:extLst>
                  <a:ext uri="{0D108BD9-81ED-4DB2-BD59-A6C34878D82A}">
                    <a16:rowId xmlns:a16="http://schemas.microsoft.com/office/drawing/2014/main" xmlns="" val="10000"/>
                  </a:ext>
                </a:extLst>
              </a:tr>
              <a:tr h="182880">
                <a:tc>
                  <a:txBody>
                    <a:bodyPr/>
                    <a:lstStyle/>
                    <a:p>
                      <a:pPr algn="ctr" fontAlgn="b"/>
                      <a:r>
                        <a:rPr lang="es-EC" sz="1100" u="none" strike="noStrike" dirty="0">
                          <a:effectLst/>
                          <a:latin typeface="Times New Roman" panose="02020603050405020304" pitchFamily="18" charset="0"/>
                          <a:cs typeface="Times New Roman" panose="02020603050405020304" pitchFamily="18" charset="0"/>
                        </a:rPr>
                        <a:t>Gastos administrativos </a:t>
                      </a:r>
                      <a:endParaRPr lang="es-EC"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ctr"/>
                      <a:r>
                        <a:rPr lang="es-EC" sz="1100" u="none" strike="noStrike" dirty="0">
                          <a:effectLst/>
                          <a:latin typeface="Times New Roman" panose="02020603050405020304" pitchFamily="18" charset="0"/>
                          <a:cs typeface="Times New Roman" panose="02020603050405020304" pitchFamily="18" charset="0"/>
                        </a:rPr>
                        <a:t>8,00%</a:t>
                      </a:r>
                      <a:endParaRPr lang="es-EC"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xmlns="" val="10001"/>
                  </a:ext>
                </a:extLst>
              </a:tr>
              <a:tr h="182880">
                <a:tc>
                  <a:txBody>
                    <a:bodyPr/>
                    <a:lstStyle/>
                    <a:p>
                      <a:pPr algn="ctr" fontAlgn="b"/>
                      <a:r>
                        <a:rPr lang="es-EC" sz="1100" u="none" strike="noStrike" dirty="0">
                          <a:effectLst/>
                          <a:latin typeface="Times New Roman" panose="02020603050405020304" pitchFamily="18" charset="0"/>
                          <a:cs typeface="Times New Roman" panose="02020603050405020304" pitchFamily="18" charset="0"/>
                        </a:rPr>
                        <a:t>Seguros</a:t>
                      </a:r>
                      <a:endParaRPr lang="es-EC"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ctr"/>
                      <a:r>
                        <a:rPr lang="es-EC" sz="1100" u="none" strike="noStrike" dirty="0">
                          <a:effectLst/>
                          <a:latin typeface="Times New Roman" panose="02020603050405020304" pitchFamily="18" charset="0"/>
                          <a:cs typeface="Times New Roman" panose="02020603050405020304" pitchFamily="18" charset="0"/>
                        </a:rPr>
                        <a:t>2,00%</a:t>
                      </a:r>
                      <a:endParaRPr lang="es-EC"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xmlns="" val="10002"/>
                  </a:ext>
                </a:extLst>
              </a:tr>
              <a:tr h="182880">
                <a:tc>
                  <a:txBody>
                    <a:bodyPr/>
                    <a:lstStyle/>
                    <a:p>
                      <a:pPr algn="ctr" fontAlgn="b"/>
                      <a:r>
                        <a:rPr lang="es-EC" sz="1100" u="none" strike="noStrike" dirty="0">
                          <a:effectLst/>
                          <a:latin typeface="Times New Roman" panose="02020603050405020304" pitchFamily="18" charset="0"/>
                          <a:cs typeface="Times New Roman" panose="02020603050405020304" pitchFamily="18" charset="0"/>
                        </a:rPr>
                        <a:t>Imprevistos</a:t>
                      </a:r>
                      <a:endParaRPr lang="es-EC"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ctr"/>
                      <a:r>
                        <a:rPr lang="es-EC" sz="1100" u="none" strike="noStrike" dirty="0">
                          <a:effectLst/>
                          <a:latin typeface="Times New Roman" panose="02020603050405020304" pitchFamily="18" charset="0"/>
                          <a:cs typeface="Times New Roman" panose="02020603050405020304" pitchFamily="18" charset="0"/>
                        </a:rPr>
                        <a:t>3,00%</a:t>
                      </a:r>
                      <a:endParaRPr lang="es-EC"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xmlns="" val="10003"/>
                  </a:ext>
                </a:extLst>
              </a:tr>
              <a:tr h="182880">
                <a:tc>
                  <a:txBody>
                    <a:bodyPr/>
                    <a:lstStyle/>
                    <a:p>
                      <a:pPr algn="ctr" fontAlgn="b"/>
                      <a:r>
                        <a:rPr lang="es-EC" sz="1100" u="none" strike="noStrike" dirty="0">
                          <a:effectLst/>
                          <a:latin typeface="Times New Roman" panose="02020603050405020304" pitchFamily="18" charset="0"/>
                          <a:cs typeface="Times New Roman" panose="02020603050405020304" pitchFamily="18" charset="0"/>
                        </a:rPr>
                        <a:t>Utilidades</a:t>
                      </a:r>
                      <a:endParaRPr lang="es-EC"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ctr"/>
                      <a:r>
                        <a:rPr lang="es-EC" sz="1100" u="none" strike="noStrike" dirty="0">
                          <a:effectLst/>
                          <a:latin typeface="Times New Roman" panose="02020603050405020304" pitchFamily="18" charset="0"/>
                          <a:cs typeface="Times New Roman" panose="02020603050405020304" pitchFamily="18" charset="0"/>
                        </a:rPr>
                        <a:t>7,00%</a:t>
                      </a:r>
                      <a:endParaRPr lang="es-EC"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xmlns="" val="10004"/>
                  </a:ext>
                </a:extLst>
              </a:tr>
              <a:tr h="190500">
                <a:tc>
                  <a:txBody>
                    <a:bodyPr/>
                    <a:lstStyle/>
                    <a:p>
                      <a:pPr algn="ctr" fontAlgn="b"/>
                      <a:r>
                        <a:rPr lang="es-EC" sz="1100" u="none" strike="noStrike" dirty="0">
                          <a:effectLst/>
                          <a:latin typeface="Times New Roman" panose="02020603050405020304" pitchFamily="18" charset="0"/>
                          <a:cs typeface="Times New Roman" panose="02020603050405020304" pitchFamily="18" charset="0"/>
                        </a:rPr>
                        <a:t>Impuestos</a:t>
                      </a:r>
                      <a:endParaRPr lang="es-EC"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ctr"/>
                      <a:r>
                        <a:rPr lang="es-EC" sz="1100" u="none" strike="noStrike" dirty="0">
                          <a:effectLst/>
                          <a:latin typeface="Times New Roman" panose="02020603050405020304" pitchFamily="18" charset="0"/>
                          <a:cs typeface="Times New Roman" panose="02020603050405020304" pitchFamily="18" charset="0"/>
                        </a:rPr>
                        <a:t>2,00%</a:t>
                      </a:r>
                      <a:endParaRPr lang="es-EC"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xmlns="" val="10005"/>
                  </a:ext>
                </a:extLst>
              </a:tr>
            </a:tbl>
          </a:graphicData>
        </a:graphic>
      </p:graphicFrame>
      <p:sp>
        <p:nvSpPr>
          <p:cNvPr id="10" name="Marcador de fecha 9"/>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27634345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4671060"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CONCLUSIONES</a:t>
            </a:r>
            <a:endParaRPr lang="en-US" sz="2800"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299358" y="805223"/>
            <a:ext cx="11117580" cy="4810534"/>
          </a:xfrm>
        </p:spPr>
        <p:txBody>
          <a:bodyPr>
            <a:noAutofit/>
          </a:bodyPr>
          <a:lstStyle/>
          <a:p>
            <a:pPr lvl="0"/>
            <a:r>
              <a:rPr lang="es-MX" sz="1600" dirty="0" smtClean="0">
                <a:latin typeface="Times New Roman" panose="02020603050405020304" pitchFamily="18" charset="0"/>
                <a:cs typeface="Times New Roman" panose="02020603050405020304" pitchFamily="18" charset="0"/>
              </a:rPr>
              <a:t>El </a:t>
            </a:r>
            <a:r>
              <a:rPr lang="es-MX" sz="1600" dirty="0">
                <a:latin typeface="Times New Roman" panose="02020603050405020304" pitchFamily="18" charset="0"/>
                <a:cs typeface="Times New Roman" panose="02020603050405020304" pitchFamily="18" charset="0"/>
              </a:rPr>
              <a:t>fenómeno de la erosión regresiva ha avanzado de tal manera que ha provocado daños a la infraestructura petrolera y vial, razón por la cual es emergente la construcción de un conjunto de obras hidráulicas.</a:t>
            </a:r>
            <a:endParaRPr lang="es-EC" sz="1600" dirty="0" smtClean="0">
              <a:latin typeface="Times New Roman" panose="02020603050405020304" pitchFamily="18" charset="0"/>
              <a:cs typeface="Times New Roman" panose="02020603050405020304" pitchFamily="18" charset="0"/>
            </a:endParaRPr>
          </a:p>
          <a:p>
            <a:pPr lvl="0"/>
            <a:r>
              <a:rPr lang="es-MX" sz="1600" dirty="0">
                <a:latin typeface="Times New Roman" panose="02020603050405020304" pitchFamily="18" charset="0"/>
                <a:cs typeface="Times New Roman" panose="02020603050405020304" pitchFamily="18" charset="0"/>
              </a:rPr>
              <a:t>Con el levantamiento topográfico se procedió a diseñar las obras en la zona de confluencia del río Montana y río Coca.  Tomando en cuenta los cambios que el terreno a sufrido debido al avance de la </a:t>
            </a:r>
            <a:r>
              <a:rPr lang="es-MX" sz="1600" dirty="0" smtClean="0">
                <a:latin typeface="Times New Roman" panose="02020603050405020304" pitchFamily="18" charset="0"/>
                <a:cs typeface="Times New Roman" panose="02020603050405020304" pitchFamily="18" charset="0"/>
              </a:rPr>
              <a:t>erosión</a:t>
            </a:r>
          </a:p>
          <a:p>
            <a:pPr lvl="0"/>
            <a:r>
              <a:rPr lang="es-MX" sz="1600" dirty="0">
                <a:latin typeface="Times New Roman" panose="02020603050405020304" pitchFamily="18" charset="0"/>
                <a:cs typeface="Times New Roman" panose="02020603050405020304" pitchFamily="18" charset="0"/>
              </a:rPr>
              <a:t>Los ensayos de suelos señalan la existencia períodos de vibración ambiental desde </a:t>
            </a:r>
            <a:r>
              <a:rPr lang="es-MX" sz="1600" b="1" dirty="0">
                <a:latin typeface="Times New Roman" panose="02020603050405020304" pitchFamily="18" charset="0"/>
                <a:cs typeface="Times New Roman" panose="02020603050405020304" pitchFamily="18" charset="0"/>
              </a:rPr>
              <a:t>0,8177 – 0,9497 (s)</a:t>
            </a:r>
            <a:r>
              <a:rPr lang="es-MX" sz="1600" dirty="0">
                <a:latin typeface="Times New Roman" panose="02020603050405020304" pitchFamily="18" charset="0"/>
                <a:cs typeface="Times New Roman" panose="02020603050405020304" pitchFamily="18" charset="0"/>
              </a:rPr>
              <a:t> y sus velocidades de onda Vs30 desde </a:t>
            </a:r>
            <a:r>
              <a:rPr lang="es-MX" sz="1600" b="1" dirty="0">
                <a:latin typeface="Times New Roman" panose="02020603050405020304" pitchFamily="18" charset="0"/>
                <a:cs typeface="Times New Roman" panose="02020603050405020304" pitchFamily="18" charset="0"/>
              </a:rPr>
              <a:t>324,7 – 371,7 (m/s)</a:t>
            </a:r>
            <a:r>
              <a:rPr lang="es-MX" sz="1600" dirty="0">
                <a:latin typeface="Times New Roman" panose="02020603050405020304" pitchFamily="18" charset="0"/>
                <a:cs typeface="Times New Roman" panose="02020603050405020304" pitchFamily="18" charset="0"/>
              </a:rPr>
              <a:t> indicando un suelo </a:t>
            </a:r>
            <a:r>
              <a:rPr lang="es-MX" sz="1600" b="1" dirty="0">
                <a:latin typeface="Times New Roman" panose="02020603050405020304" pitchFamily="18" charset="0"/>
                <a:cs typeface="Times New Roman" panose="02020603050405020304" pitchFamily="18" charset="0"/>
              </a:rPr>
              <a:t>tipo D</a:t>
            </a:r>
            <a:r>
              <a:rPr lang="es-MX" sz="1600" dirty="0">
                <a:latin typeface="Times New Roman" panose="02020603050405020304" pitchFamily="18" charset="0"/>
                <a:cs typeface="Times New Roman" panose="02020603050405020304" pitchFamily="18" charset="0"/>
              </a:rPr>
              <a:t>, con una variación de </a:t>
            </a:r>
            <a:r>
              <a:rPr lang="es-MX" sz="1600" b="1" dirty="0">
                <a:latin typeface="Times New Roman" panose="02020603050405020304" pitchFamily="18" charset="0"/>
                <a:cs typeface="Times New Roman" panose="02020603050405020304" pitchFamily="18" charset="0"/>
              </a:rPr>
              <a:t>tipo C</a:t>
            </a:r>
            <a:r>
              <a:rPr lang="es-MX" sz="1600" dirty="0">
                <a:latin typeface="Times New Roman" panose="02020603050405020304" pitchFamily="18" charset="0"/>
                <a:cs typeface="Times New Roman" panose="02020603050405020304" pitchFamily="18" charset="0"/>
              </a:rPr>
              <a:t>, de acuerdo a los estudios a una profundidad aproximada de 16.7 m se encuentra la presencia de una roca blanda</a:t>
            </a:r>
            <a:r>
              <a:rPr lang="es-MX" sz="1600" dirty="0" smtClean="0">
                <a:latin typeface="Times New Roman" panose="02020603050405020304" pitchFamily="18" charset="0"/>
                <a:cs typeface="Times New Roman" panose="02020603050405020304" pitchFamily="18" charset="0"/>
              </a:rPr>
              <a:t>.</a:t>
            </a:r>
          </a:p>
          <a:p>
            <a:pPr lvl="0"/>
            <a:r>
              <a:rPr lang="es-EC" sz="1600" dirty="0" smtClean="0">
                <a:latin typeface="Times New Roman" panose="02020603050405020304" pitchFamily="18" charset="0"/>
                <a:cs typeface="Times New Roman" panose="02020603050405020304" pitchFamily="18" charset="0"/>
              </a:rPr>
              <a:t>Los </a:t>
            </a:r>
            <a:r>
              <a:rPr lang="es-EC" sz="1600" dirty="0">
                <a:latin typeface="Times New Roman" panose="02020603050405020304" pitchFamily="18" charset="0"/>
                <a:cs typeface="Times New Roman" panose="02020603050405020304" pitchFamily="18" charset="0"/>
              </a:rPr>
              <a:t>caudales de diseño para las distintas obras hidráulicas se establecieron de acuerdo a la curva de caudales correspondiente al </a:t>
            </a:r>
            <a:r>
              <a:rPr lang="es-EC" sz="1600" dirty="0" smtClean="0">
                <a:latin typeface="Times New Roman" panose="02020603050405020304" pitchFamily="18" charset="0"/>
                <a:cs typeface="Times New Roman" panose="02020603050405020304" pitchFamily="18" charset="0"/>
              </a:rPr>
              <a:t>proyecto, </a:t>
            </a:r>
            <a:r>
              <a:rPr lang="es-EC" sz="1600" dirty="0">
                <a:latin typeface="Times New Roman" panose="02020603050405020304" pitchFamily="18" charset="0"/>
                <a:cs typeface="Times New Roman" panose="02020603050405020304" pitchFamily="18" charset="0"/>
              </a:rPr>
              <a:t>en donde, </a:t>
            </a:r>
            <a:endParaRPr lang="es-EC" sz="1600" dirty="0" smtClean="0">
              <a:latin typeface="Times New Roman" panose="02020603050405020304" pitchFamily="18" charset="0"/>
              <a:cs typeface="Times New Roman" panose="02020603050405020304" pitchFamily="18" charset="0"/>
            </a:endParaRPr>
          </a:p>
          <a:p>
            <a:pPr lvl="0"/>
            <a:endParaRPr lang="es-EC" sz="1600" dirty="0">
              <a:latin typeface="Times New Roman" panose="02020603050405020304" pitchFamily="18" charset="0"/>
              <a:cs typeface="Times New Roman" panose="02020603050405020304" pitchFamily="18" charset="0"/>
            </a:endParaRPr>
          </a:p>
          <a:p>
            <a:pPr lvl="0"/>
            <a:endParaRPr lang="es-EC" sz="1600" dirty="0" smtClean="0">
              <a:latin typeface="Times New Roman" panose="02020603050405020304" pitchFamily="18" charset="0"/>
              <a:cs typeface="Times New Roman" panose="02020603050405020304" pitchFamily="18" charset="0"/>
            </a:endParaRPr>
          </a:p>
          <a:p>
            <a:pPr lvl="0"/>
            <a:endParaRPr lang="es-EC" sz="1600" dirty="0" smtClean="0">
              <a:latin typeface="Times New Roman" panose="02020603050405020304" pitchFamily="18" charset="0"/>
              <a:cs typeface="Times New Roman" panose="02020603050405020304" pitchFamily="18" charset="0"/>
            </a:endParaRPr>
          </a:p>
          <a:p>
            <a:pPr lvl="0"/>
            <a:r>
              <a:rPr lang="es-EC" sz="1600" dirty="0" smtClean="0">
                <a:latin typeface="Times New Roman" panose="02020603050405020304" pitchFamily="18" charset="0"/>
                <a:cs typeface="Times New Roman" panose="02020603050405020304" pitchFamily="18" charset="0"/>
              </a:rPr>
              <a:t>La </a:t>
            </a:r>
            <a:r>
              <a:rPr lang="es-EC" sz="1600" dirty="0">
                <a:latin typeface="Times New Roman" panose="02020603050405020304" pitchFamily="18" charset="0"/>
                <a:cs typeface="Times New Roman" panose="02020603050405020304" pitchFamily="18" charset="0"/>
              </a:rPr>
              <a:t>solera de entrada del aliviadero-canal se lo estableció al nivel de 1176,00 msnm, con la finalidad que hacia aguas arriba el arrastre de sedimentos se acumule hasta la cota </a:t>
            </a:r>
            <a:r>
              <a:rPr lang="es-EC" sz="1600" dirty="0" smtClean="0">
                <a:latin typeface="Times New Roman" panose="02020603050405020304" pitchFamily="18" charset="0"/>
                <a:cs typeface="Times New Roman" panose="02020603050405020304" pitchFamily="18" charset="0"/>
              </a:rPr>
              <a:t>mencionada.</a:t>
            </a:r>
            <a:endParaRPr lang="en-US" sz="1600" dirty="0">
              <a:latin typeface="Times New Roman" panose="02020603050405020304" pitchFamily="18" charset="0"/>
              <a:cs typeface="Times New Roman" panose="02020603050405020304" pitchFamily="18" charset="0"/>
            </a:endParaRPr>
          </a:p>
          <a:p>
            <a:pPr lvl="0"/>
            <a:r>
              <a:rPr lang="es-EC" sz="1600" dirty="0">
                <a:latin typeface="Times New Roman" panose="02020603050405020304" pitchFamily="18" charset="0"/>
                <a:cs typeface="Times New Roman" panose="02020603050405020304" pitchFamily="18" charset="0"/>
              </a:rPr>
              <a:t>Para el diseño de la presa vertedora se tomó el nivel de la corona de 1183,0 msnm, siendo la altura de la carga hidráulica que pasa por el aliviadero, con la finalidad que está trabaje en máximas </a:t>
            </a:r>
            <a:r>
              <a:rPr lang="es-EC" sz="1600" dirty="0" smtClean="0">
                <a:latin typeface="Times New Roman" panose="02020603050405020304" pitchFamily="18" charset="0"/>
                <a:cs typeface="Times New Roman" panose="02020603050405020304" pitchFamily="18" charset="0"/>
              </a:rPr>
              <a:t>crecidas. </a:t>
            </a:r>
            <a:endParaRPr lang="en-US" sz="1600" dirty="0">
              <a:latin typeface="Times New Roman" panose="02020603050405020304" pitchFamily="18" charset="0"/>
              <a:cs typeface="Times New Roman" panose="02020603050405020304" pitchFamily="18" charset="0"/>
            </a:endParaRPr>
          </a:p>
          <a:p>
            <a:r>
              <a:rPr lang="es-EC" sz="1600" dirty="0">
                <a:latin typeface="Times New Roman" panose="02020603050405020304" pitchFamily="18" charset="0"/>
                <a:cs typeface="Times New Roman" panose="02020603050405020304" pitchFamily="18" charset="0"/>
              </a:rPr>
              <a:t>El costo de construcción de las diferentes obras hidráulicas es de </a:t>
            </a:r>
            <a:r>
              <a:rPr lang="es-EC" sz="1600" dirty="0" smtClean="0">
                <a:latin typeface="Times New Roman" panose="02020603050405020304" pitchFamily="18" charset="0"/>
                <a:cs typeface="Times New Roman" panose="02020603050405020304" pitchFamily="18" charset="0"/>
              </a:rPr>
              <a:t>11’156.212,97 </a:t>
            </a:r>
            <a:r>
              <a:rPr lang="es-EC" sz="1600" dirty="0">
                <a:latin typeface="Times New Roman" panose="02020603050405020304" pitchFamily="18" charset="0"/>
                <a:cs typeface="Times New Roman" panose="02020603050405020304" pitchFamily="18" charset="0"/>
              </a:rPr>
              <a:t>dólares</a:t>
            </a:r>
            <a:r>
              <a:rPr lang="es-EC" sz="1600"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graphicFrame>
        <p:nvGraphicFramePr>
          <p:cNvPr id="4" name="Tabla 3"/>
          <p:cNvGraphicFramePr>
            <a:graphicFrameLocks noGrp="1"/>
          </p:cNvGraphicFramePr>
          <p:nvPr>
            <p:extLst>
              <p:ext uri="{D42A27DB-BD31-4B8C-83A1-F6EECF244321}">
                <p14:modId xmlns:p14="http://schemas.microsoft.com/office/powerpoint/2010/main" val="2131938474"/>
              </p:ext>
            </p:extLst>
          </p:nvPr>
        </p:nvGraphicFramePr>
        <p:xfrm>
          <a:off x="3067659" y="3210490"/>
          <a:ext cx="4497705" cy="896939"/>
        </p:xfrm>
        <a:graphic>
          <a:graphicData uri="http://schemas.openxmlformats.org/drawingml/2006/table">
            <a:tbl>
              <a:tblPr firstRow="1" firstCol="1" bandRow="1">
                <a:tableStyleId>{5C22544A-7EE6-4342-B048-85BDC9FD1C3A}</a:tableStyleId>
              </a:tblPr>
              <a:tblGrid>
                <a:gridCol w="1756410">
                  <a:extLst>
                    <a:ext uri="{9D8B030D-6E8A-4147-A177-3AD203B41FA5}">
                      <a16:colId xmlns:a16="http://schemas.microsoft.com/office/drawing/2014/main" xmlns="" val="3244715094"/>
                    </a:ext>
                  </a:extLst>
                </a:gridCol>
                <a:gridCol w="1756410">
                  <a:extLst>
                    <a:ext uri="{9D8B030D-6E8A-4147-A177-3AD203B41FA5}">
                      <a16:colId xmlns:a16="http://schemas.microsoft.com/office/drawing/2014/main" xmlns="" val="1738159318"/>
                    </a:ext>
                  </a:extLst>
                </a:gridCol>
                <a:gridCol w="984885">
                  <a:extLst>
                    <a:ext uri="{9D8B030D-6E8A-4147-A177-3AD203B41FA5}">
                      <a16:colId xmlns:a16="http://schemas.microsoft.com/office/drawing/2014/main" xmlns="" val="3700197107"/>
                    </a:ext>
                  </a:extLst>
                </a:gridCol>
              </a:tblGrid>
              <a:tr h="167640">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Obra hidráulica</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Periodo de retorno (años)</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Caudal (m</a:t>
                      </a:r>
                      <a:r>
                        <a:rPr lang="es-EC" sz="1100" baseline="30000" dirty="0">
                          <a:effectLst/>
                          <a:latin typeface="Times New Roman" panose="02020603050405020304" pitchFamily="18" charset="0"/>
                          <a:cs typeface="Times New Roman" panose="02020603050405020304" pitchFamily="18" charset="0"/>
                        </a:rPr>
                        <a:t>3</a:t>
                      </a:r>
                      <a:r>
                        <a:rPr lang="es-EC" sz="1100" dirty="0">
                          <a:effectLst/>
                          <a:latin typeface="Times New Roman" panose="02020603050405020304" pitchFamily="18" charset="0"/>
                          <a:cs typeface="Times New Roman" panose="02020603050405020304" pitchFamily="18" charset="0"/>
                        </a:rPr>
                        <a:t>/s)</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897564856"/>
                  </a:ext>
                </a:extLst>
              </a:tr>
              <a:tr h="325755">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Canal en periodo de construcción</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1</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957,00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253408607"/>
                  </a:ext>
                </a:extLst>
              </a:tr>
              <a:tr h="167640">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Aliviadero</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20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4240,00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945299277"/>
                  </a:ext>
                </a:extLst>
              </a:tr>
              <a:tr h="158115">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Presa vertedora</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1000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latin typeface="Times New Roman" panose="02020603050405020304" pitchFamily="18" charset="0"/>
                          <a:cs typeface="Times New Roman" panose="02020603050405020304" pitchFamily="18" charset="0"/>
                        </a:rPr>
                        <a:t>578,00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973047726"/>
                  </a:ext>
                </a:extLst>
              </a:tr>
            </a:tbl>
          </a:graphicData>
        </a:graphic>
      </p:graphicFrame>
      <p:sp>
        <p:nvSpPr>
          <p:cNvPr id="7" name="Marcador de fecha 6"/>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38823551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4671060"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RECOMENDACIONES</a:t>
            </a:r>
            <a:endParaRPr lang="en-US" sz="2800"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403860" y="1371600"/>
            <a:ext cx="11117580" cy="3470182"/>
          </a:xfrm>
        </p:spPr>
        <p:txBody>
          <a:bodyPr>
            <a:noAutofit/>
          </a:bodyPr>
          <a:lstStyle/>
          <a:p>
            <a:pPr lvl="0"/>
            <a:r>
              <a:rPr lang="es-EC" sz="2000" dirty="0">
                <a:latin typeface="Times New Roman" panose="02020603050405020304" pitchFamily="18" charset="0"/>
                <a:cs typeface="Times New Roman" panose="02020603050405020304" pitchFamily="18" charset="0"/>
              </a:rPr>
              <a:t>En vista de que la topografía ha cambiado de manera permanente en la zona, se recomienda, que previo a la construcción de las diferentes obras hidráulicas, actualizar la misma para emplazar el vertedero en el cauce erosionado.</a:t>
            </a:r>
            <a:endParaRPr lang="en-US" sz="2000" dirty="0">
              <a:latin typeface="Times New Roman" panose="02020603050405020304" pitchFamily="18" charset="0"/>
              <a:cs typeface="Times New Roman" panose="02020603050405020304" pitchFamily="18" charset="0"/>
            </a:endParaRPr>
          </a:p>
          <a:p>
            <a:pPr lvl="0"/>
            <a:r>
              <a:rPr lang="es-EC" sz="2000" dirty="0">
                <a:latin typeface="Times New Roman" panose="02020603050405020304" pitchFamily="18" charset="0"/>
                <a:cs typeface="Times New Roman" panose="02020603050405020304" pitchFamily="18" charset="0"/>
              </a:rPr>
              <a:t>Implementar y ejecutar los diseños de las diferentes obras hidráulicas propuestos de manera urgente, con la finalidad de evitar que la erosión regresiva continúe avanzando hacia aguas arriba del rio Coca.</a:t>
            </a:r>
            <a:endParaRPr lang="en-US" sz="2000" dirty="0">
              <a:latin typeface="Times New Roman" panose="02020603050405020304" pitchFamily="18" charset="0"/>
              <a:cs typeface="Times New Roman" panose="02020603050405020304" pitchFamily="18" charset="0"/>
            </a:endParaRPr>
          </a:p>
          <a:p>
            <a:r>
              <a:rPr lang="es-EC" sz="2000" dirty="0">
                <a:latin typeface="Times New Roman" panose="02020603050405020304" pitchFamily="18" charset="0"/>
                <a:cs typeface="Times New Roman" panose="02020603050405020304" pitchFamily="18" charset="0"/>
              </a:rPr>
              <a:t>Tener en cuenta las normas y lineamientos estipulados por las autoridades ambientales competentes durante la ejecución del proyecto considerando que, estas obras contribuyen a su vez a la preservación del medio ambiente de la zona afectado por la erosión regresiva.</a:t>
            </a:r>
            <a:endParaRPr lang="en-US" sz="1400" dirty="0">
              <a:latin typeface="Times New Roman" panose="02020603050405020304" pitchFamily="18" charset="0"/>
              <a:cs typeface="Times New Roman" panose="02020603050405020304" pitchFamily="18" charset="0"/>
            </a:endParaRPr>
          </a:p>
        </p:txBody>
      </p:sp>
      <p:sp>
        <p:nvSpPr>
          <p:cNvPr id="6" name="Marcador de fecha 5"/>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35769702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54533" y="794479"/>
            <a:ext cx="7449222" cy="1382446"/>
          </a:xfrm>
        </p:spPr>
        <p:txBody>
          <a:bodyPr>
            <a:normAutofit/>
          </a:bodyPr>
          <a:lstStyle/>
          <a:p>
            <a:pPr algn="ctr"/>
            <a:r>
              <a:rPr lang="es-MX" b="1" dirty="0" smtClean="0">
                <a:latin typeface="Times New Roman" panose="02020603050405020304" pitchFamily="18" charset="0"/>
                <a:cs typeface="Times New Roman" panose="02020603050405020304" pitchFamily="18" charset="0"/>
              </a:rPr>
              <a:t>MUCHAS GRACIAS</a:t>
            </a:r>
            <a:endParaRPr lang="en-US" b="1"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4722" y="2325416"/>
            <a:ext cx="4448844" cy="3336634"/>
          </a:xfrm>
          <a:prstGeom prst="rect">
            <a:avLst/>
          </a:prstGeom>
        </p:spPr>
      </p:pic>
      <p:sp>
        <p:nvSpPr>
          <p:cNvPr id="6" name="Marcador de fecha 5"/>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1430452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Rectángulo"/>
          <p:cNvSpPr/>
          <p:nvPr/>
        </p:nvSpPr>
        <p:spPr>
          <a:xfrm>
            <a:off x="2308836" y="1122684"/>
            <a:ext cx="8605020" cy="4078039"/>
          </a:xfrm>
          <a:prstGeom prst="rect">
            <a:avLst/>
          </a:prstGeom>
          <a:noFill/>
        </p:spPr>
        <p:txBody>
          <a:bodyPr wrap="square" lIns="91440" tIns="45720" rIns="91440" bIns="45720">
            <a:spAutoFit/>
          </a:bodyPr>
          <a:lstStyle/>
          <a:p>
            <a:pPr algn="ctr"/>
            <a:r>
              <a:rPr lang="es-ES" sz="2000" b="1" dirty="0">
                <a:solidFill>
                  <a:prstClr val="black"/>
                </a:solidFill>
                <a:latin typeface="Times New Roman" panose="02020603050405020304" pitchFamily="18" charset="0"/>
                <a:cs typeface="Times New Roman" panose="02020603050405020304" pitchFamily="18" charset="0"/>
              </a:rPr>
              <a:t>DEPARTAMENTO DE CIENCIAS DE LA TIERRA Y LA </a:t>
            </a:r>
            <a:r>
              <a:rPr lang="es-ES" sz="2000" b="1" dirty="0" smtClean="0">
                <a:solidFill>
                  <a:prstClr val="black"/>
                </a:solidFill>
                <a:latin typeface="Times New Roman" panose="02020603050405020304" pitchFamily="18" charset="0"/>
                <a:cs typeface="Times New Roman" panose="02020603050405020304" pitchFamily="18" charset="0"/>
              </a:rPr>
              <a:t>CONSTRUCCIÓN</a:t>
            </a:r>
            <a:endParaRPr lang="es-EC" sz="2000" dirty="0">
              <a:solidFill>
                <a:prstClr val="black"/>
              </a:solidFill>
              <a:latin typeface="Times New Roman" panose="02020603050405020304" pitchFamily="18" charset="0"/>
              <a:cs typeface="Times New Roman" panose="02020603050405020304" pitchFamily="18" charset="0"/>
            </a:endParaRPr>
          </a:p>
          <a:p>
            <a:pPr algn="ctr"/>
            <a:r>
              <a:rPr lang="es-ES" b="1" dirty="0">
                <a:solidFill>
                  <a:prstClr val="black"/>
                </a:solidFill>
                <a:latin typeface="Times New Roman" panose="02020603050405020304" pitchFamily="18" charset="0"/>
                <a:cs typeface="Times New Roman" panose="02020603050405020304" pitchFamily="18" charset="0"/>
              </a:rPr>
              <a:t> CARRERA DE INGENIERÍA CIVIL</a:t>
            </a:r>
          </a:p>
          <a:p>
            <a:r>
              <a:rPr lang="es-ES" sz="800" b="1" dirty="0">
                <a:solidFill>
                  <a:prstClr val="black"/>
                </a:solidFill>
                <a:latin typeface="Times New Roman" panose="02020603050405020304" pitchFamily="18" charset="0"/>
                <a:cs typeface="Times New Roman" panose="02020603050405020304" pitchFamily="18" charset="0"/>
              </a:rPr>
              <a:t> </a:t>
            </a:r>
            <a:endParaRPr lang="es-EC" sz="800" dirty="0">
              <a:solidFill>
                <a:prstClr val="black"/>
              </a:solidFill>
              <a:latin typeface="Times New Roman" panose="02020603050405020304" pitchFamily="18" charset="0"/>
              <a:cs typeface="Times New Roman" panose="02020603050405020304" pitchFamily="18" charset="0"/>
            </a:endParaRPr>
          </a:p>
          <a:p>
            <a:r>
              <a:rPr lang="es-ES" sz="700" b="1" dirty="0">
                <a:solidFill>
                  <a:prstClr val="black"/>
                </a:solidFill>
                <a:latin typeface="Times New Roman" panose="02020603050405020304" pitchFamily="18" charset="0"/>
                <a:cs typeface="Times New Roman" panose="02020603050405020304" pitchFamily="18" charset="0"/>
              </a:rPr>
              <a:t> </a:t>
            </a:r>
            <a:endParaRPr lang="es-EC" sz="700" dirty="0">
              <a:solidFill>
                <a:prstClr val="black"/>
              </a:solidFill>
              <a:latin typeface="Times New Roman" panose="02020603050405020304" pitchFamily="18" charset="0"/>
              <a:cs typeface="Times New Roman" panose="02020603050405020304" pitchFamily="18" charset="0"/>
            </a:endParaRPr>
          </a:p>
          <a:p>
            <a:r>
              <a:rPr lang="es-ES" sz="700" b="1" dirty="0">
                <a:solidFill>
                  <a:prstClr val="black"/>
                </a:solidFill>
                <a:latin typeface="Times New Roman" panose="02020603050405020304" pitchFamily="18" charset="0"/>
                <a:cs typeface="Times New Roman" panose="02020603050405020304" pitchFamily="18" charset="0"/>
              </a:rPr>
              <a:t> </a:t>
            </a:r>
            <a:r>
              <a:rPr lang="es-ES" sz="1600" b="1" dirty="0">
                <a:solidFill>
                  <a:prstClr val="black"/>
                </a:solidFill>
                <a:latin typeface="Times New Roman" panose="02020603050405020304" pitchFamily="18" charset="0"/>
                <a:cs typeface="Times New Roman" panose="02020603050405020304" pitchFamily="18" charset="0"/>
              </a:rPr>
              <a:t>TEMA:</a:t>
            </a:r>
            <a:endParaRPr lang="es-EC" sz="1600" b="1" dirty="0">
              <a:solidFill>
                <a:prstClr val="black"/>
              </a:solidFill>
              <a:latin typeface="Times New Roman" panose="02020603050405020304" pitchFamily="18" charset="0"/>
              <a:cs typeface="Times New Roman" panose="02020603050405020304" pitchFamily="18" charset="0"/>
            </a:endParaRPr>
          </a:p>
          <a:p>
            <a:pPr algn="ctr"/>
            <a:r>
              <a:rPr lang="es-MX" sz="1600" dirty="0" smtClean="0">
                <a:solidFill>
                  <a:prstClr val="black"/>
                </a:solidFill>
                <a:latin typeface="Times New Roman" panose="02020603050405020304" pitchFamily="18" charset="0"/>
                <a:cs typeface="Times New Roman" panose="02020603050405020304" pitchFamily="18" charset="0"/>
              </a:rPr>
              <a:t>“DISEÑO DEL ALIVIADERO DE EMERGENCIA EN LA ZONA</a:t>
            </a:r>
          </a:p>
          <a:p>
            <a:pPr algn="ctr"/>
            <a:r>
              <a:rPr lang="es-MX" sz="1600" dirty="0" smtClean="0">
                <a:solidFill>
                  <a:prstClr val="black"/>
                </a:solidFill>
                <a:latin typeface="Times New Roman" panose="02020603050405020304" pitchFamily="18" charset="0"/>
                <a:cs typeface="Times New Roman" panose="02020603050405020304" pitchFamily="18" charset="0"/>
              </a:rPr>
              <a:t>DE LA CASCADA MONTANA –PROVINCIA DE NAPO</a:t>
            </a:r>
            <a:r>
              <a:rPr lang="es-ES"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s-ES"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s-ES" sz="1200" b="1" dirty="0">
              <a:solidFill>
                <a:prstClr val="black"/>
              </a:solidFill>
              <a:latin typeface="Times New Roman" panose="02020603050405020304" pitchFamily="18" charset="0"/>
              <a:cs typeface="Times New Roman" panose="02020603050405020304" pitchFamily="18" charset="0"/>
            </a:endParaRPr>
          </a:p>
          <a:p>
            <a:r>
              <a:rPr lang="es-ES" sz="800" dirty="0">
                <a:solidFill>
                  <a:prstClr val="black"/>
                </a:solidFill>
                <a:latin typeface="Times New Roman" panose="02020603050405020304" pitchFamily="18" charset="0"/>
                <a:cs typeface="Times New Roman" panose="02020603050405020304" pitchFamily="18" charset="0"/>
              </a:rPr>
              <a:t> </a:t>
            </a:r>
            <a:endParaRPr lang="es-EC" sz="800" dirty="0">
              <a:solidFill>
                <a:prstClr val="black"/>
              </a:solidFill>
              <a:latin typeface="Times New Roman" panose="02020603050405020304" pitchFamily="18" charset="0"/>
              <a:cs typeface="Times New Roman" panose="02020603050405020304" pitchFamily="18" charset="0"/>
            </a:endParaRPr>
          </a:p>
          <a:p>
            <a:r>
              <a:rPr lang="es-ES" sz="1600" b="1" dirty="0">
                <a:solidFill>
                  <a:prstClr val="black"/>
                </a:solidFill>
                <a:latin typeface="Times New Roman" panose="02020603050405020304" pitchFamily="18" charset="0"/>
                <a:cs typeface="Times New Roman" panose="02020603050405020304" pitchFamily="18" charset="0"/>
              </a:rPr>
              <a:t>AUTORES: </a:t>
            </a:r>
          </a:p>
          <a:p>
            <a:pPr algn="ctr"/>
            <a:r>
              <a:rPr lang="es-ES" sz="1600" b="1" dirty="0" smtClean="0">
                <a:solidFill>
                  <a:prstClr val="black"/>
                </a:solidFill>
                <a:latin typeface="Times New Roman" panose="02020603050405020304" pitchFamily="18" charset="0"/>
                <a:cs typeface="Times New Roman" panose="02020603050405020304" pitchFamily="18" charset="0"/>
              </a:rPr>
              <a:t>SRTA. DANIELA FERNANDA MARTÍNEZ LASCANO</a:t>
            </a:r>
            <a:endParaRPr lang="es-ES" sz="1600" b="1" dirty="0">
              <a:solidFill>
                <a:prstClr val="black"/>
              </a:solidFill>
              <a:latin typeface="Times New Roman" panose="02020603050405020304" pitchFamily="18" charset="0"/>
              <a:cs typeface="Times New Roman" panose="02020603050405020304" pitchFamily="18" charset="0"/>
            </a:endParaRPr>
          </a:p>
          <a:p>
            <a:pPr algn="ctr"/>
            <a:r>
              <a:rPr lang="es-ES" sz="1600" b="1" dirty="0">
                <a:solidFill>
                  <a:prstClr val="black"/>
                </a:solidFill>
                <a:latin typeface="Times New Roman" panose="02020603050405020304" pitchFamily="18" charset="0"/>
                <a:cs typeface="Times New Roman" panose="02020603050405020304" pitchFamily="18" charset="0"/>
              </a:rPr>
              <a:t>SR. </a:t>
            </a:r>
            <a:r>
              <a:rPr lang="es-ES" sz="1600" b="1" dirty="0" smtClean="0">
                <a:solidFill>
                  <a:prstClr val="black"/>
                </a:solidFill>
                <a:latin typeface="Times New Roman" panose="02020603050405020304" pitchFamily="18" charset="0"/>
                <a:cs typeface="Times New Roman" panose="02020603050405020304" pitchFamily="18" charset="0"/>
              </a:rPr>
              <a:t>BRYAN JOSUE SOLANO CAJAMARCA</a:t>
            </a:r>
            <a:endParaRPr lang="es-EC" sz="1600" b="1" dirty="0">
              <a:solidFill>
                <a:prstClr val="black"/>
              </a:solidFill>
              <a:latin typeface="Times New Roman" panose="02020603050405020304" pitchFamily="18" charset="0"/>
              <a:cs typeface="Times New Roman" panose="02020603050405020304" pitchFamily="18" charset="0"/>
            </a:endParaRPr>
          </a:p>
          <a:p>
            <a:pPr algn="ctr"/>
            <a:r>
              <a:rPr lang="es-EC" sz="1400" dirty="0">
                <a:solidFill>
                  <a:prstClr val="black"/>
                </a:solidFill>
                <a:latin typeface="Times New Roman" panose="02020603050405020304" pitchFamily="18" charset="0"/>
                <a:cs typeface="Times New Roman" panose="02020603050405020304" pitchFamily="18" charset="0"/>
              </a:rPr>
              <a:t>       </a:t>
            </a:r>
            <a:r>
              <a:rPr lang="es-ES" sz="1400" dirty="0">
                <a:solidFill>
                  <a:prstClr val="black"/>
                </a:solidFill>
                <a:latin typeface="Times New Roman" panose="02020603050405020304" pitchFamily="18" charset="0"/>
                <a:cs typeface="Times New Roman" panose="02020603050405020304" pitchFamily="18" charset="0"/>
              </a:rPr>
              <a:t>  </a:t>
            </a:r>
            <a:endParaRPr lang="es-EC" sz="1400" dirty="0">
              <a:solidFill>
                <a:prstClr val="black"/>
              </a:solidFill>
              <a:latin typeface="Times New Roman" panose="02020603050405020304" pitchFamily="18" charset="0"/>
              <a:cs typeface="Times New Roman" panose="02020603050405020304" pitchFamily="18" charset="0"/>
            </a:endParaRPr>
          </a:p>
          <a:p>
            <a:pPr algn="ctr"/>
            <a:r>
              <a:rPr lang="es-ES" sz="1600" b="1" dirty="0">
                <a:solidFill>
                  <a:prstClr val="black"/>
                </a:solidFill>
                <a:latin typeface="Times New Roman" panose="02020603050405020304" pitchFamily="18" charset="0"/>
                <a:cs typeface="Times New Roman" panose="02020603050405020304" pitchFamily="18" charset="0"/>
              </a:rPr>
              <a:t>DIRECTOR: ING. </a:t>
            </a:r>
            <a:r>
              <a:rPr lang="es-ES" sz="1600" b="1" dirty="0" smtClean="0">
                <a:solidFill>
                  <a:prstClr val="black"/>
                </a:solidFill>
                <a:latin typeface="Times New Roman" panose="02020603050405020304" pitchFamily="18" charset="0"/>
                <a:cs typeface="Times New Roman" panose="02020603050405020304" pitchFamily="18" charset="0"/>
              </a:rPr>
              <a:t>HUGO FABIÁN BONIFAZ GARCÍA,</a:t>
            </a:r>
            <a:r>
              <a:rPr lang="es-EC" sz="1600" b="1" dirty="0" smtClean="0">
                <a:solidFill>
                  <a:prstClr val="black"/>
                </a:solidFill>
                <a:latin typeface="Times New Roman" panose="02020603050405020304" pitchFamily="18" charset="0"/>
                <a:cs typeface="Times New Roman" panose="02020603050405020304" pitchFamily="18" charset="0"/>
              </a:rPr>
              <a:t> Mgs.</a:t>
            </a:r>
            <a:r>
              <a:rPr lang="es-ES" sz="1600" b="1" dirty="0">
                <a:solidFill>
                  <a:prstClr val="black"/>
                </a:solidFill>
                <a:latin typeface="Times New Roman" panose="02020603050405020304" pitchFamily="18" charset="0"/>
                <a:cs typeface="Times New Roman" panose="02020603050405020304" pitchFamily="18" charset="0"/>
              </a:rPr>
              <a:t> </a:t>
            </a:r>
            <a:endParaRPr lang="es-EC" sz="1600" dirty="0">
              <a:solidFill>
                <a:prstClr val="black"/>
              </a:solidFill>
              <a:latin typeface="Times New Roman" panose="02020603050405020304" pitchFamily="18" charset="0"/>
              <a:cs typeface="Times New Roman" panose="02020603050405020304" pitchFamily="18" charset="0"/>
            </a:endParaRPr>
          </a:p>
          <a:p>
            <a:pPr algn="ctr"/>
            <a:endParaRPr lang="es-ES" sz="1400" b="1" dirty="0">
              <a:solidFill>
                <a:prstClr val="black"/>
              </a:solidFill>
              <a:latin typeface="Times New Roman" panose="02020603050405020304" pitchFamily="18" charset="0"/>
              <a:cs typeface="Times New Roman" panose="02020603050405020304" pitchFamily="18" charset="0"/>
            </a:endParaRPr>
          </a:p>
          <a:p>
            <a:pPr algn="ctr"/>
            <a:r>
              <a:rPr lang="es-ES" sz="1600" b="1" dirty="0">
                <a:solidFill>
                  <a:prstClr val="black"/>
                </a:solidFill>
                <a:latin typeface="Times New Roman" panose="02020603050405020304" pitchFamily="18" charset="0"/>
                <a:cs typeface="Times New Roman" panose="02020603050405020304" pitchFamily="18" charset="0"/>
              </a:rPr>
              <a:t>SANGOLQUÍ - </a:t>
            </a:r>
            <a:r>
              <a:rPr lang="es-ES_tradnl" sz="1600" b="1" dirty="0">
                <a:solidFill>
                  <a:prstClr val="black"/>
                </a:solidFill>
                <a:latin typeface="Times New Roman" panose="02020603050405020304" pitchFamily="18" charset="0"/>
                <a:cs typeface="Times New Roman" panose="02020603050405020304" pitchFamily="18" charset="0"/>
              </a:rPr>
              <a:t>2020</a:t>
            </a:r>
            <a:endParaRPr lang="es-EC" sz="1600" b="1" dirty="0">
              <a:solidFill>
                <a:prstClr val="black"/>
              </a:solidFill>
              <a:latin typeface="Times New Roman" panose="02020603050405020304" pitchFamily="18" charset="0"/>
              <a:cs typeface="Times New Roman" panose="02020603050405020304" pitchFamily="18" charset="0"/>
            </a:endParaRPr>
          </a:p>
          <a:p>
            <a:pPr algn="ctr"/>
            <a:endParaRPr lang="es-ES" sz="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10131742" y="3956535"/>
            <a:ext cx="1244188" cy="1244188"/>
          </a:xfrm>
          <a:prstGeom prst="rect">
            <a:avLst/>
          </a:prstGeom>
        </p:spPr>
      </p:pic>
      <p:pic>
        <p:nvPicPr>
          <p:cNvPr id="6" name="Imagen 5"/>
          <p:cNvPicPr>
            <a:picLocks noChangeAspect="1"/>
          </p:cNvPicPr>
          <p:nvPr/>
        </p:nvPicPr>
        <p:blipFill>
          <a:blip r:embed="rId3"/>
          <a:stretch>
            <a:fillRect/>
          </a:stretch>
        </p:blipFill>
        <p:spPr>
          <a:xfrm>
            <a:off x="2139180" y="3956535"/>
            <a:ext cx="1358400" cy="1244188"/>
          </a:xfrm>
          <a:prstGeom prst="rect">
            <a:avLst/>
          </a:prstGeom>
        </p:spPr>
      </p:pic>
      <p:sp>
        <p:nvSpPr>
          <p:cNvPr id="7" name="Marcador de fecha 6"/>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2384722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4671060"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OBJETIVOS</a:t>
            </a:r>
            <a:endParaRPr lang="en-US" sz="2800" b="1" dirty="0">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403860" y="1027612"/>
            <a:ext cx="10020300" cy="44195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2"/>
            <a:endParaRPr lang="en-US" b="1" i="1" dirty="0">
              <a:latin typeface="Times New Roman" panose="02020603050405020304" pitchFamily="18" charset="0"/>
              <a:cs typeface="Times New Roman" panose="02020603050405020304" pitchFamily="18" charset="0"/>
            </a:endParaRPr>
          </a:p>
          <a:p>
            <a:pPr lvl="0"/>
            <a:endParaRPr lang="en-US" dirty="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aphicFrame>
        <p:nvGraphicFramePr>
          <p:cNvPr id="3" name="Diagrama 2"/>
          <p:cNvGraphicFramePr/>
          <p:nvPr>
            <p:extLst>
              <p:ext uri="{D42A27DB-BD31-4B8C-83A1-F6EECF244321}">
                <p14:modId xmlns:p14="http://schemas.microsoft.com/office/powerpoint/2010/main" val="2227921489"/>
              </p:ext>
            </p:extLst>
          </p:nvPr>
        </p:nvGraphicFramePr>
        <p:xfrm>
          <a:off x="1640111" y="1132116"/>
          <a:ext cx="9358811" cy="49539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ítulo 1"/>
          <p:cNvSpPr txBox="1">
            <a:spLocks/>
          </p:cNvSpPr>
          <p:nvPr/>
        </p:nvSpPr>
        <p:spPr>
          <a:xfrm>
            <a:off x="403860" y="661849"/>
            <a:ext cx="4671060" cy="5570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i="1" dirty="0" smtClean="0">
                <a:latin typeface="Times New Roman" panose="02020603050405020304" pitchFamily="18" charset="0"/>
                <a:cs typeface="Times New Roman" panose="02020603050405020304" pitchFamily="18" charset="0"/>
              </a:rPr>
              <a:t>OBJETIVOS ESPECÍFICOS</a:t>
            </a:r>
            <a:endParaRPr lang="en-US" sz="2800" b="1" i="1" dirty="0">
              <a:latin typeface="Times New Roman" panose="02020603050405020304" pitchFamily="18" charset="0"/>
              <a:cs typeface="Times New Roman" panose="02020603050405020304" pitchFamily="18" charset="0"/>
            </a:endParaRPr>
          </a:p>
        </p:txBody>
      </p:sp>
      <p:sp>
        <p:nvSpPr>
          <p:cNvPr id="9" name="Marcador de fecha 8"/>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1465235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4671060"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MARCO TEÓRICO</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403860" y="687975"/>
            <a:ext cx="4671060" cy="5570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i="1" dirty="0" smtClean="0">
                <a:latin typeface="Times New Roman" panose="02020603050405020304" pitchFamily="18" charset="0"/>
                <a:cs typeface="Times New Roman" panose="02020603050405020304" pitchFamily="18" charset="0"/>
              </a:rPr>
              <a:t>EROSIÓN REGRESIVA</a:t>
            </a:r>
            <a:endParaRPr lang="en-US" sz="2800" b="1" i="1" dirty="0">
              <a:latin typeface="Times New Roman" panose="02020603050405020304" pitchFamily="18" charset="0"/>
              <a:cs typeface="Times New Roman" panose="02020603050405020304" pitchFamily="18" charset="0"/>
            </a:endParaRPr>
          </a:p>
        </p:txBody>
      </p:sp>
      <p:graphicFrame>
        <p:nvGraphicFramePr>
          <p:cNvPr id="5" name="Diagrama 4"/>
          <p:cNvGraphicFramePr/>
          <p:nvPr>
            <p:extLst>
              <p:ext uri="{D42A27DB-BD31-4B8C-83A1-F6EECF244321}">
                <p14:modId xmlns:p14="http://schemas.microsoft.com/office/powerpoint/2010/main" val="3821460704"/>
              </p:ext>
            </p:extLst>
          </p:nvPr>
        </p:nvGraphicFramePr>
        <p:xfrm>
          <a:off x="1300480" y="79804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Marcador de fecha 7"/>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1243237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4671060"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MARCO TEÓRICO</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403859" y="687975"/>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PROCESAMIENTO DE DATOS HIDROLÓGICOS</a:t>
            </a:r>
            <a:endParaRPr lang="en-US" sz="2400" b="1" i="1" dirty="0">
              <a:latin typeface="Times New Roman" panose="02020603050405020304" pitchFamily="18" charset="0"/>
              <a:cs typeface="Times New Roman" panose="02020603050405020304" pitchFamily="18" charset="0"/>
            </a:endParaRPr>
          </a:p>
        </p:txBody>
      </p:sp>
      <p:graphicFrame>
        <p:nvGraphicFramePr>
          <p:cNvPr id="9" name="Diagrama 8"/>
          <p:cNvGraphicFramePr/>
          <p:nvPr>
            <p:extLst>
              <p:ext uri="{D42A27DB-BD31-4B8C-83A1-F6EECF244321}">
                <p14:modId xmlns:p14="http://schemas.microsoft.com/office/powerpoint/2010/main" val="876708693"/>
              </p:ext>
            </p:extLst>
          </p:nvPr>
        </p:nvGraphicFramePr>
        <p:xfrm>
          <a:off x="4911090" y="1449977"/>
          <a:ext cx="6453597" cy="3821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Gráfico 7"/>
          <p:cNvGraphicFramePr/>
          <p:nvPr>
            <p:extLst>
              <p:ext uri="{D42A27DB-BD31-4B8C-83A1-F6EECF244321}">
                <p14:modId xmlns:p14="http://schemas.microsoft.com/office/powerpoint/2010/main" val="2741390808"/>
              </p:ext>
            </p:extLst>
          </p:nvPr>
        </p:nvGraphicFramePr>
        <p:xfrm>
          <a:off x="215900" y="1427278"/>
          <a:ext cx="4182474" cy="3866399"/>
        </p:xfrm>
        <a:graphic>
          <a:graphicData uri="http://schemas.openxmlformats.org/drawingml/2006/chart">
            <c:chart xmlns:c="http://schemas.openxmlformats.org/drawingml/2006/chart" xmlns:r="http://schemas.openxmlformats.org/officeDocument/2006/relationships" r:id="rId7"/>
          </a:graphicData>
        </a:graphic>
      </p:graphicFrame>
      <p:sp>
        <p:nvSpPr>
          <p:cNvPr id="5" name="Marcador de fecha 4"/>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1371892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4671060"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MARCO TEÓRICO</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403859" y="687975"/>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ALIVIADERO</a:t>
            </a:r>
            <a:endParaRPr lang="en-US" sz="2400" b="1" i="1" dirty="0">
              <a:latin typeface="Times New Roman" panose="02020603050405020304" pitchFamily="18" charset="0"/>
              <a:cs typeface="Times New Roman" panose="02020603050405020304" pitchFamily="18" charset="0"/>
            </a:endParaRPr>
          </a:p>
        </p:txBody>
      </p:sp>
      <p:graphicFrame>
        <p:nvGraphicFramePr>
          <p:cNvPr id="3" name="Diagrama 2"/>
          <p:cNvGraphicFramePr/>
          <p:nvPr>
            <p:extLst>
              <p:ext uri="{D42A27DB-BD31-4B8C-83A1-F6EECF244321}">
                <p14:modId xmlns:p14="http://schemas.microsoft.com/office/powerpoint/2010/main" val="3450304056"/>
              </p:ext>
            </p:extLst>
          </p:nvPr>
        </p:nvGraphicFramePr>
        <p:xfrm>
          <a:off x="660400" y="1245004"/>
          <a:ext cx="10482217" cy="45915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Rectángulo"/>
          <p:cNvSpPr/>
          <p:nvPr/>
        </p:nvSpPr>
        <p:spPr>
          <a:xfrm>
            <a:off x="1116552" y="3259234"/>
            <a:ext cx="2272097" cy="307777"/>
          </a:xfrm>
          <a:prstGeom prst="rect">
            <a:avLst/>
          </a:prstGeom>
        </p:spPr>
        <p:txBody>
          <a:bodyPr wrap="none">
            <a:spAutoFit/>
          </a:bodyPr>
          <a:lstStyle/>
          <a:p>
            <a:r>
              <a:rPr lang="es-EC" sz="1400" b="1" i="1" dirty="0"/>
              <a:t>Fuente: </a:t>
            </a:r>
            <a:r>
              <a:rPr lang="es-EC" sz="1400" i="1" dirty="0"/>
              <a:t>(Sandoval W. , 2019)</a:t>
            </a:r>
          </a:p>
        </p:txBody>
      </p:sp>
      <p:sp>
        <p:nvSpPr>
          <p:cNvPr id="8" name="7 Rectángulo"/>
          <p:cNvSpPr/>
          <p:nvPr/>
        </p:nvSpPr>
        <p:spPr>
          <a:xfrm>
            <a:off x="6139961" y="4608423"/>
            <a:ext cx="1851533" cy="307777"/>
          </a:xfrm>
          <a:prstGeom prst="rect">
            <a:avLst/>
          </a:prstGeom>
        </p:spPr>
        <p:txBody>
          <a:bodyPr wrap="none">
            <a:spAutoFit/>
          </a:bodyPr>
          <a:lstStyle/>
          <a:p>
            <a:r>
              <a:rPr lang="es-EC" sz="1400" b="1" i="1" dirty="0"/>
              <a:t>Fuente: </a:t>
            </a:r>
            <a:r>
              <a:rPr lang="es-EC" sz="1400" i="1" dirty="0" smtClean="0"/>
              <a:t>(Pardo. </a:t>
            </a:r>
            <a:r>
              <a:rPr lang="es-EC" sz="1400" i="1" dirty="0"/>
              <a:t>, </a:t>
            </a:r>
            <a:r>
              <a:rPr lang="es-EC" sz="1400" i="1" dirty="0" smtClean="0"/>
              <a:t>2011)</a:t>
            </a:r>
            <a:endParaRPr lang="es-EC" sz="1400" i="1" dirty="0"/>
          </a:p>
        </p:txBody>
      </p:sp>
      <p:sp>
        <p:nvSpPr>
          <p:cNvPr id="9" name="8 Rectángulo"/>
          <p:cNvSpPr/>
          <p:nvPr/>
        </p:nvSpPr>
        <p:spPr>
          <a:xfrm>
            <a:off x="537020" y="5702117"/>
            <a:ext cx="1851597" cy="307777"/>
          </a:xfrm>
          <a:prstGeom prst="rect">
            <a:avLst/>
          </a:prstGeom>
        </p:spPr>
        <p:txBody>
          <a:bodyPr wrap="none">
            <a:spAutoFit/>
          </a:bodyPr>
          <a:lstStyle/>
          <a:p>
            <a:r>
              <a:rPr lang="es-EC" sz="1400" b="1" i="1" dirty="0"/>
              <a:t>Fuente: </a:t>
            </a:r>
            <a:r>
              <a:rPr lang="es-EC" sz="1400" i="1" dirty="0" smtClean="0"/>
              <a:t>(Ulrich. </a:t>
            </a:r>
            <a:r>
              <a:rPr lang="es-EC" sz="1400" i="1" dirty="0"/>
              <a:t>, </a:t>
            </a:r>
            <a:r>
              <a:rPr lang="es-EC" sz="1400" i="1" dirty="0" smtClean="0"/>
              <a:t>2020)</a:t>
            </a:r>
            <a:endParaRPr lang="es-EC" sz="1400" i="1" dirty="0"/>
          </a:p>
        </p:txBody>
      </p:sp>
      <p:sp>
        <p:nvSpPr>
          <p:cNvPr id="11" name="Marcador de fecha 10"/>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2424053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 y="0"/>
            <a:ext cx="4671060" cy="557029"/>
          </a:xfrm>
        </p:spPr>
        <p:txBody>
          <a:bodyPr>
            <a:normAutofit/>
          </a:bodyPr>
          <a:lstStyle/>
          <a:p>
            <a:r>
              <a:rPr lang="es-MX" sz="2800" b="1" dirty="0" smtClean="0">
                <a:latin typeface="Times New Roman" panose="02020603050405020304" pitchFamily="18" charset="0"/>
                <a:cs typeface="Times New Roman" panose="02020603050405020304" pitchFamily="18" charset="0"/>
              </a:rPr>
              <a:t>MARCO TEÓRICO</a:t>
            </a:r>
            <a:endParaRPr lang="en-US" sz="2800" b="1" dirty="0">
              <a:latin typeface="Times New Roman" panose="02020603050405020304" pitchFamily="18" charset="0"/>
              <a:cs typeface="Times New Roman" panose="02020603050405020304" pitchFamily="18" charset="0"/>
            </a:endParaRPr>
          </a:p>
        </p:txBody>
      </p:sp>
      <p:sp>
        <p:nvSpPr>
          <p:cNvPr id="6" name="AutoShape 4" descr="Nuevas cascadas se formaron detrás del socavón de San Rafael, tras  implosión | El Comerci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ítulo 1"/>
          <p:cNvSpPr txBox="1">
            <a:spLocks/>
          </p:cNvSpPr>
          <p:nvPr/>
        </p:nvSpPr>
        <p:spPr>
          <a:xfrm>
            <a:off x="403859" y="687975"/>
            <a:ext cx="6872151" cy="557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i="1" dirty="0" smtClean="0">
                <a:latin typeface="Times New Roman" panose="02020603050405020304" pitchFamily="18" charset="0"/>
                <a:cs typeface="Times New Roman" panose="02020603050405020304" pitchFamily="18" charset="0"/>
              </a:rPr>
              <a:t>Diseño de presa vertedora en suelos</a:t>
            </a:r>
            <a:endParaRPr lang="en-US" sz="2400" b="1" i="1" dirty="0">
              <a:latin typeface="Times New Roman" panose="02020603050405020304" pitchFamily="18" charset="0"/>
              <a:cs typeface="Times New Roman" panose="02020603050405020304" pitchFamily="18" charset="0"/>
            </a:endParaRPr>
          </a:p>
        </p:txBody>
      </p:sp>
      <p:graphicFrame>
        <p:nvGraphicFramePr>
          <p:cNvPr id="8" name="Diagrama 7"/>
          <p:cNvGraphicFramePr/>
          <p:nvPr>
            <p:extLst>
              <p:ext uri="{D42A27DB-BD31-4B8C-83A1-F6EECF244321}">
                <p14:modId xmlns:p14="http://schemas.microsoft.com/office/powerpoint/2010/main" val="4137453820"/>
              </p:ext>
            </p:extLst>
          </p:nvPr>
        </p:nvGraphicFramePr>
        <p:xfrm>
          <a:off x="660400" y="1245004"/>
          <a:ext cx="10991669" cy="45915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8 Rectángulo"/>
          <p:cNvSpPr/>
          <p:nvPr/>
        </p:nvSpPr>
        <p:spPr>
          <a:xfrm>
            <a:off x="660400" y="4764635"/>
            <a:ext cx="2321020" cy="307777"/>
          </a:xfrm>
          <a:prstGeom prst="rect">
            <a:avLst/>
          </a:prstGeom>
        </p:spPr>
        <p:txBody>
          <a:bodyPr wrap="none">
            <a:spAutoFit/>
          </a:bodyPr>
          <a:lstStyle/>
          <a:p>
            <a:r>
              <a:rPr lang="es-EC" sz="1400" b="1" i="1" dirty="0">
                <a:latin typeface="Times New Roman" panose="02020603050405020304" pitchFamily="18" charset="0"/>
                <a:cs typeface="Times New Roman" panose="02020603050405020304" pitchFamily="18" charset="0"/>
              </a:rPr>
              <a:t>Fuente: </a:t>
            </a:r>
            <a:r>
              <a:rPr lang="es-EC" sz="1400" i="1" dirty="0">
                <a:latin typeface="Times New Roman" panose="02020603050405020304" pitchFamily="18" charset="0"/>
                <a:cs typeface="Times New Roman" panose="02020603050405020304" pitchFamily="18" charset="0"/>
              </a:rPr>
              <a:t>(Sandoval W. , 2019)</a:t>
            </a:r>
          </a:p>
        </p:txBody>
      </p:sp>
      <p:sp>
        <p:nvSpPr>
          <p:cNvPr id="11" name="10 Rectángulo"/>
          <p:cNvSpPr/>
          <p:nvPr/>
        </p:nvSpPr>
        <p:spPr>
          <a:xfrm>
            <a:off x="7145317" y="4918523"/>
            <a:ext cx="2321020" cy="307777"/>
          </a:xfrm>
          <a:prstGeom prst="rect">
            <a:avLst/>
          </a:prstGeom>
        </p:spPr>
        <p:txBody>
          <a:bodyPr wrap="none">
            <a:spAutoFit/>
          </a:bodyPr>
          <a:lstStyle/>
          <a:p>
            <a:r>
              <a:rPr lang="es-EC" sz="1400" b="1" i="1" dirty="0">
                <a:latin typeface="Times New Roman" panose="02020603050405020304" pitchFamily="18" charset="0"/>
                <a:cs typeface="Times New Roman" panose="02020603050405020304" pitchFamily="18" charset="0"/>
              </a:rPr>
              <a:t>Fuente: </a:t>
            </a:r>
            <a:r>
              <a:rPr lang="es-EC" sz="1400" i="1" dirty="0">
                <a:latin typeface="Times New Roman" panose="02020603050405020304" pitchFamily="18" charset="0"/>
                <a:cs typeface="Times New Roman" panose="02020603050405020304" pitchFamily="18" charset="0"/>
              </a:rPr>
              <a:t>(Sandoval W. , 2019)</a:t>
            </a:r>
          </a:p>
        </p:txBody>
      </p:sp>
      <p:sp>
        <p:nvSpPr>
          <p:cNvPr id="5" name="Marcador de fecha 4"/>
          <p:cNvSpPr>
            <a:spLocks noGrp="1"/>
          </p:cNvSpPr>
          <p:nvPr>
            <p:ph type="dt" sz="half" idx="10"/>
          </p:nvPr>
        </p:nvSpPr>
        <p:spPr/>
        <p:txBody>
          <a:bodyPr/>
          <a:lstStyle/>
          <a:p>
            <a:r>
              <a:rPr lang="es-EC" smtClean="0"/>
              <a:t>11 de septiembre de 2020</a:t>
            </a:r>
            <a:endParaRPr lang="en-US" dirty="0"/>
          </a:p>
        </p:txBody>
      </p:sp>
    </p:spTree>
    <p:extLst>
      <p:ext uri="{BB962C8B-B14F-4D97-AF65-F5344CB8AC3E}">
        <p14:creationId xmlns:p14="http://schemas.microsoft.com/office/powerpoint/2010/main" val="3541226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Tema presentación ESPE TESI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ema presentación ESPE TESIS" id="{FCC59E28-109A-47FE-B95D-CFEF8F6D627C}" vid="{452D53FE-5E82-4A21-948E-C79B9FC37FC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presentación ESPE TESIS</Template>
  <TotalTime>11579</TotalTime>
  <Words>4910</Words>
  <Application>Microsoft Office PowerPoint</Application>
  <PresentationFormat>Personalizado</PresentationFormat>
  <Paragraphs>1135</Paragraphs>
  <Slides>49</Slides>
  <Notes>0</Notes>
  <HiddenSlides>0</HiddenSlides>
  <MMClips>0</MMClips>
  <ScaleCrop>false</ScaleCrop>
  <HeadingPairs>
    <vt:vector size="4" baseType="variant">
      <vt:variant>
        <vt:lpstr>Tema</vt:lpstr>
      </vt:variant>
      <vt:variant>
        <vt:i4>1</vt:i4>
      </vt:variant>
      <vt:variant>
        <vt:lpstr>Títulos de diapositiva</vt:lpstr>
      </vt:variant>
      <vt:variant>
        <vt:i4>49</vt:i4>
      </vt:variant>
    </vt:vector>
  </HeadingPairs>
  <TitlesOfParts>
    <vt:vector size="50" baseType="lpstr">
      <vt:lpstr>Tema presentación ESPE TESIS</vt:lpstr>
      <vt:lpstr>Presentación de PowerPoint</vt:lpstr>
      <vt:lpstr>Presentación de PowerPoint</vt:lpstr>
      <vt:lpstr>ANTECEDENTES Y PLANTEAMIENTO DEL PROBLEMA</vt:lpstr>
      <vt:lpstr>OBJETIVOS</vt:lpstr>
      <vt:lpstr>OBJETIVOS</vt:lpstr>
      <vt:lpstr>MARCO TEÓRICO</vt:lpstr>
      <vt:lpstr>MARCO TEÓRICO</vt:lpstr>
      <vt:lpstr>MARCO TEÓRICO</vt:lpstr>
      <vt:lpstr>MARCO TEÓRICO</vt:lpstr>
      <vt:lpstr>MARCO TEÓRICO</vt:lpstr>
      <vt:lpstr>GEOLOGÍA DE LA ZONA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DISEÑO DE OBRAS HIDRÁULICAS</vt:lpstr>
      <vt:lpstr>DISEÑO DE OBRAS HIDRÁULICAS</vt:lpstr>
      <vt:lpstr>DISEÑO DE OBRAS HIDRÁULICAS</vt:lpstr>
      <vt:lpstr>DISEÑO DE OBRAS HIDRÁULICAS</vt:lpstr>
      <vt:lpstr>DISEÑO DE OBRAS HIDRÁULICAS</vt:lpstr>
      <vt:lpstr>DISEÑO DE OBRAS HIDRÁULICAS</vt:lpstr>
      <vt:lpstr>DISEÑO DE OBRAS HIDRÁULICAS</vt:lpstr>
      <vt:lpstr>DISEÑO DE OBRAS HIDRÁULICAS</vt:lpstr>
      <vt:lpstr>DISEÑO DE OBRAS HIDRÁULICAS</vt:lpstr>
      <vt:lpstr>DISEÑO DE OBRAS HIDRÁULICAS</vt:lpstr>
      <vt:lpstr>DISEÑO DE OBRAS HIDRÁULICAS</vt:lpstr>
      <vt:lpstr>DISEÑO DE OBRAS HIDRÁULICAS</vt:lpstr>
      <vt:lpstr>DISEÑO DE OBRAS HIDRÁULICAS</vt:lpstr>
      <vt:lpstr>DISEÑO DE OBRAS HIDRÁULICAS</vt:lpstr>
      <vt:lpstr>DISEÑO DE OBRAS HIDRÁULICAS</vt:lpstr>
      <vt:lpstr>DISEÑO DE OBRAS HIDRÁULICAS</vt:lpstr>
      <vt:lpstr>DISEÑO DE OBRAS HIDRÁULICAS</vt:lpstr>
      <vt:lpstr>DISEÑO DE OBRAS HIDRÁULICAS</vt:lpstr>
      <vt:lpstr>DISEÑO DE OBRAS HIDRÁULICAS</vt:lpstr>
      <vt:lpstr>DISEÑO DE OBRAS HIDRÁULICAS</vt:lpstr>
      <vt:lpstr>DISEÑO DE OBRAS HIDRÁULICAS</vt:lpstr>
      <vt:lpstr>DISEÑO DE OBRAS HIDRÁULICAS</vt:lpstr>
      <vt:lpstr>DISEÑO DE OBRAS HIDRÁULICAS</vt:lpstr>
      <vt:lpstr>DISEÑO DE OBRAS HIDRÁULICAS</vt:lpstr>
      <vt:lpstr>CONCLUSIONES</vt:lpstr>
      <vt:lpstr>RECOMENDACIONES</vt:lpstr>
      <vt:lpstr>MUCHAS GRACIAS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Bryan Solano;danielaml1995@hotmail.es</dc:creator>
  <cp:lastModifiedBy>USER</cp:lastModifiedBy>
  <cp:revision>138</cp:revision>
  <dcterms:created xsi:type="dcterms:W3CDTF">2020-09-04T16:51:12Z</dcterms:created>
  <dcterms:modified xsi:type="dcterms:W3CDTF">2020-09-26T00:31:37Z</dcterms:modified>
</cp:coreProperties>
</file>