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6" r:id="rId1"/>
    <p:sldMasterId id="2147483698" r:id="rId2"/>
    <p:sldMasterId id="2147483710" r:id="rId3"/>
    <p:sldMasterId id="2147483722" r:id="rId4"/>
    <p:sldMasterId id="2147483734" r:id="rId5"/>
    <p:sldMasterId id="2147483746" r:id="rId6"/>
  </p:sldMasterIdLst>
  <p:notesMasterIdLst>
    <p:notesMasterId r:id="rId53"/>
  </p:notesMasterIdLst>
  <p:sldIdLst>
    <p:sldId id="494" r:id="rId7"/>
    <p:sldId id="495" r:id="rId8"/>
    <p:sldId id="497" r:id="rId9"/>
    <p:sldId id="496" r:id="rId10"/>
    <p:sldId id="498" r:id="rId11"/>
    <p:sldId id="499" r:id="rId12"/>
    <p:sldId id="503" r:id="rId13"/>
    <p:sldId id="501" r:id="rId14"/>
    <p:sldId id="502" r:id="rId15"/>
    <p:sldId id="500" r:id="rId16"/>
    <p:sldId id="504" r:id="rId17"/>
    <p:sldId id="505" r:id="rId18"/>
    <p:sldId id="506" r:id="rId19"/>
    <p:sldId id="516" r:id="rId20"/>
    <p:sldId id="517" r:id="rId21"/>
    <p:sldId id="518" r:id="rId22"/>
    <p:sldId id="519" r:id="rId23"/>
    <p:sldId id="520" r:id="rId24"/>
    <p:sldId id="507" r:id="rId25"/>
    <p:sldId id="532" r:id="rId26"/>
    <p:sldId id="508" r:id="rId27"/>
    <p:sldId id="524" r:id="rId28"/>
    <p:sldId id="521" r:id="rId29"/>
    <p:sldId id="525" r:id="rId30"/>
    <p:sldId id="533" r:id="rId31"/>
    <p:sldId id="534" r:id="rId32"/>
    <p:sldId id="535" r:id="rId33"/>
    <p:sldId id="536" r:id="rId34"/>
    <p:sldId id="537" r:id="rId35"/>
    <p:sldId id="539" r:id="rId36"/>
    <p:sldId id="547" r:id="rId37"/>
    <p:sldId id="538" r:id="rId38"/>
    <p:sldId id="544" r:id="rId39"/>
    <p:sldId id="545" r:id="rId40"/>
    <p:sldId id="546" r:id="rId41"/>
    <p:sldId id="540" r:id="rId42"/>
    <p:sldId id="541" r:id="rId43"/>
    <p:sldId id="542" r:id="rId44"/>
    <p:sldId id="523" r:id="rId45"/>
    <p:sldId id="526" r:id="rId46"/>
    <p:sldId id="527" r:id="rId47"/>
    <p:sldId id="528" r:id="rId48"/>
    <p:sldId id="529" r:id="rId49"/>
    <p:sldId id="530" r:id="rId50"/>
    <p:sldId id="522" r:id="rId51"/>
    <p:sldId id="531" r:id="rId52"/>
  </p:sldIdLst>
  <p:sldSz cx="12192000" cy="6858000"/>
  <p:notesSz cx="6797675" cy="9926638"/>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47" autoAdjust="0"/>
    <p:restoredTop sz="94660"/>
  </p:normalViewPr>
  <p:slideViewPr>
    <p:cSldViewPr snapToGrid="0">
      <p:cViewPr varScale="1">
        <p:scale>
          <a:sx n="72" d="100"/>
          <a:sy n="72" d="100"/>
        </p:scale>
        <p:origin x="348"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diagrams/_rels/data3.xml.rels><?xml version="1.0" encoding="UTF-8" standalone="yes"?>
<Relationships xmlns="http://schemas.openxmlformats.org/package/2006/relationships"><Relationship Id="rId1" Type="http://schemas.openxmlformats.org/officeDocument/2006/relationships/image" Target="../media/image6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E09EE-AB36-483D-8711-20811297E8E3}" type="doc">
      <dgm:prSet loTypeId="urn:microsoft.com/office/officeart/2005/8/layout/cycle6" loCatId="cycle" qsTypeId="urn:microsoft.com/office/officeart/2005/8/quickstyle/3d3" qsCatId="3D" csTypeId="urn:microsoft.com/office/officeart/2005/8/colors/accent1_2" csCatId="accent1" phldr="1"/>
      <dgm:spPr/>
      <dgm:t>
        <a:bodyPr/>
        <a:lstStyle/>
        <a:p>
          <a:endParaRPr lang="es-EC"/>
        </a:p>
      </dgm:t>
    </dgm:pt>
    <dgm:pt modelId="{DCB4AABF-034B-45AD-816A-F47724648B44}">
      <dgm:prSet phldrT="[Texto]" custT="1"/>
      <dgm:spPr>
        <a:xfrm>
          <a:off x="2353766" y="2182"/>
          <a:ext cx="2148696" cy="851726"/>
        </a:xfrm>
        <a:prstGeom prst="roundRect">
          <a:avLst/>
        </a:prstGeom>
        <a:gradFill flip="none" rotWithShape="0">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EC" sz="1200" b="1" dirty="0">
              <a:solidFill>
                <a:sysClr val="window" lastClr="FFFFFF"/>
              </a:solidFill>
              <a:effectLst/>
              <a:latin typeface="Arial" pitchFamily="34" charset="0"/>
              <a:ea typeface="+mn-ea"/>
              <a:cs typeface="Arial" pitchFamily="34" charset="0"/>
            </a:rPr>
            <a:t>ABASTECIMIENTOS</a:t>
          </a:r>
        </a:p>
      </dgm:t>
    </dgm:pt>
    <dgm:pt modelId="{2A5934E4-8476-4846-808E-44D3C6CBD5CE}" type="parTrans" cxnId="{B1843C66-A76A-4614-B2D2-4953BECB7D3C}">
      <dgm:prSet/>
      <dgm:spPr/>
      <dgm:t>
        <a:bodyPr/>
        <a:lstStyle/>
        <a:p>
          <a:endParaRPr lang="es-EC"/>
        </a:p>
      </dgm:t>
    </dgm:pt>
    <dgm:pt modelId="{512636E3-A3ED-4E6E-B781-CABC319D1DE1}" type="sibTrans" cxnId="{B1843C66-A76A-4614-B2D2-4953BECB7D3C}">
      <dgm:prSet/>
      <dgm:spPr>
        <a:xfrm>
          <a:off x="1297233" y="342494"/>
          <a:ext cx="4013067" cy="4013067"/>
        </a:xfrm>
        <a:custGeom>
          <a:avLst/>
          <a:gdLst/>
          <a:ahLst/>
          <a:cxnLst/>
          <a:rect l="0" t="0" r="0" b="0"/>
          <a:pathLst>
            <a:path>
              <a:moveTo>
                <a:pt x="3141793" y="319736"/>
              </a:moveTo>
              <a:arcTo wR="2044105" hR="2044105" stAng="18148786" swAng="719280"/>
            </a:path>
          </a:pathLst>
        </a:custGeom>
        <a:noFill/>
        <a:ln w="28575" cap="flat" cmpd="sng" algn="ctr">
          <a:solidFill>
            <a:srgbClr val="1F497D">
              <a:lumMod val="50000"/>
            </a:srgbClr>
          </a:solidFill>
          <a:prstDash val="solid"/>
          <a:miter lim="800000"/>
        </a:ln>
        <a:effectLst/>
        <a:scene3d>
          <a:camera prst="orthographicFront">
            <a:rot lat="0" lon="0" rev="0"/>
          </a:camera>
          <a:lightRig rig="contrasting" dir="t">
            <a:rot lat="0" lon="0" rev="1200000"/>
          </a:lightRig>
        </a:scene3d>
        <a:sp3d z="-110000"/>
      </dgm:spPr>
      <dgm:t>
        <a:bodyPr/>
        <a:lstStyle/>
        <a:p>
          <a:endParaRPr lang="es-EC"/>
        </a:p>
      </dgm:t>
    </dgm:pt>
    <dgm:pt modelId="{FEE6E20A-410B-4F2A-852D-41240A5325BA}">
      <dgm:prSet phldrT="[Texto]" custT="1"/>
      <dgm:spPr>
        <a:xfrm>
          <a:off x="4091474" y="1081747"/>
          <a:ext cx="2148696" cy="851726"/>
        </a:xfrm>
        <a:prstGeom prst="roundRect">
          <a:avLst/>
        </a:prstGeom>
        <a:gradFill flip="none" rotWithShape="0">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EC" sz="1200" b="1" dirty="0">
              <a:solidFill>
                <a:sysClr val="window" lastClr="FFFFFF"/>
              </a:solidFill>
              <a:effectLst/>
              <a:latin typeface="Arial" pitchFamily="34" charset="0"/>
              <a:ea typeface="+mn-ea"/>
              <a:cs typeface="Arial" pitchFamily="34" charset="0"/>
            </a:rPr>
            <a:t>MANTENIMIENTO</a:t>
          </a:r>
          <a:endParaRPr lang="es-EC" sz="1050" b="1" dirty="0">
            <a:solidFill>
              <a:sysClr val="window" lastClr="FFFFFF"/>
            </a:solidFill>
            <a:effectLst/>
            <a:latin typeface="Arial" pitchFamily="34" charset="0"/>
            <a:ea typeface="+mn-ea"/>
            <a:cs typeface="Arial" pitchFamily="34" charset="0"/>
          </a:endParaRPr>
        </a:p>
      </dgm:t>
    </dgm:pt>
    <dgm:pt modelId="{1D0A76F5-545E-4CE1-8459-317615998028}" type="parTrans" cxnId="{2450D5E8-311A-4DB9-A743-2E587A0DC68E}">
      <dgm:prSet/>
      <dgm:spPr/>
      <dgm:t>
        <a:bodyPr/>
        <a:lstStyle/>
        <a:p>
          <a:endParaRPr lang="es-EC"/>
        </a:p>
      </dgm:t>
    </dgm:pt>
    <dgm:pt modelId="{D46ABBC3-38F9-4C3D-BBAE-AE9B398916C7}" type="sibTrans" cxnId="{2450D5E8-311A-4DB9-A743-2E587A0DC68E}">
      <dgm:prSet/>
      <dgm:spPr>
        <a:xfrm>
          <a:off x="1402294" y="496626"/>
          <a:ext cx="4013067" cy="4013067"/>
        </a:xfrm>
        <a:custGeom>
          <a:avLst/>
          <a:gdLst/>
          <a:ahLst/>
          <a:cxnLst/>
          <a:rect l="0" t="0" r="0" b="0"/>
          <a:pathLst>
            <a:path>
              <a:moveTo>
                <a:pt x="4005050" y="1466989"/>
              </a:moveTo>
              <a:arcTo wR="2044105" hR="2044105" stAng="20616035" swAng="1967930"/>
            </a:path>
          </a:pathLst>
        </a:custGeom>
        <a:noFill/>
        <a:ln w="28575" cap="flat" cmpd="sng" algn="ctr">
          <a:solidFill>
            <a:srgbClr val="1F497D">
              <a:lumMod val="50000"/>
            </a:srgbClr>
          </a:solidFill>
          <a:prstDash val="solid"/>
          <a:miter lim="800000"/>
        </a:ln>
        <a:effectLst/>
        <a:scene3d>
          <a:camera prst="orthographicFront">
            <a:rot lat="0" lon="0" rev="0"/>
          </a:camera>
          <a:lightRig rig="contrasting" dir="t">
            <a:rot lat="0" lon="0" rev="1200000"/>
          </a:lightRig>
        </a:scene3d>
        <a:sp3d z="-110000"/>
      </dgm:spPr>
      <dgm:t>
        <a:bodyPr/>
        <a:lstStyle/>
        <a:p>
          <a:endParaRPr lang="es-EC"/>
        </a:p>
      </dgm:t>
    </dgm:pt>
    <dgm:pt modelId="{9538FBBF-8FA8-49CE-9911-8AD6E6E97B90}">
      <dgm:prSet phldrT="[Texto]" custT="1"/>
      <dgm:spPr>
        <a:xfrm>
          <a:off x="4091475" y="3011983"/>
          <a:ext cx="2148696" cy="851726"/>
        </a:xfrm>
        <a:prstGeom prst="roundRect">
          <a:avLst/>
        </a:prstGeom>
        <a:gradFill flip="none" rotWithShape="0">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EC" sz="1200" b="1" dirty="0">
              <a:solidFill>
                <a:sysClr val="window" lastClr="FFFFFF"/>
              </a:solidFill>
              <a:effectLst/>
              <a:latin typeface="Arial" pitchFamily="34" charset="0"/>
              <a:ea typeface="+mn-ea"/>
              <a:cs typeface="Arial" pitchFamily="34" charset="0"/>
            </a:rPr>
            <a:t>TRANSPORTES</a:t>
          </a:r>
          <a:endParaRPr lang="es-EC" sz="1050" b="1" dirty="0">
            <a:solidFill>
              <a:sysClr val="window" lastClr="FFFFFF"/>
            </a:solidFill>
            <a:effectLst/>
            <a:latin typeface="Arial" pitchFamily="34" charset="0"/>
            <a:ea typeface="+mn-ea"/>
            <a:cs typeface="Arial" pitchFamily="34" charset="0"/>
          </a:endParaRPr>
        </a:p>
      </dgm:t>
    </dgm:pt>
    <dgm:pt modelId="{9D088AAA-C63D-48AE-9643-0B707303C5B1}" type="parTrans" cxnId="{529C0E78-ECC7-476D-BB2D-30CA024CDAC0}">
      <dgm:prSet/>
      <dgm:spPr/>
      <dgm:t>
        <a:bodyPr/>
        <a:lstStyle/>
        <a:p>
          <a:endParaRPr lang="es-EC"/>
        </a:p>
      </dgm:t>
    </dgm:pt>
    <dgm:pt modelId="{0B6CEFDF-99E9-4019-A074-D89445636D13}" type="sibTrans" cxnId="{529C0E78-ECC7-476D-BB2D-30CA024CDAC0}">
      <dgm:prSet/>
      <dgm:spPr>
        <a:xfrm>
          <a:off x="1421580" y="428046"/>
          <a:ext cx="4013067" cy="4013067"/>
        </a:xfrm>
        <a:custGeom>
          <a:avLst/>
          <a:gdLst/>
          <a:ahLst/>
          <a:cxnLst/>
          <a:rect l="0" t="0" r="0" b="0"/>
          <a:pathLst>
            <a:path>
              <a:moveTo>
                <a:pt x="3476017" y="3502870"/>
              </a:moveTo>
              <a:arcTo wR="2044105" hR="2044105" stAng="2731934" swAng="719280"/>
            </a:path>
          </a:pathLst>
        </a:custGeom>
        <a:noFill/>
        <a:ln w="38100" cap="flat" cmpd="sng" algn="ctr">
          <a:solidFill>
            <a:scrgbClr r="0" g="0" b="0">
              <a:shade val="95000"/>
              <a:satMod val="105000"/>
            </a:scrgbClr>
          </a:solidFill>
          <a:prstDash val="solid"/>
          <a:miter lim="800000"/>
        </a:ln>
        <a:effectLst/>
        <a:scene3d>
          <a:camera prst="orthographicFront">
            <a:rot lat="0" lon="0" rev="0"/>
          </a:camera>
          <a:lightRig rig="contrasting" dir="t">
            <a:rot lat="0" lon="0" rev="1200000"/>
          </a:lightRig>
        </a:scene3d>
        <a:sp3d z="-110000"/>
      </dgm:spPr>
      <dgm:t>
        <a:bodyPr/>
        <a:lstStyle/>
        <a:p>
          <a:endParaRPr lang="es-EC"/>
        </a:p>
      </dgm:t>
    </dgm:pt>
    <dgm:pt modelId="{C55ED9B1-76C5-4357-A791-09967175FCB3}">
      <dgm:prSet phldrT="[Texto]" custT="1"/>
      <dgm:spPr>
        <a:xfrm>
          <a:off x="2353766" y="4015250"/>
          <a:ext cx="2148696" cy="851726"/>
        </a:xfrm>
        <a:prstGeom prst="roundRect">
          <a:avLst/>
        </a:prstGeom>
        <a:gradFill flip="none" rotWithShape="0">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EC" sz="1200" b="1" dirty="0">
              <a:solidFill>
                <a:sysClr val="window" lastClr="FFFFFF"/>
              </a:solidFill>
              <a:effectLst/>
              <a:latin typeface="Arial" pitchFamily="34" charset="0"/>
              <a:ea typeface="+mn-ea"/>
              <a:cs typeface="Arial" pitchFamily="34" charset="0"/>
            </a:rPr>
            <a:t>INSTALACIONES</a:t>
          </a:r>
        </a:p>
      </dgm:t>
    </dgm:pt>
    <dgm:pt modelId="{08852095-A1E6-45A9-96B1-FCA2E952CACB}" type="parTrans" cxnId="{93EBC116-D2D1-4CAD-BDA1-727F67BE073C}">
      <dgm:prSet/>
      <dgm:spPr/>
      <dgm:t>
        <a:bodyPr/>
        <a:lstStyle/>
        <a:p>
          <a:endParaRPr lang="es-EC"/>
        </a:p>
      </dgm:t>
    </dgm:pt>
    <dgm:pt modelId="{2B1AFEC2-D654-4114-B2CA-86E34032FBAF}" type="sibTrans" cxnId="{93EBC116-D2D1-4CAD-BDA1-727F67BE073C}">
      <dgm:prSet/>
      <dgm:spPr>
        <a:xfrm>
          <a:off x="1421580" y="428046"/>
          <a:ext cx="4013067" cy="4013067"/>
        </a:xfrm>
        <a:custGeom>
          <a:avLst/>
          <a:gdLst/>
          <a:ahLst/>
          <a:cxnLst/>
          <a:rect l="0" t="0" r="0" b="0"/>
          <a:pathLst>
            <a:path>
              <a:moveTo>
                <a:pt x="946417" y="3768474"/>
              </a:moveTo>
              <a:arcTo wR="2044105" hR="2044105" stAng="7348786" swAng="719280"/>
            </a:path>
          </a:pathLst>
        </a:custGeom>
        <a:noFill/>
        <a:ln w="38100" cap="flat" cmpd="sng" algn="ctr">
          <a:solidFill>
            <a:scrgbClr r="0" g="0" b="0">
              <a:shade val="95000"/>
              <a:satMod val="105000"/>
            </a:scrgbClr>
          </a:solidFill>
          <a:prstDash val="solid"/>
          <a:miter lim="800000"/>
        </a:ln>
        <a:effectLst/>
        <a:scene3d>
          <a:camera prst="orthographicFront">
            <a:rot lat="0" lon="0" rev="0"/>
          </a:camera>
          <a:lightRig rig="contrasting" dir="t">
            <a:rot lat="0" lon="0" rev="1200000"/>
          </a:lightRig>
        </a:scene3d>
        <a:sp3d z="-110000"/>
      </dgm:spPr>
      <dgm:t>
        <a:bodyPr/>
        <a:lstStyle/>
        <a:p>
          <a:endParaRPr lang="es-EC"/>
        </a:p>
      </dgm:t>
    </dgm:pt>
    <dgm:pt modelId="{4B769AFF-96A0-485B-B9B0-A32AAD1D369F}">
      <dgm:prSet phldrT="[Texto]" custT="1"/>
      <dgm:spPr>
        <a:xfrm>
          <a:off x="1002996" y="1005449"/>
          <a:ext cx="1374817" cy="851726"/>
        </a:xfrm>
        <a:prstGeom prst="roundRect">
          <a:avLst/>
        </a:prstGeom>
        <a:solidFill>
          <a:srgbClr val="C0504D">
            <a:lumMod val="75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EC" sz="1200" b="1" dirty="0">
              <a:solidFill>
                <a:sysClr val="window" lastClr="FFFFFF"/>
              </a:solidFill>
              <a:effectLst/>
              <a:latin typeface="Arial" pitchFamily="34" charset="0"/>
              <a:ea typeface="+mn-ea"/>
              <a:cs typeface="Arial" pitchFamily="34" charset="0"/>
            </a:rPr>
            <a:t>PERSONAL</a:t>
          </a:r>
          <a:endParaRPr lang="es-EC" sz="1050" b="1" dirty="0">
            <a:solidFill>
              <a:sysClr val="window" lastClr="FFFFFF"/>
            </a:solidFill>
            <a:effectLst/>
            <a:latin typeface="Arial" pitchFamily="34" charset="0"/>
            <a:ea typeface="+mn-ea"/>
            <a:cs typeface="Arial" pitchFamily="34" charset="0"/>
          </a:endParaRPr>
        </a:p>
      </dgm:t>
    </dgm:pt>
    <dgm:pt modelId="{2F0BC33A-8909-4912-9E77-8F4EC7A63C2C}" type="parTrans" cxnId="{FDDEF335-BA38-48BF-A672-F138AB48075C}">
      <dgm:prSet/>
      <dgm:spPr/>
      <dgm:t>
        <a:bodyPr/>
        <a:lstStyle/>
        <a:p>
          <a:endParaRPr lang="es-EC"/>
        </a:p>
      </dgm:t>
    </dgm:pt>
    <dgm:pt modelId="{0B7AAB26-7F3F-48C3-B3D8-C839750FB223}" type="sibTrans" cxnId="{FDDEF335-BA38-48BF-A672-F138AB48075C}">
      <dgm:prSet/>
      <dgm:spPr>
        <a:xfrm>
          <a:off x="1421580" y="428046"/>
          <a:ext cx="4013067" cy="4013067"/>
        </a:xfrm>
        <a:custGeom>
          <a:avLst/>
          <a:gdLst/>
          <a:ahLst/>
          <a:cxnLst/>
          <a:rect l="0" t="0" r="0" b="0"/>
          <a:pathLst>
            <a:path>
              <a:moveTo>
                <a:pt x="612193" y="585340"/>
              </a:moveTo>
              <a:arcTo wR="2044105" hR="2044105" stAng="13531934" swAng="719280"/>
            </a:path>
          </a:pathLst>
        </a:custGeom>
        <a:noFill/>
        <a:ln w="38100" cap="flat" cmpd="sng" algn="ctr">
          <a:solidFill>
            <a:scrgbClr r="0" g="0" b="0">
              <a:shade val="95000"/>
              <a:satMod val="105000"/>
            </a:scrgbClr>
          </a:solidFill>
          <a:prstDash val="solid"/>
          <a:miter lim="800000"/>
        </a:ln>
        <a:effectLst/>
        <a:scene3d>
          <a:camera prst="orthographicFront">
            <a:rot lat="0" lon="0" rev="0"/>
          </a:camera>
          <a:lightRig rig="contrasting" dir="t">
            <a:rot lat="0" lon="0" rev="1200000"/>
          </a:lightRig>
        </a:scene3d>
        <a:sp3d z="-110000"/>
      </dgm:spPr>
      <dgm:t>
        <a:bodyPr/>
        <a:lstStyle/>
        <a:p>
          <a:endParaRPr lang="es-EC"/>
        </a:p>
      </dgm:t>
    </dgm:pt>
    <dgm:pt modelId="{F4A96A36-A27C-4073-976B-E307FA1AC13C}">
      <dgm:prSet phldrT="[Texto]" custT="1"/>
      <dgm:spPr>
        <a:xfrm>
          <a:off x="1002996" y="3011983"/>
          <a:ext cx="1374817" cy="851726"/>
        </a:xfrm>
        <a:prstGeom prst="roundRect">
          <a:avLst/>
        </a:prstGeom>
        <a:solidFill>
          <a:srgbClr val="C0504D">
            <a:lumMod val="75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s-EC" sz="1200" b="1" dirty="0">
              <a:solidFill>
                <a:sysClr val="window" lastClr="FFFFFF"/>
              </a:solidFill>
              <a:effectLst/>
              <a:latin typeface="Arial" pitchFamily="34" charset="0"/>
              <a:ea typeface="+mn-ea"/>
              <a:cs typeface="Arial" pitchFamily="34" charset="0"/>
            </a:rPr>
            <a:t>SANIDAD</a:t>
          </a:r>
          <a:endParaRPr lang="es-EC" sz="1050" b="1" dirty="0">
            <a:solidFill>
              <a:sysClr val="window" lastClr="FFFFFF"/>
            </a:solidFill>
            <a:effectLst/>
            <a:latin typeface="Arial" pitchFamily="34" charset="0"/>
            <a:ea typeface="+mn-ea"/>
            <a:cs typeface="Arial" pitchFamily="34" charset="0"/>
          </a:endParaRPr>
        </a:p>
      </dgm:t>
    </dgm:pt>
    <dgm:pt modelId="{ED736809-55D6-4E48-8F2C-EB227AA8ECA5}" type="parTrans" cxnId="{FC1B27D5-C6AD-40C2-AA10-511F8D9002DA}">
      <dgm:prSet/>
      <dgm:spPr/>
      <dgm:t>
        <a:bodyPr/>
        <a:lstStyle/>
        <a:p>
          <a:endParaRPr lang="es-EC"/>
        </a:p>
      </dgm:t>
    </dgm:pt>
    <dgm:pt modelId="{39C6C448-8CE8-459A-9CC8-31664C5A3773}" type="sibTrans" cxnId="{FC1B27D5-C6AD-40C2-AA10-511F8D9002DA}">
      <dgm:prSet/>
      <dgm:spPr>
        <a:xfrm>
          <a:off x="1421580" y="428046"/>
          <a:ext cx="4013067" cy="4013067"/>
        </a:xfrm>
        <a:custGeom>
          <a:avLst/>
          <a:gdLst/>
          <a:ahLst/>
          <a:cxnLst/>
          <a:rect l="0" t="0" r="0" b="0"/>
          <a:pathLst>
            <a:path>
              <a:moveTo>
                <a:pt x="83160" y="2621221"/>
              </a:moveTo>
              <a:arcTo wR="2044105" hR="2044105" stAng="9816035" swAng="1967930"/>
            </a:path>
          </a:pathLst>
        </a:custGeom>
        <a:noFill/>
        <a:ln w="38100" cap="flat" cmpd="sng" algn="ctr">
          <a:solidFill>
            <a:scrgbClr r="0" g="0" b="0">
              <a:shade val="95000"/>
              <a:satMod val="105000"/>
            </a:scrgbClr>
          </a:solidFill>
          <a:prstDash val="solid"/>
          <a:miter lim="800000"/>
        </a:ln>
        <a:effectLst/>
        <a:scene3d>
          <a:camera prst="orthographicFront">
            <a:rot lat="0" lon="0" rev="0"/>
          </a:camera>
          <a:lightRig rig="contrasting" dir="t">
            <a:rot lat="0" lon="0" rev="1200000"/>
          </a:lightRig>
        </a:scene3d>
        <a:sp3d z="-110000"/>
      </dgm:spPr>
      <dgm:t>
        <a:bodyPr/>
        <a:lstStyle/>
        <a:p>
          <a:endParaRPr lang="es-EC"/>
        </a:p>
      </dgm:t>
    </dgm:pt>
    <dgm:pt modelId="{9DB9689D-6331-4C02-96C5-5BCA64EE8EE5}" type="pres">
      <dgm:prSet presAssocID="{999E09EE-AB36-483D-8711-20811297E8E3}" presName="cycle" presStyleCnt="0">
        <dgm:presLayoutVars>
          <dgm:dir/>
          <dgm:resizeHandles val="exact"/>
        </dgm:presLayoutVars>
      </dgm:prSet>
      <dgm:spPr/>
    </dgm:pt>
    <dgm:pt modelId="{E62D809C-D7F9-4686-B653-480AFF37CD24}" type="pres">
      <dgm:prSet presAssocID="{DCB4AABF-034B-45AD-816A-F47724648B44}" presName="node" presStyleLbl="node1" presStyleIdx="0" presStyleCnt="6" custScaleX="163979">
        <dgm:presLayoutVars>
          <dgm:bulletEnabled val="1"/>
        </dgm:presLayoutVars>
      </dgm:prSet>
      <dgm:spPr>
        <a:prstGeom prst="roundRect">
          <a:avLst/>
        </a:prstGeom>
      </dgm:spPr>
    </dgm:pt>
    <dgm:pt modelId="{269F4C7E-6998-4535-BEAA-002F110AC9E7}" type="pres">
      <dgm:prSet presAssocID="{DCB4AABF-034B-45AD-816A-F47724648B44}" presName="spNode" presStyleCnt="0"/>
      <dgm:spPr/>
    </dgm:pt>
    <dgm:pt modelId="{F6A65627-3A81-42FC-92B1-211E53877DBE}" type="pres">
      <dgm:prSet presAssocID="{512636E3-A3ED-4E6E-B781-CABC319D1DE1}" presName="sibTrans" presStyleLbl="sibTrans1D1" presStyleIdx="0" presStyleCnt="6"/>
      <dgm:spPr>
        <a:custGeom>
          <a:avLst/>
          <a:gdLst/>
          <a:ahLst/>
          <a:cxnLst/>
          <a:rect l="0" t="0" r="0" b="0"/>
          <a:pathLst>
            <a:path>
              <a:moveTo>
                <a:pt x="3141793" y="319736"/>
              </a:moveTo>
              <a:arcTo wR="2044105" hR="2044105" stAng="18148786" swAng="719280"/>
            </a:path>
          </a:pathLst>
        </a:custGeom>
      </dgm:spPr>
    </dgm:pt>
    <dgm:pt modelId="{D592C633-F1F8-433B-9866-FAAC6BA38B02}" type="pres">
      <dgm:prSet presAssocID="{FEE6E20A-410B-4F2A-852D-41240A5325BA}" presName="node" presStyleLbl="node1" presStyleIdx="1" presStyleCnt="6" custScaleX="163979" custRadScaleRad="98154" custRadScaleInc="9613">
        <dgm:presLayoutVars>
          <dgm:bulletEnabled val="1"/>
        </dgm:presLayoutVars>
      </dgm:prSet>
      <dgm:spPr>
        <a:prstGeom prst="roundRect">
          <a:avLst/>
        </a:prstGeom>
      </dgm:spPr>
    </dgm:pt>
    <dgm:pt modelId="{1591018E-9058-4C95-8B26-23708564B119}" type="pres">
      <dgm:prSet presAssocID="{FEE6E20A-410B-4F2A-852D-41240A5325BA}" presName="spNode" presStyleCnt="0"/>
      <dgm:spPr/>
    </dgm:pt>
    <dgm:pt modelId="{C7C8750C-33DC-4684-9C94-992EBF69279D}" type="pres">
      <dgm:prSet presAssocID="{D46ABBC3-38F9-4C3D-BBAE-AE9B398916C7}" presName="sibTrans" presStyleLbl="sibTrans1D1" presStyleIdx="1" presStyleCnt="6"/>
      <dgm:spPr>
        <a:custGeom>
          <a:avLst/>
          <a:gdLst/>
          <a:ahLst/>
          <a:cxnLst/>
          <a:rect l="0" t="0" r="0" b="0"/>
          <a:pathLst>
            <a:path>
              <a:moveTo>
                <a:pt x="4005050" y="1466989"/>
              </a:moveTo>
              <a:arcTo wR="2044105" hR="2044105" stAng="20616035" swAng="1967930"/>
            </a:path>
          </a:pathLst>
        </a:custGeom>
      </dgm:spPr>
    </dgm:pt>
    <dgm:pt modelId="{5CB6B832-67E2-48E0-9742-CEDF6DFB8183}" type="pres">
      <dgm:prSet presAssocID="{9538FBBF-8FA8-49CE-9911-8AD6E6E97B90}" presName="node" presStyleLbl="node1" presStyleIdx="2" presStyleCnt="6" custScaleX="163979">
        <dgm:presLayoutVars>
          <dgm:bulletEnabled val="1"/>
        </dgm:presLayoutVars>
      </dgm:prSet>
      <dgm:spPr>
        <a:prstGeom prst="roundRect">
          <a:avLst/>
        </a:prstGeom>
      </dgm:spPr>
    </dgm:pt>
    <dgm:pt modelId="{B2F80D46-29A8-4BA7-AE3F-1B965DC7F727}" type="pres">
      <dgm:prSet presAssocID="{9538FBBF-8FA8-49CE-9911-8AD6E6E97B90}" presName="spNode" presStyleCnt="0"/>
      <dgm:spPr/>
    </dgm:pt>
    <dgm:pt modelId="{CD53A54D-81EE-49BF-89C9-0B9E5C4F0B29}" type="pres">
      <dgm:prSet presAssocID="{0B6CEFDF-99E9-4019-A074-D89445636D13}" presName="sibTrans" presStyleLbl="sibTrans1D1" presStyleIdx="2" presStyleCnt="6"/>
      <dgm:spPr>
        <a:custGeom>
          <a:avLst/>
          <a:gdLst/>
          <a:ahLst/>
          <a:cxnLst/>
          <a:rect l="0" t="0" r="0" b="0"/>
          <a:pathLst>
            <a:path>
              <a:moveTo>
                <a:pt x="3476017" y="3502870"/>
              </a:moveTo>
              <a:arcTo wR="2044105" hR="2044105" stAng="2731934" swAng="719280"/>
            </a:path>
          </a:pathLst>
        </a:custGeom>
      </dgm:spPr>
    </dgm:pt>
    <dgm:pt modelId="{2848DF64-221B-4C6D-A73F-696322045B72}" type="pres">
      <dgm:prSet presAssocID="{C55ED9B1-76C5-4357-A791-09967175FCB3}" presName="node" presStyleLbl="node1" presStyleIdx="3" presStyleCnt="6" custScaleX="163979">
        <dgm:presLayoutVars>
          <dgm:bulletEnabled val="1"/>
        </dgm:presLayoutVars>
      </dgm:prSet>
      <dgm:spPr>
        <a:prstGeom prst="roundRect">
          <a:avLst/>
        </a:prstGeom>
      </dgm:spPr>
    </dgm:pt>
    <dgm:pt modelId="{6CE6AD74-B4CC-4FED-9BCA-5D1D92C34796}" type="pres">
      <dgm:prSet presAssocID="{C55ED9B1-76C5-4357-A791-09967175FCB3}" presName="spNode" presStyleCnt="0"/>
      <dgm:spPr/>
    </dgm:pt>
    <dgm:pt modelId="{624227C5-61BE-4E1D-BF99-8CB19BFBE057}" type="pres">
      <dgm:prSet presAssocID="{2B1AFEC2-D654-4114-B2CA-86E34032FBAF}" presName="sibTrans" presStyleLbl="sibTrans1D1" presStyleIdx="3" presStyleCnt="6"/>
      <dgm:spPr>
        <a:custGeom>
          <a:avLst/>
          <a:gdLst/>
          <a:ahLst/>
          <a:cxnLst/>
          <a:rect l="0" t="0" r="0" b="0"/>
          <a:pathLst>
            <a:path>
              <a:moveTo>
                <a:pt x="946417" y="3768474"/>
              </a:moveTo>
              <a:arcTo wR="2044105" hR="2044105" stAng="7348786" swAng="719280"/>
            </a:path>
          </a:pathLst>
        </a:custGeom>
      </dgm:spPr>
    </dgm:pt>
    <dgm:pt modelId="{858535E5-CFE0-4E30-B76B-8686E155BBC5}" type="pres">
      <dgm:prSet presAssocID="{F4A96A36-A27C-4073-976B-E307FA1AC13C}" presName="node" presStyleLbl="node1" presStyleIdx="4" presStyleCnt="6" custScaleX="104920">
        <dgm:presLayoutVars>
          <dgm:bulletEnabled val="1"/>
        </dgm:presLayoutVars>
      </dgm:prSet>
      <dgm:spPr>
        <a:prstGeom prst="roundRect">
          <a:avLst/>
        </a:prstGeom>
      </dgm:spPr>
    </dgm:pt>
    <dgm:pt modelId="{2EB2A347-96DE-469F-BCB9-76500C2CC5C5}" type="pres">
      <dgm:prSet presAssocID="{F4A96A36-A27C-4073-976B-E307FA1AC13C}" presName="spNode" presStyleCnt="0"/>
      <dgm:spPr/>
    </dgm:pt>
    <dgm:pt modelId="{9FCC0C37-816F-46C8-947E-EDAA2EF3CF2C}" type="pres">
      <dgm:prSet presAssocID="{39C6C448-8CE8-459A-9CC8-31664C5A3773}" presName="sibTrans" presStyleLbl="sibTrans1D1" presStyleIdx="4" presStyleCnt="6"/>
      <dgm:spPr>
        <a:custGeom>
          <a:avLst/>
          <a:gdLst/>
          <a:ahLst/>
          <a:cxnLst/>
          <a:rect l="0" t="0" r="0" b="0"/>
          <a:pathLst>
            <a:path>
              <a:moveTo>
                <a:pt x="83160" y="2621221"/>
              </a:moveTo>
              <a:arcTo wR="2044105" hR="2044105" stAng="9816035" swAng="1967930"/>
            </a:path>
          </a:pathLst>
        </a:custGeom>
      </dgm:spPr>
    </dgm:pt>
    <dgm:pt modelId="{0A79E7F2-3D88-493B-8777-253679B03F75}" type="pres">
      <dgm:prSet presAssocID="{4B769AFF-96A0-485B-B9B0-A32AAD1D369F}" presName="node" presStyleLbl="node1" presStyleIdx="5" presStyleCnt="6" custScaleX="104920">
        <dgm:presLayoutVars>
          <dgm:bulletEnabled val="1"/>
        </dgm:presLayoutVars>
      </dgm:prSet>
      <dgm:spPr>
        <a:prstGeom prst="roundRect">
          <a:avLst/>
        </a:prstGeom>
      </dgm:spPr>
    </dgm:pt>
    <dgm:pt modelId="{108D595F-A2BF-4C60-B437-3873E95199E6}" type="pres">
      <dgm:prSet presAssocID="{4B769AFF-96A0-485B-B9B0-A32AAD1D369F}" presName="spNode" presStyleCnt="0"/>
      <dgm:spPr/>
    </dgm:pt>
    <dgm:pt modelId="{657CBA0F-69E5-498F-8E44-F4341C150460}" type="pres">
      <dgm:prSet presAssocID="{0B7AAB26-7F3F-48C3-B3D8-C839750FB223}" presName="sibTrans" presStyleLbl="sibTrans1D1" presStyleIdx="5" presStyleCnt="6"/>
      <dgm:spPr>
        <a:custGeom>
          <a:avLst/>
          <a:gdLst/>
          <a:ahLst/>
          <a:cxnLst/>
          <a:rect l="0" t="0" r="0" b="0"/>
          <a:pathLst>
            <a:path>
              <a:moveTo>
                <a:pt x="612193" y="585340"/>
              </a:moveTo>
              <a:arcTo wR="2044105" hR="2044105" stAng="13531934" swAng="719280"/>
            </a:path>
          </a:pathLst>
        </a:custGeom>
      </dgm:spPr>
    </dgm:pt>
  </dgm:ptLst>
  <dgm:cxnLst>
    <dgm:cxn modelId="{DB8E7B00-5825-407F-BFEB-D03E21D4E9C1}" type="presOf" srcId="{D46ABBC3-38F9-4C3D-BBAE-AE9B398916C7}" destId="{C7C8750C-33DC-4684-9C94-992EBF69279D}" srcOrd="0" destOrd="0" presId="urn:microsoft.com/office/officeart/2005/8/layout/cycle6"/>
    <dgm:cxn modelId="{07C0C601-0915-44E4-B7B1-A3CF6DB7FF17}" type="presOf" srcId="{999E09EE-AB36-483D-8711-20811297E8E3}" destId="{9DB9689D-6331-4C02-96C5-5BCA64EE8EE5}" srcOrd="0" destOrd="0" presId="urn:microsoft.com/office/officeart/2005/8/layout/cycle6"/>
    <dgm:cxn modelId="{BFA7C308-D780-4BAA-A172-08BA42CFB4D1}" type="presOf" srcId="{39C6C448-8CE8-459A-9CC8-31664C5A3773}" destId="{9FCC0C37-816F-46C8-947E-EDAA2EF3CF2C}" srcOrd="0" destOrd="0" presId="urn:microsoft.com/office/officeart/2005/8/layout/cycle6"/>
    <dgm:cxn modelId="{93EBC116-D2D1-4CAD-BDA1-727F67BE073C}" srcId="{999E09EE-AB36-483D-8711-20811297E8E3}" destId="{C55ED9B1-76C5-4357-A791-09967175FCB3}" srcOrd="3" destOrd="0" parTransId="{08852095-A1E6-45A9-96B1-FCA2E952CACB}" sibTransId="{2B1AFEC2-D654-4114-B2CA-86E34032FBAF}"/>
    <dgm:cxn modelId="{E182E71A-DF78-4AC2-9082-AC09D46B0B41}" type="presOf" srcId="{512636E3-A3ED-4E6E-B781-CABC319D1DE1}" destId="{F6A65627-3A81-42FC-92B1-211E53877DBE}" srcOrd="0" destOrd="0" presId="urn:microsoft.com/office/officeart/2005/8/layout/cycle6"/>
    <dgm:cxn modelId="{4ECCDC23-925C-411C-BC9C-0530E3C5F7C5}" type="presOf" srcId="{4B769AFF-96A0-485B-B9B0-A32AAD1D369F}" destId="{0A79E7F2-3D88-493B-8777-253679B03F75}" srcOrd="0" destOrd="0" presId="urn:microsoft.com/office/officeart/2005/8/layout/cycle6"/>
    <dgm:cxn modelId="{9275BD2F-05D2-4136-BE1B-5E77302FAE86}" type="presOf" srcId="{DCB4AABF-034B-45AD-816A-F47724648B44}" destId="{E62D809C-D7F9-4686-B653-480AFF37CD24}" srcOrd="0" destOrd="0" presId="urn:microsoft.com/office/officeart/2005/8/layout/cycle6"/>
    <dgm:cxn modelId="{FDDEF335-BA38-48BF-A672-F138AB48075C}" srcId="{999E09EE-AB36-483D-8711-20811297E8E3}" destId="{4B769AFF-96A0-485B-B9B0-A32AAD1D369F}" srcOrd="5" destOrd="0" parTransId="{2F0BC33A-8909-4912-9E77-8F4EC7A63C2C}" sibTransId="{0B7AAB26-7F3F-48C3-B3D8-C839750FB223}"/>
    <dgm:cxn modelId="{A54F235C-0D9D-42EC-9D32-0F65B0F5AC34}" type="presOf" srcId="{F4A96A36-A27C-4073-976B-E307FA1AC13C}" destId="{858535E5-CFE0-4E30-B76B-8686E155BBC5}" srcOrd="0" destOrd="0" presId="urn:microsoft.com/office/officeart/2005/8/layout/cycle6"/>
    <dgm:cxn modelId="{985BB564-2DA3-4B9B-9909-AC9053C5B729}" type="presOf" srcId="{2B1AFEC2-D654-4114-B2CA-86E34032FBAF}" destId="{624227C5-61BE-4E1D-BF99-8CB19BFBE057}" srcOrd="0" destOrd="0" presId="urn:microsoft.com/office/officeart/2005/8/layout/cycle6"/>
    <dgm:cxn modelId="{B1843C66-A76A-4614-B2D2-4953BECB7D3C}" srcId="{999E09EE-AB36-483D-8711-20811297E8E3}" destId="{DCB4AABF-034B-45AD-816A-F47724648B44}" srcOrd="0" destOrd="0" parTransId="{2A5934E4-8476-4846-808E-44D3C6CBD5CE}" sibTransId="{512636E3-A3ED-4E6E-B781-CABC319D1DE1}"/>
    <dgm:cxn modelId="{3CE9374A-4849-42C5-813A-3E387471BBF8}" type="presOf" srcId="{9538FBBF-8FA8-49CE-9911-8AD6E6E97B90}" destId="{5CB6B832-67E2-48E0-9742-CEDF6DFB8183}" srcOrd="0" destOrd="0" presId="urn:microsoft.com/office/officeart/2005/8/layout/cycle6"/>
    <dgm:cxn modelId="{529C0E78-ECC7-476D-BB2D-30CA024CDAC0}" srcId="{999E09EE-AB36-483D-8711-20811297E8E3}" destId="{9538FBBF-8FA8-49CE-9911-8AD6E6E97B90}" srcOrd="2" destOrd="0" parTransId="{9D088AAA-C63D-48AE-9643-0B707303C5B1}" sibTransId="{0B6CEFDF-99E9-4019-A074-D89445636D13}"/>
    <dgm:cxn modelId="{E504FB88-44BB-48FC-9A5E-37D0716B454B}" type="presOf" srcId="{FEE6E20A-410B-4F2A-852D-41240A5325BA}" destId="{D592C633-F1F8-433B-9866-FAAC6BA38B02}" srcOrd="0" destOrd="0" presId="urn:microsoft.com/office/officeart/2005/8/layout/cycle6"/>
    <dgm:cxn modelId="{568B968D-D261-4B12-8F57-D934841DFF51}" type="presOf" srcId="{0B6CEFDF-99E9-4019-A074-D89445636D13}" destId="{CD53A54D-81EE-49BF-89C9-0B9E5C4F0B29}" srcOrd="0" destOrd="0" presId="urn:microsoft.com/office/officeart/2005/8/layout/cycle6"/>
    <dgm:cxn modelId="{B2924A99-AE48-42D3-8720-290D2A4B11DC}" type="presOf" srcId="{0B7AAB26-7F3F-48C3-B3D8-C839750FB223}" destId="{657CBA0F-69E5-498F-8E44-F4341C150460}" srcOrd="0" destOrd="0" presId="urn:microsoft.com/office/officeart/2005/8/layout/cycle6"/>
    <dgm:cxn modelId="{FC1B27D5-C6AD-40C2-AA10-511F8D9002DA}" srcId="{999E09EE-AB36-483D-8711-20811297E8E3}" destId="{F4A96A36-A27C-4073-976B-E307FA1AC13C}" srcOrd="4" destOrd="0" parTransId="{ED736809-55D6-4E48-8F2C-EB227AA8ECA5}" sibTransId="{39C6C448-8CE8-459A-9CC8-31664C5A3773}"/>
    <dgm:cxn modelId="{2450D5E8-311A-4DB9-A743-2E587A0DC68E}" srcId="{999E09EE-AB36-483D-8711-20811297E8E3}" destId="{FEE6E20A-410B-4F2A-852D-41240A5325BA}" srcOrd="1" destOrd="0" parTransId="{1D0A76F5-545E-4CE1-8459-317615998028}" sibTransId="{D46ABBC3-38F9-4C3D-BBAE-AE9B398916C7}"/>
    <dgm:cxn modelId="{85C79DEB-7886-4E9B-87E1-9A3C39AA0A37}" type="presOf" srcId="{C55ED9B1-76C5-4357-A791-09967175FCB3}" destId="{2848DF64-221B-4C6D-A73F-696322045B72}" srcOrd="0" destOrd="0" presId="urn:microsoft.com/office/officeart/2005/8/layout/cycle6"/>
    <dgm:cxn modelId="{69F10C8E-9F87-4AC1-A8B2-1C258C1ECEAD}" type="presParOf" srcId="{9DB9689D-6331-4C02-96C5-5BCA64EE8EE5}" destId="{E62D809C-D7F9-4686-B653-480AFF37CD24}" srcOrd="0" destOrd="0" presId="urn:microsoft.com/office/officeart/2005/8/layout/cycle6"/>
    <dgm:cxn modelId="{0638AC7F-BF6F-401B-A4CE-968B01B8BE7D}" type="presParOf" srcId="{9DB9689D-6331-4C02-96C5-5BCA64EE8EE5}" destId="{269F4C7E-6998-4535-BEAA-002F110AC9E7}" srcOrd="1" destOrd="0" presId="urn:microsoft.com/office/officeart/2005/8/layout/cycle6"/>
    <dgm:cxn modelId="{88710E3A-FCCC-494D-8EA3-ECE8F116A3C5}" type="presParOf" srcId="{9DB9689D-6331-4C02-96C5-5BCA64EE8EE5}" destId="{F6A65627-3A81-42FC-92B1-211E53877DBE}" srcOrd="2" destOrd="0" presId="urn:microsoft.com/office/officeart/2005/8/layout/cycle6"/>
    <dgm:cxn modelId="{B2DED0D0-2223-424C-89B3-EEA64F77DFD7}" type="presParOf" srcId="{9DB9689D-6331-4C02-96C5-5BCA64EE8EE5}" destId="{D592C633-F1F8-433B-9866-FAAC6BA38B02}" srcOrd="3" destOrd="0" presId="urn:microsoft.com/office/officeart/2005/8/layout/cycle6"/>
    <dgm:cxn modelId="{CE226F98-ED02-496B-8359-861D1B63679B}" type="presParOf" srcId="{9DB9689D-6331-4C02-96C5-5BCA64EE8EE5}" destId="{1591018E-9058-4C95-8B26-23708564B119}" srcOrd="4" destOrd="0" presId="urn:microsoft.com/office/officeart/2005/8/layout/cycle6"/>
    <dgm:cxn modelId="{883C7FEA-B870-4CC9-A9CB-E4F43A0B5219}" type="presParOf" srcId="{9DB9689D-6331-4C02-96C5-5BCA64EE8EE5}" destId="{C7C8750C-33DC-4684-9C94-992EBF69279D}" srcOrd="5" destOrd="0" presId="urn:microsoft.com/office/officeart/2005/8/layout/cycle6"/>
    <dgm:cxn modelId="{CA5195DB-07CB-4FE9-9357-960E0BB05860}" type="presParOf" srcId="{9DB9689D-6331-4C02-96C5-5BCA64EE8EE5}" destId="{5CB6B832-67E2-48E0-9742-CEDF6DFB8183}" srcOrd="6" destOrd="0" presId="urn:microsoft.com/office/officeart/2005/8/layout/cycle6"/>
    <dgm:cxn modelId="{BFB1BBB4-5284-446B-9AAA-521572F1483B}" type="presParOf" srcId="{9DB9689D-6331-4C02-96C5-5BCA64EE8EE5}" destId="{B2F80D46-29A8-4BA7-AE3F-1B965DC7F727}" srcOrd="7" destOrd="0" presId="urn:microsoft.com/office/officeart/2005/8/layout/cycle6"/>
    <dgm:cxn modelId="{BD6FCCC3-18EB-4539-8A1E-A9C9FC1367FA}" type="presParOf" srcId="{9DB9689D-6331-4C02-96C5-5BCA64EE8EE5}" destId="{CD53A54D-81EE-49BF-89C9-0B9E5C4F0B29}" srcOrd="8" destOrd="0" presId="urn:microsoft.com/office/officeart/2005/8/layout/cycle6"/>
    <dgm:cxn modelId="{D9A41503-5D87-4AE3-8D13-10D7EBC1F83A}" type="presParOf" srcId="{9DB9689D-6331-4C02-96C5-5BCA64EE8EE5}" destId="{2848DF64-221B-4C6D-A73F-696322045B72}" srcOrd="9" destOrd="0" presId="urn:microsoft.com/office/officeart/2005/8/layout/cycle6"/>
    <dgm:cxn modelId="{391ECA5D-59E8-43F8-BBBD-87473C80449E}" type="presParOf" srcId="{9DB9689D-6331-4C02-96C5-5BCA64EE8EE5}" destId="{6CE6AD74-B4CC-4FED-9BCA-5D1D92C34796}" srcOrd="10" destOrd="0" presId="urn:microsoft.com/office/officeart/2005/8/layout/cycle6"/>
    <dgm:cxn modelId="{3B628849-5DAC-4F10-ACEE-8EC1C01242F9}" type="presParOf" srcId="{9DB9689D-6331-4C02-96C5-5BCA64EE8EE5}" destId="{624227C5-61BE-4E1D-BF99-8CB19BFBE057}" srcOrd="11" destOrd="0" presId="urn:microsoft.com/office/officeart/2005/8/layout/cycle6"/>
    <dgm:cxn modelId="{B43066C0-002F-458C-BFF1-458C6845AAAC}" type="presParOf" srcId="{9DB9689D-6331-4C02-96C5-5BCA64EE8EE5}" destId="{858535E5-CFE0-4E30-B76B-8686E155BBC5}" srcOrd="12" destOrd="0" presId="urn:microsoft.com/office/officeart/2005/8/layout/cycle6"/>
    <dgm:cxn modelId="{F057461A-A1BE-4171-A25E-0AFC8D761F25}" type="presParOf" srcId="{9DB9689D-6331-4C02-96C5-5BCA64EE8EE5}" destId="{2EB2A347-96DE-469F-BCB9-76500C2CC5C5}" srcOrd="13" destOrd="0" presId="urn:microsoft.com/office/officeart/2005/8/layout/cycle6"/>
    <dgm:cxn modelId="{740ED23C-67D7-4E3A-B120-257B0CF9C7C5}" type="presParOf" srcId="{9DB9689D-6331-4C02-96C5-5BCA64EE8EE5}" destId="{9FCC0C37-816F-46C8-947E-EDAA2EF3CF2C}" srcOrd="14" destOrd="0" presId="urn:microsoft.com/office/officeart/2005/8/layout/cycle6"/>
    <dgm:cxn modelId="{41934DE9-3607-4DC0-88A4-43D471D5FB40}" type="presParOf" srcId="{9DB9689D-6331-4C02-96C5-5BCA64EE8EE5}" destId="{0A79E7F2-3D88-493B-8777-253679B03F75}" srcOrd="15" destOrd="0" presId="urn:microsoft.com/office/officeart/2005/8/layout/cycle6"/>
    <dgm:cxn modelId="{A4AA7EB9-C64A-4610-AE6A-0EFBB009026D}" type="presParOf" srcId="{9DB9689D-6331-4C02-96C5-5BCA64EE8EE5}" destId="{108D595F-A2BF-4C60-B437-3873E95199E6}" srcOrd="16" destOrd="0" presId="urn:microsoft.com/office/officeart/2005/8/layout/cycle6"/>
    <dgm:cxn modelId="{07088E09-422D-4D5C-9E80-225391CD96F5}" type="presParOf" srcId="{9DB9689D-6331-4C02-96C5-5BCA64EE8EE5}" destId="{657CBA0F-69E5-498F-8E44-F4341C150460}"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91DC97-0406-465F-8FCE-A6975DF8B5B7}"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s-EC"/>
        </a:p>
      </dgm:t>
    </dgm:pt>
    <dgm:pt modelId="{EC871251-C2EA-4B73-89E5-452EA7354017}">
      <dgm:prSet phldrT="[Texto]" custT="1"/>
      <dgm:spPr>
        <a:xfrm>
          <a:off x="480288" y="318660"/>
          <a:ext cx="10982432"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gm:spPr>
      <dgm:t>
        <a:bodyPr/>
        <a:lstStyle/>
        <a:p>
          <a:r>
            <a:rPr lang="es-EC" sz="2000" b="1" dirty="0">
              <a:solidFill>
                <a:sysClr val="window" lastClr="FFFFFF"/>
              </a:solidFill>
              <a:latin typeface="Arial" panose="020B0604020202020204" pitchFamily="34" charset="0"/>
              <a:ea typeface="+mn-ea"/>
              <a:cs typeface="Arial" panose="020B0604020202020204" pitchFamily="34" charset="0"/>
            </a:rPr>
            <a:t>LEY DE SEGURIDAD PÚBLICA Y DEL ESTADO 2010</a:t>
          </a:r>
        </a:p>
      </dgm:t>
    </dgm:pt>
    <dgm:pt modelId="{302BF20E-1518-4F16-9554-9823E3B3BDF6}" type="parTrans" cxnId="{9C08D7C4-2A52-453C-AE68-E97E8BC0D9E8}">
      <dgm:prSet/>
      <dgm:spPr/>
      <dgm:t>
        <a:bodyPr/>
        <a:lstStyle/>
        <a:p>
          <a:endParaRPr lang="es-EC" sz="2800" b="1">
            <a:latin typeface="Arial" panose="020B0604020202020204" pitchFamily="34" charset="0"/>
            <a:cs typeface="Arial" panose="020B0604020202020204" pitchFamily="34" charset="0"/>
          </a:endParaRPr>
        </a:p>
      </dgm:t>
    </dgm:pt>
    <dgm:pt modelId="{260F377F-84B2-4957-9051-8C7DDA53863D}" type="sibTrans" cxnId="{9C08D7C4-2A52-453C-AE68-E97E8BC0D9E8}">
      <dgm:prSet/>
      <dgm:spPr>
        <a:xfrm>
          <a:off x="-5766666" y="-882633"/>
          <a:ext cx="6865460" cy="6865460"/>
        </a:xfrm>
        <a:prstGeom prst="blockArc">
          <a:avLst>
            <a:gd name="adj1" fmla="val 18900000"/>
            <a:gd name="adj2" fmla="val 2700000"/>
            <a:gd name="adj3" fmla="val 315"/>
          </a:avLst>
        </a:prstGeom>
        <a:noFill/>
        <a:ln w="12700" cap="flat" cmpd="sng" algn="ctr">
          <a:solidFill>
            <a:srgbClr val="44546A">
              <a:shade val="60000"/>
              <a:hueOff val="0"/>
              <a:satOff val="0"/>
              <a:lumOff val="0"/>
              <a:alphaOff val="0"/>
            </a:srgbClr>
          </a:solidFill>
          <a:prstDash val="solid"/>
          <a:miter lim="800000"/>
        </a:ln>
        <a:effectLst/>
      </dgm:spPr>
      <dgm:t>
        <a:bodyPr/>
        <a:lstStyle/>
        <a:p>
          <a:endParaRPr lang="es-EC" sz="2800" b="1">
            <a:latin typeface="Arial" panose="020B0604020202020204" pitchFamily="34" charset="0"/>
            <a:cs typeface="Arial" panose="020B0604020202020204" pitchFamily="34" charset="0"/>
          </a:endParaRPr>
        </a:p>
      </dgm:t>
    </dgm:pt>
    <dgm:pt modelId="{31598EC3-ECA2-419F-B41D-05A11DED99D1}">
      <dgm:prSet phldrT="[Texto]" custT="1"/>
      <dgm:spPr>
        <a:xfrm>
          <a:off x="1077521" y="2231232"/>
          <a:ext cx="10385199"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gm:spPr>
      <dgm:t>
        <a:bodyPr/>
        <a:lstStyle/>
        <a:p>
          <a:r>
            <a:rPr lang="es-EC" sz="2000" b="1" u="sng" dirty="0">
              <a:solidFill>
                <a:sysClr val="window" lastClr="FFFFFF"/>
              </a:solidFill>
              <a:latin typeface="Arial" panose="020B0604020202020204" pitchFamily="34" charset="0"/>
              <a:ea typeface="+mn-ea"/>
              <a:cs typeface="Arial" panose="020B0604020202020204" pitchFamily="34" charset="0"/>
            </a:rPr>
            <a:t>CÓDIGO DE POLICÍA MARÍTIMA 1960</a:t>
          </a:r>
        </a:p>
      </dgm:t>
    </dgm:pt>
    <dgm:pt modelId="{35AEC432-3B19-4131-BC5E-C0C491C58CA1}" type="parTrans" cxnId="{2D86AF0E-EA85-435D-AFA5-585C3ED0927A}">
      <dgm:prSet/>
      <dgm:spPr/>
      <dgm:t>
        <a:bodyPr/>
        <a:lstStyle/>
        <a:p>
          <a:endParaRPr lang="es-EC" sz="2800" b="1">
            <a:latin typeface="Arial" panose="020B0604020202020204" pitchFamily="34" charset="0"/>
            <a:cs typeface="Arial" panose="020B0604020202020204" pitchFamily="34" charset="0"/>
          </a:endParaRPr>
        </a:p>
      </dgm:t>
    </dgm:pt>
    <dgm:pt modelId="{02C54187-E4A8-4D01-9FBB-CACBAF47178F}" type="sibTrans" cxnId="{2D86AF0E-EA85-435D-AFA5-585C3ED0927A}">
      <dgm:prSet/>
      <dgm:spPr/>
      <dgm:t>
        <a:bodyPr/>
        <a:lstStyle/>
        <a:p>
          <a:endParaRPr lang="es-EC" sz="2800" b="1">
            <a:latin typeface="Arial" panose="020B0604020202020204" pitchFamily="34" charset="0"/>
            <a:cs typeface="Arial" panose="020B0604020202020204" pitchFamily="34" charset="0"/>
          </a:endParaRPr>
        </a:p>
      </dgm:t>
    </dgm:pt>
    <dgm:pt modelId="{DBF4EBED-AF68-474F-8332-EF58E8CFF2F3}">
      <dgm:prSet phldrT="[Texto]" custT="1"/>
      <dgm:spPr>
        <a:xfrm>
          <a:off x="937266" y="1274946"/>
          <a:ext cx="10525454"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gm:spPr>
      <dgm:t>
        <a:bodyPr/>
        <a:lstStyle/>
        <a:p>
          <a:r>
            <a:rPr lang="es-EC" sz="2000" b="1" dirty="0">
              <a:solidFill>
                <a:sysClr val="window" lastClr="FFFFFF"/>
              </a:solidFill>
              <a:latin typeface="Arial" panose="020B0604020202020204" pitchFamily="34" charset="0"/>
              <a:ea typeface="+mn-ea"/>
              <a:cs typeface="Arial" panose="020B0604020202020204" pitchFamily="34" charset="0"/>
            </a:rPr>
            <a:t>LEY DE PESCA Y DESARROLLO PESQUERO 2005</a:t>
          </a:r>
        </a:p>
      </dgm:t>
    </dgm:pt>
    <dgm:pt modelId="{7714F2D0-D808-472B-828F-ACBDC238ED51}" type="parTrans" cxnId="{0A2A2E1D-6611-42E8-99F8-2FAE22FC3D27}">
      <dgm:prSet/>
      <dgm:spPr/>
      <dgm:t>
        <a:bodyPr/>
        <a:lstStyle/>
        <a:p>
          <a:endParaRPr lang="es-EC" sz="2800" b="1">
            <a:latin typeface="Arial" panose="020B0604020202020204" pitchFamily="34" charset="0"/>
            <a:cs typeface="Arial" panose="020B0604020202020204" pitchFamily="34" charset="0"/>
          </a:endParaRPr>
        </a:p>
      </dgm:t>
    </dgm:pt>
    <dgm:pt modelId="{52DB698B-10AB-4A31-89ED-1047C54480E4}" type="sibTrans" cxnId="{0A2A2E1D-6611-42E8-99F8-2FAE22FC3D27}">
      <dgm:prSet/>
      <dgm:spPr/>
      <dgm:t>
        <a:bodyPr/>
        <a:lstStyle/>
        <a:p>
          <a:endParaRPr lang="es-EC" sz="2800" b="1">
            <a:latin typeface="Arial" panose="020B0604020202020204" pitchFamily="34" charset="0"/>
            <a:cs typeface="Arial" panose="020B0604020202020204" pitchFamily="34" charset="0"/>
          </a:endParaRPr>
        </a:p>
      </dgm:t>
    </dgm:pt>
    <dgm:pt modelId="{7EE9AF82-E34F-4D78-BFF6-5EC1F9940CF4}">
      <dgm:prSet phldrT="[Texto]" custT="1"/>
      <dgm:spPr>
        <a:xfrm>
          <a:off x="937266" y="3187519"/>
          <a:ext cx="10525454"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gm:spPr>
      <dgm:t>
        <a:bodyPr/>
        <a:lstStyle/>
        <a:p>
          <a:r>
            <a:rPr lang="es-EC" sz="2000" b="1" u="sng" dirty="0">
              <a:solidFill>
                <a:sysClr val="window" lastClr="FFFFFF"/>
              </a:solidFill>
              <a:latin typeface="Arial" panose="020B0604020202020204" pitchFamily="34" charset="0"/>
              <a:ea typeface="+mn-ea"/>
              <a:cs typeface="Arial" panose="020B0604020202020204" pitchFamily="34" charset="0"/>
            </a:rPr>
            <a:t>DECRETO EJECUTIVO 1111 DEL 27-MAY-08</a:t>
          </a:r>
        </a:p>
      </dgm:t>
    </dgm:pt>
    <dgm:pt modelId="{001A22D6-78FC-427A-82B9-BFC8F9BEC100}" type="parTrans" cxnId="{3126844E-1114-4123-86EE-2AD09A318623}">
      <dgm:prSet/>
      <dgm:spPr/>
      <dgm:t>
        <a:bodyPr/>
        <a:lstStyle/>
        <a:p>
          <a:endParaRPr lang="es-EC" sz="2800" b="1">
            <a:latin typeface="Arial" panose="020B0604020202020204" pitchFamily="34" charset="0"/>
            <a:cs typeface="Arial" panose="020B0604020202020204" pitchFamily="34" charset="0"/>
          </a:endParaRPr>
        </a:p>
      </dgm:t>
    </dgm:pt>
    <dgm:pt modelId="{A73CCDFC-56DA-417F-8B28-3D47961E4248}" type="sibTrans" cxnId="{3126844E-1114-4123-86EE-2AD09A318623}">
      <dgm:prSet/>
      <dgm:spPr/>
      <dgm:t>
        <a:bodyPr/>
        <a:lstStyle/>
        <a:p>
          <a:endParaRPr lang="es-EC" sz="2800" b="1">
            <a:latin typeface="Arial" panose="020B0604020202020204" pitchFamily="34" charset="0"/>
            <a:cs typeface="Arial" panose="020B0604020202020204" pitchFamily="34" charset="0"/>
          </a:endParaRPr>
        </a:p>
      </dgm:t>
    </dgm:pt>
    <dgm:pt modelId="{4878094C-72D5-4A12-B5E5-C894A33D8824}">
      <dgm:prSet phldrT="[Texto]" custT="1"/>
      <dgm:spPr>
        <a:xfrm>
          <a:off x="480288" y="4143805"/>
          <a:ext cx="10982432"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gm:spPr>
      <dgm:t>
        <a:bodyPr/>
        <a:lstStyle/>
        <a:p>
          <a:r>
            <a:rPr lang="es-EC" sz="2000" b="1" u="sng" dirty="0">
              <a:solidFill>
                <a:sysClr val="window" lastClr="FFFFFF"/>
              </a:solidFill>
              <a:latin typeface="Arial" panose="020B0604020202020204" pitchFamily="34" charset="0"/>
              <a:ea typeface="+mn-ea"/>
              <a:cs typeface="Arial" panose="020B0604020202020204" pitchFamily="34" charset="0"/>
            </a:rPr>
            <a:t>DECRETO EJECUTIVO 1784 DEL 15-JUN-09</a:t>
          </a:r>
        </a:p>
      </dgm:t>
    </dgm:pt>
    <dgm:pt modelId="{3D8FB1D4-A149-4D7F-96DD-C0D5D46D28F6}" type="parTrans" cxnId="{2CA954F0-696E-4EB0-BC88-7F857B79D8FB}">
      <dgm:prSet/>
      <dgm:spPr/>
      <dgm:t>
        <a:bodyPr/>
        <a:lstStyle/>
        <a:p>
          <a:endParaRPr lang="es-EC" sz="2800" b="1">
            <a:latin typeface="Arial" panose="020B0604020202020204" pitchFamily="34" charset="0"/>
            <a:cs typeface="Arial" panose="020B0604020202020204" pitchFamily="34" charset="0"/>
          </a:endParaRPr>
        </a:p>
      </dgm:t>
    </dgm:pt>
    <dgm:pt modelId="{D613C90C-81BF-470E-BE21-052665BEB737}" type="sibTrans" cxnId="{2CA954F0-696E-4EB0-BC88-7F857B79D8FB}">
      <dgm:prSet/>
      <dgm:spPr/>
      <dgm:t>
        <a:bodyPr/>
        <a:lstStyle/>
        <a:p>
          <a:endParaRPr lang="es-EC" sz="2800" b="1">
            <a:latin typeface="Arial" panose="020B0604020202020204" pitchFamily="34" charset="0"/>
            <a:cs typeface="Arial" panose="020B0604020202020204" pitchFamily="34" charset="0"/>
          </a:endParaRPr>
        </a:p>
      </dgm:t>
    </dgm:pt>
    <dgm:pt modelId="{D9B375AD-6F87-44C7-A68D-E8651313B54E}" type="pres">
      <dgm:prSet presAssocID="{1091DC97-0406-465F-8FCE-A6975DF8B5B7}" presName="Name0" presStyleCnt="0">
        <dgm:presLayoutVars>
          <dgm:chMax val="7"/>
          <dgm:chPref val="7"/>
          <dgm:dir/>
        </dgm:presLayoutVars>
      </dgm:prSet>
      <dgm:spPr/>
    </dgm:pt>
    <dgm:pt modelId="{A513EF9F-A8A6-43A3-9CB2-478EE995770C}" type="pres">
      <dgm:prSet presAssocID="{1091DC97-0406-465F-8FCE-A6975DF8B5B7}" presName="Name1" presStyleCnt="0"/>
      <dgm:spPr/>
    </dgm:pt>
    <dgm:pt modelId="{8149F7F5-7510-4F35-948D-838951A17705}" type="pres">
      <dgm:prSet presAssocID="{1091DC97-0406-465F-8FCE-A6975DF8B5B7}" presName="cycle" presStyleCnt="0"/>
      <dgm:spPr/>
    </dgm:pt>
    <dgm:pt modelId="{3DE6E146-EB26-4045-88A7-FA015AAA328F}" type="pres">
      <dgm:prSet presAssocID="{1091DC97-0406-465F-8FCE-A6975DF8B5B7}" presName="srcNode" presStyleLbl="node1" presStyleIdx="0" presStyleCnt="5"/>
      <dgm:spPr/>
    </dgm:pt>
    <dgm:pt modelId="{F9F169DC-0CDD-473B-BC2A-A7B5D5B5A2B7}" type="pres">
      <dgm:prSet presAssocID="{1091DC97-0406-465F-8FCE-A6975DF8B5B7}" presName="conn" presStyleLbl="parChTrans1D2" presStyleIdx="0" presStyleCnt="1"/>
      <dgm:spPr/>
    </dgm:pt>
    <dgm:pt modelId="{0BD419D7-DAF6-42E1-AA39-72AA9D2AF68C}" type="pres">
      <dgm:prSet presAssocID="{1091DC97-0406-465F-8FCE-A6975DF8B5B7}" presName="extraNode" presStyleLbl="node1" presStyleIdx="0" presStyleCnt="5"/>
      <dgm:spPr/>
    </dgm:pt>
    <dgm:pt modelId="{37632782-9D57-44E0-8634-5E3FE8A15DE1}" type="pres">
      <dgm:prSet presAssocID="{1091DC97-0406-465F-8FCE-A6975DF8B5B7}" presName="dstNode" presStyleLbl="node1" presStyleIdx="0" presStyleCnt="5"/>
      <dgm:spPr/>
    </dgm:pt>
    <dgm:pt modelId="{E6B1F738-BC4D-4D1E-8DFE-2C729DDE195C}" type="pres">
      <dgm:prSet presAssocID="{EC871251-C2EA-4B73-89E5-452EA7354017}" presName="text_1" presStyleLbl="node1" presStyleIdx="0" presStyleCnt="5">
        <dgm:presLayoutVars>
          <dgm:bulletEnabled val="1"/>
        </dgm:presLayoutVars>
      </dgm:prSet>
      <dgm:spPr/>
    </dgm:pt>
    <dgm:pt modelId="{62280E6F-6B6A-48F0-8A56-5CBDA639F5D2}" type="pres">
      <dgm:prSet presAssocID="{EC871251-C2EA-4B73-89E5-452EA7354017}" presName="accent_1" presStyleCnt="0"/>
      <dgm:spPr/>
    </dgm:pt>
    <dgm:pt modelId="{F1A08741-C326-4472-9C53-EB921FE7D219}" type="pres">
      <dgm:prSet presAssocID="{EC871251-C2EA-4B73-89E5-452EA7354017}" presName="accentRepeatNode" presStyleLbl="solidFgAcc1" presStyleIdx="0" presStyleCnt="5"/>
      <dgm:spPr>
        <a:xfrm>
          <a:off x="81708" y="238944"/>
          <a:ext cx="797160" cy="797160"/>
        </a:xfrm>
        <a:prstGeom prst="ellipse">
          <a:avLst/>
        </a:prstGeom>
        <a:blipFill rotWithShape="0">
          <a:blip xmlns:r="http://schemas.openxmlformats.org/officeDocument/2006/relationships" r:embed="rId1"/>
          <a:stretch>
            <a:fillRect/>
          </a:stretch>
        </a:blipFill>
        <a:ln w="25400" cap="flat" cmpd="sng" algn="ctr">
          <a:solidFill>
            <a:srgbClr val="1F497D">
              <a:hueOff val="0"/>
              <a:satOff val="0"/>
              <a:lumOff val="0"/>
              <a:alphaOff val="0"/>
            </a:srgbClr>
          </a:solidFill>
          <a:prstDash val="solid"/>
          <a:miter lim="800000"/>
        </a:ln>
        <a:effectLst/>
      </dgm:spPr>
    </dgm:pt>
    <dgm:pt modelId="{008B01AF-97A9-4828-B2BD-50DCAD3D24B4}" type="pres">
      <dgm:prSet presAssocID="{DBF4EBED-AF68-474F-8332-EF58E8CFF2F3}" presName="text_2" presStyleLbl="node1" presStyleIdx="1" presStyleCnt="5">
        <dgm:presLayoutVars>
          <dgm:bulletEnabled val="1"/>
        </dgm:presLayoutVars>
      </dgm:prSet>
      <dgm:spPr/>
    </dgm:pt>
    <dgm:pt modelId="{570CF731-ABB4-42BE-A541-FDCA7D7051F4}" type="pres">
      <dgm:prSet presAssocID="{DBF4EBED-AF68-474F-8332-EF58E8CFF2F3}" presName="accent_2" presStyleCnt="0"/>
      <dgm:spPr/>
    </dgm:pt>
    <dgm:pt modelId="{F1B5F9AA-9E14-454B-BA72-0B430CFC022A}" type="pres">
      <dgm:prSet presAssocID="{DBF4EBED-AF68-474F-8332-EF58E8CFF2F3}" presName="accentRepeatNode" presStyleLbl="solidFgAcc1" presStyleIdx="1" presStyleCnt="5"/>
      <dgm:spPr>
        <a:xfrm>
          <a:off x="538686" y="1195230"/>
          <a:ext cx="797160" cy="797160"/>
        </a:xfrm>
        <a:prstGeom prst="ellipse">
          <a:avLst/>
        </a:prstGeom>
        <a:blipFill rotWithShape="0">
          <a:blip xmlns:r="http://schemas.openxmlformats.org/officeDocument/2006/relationships" r:embed="rId2"/>
          <a:stretch>
            <a:fillRect/>
          </a:stretch>
        </a:blipFill>
        <a:ln w="25400" cap="flat" cmpd="sng" algn="ctr">
          <a:solidFill>
            <a:srgbClr val="1F497D">
              <a:hueOff val="0"/>
              <a:satOff val="0"/>
              <a:lumOff val="0"/>
              <a:alphaOff val="0"/>
            </a:srgbClr>
          </a:solidFill>
          <a:prstDash val="solid"/>
          <a:miter lim="800000"/>
        </a:ln>
        <a:effectLst/>
      </dgm:spPr>
    </dgm:pt>
    <dgm:pt modelId="{3F4011C6-E7DC-44A0-9CC5-CE90DE0B4FA4}" type="pres">
      <dgm:prSet presAssocID="{31598EC3-ECA2-419F-B41D-05A11DED99D1}" presName="text_3" presStyleLbl="node1" presStyleIdx="2" presStyleCnt="5">
        <dgm:presLayoutVars>
          <dgm:bulletEnabled val="1"/>
        </dgm:presLayoutVars>
      </dgm:prSet>
      <dgm:spPr/>
    </dgm:pt>
    <dgm:pt modelId="{092A9560-5653-496E-8642-888E0F9672E3}" type="pres">
      <dgm:prSet presAssocID="{31598EC3-ECA2-419F-B41D-05A11DED99D1}" presName="accent_3" presStyleCnt="0"/>
      <dgm:spPr/>
    </dgm:pt>
    <dgm:pt modelId="{70A43F7B-CCC0-4CEB-A661-A0CBF0227CE0}" type="pres">
      <dgm:prSet presAssocID="{31598EC3-ECA2-419F-B41D-05A11DED99D1}" presName="accentRepeatNode" presStyleLbl="solidFgAcc1" presStyleIdx="2" presStyleCnt="5"/>
      <dgm:spPr>
        <a:xfrm>
          <a:off x="678941" y="2151516"/>
          <a:ext cx="797160" cy="797160"/>
        </a:xfrm>
        <a:prstGeom prst="ellipse">
          <a:avLst/>
        </a:prstGeom>
        <a:blipFill rotWithShape="0">
          <a:blip xmlns:r="http://schemas.openxmlformats.org/officeDocument/2006/relationships" r:embed="rId3"/>
          <a:stretch>
            <a:fillRect/>
          </a:stretch>
        </a:blipFill>
        <a:ln w="25400" cap="flat" cmpd="sng" algn="ctr">
          <a:solidFill>
            <a:srgbClr val="1F497D">
              <a:hueOff val="0"/>
              <a:satOff val="0"/>
              <a:lumOff val="0"/>
              <a:alphaOff val="0"/>
            </a:srgbClr>
          </a:solidFill>
          <a:prstDash val="solid"/>
          <a:miter lim="800000"/>
        </a:ln>
        <a:effectLst/>
      </dgm:spPr>
    </dgm:pt>
    <dgm:pt modelId="{39679DB1-12DD-4BFA-B22B-408323F3A418}" type="pres">
      <dgm:prSet presAssocID="{7EE9AF82-E34F-4D78-BFF6-5EC1F9940CF4}" presName="text_4" presStyleLbl="node1" presStyleIdx="3" presStyleCnt="5">
        <dgm:presLayoutVars>
          <dgm:bulletEnabled val="1"/>
        </dgm:presLayoutVars>
      </dgm:prSet>
      <dgm:spPr/>
    </dgm:pt>
    <dgm:pt modelId="{FFB5CC9F-EB71-4F2C-B6D2-D4C63B7B39F4}" type="pres">
      <dgm:prSet presAssocID="{7EE9AF82-E34F-4D78-BFF6-5EC1F9940CF4}" presName="accent_4" presStyleCnt="0"/>
      <dgm:spPr/>
    </dgm:pt>
    <dgm:pt modelId="{FE1F5144-06B6-4ABC-88F0-3CB55DBBC5EE}" type="pres">
      <dgm:prSet presAssocID="{7EE9AF82-E34F-4D78-BFF6-5EC1F9940CF4}" presName="accentRepeatNode" presStyleLbl="solidFgAcc1" presStyleIdx="3" presStyleCnt="5"/>
      <dgm:spPr>
        <a:xfrm>
          <a:off x="538686" y="3107803"/>
          <a:ext cx="797160" cy="797160"/>
        </a:xfrm>
        <a:prstGeom prst="ellipse">
          <a:avLst/>
        </a:prstGeom>
        <a:blipFill rotWithShape="0">
          <a:blip xmlns:r="http://schemas.openxmlformats.org/officeDocument/2006/relationships" r:embed="rId4"/>
          <a:stretch>
            <a:fillRect/>
          </a:stretch>
        </a:blipFill>
        <a:ln w="25400" cap="flat" cmpd="sng" algn="ctr">
          <a:solidFill>
            <a:srgbClr val="1F497D">
              <a:hueOff val="0"/>
              <a:satOff val="0"/>
              <a:lumOff val="0"/>
              <a:alphaOff val="0"/>
            </a:srgbClr>
          </a:solidFill>
          <a:prstDash val="solid"/>
          <a:miter lim="800000"/>
        </a:ln>
        <a:effectLst/>
      </dgm:spPr>
    </dgm:pt>
    <dgm:pt modelId="{E77C6A42-4D33-4604-98C1-931EFD816140}" type="pres">
      <dgm:prSet presAssocID="{4878094C-72D5-4A12-B5E5-C894A33D8824}" presName="text_5" presStyleLbl="node1" presStyleIdx="4" presStyleCnt="5">
        <dgm:presLayoutVars>
          <dgm:bulletEnabled val="1"/>
        </dgm:presLayoutVars>
      </dgm:prSet>
      <dgm:spPr/>
    </dgm:pt>
    <dgm:pt modelId="{18764620-3F93-4EDA-9BE2-0FB65B2809C9}" type="pres">
      <dgm:prSet presAssocID="{4878094C-72D5-4A12-B5E5-C894A33D8824}" presName="accent_5" presStyleCnt="0"/>
      <dgm:spPr/>
    </dgm:pt>
    <dgm:pt modelId="{336CBD76-4E58-4D97-99DB-5F2D4867A557}" type="pres">
      <dgm:prSet presAssocID="{4878094C-72D5-4A12-B5E5-C894A33D8824}" presName="accentRepeatNode" presStyleLbl="solidFgAcc1" presStyleIdx="4" presStyleCnt="5"/>
      <dgm:spPr>
        <a:xfrm>
          <a:off x="81708" y="4064089"/>
          <a:ext cx="797160" cy="797160"/>
        </a:xfrm>
        <a:prstGeom prst="ellipse">
          <a:avLst/>
        </a:prstGeom>
        <a:blipFill rotWithShape="0">
          <a:blip xmlns:r="http://schemas.openxmlformats.org/officeDocument/2006/relationships" r:embed="rId5"/>
          <a:stretch>
            <a:fillRect/>
          </a:stretch>
        </a:blipFill>
        <a:ln w="25400" cap="flat" cmpd="sng" algn="ctr">
          <a:solidFill>
            <a:srgbClr val="1F497D">
              <a:hueOff val="0"/>
              <a:satOff val="0"/>
              <a:lumOff val="0"/>
              <a:alphaOff val="0"/>
            </a:srgbClr>
          </a:solidFill>
          <a:prstDash val="solid"/>
          <a:miter lim="800000"/>
        </a:ln>
        <a:effectLst/>
      </dgm:spPr>
    </dgm:pt>
  </dgm:ptLst>
  <dgm:cxnLst>
    <dgm:cxn modelId="{D0DC680D-AB83-4E1C-A273-2B1E15D46B78}" type="presOf" srcId="{EC871251-C2EA-4B73-89E5-452EA7354017}" destId="{E6B1F738-BC4D-4D1E-8DFE-2C729DDE195C}" srcOrd="0" destOrd="0" presId="urn:microsoft.com/office/officeart/2008/layout/VerticalCurvedList"/>
    <dgm:cxn modelId="{2D86AF0E-EA85-435D-AFA5-585C3ED0927A}" srcId="{1091DC97-0406-465F-8FCE-A6975DF8B5B7}" destId="{31598EC3-ECA2-419F-B41D-05A11DED99D1}" srcOrd="2" destOrd="0" parTransId="{35AEC432-3B19-4131-BC5E-C0C491C58CA1}" sibTransId="{02C54187-E4A8-4D01-9FBB-CACBAF47178F}"/>
    <dgm:cxn modelId="{0A2A2E1D-6611-42E8-99F8-2FAE22FC3D27}" srcId="{1091DC97-0406-465F-8FCE-A6975DF8B5B7}" destId="{DBF4EBED-AF68-474F-8332-EF58E8CFF2F3}" srcOrd="1" destOrd="0" parTransId="{7714F2D0-D808-472B-828F-ACBDC238ED51}" sibTransId="{52DB698B-10AB-4A31-89ED-1047C54480E4}"/>
    <dgm:cxn modelId="{E404F720-A941-4683-8BC2-3888195204D9}" type="presOf" srcId="{260F377F-84B2-4957-9051-8C7DDA53863D}" destId="{F9F169DC-0CDD-473B-BC2A-A7B5D5B5A2B7}" srcOrd="0" destOrd="0" presId="urn:microsoft.com/office/officeart/2008/layout/VerticalCurvedList"/>
    <dgm:cxn modelId="{A8B94D28-D47B-4F38-AE21-F1A1454F3B98}" type="presOf" srcId="{4878094C-72D5-4A12-B5E5-C894A33D8824}" destId="{E77C6A42-4D33-4604-98C1-931EFD816140}" srcOrd="0" destOrd="0" presId="urn:microsoft.com/office/officeart/2008/layout/VerticalCurvedList"/>
    <dgm:cxn modelId="{1F102136-E0B1-41EC-9754-B4A7193834C2}" type="presOf" srcId="{1091DC97-0406-465F-8FCE-A6975DF8B5B7}" destId="{D9B375AD-6F87-44C7-A68D-E8651313B54E}" srcOrd="0" destOrd="0" presId="urn:microsoft.com/office/officeart/2008/layout/VerticalCurvedList"/>
    <dgm:cxn modelId="{03D12A37-12FA-4801-AB2E-92514EAE851E}" type="presOf" srcId="{DBF4EBED-AF68-474F-8332-EF58E8CFF2F3}" destId="{008B01AF-97A9-4828-B2BD-50DCAD3D24B4}" srcOrd="0" destOrd="0" presId="urn:microsoft.com/office/officeart/2008/layout/VerticalCurvedList"/>
    <dgm:cxn modelId="{3126844E-1114-4123-86EE-2AD09A318623}" srcId="{1091DC97-0406-465F-8FCE-A6975DF8B5B7}" destId="{7EE9AF82-E34F-4D78-BFF6-5EC1F9940CF4}" srcOrd="3" destOrd="0" parTransId="{001A22D6-78FC-427A-82B9-BFC8F9BEC100}" sibTransId="{A73CCDFC-56DA-417F-8B28-3D47961E4248}"/>
    <dgm:cxn modelId="{CCA4A2A9-9850-4FFD-ABDF-22D59048AC0B}" type="presOf" srcId="{7EE9AF82-E34F-4D78-BFF6-5EC1F9940CF4}" destId="{39679DB1-12DD-4BFA-B22B-408323F3A418}" srcOrd="0" destOrd="0" presId="urn:microsoft.com/office/officeart/2008/layout/VerticalCurvedList"/>
    <dgm:cxn modelId="{07AA70B9-46B5-419F-B8BA-7CC0640D5555}" type="presOf" srcId="{31598EC3-ECA2-419F-B41D-05A11DED99D1}" destId="{3F4011C6-E7DC-44A0-9CC5-CE90DE0B4FA4}" srcOrd="0" destOrd="0" presId="urn:microsoft.com/office/officeart/2008/layout/VerticalCurvedList"/>
    <dgm:cxn modelId="{9C08D7C4-2A52-453C-AE68-E97E8BC0D9E8}" srcId="{1091DC97-0406-465F-8FCE-A6975DF8B5B7}" destId="{EC871251-C2EA-4B73-89E5-452EA7354017}" srcOrd="0" destOrd="0" parTransId="{302BF20E-1518-4F16-9554-9823E3B3BDF6}" sibTransId="{260F377F-84B2-4957-9051-8C7DDA53863D}"/>
    <dgm:cxn modelId="{2CA954F0-696E-4EB0-BC88-7F857B79D8FB}" srcId="{1091DC97-0406-465F-8FCE-A6975DF8B5B7}" destId="{4878094C-72D5-4A12-B5E5-C894A33D8824}" srcOrd="4" destOrd="0" parTransId="{3D8FB1D4-A149-4D7F-96DD-C0D5D46D28F6}" sibTransId="{D613C90C-81BF-470E-BE21-052665BEB737}"/>
    <dgm:cxn modelId="{B2285056-0944-480B-BD9C-04DF3A9BDC93}" type="presParOf" srcId="{D9B375AD-6F87-44C7-A68D-E8651313B54E}" destId="{A513EF9F-A8A6-43A3-9CB2-478EE995770C}" srcOrd="0" destOrd="0" presId="urn:microsoft.com/office/officeart/2008/layout/VerticalCurvedList"/>
    <dgm:cxn modelId="{41C37225-7364-4156-811B-C8B6D2689B51}" type="presParOf" srcId="{A513EF9F-A8A6-43A3-9CB2-478EE995770C}" destId="{8149F7F5-7510-4F35-948D-838951A17705}" srcOrd="0" destOrd="0" presId="urn:microsoft.com/office/officeart/2008/layout/VerticalCurvedList"/>
    <dgm:cxn modelId="{E233281A-2DCA-4F5C-BD80-76C7C0762B22}" type="presParOf" srcId="{8149F7F5-7510-4F35-948D-838951A17705}" destId="{3DE6E146-EB26-4045-88A7-FA015AAA328F}" srcOrd="0" destOrd="0" presId="urn:microsoft.com/office/officeart/2008/layout/VerticalCurvedList"/>
    <dgm:cxn modelId="{1D823F4A-DBCB-4A74-882E-D578C2EDACCA}" type="presParOf" srcId="{8149F7F5-7510-4F35-948D-838951A17705}" destId="{F9F169DC-0CDD-473B-BC2A-A7B5D5B5A2B7}" srcOrd="1" destOrd="0" presId="urn:microsoft.com/office/officeart/2008/layout/VerticalCurvedList"/>
    <dgm:cxn modelId="{A7B0E07E-503D-416A-ABA2-575B219E92BE}" type="presParOf" srcId="{8149F7F5-7510-4F35-948D-838951A17705}" destId="{0BD419D7-DAF6-42E1-AA39-72AA9D2AF68C}" srcOrd="2" destOrd="0" presId="urn:microsoft.com/office/officeart/2008/layout/VerticalCurvedList"/>
    <dgm:cxn modelId="{78DDE67C-AB14-4E94-8F93-9F522F2F47A8}" type="presParOf" srcId="{8149F7F5-7510-4F35-948D-838951A17705}" destId="{37632782-9D57-44E0-8634-5E3FE8A15DE1}" srcOrd="3" destOrd="0" presId="urn:microsoft.com/office/officeart/2008/layout/VerticalCurvedList"/>
    <dgm:cxn modelId="{57A1BA3B-E978-4789-AED0-DEE335347777}" type="presParOf" srcId="{A513EF9F-A8A6-43A3-9CB2-478EE995770C}" destId="{E6B1F738-BC4D-4D1E-8DFE-2C729DDE195C}" srcOrd="1" destOrd="0" presId="urn:microsoft.com/office/officeart/2008/layout/VerticalCurvedList"/>
    <dgm:cxn modelId="{FAE2BB43-2CF6-4F95-8E24-E640B67540EF}" type="presParOf" srcId="{A513EF9F-A8A6-43A3-9CB2-478EE995770C}" destId="{62280E6F-6B6A-48F0-8A56-5CBDA639F5D2}" srcOrd="2" destOrd="0" presId="urn:microsoft.com/office/officeart/2008/layout/VerticalCurvedList"/>
    <dgm:cxn modelId="{A11670D3-818B-4BA9-A718-007DABB5AF35}" type="presParOf" srcId="{62280E6F-6B6A-48F0-8A56-5CBDA639F5D2}" destId="{F1A08741-C326-4472-9C53-EB921FE7D219}" srcOrd="0" destOrd="0" presId="urn:microsoft.com/office/officeart/2008/layout/VerticalCurvedList"/>
    <dgm:cxn modelId="{38E819A9-D0E2-4464-9172-8A245B84FB54}" type="presParOf" srcId="{A513EF9F-A8A6-43A3-9CB2-478EE995770C}" destId="{008B01AF-97A9-4828-B2BD-50DCAD3D24B4}" srcOrd="3" destOrd="0" presId="urn:microsoft.com/office/officeart/2008/layout/VerticalCurvedList"/>
    <dgm:cxn modelId="{F7913D6F-FCB8-4FBB-BFF9-CDA2A4BE63C9}" type="presParOf" srcId="{A513EF9F-A8A6-43A3-9CB2-478EE995770C}" destId="{570CF731-ABB4-42BE-A541-FDCA7D7051F4}" srcOrd="4" destOrd="0" presId="urn:microsoft.com/office/officeart/2008/layout/VerticalCurvedList"/>
    <dgm:cxn modelId="{EAE0E4DD-78CE-4CE2-9C51-8673540A244A}" type="presParOf" srcId="{570CF731-ABB4-42BE-A541-FDCA7D7051F4}" destId="{F1B5F9AA-9E14-454B-BA72-0B430CFC022A}" srcOrd="0" destOrd="0" presId="urn:microsoft.com/office/officeart/2008/layout/VerticalCurvedList"/>
    <dgm:cxn modelId="{D9A91985-41E0-4C85-B99D-6195928FE138}" type="presParOf" srcId="{A513EF9F-A8A6-43A3-9CB2-478EE995770C}" destId="{3F4011C6-E7DC-44A0-9CC5-CE90DE0B4FA4}" srcOrd="5" destOrd="0" presId="urn:microsoft.com/office/officeart/2008/layout/VerticalCurvedList"/>
    <dgm:cxn modelId="{8CC423D4-000D-44C0-90BA-BE4367223049}" type="presParOf" srcId="{A513EF9F-A8A6-43A3-9CB2-478EE995770C}" destId="{092A9560-5653-496E-8642-888E0F9672E3}" srcOrd="6" destOrd="0" presId="urn:microsoft.com/office/officeart/2008/layout/VerticalCurvedList"/>
    <dgm:cxn modelId="{FEE22784-3E73-42D6-A7D1-AE5843994054}" type="presParOf" srcId="{092A9560-5653-496E-8642-888E0F9672E3}" destId="{70A43F7B-CCC0-4CEB-A661-A0CBF0227CE0}" srcOrd="0" destOrd="0" presId="urn:microsoft.com/office/officeart/2008/layout/VerticalCurvedList"/>
    <dgm:cxn modelId="{49772F17-F78D-4A49-B3C9-8B899D707C26}" type="presParOf" srcId="{A513EF9F-A8A6-43A3-9CB2-478EE995770C}" destId="{39679DB1-12DD-4BFA-B22B-408323F3A418}" srcOrd="7" destOrd="0" presId="urn:microsoft.com/office/officeart/2008/layout/VerticalCurvedList"/>
    <dgm:cxn modelId="{E84FD73D-F3B3-44B5-B319-80B4CD3B38CC}" type="presParOf" srcId="{A513EF9F-A8A6-43A3-9CB2-478EE995770C}" destId="{FFB5CC9F-EB71-4F2C-B6D2-D4C63B7B39F4}" srcOrd="8" destOrd="0" presId="urn:microsoft.com/office/officeart/2008/layout/VerticalCurvedList"/>
    <dgm:cxn modelId="{32C2763B-8226-412C-984B-55F8BD097A70}" type="presParOf" srcId="{FFB5CC9F-EB71-4F2C-B6D2-D4C63B7B39F4}" destId="{FE1F5144-06B6-4ABC-88F0-3CB55DBBC5EE}" srcOrd="0" destOrd="0" presId="urn:microsoft.com/office/officeart/2008/layout/VerticalCurvedList"/>
    <dgm:cxn modelId="{843DB630-6469-48AC-8284-13692FC7B982}" type="presParOf" srcId="{A513EF9F-A8A6-43A3-9CB2-478EE995770C}" destId="{E77C6A42-4D33-4604-98C1-931EFD816140}" srcOrd="9" destOrd="0" presId="urn:microsoft.com/office/officeart/2008/layout/VerticalCurvedList"/>
    <dgm:cxn modelId="{F648EBFB-3DB2-446B-8414-657ECD3E4502}" type="presParOf" srcId="{A513EF9F-A8A6-43A3-9CB2-478EE995770C}" destId="{18764620-3F93-4EDA-9BE2-0FB65B2809C9}" srcOrd="10" destOrd="0" presId="urn:microsoft.com/office/officeart/2008/layout/VerticalCurvedList"/>
    <dgm:cxn modelId="{D7E038DF-2894-4913-8B22-7842E6CA6215}" type="presParOf" srcId="{18764620-3F93-4EDA-9BE2-0FB65B2809C9}" destId="{336CBD76-4E58-4D97-99DB-5F2D4867A55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5D8209-66FC-4AE6-A7E5-9D118DFAE69F}"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964C6370-25D1-4714-B125-2FB5173F8F4C}">
      <dgm:prSet phldrT="[Texto]" custT="1">
        <dgm:style>
          <a:lnRef idx="0">
            <a:schemeClr val="accent5"/>
          </a:lnRef>
          <a:fillRef idx="3">
            <a:schemeClr val="accent5"/>
          </a:fillRef>
          <a:effectRef idx="3">
            <a:schemeClr val="accent5"/>
          </a:effectRef>
          <a:fontRef idx="minor">
            <a:schemeClr val="lt1"/>
          </a:fontRef>
        </dgm:style>
      </dgm:prSet>
      <dgm:spPr>
        <a:xfrm>
          <a:off x="2328866" y="-8066"/>
          <a:ext cx="1650214" cy="1280264"/>
        </a:xfrm>
        <a:prstGeom prst="ellipse">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s-ES" sz="1200" dirty="0">
              <a:solidFill>
                <a:sysClr val="window" lastClr="FFFFFF"/>
              </a:solidFill>
              <a:latin typeface="Calibri" panose="020F0502020204030204"/>
              <a:ea typeface="+mn-ea"/>
              <a:cs typeface="+mn-cs"/>
            </a:rPr>
            <a:t>No brinda la estabilidad requerida para garantizar sostenimiento.</a:t>
          </a:r>
        </a:p>
      </dgm:t>
    </dgm:pt>
    <dgm:pt modelId="{06CFBA4E-5933-4A72-B0B5-9F4729487C14}" type="parTrans" cxnId="{A6028AB5-CEB0-4B31-B488-45EDD234725F}">
      <dgm:prSet/>
      <dgm:spPr>
        <a:xfrm rot="16200000">
          <a:off x="3064866" y="1283736"/>
          <a:ext cx="178215" cy="323266"/>
        </a:xfrm>
        <a:prstGeom prst="rightArrow">
          <a:avLst>
            <a:gd name="adj1" fmla="val 60000"/>
            <a:gd name="adj2" fmla="val 50000"/>
          </a:avLst>
        </a:prstGeom>
        <a:solidFill>
          <a:srgbClr val="FFC000"/>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s-ES">
            <a:solidFill>
              <a:sysClr val="window" lastClr="FFFFFF"/>
            </a:solidFill>
            <a:latin typeface="Calibri" panose="020F0502020204030204"/>
            <a:ea typeface="+mn-ea"/>
            <a:cs typeface="+mn-cs"/>
          </a:endParaRPr>
        </a:p>
      </dgm:t>
    </dgm:pt>
    <dgm:pt modelId="{A4095A2B-B334-4456-970C-6C797E463706}" type="sibTrans" cxnId="{A6028AB5-CEB0-4B31-B488-45EDD234725F}">
      <dgm:prSet/>
      <dgm:spPr/>
      <dgm:t>
        <a:bodyPr/>
        <a:lstStyle/>
        <a:p>
          <a:endParaRPr lang="es-ES"/>
        </a:p>
      </dgm:t>
    </dgm:pt>
    <dgm:pt modelId="{9AC627A0-EEDE-4130-86C5-AA31F3CFDAC4}">
      <dgm:prSet phldrT="[Texto]" custT="1"/>
      <dgm:spPr>
        <a:xfrm>
          <a:off x="3689564" y="975394"/>
          <a:ext cx="1690266" cy="1319651"/>
        </a:xfrm>
        <a:prstGeom prst="ellipse">
          <a:avLst/>
        </a:prstGeom>
        <a:solidFill>
          <a:srgbClr val="FFC00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s-ES" sz="1200" b="1" dirty="0">
              <a:solidFill>
                <a:srgbClr val="002060"/>
              </a:solidFill>
              <a:latin typeface="Calibri" panose="020F0502020204030204"/>
              <a:ea typeface="+mn-ea"/>
              <a:cs typeface="+mn-cs"/>
            </a:rPr>
            <a:t>Limitaciones en el mantenimiento.</a:t>
          </a:r>
        </a:p>
      </dgm:t>
    </dgm:pt>
    <dgm:pt modelId="{EB3AEC18-C01A-4CB5-B570-DC1DCF4C59FF}" type="parTrans" cxnId="{3C4886D7-AF0A-4297-B769-9D8B9DC0C27A}">
      <dgm:prSet/>
      <dgm:spPr>
        <a:xfrm rot="20520000">
          <a:off x="3594988" y="1751931"/>
          <a:ext cx="166107" cy="323266"/>
        </a:xfrm>
        <a:prstGeom prst="rightArrow">
          <a:avLst>
            <a:gd name="adj1" fmla="val 60000"/>
            <a:gd name="adj2" fmla="val 50000"/>
          </a:avLst>
        </a:prstGeom>
        <a:solidFill>
          <a:srgbClr val="4472C4">
            <a:lumMod val="75000"/>
          </a:srgb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s-ES">
            <a:solidFill>
              <a:sysClr val="window" lastClr="FFFFFF"/>
            </a:solidFill>
            <a:latin typeface="Calibri" panose="020F0502020204030204"/>
            <a:ea typeface="+mn-ea"/>
            <a:cs typeface="+mn-cs"/>
          </a:endParaRPr>
        </a:p>
      </dgm:t>
    </dgm:pt>
    <dgm:pt modelId="{8D267290-E50C-4A42-A166-736B1BD84612}" type="sibTrans" cxnId="{3C4886D7-AF0A-4297-B769-9D8B9DC0C27A}">
      <dgm:prSet/>
      <dgm:spPr/>
      <dgm:t>
        <a:bodyPr/>
        <a:lstStyle/>
        <a:p>
          <a:endParaRPr lang="es-ES"/>
        </a:p>
      </dgm:t>
    </dgm:pt>
    <dgm:pt modelId="{59E6EAAB-CDA0-46B0-AAB1-A431409F74AF}">
      <dgm:prSet phldrT="[Texto]"/>
      <dgm:spPr>
        <a:xfrm>
          <a:off x="3258144" y="2664119"/>
          <a:ext cx="1498326" cy="1188478"/>
        </a:xfrm>
        <a:prstGeom prst="ellipse">
          <a:avLst/>
        </a:prstGeom>
        <a:solidFill>
          <a:srgbClr val="0070C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s-ES" b="1" dirty="0">
              <a:solidFill>
                <a:sysClr val="window" lastClr="FFFFFF"/>
              </a:solidFill>
              <a:latin typeface="Calibri" panose="020F0502020204030204"/>
              <a:ea typeface="+mn-ea"/>
              <a:cs typeface="+mn-cs"/>
            </a:rPr>
            <a:t>Presupuesto limitado es insuficiente</a:t>
          </a:r>
        </a:p>
      </dgm:t>
    </dgm:pt>
    <dgm:pt modelId="{701542DC-49C3-49FF-9878-88A64D5EF5FE}" type="parTrans" cxnId="{92D737BC-D8A0-4294-936F-C09E0AC6D7E6}">
      <dgm:prSet/>
      <dgm:spPr>
        <a:xfrm rot="3240000">
          <a:off x="3440227" y="2440211"/>
          <a:ext cx="180191" cy="323266"/>
        </a:xfrm>
        <a:prstGeom prst="rightArrow">
          <a:avLst>
            <a:gd name="adj1" fmla="val 60000"/>
            <a:gd name="adj2" fmla="val 50000"/>
          </a:avLst>
        </a:prstGeom>
        <a:solidFill>
          <a:srgbClr val="FFC000"/>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s-ES">
            <a:solidFill>
              <a:sysClr val="window" lastClr="FFFFFF"/>
            </a:solidFill>
            <a:latin typeface="Calibri" panose="020F0502020204030204"/>
            <a:ea typeface="+mn-ea"/>
            <a:cs typeface="+mn-cs"/>
          </a:endParaRPr>
        </a:p>
      </dgm:t>
    </dgm:pt>
    <dgm:pt modelId="{1EE4C3ED-548B-4E64-8BE9-68D515F29B99}" type="sibTrans" cxnId="{92D737BC-D8A0-4294-936F-C09E0AC6D7E6}">
      <dgm:prSet/>
      <dgm:spPr/>
      <dgm:t>
        <a:bodyPr/>
        <a:lstStyle/>
        <a:p>
          <a:endParaRPr lang="es-ES"/>
        </a:p>
      </dgm:t>
    </dgm:pt>
    <dgm:pt modelId="{C9FA4374-E9FA-4CDF-A25A-5DF0D04D2A30}">
      <dgm:prSet phldrT="[Texto]"/>
      <dgm:spPr>
        <a:xfrm>
          <a:off x="1570670" y="2664119"/>
          <a:ext cx="1459939" cy="1188478"/>
        </a:xfrm>
        <a:prstGeom prst="ellipse">
          <a:avLst/>
        </a:prstGeom>
        <a:solidFill>
          <a:srgbClr val="0070C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s-ES" b="1" dirty="0">
              <a:solidFill>
                <a:sysClr val="window" lastClr="FFFFFF"/>
              </a:solidFill>
              <a:latin typeface="Calibri" panose="020F0502020204030204"/>
              <a:ea typeface="+mn-ea"/>
              <a:cs typeface="+mn-cs"/>
            </a:rPr>
            <a:t>Retraso en los procesos logísticos</a:t>
          </a:r>
        </a:p>
      </dgm:t>
    </dgm:pt>
    <dgm:pt modelId="{E416ABA6-C967-44EE-8594-9221FB633AC2}" type="parTrans" cxnId="{1A5D201A-F6BB-4974-AB08-38D80AAA3FA9}">
      <dgm:prSet/>
      <dgm:spPr>
        <a:xfrm rot="7560000">
          <a:off x="2685226" y="2441854"/>
          <a:ext cx="182409" cy="323266"/>
        </a:xfrm>
        <a:prstGeom prst="rightArrow">
          <a:avLst>
            <a:gd name="adj1" fmla="val 60000"/>
            <a:gd name="adj2" fmla="val 50000"/>
          </a:avLst>
        </a:prstGeom>
        <a:solidFill>
          <a:srgbClr val="FFC000"/>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s-ES">
            <a:solidFill>
              <a:sysClr val="window" lastClr="FFFFFF"/>
            </a:solidFill>
            <a:latin typeface="Calibri" panose="020F0502020204030204"/>
            <a:ea typeface="+mn-ea"/>
            <a:cs typeface="+mn-cs"/>
          </a:endParaRPr>
        </a:p>
      </dgm:t>
    </dgm:pt>
    <dgm:pt modelId="{48BBA6F5-DF9F-4748-B670-FA81BA954E21}" type="sibTrans" cxnId="{1A5D201A-F6BB-4974-AB08-38D80AAA3FA9}">
      <dgm:prSet/>
      <dgm:spPr/>
      <dgm:t>
        <a:bodyPr/>
        <a:lstStyle/>
        <a:p>
          <a:endParaRPr lang="es-ES"/>
        </a:p>
      </dgm:t>
    </dgm:pt>
    <dgm:pt modelId="{85BEA563-7227-46D5-8E55-6EC7120F20BE}">
      <dgm:prSet custT="1"/>
      <dgm:spPr>
        <a:xfrm>
          <a:off x="782251" y="1053259"/>
          <a:ext cx="1736379" cy="1188478"/>
        </a:xfrm>
        <a:prstGeom prst="ellipse">
          <a:avLst/>
        </a:prstGeom>
        <a:solidFill>
          <a:srgbClr val="FFC00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s-EC" sz="1200" b="1" dirty="0">
              <a:solidFill>
                <a:srgbClr val="002060"/>
              </a:solidFill>
              <a:latin typeface="Calibri" panose="020F0502020204030204"/>
              <a:ea typeface="+mn-ea"/>
              <a:cs typeface="+mn-cs"/>
            </a:rPr>
            <a:t>No hay control procesos de compra e inventarios </a:t>
          </a:r>
          <a:endParaRPr lang="es-ES" sz="1200" b="1" dirty="0">
            <a:solidFill>
              <a:srgbClr val="002060"/>
            </a:solidFill>
            <a:latin typeface="Calibri" panose="020F0502020204030204"/>
            <a:ea typeface="+mn-ea"/>
            <a:cs typeface="+mn-cs"/>
          </a:endParaRPr>
        </a:p>
      </dgm:t>
    </dgm:pt>
    <dgm:pt modelId="{3FBFA41E-5057-4D4D-8147-3A2B0EBE8E99}" type="parTrans" cxnId="{1382D27E-9B4A-42EF-A507-D8DFEA481597}">
      <dgm:prSet/>
      <dgm:spPr>
        <a:xfrm rot="11771006">
          <a:off x="2508958" y="1754852"/>
          <a:ext cx="136681" cy="323266"/>
        </a:xfrm>
        <a:prstGeom prst="rightArrow">
          <a:avLst>
            <a:gd name="adj1" fmla="val 60000"/>
            <a:gd name="adj2" fmla="val 50000"/>
          </a:avLst>
        </a:prstGeom>
        <a:solidFill>
          <a:srgbClr val="4472C4">
            <a:lumMod val="75000"/>
          </a:srgb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s-ES">
            <a:solidFill>
              <a:sysClr val="window" lastClr="FFFFFF"/>
            </a:solidFill>
            <a:latin typeface="Calibri" panose="020F0502020204030204"/>
            <a:ea typeface="+mn-ea"/>
            <a:cs typeface="+mn-cs"/>
          </a:endParaRPr>
        </a:p>
      </dgm:t>
    </dgm:pt>
    <dgm:pt modelId="{B73CAE52-2405-42B6-AF5B-55B2F66AE7A0}" type="sibTrans" cxnId="{1382D27E-9B4A-42EF-A507-D8DFEA481597}">
      <dgm:prSet/>
      <dgm:spPr/>
      <dgm:t>
        <a:bodyPr/>
        <a:lstStyle/>
        <a:p>
          <a:endParaRPr lang="es-ES"/>
        </a:p>
      </dgm:t>
    </dgm:pt>
    <dgm:pt modelId="{B73319CC-A422-4AB7-919B-9341FECD4D2A}">
      <dgm:prSet phldrT="[Texto]"/>
      <dgm:spPr>
        <a:xfrm>
          <a:off x="2678582" y="1608453"/>
          <a:ext cx="950782" cy="950782"/>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dirty="0">
            <a:solidFill>
              <a:sysClr val="window" lastClr="FFFFFF"/>
            </a:solidFill>
            <a:latin typeface="Calibri" panose="020F0502020204030204"/>
            <a:ea typeface="+mn-ea"/>
            <a:cs typeface="+mn-cs"/>
          </a:endParaRPr>
        </a:p>
      </dgm:t>
    </dgm:pt>
    <dgm:pt modelId="{92DA1A03-5236-468E-BDB7-A465E4698BA8}" type="sibTrans" cxnId="{5B8CD07F-8F40-493C-B10F-987B35C3C557}">
      <dgm:prSet/>
      <dgm:spPr/>
      <dgm:t>
        <a:bodyPr/>
        <a:lstStyle/>
        <a:p>
          <a:endParaRPr lang="es-ES"/>
        </a:p>
      </dgm:t>
    </dgm:pt>
    <dgm:pt modelId="{077F5F52-68A3-4084-8F1F-FB0D857F053A}" type="parTrans" cxnId="{5B8CD07F-8F40-493C-B10F-987B35C3C557}">
      <dgm:prSet/>
      <dgm:spPr/>
      <dgm:t>
        <a:bodyPr/>
        <a:lstStyle/>
        <a:p>
          <a:endParaRPr lang="es-ES"/>
        </a:p>
      </dgm:t>
    </dgm:pt>
    <dgm:pt modelId="{6AD57DF9-30FE-4BAC-A97A-B3EB18CD5439}" type="pres">
      <dgm:prSet presAssocID="{AE5D8209-66FC-4AE6-A7E5-9D118DFAE69F}" presName="Name0" presStyleCnt="0">
        <dgm:presLayoutVars>
          <dgm:chMax val="1"/>
          <dgm:dir/>
          <dgm:animLvl val="ctr"/>
          <dgm:resizeHandles val="exact"/>
        </dgm:presLayoutVars>
      </dgm:prSet>
      <dgm:spPr/>
    </dgm:pt>
    <dgm:pt modelId="{89536CDC-C7CF-4494-B221-47005A4DB6C3}" type="pres">
      <dgm:prSet presAssocID="{B73319CC-A422-4AB7-919B-9341FECD4D2A}" presName="centerShape" presStyleLbl="node0" presStyleIdx="0" presStyleCnt="1"/>
      <dgm:spPr/>
    </dgm:pt>
    <dgm:pt modelId="{7145EE72-B97A-438F-9B0F-9160BC8FEB11}" type="pres">
      <dgm:prSet presAssocID="{06CFBA4E-5933-4A72-B0B5-9F4729487C14}" presName="parTrans" presStyleLbl="sibTrans2D1" presStyleIdx="0" presStyleCnt="5"/>
      <dgm:spPr/>
    </dgm:pt>
    <dgm:pt modelId="{F02C2CE3-6724-4B33-BA96-9954113C2508}" type="pres">
      <dgm:prSet presAssocID="{06CFBA4E-5933-4A72-B0B5-9F4729487C14}" presName="connectorText" presStyleLbl="sibTrans2D1" presStyleIdx="0" presStyleCnt="5"/>
      <dgm:spPr/>
    </dgm:pt>
    <dgm:pt modelId="{E36BCF3E-EF2F-4C67-9892-3EEBDEDEBC7A}" type="pres">
      <dgm:prSet presAssocID="{964C6370-25D1-4714-B125-2FB5173F8F4C}" presName="node" presStyleLbl="node1" presStyleIdx="0" presStyleCnt="5" custScaleX="138851" custScaleY="107723">
        <dgm:presLayoutVars>
          <dgm:bulletEnabled val="1"/>
        </dgm:presLayoutVars>
      </dgm:prSet>
      <dgm:spPr/>
    </dgm:pt>
    <dgm:pt modelId="{2BEA3F34-EE76-4CDD-8E4A-908B7744F022}" type="pres">
      <dgm:prSet presAssocID="{EB3AEC18-C01A-4CB5-B570-DC1DCF4C59FF}" presName="parTrans" presStyleLbl="sibTrans2D1" presStyleIdx="1" presStyleCnt="5" custScaleX="200938"/>
      <dgm:spPr/>
    </dgm:pt>
    <dgm:pt modelId="{52B9C6D5-6DC4-4CEC-9154-EA30EE2216FA}" type="pres">
      <dgm:prSet presAssocID="{EB3AEC18-C01A-4CB5-B570-DC1DCF4C59FF}" presName="connectorText" presStyleLbl="sibTrans2D1" presStyleIdx="1" presStyleCnt="5"/>
      <dgm:spPr/>
    </dgm:pt>
    <dgm:pt modelId="{8C3DEE91-C1FC-4109-BA8A-49D0D69B8B97}" type="pres">
      <dgm:prSet presAssocID="{9AC627A0-EEDE-4130-86C5-AA31F3CFDAC4}" presName="node" presStyleLbl="node1" presStyleIdx="1" presStyleCnt="5" custScaleX="142221" custScaleY="111037">
        <dgm:presLayoutVars>
          <dgm:bulletEnabled val="1"/>
        </dgm:presLayoutVars>
      </dgm:prSet>
      <dgm:spPr/>
    </dgm:pt>
    <dgm:pt modelId="{484145A6-842C-4966-B964-45A901ABDBE6}" type="pres">
      <dgm:prSet presAssocID="{701542DC-49C3-49FF-9878-88A64D5EF5FE}" presName="parTrans" presStyleLbl="sibTrans2D1" presStyleIdx="2" presStyleCnt="5"/>
      <dgm:spPr/>
    </dgm:pt>
    <dgm:pt modelId="{BA512F9A-0D8B-4FD6-BC3C-921AAF911D82}" type="pres">
      <dgm:prSet presAssocID="{701542DC-49C3-49FF-9878-88A64D5EF5FE}" presName="connectorText" presStyleLbl="sibTrans2D1" presStyleIdx="2" presStyleCnt="5"/>
      <dgm:spPr/>
    </dgm:pt>
    <dgm:pt modelId="{86299233-0E80-47B9-A8FB-2BEC628562CB}" type="pres">
      <dgm:prSet presAssocID="{59E6EAAB-CDA0-46B0-AAB1-A431409F74AF}" presName="node" presStyleLbl="node1" presStyleIdx="2" presStyleCnt="5" custScaleX="126071">
        <dgm:presLayoutVars>
          <dgm:bulletEnabled val="1"/>
        </dgm:presLayoutVars>
      </dgm:prSet>
      <dgm:spPr/>
    </dgm:pt>
    <dgm:pt modelId="{5AC5B5EB-2BEC-4D92-879E-D38A0FFD2301}" type="pres">
      <dgm:prSet presAssocID="{E416ABA6-C967-44EE-8594-9221FB633AC2}" presName="parTrans" presStyleLbl="sibTrans2D1" presStyleIdx="3" presStyleCnt="5"/>
      <dgm:spPr/>
    </dgm:pt>
    <dgm:pt modelId="{638A2B87-AF88-4ACE-A3EA-DCB6D70EF343}" type="pres">
      <dgm:prSet presAssocID="{E416ABA6-C967-44EE-8594-9221FB633AC2}" presName="connectorText" presStyleLbl="sibTrans2D1" presStyleIdx="3" presStyleCnt="5"/>
      <dgm:spPr/>
    </dgm:pt>
    <dgm:pt modelId="{1FFF243F-3264-4AA6-A655-713B8885FA0E}" type="pres">
      <dgm:prSet presAssocID="{C9FA4374-E9FA-4CDF-A25A-5DF0D04D2A30}" presName="node" presStyleLbl="node1" presStyleIdx="3" presStyleCnt="5" custScaleX="122841">
        <dgm:presLayoutVars>
          <dgm:bulletEnabled val="1"/>
        </dgm:presLayoutVars>
      </dgm:prSet>
      <dgm:spPr/>
    </dgm:pt>
    <dgm:pt modelId="{3C9844F4-C073-4FA6-BAFC-8573FFDF0897}" type="pres">
      <dgm:prSet presAssocID="{3FBFA41E-5057-4D4D-8147-3A2B0EBE8E99}" presName="parTrans" presStyleLbl="sibTrans2D1" presStyleIdx="4" presStyleCnt="5"/>
      <dgm:spPr/>
    </dgm:pt>
    <dgm:pt modelId="{752610FD-77DD-421E-B8EB-8DF698D1C33E}" type="pres">
      <dgm:prSet presAssocID="{3FBFA41E-5057-4D4D-8147-3A2B0EBE8E99}" presName="connectorText" presStyleLbl="sibTrans2D1" presStyleIdx="4" presStyleCnt="5"/>
      <dgm:spPr/>
    </dgm:pt>
    <dgm:pt modelId="{EB2634E6-CCA0-4E26-A56D-893D3B90C0AB}" type="pres">
      <dgm:prSet presAssocID="{85BEA563-7227-46D5-8E55-6EC7120F20BE}" presName="node" presStyleLbl="node1" presStyleIdx="4" presStyleCnt="5" custScaleX="146101" custRadScaleRad="107838" custRadScaleInc="-5046">
        <dgm:presLayoutVars>
          <dgm:bulletEnabled val="1"/>
        </dgm:presLayoutVars>
      </dgm:prSet>
      <dgm:spPr/>
    </dgm:pt>
  </dgm:ptLst>
  <dgm:cxnLst>
    <dgm:cxn modelId="{51B3DC0E-CC81-43C4-BB60-96A1015DBB2E}" type="presOf" srcId="{AE5D8209-66FC-4AE6-A7E5-9D118DFAE69F}" destId="{6AD57DF9-30FE-4BAC-A97A-B3EB18CD5439}" srcOrd="0" destOrd="0" presId="urn:microsoft.com/office/officeart/2005/8/layout/radial5"/>
    <dgm:cxn modelId="{863E1D10-7EBE-426E-9E98-ED827700DF6E}" type="presOf" srcId="{E416ABA6-C967-44EE-8594-9221FB633AC2}" destId="{638A2B87-AF88-4ACE-A3EA-DCB6D70EF343}" srcOrd="1" destOrd="0" presId="urn:microsoft.com/office/officeart/2005/8/layout/radial5"/>
    <dgm:cxn modelId="{1A5D201A-F6BB-4974-AB08-38D80AAA3FA9}" srcId="{B73319CC-A422-4AB7-919B-9341FECD4D2A}" destId="{C9FA4374-E9FA-4CDF-A25A-5DF0D04D2A30}" srcOrd="3" destOrd="0" parTransId="{E416ABA6-C967-44EE-8594-9221FB633AC2}" sibTransId="{48BBA6F5-DF9F-4748-B670-FA81BA954E21}"/>
    <dgm:cxn modelId="{25C5742A-5C66-4D04-B65E-E49E5D6A0FA7}" type="presOf" srcId="{06CFBA4E-5933-4A72-B0B5-9F4729487C14}" destId="{7145EE72-B97A-438F-9B0F-9160BC8FEB11}" srcOrd="0" destOrd="0" presId="urn:microsoft.com/office/officeart/2005/8/layout/radial5"/>
    <dgm:cxn modelId="{BD38C135-5630-48FE-8C01-975E6AE4882A}" type="presOf" srcId="{3FBFA41E-5057-4D4D-8147-3A2B0EBE8E99}" destId="{3C9844F4-C073-4FA6-BAFC-8573FFDF0897}" srcOrd="0" destOrd="0" presId="urn:microsoft.com/office/officeart/2005/8/layout/radial5"/>
    <dgm:cxn modelId="{CA084A3B-8A96-42C8-955E-93B53FA46F81}" type="presOf" srcId="{59E6EAAB-CDA0-46B0-AAB1-A431409F74AF}" destId="{86299233-0E80-47B9-A8FB-2BEC628562CB}" srcOrd="0" destOrd="0" presId="urn:microsoft.com/office/officeart/2005/8/layout/radial5"/>
    <dgm:cxn modelId="{79EB693F-CA86-4B56-8A57-BF2F390429A8}" type="presOf" srcId="{06CFBA4E-5933-4A72-B0B5-9F4729487C14}" destId="{F02C2CE3-6724-4B33-BA96-9954113C2508}" srcOrd="1" destOrd="0" presId="urn:microsoft.com/office/officeart/2005/8/layout/radial5"/>
    <dgm:cxn modelId="{9F76793F-4A04-4058-8892-04F594BD7E99}" type="presOf" srcId="{3FBFA41E-5057-4D4D-8147-3A2B0EBE8E99}" destId="{752610FD-77DD-421E-B8EB-8DF698D1C33E}" srcOrd="1" destOrd="0" presId="urn:microsoft.com/office/officeart/2005/8/layout/radial5"/>
    <dgm:cxn modelId="{1558BC40-8170-44F0-B0C7-AFEB1BF39B14}" type="presOf" srcId="{85BEA563-7227-46D5-8E55-6EC7120F20BE}" destId="{EB2634E6-CCA0-4E26-A56D-893D3B90C0AB}" srcOrd="0" destOrd="0" presId="urn:microsoft.com/office/officeart/2005/8/layout/radial5"/>
    <dgm:cxn modelId="{35D34D5F-0286-4BCB-9CD7-1B2941CA95DB}" type="presOf" srcId="{EB3AEC18-C01A-4CB5-B570-DC1DCF4C59FF}" destId="{2BEA3F34-EE76-4CDD-8E4A-908B7744F022}" srcOrd="0" destOrd="0" presId="urn:microsoft.com/office/officeart/2005/8/layout/radial5"/>
    <dgm:cxn modelId="{058FB873-DE81-4E4C-819E-927380A81BA5}" type="presOf" srcId="{C9FA4374-E9FA-4CDF-A25A-5DF0D04D2A30}" destId="{1FFF243F-3264-4AA6-A655-713B8885FA0E}" srcOrd="0" destOrd="0" presId="urn:microsoft.com/office/officeart/2005/8/layout/radial5"/>
    <dgm:cxn modelId="{1382D27E-9B4A-42EF-A507-D8DFEA481597}" srcId="{B73319CC-A422-4AB7-919B-9341FECD4D2A}" destId="{85BEA563-7227-46D5-8E55-6EC7120F20BE}" srcOrd="4" destOrd="0" parTransId="{3FBFA41E-5057-4D4D-8147-3A2B0EBE8E99}" sibTransId="{B73CAE52-2405-42B6-AF5B-55B2F66AE7A0}"/>
    <dgm:cxn modelId="{5B8CD07F-8F40-493C-B10F-987B35C3C557}" srcId="{AE5D8209-66FC-4AE6-A7E5-9D118DFAE69F}" destId="{B73319CC-A422-4AB7-919B-9341FECD4D2A}" srcOrd="0" destOrd="0" parTransId="{077F5F52-68A3-4084-8F1F-FB0D857F053A}" sibTransId="{92DA1A03-5236-468E-BDB7-A465E4698BA8}"/>
    <dgm:cxn modelId="{9F039F8C-E2EF-4EEF-8C77-ED7C83155222}" type="presOf" srcId="{B73319CC-A422-4AB7-919B-9341FECD4D2A}" destId="{89536CDC-C7CF-4494-B221-47005A4DB6C3}" srcOrd="0" destOrd="0" presId="urn:microsoft.com/office/officeart/2005/8/layout/radial5"/>
    <dgm:cxn modelId="{418C63AF-D72A-4E4A-A5CA-C5C18F895A54}" type="presOf" srcId="{964C6370-25D1-4714-B125-2FB5173F8F4C}" destId="{E36BCF3E-EF2F-4C67-9892-3EEBDEDEBC7A}" srcOrd="0" destOrd="0" presId="urn:microsoft.com/office/officeart/2005/8/layout/radial5"/>
    <dgm:cxn modelId="{A6028AB5-CEB0-4B31-B488-45EDD234725F}" srcId="{B73319CC-A422-4AB7-919B-9341FECD4D2A}" destId="{964C6370-25D1-4714-B125-2FB5173F8F4C}" srcOrd="0" destOrd="0" parTransId="{06CFBA4E-5933-4A72-B0B5-9F4729487C14}" sibTransId="{A4095A2B-B334-4456-970C-6C797E463706}"/>
    <dgm:cxn modelId="{92D737BC-D8A0-4294-936F-C09E0AC6D7E6}" srcId="{B73319CC-A422-4AB7-919B-9341FECD4D2A}" destId="{59E6EAAB-CDA0-46B0-AAB1-A431409F74AF}" srcOrd="2" destOrd="0" parTransId="{701542DC-49C3-49FF-9878-88A64D5EF5FE}" sibTransId="{1EE4C3ED-548B-4E64-8BE9-68D515F29B99}"/>
    <dgm:cxn modelId="{7FAE95D5-0ADD-4AD5-984C-CDCCDAE31D2D}" type="presOf" srcId="{701542DC-49C3-49FF-9878-88A64D5EF5FE}" destId="{484145A6-842C-4966-B964-45A901ABDBE6}" srcOrd="0" destOrd="0" presId="urn:microsoft.com/office/officeart/2005/8/layout/radial5"/>
    <dgm:cxn modelId="{3C4886D7-AF0A-4297-B769-9D8B9DC0C27A}" srcId="{B73319CC-A422-4AB7-919B-9341FECD4D2A}" destId="{9AC627A0-EEDE-4130-86C5-AA31F3CFDAC4}" srcOrd="1" destOrd="0" parTransId="{EB3AEC18-C01A-4CB5-B570-DC1DCF4C59FF}" sibTransId="{8D267290-E50C-4A42-A166-736B1BD84612}"/>
    <dgm:cxn modelId="{49293CD8-8CA3-4F62-B4A4-C83D82F5C57C}" type="presOf" srcId="{E416ABA6-C967-44EE-8594-9221FB633AC2}" destId="{5AC5B5EB-2BEC-4D92-879E-D38A0FFD2301}" srcOrd="0" destOrd="0" presId="urn:microsoft.com/office/officeart/2005/8/layout/radial5"/>
    <dgm:cxn modelId="{DF5F8BD8-AFFE-4661-A5E4-C7CF49A569A1}" type="presOf" srcId="{701542DC-49C3-49FF-9878-88A64D5EF5FE}" destId="{BA512F9A-0D8B-4FD6-BC3C-921AAF911D82}" srcOrd="1" destOrd="0" presId="urn:microsoft.com/office/officeart/2005/8/layout/radial5"/>
    <dgm:cxn modelId="{EF419BF0-3392-4C3B-A227-A0F497DE4C2D}" type="presOf" srcId="{9AC627A0-EEDE-4130-86C5-AA31F3CFDAC4}" destId="{8C3DEE91-C1FC-4109-BA8A-49D0D69B8B97}" srcOrd="0" destOrd="0" presId="urn:microsoft.com/office/officeart/2005/8/layout/radial5"/>
    <dgm:cxn modelId="{882EF3FA-CACE-437C-BBC6-6E761941AD97}" type="presOf" srcId="{EB3AEC18-C01A-4CB5-B570-DC1DCF4C59FF}" destId="{52B9C6D5-6DC4-4CEC-9154-EA30EE2216FA}" srcOrd="1" destOrd="0" presId="urn:microsoft.com/office/officeart/2005/8/layout/radial5"/>
    <dgm:cxn modelId="{4EA76D99-0019-4E32-8403-A62C226C2A4A}" type="presParOf" srcId="{6AD57DF9-30FE-4BAC-A97A-B3EB18CD5439}" destId="{89536CDC-C7CF-4494-B221-47005A4DB6C3}" srcOrd="0" destOrd="0" presId="urn:microsoft.com/office/officeart/2005/8/layout/radial5"/>
    <dgm:cxn modelId="{03917532-7644-4101-911B-8D4C41DC33B3}" type="presParOf" srcId="{6AD57DF9-30FE-4BAC-A97A-B3EB18CD5439}" destId="{7145EE72-B97A-438F-9B0F-9160BC8FEB11}" srcOrd="1" destOrd="0" presId="urn:microsoft.com/office/officeart/2005/8/layout/radial5"/>
    <dgm:cxn modelId="{D41C0F27-04E0-4875-8A85-98DBCAC58429}" type="presParOf" srcId="{7145EE72-B97A-438F-9B0F-9160BC8FEB11}" destId="{F02C2CE3-6724-4B33-BA96-9954113C2508}" srcOrd="0" destOrd="0" presId="urn:microsoft.com/office/officeart/2005/8/layout/radial5"/>
    <dgm:cxn modelId="{7655007E-8C7E-4E84-ACFC-65A73814CC45}" type="presParOf" srcId="{6AD57DF9-30FE-4BAC-A97A-B3EB18CD5439}" destId="{E36BCF3E-EF2F-4C67-9892-3EEBDEDEBC7A}" srcOrd="2" destOrd="0" presId="urn:microsoft.com/office/officeart/2005/8/layout/radial5"/>
    <dgm:cxn modelId="{97FAD287-75BD-48C7-834F-128CA05E3C1B}" type="presParOf" srcId="{6AD57DF9-30FE-4BAC-A97A-B3EB18CD5439}" destId="{2BEA3F34-EE76-4CDD-8E4A-908B7744F022}" srcOrd="3" destOrd="0" presId="urn:microsoft.com/office/officeart/2005/8/layout/radial5"/>
    <dgm:cxn modelId="{3149CE7A-2090-4257-BC4D-CD8312D69D11}" type="presParOf" srcId="{2BEA3F34-EE76-4CDD-8E4A-908B7744F022}" destId="{52B9C6D5-6DC4-4CEC-9154-EA30EE2216FA}" srcOrd="0" destOrd="0" presId="urn:microsoft.com/office/officeart/2005/8/layout/radial5"/>
    <dgm:cxn modelId="{A2416464-01E1-49DB-8EB7-7217670357AA}" type="presParOf" srcId="{6AD57DF9-30FE-4BAC-A97A-B3EB18CD5439}" destId="{8C3DEE91-C1FC-4109-BA8A-49D0D69B8B97}" srcOrd="4" destOrd="0" presId="urn:microsoft.com/office/officeart/2005/8/layout/radial5"/>
    <dgm:cxn modelId="{B5CFD5D4-B044-4B46-A72B-CA9F492B1359}" type="presParOf" srcId="{6AD57DF9-30FE-4BAC-A97A-B3EB18CD5439}" destId="{484145A6-842C-4966-B964-45A901ABDBE6}" srcOrd="5" destOrd="0" presId="urn:microsoft.com/office/officeart/2005/8/layout/radial5"/>
    <dgm:cxn modelId="{6E15EA5B-F54A-4C6A-A16C-50B23C8AC597}" type="presParOf" srcId="{484145A6-842C-4966-B964-45A901ABDBE6}" destId="{BA512F9A-0D8B-4FD6-BC3C-921AAF911D82}" srcOrd="0" destOrd="0" presId="urn:microsoft.com/office/officeart/2005/8/layout/radial5"/>
    <dgm:cxn modelId="{EF75D9F9-1E3B-4A3D-9198-58EBBACC708E}" type="presParOf" srcId="{6AD57DF9-30FE-4BAC-A97A-B3EB18CD5439}" destId="{86299233-0E80-47B9-A8FB-2BEC628562CB}" srcOrd="6" destOrd="0" presId="urn:microsoft.com/office/officeart/2005/8/layout/radial5"/>
    <dgm:cxn modelId="{4454DA2B-C1A4-4922-86B4-34E01D91BA63}" type="presParOf" srcId="{6AD57DF9-30FE-4BAC-A97A-B3EB18CD5439}" destId="{5AC5B5EB-2BEC-4D92-879E-D38A0FFD2301}" srcOrd="7" destOrd="0" presId="urn:microsoft.com/office/officeart/2005/8/layout/radial5"/>
    <dgm:cxn modelId="{9C8CC9FF-0314-46CD-84EE-EA11747A613C}" type="presParOf" srcId="{5AC5B5EB-2BEC-4D92-879E-D38A0FFD2301}" destId="{638A2B87-AF88-4ACE-A3EA-DCB6D70EF343}" srcOrd="0" destOrd="0" presId="urn:microsoft.com/office/officeart/2005/8/layout/radial5"/>
    <dgm:cxn modelId="{CA8EEC41-5AC1-490E-83DC-94CCF375107C}" type="presParOf" srcId="{6AD57DF9-30FE-4BAC-A97A-B3EB18CD5439}" destId="{1FFF243F-3264-4AA6-A655-713B8885FA0E}" srcOrd="8" destOrd="0" presId="urn:microsoft.com/office/officeart/2005/8/layout/radial5"/>
    <dgm:cxn modelId="{DF0A7FE2-8B76-4FF2-A424-65F712A46CF7}" type="presParOf" srcId="{6AD57DF9-30FE-4BAC-A97A-B3EB18CD5439}" destId="{3C9844F4-C073-4FA6-BAFC-8573FFDF0897}" srcOrd="9" destOrd="0" presId="urn:microsoft.com/office/officeart/2005/8/layout/radial5"/>
    <dgm:cxn modelId="{794F925E-A0A7-43EA-ABDE-C02DA94EE4C9}" type="presParOf" srcId="{3C9844F4-C073-4FA6-BAFC-8573FFDF0897}" destId="{752610FD-77DD-421E-B8EB-8DF698D1C33E}" srcOrd="0" destOrd="0" presId="urn:microsoft.com/office/officeart/2005/8/layout/radial5"/>
    <dgm:cxn modelId="{BD564A25-4EB2-4005-87C6-BC16DD20AEAF}" type="presParOf" srcId="{6AD57DF9-30FE-4BAC-A97A-B3EB18CD5439}" destId="{EB2634E6-CCA0-4E26-A56D-893D3B90C0AB}" srcOrd="10" destOrd="0" presId="urn:microsoft.com/office/officeart/2005/8/layout/radial5"/>
  </dgm:cxnLst>
  <dgm:bg>
    <a:solidFill>
      <a:schemeClr val="accent4">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D809C-D7F9-4686-B653-480AFF37CD24}">
      <dsp:nvSpPr>
        <dsp:cNvPr id="0" name=""/>
        <dsp:cNvSpPr/>
      </dsp:nvSpPr>
      <dsp:spPr>
        <a:xfrm>
          <a:off x="2353766" y="2182"/>
          <a:ext cx="2148696" cy="851726"/>
        </a:xfrm>
        <a:prstGeom prst="roundRect">
          <a:avLst/>
        </a:prstGeom>
        <a:gradFill flip="none" rotWithShape="0">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 lastClr="FFFFFF"/>
              </a:solidFill>
              <a:effectLst/>
              <a:latin typeface="Arial" pitchFamily="34" charset="0"/>
              <a:ea typeface="+mn-ea"/>
              <a:cs typeface="Arial" pitchFamily="34" charset="0"/>
            </a:rPr>
            <a:t>ABASTECIMIENTOS</a:t>
          </a:r>
        </a:p>
      </dsp:txBody>
      <dsp:txXfrm>
        <a:off x="2395344" y="43760"/>
        <a:ext cx="2065540" cy="768570"/>
      </dsp:txXfrm>
    </dsp:sp>
    <dsp:sp modelId="{F6A65627-3A81-42FC-92B1-211E53877DBE}">
      <dsp:nvSpPr>
        <dsp:cNvPr id="0" name=""/>
        <dsp:cNvSpPr/>
      </dsp:nvSpPr>
      <dsp:spPr>
        <a:xfrm>
          <a:off x="1297233" y="342494"/>
          <a:ext cx="4013067" cy="4013067"/>
        </a:xfrm>
        <a:custGeom>
          <a:avLst/>
          <a:gdLst/>
          <a:ahLst/>
          <a:cxnLst/>
          <a:rect l="0" t="0" r="0" b="0"/>
          <a:pathLst>
            <a:path>
              <a:moveTo>
                <a:pt x="3141793" y="319736"/>
              </a:moveTo>
              <a:arcTo wR="2044105" hR="2044105" stAng="18148786" swAng="719280"/>
            </a:path>
          </a:pathLst>
        </a:custGeom>
        <a:noFill/>
        <a:ln w="28575" cap="flat" cmpd="sng" algn="ctr">
          <a:solidFill>
            <a:srgbClr val="1F497D">
              <a:lumMod val="50000"/>
            </a:srgb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D592C633-F1F8-433B-9866-FAAC6BA38B02}">
      <dsp:nvSpPr>
        <dsp:cNvPr id="0" name=""/>
        <dsp:cNvSpPr/>
      </dsp:nvSpPr>
      <dsp:spPr>
        <a:xfrm>
          <a:off x="4091474" y="1081747"/>
          <a:ext cx="2148696" cy="851726"/>
        </a:xfrm>
        <a:prstGeom prst="roundRect">
          <a:avLst/>
        </a:prstGeom>
        <a:gradFill flip="none" rotWithShape="0">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 lastClr="FFFFFF"/>
              </a:solidFill>
              <a:effectLst/>
              <a:latin typeface="Arial" pitchFamily="34" charset="0"/>
              <a:ea typeface="+mn-ea"/>
              <a:cs typeface="Arial" pitchFamily="34" charset="0"/>
            </a:rPr>
            <a:t>MANTENIMIENTO</a:t>
          </a:r>
          <a:endParaRPr lang="es-EC" sz="1050" b="1" kern="1200" dirty="0">
            <a:solidFill>
              <a:sysClr val="window" lastClr="FFFFFF"/>
            </a:solidFill>
            <a:effectLst/>
            <a:latin typeface="Arial" pitchFamily="34" charset="0"/>
            <a:ea typeface="+mn-ea"/>
            <a:cs typeface="Arial" pitchFamily="34" charset="0"/>
          </a:endParaRPr>
        </a:p>
      </dsp:txBody>
      <dsp:txXfrm>
        <a:off x="4133052" y="1123325"/>
        <a:ext cx="2065540" cy="768570"/>
      </dsp:txXfrm>
    </dsp:sp>
    <dsp:sp modelId="{C7C8750C-33DC-4684-9C94-992EBF69279D}">
      <dsp:nvSpPr>
        <dsp:cNvPr id="0" name=""/>
        <dsp:cNvSpPr/>
      </dsp:nvSpPr>
      <dsp:spPr>
        <a:xfrm>
          <a:off x="1402294" y="496626"/>
          <a:ext cx="4013067" cy="4013067"/>
        </a:xfrm>
        <a:custGeom>
          <a:avLst/>
          <a:gdLst/>
          <a:ahLst/>
          <a:cxnLst/>
          <a:rect l="0" t="0" r="0" b="0"/>
          <a:pathLst>
            <a:path>
              <a:moveTo>
                <a:pt x="4005050" y="1466989"/>
              </a:moveTo>
              <a:arcTo wR="2044105" hR="2044105" stAng="20616035" swAng="1967930"/>
            </a:path>
          </a:pathLst>
        </a:custGeom>
        <a:noFill/>
        <a:ln w="28575" cap="flat" cmpd="sng" algn="ctr">
          <a:solidFill>
            <a:srgbClr val="1F497D">
              <a:lumMod val="50000"/>
            </a:srgb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5CB6B832-67E2-48E0-9742-CEDF6DFB8183}">
      <dsp:nvSpPr>
        <dsp:cNvPr id="0" name=""/>
        <dsp:cNvSpPr/>
      </dsp:nvSpPr>
      <dsp:spPr>
        <a:xfrm>
          <a:off x="4091475" y="3011983"/>
          <a:ext cx="2148696" cy="851726"/>
        </a:xfrm>
        <a:prstGeom prst="roundRect">
          <a:avLst/>
        </a:prstGeom>
        <a:gradFill flip="none" rotWithShape="0">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 lastClr="FFFFFF"/>
              </a:solidFill>
              <a:effectLst/>
              <a:latin typeface="Arial" pitchFamily="34" charset="0"/>
              <a:ea typeface="+mn-ea"/>
              <a:cs typeface="Arial" pitchFamily="34" charset="0"/>
            </a:rPr>
            <a:t>TRANSPORTES</a:t>
          </a:r>
          <a:endParaRPr lang="es-EC" sz="1050" b="1" kern="1200" dirty="0">
            <a:solidFill>
              <a:sysClr val="window" lastClr="FFFFFF"/>
            </a:solidFill>
            <a:effectLst/>
            <a:latin typeface="Arial" pitchFamily="34" charset="0"/>
            <a:ea typeface="+mn-ea"/>
            <a:cs typeface="Arial" pitchFamily="34" charset="0"/>
          </a:endParaRPr>
        </a:p>
      </dsp:txBody>
      <dsp:txXfrm>
        <a:off x="4133053" y="3053561"/>
        <a:ext cx="2065540" cy="768570"/>
      </dsp:txXfrm>
    </dsp:sp>
    <dsp:sp modelId="{CD53A54D-81EE-49BF-89C9-0B9E5C4F0B29}">
      <dsp:nvSpPr>
        <dsp:cNvPr id="0" name=""/>
        <dsp:cNvSpPr/>
      </dsp:nvSpPr>
      <dsp:spPr>
        <a:xfrm>
          <a:off x="1421580" y="428046"/>
          <a:ext cx="4013067" cy="4013067"/>
        </a:xfrm>
        <a:custGeom>
          <a:avLst/>
          <a:gdLst/>
          <a:ahLst/>
          <a:cxnLst/>
          <a:rect l="0" t="0" r="0" b="0"/>
          <a:pathLst>
            <a:path>
              <a:moveTo>
                <a:pt x="3476017" y="3502870"/>
              </a:moveTo>
              <a:arcTo wR="2044105" hR="2044105" stAng="2731934" swAng="719280"/>
            </a:path>
          </a:pathLst>
        </a:custGeom>
        <a:noFill/>
        <a:ln w="38100" cap="flat" cmpd="sng" algn="ctr">
          <a:solidFill>
            <a:scrgbClr r="0" g="0" b="0">
              <a:shade val="95000"/>
              <a:satMod val="105000"/>
            </a:scrgb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2848DF64-221B-4C6D-A73F-696322045B72}">
      <dsp:nvSpPr>
        <dsp:cNvPr id="0" name=""/>
        <dsp:cNvSpPr/>
      </dsp:nvSpPr>
      <dsp:spPr>
        <a:xfrm>
          <a:off x="2353766" y="4015250"/>
          <a:ext cx="2148696" cy="851726"/>
        </a:xfrm>
        <a:prstGeom prst="roundRect">
          <a:avLst/>
        </a:prstGeom>
        <a:gradFill flip="none" rotWithShape="0">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 lastClr="FFFFFF"/>
              </a:solidFill>
              <a:effectLst/>
              <a:latin typeface="Arial" pitchFamily="34" charset="0"/>
              <a:ea typeface="+mn-ea"/>
              <a:cs typeface="Arial" pitchFamily="34" charset="0"/>
            </a:rPr>
            <a:t>INSTALACIONES</a:t>
          </a:r>
        </a:p>
      </dsp:txBody>
      <dsp:txXfrm>
        <a:off x="2395344" y="4056828"/>
        <a:ext cx="2065540" cy="768570"/>
      </dsp:txXfrm>
    </dsp:sp>
    <dsp:sp modelId="{624227C5-61BE-4E1D-BF99-8CB19BFBE057}">
      <dsp:nvSpPr>
        <dsp:cNvPr id="0" name=""/>
        <dsp:cNvSpPr/>
      </dsp:nvSpPr>
      <dsp:spPr>
        <a:xfrm>
          <a:off x="1421580" y="428046"/>
          <a:ext cx="4013067" cy="4013067"/>
        </a:xfrm>
        <a:custGeom>
          <a:avLst/>
          <a:gdLst/>
          <a:ahLst/>
          <a:cxnLst/>
          <a:rect l="0" t="0" r="0" b="0"/>
          <a:pathLst>
            <a:path>
              <a:moveTo>
                <a:pt x="946417" y="3768474"/>
              </a:moveTo>
              <a:arcTo wR="2044105" hR="2044105" stAng="7348786" swAng="719280"/>
            </a:path>
          </a:pathLst>
        </a:custGeom>
        <a:noFill/>
        <a:ln w="38100" cap="flat" cmpd="sng" algn="ctr">
          <a:solidFill>
            <a:scrgbClr r="0" g="0" b="0">
              <a:shade val="95000"/>
              <a:satMod val="105000"/>
            </a:scrgb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858535E5-CFE0-4E30-B76B-8686E155BBC5}">
      <dsp:nvSpPr>
        <dsp:cNvPr id="0" name=""/>
        <dsp:cNvSpPr/>
      </dsp:nvSpPr>
      <dsp:spPr>
        <a:xfrm>
          <a:off x="1002996" y="3011983"/>
          <a:ext cx="1374817" cy="851726"/>
        </a:xfrm>
        <a:prstGeom prst="roundRect">
          <a:avLst/>
        </a:prstGeom>
        <a:solidFill>
          <a:srgbClr val="C0504D">
            <a:lumMod val="75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 lastClr="FFFFFF"/>
              </a:solidFill>
              <a:effectLst/>
              <a:latin typeface="Arial" pitchFamily="34" charset="0"/>
              <a:ea typeface="+mn-ea"/>
              <a:cs typeface="Arial" pitchFamily="34" charset="0"/>
            </a:rPr>
            <a:t>SANIDAD</a:t>
          </a:r>
          <a:endParaRPr lang="es-EC" sz="1050" b="1" kern="1200" dirty="0">
            <a:solidFill>
              <a:sysClr val="window" lastClr="FFFFFF"/>
            </a:solidFill>
            <a:effectLst/>
            <a:latin typeface="Arial" pitchFamily="34" charset="0"/>
            <a:ea typeface="+mn-ea"/>
            <a:cs typeface="Arial" pitchFamily="34" charset="0"/>
          </a:endParaRPr>
        </a:p>
      </dsp:txBody>
      <dsp:txXfrm>
        <a:off x="1044574" y="3053561"/>
        <a:ext cx="1291661" cy="768570"/>
      </dsp:txXfrm>
    </dsp:sp>
    <dsp:sp modelId="{9FCC0C37-816F-46C8-947E-EDAA2EF3CF2C}">
      <dsp:nvSpPr>
        <dsp:cNvPr id="0" name=""/>
        <dsp:cNvSpPr/>
      </dsp:nvSpPr>
      <dsp:spPr>
        <a:xfrm>
          <a:off x="1421580" y="428046"/>
          <a:ext cx="4013067" cy="4013067"/>
        </a:xfrm>
        <a:custGeom>
          <a:avLst/>
          <a:gdLst/>
          <a:ahLst/>
          <a:cxnLst/>
          <a:rect l="0" t="0" r="0" b="0"/>
          <a:pathLst>
            <a:path>
              <a:moveTo>
                <a:pt x="83160" y="2621221"/>
              </a:moveTo>
              <a:arcTo wR="2044105" hR="2044105" stAng="9816035" swAng="1967930"/>
            </a:path>
          </a:pathLst>
        </a:custGeom>
        <a:noFill/>
        <a:ln w="38100" cap="flat" cmpd="sng" algn="ctr">
          <a:solidFill>
            <a:scrgbClr r="0" g="0" b="0">
              <a:shade val="95000"/>
              <a:satMod val="105000"/>
            </a:scrgb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0A79E7F2-3D88-493B-8777-253679B03F75}">
      <dsp:nvSpPr>
        <dsp:cNvPr id="0" name=""/>
        <dsp:cNvSpPr/>
      </dsp:nvSpPr>
      <dsp:spPr>
        <a:xfrm>
          <a:off x="1002996" y="1005449"/>
          <a:ext cx="1374817" cy="851726"/>
        </a:xfrm>
        <a:prstGeom prst="roundRect">
          <a:avLst/>
        </a:prstGeom>
        <a:solidFill>
          <a:srgbClr val="C0504D">
            <a:lumMod val="75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 lastClr="FFFFFF"/>
              </a:solidFill>
              <a:effectLst/>
              <a:latin typeface="Arial" pitchFamily="34" charset="0"/>
              <a:ea typeface="+mn-ea"/>
              <a:cs typeface="Arial" pitchFamily="34" charset="0"/>
            </a:rPr>
            <a:t>PERSONAL</a:t>
          </a:r>
          <a:endParaRPr lang="es-EC" sz="1050" b="1" kern="1200" dirty="0">
            <a:solidFill>
              <a:sysClr val="window" lastClr="FFFFFF"/>
            </a:solidFill>
            <a:effectLst/>
            <a:latin typeface="Arial" pitchFamily="34" charset="0"/>
            <a:ea typeface="+mn-ea"/>
            <a:cs typeface="Arial" pitchFamily="34" charset="0"/>
          </a:endParaRPr>
        </a:p>
      </dsp:txBody>
      <dsp:txXfrm>
        <a:off x="1044574" y="1047027"/>
        <a:ext cx="1291661" cy="768570"/>
      </dsp:txXfrm>
    </dsp:sp>
    <dsp:sp modelId="{657CBA0F-69E5-498F-8E44-F4341C150460}">
      <dsp:nvSpPr>
        <dsp:cNvPr id="0" name=""/>
        <dsp:cNvSpPr/>
      </dsp:nvSpPr>
      <dsp:spPr>
        <a:xfrm>
          <a:off x="1421580" y="428046"/>
          <a:ext cx="4013067" cy="4013067"/>
        </a:xfrm>
        <a:custGeom>
          <a:avLst/>
          <a:gdLst/>
          <a:ahLst/>
          <a:cxnLst/>
          <a:rect l="0" t="0" r="0" b="0"/>
          <a:pathLst>
            <a:path>
              <a:moveTo>
                <a:pt x="612193" y="585340"/>
              </a:moveTo>
              <a:arcTo wR="2044105" hR="2044105" stAng="13531934" swAng="719280"/>
            </a:path>
          </a:pathLst>
        </a:custGeom>
        <a:noFill/>
        <a:ln w="38100" cap="flat" cmpd="sng" algn="ctr">
          <a:solidFill>
            <a:scrgbClr r="0" g="0" b="0">
              <a:shade val="95000"/>
              <a:satMod val="105000"/>
            </a:scrgb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169DC-0CDD-473B-BC2A-A7B5D5B5A2B7}">
      <dsp:nvSpPr>
        <dsp:cNvPr id="0" name=""/>
        <dsp:cNvSpPr/>
      </dsp:nvSpPr>
      <dsp:spPr>
        <a:xfrm>
          <a:off x="-5766666" y="-882633"/>
          <a:ext cx="6865460" cy="6865460"/>
        </a:xfrm>
        <a:prstGeom prst="blockArc">
          <a:avLst>
            <a:gd name="adj1" fmla="val 18900000"/>
            <a:gd name="adj2" fmla="val 2700000"/>
            <a:gd name="adj3" fmla="val 315"/>
          </a:avLst>
        </a:pr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6B1F738-BC4D-4D1E-8DFE-2C729DDE195C}">
      <dsp:nvSpPr>
        <dsp:cNvPr id="0" name=""/>
        <dsp:cNvSpPr/>
      </dsp:nvSpPr>
      <dsp:spPr>
        <a:xfrm>
          <a:off x="480288" y="318660"/>
          <a:ext cx="10982432"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197"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kern="1200" dirty="0">
              <a:solidFill>
                <a:sysClr val="window" lastClr="FFFFFF"/>
              </a:solidFill>
              <a:latin typeface="Arial" panose="020B0604020202020204" pitchFamily="34" charset="0"/>
              <a:ea typeface="+mn-ea"/>
              <a:cs typeface="Arial" panose="020B0604020202020204" pitchFamily="34" charset="0"/>
            </a:rPr>
            <a:t>LEY DE SEGURIDAD PÚBLICA Y DEL ESTADO 2010</a:t>
          </a:r>
        </a:p>
      </dsp:txBody>
      <dsp:txXfrm>
        <a:off x="480288" y="318660"/>
        <a:ext cx="10982432" cy="637728"/>
      </dsp:txXfrm>
    </dsp:sp>
    <dsp:sp modelId="{F1A08741-C326-4472-9C53-EB921FE7D219}">
      <dsp:nvSpPr>
        <dsp:cNvPr id="0" name=""/>
        <dsp:cNvSpPr/>
      </dsp:nvSpPr>
      <dsp:spPr>
        <a:xfrm>
          <a:off x="81708" y="238944"/>
          <a:ext cx="797160" cy="797160"/>
        </a:xfrm>
        <a:prstGeom prst="ellipse">
          <a:avLst/>
        </a:prstGeom>
        <a:blipFill rotWithShape="0">
          <a:blip xmlns:r="http://schemas.openxmlformats.org/officeDocument/2006/relationships" r:embed="rId1"/>
          <a:stretch>
            <a:fillRect/>
          </a:stretch>
        </a:blipFill>
        <a:ln w="25400" cap="flat" cmpd="sng" algn="ctr">
          <a:solidFill>
            <a:srgbClr val="1F497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008B01AF-97A9-4828-B2BD-50DCAD3D24B4}">
      <dsp:nvSpPr>
        <dsp:cNvPr id="0" name=""/>
        <dsp:cNvSpPr/>
      </dsp:nvSpPr>
      <dsp:spPr>
        <a:xfrm>
          <a:off x="937266" y="1274946"/>
          <a:ext cx="10525454"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197"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kern="1200" dirty="0">
              <a:solidFill>
                <a:sysClr val="window" lastClr="FFFFFF"/>
              </a:solidFill>
              <a:latin typeface="Arial" panose="020B0604020202020204" pitchFamily="34" charset="0"/>
              <a:ea typeface="+mn-ea"/>
              <a:cs typeface="Arial" panose="020B0604020202020204" pitchFamily="34" charset="0"/>
            </a:rPr>
            <a:t>LEY DE PESCA Y DESARROLLO PESQUERO 2005</a:t>
          </a:r>
        </a:p>
      </dsp:txBody>
      <dsp:txXfrm>
        <a:off x="937266" y="1274946"/>
        <a:ext cx="10525454" cy="637728"/>
      </dsp:txXfrm>
    </dsp:sp>
    <dsp:sp modelId="{F1B5F9AA-9E14-454B-BA72-0B430CFC022A}">
      <dsp:nvSpPr>
        <dsp:cNvPr id="0" name=""/>
        <dsp:cNvSpPr/>
      </dsp:nvSpPr>
      <dsp:spPr>
        <a:xfrm>
          <a:off x="538686" y="1195230"/>
          <a:ext cx="797160" cy="797160"/>
        </a:xfrm>
        <a:prstGeom prst="ellipse">
          <a:avLst/>
        </a:prstGeom>
        <a:blipFill rotWithShape="0">
          <a:blip xmlns:r="http://schemas.openxmlformats.org/officeDocument/2006/relationships" r:embed="rId2"/>
          <a:stretch>
            <a:fillRect/>
          </a:stretch>
        </a:blipFill>
        <a:ln w="25400" cap="flat" cmpd="sng" algn="ctr">
          <a:solidFill>
            <a:srgbClr val="1F497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F4011C6-E7DC-44A0-9CC5-CE90DE0B4FA4}">
      <dsp:nvSpPr>
        <dsp:cNvPr id="0" name=""/>
        <dsp:cNvSpPr/>
      </dsp:nvSpPr>
      <dsp:spPr>
        <a:xfrm>
          <a:off x="1077521" y="2231232"/>
          <a:ext cx="10385199"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197"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u="sng" kern="1200" dirty="0">
              <a:solidFill>
                <a:sysClr val="window" lastClr="FFFFFF"/>
              </a:solidFill>
              <a:latin typeface="Arial" panose="020B0604020202020204" pitchFamily="34" charset="0"/>
              <a:ea typeface="+mn-ea"/>
              <a:cs typeface="Arial" panose="020B0604020202020204" pitchFamily="34" charset="0"/>
            </a:rPr>
            <a:t>CÓDIGO DE POLICÍA MARÍTIMA 1960</a:t>
          </a:r>
        </a:p>
      </dsp:txBody>
      <dsp:txXfrm>
        <a:off x="1077521" y="2231232"/>
        <a:ext cx="10385199" cy="637728"/>
      </dsp:txXfrm>
    </dsp:sp>
    <dsp:sp modelId="{70A43F7B-CCC0-4CEB-A661-A0CBF0227CE0}">
      <dsp:nvSpPr>
        <dsp:cNvPr id="0" name=""/>
        <dsp:cNvSpPr/>
      </dsp:nvSpPr>
      <dsp:spPr>
        <a:xfrm>
          <a:off x="678941" y="2151516"/>
          <a:ext cx="797160" cy="797160"/>
        </a:xfrm>
        <a:prstGeom prst="ellipse">
          <a:avLst/>
        </a:prstGeom>
        <a:blipFill rotWithShape="0">
          <a:blip xmlns:r="http://schemas.openxmlformats.org/officeDocument/2006/relationships" r:embed="rId3"/>
          <a:stretch>
            <a:fillRect/>
          </a:stretch>
        </a:blipFill>
        <a:ln w="25400" cap="flat" cmpd="sng" algn="ctr">
          <a:solidFill>
            <a:srgbClr val="1F497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9679DB1-12DD-4BFA-B22B-408323F3A418}">
      <dsp:nvSpPr>
        <dsp:cNvPr id="0" name=""/>
        <dsp:cNvSpPr/>
      </dsp:nvSpPr>
      <dsp:spPr>
        <a:xfrm>
          <a:off x="937266" y="3187519"/>
          <a:ext cx="10525454"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197"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u="sng" kern="1200" dirty="0">
              <a:solidFill>
                <a:sysClr val="window" lastClr="FFFFFF"/>
              </a:solidFill>
              <a:latin typeface="Arial" panose="020B0604020202020204" pitchFamily="34" charset="0"/>
              <a:ea typeface="+mn-ea"/>
              <a:cs typeface="Arial" panose="020B0604020202020204" pitchFamily="34" charset="0"/>
            </a:rPr>
            <a:t>DECRETO EJECUTIVO 1111 DEL 27-MAY-08</a:t>
          </a:r>
        </a:p>
      </dsp:txBody>
      <dsp:txXfrm>
        <a:off x="937266" y="3187519"/>
        <a:ext cx="10525454" cy="637728"/>
      </dsp:txXfrm>
    </dsp:sp>
    <dsp:sp modelId="{FE1F5144-06B6-4ABC-88F0-3CB55DBBC5EE}">
      <dsp:nvSpPr>
        <dsp:cNvPr id="0" name=""/>
        <dsp:cNvSpPr/>
      </dsp:nvSpPr>
      <dsp:spPr>
        <a:xfrm>
          <a:off x="538686" y="3107803"/>
          <a:ext cx="797160" cy="797160"/>
        </a:xfrm>
        <a:prstGeom prst="ellipse">
          <a:avLst/>
        </a:prstGeom>
        <a:blipFill rotWithShape="0">
          <a:blip xmlns:r="http://schemas.openxmlformats.org/officeDocument/2006/relationships" r:embed="rId4"/>
          <a:stretch>
            <a:fillRect/>
          </a:stretch>
        </a:blipFill>
        <a:ln w="25400" cap="flat" cmpd="sng" algn="ctr">
          <a:solidFill>
            <a:srgbClr val="1F497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77C6A42-4D33-4604-98C1-931EFD816140}">
      <dsp:nvSpPr>
        <dsp:cNvPr id="0" name=""/>
        <dsp:cNvSpPr/>
      </dsp:nvSpPr>
      <dsp:spPr>
        <a:xfrm>
          <a:off x="480288" y="4143805"/>
          <a:ext cx="10982432" cy="637728"/>
        </a:xfrm>
        <a:prstGeom prst="rect">
          <a:avLst/>
        </a:prstGeom>
        <a:solidFill>
          <a:srgbClr val="1F497D">
            <a:hueOff val="0"/>
            <a:satOff val="0"/>
            <a:lumOff val="0"/>
            <a:alphaOff val="0"/>
          </a:srgbClr>
        </a:solidFill>
        <a:ln w="25400" cap="flat" cmpd="sng" algn="ctr">
          <a:solidFill>
            <a:srgbClr val="EEECE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197"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u="sng" kern="1200" dirty="0">
              <a:solidFill>
                <a:sysClr val="window" lastClr="FFFFFF"/>
              </a:solidFill>
              <a:latin typeface="Arial" panose="020B0604020202020204" pitchFamily="34" charset="0"/>
              <a:ea typeface="+mn-ea"/>
              <a:cs typeface="Arial" panose="020B0604020202020204" pitchFamily="34" charset="0"/>
            </a:rPr>
            <a:t>DECRETO EJECUTIVO 1784 DEL 15-JUN-09</a:t>
          </a:r>
        </a:p>
      </dsp:txBody>
      <dsp:txXfrm>
        <a:off x="480288" y="4143805"/>
        <a:ext cx="10982432" cy="637728"/>
      </dsp:txXfrm>
    </dsp:sp>
    <dsp:sp modelId="{336CBD76-4E58-4D97-99DB-5F2D4867A557}">
      <dsp:nvSpPr>
        <dsp:cNvPr id="0" name=""/>
        <dsp:cNvSpPr/>
      </dsp:nvSpPr>
      <dsp:spPr>
        <a:xfrm>
          <a:off x="81708" y="4064089"/>
          <a:ext cx="797160" cy="797160"/>
        </a:xfrm>
        <a:prstGeom prst="ellipse">
          <a:avLst/>
        </a:prstGeom>
        <a:blipFill rotWithShape="0">
          <a:blip xmlns:r="http://schemas.openxmlformats.org/officeDocument/2006/relationships" r:embed="rId5"/>
          <a:stretch>
            <a:fillRect/>
          </a:stretch>
        </a:blipFill>
        <a:ln w="25400" cap="flat" cmpd="sng" algn="ctr">
          <a:solidFill>
            <a:srgbClr val="1F497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36CDC-C7CF-4494-B221-47005A4DB6C3}">
      <dsp:nvSpPr>
        <dsp:cNvPr id="0" name=""/>
        <dsp:cNvSpPr/>
      </dsp:nvSpPr>
      <dsp:spPr>
        <a:xfrm>
          <a:off x="2404690" y="1421219"/>
          <a:ext cx="847031" cy="847031"/>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ES" sz="3600" kern="1200" dirty="0">
            <a:solidFill>
              <a:sysClr val="window" lastClr="FFFFFF"/>
            </a:solidFill>
            <a:latin typeface="Calibri" panose="020F0502020204030204"/>
            <a:ea typeface="+mn-ea"/>
            <a:cs typeface="+mn-cs"/>
          </a:endParaRPr>
        </a:p>
      </dsp:txBody>
      <dsp:txXfrm>
        <a:off x="2528735" y="1545264"/>
        <a:ext cx="598941" cy="598941"/>
      </dsp:txXfrm>
    </dsp:sp>
    <dsp:sp modelId="{7145EE72-B97A-438F-9B0F-9160BC8FEB11}">
      <dsp:nvSpPr>
        <dsp:cNvPr id="0" name=""/>
        <dsp:cNvSpPr/>
      </dsp:nvSpPr>
      <dsp:spPr>
        <a:xfrm rot="16200000">
          <a:off x="2748881" y="1132045"/>
          <a:ext cx="158648" cy="287990"/>
        </a:xfrm>
        <a:prstGeom prst="rightArrow">
          <a:avLst>
            <a:gd name="adj1" fmla="val 60000"/>
            <a:gd name="adj2" fmla="val 50000"/>
          </a:avLst>
        </a:prstGeom>
        <a:solidFill>
          <a:srgbClr val="FFC000"/>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ysClr val="window" lastClr="FFFFFF"/>
            </a:solidFill>
            <a:latin typeface="Calibri" panose="020F0502020204030204"/>
            <a:ea typeface="+mn-ea"/>
            <a:cs typeface="+mn-cs"/>
          </a:endParaRPr>
        </a:p>
      </dsp:txBody>
      <dsp:txXfrm>
        <a:off x="2772678" y="1213440"/>
        <a:ext cx="111054" cy="172794"/>
      </dsp:txXfrm>
    </dsp:sp>
    <dsp:sp modelId="{E36BCF3E-EF2F-4C67-9892-3EEBDEDEBC7A}">
      <dsp:nvSpPr>
        <dsp:cNvPr id="0" name=""/>
        <dsp:cNvSpPr/>
      </dsp:nvSpPr>
      <dsp:spPr>
        <a:xfrm>
          <a:off x="2093136" y="-18677"/>
          <a:ext cx="1470140" cy="1140560"/>
        </a:xfrm>
        <a:prstGeom prst="ellipse">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hemeClr val="accent5"/>
        </a:lnRef>
        <a:fillRef idx="3">
          <a:schemeClr val="accent5"/>
        </a:fillRef>
        <a:effectRef idx="3">
          <a:schemeClr val="accent5"/>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solidFill>
                <a:sysClr val="window" lastClr="FFFFFF"/>
              </a:solidFill>
              <a:latin typeface="Calibri" panose="020F0502020204030204"/>
              <a:ea typeface="+mn-ea"/>
              <a:cs typeface="+mn-cs"/>
            </a:rPr>
            <a:t>No brinda la estabilidad requerida para garantizar sostenimiento.</a:t>
          </a:r>
        </a:p>
      </dsp:txBody>
      <dsp:txXfrm>
        <a:off x="2308433" y="148354"/>
        <a:ext cx="1039546" cy="806498"/>
      </dsp:txXfrm>
    </dsp:sp>
    <dsp:sp modelId="{2BEA3F34-EE76-4CDD-8E4A-908B7744F022}">
      <dsp:nvSpPr>
        <dsp:cNvPr id="0" name=""/>
        <dsp:cNvSpPr/>
      </dsp:nvSpPr>
      <dsp:spPr>
        <a:xfrm rot="20520000">
          <a:off x="3221113" y="1549075"/>
          <a:ext cx="147742" cy="287990"/>
        </a:xfrm>
        <a:prstGeom prst="rightArrow">
          <a:avLst>
            <a:gd name="adj1" fmla="val 60000"/>
            <a:gd name="adj2" fmla="val 50000"/>
          </a:avLst>
        </a:prstGeom>
        <a:solidFill>
          <a:srgbClr val="4472C4">
            <a:lumMod val="75000"/>
          </a:srgb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ysClr val="window" lastClr="FFFFFF"/>
            </a:solidFill>
            <a:latin typeface="Calibri" panose="020F0502020204030204"/>
            <a:ea typeface="+mn-ea"/>
            <a:cs typeface="+mn-cs"/>
          </a:endParaRPr>
        </a:p>
      </dsp:txBody>
      <dsp:txXfrm>
        <a:off x="3222198" y="1613521"/>
        <a:ext cx="103419" cy="172794"/>
      </dsp:txXfrm>
    </dsp:sp>
    <dsp:sp modelId="{8C3DEE91-C1FC-4109-BA8A-49D0D69B8B97}">
      <dsp:nvSpPr>
        <dsp:cNvPr id="0" name=""/>
        <dsp:cNvSpPr/>
      </dsp:nvSpPr>
      <dsp:spPr>
        <a:xfrm>
          <a:off x="3305138" y="857311"/>
          <a:ext cx="1505821" cy="1175648"/>
        </a:xfrm>
        <a:prstGeom prst="ellipse">
          <a:avLst/>
        </a:prstGeom>
        <a:solidFill>
          <a:srgbClr val="FFC00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solidFill>
                <a:srgbClr val="002060"/>
              </a:solidFill>
              <a:latin typeface="Calibri" panose="020F0502020204030204"/>
              <a:ea typeface="+mn-ea"/>
              <a:cs typeface="+mn-cs"/>
            </a:rPr>
            <a:t>Limitaciones en el mantenimiento.</a:t>
          </a:r>
        </a:p>
      </dsp:txBody>
      <dsp:txXfrm>
        <a:off x="3525660" y="1029481"/>
        <a:ext cx="1064777" cy="831308"/>
      </dsp:txXfrm>
    </dsp:sp>
    <dsp:sp modelId="{484145A6-842C-4966-B964-45A901ABDBE6}">
      <dsp:nvSpPr>
        <dsp:cNvPr id="0" name=""/>
        <dsp:cNvSpPr/>
      </dsp:nvSpPr>
      <dsp:spPr>
        <a:xfrm rot="3240000">
          <a:off x="3083218" y="2162127"/>
          <a:ext cx="160409" cy="287990"/>
        </a:xfrm>
        <a:prstGeom prst="rightArrow">
          <a:avLst>
            <a:gd name="adj1" fmla="val 60000"/>
            <a:gd name="adj2" fmla="val 50000"/>
          </a:avLst>
        </a:prstGeom>
        <a:solidFill>
          <a:srgbClr val="FFC000"/>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ysClr val="window" lastClr="FFFFFF"/>
            </a:solidFill>
            <a:latin typeface="Calibri" panose="020F0502020204030204"/>
            <a:ea typeface="+mn-ea"/>
            <a:cs typeface="+mn-cs"/>
          </a:endParaRPr>
        </a:p>
      </dsp:txBody>
      <dsp:txXfrm>
        <a:off x="3093137" y="2200259"/>
        <a:ext cx="112286" cy="172794"/>
      </dsp:txXfrm>
    </dsp:sp>
    <dsp:sp modelId="{86299233-0E80-47B9-A8FB-2BEC628562CB}">
      <dsp:nvSpPr>
        <dsp:cNvPr id="0" name=""/>
        <dsp:cNvSpPr/>
      </dsp:nvSpPr>
      <dsp:spPr>
        <a:xfrm>
          <a:off x="2920877" y="2361508"/>
          <a:ext cx="1334827" cy="1058789"/>
        </a:xfrm>
        <a:prstGeom prst="ellipse">
          <a:avLst/>
        </a:prstGeom>
        <a:solidFill>
          <a:srgbClr val="0070C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ysClr val="window" lastClr="FFFFFF"/>
              </a:solidFill>
              <a:latin typeface="Calibri" panose="020F0502020204030204"/>
              <a:ea typeface="+mn-ea"/>
              <a:cs typeface="+mn-cs"/>
            </a:rPr>
            <a:t>Presupuesto limitado es insuficiente</a:t>
          </a:r>
        </a:p>
      </dsp:txBody>
      <dsp:txXfrm>
        <a:off x="3116358" y="2516564"/>
        <a:ext cx="943865" cy="748677"/>
      </dsp:txXfrm>
    </dsp:sp>
    <dsp:sp modelId="{5AC5B5EB-2BEC-4D92-879E-D38A0FFD2301}">
      <dsp:nvSpPr>
        <dsp:cNvPr id="0" name=""/>
        <dsp:cNvSpPr/>
      </dsp:nvSpPr>
      <dsp:spPr>
        <a:xfrm rot="7560000">
          <a:off x="2410733" y="2163590"/>
          <a:ext cx="162385" cy="287990"/>
        </a:xfrm>
        <a:prstGeom prst="rightArrow">
          <a:avLst>
            <a:gd name="adj1" fmla="val 60000"/>
            <a:gd name="adj2" fmla="val 50000"/>
          </a:avLst>
        </a:prstGeom>
        <a:solidFill>
          <a:srgbClr val="FFC000"/>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ysClr val="window" lastClr="FFFFFF"/>
            </a:solidFill>
            <a:latin typeface="Calibri" panose="020F0502020204030204"/>
            <a:ea typeface="+mn-ea"/>
            <a:cs typeface="+mn-cs"/>
          </a:endParaRPr>
        </a:p>
      </dsp:txBody>
      <dsp:txXfrm rot="10800000">
        <a:off x="2449407" y="2201482"/>
        <a:ext cx="113670" cy="172794"/>
      </dsp:txXfrm>
    </dsp:sp>
    <dsp:sp modelId="{1FFF243F-3264-4AA6-A655-713B8885FA0E}">
      <dsp:nvSpPr>
        <dsp:cNvPr id="0" name=""/>
        <dsp:cNvSpPr/>
      </dsp:nvSpPr>
      <dsp:spPr>
        <a:xfrm>
          <a:off x="1417807" y="2361508"/>
          <a:ext cx="1300628" cy="1058789"/>
        </a:xfrm>
        <a:prstGeom prst="ellipse">
          <a:avLst/>
        </a:prstGeom>
        <a:solidFill>
          <a:srgbClr val="0070C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ysClr val="window" lastClr="FFFFFF"/>
              </a:solidFill>
              <a:latin typeface="Calibri" panose="020F0502020204030204"/>
              <a:ea typeface="+mn-ea"/>
              <a:cs typeface="+mn-cs"/>
            </a:rPr>
            <a:t>Retraso en los procesos logísticos</a:t>
          </a:r>
        </a:p>
      </dsp:txBody>
      <dsp:txXfrm>
        <a:off x="1608280" y="2516564"/>
        <a:ext cx="919682" cy="748677"/>
      </dsp:txXfrm>
    </dsp:sp>
    <dsp:sp modelId="{3C9844F4-C073-4FA6-BAFC-8573FFDF0897}">
      <dsp:nvSpPr>
        <dsp:cNvPr id="0" name=""/>
        <dsp:cNvSpPr/>
      </dsp:nvSpPr>
      <dsp:spPr>
        <a:xfrm rot="11771006">
          <a:off x="2253753" y="1551677"/>
          <a:ext cx="121638" cy="287990"/>
        </a:xfrm>
        <a:prstGeom prst="rightArrow">
          <a:avLst>
            <a:gd name="adj1" fmla="val 60000"/>
            <a:gd name="adj2" fmla="val 50000"/>
          </a:avLst>
        </a:prstGeom>
        <a:solidFill>
          <a:srgbClr val="4472C4">
            <a:lumMod val="75000"/>
          </a:srgb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ysClr val="window" lastClr="FFFFFF"/>
            </a:solidFill>
            <a:latin typeface="Calibri" panose="020F0502020204030204"/>
            <a:ea typeface="+mn-ea"/>
            <a:cs typeface="+mn-cs"/>
          </a:endParaRPr>
        </a:p>
      </dsp:txBody>
      <dsp:txXfrm rot="10800000">
        <a:off x="2289521" y="1614360"/>
        <a:ext cx="85147" cy="172794"/>
      </dsp:txXfrm>
    </dsp:sp>
    <dsp:sp modelId="{EB2634E6-CCA0-4E26-A56D-893D3B90C0AB}">
      <dsp:nvSpPr>
        <dsp:cNvPr id="0" name=""/>
        <dsp:cNvSpPr/>
      </dsp:nvSpPr>
      <dsp:spPr>
        <a:xfrm>
          <a:off x="715523" y="926677"/>
          <a:ext cx="1546902" cy="1058789"/>
        </a:xfrm>
        <a:prstGeom prst="ellipse">
          <a:avLst/>
        </a:prstGeom>
        <a:solidFill>
          <a:srgbClr val="FFC00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rgbClr val="002060"/>
              </a:solidFill>
              <a:latin typeface="Calibri" panose="020F0502020204030204"/>
              <a:ea typeface="+mn-ea"/>
              <a:cs typeface="+mn-cs"/>
            </a:rPr>
            <a:t>No hay control procesos de compra e inventarios </a:t>
          </a:r>
          <a:endParaRPr lang="es-ES" sz="1200" b="1" kern="1200" dirty="0">
            <a:solidFill>
              <a:srgbClr val="002060"/>
            </a:solidFill>
            <a:latin typeface="Calibri" panose="020F0502020204030204"/>
            <a:ea typeface="+mn-ea"/>
            <a:cs typeface="+mn-cs"/>
          </a:endParaRPr>
        </a:p>
      </dsp:txBody>
      <dsp:txXfrm>
        <a:off x="942062" y="1081733"/>
        <a:ext cx="1093824" cy="74867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76CDD04-8D1A-4D6D-8C1C-64634C645A88}" type="datetimeFigureOut">
              <a:rPr lang="es-EC" smtClean="0"/>
              <a:t>6/6/2019</a:t>
            </a:fld>
            <a:endParaRPr lang="es-EC"/>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4E98299-46DF-4189-9E08-CC87F910C02C}" type="slidenum">
              <a:rPr lang="es-EC" smtClean="0"/>
              <a:t>‹Nº›</a:t>
            </a:fld>
            <a:endParaRPr lang="es-EC"/>
          </a:p>
        </p:txBody>
      </p:sp>
    </p:spTree>
    <p:extLst>
      <p:ext uri="{BB962C8B-B14F-4D97-AF65-F5344CB8AC3E}">
        <p14:creationId xmlns:p14="http://schemas.microsoft.com/office/powerpoint/2010/main" val="109749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E4E98299-46DF-4189-9E08-CC87F910C02C}" type="slidenum">
              <a:rPr lang="es-EC" smtClean="0"/>
              <a:t>7</a:t>
            </a:fld>
            <a:endParaRPr lang="es-EC"/>
          </a:p>
        </p:txBody>
      </p:sp>
    </p:spTree>
    <p:extLst>
      <p:ext uri="{BB962C8B-B14F-4D97-AF65-F5344CB8AC3E}">
        <p14:creationId xmlns:p14="http://schemas.microsoft.com/office/powerpoint/2010/main" val="1970429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vmlDrawing" Target="../drawings/vmlDrawing4.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4D6413FE-8A7D-4E14-BFD2-BF9FAE9594B7}" type="slidenum">
              <a:rPr lang="es-ES" smtClean="0">
                <a:solidFill>
                  <a:prstClr val="white"/>
                </a:solidFill>
              </a:rPr>
              <a:pPr/>
              <a:t>‹Nº›</a:t>
            </a:fld>
            <a:endParaRPr lang="es-ES">
              <a:solidFill>
                <a:prstClr val="white"/>
              </a:solidFill>
            </a:endParaRPr>
          </a:p>
        </p:txBody>
      </p:sp>
    </p:spTree>
    <p:extLst>
      <p:ext uri="{BB962C8B-B14F-4D97-AF65-F5344CB8AC3E}">
        <p14:creationId xmlns:p14="http://schemas.microsoft.com/office/powerpoint/2010/main" val="3087080370"/>
      </p:ext>
    </p:extLst>
  </p:cSld>
  <p:clrMapOvr>
    <a:masterClrMapping/>
  </p:clrMapOvr>
  <p:transition spd="slow">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73671390"/>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2"/>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454508308"/>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40"/>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46149434"/>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8"/>
          <a:ext cx="12192000" cy="5616575"/>
        </p:xfrm>
        <a:graphic>
          <a:graphicData uri="http://schemas.openxmlformats.org/presentationml/2006/ole">
            <mc:AlternateContent xmlns:mc="http://schemas.openxmlformats.org/markup-compatibility/2006">
              <mc:Choice xmlns:v="urn:schemas-microsoft-com:vml" Requires="v">
                <p:oleObj spid="_x0000_s2072"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8"/>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609600" y="6245226"/>
            <a:ext cx="2844800" cy="476251"/>
          </a:xfrm>
          <a:prstGeom prst="rect">
            <a:avLst/>
          </a:prstGeom>
          <a:noFill/>
          <a:ln w="9525">
            <a:noFill/>
            <a:miter lim="800000"/>
            <a:headEnd/>
            <a:tailEnd/>
          </a:ln>
          <a:effectLst/>
        </p:spPr>
        <p:txBody>
          <a:bodyPr/>
          <a:lstStyle/>
          <a:p>
            <a:pPr fontAlgn="base">
              <a:spcBef>
                <a:spcPct val="0"/>
              </a:spcBef>
              <a:spcAft>
                <a:spcPct val="0"/>
              </a:spcAft>
            </a:pPr>
            <a:endParaRPr lang="es-ES" sz="1400">
              <a:solidFill>
                <a:prstClr val="black"/>
              </a:solidFill>
              <a:cs typeface="Arial" charset="0"/>
            </a:endParaRPr>
          </a:p>
        </p:txBody>
      </p:sp>
      <p:sp>
        <p:nvSpPr>
          <p:cNvPr id="17433" name="Rectangle 25"/>
          <p:cNvSpPr>
            <a:spLocks noChangeArrowheads="1"/>
          </p:cNvSpPr>
          <p:nvPr userDrawn="1"/>
        </p:nvSpPr>
        <p:spPr bwMode="auto">
          <a:xfrm>
            <a:off x="4165600" y="6245226"/>
            <a:ext cx="3860800" cy="476251"/>
          </a:xfrm>
          <a:prstGeom prst="rect">
            <a:avLst/>
          </a:prstGeom>
          <a:noFill/>
          <a:ln w="9525">
            <a:noFill/>
            <a:miter lim="800000"/>
            <a:headEnd/>
            <a:tailEnd/>
          </a:ln>
          <a:effectLst/>
        </p:spPr>
        <p:txBody>
          <a:bodyPr/>
          <a:lstStyle/>
          <a:p>
            <a:pPr algn="ctr" fontAlgn="base">
              <a:spcBef>
                <a:spcPct val="0"/>
              </a:spcBef>
              <a:spcAft>
                <a:spcPct val="0"/>
              </a:spcAft>
            </a:pPr>
            <a:endParaRPr lang="es-ES" sz="1400">
              <a:solidFill>
                <a:prstClr val="black"/>
              </a:solidFill>
              <a:cs typeface="Arial" charset="0"/>
            </a:endParaRPr>
          </a:p>
        </p:txBody>
      </p:sp>
      <p:sp>
        <p:nvSpPr>
          <p:cNvPr id="17434" name="Rectangle 26"/>
          <p:cNvSpPr>
            <a:spLocks noChangeArrowheads="1"/>
          </p:cNvSpPr>
          <p:nvPr userDrawn="1"/>
        </p:nvSpPr>
        <p:spPr bwMode="auto">
          <a:xfrm>
            <a:off x="609600" y="6245226"/>
            <a:ext cx="2844800" cy="476251"/>
          </a:xfrm>
          <a:prstGeom prst="rect">
            <a:avLst/>
          </a:prstGeom>
          <a:noFill/>
          <a:ln w="9525">
            <a:noFill/>
            <a:miter lim="800000"/>
            <a:headEnd/>
            <a:tailEnd/>
          </a:ln>
          <a:effectLst/>
        </p:spPr>
        <p:txBody>
          <a:bodyPr/>
          <a:lstStyle/>
          <a:p>
            <a:pPr fontAlgn="base">
              <a:spcBef>
                <a:spcPct val="0"/>
              </a:spcBef>
              <a:spcAft>
                <a:spcPct val="0"/>
              </a:spcAft>
            </a:pPr>
            <a:endParaRPr lang="es-ES" sz="1400">
              <a:solidFill>
                <a:prstClr val="black"/>
              </a:solidFill>
              <a:cs typeface="Arial" charset="0"/>
            </a:endParaRPr>
          </a:p>
        </p:txBody>
      </p:sp>
      <p:sp>
        <p:nvSpPr>
          <p:cNvPr id="17435" name="Rectangle 27"/>
          <p:cNvSpPr>
            <a:spLocks noChangeArrowheads="1"/>
          </p:cNvSpPr>
          <p:nvPr userDrawn="1"/>
        </p:nvSpPr>
        <p:spPr bwMode="auto">
          <a:xfrm>
            <a:off x="4165600" y="6245226"/>
            <a:ext cx="3860800" cy="476251"/>
          </a:xfrm>
          <a:prstGeom prst="rect">
            <a:avLst/>
          </a:prstGeom>
          <a:noFill/>
          <a:ln w="9525">
            <a:noFill/>
            <a:miter lim="800000"/>
            <a:headEnd/>
            <a:tailEnd/>
          </a:ln>
          <a:effectLst/>
        </p:spPr>
        <p:txBody>
          <a:bodyPr/>
          <a:lstStyle/>
          <a:p>
            <a:pPr algn="ctr" fontAlgn="base">
              <a:spcBef>
                <a:spcPct val="0"/>
              </a:spcBef>
              <a:spcAft>
                <a:spcPct val="0"/>
              </a:spcAft>
            </a:pPr>
            <a:endParaRPr lang="es-ES" sz="1400">
              <a:solidFill>
                <a:prstClr val="black"/>
              </a:solidFill>
              <a:cs typeface="Arial" charset="0"/>
            </a:endParaRPr>
          </a:p>
        </p:txBody>
      </p:sp>
      <p:pic>
        <p:nvPicPr>
          <p:cNvPr id="17456" name="Picture 48" descr="bannner 2"/>
          <p:cNvPicPr>
            <a:picLocks noChangeAspect="1" noChangeArrowheads="1"/>
          </p:cNvPicPr>
          <p:nvPr userDrawn="1"/>
        </p:nvPicPr>
        <p:blipFill>
          <a:blip r:embed="rId5" cstate="screen"/>
          <a:srcRect/>
          <a:stretch>
            <a:fillRect/>
          </a:stretch>
        </p:blipFill>
        <p:spPr bwMode="auto">
          <a:xfrm>
            <a:off x="0" y="5722939"/>
            <a:ext cx="12192000" cy="1135063"/>
          </a:xfrm>
          <a:prstGeom prst="rect">
            <a:avLst/>
          </a:prstGeom>
          <a:noFill/>
        </p:spPr>
      </p:pic>
      <p:sp>
        <p:nvSpPr>
          <p:cNvPr id="17458" name="Oval 50"/>
          <p:cNvSpPr>
            <a:spLocks noChangeArrowheads="1"/>
          </p:cNvSpPr>
          <p:nvPr userDrawn="1"/>
        </p:nvSpPr>
        <p:spPr bwMode="auto">
          <a:xfrm>
            <a:off x="289984" y="260352"/>
            <a:ext cx="1056216" cy="792163"/>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pic>
        <p:nvPicPr>
          <p:cNvPr id="17457" name="Picture 49" descr="LOGO ESPE ORIGINAL copia"/>
          <p:cNvPicPr>
            <a:picLocks noChangeAspect="1" noChangeArrowheads="1"/>
          </p:cNvPicPr>
          <p:nvPr userDrawn="1"/>
        </p:nvPicPr>
        <p:blipFill>
          <a:blip r:embed="rId6" cstate="screen"/>
          <a:srcRect/>
          <a:stretch>
            <a:fillRect/>
          </a:stretch>
        </p:blipFill>
        <p:spPr bwMode="auto">
          <a:xfrm>
            <a:off x="-48682" y="15850"/>
            <a:ext cx="3839828" cy="604839"/>
          </a:xfrm>
          <a:prstGeom prst="rect">
            <a:avLst/>
          </a:prstGeom>
          <a:noFill/>
        </p:spPr>
      </p:pic>
    </p:spTree>
    <p:extLst>
      <p:ext uri="{BB962C8B-B14F-4D97-AF65-F5344CB8AC3E}">
        <p14:creationId xmlns:p14="http://schemas.microsoft.com/office/powerpoint/2010/main" val="4219167178"/>
      </p:ext>
    </p:extLst>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2"/>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521619987"/>
      </p:ext>
    </p:extLst>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424166184"/>
      </p:ext>
    </p:extLst>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53300569"/>
      </p:ext>
    </p:extLst>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26138564"/>
      </p:ext>
    </p:extLst>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757925065"/>
      </p:ext>
    </p:extLst>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6" descr="No hay ninguna descripciÃ³n de la foto disponibl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476" t="6071" r="9854" b="23572"/>
          <a:stretch/>
        </p:blipFill>
        <p:spPr bwMode="auto">
          <a:xfrm>
            <a:off x="0" y="-27384"/>
            <a:ext cx="1103445" cy="730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6428222"/>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8"/>
          <a:ext cx="12192000" cy="5616575"/>
        </p:xfrm>
        <a:graphic>
          <a:graphicData uri="http://schemas.openxmlformats.org/presentationml/2006/ole">
            <mc:AlternateContent xmlns:mc="http://schemas.openxmlformats.org/markup-compatibility/2006">
              <mc:Choice xmlns:v="urn:schemas-microsoft-com:vml" Requires="v">
                <p:oleObj spid="_x0000_s1048"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8"/>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609600" y="6245226"/>
            <a:ext cx="2844800" cy="476251"/>
          </a:xfrm>
          <a:prstGeom prst="rect">
            <a:avLst/>
          </a:prstGeom>
          <a:noFill/>
          <a:ln w="9525">
            <a:noFill/>
            <a:miter lim="800000"/>
            <a:headEnd/>
            <a:tailEnd/>
          </a:ln>
          <a:effectLst/>
        </p:spPr>
        <p:txBody>
          <a:bodyPr/>
          <a:lstStyle/>
          <a:p>
            <a:pPr fontAlgn="base">
              <a:spcBef>
                <a:spcPct val="0"/>
              </a:spcBef>
              <a:spcAft>
                <a:spcPct val="0"/>
              </a:spcAft>
            </a:pPr>
            <a:endParaRPr lang="es-ES" sz="1400">
              <a:solidFill>
                <a:prstClr val="black"/>
              </a:solidFill>
              <a:cs typeface="Arial" charset="0"/>
            </a:endParaRPr>
          </a:p>
        </p:txBody>
      </p:sp>
      <p:sp>
        <p:nvSpPr>
          <p:cNvPr id="17433" name="Rectangle 25"/>
          <p:cNvSpPr>
            <a:spLocks noChangeArrowheads="1"/>
          </p:cNvSpPr>
          <p:nvPr userDrawn="1"/>
        </p:nvSpPr>
        <p:spPr bwMode="auto">
          <a:xfrm>
            <a:off x="4165600" y="6245226"/>
            <a:ext cx="3860800" cy="476251"/>
          </a:xfrm>
          <a:prstGeom prst="rect">
            <a:avLst/>
          </a:prstGeom>
          <a:noFill/>
          <a:ln w="9525">
            <a:noFill/>
            <a:miter lim="800000"/>
            <a:headEnd/>
            <a:tailEnd/>
          </a:ln>
          <a:effectLst/>
        </p:spPr>
        <p:txBody>
          <a:bodyPr/>
          <a:lstStyle/>
          <a:p>
            <a:pPr algn="ctr" fontAlgn="base">
              <a:spcBef>
                <a:spcPct val="0"/>
              </a:spcBef>
              <a:spcAft>
                <a:spcPct val="0"/>
              </a:spcAft>
            </a:pPr>
            <a:endParaRPr lang="es-ES" sz="1400">
              <a:solidFill>
                <a:prstClr val="black"/>
              </a:solidFill>
              <a:cs typeface="Arial" charset="0"/>
            </a:endParaRPr>
          </a:p>
        </p:txBody>
      </p:sp>
      <p:sp>
        <p:nvSpPr>
          <p:cNvPr id="17434" name="Rectangle 26"/>
          <p:cNvSpPr>
            <a:spLocks noChangeArrowheads="1"/>
          </p:cNvSpPr>
          <p:nvPr userDrawn="1"/>
        </p:nvSpPr>
        <p:spPr bwMode="auto">
          <a:xfrm>
            <a:off x="609600" y="6245226"/>
            <a:ext cx="2844800" cy="476251"/>
          </a:xfrm>
          <a:prstGeom prst="rect">
            <a:avLst/>
          </a:prstGeom>
          <a:noFill/>
          <a:ln w="9525">
            <a:noFill/>
            <a:miter lim="800000"/>
            <a:headEnd/>
            <a:tailEnd/>
          </a:ln>
          <a:effectLst/>
        </p:spPr>
        <p:txBody>
          <a:bodyPr/>
          <a:lstStyle/>
          <a:p>
            <a:pPr fontAlgn="base">
              <a:spcBef>
                <a:spcPct val="0"/>
              </a:spcBef>
              <a:spcAft>
                <a:spcPct val="0"/>
              </a:spcAft>
            </a:pPr>
            <a:endParaRPr lang="es-ES" sz="1400">
              <a:solidFill>
                <a:prstClr val="black"/>
              </a:solidFill>
              <a:cs typeface="Arial" charset="0"/>
            </a:endParaRPr>
          </a:p>
        </p:txBody>
      </p:sp>
      <p:sp>
        <p:nvSpPr>
          <p:cNvPr id="17435" name="Rectangle 27"/>
          <p:cNvSpPr>
            <a:spLocks noChangeArrowheads="1"/>
          </p:cNvSpPr>
          <p:nvPr userDrawn="1"/>
        </p:nvSpPr>
        <p:spPr bwMode="auto">
          <a:xfrm>
            <a:off x="4165600" y="6245226"/>
            <a:ext cx="3860800" cy="476251"/>
          </a:xfrm>
          <a:prstGeom prst="rect">
            <a:avLst/>
          </a:prstGeom>
          <a:noFill/>
          <a:ln w="9525">
            <a:noFill/>
            <a:miter lim="800000"/>
            <a:headEnd/>
            <a:tailEnd/>
          </a:ln>
          <a:effectLst/>
        </p:spPr>
        <p:txBody>
          <a:bodyPr/>
          <a:lstStyle/>
          <a:p>
            <a:pPr algn="ctr" fontAlgn="base">
              <a:spcBef>
                <a:spcPct val="0"/>
              </a:spcBef>
              <a:spcAft>
                <a:spcPct val="0"/>
              </a:spcAft>
            </a:pPr>
            <a:endParaRPr lang="es-ES" sz="1400">
              <a:solidFill>
                <a:prstClr val="black"/>
              </a:solidFill>
              <a:cs typeface="Arial" charset="0"/>
            </a:endParaRPr>
          </a:p>
        </p:txBody>
      </p:sp>
      <p:pic>
        <p:nvPicPr>
          <p:cNvPr id="17456" name="Picture 48" descr="bannner 2"/>
          <p:cNvPicPr>
            <a:picLocks noChangeAspect="1" noChangeArrowheads="1"/>
          </p:cNvPicPr>
          <p:nvPr userDrawn="1"/>
        </p:nvPicPr>
        <p:blipFill>
          <a:blip r:embed="rId5" cstate="screen"/>
          <a:srcRect/>
          <a:stretch>
            <a:fillRect/>
          </a:stretch>
        </p:blipFill>
        <p:spPr bwMode="auto">
          <a:xfrm>
            <a:off x="0" y="5722939"/>
            <a:ext cx="12192000" cy="1135063"/>
          </a:xfrm>
          <a:prstGeom prst="rect">
            <a:avLst/>
          </a:prstGeom>
          <a:noFill/>
        </p:spPr>
      </p:pic>
      <p:sp>
        <p:nvSpPr>
          <p:cNvPr id="17458" name="Oval 50"/>
          <p:cNvSpPr>
            <a:spLocks noChangeArrowheads="1"/>
          </p:cNvSpPr>
          <p:nvPr userDrawn="1"/>
        </p:nvSpPr>
        <p:spPr bwMode="auto">
          <a:xfrm>
            <a:off x="289984" y="260352"/>
            <a:ext cx="1056216" cy="792163"/>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pic>
        <p:nvPicPr>
          <p:cNvPr id="17457" name="Picture 49" descr="LOGO ESPE ORIGINAL copia"/>
          <p:cNvPicPr>
            <a:picLocks noChangeAspect="1" noChangeArrowheads="1"/>
          </p:cNvPicPr>
          <p:nvPr userDrawn="1"/>
        </p:nvPicPr>
        <p:blipFill>
          <a:blip r:embed="rId6" cstate="screen"/>
          <a:srcRect/>
          <a:stretch>
            <a:fillRect/>
          </a:stretch>
        </p:blipFill>
        <p:spPr bwMode="auto">
          <a:xfrm>
            <a:off x="-48682" y="15850"/>
            <a:ext cx="3839828" cy="604839"/>
          </a:xfrm>
          <a:prstGeom prst="rect">
            <a:avLst/>
          </a:prstGeom>
          <a:noFill/>
        </p:spPr>
      </p:pic>
    </p:spTree>
    <p:extLst>
      <p:ext uri="{BB962C8B-B14F-4D97-AF65-F5344CB8AC3E}">
        <p14:creationId xmlns:p14="http://schemas.microsoft.com/office/powerpoint/2010/main" val="638706451"/>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1"/>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9320809"/>
      </p:ext>
    </p:extLst>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974305396"/>
      </p:ext>
    </p:extLst>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2"/>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002186281"/>
      </p:ext>
    </p:extLst>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40"/>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827486274"/>
      </p:ext>
    </p:extLst>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8"/>
          <a:ext cx="12192000" cy="5616575"/>
        </p:xfrm>
        <a:graphic>
          <a:graphicData uri="http://schemas.openxmlformats.org/presentationml/2006/ole">
            <mc:AlternateContent xmlns:mc="http://schemas.openxmlformats.org/markup-compatibility/2006">
              <mc:Choice xmlns:v="urn:schemas-microsoft-com:vml" Requires="v">
                <p:oleObj spid="_x0000_s3096"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8"/>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609600" y="6245226"/>
            <a:ext cx="2844800" cy="476251"/>
          </a:xfrm>
          <a:prstGeom prst="rect">
            <a:avLst/>
          </a:prstGeom>
          <a:noFill/>
          <a:ln w="9525">
            <a:noFill/>
            <a:miter lim="800000"/>
            <a:headEnd/>
            <a:tailEnd/>
          </a:ln>
          <a:effectLst/>
        </p:spPr>
        <p:txBody>
          <a:bodyPr/>
          <a:lstStyle/>
          <a:p>
            <a:pPr fontAlgn="base">
              <a:spcBef>
                <a:spcPct val="0"/>
              </a:spcBef>
              <a:spcAft>
                <a:spcPct val="0"/>
              </a:spcAft>
            </a:pPr>
            <a:endParaRPr lang="es-ES" sz="1400">
              <a:solidFill>
                <a:prstClr val="black"/>
              </a:solidFill>
              <a:cs typeface="Arial" charset="0"/>
            </a:endParaRPr>
          </a:p>
        </p:txBody>
      </p:sp>
      <p:sp>
        <p:nvSpPr>
          <p:cNvPr id="17433" name="Rectangle 25"/>
          <p:cNvSpPr>
            <a:spLocks noChangeArrowheads="1"/>
          </p:cNvSpPr>
          <p:nvPr userDrawn="1"/>
        </p:nvSpPr>
        <p:spPr bwMode="auto">
          <a:xfrm>
            <a:off x="4165600" y="6245226"/>
            <a:ext cx="3860800" cy="476251"/>
          </a:xfrm>
          <a:prstGeom prst="rect">
            <a:avLst/>
          </a:prstGeom>
          <a:noFill/>
          <a:ln w="9525">
            <a:noFill/>
            <a:miter lim="800000"/>
            <a:headEnd/>
            <a:tailEnd/>
          </a:ln>
          <a:effectLst/>
        </p:spPr>
        <p:txBody>
          <a:bodyPr/>
          <a:lstStyle/>
          <a:p>
            <a:pPr algn="ctr" fontAlgn="base">
              <a:spcBef>
                <a:spcPct val="0"/>
              </a:spcBef>
              <a:spcAft>
                <a:spcPct val="0"/>
              </a:spcAft>
            </a:pPr>
            <a:endParaRPr lang="es-ES" sz="1400">
              <a:solidFill>
                <a:prstClr val="black"/>
              </a:solidFill>
              <a:cs typeface="Arial" charset="0"/>
            </a:endParaRPr>
          </a:p>
        </p:txBody>
      </p:sp>
      <p:sp>
        <p:nvSpPr>
          <p:cNvPr id="17434" name="Rectangle 26"/>
          <p:cNvSpPr>
            <a:spLocks noChangeArrowheads="1"/>
          </p:cNvSpPr>
          <p:nvPr userDrawn="1"/>
        </p:nvSpPr>
        <p:spPr bwMode="auto">
          <a:xfrm>
            <a:off x="609600" y="6245226"/>
            <a:ext cx="2844800" cy="476251"/>
          </a:xfrm>
          <a:prstGeom prst="rect">
            <a:avLst/>
          </a:prstGeom>
          <a:noFill/>
          <a:ln w="9525">
            <a:noFill/>
            <a:miter lim="800000"/>
            <a:headEnd/>
            <a:tailEnd/>
          </a:ln>
          <a:effectLst/>
        </p:spPr>
        <p:txBody>
          <a:bodyPr/>
          <a:lstStyle/>
          <a:p>
            <a:pPr fontAlgn="base">
              <a:spcBef>
                <a:spcPct val="0"/>
              </a:spcBef>
              <a:spcAft>
                <a:spcPct val="0"/>
              </a:spcAft>
            </a:pPr>
            <a:endParaRPr lang="es-ES" sz="1400">
              <a:solidFill>
                <a:prstClr val="black"/>
              </a:solidFill>
              <a:cs typeface="Arial" charset="0"/>
            </a:endParaRPr>
          </a:p>
        </p:txBody>
      </p:sp>
      <p:sp>
        <p:nvSpPr>
          <p:cNvPr id="17435" name="Rectangle 27"/>
          <p:cNvSpPr>
            <a:spLocks noChangeArrowheads="1"/>
          </p:cNvSpPr>
          <p:nvPr userDrawn="1"/>
        </p:nvSpPr>
        <p:spPr bwMode="auto">
          <a:xfrm>
            <a:off x="4165600" y="6245226"/>
            <a:ext cx="3860800" cy="476251"/>
          </a:xfrm>
          <a:prstGeom prst="rect">
            <a:avLst/>
          </a:prstGeom>
          <a:noFill/>
          <a:ln w="9525">
            <a:noFill/>
            <a:miter lim="800000"/>
            <a:headEnd/>
            <a:tailEnd/>
          </a:ln>
          <a:effectLst/>
        </p:spPr>
        <p:txBody>
          <a:bodyPr/>
          <a:lstStyle/>
          <a:p>
            <a:pPr algn="ctr" fontAlgn="base">
              <a:spcBef>
                <a:spcPct val="0"/>
              </a:spcBef>
              <a:spcAft>
                <a:spcPct val="0"/>
              </a:spcAft>
            </a:pPr>
            <a:endParaRPr lang="es-ES" sz="1400">
              <a:solidFill>
                <a:prstClr val="black"/>
              </a:solidFill>
              <a:cs typeface="Arial" charset="0"/>
            </a:endParaRPr>
          </a:p>
        </p:txBody>
      </p:sp>
      <p:pic>
        <p:nvPicPr>
          <p:cNvPr id="17456" name="Picture 48" descr="bannner 2"/>
          <p:cNvPicPr>
            <a:picLocks noChangeAspect="1" noChangeArrowheads="1"/>
          </p:cNvPicPr>
          <p:nvPr userDrawn="1"/>
        </p:nvPicPr>
        <p:blipFill>
          <a:blip r:embed="rId5" cstate="screen"/>
          <a:srcRect/>
          <a:stretch>
            <a:fillRect/>
          </a:stretch>
        </p:blipFill>
        <p:spPr bwMode="auto">
          <a:xfrm>
            <a:off x="0" y="5722939"/>
            <a:ext cx="12192000" cy="1135063"/>
          </a:xfrm>
          <a:prstGeom prst="rect">
            <a:avLst/>
          </a:prstGeom>
          <a:noFill/>
        </p:spPr>
      </p:pic>
      <p:sp>
        <p:nvSpPr>
          <p:cNvPr id="17458" name="Oval 50"/>
          <p:cNvSpPr>
            <a:spLocks noChangeArrowheads="1"/>
          </p:cNvSpPr>
          <p:nvPr userDrawn="1"/>
        </p:nvSpPr>
        <p:spPr bwMode="auto">
          <a:xfrm>
            <a:off x="289984" y="260352"/>
            <a:ext cx="1056216" cy="792163"/>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pic>
        <p:nvPicPr>
          <p:cNvPr id="17457" name="Picture 49" descr="LOGO ESPE ORIGINAL copia"/>
          <p:cNvPicPr>
            <a:picLocks noChangeAspect="1" noChangeArrowheads="1"/>
          </p:cNvPicPr>
          <p:nvPr userDrawn="1"/>
        </p:nvPicPr>
        <p:blipFill>
          <a:blip r:embed="rId6" cstate="screen"/>
          <a:srcRect/>
          <a:stretch>
            <a:fillRect/>
          </a:stretch>
        </p:blipFill>
        <p:spPr bwMode="auto">
          <a:xfrm>
            <a:off x="-48682" y="15850"/>
            <a:ext cx="3839828" cy="604839"/>
          </a:xfrm>
          <a:prstGeom prst="rect">
            <a:avLst/>
          </a:prstGeom>
          <a:noFill/>
        </p:spPr>
      </p:pic>
    </p:spTree>
    <p:extLst>
      <p:ext uri="{BB962C8B-B14F-4D97-AF65-F5344CB8AC3E}">
        <p14:creationId xmlns:p14="http://schemas.microsoft.com/office/powerpoint/2010/main" val="1881977798"/>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2"/>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937320215"/>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025579397"/>
      </p:ext>
    </p:extLst>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478548742"/>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755743422"/>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612365721"/>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2"/>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122148653"/>
      </p:ext>
    </p:extLst>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6" descr="No hay ninguna descripciÃ³n de la foto disponibl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476" t="6071" r="9854" b="23572"/>
          <a:stretch/>
        </p:blipFill>
        <p:spPr bwMode="auto">
          <a:xfrm>
            <a:off x="0" y="-27384"/>
            <a:ext cx="1103445" cy="730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39969088"/>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1"/>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059304895"/>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330982715"/>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2"/>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837954943"/>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40"/>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937896691"/>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8"/>
          <a:ext cx="12192000" cy="5616575"/>
        </p:xfrm>
        <a:graphic>
          <a:graphicData uri="http://schemas.openxmlformats.org/presentationml/2006/ole">
            <mc:AlternateContent xmlns:mc="http://schemas.openxmlformats.org/markup-compatibility/2006">
              <mc:Choice xmlns:v="urn:schemas-microsoft-com:vml" Requires="v">
                <p:oleObj spid="_x0000_s4120"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8"/>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609600" y="6245226"/>
            <a:ext cx="2844800" cy="476251"/>
          </a:xfrm>
          <a:prstGeom prst="rect">
            <a:avLst/>
          </a:prstGeom>
          <a:noFill/>
          <a:ln w="9525">
            <a:noFill/>
            <a:miter lim="800000"/>
            <a:headEnd/>
            <a:tailEnd/>
          </a:ln>
          <a:effectLst/>
        </p:spPr>
        <p:txBody>
          <a:bodyPr/>
          <a:lstStyle/>
          <a:p>
            <a:pPr fontAlgn="base">
              <a:spcBef>
                <a:spcPct val="0"/>
              </a:spcBef>
              <a:spcAft>
                <a:spcPct val="0"/>
              </a:spcAft>
            </a:pPr>
            <a:endParaRPr lang="es-ES" sz="1400">
              <a:solidFill>
                <a:prstClr val="black"/>
              </a:solidFill>
              <a:cs typeface="Arial" charset="0"/>
            </a:endParaRPr>
          </a:p>
        </p:txBody>
      </p:sp>
      <p:sp>
        <p:nvSpPr>
          <p:cNvPr id="17433" name="Rectangle 25"/>
          <p:cNvSpPr>
            <a:spLocks noChangeArrowheads="1"/>
          </p:cNvSpPr>
          <p:nvPr userDrawn="1"/>
        </p:nvSpPr>
        <p:spPr bwMode="auto">
          <a:xfrm>
            <a:off x="4165600" y="6245226"/>
            <a:ext cx="3860800" cy="476251"/>
          </a:xfrm>
          <a:prstGeom prst="rect">
            <a:avLst/>
          </a:prstGeom>
          <a:noFill/>
          <a:ln w="9525">
            <a:noFill/>
            <a:miter lim="800000"/>
            <a:headEnd/>
            <a:tailEnd/>
          </a:ln>
          <a:effectLst/>
        </p:spPr>
        <p:txBody>
          <a:bodyPr/>
          <a:lstStyle/>
          <a:p>
            <a:pPr algn="ctr" fontAlgn="base">
              <a:spcBef>
                <a:spcPct val="0"/>
              </a:spcBef>
              <a:spcAft>
                <a:spcPct val="0"/>
              </a:spcAft>
            </a:pPr>
            <a:endParaRPr lang="es-ES" sz="1400">
              <a:solidFill>
                <a:prstClr val="black"/>
              </a:solidFill>
              <a:cs typeface="Arial" charset="0"/>
            </a:endParaRPr>
          </a:p>
        </p:txBody>
      </p:sp>
      <p:sp>
        <p:nvSpPr>
          <p:cNvPr id="17434" name="Rectangle 26"/>
          <p:cNvSpPr>
            <a:spLocks noChangeArrowheads="1"/>
          </p:cNvSpPr>
          <p:nvPr userDrawn="1"/>
        </p:nvSpPr>
        <p:spPr bwMode="auto">
          <a:xfrm>
            <a:off x="609600" y="6245226"/>
            <a:ext cx="2844800" cy="476251"/>
          </a:xfrm>
          <a:prstGeom prst="rect">
            <a:avLst/>
          </a:prstGeom>
          <a:noFill/>
          <a:ln w="9525">
            <a:noFill/>
            <a:miter lim="800000"/>
            <a:headEnd/>
            <a:tailEnd/>
          </a:ln>
          <a:effectLst/>
        </p:spPr>
        <p:txBody>
          <a:bodyPr/>
          <a:lstStyle/>
          <a:p>
            <a:pPr fontAlgn="base">
              <a:spcBef>
                <a:spcPct val="0"/>
              </a:spcBef>
              <a:spcAft>
                <a:spcPct val="0"/>
              </a:spcAft>
            </a:pPr>
            <a:endParaRPr lang="es-ES" sz="1400">
              <a:solidFill>
                <a:prstClr val="black"/>
              </a:solidFill>
              <a:cs typeface="Arial" charset="0"/>
            </a:endParaRPr>
          </a:p>
        </p:txBody>
      </p:sp>
      <p:sp>
        <p:nvSpPr>
          <p:cNvPr id="17435" name="Rectangle 27"/>
          <p:cNvSpPr>
            <a:spLocks noChangeArrowheads="1"/>
          </p:cNvSpPr>
          <p:nvPr userDrawn="1"/>
        </p:nvSpPr>
        <p:spPr bwMode="auto">
          <a:xfrm>
            <a:off x="4165600" y="6245226"/>
            <a:ext cx="3860800" cy="476251"/>
          </a:xfrm>
          <a:prstGeom prst="rect">
            <a:avLst/>
          </a:prstGeom>
          <a:noFill/>
          <a:ln w="9525">
            <a:noFill/>
            <a:miter lim="800000"/>
            <a:headEnd/>
            <a:tailEnd/>
          </a:ln>
          <a:effectLst/>
        </p:spPr>
        <p:txBody>
          <a:bodyPr/>
          <a:lstStyle/>
          <a:p>
            <a:pPr algn="ctr" fontAlgn="base">
              <a:spcBef>
                <a:spcPct val="0"/>
              </a:spcBef>
              <a:spcAft>
                <a:spcPct val="0"/>
              </a:spcAft>
            </a:pPr>
            <a:endParaRPr lang="es-ES" sz="1400">
              <a:solidFill>
                <a:prstClr val="black"/>
              </a:solidFill>
              <a:cs typeface="Arial" charset="0"/>
            </a:endParaRPr>
          </a:p>
        </p:txBody>
      </p:sp>
      <p:pic>
        <p:nvPicPr>
          <p:cNvPr id="17456" name="Picture 48" descr="bannner 2"/>
          <p:cNvPicPr>
            <a:picLocks noChangeAspect="1" noChangeArrowheads="1"/>
          </p:cNvPicPr>
          <p:nvPr userDrawn="1"/>
        </p:nvPicPr>
        <p:blipFill>
          <a:blip r:embed="rId5" cstate="screen"/>
          <a:srcRect/>
          <a:stretch>
            <a:fillRect/>
          </a:stretch>
        </p:blipFill>
        <p:spPr bwMode="auto">
          <a:xfrm>
            <a:off x="0" y="5722939"/>
            <a:ext cx="12192000" cy="1135063"/>
          </a:xfrm>
          <a:prstGeom prst="rect">
            <a:avLst/>
          </a:prstGeom>
          <a:noFill/>
        </p:spPr>
      </p:pic>
      <p:sp>
        <p:nvSpPr>
          <p:cNvPr id="17458" name="Oval 50"/>
          <p:cNvSpPr>
            <a:spLocks noChangeArrowheads="1"/>
          </p:cNvSpPr>
          <p:nvPr userDrawn="1"/>
        </p:nvSpPr>
        <p:spPr bwMode="auto">
          <a:xfrm>
            <a:off x="289984" y="260352"/>
            <a:ext cx="1056216" cy="792163"/>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pic>
        <p:nvPicPr>
          <p:cNvPr id="17457" name="Picture 49" descr="LOGO ESPE ORIGINAL copia"/>
          <p:cNvPicPr>
            <a:picLocks noChangeAspect="1" noChangeArrowheads="1"/>
          </p:cNvPicPr>
          <p:nvPr userDrawn="1"/>
        </p:nvPicPr>
        <p:blipFill>
          <a:blip r:embed="rId6" cstate="screen"/>
          <a:srcRect/>
          <a:stretch>
            <a:fillRect/>
          </a:stretch>
        </p:blipFill>
        <p:spPr bwMode="auto">
          <a:xfrm>
            <a:off x="-48682" y="15850"/>
            <a:ext cx="3839828" cy="604839"/>
          </a:xfrm>
          <a:prstGeom prst="rect">
            <a:avLst/>
          </a:prstGeom>
          <a:noFill/>
        </p:spPr>
      </p:pic>
    </p:spTree>
    <p:extLst>
      <p:ext uri="{BB962C8B-B14F-4D97-AF65-F5344CB8AC3E}">
        <p14:creationId xmlns:p14="http://schemas.microsoft.com/office/powerpoint/2010/main" val="624735709"/>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2"/>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280934113"/>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844304138"/>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444225132"/>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467916703"/>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15496725"/>
      </p:ext>
    </p:extLst>
  </p:cSld>
  <p:clrMapOvr>
    <a:masterClrMapping/>
  </p:clrMapOvr>
  <p:transition spd="med">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455443580"/>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6" descr="No hay ninguna descripciÃ³n de la foto disponibl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476" t="6071" r="9854" b="23572"/>
          <a:stretch/>
        </p:blipFill>
        <p:spPr bwMode="auto">
          <a:xfrm>
            <a:off x="0" y="-27384"/>
            <a:ext cx="1103445" cy="730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3130982"/>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1"/>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607977723"/>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1"/>
            <a:ext cx="7315200" cy="566739"/>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615222788"/>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2"/>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742852651"/>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40"/>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502170785"/>
      </p:ext>
    </p:extLst>
  </p:cSld>
  <p:clrMapOvr>
    <a:masterClrMapping/>
  </p:clrMapOvr>
  <p:transition spd="med">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192559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b="1">
                <a:solidFill>
                  <a:schemeClr val="tx1"/>
                </a:solidFill>
              </a:defRPr>
            </a:lvl1p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632221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b="1">
                <a:solidFill>
                  <a:schemeClr val="tx1"/>
                </a:solidFill>
              </a:defRPr>
            </a:lvl1p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3098911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00094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83197881"/>
      </p:ext>
    </p:extLst>
  </p:cSld>
  <p:clrMapOvr>
    <a:masterClrMapping/>
  </p:clrMapOvr>
  <p:transition spd="med">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endParaRPr lang="es-EC">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C">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07685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endParaRPr lang="es-EC">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C">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096881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C">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C">
              <a:solidFill>
                <a:prstClr val="black">
                  <a:tint val="75000"/>
                </a:prstClr>
              </a:solidFill>
            </a:endParaRPr>
          </a:p>
        </p:txBody>
      </p:sp>
      <p:sp>
        <p:nvSpPr>
          <p:cNvPr id="4" name="Marcador de número de diapositiva 3"/>
          <p:cNvSpPr>
            <a:spLocks noGrp="1"/>
          </p:cNvSpPr>
          <p:nvPr>
            <p:ph type="sldNum" sz="quarter" idx="12"/>
          </p:nvPr>
        </p:nvSpPr>
        <p:spPr/>
        <p:txBody>
          <a:bodyPr/>
          <a:lstStyle>
            <a:lvl1pPr>
              <a:defRPr b="1">
                <a:solidFill>
                  <a:schemeClr val="tx1"/>
                </a:solidFill>
              </a:defRPr>
            </a:lvl1p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631718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671194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6674270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559534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b="1">
                <a:solidFill>
                  <a:schemeClr val="tx1"/>
                </a:solidFill>
              </a:defRPr>
            </a:lvl1p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688506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70"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746788511"/>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782884899"/>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6" descr="No hay ninguna descripciÃ³n de la foto disponibl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476" t="6071" r="9854" b="23572"/>
          <a:stretch/>
        </p:blipFill>
        <p:spPr bwMode="auto">
          <a:xfrm>
            <a:off x="0" y="-27384"/>
            <a:ext cx="1103445" cy="730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813028"/>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1"/>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081758528"/>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C:\Users\PC\AppData\Local\Microsoft\Windows\Temporary Internet Files\Content.IE5\9MTM4X7M\Presentacion 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2013" y="-387424"/>
            <a:ext cx="12672697" cy="3059491"/>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dirty="0">
              <a:solidFill>
                <a:prstClr val="black">
                  <a:tint val="75000"/>
                </a:prstClr>
              </a:solidFill>
            </a:endParaRP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dirty="0">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7CD7E6-C8DD-4CD2-9394-895D41492344}"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388750211"/>
      </p:ext>
    </p:extLst>
  </p:cSld>
  <p:clrMap bg1="lt1" tx1="dk1" bg2="lt2" tx2="dk2" accent1="accent1" accent2="accent2" accent3="accent3" accent4="accent4" accent5="accent5" accent6="accent6" hlink="hlink" folHlink="folHlink"/>
  <p:sldLayoutIdLst>
    <p:sldLayoutId id="2147483697" r:id="rId1"/>
  </p:sldLayoutIdLst>
  <p:transition spd="slow">
    <p:cover dir="d"/>
  </p:transition>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2"/>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sp>
        <p:nvSpPr>
          <p:cNvPr id="1045" name="Rectangle 21"/>
          <p:cNvSpPr>
            <a:spLocks noChangeArrowheads="1"/>
          </p:cNvSpPr>
          <p:nvPr userDrawn="1"/>
        </p:nvSpPr>
        <p:spPr bwMode="auto">
          <a:xfrm rot="10800000">
            <a:off x="3"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sp>
        <p:nvSpPr>
          <p:cNvPr id="1047" name="Line 23"/>
          <p:cNvSpPr>
            <a:spLocks noChangeShapeType="1"/>
          </p:cNvSpPr>
          <p:nvPr userDrawn="1"/>
        </p:nvSpPr>
        <p:spPr bwMode="auto">
          <a:xfrm rot="10800000" flipH="1">
            <a:off x="33870" y="6296025"/>
            <a:ext cx="8879417" cy="0"/>
          </a:xfrm>
          <a:prstGeom prst="line">
            <a:avLst/>
          </a:prstGeom>
          <a:noFill/>
          <a:ln w="38100">
            <a:solidFill>
              <a:srgbClr val="FF0000"/>
            </a:solidFill>
            <a:round/>
            <a:headEnd/>
            <a:tailEnd/>
          </a:ln>
          <a:effectLst/>
        </p:spPr>
        <p:txBody>
          <a:bodyPr/>
          <a:lstStyle/>
          <a:p>
            <a:pPr fontAlgn="base">
              <a:spcBef>
                <a:spcPct val="0"/>
              </a:spcBef>
              <a:spcAft>
                <a:spcPct val="0"/>
              </a:spcAft>
            </a:pPr>
            <a:endParaRPr lang="es-EC" sz="1800">
              <a:solidFill>
                <a:prstClr val="black"/>
              </a:solidFill>
              <a:cs typeface="Arial" charset="0"/>
            </a:endParaRPr>
          </a:p>
        </p:txBody>
      </p:sp>
      <p:sp>
        <p:nvSpPr>
          <p:cNvPr id="1048" name="Line 24"/>
          <p:cNvSpPr>
            <a:spLocks noChangeShapeType="1"/>
          </p:cNvSpPr>
          <p:nvPr userDrawn="1"/>
        </p:nvSpPr>
        <p:spPr bwMode="auto">
          <a:xfrm rot="10800000" flipH="1">
            <a:off x="33870" y="6245225"/>
            <a:ext cx="8879417" cy="0"/>
          </a:xfrm>
          <a:prstGeom prst="line">
            <a:avLst/>
          </a:prstGeom>
          <a:noFill/>
          <a:ln w="38100">
            <a:solidFill>
              <a:srgbClr val="006600"/>
            </a:solidFill>
            <a:round/>
            <a:headEnd/>
            <a:tailEnd/>
          </a:ln>
          <a:effectLst/>
        </p:spPr>
        <p:txBody>
          <a:bodyPr/>
          <a:lstStyle/>
          <a:p>
            <a:pPr fontAlgn="base">
              <a:spcBef>
                <a:spcPct val="0"/>
              </a:spcBef>
              <a:spcAft>
                <a:spcPct val="0"/>
              </a:spcAft>
            </a:pPr>
            <a:endParaRPr lang="es-EC" sz="1800">
              <a:solidFill>
                <a:prstClr val="black"/>
              </a:solidFill>
              <a:cs typeface="Arial" charset="0"/>
            </a:endParaRPr>
          </a:p>
        </p:txBody>
      </p:sp>
      <p:pic>
        <p:nvPicPr>
          <p:cNvPr id="1050" name="Picture 26" descr="LOGO ESPE ORIGINAL copia"/>
          <p:cNvPicPr>
            <a:picLocks noChangeAspect="1" noChangeArrowheads="1"/>
          </p:cNvPicPr>
          <p:nvPr userDrawn="1"/>
        </p:nvPicPr>
        <p:blipFill>
          <a:blip r:embed="rId13" cstate="screen"/>
          <a:srcRect/>
          <a:stretch>
            <a:fillRect/>
          </a:stretch>
        </p:blipFill>
        <p:spPr bwMode="auto">
          <a:xfrm>
            <a:off x="8976784" y="5949951"/>
            <a:ext cx="3073400" cy="636588"/>
          </a:xfrm>
          <a:prstGeom prst="rect">
            <a:avLst/>
          </a:prstGeom>
          <a:noFill/>
        </p:spPr>
      </p:pic>
    </p:spTree>
    <p:extLst>
      <p:ext uri="{BB962C8B-B14F-4D97-AF65-F5344CB8AC3E}">
        <p14:creationId xmlns:p14="http://schemas.microsoft.com/office/powerpoint/2010/main" val="17624061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med">
    <p:fade thruBlk="1"/>
  </p:transition>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2"/>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sp>
        <p:nvSpPr>
          <p:cNvPr id="1045" name="Rectangle 21"/>
          <p:cNvSpPr>
            <a:spLocks noChangeArrowheads="1"/>
          </p:cNvSpPr>
          <p:nvPr userDrawn="1"/>
        </p:nvSpPr>
        <p:spPr bwMode="auto">
          <a:xfrm rot="10800000">
            <a:off x="3"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sp>
        <p:nvSpPr>
          <p:cNvPr id="1047" name="Line 23"/>
          <p:cNvSpPr>
            <a:spLocks noChangeShapeType="1"/>
          </p:cNvSpPr>
          <p:nvPr userDrawn="1"/>
        </p:nvSpPr>
        <p:spPr bwMode="auto">
          <a:xfrm rot="10800000" flipH="1">
            <a:off x="33870" y="6296025"/>
            <a:ext cx="8879417" cy="0"/>
          </a:xfrm>
          <a:prstGeom prst="line">
            <a:avLst/>
          </a:prstGeom>
          <a:noFill/>
          <a:ln w="38100">
            <a:solidFill>
              <a:srgbClr val="FF0000"/>
            </a:solidFill>
            <a:round/>
            <a:headEnd/>
            <a:tailEnd/>
          </a:ln>
          <a:effectLst/>
        </p:spPr>
        <p:txBody>
          <a:bodyPr/>
          <a:lstStyle/>
          <a:p>
            <a:pPr fontAlgn="base">
              <a:spcBef>
                <a:spcPct val="0"/>
              </a:spcBef>
              <a:spcAft>
                <a:spcPct val="0"/>
              </a:spcAft>
            </a:pPr>
            <a:endParaRPr lang="es-EC" sz="1800">
              <a:solidFill>
                <a:prstClr val="black"/>
              </a:solidFill>
              <a:cs typeface="Arial" charset="0"/>
            </a:endParaRPr>
          </a:p>
        </p:txBody>
      </p:sp>
      <p:sp>
        <p:nvSpPr>
          <p:cNvPr id="1048" name="Line 24"/>
          <p:cNvSpPr>
            <a:spLocks noChangeShapeType="1"/>
          </p:cNvSpPr>
          <p:nvPr userDrawn="1"/>
        </p:nvSpPr>
        <p:spPr bwMode="auto">
          <a:xfrm rot="10800000" flipH="1">
            <a:off x="33870" y="6245225"/>
            <a:ext cx="8879417" cy="0"/>
          </a:xfrm>
          <a:prstGeom prst="line">
            <a:avLst/>
          </a:prstGeom>
          <a:noFill/>
          <a:ln w="38100">
            <a:solidFill>
              <a:srgbClr val="006600"/>
            </a:solidFill>
            <a:round/>
            <a:headEnd/>
            <a:tailEnd/>
          </a:ln>
          <a:effectLst/>
        </p:spPr>
        <p:txBody>
          <a:bodyPr/>
          <a:lstStyle/>
          <a:p>
            <a:pPr fontAlgn="base">
              <a:spcBef>
                <a:spcPct val="0"/>
              </a:spcBef>
              <a:spcAft>
                <a:spcPct val="0"/>
              </a:spcAft>
            </a:pPr>
            <a:endParaRPr lang="es-EC" sz="1800">
              <a:solidFill>
                <a:prstClr val="black"/>
              </a:solidFill>
              <a:cs typeface="Arial" charset="0"/>
            </a:endParaRPr>
          </a:p>
        </p:txBody>
      </p:sp>
      <p:pic>
        <p:nvPicPr>
          <p:cNvPr id="1050" name="Picture 26" descr="LOGO ESPE ORIGINAL copia"/>
          <p:cNvPicPr>
            <a:picLocks noChangeAspect="1" noChangeArrowheads="1"/>
          </p:cNvPicPr>
          <p:nvPr userDrawn="1"/>
        </p:nvPicPr>
        <p:blipFill>
          <a:blip r:embed="rId13" cstate="screen"/>
          <a:srcRect/>
          <a:stretch>
            <a:fillRect/>
          </a:stretch>
        </p:blipFill>
        <p:spPr bwMode="auto">
          <a:xfrm>
            <a:off x="8976784" y="5949951"/>
            <a:ext cx="3073400" cy="636588"/>
          </a:xfrm>
          <a:prstGeom prst="rect">
            <a:avLst/>
          </a:prstGeom>
          <a:noFill/>
        </p:spPr>
      </p:pic>
    </p:spTree>
    <p:extLst>
      <p:ext uri="{BB962C8B-B14F-4D97-AF65-F5344CB8AC3E}">
        <p14:creationId xmlns:p14="http://schemas.microsoft.com/office/powerpoint/2010/main" val="14149877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med">
    <p:fade thruBlk="1"/>
  </p:transition>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2"/>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sp>
        <p:nvSpPr>
          <p:cNvPr id="1045" name="Rectangle 21"/>
          <p:cNvSpPr>
            <a:spLocks noChangeArrowheads="1"/>
          </p:cNvSpPr>
          <p:nvPr userDrawn="1"/>
        </p:nvSpPr>
        <p:spPr bwMode="auto">
          <a:xfrm rot="10800000">
            <a:off x="3"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sp>
        <p:nvSpPr>
          <p:cNvPr id="1047" name="Line 23"/>
          <p:cNvSpPr>
            <a:spLocks noChangeShapeType="1"/>
          </p:cNvSpPr>
          <p:nvPr userDrawn="1"/>
        </p:nvSpPr>
        <p:spPr bwMode="auto">
          <a:xfrm rot="10800000" flipH="1">
            <a:off x="33870" y="6296025"/>
            <a:ext cx="8879417" cy="0"/>
          </a:xfrm>
          <a:prstGeom prst="line">
            <a:avLst/>
          </a:prstGeom>
          <a:noFill/>
          <a:ln w="38100">
            <a:solidFill>
              <a:srgbClr val="FF0000"/>
            </a:solidFill>
            <a:round/>
            <a:headEnd/>
            <a:tailEnd/>
          </a:ln>
          <a:effectLst/>
        </p:spPr>
        <p:txBody>
          <a:bodyPr/>
          <a:lstStyle/>
          <a:p>
            <a:pPr fontAlgn="base">
              <a:spcBef>
                <a:spcPct val="0"/>
              </a:spcBef>
              <a:spcAft>
                <a:spcPct val="0"/>
              </a:spcAft>
            </a:pPr>
            <a:endParaRPr lang="es-EC" sz="1800">
              <a:solidFill>
                <a:prstClr val="black"/>
              </a:solidFill>
              <a:cs typeface="Arial" charset="0"/>
            </a:endParaRPr>
          </a:p>
        </p:txBody>
      </p:sp>
      <p:sp>
        <p:nvSpPr>
          <p:cNvPr id="1048" name="Line 24"/>
          <p:cNvSpPr>
            <a:spLocks noChangeShapeType="1"/>
          </p:cNvSpPr>
          <p:nvPr userDrawn="1"/>
        </p:nvSpPr>
        <p:spPr bwMode="auto">
          <a:xfrm rot="10800000" flipH="1">
            <a:off x="33870" y="6245225"/>
            <a:ext cx="8879417" cy="0"/>
          </a:xfrm>
          <a:prstGeom prst="line">
            <a:avLst/>
          </a:prstGeom>
          <a:noFill/>
          <a:ln w="38100">
            <a:solidFill>
              <a:srgbClr val="006600"/>
            </a:solidFill>
            <a:round/>
            <a:headEnd/>
            <a:tailEnd/>
          </a:ln>
          <a:effectLst/>
        </p:spPr>
        <p:txBody>
          <a:bodyPr/>
          <a:lstStyle/>
          <a:p>
            <a:pPr fontAlgn="base">
              <a:spcBef>
                <a:spcPct val="0"/>
              </a:spcBef>
              <a:spcAft>
                <a:spcPct val="0"/>
              </a:spcAft>
            </a:pPr>
            <a:endParaRPr lang="es-EC" sz="1800">
              <a:solidFill>
                <a:prstClr val="black"/>
              </a:solidFill>
              <a:cs typeface="Arial" charset="0"/>
            </a:endParaRPr>
          </a:p>
        </p:txBody>
      </p:sp>
      <p:pic>
        <p:nvPicPr>
          <p:cNvPr id="1050" name="Picture 26" descr="LOGO ESPE ORIGINAL copia"/>
          <p:cNvPicPr>
            <a:picLocks noChangeAspect="1" noChangeArrowheads="1"/>
          </p:cNvPicPr>
          <p:nvPr userDrawn="1"/>
        </p:nvPicPr>
        <p:blipFill>
          <a:blip r:embed="rId13" cstate="screen"/>
          <a:srcRect/>
          <a:stretch>
            <a:fillRect/>
          </a:stretch>
        </p:blipFill>
        <p:spPr bwMode="auto">
          <a:xfrm>
            <a:off x="8976784" y="5949951"/>
            <a:ext cx="3073400" cy="636588"/>
          </a:xfrm>
          <a:prstGeom prst="rect">
            <a:avLst/>
          </a:prstGeom>
          <a:noFill/>
        </p:spPr>
      </p:pic>
    </p:spTree>
    <p:extLst>
      <p:ext uri="{BB962C8B-B14F-4D97-AF65-F5344CB8AC3E}">
        <p14:creationId xmlns:p14="http://schemas.microsoft.com/office/powerpoint/2010/main" val="200381559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spd="med">
    <p:fade thruBlk="1"/>
  </p:transition>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2"/>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sp>
        <p:nvSpPr>
          <p:cNvPr id="1045" name="Rectangle 21"/>
          <p:cNvSpPr>
            <a:spLocks noChangeArrowheads="1"/>
          </p:cNvSpPr>
          <p:nvPr userDrawn="1"/>
        </p:nvSpPr>
        <p:spPr bwMode="auto">
          <a:xfrm rot="10800000">
            <a:off x="3"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fontAlgn="base">
              <a:spcBef>
                <a:spcPct val="0"/>
              </a:spcBef>
              <a:spcAft>
                <a:spcPct val="0"/>
              </a:spcAft>
            </a:pPr>
            <a:endParaRPr lang="es-EC" sz="1800">
              <a:solidFill>
                <a:prstClr val="black"/>
              </a:solidFill>
              <a:cs typeface="Arial" charset="0"/>
            </a:endParaRPr>
          </a:p>
        </p:txBody>
      </p:sp>
      <p:sp>
        <p:nvSpPr>
          <p:cNvPr id="1047" name="Line 23"/>
          <p:cNvSpPr>
            <a:spLocks noChangeShapeType="1"/>
          </p:cNvSpPr>
          <p:nvPr userDrawn="1"/>
        </p:nvSpPr>
        <p:spPr bwMode="auto">
          <a:xfrm rot="10800000" flipH="1">
            <a:off x="33870" y="6296025"/>
            <a:ext cx="8879417" cy="0"/>
          </a:xfrm>
          <a:prstGeom prst="line">
            <a:avLst/>
          </a:prstGeom>
          <a:noFill/>
          <a:ln w="38100">
            <a:solidFill>
              <a:srgbClr val="FF0000"/>
            </a:solidFill>
            <a:round/>
            <a:headEnd/>
            <a:tailEnd/>
          </a:ln>
          <a:effectLst/>
        </p:spPr>
        <p:txBody>
          <a:bodyPr/>
          <a:lstStyle/>
          <a:p>
            <a:pPr fontAlgn="base">
              <a:spcBef>
                <a:spcPct val="0"/>
              </a:spcBef>
              <a:spcAft>
                <a:spcPct val="0"/>
              </a:spcAft>
            </a:pPr>
            <a:endParaRPr lang="es-EC" sz="1800">
              <a:solidFill>
                <a:prstClr val="black"/>
              </a:solidFill>
              <a:cs typeface="Arial" charset="0"/>
            </a:endParaRPr>
          </a:p>
        </p:txBody>
      </p:sp>
      <p:sp>
        <p:nvSpPr>
          <p:cNvPr id="1048" name="Line 24"/>
          <p:cNvSpPr>
            <a:spLocks noChangeShapeType="1"/>
          </p:cNvSpPr>
          <p:nvPr userDrawn="1"/>
        </p:nvSpPr>
        <p:spPr bwMode="auto">
          <a:xfrm rot="10800000" flipH="1">
            <a:off x="33870" y="6245225"/>
            <a:ext cx="8879417" cy="0"/>
          </a:xfrm>
          <a:prstGeom prst="line">
            <a:avLst/>
          </a:prstGeom>
          <a:noFill/>
          <a:ln w="38100">
            <a:solidFill>
              <a:srgbClr val="006600"/>
            </a:solidFill>
            <a:round/>
            <a:headEnd/>
            <a:tailEnd/>
          </a:ln>
          <a:effectLst/>
        </p:spPr>
        <p:txBody>
          <a:bodyPr/>
          <a:lstStyle/>
          <a:p>
            <a:pPr fontAlgn="base">
              <a:spcBef>
                <a:spcPct val="0"/>
              </a:spcBef>
              <a:spcAft>
                <a:spcPct val="0"/>
              </a:spcAft>
            </a:pPr>
            <a:endParaRPr lang="es-EC" sz="1800">
              <a:solidFill>
                <a:prstClr val="black"/>
              </a:solidFill>
              <a:cs typeface="Arial" charset="0"/>
            </a:endParaRPr>
          </a:p>
        </p:txBody>
      </p:sp>
      <p:pic>
        <p:nvPicPr>
          <p:cNvPr id="1050" name="Picture 26" descr="LOGO ESPE ORIGINAL copia"/>
          <p:cNvPicPr>
            <a:picLocks noChangeAspect="1" noChangeArrowheads="1"/>
          </p:cNvPicPr>
          <p:nvPr userDrawn="1"/>
        </p:nvPicPr>
        <p:blipFill>
          <a:blip r:embed="rId13" cstate="screen"/>
          <a:srcRect/>
          <a:stretch>
            <a:fillRect/>
          </a:stretch>
        </p:blipFill>
        <p:spPr bwMode="auto">
          <a:xfrm>
            <a:off x="8976784" y="5949951"/>
            <a:ext cx="3073400" cy="636588"/>
          </a:xfrm>
          <a:prstGeom prst="rect">
            <a:avLst/>
          </a:prstGeom>
          <a:noFill/>
        </p:spPr>
      </p:pic>
    </p:spTree>
    <p:extLst>
      <p:ext uri="{BB962C8B-B14F-4D97-AF65-F5344CB8AC3E}">
        <p14:creationId xmlns:p14="http://schemas.microsoft.com/office/powerpoint/2010/main" val="341142292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spd="med">
    <p:fade thruBlk="1"/>
  </p:transition>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C">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fld id="{8CC96414-F06B-4425-AA9A-D2F6C1321D1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31223411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8.xml"/><Relationship Id="rId4" Type="http://schemas.openxmlformats.org/officeDocument/2006/relationships/image" Target="../media/image65.emf"/></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6.emf"/><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gif"/><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30.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6.png"/><Relationship Id="rId7" Type="http://schemas.openxmlformats.org/officeDocument/2006/relationships/image" Target="../media/image16.png"/><Relationship Id="rId12"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78.png"/><Relationship Id="rId5" Type="http://schemas.openxmlformats.org/officeDocument/2006/relationships/image" Target="../media/image14.png"/><Relationship Id="rId10" Type="http://schemas.openxmlformats.org/officeDocument/2006/relationships/image" Target="../media/image77.png"/><Relationship Id="rId4" Type="http://schemas.openxmlformats.org/officeDocument/2006/relationships/image" Target="../media/image13.png"/><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50.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1.png"/><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g"/><Relationship Id="rId12" Type="http://schemas.openxmlformats.org/officeDocument/2006/relationships/image" Target="../media/image33.gif"/><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8534400" y="6356351"/>
            <a:ext cx="2133600" cy="365125"/>
          </a:xfrm>
          <a:prstGeom prst="rect">
            <a:avLst/>
          </a:prstGeom>
        </p:spPr>
        <p:txBody>
          <a:bodyPr/>
          <a:lstStyle/>
          <a:p>
            <a:pPr fontAlgn="base">
              <a:spcBef>
                <a:spcPct val="0"/>
              </a:spcBef>
              <a:spcAft>
                <a:spcPct val="0"/>
              </a:spcAft>
            </a:pPr>
            <a:fld id="{B8E02949-4CF0-41F9-868E-9DB81E933003}" type="slidenum">
              <a:rPr lang="es-EC" sz="1400">
                <a:solidFill>
                  <a:prstClr val="black"/>
                </a:solidFill>
                <a:cs typeface="Arial" charset="0"/>
              </a:rPr>
              <a:pPr fontAlgn="base">
                <a:spcBef>
                  <a:spcPct val="0"/>
                </a:spcBef>
                <a:spcAft>
                  <a:spcPct val="0"/>
                </a:spcAft>
              </a:pPr>
              <a:t>1</a:t>
            </a:fld>
            <a:endParaRPr lang="es-EC" sz="1400" dirty="0">
              <a:solidFill>
                <a:prstClr val="black"/>
              </a:solidFill>
              <a:cs typeface="Arial" charset="0"/>
            </a:endParaRPr>
          </a:p>
        </p:txBody>
      </p:sp>
      <p:sp>
        <p:nvSpPr>
          <p:cNvPr id="7" name="1 Título"/>
          <p:cNvSpPr txBox="1">
            <a:spLocks/>
          </p:cNvSpPr>
          <p:nvPr/>
        </p:nvSpPr>
        <p:spPr>
          <a:xfrm>
            <a:off x="3018706" y="1547806"/>
            <a:ext cx="7149480" cy="63894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s-EC" kern="0" dirty="0">
                <a:solidFill>
                  <a:srgbClr val="336600"/>
                </a:solidFill>
              </a:rPr>
              <a:t>DEFENSA DE TESIS</a:t>
            </a:r>
            <a:endParaRPr lang="es-EC" kern="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3337" y="182295"/>
            <a:ext cx="5184014"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p:cNvSpPr txBox="1"/>
          <p:nvPr/>
        </p:nvSpPr>
        <p:spPr>
          <a:xfrm>
            <a:off x="3954810" y="4763072"/>
            <a:ext cx="6213376" cy="677108"/>
          </a:xfrm>
          <a:prstGeom prst="rect">
            <a:avLst/>
          </a:prstGeom>
          <a:noFill/>
        </p:spPr>
        <p:txBody>
          <a:bodyPr wrap="square" rtlCol="0">
            <a:spAutoFit/>
          </a:bodyPr>
          <a:lstStyle/>
          <a:p>
            <a:pPr fontAlgn="base">
              <a:spcBef>
                <a:spcPct val="0"/>
              </a:spcBef>
              <a:spcAft>
                <a:spcPct val="0"/>
              </a:spcAft>
            </a:pPr>
            <a:r>
              <a:rPr lang="es-EC" sz="2000" dirty="0">
                <a:solidFill>
                  <a:prstClr val="black"/>
                </a:solidFill>
                <a:cs typeface="Arial" charset="0"/>
              </a:rPr>
              <a:t>AUTORES:</a:t>
            </a:r>
            <a:r>
              <a:rPr lang="es-EC" dirty="0">
                <a:solidFill>
                  <a:prstClr val="black"/>
                </a:solidFill>
                <a:cs typeface="Arial" charset="0"/>
              </a:rPr>
              <a:t> </a:t>
            </a:r>
            <a:r>
              <a:rPr lang="es-EC" b="1" i="1" dirty="0">
                <a:solidFill>
                  <a:prstClr val="black"/>
                </a:solidFill>
                <a:cs typeface="Arial" charset="0"/>
              </a:rPr>
              <a:t>JORGE ENRIQUE LOPEZ LARA</a:t>
            </a:r>
          </a:p>
          <a:p>
            <a:pPr fontAlgn="base">
              <a:spcBef>
                <a:spcPct val="0"/>
              </a:spcBef>
              <a:spcAft>
                <a:spcPct val="0"/>
              </a:spcAft>
            </a:pPr>
            <a:r>
              <a:rPr lang="es-EC" b="1" i="1" dirty="0">
                <a:solidFill>
                  <a:prstClr val="black"/>
                </a:solidFill>
                <a:cs typeface="Arial" charset="0"/>
              </a:rPr>
              <a:t>                      FRANCISCO RICARDO VARAS MEDINA</a:t>
            </a:r>
          </a:p>
        </p:txBody>
      </p:sp>
      <p:sp>
        <p:nvSpPr>
          <p:cNvPr id="9" name="Rectángulo 8"/>
          <p:cNvSpPr/>
          <p:nvPr/>
        </p:nvSpPr>
        <p:spPr>
          <a:xfrm>
            <a:off x="2150771" y="2325363"/>
            <a:ext cx="9247031" cy="1815882"/>
          </a:xfrm>
          <a:prstGeom prst="rect">
            <a:avLst/>
          </a:prstGeom>
          <a:ln>
            <a:solidFill>
              <a:srgbClr val="FFFF00"/>
            </a:solidFill>
          </a:ln>
        </p:spPr>
        <p:txBody>
          <a:bodyPr wrap="square">
            <a:spAutoFit/>
          </a:bodyPr>
          <a:lstStyle/>
          <a:p>
            <a:pPr algn="just"/>
            <a:r>
              <a:rPr lang="es-ES" sz="2800" b="1" i="1" dirty="0">
                <a:solidFill>
                  <a:prstClr val="black"/>
                </a:solidFill>
                <a:effectLst>
                  <a:outerShdw blurRad="38100" dist="38100" dir="2700000" algn="tl">
                    <a:srgbClr val="000000">
                      <a:alpha val="43137"/>
                    </a:srgbClr>
                  </a:outerShdw>
                </a:effectLst>
                <a:latin typeface="Arial Narrow" panose="020B0606020202030204" pitchFamily="34" charset="0"/>
                <a:cs typeface="Arial" charset="0"/>
              </a:rPr>
              <a:t>Incidencia de las capacidades logísticas de los Subcomandos de Guardacostas en las operaciones del control del área marítima. Diseño de un plan de fortalecimiento de los Subcomandos de Guardacostas.</a:t>
            </a:r>
          </a:p>
        </p:txBody>
      </p:sp>
    </p:spTree>
    <p:extLst>
      <p:ext uri="{BB962C8B-B14F-4D97-AF65-F5344CB8AC3E}">
        <p14:creationId xmlns:p14="http://schemas.microsoft.com/office/powerpoint/2010/main" val="34459739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849139" y="6492875"/>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10</a:t>
            </a:fld>
            <a:endParaRPr lang="es-EC" sz="1600" dirty="0">
              <a:solidFill>
                <a:prstClr val="black"/>
              </a:solidFill>
              <a:latin typeface="Calibri" panose="020F0502020204030204"/>
            </a:endParaRPr>
          </a:p>
        </p:txBody>
      </p:sp>
      <p:sp>
        <p:nvSpPr>
          <p:cNvPr id="7" name="CuadroTexto 6"/>
          <p:cNvSpPr txBox="1"/>
          <p:nvPr/>
        </p:nvSpPr>
        <p:spPr>
          <a:xfrm>
            <a:off x="4068886" y="151658"/>
            <a:ext cx="3968907"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2.- MARCO REFERENCIAL </a:t>
            </a:r>
          </a:p>
        </p:txBody>
      </p:sp>
      <p:pic>
        <p:nvPicPr>
          <p:cNvPr id="12" name="Imagen 11" descr="C:\AGUENA\CONFERENCIA\0ad5a398-7c2c-42d4-bc3e-4f436ab5944c.jpg"/>
          <p:cNvPicPr/>
          <p:nvPr/>
        </p:nvPicPr>
        <p:blipFill>
          <a:blip r:embed="rId2">
            <a:extLst>
              <a:ext uri="{28A0092B-C50C-407E-A947-70E740481C1C}">
                <a14:useLocalDpi xmlns:a14="http://schemas.microsoft.com/office/drawing/2010/main" val="0"/>
              </a:ext>
            </a:extLst>
          </a:blip>
          <a:srcRect/>
          <a:stretch>
            <a:fillRect/>
          </a:stretch>
        </p:blipFill>
        <p:spPr bwMode="auto">
          <a:xfrm>
            <a:off x="0" y="785611"/>
            <a:ext cx="12028868" cy="5228823"/>
          </a:xfrm>
          <a:prstGeom prst="rect">
            <a:avLst/>
          </a:prstGeom>
          <a:noFill/>
          <a:ln>
            <a:noFill/>
          </a:ln>
        </p:spPr>
      </p:pic>
      <p:pic>
        <p:nvPicPr>
          <p:cNvPr id="13" name="Imagen 12"/>
          <p:cNvPicPr>
            <a:picLocks noChangeAspect="1"/>
          </p:cNvPicPr>
          <p:nvPr/>
        </p:nvPicPr>
        <p:blipFill>
          <a:blip r:embed="rId3"/>
          <a:stretch>
            <a:fillRect/>
          </a:stretch>
        </p:blipFill>
        <p:spPr>
          <a:xfrm>
            <a:off x="6364377" y="3451763"/>
            <a:ext cx="5827623" cy="2673404"/>
          </a:xfrm>
          <a:prstGeom prst="rect">
            <a:avLst/>
          </a:prstGeom>
        </p:spPr>
      </p:pic>
    </p:spTree>
    <p:extLst>
      <p:ext uri="{BB962C8B-B14F-4D97-AF65-F5344CB8AC3E}">
        <p14:creationId xmlns:p14="http://schemas.microsoft.com/office/powerpoint/2010/main" val="2466349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610600" y="6462366"/>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11</a:t>
            </a:fld>
            <a:endParaRPr lang="es-EC" sz="1600" dirty="0">
              <a:solidFill>
                <a:prstClr val="black"/>
              </a:solidFill>
              <a:latin typeface="Calibri" panose="020F0502020204030204"/>
            </a:endParaRPr>
          </a:p>
        </p:txBody>
      </p:sp>
      <p:sp>
        <p:nvSpPr>
          <p:cNvPr id="6" name="CuadroTexto 5"/>
          <p:cNvSpPr txBox="1"/>
          <p:nvPr/>
        </p:nvSpPr>
        <p:spPr>
          <a:xfrm>
            <a:off x="4068886" y="151658"/>
            <a:ext cx="3968907"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2.- MARCO REFERENCIAL </a:t>
            </a: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0" y="1107377"/>
            <a:ext cx="12192000" cy="4424058"/>
          </a:xfrm>
          <a:prstGeom prst="rect">
            <a:avLst/>
          </a:prstGeom>
          <a:noFill/>
        </p:spPr>
      </p:pic>
      <p:sp>
        <p:nvSpPr>
          <p:cNvPr id="8" name="Rectángulo 7"/>
          <p:cNvSpPr/>
          <p:nvPr/>
        </p:nvSpPr>
        <p:spPr>
          <a:xfrm>
            <a:off x="211014" y="5526827"/>
            <a:ext cx="9258393" cy="738664"/>
          </a:xfrm>
          <a:prstGeom prst="rect">
            <a:avLst/>
          </a:prstGeom>
        </p:spPr>
        <p:txBody>
          <a:bodyPr wrap="square">
            <a:spAutoFit/>
          </a:bodyPr>
          <a:lstStyle/>
          <a:p>
            <a:pPr>
              <a:lnSpc>
                <a:spcPct val="150000"/>
              </a:lnSpc>
            </a:pPr>
            <a:r>
              <a:rPr lang="es-EC" sz="1400" b="1" dirty="0">
                <a:solidFill>
                  <a:srgbClr val="000000"/>
                </a:solidFill>
                <a:latin typeface="Arial Narrow" panose="020B0606020202030204" pitchFamily="34" charset="0"/>
                <a:ea typeface="Calibri" panose="020F0502020204030204" pitchFamily="34" charset="0"/>
                <a:cs typeface="Times New Roman" panose="02020603050405020304" pitchFamily="18" charset="0"/>
              </a:rPr>
              <a:t>Figura 5.Evolución de la deuda pública del Ecuador en los últimos 10 años, separando deuda interna y externa.</a:t>
            </a:r>
            <a:endParaRPr lang="es-ES" sz="1400" b="1" i="1" dirty="0">
              <a:solidFill>
                <a:srgbClr val="1F497D"/>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50000"/>
              </a:lnSpc>
            </a:pPr>
            <a:r>
              <a:rPr lang="es-EC" sz="1400" b="1" dirty="0">
                <a:solidFill>
                  <a:srgbClr val="000000"/>
                </a:solidFill>
                <a:latin typeface="Arial Narrow" panose="020B0606020202030204" pitchFamily="34" charset="0"/>
                <a:ea typeface="Calibri" panose="020F0502020204030204" pitchFamily="34" charset="0"/>
                <a:cs typeface="Arial" panose="020B0604020202020204" pitchFamily="34" charset="0"/>
              </a:rPr>
              <a:t>Fuente: Diario El Universo y Ministerio de Finanzas.</a:t>
            </a:r>
            <a:endParaRPr lang="es-ES" sz="1400" b="1"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9" name="CuadroTexto 8"/>
          <p:cNvSpPr txBox="1"/>
          <p:nvPr/>
        </p:nvSpPr>
        <p:spPr>
          <a:xfrm>
            <a:off x="3111048" y="976573"/>
            <a:ext cx="5969904" cy="523220"/>
          </a:xfrm>
          <a:prstGeom prst="rect">
            <a:avLst/>
          </a:prstGeom>
          <a:solidFill>
            <a:srgbClr val="4472C4">
              <a:lumMod val="75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FFFF00"/>
                </a:solidFill>
                <a:effectLst/>
                <a:uLnTx/>
                <a:uFillTx/>
                <a:latin typeface="Arial Narrow" panose="020B0606020202030204" pitchFamily="34" charset="0"/>
              </a:rPr>
              <a:t>SITUACIÓN ECONÓMICA DEL ECUADOR</a:t>
            </a:r>
          </a:p>
        </p:txBody>
      </p:sp>
    </p:spTree>
    <p:extLst>
      <p:ext uri="{BB962C8B-B14F-4D97-AF65-F5344CB8AC3E}">
        <p14:creationId xmlns:p14="http://schemas.microsoft.com/office/powerpoint/2010/main" val="3220036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03364"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12</a:t>
            </a:fld>
            <a:endParaRPr lang="es-EC" sz="1600">
              <a:solidFill>
                <a:prstClr val="black"/>
              </a:solidFill>
              <a:latin typeface="Calibri" panose="020F0502020204030204"/>
            </a:endParaRPr>
          </a:p>
        </p:txBody>
      </p:sp>
      <p:sp>
        <p:nvSpPr>
          <p:cNvPr id="5" name="CuadroTexto 4"/>
          <p:cNvSpPr txBox="1"/>
          <p:nvPr/>
        </p:nvSpPr>
        <p:spPr>
          <a:xfrm>
            <a:off x="3311264" y="921752"/>
            <a:ext cx="5598417" cy="461665"/>
          </a:xfrm>
          <a:prstGeom prst="rect">
            <a:avLst/>
          </a:prstGeom>
          <a:solidFill>
            <a:srgbClr val="4472C4">
              <a:lumMod val="75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FFFF00"/>
                </a:solidFill>
                <a:effectLst/>
                <a:uLnTx/>
                <a:uFillTx/>
                <a:latin typeface="Calibri" panose="020F0502020204030204"/>
              </a:rPr>
              <a:t>SITUACIÓN ECONÓMICA DEL ECUADOR</a:t>
            </a:r>
          </a:p>
        </p:txBody>
      </p:sp>
      <p:sp>
        <p:nvSpPr>
          <p:cNvPr id="6" name="CuadroTexto 5"/>
          <p:cNvSpPr txBox="1"/>
          <p:nvPr/>
        </p:nvSpPr>
        <p:spPr>
          <a:xfrm>
            <a:off x="9437077" y="5200924"/>
            <a:ext cx="179755" cy="369332"/>
          </a:xfrm>
          <a:prstGeom prst="rect">
            <a:avLst/>
          </a:prstGeom>
          <a:noFill/>
        </p:spPr>
        <p:txBody>
          <a:bodyPr wrap="square" rtlCol="0">
            <a:spAutoFit/>
          </a:bodyPr>
          <a:lstStyle/>
          <a:p>
            <a:endParaRPr lang="es-ES" dirty="0">
              <a:solidFill>
                <a:prstClr val="black"/>
              </a:solidFill>
              <a:latin typeface="Calibri" panose="020F0502020204030204"/>
            </a:endParaRP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72353"/>
            <a:ext cx="11863589" cy="3997903"/>
          </a:xfrm>
          <a:prstGeom prst="rect">
            <a:avLst/>
          </a:prstGeom>
          <a:noFill/>
        </p:spPr>
      </p:pic>
      <p:sp>
        <p:nvSpPr>
          <p:cNvPr id="9" name="Rectángulo 8"/>
          <p:cNvSpPr/>
          <p:nvPr/>
        </p:nvSpPr>
        <p:spPr>
          <a:xfrm>
            <a:off x="14473" y="5609209"/>
            <a:ext cx="12192000" cy="923330"/>
          </a:xfrm>
          <a:prstGeom prst="rect">
            <a:avLst/>
          </a:prstGeom>
        </p:spPr>
        <p:txBody>
          <a:bodyPr wrap="square">
            <a:spAutoFit/>
          </a:bodyPr>
          <a:lstStyle/>
          <a:p>
            <a:r>
              <a:rPr lang="es-ES" dirty="0">
                <a:solidFill>
                  <a:prstClr val="black"/>
                </a:solidFill>
                <a:latin typeface="Calibri" panose="020F0502020204030204"/>
              </a:rPr>
              <a:t>Figura 6. Porcentaje por país de las deudas bilaterales adquiridas por el Ecuador hasta el año 2016.</a:t>
            </a:r>
          </a:p>
          <a:p>
            <a:r>
              <a:rPr lang="es-ES" dirty="0">
                <a:solidFill>
                  <a:prstClr val="black"/>
                </a:solidFill>
                <a:latin typeface="Calibri" panose="020F0502020204030204"/>
              </a:rPr>
              <a:t>Fuente: Elaboración propia con información de (Crespo, 2015).</a:t>
            </a:r>
          </a:p>
          <a:p>
            <a:endParaRPr lang="es-ES" dirty="0">
              <a:solidFill>
                <a:prstClr val="black"/>
              </a:solidFill>
              <a:latin typeface="Calibri" panose="020F0502020204030204"/>
            </a:endParaRPr>
          </a:p>
        </p:txBody>
      </p:sp>
      <p:sp>
        <p:nvSpPr>
          <p:cNvPr id="11" name="CuadroTexto 10"/>
          <p:cNvSpPr txBox="1"/>
          <p:nvPr/>
        </p:nvSpPr>
        <p:spPr>
          <a:xfrm>
            <a:off x="3965855" y="117446"/>
            <a:ext cx="3968907"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2.- MARCO REFERENCIAL </a:t>
            </a:r>
          </a:p>
        </p:txBody>
      </p:sp>
    </p:spTree>
    <p:extLst>
      <p:ext uri="{BB962C8B-B14F-4D97-AF65-F5344CB8AC3E}">
        <p14:creationId xmlns:p14="http://schemas.microsoft.com/office/powerpoint/2010/main" val="3782929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690112"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13</a:t>
            </a:fld>
            <a:endParaRPr lang="es-EC" sz="1600" dirty="0">
              <a:solidFill>
                <a:prstClr val="black"/>
              </a:solidFill>
              <a:latin typeface="Calibri" panose="020F0502020204030204"/>
            </a:endParaRPr>
          </a:p>
        </p:txBody>
      </p:sp>
      <p:pic>
        <p:nvPicPr>
          <p:cNvPr id="5" name="Imagen 4"/>
          <p:cNvPicPr/>
          <p:nvPr/>
        </p:nvPicPr>
        <p:blipFill rotWithShape="1">
          <a:blip r:embed="rId2"/>
          <a:srcRect l="7786" t="18740" r="8736" b="1009"/>
          <a:stretch/>
        </p:blipFill>
        <p:spPr bwMode="auto">
          <a:xfrm>
            <a:off x="627356" y="1622737"/>
            <a:ext cx="11285602" cy="4338883"/>
          </a:xfrm>
          <a:prstGeom prst="rect">
            <a:avLst/>
          </a:prstGeom>
          <a:ln>
            <a:noFill/>
          </a:ln>
          <a:extLst>
            <a:ext uri="{53640926-AAD7-44D8-BBD7-CCE9431645EC}">
              <a14:shadowObscured xmlns:a14="http://schemas.microsoft.com/office/drawing/2010/main"/>
            </a:ext>
          </a:extLst>
        </p:spPr>
      </p:pic>
      <p:sp>
        <p:nvSpPr>
          <p:cNvPr id="6" name="CuadroTexto 5"/>
          <p:cNvSpPr txBox="1"/>
          <p:nvPr/>
        </p:nvSpPr>
        <p:spPr>
          <a:xfrm>
            <a:off x="3965855" y="997174"/>
            <a:ext cx="4052904" cy="461665"/>
          </a:xfrm>
          <a:prstGeom prst="rect">
            <a:avLst/>
          </a:prstGeom>
          <a:solidFill>
            <a:srgbClr val="4472C4">
              <a:lumMod val="75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FFFF00"/>
                </a:solidFill>
                <a:effectLst/>
                <a:uLnTx/>
                <a:uFillTx/>
                <a:latin typeface="Calibri" panose="020F0502020204030204"/>
              </a:rPr>
              <a:t>LA LOGÍSTICA EN LA ARMADA</a:t>
            </a:r>
          </a:p>
        </p:txBody>
      </p:sp>
      <p:sp>
        <p:nvSpPr>
          <p:cNvPr id="7" name="CuadroTexto 6"/>
          <p:cNvSpPr txBox="1"/>
          <p:nvPr/>
        </p:nvSpPr>
        <p:spPr>
          <a:xfrm>
            <a:off x="4007853" y="79224"/>
            <a:ext cx="3968907"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2.- MARCO REFERENCIAL </a:t>
            </a:r>
          </a:p>
        </p:txBody>
      </p:sp>
    </p:spTree>
    <p:extLst>
      <p:ext uri="{BB962C8B-B14F-4D97-AF65-F5344CB8AC3E}">
        <p14:creationId xmlns:p14="http://schemas.microsoft.com/office/powerpoint/2010/main" val="13330513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835886" y="648887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14</a:t>
            </a:fld>
            <a:endParaRPr lang="es-EC" sz="1600" dirty="0">
              <a:solidFill>
                <a:prstClr val="black"/>
              </a:solidFill>
              <a:latin typeface="Calibri" panose="020F0502020204030204"/>
            </a:endParaRPr>
          </a:p>
        </p:txBody>
      </p:sp>
      <p:sp>
        <p:nvSpPr>
          <p:cNvPr id="5" name="CuadroTexto 4"/>
          <p:cNvSpPr txBox="1"/>
          <p:nvPr/>
        </p:nvSpPr>
        <p:spPr>
          <a:xfrm>
            <a:off x="3931548" y="723920"/>
            <a:ext cx="4121515" cy="461665"/>
          </a:xfrm>
          <a:prstGeom prst="rect">
            <a:avLst/>
          </a:prstGeom>
          <a:solidFill>
            <a:srgbClr val="4472C4">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FFFF00"/>
                </a:solidFill>
                <a:effectLst/>
                <a:uLnTx/>
                <a:uFillTx/>
                <a:latin typeface="Calibri" panose="020F0502020204030204"/>
              </a:rPr>
              <a:t>LA LOGÍSTICA EN LA ARMADA</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42" y="1496236"/>
            <a:ext cx="11745532" cy="442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arcador de número de diapositiva 5"/>
          <p:cNvSpPr txBox="1">
            <a:spLocks/>
          </p:cNvSpPr>
          <p:nvPr/>
        </p:nvSpPr>
        <p:spPr>
          <a:xfrm>
            <a:off x="8137735" y="5467808"/>
            <a:ext cx="2789640" cy="313649"/>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C" sz="1600" b="1" dirty="0">
              <a:solidFill>
                <a:prstClr val="black"/>
              </a:solidFill>
              <a:latin typeface="Calibri" panose="020F0502020204030204"/>
            </a:endParaRPr>
          </a:p>
        </p:txBody>
      </p:sp>
      <p:sp>
        <p:nvSpPr>
          <p:cNvPr id="8" name="CuadroTexto 7"/>
          <p:cNvSpPr txBox="1"/>
          <p:nvPr/>
        </p:nvSpPr>
        <p:spPr>
          <a:xfrm>
            <a:off x="4007853" y="79224"/>
            <a:ext cx="3968907"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2.- MARCO REFERENCIAL </a:t>
            </a:r>
          </a:p>
        </p:txBody>
      </p:sp>
    </p:spTree>
    <p:extLst>
      <p:ext uri="{BB962C8B-B14F-4D97-AF65-F5344CB8AC3E}">
        <p14:creationId xmlns:p14="http://schemas.microsoft.com/office/powerpoint/2010/main" val="391539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82877"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15</a:t>
            </a:fld>
            <a:endParaRPr lang="es-EC" sz="1600" dirty="0">
              <a:solidFill>
                <a:prstClr val="black"/>
              </a:solidFill>
              <a:latin typeface="Calibri" panose="020F0502020204030204"/>
            </a:endParaRPr>
          </a:p>
        </p:txBody>
      </p:sp>
      <p:sp>
        <p:nvSpPr>
          <p:cNvPr id="5" name="1 Título"/>
          <p:cNvSpPr txBox="1">
            <a:spLocks/>
          </p:cNvSpPr>
          <p:nvPr/>
        </p:nvSpPr>
        <p:spPr>
          <a:xfrm>
            <a:off x="7940514" y="633897"/>
            <a:ext cx="3886410" cy="1298447"/>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algn="just">
              <a:defRPr/>
            </a:pPr>
            <a:r>
              <a:rPr lang="es-ES" sz="1400" b="1" dirty="0">
                <a:solidFill>
                  <a:prstClr val="white"/>
                </a:solidFill>
                <a:latin typeface="Arial" pitchFamily="34" charset="0"/>
                <a:cs typeface="Arial" pitchFamily="34" charset="0"/>
              </a:rPr>
              <a:t>De acuerdo al Manual de organización de la Armada COGMAR-MAOARE-01 (2017) define función básica de la Dirección General Logística </a:t>
            </a:r>
          </a:p>
        </p:txBody>
      </p:sp>
      <p:sp>
        <p:nvSpPr>
          <p:cNvPr id="6" name="5 Rectángulo redondeado"/>
          <p:cNvSpPr/>
          <p:nvPr/>
        </p:nvSpPr>
        <p:spPr>
          <a:xfrm>
            <a:off x="7940514" y="3534410"/>
            <a:ext cx="3779143" cy="2036294"/>
          </a:xfrm>
          <a:prstGeom prst="roundRect">
            <a:avLst/>
          </a:prstGeom>
          <a:solidFill>
            <a:sysClr val="window" lastClr="FFFFFF"/>
          </a:solidFill>
          <a:ln w="19050" cap="flat" cmpd="sng" algn="ctr">
            <a:solidFill>
              <a:srgbClr val="8064A2"/>
            </a:solidFill>
            <a:prstDash val="solid"/>
          </a:ln>
          <a:effectLst/>
        </p:spPr>
        <p:txBody>
          <a:bodyPr anchor="ctr"/>
          <a:lstStyle/>
          <a:p>
            <a:pPr algn="just">
              <a:defRPr/>
            </a:pPr>
            <a:r>
              <a:rPr lang="es-EC" sz="1600" kern="0" dirty="0">
                <a:solidFill>
                  <a:prstClr val="black"/>
                </a:solidFill>
                <a:latin typeface="Calibri" panose="020F0502020204030204"/>
              </a:rPr>
              <a:t>Gestionar la logística de la Armada, mediante el </a:t>
            </a:r>
            <a:r>
              <a:rPr lang="es-EC" sz="1600" b="1" u="sng" kern="0" dirty="0">
                <a:solidFill>
                  <a:srgbClr val="1F497D">
                    <a:lumMod val="75000"/>
                  </a:srgbClr>
                </a:solidFill>
                <a:latin typeface="Calibri" panose="020F0502020204030204"/>
              </a:rPr>
              <a:t>abastecimiento, transporte, mantenimiento e infraestructura</a:t>
            </a:r>
            <a:r>
              <a:rPr lang="es-EC" sz="1600" kern="0" dirty="0">
                <a:solidFill>
                  <a:prstClr val="black"/>
                </a:solidFill>
                <a:latin typeface="Calibri" panose="020F0502020204030204"/>
              </a:rPr>
              <a:t>; a fin de contribuir al direccionamiento estratégico, al desarrollo de las capacidades navales, la seguridad de los espacios acuáticos y el apoyo al desarrollo marítimo nacional.</a:t>
            </a:r>
          </a:p>
        </p:txBody>
      </p:sp>
      <p:graphicFrame>
        <p:nvGraphicFramePr>
          <p:cNvPr id="7" name="9 Diagrama"/>
          <p:cNvGraphicFramePr/>
          <p:nvPr>
            <p:extLst>
              <p:ext uri="{D42A27DB-BD31-4B8C-83A1-F6EECF244321}">
                <p14:modId xmlns:p14="http://schemas.microsoft.com/office/powerpoint/2010/main" val="1506371231"/>
              </p:ext>
            </p:extLst>
          </p:nvPr>
        </p:nvGraphicFramePr>
        <p:xfrm>
          <a:off x="982253" y="865502"/>
          <a:ext cx="7243168" cy="48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11 CuadroTexto"/>
          <p:cNvSpPr txBox="1"/>
          <p:nvPr/>
        </p:nvSpPr>
        <p:spPr>
          <a:xfrm>
            <a:off x="82908" y="2264724"/>
            <a:ext cx="1569343" cy="584775"/>
          </a:xfrm>
          <a:prstGeom prst="rect">
            <a:avLst/>
          </a:prstGeom>
          <a:solidFill>
            <a:srgbClr val="FFFF00"/>
          </a:solidFill>
          <a:ln w="3175">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defRPr/>
            </a:pPr>
            <a:r>
              <a:rPr lang="es-EC" sz="1400" kern="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LOGÍSTICA DE</a:t>
            </a:r>
          </a:p>
          <a:p>
            <a:pPr algn="ctr">
              <a:defRPr/>
            </a:pPr>
            <a:r>
              <a:rPr lang="es-EC" b="1" kern="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a:t>
            </a:r>
          </a:p>
        </p:txBody>
      </p:sp>
      <p:sp>
        <p:nvSpPr>
          <p:cNvPr id="9" name="13 CuadroTexto"/>
          <p:cNvSpPr txBox="1"/>
          <p:nvPr/>
        </p:nvSpPr>
        <p:spPr>
          <a:xfrm>
            <a:off x="3131840" y="3597045"/>
            <a:ext cx="2640905" cy="523220"/>
          </a:xfrm>
          <a:prstGeom prst="rect">
            <a:avLst/>
          </a:prstGeom>
          <a:solidFill>
            <a:srgbClr val="FFFFCC"/>
          </a:solidFill>
          <a:ln w="3175">
            <a:solidFill>
              <a:sysClr val="windowText" lastClr="000000"/>
            </a:solidFill>
          </a:ln>
        </p:spPr>
        <p:txBody>
          <a:bodyPr wrap="square">
            <a:spAutoFit/>
          </a:bodyPr>
          <a:lstStyle/>
          <a:p>
            <a:pPr algn="ctr">
              <a:defRPr/>
            </a:pPr>
            <a:r>
              <a:rPr lang="es-EC" sz="1400" b="1" kern="0" dirty="0">
                <a:solidFill>
                  <a:prstClr val="black"/>
                </a:solidFill>
                <a:latin typeface="Arial" panose="020B0604020202020204" pitchFamily="34" charset="0"/>
                <a:cs typeface="Arial" panose="020B0604020202020204" pitchFamily="34" charset="0"/>
              </a:rPr>
              <a:t>LOGÍSTICA OPERATIVA  NAVAL</a:t>
            </a:r>
          </a:p>
        </p:txBody>
      </p:sp>
      <p:sp>
        <p:nvSpPr>
          <p:cNvPr id="11" name="20 Abrir llave"/>
          <p:cNvSpPr/>
          <p:nvPr/>
        </p:nvSpPr>
        <p:spPr>
          <a:xfrm>
            <a:off x="1695293" y="1384205"/>
            <a:ext cx="201191" cy="3168352"/>
          </a:xfrm>
          <a:prstGeom prst="leftBrace">
            <a:avLst/>
          </a:prstGeom>
          <a:noFill/>
          <a:ln w="25400" cap="flat" cmpd="sng" algn="ctr">
            <a:solidFill>
              <a:srgbClr val="F79646"/>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s-EC" kern="0">
              <a:solidFill>
                <a:prstClr val="black"/>
              </a:solidFill>
              <a:latin typeface="Calibri" panose="020F0502020204030204"/>
            </a:endParaRPr>
          </a:p>
        </p:txBody>
      </p:sp>
      <p:sp>
        <p:nvSpPr>
          <p:cNvPr id="12" name="21 CuadroTexto"/>
          <p:cNvSpPr txBox="1"/>
          <p:nvPr/>
        </p:nvSpPr>
        <p:spPr>
          <a:xfrm>
            <a:off x="7732344" y="2705167"/>
            <a:ext cx="1569343" cy="584775"/>
          </a:xfrm>
          <a:prstGeom prst="rect">
            <a:avLst/>
          </a:prstGeom>
          <a:solidFill>
            <a:srgbClr val="FFC0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LOGÍSTICA DE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MATERIAL</a:t>
            </a:r>
          </a:p>
        </p:txBody>
      </p:sp>
      <p:sp>
        <p:nvSpPr>
          <p:cNvPr id="13" name="1 Cerrar llave"/>
          <p:cNvSpPr/>
          <p:nvPr/>
        </p:nvSpPr>
        <p:spPr>
          <a:xfrm>
            <a:off x="7112965" y="788660"/>
            <a:ext cx="504056" cy="4520969"/>
          </a:xfrm>
          <a:prstGeom prst="rightBrace">
            <a:avLst/>
          </a:prstGeom>
          <a:noFill/>
          <a:ln w="25400" cap="flat" cmpd="sng" algn="ctr">
            <a:solidFill>
              <a:srgbClr val="F79646"/>
            </a:solidFill>
            <a:prstDash val="solid"/>
          </a:ln>
          <a:effectLst>
            <a:outerShdw blurRad="40000" dist="20000" dir="5400000" rotWithShape="0">
              <a:srgbClr val="000000">
                <a:alpha val="38000"/>
              </a:srgbClr>
            </a:outerShdw>
          </a:effectLst>
        </p:spPr>
        <p:txBody>
          <a:bodyPr rtlCol="0" anchor="ctr"/>
          <a:lstStyle/>
          <a:p>
            <a:pPr algn="ctr">
              <a:defRPr/>
            </a:pPr>
            <a:endParaRPr lang="es-ES" kern="0">
              <a:solidFill>
                <a:prstClr val="black"/>
              </a:solidFill>
              <a:latin typeface="Calibri" panose="020F0502020204030204"/>
            </a:endParaRPr>
          </a:p>
        </p:txBody>
      </p:sp>
      <p:sp>
        <p:nvSpPr>
          <p:cNvPr id="14" name="Rectángulo 13"/>
          <p:cNvSpPr/>
          <p:nvPr/>
        </p:nvSpPr>
        <p:spPr>
          <a:xfrm>
            <a:off x="7940514" y="5656780"/>
            <a:ext cx="2407069" cy="307777"/>
          </a:xfrm>
          <a:prstGeom prst="rect">
            <a:avLst/>
          </a:prstGeom>
        </p:spPr>
        <p:txBody>
          <a:bodyPr wrap="none">
            <a:spAutoFit/>
          </a:bodyPr>
          <a:lstStyle/>
          <a:p>
            <a:pPr>
              <a:defRPr/>
            </a:pPr>
            <a:r>
              <a:rPr lang="es-ES" sz="1400" kern="0" dirty="0">
                <a:solidFill>
                  <a:prstClr val="black"/>
                </a:solidFill>
                <a:latin typeface="Calibri" panose="020F0502020204030204"/>
              </a:rPr>
              <a:t>De acuerdo a J Salgado (1993) </a:t>
            </a:r>
            <a:endParaRPr lang="es-EC" sz="1400" kern="0" dirty="0">
              <a:solidFill>
                <a:prstClr val="black"/>
              </a:solidFill>
              <a:latin typeface="Calibri" panose="020F0502020204030204"/>
            </a:endParaRPr>
          </a:p>
        </p:txBody>
      </p:sp>
      <p:sp>
        <p:nvSpPr>
          <p:cNvPr id="15" name="21 CuadroTexto"/>
          <p:cNvSpPr txBox="1"/>
          <p:nvPr/>
        </p:nvSpPr>
        <p:spPr>
          <a:xfrm>
            <a:off x="10035254" y="2843665"/>
            <a:ext cx="1569343" cy="307777"/>
          </a:xfrm>
          <a:prstGeom prst="rect">
            <a:avLst/>
          </a:prstGeom>
          <a:solidFill>
            <a:srgbClr val="FFC0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DIGLOG</a:t>
            </a:r>
            <a:endParaRPr kumimoji="0" lang="es-EC" sz="18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21 CuadroTexto"/>
          <p:cNvSpPr txBox="1"/>
          <p:nvPr/>
        </p:nvSpPr>
        <p:spPr>
          <a:xfrm>
            <a:off x="39867" y="3049144"/>
            <a:ext cx="1569343" cy="30777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defRPr/>
            </a:pPr>
            <a:r>
              <a:rPr lang="es-EC" sz="1400" kern="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DIGTAH</a:t>
            </a:r>
            <a:endParaRPr lang="es-EC" b="1" kern="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Flecha derecha 16"/>
          <p:cNvSpPr/>
          <p:nvPr/>
        </p:nvSpPr>
        <p:spPr>
          <a:xfrm>
            <a:off x="9417010" y="2789248"/>
            <a:ext cx="532161" cy="484632"/>
          </a:xfrm>
          <a:prstGeom prst="rightArrow">
            <a:avLst/>
          </a:prstGeom>
          <a:solidFill>
            <a:srgbClr val="C000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CuadroTexto 17"/>
          <p:cNvSpPr txBox="1"/>
          <p:nvPr/>
        </p:nvSpPr>
        <p:spPr>
          <a:xfrm>
            <a:off x="4007853" y="79224"/>
            <a:ext cx="3968907"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2.- MARCO REFERENCIAL </a:t>
            </a:r>
          </a:p>
        </p:txBody>
      </p:sp>
    </p:spTree>
    <p:extLst>
      <p:ext uri="{BB962C8B-B14F-4D97-AF65-F5344CB8AC3E}">
        <p14:creationId xmlns:p14="http://schemas.microsoft.com/office/powerpoint/2010/main" val="3723174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800" fill="hold"/>
                                        <p:tgtEl>
                                          <p:spTgt spid="9"/>
                                        </p:tgtEl>
                                        <p:attrNameLst>
                                          <p:attrName>ppt_w</p:attrName>
                                        </p:attrNameLst>
                                      </p:cBhvr>
                                      <p:tavLst>
                                        <p:tav tm="0">
                                          <p:val>
                                            <p:fltVal val="0"/>
                                          </p:val>
                                        </p:tav>
                                        <p:tav tm="100000">
                                          <p:val>
                                            <p:strVal val="#ppt_w"/>
                                          </p:val>
                                        </p:tav>
                                      </p:tavLst>
                                    </p:anim>
                                    <p:anim calcmode="lin" valueType="num">
                                      <p:cBhvr>
                                        <p:cTn id="13" dur="2800" fill="hold"/>
                                        <p:tgtEl>
                                          <p:spTgt spid="9"/>
                                        </p:tgtEl>
                                        <p:attrNameLst>
                                          <p:attrName>ppt_h</p:attrName>
                                        </p:attrNameLst>
                                      </p:cBhvr>
                                      <p:tavLst>
                                        <p:tav tm="0">
                                          <p:val>
                                            <p:fltVal val="0"/>
                                          </p:val>
                                        </p:tav>
                                        <p:tav tm="100000">
                                          <p:val>
                                            <p:strVal val="#ppt_h"/>
                                          </p:val>
                                        </p:tav>
                                      </p:tavLst>
                                    </p:anim>
                                    <p:animEffect transition="in" filter="fade">
                                      <p:cBhvr>
                                        <p:cTn id="14" dur="28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30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30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9" grpId="0" animBg="1"/>
      <p:bldP spid="11" grpId="0" animBg="1"/>
      <p:bldP spid="12"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29868" y="648887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16</a:t>
            </a:fld>
            <a:endParaRPr lang="es-EC" sz="1600" dirty="0">
              <a:solidFill>
                <a:prstClr val="black"/>
              </a:solidFill>
              <a:latin typeface="Calibri" panose="020F0502020204030204"/>
            </a:endParaRPr>
          </a:p>
        </p:txBody>
      </p:sp>
      <p:sp>
        <p:nvSpPr>
          <p:cNvPr id="5" name="CuadroTexto 4"/>
          <p:cNvSpPr txBox="1"/>
          <p:nvPr/>
        </p:nvSpPr>
        <p:spPr>
          <a:xfrm>
            <a:off x="9284677" y="4687902"/>
            <a:ext cx="184731" cy="369332"/>
          </a:xfrm>
          <a:prstGeom prst="rect">
            <a:avLst/>
          </a:prstGeom>
          <a:noFill/>
        </p:spPr>
        <p:txBody>
          <a:bodyPr wrap="none" rtlCol="0">
            <a:spAutoFit/>
          </a:bodyPr>
          <a:lstStyle/>
          <a:p>
            <a:endParaRPr lang="es-ES" dirty="0">
              <a:solidFill>
                <a:prstClr val="black"/>
              </a:solidFill>
              <a:latin typeface="Calibri" panose="020F0502020204030204"/>
            </a:endParaRPr>
          </a:p>
        </p:txBody>
      </p:sp>
      <p:pic>
        <p:nvPicPr>
          <p:cNvPr id="6" name="Imagen 5"/>
          <p:cNvPicPr>
            <a:picLocks noChangeAspect="1"/>
          </p:cNvPicPr>
          <p:nvPr/>
        </p:nvPicPr>
        <p:blipFill>
          <a:blip r:embed="rId2"/>
          <a:stretch>
            <a:fillRect/>
          </a:stretch>
        </p:blipFill>
        <p:spPr>
          <a:xfrm>
            <a:off x="333661" y="2495318"/>
            <a:ext cx="6111534" cy="2834255"/>
          </a:xfrm>
          <a:prstGeom prst="rect">
            <a:avLst/>
          </a:prstGeom>
        </p:spPr>
      </p:pic>
      <p:sp>
        <p:nvSpPr>
          <p:cNvPr id="7" name="CuadroTexto 6"/>
          <p:cNvSpPr txBox="1"/>
          <p:nvPr/>
        </p:nvSpPr>
        <p:spPr>
          <a:xfrm>
            <a:off x="4605694" y="2230680"/>
            <a:ext cx="1878811" cy="646331"/>
          </a:xfrm>
          <a:prstGeom prst="rect">
            <a:avLst/>
          </a:prstGeom>
          <a:solidFill>
            <a:srgbClr val="FFC000">
              <a:lumMod val="40000"/>
              <a:lumOff val="6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rgbClr val="002060"/>
                </a:solidFill>
                <a:effectLst/>
                <a:uLnTx/>
                <a:uFillTx/>
                <a:latin typeface="Calibri" panose="020F0502020204030204"/>
              </a:rPr>
              <a:t>DIRECCIÓN GENERAL DEL TERRITORIO MARÍTIMO</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rgbClr val="002060"/>
                </a:solidFill>
                <a:effectLst/>
                <a:uLnTx/>
                <a:uFillTx/>
                <a:latin typeface="Calibri" panose="020F0502020204030204"/>
              </a:rPr>
              <a:t> Y MARINA MERCANTE.</a:t>
            </a:r>
          </a:p>
        </p:txBody>
      </p:sp>
      <p:pic>
        <p:nvPicPr>
          <p:cNvPr id="8" name="Imagen 7"/>
          <p:cNvPicPr>
            <a:picLocks noChangeAspect="1"/>
          </p:cNvPicPr>
          <p:nvPr/>
        </p:nvPicPr>
        <p:blipFill>
          <a:blip r:embed="rId3"/>
          <a:stretch>
            <a:fillRect/>
          </a:stretch>
        </p:blipFill>
        <p:spPr>
          <a:xfrm>
            <a:off x="115502" y="4018881"/>
            <a:ext cx="1541585" cy="1027723"/>
          </a:xfrm>
          <a:prstGeom prst="rect">
            <a:avLst/>
          </a:prstGeom>
        </p:spPr>
      </p:pic>
      <p:sp>
        <p:nvSpPr>
          <p:cNvPr id="9" name="Rectángulo 8"/>
          <p:cNvSpPr/>
          <p:nvPr/>
        </p:nvSpPr>
        <p:spPr>
          <a:xfrm>
            <a:off x="219932" y="2132167"/>
            <a:ext cx="2023246" cy="461665"/>
          </a:xfrm>
          <a:prstGeom prst="rect">
            <a:avLst/>
          </a:prstGeom>
          <a:solidFill>
            <a:srgbClr val="70AD47">
              <a:lumMod val="60000"/>
              <a:lumOff val="4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anose="020F0502020204030204"/>
              </a:rPr>
              <a:t>DIRECCIÓN DE SEGURIDAD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prstClr val="black"/>
                </a:solidFill>
                <a:effectLst/>
                <a:uLnTx/>
                <a:uFillTx/>
                <a:latin typeface="Calibri" panose="020F0502020204030204"/>
              </a:rPr>
              <a:t>Y OPERACIONES MARÍTIMAS</a:t>
            </a:r>
          </a:p>
        </p:txBody>
      </p:sp>
      <p:cxnSp>
        <p:nvCxnSpPr>
          <p:cNvPr id="11" name="Conector recto de flecha 10"/>
          <p:cNvCxnSpPr/>
          <p:nvPr/>
        </p:nvCxnSpPr>
        <p:spPr>
          <a:xfrm>
            <a:off x="1153063" y="2633947"/>
            <a:ext cx="519118" cy="646071"/>
          </a:xfrm>
          <a:prstGeom prst="straightConnector1">
            <a:avLst/>
          </a:prstGeom>
          <a:noFill/>
          <a:ln w="57150" cap="flat" cmpd="sng" algn="ctr">
            <a:solidFill>
              <a:srgbClr val="002060"/>
            </a:solidFill>
            <a:prstDash val="solid"/>
            <a:miter lim="800000"/>
            <a:tailEnd type="triangle"/>
          </a:ln>
          <a:effectLst/>
        </p:spPr>
      </p:cxnSp>
      <p:cxnSp>
        <p:nvCxnSpPr>
          <p:cNvPr id="12" name="Conector recto de flecha 11"/>
          <p:cNvCxnSpPr/>
          <p:nvPr/>
        </p:nvCxnSpPr>
        <p:spPr>
          <a:xfrm flipV="1">
            <a:off x="4019335" y="1432579"/>
            <a:ext cx="425381" cy="235146"/>
          </a:xfrm>
          <a:prstGeom prst="straightConnector1">
            <a:avLst/>
          </a:prstGeom>
          <a:noFill/>
          <a:ln w="57150" cap="flat" cmpd="sng" algn="ctr">
            <a:solidFill>
              <a:srgbClr val="002060"/>
            </a:solidFill>
            <a:prstDash val="solid"/>
            <a:miter lim="800000"/>
            <a:tailEnd type="triangle"/>
          </a:ln>
          <a:effectLst/>
        </p:spPr>
      </p:cxnSp>
      <p:sp>
        <p:nvSpPr>
          <p:cNvPr id="13" name="CuadroTexto 12"/>
          <p:cNvSpPr txBox="1"/>
          <p:nvPr/>
        </p:nvSpPr>
        <p:spPr>
          <a:xfrm>
            <a:off x="2263248" y="1318522"/>
            <a:ext cx="2446986" cy="646331"/>
          </a:xfrm>
          <a:prstGeom prst="rect">
            <a:avLst/>
          </a:prstGeom>
          <a:solidFill>
            <a:srgbClr val="4472C4">
              <a:lumMod val="75000"/>
            </a:srgbClr>
          </a:solidFill>
          <a:ln w="38100">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uLnTx/>
                <a:uFillTx/>
                <a:latin typeface="Calibri" panose="020F0502020204030204"/>
              </a:rPr>
              <a:t>Comandante General en Jefe de la Armada</a:t>
            </a:r>
          </a:p>
        </p:txBody>
      </p:sp>
      <p:cxnSp>
        <p:nvCxnSpPr>
          <p:cNvPr id="14" name="Conector recto 13"/>
          <p:cNvCxnSpPr>
            <a:stCxn id="13" idx="2"/>
          </p:cNvCxnSpPr>
          <p:nvPr/>
        </p:nvCxnSpPr>
        <p:spPr>
          <a:xfrm flipV="1">
            <a:off x="3486741" y="1923675"/>
            <a:ext cx="97313" cy="41179"/>
          </a:xfrm>
          <a:prstGeom prst="line">
            <a:avLst/>
          </a:prstGeom>
          <a:noFill/>
          <a:ln w="6350" cap="flat" cmpd="sng" algn="ctr">
            <a:solidFill>
              <a:srgbClr val="5B9BD5"/>
            </a:solidFill>
            <a:prstDash val="solid"/>
            <a:miter lim="800000"/>
          </a:ln>
          <a:effectLst/>
        </p:spPr>
      </p:cxnSp>
      <p:cxnSp>
        <p:nvCxnSpPr>
          <p:cNvPr id="15" name="Conector recto 14"/>
          <p:cNvCxnSpPr>
            <a:stCxn id="13" idx="2"/>
          </p:cNvCxnSpPr>
          <p:nvPr/>
        </p:nvCxnSpPr>
        <p:spPr>
          <a:xfrm>
            <a:off x="3486741" y="1964853"/>
            <a:ext cx="0" cy="588992"/>
          </a:xfrm>
          <a:prstGeom prst="line">
            <a:avLst/>
          </a:prstGeom>
          <a:noFill/>
          <a:ln w="38100" cap="flat" cmpd="sng" algn="ctr">
            <a:solidFill>
              <a:srgbClr val="002060"/>
            </a:solidFill>
            <a:prstDash val="solid"/>
            <a:miter lim="800000"/>
          </a:ln>
          <a:effectLst/>
        </p:spPr>
      </p:cxnSp>
      <p:pic>
        <p:nvPicPr>
          <p:cNvPr id="16" name="Imagen 15"/>
          <p:cNvPicPr>
            <a:picLocks noChangeAspect="1"/>
          </p:cNvPicPr>
          <p:nvPr/>
        </p:nvPicPr>
        <p:blipFill>
          <a:blip r:embed="rId4"/>
          <a:stretch>
            <a:fillRect/>
          </a:stretch>
        </p:blipFill>
        <p:spPr>
          <a:xfrm>
            <a:off x="6668356" y="1264764"/>
            <a:ext cx="4924003" cy="4616846"/>
          </a:xfrm>
          <a:prstGeom prst="rect">
            <a:avLst/>
          </a:prstGeom>
        </p:spPr>
      </p:pic>
      <p:sp>
        <p:nvSpPr>
          <p:cNvPr id="17" name="Marcador de número de diapositiva 3"/>
          <p:cNvSpPr txBox="1">
            <a:spLocks/>
          </p:cNvSpPr>
          <p:nvPr/>
        </p:nvSpPr>
        <p:spPr>
          <a:xfrm>
            <a:off x="8610600" y="5557852"/>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06FB5-132D-45F1-8950-71BB752CAE10}" type="slidenum">
              <a:rPr lang="es-EC" sz="1600" b="1" smtClean="0">
                <a:solidFill>
                  <a:srgbClr val="FFFF00"/>
                </a:solidFill>
                <a:latin typeface="Calibri" panose="020F0502020204030204"/>
              </a:rPr>
              <a:pPr/>
              <a:t>16</a:t>
            </a:fld>
            <a:endParaRPr lang="es-EC" sz="1600" b="1" dirty="0">
              <a:solidFill>
                <a:srgbClr val="FFFF00"/>
              </a:solidFill>
              <a:latin typeface="Calibri" panose="020F0502020204030204"/>
            </a:endParaRPr>
          </a:p>
        </p:txBody>
      </p:sp>
      <p:sp>
        <p:nvSpPr>
          <p:cNvPr id="18" name="CuadroTexto 17"/>
          <p:cNvSpPr txBox="1"/>
          <p:nvPr/>
        </p:nvSpPr>
        <p:spPr>
          <a:xfrm>
            <a:off x="3123200" y="673716"/>
            <a:ext cx="5487400" cy="461665"/>
          </a:xfrm>
          <a:prstGeom prst="rect">
            <a:avLst/>
          </a:prstGeom>
          <a:solidFill>
            <a:srgbClr val="4472C4">
              <a:lumMod val="75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FFFF00"/>
                </a:solidFill>
                <a:effectLst/>
                <a:uLnTx/>
                <a:uFillTx/>
                <a:latin typeface="Calibri" panose="020F0502020204030204"/>
              </a:rPr>
              <a:t>GUARDACOSTAS EN PAÍSES DE LA REGIÓN</a:t>
            </a:r>
          </a:p>
        </p:txBody>
      </p:sp>
      <p:sp>
        <p:nvSpPr>
          <p:cNvPr id="19" name="CuadroTexto 18"/>
          <p:cNvSpPr txBox="1"/>
          <p:nvPr/>
        </p:nvSpPr>
        <p:spPr>
          <a:xfrm>
            <a:off x="4007853" y="79224"/>
            <a:ext cx="3968907"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2.- MARCO REFERENCIAL </a:t>
            </a:r>
          </a:p>
        </p:txBody>
      </p:sp>
    </p:spTree>
    <p:extLst>
      <p:ext uri="{BB962C8B-B14F-4D97-AF65-F5344CB8AC3E}">
        <p14:creationId xmlns:p14="http://schemas.microsoft.com/office/powerpoint/2010/main" val="35410633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822634" y="6502122"/>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17</a:t>
            </a:fld>
            <a:endParaRPr lang="es-EC" sz="1600" dirty="0">
              <a:solidFill>
                <a:prstClr val="black"/>
              </a:solidFill>
              <a:latin typeface="Calibri" panose="020F0502020204030204"/>
            </a:endParaRPr>
          </a:p>
        </p:txBody>
      </p:sp>
      <p:cxnSp>
        <p:nvCxnSpPr>
          <p:cNvPr id="5" name="Conector recto 4"/>
          <p:cNvCxnSpPr>
            <a:endCxn id="30" idx="0"/>
          </p:cNvCxnSpPr>
          <p:nvPr/>
        </p:nvCxnSpPr>
        <p:spPr>
          <a:xfrm>
            <a:off x="4356710" y="1437858"/>
            <a:ext cx="3591" cy="1404277"/>
          </a:xfrm>
          <a:prstGeom prst="line">
            <a:avLst/>
          </a:prstGeom>
          <a:noFill/>
          <a:ln w="57150" cap="flat" cmpd="sng" algn="ctr">
            <a:solidFill>
              <a:srgbClr val="FF0000"/>
            </a:solidFill>
            <a:prstDash val="solid"/>
            <a:miter lim="800000"/>
          </a:ln>
          <a:effectLst/>
        </p:spPr>
      </p:cxnSp>
      <p:sp>
        <p:nvSpPr>
          <p:cNvPr id="6" name="CuadroTexto 5"/>
          <p:cNvSpPr txBox="1"/>
          <p:nvPr/>
        </p:nvSpPr>
        <p:spPr>
          <a:xfrm>
            <a:off x="9284677" y="5121084"/>
            <a:ext cx="184731" cy="369332"/>
          </a:xfrm>
          <a:prstGeom prst="rect">
            <a:avLst/>
          </a:prstGeom>
          <a:noFill/>
        </p:spPr>
        <p:txBody>
          <a:bodyPr wrap="none" rtlCol="0">
            <a:spAutoFit/>
          </a:bodyPr>
          <a:lstStyle/>
          <a:p>
            <a:endParaRPr lang="es-ES" dirty="0">
              <a:solidFill>
                <a:prstClr val="black"/>
              </a:solidFill>
              <a:latin typeface="Calibri" panose="020F0502020204030204"/>
            </a:endParaRPr>
          </a:p>
        </p:txBody>
      </p:sp>
      <p:pic>
        <p:nvPicPr>
          <p:cNvPr id="7" name="Imagen 6"/>
          <p:cNvPicPr>
            <a:picLocks noChangeAspect="1"/>
          </p:cNvPicPr>
          <p:nvPr/>
        </p:nvPicPr>
        <p:blipFill>
          <a:blip r:embed="rId2"/>
          <a:stretch>
            <a:fillRect/>
          </a:stretch>
        </p:blipFill>
        <p:spPr>
          <a:xfrm>
            <a:off x="148168" y="790904"/>
            <a:ext cx="1566808" cy="104250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Imagen 7"/>
          <p:cNvPicPr>
            <a:picLocks noChangeAspect="1"/>
          </p:cNvPicPr>
          <p:nvPr/>
        </p:nvPicPr>
        <p:blipFill>
          <a:blip r:embed="rId3"/>
          <a:stretch>
            <a:fillRect/>
          </a:stretch>
        </p:blipFill>
        <p:spPr>
          <a:xfrm>
            <a:off x="5360820" y="548847"/>
            <a:ext cx="6588362" cy="5555739"/>
          </a:xfrm>
          <a:prstGeom prst="rect">
            <a:avLst/>
          </a:prstGeom>
        </p:spPr>
      </p:pic>
      <p:sp>
        <p:nvSpPr>
          <p:cNvPr id="9" name="Marcador de número de diapositiva 3"/>
          <p:cNvSpPr txBox="1">
            <a:spLocks/>
          </p:cNvSpPr>
          <p:nvPr/>
        </p:nvSpPr>
        <p:spPr>
          <a:xfrm>
            <a:off x="8610600" y="5918464"/>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C" sz="1600" b="1" dirty="0">
              <a:solidFill>
                <a:prstClr val="black"/>
              </a:solidFill>
              <a:latin typeface="Calibri" panose="020F0502020204030204"/>
            </a:endParaRPr>
          </a:p>
        </p:txBody>
      </p:sp>
      <p:sp>
        <p:nvSpPr>
          <p:cNvPr id="11" name="CuadroTexto 10"/>
          <p:cNvSpPr txBox="1"/>
          <p:nvPr/>
        </p:nvSpPr>
        <p:spPr>
          <a:xfrm>
            <a:off x="7590352" y="2084843"/>
            <a:ext cx="2081467" cy="338554"/>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1600" b="1" dirty="0">
                <a:solidFill>
                  <a:prstClr val="black"/>
                </a:solidFill>
                <a:latin typeface="Calibri" panose="020F0502020204030204"/>
              </a:rPr>
              <a:t>BN4 ARC SAN ANDRES</a:t>
            </a:r>
          </a:p>
        </p:txBody>
      </p:sp>
      <p:sp>
        <p:nvSpPr>
          <p:cNvPr id="12" name="CuadroTexto 11"/>
          <p:cNvSpPr txBox="1"/>
          <p:nvPr/>
        </p:nvSpPr>
        <p:spPr>
          <a:xfrm>
            <a:off x="8678950" y="2673313"/>
            <a:ext cx="2492029" cy="307777"/>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1400" b="1" dirty="0">
                <a:solidFill>
                  <a:prstClr val="black"/>
                </a:solidFill>
                <a:latin typeface="Calibri" panose="020F0502020204030204"/>
              </a:rPr>
              <a:t>BN1 BASE NAVAL ARC BOLIVAR</a:t>
            </a:r>
          </a:p>
        </p:txBody>
      </p:sp>
      <p:sp>
        <p:nvSpPr>
          <p:cNvPr id="13" name="Estrella de 5 puntas 12"/>
          <p:cNvSpPr/>
          <p:nvPr/>
        </p:nvSpPr>
        <p:spPr>
          <a:xfrm>
            <a:off x="8288628" y="2441681"/>
            <a:ext cx="321972" cy="257578"/>
          </a:xfrm>
          <a:prstGeom prst="star5">
            <a:avLst/>
          </a:prstGeom>
          <a:solidFill>
            <a:srgbClr val="FFC0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Estrella de 5 puntas 13"/>
          <p:cNvSpPr/>
          <p:nvPr/>
        </p:nvSpPr>
        <p:spPr>
          <a:xfrm>
            <a:off x="9924964" y="3746351"/>
            <a:ext cx="321972" cy="257578"/>
          </a:xfrm>
          <a:prstGeom prst="star5">
            <a:avLst/>
          </a:prstGeom>
          <a:solidFill>
            <a:srgbClr val="00206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Estrella de 5 puntas 14"/>
          <p:cNvSpPr/>
          <p:nvPr/>
        </p:nvSpPr>
        <p:spPr>
          <a:xfrm>
            <a:off x="9626389" y="5211144"/>
            <a:ext cx="321972" cy="257578"/>
          </a:xfrm>
          <a:prstGeom prst="star5">
            <a:avLst/>
          </a:prstGeom>
          <a:solidFill>
            <a:srgbClr val="00206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Estrella de 5 puntas 15"/>
          <p:cNvSpPr/>
          <p:nvPr/>
        </p:nvSpPr>
        <p:spPr>
          <a:xfrm>
            <a:off x="8950899" y="4151709"/>
            <a:ext cx="321972" cy="257578"/>
          </a:xfrm>
          <a:prstGeom prst="star5">
            <a:avLst/>
          </a:prstGeom>
          <a:solidFill>
            <a:srgbClr val="00206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Estrella de 5 puntas 16"/>
          <p:cNvSpPr/>
          <p:nvPr/>
        </p:nvSpPr>
        <p:spPr>
          <a:xfrm>
            <a:off x="9763978" y="3049934"/>
            <a:ext cx="321972" cy="257578"/>
          </a:xfrm>
          <a:prstGeom prst="star5">
            <a:avLst/>
          </a:prstGeom>
          <a:solidFill>
            <a:srgbClr val="FFC0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CuadroTexto 17"/>
          <p:cNvSpPr txBox="1"/>
          <p:nvPr/>
        </p:nvSpPr>
        <p:spPr>
          <a:xfrm>
            <a:off x="9111885" y="3406414"/>
            <a:ext cx="2748445" cy="307777"/>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1400" b="1" dirty="0">
                <a:solidFill>
                  <a:prstClr val="black"/>
                </a:solidFill>
                <a:latin typeface="Calibri" panose="020F0502020204030204"/>
              </a:rPr>
              <a:t>BN5 BASE NAVAL ARC ORINOQUIA</a:t>
            </a:r>
          </a:p>
        </p:txBody>
      </p:sp>
      <p:sp>
        <p:nvSpPr>
          <p:cNvPr id="19" name="CuadroTexto 18"/>
          <p:cNvSpPr txBox="1"/>
          <p:nvPr/>
        </p:nvSpPr>
        <p:spPr>
          <a:xfrm>
            <a:off x="7164550" y="3853342"/>
            <a:ext cx="2510624" cy="307777"/>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1400" b="1" dirty="0">
                <a:solidFill>
                  <a:prstClr val="black"/>
                </a:solidFill>
                <a:latin typeface="Calibri" panose="020F0502020204030204"/>
              </a:rPr>
              <a:t>BN2 BASE NAVAL ARC MÁLAGA</a:t>
            </a:r>
          </a:p>
        </p:txBody>
      </p:sp>
      <p:sp>
        <p:nvSpPr>
          <p:cNvPr id="20" name="CuadroTexto 19"/>
          <p:cNvSpPr txBox="1"/>
          <p:nvPr/>
        </p:nvSpPr>
        <p:spPr>
          <a:xfrm>
            <a:off x="8594963" y="4922188"/>
            <a:ext cx="2752613" cy="307777"/>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1400" b="1" dirty="0">
                <a:solidFill>
                  <a:prstClr val="black"/>
                </a:solidFill>
                <a:latin typeface="Calibri" panose="020F0502020204030204"/>
              </a:rPr>
              <a:t>BN3 BASE NAVAL ARC LEGUIZAMO</a:t>
            </a:r>
          </a:p>
        </p:txBody>
      </p:sp>
      <p:sp>
        <p:nvSpPr>
          <p:cNvPr id="21" name="CuadroTexto 20"/>
          <p:cNvSpPr txBox="1"/>
          <p:nvPr/>
        </p:nvSpPr>
        <p:spPr>
          <a:xfrm>
            <a:off x="148168" y="2072349"/>
            <a:ext cx="1963679" cy="738664"/>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1400" b="1" dirty="0">
                <a:solidFill>
                  <a:prstClr val="black"/>
                </a:solidFill>
                <a:latin typeface="Calibri" panose="020F0502020204030204"/>
              </a:rPr>
              <a:t>JEFATURA </a:t>
            </a:r>
          </a:p>
          <a:p>
            <a:pPr algn="ctr"/>
            <a:r>
              <a:rPr lang="es-ES" sz="1400" b="1" dirty="0">
                <a:solidFill>
                  <a:prstClr val="black"/>
                </a:solidFill>
                <a:latin typeface="Calibri" panose="020F0502020204030204"/>
              </a:rPr>
              <a:t>DE </a:t>
            </a:r>
          </a:p>
          <a:p>
            <a:pPr algn="ctr"/>
            <a:r>
              <a:rPr lang="es-ES" sz="1400" b="1" dirty="0">
                <a:solidFill>
                  <a:prstClr val="black"/>
                </a:solidFill>
                <a:latin typeface="Calibri" panose="020F0502020204030204"/>
              </a:rPr>
              <a:t>OPERACIONES NAVALES</a:t>
            </a:r>
          </a:p>
        </p:txBody>
      </p:sp>
      <p:cxnSp>
        <p:nvCxnSpPr>
          <p:cNvPr id="22" name="Conector recto de flecha 21"/>
          <p:cNvCxnSpPr>
            <a:stCxn id="21" idx="3"/>
            <a:endCxn id="27" idx="1"/>
          </p:cNvCxnSpPr>
          <p:nvPr/>
        </p:nvCxnSpPr>
        <p:spPr>
          <a:xfrm flipV="1">
            <a:off x="2111847" y="2136657"/>
            <a:ext cx="1536108" cy="305024"/>
          </a:xfrm>
          <a:prstGeom prst="straightConnector1">
            <a:avLst/>
          </a:prstGeom>
          <a:noFill/>
          <a:ln w="57150" cap="flat" cmpd="sng" algn="ctr">
            <a:solidFill>
              <a:srgbClr val="FF0000"/>
            </a:solidFill>
            <a:prstDash val="solid"/>
            <a:miter lim="800000"/>
            <a:tailEnd type="triangle"/>
          </a:ln>
          <a:effectLst/>
        </p:spPr>
      </p:cxnSp>
      <p:grpSp>
        <p:nvGrpSpPr>
          <p:cNvPr id="23" name="Grupo 22"/>
          <p:cNvGrpSpPr/>
          <p:nvPr/>
        </p:nvGrpSpPr>
        <p:grpSpPr>
          <a:xfrm>
            <a:off x="3427840" y="853328"/>
            <a:ext cx="1709944" cy="584530"/>
            <a:chOff x="2270620" y="2208"/>
            <a:chExt cx="2994598" cy="584530"/>
          </a:xfrm>
          <a:scene3d>
            <a:camera prst="orthographicFront">
              <a:rot lat="0" lon="0" rev="0"/>
            </a:camera>
            <a:lightRig rig="glow" dir="t">
              <a:rot lat="0" lon="0" rev="4800000"/>
            </a:lightRig>
          </a:scene3d>
        </p:grpSpPr>
        <p:sp>
          <p:nvSpPr>
            <p:cNvPr id="24" name="Rectángulo 23"/>
            <p:cNvSpPr/>
            <p:nvPr/>
          </p:nvSpPr>
          <p:spPr>
            <a:xfrm>
              <a:off x="2270620" y="2208"/>
              <a:ext cx="2994598" cy="584530"/>
            </a:xfrm>
            <a:prstGeom prst="rect">
              <a:avLst/>
            </a:prstGeom>
            <a:solidFill>
              <a:srgbClr val="4472C4">
                <a:lumMod val="75000"/>
              </a:srgbClr>
            </a:solidFill>
            <a:ln w="25400" cap="flat" cmpd="sng" algn="ctr">
              <a:noFill/>
              <a:prstDash val="solid"/>
              <a:miter lim="800000"/>
            </a:ln>
            <a:effectLst>
              <a:outerShdw blurRad="190500" dist="228600" dir="2700000" algn="ctr">
                <a:srgbClr val="000000">
                  <a:alpha val="30000"/>
                </a:srgbClr>
              </a:outerShdw>
            </a:effectLst>
            <a:sp3d prstMaterial="matte">
              <a:bevelT w="127000" h="63500"/>
            </a:sp3d>
          </p:spPr>
        </p:sp>
        <p:sp>
          <p:nvSpPr>
            <p:cNvPr id="25" name="Rectángulo 24"/>
            <p:cNvSpPr/>
            <p:nvPr/>
          </p:nvSpPr>
          <p:spPr>
            <a:xfrm>
              <a:off x="2270620" y="2208"/>
              <a:ext cx="2994598" cy="584530"/>
            </a:xfrm>
            <a:prstGeom prst="rect">
              <a:avLst/>
            </a:prstGeom>
            <a:noFill/>
            <a:ln>
              <a:noFill/>
            </a:ln>
            <a:effectLst/>
            <a:sp3d/>
          </p:spPr>
          <p:txBody>
            <a:bodyPr spcFirstLastPara="0" vert="horz" wrap="square" lIns="10160" tIns="10160" rIns="10160" bIns="101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s-EC" sz="1600" b="0" i="0" u="none" strike="noStrike" kern="0" cap="none" spc="0" normalizeH="0" baseline="0" noProof="0" dirty="0">
                  <a:ln>
                    <a:noFill/>
                  </a:ln>
                  <a:solidFill>
                    <a:sysClr val="window" lastClr="FFFFFF"/>
                  </a:solidFill>
                  <a:effectLst/>
                  <a:uLnTx/>
                  <a:uFillTx/>
                  <a:latin typeface="Calibri" panose="020F0502020204030204"/>
                  <a:ea typeface="+mn-ea"/>
                  <a:cs typeface="+mn-cs"/>
                </a:rPr>
                <a:t>COARC</a:t>
              </a:r>
            </a:p>
          </p:txBody>
        </p:sp>
      </p:grpSp>
      <p:grpSp>
        <p:nvGrpSpPr>
          <p:cNvPr id="26" name="Grupo 25"/>
          <p:cNvGrpSpPr/>
          <p:nvPr/>
        </p:nvGrpSpPr>
        <p:grpSpPr>
          <a:xfrm>
            <a:off x="3647955" y="1956900"/>
            <a:ext cx="1389975" cy="359513"/>
            <a:chOff x="2242980" y="2861615"/>
            <a:chExt cx="2994598" cy="691527"/>
          </a:xfrm>
          <a:scene3d>
            <a:camera prst="orthographicFront">
              <a:rot lat="0" lon="0" rev="0"/>
            </a:camera>
            <a:lightRig rig="glow" dir="t">
              <a:rot lat="0" lon="0" rev="4800000"/>
            </a:lightRig>
          </a:scene3d>
        </p:grpSpPr>
        <p:sp>
          <p:nvSpPr>
            <p:cNvPr id="27" name="Rectángulo 26"/>
            <p:cNvSpPr/>
            <p:nvPr/>
          </p:nvSpPr>
          <p:spPr>
            <a:xfrm>
              <a:off x="2242980" y="2861615"/>
              <a:ext cx="2994598" cy="691527"/>
            </a:xfrm>
            <a:prstGeom prst="rect">
              <a:avLst/>
            </a:prstGeom>
            <a:solidFill>
              <a:srgbClr val="4472C4">
                <a:lumMod val="75000"/>
              </a:srgbClr>
            </a:solidFill>
            <a:ln w="25400" cap="flat" cmpd="sng" algn="ctr">
              <a:noFill/>
              <a:prstDash val="solid"/>
              <a:miter lim="800000"/>
            </a:ln>
            <a:effectLst>
              <a:outerShdw blurRad="190500" dist="228600" dir="2700000" algn="ctr">
                <a:srgbClr val="000000">
                  <a:alpha val="30000"/>
                </a:srgbClr>
              </a:outerShdw>
            </a:effectLst>
            <a:sp3d prstMaterial="matte">
              <a:bevelT w="127000" h="63500"/>
            </a:sp3d>
          </p:spPr>
        </p:sp>
        <p:sp>
          <p:nvSpPr>
            <p:cNvPr id="28" name="Rectángulo 27"/>
            <p:cNvSpPr/>
            <p:nvPr/>
          </p:nvSpPr>
          <p:spPr>
            <a:xfrm>
              <a:off x="2242980" y="2861615"/>
              <a:ext cx="2994598" cy="691527"/>
            </a:xfrm>
            <a:prstGeom prst="rect">
              <a:avLst/>
            </a:prstGeom>
            <a:noFill/>
            <a:ln>
              <a:noFill/>
            </a:ln>
            <a:effectLst/>
            <a:sp3d/>
          </p:spPr>
          <p:txBody>
            <a:bodyPr spcFirstLastPara="0" vert="horz" wrap="square" lIns="10160" tIns="10160" rIns="10160" bIns="1016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r>
                <a:rPr kumimoji="0" lang="es-EC" sz="1600" b="1" i="0" u="none" strike="noStrike" kern="0" cap="none" spc="0" normalizeH="0" baseline="0" noProof="0" dirty="0">
                  <a:ln>
                    <a:noFill/>
                  </a:ln>
                  <a:solidFill>
                    <a:prstClr val="white"/>
                  </a:solidFill>
                  <a:effectLst/>
                  <a:uLnTx/>
                  <a:uFillTx/>
                  <a:latin typeface="Calibri" panose="020F0502020204030204"/>
                  <a:ea typeface="+mn-ea"/>
                  <a:cs typeface="+mn-cs"/>
                </a:rPr>
                <a:t>JONA</a:t>
              </a:r>
            </a:p>
          </p:txBody>
        </p:sp>
      </p:grpSp>
      <p:grpSp>
        <p:nvGrpSpPr>
          <p:cNvPr id="29" name="Grupo 28"/>
          <p:cNvGrpSpPr/>
          <p:nvPr/>
        </p:nvGrpSpPr>
        <p:grpSpPr>
          <a:xfrm>
            <a:off x="3582817" y="2842135"/>
            <a:ext cx="1554967" cy="415598"/>
            <a:chOff x="2174943" y="3905682"/>
            <a:chExt cx="2994598" cy="758801"/>
          </a:xfrm>
          <a:scene3d>
            <a:camera prst="orthographicFront">
              <a:rot lat="0" lon="0" rev="0"/>
            </a:camera>
            <a:lightRig rig="glow" dir="t">
              <a:rot lat="0" lon="0" rev="4800000"/>
            </a:lightRig>
          </a:scene3d>
        </p:grpSpPr>
        <p:sp>
          <p:nvSpPr>
            <p:cNvPr id="30" name="Rectángulo 29"/>
            <p:cNvSpPr/>
            <p:nvPr/>
          </p:nvSpPr>
          <p:spPr>
            <a:xfrm>
              <a:off x="2174943" y="3905682"/>
              <a:ext cx="2994598" cy="758801"/>
            </a:xfrm>
            <a:prstGeom prst="rect">
              <a:avLst/>
            </a:prstGeom>
            <a:solidFill>
              <a:srgbClr val="4472C4">
                <a:lumMod val="75000"/>
              </a:srgbClr>
            </a:solidFill>
            <a:ln w="25400" cap="flat" cmpd="sng" algn="ctr">
              <a:noFill/>
              <a:prstDash val="solid"/>
              <a:miter lim="800000"/>
            </a:ln>
            <a:effectLst>
              <a:outerShdw blurRad="190500" dist="228600" dir="2700000" algn="ctr">
                <a:srgbClr val="000000">
                  <a:alpha val="30000"/>
                </a:srgbClr>
              </a:outerShdw>
            </a:effectLst>
            <a:sp3d prstMaterial="matte">
              <a:bevelT w="127000" h="63500"/>
            </a:sp3d>
          </p:spPr>
        </p:sp>
        <p:sp>
          <p:nvSpPr>
            <p:cNvPr id="31" name="Rectángulo 30"/>
            <p:cNvSpPr/>
            <p:nvPr/>
          </p:nvSpPr>
          <p:spPr>
            <a:xfrm>
              <a:off x="2174943" y="3905682"/>
              <a:ext cx="2994598" cy="758801"/>
            </a:xfrm>
            <a:prstGeom prst="rect">
              <a:avLst/>
            </a:prstGeom>
            <a:noFill/>
            <a:ln>
              <a:noFill/>
            </a:ln>
            <a:effectLst/>
            <a:sp3d/>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C" sz="1800" b="1" i="0" u="none" strike="noStrike" kern="0" cap="none" spc="0" normalizeH="0" baseline="0" noProof="0" dirty="0">
                  <a:ln>
                    <a:noFill/>
                  </a:ln>
                  <a:solidFill>
                    <a:prstClr val="white"/>
                  </a:solidFill>
                  <a:effectLst/>
                  <a:uLnTx/>
                  <a:uFillTx/>
                  <a:latin typeface="Calibri" panose="020F0502020204030204"/>
                  <a:ea typeface="+mn-ea"/>
                  <a:cs typeface="+mn-cs"/>
                </a:rPr>
                <a:t>COCAG</a:t>
              </a:r>
            </a:p>
          </p:txBody>
        </p:sp>
      </p:grpSp>
      <p:cxnSp>
        <p:nvCxnSpPr>
          <p:cNvPr id="32" name="Conector recto de flecha 31"/>
          <p:cNvCxnSpPr>
            <a:stCxn id="30" idx="3"/>
          </p:cNvCxnSpPr>
          <p:nvPr/>
        </p:nvCxnSpPr>
        <p:spPr>
          <a:xfrm>
            <a:off x="5137784" y="3049934"/>
            <a:ext cx="3125595" cy="733521"/>
          </a:xfrm>
          <a:prstGeom prst="straightConnector1">
            <a:avLst/>
          </a:prstGeom>
          <a:noFill/>
          <a:ln w="57150" cap="flat" cmpd="sng" algn="ctr">
            <a:solidFill>
              <a:srgbClr val="FF0000"/>
            </a:solidFill>
            <a:prstDash val="solid"/>
            <a:miter lim="800000"/>
            <a:tailEnd type="triangle"/>
          </a:ln>
          <a:effectLst/>
        </p:spPr>
      </p:cxnSp>
      <p:cxnSp>
        <p:nvCxnSpPr>
          <p:cNvPr id="33" name="Conector recto de flecha 32"/>
          <p:cNvCxnSpPr/>
          <p:nvPr/>
        </p:nvCxnSpPr>
        <p:spPr>
          <a:xfrm>
            <a:off x="5177500" y="3046957"/>
            <a:ext cx="3360918" cy="1720785"/>
          </a:xfrm>
          <a:prstGeom prst="straightConnector1">
            <a:avLst/>
          </a:prstGeom>
          <a:noFill/>
          <a:ln w="57150" cap="flat" cmpd="sng" algn="ctr">
            <a:solidFill>
              <a:srgbClr val="FF0000"/>
            </a:solidFill>
            <a:prstDash val="solid"/>
            <a:miter lim="800000"/>
            <a:tailEnd type="triangle"/>
          </a:ln>
          <a:effectLst/>
        </p:spPr>
      </p:cxnSp>
      <p:cxnSp>
        <p:nvCxnSpPr>
          <p:cNvPr id="34" name="Conector recto de flecha 33"/>
          <p:cNvCxnSpPr/>
          <p:nvPr/>
        </p:nvCxnSpPr>
        <p:spPr>
          <a:xfrm flipV="1">
            <a:off x="5137784" y="2547183"/>
            <a:ext cx="3150844" cy="499774"/>
          </a:xfrm>
          <a:prstGeom prst="straightConnector1">
            <a:avLst/>
          </a:prstGeom>
          <a:noFill/>
          <a:ln w="57150" cap="flat" cmpd="sng" algn="ctr">
            <a:solidFill>
              <a:srgbClr val="FF0000"/>
            </a:solidFill>
            <a:prstDash val="solid"/>
            <a:miter lim="800000"/>
            <a:tailEnd type="triangle"/>
          </a:ln>
          <a:effectLst/>
        </p:spPr>
      </p:cxnSp>
      <p:cxnSp>
        <p:nvCxnSpPr>
          <p:cNvPr id="35" name="Conector recto de flecha 34"/>
          <p:cNvCxnSpPr/>
          <p:nvPr/>
        </p:nvCxnSpPr>
        <p:spPr>
          <a:xfrm>
            <a:off x="5137784" y="3049934"/>
            <a:ext cx="1868051" cy="803408"/>
          </a:xfrm>
          <a:prstGeom prst="straightConnector1">
            <a:avLst/>
          </a:prstGeom>
          <a:noFill/>
          <a:ln w="57150" cap="flat" cmpd="sng" algn="ctr">
            <a:solidFill>
              <a:srgbClr val="FF0000"/>
            </a:solidFill>
            <a:prstDash val="solid"/>
            <a:miter lim="800000"/>
            <a:tailEnd type="triangle"/>
          </a:ln>
          <a:effectLst/>
        </p:spPr>
      </p:cxnSp>
      <p:sp>
        <p:nvSpPr>
          <p:cNvPr id="36" name="CuadroTexto 35"/>
          <p:cNvSpPr txBox="1"/>
          <p:nvPr/>
        </p:nvSpPr>
        <p:spPr>
          <a:xfrm>
            <a:off x="29692" y="4489552"/>
            <a:ext cx="5217069" cy="646331"/>
          </a:xfrm>
          <a:prstGeom prst="rect">
            <a:avLst/>
          </a:prstGeom>
          <a:solidFill>
            <a:srgbClr val="FFFF00"/>
          </a:solidFill>
          <a:ln w="3810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b="1" dirty="0">
                <a:solidFill>
                  <a:prstClr val="black"/>
                </a:solidFill>
                <a:latin typeface="Calibri" panose="020F0502020204030204"/>
              </a:rPr>
              <a:t>BASES NAVALES SE ENCUENTRAN SUBORDINADAS A </a:t>
            </a:r>
          </a:p>
          <a:p>
            <a:pPr algn="ctr"/>
            <a:r>
              <a:rPr lang="es-ES" b="1" dirty="0">
                <a:solidFill>
                  <a:prstClr val="black"/>
                </a:solidFill>
                <a:latin typeface="Calibri" panose="020F0502020204030204"/>
              </a:rPr>
              <a:t>LA DIRECCIÓN DE LOGÍSTICA DE LA ARC</a:t>
            </a:r>
          </a:p>
        </p:txBody>
      </p:sp>
      <p:sp>
        <p:nvSpPr>
          <p:cNvPr id="37" name="CuadroTexto 36"/>
          <p:cNvSpPr txBox="1"/>
          <p:nvPr/>
        </p:nvSpPr>
        <p:spPr>
          <a:xfrm>
            <a:off x="4007853" y="79224"/>
            <a:ext cx="3968907"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2.- MARCO REFERENCIAL </a:t>
            </a:r>
          </a:p>
        </p:txBody>
      </p:sp>
    </p:spTree>
    <p:extLst>
      <p:ext uri="{BB962C8B-B14F-4D97-AF65-F5344CB8AC3E}">
        <p14:creationId xmlns:p14="http://schemas.microsoft.com/office/powerpoint/2010/main" val="153513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37" name="CuadroTexto 36"/>
          <p:cNvSpPr txBox="1"/>
          <p:nvPr/>
        </p:nvSpPr>
        <p:spPr>
          <a:xfrm>
            <a:off x="9284677" y="5486400"/>
            <a:ext cx="184731" cy="369332"/>
          </a:xfrm>
          <a:prstGeom prst="rect">
            <a:avLst/>
          </a:prstGeom>
          <a:noFill/>
        </p:spPr>
        <p:txBody>
          <a:bodyPr wrap="none" rtlCol="0">
            <a:spAutoFit/>
          </a:bodyPr>
          <a:lstStyle/>
          <a:p>
            <a:endParaRPr lang="es-ES" dirty="0">
              <a:solidFill>
                <a:prstClr val="black"/>
              </a:solidFill>
              <a:latin typeface="Calibri" panose="020F0502020204030204"/>
            </a:endParaRPr>
          </a:p>
        </p:txBody>
      </p:sp>
      <p:pic>
        <p:nvPicPr>
          <p:cNvPr id="38" name="Imagen 37"/>
          <p:cNvPicPr>
            <a:picLocks noChangeAspect="1"/>
          </p:cNvPicPr>
          <p:nvPr/>
        </p:nvPicPr>
        <p:blipFill>
          <a:blip r:embed="rId2"/>
          <a:stretch>
            <a:fillRect/>
          </a:stretch>
        </p:blipFill>
        <p:spPr>
          <a:xfrm>
            <a:off x="5740212" y="965915"/>
            <a:ext cx="6451788" cy="5755560"/>
          </a:xfrm>
          <a:prstGeom prst="rect">
            <a:avLst/>
          </a:prstGeom>
        </p:spPr>
      </p:pic>
      <p:sp>
        <p:nvSpPr>
          <p:cNvPr id="39" name="Marcador de número de diapositiva 3"/>
          <p:cNvSpPr txBox="1">
            <a:spLocks/>
          </p:cNvSpPr>
          <p:nvPr/>
        </p:nvSpPr>
        <p:spPr>
          <a:xfrm>
            <a:off x="8610600"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06FB5-132D-45F1-8950-71BB752CAE10}" type="slidenum">
              <a:rPr lang="es-EC" sz="1600" b="1" smtClean="0">
                <a:solidFill>
                  <a:prstClr val="black"/>
                </a:solidFill>
                <a:latin typeface="Calibri" panose="020F0502020204030204"/>
              </a:rPr>
              <a:pPr/>
              <a:t>18</a:t>
            </a:fld>
            <a:endParaRPr lang="es-EC" sz="1600" b="1" dirty="0">
              <a:solidFill>
                <a:prstClr val="black"/>
              </a:solidFill>
              <a:latin typeface="Calibri" panose="020F0502020204030204"/>
            </a:endParaRPr>
          </a:p>
        </p:txBody>
      </p:sp>
      <p:graphicFrame>
        <p:nvGraphicFramePr>
          <p:cNvPr id="40" name="Tabla 39"/>
          <p:cNvGraphicFramePr>
            <a:graphicFrameLocks noGrp="1"/>
          </p:cNvGraphicFramePr>
          <p:nvPr/>
        </p:nvGraphicFramePr>
        <p:xfrm>
          <a:off x="248053" y="4616184"/>
          <a:ext cx="5305022" cy="1429980"/>
        </p:xfrm>
        <a:graphic>
          <a:graphicData uri="http://schemas.openxmlformats.org/drawingml/2006/table">
            <a:tbl>
              <a:tblPr firstRow="1" firstCol="1" bandRow="1"/>
              <a:tblGrid>
                <a:gridCol w="1071899">
                  <a:extLst>
                    <a:ext uri="{9D8B030D-6E8A-4147-A177-3AD203B41FA5}">
                      <a16:colId xmlns:a16="http://schemas.microsoft.com/office/drawing/2014/main" val="20000"/>
                    </a:ext>
                  </a:extLst>
                </a:gridCol>
                <a:gridCol w="1375311">
                  <a:extLst>
                    <a:ext uri="{9D8B030D-6E8A-4147-A177-3AD203B41FA5}">
                      <a16:colId xmlns:a16="http://schemas.microsoft.com/office/drawing/2014/main" val="20001"/>
                    </a:ext>
                  </a:extLst>
                </a:gridCol>
                <a:gridCol w="1375311">
                  <a:extLst>
                    <a:ext uri="{9D8B030D-6E8A-4147-A177-3AD203B41FA5}">
                      <a16:colId xmlns:a16="http://schemas.microsoft.com/office/drawing/2014/main" val="20002"/>
                    </a:ext>
                  </a:extLst>
                </a:gridCol>
                <a:gridCol w="1482501">
                  <a:extLst>
                    <a:ext uri="{9D8B030D-6E8A-4147-A177-3AD203B41FA5}">
                      <a16:colId xmlns:a16="http://schemas.microsoft.com/office/drawing/2014/main" val="20003"/>
                    </a:ext>
                  </a:extLst>
                </a:gridCol>
              </a:tblGrid>
              <a:tr h="3574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16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2015</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2016</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2017</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3574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SUBNOR</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50000"/>
                        </a:lnSpc>
                        <a:spcAft>
                          <a:spcPts val="0"/>
                        </a:spcAft>
                      </a:pPr>
                      <a:r>
                        <a:rPr lang="es-E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100.000,00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CDDC"/>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50000"/>
                        </a:lnSpc>
                        <a:spcAft>
                          <a:spcPts val="0"/>
                        </a:spcAft>
                      </a:pPr>
                      <a:r>
                        <a:rPr lang="es-E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130.649,60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CDDC"/>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50000"/>
                        </a:lnSpc>
                        <a:spcAft>
                          <a:spcPts val="0"/>
                        </a:spcAft>
                      </a:pPr>
                      <a:r>
                        <a:rPr lang="es-E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51.579,90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CDDC"/>
                    </a:solidFill>
                  </a:tcPr>
                </a:tc>
                <a:extLst>
                  <a:ext uri="{0D108BD9-81ED-4DB2-BD59-A6C34878D82A}">
                    <a16:rowId xmlns:a16="http://schemas.microsoft.com/office/drawing/2014/main" val="10001"/>
                  </a:ext>
                </a:extLst>
              </a:tr>
              <a:tr h="3574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SUBCEN</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CDDC"/>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50000"/>
                        </a:lnSpc>
                        <a:spcAft>
                          <a:spcPts val="0"/>
                        </a:spcAft>
                      </a:pPr>
                      <a:r>
                        <a:rPr lang="es-E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111.416,74</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CDDC"/>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50000"/>
                        </a:lnSpc>
                        <a:spcAft>
                          <a:spcPts val="0"/>
                        </a:spcAft>
                      </a:pPr>
                      <a:r>
                        <a:rPr lang="es-E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50.775,07</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CDDC"/>
                    </a:solidFill>
                  </a:tcPr>
                </a:tc>
                <a:extLst>
                  <a:ext uri="{0D108BD9-81ED-4DB2-BD59-A6C34878D82A}">
                    <a16:rowId xmlns:a16="http://schemas.microsoft.com/office/drawing/2014/main" val="10002"/>
                  </a:ext>
                </a:extLst>
              </a:tr>
              <a:tr h="3574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SUBSUR</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50.000,00</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CDDC"/>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114.027,83</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CDDC"/>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82.658,69</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CDDC"/>
                    </a:solidFill>
                  </a:tcPr>
                </a:tc>
                <a:extLst>
                  <a:ext uri="{0D108BD9-81ED-4DB2-BD59-A6C34878D82A}">
                    <a16:rowId xmlns:a16="http://schemas.microsoft.com/office/drawing/2014/main" val="10003"/>
                  </a:ext>
                </a:extLst>
              </a:tr>
            </a:tbl>
          </a:graphicData>
        </a:graphic>
      </p:graphicFrame>
      <p:sp>
        <p:nvSpPr>
          <p:cNvPr id="41" name="CuadroTexto 40"/>
          <p:cNvSpPr txBox="1"/>
          <p:nvPr/>
        </p:nvSpPr>
        <p:spPr>
          <a:xfrm>
            <a:off x="9984873" y="1412122"/>
            <a:ext cx="1106096" cy="461665"/>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defTabSz="457200">
              <a:defRPr/>
            </a:pPr>
            <a:r>
              <a:rPr lang="es-EC" sz="1200" b="1" kern="0" dirty="0">
                <a:solidFill>
                  <a:prstClr val="white"/>
                </a:solidFill>
                <a:latin typeface="Calibri" panose="020F0502020204030204"/>
              </a:rPr>
              <a:t>COGUAR </a:t>
            </a:r>
          </a:p>
          <a:p>
            <a:pPr algn="ctr" defTabSz="457200">
              <a:defRPr/>
            </a:pPr>
            <a:r>
              <a:rPr lang="es-EC" sz="1200" b="1" kern="0" dirty="0">
                <a:solidFill>
                  <a:prstClr val="white"/>
                </a:solidFill>
                <a:latin typeface="Calibri" panose="020F0502020204030204"/>
              </a:rPr>
              <a:t>(GUAYAQUIL)</a:t>
            </a:r>
          </a:p>
        </p:txBody>
      </p:sp>
      <p:sp>
        <p:nvSpPr>
          <p:cNvPr id="42" name="Estrella de 5 puntas 41"/>
          <p:cNvSpPr/>
          <p:nvPr/>
        </p:nvSpPr>
        <p:spPr>
          <a:xfrm>
            <a:off x="7020911" y="3352755"/>
            <a:ext cx="318989" cy="177421"/>
          </a:xfrm>
          <a:prstGeom prst="star5">
            <a:avLst/>
          </a:prstGeom>
          <a:solidFill>
            <a:srgbClr val="100349"/>
          </a:solidFill>
          <a:ln w="222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s-EC" kern="0" dirty="0">
              <a:solidFill>
                <a:prstClr val="white"/>
              </a:solidFill>
              <a:latin typeface="Calibri" panose="020F0502020204030204"/>
            </a:endParaRPr>
          </a:p>
        </p:txBody>
      </p:sp>
      <p:sp>
        <p:nvSpPr>
          <p:cNvPr id="43" name="Estrella de 5 puntas 42"/>
          <p:cNvSpPr/>
          <p:nvPr/>
        </p:nvSpPr>
        <p:spPr>
          <a:xfrm>
            <a:off x="7452241" y="4839746"/>
            <a:ext cx="318989" cy="177421"/>
          </a:xfrm>
          <a:prstGeom prst="star5">
            <a:avLst/>
          </a:prstGeom>
          <a:solidFill>
            <a:srgbClr val="CC0000"/>
          </a:solidFill>
          <a:ln w="222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s-EC" kern="0" dirty="0">
              <a:solidFill>
                <a:prstClr val="white"/>
              </a:solidFill>
              <a:latin typeface="Calibri" panose="020F0502020204030204"/>
            </a:endParaRPr>
          </a:p>
        </p:txBody>
      </p:sp>
      <p:cxnSp>
        <p:nvCxnSpPr>
          <p:cNvPr id="44" name="Conector recto de flecha 43"/>
          <p:cNvCxnSpPr>
            <a:stCxn id="41" idx="2"/>
          </p:cNvCxnSpPr>
          <p:nvPr/>
        </p:nvCxnSpPr>
        <p:spPr>
          <a:xfrm flipH="1">
            <a:off x="7517804" y="1873787"/>
            <a:ext cx="3020117" cy="2110417"/>
          </a:xfrm>
          <a:prstGeom prst="straightConnector1">
            <a:avLst/>
          </a:prstGeom>
          <a:noFill/>
          <a:ln w="47625"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45" name="Estrella de 5 puntas 44"/>
          <p:cNvSpPr/>
          <p:nvPr/>
        </p:nvSpPr>
        <p:spPr>
          <a:xfrm>
            <a:off x="7853638" y="2109824"/>
            <a:ext cx="318989" cy="177421"/>
          </a:xfrm>
          <a:prstGeom prst="star5">
            <a:avLst/>
          </a:prstGeom>
          <a:solidFill>
            <a:srgbClr val="FFFF00"/>
          </a:solidFill>
          <a:ln w="222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s-EC" kern="0" dirty="0">
              <a:solidFill>
                <a:prstClr val="white"/>
              </a:solidFill>
              <a:latin typeface="Calibri" panose="020F0502020204030204"/>
            </a:endParaRPr>
          </a:p>
        </p:txBody>
      </p:sp>
      <p:sp>
        <p:nvSpPr>
          <p:cNvPr id="46" name="CuadroTexto 45"/>
          <p:cNvSpPr txBox="1"/>
          <p:nvPr/>
        </p:nvSpPr>
        <p:spPr>
          <a:xfrm>
            <a:off x="6589582" y="1331944"/>
            <a:ext cx="1181648" cy="461665"/>
          </a:xfrm>
          <a:prstGeom prst="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defTabSz="457200">
              <a:defRPr/>
            </a:pPr>
            <a:r>
              <a:rPr lang="es-EC" sz="1200" b="1" kern="0" dirty="0">
                <a:solidFill>
                  <a:prstClr val="black"/>
                </a:solidFill>
                <a:latin typeface="Calibri" panose="020F0502020204030204"/>
              </a:rPr>
              <a:t>SUBNOR (ESMERALDAS)</a:t>
            </a:r>
          </a:p>
        </p:txBody>
      </p:sp>
      <p:sp>
        <p:nvSpPr>
          <p:cNvPr id="47" name="CuadroTexto 46"/>
          <p:cNvSpPr txBox="1"/>
          <p:nvPr/>
        </p:nvSpPr>
        <p:spPr>
          <a:xfrm>
            <a:off x="6030888" y="4154519"/>
            <a:ext cx="1181648" cy="461665"/>
          </a:xfrm>
          <a:prstGeom prst="rect">
            <a:avLst/>
          </a:prstGeom>
          <a:solidFill>
            <a:srgbClr val="CC00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defTabSz="457200">
              <a:defRPr/>
            </a:pPr>
            <a:r>
              <a:rPr lang="es-EC" sz="1200" b="1" kern="0" dirty="0">
                <a:solidFill>
                  <a:prstClr val="white"/>
                </a:solidFill>
                <a:latin typeface="Calibri" panose="020F0502020204030204"/>
              </a:rPr>
              <a:t>SUBSUR </a:t>
            </a:r>
          </a:p>
          <a:p>
            <a:pPr algn="ctr" defTabSz="457200">
              <a:defRPr/>
            </a:pPr>
            <a:r>
              <a:rPr lang="es-EC" sz="1200" b="1" kern="0" dirty="0">
                <a:solidFill>
                  <a:prstClr val="white"/>
                </a:solidFill>
                <a:latin typeface="Calibri" panose="020F0502020204030204"/>
              </a:rPr>
              <a:t>(PTO. BOLÍVAR)</a:t>
            </a:r>
          </a:p>
        </p:txBody>
      </p:sp>
      <p:cxnSp>
        <p:nvCxnSpPr>
          <p:cNvPr id="48" name="Conector recto de flecha 47"/>
          <p:cNvCxnSpPr>
            <a:stCxn id="49" idx="2"/>
          </p:cNvCxnSpPr>
          <p:nvPr/>
        </p:nvCxnSpPr>
        <p:spPr>
          <a:xfrm>
            <a:off x="6490531" y="2670924"/>
            <a:ext cx="590824" cy="741176"/>
          </a:xfrm>
          <a:prstGeom prst="straightConnector1">
            <a:avLst/>
          </a:prstGeom>
          <a:noFill/>
          <a:ln w="47625"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49" name="CuadroTexto 48"/>
          <p:cNvSpPr txBox="1"/>
          <p:nvPr/>
        </p:nvSpPr>
        <p:spPr>
          <a:xfrm>
            <a:off x="5899707" y="2209259"/>
            <a:ext cx="1181648" cy="461665"/>
          </a:xfrm>
          <a:prstGeom prst="rect">
            <a:avLst/>
          </a:prstGeom>
          <a:solidFill>
            <a:srgbClr val="1F497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defTabSz="457200">
              <a:defRPr/>
            </a:pPr>
            <a:r>
              <a:rPr lang="es-EC" sz="1200" b="1" kern="0" dirty="0">
                <a:solidFill>
                  <a:prstClr val="white"/>
                </a:solidFill>
                <a:latin typeface="Calibri" panose="020F0502020204030204"/>
              </a:rPr>
              <a:t>SUBCEN (JARAMIJÓ)</a:t>
            </a:r>
          </a:p>
        </p:txBody>
      </p:sp>
      <p:cxnSp>
        <p:nvCxnSpPr>
          <p:cNvPr id="50" name="Conector recto de flecha 49"/>
          <p:cNvCxnSpPr/>
          <p:nvPr/>
        </p:nvCxnSpPr>
        <p:spPr>
          <a:xfrm>
            <a:off x="7098790" y="1847243"/>
            <a:ext cx="753171" cy="272508"/>
          </a:xfrm>
          <a:prstGeom prst="straightConnector1">
            <a:avLst/>
          </a:prstGeom>
          <a:noFill/>
          <a:ln w="47625" cap="flat" cmpd="sng" algn="ctr">
            <a:solidFill>
              <a:srgbClr val="FF0000"/>
            </a:solidFill>
            <a:prstDash val="solid"/>
            <a:tailEnd type="triangle"/>
          </a:ln>
          <a:effectLst>
            <a:outerShdw blurRad="40000" dist="20000" dir="5400000" rotWithShape="0">
              <a:srgbClr val="000000">
                <a:alpha val="38000"/>
              </a:srgbClr>
            </a:outerShdw>
          </a:effectLst>
        </p:spPr>
      </p:cxnSp>
      <p:cxnSp>
        <p:nvCxnSpPr>
          <p:cNvPr id="51" name="Conector recto de flecha 50"/>
          <p:cNvCxnSpPr>
            <a:stCxn id="47" idx="2"/>
          </p:cNvCxnSpPr>
          <p:nvPr/>
        </p:nvCxnSpPr>
        <p:spPr>
          <a:xfrm>
            <a:off x="6621712" y="4616184"/>
            <a:ext cx="877430" cy="447125"/>
          </a:xfrm>
          <a:prstGeom prst="straightConnector1">
            <a:avLst/>
          </a:prstGeom>
          <a:noFill/>
          <a:ln w="47625"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52" name="Estrella de 5 puntas 51"/>
          <p:cNvSpPr/>
          <p:nvPr/>
        </p:nvSpPr>
        <p:spPr>
          <a:xfrm>
            <a:off x="7339900" y="3984204"/>
            <a:ext cx="318989" cy="177421"/>
          </a:xfrm>
          <a:prstGeom prst="star5">
            <a:avLst/>
          </a:prstGeom>
          <a:solidFill>
            <a:srgbClr val="FFFF00"/>
          </a:solidFill>
          <a:ln w="222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s-EC" kern="0" dirty="0">
              <a:solidFill>
                <a:prstClr val="white"/>
              </a:solidFill>
              <a:latin typeface="Calibri" panose="020F0502020204030204"/>
            </a:endParaRPr>
          </a:p>
        </p:txBody>
      </p:sp>
      <p:pic>
        <p:nvPicPr>
          <p:cNvPr id="53" name="Imagen 52"/>
          <p:cNvPicPr>
            <a:picLocks noChangeAspect="1"/>
          </p:cNvPicPr>
          <p:nvPr/>
        </p:nvPicPr>
        <p:blipFill>
          <a:blip r:embed="rId3"/>
          <a:stretch>
            <a:fillRect/>
          </a:stretch>
        </p:blipFill>
        <p:spPr>
          <a:xfrm>
            <a:off x="175026" y="1244330"/>
            <a:ext cx="5451076" cy="2742397"/>
          </a:xfrm>
          <a:prstGeom prst="rect">
            <a:avLst/>
          </a:prstGeom>
          <a:solidFill>
            <a:srgbClr val="FFC000">
              <a:lumMod val="40000"/>
              <a:lumOff val="60000"/>
            </a:srgbClr>
          </a:solidFill>
          <a:ln>
            <a:solidFill>
              <a:srgbClr val="FFFF00"/>
            </a:solidFill>
          </a:ln>
        </p:spPr>
      </p:pic>
      <p:pic>
        <p:nvPicPr>
          <p:cNvPr id="54" name="Imagen 53"/>
          <p:cNvPicPr>
            <a:picLocks noChangeAspect="1"/>
          </p:cNvPicPr>
          <p:nvPr/>
        </p:nvPicPr>
        <p:blipFill rotWithShape="1">
          <a:blip r:embed="rId4"/>
          <a:srcRect l="37098" t="23132" r="35681" b="4854"/>
          <a:stretch/>
        </p:blipFill>
        <p:spPr>
          <a:xfrm>
            <a:off x="8990128" y="3041512"/>
            <a:ext cx="2989487" cy="3204742"/>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55" name="CuadroTexto 54"/>
          <p:cNvSpPr txBox="1"/>
          <p:nvPr/>
        </p:nvSpPr>
        <p:spPr>
          <a:xfrm>
            <a:off x="4007853" y="79224"/>
            <a:ext cx="3968907"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2.- MARCO REFERENCIAL </a:t>
            </a:r>
          </a:p>
        </p:txBody>
      </p:sp>
    </p:spTree>
    <p:extLst>
      <p:ext uri="{BB962C8B-B14F-4D97-AF65-F5344CB8AC3E}">
        <p14:creationId xmlns:p14="http://schemas.microsoft.com/office/powerpoint/2010/main" val="130780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47" grpId="0" animBg="1"/>
      <p:bldP spid="49"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16616"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19</a:t>
            </a:fld>
            <a:endParaRPr lang="es-EC" sz="1600" dirty="0">
              <a:solidFill>
                <a:prstClr val="black"/>
              </a:solidFill>
              <a:latin typeface="Calibri" panose="020F0502020204030204"/>
            </a:endParaRPr>
          </a:p>
        </p:txBody>
      </p:sp>
      <p:sp>
        <p:nvSpPr>
          <p:cNvPr id="5" name="CuadroTexto 4"/>
          <p:cNvSpPr txBox="1"/>
          <p:nvPr/>
        </p:nvSpPr>
        <p:spPr>
          <a:xfrm>
            <a:off x="3271307" y="79224"/>
            <a:ext cx="544200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3.- METODOLOGÍA Y MARCO LEGAL </a:t>
            </a:r>
          </a:p>
        </p:txBody>
      </p:sp>
      <p:sp>
        <p:nvSpPr>
          <p:cNvPr id="6" name="Rectángulo 5"/>
          <p:cNvSpPr/>
          <p:nvPr/>
        </p:nvSpPr>
        <p:spPr>
          <a:xfrm>
            <a:off x="1133276" y="1159997"/>
            <a:ext cx="3305713" cy="553998"/>
          </a:xfrm>
          <a:prstGeom prst="rect">
            <a:avLst/>
          </a:prstGeom>
          <a:solidFill>
            <a:srgbClr val="4472C4">
              <a:lumMod val="50000"/>
            </a:srgbClr>
          </a:solidFill>
          <a:ln w="38100">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s-EC" sz="2000" b="1" i="0" u="none" strike="noStrike" kern="0" cap="none" spc="0" normalizeH="0" baseline="0" noProof="0" dirty="0">
                <a:ln>
                  <a:noFill/>
                </a:ln>
                <a:solidFill>
                  <a:prstClr val="white"/>
                </a:solidFill>
                <a:effectLst/>
                <a:uLnTx/>
                <a:uFillTx/>
                <a:latin typeface="Arial" panose="020B0604020202020204" pitchFamily="34" charset="0"/>
              </a:rPr>
              <a:t>TIPO DE INVESTIGACIÓN</a:t>
            </a:r>
            <a:endParaRPr kumimoji="0" lang="es-ES" sz="20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7" name="Rectángulo 6"/>
          <p:cNvSpPr/>
          <p:nvPr/>
        </p:nvSpPr>
        <p:spPr>
          <a:xfrm>
            <a:off x="6906721" y="919081"/>
            <a:ext cx="4178067" cy="1015663"/>
          </a:xfrm>
          <a:prstGeom prst="rect">
            <a:avLst/>
          </a:prstGeom>
          <a:solidFill>
            <a:srgbClr val="002060"/>
          </a:solidFill>
          <a:ln w="38100">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endParaRPr lang="es-EC" sz="2000" b="1" dirty="0">
              <a:solidFill>
                <a:prstClr val="white"/>
              </a:solidFill>
              <a:latin typeface="Arial" panose="020B0604020202020204" pitchFamily="34" charset="0"/>
              <a:ea typeface="Calibri" panose="020F0502020204030204" pitchFamily="34" charset="0"/>
            </a:endParaRPr>
          </a:p>
          <a:p>
            <a:r>
              <a:rPr lang="es-EC" sz="2000" b="1" dirty="0">
                <a:solidFill>
                  <a:prstClr val="white"/>
                </a:solidFill>
                <a:latin typeface="Arial" panose="020B0604020202020204" pitchFamily="34" charset="0"/>
                <a:ea typeface="Calibri" panose="020F0502020204030204" pitchFamily="34" charset="0"/>
              </a:rPr>
              <a:t>DOCUMENTAL-BIBLIOGRÁFICA </a:t>
            </a:r>
          </a:p>
          <a:p>
            <a:endParaRPr lang="es-ES" sz="2000" b="1" dirty="0">
              <a:solidFill>
                <a:prstClr val="white"/>
              </a:solidFill>
              <a:latin typeface="Calibri" panose="020F0502020204030204"/>
            </a:endParaRPr>
          </a:p>
        </p:txBody>
      </p:sp>
      <p:sp>
        <p:nvSpPr>
          <p:cNvPr id="8" name="Flecha derecha 7"/>
          <p:cNvSpPr/>
          <p:nvPr/>
        </p:nvSpPr>
        <p:spPr>
          <a:xfrm>
            <a:off x="5228242" y="1139831"/>
            <a:ext cx="889226" cy="574164"/>
          </a:xfrm>
          <a:prstGeom prst="rightArrow">
            <a:avLst/>
          </a:prstGeom>
          <a:solidFill>
            <a:srgbClr val="4472C4">
              <a:lumMod val="50000"/>
            </a:srgbClr>
          </a:solidFill>
          <a:ln w="38100" cap="flat" cmpd="sng" algn="ctr">
            <a:solidFill>
              <a:srgbClr val="FFFF0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ítulo 1"/>
          <p:cNvSpPr txBox="1">
            <a:spLocks/>
          </p:cNvSpPr>
          <p:nvPr/>
        </p:nvSpPr>
        <p:spPr>
          <a:xfrm>
            <a:off x="5060556" y="2982943"/>
            <a:ext cx="1923178" cy="48593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chemeClr val="tx2">
                    <a:lumMod val="75000"/>
                  </a:schemeClr>
                </a:solidFill>
                <a:latin typeface="+mj-lt"/>
                <a:ea typeface="+mj-ea"/>
                <a:cs typeface="+mj-cs"/>
              </a:defRPr>
            </a:lvl1pPr>
          </a:lstStyle>
          <a:p>
            <a:pPr algn="ctr"/>
            <a:r>
              <a:rPr lang="es-EC" sz="2400" b="1" dirty="0">
                <a:solidFill>
                  <a:srgbClr val="1F497D">
                    <a:lumMod val="75000"/>
                  </a:srgbClr>
                </a:solidFill>
                <a:latin typeface="Arial" panose="020B0604020202020204" pitchFamily="34" charset="0"/>
                <a:cs typeface="Arial" panose="020B0604020202020204" pitchFamily="34" charset="0"/>
              </a:rPr>
              <a:t>ENCUESTA</a:t>
            </a:r>
          </a:p>
        </p:txBody>
      </p:sp>
      <p:pic>
        <p:nvPicPr>
          <p:cNvPr id="11" name="Imagen 10"/>
          <p:cNvPicPr>
            <a:picLocks noChangeAspect="1"/>
          </p:cNvPicPr>
          <p:nvPr/>
        </p:nvPicPr>
        <p:blipFill>
          <a:blip r:embed="rId2"/>
          <a:stretch>
            <a:fillRect/>
          </a:stretch>
        </p:blipFill>
        <p:spPr>
          <a:xfrm>
            <a:off x="8075057" y="2386114"/>
            <a:ext cx="3009731" cy="149999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Imagen 11"/>
          <p:cNvPicPr>
            <a:picLocks noChangeAspect="1"/>
          </p:cNvPicPr>
          <p:nvPr/>
        </p:nvPicPr>
        <p:blipFill>
          <a:blip r:embed="rId3"/>
          <a:stretch>
            <a:fillRect/>
          </a:stretch>
        </p:blipFill>
        <p:spPr>
          <a:xfrm>
            <a:off x="5536685" y="4481790"/>
            <a:ext cx="1551104" cy="1501069"/>
          </a:xfrm>
          <a:prstGeom prst="rect">
            <a:avLst/>
          </a:prstGeom>
        </p:spPr>
      </p:pic>
      <p:pic>
        <p:nvPicPr>
          <p:cNvPr id="13" name="Imagen 12"/>
          <p:cNvPicPr>
            <a:picLocks noChangeAspect="1"/>
          </p:cNvPicPr>
          <p:nvPr/>
        </p:nvPicPr>
        <p:blipFill>
          <a:blip r:embed="rId4"/>
          <a:stretch>
            <a:fillRect/>
          </a:stretch>
        </p:blipFill>
        <p:spPr>
          <a:xfrm>
            <a:off x="1368546" y="2386114"/>
            <a:ext cx="2546635" cy="15376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CuadroTexto 13"/>
          <p:cNvSpPr txBox="1"/>
          <p:nvPr/>
        </p:nvSpPr>
        <p:spPr>
          <a:xfrm>
            <a:off x="2083282" y="2422535"/>
            <a:ext cx="921791" cy="369332"/>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dirty="0">
                <a:solidFill>
                  <a:srgbClr val="FFFF00"/>
                </a:solidFill>
                <a:latin typeface="Calibri" panose="020F0502020204030204"/>
              </a:rPr>
              <a:t>DIGLOG</a:t>
            </a:r>
          </a:p>
        </p:txBody>
      </p:sp>
      <p:sp>
        <p:nvSpPr>
          <p:cNvPr id="15" name="CuadroTexto 14"/>
          <p:cNvSpPr txBox="1"/>
          <p:nvPr/>
        </p:nvSpPr>
        <p:spPr>
          <a:xfrm>
            <a:off x="8202558" y="2422535"/>
            <a:ext cx="2754728" cy="369332"/>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dirty="0">
                <a:solidFill>
                  <a:srgbClr val="FFFF00"/>
                </a:solidFill>
                <a:latin typeface="Calibri" panose="020F0502020204030204"/>
              </a:rPr>
              <a:t>COGUAR Y SUBCOMANDOS</a:t>
            </a:r>
          </a:p>
        </p:txBody>
      </p:sp>
      <p:sp>
        <p:nvSpPr>
          <p:cNvPr id="16" name="Flecha derecha 15"/>
          <p:cNvSpPr/>
          <p:nvPr/>
        </p:nvSpPr>
        <p:spPr>
          <a:xfrm rot="10800000">
            <a:off x="4043256" y="2938830"/>
            <a:ext cx="889226" cy="574164"/>
          </a:xfrm>
          <a:prstGeom prst="rightArrow">
            <a:avLst/>
          </a:prstGeom>
          <a:solidFill>
            <a:srgbClr val="4472C4">
              <a:lumMod val="50000"/>
            </a:srgbClr>
          </a:solidFill>
          <a:ln w="38100" cap="flat" cmpd="sng" algn="ctr">
            <a:solidFill>
              <a:srgbClr val="FFFF0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Flecha derecha 16"/>
          <p:cNvSpPr/>
          <p:nvPr/>
        </p:nvSpPr>
        <p:spPr>
          <a:xfrm>
            <a:off x="7034796" y="2938831"/>
            <a:ext cx="889226" cy="574164"/>
          </a:xfrm>
          <a:prstGeom prst="rightArrow">
            <a:avLst/>
          </a:prstGeom>
          <a:solidFill>
            <a:srgbClr val="4472C4">
              <a:lumMod val="50000"/>
            </a:srgbClr>
          </a:solidFill>
          <a:ln w="38100" cap="flat" cmpd="sng" algn="ctr">
            <a:solidFill>
              <a:srgbClr val="FFFF0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ítulo 1"/>
          <p:cNvSpPr txBox="1">
            <a:spLocks/>
          </p:cNvSpPr>
          <p:nvPr/>
        </p:nvSpPr>
        <p:spPr>
          <a:xfrm>
            <a:off x="1824543" y="5067174"/>
            <a:ext cx="1923178" cy="48593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chemeClr val="tx2">
                    <a:lumMod val="75000"/>
                  </a:schemeClr>
                </a:solidFill>
                <a:latin typeface="+mj-lt"/>
                <a:ea typeface="+mj-ea"/>
                <a:cs typeface="+mj-cs"/>
              </a:defRPr>
            </a:lvl1pPr>
          </a:lstStyle>
          <a:p>
            <a:pPr algn="ctr"/>
            <a:r>
              <a:rPr lang="es-EC" sz="2400" b="1" dirty="0">
                <a:solidFill>
                  <a:srgbClr val="1F497D">
                    <a:lumMod val="75000"/>
                  </a:srgbClr>
                </a:solidFill>
                <a:latin typeface="Arial" panose="020B0604020202020204" pitchFamily="34" charset="0"/>
                <a:cs typeface="Arial" panose="020B0604020202020204" pitchFamily="34" charset="0"/>
              </a:rPr>
              <a:t>VISITA</a:t>
            </a:r>
          </a:p>
        </p:txBody>
      </p:sp>
      <p:sp>
        <p:nvSpPr>
          <p:cNvPr id="19" name="Flecha derecha 18"/>
          <p:cNvSpPr/>
          <p:nvPr/>
        </p:nvSpPr>
        <p:spPr>
          <a:xfrm>
            <a:off x="4285785" y="5023060"/>
            <a:ext cx="889226" cy="574164"/>
          </a:xfrm>
          <a:prstGeom prst="rightArrow">
            <a:avLst/>
          </a:prstGeom>
          <a:solidFill>
            <a:srgbClr val="4472C4">
              <a:lumMod val="50000"/>
            </a:srgbClr>
          </a:solidFill>
          <a:ln w="38100" cap="flat" cmpd="sng" algn="ctr">
            <a:solidFill>
              <a:srgbClr val="FFFF0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uadroTexto 19"/>
          <p:cNvSpPr txBox="1"/>
          <p:nvPr/>
        </p:nvSpPr>
        <p:spPr>
          <a:xfrm>
            <a:off x="8338689" y="4770659"/>
            <a:ext cx="1861279" cy="92333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marL="285750" indent="-285750">
              <a:buFont typeface="Arial" panose="020B0604020202020204" pitchFamily="34" charset="0"/>
              <a:buChar char="•"/>
            </a:pPr>
            <a:r>
              <a:rPr lang="es-ES" dirty="0">
                <a:solidFill>
                  <a:srgbClr val="FFFF00"/>
                </a:solidFill>
                <a:latin typeface="Calibri" panose="020F0502020204030204"/>
              </a:rPr>
              <a:t>ENTREVISTA </a:t>
            </a:r>
          </a:p>
          <a:p>
            <a:pPr marL="285750" indent="-285750">
              <a:buFont typeface="Arial" panose="020B0604020202020204" pitchFamily="34" charset="0"/>
              <a:buChar char="•"/>
            </a:pPr>
            <a:r>
              <a:rPr lang="es-ES" dirty="0">
                <a:solidFill>
                  <a:srgbClr val="FFFF00"/>
                </a:solidFill>
                <a:latin typeface="Calibri" panose="020F0502020204030204"/>
              </a:rPr>
              <a:t>DOCUMENTOS</a:t>
            </a:r>
          </a:p>
          <a:p>
            <a:pPr marL="285750" indent="-285750">
              <a:buFont typeface="Arial" panose="020B0604020202020204" pitchFamily="34" charset="0"/>
              <a:buChar char="•"/>
            </a:pPr>
            <a:r>
              <a:rPr lang="es-ES" dirty="0">
                <a:solidFill>
                  <a:srgbClr val="FFFF00"/>
                </a:solidFill>
                <a:latin typeface="Calibri" panose="020F0502020204030204"/>
              </a:rPr>
              <a:t>INFORMES</a:t>
            </a:r>
          </a:p>
        </p:txBody>
      </p:sp>
      <p:sp>
        <p:nvSpPr>
          <p:cNvPr id="21" name="Flecha derecha 20"/>
          <p:cNvSpPr/>
          <p:nvPr/>
        </p:nvSpPr>
        <p:spPr>
          <a:xfrm>
            <a:off x="7200560" y="4975594"/>
            <a:ext cx="889226" cy="574164"/>
          </a:xfrm>
          <a:prstGeom prst="rightArrow">
            <a:avLst/>
          </a:prstGeom>
          <a:solidFill>
            <a:srgbClr val="4472C4">
              <a:lumMod val="50000"/>
            </a:srgbClr>
          </a:solidFill>
          <a:ln w="38100" cap="flat" cmpd="sng" algn="ctr">
            <a:solidFill>
              <a:srgbClr val="FFFF0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150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8642"/>
            <a:ext cx="12299324" cy="7029399"/>
          </a:xfrm>
          <a:prstGeom prst="rect">
            <a:avLst/>
          </a:prstGeom>
        </p:spPr>
      </p:pic>
      <p:sp>
        <p:nvSpPr>
          <p:cNvPr id="2" name="1 Marcador de número de diapositiva"/>
          <p:cNvSpPr>
            <a:spLocks noGrp="1"/>
          </p:cNvSpPr>
          <p:nvPr>
            <p:ph type="sldNum" sz="quarter" idx="4294967295"/>
          </p:nvPr>
        </p:nvSpPr>
        <p:spPr>
          <a:xfrm>
            <a:off x="9731116" y="6401899"/>
            <a:ext cx="2133600" cy="365125"/>
          </a:xfrm>
          <a:prstGeom prst="rect">
            <a:avLst/>
          </a:prstGeom>
        </p:spPr>
        <p:txBody>
          <a:bodyPr/>
          <a:lstStyle/>
          <a:p>
            <a:pPr algn="r" fontAlgn="base">
              <a:spcBef>
                <a:spcPct val="0"/>
              </a:spcBef>
              <a:spcAft>
                <a:spcPct val="0"/>
              </a:spcAft>
            </a:pPr>
            <a:fld id="{B8E02949-4CF0-41F9-868E-9DB81E933003}" type="slidenum">
              <a:rPr lang="es-EC" sz="1400" b="1">
                <a:solidFill>
                  <a:schemeClr val="bg1"/>
                </a:solidFill>
                <a:latin typeface="Arial" panose="020B0604020202020204" pitchFamily="34" charset="0"/>
                <a:cs typeface="Arial" panose="020B0604020202020204" pitchFamily="34" charset="0"/>
              </a:rPr>
              <a:pPr algn="r" fontAlgn="base">
                <a:spcBef>
                  <a:spcPct val="0"/>
                </a:spcBef>
                <a:spcAft>
                  <a:spcPct val="0"/>
                </a:spcAft>
              </a:pPr>
              <a:t>2</a:t>
            </a:fld>
            <a:endParaRPr lang="es-EC" sz="1400" b="1" dirty="0">
              <a:solidFill>
                <a:schemeClr val="bg1"/>
              </a:solidFill>
              <a:latin typeface="Arial" panose="020B0604020202020204" pitchFamily="34" charset="0"/>
              <a:cs typeface="Arial" panose="020B0604020202020204" pitchFamily="34" charset="0"/>
            </a:endParaRPr>
          </a:p>
        </p:txBody>
      </p:sp>
      <p:sp>
        <p:nvSpPr>
          <p:cNvPr id="23" name="AutoShape 1026">
            <a:extLst>
              <a:ext uri="{FF2B5EF4-FFF2-40B4-BE49-F238E27FC236}">
                <a16:creationId xmlns:a16="http://schemas.microsoft.com/office/drawing/2014/main" id="{89D69381-5ECE-42C9-A14B-1EFA0D6F2FE2}"/>
              </a:ext>
            </a:extLst>
          </p:cNvPr>
          <p:cNvSpPr>
            <a:spLocks noChangeArrowheads="1"/>
          </p:cNvSpPr>
          <p:nvPr/>
        </p:nvSpPr>
        <p:spPr bwMode="auto">
          <a:xfrm>
            <a:off x="2495601" y="390311"/>
            <a:ext cx="7555601"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fontAlgn="base">
              <a:spcBef>
                <a:spcPct val="0"/>
              </a:spcBef>
              <a:spcAft>
                <a:spcPct val="0"/>
              </a:spcAft>
            </a:pPr>
            <a:r>
              <a:rPr lang="es-MX" sz="2800" b="1" dirty="0">
                <a:solidFill>
                  <a:srgbClr val="FFC000"/>
                </a:solidFill>
                <a:effectLst>
                  <a:outerShdw blurRad="38100" dist="38100" dir="2700000" algn="tl">
                    <a:srgbClr val="000000"/>
                  </a:outerShdw>
                </a:effectLst>
                <a:latin typeface="Arial Narrow" pitchFamily="34" charset="0"/>
                <a:cs typeface="Arial" charset="0"/>
              </a:rPr>
              <a:t>Esquema</a:t>
            </a:r>
          </a:p>
        </p:txBody>
      </p:sp>
      <p:sp>
        <p:nvSpPr>
          <p:cNvPr id="24" name="Rectangle 29">
            <a:extLst>
              <a:ext uri="{FF2B5EF4-FFF2-40B4-BE49-F238E27FC236}">
                <a16:creationId xmlns:a16="http://schemas.microsoft.com/office/drawing/2014/main" id="{34AD1717-C848-435F-AB0D-9F73D08E8030}"/>
              </a:ext>
            </a:extLst>
          </p:cNvPr>
          <p:cNvSpPr>
            <a:spLocks noChangeArrowheads="1"/>
          </p:cNvSpPr>
          <p:nvPr/>
        </p:nvSpPr>
        <p:spPr bwMode="auto">
          <a:xfrm flipV="1">
            <a:off x="2556471" y="100701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pPr fontAlgn="base">
              <a:spcBef>
                <a:spcPct val="0"/>
              </a:spcBef>
              <a:spcAft>
                <a:spcPct val="0"/>
              </a:spcAft>
            </a:pPr>
            <a:endParaRPr lang="es-EC">
              <a:solidFill>
                <a:prstClr val="black"/>
              </a:solidFill>
              <a:cs typeface="Arial" charset="0"/>
            </a:endParaRPr>
          </a:p>
        </p:txBody>
      </p:sp>
      <p:grpSp>
        <p:nvGrpSpPr>
          <p:cNvPr id="39" name="Grupo 38">
            <a:extLst>
              <a:ext uri="{FF2B5EF4-FFF2-40B4-BE49-F238E27FC236}">
                <a16:creationId xmlns:a16="http://schemas.microsoft.com/office/drawing/2014/main" id="{AA00D515-0FF6-4714-BE2E-869698188495}"/>
              </a:ext>
            </a:extLst>
          </p:cNvPr>
          <p:cNvGrpSpPr/>
          <p:nvPr/>
        </p:nvGrpSpPr>
        <p:grpSpPr>
          <a:xfrm>
            <a:off x="1775521" y="1412780"/>
            <a:ext cx="8651333" cy="4999933"/>
            <a:chOff x="467544" y="1412776"/>
            <a:chExt cx="8651333" cy="4999933"/>
          </a:xfrm>
        </p:grpSpPr>
        <p:grpSp>
          <p:nvGrpSpPr>
            <p:cNvPr id="36" name="Grupo 35">
              <a:extLst>
                <a:ext uri="{FF2B5EF4-FFF2-40B4-BE49-F238E27FC236}">
                  <a16:creationId xmlns:a16="http://schemas.microsoft.com/office/drawing/2014/main" id="{3B76AC0C-F0C6-4201-A6AB-F4E7EF432746}"/>
                </a:ext>
              </a:extLst>
            </p:cNvPr>
            <p:cNvGrpSpPr/>
            <p:nvPr/>
          </p:nvGrpSpPr>
          <p:grpSpPr>
            <a:xfrm>
              <a:off x="467544" y="1412776"/>
              <a:ext cx="8651333" cy="4999933"/>
              <a:chOff x="629230" y="1525410"/>
              <a:chExt cx="8651333" cy="4999933"/>
            </a:xfrm>
          </p:grpSpPr>
          <p:grpSp>
            <p:nvGrpSpPr>
              <p:cNvPr id="35" name="Grupo 34">
                <a:extLst>
                  <a:ext uri="{FF2B5EF4-FFF2-40B4-BE49-F238E27FC236}">
                    <a16:creationId xmlns:a16="http://schemas.microsoft.com/office/drawing/2014/main" id="{0A40B0F1-4355-4834-AE5D-89FEFE28F7C9}"/>
                  </a:ext>
                </a:extLst>
              </p:cNvPr>
              <p:cNvGrpSpPr/>
              <p:nvPr/>
            </p:nvGrpSpPr>
            <p:grpSpPr>
              <a:xfrm>
                <a:off x="629230" y="1525410"/>
                <a:ext cx="8647299" cy="4999933"/>
                <a:chOff x="629230" y="1525410"/>
                <a:chExt cx="8647299" cy="4999933"/>
              </a:xfrm>
            </p:grpSpPr>
            <p:sp>
              <p:nvSpPr>
                <p:cNvPr id="9" name="AutoShape 7">
                  <a:extLst>
                    <a:ext uri="{FF2B5EF4-FFF2-40B4-BE49-F238E27FC236}">
                      <a16:creationId xmlns:a16="http://schemas.microsoft.com/office/drawing/2014/main" id="{26B86818-631E-4D86-8312-6ABB66F2DB4A}"/>
                    </a:ext>
                  </a:extLst>
                </p:cNvPr>
                <p:cNvSpPr>
                  <a:spLocks noChangeArrowheads="1"/>
                </p:cNvSpPr>
                <p:nvPr/>
              </p:nvSpPr>
              <p:spPr bwMode="auto">
                <a:xfrm>
                  <a:off x="1519130" y="5258223"/>
                  <a:ext cx="7751836" cy="547040"/>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fontAlgn="base">
                    <a:spcBef>
                      <a:spcPct val="0"/>
                    </a:spcBef>
                    <a:spcAft>
                      <a:spcPct val="0"/>
                    </a:spcAft>
                  </a:pPr>
                  <a:r>
                    <a:rPr lang="es-ES" sz="2600" dirty="0">
                      <a:solidFill>
                        <a:srgbClr val="FFC000"/>
                      </a:solidFill>
                      <a:effectLst>
                        <a:outerShdw blurRad="38100" dist="38100" dir="2700000" algn="tl">
                          <a:srgbClr val="000000"/>
                        </a:outerShdw>
                      </a:effectLst>
                      <a:latin typeface="Arial Narrow" panose="020B0606020202030204" pitchFamily="34" charset="0"/>
                      <a:cs typeface="Arial" charset="0"/>
                    </a:rPr>
                    <a:t>Propuesta </a:t>
                  </a:r>
                </a:p>
              </p:txBody>
            </p:sp>
            <p:sp>
              <p:nvSpPr>
                <p:cNvPr id="10" name="AutoShape 8">
                  <a:extLst>
                    <a:ext uri="{FF2B5EF4-FFF2-40B4-BE49-F238E27FC236}">
                      <a16:creationId xmlns:a16="http://schemas.microsoft.com/office/drawing/2014/main" id="{A7A9CE19-5E23-47FB-B92C-9214089F3D84}"/>
                    </a:ext>
                  </a:extLst>
                </p:cNvPr>
                <p:cNvSpPr>
                  <a:spLocks noChangeArrowheads="1"/>
                </p:cNvSpPr>
                <p:nvPr/>
              </p:nvSpPr>
              <p:spPr bwMode="auto">
                <a:xfrm>
                  <a:off x="1501898" y="5967490"/>
                  <a:ext cx="7751836" cy="547039"/>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fontAlgn="base">
                    <a:spcBef>
                      <a:spcPct val="0"/>
                    </a:spcBef>
                    <a:spcAft>
                      <a:spcPct val="0"/>
                    </a:spcAft>
                  </a:pPr>
                  <a:r>
                    <a:rPr lang="es-MX" sz="2600">
                      <a:solidFill>
                        <a:srgbClr val="FFC000"/>
                      </a:solidFill>
                      <a:effectLst>
                        <a:outerShdw blurRad="38100" dist="38100" dir="2700000" algn="tl">
                          <a:srgbClr val="000000"/>
                        </a:outerShdw>
                      </a:effectLst>
                      <a:latin typeface="Arial Narrow" panose="020B0606020202030204" pitchFamily="34" charset="0"/>
                      <a:cs typeface="Arial" charset="0"/>
                    </a:rPr>
                    <a:t>Conclusiones y Recomendaciones</a:t>
                  </a:r>
                  <a:endParaRPr lang="es-ES" sz="2600" dirty="0">
                    <a:solidFill>
                      <a:srgbClr val="FFC000"/>
                    </a:solidFill>
                    <a:effectLst>
                      <a:outerShdw blurRad="38100" dist="38100" dir="2700000" algn="tl">
                        <a:srgbClr val="000000"/>
                      </a:outerShdw>
                    </a:effectLst>
                    <a:latin typeface="Arial Narrow" panose="020B0606020202030204" pitchFamily="34" charset="0"/>
                    <a:cs typeface="Arial" charset="0"/>
                  </a:endParaRPr>
                </a:p>
              </p:txBody>
            </p:sp>
            <p:sp>
              <p:nvSpPr>
                <p:cNvPr id="11" name="AutoShape 9">
                  <a:extLst>
                    <a:ext uri="{FF2B5EF4-FFF2-40B4-BE49-F238E27FC236}">
                      <a16:creationId xmlns:a16="http://schemas.microsoft.com/office/drawing/2014/main" id="{D1C8C3D8-A714-45F1-8054-9653C7A717C0}"/>
                    </a:ext>
                  </a:extLst>
                </p:cNvPr>
                <p:cNvSpPr>
                  <a:spLocks noChangeArrowheads="1"/>
                </p:cNvSpPr>
                <p:nvPr/>
              </p:nvSpPr>
              <p:spPr bwMode="auto">
                <a:xfrm>
                  <a:off x="1385722" y="1525410"/>
                  <a:ext cx="7875842" cy="535438"/>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fontAlgn="base">
                    <a:spcBef>
                      <a:spcPct val="0"/>
                    </a:spcBef>
                    <a:spcAft>
                      <a:spcPct val="0"/>
                    </a:spcAft>
                  </a:pPr>
                  <a:r>
                    <a:rPr lang="es-MX" sz="2600" dirty="0">
                      <a:solidFill>
                        <a:srgbClr val="FFC000"/>
                      </a:solidFill>
                      <a:effectLst>
                        <a:outerShdw blurRad="38100" dist="38100" dir="2700000" algn="tl">
                          <a:srgbClr val="000000"/>
                        </a:outerShdw>
                      </a:effectLst>
                      <a:latin typeface="Arial Narrow" panose="020B0606020202030204" pitchFamily="34" charset="0"/>
                      <a:cs typeface="Arial" charset="0"/>
                    </a:rPr>
                    <a:t>Introducción</a:t>
                  </a:r>
                  <a:endParaRPr lang="es-ES" sz="2600" dirty="0">
                    <a:solidFill>
                      <a:srgbClr val="FFC000"/>
                    </a:solidFill>
                    <a:effectLst>
                      <a:outerShdw blurRad="38100" dist="38100" dir="2700000" algn="tl">
                        <a:srgbClr val="000000"/>
                      </a:outerShdw>
                    </a:effectLst>
                    <a:latin typeface="Arial Narrow" panose="020B0606020202030204" pitchFamily="34" charset="0"/>
                    <a:cs typeface="Arial" charset="0"/>
                  </a:endParaRPr>
                </a:p>
              </p:txBody>
            </p:sp>
            <p:sp>
              <p:nvSpPr>
                <p:cNvPr id="12" name="AutoShape 10">
                  <a:extLst>
                    <a:ext uri="{FF2B5EF4-FFF2-40B4-BE49-F238E27FC236}">
                      <a16:creationId xmlns:a16="http://schemas.microsoft.com/office/drawing/2014/main" id="{1835F2AC-521B-4CAA-8EB7-512C5C258B45}"/>
                    </a:ext>
                  </a:extLst>
                </p:cNvPr>
                <p:cNvSpPr>
                  <a:spLocks noChangeArrowheads="1"/>
                </p:cNvSpPr>
                <p:nvPr/>
              </p:nvSpPr>
              <p:spPr bwMode="auto">
                <a:xfrm>
                  <a:off x="1385722" y="3035145"/>
                  <a:ext cx="7875842" cy="573543"/>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fontAlgn="base">
                    <a:spcBef>
                      <a:spcPct val="0"/>
                    </a:spcBef>
                    <a:spcAft>
                      <a:spcPct val="0"/>
                    </a:spcAft>
                  </a:pPr>
                  <a:r>
                    <a:rPr lang="es-MX" sz="2600" dirty="0">
                      <a:solidFill>
                        <a:srgbClr val="FFC000"/>
                      </a:solidFill>
                      <a:effectLst>
                        <a:outerShdw blurRad="38100" dist="38100" dir="2700000" algn="tl">
                          <a:srgbClr val="000000"/>
                        </a:outerShdw>
                      </a:effectLst>
                      <a:latin typeface="Arial Narrow" panose="020B0606020202030204" pitchFamily="34" charset="0"/>
                      <a:cs typeface="Arial" charset="0"/>
                    </a:rPr>
                    <a:t>Marco de Referencia</a:t>
                  </a:r>
                  <a:endParaRPr lang="es-ES" sz="2600" dirty="0">
                    <a:solidFill>
                      <a:srgbClr val="FFC000"/>
                    </a:solidFill>
                    <a:effectLst>
                      <a:outerShdw blurRad="38100" dist="38100" dir="2700000" algn="tl">
                        <a:srgbClr val="000000"/>
                      </a:outerShdw>
                    </a:effectLst>
                    <a:latin typeface="Arial Narrow" panose="020B0606020202030204" pitchFamily="34" charset="0"/>
                    <a:cs typeface="Arial" charset="0"/>
                  </a:endParaRPr>
                </a:p>
              </p:txBody>
            </p:sp>
            <p:sp>
              <p:nvSpPr>
                <p:cNvPr id="13" name="AutoShape 11">
                  <a:extLst>
                    <a:ext uri="{FF2B5EF4-FFF2-40B4-BE49-F238E27FC236}">
                      <a16:creationId xmlns:a16="http://schemas.microsoft.com/office/drawing/2014/main" id="{5CFFA1B5-3AA3-4110-8842-375F798E8F44}"/>
                    </a:ext>
                  </a:extLst>
                </p:cNvPr>
                <p:cNvSpPr>
                  <a:spLocks noChangeArrowheads="1"/>
                </p:cNvSpPr>
                <p:nvPr/>
              </p:nvSpPr>
              <p:spPr bwMode="auto">
                <a:xfrm>
                  <a:off x="1436604" y="4538144"/>
                  <a:ext cx="7839925" cy="547039"/>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fontAlgn="base">
                    <a:spcBef>
                      <a:spcPct val="0"/>
                    </a:spcBef>
                    <a:spcAft>
                      <a:spcPct val="0"/>
                    </a:spcAft>
                  </a:pPr>
                  <a:r>
                    <a:rPr lang="es-ES" sz="2600" dirty="0">
                      <a:solidFill>
                        <a:srgbClr val="FFC000"/>
                      </a:solidFill>
                      <a:effectLst>
                        <a:outerShdw blurRad="38100" dist="38100" dir="2700000" algn="tl">
                          <a:srgbClr val="000000"/>
                        </a:outerShdw>
                      </a:effectLst>
                      <a:latin typeface="Arial Narrow" panose="020B0606020202030204" pitchFamily="34" charset="0"/>
                      <a:cs typeface="Arial" charset="0"/>
                    </a:rPr>
                    <a:t>Análisis de la Información</a:t>
                  </a:r>
                </a:p>
              </p:txBody>
            </p:sp>
            <p:sp>
              <p:nvSpPr>
                <p:cNvPr id="14" name="AutoShape 12">
                  <a:extLst>
                    <a:ext uri="{FF2B5EF4-FFF2-40B4-BE49-F238E27FC236}">
                      <a16:creationId xmlns:a16="http://schemas.microsoft.com/office/drawing/2014/main" id="{8B08DA8F-C8D6-40E9-9979-E316517230CC}"/>
                    </a:ext>
                  </a:extLst>
                </p:cNvPr>
                <p:cNvSpPr>
                  <a:spLocks noChangeArrowheads="1"/>
                </p:cNvSpPr>
                <p:nvPr/>
              </p:nvSpPr>
              <p:spPr bwMode="auto">
                <a:xfrm>
                  <a:off x="1436604" y="3790204"/>
                  <a:ext cx="7839925" cy="574900"/>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fontAlgn="base">
                    <a:spcBef>
                      <a:spcPct val="0"/>
                    </a:spcBef>
                    <a:spcAft>
                      <a:spcPct val="0"/>
                    </a:spcAft>
                  </a:pPr>
                  <a:r>
                    <a:rPr lang="es-MX" sz="2600">
                      <a:solidFill>
                        <a:srgbClr val="FFC000"/>
                      </a:solidFill>
                      <a:effectLst>
                        <a:outerShdw blurRad="38100" dist="38100" dir="2700000" algn="tl">
                          <a:srgbClr val="000000"/>
                        </a:outerShdw>
                      </a:effectLst>
                      <a:latin typeface="Arial Narrow" panose="020B0606020202030204" pitchFamily="34" charset="0"/>
                      <a:cs typeface="Arial" charset="0"/>
                    </a:rPr>
                    <a:t>Metodología</a:t>
                  </a:r>
                  <a:endParaRPr lang="es-ES" sz="2600" dirty="0">
                    <a:solidFill>
                      <a:srgbClr val="FFC000"/>
                    </a:solidFill>
                    <a:effectLst>
                      <a:outerShdw blurRad="38100" dist="38100" dir="2700000" algn="tl">
                        <a:srgbClr val="000000"/>
                      </a:outerShdw>
                    </a:effectLst>
                    <a:latin typeface="Arial Narrow" panose="020B0606020202030204" pitchFamily="34" charset="0"/>
                    <a:cs typeface="Arial" charset="0"/>
                  </a:endParaRPr>
                </a:p>
              </p:txBody>
            </p:sp>
            <p:sp>
              <p:nvSpPr>
                <p:cNvPr id="15" name="AutoShape 14">
                  <a:extLst>
                    <a:ext uri="{FF2B5EF4-FFF2-40B4-BE49-F238E27FC236}">
                      <a16:creationId xmlns:a16="http://schemas.microsoft.com/office/drawing/2014/main" id="{4AC0CB14-E433-43DF-A583-6DCFE9FF2F36}"/>
                    </a:ext>
                  </a:extLst>
                </p:cNvPr>
                <p:cNvSpPr>
                  <a:spLocks noChangeArrowheads="1"/>
                </p:cNvSpPr>
                <p:nvPr/>
              </p:nvSpPr>
              <p:spPr bwMode="auto">
                <a:xfrm>
                  <a:off x="629230" y="1559313"/>
                  <a:ext cx="688761" cy="573543"/>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fontAlgn="base">
                    <a:spcBef>
                      <a:spcPct val="0"/>
                    </a:spcBef>
                    <a:spcAft>
                      <a:spcPct val="0"/>
                    </a:spcAft>
                  </a:pPr>
                  <a:endParaRPr lang="es-ES" sz="2600" b="1" dirty="0">
                    <a:solidFill>
                      <a:prstClr val="black"/>
                    </a:solidFill>
                    <a:effectLst>
                      <a:outerShdw blurRad="38100" dist="38100" dir="2700000" algn="tl">
                        <a:srgbClr val="FFFFFF"/>
                      </a:outerShdw>
                    </a:effectLst>
                    <a:latin typeface="Arial Narrow" panose="020B0606020202030204" pitchFamily="34" charset="0"/>
                    <a:cs typeface="Arial" charset="0"/>
                  </a:endParaRPr>
                </a:p>
              </p:txBody>
            </p:sp>
            <p:sp>
              <p:nvSpPr>
                <p:cNvPr id="16" name="AutoShape 21">
                  <a:extLst>
                    <a:ext uri="{FF2B5EF4-FFF2-40B4-BE49-F238E27FC236}">
                      <a16:creationId xmlns:a16="http://schemas.microsoft.com/office/drawing/2014/main" id="{9227AD8A-28B0-4D5C-955B-9DF87EE454F3}"/>
                    </a:ext>
                  </a:extLst>
                </p:cNvPr>
                <p:cNvSpPr>
                  <a:spLocks noChangeArrowheads="1"/>
                </p:cNvSpPr>
                <p:nvPr/>
              </p:nvSpPr>
              <p:spPr bwMode="auto">
                <a:xfrm>
                  <a:off x="645897" y="2276872"/>
                  <a:ext cx="688761" cy="573543"/>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fontAlgn="base">
                    <a:spcBef>
                      <a:spcPct val="0"/>
                    </a:spcBef>
                    <a:spcAft>
                      <a:spcPct val="0"/>
                    </a:spcAft>
                  </a:pPr>
                  <a:r>
                    <a:rPr lang="es-MX" sz="2600">
                      <a:solidFill>
                        <a:srgbClr val="006699"/>
                      </a:solidFill>
                      <a:effectLst>
                        <a:outerShdw blurRad="38100" dist="38100" dir="2700000" algn="tl">
                          <a:srgbClr val="000000"/>
                        </a:outerShdw>
                      </a:effectLst>
                      <a:latin typeface="Arial Narrow" panose="020B0606020202030204" pitchFamily="34" charset="0"/>
                      <a:cs typeface="Arial" charset="0"/>
                    </a:rPr>
                    <a:t>I</a:t>
                  </a:r>
                  <a:endParaRPr lang="es-ES" sz="2600" b="1" dirty="0">
                    <a:solidFill>
                      <a:prstClr val="black"/>
                    </a:solidFill>
                    <a:effectLst>
                      <a:outerShdw blurRad="38100" dist="38100" dir="2700000" algn="tl">
                        <a:srgbClr val="FFFFFF"/>
                      </a:outerShdw>
                    </a:effectLst>
                    <a:latin typeface="Arial Narrow" panose="020B0606020202030204" pitchFamily="34" charset="0"/>
                    <a:cs typeface="Arial" charset="0"/>
                  </a:endParaRPr>
                </a:p>
              </p:txBody>
            </p:sp>
            <p:sp>
              <p:nvSpPr>
                <p:cNvPr id="17" name="AutoShape 22">
                  <a:extLst>
                    <a:ext uri="{FF2B5EF4-FFF2-40B4-BE49-F238E27FC236}">
                      <a16:creationId xmlns:a16="http://schemas.microsoft.com/office/drawing/2014/main" id="{CFE1E1CC-2FF3-41EF-B64C-FBB604240582}"/>
                    </a:ext>
                  </a:extLst>
                </p:cNvPr>
                <p:cNvSpPr>
                  <a:spLocks noChangeArrowheads="1"/>
                </p:cNvSpPr>
                <p:nvPr/>
              </p:nvSpPr>
              <p:spPr bwMode="auto">
                <a:xfrm>
                  <a:off x="645897" y="3097983"/>
                  <a:ext cx="699779" cy="547040"/>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fontAlgn="base">
                    <a:spcBef>
                      <a:spcPct val="0"/>
                    </a:spcBef>
                    <a:spcAft>
                      <a:spcPct val="0"/>
                    </a:spcAft>
                  </a:pPr>
                  <a:r>
                    <a:rPr lang="es-MX" sz="2600">
                      <a:solidFill>
                        <a:srgbClr val="006699"/>
                      </a:solidFill>
                      <a:effectLst>
                        <a:outerShdw blurRad="38100" dist="38100" dir="2700000" algn="tl">
                          <a:srgbClr val="000000"/>
                        </a:outerShdw>
                      </a:effectLst>
                      <a:latin typeface="Arial Narrow" panose="020B0606020202030204" pitchFamily="34" charset="0"/>
                      <a:cs typeface="Arial" charset="0"/>
                    </a:rPr>
                    <a:t>II</a:t>
                  </a:r>
                  <a:endParaRPr lang="es-ES" sz="2600" b="1" dirty="0">
                    <a:solidFill>
                      <a:prstClr val="black"/>
                    </a:solidFill>
                    <a:effectLst>
                      <a:outerShdw blurRad="38100" dist="38100" dir="2700000" algn="tl">
                        <a:srgbClr val="FFFFFF"/>
                      </a:outerShdw>
                    </a:effectLst>
                    <a:latin typeface="Arial Narrow" panose="020B0606020202030204" pitchFamily="34" charset="0"/>
                    <a:cs typeface="Arial" charset="0"/>
                  </a:endParaRPr>
                </a:p>
              </p:txBody>
            </p:sp>
            <p:sp>
              <p:nvSpPr>
                <p:cNvPr id="18" name="AutoShape 23">
                  <a:extLst>
                    <a:ext uri="{FF2B5EF4-FFF2-40B4-BE49-F238E27FC236}">
                      <a16:creationId xmlns:a16="http://schemas.microsoft.com/office/drawing/2014/main" id="{295EA8FB-E877-47E4-A455-56558928FFF1}"/>
                    </a:ext>
                  </a:extLst>
                </p:cNvPr>
                <p:cNvSpPr>
                  <a:spLocks noChangeArrowheads="1"/>
                </p:cNvSpPr>
                <p:nvPr/>
              </p:nvSpPr>
              <p:spPr bwMode="auto">
                <a:xfrm>
                  <a:off x="629230" y="4538144"/>
                  <a:ext cx="688761" cy="547040"/>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fontAlgn="base">
                    <a:spcBef>
                      <a:spcPct val="0"/>
                    </a:spcBef>
                    <a:spcAft>
                      <a:spcPct val="0"/>
                    </a:spcAft>
                  </a:pPr>
                  <a:r>
                    <a:rPr lang="es-MX" sz="2600">
                      <a:solidFill>
                        <a:srgbClr val="006699"/>
                      </a:solidFill>
                      <a:effectLst>
                        <a:outerShdw blurRad="38100" dist="38100" dir="2700000" algn="tl">
                          <a:srgbClr val="000000"/>
                        </a:outerShdw>
                      </a:effectLst>
                      <a:latin typeface="Arial Narrow" panose="020B0606020202030204" pitchFamily="34" charset="0"/>
                      <a:cs typeface="Arial" charset="0"/>
                    </a:rPr>
                    <a:t>IV</a:t>
                  </a:r>
                  <a:endParaRPr lang="es-ES" sz="2600" b="1" dirty="0">
                    <a:solidFill>
                      <a:prstClr val="black"/>
                    </a:solidFill>
                    <a:effectLst>
                      <a:outerShdw blurRad="38100" dist="38100" dir="2700000" algn="tl">
                        <a:srgbClr val="FFFFFF"/>
                      </a:outerShdw>
                    </a:effectLst>
                    <a:latin typeface="Arial Narrow" panose="020B0606020202030204" pitchFamily="34" charset="0"/>
                    <a:cs typeface="Arial" charset="0"/>
                  </a:endParaRPr>
                </a:p>
              </p:txBody>
            </p:sp>
            <p:sp>
              <p:nvSpPr>
                <p:cNvPr id="19" name="AutoShape 24">
                  <a:extLst>
                    <a:ext uri="{FF2B5EF4-FFF2-40B4-BE49-F238E27FC236}">
                      <a16:creationId xmlns:a16="http://schemas.microsoft.com/office/drawing/2014/main" id="{70C15519-9637-4663-9F2A-3360D87F4145}"/>
                    </a:ext>
                  </a:extLst>
                </p:cNvPr>
                <p:cNvSpPr>
                  <a:spLocks noChangeArrowheads="1"/>
                </p:cNvSpPr>
                <p:nvPr/>
              </p:nvSpPr>
              <p:spPr bwMode="auto">
                <a:xfrm>
                  <a:off x="629230" y="5249952"/>
                  <a:ext cx="688761" cy="547040"/>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fontAlgn="base">
                    <a:spcBef>
                      <a:spcPct val="0"/>
                    </a:spcBef>
                    <a:spcAft>
                      <a:spcPct val="0"/>
                    </a:spcAft>
                  </a:pPr>
                  <a:r>
                    <a:rPr lang="es-MX" sz="2600">
                      <a:solidFill>
                        <a:srgbClr val="006699"/>
                      </a:solidFill>
                      <a:effectLst>
                        <a:outerShdw blurRad="38100" dist="38100" dir="2700000" algn="tl">
                          <a:srgbClr val="000000"/>
                        </a:outerShdw>
                      </a:effectLst>
                      <a:latin typeface="Arial Narrow" panose="020B0606020202030204" pitchFamily="34" charset="0"/>
                      <a:cs typeface="Arial" charset="0"/>
                    </a:rPr>
                    <a:t>V</a:t>
                  </a:r>
                  <a:endParaRPr lang="es-ES" sz="2600" b="1" dirty="0">
                    <a:solidFill>
                      <a:prstClr val="black"/>
                    </a:solidFill>
                    <a:effectLst>
                      <a:outerShdw blurRad="38100" dist="38100" dir="2700000" algn="tl">
                        <a:srgbClr val="FFFFFF"/>
                      </a:outerShdw>
                    </a:effectLst>
                    <a:latin typeface="Arial Narrow" panose="020B0606020202030204" pitchFamily="34" charset="0"/>
                    <a:cs typeface="Arial" charset="0"/>
                  </a:endParaRPr>
                </a:p>
              </p:txBody>
            </p:sp>
            <p:sp>
              <p:nvSpPr>
                <p:cNvPr id="20" name="AutoShape 25">
                  <a:extLst>
                    <a:ext uri="{FF2B5EF4-FFF2-40B4-BE49-F238E27FC236}">
                      <a16:creationId xmlns:a16="http://schemas.microsoft.com/office/drawing/2014/main" id="{2FD70A45-13CB-475C-8812-711DE9D27F34}"/>
                    </a:ext>
                  </a:extLst>
                </p:cNvPr>
                <p:cNvSpPr>
                  <a:spLocks noChangeArrowheads="1"/>
                </p:cNvSpPr>
                <p:nvPr/>
              </p:nvSpPr>
              <p:spPr bwMode="auto">
                <a:xfrm>
                  <a:off x="629230" y="5978304"/>
                  <a:ext cx="688761" cy="547039"/>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fontAlgn="base">
                    <a:spcBef>
                      <a:spcPct val="0"/>
                    </a:spcBef>
                    <a:spcAft>
                      <a:spcPct val="0"/>
                    </a:spcAft>
                  </a:pPr>
                  <a:r>
                    <a:rPr lang="es-MX" sz="2600">
                      <a:solidFill>
                        <a:srgbClr val="006699"/>
                      </a:solidFill>
                      <a:effectLst>
                        <a:outerShdw blurRad="38100" dist="38100" dir="2700000" algn="tl">
                          <a:srgbClr val="000000"/>
                        </a:outerShdw>
                      </a:effectLst>
                      <a:latin typeface="Arial Narrow" panose="020B0606020202030204" pitchFamily="34" charset="0"/>
                      <a:cs typeface="Arial" charset="0"/>
                    </a:rPr>
                    <a:t>VI</a:t>
                  </a:r>
                  <a:endParaRPr lang="es-ES" sz="2600" b="1" dirty="0">
                    <a:solidFill>
                      <a:prstClr val="black"/>
                    </a:solidFill>
                    <a:effectLst>
                      <a:outerShdw blurRad="38100" dist="38100" dir="2700000" algn="tl">
                        <a:srgbClr val="FFFFFF"/>
                      </a:outerShdw>
                    </a:effectLst>
                    <a:latin typeface="Arial Narrow" panose="020B0606020202030204" pitchFamily="34" charset="0"/>
                    <a:cs typeface="Arial" charset="0"/>
                  </a:endParaRPr>
                </a:p>
              </p:txBody>
            </p:sp>
          </p:grpSp>
          <p:sp>
            <p:nvSpPr>
              <p:cNvPr id="31" name="AutoShape 9">
                <a:extLst>
                  <a:ext uri="{FF2B5EF4-FFF2-40B4-BE49-F238E27FC236}">
                    <a16:creationId xmlns:a16="http://schemas.microsoft.com/office/drawing/2014/main" id="{27C693D3-35FC-4E7F-B791-1D031B1EEE52}"/>
                  </a:ext>
                </a:extLst>
              </p:cNvPr>
              <p:cNvSpPr>
                <a:spLocks noChangeArrowheads="1"/>
              </p:cNvSpPr>
              <p:nvPr/>
            </p:nvSpPr>
            <p:spPr bwMode="auto">
              <a:xfrm>
                <a:off x="1376753" y="2276872"/>
                <a:ext cx="7903810" cy="550132"/>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fontAlgn="base">
                  <a:spcBef>
                    <a:spcPct val="0"/>
                  </a:spcBef>
                  <a:spcAft>
                    <a:spcPct val="0"/>
                  </a:spcAft>
                </a:pPr>
                <a:r>
                  <a:rPr lang="es-ES" sz="2600" dirty="0">
                    <a:solidFill>
                      <a:srgbClr val="FFC000"/>
                    </a:solidFill>
                    <a:effectLst>
                      <a:outerShdw blurRad="38100" dist="38100" dir="2700000" algn="tl">
                        <a:srgbClr val="000000"/>
                      </a:outerShdw>
                    </a:effectLst>
                    <a:latin typeface="Arial Narrow" panose="020B0606020202030204" pitchFamily="34" charset="0"/>
                    <a:cs typeface="Arial" charset="0"/>
                  </a:rPr>
                  <a:t>El Problema de Investigación</a:t>
                </a:r>
              </a:p>
            </p:txBody>
          </p:sp>
        </p:grpSp>
        <p:sp>
          <p:nvSpPr>
            <p:cNvPr id="32" name="AutoShape 22">
              <a:extLst>
                <a:ext uri="{FF2B5EF4-FFF2-40B4-BE49-F238E27FC236}">
                  <a16:creationId xmlns:a16="http://schemas.microsoft.com/office/drawing/2014/main" id="{77C5BA78-66C6-4055-88DE-7640C7DED48E}"/>
                </a:ext>
              </a:extLst>
            </p:cNvPr>
            <p:cNvSpPr>
              <a:spLocks noChangeArrowheads="1"/>
            </p:cNvSpPr>
            <p:nvPr/>
          </p:nvSpPr>
          <p:spPr bwMode="auto">
            <a:xfrm>
              <a:off x="498863" y="3717032"/>
              <a:ext cx="688761" cy="547040"/>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fontAlgn="base">
                <a:spcBef>
                  <a:spcPct val="0"/>
                </a:spcBef>
                <a:spcAft>
                  <a:spcPct val="0"/>
                </a:spcAft>
              </a:pPr>
              <a:r>
                <a:rPr lang="es-MX" sz="2600">
                  <a:solidFill>
                    <a:srgbClr val="006699"/>
                  </a:solidFill>
                  <a:effectLst>
                    <a:outerShdw blurRad="38100" dist="38100" dir="2700000" algn="tl">
                      <a:srgbClr val="000000"/>
                    </a:outerShdw>
                  </a:effectLst>
                  <a:latin typeface="Arial Narrow" panose="020B0606020202030204" pitchFamily="34" charset="0"/>
                  <a:cs typeface="Arial" charset="0"/>
                </a:rPr>
                <a:t>III</a:t>
              </a:r>
              <a:endParaRPr lang="es-ES" sz="2600" b="1" dirty="0">
                <a:solidFill>
                  <a:prstClr val="black"/>
                </a:solidFill>
                <a:effectLst>
                  <a:outerShdw blurRad="38100" dist="38100" dir="2700000" algn="tl">
                    <a:srgbClr val="FFFFFF"/>
                  </a:outerShdw>
                </a:effectLst>
                <a:latin typeface="Arial Narrow" panose="020B0606020202030204" pitchFamily="34" charset="0"/>
                <a:cs typeface="Arial" charset="0"/>
              </a:endParaRPr>
            </a:p>
          </p:txBody>
        </p:sp>
      </p:grpSp>
    </p:spTree>
    <p:extLst>
      <p:ext uri="{BB962C8B-B14F-4D97-AF65-F5344CB8AC3E}">
        <p14:creationId xmlns:p14="http://schemas.microsoft.com/office/powerpoint/2010/main" val="26425759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56372" y="6502122"/>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20</a:t>
            </a:fld>
            <a:endParaRPr lang="es-EC" sz="1600" dirty="0">
              <a:solidFill>
                <a:prstClr val="black"/>
              </a:solidFill>
              <a:latin typeface="Calibri" panose="020F0502020204030204"/>
            </a:endParaRPr>
          </a:p>
        </p:txBody>
      </p:sp>
      <p:sp>
        <p:nvSpPr>
          <p:cNvPr id="5" name="CuadroTexto 4"/>
          <p:cNvSpPr txBox="1"/>
          <p:nvPr/>
        </p:nvSpPr>
        <p:spPr>
          <a:xfrm>
            <a:off x="3271309" y="79224"/>
            <a:ext cx="544200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3.- METODOLOGÍA Y MARCO LEGAL </a:t>
            </a:r>
          </a:p>
        </p:txBody>
      </p:sp>
      <p:sp>
        <p:nvSpPr>
          <p:cNvPr id="6" name="Marcador de número de diapositiva 3"/>
          <p:cNvSpPr txBox="1">
            <a:spLocks/>
          </p:cNvSpPr>
          <p:nvPr/>
        </p:nvSpPr>
        <p:spPr>
          <a:xfrm>
            <a:off x="8610600" y="5981214"/>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06FB5-132D-45F1-8950-71BB752CAE10}" type="slidenum">
              <a:rPr lang="es-EC" smtClean="0">
                <a:solidFill>
                  <a:prstClr val="black"/>
                </a:solidFill>
                <a:latin typeface="Calibri" panose="020F0502020204030204"/>
              </a:rPr>
              <a:pPr/>
              <a:t>20</a:t>
            </a:fld>
            <a:endParaRPr lang="es-EC" dirty="0">
              <a:solidFill>
                <a:prstClr val="black"/>
              </a:solidFill>
              <a:latin typeface="Calibri" panose="020F0502020204030204"/>
            </a:endParaRPr>
          </a:p>
        </p:txBody>
      </p:sp>
      <p:pic>
        <p:nvPicPr>
          <p:cNvPr id="7" name="Imagen 6"/>
          <p:cNvPicPr>
            <a:picLocks noChangeAspect="1"/>
          </p:cNvPicPr>
          <p:nvPr/>
        </p:nvPicPr>
        <p:blipFill>
          <a:blip r:embed="rId2"/>
          <a:stretch>
            <a:fillRect/>
          </a:stretch>
        </p:blipFill>
        <p:spPr>
          <a:xfrm>
            <a:off x="341718" y="1013932"/>
            <a:ext cx="2291445" cy="301039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8950" y="4245463"/>
            <a:ext cx="1857798" cy="194256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 name="Imagen 8"/>
          <p:cNvPicPr>
            <a:picLocks noChangeAspect="1"/>
          </p:cNvPicPr>
          <p:nvPr/>
        </p:nvPicPr>
        <p:blipFill>
          <a:blip r:embed="rId4"/>
          <a:stretch>
            <a:fillRect/>
          </a:stretch>
        </p:blipFill>
        <p:spPr>
          <a:xfrm>
            <a:off x="5066748" y="4170265"/>
            <a:ext cx="1906928" cy="189010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1" name="Rectángulo 10"/>
          <p:cNvSpPr/>
          <p:nvPr/>
        </p:nvSpPr>
        <p:spPr>
          <a:xfrm>
            <a:off x="2644569" y="979892"/>
            <a:ext cx="8952651" cy="1754326"/>
          </a:xfrm>
          <a:prstGeom prst="rect">
            <a:avLst/>
          </a:prstGeom>
          <a:solidFill>
            <a:srgbClr val="FFC000">
              <a:lumMod val="40000"/>
              <a:lumOff val="60000"/>
            </a:srgb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 14.- “se reconoce el derecho de la población a vivir en un ambiente sano y ecológicamente equilibrado, que garantice la sostenibilidad y el buen vivir, </a:t>
            </a:r>
            <a:r>
              <a:rPr kumimoji="0" lang="es-ES" sz="1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Sumak</a:t>
            </a:r>
            <a:r>
              <a:rPr kumimoji="0" lang="es-ES"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s-ES" sz="1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Kawsay</a:t>
            </a:r>
            <a:r>
              <a:rPr kumimoji="0" lang="es-ES"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Se declara de interés público la preservación del ambiente, la conservación de los ecosistemas, la biodiversidad y la integridad del patrimonio genético del país, la prevención del daño ambiental y la recuperación de los espacios naturales degradados”.</a:t>
            </a:r>
          </a:p>
        </p:txBody>
      </p:sp>
      <p:sp>
        <p:nvSpPr>
          <p:cNvPr id="12" name="Rectángulo 11"/>
          <p:cNvSpPr/>
          <p:nvPr/>
        </p:nvSpPr>
        <p:spPr>
          <a:xfrm>
            <a:off x="2644569" y="2824002"/>
            <a:ext cx="8952651" cy="1200329"/>
          </a:xfrm>
          <a:prstGeom prst="rect">
            <a:avLst/>
          </a:prstGeom>
          <a:solidFill>
            <a:srgbClr val="FFC000">
              <a:lumMod val="40000"/>
              <a:lumOff val="60000"/>
            </a:srgb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C" sz="1800" b="1"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rPr>
              <a:t>ART158.-  “Las Fuerzas Armadas y la Policía Nacional son instituciones de protección de los derechos, libertades y garantías de los ciudadanos. Las Fuerzas Armadas tienen como misión fundamental la defensa de la soberanía y la integridad territorial.”.</a:t>
            </a:r>
            <a:endParaRPr kumimoji="0" lang="es-ES" sz="1800" b="1" i="0" u="none" strike="noStrike" kern="0" cap="none" spc="0" normalizeH="0" baseline="0" noProof="0" dirty="0">
              <a:ln>
                <a:noFill/>
              </a:ln>
              <a:solidFill>
                <a:prstClr val="black"/>
              </a:solidFill>
              <a:effectLst/>
              <a:uLnTx/>
              <a:uFillTx/>
              <a:latin typeface="Calibri" panose="020F0502020204030204"/>
            </a:endParaRPr>
          </a:p>
        </p:txBody>
      </p:sp>
      <p:pic>
        <p:nvPicPr>
          <p:cNvPr id="13" name="Picture 2" descr="Resultado de imagen para lor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3676" y="4170265"/>
            <a:ext cx="2276070" cy="189010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255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03364"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21</a:t>
            </a:fld>
            <a:endParaRPr lang="es-EC" sz="1600" dirty="0">
              <a:solidFill>
                <a:prstClr val="black"/>
              </a:solidFill>
              <a:latin typeface="Calibri" panose="020F0502020204030204"/>
            </a:endParaRPr>
          </a:p>
        </p:txBody>
      </p:sp>
      <p:sp>
        <p:nvSpPr>
          <p:cNvPr id="5" name="CuadroTexto 4"/>
          <p:cNvSpPr txBox="1"/>
          <p:nvPr/>
        </p:nvSpPr>
        <p:spPr>
          <a:xfrm>
            <a:off x="3271309" y="79224"/>
            <a:ext cx="544200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3.- METODOLOGÍA Y MARCO LEGAL </a:t>
            </a:r>
          </a:p>
        </p:txBody>
      </p:sp>
      <p:graphicFrame>
        <p:nvGraphicFramePr>
          <p:cNvPr id="6" name="Diagrama 5"/>
          <p:cNvGraphicFramePr/>
          <p:nvPr>
            <p:extLst>
              <p:ext uri="{D42A27DB-BD31-4B8C-83A1-F6EECF244321}">
                <p14:modId xmlns:p14="http://schemas.microsoft.com/office/powerpoint/2010/main" val="2827188315"/>
              </p:ext>
            </p:extLst>
          </p:nvPr>
        </p:nvGraphicFramePr>
        <p:xfrm>
          <a:off x="470158" y="974802"/>
          <a:ext cx="11534273" cy="5100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5219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29868" y="6462366"/>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22</a:t>
            </a:fld>
            <a:endParaRPr lang="es-EC" sz="1600" dirty="0">
              <a:solidFill>
                <a:prstClr val="black"/>
              </a:solidFill>
              <a:latin typeface="Calibri" panose="020F0502020204030204"/>
            </a:endParaRPr>
          </a:p>
        </p:txBody>
      </p:sp>
      <p:graphicFrame>
        <p:nvGraphicFramePr>
          <p:cNvPr id="5" name="Tabla 4"/>
          <p:cNvGraphicFramePr>
            <a:graphicFrameLocks noGrp="1"/>
          </p:cNvGraphicFramePr>
          <p:nvPr>
            <p:extLst>
              <p:ext uri="{D42A27DB-BD31-4B8C-83A1-F6EECF244321}">
                <p14:modId xmlns:p14="http://schemas.microsoft.com/office/powerpoint/2010/main" val="3183652091"/>
              </p:ext>
            </p:extLst>
          </p:nvPr>
        </p:nvGraphicFramePr>
        <p:xfrm>
          <a:off x="308191" y="1410186"/>
          <a:ext cx="5487303" cy="3895909"/>
        </p:xfrm>
        <a:graphic>
          <a:graphicData uri="http://schemas.openxmlformats.org/drawingml/2006/table">
            <a:tbl>
              <a:tblPr firstRow="1" firstCol="1" bandRow="1"/>
              <a:tblGrid>
                <a:gridCol w="1331975">
                  <a:extLst>
                    <a:ext uri="{9D8B030D-6E8A-4147-A177-3AD203B41FA5}">
                      <a16:colId xmlns:a16="http://schemas.microsoft.com/office/drawing/2014/main" val="20000"/>
                    </a:ext>
                  </a:extLst>
                </a:gridCol>
                <a:gridCol w="1331975">
                  <a:extLst>
                    <a:ext uri="{9D8B030D-6E8A-4147-A177-3AD203B41FA5}">
                      <a16:colId xmlns:a16="http://schemas.microsoft.com/office/drawing/2014/main" val="20001"/>
                    </a:ext>
                  </a:extLst>
                </a:gridCol>
                <a:gridCol w="1331975">
                  <a:extLst>
                    <a:ext uri="{9D8B030D-6E8A-4147-A177-3AD203B41FA5}">
                      <a16:colId xmlns:a16="http://schemas.microsoft.com/office/drawing/2014/main" val="20002"/>
                    </a:ext>
                  </a:extLst>
                </a:gridCol>
                <a:gridCol w="1491378">
                  <a:extLst>
                    <a:ext uri="{9D8B030D-6E8A-4147-A177-3AD203B41FA5}">
                      <a16:colId xmlns:a16="http://schemas.microsoft.com/office/drawing/2014/main" val="20003"/>
                    </a:ext>
                  </a:extLst>
                </a:gridCol>
              </a:tblGrid>
              <a:tr h="2782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Variables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Dimensiones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Indicadores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Instrumentos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278279">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Independiente</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FFFF00"/>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556559">
                <a:tc rowSpan="8">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Capacidades</a:t>
                      </a:r>
                      <a:br>
                        <a:rPr lang="es-ES" sz="12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s-ES" sz="12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Logísticas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31849B"/>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Procesos logísticos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548DD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Tiempo de adquisiciones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548DD4"/>
                    </a:solidFill>
                  </a:tcPr>
                </a:tc>
                <a:tc rowSpan="8">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Encuestas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2"/>
                  </a:ext>
                </a:extLst>
              </a:tr>
              <a:tr h="834838">
                <a:tc vMerge="1">
                  <a:txBody>
                    <a:bodyPr/>
                    <a:lstStyle/>
                    <a:p>
                      <a:endParaRPr lang="es-ES"/>
                    </a:p>
                  </a:txBody>
                  <a:tcPr/>
                </a:tc>
                <a:tc vMerge="1">
                  <a:txBody>
                    <a:bodyPr/>
                    <a:lstStyle/>
                    <a:p>
                      <a:endParaRPr lang="es-E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Tiempo para solucionar </a:t>
                      </a:r>
                      <a:b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requerimientos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548DD4"/>
                    </a:solidFill>
                  </a:tcPr>
                </a:tc>
                <a:tc vMerge="1">
                  <a:txBody>
                    <a:bodyPr/>
                    <a:lstStyle/>
                    <a:p>
                      <a:endParaRPr lang="es-ES"/>
                    </a:p>
                  </a:txBody>
                  <a:tcPr/>
                </a:tc>
                <a:extLst>
                  <a:ext uri="{0D108BD9-81ED-4DB2-BD59-A6C34878D82A}">
                    <a16:rowId xmlns:a16="http://schemas.microsoft.com/office/drawing/2014/main" val="10003"/>
                  </a:ext>
                </a:extLst>
              </a:tr>
              <a:tr h="278279">
                <a:tc vMerge="1">
                  <a:txBody>
                    <a:bodyPr/>
                    <a:lstStyle/>
                    <a:p>
                      <a:endParaRPr lang="es-ES"/>
                    </a:p>
                  </a:txBody>
                  <a:tcPr/>
                </a:tc>
                <a:tc row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EFL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92CDDC"/>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Abastecimientos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92CDDC"/>
                    </a:solidFill>
                  </a:tcPr>
                </a:tc>
                <a:tc vMerge="1">
                  <a:txBody>
                    <a:bodyPr/>
                    <a:lstStyle/>
                    <a:p>
                      <a:endParaRPr lang="es-ES"/>
                    </a:p>
                  </a:txBody>
                  <a:tcPr/>
                </a:tc>
                <a:extLst>
                  <a:ext uri="{0D108BD9-81ED-4DB2-BD59-A6C34878D82A}">
                    <a16:rowId xmlns:a16="http://schemas.microsoft.com/office/drawing/2014/main" val="10004"/>
                  </a:ext>
                </a:extLst>
              </a:tr>
              <a:tr h="278279">
                <a:tc vMerge="1">
                  <a:txBody>
                    <a:bodyPr/>
                    <a:lstStyle/>
                    <a:p>
                      <a:endParaRPr lang="es-ES"/>
                    </a:p>
                  </a:txBody>
                  <a:tcPr/>
                </a:tc>
                <a:tc vMerge="1">
                  <a:txBody>
                    <a:bodyPr/>
                    <a:lstStyle/>
                    <a:p>
                      <a:endParaRPr lang="es-E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Mantenimiento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92CDDC"/>
                    </a:solidFill>
                  </a:tcPr>
                </a:tc>
                <a:tc vMerge="1">
                  <a:txBody>
                    <a:bodyPr/>
                    <a:lstStyle/>
                    <a:p>
                      <a:endParaRPr lang="es-ES"/>
                    </a:p>
                  </a:txBody>
                  <a:tcPr/>
                </a:tc>
                <a:extLst>
                  <a:ext uri="{0D108BD9-81ED-4DB2-BD59-A6C34878D82A}">
                    <a16:rowId xmlns:a16="http://schemas.microsoft.com/office/drawing/2014/main" val="10005"/>
                  </a:ext>
                </a:extLst>
              </a:tr>
              <a:tr h="278279">
                <a:tc vMerge="1">
                  <a:txBody>
                    <a:bodyPr/>
                    <a:lstStyle/>
                    <a:p>
                      <a:endParaRPr lang="es-ES"/>
                    </a:p>
                  </a:txBody>
                  <a:tcPr/>
                </a:tc>
                <a:tc vMerge="1">
                  <a:txBody>
                    <a:bodyPr/>
                    <a:lstStyle/>
                    <a:p>
                      <a:endParaRPr lang="es-E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Transportes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92CDDC"/>
                    </a:solidFill>
                  </a:tcPr>
                </a:tc>
                <a:tc vMerge="1">
                  <a:txBody>
                    <a:bodyPr/>
                    <a:lstStyle/>
                    <a:p>
                      <a:endParaRPr lang="es-ES"/>
                    </a:p>
                  </a:txBody>
                  <a:tcPr/>
                </a:tc>
                <a:extLst>
                  <a:ext uri="{0D108BD9-81ED-4DB2-BD59-A6C34878D82A}">
                    <a16:rowId xmlns:a16="http://schemas.microsoft.com/office/drawing/2014/main" val="10006"/>
                  </a:ext>
                </a:extLst>
              </a:tr>
              <a:tr h="278279">
                <a:tc vMerge="1">
                  <a:txBody>
                    <a:bodyPr/>
                    <a:lstStyle/>
                    <a:p>
                      <a:endParaRPr lang="es-ES"/>
                    </a:p>
                  </a:txBody>
                  <a:tcPr/>
                </a:tc>
                <a:tc vMerge="1">
                  <a:txBody>
                    <a:bodyPr/>
                    <a:lstStyle/>
                    <a:p>
                      <a:endParaRPr lang="es-E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Instalaciones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92CDDC"/>
                    </a:solidFill>
                  </a:tcPr>
                </a:tc>
                <a:tc vMerge="1">
                  <a:txBody>
                    <a:bodyPr/>
                    <a:lstStyle/>
                    <a:p>
                      <a:endParaRPr lang="es-ES"/>
                    </a:p>
                  </a:txBody>
                  <a:tcPr/>
                </a:tc>
                <a:extLst>
                  <a:ext uri="{0D108BD9-81ED-4DB2-BD59-A6C34878D82A}">
                    <a16:rowId xmlns:a16="http://schemas.microsoft.com/office/drawing/2014/main" val="10007"/>
                  </a:ext>
                </a:extLst>
              </a:tr>
              <a:tr h="556559">
                <a:tc vMerge="1">
                  <a:txBody>
                    <a:bodyPr/>
                    <a:lstStyle/>
                    <a:p>
                      <a:endParaRPr lang="es-E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SISLOG</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Operatividad de Unidades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8DB3E2"/>
                    </a:solidFill>
                  </a:tcPr>
                </a:tc>
                <a:tc vMerge="1">
                  <a:txBody>
                    <a:bodyPr/>
                    <a:lstStyle/>
                    <a:p>
                      <a:endParaRPr lang="es-ES"/>
                    </a:p>
                  </a:txBody>
                  <a:tcPr/>
                </a:tc>
                <a:extLst>
                  <a:ext uri="{0D108BD9-81ED-4DB2-BD59-A6C34878D82A}">
                    <a16:rowId xmlns:a16="http://schemas.microsoft.com/office/drawing/2014/main" val="10008"/>
                  </a:ext>
                </a:extLst>
              </a:tr>
              <a:tr h="278279">
                <a:tc vMerge="1">
                  <a:txBody>
                    <a:bodyPr/>
                    <a:lstStyle/>
                    <a:p>
                      <a:endParaRPr lang="es-E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FINANCIERA</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Presupuesto</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70C0"/>
                    </a:solidFill>
                  </a:tcPr>
                </a:tc>
                <a:tc vMerge="1">
                  <a:txBody>
                    <a:bodyPr/>
                    <a:lstStyle/>
                    <a:p>
                      <a:endParaRPr lang="es-ES"/>
                    </a:p>
                  </a:txBody>
                  <a:tcPr/>
                </a:tc>
                <a:extLst>
                  <a:ext uri="{0D108BD9-81ED-4DB2-BD59-A6C34878D82A}">
                    <a16:rowId xmlns:a16="http://schemas.microsoft.com/office/drawing/2014/main" val="10009"/>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560387826"/>
              </p:ext>
            </p:extLst>
          </p:nvPr>
        </p:nvGraphicFramePr>
        <p:xfrm>
          <a:off x="6246279" y="1405181"/>
          <a:ext cx="5754372" cy="3952429"/>
        </p:xfrm>
        <a:graphic>
          <a:graphicData uri="http://schemas.openxmlformats.org/drawingml/2006/table">
            <a:tbl>
              <a:tblPr firstRow="1" firstCol="1" bandRow="1"/>
              <a:tblGrid>
                <a:gridCol w="1438593">
                  <a:extLst>
                    <a:ext uri="{9D8B030D-6E8A-4147-A177-3AD203B41FA5}">
                      <a16:colId xmlns:a16="http://schemas.microsoft.com/office/drawing/2014/main" val="20000"/>
                    </a:ext>
                  </a:extLst>
                </a:gridCol>
                <a:gridCol w="1438593">
                  <a:extLst>
                    <a:ext uri="{9D8B030D-6E8A-4147-A177-3AD203B41FA5}">
                      <a16:colId xmlns:a16="http://schemas.microsoft.com/office/drawing/2014/main" val="20001"/>
                    </a:ext>
                  </a:extLst>
                </a:gridCol>
                <a:gridCol w="1438593">
                  <a:extLst>
                    <a:ext uri="{9D8B030D-6E8A-4147-A177-3AD203B41FA5}">
                      <a16:colId xmlns:a16="http://schemas.microsoft.com/office/drawing/2014/main" val="20002"/>
                    </a:ext>
                  </a:extLst>
                </a:gridCol>
                <a:gridCol w="1438593">
                  <a:extLst>
                    <a:ext uri="{9D8B030D-6E8A-4147-A177-3AD203B41FA5}">
                      <a16:colId xmlns:a16="http://schemas.microsoft.com/office/drawing/2014/main" val="20003"/>
                    </a:ext>
                  </a:extLst>
                </a:gridCol>
              </a:tblGrid>
              <a:tr h="4186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Variables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Dimensiones</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Indicadores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Instrumentos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283330">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Dependiente</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FFC000"/>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541736">
                <a:tc row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Operaciones de Control</a:t>
                      </a:r>
                      <a:endPar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31849B"/>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SUBNOR</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Medios Operativos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8DB3E2"/>
                    </a:solidFill>
                  </a:tcPr>
                </a:tc>
                <a:tc row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Encuestas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Documentación</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Informes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2"/>
                  </a:ext>
                </a:extLst>
              </a:tr>
              <a:tr h="541736">
                <a:tc vMerge="1">
                  <a:txBody>
                    <a:bodyPr/>
                    <a:lstStyle/>
                    <a:p>
                      <a:endParaRPr lang="es-ES"/>
                    </a:p>
                  </a:txBody>
                  <a:tcPr/>
                </a:tc>
                <a:tc vMerge="1">
                  <a:txBody>
                    <a:bodyPr/>
                    <a:lstStyle/>
                    <a:p>
                      <a:endParaRPr lang="es-E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Resultado alcanzado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8DB3E2"/>
                    </a:solidFill>
                  </a:tcPr>
                </a:tc>
                <a:tc vMerge="1">
                  <a:txBody>
                    <a:bodyPr/>
                    <a:lstStyle/>
                    <a:p>
                      <a:endParaRPr lang="es-ES"/>
                    </a:p>
                  </a:txBody>
                  <a:tcPr/>
                </a:tc>
                <a:extLst>
                  <a:ext uri="{0D108BD9-81ED-4DB2-BD59-A6C34878D82A}">
                    <a16:rowId xmlns:a16="http://schemas.microsoft.com/office/drawing/2014/main" val="10003"/>
                  </a:ext>
                </a:extLst>
              </a:tr>
              <a:tr h="541736">
                <a:tc vMerge="1">
                  <a:txBody>
                    <a:bodyPr/>
                    <a:lstStyle/>
                    <a:p>
                      <a:endParaRPr lang="es-ES"/>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SUBCEN</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Medios Operativos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DAEEF3"/>
                    </a:solidFill>
                  </a:tcPr>
                </a:tc>
                <a:tc vMerge="1">
                  <a:txBody>
                    <a:bodyPr/>
                    <a:lstStyle/>
                    <a:p>
                      <a:endParaRPr lang="es-ES"/>
                    </a:p>
                  </a:txBody>
                  <a:tcPr/>
                </a:tc>
                <a:extLst>
                  <a:ext uri="{0D108BD9-81ED-4DB2-BD59-A6C34878D82A}">
                    <a16:rowId xmlns:a16="http://schemas.microsoft.com/office/drawing/2014/main" val="10004"/>
                  </a:ext>
                </a:extLst>
              </a:tr>
              <a:tr h="541736">
                <a:tc vMerge="1">
                  <a:txBody>
                    <a:bodyPr/>
                    <a:lstStyle/>
                    <a:p>
                      <a:endParaRPr lang="es-ES"/>
                    </a:p>
                  </a:txBody>
                  <a:tcPr/>
                </a:tc>
                <a:tc vMerge="1">
                  <a:txBody>
                    <a:bodyPr/>
                    <a:lstStyle/>
                    <a:p>
                      <a:endParaRPr lang="es-E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Resultado alcanzado</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DAEEF3"/>
                    </a:solidFill>
                  </a:tcPr>
                </a:tc>
                <a:tc vMerge="1">
                  <a:txBody>
                    <a:bodyPr/>
                    <a:lstStyle/>
                    <a:p>
                      <a:endParaRPr lang="es-ES"/>
                    </a:p>
                  </a:txBody>
                  <a:tcPr/>
                </a:tc>
                <a:extLst>
                  <a:ext uri="{0D108BD9-81ED-4DB2-BD59-A6C34878D82A}">
                    <a16:rowId xmlns:a16="http://schemas.microsoft.com/office/drawing/2014/main" val="10005"/>
                  </a:ext>
                </a:extLst>
              </a:tr>
              <a:tr h="541736">
                <a:tc vMerge="1">
                  <a:txBody>
                    <a:bodyPr/>
                    <a:lstStyle/>
                    <a:p>
                      <a:endParaRPr lang="es-ES"/>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SUBSUR</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548DD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Medios Operativos</a:t>
                      </a:r>
                      <a:endParaRPr lang="es-ES"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548DD4"/>
                    </a:solidFill>
                  </a:tcPr>
                </a:tc>
                <a:tc vMerge="1">
                  <a:txBody>
                    <a:bodyPr/>
                    <a:lstStyle/>
                    <a:p>
                      <a:endParaRPr lang="es-ES"/>
                    </a:p>
                  </a:txBody>
                  <a:tcPr/>
                </a:tc>
                <a:extLst>
                  <a:ext uri="{0D108BD9-81ED-4DB2-BD59-A6C34878D82A}">
                    <a16:rowId xmlns:a16="http://schemas.microsoft.com/office/drawing/2014/main" val="10006"/>
                  </a:ext>
                </a:extLst>
              </a:tr>
              <a:tr h="541736">
                <a:tc vMerge="1">
                  <a:txBody>
                    <a:bodyPr/>
                    <a:lstStyle/>
                    <a:p>
                      <a:endParaRPr lang="es-ES"/>
                    </a:p>
                  </a:txBody>
                  <a:tcPr/>
                </a:tc>
                <a:tc vMerge="1">
                  <a:txBody>
                    <a:bodyPr/>
                    <a:lstStyle/>
                    <a:p>
                      <a:endParaRPr lang="es-E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Resultado alcanzado</a:t>
                      </a: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lnTlToBr w="12700" cmpd="sng">
                      <a:noFill/>
                      <a:prstDash val="solid"/>
                    </a:lnTlToBr>
                    <a:lnBlToTr w="12700" cmpd="sng">
                      <a:noFill/>
                      <a:prstDash val="solid"/>
                    </a:lnBlToTr>
                    <a:solidFill>
                      <a:srgbClr val="548DD4"/>
                    </a:solidFill>
                  </a:tcPr>
                </a:tc>
                <a:tc vMerge="1">
                  <a:txBody>
                    <a:bodyPr/>
                    <a:lstStyle/>
                    <a:p>
                      <a:endParaRPr lang="es-ES"/>
                    </a:p>
                  </a:txBody>
                  <a:tcPr/>
                </a:tc>
                <a:extLst>
                  <a:ext uri="{0D108BD9-81ED-4DB2-BD59-A6C34878D82A}">
                    <a16:rowId xmlns:a16="http://schemas.microsoft.com/office/drawing/2014/main" val="10007"/>
                  </a:ext>
                </a:extLst>
              </a:tr>
            </a:tbl>
          </a:graphicData>
        </a:graphic>
      </p:graphicFrame>
      <p:sp>
        <p:nvSpPr>
          <p:cNvPr id="7" name="CuadroTexto 6"/>
          <p:cNvSpPr txBox="1"/>
          <p:nvPr/>
        </p:nvSpPr>
        <p:spPr>
          <a:xfrm>
            <a:off x="3271309" y="79224"/>
            <a:ext cx="544200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2800" b="1" dirty="0">
                <a:solidFill>
                  <a:srgbClr val="FFFF00"/>
                </a:solidFill>
                <a:latin typeface="Arial Narrow" panose="020B0606020202030204" pitchFamily="34" charset="0"/>
              </a:rPr>
              <a:t>3.- METODOLOGÍA Y MARCO LEGAL </a:t>
            </a:r>
          </a:p>
        </p:txBody>
      </p:sp>
    </p:spTree>
    <p:extLst>
      <p:ext uri="{BB962C8B-B14F-4D97-AF65-F5344CB8AC3E}">
        <p14:creationId xmlns:p14="http://schemas.microsoft.com/office/powerpoint/2010/main" val="1445101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43120" y="6462366"/>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23</a:t>
            </a:fld>
            <a:endParaRPr lang="es-EC" sz="1600" dirty="0">
              <a:solidFill>
                <a:prstClr val="black"/>
              </a:solidFill>
              <a:latin typeface="Calibri" panose="020F0502020204030204"/>
            </a:endParaRPr>
          </a:p>
        </p:txBody>
      </p:sp>
      <p:sp>
        <p:nvSpPr>
          <p:cNvPr id="5" name="CuadroTexto 4"/>
          <p:cNvSpPr txBox="1"/>
          <p:nvPr/>
        </p:nvSpPr>
        <p:spPr>
          <a:xfrm>
            <a:off x="3240764" y="131861"/>
            <a:ext cx="6281335"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4.- ANÁLISIS DE LA INFORMACIÓN</a:t>
            </a:r>
          </a:p>
        </p:txBody>
      </p:sp>
      <p:sp>
        <p:nvSpPr>
          <p:cNvPr id="29" name="Marcador de número de diapositiva 5"/>
          <p:cNvSpPr txBox="1">
            <a:spLocks/>
          </p:cNvSpPr>
          <p:nvPr/>
        </p:nvSpPr>
        <p:spPr>
          <a:xfrm>
            <a:off x="8891952" y="6051553"/>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06FB5-132D-45F1-8950-71BB752CAE10}" type="slidenum">
              <a:rPr lang="es-EC" sz="1600" b="1" smtClean="0">
                <a:solidFill>
                  <a:prstClr val="black"/>
                </a:solidFill>
                <a:latin typeface="Calibri" panose="020F0502020204030204"/>
              </a:rPr>
              <a:pPr/>
              <a:t>23</a:t>
            </a:fld>
            <a:endParaRPr lang="es-EC" sz="1600" b="1" dirty="0">
              <a:solidFill>
                <a:prstClr val="black"/>
              </a:solidFill>
              <a:latin typeface="Calibri" panose="020F0502020204030204"/>
            </a:endParaRPr>
          </a:p>
        </p:txBody>
      </p:sp>
      <p:sp>
        <p:nvSpPr>
          <p:cNvPr id="30" name="Rectángulo 29"/>
          <p:cNvSpPr/>
          <p:nvPr/>
        </p:nvSpPr>
        <p:spPr>
          <a:xfrm>
            <a:off x="2025082" y="825232"/>
            <a:ext cx="9842085" cy="707886"/>
          </a:xfrm>
          <a:prstGeom prst="rect">
            <a:avLst/>
          </a:prstGeom>
        </p:spPr>
        <p:txBody>
          <a:bodyPr wrap="square">
            <a:spAutoFit/>
          </a:bodyPr>
          <a:lstStyle/>
          <a:p>
            <a:r>
              <a:rPr lang="es-ES" sz="2000" dirty="0">
                <a:solidFill>
                  <a:srgbClr val="000000"/>
                </a:solidFill>
                <a:latin typeface="Calibri" panose="020F0502020204030204" pitchFamily="34" charset="0"/>
                <a:ea typeface="Calibri" panose="020F0502020204030204" pitchFamily="34" charset="0"/>
                <a:cs typeface="Calibri" panose="020F0502020204030204" pitchFamily="34" charset="0"/>
              </a:rPr>
              <a:t>1.- LAS CAPACIDADES LOGÍSTICAS TIENEN GRAN INCIDENCIA EN EL SOSTENIMIENTO DE LOS SUBCOMANDOS DE GUARDACOSTAS.</a:t>
            </a:r>
            <a:endParaRPr lang="es-ES" sz="2000" dirty="0">
              <a:solidFill>
                <a:prstClr val="black"/>
              </a:solidFill>
              <a:latin typeface="Calibri" panose="020F0502020204030204"/>
            </a:endParaRPr>
          </a:p>
        </p:txBody>
      </p:sp>
      <p:grpSp>
        <p:nvGrpSpPr>
          <p:cNvPr id="31" name="Group 7935"/>
          <p:cNvGrpSpPr/>
          <p:nvPr/>
        </p:nvGrpSpPr>
        <p:grpSpPr>
          <a:xfrm>
            <a:off x="281352" y="784563"/>
            <a:ext cx="1786009" cy="1482967"/>
            <a:chOff x="0" y="0"/>
            <a:chExt cx="2246563" cy="2024175"/>
          </a:xfrm>
        </p:grpSpPr>
        <p:sp>
          <p:nvSpPr>
            <p:cNvPr id="32" name="Shape 18"/>
            <p:cNvSpPr/>
            <p:nvPr/>
          </p:nvSpPr>
          <p:spPr>
            <a:xfrm>
              <a:off x="517325" y="231311"/>
              <a:ext cx="1589869" cy="1487276"/>
            </a:xfrm>
            <a:custGeom>
              <a:avLst/>
              <a:gdLst/>
              <a:ahLst/>
              <a:cxnLst/>
              <a:rect l="0" t="0" r="0" b="0"/>
              <a:pathLst>
                <a:path w="1589869" h="1487276">
                  <a:moveTo>
                    <a:pt x="816396" y="78"/>
                  </a:moveTo>
                  <a:cubicBezTo>
                    <a:pt x="1202360" y="0"/>
                    <a:pt x="1524142" y="295396"/>
                    <a:pt x="1557006" y="679959"/>
                  </a:cubicBezTo>
                  <a:cubicBezTo>
                    <a:pt x="1589869" y="1064521"/>
                    <a:pt x="1322874" y="1410233"/>
                    <a:pt x="942492" y="1475643"/>
                  </a:cubicBezTo>
                  <a:cubicBezTo>
                    <a:pt x="894945" y="1483819"/>
                    <a:pt x="847604" y="1487276"/>
                    <a:pt x="800971" y="1486335"/>
                  </a:cubicBezTo>
                  <a:cubicBezTo>
                    <a:pt x="474540" y="1479750"/>
                    <a:pt x="182785" y="1257709"/>
                    <a:pt x="97485" y="930940"/>
                  </a:cubicBezTo>
                  <a:cubicBezTo>
                    <a:pt x="0" y="557490"/>
                    <a:pt x="204622" y="171572"/>
                    <a:pt x="568441" y="42716"/>
                  </a:cubicBezTo>
                  <a:lnTo>
                    <a:pt x="816547" y="743236"/>
                  </a:lnTo>
                  <a:lnTo>
                    <a:pt x="816396" y="78"/>
                  </a:lnTo>
                  <a:close/>
                </a:path>
              </a:pathLst>
            </a:custGeom>
            <a:solidFill>
              <a:srgbClr val="3366CC"/>
            </a:solidFill>
            <a:ln w="0" cap="flat">
              <a:noFill/>
              <a:miter lim="127000"/>
            </a:ln>
            <a:effectLst/>
          </p:spPr>
          <p:txBody>
            <a:bodyPr/>
            <a:lstStyle/>
            <a:p>
              <a:pPr>
                <a:defRPr/>
              </a:pPr>
              <a:endParaRPr lang="es-ES" kern="0">
                <a:solidFill>
                  <a:sysClr val="windowText" lastClr="000000"/>
                </a:solidFill>
                <a:latin typeface="Calibri" panose="020F0502020204030204"/>
              </a:endParaRPr>
            </a:p>
          </p:txBody>
        </p:sp>
        <p:sp>
          <p:nvSpPr>
            <p:cNvPr id="33" name="Shape 20"/>
            <p:cNvSpPr/>
            <p:nvPr/>
          </p:nvSpPr>
          <p:spPr>
            <a:xfrm>
              <a:off x="517324" y="231310"/>
              <a:ext cx="1589870" cy="1541054"/>
            </a:xfrm>
            <a:custGeom>
              <a:avLst/>
              <a:gdLst/>
              <a:ahLst/>
              <a:cxnLst/>
              <a:rect l="0" t="0" r="0" b="0"/>
              <a:pathLst>
                <a:path w="1589870" h="1541054">
                  <a:moveTo>
                    <a:pt x="816396" y="78"/>
                  </a:moveTo>
                  <a:cubicBezTo>
                    <a:pt x="1202361" y="0"/>
                    <a:pt x="1524143" y="295396"/>
                    <a:pt x="1557006" y="679959"/>
                  </a:cubicBezTo>
                  <a:cubicBezTo>
                    <a:pt x="1589870" y="1064521"/>
                    <a:pt x="1322874" y="1410232"/>
                    <a:pt x="942493" y="1475643"/>
                  </a:cubicBezTo>
                  <a:cubicBezTo>
                    <a:pt x="562112" y="1541054"/>
                    <a:pt x="194971" y="1304390"/>
                    <a:pt x="97486" y="930940"/>
                  </a:cubicBezTo>
                  <a:cubicBezTo>
                    <a:pt x="0" y="557490"/>
                    <a:pt x="204623" y="171572"/>
                    <a:pt x="568442" y="42717"/>
                  </a:cubicBezTo>
                  <a:lnTo>
                    <a:pt x="816548" y="743236"/>
                  </a:lnTo>
                  <a:lnTo>
                    <a:pt x="816396" y="78"/>
                  </a:lnTo>
                  <a:close/>
                </a:path>
              </a:pathLst>
            </a:custGeom>
            <a:noFill/>
            <a:ln w="7622" cap="flat" cmpd="sng" algn="ctr">
              <a:solidFill>
                <a:srgbClr val="FFFFFF"/>
              </a:solidFill>
              <a:prstDash val="solid"/>
              <a:round/>
            </a:ln>
            <a:effectLst/>
          </p:spPr>
          <p:txBody>
            <a:bodyPr/>
            <a:lstStyle/>
            <a:p>
              <a:pPr>
                <a:defRPr/>
              </a:pPr>
              <a:endParaRPr lang="es-ES" kern="0">
                <a:solidFill>
                  <a:sysClr val="windowText" lastClr="000000"/>
                </a:solidFill>
                <a:latin typeface="Calibri" panose="020F0502020204030204"/>
              </a:endParaRPr>
            </a:p>
          </p:txBody>
        </p:sp>
        <p:sp>
          <p:nvSpPr>
            <p:cNvPr id="34" name="Shape 21"/>
            <p:cNvSpPr/>
            <p:nvPr/>
          </p:nvSpPr>
          <p:spPr>
            <a:xfrm>
              <a:off x="1085766" y="273780"/>
              <a:ext cx="248106" cy="700766"/>
            </a:xfrm>
            <a:custGeom>
              <a:avLst/>
              <a:gdLst/>
              <a:ahLst/>
              <a:cxnLst/>
              <a:rect l="0" t="0" r="0" b="0"/>
              <a:pathLst>
                <a:path w="248106" h="700766">
                  <a:moveTo>
                    <a:pt x="701" y="0"/>
                  </a:moveTo>
                  <a:lnTo>
                    <a:pt x="248106" y="700766"/>
                  </a:lnTo>
                  <a:lnTo>
                    <a:pt x="0" y="248"/>
                  </a:lnTo>
                  <a:cubicBezTo>
                    <a:pt x="233" y="165"/>
                    <a:pt x="467" y="83"/>
                    <a:pt x="701" y="0"/>
                  </a:cubicBezTo>
                  <a:close/>
                </a:path>
              </a:pathLst>
            </a:custGeom>
            <a:solidFill>
              <a:srgbClr val="DC3912"/>
            </a:solidFill>
            <a:ln w="0" cap="flat">
              <a:noFill/>
              <a:miter lim="127000"/>
            </a:ln>
            <a:effectLst/>
          </p:spPr>
          <p:txBody>
            <a:bodyPr/>
            <a:lstStyle/>
            <a:p>
              <a:pPr>
                <a:defRPr/>
              </a:pPr>
              <a:endParaRPr lang="es-ES" kern="0">
                <a:solidFill>
                  <a:sysClr val="windowText" lastClr="000000"/>
                </a:solidFill>
                <a:latin typeface="Calibri" panose="020F0502020204030204"/>
              </a:endParaRPr>
            </a:p>
          </p:txBody>
        </p:sp>
        <p:sp>
          <p:nvSpPr>
            <p:cNvPr id="35" name="Shape 22"/>
            <p:cNvSpPr/>
            <p:nvPr/>
          </p:nvSpPr>
          <p:spPr>
            <a:xfrm>
              <a:off x="1085766" y="273780"/>
              <a:ext cx="248106" cy="700766"/>
            </a:xfrm>
            <a:custGeom>
              <a:avLst/>
              <a:gdLst/>
              <a:ahLst/>
              <a:cxnLst/>
              <a:rect l="0" t="0" r="0" b="0"/>
              <a:pathLst>
                <a:path w="248106" h="700766">
                  <a:moveTo>
                    <a:pt x="700" y="0"/>
                  </a:moveTo>
                  <a:cubicBezTo>
                    <a:pt x="467" y="83"/>
                    <a:pt x="233" y="165"/>
                    <a:pt x="0" y="248"/>
                  </a:cubicBezTo>
                  <a:lnTo>
                    <a:pt x="248106" y="700766"/>
                  </a:lnTo>
                  <a:lnTo>
                    <a:pt x="700" y="0"/>
                  </a:lnTo>
                  <a:close/>
                </a:path>
              </a:pathLst>
            </a:custGeom>
            <a:noFill/>
            <a:ln w="7622" cap="flat" cmpd="sng" algn="ctr">
              <a:solidFill>
                <a:srgbClr val="FFFFFF"/>
              </a:solidFill>
              <a:prstDash val="solid"/>
              <a:round/>
            </a:ln>
            <a:effectLst/>
          </p:spPr>
          <p:txBody>
            <a:bodyPr/>
            <a:lstStyle/>
            <a:p>
              <a:pPr>
                <a:defRPr/>
              </a:pPr>
              <a:endParaRPr lang="es-ES" kern="0">
                <a:solidFill>
                  <a:sysClr val="windowText" lastClr="000000"/>
                </a:solidFill>
                <a:latin typeface="Calibri" panose="020F0502020204030204"/>
              </a:endParaRPr>
            </a:p>
          </p:txBody>
        </p:sp>
        <p:sp>
          <p:nvSpPr>
            <p:cNvPr id="36" name="Shape 23"/>
            <p:cNvSpPr/>
            <p:nvPr/>
          </p:nvSpPr>
          <p:spPr>
            <a:xfrm>
              <a:off x="1086467" y="231389"/>
              <a:ext cx="247405" cy="743157"/>
            </a:xfrm>
            <a:custGeom>
              <a:avLst/>
              <a:gdLst/>
              <a:ahLst/>
              <a:cxnLst/>
              <a:rect l="0" t="0" r="0" b="0"/>
              <a:pathLst>
                <a:path w="247405" h="743157">
                  <a:moveTo>
                    <a:pt x="246373" y="0"/>
                  </a:moveTo>
                  <a:lnTo>
                    <a:pt x="247405" y="743157"/>
                  </a:lnTo>
                  <a:lnTo>
                    <a:pt x="0" y="42390"/>
                  </a:lnTo>
                  <a:cubicBezTo>
                    <a:pt x="79141" y="14450"/>
                    <a:pt x="162444" y="117"/>
                    <a:pt x="246373" y="0"/>
                  </a:cubicBezTo>
                  <a:close/>
                </a:path>
              </a:pathLst>
            </a:custGeom>
            <a:solidFill>
              <a:srgbClr val="FF9900"/>
            </a:solidFill>
            <a:ln w="0" cap="flat">
              <a:noFill/>
              <a:miter lim="127000"/>
            </a:ln>
            <a:effectLst/>
          </p:spPr>
          <p:txBody>
            <a:bodyPr/>
            <a:lstStyle/>
            <a:p>
              <a:pPr>
                <a:defRPr/>
              </a:pPr>
              <a:endParaRPr lang="es-ES" kern="0">
                <a:solidFill>
                  <a:sysClr val="windowText" lastClr="000000"/>
                </a:solidFill>
                <a:latin typeface="Calibri" panose="020F0502020204030204"/>
              </a:endParaRPr>
            </a:p>
          </p:txBody>
        </p:sp>
        <p:sp>
          <p:nvSpPr>
            <p:cNvPr id="37" name="Shape 24"/>
            <p:cNvSpPr/>
            <p:nvPr/>
          </p:nvSpPr>
          <p:spPr>
            <a:xfrm>
              <a:off x="1086467" y="231389"/>
              <a:ext cx="247405" cy="743157"/>
            </a:xfrm>
            <a:custGeom>
              <a:avLst/>
              <a:gdLst/>
              <a:ahLst/>
              <a:cxnLst/>
              <a:rect l="0" t="0" r="0" b="0"/>
              <a:pathLst>
                <a:path w="247405" h="743157">
                  <a:moveTo>
                    <a:pt x="0" y="42390"/>
                  </a:moveTo>
                  <a:cubicBezTo>
                    <a:pt x="79141" y="14450"/>
                    <a:pt x="162444" y="117"/>
                    <a:pt x="246373" y="0"/>
                  </a:cubicBezTo>
                  <a:lnTo>
                    <a:pt x="247405" y="743157"/>
                  </a:lnTo>
                  <a:lnTo>
                    <a:pt x="0" y="42390"/>
                  </a:lnTo>
                  <a:close/>
                </a:path>
              </a:pathLst>
            </a:custGeom>
            <a:noFill/>
            <a:ln w="7622" cap="flat" cmpd="sng" algn="ctr">
              <a:solidFill>
                <a:srgbClr val="FFFFFF"/>
              </a:solidFill>
              <a:prstDash val="solid"/>
              <a:round/>
            </a:ln>
            <a:effectLst/>
          </p:spPr>
          <p:txBody>
            <a:bodyPr/>
            <a:lstStyle/>
            <a:p>
              <a:pPr>
                <a:defRPr/>
              </a:pPr>
              <a:endParaRPr lang="es-ES" kern="0">
                <a:solidFill>
                  <a:sysClr val="windowText" lastClr="000000"/>
                </a:solidFill>
                <a:latin typeface="Calibri" panose="020F0502020204030204"/>
              </a:endParaRPr>
            </a:p>
          </p:txBody>
        </p:sp>
        <p:sp>
          <p:nvSpPr>
            <p:cNvPr id="38" name="Shape 25"/>
            <p:cNvSpPr/>
            <p:nvPr/>
          </p:nvSpPr>
          <p:spPr>
            <a:xfrm>
              <a:off x="1459466" y="1707014"/>
              <a:ext cx="76755" cy="225375"/>
            </a:xfrm>
            <a:custGeom>
              <a:avLst/>
              <a:gdLst/>
              <a:ahLst/>
              <a:cxnLst/>
              <a:rect l="0" t="0" r="0" b="0"/>
              <a:pathLst>
                <a:path w="76755" h="225375">
                  <a:moveTo>
                    <a:pt x="76755" y="225375"/>
                  </a:moveTo>
                  <a:cubicBezTo>
                    <a:pt x="38645" y="225375"/>
                    <a:pt x="28339" y="165275"/>
                    <a:pt x="14170" y="82637"/>
                  </a:cubicBezTo>
                  <a:lnTo>
                    <a:pt x="0" y="0"/>
                  </a:lnTo>
                </a:path>
              </a:pathLst>
            </a:custGeom>
            <a:noFill/>
            <a:ln w="7622" cap="flat" cmpd="sng" algn="ctr">
              <a:solidFill>
                <a:srgbClr val="3366CC"/>
              </a:solidFill>
              <a:prstDash val="solid"/>
              <a:miter lim="127000"/>
            </a:ln>
            <a:effectLst/>
          </p:spPr>
          <p:txBody>
            <a:bodyPr/>
            <a:lstStyle/>
            <a:p>
              <a:pPr>
                <a:defRPr/>
              </a:pPr>
              <a:endParaRPr lang="es-ES" kern="0">
                <a:solidFill>
                  <a:sysClr val="windowText" lastClr="000000"/>
                </a:solidFill>
                <a:latin typeface="Calibri" panose="020F0502020204030204"/>
              </a:endParaRPr>
            </a:p>
          </p:txBody>
        </p:sp>
        <p:sp>
          <p:nvSpPr>
            <p:cNvPr id="39" name="Shape 26"/>
            <p:cNvSpPr/>
            <p:nvPr/>
          </p:nvSpPr>
          <p:spPr>
            <a:xfrm>
              <a:off x="1131523" y="16704"/>
              <a:ext cx="76755" cy="225375"/>
            </a:xfrm>
            <a:custGeom>
              <a:avLst/>
              <a:gdLst/>
              <a:ahLst/>
              <a:cxnLst/>
              <a:rect l="0" t="0" r="0" b="0"/>
              <a:pathLst>
                <a:path w="76755" h="225375">
                  <a:moveTo>
                    <a:pt x="0" y="0"/>
                  </a:moveTo>
                  <a:cubicBezTo>
                    <a:pt x="38110" y="0"/>
                    <a:pt x="48416" y="60100"/>
                    <a:pt x="62586" y="142737"/>
                  </a:cubicBezTo>
                  <a:lnTo>
                    <a:pt x="76755" y="225375"/>
                  </a:lnTo>
                </a:path>
              </a:pathLst>
            </a:custGeom>
            <a:noFill/>
            <a:ln w="7622" cap="flat" cmpd="sng" algn="ctr">
              <a:solidFill>
                <a:srgbClr val="FF9900"/>
              </a:solidFill>
              <a:prstDash val="solid"/>
              <a:miter lim="127000"/>
            </a:ln>
            <a:effectLst/>
          </p:spPr>
          <p:txBody>
            <a:bodyPr/>
            <a:lstStyle/>
            <a:p>
              <a:pPr>
                <a:defRPr/>
              </a:pPr>
              <a:endParaRPr lang="es-ES" kern="0">
                <a:solidFill>
                  <a:sysClr val="windowText" lastClr="000000"/>
                </a:solidFill>
                <a:latin typeface="Calibri" panose="020F0502020204030204"/>
              </a:endParaRPr>
            </a:p>
          </p:txBody>
        </p:sp>
        <p:sp>
          <p:nvSpPr>
            <p:cNvPr id="40" name="Rectangle 27"/>
            <p:cNvSpPr/>
            <p:nvPr/>
          </p:nvSpPr>
          <p:spPr>
            <a:xfrm>
              <a:off x="1615891" y="1913154"/>
              <a:ext cx="155782" cy="111021"/>
            </a:xfrm>
            <a:prstGeom prst="rect">
              <a:avLst/>
            </a:prstGeom>
            <a:ln>
              <a:noFill/>
            </a:ln>
          </p:spPr>
          <p:txBody>
            <a:bodyPr vert="horz" lIns="0" tIns="0" rIns="0" bIns="0" rtlCol="0">
              <a:noAutofit/>
            </a:bodyPr>
            <a:lstStyle/>
            <a:p>
              <a:pPr marL="6350" marR="10795" indent="-6350">
                <a:lnSpc>
                  <a:spcPct val="107000"/>
                </a:lnSpc>
                <a:spcAft>
                  <a:spcPts val="800"/>
                </a:spcAft>
                <a:defRPr/>
              </a:pPr>
              <a:r>
                <a:rPr lang="es-ES" sz="650" b="1" kern="0">
                  <a:solidFill>
                    <a:srgbClr val="000000"/>
                  </a:solidFill>
                  <a:latin typeface="Calibri" panose="020F0502020204030204" pitchFamily="34" charset="0"/>
                  <a:ea typeface="Calibri" panose="020F0502020204030204" pitchFamily="34" charset="0"/>
                  <a:cs typeface="Calibri" panose="020F0502020204030204" pitchFamily="34" charset="0"/>
                </a:rPr>
                <a:t>si:</a:t>
              </a:r>
              <a:endParaRPr lang="es-ES" sz="1450"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Rectangle 28"/>
            <p:cNvSpPr/>
            <p:nvPr/>
          </p:nvSpPr>
          <p:spPr>
            <a:xfrm>
              <a:off x="1730223" y="1913154"/>
              <a:ext cx="516340" cy="111021"/>
            </a:xfrm>
            <a:prstGeom prst="rect">
              <a:avLst/>
            </a:prstGeom>
            <a:ln>
              <a:noFill/>
            </a:ln>
          </p:spPr>
          <p:txBody>
            <a:bodyPr vert="horz" lIns="0" tIns="0" rIns="0" bIns="0" rtlCol="0">
              <a:noAutofit/>
            </a:bodyPr>
            <a:lstStyle/>
            <a:p>
              <a:pPr marL="6350" marR="10795" indent="-6350">
                <a:lnSpc>
                  <a:spcPct val="107000"/>
                </a:lnSpc>
                <a:spcAft>
                  <a:spcPts val="800"/>
                </a:spcAft>
                <a:defRPr/>
              </a:pPr>
              <a:r>
                <a:rPr lang="es-ES" sz="650" b="1" kern="0" spc="9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s-ES" sz="650" b="1" kern="0" spc="25">
                  <a:solidFill>
                    <a:srgbClr val="000000"/>
                  </a:solidFill>
                  <a:latin typeface="Calibri" panose="020F0502020204030204" pitchFamily="34" charset="0"/>
                  <a:ea typeface="Calibri" panose="020F0502020204030204" pitchFamily="34" charset="0"/>
                  <a:cs typeface="Calibri" panose="020F0502020204030204" pitchFamily="34" charset="0"/>
                </a:rPr>
                <a:t>94.59%</a:t>
              </a:r>
              <a:endParaRPr lang="es-ES" sz="1450"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2" name="Rectangle 29"/>
            <p:cNvSpPr/>
            <p:nvPr/>
          </p:nvSpPr>
          <p:spPr>
            <a:xfrm>
              <a:off x="0" y="0"/>
              <a:ext cx="946501" cy="111022"/>
            </a:xfrm>
            <a:prstGeom prst="rect">
              <a:avLst/>
            </a:prstGeom>
            <a:ln>
              <a:noFill/>
            </a:ln>
          </p:spPr>
          <p:txBody>
            <a:bodyPr vert="horz" lIns="0" tIns="0" rIns="0" bIns="0" rtlCol="0">
              <a:noAutofit/>
            </a:bodyPr>
            <a:lstStyle/>
            <a:p>
              <a:pPr marL="6350" marR="10795" indent="-6350">
                <a:lnSpc>
                  <a:spcPct val="107000"/>
                </a:lnSpc>
                <a:spcAft>
                  <a:spcPts val="800"/>
                </a:spcAft>
                <a:defRPr/>
              </a:pPr>
              <a:r>
                <a:rPr lang="es-ES" sz="650" b="1" kern="0">
                  <a:solidFill>
                    <a:srgbClr val="000000"/>
                  </a:solidFill>
                  <a:latin typeface="Calibri" panose="020F0502020204030204" pitchFamily="34" charset="0"/>
                  <a:ea typeface="Calibri" panose="020F0502020204030204" pitchFamily="34" charset="0"/>
                  <a:cs typeface="Calibri" panose="020F0502020204030204" pitchFamily="34" charset="0"/>
                </a:rPr>
                <a:t>Parcialmente:</a:t>
              </a:r>
              <a:endParaRPr lang="es-ES" sz="1450"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3" name="Rectangle 30"/>
            <p:cNvSpPr/>
            <p:nvPr/>
          </p:nvSpPr>
          <p:spPr>
            <a:xfrm>
              <a:off x="708858" y="0"/>
              <a:ext cx="435240" cy="111022"/>
            </a:xfrm>
            <a:prstGeom prst="rect">
              <a:avLst/>
            </a:prstGeom>
            <a:ln>
              <a:noFill/>
            </a:ln>
          </p:spPr>
          <p:txBody>
            <a:bodyPr vert="horz" lIns="0" tIns="0" rIns="0" bIns="0" rtlCol="0">
              <a:noAutofit/>
            </a:bodyPr>
            <a:lstStyle/>
            <a:p>
              <a:pPr marL="6350" marR="10795" indent="-6350">
                <a:lnSpc>
                  <a:spcPct val="107000"/>
                </a:lnSpc>
                <a:spcAft>
                  <a:spcPts val="800"/>
                </a:spcAft>
                <a:defRPr/>
              </a:pPr>
              <a:r>
                <a:rPr lang="es-ES" sz="650" b="1" kern="0" spc="9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s-ES" sz="650" b="1" kern="0" spc="25">
                  <a:solidFill>
                    <a:srgbClr val="000000"/>
                  </a:solidFill>
                  <a:latin typeface="Calibri" panose="020F0502020204030204" pitchFamily="34" charset="0"/>
                  <a:ea typeface="Calibri" panose="020F0502020204030204" pitchFamily="34" charset="0"/>
                  <a:cs typeface="Calibri" panose="020F0502020204030204" pitchFamily="34" charset="0"/>
                </a:rPr>
                <a:t>5.41%</a:t>
              </a:r>
              <a:endParaRPr lang="es-ES" sz="1450"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44" name="CuadroTexto 43"/>
          <p:cNvSpPr txBox="1"/>
          <p:nvPr/>
        </p:nvSpPr>
        <p:spPr>
          <a:xfrm>
            <a:off x="2042538" y="1680714"/>
            <a:ext cx="1866217" cy="400110"/>
          </a:xfrm>
          <a:prstGeom prst="rect">
            <a:avLst/>
          </a:prstGeom>
          <a:noFill/>
        </p:spPr>
        <p:txBody>
          <a:bodyPr wrap="none" rtlCol="0">
            <a:spAutoFit/>
          </a:bodyPr>
          <a:lstStyle/>
          <a:p>
            <a:r>
              <a:rPr lang="es-ES" sz="2000" dirty="0">
                <a:solidFill>
                  <a:prstClr val="black"/>
                </a:solidFill>
                <a:latin typeface="Calibri" panose="020F0502020204030204"/>
              </a:rPr>
              <a:t>95% SI INCIDEN.</a:t>
            </a:r>
          </a:p>
        </p:txBody>
      </p:sp>
      <p:sp>
        <p:nvSpPr>
          <p:cNvPr id="45" name="Rectángulo 44"/>
          <p:cNvSpPr/>
          <p:nvPr/>
        </p:nvSpPr>
        <p:spPr>
          <a:xfrm>
            <a:off x="2067361" y="2566662"/>
            <a:ext cx="9610070" cy="707886"/>
          </a:xfrm>
          <a:prstGeom prst="rect">
            <a:avLst/>
          </a:prstGeom>
        </p:spPr>
        <p:txBody>
          <a:bodyPr wrap="square">
            <a:spAutoFit/>
          </a:bodyPr>
          <a:lstStyle/>
          <a:p>
            <a:r>
              <a:rPr lang="es-ES" sz="2000" dirty="0">
                <a:solidFill>
                  <a:srgbClr val="000000"/>
                </a:solidFill>
                <a:latin typeface="Calibri" panose="020F0502020204030204" pitchFamily="34" charset="0"/>
                <a:ea typeface="Calibri" panose="020F0502020204030204" pitchFamily="34" charset="0"/>
                <a:cs typeface="Calibri" panose="020F0502020204030204" pitchFamily="34" charset="0"/>
              </a:rPr>
              <a:t>2.- EL PROCESO LOGÍSTICO EN LOS SUBCOMANDOS DE GUARDACOSTAS CUMPLE CON LOS TIEMPOS ADECUADOS .</a:t>
            </a:r>
            <a:endParaRPr lang="es-ES" sz="2000" dirty="0">
              <a:solidFill>
                <a:prstClr val="black"/>
              </a:solidFill>
              <a:latin typeface="Calibri" panose="020F0502020204030204"/>
            </a:endParaRPr>
          </a:p>
        </p:txBody>
      </p:sp>
      <p:sp>
        <p:nvSpPr>
          <p:cNvPr id="46" name="CuadroTexto 45"/>
          <p:cNvSpPr txBox="1"/>
          <p:nvPr/>
        </p:nvSpPr>
        <p:spPr>
          <a:xfrm>
            <a:off x="3033204" y="3301246"/>
            <a:ext cx="7377019" cy="400110"/>
          </a:xfrm>
          <a:prstGeom prst="rect">
            <a:avLst/>
          </a:prstGeom>
          <a:noFill/>
        </p:spPr>
        <p:txBody>
          <a:bodyPr wrap="none" rtlCol="0">
            <a:spAutoFit/>
          </a:bodyPr>
          <a:lstStyle/>
          <a:p>
            <a:r>
              <a:rPr lang="es-ES" sz="2000" dirty="0">
                <a:solidFill>
                  <a:prstClr val="black"/>
                </a:solidFill>
                <a:latin typeface="Calibri" panose="020F0502020204030204"/>
              </a:rPr>
              <a:t>45% NO SE CUMPLE, 41%  CUMPLE PARCIALMENTE , 14% SI CUMPLE.</a:t>
            </a:r>
          </a:p>
        </p:txBody>
      </p:sp>
      <p:pic>
        <p:nvPicPr>
          <p:cNvPr id="47" name="Imagen 46"/>
          <p:cNvPicPr>
            <a:picLocks noChangeAspect="1"/>
          </p:cNvPicPr>
          <p:nvPr/>
        </p:nvPicPr>
        <p:blipFill>
          <a:blip r:embed="rId2"/>
          <a:stretch>
            <a:fillRect/>
          </a:stretch>
        </p:blipFill>
        <p:spPr>
          <a:xfrm>
            <a:off x="657584" y="2494283"/>
            <a:ext cx="3474132" cy="1339807"/>
          </a:xfrm>
          <a:prstGeom prst="rect">
            <a:avLst/>
          </a:prstGeom>
        </p:spPr>
      </p:pic>
      <p:graphicFrame>
        <p:nvGraphicFramePr>
          <p:cNvPr id="48" name="Tabla 47"/>
          <p:cNvGraphicFramePr>
            <a:graphicFrameLocks noGrp="1"/>
          </p:cNvGraphicFramePr>
          <p:nvPr>
            <p:extLst>
              <p:ext uri="{D42A27DB-BD31-4B8C-83A1-F6EECF244321}">
                <p14:modId xmlns:p14="http://schemas.microsoft.com/office/powerpoint/2010/main" val="1768551859"/>
              </p:ext>
            </p:extLst>
          </p:nvPr>
        </p:nvGraphicFramePr>
        <p:xfrm>
          <a:off x="1737254" y="4581825"/>
          <a:ext cx="5956300" cy="1562100"/>
        </p:xfrm>
        <a:graphic>
          <a:graphicData uri="http://schemas.openxmlformats.org/drawingml/2006/table">
            <a:tbl>
              <a:tblPr/>
              <a:tblGrid>
                <a:gridCol w="1550922">
                  <a:extLst>
                    <a:ext uri="{9D8B030D-6E8A-4147-A177-3AD203B41FA5}">
                      <a16:colId xmlns:a16="http://schemas.microsoft.com/office/drawing/2014/main" val="20000"/>
                    </a:ext>
                  </a:extLst>
                </a:gridCol>
                <a:gridCol w="1091037">
                  <a:extLst>
                    <a:ext uri="{9D8B030D-6E8A-4147-A177-3AD203B41FA5}">
                      <a16:colId xmlns:a16="http://schemas.microsoft.com/office/drawing/2014/main" val="20001"/>
                    </a:ext>
                  </a:extLst>
                </a:gridCol>
                <a:gridCol w="1094208">
                  <a:extLst>
                    <a:ext uri="{9D8B030D-6E8A-4147-A177-3AD203B41FA5}">
                      <a16:colId xmlns:a16="http://schemas.microsoft.com/office/drawing/2014/main" val="20002"/>
                    </a:ext>
                  </a:extLst>
                </a:gridCol>
                <a:gridCol w="1129096">
                  <a:extLst>
                    <a:ext uri="{9D8B030D-6E8A-4147-A177-3AD203B41FA5}">
                      <a16:colId xmlns:a16="http://schemas.microsoft.com/office/drawing/2014/main" val="20003"/>
                    </a:ext>
                  </a:extLst>
                </a:gridCol>
                <a:gridCol w="1091037">
                  <a:extLst>
                    <a:ext uri="{9D8B030D-6E8A-4147-A177-3AD203B41FA5}">
                      <a16:colId xmlns:a16="http://schemas.microsoft.com/office/drawing/2014/main" val="20004"/>
                    </a:ext>
                  </a:extLst>
                </a:gridCol>
              </a:tblGrid>
              <a:tr h="8001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ES" sz="1100" b="0" i="0" u="none" strike="noStrike" dirty="0">
                          <a:solidFill>
                            <a:srgbClr val="FFFFFF"/>
                          </a:solidFill>
                          <a:effectLst/>
                          <a:latin typeface="Calibri" panose="020F0502020204030204" pitchFamily="34" charset="0"/>
                        </a:rPr>
                        <a:t>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ES" sz="1600" b="1" i="0" u="none" strike="noStrike">
                          <a:solidFill>
                            <a:srgbClr val="FFFFFF"/>
                          </a:solidFill>
                          <a:effectLst/>
                          <a:latin typeface="Calibri" panose="020F0502020204030204" pitchFamily="34" charset="0"/>
                        </a:rPr>
                        <a:t>MUY EFICIENTE</a:t>
                      </a:r>
                      <a:br>
                        <a:rPr lang="es-ES" sz="1600" b="1" i="0" u="none" strike="noStrike">
                          <a:solidFill>
                            <a:srgbClr val="FFFFFF"/>
                          </a:solidFill>
                          <a:effectLst/>
                          <a:latin typeface="Calibri" panose="020F0502020204030204" pitchFamily="34" charset="0"/>
                        </a:rPr>
                      </a:br>
                      <a:r>
                        <a:rPr lang="es-ES" sz="1600" b="1" i="0" u="none" strike="noStrike">
                          <a:solidFill>
                            <a:srgbClr val="FFFFFF"/>
                          </a:solidFill>
                          <a:effectLst/>
                          <a:latin typeface="Calibri" panose="020F0502020204030204" pitchFamily="34" charset="0"/>
                        </a:rPr>
                        <a:t>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ES" sz="1600" b="1" i="0" u="none" strike="noStrike">
                          <a:solidFill>
                            <a:srgbClr val="FFFFFF"/>
                          </a:solidFill>
                          <a:effectLst/>
                          <a:latin typeface="Calibri" panose="020F0502020204030204" pitchFamily="34" charset="0"/>
                        </a:rPr>
                        <a:t>EFICIENTE</a:t>
                      </a:r>
                      <a:br>
                        <a:rPr lang="es-ES" sz="1600" b="1" i="0" u="none" strike="noStrike">
                          <a:solidFill>
                            <a:srgbClr val="FFFFFF"/>
                          </a:solidFill>
                          <a:effectLst/>
                          <a:latin typeface="Calibri" panose="020F0502020204030204" pitchFamily="34" charset="0"/>
                        </a:rPr>
                      </a:br>
                      <a:r>
                        <a:rPr lang="es-ES" sz="1600" b="1" i="0" u="none" strike="noStrike">
                          <a:solidFill>
                            <a:srgbClr val="FFFFFF"/>
                          </a:solidFill>
                          <a:effectLst/>
                          <a:latin typeface="Calibri" panose="020F0502020204030204" pitchFamily="34" charset="0"/>
                        </a:rPr>
                        <a:t>3</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ES" sz="1600" b="1" i="0" u="none" strike="noStrike" dirty="0">
                          <a:solidFill>
                            <a:srgbClr val="FFFFFF"/>
                          </a:solidFill>
                          <a:effectLst/>
                          <a:latin typeface="Calibri" panose="020F0502020204030204" pitchFamily="34" charset="0"/>
                        </a:rPr>
                        <a:t>POCO EFICIENTE</a:t>
                      </a:r>
                      <a:br>
                        <a:rPr lang="es-ES" sz="1600" b="1" i="0" u="none" strike="noStrike" dirty="0">
                          <a:solidFill>
                            <a:srgbClr val="FFFFFF"/>
                          </a:solidFill>
                          <a:effectLst/>
                          <a:latin typeface="Calibri" panose="020F0502020204030204" pitchFamily="34" charset="0"/>
                        </a:rPr>
                      </a:br>
                      <a:r>
                        <a:rPr lang="es-ES" sz="1600" b="1" i="0" u="none" strike="noStrike" dirty="0">
                          <a:solidFill>
                            <a:srgbClr val="FFFFFF"/>
                          </a:solidFill>
                          <a:effectLst/>
                          <a:latin typeface="Calibri" panose="020F0502020204030204" pitchFamily="34" charset="0"/>
                        </a:rPr>
                        <a:t>2</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ES" sz="1600" b="1" i="0" u="none" strike="noStrike">
                          <a:solidFill>
                            <a:srgbClr val="FFFFFF"/>
                          </a:solidFill>
                          <a:effectLst/>
                          <a:latin typeface="Calibri" panose="020F0502020204030204" pitchFamily="34" charset="0"/>
                        </a:rPr>
                        <a:t>DEFICIENTE</a:t>
                      </a:r>
                      <a:br>
                        <a:rPr lang="es-ES" sz="1600" b="1" i="0" u="none" strike="noStrike">
                          <a:solidFill>
                            <a:srgbClr val="FFFFFF"/>
                          </a:solidFill>
                          <a:effectLst/>
                          <a:latin typeface="Calibri" panose="020F0502020204030204" pitchFamily="34" charset="0"/>
                        </a:rPr>
                      </a:br>
                      <a:r>
                        <a:rPr lang="es-ES" sz="1600" b="1" i="0" u="none" strike="noStrike">
                          <a:solidFill>
                            <a:srgbClr val="FFFFFF"/>
                          </a:solidFill>
                          <a:effectLst/>
                          <a:latin typeface="Calibri" panose="020F0502020204030204" pitchFamily="34" charset="0"/>
                        </a:rPr>
                        <a:t>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ES" sz="1100" b="1" i="0" u="none" strike="noStrike">
                          <a:solidFill>
                            <a:srgbClr val="000000"/>
                          </a:solidFill>
                          <a:effectLst/>
                          <a:latin typeface="Calibri" panose="020F0502020204030204" pitchFamily="34" charset="0"/>
                        </a:rPr>
                        <a:t>ABASTECIMIENTO</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9BC2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6%</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dirty="0">
                          <a:solidFill>
                            <a:srgbClr val="000000"/>
                          </a:solidFill>
                          <a:effectLst/>
                          <a:latin typeface="Calibri" panose="020F0502020204030204" pitchFamily="34" charset="0"/>
                        </a:rPr>
                        <a:t>54%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40%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E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0001"/>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ES" sz="1100" b="1" i="0" u="none" strike="noStrike">
                          <a:solidFill>
                            <a:srgbClr val="000000"/>
                          </a:solidFill>
                          <a:effectLst/>
                          <a:latin typeface="Calibri" panose="020F0502020204030204" pitchFamily="34" charset="0"/>
                        </a:rPr>
                        <a:t>MANTENIMIENTO</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9BC2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dirty="0">
                          <a:solidFill>
                            <a:srgbClr val="000000"/>
                          </a:solidFill>
                          <a:effectLst/>
                          <a:latin typeface="Calibri" panose="020F0502020204030204" pitchFamily="34" charset="0"/>
                        </a:rPr>
                        <a:t>30%</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54%</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11%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0002"/>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ES" sz="1100" b="1" i="0" u="none" strike="noStrike">
                          <a:solidFill>
                            <a:srgbClr val="000000"/>
                          </a:solidFill>
                          <a:effectLst/>
                          <a:latin typeface="Calibri" panose="020F0502020204030204" pitchFamily="34" charset="0"/>
                        </a:rPr>
                        <a:t>TRANSPORTES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9BC2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45%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41%</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0003"/>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ES" sz="1100" b="1" i="0" u="none" strike="noStrike" dirty="0">
                          <a:solidFill>
                            <a:srgbClr val="000000"/>
                          </a:solidFill>
                          <a:effectLst/>
                          <a:latin typeface="Calibri" panose="020F0502020204030204" pitchFamily="34" charset="0"/>
                        </a:rPr>
                        <a:t>INSTALACIONES</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9BC2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27%</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55%</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a:solidFill>
                            <a:srgbClr val="000000"/>
                          </a:solidFill>
                          <a:effectLst/>
                          <a:latin typeface="Calibri" panose="020F0502020204030204" pitchFamily="34" charset="0"/>
                        </a:rPr>
                        <a:t>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ES" sz="1100" b="0" i="0" u="none" strike="noStrike" dirty="0">
                          <a:solidFill>
                            <a:srgbClr val="000000"/>
                          </a:solidFill>
                          <a:effectLst/>
                          <a:latin typeface="Calibri" panose="020F0502020204030204" pitchFamily="34" charset="0"/>
                        </a:rPr>
                        <a:t>9%</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0004"/>
                  </a:ext>
                </a:extLst>
              </a:tr>
            </a:tbl>
          </a:graphicData>
        </a:graphic>
      </p:graphicFrame>
      <p:pic>
        <p:nvPicPr>
          <p:cNvPr id="49" name="Imagen 48"/>
          <p:cNvPicPr>
            <a:picLocks noChangeAspect="1"/>
          </p:cNvPicPr>
          <p:nvPr/>
        </p:nvPicPr>
        <p:blipFill>
          <a:blip r:embed="rId3"/>
          <a:stretch>
            <a:fillRect/>
          </a:stretch>
        </p:blipFill>
        <p:spPr>
          <a:xfrm>
            <a:off x="7912714" y="4534825"/>
            <a:ext cx="4088411" cy="1632013"/>
          </a:xfrm>
          <a:prstGeom prst="rect">
            <a:avLst/>
          </a:prstGeom>
        </p:spPr>
      </p:pic>
      <p:sp>
        <p:nvSpPr>
          <p:cNvPr id="50" name="Rectángulo 49"/>
          <p:cNvSpPr/>
          <p:nvPr/>
        </p:nvSpPr>
        <p:spPr>
          <a:xfrm>
            <a:off x="2067361" y="3842953"/>
            <a:ext cx="9659667" cy="646331"/>
          </a:xfrm>
          <a:prstGeom prst="rect">
            <a:avLst/>
          </a:prstGeom>
        </p:spPr>
        <p:txBody>
          <a:bodyPr wrap="square">
            <a:spAutoFit/>
          </a:bodyPr>
          <a:lstStyle/>
          <a:p>
            <a:r>
              <a:rPr lang="es-EC" dirty="0">
                <a:solidFill>
                  <a:prstClr val="black"/>
                </a:solidFill>
                <a:latin typeface="Arial" panose="020B0604020202020204" pitchFamily="34" charset="0"/>
                <a:ea typeface="Calibri" panose="020F0502020204030204" pitchFamily="34" charset="0"/>
              </a:rPr>
              <a:t>3.- LOS ELEMENTOS FUNCIONALES LOGÍSTICOS QUE SE DETALLAN A CONTINUACIÓN, CUÁL CONSIDERA USTED QUE HA SIDO EL MÁS EFICIENTE </a:t>
            </a:r>
            <a:endParaRPr lang="es-ES" dirty="0">
              <a:solidFill>
                <a:prstClr val="black"/>
              </a:solidFill>
              <a:latin typeface="Calibri" panose="020F0502020204030204"/>
            </a:endParaRPr>
          </a:p>
        </p:txBody>
      </p:sp>
    </p:spTree>
    <p:extLst>
      <p:ext uri="{BB962C8B-B14F-4D97-AF65-F5344CB8AC3E}">
        <p14:creationId xmlns:p14="http://schemas.microsoft.com/office/powerpoint/2010/main" val="41949836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29868" y="6462366"/>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24</a:t>
            </a:fld>
            <a:endParaRPr lang="es-EC" sz="1600" dirty="0">
              <a:solidFill>
                <a:prstClr val="black"/>
              </a:solidFill>
              <a:latin typeface="Calibri" panose="020F0502020204030204"/>
            </a:endParaRPr>
          </a:p>
        </p:txBody>
      </p:sp>
      <p:sp>
        <p:nvSpPr>
          <p:cNvPr id="17" name="CuadroTexto 16"/>
          <p:cNvSpPr txBox="1"/>
          <p:nvPr/>
        </p:nvSpPr>
        <p:spPr>
          <a:xfrm>
            <a:off x="3240764" y="131861"/>
            <a:ext cx="6281335"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4.- ANÁLISIS DE LA INFORMACIÓN</a:t>
            </a:r>
          </a:p>
        </p:txBody>
      </p:sp>
      <p:sp>
        <p:nvSpPr>
          <p:cNvPr id="18" name="Rectángulo 17"/>
          <p:cNvSpPr/>
          <p:nvPr/>
        </p:nvSpPr>
        <p:spPr>
          <a:xfrm>
            <a:off x="2741980" y="1493980"/>
            <a:ext cx="6284734" cy="400110"/>
          </a:xfrm>
          <a:prstGeom prst="rect">
            <a:avLst/>
          </a:prstGeom>
        </p:spPr>
        <p:txBody>
          <a:bodyPr wrap="none">
            <a:spAutoFit/>
          </a:bodyPr>
          <a:lstStyle/>
          <a:p>
            <a:r>
              <a:rPr lang="es-ES" sz="2000" dirty="0">
                <a:solidFill>
                  <a:srgbClr val="000000"/>
                </a:solidFill>
                <a:latin typeface="Calibri" panose="020F0502020204030204" pitchFamily="34" charset="0"/>
                <a:ea typeface="Calibri" panose="020F0502020204030204" pitchFamily="34" charset="0"/>
                <a:cs typeface="Calibri" panose="020F0502020204030204" pitchFamily="34" charset="0"/>
              </a:rPr>
              <a:t>4.- PROCESO DE ADQUISICIÓN, EL TIEMPO ES OPORTUNO. </a:t>
            </a:r>
            <a:endParaRPr lang="es-ES" sz="2000" dirty="0">
              <a:solidFill>
                <a:prstClr val="black"/>
              </a:solidFill>
              <a:latin typeface="Calibri" panose="020F0502020204030204"/>
            </a:endParaRPr>
          </a:p>
        </p:txBody>
      </p:sp>
      <p:pic>
        <p:nvPicPr>
          <p:cNvPr id="19" name="Imagen 18"/>
          <p:cNvPicPr>
            <a:picLocks noChangeAspect="1"/>
          </p:cNvPicPr>
          <p:nvPr/>
        </p:nvPicPr>
        <p:blipFill>
          <a:blip r:embed="rId2"/>
          <a:stretch>
            <a:fillRect/>
          </a:stretch>
        </p:blipFill>
        <p:spPr>
          <a:xfrm>
            <a:off x="338568" y="1182732"/>
            <a:ext cx="4509688" cy="1652518"/>
          </a:xfrm>
          <a:prstGeom prst="rect">
            <a:avLst/>
          </a:prstGeom>
        </p:spPr>
      </p:pic>
      <p:sp>
        <p:nvSpPr>
          <p:cNvPr id="20" name="CuadroTexto 19"/>
          <p:cNvSpPr txBox="1"/>
          <p:nvPr/>
        </p:nvSpPr>
        <p:spPr>
          <a:xfrm>
            <a:off x="3044440" y="1956669"/>
            <a:ext cx="2671757" cy="400110"/>
          </a:xfrm>
          <a:prstGeom prst="rect">
            <a:avLst/>
          </a:prstGeom>
          <a:noFill/>
        </p:spPr>
        <p:txBody>
          <a:bodyPr wrap="none" rtlCol="0">
            <a:spAutoFit/>
          </a:bodyPr>
          <a:lstStyle/>
          <a:p>
            <a:r>
              <a:rPr lang="es-ES" sz="2000" dirty="0">
                <a:solidFill>
                  <a:prstClr val="black"/>
                </a:solidFill>
                <a:latin typeface="Calibri" panose="020F0502020204030204"/>
              </a:rPr>
              <a:t>70% NO ES OPORTUNO.</a:t>
            </a:r>
          </a:p>
        </p:txBody>
      </p:sp>
      <p:sp>
        <p:nvSpPr>
          <p:cNvPr id="21" name="Rectángulo 20"/>
          <p:cNvSpPr/>
          <p:nvPr/>
        </p:nvSpPr>
        <p:spPr>
          <a:xfrm>
            <a:off x="2785865" y="2577106"/>
            <a:ext cx="9027989" cy="707886"/>
          </a:xfrm>
          <a:prstGeom prst="rect">
            <a:avLst/>
          </a:prstGeom>
        </p:spPr>
        <p:txBody>
          <a:bodyPr wrap="square">
            <a:spAutoFit/>
          </a:bodyPr>
          <a:lstStyle/>
          <a:p>
            <a:r>
              <a:rPr lang="es-ES" sz="2000" dirty="0">
                <a:solidFill>
                  <a:prstClr val="black"/>
                </a:solidFill>
                <a:latin typeface="Calibri" panose="020F0502020204030204"/>
                <a:ea typeface="Calibri" panose="020F0502020204030204" pitchFamily="34" charset="0"/>
              </a:rPr>
              <a:t>5.- EL SISLOG EN LOS SUBCOMANDOS DE GUARDACOSTAS COMO UNA HERRAMIENTA PARA AGILIZAR LOS TRÁMITES .</a:t>
            </a:r>
            <a:endParaRPr lang="es-ES" sz="2000" dirty="0">
              <a:solidFill>
                <a:prstClr val="black"/>
              </a:solidFill>
              <a:latin typeface="Calibri" panose="020F0502020204030204"/>
            </a:endParaRPr>
          </a:p>
        </p:txBody>
      </p:sp>
      <p:pic>
        <p:nvPicPr>
          <p:cNvPr id="22" name="Imagen 21"/>
          <p:cNvPicPr>
            <a:picLocks noChangeAspect="1"/>
          </p:cNvPicPr>
          <p:nvPr/>
        </p:nvPicPr>
        <p:blipFill>
          <a:blip r:embed="rId3"/>
          <a:stretch>
            <a:fillRect/>
          </a:stretch>
        </p:blipFill>
        <p:spPr>
          <a:xfrm>
            <a:off x="338568" y="3063369"/>
            <a:ext cx="3909466" cy="1382191"/>
          </a:xfrm>
          <a:prstGeom prst="rect">
            <a:avLst/>
          </a:prstGeom>
        </p:spPr>
      </p:pic>
      <p:sp>
        <p:nvSpPr>
          <p:cNvPr id="23" name="CuadroTexto 22"/>
          <p:cNvSpPr txBox="1"/>
          <p:nvPr/>
        </p:nvSpPr>
        <p:spPr>
          <a:xfrm>
            <a:off x="3044440" y="3379284"/>
            <a:ext cx="6106800" cy="707886"/>
          </a:xfrm>
          <a:prstGeom prst="rect">
            <a:avLst/>
          </a:prstGeom>
          <a:noFill/>
        </p:spPr>
        <p:txBody>
          <a:bodyPr wrap="none" rtlCol="0">
            <a:spAutoFit/>
          </a:bodyPr>
          <a:lstStyle/>
          <a:p>
            <a:r>
              <a:rPr lang="es-ES" sz="2000" dirty="0">
                <a:solidFill>
                  <a:prstClr val="black"/>
                </a:solidFill>
                <a:latin typeface="Calibri" panose="020F0502020204030204"/>
              </a:rPr>
              <a:t>43% SI ES NECESARIO EL SISLOG, 38% NO ES NECESARIO, </a:t>
            </a:r>
          </a:p>
          <a:p>
            <a:r>
              <a:rPr lang="es-ES" sz="2000" dirty="0">
                <a:solidFill>
                  <a:prstClr val="black"/>
                </a:solidFill>
                <a:latin typeface="Calibri" panose="020F0502020204030204"/>
              </a:rPr>
              <a:t>19% PARCIALMENTE NECESARIO.</a:t>
            </a:r>
          </a:p>
        </p:txBody>
      </p:sp>
      <p:sp>
        <p:nvSpPr>
          <p:cNvPr id="24" name="Rectángulo 23"/>
          <p:cNvSpPr/>
          <p:nvPr/>
        </p:nvSpPr>
        <p:spPr>
          <a:xfrm>
            <a:off x="2785865" y="4386931"/>
            <a:ext cx="9027989" cy="707886"/>
          </a:xfrm>
          <a:prstGeom prst="rect">
            <a:avLst/>
          </a:prstGeom>
        </p:spPr>
        <p:txBody>
          <a:bodyPr wrap="square">
            <a:spAutoFit/>
          </a:bodyPr>
          <a:lstStyle/>
          <a:p>
            <a:r>
              <a:rPr lang="es-ES" sz="2000" dirty="0">
                <a:solidFill>
                  <a:srgbClr val="000000"/>
                </a:solidFill>
                <a:latin typeface="Calibri" panose="020F0502020204030204" pitchFamily="34" charset="0"/>
                <a:ea typeface="Calibri" panose="020F0502020204030204" pitchFamily="34" charset="0"/>
                <a:cs typeface="Calibri" panose="020F0502020204030204" pitchFamily="34" charset="0"/>
              </a:rPr>
              <a:t>6.- EL PRESUPUESTO ASIGNADO A LOS SUBCOMANDOS DE GUARDACOSTAS CUBRE LAS NECESIDADES REQUERIDAS .</a:t>
            </a:r>
            <a:endParaRPr lang="es-ES" sz="2000" dirty="0">
              <a:solidFill>
                <a:prstClr val="black"/>
              </a:solidFill>
              <a:latin typeface="Calibri" panose="020F0502020204030204"/>
            </a:endParaRPr>
          </a:p>
        </p:txBody>
      </p:sp>
      <p:sp>
        <p:nvSpPr>
          <p:cNvPr id="25" name="CuadroTexto 24"/>
          <p:cNvSpPr txBox="1"/>
          <p:nvPr/>
        </p:nvSpPr>
        <p:spPr>
          <a:xfrm>
            <a:off x="3127631" y="5297782"/>
            <a:ext cx="7207955" cy="400110"/>
          </a:xfrm>
          <a:prstGeom prst="rect">
            <a:avLst/>
          </a:prstGeom>
          <a:noFill/>
        </p:spPr>
        <p:txBody>
          <a:bodyPr wrap="square" rtlCol="0">
            <a:spAutoFit/>
          </a:bodyPr>
          <a:lstStyle/>
          <a:p>
            <a:r>
              <a:rPr lang="es-ES" sz="2000" dirty="0">
                <a:solidFill>
                  <a:prstClr val="black"/>
                </a:solidFill>
                <a:latin typeface="Calibri" panose="020F0502020204030204"/>
              </a:rPr>
              <a:t>73% NO CUBRE  LAS NECESIDADES.</a:t>
            </a:r>
          </a:p>
        </p:txBody>
      </p:sp>
      <p:pic>
        <p:nvPicPr>
          <p:cNvPr id="26" name="Imagen 25"/>
          <p:cNvPicPr>
            <a:picLocks noChangeAspect="1"/>
          </p:cNvPicPr>
          <p:nvPr/>
        </p:nvPicPr>
        <p:blipFill>
          <a:blip r:embed="rId4"/>
          <a:stretch>
            <a:fillRect/>
          </a:stretch>
        </p:blipFill>
        <p:spPr>
          <a:xfrm>
            <a:off x="941186" y="4650195"/>
            <a:ext cx="4587545" cy="1613415"/>
          </a:xfrm>
          <a:prstGeom prst="rect">
            <a:avLst/>
          </a:prstGeom>
        </p:spPr>
      </p:pic>
    </p:spTree>
    <p:extLst>
      <p:ext uri="{BB962C8B-B14F-4D97-AF65-F5344CB8AC3E}">
        <p14:creationId xmlns:p14="http://schemas.microsoft.com/office/powerpoint/2010/main" val="2607461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29868"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25</a:t>
            </a:fld>
            <a:endParaRPr lang="es-EC" sz="1600" dirty="0">
              <a:solidFill>
                <a:prstClr val="black"/>
              </a:solidFill>
              <a:latin typeface="Calibri" panose="020F0502020204030204"/>
            </a:endParaRPr>
          </a:p>
        </p:txBody>
      </p:sp>
      <p:sp>
        <p:nvSpPr>
          <p:cNvPr id="5" name="CuadroTexto 4"/>
          <p:cNvSpPr txBox="1"/>
          <p:nvPr/>
        </p:nvSpPr>
        <p:spPr>
          <a:xfrm>
            <a:off x="3240764" y="131861"/>
            <a:ext cx="6281335"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4.- ANÁLISIS DE LA INFORMACIÓN</a:t>
            </a:r>
          </a:p>
        </p:txBody>
      </p:sp>
      <p:pic>
        <p:nvPicPr>
          <p:cNvPr id="6" name="Imagen 5"/>
          <p:cNvPicPr>
            <a:picLocks noChangeAspect="1"/>
          </p:cNvPicPr>
          <p:nvPr/>
        </p:nvPicPr>
        <p:blipFill>
          <a:blip r:embed="rId2"/>
          <a:stretch>
            <a:fillRect/>
          </a:stretch>
        </p:blipFill>
        <p:spPr>
          <a:xfrm>
            <a:off x="419322" y="1309386"/>
            <a:ext cx="4929314" cy="2048669"/>
          </a:xfrm>
          <a:prstGeom prst="rect">
            <a:avLst/>
          </a:prstGeom>
        </p:spPr>
      </p:pic>
      <p:sp>
        <p:nvSpPr>
          <p:cNvPr id="7" name="CuadroTexto 6"/>
          <p:cNvSpPr txBox="1"/>
          <p:nvPr/>
        </p:nvSpPr>
        <p:spPr>
          <a:xfrm>
            <a:off x="2472530" y="2325049"/>
            <a:ext cx="2240293" cy="369332"/>
          </a:xfrm>
          <a:prstGeom prst="rect">
            <a:avLst/>
          </a:prstGeom>
          <a:noFill/>
        </p:spPr>
        <p:txBody>
          <a:bodyPr wrap="none" rtlCol="0">
            <a:spAutoFit/>
          </a:bodyPr>
          <a:lstStyle/>
          <a:p>
            <a:r>
              <a:rPr lang="es-ES" dirty="0">
                <a:solidFill>
                  <a:prstClr val="black"/>
                </a:solidFill>
                <a:latin typeface="Calibri" panose="020F0502020204030204"/>
              </a:rPr>
              <a:t>91% SI ES NECESARIO.</a:t>
            </a:r>
          </a:p>
        </p:txBody>
      </p:sp>
      <p:graphicFrame>
        <p:nvGraphicFramePr>
          <p:cNvPr id="8" name="Diagrama 7"/>
          <p:cNvGraphicFramePr/>
          <p:nvPr>
            <p:extLst>
              <p:ext uri="{D42A27DB-BD31-4B8C-83A1-F6EECF244321}">
                <p14:modId xmlns:p14="http://schemas.microsoft.com/office/powerpoint/2010/main" val="3667630260"/>
              </p:ext>
            </p:extLst>
          </p:nvPr>
        </p:nvGraphicFramePr>
        <p:xfrm>
          <a:off x="3618964" y="2694381"/>
          <a:ext cx="5635872" cy="3401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ángulo 8"/>
          <p:cNvSpPr/>
          <p:nvPr/>
        </p:nvSpPr>
        <p:spPr>
          <a:xfrm>
            <a:off x="2252921" y="1160529"/>
            <a:ext cx="8644182" cy="1015663"/>
          </a:xfrm>
          <a:prstGeom prst="rect">
            <a:avLst/>
          </a:prstGeom>
        </p:spPr>
        <p:txBody>
          <a:bodyPr wrap="square">
            <a:spAutoFit/>
          </a:bodyPr>
          <a:lstStyle/>
          <a:p>
            <a:r>
              <a:rPr lang="es-ES" sz="2000" dirty="0">
                <a:solidFill>
                  <a:prstClr val="black"/>
                </a:solidFill>
                <a:latin typeface="Calibri" panose="020F0502020204030204"/>
                <a:ea typeface="Calibri" panose="020F0502020204030204" pitchFamily="34" charset="0"/>
              </a:rPr>
              <a:t>7.- ES NECESARIO LA CREACIÓN DE UN SUBCOMANDO DE GUARDACOSTAS EN GALÁPAGOS PARA INCREMENTAR LA VIGILANCIA, PRESENCIA Y SEGURIDAD DE LOS ESPACIOS MARÍTIMOS INSULARES.</a:t>
            </a:r>
            <a:endParaRPr lang="es-ES" sz="2000" dirty="0">
              <a:solidFill>
                <a:prstClr val="black"/>
              </a:solidFill>
              <a:latin typeface="Calibri" panose="020F0502020204030204"/>
            </a:endParaRPr>
          </a:p>
        </p:txBody>
      </p:sp>
    </p:spTree>
    <p:extLst>
      <p:ext uri="{BB962C8B-B14F-4D97-AF65-F5344CB8AC3E}">
        <p14:creationId xmlns:p14="http://schemas.microsoft.com/office/powerpoint/2010/main" val="3406362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29868"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26</a:t>
            </a:fld>
            <a:endParaRPr lang="es-EC" sz="1600" dirty="0">
              <a:solidFill>
                <a:prstClr val="black"/>
              </a:solidFill>
              <a:latin typeface="Calibri" panose="020F0502020204030204"/>
            </a:endParaRPr>
          </a:p>
        </p:txBody>
      </p:sp>
      <p:sp>
        <p:nvSpPr>
          <p:cNvPr id="5" name="CuadroTexto 4"/>
          <p:cNvSpPr txBox="1"/>
          <p:nvPr/>
        </p:nvSpPr>
        <p:spPr>
          <a:xfrm>
            <a:off x="3240764" y="131861"/>
            <a:ext cx="6281335"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4.- ANÁLISIS DE LA INFORMACIÓN</a:t>
            </a:r>
          </a:p>
        </p:txBody>
      </p:sp>
      <p:sp>
        <p:nvSpPr>
          <p:cNvPr id="6" name="CuadroTexto 5"/>
          <p:cNvSpPr txBox="1"/>
          <p:nvPr/>
        </p:nvSpPr>
        <p:spPr>
          <a:xfrm>
            <a:off x="5482825" y="1055309"/>
            <a:ext cx="6581674" cy="461665"/>
          </a:xfrm>
          <a:prstGeom prst="rect">
            <a:avLst/>
          </a:prstGeom>
          <a:solidFill>
            <a:srgbClr val="4472C4">
              <a:lumMod val="75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1" i="0"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LA ESTRUCTURA ORGÁNICA DE COGUAR </a:t>
            </a:r>
            <a:endParaRPr kumimoji="0" lang="es-ES" sz="2400" b="1" i="0" u="none" strike="noStrike" kern="0" cap="none" spc="0" normalizeH="0" baseline="0" noProof="0" dirty="0">
              <a:ln>
                <a:noFill/>
              </a:ln>
              <a:solidFill>
                <a:srgbClr val="FFFF00"/>
              </a:solidFill>
              <a:effectLst/>
              <a:uLnTx/>
              <a:uFillTx/>
              <a:latin typeface="Calibri" panose="020F0502020204030204"/>
            </a:endParaRPr>
          </a:p>
        </p:txBody>
      </p:sp>
      <p:pic>
        <p:nvPicPr>
          <p:cNvPr id="7" name="Imagen 6"/>
          <p:cNvPicPr>
            <a:picLocks noChangeAspect="1"/>
          </p:cNvPicPr>
          <p:nvPr/>
        </p:nvPicPr>
        <p:blipFill>
          <a:blip r:embed="rId2"/>
          <a:stretch>
            <a:fillRect/>
          </a:stretch>
        </p:blipFill>
        <p:spPr>
          <a:xfrm>
            <a:off x="345624" y="1207282"/>
            <a:ext cx="1553514" cy="1503401"/>
          </a:xfrm>
          <a:prstGeom prst="rect">
            <a:avLst/>
          </a:prstGeom>
        </p:spPr>
      </p:pic>
      <p:sp>
        <p:nvSpPr>
          <p:cNvPr id="8" name="Rectángulo 7"/>
          <p:cNvSpPr/>
          <p:nvPr/>
        </p:nvSpPr>
        <p:spPr>
          <a:xfrm>
            <a:off x="2612124" y="1516974"/>
            <a:ext cx="2823530" cy="400110"/>
          </a:xfrm>
          <a:prstGeom prst="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es-EC" sz="2000" dirty="0">
                <a:solidFill>
                  <a:srgbClr val="000000"/>
                </a:solidFill>
                <a:latin typeface="Arial" panose="020B0604020202020204" pitchFamily="34" charset="0"/>
                <a:ea typeface="Calibri" panose="020F0502020204030204" pitchFamily="34" charset="0"/>
              </a:rPr>
              <a:t>FUNCIÓN PRINCIPAL </a:t>
            </a:r>
            <a:endParaRPr lang="es-ES" sz="2000" dirty="0">
              <a:solidFill>
                <a:prstClr val="black"/>
              </a:solidFill>
              <a:latin typeface="Calibri" panose="020F0502020204030204"/>
            </a:endParaRPr>
          </a:p>
        </p:txBody>
      </p:sp>
      <p:sp>
        <p:nvSpPr>
          <p:cNvPr id="9" name="Rectángulo 8"/>
          <p:cNvSpPr/>
          <p:nvPr/>
        </p:nvSpPr>
        <p:spPr>
          <a:xfrm>
            <a:off x="2656519" y="2021239"/>
            <a:ext cx="9158779" cy="1015663"/>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es-ES" sz="2000" dirty="0">
                <a:solidFill>
                  <a:prstClr val="black"/>
                </a:solidFill>
                <a:latin typeface="Calibri" panose="020F0502020204030204"/>
              </a:rPr>
              <a:t>Controlar las actividades marítimas en las aguas jurisdiccionales a fin de contribuir a la protección de la vida humana en el mar, la neutralización de las actividades ilícitas, la preservación del ambiente marino-costero y la seguridad interna y externa del país. </a:t>
            </a:r>
          </a:p>
        </p:txBody>
      </p:sp>
      <p:pic>
        <p:nvPicPr>
          <p:cNvPr id="11" name="Imagen 10"/>
          <p:cNvPicPr>
            <a:picLocks noChangeAspect="1"/>
          </p:cNvPicPr>
          <p:nvPr/>
        </p:nvPicPr>
        <p:blipFill>
          <a:blip r:embed="rId3"/>
          <a:stretch>
            <a:fillRect/>
          </a:stretch>
        </p:blipFill>
        <p:spPr>
          <a:xfrm>
            <a:off x="3523827" y="3738192"/>
            <a:ext cx="4411111" cy="2286249"/>
          </a:xfrm>
          <a:prstGeom prst="rect">
            <a:avLst/>
          </a:prstGeom>
        </p:spPr>
      </p:pic>
      <p:sp>
        <p:nvSpPr>
          <p:cNvPr id="12" name="Flecha abajo 11"/>
          <p:cNvSpPr/>
          <p:nvPr/>
        </p:nvSpPr>
        <p:spPr>
          <a:xfrm>
            <a:off x="5435654" y="3151608"/>
            <a:ext cx="484632" cy="519011"/>
          </a:xfrm>
          <a:prstGeom prst="downArrow">
            <a:avLst/>
          </a:prstGeom>
          <a:solidFill>
            <a:srgbClr val="5B9BD5"/>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Imagen 12"/>
          <p:cNvPicPr>
            <a:picLocks noChangeAspect="1"/>
          </p:cNvPicPr>
          <p:nvPr/>
        </p:nvPicPr>
        <p:blipFill rotWithShape="1">
          <a:blip r:embed="rId4"/>
          <a:srcRect l="37098" t="23132" r="35681" b="4854"/>
          <a:stretch/>
        </p:blipFill>
        <p:spPr>
          <a:xfrm>
            <a:off x="155221" y="3151608"/>
            <a:ext cx="3051618" cy="320474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4" name="Flecha abajo 13"/>
          <p:cNvSpPr/>
          <p:nvPr/>
        </p:nvSpPr>
        <p:spPr>
          <a:xfrm rot="16200000">
            <a:off x="2991706" y="4379495"/>
            <a:ext cx="484632" cy="519011"/>
          </a:xfrm>
          <a:prstGeom prst="downArrow">
            <a:avLst/>
          </a:prstGeom>
          <a:solidFill>
            <a:srgbClr val="5B9BD5"/>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CuadroTexto 14"/>
          <p:cNvSpPr txBox="1"/>
          <p:nvPr/>
        </p:nvSpPr>
        <p:spPr>
          <a:xfrm>
            <a:off x="8149102" y="3623337"/>
            <a:ext cx="3666196" cy="2031325"/>
          </a:xfrm>
          <a:prstGeom prst="rect">
            <a:avLst/>
          </a:prstGeom>
          <a:noFill/>
        </p:spPr>
        <p:txBody>
          <a:bodyPr wrap="none" rtlCol="0">
            <a:spAutoFit/>
          </a:bodyPr>
          <a:lstStyle/>
          <a:p>
            <a:pPr marL="285750" indent="-285750">
              <a:buFont typeface="Arial" panose="020B0604020202020204" pitchFamily="34" charset="0"/>
              <a:buChar char="•"/>
            </a:pPr>
            <a:r>
              <a:rPr lang="es-ES" dirty="0">
                <a:solidFill>
                  <a:prstClr val="black"/>
                </a:solidFill>
                <a:latin typeface="Calibri" panose="020F0502020204030204"/>
              </a:rPr>
              <a:t>El presente manual solo indica  </a:t>
            </a:r>
          </a:p>
          <a:p>
            <a:r>
              <a:rPr lang="es-ES" dirty="0">
                <a:solidFill>
                  <a:prstClr val="black"/>
                </a:solidFill>
                <a:latin typeface="Calibri" panose="020F0502020204030204"/>
              </a:rPr>
              <a:t>      la función básica.</a:t>
            </a:r>
          </a:p>
          <a:p>
            <a:pPr marL="285750" indent="-285750">
              <a:buFont typeface="Arial" panose="020B0604020202020204" pitchFamily="34" charset="0"/>
              <a:buChar char="•"/>
            </a:pPr>
            <a:r>
              <a:rPr lang="es-ES" dirty="0">
                <a:solidFill>
                  <a:prstClr val="black"/>
                </a:solidFill>
                <a:latin typeface="Calibri" panose="020F0502020204030204"/>
              </a:rPr>
              <a:t>No existe un organigrama con una</a:t>
            </a:r>
          </a:p>
          <a:p>
            <a:r>
              <a:rPr lang="es-ES" dirty="0">
                <a:solidFill>
                  <a:prstClr val="black"/>
                </a:solidFill>
                <a:latin typeface="Calibri" panose="020F0502020204030204"/>
              </a:rPr>
              <a:t>     estructura departamental con sus</a:t>
            </a:r>
          </a:p>
          <a:p>
            <a:r>
              <a:rPr lang="es-ES" dirty="0">
                <a:solidFill>
                  <a:prstClr val="black"/>
                </a:solidFill>
                <a:latin typeface="Calibri" panose="020F0502020204030204"/>
              </a:rPr>
              <a:t>     tareas.</a:t>
            </a:r>
          </a:p>
          <a:p>
            <a:pPr marL="285750" indent="-285750">
              <a:buFont typeface="Arial" panose="020B0604020202020204" pitchFamily="34" charset="0"/>
              <a:buChar char="•"/>
            </a:pPr>
            <a:r>
              <a:rPr lang="es-ES" dirty="0">
                <a:solidFill>
                  <a:prstClr val="black"/>
                </a:solidFill>
                <a:latin typeface="Calibri" panose="020F0502020204030204"/>
              </a:rPr>
              <a:t>No cuentan con un departamento</a:t>
            </a:r>
          </a:p>
          <a:p>
            <a:r>
              <a:rPr lang="es-ES" dirty="0">
                <a:solidFill>
                  <a:prstClr val="black"/>
                </a:solidFill>
                <a:latin typeface="Calibri" panose="020F0502020204030204"/>
              </a:rPr>
              <a:t>      de logística los Subcomandos.</a:t>
            </a:r>
          </a:p>
        </p:txBody>
      </p:sp>
    </p:spTree>
    <p:extLst>
      <p:ext uri="{BB962C8B-B14F-4D97-AF65-F5344CB8AC3E}">
        <p14:creationId xmlns:p14="http://schemas.microsoft.com/office/powerpoint/2010/main" val="3442021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pic>
        <p:nvPicPr>
          <p:cNvPr id="5" name="Imagen 4"/>
          <p:cNvPicPr>
            <a:picLocks noChangeAspect="1"/>
          </p:cNvPicPr>
          <p:nvPr/>
        </p:nvPicPr>
        <p:blipFill>
          <a:blip r:embed="rId2"/>
          <a:stretch>
            <a:fillRect/>
          </a:stretch>
        </p:blipFill>
        <p:spPr>
          <a:xfrm>
            <a:off x="4444925" y="946798"/>
            <a:ext cx="7747076" cy="5765559"/>
          </a:xfrm>
          <a:prstGeom prst="rect">
            <a:avLst/>
          </a:prstGeom>
        </p:spPr>
      </p:pic>
      <p:sp>
        <p:nvSpPr>
          <p:cNvPr id="6" name="CuadroTexto 5"/>
          <p:cNvSpPr txBox="1"/>
          <p:nvPr/>
        </p:nvSpPr>
        <p:spPr>
          <a:xfrm>
            <a:off x="5434366" y="1048680"/>
            <a:ext cx="1181648" cy="461665"/>
          </a:xfrm>
          <a:prstGeom prst="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defTabSz="457200">
              <a:defRPr/>
            </a:pPr>
            <a:r>
              <a:rPr lang="es-EC" sz="1200" b="1" kern="0" dirty="0">
                <a:solidFill>
                  <a:prstClr val="black"/>
                </a:solidFill>
                <a:latin typeface="Calibri"/>
              </a:rPr>
              <a:t>SUBNOR (ESMERALDAS)</a:t>
            </a:r>
          </a:p>
        </p:txBody>
      </p:sp>
      <p:sp>
        <p:nvSpPr>
          <p:cNvPr id="7" name="CuadroTexto 6"/>
          <p:cNvSpPr txBox="1"/>
          <p:nvPr/>
        </p:nvSpPr>
        <p:spPr>
          <a:xfrm>
            <a:off x="5459256" y="4458319"/>
            <a:ext cx="1181648" cy="461665"/>
          </a:xfrm>
          <a:prstGeom prst="rec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srgbClr val="002060"/>
                </a:solidFill>
                <a:effectLst/>
                <a:uLnTx/>
                <a:uFillTx/>
                <a:latin typeface="Calibri"/>
              </a:rPr>
              <a:t>SUBSUR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srgbClr val="002060"/>
                </a:solidFill>
                <a:effectLst/>
                <a:uLnTx/>
                <a:uFillTx/>
                <a:latin typeface="Calibri"/>
              </a:rPr>
              <a:t>(PTO. BOLÍVAR)</a:t>
            </a:r>
          </a:p>
        </p:txBody>
      </p:sp>
      <p:cxnSp>
        <p:nvCxnSpPr>
          <p:cNvPr id="8" name="Conector recto de flecha 7"/>
          <p:cNvCxnSpPr>
            <a:stCxn id="9" idx="3"/>
          </p:cNvCxnSpPr>
          <p:nvPr/>
        </p:nvCxnSpPr>
        <p:spPr>
          <a:xfrm>
            <a:off x="5988221" y="2588528"/>
            <a:ext cx="742933" cy="536336"/>
          </a:xfrm>
          <a:prstGeom prst="straightConnector1">
            <a:avLst/>
          </a:prstGeom>
          <a:noFill/>
          <a:ln w="47625"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9" name="CuadroTexto 8"/>
          <p:cNvSpPr txBox="1"/>
          <p:nvPr/>
        </p:nvSpPr>
        <p:spPr>
          <a:xfrm>
            <a:off x="4806573" y="2357695"/>
            <a:ext cx="1181648" cy="461665"/>
          </a:xfrm>
          <a:prstGeom prst="rect">
            <a:avLst/>
          </a:prstGeom>
          <a:solidFill>
            <a:srgbClr val="1F497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defTabSz="457200">
              <a:defRPr/>
            </a:pPr>
            <a:r>
              <a:rPr lang="es-EC" sz="1200" b="1" kern="0" dirty="0">
                <a:solidFill>
                  <a:prstClr val="white"/>
                </a:solidFill>
                <a:latin typeface="Calibri"/>
              </a:rPr>
              <a:t>SUBCEN (JARAMIJÓ)</a:t>
            </a:r>
          </a:p>
        </p:txBody>
      </p:sp>
      <p:cxnSp>
        <p:nvCxnSpPr>
          <p:cNvPr id="11" name="Conector recto de flecha 10"/>
          <p:cNvCxnSpPr/>
          <p:nvPr/>
        </p:nvCxnSpPr>
        <p:spPr>
          <a:xfrm>
            <a:off x="6631242" y="1282918"/>
            <a:ext cx="1152233" cy="251865"/>
          </a:xfrm>
          <a:prstGeom prst="straightConnector1">
            <a:avLst/>
          </a:prstGeom>
          <a:noFill/>
          <a:ln w="47625" cap="flat" cmpd="sng" algn="ctr">
            <a:solidFill>
              <a:srgbClr val="FF0000"/>
            </a:solidFill>
            <a:prstDash val="solid"/>
            <a:tailEnd type="triangle"/>
          </a:ln>
          <a:effectLst>
            <a:outerShdw blurRad="40000" dist="20000" dir="5400000" rotWithShape="0">
              <a:srgbClr val="000000">
                <a:alpha val="38000"/>
              </a:srgbClr>
            </a:outerShdw>
          </a:effectLst>
        </p:spPr>
      </p:cxnSp>
      <p:cxnSp>
        <p:nvCxnSpPr>
          <p:cNvPr id="12" name="Conector recto de flecha 11"/>
          <p:cNvCxnSpPr/>
          <p:nvPr/>
        </p:nvCxnSpPr>
        <p:spPr>
          <a:xfrm>
            <a:off x="6640904" y="4713590"/>
            <a:ext cx="877430" cy="447125"/>
          </a:xfrm>
          <a:prstGeom prst="straightConnector1">
            <a:avLst/>
          </a:prstGeom>
          <a:noFill/>
          <a:ln w="47625"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13" name="Rectángulo 12"/>
          <p:cNvSpPr/>
          <p:nvPr/>
        </p:nvSpPr>
        <p:spPr>
          <a:xfrm>
            <a:off x="8758674" y="1065130"/>
            <a:ext cx="3298299" cy="923330"/>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es-EC" dirty="0">
                <a:solidFill>
                  <a:prstClr val="black"/>
                </a:solidFill>
                <a:latin typeface="Arial" panose="020B0604020202020204" pitchFamily="34" charset="0"/>
                <a:ea typeface="Times New Roman" panose="02020603050405020304" pitchFamily="18" charset="0"/>
              </a:rPr>
              <a:t>Abastecimiento, Transporte, Infraestructura, Mantenimiento y Seguridad e Instrucción</a:t>
            </a:r>
            <a:endParaRPr lang="es-ES" dirty="0">
              <a:solidFill>
                <a:prstClr val="black"/>
              </a:solidFill>
              <a:latin typeface="Calibri" panose="020F0502020204030204"/>
            </a:endParaRPr>
          </a:p>
        </p:txBody>
      </p:sp>
      <p:sp>
        <p:nvSpPr>
          <p:cNvPr id="14" name="Flecha derecha 13"/>
          <p:cNvSpPr/>
          <p:nvPr/>
        </p:nvSpPr>
        <p:spPr>
          <a:xfrm>
            <a:off x="8493172" y="1463198"/>
            <a:ext cx="265502" cy="285421"/>
          </a:xfrm>
          <a:prstGeom prst="rightArrow">
            <a:avLst/>
          </a:prstGeom>
          <a:solidFill>
            <a:srgbClr val="FFFF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Flecha derecha 14"/>
          <p:cNvSpPr/>
          <p:nvPr/>
        </p:nvSpPr>
        <p:spPr>
          <a:xfrm>
            <a:off x="7426409" y="2828455"/>
            <a:ext cx="405287" cy="417694"/>
          </a:xfrm>
          <a:prstGeom prst="rightArrow">
            <a:avLst/>
          </a:prstGeom>
          <a:solidFill>
            <a:srgbClr val="4472C4">
              <a:lumMod val="75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Flecha derecha 15"/>
          <p:cNvSpPr/>
          <p:nvPr/>
        </p:nvSpPr>
        <p:spPr>
          <a:xfrm rot="20749137">
            <a:off x="8016485" y="5073605"/>
            <a:ext cx="261148" cy="365800"/>
          </a:xfrm>
          <a:prstGeom prst="rightArrow">
            <a:avLst/>
          </a:prstGeom>
          <a:solidFill>
            <a:srgbClr val="FF00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ángulo 16"/>
          <p:cNvSpPr/>
          <p:nvPr/>
        </p:nvSpPr>
        <p:spPr>
          <a:xfrm>
            <a:off x="7950770" y="2210908"/>
            <a:ext cx="3220209" cy="1323439"/>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es-EC" sz="1600" b="1" dirty="0">
                <a:solidFill>
                  <a:prstClr val="white"/>
                </a:solidFill>
                <a:latin typeface="Arial" panose="020B0604020202020204" pitchFamily="34" charset="0"/>
                <a:ea typeface="Times New Roman" panose="02020603050405020304" pitchFamily="18" charset="0"/>
              </a:rPr>
              <a:t>Departamento Administrativo, Departamento de Logística, Departamento Financiero y Departamento de Torpedos, Misiles y Munición</a:t>
            </a:r>
            <a:endParaRPr lang="es-ES" sz="1600" b="1" dirty="0">
              <a:solidFill>
                <a:prstClr val="white"/>
              </a:solidFill>
              <a:latin typeface="Calibri" panose="020F0502020204030204"/>
            </a:endParaRPr>
          </a:p>
        </p:txBody>
      </p:sp>
      <p:sp>
        <p:nvSpPr>
          <p:cNvPr id="18" name="Rectángulo 17"/>
          <p:cNvSpPr/>
          <p:nvPr/>
        </p:nvSpPr>
        <p:spPr>
          <a:xfrm>
            <a:off x="8428283" y="4049364"/>
            <a:ext cx="3680891" cy="1477328"/>
          </a:xfrm>
          <a:prstGeom prst="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es-EC" dirty="0">
                <a:solidFill>
                  <a:prstClr val="white"/>
                </a:solidFill>
                <a:latin typeface="Arial" panose="020B0604020202020204" pitchFamily="34" charset="0"/>
                <a:ea typeface="Times New Roman" panose="02020603050405020304" pitchFamily="18" charset="0"/>
              </a:rPr>
              <a:t>Unidad desconcentrada que debería fungir como base naval y centro logístico en la Provincia del Oro, actualmente no cuenta con una estructura organizacional.</a:t>
            </a:r>
            <a:endParaRPr lang="es-ES" dirty="0">
              <a:solidFill>
                <a:prstClr val="white"/>
              </a:solidFill>
              <a:latin typeface="Calibri" panose="020F0502020204030204"/>
            </a:endParaRPr>
          </a:p>
        </p:txBody>
      </p:sp>
      <p:sp>
        <p:nvSpPr>
          <p:cNvPr id="19" name="CuadroTexto 18"/>
          <p:cNvSpPr txBox="1"/>
          <p:nvPr/>
        </p:nvSpPr>
        <p:spPr>
          <a:xfrm>
            <a:off x="7279551" y="5911454"/>
            <a:ext cx="3366052" cy="646331"/>
          </a:xfrm>
          <a:prstGeom prst="rect">
            <a:avLst/>
          </a:prstGeom>
          <a:solidFill>
            <a:srgbClr val="FFC000">
              <a:lumMod val="60000"/>
              <a:lumOff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PRESUPUESTO LO ADMINISTRAN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LAS CAPITANÍAS Y NO LAS BASES.</a:t>
            </a:r>
          </a:p>
        </p:txBody>
      </p:sp>
      <p:pic>
        <p:nvPicPr>
          <p:cNvPr id="21" name="Imagen 20"/>
          <p:cNvPicPr>
            <a:picLocks noChangeAspect="1"/>
          </p:cNvPicPr>
          <p:nvPr/>
        </p:nvPicPr>
        <p:blipFill>
          <a:blip r:embed="rId3"/>
          <a:stretch>
            <a:fillRect/>
          </a:stretch>
        </p:blipFill>
        <p:spPr>
          <a:xfrm>
            <a:off x="544460" y="1153127"/>
            <a:ext cx="3144554" cy="188198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2" name="Imagen 21"/>
          <p:cNvPicPr>
            <a:picLocks noChangeAspect="1"/>
          </p:cNvPicPr>
          <p:nvPr/>
        </p:nvPicPr>
        <p:blipFill>
          <a:blip r:embed="rId4"/>
          <a:stretch>
            <a:fillRect/>
          </a:stretch>
        </p:blipFill>
        <p:spPr>
          <a:xfrm>
            <a:off x="667456" y="3710782"/>
            <a:ext cx="3069271" cy="2899865"/>
          </a:xfrm>
          <a:prstGeom prst="rect">
            <a:avLst/>
          </a:prstGeom>
          <a:solidFill>
            <a:srgbClr val="FFC000">
              <a:lumMod val="60000"/>
              <a:lumOff val="40000"/>
            </a:srgbClr>
          </a:solidFill>
        </p:spPr>
      </p:pic>
      <p:sp>
        <p:nvSpPr>
          <p:cNvPr id="23" name="Flecha abajo 22"/>
          <p:cNvSpPr/>
          <p:nvPr/>
        </p:nvSpPr>
        <p:spPr>
          <a:xfrm>
            <a:off x="1959775" y="3238927"/>
            <a:ext cx="484632" cy="357982"/>
          </a:xfrm>
          <a:prstGeom prst="downArrow">
            <a:avLst/>
          </a:prstGeom>
          <a:solidFill>
            <a:srgbClr val="FFC0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uadroTexto 23"/>
          <p:cNvSpPr txBox="1"/>
          <p:nvPr/>
        </p:nvSpPr>
        <p:spPr>
          <a:xfrm>
            <a:off x="3240764" y="131861"/>
            <a:ext cx="6281335"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4.- ANÁLISIS DE LA INFORMACIÓN</a:t>
            </a:r>
          </a:p>
        </p:txBody>
      </p:sp>
      <p:sp>
        <p:nvSpPr>
          <p:cNvPr id="10" name="Marcador de número de diapositiva 3"/>
          <p:cNvSpPr txBox="1">
            <a:spLocks/>
          </p:cNvSpPr>
          <p:nvPr/>
        </p:nvSpPr>
        <p:spPr>
          <a:xfrm>
            <a:off x="8610600"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27</a:t>
            </a:fld>
            <a:endParaRPr lang="es-EC" sz="1600" dirty="0">
              <a:solidFill>
                <a:prstClr val="black"/>
              </a:solidFill>
              <a:latin typeface="Calibri" panose="020F0502020204030204"/>
            </a:endParaRPr>
          </a:p>
        </p:txBody>
      </p:sp>
    </p:spTree>
    <p:extLst>
      <p:ext uri="{BB962C8B-B14F-4D97-AF65-F5344CB8AC3E}">
        <p14:creationId xmlns:p14="http://schemas.microsoft.com/office/powerpoint/2010/main" val="1307389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3" grpId="0" animBg="1"/>
      <p:bldP spid="14" grpId="0" animBg="1"/>
      <p:bldP spid="15" grpId="0" animBg="1"/>
      <p:bldP spid="16" grpId="0" animBg="1"/>
      <p:bldP spid="17" grpId="0" animBg="1"/>
      <p:bldP spid="18" grpId="0" animBg="1"/>
      <p:bldP spid="19"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610600" y="6492875"/>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28</a:t>
            </a:fld>
            <a:endParaRPr lang="es-EC" sz="1600" dirty="0">
              <a:solidFill>
                <a:prstClr val="black"/>
              </a:solidFill>
              <a:latin typeface="Calibri" panose="020F0502020204030204"/>
            </a:endParaRPr>
          </a:p>
        </p:txBody>
      </p:sp>
      <p:sp>
        <p:nvSpPr>
          <p:cNvPr id="5" name="CuadroTexto 4"/>
          <p:cNvSpPr txBox="1"/>
          <p:nvPr/>
        </p:nvSpPr>
        <p:spPr>
          <a:xfrm>
            <a:off x="3240764" y="131861"/>
            <a:ext cx="6281335"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4.- ANÁLISIS DE LA INFORMACIÓN</a:t>
            </a:r>
          </a:p>
        </p:txBody>
      </p:sp>
      <p:sp>
        <p:nvSpPr>
          <p:cNvPr id="6" name="Marcador de número de diapositiva 5"/>
          <p:cNvSpPr txBox="1">
            <a:spLocks/>
          </p:cNvSpPr>
          <p:nvPr/>
        </p:nvSpPr>
        <p:spPr>
          <a:xfrm>
            <a:off x="8610600"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C" sz="1600" b="1" dirty="0">
              <a:solidFill>
                <a:schemeClr val="tx1"/>
              </a:solidFill>
              <a:latin typeface="Calibri" panose="020F0502020204030204"/>
            </a:endParaRPr>
          </a:p>
        </p:txBody>
      </p:sp>
      <p:sp>
        <p:nvSpPr>
          <p:cNvPr id="7" name="CuadroTexto 6"/>
          <p:cNvSpPr txBox="1"/>
          <p:nvPr/>
        </p:nvSpPr>
        <p:spPr>
          <a:xfrm>
            <a:off x="244924" y="1060093"/>
            <a:ext cx="11637793" cy="461665"/>
          </a:xfrm>
          <a:prstGeom prst="rect">
            <a:avLst/>
          </a:prstGeom>
          <a:solidFill>
            <a:srgbClr val="4472C4">
              <a:lumMod val="75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C" sz="2400" b="0" i="0"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Nivel de cumplimiento de los planes de seguridad integral de los espacios acuáticos.</a:t>
            </a:r>
            <a:endParaRPr kumimoji="0" lang="es-ES" sz="2400" b="1" i="0" u="none" strike="noStrike" kern="0" cap="none" spc="0" normalizeH="0" baseline="0" noProof="0" dirty="0">
              <a:ln>
                <a:noFill/>
              </a:ln>
              <a:solidFill>
                <a:srgbClr val="FFFF00"/>
              </a:solidFill>
              <a:effectLst/>
              <a:uLnTx/>
              <a:uFillTx/>
              <a:latin typeface="Calibri" panose="020F0502020204030204"/>
            </a:endParaRPr>
          </a:p>
        </p:txBody>
      </p:sp>
      <p:sp>
        <p:nvSpPr>
          <p:cNvPr id="8" name="Rectángulo 7"/>
          <p:cNvSpPr/>
          <p:nvPr/>
        </p:nvSpPr>
        <p:spPr>
          <a:xfrm>
            <a:off x="485141" y="1614091"/>
            <a:ext cx="6311921" cy="276999"/>
          </a:xfrm>
          <a:prstGeom prst="rect">
            <a:avLst/>
          </a:prstGeom>
        </p:spPr>
        <p:txBody>
          <a:bodyPr wrap="none">
            <a:spAutoFit/>
          </a:bodyPr>
          <a:lstStyle/>
          <a:p>
            <a:r>
              <a:rPr lang="es-EC"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Tabla  6. Porcentaje de sectores afectados por robo de motores en los últimos cinco años.</a:t>
            </a:r>
            <a:endParaRPr lang="es-ES" sz="1200" i="1"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514435" y="5937727"/>
            <a:ext cx="5790368" cy="369332"/>
          </a:xfrm>
          <a:prstGeom prst="rect">
            <a:avLst/>
          </a:prstGeom>
        </p:spPr>
        <p:txBody>
          <a:bodyPr wrap="none">
            <a:spAutoFit/>
          </a:bodyPr>
          <a:lstStyle/>
          <a:p>
            <a:pPr algn="just">
              <a:lnSpc>
                <a:spcPct val="150000"/>
              </a:lnSpc>
            </a:pPr>
            <a:r>
              <a:rPr lang="es-EC" sz="1200" dirty="0">
                <a:solidFill>
                  <a:prstClr val="black"/>
                </a:solidFill>
                <a:latin typeface="Arial" panose="020B0604020202020204" pitchFamily="34" charset="0"/>
                <a:ea typeface="Calibri" panose="020F0502020204030204" pitchFamily="34" charset="0"/>
                <a:cs typeface="Arial" panose="020B0604020202020204" pitchFamily="34" charset="0"/>
              </a:rPr>
              <a:t>Fuente: Reporte consolidado de sectores afectados por robo de motores DIRNEA.</a:t>
            </a:r>
            <a:endParaRPr lang="es-ES"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rotWithShape="1">
          <a:blip r:embed="rId2"/>
          <a:srcRect b="10367"/>
          <a:stretch/>
        </p:blipFill>
        <p:spPr>
          <a:xfrm>
            <a:off x="514435" y="1891090"/>
            <a:ext cx="10967680" cy="3997346"/>
          </a:xfrm>
          <a:prstGeom prst="rect">
            <a:avLst/>
          </a:prstGeom>
        </p:spPr>
      </p:pic>
    </p:spTree>
    <p:extLst>
      <p:ext uri="{BB962C8B-B14F-4D97-AF65-F5344CB8AC3E}">
        <p14:creationId xmlns:p14="http://schemas.microsoft.com/office/powerpoint/2010/main" val="3416488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16616"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29</a:t>
            </a:fld>
            <a:endParaRPr lang="es-EC" sz="1600" dirty="0">
              <a:solidFill>
                <a:prstClr val="black"/>
              </a:solidFill>
              <a:latin typeface="Calibri" panose="020F0502020204030204"/>
            </a:endParaRPr>
          </a:p>
        </p:txBody>
      </p:sp>
      <p:sp>
        <p:nvSpPr>
          <p:cNvPr id="5" name="CuadroTexto 4"/>
          <p:cNvSpPr txBox="1"/>
          <p:nvPr/>
        </p:nvSpPr>
        <p:spPr>
          <a:xfrm>
            <a:off x="3240764" y="131861"/>
            <a:ext cx="6281335"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4.- ANÁLISIS DE LA INFORMACIÓN</a:t>
            </a:r>
          </a:p>
        </p:txBody>
      </p:sp>
      <p:graphicFrame>
        <p:nvGraphicFramePr>
          <p:cNvPr id="6" name="Tabla 5"/>
          <p:cNvGraphicFramePr>
            <a:graphicFrameLocks noGrp="1"/>
          </p:cNvGraphicFramePr>
          <p:nvPr>
            <p:extLst>
              <p:ext uri="{D42A27DB-BD31-4B8C-83A1-F6EECF244321}">
                <p14:modId xmlns:p14="http://schemas.microsoft.com/office/powerpoint/2010/main" val="937291335"/>
              </p:ext>
            </p:extLst>
          </p:nvPr>
        </p:nvGraphicFramePr>
        <p:xfrm>
          <a:off x="383055" y="1316743"/>
          <a:ext cx="11503771" cy="4385748"/>
        </p:xfrm>
        <a:graphic>
          <a:graphicData uri="http://schemas.openxmlformats.org/drawingml/2006/table">
            <a:tbl>
              <a:tblPr firstRow="1" firstCol="1" lastRow="1" lastCol="1" bandRow="1" bandCol="1"/>
              <a:tblGrid>
                <a:gridCol w="6140588">
                  <a:extLst>
                    <a:ext uri="{9D8B030D-6E8A-4147-A177-3AD203B41FA5}">
                      <a16:colId xmlns:a16="http://schemas.microsoft.com/office/drawing/2014/main" val="20000"/>
                    </a:ext>
                  </a:extLst>
                </a:gridCol>
                <a:gridCol w="1527377">
                  <a:extLst>
                    <a:ext uri="{9D8B030D-6E8A-4147-A177-3AD203B41FA5}">
                      <a16:colId xmlns:a16="http://schemas.microsoft.com/office/drawing/2014/main" val="20001"/>
                    </a:ext>
                  </a:extLst>
                </a:gridCol>
                <a:gridCol w="1187713">
                  <a:extLst>
                    <a:ext uri="{9D8B030D-6E8A-4147-A177-3AD203B41FA5}">
                      <a16:colId xmlns:a16="http://schemas.microsoft.com/office/drawing/2014/main" val="20002"/>
                    </a:ext>
                  </a:extLst>
                </a:gridCol>
                <a:gridCol w="888010">
                  <a:extLst>
                    <a:ext uri="{9D8B030D-6E8A-4147-A177-3AD203B41FA5}">
                      <a16:colId xmlns:a16="http://schemas.microsoft.com/office/drawing/2014/main" val="20003"/>
                    </a:ext>
                  </a:extLst>
                </a:gridCol>
                <a:gridCol w="1760083">
                  <a:extLst>
                    <a:ext uri="{9D8B030D-6E8A-4147-A177-3AD203B41FA5}">
                      <a16:colId xmlns:a16="http://schemas.microsoft.com/office/drawing/2014/main" val="20004"/>
                    </a:ext>
                  </a:extLst>
                </a:gridCol>
              </a:tblGrid>
              <a:tr h="4586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1682115" algn="ctr">
                        <a:lnSpc>
                          <a:spcPct val="150000"/>
                        </a:lnSpc>
                        <a:spcAft>
                          <a:spcPts val="0"/>
                        </a:spcAft>
                      </a:pPr>
                      <a:r>
                        <a:rPr lang="en-US" sz="1600" b="1" spc="-10">
                          <a:solidFill>
                            <a:schemeClr val="bg1"/>
                          </a:solidFill>
                          <a:effectLst/>
                          <a:latin typeface="Arial" panose="020B0604020202020204" pitchFamily="34" charset="0"/>
                          <a:ea typeface="Arial" panose="020B0604020202020204" pitchFamily="34" charset="0"/>
                          <a:cs typeface="Arial" panose="020B0604020202020204" pitchFamily="34" charset="0"/>
                        </a:rPr>
                        <a:t>AC</a:t>
                      </a:r>
                      <a:r>
                        <a:rPr lang="en-US" sz="1600" b="1" spc="30">
                          <a:solidFill>
                            <a:schemeClr val="bg1"/>
                          </a:solidFill>
                          <a:effectLst/>
                          <a:latin typeface="Arial" panose="020B0604020202020204" pitchFamily="34" charset="0"/>
                          <a:ea typeface="Arial" panose="020B0604020202020204" pitchFamily="34" charset="0"/>
                          <a:cs typeface="Arial" panose="020B0604020202020204" pitchFamily="34" charset="0"/>
                        </a:rPr>
                        <a:t>T</a:t>
                      </a:r>
                      <a:r>
                        <a:rPr lang="en-US" sz="1600" b="1" spc="-10">
                          <a:solidFill>
                            <a:schemeClr val="bg1"/>
                          </a:solidFill>
                          <a:effectLst/>
                          <a:latin typeface="Arial" panose="020B0604020202020204" pitchFamily="34" charset="0"/>
                          <a:ea typeface="Arial" panose="020B0604020202020204" pitchFamily="34" charset="0"/>
                          <a:cs typeface="Arial" panose="020B0604020202020204" pitchFamily="34" charset="0"/>
                        </a:rPr>
                        <a:t>I</a:t>
                      </a:r>
                      <a:r>
                        <a:rPr lang="en-US" sz="1600" b="1">
                          <a:solidFill>
                            <a:schemeClr val="bg1"/>
                          </a:solidFill>
                          <a:effectLst/>
                          <a:latin typeface="Arial" panose="020B0604020202020204" pitchFamily="34" charset="0"/>
                          <a:ea typeface="Arial" panose="020B0604020202020204" pitchFamily="34" charset="0"/>
                          <a:cs typeface="Arial" panose="020B0604020202020204" pitchFamily="34" charset="0"/>
                        </a:rPr>
                        <a:t>V</a:t>
                      </a:r>
                      <a:r>
                        <a:rPr lang="en-US" sz="1600" b="1" spc="-10">
                          <a:solidFill>
                            <a:schemeClr val="bg1"/>
                          </a:solidFill>
                          <a:effectLst/>
                          <a:latin typeface="Arial" panose="020B0604020202020204" pitchFamily="34" charset="0"/>
                          <a:ea typeface="Arial" panose="020B0604020202020204" pitchFamily="34" charset="0"/>
                          <a:cs typeface="Arial" panose="020B0604020202020204" pitchFamily="34" charset="0"/>
                        </a:rPr>
                        <a:t>I</a:t>
                      </a:r>
                      <a:r>
                        <a:rPr lang="en-US" sz="1600" b="1" spc="10">
                          <a:solidFill>
                            <a:schemeClr val="bg1"/>
                          </a:solidFill>
                          <a:effectLst/>
                          <a:latin typeface="Arial" panose="020B0604020202020204" pitchFamily="34" charset="0"/>
                          <a:ea typeface="Arial" panose="020B0604020202020204" pitchFamily="34" charset="0"/>
                          <a:cs typeface="Arial" panose="020B0604020202020204" pitchFamily="34" charset="0"/>
                        </a:rPr>
                        <a:t>D</a:t>
                      </a:r>
                      <a:r>
                        <a:rPr lang="en-US" sz="1600" b="1" spc="-10">
                          <a:solidFill>
                            <a:schemeClr val="bg1"/>
                          </a:solidFill>
                          <a:effectLst/>
                          <a:latin typeface="Arial" panose="020B0604020202020204" pitchFamily="34" charset="0"/>
                          <a:ea typeface="Arial" panose="020B0604020202020204" pitchFamily="34" charset="0"/>
                          <a:cs typeface="Arial" panose="020B0604020202020204" pitchFamily="34" charset="0"/>
                        </a:rPr>
                        <a:t>A</a:t>
                      </a:r>
                      <a:r>
                        <a:rPr lang="en-US" sz="1600" b="1">
                          <a:solidFill>
                            <a:schemeClr val="bg1"/>
                          </a:solidFill>
                          <a:effectLst/>
                          <a:latin typeface="Arial" panose="020B0604020202020204" pitchFamily="34" charset="0"/>
                          <a:ea typeface="Arial" panose="020B0604020202020204" pitchFamily="34" charset="0"/>
                          <a:cs typeface="Arial" panose="020B0604020202020204" pitchFamily="34" charset="0"/>
                        </a:rPr>
                        <a:t>D</a:t>
                      </a:r>
                      <a:endParaRPr lang="es-E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rPr>
                        <a:t>2013</a:t>
                      </a:r>
                      <a:endParaRPr lang="es-E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rPr>
                        <a:t>2014</a:t>
                      </a:r>
                      <a:endParaRPr lang="es-E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rPr>
                        <a:t>2015</a:t>
                      </a:r>
                      <a:endParaRPr lang="es-E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rPr>
                        <a:t>2016</a:t>
                      </a:r>
                      <a:endParaRPr lang="es-E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4586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1600" spc="-10">
                          <a:effectLst/>
                          <a:latin typeface="Arial" panose="020B0604020202020204" pitchFamily="34" charset="0"/>
                          <a:ea typeface="Arial" panose="020B0604020202020204" pitchFamily="34" charset="0"/>
                          <a:cs typeface="Arial" panose="020B0604020202020204" pitchFamily="34" charset="0"/>
                        </a:rPr>
                        <a:t>R</a:t>
                      </a:r>
                      <a:r>
                        <a:rPr lang="es-ES" sz="1600">
                          <a:effectLst/>
                          <a:latin typeface="Arial" panose="020B0604020202020204" pitchFamily="34" charset="0"/>
                          <a:ea typeface="Arial" panose="020B0604020202020204" pitchFamily="34" charset="0"/>
                          <a:cs typeface="Arial" panose="020B0604020202020204" pitchFamily="34" charset="0"/>
                        </a:rPr>
                        <a:t>obo</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d</a:t>
                      </a:r>
                      <a:r>
                        <a:rPr lang="es-ES" sz="1600">
                          <a:effectLst/>
                          <a:latin typeface="Arial" panose="020B0604020202020204" pitchFamily="34" charset="0"/>
                          <a:ea typeface="Arial" panose="020B0604020202020204" pitchFamily="34" charset="0"/>
                          <a:cs typeface="Arial" panose="020B0604020202020204" pitchFamily="34" charset="0"/>
                        </a:rPr>
                        <a:t>e</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m</a:t>
                      </a:r>
                      <a:r>
                        <a:rPr lang="es-ES" sz="1600">
                          <a:effectLst/>
                          <a:latin typeface="Arial" panose="020B0604020202020204" pitchFamily="34" charset="0"/>
                          <a:ea typeface="Arial" panose="020B0604020202020204" pitchFamily="34" charset="0"/>
                          <a:cs typeface="Arial" panose="020B0604020202020204" pitchFamily="34" charset="0"/>
                        </a:rPr>
                        <a:t>o</a:t>
                      </a:r>
                      <a:r>
                        <a:rPr lang="es-ES" sz="1600" spc="10">
                          <a:effectLst/>
                          <a:latin typeface="Arial" panose="020B0604020202020204" pitchFamily="34" charset="0"/>
                          <a:ea typeface="Arial" panose="020B0604020202020204" pitchFamily="34" charset="0"/>
                          <a:cs typeface="Arial" panose="020B0604020202020204" pitchFamily="34" charset="0"/>
                        </a:rPr>
                        <a:t>t</a:t>
                      </a:r>
                      <a:r>
                        <a:rPr lang="es-ES" sz="1600">
                          <a:effectLst/>
                          <a:latin typeface="Arial" panose="020B0604020202020204" pitchFamily="34" charset="0"/>
                          <a:ea typeface="Arial" panose="020B0604020202020204" pitchFamily="34" charset="0"/>
                          <a:cs typeface="Arial" panose="020B0604020202020204" pitchFamily="34" charset="0"/>
                        </a:rPr>
                        <a:t>o</a:t>
                      </a:r>
                      <a:r>
                        <a:rPr lang="es-ES" sz="1600" spc="-10">
                          <a:effectLst/>
                          <a:latin typeface="Arial" panose="020B0604020202020204" pitchFamily="34" charset="0"/>
                          <a:ea typeface="Arial" panose="020B0604020202020204" pitchFamily="34" charset="0"/>
                          <a:cs typeface="Arial" panose="020B0604020202020204" pitchFamily="34" charset="0"/>
                        </a:rPr>
                        <a:t>r</a:t>
                      </a:r>
                      <a:r>
                        <a:rPr lang="es-ES" sz="1600">
                          <a:effectLst/>
                          <a:latin typeface="Arial" panose="020B0604020202020204" pitchFamily="34" charset="0"/>
                          <a:ea typeface="Arial" panose="020B0604020202020204" pitchFamily="34" charset="0"/>
                          <a:cs typeface="Arial" panose="020B0604020202020204" pitchFamily="34" charset="0"/>
                        </a:rPr>
                        <a:t>es</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fu</a:t>
                      </a:r>
                      <a:r>
                        <a:rPr lang="es-ES" sz="1600" spc="20">
                          <a:effectLst/>
                          <a:latin typeface="Arial" panose="020B0604020202020204" pitchFamily="34" charset="0"/>
                          <a:ea typeface="Arial" panose="020B0604020202020204" pitchFamily="34" charset="0"/>
                          <a:cs typeface="Arial" panose="020B0604020202020204" pitchFamily="34" charset="0"/>
                        </a:rPr>
                        <a:t>e</a:t>
                      </a:r>
                      <a:r>
                        <a:rPr lang="es-ES" sz="1600" spc="-10">
                          <a:effectLst/>
                          <a:latin typeface="Arial" panose="020B0604020202020204" pitchFamily="34" charset="0"/>
                          <a:ea typeface="Arial" panose="020B0604020202020204" pitchFamily="34" charset="0"/>
                          <a:cs typeface="Arial" panose="020B0604020202020204" pitchFamily="34" charset="0"/>
                        </a:rPr>
                        <a:t>r</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d</a:t>
                      </a:r>
                      <a:r>
                        <a:rPr lang="es-ES" sz="1600">
                          <a:effectLst/>
                          <a:latin typeface="Arial" panose="020B0604020202020204" pitchFamily="34" charset="0"/>
                          <a:ea typeface="Arial" panose="020B0604020202020204" pitchFamily="34" charset="0"/>
                          <a:cs typeface="Arial" panose="020B0604020202020204" pitchFamily="34" charset="0"/>
                        </a:rPr>
                        <a:t>e</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a:effectLst/>
                          <a:latin typeface="Arial" panose="020B0604020202020204" pitchFamily="34" charset="0"/>
                          <a:ea typeface="Arial" panose="020B0604020202020204" pitchFamily="34" charset="0"/>
                          <a:cs typeface="Arial" panose="020B0604020202020204" pitchFamily="34" charset="0"/>
                        </a:rPr>
                        <a:t>bo</a:t>
                      </a:r>
                      <a:r>
                        <a:rPr lang="es-ES" sz="1600" spc="-10">
                          <a:effectLst/>
                          <a:latin typeface="Arial" panose="020B0604020202020204" pitchFamily="34" charset="0"/>
                          <a:ea typeface="Arial" panose="020B0604020202020204" pitchFamily="34" charset="0"/>
                          <a:cs typeface="Arial" panose="020B0604020202020204" pitchFamily="34" charset="0"/>
                        </a:rPr>
                        <a:t>rd</a:t>
                      </a:r>
                      <a:r>
                        <a:rPr lang="es-ES" sz="1600">
                          <a:effectLst/>
                          <a:latin typeface="Arial" panose="020B0604020202020204" pitchFamily="34" charset="0"/>
                          <a:ea typeface="Arial" panose="020B0604020202020204" pitchFamily="34" charset="0"/>
                          <a:cs typeface="Arial" panose="020B0604020202020204" pitchFamily="34" charset="0"/>
                        </a:rPr>
                        <a:t>a</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399</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dirty="0">
                          <a:effectLst/>
                          <a:latin typeface="Arial" panose="020B0604020202020204" pitchFamily="34" charset="0"/>
                          <a:ea typeface="Arial" panose="020B0604020202020204" pitchFamily="34" charset="0"/>
                          <a:cs typeface="Arial" panose="020B0604020202020204" pitchFamily="34" charset="0"/>
                        </a:rPr>
                        <a:t>240</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dirty="0">
                          <a:effectLst/>
                          <a:latin typeface="Arial" panose="020B0604020202020204" pitchFamily="34" charset="0"/>
                          <a:ea typeface="Arial" panose="020B0604020202020204" pitchFamily="34" charset="0"/>
                          <a:cs typeface="Arial" panose="020B0604020202020204" pitchFamily="34" charset="0"/>
                        </a:rPr>
                        <a:t>281</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303</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AEEF3"/>
                    </a:solidFill>
                  </a:tcPr>
                </a:tc>
                <a:extLst>
                  <a:ext uri="{0D108BD9-81ED-4DB2-BD59-A6C34878D82A}">
                    <a16:rowId xmlns:a16="http://schemas.microsoft.com/office/drawing/2014/main" val="10001"/>
                  </a:ext>
                </a:extLst>
              </a:tr>
              <a:tr h="4586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B</a:t>
                      </a:r>
                      <a:r>
                        <a:rPr lang="en-US" sz="1600" spc="-10">
                          <a:effectLst/>
                          <a:latin typeface="Arial" panose="020B0604020202020204" pitchFamily="34" charset="0"/>
                          <a:ea typeface="Arial" panose="020B0604020202020204" pitchFamily="34" charset="0"/>
                          <a:cs typeface="Arial" panose="020B0604020202020204" pitchFamily="34" charset="0"/>
                        </a:rPr>
                        <a:t>ú</a:t>
                      </a:r>
                      <a:r>
                        <a:rPr lang="en-US" sz="1600">
                          <a:effectLst/>
                          <a:latin typeface="Arial" panose="020B0604020202020204" pitchFamily="34" charset="0"/>
                          <a:ea typeface="Arial" panose="020B0604020202020204" pitchFamily="34" charset="0"/>
                          <a:cs typeface="Arial" panose="020B0604020202020204" pitchFamily="34" charset="0"/>
                        </a:rPr>
                        <a:t>sq</a:t>
                      </a:r>
                      <a:r>
                        <a:rPr lang="en-US" sz="1600" spc="-10">
                          <a:effectLst/>
                          <a:latin typeface="Arial" panose="020B0604020202020204" pitchFamily="34" charset="0"/>
                          <a:ea typeface="Arial" panose="020B0604020202020204" pitchFamily="34" charset="0"/>
                          <a:cs typeface="Arial" panose="020B0604020202020204" pitchFamily="34" charset="0"/>
                        </a:rPr>
                        <a:t>u</a:t>
                      </a:r>
                      <a:r>
                        <a:rPr lang="en-US" sz="1600" spc="20">
                          <a:effectLst/>
                          <a:latin typeface="Arial" panose="020B0604020202020204" pitchFamily="34" charset="0"/>
                          <a:ea typeface="Arial" panose="020B0604020202020204" pitchFamily="34" charset="0"/>
                          <a:cs typeface="Arial" panose="020B0604020202020204" pitchFamily="34" charset="0"/>
                        </a:rPr>
                        <a:t>e</a:t>
                      </a:r>
                      <a:r>
                        <a:rPr lang="en-US" sz="1600" spc="-10">
                          <a:effectLst/>
                          <a:latin typeface="Arial" panose="020B0604020202020204" pitchFamily="34" charset="0"/>
                          <a:ea typeface="Arial" panose="020B0604020202020204" pitchFamily="34" charset="0"/>
                          <a:cs typeface="Arial" panose="020B0604020202020204" pitchFamily="34" charset="0"/>
                        </a:rPr>
                        <a:t>d</a:t>
                      </a:r>
                      <a:r>
                        <a:rPr lang="en-US" sz="1600">
                          <a:effectLst/>
                          <a:latin typeface="Arial" panose="020B0604020202020204" pitchFamily="34" charset="0"/>
                          <a:ea typeface="Arial" panose="020B0604020202020204" pitchFamily="34" charset="0"/>
                          <a:cs typeface="Arial" panose="020B0604020202020204" pitchFamily="34" charset="0"/>
                        </a:rPr>
                        <a:t>a</a:t>
                      </a:r>
                      <a:r>
                        <a:rPr lang="en-US" sz="1600" spc="10">
                          <a:effectLst/>
                          <a:latin typeface="Arial" panose="020B0604020202020204" pitchFamily="34" charset="0"/>
                          <a:ea typeface="Arial" panose="020B0604020202020204" pitchFamily="34" charset="0"/>
                          <a:cs typeface="Arial" panose="020B0604020202020204" pitchFamily="34" charset="0"/>
                        </a:rPr>
                        <a:t> </a:t>
                      </a:r>
                      <a:r>
                        <a:rPr lang="en-US" sz="1600">
                          <a:effectLst/>
                          <a:latin typeface="Arial" panose="020B0604020202020204" pitchFamily="34" charset="0"/>
                          <a:ea typeface="Arial" panose="020B0604020202020204" pitchFamily="34" charset="0"/>
                          <a:cs typeface="Arial" panose="020B0604020202020204" pitchFamily="34" charset="0"/>
                        </a:rPr>
                        <a:t>y</a:t>
                      </a:r>
                      <a:r>
                        <a:rPr lang="en-US" sz="1600" spc="10">
                          <a:effectLst/>
                          <a:latin typeface="Arial" panose="020B0604020202020204" pitchFamily="34" charset="0"/>
                          <a:ea typeface="Arial" panose="020B0604020202020204" pitchFamily="34" charset="0"/>
                          <a:cs typeface="Arial" panose="020B0604020202020204" pitchFamily="34" charset="0"/>
                        </a:rPr>
                        <a:t> </a:t>
                      </a:r>
                      <a:r>
                        <a:rPr lang="en-US" sz="1600">
                          <a:effectLst/>
                          <a:latin typeface="Arial" panose="020B0604020202020204" pitchFamily="34" charset="0"/>
                          <a:ea typeface="Arial" panose="020B0604020202020204" pitchFamily="34" charset="0"/>
                          <a:cs typeface="Arial" panose="020B0604020202020204" pitchFamily="34" charset="0"/>
                        </a:rPr>
                        <a:t>salva</a:t>
                      </a:r>
                      <a:r>
                        <a:rPr lang="en-US" sz="1600" spc="-10">
                          <a:effectLst/>
                          <a:latin typeface="Arial" panose="020B0604020202020204" pitchFamily="34" charset="0"/>
                          <a:ea typeface="Arial" panose="020B0604020202020204" pitchFamily="34" charset="0"/>
                          <a:cs typeface="Arial" panose="020B0604020202020204" pitchFamily="34" charset="0"/>
                        </a:rPr>
                        <a:t>m</a:t>
                      </a:r>
                      <a:r>
                        <a:rPr lang="en-US" sz="1600">
                          <a:effectLst/>
                          <a:latin typeface="Arial" panose="020B0604020202020204" pitchFamily="34" charset="0"/>
                          <a:ea typeface="Arial" panose="020B0604020202020204" pitchFamily="34" charset="0"/>
                          <a:cs typeface="Arial" panose="020B0604020202020204" pitchFamily="34" charset="0"/>
                        </a:rPr>
                        <a:t>e</a:t>
                      </a:r>
                      <a:r>
                        <a:rPr lang="en-US" sz="1600" spc="-10">
                          <a:effectLst/>
                          <a:latin typeface="Arial" panose="020B0604020202020204" pitchFamily="34" charset="0"/>
                          <a:ea typeface="Arial" panose="020B0604020202020204" pitchFamily="34" charset="0"/>
                          <a:cs typeface="Arial" panose="020B0604020202020204" pitchFamily="34" charset="0"/>
                        </a:rPr>
                        <a:t>n</a:t>
                      </a:r>
                      <a:r>
                        <a:rPr lang="en-US" sz="1600" spc="10">
                          <a:effectLst/>
                          <a:latin typeface="Arial" panose="020B0604020202020204" pitchFamily="34" charset="0"/>
                          <a:ea typeface="Arial" panose="020B0604020202020204" pitchFamily="34" charset="0"/>
                          <a:cs typeface="Arial" panose="020B0604020202020204" pitchFamily="34" charset="0"/>
                        </a:rPr>
                        <a:t>t</a:t>
                      </a:r>
                      <a:r>
                        <a:rPr lang="en-US" sz="1600">
                          <a:effectLst/>
                          <a:latin typeface="Arial" panose="020B0604020202020204" pitchFamily="34" charset="0"/>
                          <a:ea typeface="Arial" panose="020B0604020202020204" pitchFamily="34" charset="0"/>
                          <a:cs typeface="Arial" panose="020B0604020202020204" pitchFamily="34" charset="0"/>
                        </a:rPr>
                        <a:t>o</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76</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61</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158</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84</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extLst>
                  <a:ext uri="{0D108BD9-81ED-4DB2-BD59-A6C34878D82A}">
                    <a16:rowId xmlns:a16="http://schemas.microsoft.com/office/drawing/2014/main" val="10002"/>
                  </a:ext>
                </a:extLst>
              </a:tr>
              <a:tr h="4586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1600">
                          <a:effectLst/>
                          <a:latin typeface="Arial" panose="020B0604020202020204" pitchFamily="34" charset="0"/>
                          <a:ea typeface="Arial" panose="020B0604020202020204" pitchFamily="34" charset="0"/>
                          <a:cs typeface="Arial" panose="020B0604020202020204" pitchFamily="34" charset="0"/>
                        </a:rPr>
                        <a:t>Pes</a:t>
                      </a:r>
                      <a:r>
                        <a:rPr lang="es-ES" sz="1600" spc="-10">
                          <a:effectLst/>
                          <a:latin typeface="Arial" panose="020B0604020202020204" pitchFamily="34" charset="0"/>
                          <a:ea typeface="Arial" panose="020B0604020202020204" pitchFamily="34" charset="0"/>
                          <a:cs typeface="Arial" panose="020B0604020202020204" pitchFamily="34" charset="0"/>
                        </a:rPr>
                        <a:t>c</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i</a:t>
                      </a:r>
                      <a:r>
                        <a:rPr lang="es-ES" sz="1600">
                          <a:effectLst/>
                          <a:latin typeface="Arial" panose="020B0604020202020204" pitchFamily="34" charset="0"/>
                          <a:ea typeface="Arial" panose="020B0604020202020204" pitchFamily="34" charset="0"/>
                          <a:cs typeface="Arial" panose="020B0604020202020204" pitchFamily="34" charset="0"/>
                        </a:rPr>
                        <a:t>l</a:t>
                      </a:r>
                      <a:r>
                        <a:rPr lang="es-ES" sz="1600" spc="10">
                          <a:effectLst/>
                          <a:latin typeface="Arial" panose="020B0604020202020204" pitchFamily="34" charset="0"/>
                          <a:ea typeface="Arial" panose="020B0604020202020204" pitchFamily="34" charset="0"/>
                          <a:cs typeface="Arial" panose="020B0604020202020204" pitchFamily="34" charset="0"/>
                        </a:rPr>
                        <a:t>í</a:t>
                      </a:r>
                      <a:r>
                        <a:rPr lang="es-ES" sz="1600" spc="-10">
                          <a:effectLst/>
                          <a:latin typeface="Arial" panose="020B0604020202020204" pitchFamily="34" charset="0"/>
                          <a:ea typeface="Arial" panose="020B0604020202020204" pitchFamily="34" charset="0"/>
                          <a:cs typeface="Arial" panose="020B0604020202020204" pitchFamily="34" charset="0"/>
                        </a:rPr>
                        <a:t>ci</a:t>
                      </a:r>
                      <a:r>
                        <a:rPr lang="es-ES" sz="1600" spc="10">
                          <a:effectLst/>
                          <a:latin typeface="Arial" panose="020B0604020202020204" pitchFamily="34" charset="0"/>
                          <a:ea typeface="Arial" panose="020B0604020202020204" pitchFamily="34" charset="0"/>
                          <a:cs typeface="Arial" panose="020B0604020202020204" pitchFamily="34" charset="0"/>
                        </a:rPr>
                        <a:t>t</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n</a:t>
                      </a:r>
                      <a:r>
                        <a:rPr lang="es-ES" sz="1600">
                          <a:effectLst/>
                          <a:latin typeface="Arial" panose="020B0604020202020204" pitchFamily="34" charset="0"/>
                          <a:ea typeface="Arial" panose="020B0604020202020204" pitchFamily="34" charset="0"/>
                          <a:cs typeface="Arial" panose="020B0604020202020204" pitchFamily="34" charset="0"/>
                        </a:rPr>
                        <a:t>o</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d</a:t>
                      </a:r>
                      <a:r>
                        <a:rPr lang="es-ES" sz="1600">
                          <a:effectLst/>
                          <a:latin typeface="Arial" panose="020B0604020202020204" pitchFamily="34" charset="0"/>
                          <a:ea typeface="Arial" panose="020B0604020202020204" pitchFamily="34" charset="0"/>
                          <a:cs typeface="Arial" panose="020B0604020202020204" pitchFamily="34" charset="0"/>
                        </a:rPr>
                        <a:t>e</a:t>
                      </a:r>
                      <a:r>
                        <a:rPr lang="es-ES" sz="1600" spc="-10">
                          <a:effectLst/>
                          <a:latin typeface="Arial" panose="020B0604020202020204" pitchFamily="34" charset="0"/>
                          <a:ea typeface="Arial" panose="020B0604020202020204" pitchFamily="34" charset="0"/>
                          <a:cs typeface="Arial" panose="020B0604020202020204" pitchFamily="34" charset="0"/>
                        </a:rPr>
                        <a:t>c</a:t>
                      </a:r>
                      <a:r>
                        <a:rPr lang="es-ES" sz="1600">
                          <a:effectLst/>
                          <a:latin typeface="Arial" panose="020B0604020202020204" pitchFamily="34" charset="0"/>
                          <a:ea typeface="Arial" panose="020B0604020202020204" pitchFamily="34" charset="0"/>
                          <a:cs typeface="Arial" panose="020B0604020202020204" pitchFamily="34" charset="0"/>
                        </a:rPr>
                        <a:t>l</a:t>
                      </a:r>
                      <a:r>
                        <a:rPr lang="es-ES" sz="1600" spc="2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r</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d</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n</a:t>
                      </a:r>
                      <a:r>
                        <a:rPr lang="es-ES" sz="1600">
                          <a:effectLst/>
                          <a:latin typeface="Arial" panose="020B0604020202020204" pitchFamily="34" charset="0"/>
                          <a:ea typeface="Arial" panose="020B0604020202020204" pitchFamily="34" charset="0"/>
                          <a:cs typeface="Arial" panose="020B0604020202020204" pitchFamily="34" charset="0"/>
                        </a:rPr>
                        <a:t>o</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r</a:t>
                      </a:r>
                      <a:r>
                        <a:rPr lang="es-ES" sz="1600">
                          <a:effectLst/>
                          <a:latin typeface="Arial" panose="020B0604020202020204" pitchFamily="34" charset="0"/>
                          <a:ea typeface="Arial" panose="020B0604020202020204" pitchFamily="34" charset="0"/>
                          <a:cs typeface="Arial" panose="020B0604020202020204" pitchFamily="34" charset="0"/>
                        </a:rPr>
                        <a:t>egl</a:t>
                      </a:r>
                      <a:r>
                        <a:rPr lang="es-ES" sz="1600" spc="2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m</a:t>
                      </a:r>
                      <a:r>
                        <a:rPr lang="es-ES" sz="1600" spc="20">
                          <a:effectLst/>
                          <a:latin typeface="Arial" panose="020B0604020202020204" pitchFamily="34" charset="0"/>
                          <a:ea typeface="Arial" panose="020B0604020202020204" pitchFamily="34" charset="0"/>
                          <a:cs typeface="Arial" panose="020B0604020202020204" pitchFamily="34" charset="0"/>
                        </a:rPr>
                        <a:t>e</a:t>
                      </a:r>
                      <a:r>
                        <a:rPr lang="es-ES" sz="1600" spc="-10">
                          <a:effectLst/>
                          <a:latin typeface="Arial" panose="020B0604020202020204" pitchFamily="34" charset="0"/>
                          <a:ea typeface="Arial" panose="020B0604020202020204" pitchFamily="34" charset="0"/>
                          <a:cs typeface="Arial" panose="020B0604020202020204" pitchFamily="34" charset="0"/>
                        </a:rPr>
                        <a:t>n</a:t>
                      </a:r>
                      <a:r>
                        <a:rPr lang="es-ES" sz="1600" spc="10">
                          <a:effectLst/>
                          <a:latin typeface="Arial" panose="020B0604020202020204" pitchFamily="34" charset="0"/>
                          <a:ea typeface="Arial" panose="020B0604020202020204" pitchFamily="34" charset="0"/>
                          <a:cs typeface="Arial" panose="020B0604020202020204" pitchFamily="34" charset="0"/>
                        </a:rPr>
                        <a:t>t</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d</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a:effectLst/>
                          <a:latin typeface="Arial" panose="020B0604020202020204" pitchFamily="34" charset="0"/>
                          <a:ea typeface="Arial" panose="020B0604020202020204" pitchFamily="34" charset="0"/>
                          <a:cs typeface="Arial" panose="020B0604020202020204" pitchFamily="34" charset="0"/>
                        </a:rPr>
                        <a:t>(</a:t>
                      </a:r>
                      <a:r>
                        <a:rPr lang="es-ES" sz="1600" spc="-10">
                          <a:effectLst/>
                          <a:latin typeface="Arial" panose="020B0604020202020204" pitchFamily="34" charset="0"/>
                          <a:ea typeface="Arial" panose="020B0604020202020204" pitchFamily="34" charset="0"/>
                          <a:cs typeface="Arial" panose="020B0604020202020204" pitchFamily="34" charset="0"/>
                        </a:rPr>
                        <a:t>c</a:t>
                      </a:r>
                      <a:r>
                        <a:rPr lang="es-ES" sz="1600">
                          <a:effectLst/>
                          <a:latin typeface="Arial" panose="020B0604020202020204" pitchFamily="34" charset="0"/>
                          <a:ea typeface="Arial" panose="020B0604020202020204" pitchFamily="34" charset="0"/>
                          <a:cs typeface="Arial" panose="020B0604020202020204" pitchFamily="34" charset="0"/>
                        </a:rPr>
                        <a:t>asos)</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19</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47</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31</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14</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extLst>
                  <a:ext uri="{0D108BD9-81ED-4DB2-BD59-A6C34878D82A}">
                    <a16:rowId xmlns:a16="http://schemas.microsoft.com/office/drawing/2014/main" val="10003"/>
                  </a:ext>
                </a:extLst>
              </a:tr>
              <a:tr h="4890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600" spc="-10">
                          <a:effectLst/>
                          <a:latin typeface="Arial" panose="020B0604020202020204" pitchFamily="34" charset="0"/>
                          <a:ea typeface="Arial" panose="020B0604020202020204" pitchFamily="34" charset="0"/>
                          <a:cs typeface="Arial" panose="020B0604020202020204" pitchFamily="34" charset="0"/>
                        </a:rPr>
                        <a:t>R</a:t>
                      </a:r>
                      <a:r>
                        <a:rPr lang="en-US" sz="1600">
                          <a:effectLst/>
                          <a:latin typeface="Arial" panose="020B0604020202020204" pitchFamily="34" charset="0"/>
                          <a:ea typeface="Arial" panose="020B0604020202020204" pitchFamily="34" charset="0"/>
                          <a:cs typeface="Arial" panose="020B0604020202020204" pitchFamily="34" charset="0"/>
                        </a:rPr>
                        <a:t>obo</a:t>
                      </a:r>
                      <a:r>
                        <a:rPr lang="en-US" sz="1600" spc="10">
                          <a:effectLst/>
                          <a:latin typeface="Arial" panose="020B0604020202020204" pitchFamily="34" charset="0"/>
                          <a:ea typeface="Arial" panose="020B0604020202020204" pitchFamily="34" charset="0"/>
                          <a:cs typeface="Arial" panose="020B0604020202020204" pitchFamily="34" charset="0"/>
                        </a:rPr>
                        <a:t> </a:t>
                      </a:r>
                      <a:r>
                        <a:rPr lang="en-US" sz="1600" spc="-10">
                          <a:effectLst/>
                          <a:latin typeface="Arial" panose="020B0604020202020204" pitchFamily="34" charset="0"/>
                          <a:ea typeface="Arial" panose="020B0604020202020204" pitchFamily="34" charset="0"/>
                          <a:cs typeface="Arial" panose="020B0604020202020204" pitchFamily="34" charset="0"/>
                        </a:rPr>
                        <a:t>d</a:t>
                      </a:r>
                      <a:r>
                        <a:rPr lang="en-US" sz="1600">
                          <a:effectLst/>
                          <a:latin typeface="Arial" panose="020B0604020202020204" pitchFamily="34" charset="0"/>
                          <a:ea typeface="Arial" panose="020B0604020202020204" pitchFamily="34" charset="0"/>
                          <a:cs typeface="Arial" panose="020B0604020202020204" pitchFamily="34" charset="0"/>
                        </a:rPr>
                        <a:t>e</a:t>
                      </a:r>
                      <a:r>
                        <a:rPr lang="en-US" sz="1600" spc="10">
                          <a:effectLst/>
                          <a:latin typeface="Arial" panose="020B0604020202020204" pitchFamily="34" charset="0"/>
                          <a:ea typeface="Arial" panose="020B0604020202020204" pitchFamily="34" charset="0"/>
                          <a:cs typeface="Arial" panose="020B0604020202020204" pitchFamily="34" charset="0"/>
                        </a:rPr>
                        <a:t> </a:t>
                      </a:r>
                      <a:r>
                        <a:rPr lang="en-US" sz="1600">
                          <a:effectLst/>
                          <a:latin typeface="Arial" panose="020B0604020202020204" pitchFamily="34" charset="0"/>
                          <a:ea typeface="Arial" panose="020B0604020202020204" pitchFamily="34" charset="0"/>
                          <a:cs typeface="Arial" panose="020B0604020202020204" pitchFamily="34" charset="0"/>
                        </a:rPr>
                        <a:t>e</a:t>
                      </a:r>
                      <a:r>
                        <a:rPr lang="en-US" sz="1600" spc="-10">
                          <a:effectLst/>
                          <a:latin typeface="Arial" panose="020B0604020202020204" pitchFamily="34" charset="0"/>
                          <a:ea typeface="Arial" panose="020B0604020202020204" pitchFamily="34" charset="0"/>
                          <a:cs typeface="Arial" panose="020B0604020202020204" pitchFamily="34" charset="0"/>
                        </a:rPr>
                        <a:t>m</a:t>
                      </a:r>
                      <a:r>
                        <a:rPr lang="en-US" sz="1600">
                          <a:effectLst/>
                          <a:latin typeface="Arial" panose="020B0604020202020204" pitchFamily="34" charset="0"/>
                          <a:ea typeface="Arial" panose="020B0604020202020204" pitchFamily="34" charset="0"/>
                          <a:cs typeface="Arial" panose="020B0604020202020204" pitchFamily="34" charset="0"/>
                        </a:rPr>
                        <a:t>ba</a:t>
                      </a:r>
                      <a:r>
                        <a:rPr lang="en-US" sz="1600" spc="10">
                          <a:effectLst/>
                          <a:latin typeface="Arial" panose="020B0604020202020204" pitchFamily="34" charset="0"/>
                          <a:ea typeface="Arial" panose="020B0604020202020204" pitchFamily="34" charset="0"/>
                          <a:cs typeface="Arial" panose="020B0604020202020204" pitchFamily="34" charset="0"/>
                        </a:rPr>
                        <a:t>r</a:t>
                      </a:r>
                      <a:r>
                        <a:rPr lang="en-US" sz="1600" spc="-10">
                          <a:effectLst/>
                          <a:latin typeface="Arial" panose="020B0604020202020204" pitchFamily="34" charset="0"/>
                          <a:ea typeface="Arial" panose="020B0604020202020204" pitchFamily="34" charset="0"/>
                          <a:cs typeface="Arial" panose="020B0604020202020204" pitchFamily="34" charset="0"/>
                        </a:rPr>
                        <a:t>c</a:t>
                      </a:r>
                      <a:r>
                        <a:rPr lang="en-US" sz="1600">
                          <a:effectLst/>
                          <a:latin typeface="Arial" panose="020B0604020202020204" pitchFamily="34" charset="0"/>
                          <a:ea typeface="Arial" panose="020B0604020202020204" pitchFamily="34" charset="0"/>
                          <a:cs typeface="Arial" panose="020B0604020202020204" pitchFamily="34" charset="0"/>
                        </a:rPr>
                        <a:t>a</a:t>
                      </a:r>
                      <a:r>
                        <a:rPr lang="en-US" sz="1600" spc="10">
                          <a:effectLst/>
                          <a:latin typeface="Arial" panose="020B0604020202020204" pitchFamily="34" charset="0"/>
                          <a:ea typeface="Arial" panose="020B0604020202020204" pitchFamily="34" charset="0"/>
                          <a:cs typeface="Arial" panose="020B0604020202020204" pitchFamily="34" charset="0"/>
                        </a:rPr>
                        <a:t>c</a:t>
                      </a:r>
                      <a:r>
                        <a:rPr lang="en-US" sz="1600" spc="-10">
                          <a:effectLst/>
                          <a:latin typeface="Arial" panose="020B0604020202020204" pitchFamily="34" charset="0"/>
                          <a:ea typeface="Arial" panose="020B0604020202020204" pitchFamily="34" charset="0"/>
                          <a:cs typeface="Arial" panose="020B0604020202020204" pitchFamily="34" charset="0"/>
                        </a:rPr>
                        <a:t>i</a:t>
                      </a:r>
                      <a:r>
                        <a:rPr lang="en-US" sz="1600">
                          <a:effectLst/>
                          <a:latin typeface="Arial" panose="020B0604020202020204" pitchFamily="34" charset="0"/>
                          <a:ea typeface="Arial" panose="020B0604020202020204" pitchFamily="34" charset="0"/>
                          <a:cs typeface="Arial" panose="020B0604020202020204" pitchFamily="34" charset="0"/>
                        </a:rPr>
                        <a:t>o</a:t>
                      </a:r>
                      <a:r>
                        <a:rPr lang="en-US" sz="1600" spc="-10">
                          <a:effectLst/>
                          <a:latin typeface="Arial" panose="020B0604020202020204" pitchFamily="34" charset="0"/>
                          <a:ea typeface="Arial" panose="020B0604020202020204" pitchFamily="34" charset="0"/>
                          <a:cs typeface="Arial" panose="020B0604020202020204" pitchFamily="34" charset="0"/>
                        </a:rPr>
                        <a:t>n</a:t>
                      </a:r>
                      <a:r>
                        <a:rPr lang="en-US" sz="1600">
                          <a:effectLst/>
                          <a:latin typeface="Arial" panose="020B0604020202020204" pitchFamily="34" charset="0"/>
                          <a:ea typeface="Arial" panose="020B0604020202020204" pitchFamily="34" charset="0"/>
                          <a:cs typeface="Arial" panose="020B0604020202020204" pitchFamily="34" charset="0"/>
                        </a:rPr>
                        <a:t>es</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29</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44</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42</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dirty="0">
                          <a:effectLst/>
                          <a:latin typeface="Arial" panose="020B0604020202020204" pitchFamily="34" charset="0"/>
                          <a:ea typeface="Arial" panose="020B0604020202020204" pitchFamily="34" charset="0"/>
                          <a:cs typeface="Arial" panose="020B0604020202020204" pitchFamily="34" charset="0"/>
                        </a:rPr>
                        <a:t>45</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extLst>
                  <a:ext uri="{0D108BD9-81ED-4DB2-BD59-A6C34878D82A}">
                    <a16:rowId xmlns:a16="http://schemas.microsoft.com/office/drawing/2014/main" val="10004"/>
                  </a:ext>
                </a:extLst>
              </a:tr>
              <a:tr h="31805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140970">
                        <a:lnSpc>
                          <a:spcPct val="150000"/>
                        </a:lnSpc>
                        <a:spcAft>
                          <a:spcPts val="0"/>
                        </a:spcAft>
                      </a:pPr>
                      <a:endParaRPr lang="es-ES" sz="1600" spc="10">
                        <a:effectLst/>
                        <a:latin typeface="Arial" panose="020B0604020202020204" pitchFamily="34" charset="0"/>
                        <a:ea typeface="Arial" panose="020B0604020202020204" pitchFamily="34" charset="0"/>
                        <a:cs typeface="Arial" panose="020B0604020202020204" pitchFamily="34" charset="0"/>
                      </a:endParaRPr>
                    </a:p>
                    <a:p>
                      <a:pPr marR="140970">
                        <a:lnSpc>
                          <a:spcPct val="150000"/>
                        </a:lnSpc>
                        <a:spcAft>
                          <a:spcPts val="0"/>
                        </a:spcAft>
                      </a:pPr>
                      <a:r>
                        <a:rPr lang="es-ES" sz="1600" spc="10">
                          <a:effectLst/>
                          <a:latin typeface="Arial" panose="020B0604020202020204" pitchFamily="34" charset="0"/>
                          <a:ea typeface="Arial" panose="020B0604020202020204" pitchFamily="34" charset="0"/>
                          <a:cs typeface="Arial" panose="020B0604020202020204" pitchFamily="34" charset="0"/>
                        </a:rPr>
                        <a:t>T</a:t>
                      </a:r>
                      <a:r>
                        <a:rPr lang="es-ES" sz="1600" spc="-10">
                          <a:effectLst/>
                          <a:latin typeface="Arial" panose="020B0604020202020204" pitchFamily="34" charset="0"/>
                          <a:ea typeface="Arial" panose="020B0604020202020204" pitchFamily="34" charset="0"/>
                          <a:cs typeface="Arial" panose="020B0604020202020204" pitchFamily="34" charset="0"/>
                        </a:rPr>
                        <a:t>r</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n</a:t>
                      </a:r>
                      <a:r>
                        <a:rPr lang="es-ES" sz="1600">
                          <a:effectLst/>
                          <a:latin typeface="Arial" panose="020B0604020202020204" pitchFamily="34" charset="0"/>
                          <a:ea typeface="Arial" panose="020B0604020202020204" pitchFamily="34" charset="0"/>
                          <a:cs typeface="Arial" panose="020B0604020202020204" pitchFamily="34" charset="0"/>
                        </a:rPr>
                        <a:t>spo</a:t>
                      </a:r>
                      <a:r>
                        <a:rPr lang="es-ES" sz="1600" spc="-10">
                          <a:effectLst/>
                          <a:latin typeface="Arial" panose="020B0604020202020204" pitchFamily="34" charset="0"/>
                          <a:ea typeface="Arial" panose="020B0604020202020204" pitchFamily="34" charset="0"/>
                          <a:cs typeface="Arial" panose="020B0604020202020204" pitchFamily="34" charset="0"/>
                        </a:rPr>
                        <a:t>r</a:t>
                      </a:r>
                      <a:r>
                        <a:rPr lang="es-ES" sz="1600" spc="10">
                          <a:effectLst/>
                          <a:latin typeface="Arial" panose="020B0604020202020204" pitchFamily="34" charset="0"/>
                          <a:ea typeface="Arial" panose="020B0604020202020204" pitchFamily="34" charset="0"/>
                          <a:cs typeface="Arial" panose="020B0604020202020204" pitchFamily="34" charset="0"/>
                        </a:rPr>
                        <a:t>t</a:t>
                      </a:r>
                      <a:r>
                        <a:rPr lang="es-ES" sz="1600">
                          <a:effectLst/>
                          <a:latin typeface="Arial" panose="020B0604020202020204" pitchFamily="34" charset="0"/>
                          <a:ea typeface="Arial" panose="020B0604020202020204" pitchFamily="34" charset="0"/>
                          <a:cs typeface="Arial" panose="020B0604020202020204" pitchFamily="34" charset="0"/>
                        </a:rPr>
                        <a:t>e</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a:effectLst/>
                          <a:latin typeface="Arial" panose="020B0604020202020204" pitchFamily="34" charset="0"/>
                          <a:ea typeface="Arial" panose="020B0604020202020204" pitchFamily="34" charset="0"/>
                          <a:cs typeface="Arial" panose="020B0604020202020204" pitchFamily="34" charset="0"/>
                        </a:rPr>
                        <a:t>y</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c</a:t>
                      </a:r>
                      <a:r>
                        <a:rPr lang="es-ES" sz="1600">
                          <a:effectLst/>
                          <a:latin typeface="Arial" panose="020B0604020202020204" pitchFamily="34" charset="0"/>
                          <a:ea typeface="Arial" panose="020B0604020202020204" pitchFamily="34" charset="0"/>
                          <a:cs typeface="Arial" panose="020B0604020202020204" pitchFamily="34" charset="0"/>
                        </a:rPr>
                        <a:t>o</a:t>
                      </a:r>
                      <a:r>
                        <a:rPr lang="es-ES" sz="1600" spc="-10">
                          <a:effectLst/>
                          <a:latin typeface="Arial" panose="020B0604020202020204" pitchFamily="34" charset="0"/>
                          <a:ea typeface="Arial" panose="020B0604020202020204" pitchFamily="34" charset="0"/>
                          <a:cs typeface="Arial" panose="020B0604020202020204" pitchFamily="34" charset="0"/>
                        </a:rPr>
                        <a:t>m</a:t>
                      </a:r>
                      <a:r>
                        <a:rPr lang="es-ES" sz="1600">
                          <a:effectLst/>
                          <a:latin typeface="Arial" panose="020B0604020202020204" pitchFamily="34" charset="0"/>
                          <a:ea typeface="Arial" panose="020B0604020202020204" pitchFamily="34" charset="0"/>
                          <a:cs typeface="Arial" panose="020B0604020202020204" pitchFamily="34" charset="0"/>
                        </a:rPr>
                        <a:t>e</a:t>
                      </a:r>
                      <a:r>
                        <a:rPr lang="es-ES" sz="1600" spc="10">
                          <a:effectLst/>
                          <a:latin typeface="Arial" panose="020B0604020202020204" pitchFamily="34" charset="0"/>
                          <a:ea typeface="Arial" panose="020B0604020202020204" pitchFamily="34" charset="0"/>
                          <a:cs typeface="Arial" panose="020B0604020202020204" pitchFamily="34" charset="0"/>
                        </a:rPr>
                        <a:t>r</a:t>
                      </a:r>
                      <a:r>
                        <a:rPr lang="es-ES" sz="1600" spc="-10">
                          <a:effectLst/>
                          <a:latin typeface="Arial" panose="020B0604020202020204" pitchFamily="34" charset="0"/>
                          <a:ea typeface="Arial" panose="020B0604020202020204" pitchFamily="34" charset="0"/>
                          <a:cs typeface="Arial" panose="020B0604020202020204" pitchFamily="34" charset="0"/>
                        </a:rPr>
                        <a:t>ci</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20">
                          <a:effectLst/>
                          <a:latin typeface="Arial" panose="020B0604020202020204" pitchFamily="34" charset="0"/>
                          <a:ea typeface="Arial" panose="020B0604020202020204" pitchFamily="34" charset="0"/>
                          <a:cs typeface="Arial" panose="020B0604020202020204" pitchFamily="34" charset="0"/>
                        </a:rPr>
                        <a:t>l</a:t>
                      </a:r>
                      <a:r>
                        <a:rPr lang="es-ES" sz="1600" spc="-10">
                          <a:effectLst/>
                          <a:latin typeface="Arial" panose="020B0604020202020204" pitchFamily="34" charset="0"/>
                          <a:ea typeface="Arial" panose="020B0604020202020204" pitchFamily="34" charset="0"/>
                          <a:cs typeface="Arial" panose="020B0604020202020204" pitchFamily="34" charset="0"/>
                        </a:rPr>
                        <a:t>iz</a:t>
                      </a:r>
                      <a:r>
                        <a:rPr lang="es-ES" sz="1600" spc="2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ci</a:t>
                      </a:r>
                      <a:r>
                        <a:rPr lang="es-ES" sz="1600" spc="20">
                          <a:effectLst/>
                          <a:latin typeface="Arial" panose="020B0604020202020204" pitchFamily="34" charset="0"/>
                          <a:ea typeface="Arial" panose="020B0604020202020204" pitchFamily="34" charset="0"/>
                          <a:cs typeface="Arial" panose="020B0604020202020204" pitchFamily="34" charset="0"/>
                        </a:rPr>
                        <a:t>ó</a:t>
                      </a:r>
                      <a:r>
                        <a:rPr lang="es-ES" sz="1600">
                          <a:effectLst/>
                          <a:latin typeface="Arial" panose="020B0604020202020204" pitchFamily="34" charset="0"/>
                          <a:ea typeface="Arial" panose="020B0604020202020204" pitchFamily="34" charset="0"/>
                          <a:cs typeface="Arial" panose="020B0604020202020204" pitchFamily="34" charset="0"/>
                        </a:rPr>
                        <a:t>n </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i</a:t>
                      </a:r>
                      <a:r>
                        <a:rPr lang="es-ES" sz="1600">
                          <a:effectLst/>
                          <a:latin typeface="Arial" panose="020B0604020202020204" pitchFamily="34" charset="0"/>
                          <a:ea typeface="Arial" panose="020B0604020202020204" pitchFamily="34" charset="0"/>
                          <a:cs typeface="Arial" panose="020B0604020202020204" pitchFamily="34" charset="0"/>
                        </a:rPr>
                        <a:t>l</a:t>
                      </a:r>
                      <a:r>
                        <a:rPr lang="es-ES" sz="1600" spc="10">
                          <a:effectLst/>
                          <a:latin typeface="Arial" panose="020B0604020202020204" pitchFamily="34" charset="0"/>
                          <a:ea typeface="Arial" panose="020B0604020202020204" pitchFamily="34" charset="0"/>
                          <a:cs typeface="Arial" panose="020B0604020202020204" pitchFamily="34" charset="0"/>
                        </a:rPr>
                        <a:t>í</a:t>
                      </a:r>
                      <a:r>
                        <a:rPr lang="es-ES" sz="1600" spc="-10">
                          <a:effectLst/>
                          <a:latin typeface="Arial" panose="020B0604020202020204" pitchFamily="34" charset="0"/>
                          <a:ea typeface="Arial" panose="020B0604020202020204" pitchFamily="34" charset="0"/>
                          <a:cs typeface="Arial" panose="020B0604020202020204" pitchFamily="34" charset="0"/>
                        </a:rPr>
                        <a:t>ci</a:t>
                      </a:r>
                      <a:r>
                        <a:rPr lang="es-ES" sz="1600" spc="10">
                          <a:effectLst/>
                          <a:latin typeface="Arial" panose="020B0604020202020204" pitchFamily="34" charset="0"/>
                          <a:ea typeface="Arial" panose="020B0604020202020204" pitchFamily="34" charset="0"/>
                          <a:cs typeface="Arial" panose="020B0604020202020204" pitchFamily="34" charset="0"/>
                        </a:rPr>
                        <a:t>t</a:t>
                      </a:r>
                      <a:r>
                        <a:rPr lang="es-ES" sz="1600">
                          <a:effectLst/>
                          <a:latin typeface="Arial" panose="020B0604020202020204" pitchFamily="34" charset="0"/>
                          <a:ea typeface="Arial" panose="020B0604020202020204" pitchFamily="34" charset="0"/>
                          <a:cs typeface="Arial" panose="020B0604020202020204" pitchFamily="34" charset="0"/>
                        </a:rPr>
                        <a:t>a</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d</a:t>
                      </a:r>
                      <a:r>
                        <a:rPr lang="es-ES" sz="1600">
                          <a:effectLst/>
                          <a:latin typeface="Arial" panose="020B0604020202020204" pitchFamily="34" charset="0"/>
                          <a:ea typeface="Arial" panose="020B0604020202020204" pitchFamily="34" charset="0"/>
                          <a:cs typeface="Arial" panose="020B0604020202020204" pitchFamily="34" charset="0"/>
                        </a:rPr>
                        <a:t>e</a:t>
                      </a:r>
                      <a:r>
                        <a:rPr lang="es-ES" sz="1600" spc="10">
                          <a:effectLst/>
                          <a:latin typeface="Arial" panose="020B0604020202020204" pitchFamily="34" charset="0"/>
                          <a:ea typeface="Arial" panose="020B0604020202020204" pitchFamily="34" charset="0"/>
                          <a:cs typeface="Arial" panose="020B0604020202020204" pitchFamily="34" charset="0"/>
                        </a:rPr>
                        <a:t> </a:t>
                      </a:r>
                      <a:r>
                        <a:rPr lang="es-ES" sz="1600" spc="-10">
                          <a:effectLst/>
                          <a:latin typeface="Arial" panose="020B0604020202020204" pitchFamily="34" charset="0"/>
                          <a:ea typeface="Arial" panose="020B0604020202020204" pitchFamily="34" charset="0"/>
                          <a:cs typeface="Arial" panose="020B0604020202020204" pitchFamily="34" charset="0"/>
                        </a:rPr>
                        <a:t>c</a:t>
                      </a:r>
                      <a:r>
                        <a:rPr lang="es-ES" sz="1600">
                          <a:effectLst/>
                          <a:latin typeface="Arial" panose="020B0604020202020204" pitchFamily="34" charset="0"/>
                          <a:ea typeface="Arial" panose="020B0604020202020204" pitchFamily="34" charset="0"/>
                          <a:cs typeface="Arial" panose="020B0604020202020204" pitchFamily="34" charset="0"/>
                        </a:rPr>
                        <a:t>o</a:t>
                      </a:r>
                      <a:r>
                        <a:rPr lang="es-ES" sz="1600" spc="-10">
                          <a:effectLst/>
                          <a:latin typeface="Arial" panose="020B0604020202020204" pitchFamily="34" charset="0"/>
                          <a:ea typeface="Arial" panose="020B0604020202020204" pitchFamily="34" charset="0"/>
                          <a:cs typeface="Arial" panose="020B0604020202020204" pitchFamily="34" charset="0"/>
                        </a:rPr>
                        <a:t>m</a:t>
                      </a:r>
                      <a:r>
                        <a:rPr lang="es-ES" sz="1600" spc="20">
                          <a:effectLst/>
                          <a:latin typeface="Arial" panose="020B0604020202020204" pitchFamily="34" charset="0"/>
                          <a:ea typeface="Arial" panose="020B0604020202020204" pitchFamily="34" charset="0"/>
                          <a:cs typeface="Arial" panose="020B0604020202020204" pitchFamily="34" charset="0"/>
                        </a:rPr>
                        <a:t>b</a:t>
                      </a:r>
                      <a:r>
                        <a:rPr lang="es-ES" sz="1600" spc="-10">
                          <a:effectLst/>
                          <a:latin typeface="Arial" panose="020B0604020202020204" pitchFamily="34" charset="0"/>
                          <a:ea typeface="Arial" panose="020B0604020202020204" pitchFamily="34" charset="0"/>
                          <a:cs typeface="Arial" panose="020B0604020202020204" pitchFamily="34" charset="0"/>
                        </a:rPr>
                        <a:t>u</a:t>
                      </a:r>
                      <a:r>
                        <a:rPr lang="es-ES" sz="1600">
                          <a:effectLst/>
                          <a:latin typeface="Arial" panose="020B0604020202020204" pitchFamily="34" charset="0"/>
                          <a:ea typeface="Arial" panose="020B0604020202020204" pitchFamily="34" charset="0"/>
                          <a:cs typeface="Arial" panose="020B0604020202020204" pitchFamily="34" charset="0"/>
                        </a:rPr>
                        <a:t>s</a:t>
                      </a:r>
                      <a:r>
                        <a:rPr lang="es-ES" sz="1600" spc="10">
                          <a:effectLst/>
                          <a:latin typeface="Arial" panose="020B0604020202020204" pitchFamily="34" charset="0"/>
                          <a:ea typeface="Arial" panose="020B0604020202020204" pitchFamily="34" charset="0"/>
                          <a:cs typeface="Arial" panose="020B0604020202020204" pitchFamily="34" charset="0"/>
                        </a:rPr>
                        <a:t>t</a:t>
                      </a:r>
                      <a:r>
                        <a:rPr lang="es-ES" sz="1600" spc="-10">
                          <a:effectLst/>
                          <a:latin typeface="Arial" panose="020B0604020202020204" pitchFamily="34" charset="0"/>
                          <a:ea typeface="Arial" panose="020B0604020202020204" pitchFamily="34" charset="0"/>
                          <a:cs typeface="Arial" panose="020B0604020202020204" pitchFamily="34" charset="0"/>
                        </a:rPr>
                        <a:t>i</a:t>
                      </a:r>
                      <a:r>
                        <a:rPr lang="es-ES" sz="1600">
                          <a:effectLst/>
                          <a:latin typeface="Arial" panose="020B0604020202020204" pitchFamily="34" charset="0"/>
                          <a:ea typeface="Arial" panose="020B0604020202020204" pitchFamily="34" charset="0"/>
                          <a:cs typeface="Arial" panose="020B0604020202020204" pitchFamily="34" charset="0"/>
                        </a:rPr>
                        <a:t>bles (gal)</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1600">
                          <a:effectLst/>
                          <a:latin typeface="Arial" panose="020B0604020202020204" pitchFamily="34" charset="0"/>
                          <a:ea typeface="Times New Roman" panose="02020603050405020304" pitchFamily="18" charset="0"/>
                          <a:cs typeface="Arial" panose="020B0604020202020204" pitchFamily="34" charset="0"/>
                        </a:rPr>
                        <a:t> </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22</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405</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26</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898</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38</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331</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 </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2</a:t>
                      </a:r>
                      <a:r>
                        <a:rPr lang="en-US" sz="1600" spc="5">
                          <a:effectLst/>
                          <a:latin typeface="Arial" panose="020B0604020202020204" pitchFamily="34" charset="0"/>
                          <a:ea typeface="Arial" panose="020B0604020202020204" pitchFamily="34" charset="0"/>
                          <a:cs typeface="Arial" panose="020B0604020202020204" pitchFamily="34" charset="0"/>
                        </a:rPr>
                        <a:t>4</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213</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extLst>
                  <a:ext uri="{0D108BD9-81ED-4DB2-BD59-A6C34878D82A}">
                    <a16:rowId xmlns:a16="http://schemas.microsoft.com/office/drawing/2014/main" val="10005"/>
                  </a:ext>
                </a:extLst>
              </a:tr>
              <a:tr h="4586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600" spc="-10">
                          <a:effectLst/>
                          <a:latin typeface="Arial" panose="020B0604020202020204" pitchFamily="34" charset="0"/>
                          <a:ea typeface="Arial" panose="020B0604020202020204" pitchFamily="34" charset="0"/>
                          <a:cs typeface="Arial" panose="020B0604020202020204" pitchFamily="34" charset="0"/>
                        </a:rPr>
                        <a:t>R</a:t>
                      </a:r>
                      <a:r>
                        <a:rPr lang="en-US" sz="1600">
                          <a:effectLst/>
                          <a:latin typeface="Arial" panose="020B0604020202020204" pitchFamily="34" charset="0"/>
                          <a:ea typeface="Arial" panose="020B0604020202020204" pitchFamily="34" charset="0"/>
                          <a:cs typeface="Arial" panose="020B0604020202020204" pitchFamily="34" charset="0"/>
                        </a:rPr>
                        <a:t>obo</a:t>
                      </a:r>
                      <a:r>
                        <a:rPr lang="en-US" sz="1600" spc="10">
                          <a:effectLst/>
                          <a:latin typeface="Arial" panose="020B0604020202020204" pitchFamily="34" charset="0"/>
                          <a:ea typeface="Arial" panose="020B0604020202020204" pitchFamily="34" charset="0"/>
                          <a:cs typeface="Arial" panose="020B0604020202020204" pitchFamily="34" charset="0"/>
                        </a:rPr>
                        <a:t> </a:t>
                      </a:r>
                      <a:r>
                        <a:rPr lang="en-US" sz="1600" spc="-10">
                          <a:effectLst/>
                          <a:latin typeface="Arial" panose="020B0604020202020204" pitchFamily="34" charset="0"/>
                          <a:ea typeface="Arial" panose="020B0604020202020204" pitchFamily="34" charset="0"/>
                          <a:cs typeface="Arial" panose="020B0604020202020204" pitchFamily="34" charset="0"/>
                        </a:rPr>
                        <a:t>d</a:t>
                      </a:r>
                      <a:r>
                        <a:rPr lang="en-US" sz="1600">
                          <a:effectLst/>
                          <a:latin typeface="Arial" panose="020B0604020202020204" pitchFamily="34" charset="0"/>
                          <a:ea typeface="Arial" panose="020B0604020202020204" pitchFamily="34" charset="0"/>
                          <a:cs typeface="Arial" panose="020B0604020202020204" pitchFamily="34" charset="0"/>
                        </a:rPr>
                        <a:t>e</a:t>
                      </a:r>
                      <a:r>
                        <a:rPr lang="en-US" sz="1600" spc="10">
                          <a:effectLst/>
                          <a:latin typeface="Arial" panose="020B0604020202020204" pitchFamily="34" charset="0"/>
                          <a:ea typeface="Arial" panose="020B0604020202020204" pitchFamily="34" charset="0"/>
                          <a:cs typeface="Arial" panose="020B0604020202020204" pitchFamily="34" charset="0"/>
                        </a:rPr>
                        <a:t> </a:t>
                      </a:r>
                      <a:r>
                        <a:rPr lang="en-US" sz="1600" spc="-10">
                          <a:effectLst/>
                          <a:latin typeface="Arial" panose="020B0604020202020204" pitchFamily="34" charset="0"/>
                          <a:ea typeface="Arial" panose="020B0604020202020204" pitchFamily="34" charset="0"/>
                          <a:cs typeface="Arial" panose="020B0604020202020204" pitchFamily="34" charset="0"/>
                        </a:rPr>
                        <a:t>c</a:t>
                      </a:r>
                      <a:r>
                        <a:rPr lang="en-US" sz="1600">
                          <a:effectLst/>
                          <a:latin typeface="Arial" panose="020B0604020202020204" pitchFamily="34" charset="0"/>
                          <a:ea typeface="Arial" panose="020B0604020202020204" pitchFamily="34" charset="0"/>
                          <a:cs typeface="Arial" panose="020B0604020202020204" pitchFamily="34" charset="0"/>
                        </a:rPr>
                        <a:t>a</a:t>
                      </a:r>
                      <a:r>
                        <a:rPr lang="en-US" sz="1600" spc="-10">
                          <a:effectLst/>
                          <a:latin typeface="Arial" panose="020B0604020202020204" pitchFamily="34" charset="0"/>
                          <a:ea typeface="Arial" panose="020B0604020202020204" pitchFamily="34" charset="0"/>
                          <a:cs typeface="Arial" panose="020B0604020202020204" pitchFamily="34" charset="0"/>
                        </a:rPr>
                        <a:t>m</a:t>
                      </a:r>
                      <a:r>
                        <a:rPr lang="en-US" sz="1600" spc="20">
                          <a:effectLst/>
                          <a:latin typeface="Arial" panose="020B0604020202020204" pitchFamily="34" charset="0"/>
                          <a:ea typeface="Arial" panose="020B0604020202020204" pitchFamily="34" charset="0"/>
                          <a:cs typeface="Arial" panose="020B0604020202020204" pitchFamily="34" charset="0"/>
                        </a:rPr>
                        <a:t>a</a:t>
                      </a:r>
                      <a:r>
                        <a:rPr lang="en-US" sz="1600" spc="-10">
                          <a:effectLst/>
                          <a:latin typeface="Arial" panose="020B0604020202020204" pitchFamily="34" charset="0"/>
                          <a:ea typeface="Arial" panose="020B0604020202020204" pitchFamily="34" charset="0"/>
                          <a:cs typeface="Arial" panose="020B0604020202020204" pitchFamily="34" charset="0"/>
                        </a:rPr>
                        <a:t>r</a:t>
                      </a:r>
                      <a:r>
                        <a:rPr lang="en-US" sz="1600">
                          <a:effectLst/>
                          <a:latin typeface="Arial" panose="020B0604020202020204" pitchFamily="34" charset="0"/>
                          <a:ea typeface="Arial" panose="020B0604020202020204" pitchFamily="34" charset="0"/>
                          <a:cs typeface="Arial" panose="020B0604020202020204" pitchFamily="34" charset="0"/>
                        </a:rPr>
                        <a:t>o</a:t>
                      </a:r>
                      <a:r>
                        <a:rPr lang="en-US" sz="1600" spc="-10">
                          <a:effectLst/>
                          <a:latin typeface="Arial" panose="020B0604020202020204" pitchFamily="34" charset="0"/>
                          <a:ea typeface="Arial" panose="020B0604020202020204" pitchFamily="34" charset="0"/>
                          <a:cs typeface="Arial" panose="020B0604020202020204" pitchFamily="34" charset="0"/>
                        </a:rPr>
                        <a:t>n</a:t>
                      </a:r>
                      <a:r>
                        <a:rPr lang="en-US" sz="1600" spc="20">
                          <a:effectLst/>
                          <a:latin typeface="Arial" panose="020B0604020202020204" pitchFamily="34" charset="0"/>
                          <a:ea typeface="Arial" panose="020B0604020202020204" pitchFamily="34" charset="0"/>
                          <a:cs typeface="Arial" panose="020B0604020202020204" pitchFamily="34" charset="0"/>
                        </a:rPr>
                        <a:t>e</a:t>
                      </a:r>
                      <a:r>
                        <a:rPr lang="en-US" sz="1600" spc="-10">
                          <a:effectLst/>
                          <a:latin typeface="Arial" panose="020B0604020202020204" pitchFamily="34" charset="0"/>
                          <a:ea typeface="Arial" panose="020B0604020202020204" pitchFamily="34" charset="0"/>
                          <a:cs typeface="Arial" panose="020B0604020202020204" pitchFamily="34" charset="0"/>
                        </a:rPr>
                        <a:t>r</a:t>
                      </a:r>
                      <a:r>
                        <a:rPr lang="en-US" sz="1600">
                          <a:effectLst/>
                          <a:latin typeface="Arial" panose="020B0604020202020204" pitchFamily="34" charset="0"/>
                          <a:ea typeface="Arial" panose="020B0604020202020204" pitchFamily="34" charset="0"/>
                          <a:cs typeface="Arial" panose="020B0604020202020204" pitchFamily="34" charset="0"/>
                        </a:rPr>
                        <a:t>as</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10</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11</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127635"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3</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120650"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extLst>
                  <a:ext uri="{0D108BD9-81ED-4DB2-BD59-A6C34878D82A}">
                    <a16:rowId xmlns:a16="http://schemas.microsoft.com/office/drawing/2014/main" val="10006"/>
                  </a:ext>
                </a:extLst>
              </a:tr>
              <a:tr h="4586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1600" spc="10">
                          <a:effectLst/>
                          <a:latin typeface="Arial" panose="020B0604020202020204" pitchFamily="34" charset="0"/>
                          <a:ea typeface="Arial" panose="020B0604020202020204" pitchFamily="34" charset="0"/>
                          <a:cs typeface="Arial" panose="020B0604020202020204" pitchFamily="34" charset="0"/>
                        </a:rPr>
                        <a:t>T</a:t>
                      </a:r>
                      <a:r>
                        <a:rPr lang="en-US" sz="1600" spc="-10">
                          <a:effectLst/>
                          <a:latin typeface="Arial" panose="020B0604020202020204" pitchFamily="34" charset="0"/>
                          <a:ea typeface="Arial" panose="020B0604020202020204" pitchFamily="34" charset="0"/>
                          <a:cs typeface="Arial" panose="020B0604020202020204" pitchFamily="34" charset="0"/>
                        </a:rPr>
                        <a:t>r</a:t>
                      </a:r>
                      <a:r>
                        <a:rPr lang="en-US" sz="1600">
                          <a:effectLst/>
                          <a:latin typeface="Arial" panose="020B0604020202020204" pitchFamily="34" charset="0"/>
                          <a:ea typeface="Arial" panose="020B0604020202020204" pitchFamily="34" charset="0"/>
                          <a:cs typeface="Arial" panose="020B0604020202020204" pitchFamily="34" charset="0"/>
                        </a:rPr>
                        <a:t>á</a:t>
                      </a:r>
                      <a:r>
                        <a:rPr lang="en-US" sz="1600" spc="-10">
                          <a:effectLst/>
                          <a:latin typeface="Arial" panose="020B0604020202020204" pitchFamily="34" charset="0"/>
                          <a:ea typeface="Arial" panose="020B0604020202020204" pitchFamily="34" charset="0"/>
                          <a:cs typeface="Arial" panose="020B0604020202020204" pitchFamily="34" charset="0"/>
                        </a:rPr>
                        <a:t>fic</a:t>
                      </a:r>
                      <a:r>
                        <a:rPr lang="en-US" sz="1600">
                          <a:effectLst/>
                          <a:latin typeface="Arial" panose="020B0604020202020204" pitchFamily="34" charset="0"/>
                          <a:ea typeface="Arial" panose="020B0604020202020204" pitchFamily="34" charset="0"/>
                          <a:cs typeface="Arial" panose="020B0604020202020204" pitchFamily="34" charset="0"/>
                        </a:rPr>
                        <a:t>o</a:t>
                      </a:r>
                      <a:r>
                        <a:rPr lang="en-US" sz="1600" spc="10">
                          <a:effectLst/>
                          <a:latin typeface="Arial" panose="020B0604020202020204" pitchFamily="34" charset="0"/>
                          <a:ea typeface="Arial" panose="020B0604020202020204" pitchFamily="34" charset="0"/>
                          <a:cs typeface="Arial" panose="020B0604020202020204" pitchFamily="34" charset="0"/>
                        </a:rPr>
                        <a:t> d</a:t>
                      </a:r>
                      <a:r>
                        <a:rPr lang="en-US" sz="1600">
                          <a:effectLst/>
                          <a:latin typeface="Arial" panose="020B0604020202020204" pitchFamily="34" charset="0"/>
                          <a:ea typeface="Arial" panose="020B0604020202020204" pitchFamily="34" charset="0"/>
                          <a:cs typeface="Arial" panose="020B0604020202020204" pitchFamily="34" charset="0"/>
                        </a:rPr>
                        <a:t>e</a:t>
                      </a:r>
                      <a:r>
                        <a:rPr lang="en-US" sz="1600" spc="10">
                          <a:effectLst/>
                          <a:latin typeface="Arial" panose="020B0604020202020204" pitchFamily="34" charset="0"/>
                          <a:ea typeface="Arial" panose="020B0604020202020204" pitchFamily="34" charset="0"/>
                          <a:cs typeface="Arial" panose="020B0604020202020204" pitchFamily="34" charset="0"/>
                        </a:rPr>
                        <a:t> </a:t>
                      </a:r>
                      <a:r>
                        <a:rPr lang="en-US" sz="1600" spc="-10">
                          <a:effectLst/>
                          <a:latin typeface="Arial" panose="020B0604020202020204" pitchFamily="34" charset="0"/>
                          <a:ea typeface="Arial" panose="020B0604020202020204" pitchFamily="34" charset="0"/>
                          <a:cs typeface="Arial" panose="020B0604020202020204" pitchFamily="34" charset="0"/>
                        </a:rPr>
                        <a:t>dr</a:t>
                      </a:r>
                      <a:r>
                        <a:rPr lang="en-US" sz="1600">
                          <a:effectLst/>
                          <a:latin typeface="Arial" panose="020B0604020202020204" pitchFamily="34" charset="0"/>
                          <a:ea typeface="Arial" panose="020B0604020202020204" pitchFamily="34" charset="0"/>
                          <a:cs typeface="Arial" panose="020B0604020202020204" pitchFamily="34" charset="0"/>
                        </a:rPr>
                        <a:t>ogas</a:t>
                      </a:r>
                      <a:r>
                        <a:rPr lang="en-US" sz="1600" spc="20">
                          <a:effectLst/>
                          <a:latin typeface="Arial" panose="020B0604020202020204" pitchFamily="34" charset="0"/>
                          <a:ea typeface="Arial" panose="020B0604020202020204" pitchFamily="34" charset="0"/>
                          <a:cs typeface="Arial" panose="020B0604020202020204" pitchFamily="34" charset="0"/>
                        </a:rPr>
                        <a:t> </a:t>
                      </a:r>
                      <a:r>
                        <a:rPr lang="en-US" sz="1600">
                          <a:effectLst/>
                          <a:latin typeface="Arial" panose="020B0604020202020204" pitchFamily="34" charset="0"/>
                          <a:ea typeface="Arial" panose="020B0604020202020204" pitchFamily="34" charset="0"/>
                          <a:cs typeface="Arial" panose="020B0604020202020204" pitchFamily="34" charset="0"/>
                        </a:rPr>
                        <a:t>(kg</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4</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264</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5</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895</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13</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163</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a:t>
                      </a:r>
                      <a:r>
                        <a:rPr lang="en-US" sz="1600" spc="5">
                          <a:effectLst/>
                          <a:latin typeface="Arial" panose="020B0604020202020204" pitchFamily="34" charset="0"/>
                          <a:ea typeface="Arial" panose="020B0604020202020204" pitchFamily="34" charset="0"/>
                          <a:cs typeface="Arial" panose="020B0604020202020204" pitchFamily="34" charset="0"/>
                        </a:rPr>
                        <a:t>4</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674</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solidFill>
                      <a:srgbClr val="DAEEF3"/>
                    </a:solidFill>
                  </a:tcPr>
                </a:tc>
                <a:extLst>
                  <a:ext uri="{0D108BD9-81ED-4DB2-BD59-A6C34878D82A}">
                    <a16:rowId xmlns:a16="http://schemas.microsoft.com/office/drawing/2014/main" val="10007"/>
                  </a:ext>
                </a:extLst>
              </a:tr>
              <a:tr h="4586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1600" spc="10" dirty="0">
                          <a:effectLst/>
                          <a:latin typeface="Arial" panose="020B0604020202020204" pitchFamily="34" charset="0"/>
                          <a:ea typeface="Arial" panose="020B0604020202020204" pitchFamily="34" charset="0"/>
                          <a:cs typeface="Arial" panose="020B0604020202020204" pitchFamily="34" charset="0"/>
                        </a:rPr>
                        <a:t>T</a:t>
                      </a:r>
                      <a:r>
                        <a:rPr lang="es-ES" sz="1600" spc="-10" dirty="0">
                          <a:effectLst/>
                          <a:latin typeface="Arial" panose="020B0604020202020204" pitchFamily="34" charset="0"/>
                          <a:ea typeface="Arial" panose="020B0604020202020204" pitchFamily="34" charset="0"/>
                          <a:cs typeface="Arial" panose="020B0604020202020204" pitchFamily="34" charset="0"/>
                        </a:rPr>
                        <a:t>r</a:t>
                      </a:r>
                      <a:r>
                        <a:rPr lang="es-ES" sz="1600" dirty="0">
                          <a:effectLst/>
                          <a:latin typeface="Arial" panose="020B0604020202020204" pitchFamily="34" charset="0"/>
                          <a:ea typeface="Arial" panose="020B0604020202020204" pitchFamily="34" charset="0"/>
                          <a:cs typeface="Arial" panose="020B0604020202020204" pitchFamily="34" charset="0"/>
                        </a:rPr>
                        <a:t>á</a:t>
                      </a:r>
                      <a:r>
                        <a:rPr lang="es-ES" sz="1600" spc="-10" dirty="0">
                          <a:effectLst/>
                          <a:latin typeface="Arial" panose="020B0604020202020204" pitchFamily="34" charset="0"/>
                          <a:ea typeface="Arial" panose="020B0604020202020204" pitchFamily="34" charset="0"/>
                          <a:cs typeface="Arial" panose="020B0604020202020204" pitchFamily="34" charset="0"/>
                        </a:rPr>
                        <a:t>fic</a:t>
                      </a:r>
                      <a:r>
                        <a:rPr lang="es-ES" sz="1600" dirty="0">
                          <a:effectLst/>
                          <a:latin typeface="Arial" panose="020B0604020202020204" pitchFamily="34" charset="0"/>
                          <a:ea typeface="Arial" panose="020B0604020202020204" pitchFamily="34" charset="0"/>
                          <a:cs typeface="Arial" panose="020B0604020202020204" pitchFamily="34" charset="0"/>
                        </a:rPr>
                        <a:t>o</a:t>
                      </a:r>
                      <a:r>
                        <a:rPr lang="es-ES" sz="1600" spc="10" dirty="0">
                          <a:effectLst/>
                          <a:latin typeface="Arial" panose="020B0604020202020204" pitchFamily="34" charset="0"/>
                          <a:ea typeface="Arial" panose="020B0604020202020204" pitchFamily="34" charset="0"/>
                          <a:cs typeface="Arial" panose="020B0604020202020204" pitchFamily="34" charset="0"/>
                        </a:rPr>
                        <a:t> i</a:t>
                      </a:r>
                      <a:r>
                        <a:rPr lang="es-ES" sz="1600" dirty="0">
                          <a:effectLst/>
                          <a:latin typeface="Arial" panose="020B0604020202020204" pitchFamily="34" charset="0"/>
                          <a:ea typeface="Arial" panose="020B0604020202020204" pitchFamily="34" charset="0"/>
                          <a:cs typeface="Arial" panose="020B0604020202020204" pitchFamily="34" charset="0"/>
                        </a:rPr>
                        <a:t>legal</a:t>
                      </a:r>
                      <a:r>
                        <a:rPr lang="es-ES" sz="1600" spc="10" dirty="0">
                          <a:effectLst/>
                          <a:latin typeface="Arial" panose="020B0604020202020204" pitchFamily="34" charset="0"/>
                          <a:ea typeface="Arial" panose="020B0604020202020204" pitchFamily="34" charset="0"/>
                          <a:cs typeface="Arial" panose="020B0604020202020204" pitchFamily="34" charset="0"/>
                        </a:rPr>
                        <a:t> </a:t>
                      </a:r>
                      <a:r>
                        <a:rPr lang="es-ES" sz="1600" spc="-10" dirty="0">
                          <a:effectLst/>
                          <a:latin typeface="Arial" panose="020B0604020202020204" pitchFamily="34" charset="0"/>
                          <a:ea typeface="Arial" panose="020B0604020202020204" pitchFamily="34" charset="0"/>
                          <a:cs typeface="Arial" panose="020B0604020202020204" pitchFamily="34" charset="0"/>
                        </a:rPr>
                        <a:t>d</a:t>
                      </a:r>
                      <a:r>
                        <a:rPr lang="es-ES" sz="1600" dirty="0">
                          <a:effectLst/>
                          <a:latin typeface="Arial" panose="020B0604020202020204" pitchFamily="34" charset="0"/>
                          <a:ea typeface="Arial" panose="020B0604020202020204" pitchFamily="34" charset="0"/>
                          <a:cs typeface="Arial" panose="020B0604020202020204" pitchFamily="34" charset="0"/>
                        </a:rPr>
                        <a:t>e</a:t>
                      </a:r>
                      <a:r>
                        <a:rPr lang="es-ES" sz="1600" spc="10" dirty="0">
                          <a:effectLst/>
                          <a:latin typeface="Arial" panose="020B0604020202020204" pitchFamily="34" charset="0"/>
                          <a:ea typeface="Arial" panose="020B0604020202020204" pitchFamily="34" charset="0"/>
                          <a:cs typeface="Arial" panose="020B0604020202020204" pitchFamily="34" charset="0"/>
                        </a:rPr>
                        <a:t> </a:t>
                      </a:r>
                      <a:r>
                        <a:rPr lang="es-ES" sz="1600" spc="-10" dirty="0">
                          <a:effectLst/>
                          <a:latin typeface="Arial" panose="020B0604020202020204" pitchFamily="34" charset="0"/>
                          <a:ea typeface="Arial" panose="020B0604020202020204" pitchFamily="34" charset="0"/>
                          <a:cs typeface="Arial" panose="020B0604020202020204" pitchFamily="34" charset="0"/>
                        </a:rPr>
                        <a:t>m</a:t>
                      </a:r>
                      <a:r>
                        <a:rPr lang="es-ES" sz="1600" dirty="0">
                          <a:effectLst/>
                          <a:latin typeface="Arial" panose="020B0604020202020204" pitchFamily="34" charset="0"/>
                          <a:ea typeface="Arial" panose="020B0604020202020204" pitchFamily="34" charset="0"/>
                          <a:cs typeface="Arial" panose="020B0604020202020204" pitchFamily="34" charset="0"/>
                        </a:rPr>
                        <a:t>e</a:t>
                      </a:r>
                      <a:r>
                        <a:rPr lang="es-ES" sz="1600" spc="10" dirty="0">
                          <a:effectLst/>
                          <a:latin typeface="Arial" panose="020B0604020202020204" pitchFamily="34" charset="0"/>
                          <a:ea typeface="Arial" panose="020B0604020202020204" pitchFamily="34" charset="0"/>
                          <a:cs typeface="Arial" panose="020B0604020202020204" pitchFamily="34" charset="0"/>
                        </a:rPr>
                        <a:t>r</a:t>
                      </a:r>
                      <a:r>
                        <a:rPr lang="es-ES" sz="1600" spc="-10" dirty="0">
                          <a:effectLst/>
                          <a:latin typeface="Arial" panose="020B0604020202020204" pitchFamily="34" charset="0"/>
                          <a:ea typeface="Arial" panose="020B0604020202020204" pitchFamily="34" charset="0"/>
                          <a:cs typeface="Arial" panose="020B0604020202020204" pitchFamily="34" charset="0"/>
                        </a:rPr>
                        <a:t>c</a:t>
                      </a:r>
                      <a:r>
                        <a:rPr lang="es-ES" sz="1600" dirty="0">
                          <a:effectLst/>
                          <a:latin typeface="Arial" panose="020B0604020202020204" pitchFamily="34" charset="0"/>
                          <a:ea typeface="Arial" panose="020B0604020202020204" pitchFamily="34" charset="0"/>
                          <a:cs typeface="Arial" panose="020B0604020202020204" pitchFamily="34" charset="0"/>
                        </a:rPr>
                        <a:t>a</a:t>
                      </a:r>
                      <a:r>
                        <a:rPr lang="es-ES" sz="1600" spc="-10" dirty="0">
                          <a:effectLst/>
                          <a:latin typeface="Arial" panose="020B0604020202020204" pitchFamily="34" charset="0"/>
                          <a:ea typeface="Arial" panose="020B0604020202020204" pitchFamily="34" charset="0"/>
                          <a:cs typeface="Arial" panose="020B0604020202020204" pitchFamily="34" charset="0"/>
                        </a:rPr>
                        <a:t>d</a:t>
                      </a:r>
                      <a:r>
                        <a:rPr lang="es-ES" sz="1600" spc="20" dirty="0">
                          <a:effectLst/>
                          <a:latin typeface="Arial" panose="020B0604020202020204" pitchFamily="34" charset="0"/>
                          <a:ea typeface="Arial" panose="020B0604020202020204" pitchFamily="34" charset="0"/>
                          <a:cs typeface="Arial" panose="020B0604020202020204" pitchFamily="34" charset="0"/>
                        </a:rPr>
                        <a:t>e</a:t>
                      </a:r>
                      <a:r>
                        <a:rPr lang="es-ES" sz="1600" spc="-10" dirty="0">
                          <a:effectLst/>
                          <a:latin typeface="Arial" panose="020B0604020202020204" pitchFamily="34" charset="0"/>
                          <a:ea typeface="Arial" panose="020B0604020202020204" pitchFamily="34" charset="0"/>
                          <a:cs typeface="Arial" panose="020B0604020202020204" pitchFamily="34" charset="0"/>
                        </a:rPr>
                        <a:t>r</a:t>
                      </a:r>
                      <a:r>
                        <a:rPr lang="es-ES" sz="1600" spc="10" dirty="0">
                          <a:effectLst/>
                          <a:latin typeface="Arial" panose="020B0604020202020204" pitchFamily="34" charset="0"/>
                          <a:ea typeface="Arial" panose="020B0604020202020204" pitchFamily="34" charset="0"/>
                          <a:cs typeface="Arial" panose="020B0604020202020204" pitchFamily="34" charset="0"/>
                        </a:rPr>
                        <a:t>í</a:t>
                      </a:r>
                      <a:r>
                        <a:rPr lang="es-ES" sz="1600" dirty="0">
                          <a:effectLst/>
                          <a:latin typeface="Arial" panose="020B0604020202020204" pitchFamily="34" charset="0"/>
                          <a:ea typeface="Arial" panose="020B0604020202020204" pitchFamily="34" charset="0"/>
                          <a:cs typeface="Arial" panose="020B0604020202020204" pitchFamily="34" charset="0"/>
                        </a:rPr>
                        <a:t>as</a:t>
                      </a:r>
                      <a:r>
                        <a:rPr lang="es-ES" sz="1600" spc="10" dirty="0">
                          <a:effectLst/>
                          <a:latin typeface="Arial" panose="020B0604020202020204" pitchFamily="34" charset="0"/>
                          <a:ea typeface="Arial" panose="020B0604020202020204" pitchFamily="34" charset="0"/>
                          <a:cs typeface="Arial" panose="020B0604020202020204" pitchFamily="34" charset="0"/>
                        </a:rPr>
                        <a:t> </a:t>
                      </a:r>
                      <a:r>
                        <a:rPr lang="es-ES" sz="1600" dirty="0">
                          <a:effectLst/>
                          <a:latin typeface="Arial" panose="020B0604020202020204" pitchFamily="34" charset="0"/>
                          <a:ea typeface="Arial" panose="020B0604020202020204" pitchFamily="34" charset="0"/>
                          <a:cs typeface="Arial" panose="020B0604020202020204" pitchFamily="34" charset="0"/>
                        </a:rPr>
                        <a:t>(b</a:t>
                      </a:r>
                      <a:r>
                        <a:rPr lang="es-ES" sz="1600" spc="-10" dirty="0">
                          <a:effectLst/>
                          <a:latin typeface="Arial" panose="020B0604020202020204" pitchFamily="34" charset="0"/>
                          <a:ea typeface="Arial" panose="020B0604020202020204" pitchFamily="34" charset="0"/>
                          <a:cs typeface="Arial" panose="020B0604020202020204" pitchFamily="34" charset="0"/>
                        </a:rPr>
                        <a:t>u</a:t>
                      </a:r>
                      <a:r>
                        <a:rPr lang="es-ES" sz="1600" dirty="0">
                          <a:effectLst/>
                          <a:latin typeface="Arial" panose="020B0604020202020204" pitchFamily="34" charset="0"/>
                          <a:ea typeface="Arial" panose="020B0604020202020204" pitchFamily="34" charset="0"/>
                          <a:cs typeface="Arial" panose="020B0604020202020204" pitchFamily="34" charset="0"/>
                        </a:rPr>
                        <a:t>l</a:t>
                      </a:r>
                      <a:r>
                        <a:rPr lang="es-ES" sz="1600" spc="10" dirty="0">
                          <a:effectLst/>
                          <a:latin typeface="Arial" panose="020B0604020202020204" pitchFamily="34" charset="0"/>
                          <a:ea typeface="Arial" panose="020B0604020202020204" pitchFamily="34" charset="0"/>
                          <a:cs typeface="Arial" panose="020B0604020202020204" pitchFamily="34" charset="0"/>
                        </a:rPr>
                        <a:t>t</a:t>
                      </a:r>
                      <a:r>
                        <a:rPr lang="es-ES" sz="1600" dirty="0">
                          <a:effectLst/>
                          <a:latin typeface="Arial" panose="020B0604020202020204" pitchFamily="34" charset="0"/>
                          <a:ea typeface="Arial" panose="020B0604020202020204" pitchFamily="34" charset="0"/>
                          <a:cs typeface="Arial" panose="020B0604020202020204" pitchFamily="34" charset="0"/>
                        </a:rPr>
                        <a:t>os)</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1</a:t>
                      </a:r>
                      <a:r>
                        <a:rPr lang="en-US" sz="1600" spc="10">
                          <a:effectLst/>
                          <a:latin typeface="Arial" panose="020B0604020202020204" pitchFamily="34" charset="0"/>
                          <a:ea typeface="Arial" panose="020B0604020202020204" pitchFamily="34" charset="0"/>
                          <a:cs typeface="Arial" panose="020B0604020202020204" pitchFamily="34" charset="0"/>
                        </a:rPr>
                        <a:t>.</a:t>
                      </a:r>
                      <a:r>
                        <a:rPr lang="en-US" sz="1600">
                          <a:effectLst/>
                          <a:latin typeface="Arial" panose="020B0604020202020204" pitchFamily="34" charset="0"/>
                          <a:ea typeface="Arial" panose="020B0604020202020204" pitchFamily="34" charset="0"/>
                          <a:cs typeface="Arial" panose="020B0604020202020204" pitchFamily="34" charset="0"/>
                        </a:rPr>
                        <a:t>382</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889</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a:effectLst/>
                          <a:latin typeface="Arial" panose="020B0604020202020204" pitchFamily="34" charset="0"/>
                          <a:ea typeface="Arial" panose="020B0604020202020204" pitchFamily="34" charset="0"/>
                          <a:cs typeface="Arial" panose="020B0604020202020204" pitchFamily="34" charset="0"/>
                        </a:rPr>
                        <a:t>82</a:t>
                      </a:r>
                      <a:endParaRPr lang="es-ES" sz="16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E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1600" dirty="0">
                          <a:effectLst/>
                          <a:latin typeface="Arial" panose="020B0604020202020204" pitchFamily="34" charset="0"/>
                          <a:ea typeface="Arial" panose="020B0604020202020204" pitchFamily="34" charset="0"/>
                          <a:cs typeface="Arial" panose="020B0604020202020204" pitchFamily="34" charset="0"/>
                        </a:rPr>
                        <a:t>40</a:t>
                      </a:r>
                      <a:endParaRPr lang="es-ES" sz="16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AEEF3"/>
                    </a:solidFill>
                  </a:tcPr>
                </a:tc>
                <a:extLst>
                  <a:ext uri="{0D108BD9-81ED-4DB2-BD59-A6C34878D82A}">
                    <a16:rowId xmlns:a16="http://schemas.microsoft.com/office/drawing/2014/main" val="10008"/>
                  </a:ext>
                </a:extLst>
              </a:tr>
            </a:tbl>
          </a:graphicData>
        </a:graphic>
      </p:graphicFrame>
      <p:sp>
        <p:nvSpPr>
          <p:cNvPr id="7" name="Rectángulo 6"/>
          <p:cNvSpPr/>
          <p:nvPr/>
        </p:nvSpPr>
        <p:spPr>
          <a:xfrm>
            <a:off x="403931" y="1053258"/>
            <a:ext cx="3884974" cy="276999"/>
          </a:xfrm>
          <a:prstGeom prst="rect">
            <a:avLst/>
          </a:prstGeom>
        </p:spPr>
        <p:txBody>
          <a:bodyPr wrap="none">
            <a:spAutoFit/>
          </a:bodyPr>
          <a:lstStyle/>
          <a:p>
            <a:r>
              <a:rPr lang="es-EC"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Tabla  18. Estadística de ilícitos 2013-2014-2015-2016</a:t>
            </a:r>
            <a:endParaRPr lang="es-ES" sz="1200" dirty="0">
              <a:solidFill>
                <a:prstClr val="black"/>
              </a:solidFill>
              <a:latin typeface="Calibri" panose="020F0502020204030204"/>
            </a:endParaRPr>
          </a:p>
        </p:txBody>
      </p:sp>
      <p:sp>
        <p:nvSpPr>
          <p:cNvPr id="8" name="Rectángulo 7"/>
          <p:cNvSpPr/>
          <p:nvPr/>
        </p:nvSpPr>
        <p:spPr>
          <a:xfrm>
            <a:off x="275143" y="5712384"/>
            <a:ext cx="4796698" cy="369332"/>
          </a:xfrm>
          <a:prstGeom prst="rect">
            <a:avLst/>
          </a:prstGeom>
        </p:spPr>
        <p:txBody>
          <a:bodyPr wrap="none">
            <a:spAutoFit/>
          </a:bodyPr>
          <a:lstStyle/>
          <a:p>
            <a:pPr marR="860425">
              <a:lnSpc>
                <a:spcPct val="150000"/>
              </a:lnSpc>
            </a:pPr>
            <a:r>
              <a:rPr lang="es-ES" sz="1200" b="1" spc="10" dirty="0">
                <a:solidFill>
                  <a:prstClr val="black"/>
                </a:solidFill>
                <a:latin typeface="Arial" panose="020B0604020202020204" pitchFamily="34" charset="0"/>
                <a:ea typeface="Arial" panose="020B0604020202020204" pitchFamily="34" charset="0"/>
                <a:cs typeface="Arial" panose="020B0604020202020204" pitchFamily="34" charset="0"/>
              </a:rPr>
              <a:t>F</a:t>
            </a:r>
            <a:r>
              <a:rPr lang="es-ES" sz="1200" b="1" spc="-10" dirty="0">
                <a:solidFill>
                  <a:prstClr val="black"/>
                </a:solidFill>
                <a:latin typeface="Arial" panose="020B0604020202020204" pitchFamily="34" charset="0"/>
                <a:ea typeface="Arial" panose="020B0604020202020204" pitchFamily="34" charset="0"/>
                <a:cs typeface="Arial" panose="020B0604020202020204" pitchFamily="34" charset="0"/>
              </a:rPr>
              <a:t>u</a:t>
            </a:r>
            <a:r>
              <a:rPr lang="es-ES" sz="1200" b="1" spc="5" dirty="0">
                <a:solidFill>
                  <a:prstClr val="black"/>
                </a:solidFill>
                <a:latin typeface="Arial" panose="020B0604020202020204" pitchFamily="34" charset="0"/>
                <a:ea typeface="Arial" panose="020B0604020202020204" pitchFamily="34" charset="0"/>
                <a:cs typeface="Arial" panose="020B0604020202020204" pitchFamily="34" charset="0"/>
              </a:rPr>
              <a:t>e</a:t>
            </a:r>
            <a:r>
              <a:rPr lang="es-ES" sz="1200" b="1" spc="-10" dirty="0">
                <a:solidFill>
                  <a:prstClr val="black"/>
                </a:solidFill>
                <a:latin typeface="Arial" panose="020B0604020202020204" pitchFamily="34" charset="0"/>
                <a:ea typeface="Arial" panose="020B0604020202020204" pitchFamily="34" charset="0"/>
                <a:cs typeface="Arial" panose="020B0604020202020204" pitchFamily="34" charset="0"/>
              </a:rPr>
              <a:t>n</a:t>
            </a:r>
            <a:r>
              <a:rPr lang="es-ES" sz="1200" b="1" spc="5" dirty="0">
                <a:solidFill>
                  <a:prstClr val="black"/>
                </a:solidFill>
                <a:latin typeface="Arial" panose="020B0604020202020204" pitchFamily="34" charset="0"/>
                <a:ea typeface="Arial" panose="020B0604020202020204" pitchFamily="34" charset="0"/>
                <a:cs typeface="Arial" panose="020B0604020202020204" pitchFamily="34" charset="0"/>
              </a:rPr>
              <a:t>t</a:t>
            </a:r>
            <a:r>
              <a:rPr lang="es-ES" sz="1200" b="1" dirty="0">
                <a:solidFill>
                  <a:prstClr val="black"/>
                </a:solidFill>
                <a:latin typeface="Arial" panose="020B0604020202020204" pitchFamily="34" charset="0"/>
                <a:ea typeface="Arial" panose="020B0604020202020204" pitchFamily="34" charset="0"/>
                <a:cs typeface="Arial" panose="020B0604020202020204" pitchFamily="34" charset="0"/>
              </a:rPr>
              <a:t>e</a:t>
            </a:r>
            <a:r>
              <a:rPr lang="es-ES" sz="1200" b="1" spc="1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s-ES" sz="1200" spc="-20" dirty="0">
                <a:solidFill>
                  <a:prstClr val="black"/>
                </a:solidFill>
                <a:latin typeface="Arial" panose="020B0604020202020204" pitchFamily="34" charset="0"/>
                <a:ea typeface="Arial" panose="020B0604020202020204" pitchFamily="34" charset="0"/>
                <a:cs typeface="Arial" panose="020B0604020202020204" pitchFamily="34" charset="0"/>
              </a:rPr>
              <a:t>D</a:t>
            </a:r>
            <a:r>
              <a:rPr lang="es-ES" sz="1200" spc="15" dirty="0">
                <a:solidFill>
                  <a:prstClr val="black"/>
                </a:solidFill>
                <a:latin typeface="Arial" panose="020B0604020202020204" pitchFamily="34" charset="0"/>
                <a:ea typeface="Arial" panose="020B0604020202020204" pitchFamily="34" charset="0"/>
                <a:cs typeface="Arial" panose="020B0604020202020204" pitchFamily="34" charset="0"/>
              </a:rPr>
              <a:t>i</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re</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c</a:t>
            </a:r>
            <a:r>
              <a:rPr lang="es-ES" sz="1200" spc="-20" dirty="0">
                <a:solidFill>
                  <a:prstClr val="black"/>
                </a:solidFill>
                <a:latin typeface="Arial" panose="020B0604020202020204" pitchFamily="34" charset="0"/>
                <a:ea typeface="Arial" panose="020B0604020202020204" pitchFamily="34" charset="0"/>
                <a:cs typeface="Arial" panose="020B0604020202020204" pitchFamily="34" charset="0"/>
              </a:rPr>
              <a:t>c</a:t>
            </a:r>
            <a:r>
              <a:rPr lang="es-ES" sz="1200" spc="15" dirty="0">
                <a:solidFill>
                  <a:prstClr val="black"/>
                </a:solidFill>
                <a:latin typeface="Arial" panose="020B0604020202020204" pitchFamily="34" charset="0"/>
                <a:ea typeface="Arial" panose="020B0604020202020204" pitchFamily="34" charset="0"/>
                <a:cs typeface="Arial" panose="020B0604020202020204" pitchFamily="34" charset="0"/>
              </a:rPr>
              <a:t>i</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ó</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n</a:t>
            </a:r>
            <a:r>
              <a:rPr lang="es-ES" sz="1200" spc="-1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N</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a</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cio</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n</a:t>
            </a:r>
            <a:r>
              <a:rPr lang="es-ES" sz="1200" spc="-15" dirty="0">
                <a:solidFill>
                  <a:prstClr val="black"/>
                </a:solidFill>
                <a:latin typeface="Arial" panose="020B0604020202020204" pitchFamily="34" charset="0"/>
                <a:ea typeface="Arial" panose="020B0604020202020204" pitchFamily="34" charset="0"/>
                <a:cs typeface="Arial" panose="020B0604020202020204" pitchFamily="34" charset="0"/>
              </a:rPr>
              <a:t>a</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l</a:t>
            </a:r>
            <a:r>
              <a:rPr lang="es-ES" sz="1200" spc="2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d</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e</a:t>
            </a:r>
            <a:r>
              <a:rPr lang="es-ES" sz="1200" spc="-15"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s-ES" sz="1200" spc="20" dirty="0">
                <a:solidFill>
                  <a:prstClr val="black"/>
                </a:solidFill>
                <a:latin typeface="Arial" panose="020B0604020202020204" pitchFamily="34" charset="0"/>
                <a:ea typeface="Arial" panose="020B0604020202020204" pitchFamily="34" charset="0"/>
                <a:cs typeface="Arial" panose="020B0604020202020204" pitchFamily="34" charset="0"/>
              </a:rPr>
              <a:t>l</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o</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s </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E</a:t>
            </a:r>
            <a:r>
              <a:rPr lang="es-ES" sz="1200" spc="-20" dirty="0">
                <a:solidFill>
                  <a:prstClr val="black"/>
                </a:solidFill>
                <a:latin typeface="Arial" panose="020B0604020202020204" pitchFamily="34" charset="0"/>
                <a:ea typeface="Arial" panose="020B0604020202020204" pitchFamily="34" charset="0"/>
                <a:cs typeface="Arial" panose="020B0604020202020204" pitchFamily="34" charset="0"/>
              </a:rPr>
              <a:t>s</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pa</a:t>
            </a:r>
            <a:r>
              <a:rPr lang="es-ES" sz="1200" spc="-20" dirty="0">
                <a:solidFill>
                  <a:prstClr val="black"/>
                </a:solidFill>
                <a:latin typeface="Arial" panose="020B0604020202020204" pitchFamily="34" charset="0"/>
                <a:ea typeface="Arial" panose="020B0604020202020204" pitchFamily="34" charset="0"/>
                <a:cs typeface="Arial" panose="020B0604020202020204" pitchFamily="34" charset="0"/>
              </a:rPr>
              <a:t>c</a:t>
            </a:r>
            <a:r>
              <a:rPr lang="es-ES" sz="1200" spc="15" dirty="0">
                <a:solidFill>
                  <a:prstClr val="black"/>
                </a:solidFill>
                <a:latin typeface="Arial" panose="020B0604020202020204" pitchFamily="34" charset="0"/>
                <a:ea typeface="Arial" panose="020B0604020202020204" pitchFamily="34" charset="0"/>
                <a:cs typeface="Arial" panose="020B0604020202020204" pitchFamily="34" charset="0"/>
              </a:rPr>
              <a:t>i</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o</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s </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A</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c</a:t>
            </a:r>
            <a:r>
              <a:rPr lang="es-ES" sz="1200" spc="-15" dirty="0">
                <a:solidFill>
                  <a:prstClr val="black"/>
                </a:solidFill>
                <a:latin typeface="Arial" panose="020B0604020202020204" pitchFamily="34" charset="0"/>
                <a:ea typeface="Arial" panose="020B0604020202020204" pitchFamily="34" charset="0"/>
                <a:cs typeface="Arial" panose="020B0604020202020204" pitchFamily="34" charset="0"/>
              </a:rPr>
              <a:t>u</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á</a:t>
            </a:r>
            <a:r>
              <a:rPr lang="es-ES" sz="1200" spc="-20" dirty="0">
                <a:solidFill>
                  <a:prstClr val="black"/>
                </a:solidFill>
                <a:latin typeface="Arial" panose="020B0604020202020204" pitchFamily="34" charset="0"/>
                <a:ea typeface="Arial" panose="020B0604020202020204" pitchFamily="34" charset="0"/>
                <a:cs typeface="Arial" panose="020B0604020202020204" pitchFamily="34" charset="0"/>
              </a:rPr>
              <a:t>t</a:t>
            </a:r>
            <a:r>
              <a:rPr lang="es-ES" sz="1200" spc="15" dirty="0">
                <a:solidFill>
                  <a:prstClr val="black"/>
                </a:solidFill>
                <a:latin typeface="Arial" panose="020B0604020202020204" pitchFamily="34" charset="0"/>
                <a:ea typeface="Arial" panose="020B0604020202020204" pitchFamily="34" charset="0"/>
                <a:cs typeface="Arial" panose="020B0604020202020204" pitchFamily="34" charset="0"/>
              </a:rPr>
              <a:t>i</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c</a:t>
            </a:r>
            <a:r>
              <a:rPr lang="es-ES" sz="1200" spc="5" dirty="0">
                <a:solidFill>
                  <a:prstClr val="black"/>
                </a:solidFill>
                <a:latin typeface="Arial" panose="020B0604020202020204" pitchFamily="34" charset="0"/>
                <a:ea typeface="Arial" panose="020B0604020202020204" pitchFamily="34" charset="0"/>
                <a:cs typeface="Arial" panose="020B0604020202020204" pitchFamily="34" charset="0"/>
              </a:rPr>
              <a:t>o</a:t>
            </a:r>
            <a:r>
              <a:rPr lang="es-ES" sz="1200" spc="25" dirty="0">
                <a:solidFill>
                  <a:prstClr val="black"/>
                </a:solidFill>
                <a:latin typeface="Arial" panose="020B0604020202020204" pitchFamily="34" charset="0"/>
                <a:ea typeface="Arial" panose="020B0604020202020204" pitchFamily="34" charset="0"/>
                <a:cs typeface="Arial" panose="020B0604020202020204" pitchFamily="34" charset="0"/>
              </a:rPr>
              <a:t>s</a:t>
            </a:r>
            <a:r>
              <a:rPr lang="es-ES" sz="1200" dirty="0">
                <a:solidFill>
                  <a:prstClr val="black"/>
                </a:solidFill>
                <a:latin typeface="Arial" panose="020B0604020202020204" pitchFamily="34" charset="0"/>
                <a:ea typeface="Arial" panose="020B0604020202020204" pitchFamily="34" charset="0"/>
                <a:cs typeface="Arial" panose="020B0604020202020204" pitchFamily="34" charset="0"/>
              </a:rPr>
              <a:t>.</a:t>
            </a:r>
            <a:endParaRPr lang="es-ES"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5840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9557052" y="6432133"/>
            <a:ext cx="2133600" cy="365125"/>
          </a:xfrm>
          <a:prstGeom prst="rect">
            <a:avLst/>
          </a:prstGeom>
        </p:spPr>
        <p:txBody>
          <a:bodyPr/>
          <a:lstStyle/>
          <a:p>
            <a:pPr algn="r" fontAlgn="base">
              <a:spcBef>
                <a:spcPct val="0"/>
              </a:spcBef>
              <a:spcAft>
                <a:spcPct val="0"/>
              </a:spcAft>
            </a:pPr>
            <a:fld id="{B8E02949-4CF0-41F9-868E-9DB81E933003}" type="slidenum">
              <a:rPr lang="es-EC" sz="1400" b="1">
                <a:latin typeface="Arial" panose="020B0604020202020204" pitchFamily="34" charset="0"/>
                <a:cs typeface="Arial" panose="020B0604020202020204" pitchFamily="34" charset="0"/>
              </a:rPr>
              <a:pPr algn="r" fontAlgn="base">
                <a:spcBef>
                  <a:spcPct val="0"/>
                </a:spcBef>
                <a:spcAft>
                  <a:spcPct val="0"/>
                </a:spcAft>
              </a:pPr>
              <a:t>3</a:t>
            </a:fld>
            <a:endParaRPr lang="es-EC" sz="1400" b="1"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0399"/>
            <a:ext cx="12192000" cy="5257801"/>
          </a:xfrm>
          <a:prstGeom prst="rect">
            <a:avLst/>
          </a:prstGeom>
        </p:spPr>
      </p:pic>
      <p:sp>
        <p:nvSpPr>
          <p:cNvPr id="13" name="Marcador de número de diapositiva 3"/>
          <p:cNvSpPr txBox="1">
            <a:spLocks/>
          </p:cNvSpPr>
          <p:nvPr/>
        </p:nvSpPr>
        <p:spPr>
          <a:xfrm>
            <a:off x="8610600" y="6000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06FB5-132D-45F1-8950-71BB752CAE10}" type="slidenum">
              <a:rPr lang="es-EC" sz="1600" b="1" smtClean="0">
                <a:solidFill>
                  <a:srgbClr val="FFFF00"/>
                </a:solidFill>
                <a:latin typeface="Calibri" panose="020F0502020204030204"/>
              </a:rPr>
              <a:pPr/>
              <a:t>3</a:t>
            </a:fld>
            <a:endParaRPr lang="es-EC" sz="1600" b="1" dirty="0">
              <a:solidFill>
                <a:srgbClr val="FFFF00"/>
              </a:solidFill>
              <a:latin typeface="Calibri" panose="020F0502020204030204"/>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922" y="4218685"/>
            <a:ext cx="2996668" cy="175562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696" y="4405031"/>
            <a:ext cx="2924742" cy="178329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155" y="4171762"/>
            <a:ext cx="3065709" cy="17728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Imagen 16"/>
          <p:cNvPicPr>
            <a:picLocks noChangeAspect="1"/>
          </p:cNvPicPr>
          <p:nvPr/>
        </p:nvPicPr>
        <p:blipFill>
          <a:blip r:embed="rId6"/>
          <a:stretch>
            <a:fillRect/>
          </a:stretch>
        </p:blipFill>
        <p:spPr>
          <a:xfrm>
            <a:off x="2634420" y="694614"/>
            <a:ext cx="2286622" cy="13423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Imagen 17"/>
          <p:cNvPicPr>
            <a:picLocks noChangeAspect="1"/>
          </p:cNvPicPr>
          <p:nvPr/>
        </p:nvPicPr>
        <p:blipFill>
          <a:blip r:embed="rId7"/>
          <a:stretch>
            <a:fillRect/>
          </a:stretch>
        </p:blipFill>
        <p:spPr>
          <a:xfrm>
            <a:off x="4124929" y="753063"/>
            <a:ext cx="682176" cy="4198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9" name="CuadroTexto 18"/>
          <p:cNvSpPr txBox="1"/>
          <p:nvPr/>
        </p:nvSpPr>
        <p:spPr>
          <a:xfrm>
            <a:off x="2705269" y="753063"/>
            <a:ext cx="792205" cy="369332"/>
          </a:xfrm>
          <a:prstGeom prst="rect">
            <a:avLst/>
          </a:prstGeom>
          <a:noFill/>
        </p:spPr>
        <p:txBody>
          <a:bodyPr wrap="none" rtlCol="0">
            <a:spAutoFit/>
          </a:bodyPr>
          <a:lstStyle/>
          <a:p>
            <a:r>
              <a:rPr lang="es-ES" dirty="0">
                <a:solidFill>
                  <a:prstClr val="white"/>
                </a:solidFill>
                <a:latin typeface="Calibri" panose="020F0502020204030204"/>
              </a:rPr>
              <a:t>CHINA</a:t>
            </a:r>
          </a:p>
        </p:txBody>
      </p:sp>
      <p:pic>
        <p:nvPicPr>
          <p:cNvPr id="20" name="Imagen 19"/>
          <p:cNvPicPr>
            <a:picLocks noChangeAspect="1"/>
          </p:cNvPicPr>
          <p:nvPr/>
        </p:nvPicPr>
        <p:blipFill>
          <a:blip r:embed="rId8"/>
          <a:stretch>
            <a:fillRect/>
          </a:stretch>
        </p:blipFill>
        <p:spPr>
          <a:xfrm>
            <a:off x="5108855" y="702811"/>
            <a:ext cx="2370468" cy="13407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3" name="Imagen 22"/>
          <p:cNvPicPr>
            <a:picLocks noChangeAspect="1"/>
          </p:cNvPicPr>
          <p:nvPr/>
        </p:nvPicPr>
        <p:blipFill>
          <a:blip r:embed="rId9"/>
          <a:stretch>
            <a:fillRect/>
          </a:stretch>
        </p:blipFill>
        <p:spPr>
          <a:xfrm>
            <a:off x="5221229" y="1551261"/>
            <a:ext cx="581624" cy="3952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4" name="CuadroTexto 23"/>
          <p:cNvSpPr txBox="1"/>
          <p:nvPr/>
        </p:nvSpPr>
        <p:spPr>
          <a:xfrm>
            <a:off x="5995015" y="1670713"/>
            <a:ext cx="1603740" cy="307777"/>
          </a:xfrm>
          <a:prstGeom prst="rect">
            <a:avLst/>
          </a:prstGeom>
          <a:noFill/>
        </p:spPr>
        <p:txBody>
          <a:bodyPr wrap="square" rtlCol="0">
            <a:spAutoFit/>
          </a:bodyPr>
          <a:lstStyle/>
          <a:p>
            <a:r>
              <a:rPr lang="es-ES" sz="1400" b="1" dirty="0">
                <a:solidFill>
                  <a:prstClr val="white"/>
                </a:solidFill>
                <a:latin typeface="Calibri" panose="020F0502020204030204"/>
              </a:rPr>
              <a:t>            INDONESIA</a:t>
            </a:r>
          </a:p>
        </p:txBody>
      </p:sp>
      <p:pic>
        <p:nvPicPr>
          <p:cNvPr id="25" name="Imagen 24"/>
          <p:cNvPicPr>
            <a:picLocks noChangeAspect="1"/>
          </p:cNvPicPr>
          <p:nvPr/>
        </p:nvPicPr>
        <p:blipFill>
          <a:blip r:embed="rId10"/>
          <a:stretch>
            <a:fillRect/>
          </a:stretch>
        </p:blipFill>
        <p:spPr>
          <a:xfrm>
            <a:off x="7621118" y="710673"/>
            <a:ext cx="1970422" cy="130576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 name="Imagen 25"/>
          <p:cNvPicPr>
            <a:picLocks noChangeAspect="1"/>
          </p:cNvPicPr>
          <p:nvPr/>
        </p:nvPicPr>
        <p:blipFill>
          <a:blip r:embed="rId11"/>
          <a:stretch>
            <a:fillRect/>
          </a:stretch>
        </p:blipFill>
        <p:spPr>
          <a:xfrm>
            <a:off x="7757588" y="790417"/>
            <a:ext cx="499235" cy="3006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7" name="CuadroTexto 26"/>
          <p:cNvSpPr txBox="1"/>
          <p:nvPr/>
        </p:nvSpPr>
        <p:spPr>
          <a:xfrm>
            <a:off x="8244851" y="755406"/>
            <a:ext cx="1312201" cy="369332"/>
          </a:xfrm>
          <a:prstGeom prst="rect">
            <a:avLst/>
          </a:prstGeom>
          <a:noFill/>
        </p:spPr>
        <p:txBody>
          <a:bodyPr wrap="square" rtlCol="0">
            <a:spAutoFit/>
          </a:bodyPr>
          <a:lstStyle/>
          <a:p>
            <a:r>
              <a:rPr lang="es-ES" dirty="0">
                <a:solidFill>
                  <a:prstClr val="black"/>
                </a:solidFill>
                <a:latin typeface="Calibri" panose="020F0502020204030204"/>
              </a:rPr>
              <a:t>        EE.UU.</a:t>
            </a:r>
          </a:p>
        </p:txBody>
      </p:sp>
      <p:sp>
        <p:nvSpPr>
          <p:cNvPr id="28" name="Llamada de flecha hacia abajo 27"/>
          <p:cNvSpPr/>
          <p:nvPr/>
        </p:nvSpPr>
        <p:spPr>
          <a:xfrm>
            <a:off x="2572891" y="3684286"/>
            <a:ext cx="6844248" cy="492254"/>
          </a:xfrm>
          <a:prstGeom prst="downArrowCallout">
            <a:avLst>
              <a:gd name="adj1" fmla="val 40698"/>
              <a:gd name="adj2" fmla="val 49712"/>
              <a:gd name="adj3" fmla="val 25000"/>
              <a:gd name="adj4" fmla="val 38814"/>
            </a:avLst>
          </a:prstGeom>
          <a:solidFill>
            <a:srgbClr val="FFFF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9" name="Imagen 28"/>
          <p:cNvPicPr>
            <a:picLocks noChangeAspect="1"/>
          </p:cNvPicPr>
          <p:nvPr/>
        </p:nvPicPr>
        <p:blipFill>
          <a:blip r:embed="rId12"/>
          <a:stretch>
            <a:fillRect/>
          </a:stretch>
        </p:blipFill>
        <p:spPr>
          <a:xfrm>
            <a:off x="246314" y="707122"/>
            <a:ext cx="2197240" cy="131736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Imagen 29"/>
          <p:cNvPicPr>
            <a:picLocks noChangeAspect="1"/>
          </p:cNvPicPr>
          <p:nvPr/>
        </p:nvPicPr>
        <p:blipFill>
          <a:blip r:embed="rId13"/>
          <a:stretch>
            <a:fillRect/>
          </a:stretch>
        </p:blipFill>
        <p:spPr>
          <a:xfrm>
            <a:off x="9717111" y="694614"/>
            <a:ext cx="2234483" cy="13298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1" name="Imagen 30"/>
          <p:cNvPicPr>
            <a:picLocks noChangeAspect="1"/>
          </p:cNvPicPr>
          <p:nvPr/>
        </p:nvPicPr>
        <p:blipFill>
          <a:blip r:embed="rId14"/>
          <a:stretch>
            <a:fillRect/>
          </a:stretch>
        </p:blipFill>
        <p:spPr>
          <a:xfrm>
            <a:off x="3310939" y="2124764"/>
            <a:ext cx="2684076" cy="14238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2" name="Imagen 31"/>
          <p:cNvPicPr>
            <a:picLocks noChangeAspect="1"/>
          </p:cNvPicPr>
          <p:nvPr/>
        </p:nvPicPr>
        <p:blipFill>
          <a:blip r:embed="rId15"/>
          <a:stretch>
            <a:fillRect/>
          </a:stretch>
        </p:blipFill>
        <p:spPr>
          <a:xfrm>
            <a:off x="6155120" y="2167672"/>
            <a:ext cx="2743175" cy="14058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3" name="CuadroTexto 32"/>
          <p:cNvSpPr txBox="1"/>
          <p:nvPr/>
        </p:nvSpPr>
        <p:spPr>
          <a:xfrm>
            <a:off x="4572000" y="70206"/>
            <a:ext cx="2678806"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2800" b="1" dirty="0">
                <a:solidFill>
                  <a:srgbClr val="FFC000"/>
                </a:solidFill>
                <a:latin typeface="Arial Narrow" panose="020B0606020202030204" pitchFamily="34" charset="0"/>
              </a:rPr>
              <a:t>INTRODUCCIÓN</a:t>
            </a:r>
          </a:p>
        </p:txBody>
      </p:sp>
    </p:spTree>
    <p:extLst>
      <p:ext uri="{BB962C8B-B14F-4D97-AF65-F5344CB8AC3E}">
        <p14:creationId xmlns:p14="http://schemas.microsoft.com/office/powerpoint/2010/main" val="635187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par>
                                <p:cTn id="34" presetID="53" presetClass="entr" presetSubtype="16"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53" presetClass="entr" presetSubtype="16"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par>
                                <p:cTn id="49" presetID="53" presetClass="entr" presetSubtype="16"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animEffect transition="in" filter="fade">
                                      <p:cBhvr>
                                        <p:cTn id="53" dur="500"/>
                                        <p:tgtEl>
                                          <p:spTgt spid="26"/>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000"/>
                                        <p:tgtEl>
                                          <p:spTgt spid="28"/>
                                        </p:tgtEl>
                                      </p:cBhvr>
                                    </p:animEffect>
                                    <p:anim calcmode="lin" valueType="num">
                                      <p:cBhvr>
                                        <p:cTn id="64" dur="1000" fill="hold"/>
                                        <p:tgtEl>
                                          <p:spTgt spid="28"/>
                                        </p:tgtEl>
                                        <p:attrNameLst>
                                          <p:attrName>ppt_x</p:attrName>
                                        </p:attrNameLst>
                                      </p:cBhvr>
                                      <p:tavLst>
                                        <p:tav tm="0">
                                          <p:val>
                                            <p:strVal val="#ppt_x"/>
                                          </p:val>
                                        </p:tav>
                                        <p:tav tm="100000">
                                          <p:val>
                                            <p:strVal val="#ppt_x"/>
                                          </p:val>
                                        </p:tav>
                                      </p:tavLst>
                                    </p:anim>
                                    <p:anim calcmode="lin" valueType="num">
                                      <p:cBhvr>
                                        <p:cTn id="65" dur="1000" fill="hold"/>
                                        <p:tgtEl>
                                          <p:spTgt spid="28"/>
                                        </p:tgtEl>
                                        <p:attrNameLst>
                                          <p:attrName>ppt_y</p:attrName>
                                        </p:attrNameLst>
                                      </p:cBhvr>
                                      <p:tavLst>
                                        <p:tav tm="0">
                                          <p:val>
                                            <p:strVal val="#ppt_y-.1"/>
                                          </p:val>
                                        </p:tav>
                                        <p:tav tm="100000">
                                          <p:val>
                                            <p:strVal val="#ppt_y"/>
                                          </p:val>
                                        </p:tav>
                                      </p:tavLst>
                                    </p:anim>
                                  </p:childTnLst>
                                </p:cTn>
                              </p:par>
                              <p:par>
                                <p:cTn id="66" presetID="53" presetClass="entr" presetSubtype="16"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par>
                                <p:cTn id="81" presetID="53" presetClass="entr" presetSubtype="16"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p:cTn id="83" dur="500" fill="hold"/>
                                        <p:tgtEl>
                                          <p:spTgt spid="30"/>
                                        </p:tgtEl>
                                        <p:attrNameLst>
                                          <p:attrName>ppt_w</p:attrName>
                                        </p:attrNameLst>
                                      </p:cBhvr>
                                      <p:tavLst>
                                        <p:tav tm="0">
                                          <p:val>
                                            <p:fltVal val="0"/>
                                          </p:val>
                                        </p:tav>
                                        <p:tav tm="100000">
                                          <p:val>
                                            <p:strVal val="#ppt_w"/>
                                          </p:val>
                                        </p:tav>
                                      </p:tavLst>
                                    </p:anim>
                                    <p:anim calcmode="lin" valueType="num">
                                      <p:cBhvr>
                                        <p:cTn id="84" dur="500" fill="hold"/>
                                        <p:tgtEl>
                                          <p:spTgt spid="30"/>
                                        </p:tgtEl>
                                        <p:attrNameLst>
                                          <p:attrName>ppt_h</p:attrName>
                                        </p:attrNameLst>
                                      </p:cBhvr>
                                      <p:tavLst>
                                        <p:tav tm="0">
                                          <p:val>
                                            <p:fltVal val="0"/>
                                          </p:val>
                                        </p:tav>
                                        <p:tav tm="100000">
                                          <p:val>
                                            <p:strVal val="#ppt_h"/>
                                          </p:val>
                                        </p:tav>
                                      </p:tavLst>
                                    </p:anim>
                                    <p:animEffect transition="in" filter="fade">
                                      <p:cBhvr>
                                        <p:cTn id="8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7" grpId="0"/>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16616"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30</a:t>
            </a:fld>
            <a:endParaRPr lang="es-EC" sz="1600" dirty="0">
              <a:solidFill>
                <a:prstClr val="black"/>
              </a:solidFill>
              <a:latin typeface="Calibri" panose="020F0502020204030204"/>
            </a:endParaRPr>
          </a:p>
        </p:txBody>
      </p:sp>
      <p:sp>
        <p:nvSpPr>
          <p:cNvPr id="5" name="CuadroTexto 4"/>
          <p:cNvSpPr txBox="1"/>
          <p:nvPr/>
        </p:nvSpPr>
        <p:spPr>
          <a:xfrm>
            <a:off x="3240764" y="131861"/>
            <a:ext cx="6281335"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4.- ANÁLISIS DE LA INFORMACIÓN</a:t>
            </a:r>
          </a:p>
        </p:txBody>
      </p:sp>
      <p:sp>
        <p:nvSpPr>
          <p:cNvPr id="6" name="Rectángulo 5"/>
          <p:cNvSpPr/>
          <p:nvPr/>
        </p:nvSpPr>
        <p:spPr>
          <a:xfrm>
            <a:off x="197488" y="973577"/>
            <a:ext cx="5489480" cy="830997"/>
          </a:xfrm>
          <a:prstGeom prst="rect">
            <a:avLst/>
          </a:prstGeom>
          <a:solidFill>
            <a:srgbClr val="4472C4">
              <a:lumMod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rgbClr val="FFFF00"/>
                </a:solidFill>
                <a:effectLst/>
                <a:uLnTx/>
                <a:uFillTx/>
                <a:latin typeface="Calibri" panose="020F0502020204030204"/>
              </a:rPr>
              <a:t>SITUACIÓN DE LA CAPACIDAD OPERATIVA DE LAS UNIDADES GUARDACOSTAS.</a:t>
            </a:r>
          </a:p>
        </p:txBody>
      </p:sp>
      <p:graphicFrame>
        <p:nvGraphicFramePr>
          <p:cNvPr id="7" name="Tabla 6"/>
          <p:cNvGraphicFramePr>
            <a:graphicFrameLocks noGrp="1"/>
          </p:cNvGraphicFramePr>
          <p:nvPr>
            <p:extLst>
              <p:ext uri="{D42A27DB-BD31-4B8C-83A1-F6EECF244321}">
                <p14:modId xmlns:p14="http://schemas.microsoft.com/office/powerpoint/2010/main" val="991880731"/>
              </p:ext>
            </p:extLst>
          </p:nvPr>
        </p:nvGraphicFramePr>
        <p:xfrm>
          <a:off x="283971" y="2345706"/>
          <a:ext cx="5536595" cy="2909895"/>
        </p:xfrm>
        <a:graphic>
          <a:graphicData uri="http://schemas.openxmlformats.org/drawingml/2006/table">
            <a:tbl>
              <a:tblPr firstRow="1" firstCol="1" bandRow="1"/>
              <a:tblGrid>
                <a:gridCol w="2135116">
                  <a:extLst>
                    <a:ext uri="{9D8B030D-6E8A-4147-A177-3AD203B41FA5}">
                      <a16:colId xmlns:a16="http://schemas.microsoft.com/office/drawing/2014/main" val="20000"/>
                    </a:ext>
                  </a:extLst>
                </a:gridCol>
                <a:gridCol w="2389560">
                  <a:extLst>
                    <a:ext uri="{9D8B030D-6E8A-4147-A177-3AD203B41FA5}">
                      <a16:colId xmlns:a16="http://schemas.microsoft.com/office/drawing/2014/main" val="20001"/>
                    </a:ext>
                  </a:extLst>
                </a:gridCol>
                <a:gridCol w="1011919">
                  <a:extLst>
                    <a:ext uri="{9D8B030D-6E8A-4147-A177-3AD203B41FA5}">
                      <a16:colId xmlns:a16="http://schemas.microsoft.com/office/drawing/2014/main" val="20002"/>
                    </a:ext>
                  </a:extLst>
                </a:gridCol>
              </a:tblGrid>
              <a:tr h="167893">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b="1" dirty="0">
                          <a:effectLst/>
                          <a:latin typeface="Arial" panose="020B0604020202020204" pitchFamily="34" charset="0"/>
                          <a:ea typeface="Times New Roman" panose="02020603050405020304" pitchFamily="18" charset="0"/>
                          <a:cs typeface="Arial" panose="020B0604020202020204" pitchFamily="34" charset="0"/>
                        </a:rPr>
                        <a:t>TIEMPO DE SERVICIO</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127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b="1" dirty="0">
                          <a:effectLst/>
                          <a:latin typeface="Arial" panose="020B0604020202020204" pitchFamily="34" charset="0"/>
                          <a:ea typeface="Times New Roman" panose="02020603050405020304" pitchFamily="18" charset="0"/>
                          <a:cs typeface="Arial" panose="020B0604020202020204" pitchFamily="34" charset="0"/>
                        </a:rPr>
                        <a:t>TIPO</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b="1">
                          <a:effectLst/>
                          <a:latin typeface="Arial" panose="020B0604020202020204" pitchFamily="34" charset="0"/>
                          <a:ea typeface="Times New Roman" panose="02020603050405020304" pitchFamily="18" charset="0"/>
                          <a:cs typeface="Arial" panose="020B0604020202020204" pitchFamily="34" charset="0"/>
                        </a:rPr>
                        <a:t>UNIDAD</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b="1">
                          <a:effectLst/>
                          <a:latin typeface="Arial" panose="020B0604020202020204" pitchFamily="34" charset="0"/>
                          <a:ea typeface="Times New Roman" panose="02020603050405020304" pitchFamily="18" charset="0"/>
                          <a:cs typeface="Arial" panose="020B0604020202020204" pitchFamily="34" charset="0"/>
                        </a:rPr>
                        <a:t>TIEMPO DE </a:t>
                      </a:r>
                      <a:br>
                        <a:rPr lang="es-ES" sz="900" b="1">
                          <a:effectLst/>
                          <a:latin typeface="Arial" panose="020B0604020202020204" pitchFamily="34" charset="0"/>
                          <a:ea typeface="Times New Roman" panose="02020603050405020304" pitchFamily="18" charset="0"/>
                          <a:cs typeface="Arial" panose="020B0604020202020204" pitchFamily="34" charset="0"/>
                        </a:rPr>
                      </a:br>
                      <a:r>
                        <a:rPr lang="es-ES" sz="900" b="1">
                          <a:effectLst/>
                          <a:latin typeface="Arial" panose="020B0604020202020204" pitchFamily="34" charset="0"/>
                          <a:ea typeface="Times New Roman" panose="02020603050405020304" pitchFamily="18" charset="0"/>
                          <a:cs typeface="Arial" panose="020B0604020202020204" pitchFamily="34" charset="0"/>
                        </a:rPr>
                        <a:t>SERVICIO</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10001"/>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OCEÁNICA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LG-39 ISLA FERNANDINA</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AÑOS</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2"/>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OCEÁNICA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LG-40 ISLA ESPAÑOLA</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AÑOS</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3"/>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OCEÁNICA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LG-41 ISLA SAN SALVADOR</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AÑOS</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4"/>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OCEÁNICA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4206</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5"/>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OCEÁNICA</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4206</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6"/>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MARÍTIMA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LG-31 ISLA ISABELA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 AÑOS</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7"/>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MARÍTIMA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LG-32 ISLA SEYMOUR</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 AÑOS</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8"/>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MARÍTIMA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LG-33 ISLA SANTA CRUZ</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AÑO</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09"/>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MARÍTIMA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LG-34 ISLA SAN CRISTOBAL</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 AÑOS</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10"/>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MARÍTIMA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LG-35 ISLA SANTA ROSA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 AÑOS</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11"/>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MARÍTIMA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LG-36 ISLA PUNA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 AÑOS</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12"/>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MARÍTIMA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LG-37 ISLA DE LA PLATA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 AÑOS</a:t>
                      </a:r>
                      <a:endParaRPr lang="es-ES" sz="9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13"/>
                  </a:ext>
                </a:extLst>
              </a:tr>
              <a:tr h="1460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PATRULLERA MARÍTIMA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LG-38 ISLA SANTA CLARA</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BD4B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 AÑOS</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BD4B4"/>
                    </a:solidFill>
                  </a:tcPr>
                </a:tc>
                <a:extLst>
                  <a:ext uri="{0D108BD9-81ED-4DB2-BD59-A6C34878D82A}">
                    <a16:rowId xmlns:a16="http://schemas.microsoft.com/office/drawing/2014/main" val="10014"/>
                  </a:ext>
                </a:extLst>
              </a:tr>
            </a:tbl>
          </a:graphicData>
        </a:graphic>
      </p:graphicFrame>
      <p:sp>
        <p:nvSpPr>
          <p:cNvPr id="8" name="Rectángulo 7"/>
          <p:cNvSpPr/>
          <p:nvPr/>
        </p:nvSpPr>
        <p:spPr>
          <a:xfrm>
            <a:off x="197488" y="2033541"/>
            <a:ext cx="3748719" cy="276999"/>
          </a:xfrm>
          <a:prstGeom prst="rect">
            <a:avLst/>
          </a:prstGeom>
        </p:spPr>
        <p:txBody>
          <a:bodyPr wrap="none">
            <a:spAutoFit/>
          </a:bodyPr>
          <a:lstStyle/>
          <a:p>
            <a:r>
              <a:rPr lang="es-EC"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Tabla  19. Unidades del Comando de Guardacostas</a:t>
            </a:r>
            <a:r>
              <a:rPr lang="es-EC" sz="1200" dirty="0">
                <a:solidFill>
                  <a:srgbClr val="1F497D"/>
                </a:solidFill>
                <a:latin typeface="Arial" panose="020B0604020202020204" pitchFamily="34" charset="0"/>
                <a:ea typeface="Calibri" panose="020F0502020204030204" pitchFamily="34" charset="0"/>
                <a:cs typeface="Times New Roman" panose="02020603050405020304" pitchFamily="18" charset="0"/>
              </a:rPr>
              <a:t>.</a:t>
            </a:r>
            <a:endParaRPr lang="es-ES" sz="1200" i="1" dirty="0">
              <a:solidFill>
                <a:srgbClr val="1F497D"/>
              </a:solidFill>
              <a:latin typeface="Arial" panose="020B060402020202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197488" y="5629088"/>
            <a:ext cx="5208477" cy="369332"/>
          </a:xfrm>
          <a:prstGeom prst="rect">
            <a:avLst/>
          </a:prstGeom>
        </p:spPr>
        <p:txBody>
          <a:bodyPr wrap="none">
            <a:spAutoFit/>
          </a:bodyPr>
          <a:lstStyle/>
          <a:p>
            <a:pPr algn="just">
              <a:lnSpc>
                <a:spcPct val="150000"/>
              </a:lnSpc>
            </a:pPr>
            <a:r>
              <a:rPr lang="es-EC"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Fuente: Plan de Fortalecimiento para el control de los espacios acuáticos.</a:t>
            </a:r>
            <a:endParaRPr lang="es-ES"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11" name="Imagen 10"/>
          <p:cNvPicPr>
            <a:picLocks noChangeAspect="1"/>
          </p:cNvPicPr>
          <p:nvPr/>
        </p:nvPicPr>
        <p:blipFill rotWithShape="1">
          <a:blip r:embed="rId2"/>
          <a:srcRect r="1124" b="8532"/>
          <a:stretch/>
        </p:blipFill>
        <p:spPr>
          <a:xfrm>
            <a:off x="6157904" y="1098307"/>
            <a:ext cx="5696309" cy="2883101"/>
          </a:xfrm>
          <a:prstGeom prst="rect">
            <a:avLst/>
          </a:prstGeom>
        </p:spPr>
      </p:pic>
      <p:pic>
        <p:nvPicPr>
          <p:cNvPr id="12" name="Imagen 11"/>
          <p:cNvPicPr>
            <a:picLocks noChangeAspect="1"/>
          </p:cNvPicPr>
          <p:nvPr/>
        </p:nvPicPr>
        <p:blipFill>
          <a:blip r:embed="rId3"/>
          <a:stretch>
            <a:fillRect/>
          </a:stretch>
        </p:blipFill>
        <p:spPr>
          <a:xfrm>
            <a:off x="6157903" y="4337133"/>
            <a:ext cx="5696309" cy="2048425"/>
          </a:xfrm>
          <a:prstGeom prst="rect">
            <a:avLst/>
          </a:prstGeom>
        </p:spPr>
      </p:pic>
      <p:sp>
        <p:nvSpPr>
          <p:cNvPr id="13" name="Rectángulo 12"/>
          <p:cNvSpPr/>
          <p:nvPr/>
        </p:nvSpPr>
        <p:spPr>
          <a:xfrm>
            <a:off x="6157903" y="852086"/>
            <a:ext cx="4262705" cy="246221"/>
          </a:xfrm>
          <a:prstGeom prst="rect">
            <a:avLst/>
          </a:prstGeom>
        </p:spPr>
        <p:txBody>
          <a:bodyPr wrap="none">
            <a:spAutoFit/>
          </a:bodyPr>
          <a:lstStyle/>
          <a:p>
            <a:r>
              <a:rPr lang="es-EC" sz="1000" b="1" dirty="0">
                <a:solidFill>
                  <a:prstClr val="black"/>
                </a:solidFill>
                <a:latin typeface="Arial" panose="020B0604020202020204" pitchFamily="34" charset="0"/>
                <a:ea typeface="Calibri" panose="020F0502020204030204" pitchFamily="34" charset="0"/>
                <a:cs typeface="Times New Roman" panose="02020603050405020304" pitchFamily="18" charset="0"/>
              </a:rPr>
              <a:t>Tabla  20 Reporte de operatividad de unidades guardacostas 2.017.</a:t>
            </a:r>
            <a:endParaRPr lang="es-ES" sz="900" b="1" i="1"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4" name="Rectángulo 13"/>
          <p:cNvSpPr/>
          <p:nvPr/>
        </p:nvSpPr>
        <p:spPr>
          <a:xfrm>
            <a:off x="6157903" y="3927432"/>
            <a:ext cx="3905236" cy="294632"/>
          </a:xfrm>
          <a:prstGeom prst="rect">
            <a:avLst/>
          </a:prstGeom>
        </p:spPr>
        <p:txBody>
          <a:bodyPr wrap="none">
            <a:spAutoFit/>
          </a:bodyPr>
          <a:lstStyle/>
          <a:p>
            <a:pPr>
              <a:lnSpc>
                <a:spcPct val="150000"/>
              </a:lnSpc>
            </a:pPr>
            <a:r>
              <a:rPr lang="es-EC" sz="1000" b="1" dirty="0">
                <a:solidFill>
                  <a:prstClr val="black"/>
                </a:solidFill>
                <a:latin typeface="Arial" panose="020B0604020202020204" pitchFamily="34" charset="0"/>
                <a:ea typeface="Calibri" panose="020F0502020204030204" pitchFamily="34" charset="0"/>
                <a:cs typeface="Arial" panose="020B0604020202020204" pitchFamily="34" charset="0"/>
              </a:rPr>
              <a:t>Fuente: Capacidad Operativa del Comando de Guardacostas.</a:t>
            </a:r>
            <a:endParaRPr lang="es-ES" sz="1200" b="1"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2831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676860" y="6435862"/>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31</a:t>
            </a:fld>
            <a:endParaRPr lang="es-EC" sz="1600" dirty="0">
              <a:solidFill>
                <a:prstClr val="black"/>
              </a:solidFill>
              <a:latin typeface="Calibri" panose="020F0502020204030204"/>
            </a:endParaRPr>
          </a:p>
        </p:txBody>
      </p:sp>
      <p:pic>
        <p:nvPicPr>
          <p:cNvPr id="5" name="Imagen 4"/>
          <p:cNvPicPr>
            <a:picLocks noChangeAspect="1"/>
          </p:cNvPicPr>
          <p:nvPr/>
        </p:nvPicPr>
        <p:blipFill>
          <a:blip r:embed="rId2"/>
          <a:stretch>
            <a:fillRect/>
          </a:stretch>
        </p:blipFill>
        <p:spPr>
          <a:xfrm>
            <a:off x="0" y="683519"/>
            <a:ext cx="12192000" cy="5748220"/>
          </a:xfrm>
          <a:prstGeom prst="rect">
            <a:avLst/>
          </a:prstGeom>
        </p:spPr>
      </p:pic>
      <p:pic>
        <p:nvPicPr>
          <p:cNvPr id="6" name="Imagen 5"/>
          <p:cNvPicPr>
            <a:picLocks noChangeAspect="1"/>
          </p:cNvPicPr>
          <p:nvPr/>
        </p:nvPicPr>
        <p:blipFill>
          <a:blip r:embed="rId3"/>
          <a:stretch>
            <a:fillRect/>
          </a:stretch>
        </p:blipFill>
        <p:spPr>
          <a:xfrm>
            <a:off x="205380" y="1572166"/>
            <a:ext cx="1586911" cy="119018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Imagen 6"/>
          <p:cNvPicPr>
            <a:picLocks noChangeAspect="1"/>
          </p:cNvPicPr>
          <p:nvPr/>
        </p:nvPicPr>
        <p:blipFill>
          <a:blip r:embed="rId4"/>
          <a:stretch>
            <a:fillRect/>
          </a:stretch>
        </p:blipFill>
        <p:spPr>
          <a:xfrm>
            <a:off x="2309442" y="787929"/>
            <a:ext cx="1841193" cy="123110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n 7"/>
          <p:cNvPicPr>
            <a:picLocks noChangeAspect="1"/>
          </p:cNvPicPr>
          <p:nvPr/>
        </p:nvPicPr>
        <p:blipFill>
          <a:blip r:embed="rId5"/>
          <a:stretch>
            <a:fillRect/>
          </a:stretch>
        </p:blipFill>
        <p:spPr>
          <a:xfrm>
            <a:off x="2434271" y="867750"/>
            <a:ext cx="767375" cy="4722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CuadroTexto 8"/>
          <p:cNvSpPr txBox="1"/>
          <p:nvPr/>
        </p:nvSpPr>
        <p:spPr>
          <a:xfrm>
            <a:off x="381794" y="2410456"/>
            <a:ext cx="1262140" cy="369332"/>
          </a:xfrm>
          <a:prstGeom prst="rect">
            <a:avLst/>
          </a:prstGeom>
          <a:solidFill>
            <a:srgbClr val="002060"/>
          </a:solidFill>
        </p:spPr>
        <p:txBody>
          <a:bodyPr wrap="none" rtlCol="0">
            <a:spAutoFit/>
          </a:bodyPr>
          <a:lstStyle/>
          <a:p>
            <a:r>
              <a:rPr lang="es-ES" dirty="0">
                <a:solidFill>
                  <a:prstClr val="white"/>
                </a:solidFill>
                <a:latin typeface="Calibri" panose="020F0502020204030204"/>
              </a:rPr>
              <a:t>Pesca Ilícita</a:t>
            </a:r>
          </a:p>
        </p:txBody>
      </p:sp>
      <p:pic>
        <p:nvPicPr>
          <p:cNvPr id="11" name="Imagen 10"/>
          <p:cNvPicPr>
            <a:picLocks noChangeAspect="1"/>
          </p:cNvPicPr>
          <p:nvPr/>
        </p:nvPicPr>
        <p:blipFill>
          <a:blip r:embed="rId6"/>
          <a:stretch>
            <a:fillRect/>
          </a:stretch>
        </p:blipFill>
        <p:spPr>
          <a:xfrm>
            <a:off x="4562349" y="1554729"/>
            <a:ext cx="1906706" cy="12250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Imagen 11"/>
          <p:cNvPicPr>
            <a:picLocks noChangeAspect="1"/>
          </p:cNvPicPr>
          <p:nvPr/>
        </p:nvPicPr>
        <p:blipFill>
          <a:blip r:embed="rId7"/>
          <a:stretch>
            <a:fillRect/>
          </a:stretch>
        </p:blipFill>
        <p:spPr>
          <a:xfrm>
            <a:off x="4635944" y="1625072"/>
            <a:ext cx="500801" cy="3402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CuadroTexto 12"/>
          <p:cNvSpPr txBox="1"/>
          <p:nvPr/>
        </p:nvSpPr>
        <p:spPr>
          <a:xfrm>
            <a:off x="3239910" y="867750"/>
            <a:ext cx="792205" cy="369332"/>
          </a:xfrm>
          <a:prstGeom prst="rect">
            <a:avLst/>
          </a:prstGeom>
          <a:noFill/>
        </p:spPr>
        <p:txBody>
          <a:bodyPr wrap="none" rtlCol="0">
            <a:spAutoFit/>
          </a:bodyPr>
          <a:lstStyle/>
          <a:p>
            <a:r>
              <a:rPr lang="es-ES" dirty="0">
                <a:solidFill>
                  <a:prstClr val="white"/>
                </a:solidFill>
                <a:latin typeface="Calibri" panose="020F0502020204030204"/>
              </a:rPr>
              <a:t>CHINA</a:t>
            </a:r>
          </a:p>
        </p:txBody>
      </p:sp>
      <p:sp>
        <p:nvSpPr>
          <p:cNvPr id="14" name="CuadroTexto 13"/>
          <p:cNvSpPr txBox="1"/>
          <p:nvPr/>
        </p:nvSpPr>
        <p:spPr>
          <a:xfrm>
            <a:off x="5434926" y="2318103"/>
            <a:ext cx="1034129" cy="307777"/>
          </a:xfrm>
          <a:prstGeom prst="rect">
            <a:avLst/>
          </a:prstGeom>
          <a:noFill/>
        </p:spPr>
        <p:txBody>
          <a:bodyPr wrap="none" rtlCol="0">
            <a:spAutoFit/>
          </a:bodyPr>
          <a:lstStyle/>
          <a:p>
            <a:r>
              <a:rPr lang="es-ES" sz="1400" b="1" dirty="0">
                <a:solidFill>
                  <a:prstClr val="white"/>
                </a:solidFill>
                <a:latin typeface="Calibri" panose="020F0502020204030204"/>
              </a:rPr>
              <a:t>INDONESIA</a:t>
            </a:r>
          </a:p>
        </p:txBody>
      </p:sp>
      <p:pic>
        <p:nvPicPr>
          <p:cNvPr id="15" name="Imagen 14"/>
          <p:cNvPicPr>
            <a:picLocks noChangeAspect="1"/>
          </p:cNvPicPr>
          <p:nvPr/>
        </p:nvPicPr>
        <p:blipFill>
          <a:blip r:embed="rId8"/>
          <a:stretch>
            <a:fillRect/>
          </a:stretch>
        </p:blipFill>
        <p:spPr>
          <a:xfrm>
            <a:off x="162176" y="4308055"/>
            <a:ext cx="1915357" cy="1264699"/>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Imagen 15"/>
          <p:cNvPicPr>
            <a:picLocks noChangeAspect="1"/>
          </p:cNvPicPr>
          <p:nvPr/>
        </p:nvPicPr>
        <p:blipFill>
          <a:blip r:embed="rId9"/>
          <a:stretch>
            <a:fillRect/>
          </a:stretch>
        </p:blipFill>
        <p:spPr>
          <a:xfrm>
            <a:off x="280792" y="4341328"/>
            <a:ext cx="643675" cy="38620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CuadroTexto 16"/>
          <p:cNvSpPr txBox="1"/>
          <p:nvPr/>
        </p:nvSpPr>
        <p:spPr>
          <a:xfrm>
            <a:off x="1142189" y="4341328"/>
            <a:ext cx="813364" cy="369332"/>
          </a:xfrm>
          <a:prstGeom prst="rect">
            <a:avLst/>
          </a:prstGeom>
          <a:noFill/>
        </p:spPr>
        <p:txBody>
          <a:bodyPr wrap="none" rtlCol="0">
            <a:spAutoFit/>
          </a:bodyPr>
          <a:lstStyle/>
          <a:p>
            <a:r>
              <a:rPr lang="es-ES" dirty="0">
                <a:solidFill>
                  <a:prstClr val="black"/>
                </a:solidFill>
                <a:latin typeface="Calibri" panose="020F0502020204030204"/>
              </a:rPr>
              <a:t>EE.UU.</a:t>
            </a:r>
          </a:p>
        </p:txBody>
      </p:sp>
      <p:pic>
        <p:nvPicPr>
          <p:cNvPr id="18" name="Imagen 17"/>
          <p:cNvPicPr>
            <a:picLocks noChangeAspect="1"/>
          </p:cNvPicPr>
          <p:nvPr/>
        </p:nvPicPr>
        <p:blipFill>
          <a:blip r:embed="rId10"/>
          <a:stretch>
            <a:fillRect/>
          </a:stretch>
        </p:blipFill>
        <p:spPr>
          <a:xfrm>
            <a:off x="2531006" y="5032856"/>
            <a:ext cx="1567293" cy="123014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 name="Imagen 18"/>
          <p:cNvPicPr>
            <a:picLocks noChangeAspect="1"/>
          </p:cNvPicPr>
          <p:nvPr/>
        </p:nvPicPr>
        <p:blipFill>
          <a:blip r:embed="rId11"/>
          <a:stretch>
            <a:fillRect/>
          </a:stretch>
        </p:blipFill>
        <p:spPr>
          <a:xfrm>
            <a:off x="4346181" y="4513354"/>
            <a:ext cx="1869344" cy="12474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 name="Marcador de número de diapositiva 5"/>
          <p:cNvSpPr txBox="1">
            <a:spLocks/>
          </p:cNvSpPr>
          <p:nvPr/>
        </p:nvSpPr>
        <p:spPr>
          <a:xfrm>
            <a:off x="8610600" y="607926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C" sz="1600" b="1" dirty="0">
              <a:solidFill>
                <a:prstClr val="black"/>
              </a:solidFill>
              <a:latin typeface="Calibri" panose="020F0502020204030204"/>
            </a:endParaRPr>
          </a:p>
        </p:txBody>
      </p:sp>
      <p:pic>
        <p:nvPicPr>
          <p:cNvPr id="21" name="Imagen 20"/>
          <p:cNvPicPr>
            <a:picLocks noChangeAspect="1"/>
          </p:cNvPicPr>
          <p:nvPr/>
        </p:nvPicPr>
        <p:blipFill>
          <a:blip r:embed="rId12"/>
          <a:stretch>
            <a:fillRect/>
          </a:stretch>
        </p:blipFill>
        <p:spPr>
          <a:xfrm>
            <a:off x="5062287" y="3053443"/>
            <a:ext cx="1860134" cy="104560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2" name="Elipse 21"/>
          <p:cNvSpPr/>
          <p:nvPr/>
        </p:nvSpPr>
        <p:spPr>
          <a:xfrm>
            <a:off x="2019970" y="2755097"/>
            <a:ext cx="2195082" cy="1525251"/>
          </a:xfrm>
          <a:prstGeom prst="ellipse">
            <a:avLst/>
          </a:prstGeom>
          <a:solidFill>
            <a:srgbClr val="00206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prstClr val="white"/>
                </a:solidFill>
                <a:effectLst/>
                <a:uLnTx/>
                <a:uFillTx/>
                <a:latin typeface="Calibri" panose="020F0502020204030204"/>
                <a:ea typeface="+mn-ea"/>
                <a:cs typeface="+mn-cs"/>
              </a:rPr>
              <a:t>ESCENARIO PROSPECTIVO</a:t>
            </a:r>
          </a:p>
        </p:txBody>
      </p:sp>
      <p:sp>
        <p:nvSpPr>
          <p:cNvPr id="23" name="Flecha abajo 22"/>
          <p:cNvSpPr/>
          <p:nvPr/>
        </p:nvSpPr>
        <p:spPr>
          <a:xfrm>
            <a:off x="2945266" y="4506620"/>
            <a:ext cx="484632" cy="322196"/>
          </a:xfrm>
          <a:prstGeom prst="downArrow">
            <a:avLst/>
          </a:prstGeom>
          <a:solidFill>
            <a:srgbClr val="FFFF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Flecha abajo 23"/>
          <p:cNvSpPr/>
          <p:nvPr/>
        </p:nvSpPr>
        <p:spPr>
          <a:xfrm rot="7612054">
            <a:off x="1792919" y="2686740"/>
            <a:ext cx="484632" cy="322196"/>
          </a:xfrm>
          <a:prstGeom prst="downArrow">
            <a:avLst/>
          </a:prstGeom>
          <a:solidFill>
            <a:srgbClr val="FFFF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Flecha abajo 24"/>
          <p:cNvSpPr/>
          <p:nvPr/>
        </p:nvSpPr>
        <p:spPr>
          <a:xfrm rot="18150388">
            <a:off x="4017165" y="4155924"/>
            <a:ext cx="484632" cy="322196"/>
          </a:xfrm>
          <a:prstGeom prst="downArrow">
            <a:avLst/>
          </a:prstGeom>
          <a:solidFill>
            <a:srgbClr val="FFFF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Flecha abajo 25"/>
          <p:cNvSpPr/>
          <p:nvPr/>
        </p:nvSpPr>
        <p:spPr>
          <a:xfrm rot="3599577">
            <a:off x="1549975" y="3747383"/>
            <a:ext cx="484632" cy="322196"/>
          </a:xfrm>
          <a:prstGeom prst="downArrow">
            <a:avLst/>
          </a:prstGeom>
          <a:solidFill>
            <a:srgbClr val="FFFF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Flecha abajo 26"/>
          <p:cNvSpPr/>
          <p:nvPr/>
        </p:nvSpPr>
        <p:spPr>
          <a:xfrm rot="13678905">
            <a:off x="3871860" y="2529361"/>
            <a:ext cx="484632" cy="322196"/>
          </a:xfrm>
          <a:prstGeom prst="downArrow">
            <a:avLst/>
          </a:prstGeom>
          <a:solidFill>
            <a:srgbClr val="FFFF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Flecha abajo 27"/>
          <p:cNvSpPr/>
          <p:nvPr/>
        </p:nvSpPr>
        <p:spPr>
          <a:xfrm rot="16200000">
            <a:off x="4306827" y="3430402"/>
            <a:ext cx="484632" cy="322196"/>
          </a:xfrm>
          <a:prstGeom prst="downArrow">
            <a:avLst/>
          </a:prstGeom>
          <a:solidFill>
            <a:srgbClr val="FFFF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Flecha abajo 28"/>
          <p:cNvSpPr/>
          <p:nvPr/>
        </p:nvSpPr>
        <p:spPr>
          <a:xfrm flipV="1">
            <a:off x="2963711" y="2177165"/>
            <a:ext cx="484632" cy="347160"/>
          </a:xfrm>
          <a:prstGeom prst="downArrow">
            <a:avLst/>
          </a:prstGeom>
          <a:solidFill>
            <a:srgbClr val="FFFF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CuadroTexto 29"/>
          <p:cNvSpPr txBox="1"/>
          <p:nvPr/>
        </p:nvSpPr>
        <p:spPr>
          <a:xfrm>
            <a:off x="4293706" y="131861"/>
            <a:ext cx="290233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5.- PROPUESTA</a:t>
            </a:r>
          </a:p>
        </p:txBody>
      </p:sp>
    </p:spTree>
    <p:extLst>
      <p:ext uri="{BB962C8B-B14F-4D97-AF65-F5344CB8AC3E}">
        <p14:creationId xmlns:p14="http://schemas.microsoft.com/office/powerpoint/2010/main" val="302997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par>
                                <p:cTn id="59" presetID="53" presetClass="entr" presetSubtype="16"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par>
                                <p:cTn id="69" presetID="53" presetClass="entr" presetSubtype="16"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16"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ppt_w</p:attrName>
                                        </p:attrNameLst>
                                      </p:cBhvr>
                                      <p:tavLst>
                                        <p:tav tm="0">
                                          <p:val>
                                            <p:fltVal val="0"/>
                                          </p:val>
                                        </p:tav>
                                        <p:tav tm="100000">
                                          <p:val>
                                            <p:strVal val="#ppt_w"/>
                                          </p:val>
                                        </p:tav>
                                      </p:tavLst>
                                    </p:anim>
                                    <p:anim calcmode="lin" valueType="num">
                                      <p:cBhvr>
                                        <p:cTn id="77" dur="500" fill="hold"/>
                                        <p:tgtEl>
                                          <p:spTgt spid="19"/>
                                        </p:tgtEl>
                                        <p:attrNameLst>
                                          <p:attrName>ppt_h</p:attrName>
                                        </p:attrNameLst>
                                      </p:cBhvr>
                                      <p:tavLst>
                                        <p:tav tm="0">
                                          <p:val>
                                            <p:fltVal val="0"/>
                                          </p:val>
                                        </p:tav>
                                        <p:tav tm="100000">
                                          <p:val>
                                            <p:strVal val="#ppt_h"/>
                                          </p:val>
                                        </p:tav>
                                      </p:tavLst>
                                    </p:anim>
                                    <p:animEffect transition="in" filter="fade">
                                      <p:cBhvr>
                                        <p:cTn id="78" dur="500"/>
                                        <p:tgtEl>
                                          <p:spTgt spid="19"/>
                                        </p:tgtEl>
                                      </p:cBhvr>
                                    </p:animEffect>
                                  </p:childTnLst>
                                </p:cTn>
                              </p:par>
                              <p:par>
                                <p:cTn id="79" presetID="53" presetClass="entr" presetSubtype="16"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animEffect transition="in" filter="fade">
                                      <p:cBhvr>
                                        <p:cTn id="83" dur="500"/>
                                        <p:tgtEl>
                                          <p:spTgt spid="18"/>
                                        </p:tgtEl>
                                      </p:cBhvr>
                                    </p:animEffect>
                                  </p:childTnLst>
                                </p:cTn>
                              </p:par>
                              <p:par>
                                <p:cTn id="84" presetID="53" presetClass="entr" presetSubtype="16" fill="hold" nodeType="with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p:cTn id="86" dur="500" fill="hold"/>
                                        <p:tgtEl>
                                          <p:spTgt spid="15"/>
                                        </p:tgtEl>
                                        <p:attrNameLst>
                                          <p:attrName>ppt_w</p:attrName>
                                        </p:attrNameLst>
                                      </p:cBhvr>
                                      <p:tavLst>
                                        <p:tav tm="0">
                                          <p:val>
                                            <p:fltVal val="0"/>
                                          </p:val>
                                        </p:tav>
                                        <p:tav tm="100000">
                                          <p:val>
                                            <p:strVal val="#ppt_w"/>
                                          </p:val>
                                        </p:tav>
                                      </p:tavLst>
                                    </p:anim>
                                    <p:anim calcmode="lin" valueType="num">
                                      <p:cBhvr>
                                        <p:cTn id="87" dur="500" fill="hold"/>
                                        <p:tgtEl>
                                          <p:spTgt spid="15"/>
                                        </p:tgtEl>
                                        <p:attrNameLst>
                                          <p:attrName>ppt_h</p:attrName>
                                        </p:attrNameLst>
                                      </p:cBhvr>
                                      <p:tavLst>
                                        <p:tav tm="0">
                                          <p:val>
                                            <p:fltVal val="0"/>
                                          </p:val>
                                        </p:tav>
                                        <p:tav tm="100000">
                                          <p:val>
                                            <p:strVal val="#ppt_h"/>
                                          </p:val>
                                        </p:tav>
                                      </p:tavLst>
                                    </p:anim>
                                    <p:animEffect transition="in" filter="fade">
                                      <p:cBhvr>
                                        <p:cTn id="88" dur="500"/>
                                        <p:tgtEl>
                                          <p:spTgt spid="15"/>
                                        </p:tgtEl>
                                      </p:cBhvr>
                                    </p:animEffect>
                                  </p:childTnLst>
                                </p:cTn>
                              </p:par>
                              <p:par>
                                <p:cTn id="89" presetID="53" presetClass="entr" presetSubtype="16"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500" fill="hold"/>
                                        <p:tgtEl>
                                          <p:spTgt spid="16"/>
                                        </p:tgtEl>
                                        <p:attrNameLst>
                                          <p:attrName>ppt_w</p:attrName>
                                        </p:attrNameLst>
                                      </p:cBhvr>
                                      <p:tavLst>
                                        <p:tav tm="0">
                                          <p:val>
                                            <p:fltVal val="0"/>
                                          </p:val>
                                        </p:tav>
                                        <p:tav tm="100000">
                                          <p:val>
                                            <p:strVal val="#ppt_w"/>
                                          </p:val>
                                        </p:tav>
                                      </p:tavLst>
                                    </p:anim>
                                    <p:anim calcmode="lin" valueType="num">
                                      <p:cBhvr>
                                        <p:cTn id="92" dur="500" fill="hold"/>
                                        <p:tgtEl>
                                          <p:spTgt spid="16"/>
                                        </p:tgtEl>
                                        <p:attrNameLst>
                                          <p:attrName>ppt_h</p:attrName>
                                        </p:attrNameLst>
                                      </p:cBhvr>
                                      <p:tavLst>
                                        <p:tav tm="0">
                                          <p:val>
                                            <p:fltVal val="0"/>
                                          </p:val>
                                        </p:tav>
                                        <p:tav tm="100000">
                                          <p:val>
                                            <p:strVal val="#ppt_h"/>
                                          </p:val>
                                        </p:tav>
                                      </p:tavLst>
                                    </p:anim>
                                    <p:animEffect transition="in" filter="fade">
                                      <p:cBhvr>
                                        <p:cTn id="93" dur="500"/>
                                        <p:tgtEl>
                                          <p:spTgt spid="16"/>
                                        </p:tgtEl>
                                      </p:cBhvr>
                                    </p:animEffect>
                                  </p:childTnLst>
                                </p:cTn>
                              </p:par>
                              <p:par>
                                <p:cTn id="94" presetID="42" presetClass="entr" presetSubtype="0"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1000"/>
                                        <p:tgtEl>
                                          <p:spTgt spid="17"/>
                                        </p:tgtEl>
                                      </p:cBhvr>
                                    </p:animEffect>
                                    <p:anim calcmode="lin" valueType="num">
                                      <p:cBhvr>
                                        <p:cTn id="97" dur="1000" fill="hold"/>
                                        <p:tgtEl>
                                          <p:spTgt spid="17"/>
                                        </p:tgtEl>
                                        <p:attrNameLst>
                                          <p:attrName>ppt_x</p:attrName>
                                        </p:attrNameLst>
                                      </p:cBhvr>
                                      <p:tavLst>
                                        <p:tav tm="0">
                                          <p:val>
                                            <p:strVal val="#ppt_x"/>
                                          </p:val>
                                        </p:tav>
                                        <p:tav tm="100000">
                                          <p:val>
                                            <p:strVal val="#ppt_x"/>
                                          </p:val>
                                        </p:tav>
                                      </p:tavLst>
                                    </p:anim>
                                    <p:anim calcmode="lin" valueType="num">
                                      <p:cBhvr>
                                        <p:cTn id="9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7"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03364" y="6449114"/>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32</a:t>
            </a:fld>
            <a:endParaRPr lang="es-EC" sz="1600" dirty="0">
              <a:solidFill>
                <a:prstClr val="black"/>
              </a:solidFill>
              <a:latin typeface="Calibri" panose="020F0502020204030204"/>
            </a:endParaRPr>
          </a:p>
        </p:txBody>
      </p:sp>
      <p:sp>
        <p:nvSpPr>
          <p:cNvPr id="5" name="CuadroTexto 4"/>
          <p:cNvSpPr txBox="1"/>
          <p:nvPr/>
        </p:nvSpPr>
        <p:spPr>
          <a:xfrm>
            <a:off x="4293706" y="76443"/>
            <a:ext cx="290233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5.- PROPUESTA</a:t>
            </a:r>
          </a:p>
        </p:txBody>
      </p:sp>
      <p:sp>
        <p:nvSpPr>
          <p:cNvPr id="7" name="CuadroTexto 6"/>
          <p:cNvSpPr txBox="1"/>
          <p:nvPr/>
        </p:nvSpPr>
        <p:spPr>
          <a:xfrm>
            <a:off x="363665" y="726330"/>
            <a:ext cx="6851272" cy="584775"/>
          </a:xfrm>
          <a:prstGeom prst="rect">
            <a:avLst/>
          </a:prstGeom>
          <a:solidFill>
            <a:srgbClr val="4472C4">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600" b="1" i="0"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MANUAL DE ORGANIZACIÓN DEL COMANDO DE GUARDACOSTAS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600" b="1" i="0" u="none" strike="noStrike" kern="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Y DE LOS SUBCOMANDOS.</a:t>
            </a:r>
            <a:endParaRPr kumimoji="0" lang="es-ES" sz="1600" b="1" i="0" u="none" strike="noStrike" kern="0" cap="none" spc="0" normalizeH="0" baseline="0" noProof="0" dirty="0">
              <a:ln>
                <a:noFill/>
              </a:ln>
              <a:solidFill>
                <a:srgbClr val="FFFF00"/>
              </a:solidFill>
              <a:effectLst/>
              <a:uLnTx/>
              <a:uFillTx/>
              <a:latin typeface="Calibri" panose="020F0502020204030204"/>
            </a:endParaRPr>
          </a:p>
        </p:txBody>
      </p:sp>
      <p:pic>
        <p:nvPicPr>
          <p:cNvPr id="8" name="Imagen 7"/>
          <p:cNvPicPr>
            <a:picLocks noChangeAspect="1"/>
          </p:cNvPicPr>
          <p:nvPr/>
        </p:nvPicPr>
        <p:blipFill>
          <a:blip r:embed="rId2"/>
          <a:stretch>
            <a:fillRect/>
          </a:stretch>
        </p:blipFill>
        <p:spPr>
          <a:xfrm>
            <a:off x="3303294" y="4315854"/>
            <a:ext cx="2810302" cy="2045404"/>
          </a:xfrm>
          <a:prstGeom prst="rect">
            <a:avLst/>
          </a:prstGeom>
          <a:ln>
            <a:noFill/>
          </a:ln>
          <a:effectLst>
            <a:softEdge rad="112500"/>
          </a:effectLst>
        </p:spPr>
      </p:pic>
      <p:pic>
        <p:nvPicPr>
          <p:cNvPr id="9" name="Picture 4" descr="Resultado de imagen de LOGISTICA NAVAL OPERATIV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448" y="3838725"/>
            <a:ext cx="1740315" cy="2342343"/>
          </a:xfrm>
          <a:prstGeom prst="roundRect">
            <a:avLst>
              <a:gd name="adj" fmla="val 16667"/>
            </a:avLst>
          </a:prstGeom>
          <a:ln>
            <a:noFill/>
          </a:ln>
          <a:effectLst>
            <a:outerShdw blurRad="76200" dist="38100" dir="7800000" algn="tl" rotWithShape="0">
              <a:srgbClr val="000000">
                <a:alpha val="40000"/>
              </a:srgbClr>
            </a:outerShdw>
          </a:effectLst>
          <a:scene3d>
            <a:camera prst="perspectiveFront"/>
            <a:lightRig rig="contrasting" dir="t">
              <a:rot lat="0" lon="0" rev="4200000"/>
            </a:lightRig>
          </a:scene3d>
          <a:sp3d prstMaterial="plastic">
            <a:bevelT w="381000" h="114300"/>
            <a:contourClr>
              <a:srgbClr val="969696"/>
            </a:contourClr>
          </a:sp3d>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a:stretch>
            <a:fillRect/>
          </a:stretch>
        </p:blipFill>
        <p:spPr>
          <a:xfrm>
            <a:off x="936839" y="1532893"/>
            <a:ext cx="1575658" cy="1524118"/>
          </a:xfrm>
          <a:prstGeom prst="rect">
            <a:avLst/>
          </a:prstGeom>
        </p:spPr>
      </p:pic>
      <p:sp>
        <p:nvSpPr>
          <p:cNvPr id="12" name="Flecha abajo 11"/>
          <p:cNvSpPr/>
          <p:nvPr/>
        </p:nvSpPr>
        <p:spPr>
          <a:xfrm>
            <a:off x="1441289" y="3181223"/>
            <a:ext cx="484632" cy="566671"/>
          </a:xfrm>
          <a:prstGeom prst="downArrow">
            <a:avLst/>
          </a:prstGeom>
          <a:solidFill>
            <a:srgbClr val="ED7D31">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lecha abajo 12"/>
          <p:cNvSpPr/>
          <p:nvPr/>
        </p:nvSpPr>
        <p:spPr>
          <a:xfrm rot="16200000">
            <a:off x="2900995" y="1836894"/>
            <a:ext cx="729758" cy="1060668"/>
          </a:xfrm>
          <a:prstGeom prst="downArrow">
            <a:avLst/>
          </a:prstGeom>
          <a:solidFill>
            <a:srgbClr val="ED7D31">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Imagen 13"/>
          <p:cNvPicPr>
            <a:picLocks noChangeAspect="1"/>
          </p:cNvPicPr>
          <p:nvPr/>
        </p:nvPicPr>
        <p:blipFill>
          <a:blip r:embed="rId5"/>
          <a:stretch>
            <a:fillRect/>
          </a:stretch>
        </p:blipFill>
        <p:spPr>
          <a:xfrm>
            <a:off x="4002991" y="1591052"/>
            <a:ext cx="1411660" cy="1366123"/>
          </a:xfrm>
          <a:prstGeom prst="rect">
            <a:avLst/>
          </a:prstGeom>
        </p:spPr>
      </p:pic>
      <p:sp>
        <p:nvSpPr>
          <p:cNvPr id="15" name="CuadroTexto 14"/>
          <p:cNvSpPr txBox="1"/>
          <p:nvPr/>
        </p:nvSpPr>
        <p:spPr>
          <a:xfrm>
            <a:off x="3796208" y="3135262"/>
            <a:ext cx="1824474" cy="646331"/>
          </a:xfrm>
          <a:prstGeom prst="rect">
            <a:avLst/>
          </a:prstGeom>
          <a:solidFill>
            <a:srgbClr val="FFC000">
              <a:lumMod val="60000"/>
              <a:lumOff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SUB-COMANDOS</a:t>
            </a:r>
          </a:p>
        </p:txBody>
      </p:sp>
      <p:sp>
        <p:nvSpPr>
          <p:cNvPr id="16" name="Flecha abajo 15"/>
          <p:cNvSpPr/>
          <p:nvPr/>
        </p:nvSpPr>
        <p:spPr>
          <a:xfrm rot="16200000">
            <a:off x="6085535" y="1782347"/>
            <a:ext cx="742637" cy="1252239"/>
          </a:xfrm>
          <a:prstGeom prst="downArrow">
            <a:avLst/>
          </a:prstGeom>
          <a:solidFill>
            <a:srgbClr val="ED7D31">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descr="Resultado de imagen para ECUAD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0415" y="747949"/>
            <a:ext cx="3215720" cy="2849272"/>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p:cNvSpPr txBox="1"/>
          <p:nvPr/>
        </p:nvSpPr>
        <p:spPr>
          <a:xfrm>
            <a:off x="8130981" y="776037"/>
            <a:ext cx="876394" cy="338554"/>
          </a:xfrm>
          <a:prstGeom prst="rect">
            <a:avLst/>
          </a:prstGeom>
          <a:solidFill>
            <a:srgbClr val="4472C4">
              <a:lumMod val="75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prstClr val="white"/>
                </a:solidFill>
                <a:effectLst/>
                <a:uLnTx/>
                <a:uFillTx/>
                <a:latin typeface="Calibri" panose="020F0502020204030204"/>
              </a:rPr>
              <a:t>BASESM</a:t>
            </a:r>
          </a:p>
        </p:txBody>
      </p:sp>
      <p:sp>
        <p:nvSpPr>
          <p:cNvPr id="19" name="CuadroTexto 18"/>
          <p:cNvSpPr txBox="1"/>
          <p:nvPr/>
        </p:nvSpPr>
        <p:spPr>
          <a:xfrm>
            <a:off x="7855838" y="1399607"/>
            <a:ext cx="800219" cy="338554"/>
          </a:xfrm>
          <a:prstGeom prst="rect">
            <a:avLst/>
          </a:prstGeom>
          <a:solidFill>
            <a:srgbClr val="4472C4">
              <a:lumMod val="75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prstClr val="white"/>
                </a:solidFill>
                <a:effectLst/>
                <a:uLnTx/>
                <a:uFillTx/>
                <a:latin typeface="Calibri" panose="020F0502020204030204"/>
              </a:rPr>
              <a:t>BASJAR</a:t>
            </a:r>
          </a:p>
        </p:txBody>
      </p:sp>
      <p:sp>
        <p:nvSpPr>
          <p:cNvPr id="20" name="CuadroTexto 19"/>
          <p:cNvSpPr txBox="1"/>
          <p:nvPr/>
        </p:nvSpPr>
        <p:spPr>
          <a:xfrm>
            <a:off x="7915811" y="2667073"/>
            <a:ext cx="862737" cy="338554"/>
          </a:xfrm>
          <a:prstGeom prst="rect">
            <a:avLst/>
          </a:prstGeom>
          <a:solidFill>
            <a:srgbClr val="4472C4">
              <a:lumMod val="75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prstClr val="white"/>
                </a:solidFill>
                <a:effectLst/>
                <a:uLnTx/>
                <a:uFillTx/>
                <a:latin typeface="Calibri" panose="020F0502020204030204"/>
              </a:rPr>
              <a:t>BASJAM</a:t>
            </a:r>
          </a:p>
        </p:txBody>
      </p:sp>
      <p:sp>
        <p:nvSpPr>
          <p:cNvPr id="21" name="Flecha abajo 20"/>
          <p:cNvSpPr/>
          <p:nvPr/>
        </p:nvSpPr>
        <p:spPr>
          <a:xfrm>
            <a:off x="4358693" y="3959680"/>
            <a:ext cx="610377" cy="626730"/>
          </a:xfrm>
          <a:prstGeom prst="downArrow">
            <a:avLst/>
          </a:prstGeom>
          <a:solidFill>
            <a:srgbClr val="ED7D31">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ángulo 21"/>
          <p:cNvSpPr/>
          <p:nvPr/>
        </p:nvSpPr>
        <p:spPr>
          <a:xfrm>
            <a:off x="9648276" y="1362032"/>
            <a:ext cx="2318464" cy="584775"/>
          </a:xfrm>
          <a:prstGeom prst="rect">
            <a:avLst/>
          </a:prstGeom>
          <a:solidFill>
            <a:srgbClr val="FFFF00"/>
          </a:solidFill>
        </p:spPr>
        <p:txBody>
          <a:bodyPr wrap="square">
            <a:spAutoFit/>
          </a:bodyPr>
          <a:lstStyle/>
          <a:p>
            <a:r>
              <a:rPr lang="es-ES" sz="1600" b="1" dirty="0">
                <a:solidFill>
                  <a:prstClr val="black"/>
                </a:solidFill>
                <a:latin typeface="Arial" panose="020B0604020202020204" pitchFamily="34" charset="0"/>
                <a:ea typeface="Calibri" panose="020F0502020204030204" pitchFamily="34" charset="0"/>
              </a:rPr>
              <a:t>Mantenimiento nivel I y II</a:t>
            </a:r>
            <a:endParaRPr lang="es-ES" sz="1600" b="1" dirty="0">
              <a:solidFill>
                <a:prstClr val="black"/>
              </a:solidFill>
              <a:latin typeface="Calibri" panose="020F0502020204030204"/>
            </a:endParaRPr>
          </a:p>
        </p:txBody>
      </p:sp>
      <p:cxnSp>
        <p:nvCxnSpPr>
          <p:cNvPr id="23" name="Conector recto 22"/>
          <p:cNvCxnSpPr>
            <a:endCxn id="22" idx="1"/>
          </p:cNvCxnSpPr>
          <p:nvPr/>
        </p:nvCxnSpPr>
        <p:spPr>
          <a:xfrm flipV="1">
            <a:off x="8778548" y="1654420"/>
            <a:ext cx="869728" cy="1241639"/>
          </a:xfrm>
          <a:prstGeom prst="line">
            <a:avLst/>
          </a:prstGeom>
          <a:noFill/>
          <a:ln w="57150" cap="flat" cmpd="sng" algn="ctr">
            <a:solidFill>
              <a:srgbClr val="002060"/>
            </a:solidFill>
            <a:prstDash val="solid"/>
            <a:miter lim="800000"/>
          </a:ln>
          <a:effectLst/>
        </p:spPr>
      </p:cxnSp>
      <p:cxnSp>
        <p:nvCxnSpPr>
          <p:cNvPr id="24" name="Conector recto 23"/>
          <p:cNvCxnSpPr>
            <a:stCxn id="22" idx="1"/>
            <a:endCxn id="19" idx="3"/>
          </p:cNvCxnSpPr>
          <p:nvPr/>
        </p:nvCxnSpPr>
        <p:spPr>
          <a:xfrm flipH="1" flipV="1">
            <a:off x="8656057" y="1568884"/>
            <a:ext cx="992219" cy="85536"/>
          </a:xfrm>
          <a:prstGeom prst="line">
            <a:avLst/>
          </a:prstGeom>
          <a:noFill/>
          <a:ln w="57150" cap="flat" cmpd="sng" algn="ctr">
            <a:solidFill>
              <a:srgbClr val="002060"/>
            </a:solidFill>
            <a:prstDash val="solid"/>
            <a:miter lim="800000"/>
          </a:ln>
          <a:effectLst/>
        </p:spPr>
      </p:cxnSp>
      <p:cxnSp>
        <p:nvCxnSpPr>
          <p:cNvPr id="25" name="Conector recto 24"/>
          <p:cNvCxnSpPr>
            <a:endCxn id="22" idx="1"/>
          </p:cNvCxnSpPr>
          <p:nvPr/>
        </p:nvCxnSpPr>
        <p:spPr>
          <a:xfrm>
            <a:off x="9007375" y="945314"/>
            <a:ext cx="640901" cy="709106"/>
          </a:xfrm>
          <a:prstGeom prst="line">
            <a:avLst/>
          </a:prstGeom>
          <a:noFill/>
          <a:ln w="57150" cap="flat" cmpd="sng" algn="ctr">
            <a:solidFill>
              <a:srgbClr val="002060"/>
            </a:solidFill>
            <a:prstDash val="solid"/>
            <a:miter lim="800000"/>
          </a:ln>
          <a:effectLst/>
        </p:spPr>
      </p:cxnSp>
      <p:pic>
        <p:nvPicPr>
          <p:cNvPr id="26" name="Imagen 25"/>
          <p:cNvPicPr>
            <a:picLocks noChangeAspect="1"/>
          </p:cNvPicPr>
          <p:nvPr/>
        </p:nvPicPr>
        <p:blipFill>
          <a:blip r:embed="rId7"/>
          <a:stretch>
            <a:fillRect/>
          </a:stretch>
        </p:blipFill>
        <p:spPr>
          <a:xfrm>
            <a:off x="6866063" y="3775020"/>
            <a:ext cx="5100676" cy="2224381"/>
          </a:xfrm>
          <a:prstGeom prst="rect">
            <a:avLst/>
          </a:prstGeom>
        </p:spPr>
      </p:pic>
      <p:sp>
        <p:nvSpPr>
          <p:cNvPr id="27" name="Flecha abajo 26"/>
          <p:cNvSpPr/>
          <p:nvPr/>
        </p:nvSpPr>
        <p:spPr>
          <a:xfrm rot="16200000">
            <a:off x="5991015" y="5019218"/>
            <a:ext cx="742637" cy="822710"/>
          </a:xfrm>
          <a:prstGeom prst="downArrow">
            <a:avLst/>
          </a:prstGeom>
          <a:solidFill>
            <a:srgbClr val="ED7D31">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37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p:cNvPicPr>
            <a:picLocks noChangeAspect="1"/>
          </p:cNvPicPr>
          <p:nvPr/>
        </p:nvPicPr>
        <p:blipFill>
          <a:blip r:embed="rId2"/>
          <a:stretch>
            <a:fillRect/>
          </a:stretch>
        </p:blipFill>
        <p:spPr>
          <a:xfrm>
            <a:off x="0" y="870223"/>
            <a:ext cx="12193057" cy="5891920"/>
          </a:xfrm>
          <a:prstGeom prst="rect">
            <a:avLst/>
          </a:prstGeom>
        </p:spPr>
      </p:pic>
      <p:sp>
        <p:nvSpPr>
          <p:cNvPr id="38" name="Marcador de número de diapositiva 5"/>
          <p:cNvSpPr txBox="1">
            <a:spLocks/>
          </p:cNvSpPr>
          <p:nvPr/>
        </p:nvSpPr>
        <p:spPr>
          <a:xfrm>
            <a:off x="8611657"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600" b="1" dirty="0">
                <a:solidFill>
                  <a:prstClr val="black"/>
                </a:solidFill>
                <a:latin typeface="Calibri" panose="020F0502020204030204"/>
              </a:rPr>
              <a:t>33</a:t>
            </a:r>
          </a:p>
        </p:txBody>
      </p:sp>
      <p:pic>
        <p:nvPicPr>
          <p:cNvPr id="39" name="Imagen 38"/>
          <p:cNvPicPr>
            <a:picLocks noChangeAspect="1"/>
          </p:cNvPicPr>
          <p:nvPr/>
        </p:nvPicPr>
        <p:blipFill>
          <a:blip r:embed="rId3"/>
          <a:stretch>
            <a:fillRect/>
          </a:stretch>
        </p:blipFill>
        <p:spPr>
          <a:xfrm>
            <a:off x="8121328" y="3536577"/>
            <a:ext cx="4028862" cy="29766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0" name="Imagen 39"/>
          <p:cNvPicPr>
            <a:picLocks noChangeAspect="1"/>
          </p:cNvPicPr>
          <p:nvPr/>
        </p:nvPicPr>
        <p:blipFill>
          <a:blip r:embed="rId4"/>
          <a:stretch>
            <a:fillRect/>
          </a:stretch>
        </p:blipFill>
        <p:spPr>
          <a:xfrm>
            <a:off x="8906192" y="983779"/>
            <a:ext cx="3139110" cy="2338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41" name="Conector recto de flecha 40"/>
          <p:cNvCxnSpPr/>
          <p:nvPr/>
        </p:nvCxnSpPr>
        <p:spPr>
          <a:xfrm>
            <a:off x="966972" y="2858983"/>
            <a:ext cx="476519" cy="798617"/>
          </a:xfrm>
          <a:prstGeom prst="straightConnector1">
            <a:avLst/>
          </a:prstGeom>
          <a:noFill/>
          <a:ln w="57150" cap="flat" cmpd="sng" algn="ctr">
            <a:solidFill>
              <a:srgbClr val="FFFF00"/>
            </a:solidFill>
            <a:prstDash val="solid"/>
            <a:miter lim="800000"/>
            <a:tailEnd type="triangle"/>
          </a:ln>
          <a:effectLst/>
        </p:spPr>
      </p:cxnSp>
      <p:sp>
        <p:nvSpPr>
          <p:cNvPr id="42" name="CuadroTexto 41"/>
          <p:cNvSpPr txBox="1"/>
          <p:nvPr/>
        </p:nvSpPr>
        <p:spPr>
          <a:xfrm>
            <a:off x="237609" y="2446115"/>
            <a:ext cx="1463459" cy="3693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S" b="1" dirty="0">
                <a:solidFill>
                  <a:prstClr val="black"/>
                </a:solidFill>
                <a:latin typeface="Calibri" panose="020F0502020204030204"/>
              </a:rPr>
              <a:t>ESTRATÉGICO</a:t>
            </a:r>
          </a:p>
        </p:txBody>
      </p:sp>
      <p:sp>
        <p:nvSpPr>
          <p:cNvPr id="43" name="CuadroTexto 42"/>
          <p:cNvSpPr txBox="1"/>
          <p:nvPr/>
        </p:nvSpPr>
        <p:spPr>
          <a:xfrm>
            <a:off x="5386617" y="1005016"/>
            <a:ext cx="2612616" cy="646331"/>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ES" b="1" dirty="0">
                <a:solidFill>
                  <a:prstClr val="black"/>
                </a:solidFill>
                <a:latin typeface="Calibri" panose="020F0502020204030204"/>
              </a:rPr>
              <a:t>FORTALECER RELACIONES INTERINSTITUCIONALES</a:t>
            </a:r>
          </a:p>
        </p:txBody>
      </p:sp>
      <p:sp>
        <p:nvSpPr>
          <p:cNvPr id="44" name="Flecha abajo 43"/>
          <p:cNvSpPr/>
          <p:nvPr/>
        </p:nvSpPr>
        <p:spPr>
          <a:xfrm rot="5400000">
            <a:off x="8219609" y="1856586"/>
            <a:ext cx="484632" cy="593023"/>
          </a:xfrm>
          <a:prstGeom prst="downArrow">
            <a:avLst/>
          </a:prstGeom>
          <a:solidFill>
            <a:srgbClr val="FFC0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uadroTexto 44"/>
          <p:cNvSpPr txBox="1"/>
          <p:nvPr/>
        </p:nvSpPr>
        <p:spPr>
          <a:xfrm>
            <a:off x="5386617" y="1746370"/>
            <a:ext cx="2612616" cy="646331"/>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S" b="1" dirty="0">
                <a:solidFill>
                  <a:prstClr val="black"/>
                </a:solidFill>
                <a:latin typeface="Calibri" panose="020F0502020204030204"/>
              </a:rPr>
              <a:t>FOMENTAR LA CONCIENCIA MARÍTIMA</a:t>
            </a:r>
          </a:p>
        </p:txBody>
      </p:sp>
      <p:sp>
        <p:nvSpPr>
          <p:cNvPr id="46" name="CuadroTexto 45"/>
          <p:cNvSpPr txBox="1"/>
          <p:nvPr/>
        </p:nvSpPr>
        <p:spPr>
          <a:xfrm>
            <a:off x="5386618" y="2527050"/>
            <a:ext cx="2612616" cy="92333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S" b="1" dirty="0">
                <a:solidFill>
                  <a:prstClr val="black"/>
                </a:solidFill>
                <a:latin typeface="Calibri" panose="020F0502020204030204"/>
              </a:rPr>
              <a:t>APROVECHAR EL DESARROLLO DE OBRAS </a:t>
            </a:r>
          </a:p>
          <a:p>
            <a:r>
              <a:rPr lang="es-ES" b="1" dirty="0">
                <a:solidFill>
                  <a:prstClr val="black"/>
                </a:solidFill>
                <a:latin typeface="Calibri" panose="020F0502020204030204"/>
              </a:rPr>
              <a:t>DE INFRAESTRUCTURA</a:t>
            </a:r>
          </a:p>
        </p:txBody>
      </p:sp>
      <p:pic>
        <p:nvPicPr>
          <p:cNvPr id="47" name="Imagen 46"/>
          <p:cNvPicPr>
            <a:picLocks noChangeAspect="1"/>
          </p:cNvPicPr>
          <p:nvPr/>
        </p:nvPicPr>
        <p:blipFill>
          <a:blip r:embed="rId5"/>
          <a:stretch>
            <a:fillRect/>
          </a:stretch>
        </p:blipFill>
        <p:spPr>
          <a:xfrm>
            <a:off x="237609" y="4947065"/>
            <a:ext cx="3414806" cy="1409285"/>
          </a:xfrm>
          <a:prstGeom prst="rect">
            <a:avLst/>
          </a:prstGeom>
          <a:ln w="38100">
            <a:solidFill>
              <a:sysClr val="window" lastClr="FFFFFF"/>
            </a:solidFill>
          </a:ln>
        </p:spPr>
      </p:pic>
      <p:sp>
        <p:nvSpPr>
          <p:cNvPr id="48" name="Flecha abajo 47"/>
          <p:cNvSpPr/>
          <p:nvPr/>
        </p:nvSpPr>
        <p:spPr>
          <a:xfrm rot="10800000">
            <a:off x="1468472" y="4391338"/>
            <a:ext cx="484632" cy="459207"/>
          </a:xfrm>
          <a:prstGeom prst="downArrow">
            <a:avLst/>
          </a:prstGeom>
          <a:solidFill>
            <a:srgbClr val="FFC000"/>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9" name="Imagen 48"/>
          <p:cNvPicPr>
            <a:picLocks noChangeAspect="1"/>
          </p:cNvPicPr>
          <p:nvPr/>
        </p:nvPicPr>
        <p:blipFill>
          <a:blip r:embed="rId6"/>
          <a:stretch>
            <a:fillRect/>
          </a:stretch>
        </p:blipFill>
        <p:spPr>
          <a:xfrm>
            <a:off x="3928686" y="4953279"/>
            <a:ext cx="3047623" cy="1439977"/>
          </a:xfrm>
          <a:prstGeom prst="rect">
            <a:avLst/>
          </a:prstGeom>
          <a:ln w="38100">
            <a:solidFill>
              <a:sysClr val="window" lastClr="FFFFFF"/>
            </a:solidFill>
          </a:ln>
        </p:spPr>
      </p:pic>
      <p:pic>
        <p:nvPicPr>
          <p:cNvPr id="50" name="Imagen 49"/>
          <p:cNvPicPr>
            <a:picLocks noChangeAspect="1"/>
          </p:cNvPicPr>
          <p:nvPr/>
        </p:nvPicPr>
        <p:blipFill>
          <a:blip r:embed="rId7"/>
          <a:stretch>
            <a:fillRect/>
          </a:stretch>
        </p:blipFill>
        <p:spPr>
          <a:xfrm>
            <a:off x="2044431" y="898679"/>
            <a:ext cx="3159691" cy="16953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1" name="Rectángulo 50"/>
          <p:cNvSpPr/>
          <p:nvPr/>
        </p:nvSpPr>
        <p:spPr>
          <a:xfrm>
            <a:off x="1953105" y="2544151"/>
            <a:ext cx="3251018" cy="630942"/>
          </a:xfrm>
          <a:prstGeom prst="rect">
            <a:avLst/>
          </a:prstGeom>
        </p:spPr>
        <p:txBody>
          <a:bodyPr wrap="square">
            <a:spAutoFit/>
          </a:bodyPr>
          <a:lstStyle/>
          <a:p>
            <a:r>
              <a:rPr lang="es-EC" sz="1000" b="1" dirty="0">
                <a:solidFill>
                  <a:prstClr val="white"/>
                </a:solidFill>
                <a:latin typeface="Arial" panose="020B0604020202020204" pitchFamily="34" charset="0"/>
                <a:ea typeface="Calibri" panose="020F0502020204030204" pitchFamily="34" charset="0"/>
                <a:cs typeface="Times New Roman" panose="02020603050405020304" pitchFamily="18" charset="0"/>
              </a:rPr>
              <a:t>Figura 8. Control y vigilancia de la reserva marina de Galápagos.</a:t>
            </a:r>
            <a:endParaRPr lang="es-ES" sz="900" b="1" i="1"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a:lnSpc>
                <a:spcPct val="150000"/>
              </a:lnSpc>
              <a:spcAft>
                <a:spcPts val="1000"/>
              </a:spcAft>
            </a:pPr>
            <a:r>
              <a:rPr lang="es-EC" sz="1000" b="1" dirty="0">
                <a:solidFill>
                  <a:prstClr val="white"/>
                </a:solidFill>
                <a:latin typeface="Arial" panose="020B0604020202020204" pitchFamily="34" charset="0"/>
                <a:ea typeface="Arial" panose="020B0604020202020204" pitchFamily="34" charset="0"/>
                <a:cs typeface="Arial" panose="020B0604020202020204" pitchFamily="34" charset="0"/>
              </a:rPr>
              <a:t>Fuente: Dirección del Parque Nacional Galápagos</a:t>
            </a:r>
            <a:endParaRPr lang="es-ES" sz="1200" b="1"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
        <p:nvSpPr>
          <p:cNvPr id="52" name="CuadroTexto 51"/>
          <p:cNvSpPr txBox="1"/>
          <p:nvPr/>
        </p:nvSpPr>
        <p:spPr>
          <a:xfrm>
            <a:off x="1204173" y="-5830"/>
            <a:ext cx="10150683" cy="707886"/>
          </a:xfrm>
          <a:prstGeom prst="rect">
            <a:avLst/>
          </a:prstGeom>
          <a:solidFill>
            <a:srgbClr val="002060"/>
          </a:solidFill>
        </p:spPr>
        <p:txBody>
          <a:bodyPr wrap="square" rtlCol="0">
            <a:spAutoFit/>
          </a:bodyPr>
          <a:lstStyle/>
          <a:p>
            <a:r>
              <a:rPr lang="es-ES" sz="2000" b="1" dirty="0">
                <a:solidFill>
                  <a:srgbClr val="FFFF00"/>
                </a:solidFill>
                <a:latin typeface="Times New Roman" panose="02020603050405020304" pitchFamily="18" charset="0"/>
                <a:cs typeface="Times New Roman" panose="02020603050405020304" pitchFamily="18" charset="0"/>
              </a:rPr>
              <a:t>5.- PROPUESTA (ESTRATEGIAS DE LA ARMADA PARA FORTALECER LA LOGÍSTICA NAVAL Y EL POSIBLE  SUBCOMANDO INSULAR).</a:t>
            </a:r>
          </a:p>
        </p:txBody>
      </p:sp>
    </p:spTree>
    <p:extLst>
      <p:ext uri="{BB962C8B-B14F-4D97-AF65-F5344CB8AC3E}">
        <p14:creationId xmlns:p14="http://schemas.microsoft.com/office/powerpoint/2010/main" val="3942858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1000"/>
                                        <p:tgtEl>
                                          <p:spTgt spid="46"/>
                                        </p:tgtEl>
                                      </p:cBhvr>
                                    </p:animEffect>
                                    <p:anim calcmode="lin" valueType="num">
                                      <p:cBhvr>
                                        <p:cTn id="31" dur="1000" fill="hold"/>
                                        <p:tgtEl>
                                          <p:spTgt spid="46"/>
                                        </p:tgtEl>
                                        <p:attrNameLst>
                                          <p:attrName>ppt_x</p:attrName>
                                        </p:attrNameLst>
                                      </p:cBhvr>
                                      <p:tavLst>
                                        <p:tav tm="0">
                                          <p:val>
                                            <p:strVal val="#ppt_x"/>
                                          </p:val>
                                        </p:tav>
                                        <p:tav tm="100000">
                                          <p:val>
                                            <p:strVal val="#ppt_x"/>
                                          </p:val>
                                        </p:tav>
                                      </p:tavLst>
                                    </p:anim>
                                    <p:anim calcmode="lin" valueType="num">
                                      <p:cBhvr>
                                        <p:cTn id="3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p:cTn id="37" dur="500" fill="hold"/>
                                        <p:tgtEl>
                                          <p:spTgt spid="50"/>
                                        </p:tgtEl>
                                        <p:attrNameLst>
                                          <p:attrName>ppt_w</p:attrName>
                                        </p:attrNameLst>
                                      </p:cBhvr>
                                      <p:tavLst>
                                        <p:tav tm="0">
                                          <p:val>
                                            <p:fltVal val="0"/>
                                          </p:val>
                                        </p:tav>
                                        <p:tav tm="100000">
                                          <p:val>
                                            <p:strVal val="#ppt_w"/>
                                          </p:val>
                                        </p:tav>
                                      </p:tavLst>
                                    </p:anim>
                                    <p:anim calcmode="lin" valueType="num">
                                      <p:cBhvr>
                                        <p:cTn id="38" dur="500" fill="hold"/>
                                        <p:tgtEl>
                                          <p:spTgt spid="50"/>
                                        </p:tgtEl>
                                        <p:attrNameLst>
                                          <p:attrName>ppt_h</p:attrName>
                                        </p:attrNameLst>
                                      </p:cBhvr>
                                      <p:tavLst>
                                        <p:tav tm="0">
                                          <p:val>
                                            <p:fltVal val="0"/>
                                          </p:val>
                                        </p:tav>
                                        <p:tav tm="100000">
                                          <p:val>
                                            <p:strVal val="#ppt_h"/>
                                          </p:val>
                                        </p:tav>
                                      </p:tavLst>
                                    </p:anim>
                                    <p:animEffect transition="in" filter="fade">
                                      <p:cBhvr>
                                        <p:cTn id="39" dur="500"/>
                                        <p:tgtEl>
                                          <p:spTgt spid="5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p:cTn id="42" dur="500" fill="hold"/>
                                        <p:tgtEl>
                                          <p:spTgt spid="51"/>
                                        </p:tgtEl>
                                        <p:attrNameLst>
                                          <p:attrName>ppt_w</p:attrName>
                                        </p:attrNameLst>
                                      </p:cBhvr>
                                      <p:tavLst>
                                        <p:tav tm="0">
                                          <p:val>
                                            <p:fltVal val="0"/>
                                          </p:val>
                                        </p:tav>
                                        <p:tav tm="100000">
                                          <p:val>
                                            <p:strVal val="#ppt_w"/>
                                          </p:val>
                                        </p:tav>
                                      </p:tavLst>
                                    </p:anim>
                                    <p:anim calcmode="lin" valueType="num">
                                      <p:cBhvr>
                                        <p:cTn id="43" dur="500" fill="hold"/>
                                        <p:tgtEl>
                                          <p:spTgt spid="51"/>
                                        </p:tgtEl>
                                        <p:attrNameLst>
                                          <p:attrName>ppt_h</p:attrName>
                                        </p:attrNameLst>
                                      </p:cBhvr>
                                      <p:tavLst>
                                        <p:tav tm="0">
                                          <p:val>
                                            <p:fltVal val="0"/>
                                          </p:val>
                                        </p:tav>
                                        <p:tav tm="100000">
                                          <p:val>
                                            <p:strVal val="#ppt_h"/>
                                          </p:val>
                                        </p:tav>
                                      </p:tavLst>
                                    </p:anim>
                                    <p:animEffect transition="in" filter="fade">
                                      <p:cBhvr>
                                        <p:cTn id="44" dur="500"/>
                                        <p:tgtEl>
                                          <p:spTgt spid="51"/>
                                        </p:tgtEl>
                                      </p:cBhvr>
                                    </p:animEffect>
                                  </p:childTnLst>
                                </p:cTn>
                              </p:par>
                              <p:par>
                                <p:cTn id="45" presetID="53" presetClass="entr" presetSubtype="16"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500" fill="hold"/>
                                        <p:tgtEl>
                                          <p:spTgt spid="47"/>
                                        </p:tgtEl>
                                        <p:attrNameLst>
                                          <p:attrName>ppt_w</p:attrName>
                                        </p:attrNameLst>
                                      </p:cBhvr>
                                      <p:tavLst>
                                        <p:tav tm="0">
                                          <p:val>
                                            <p:fltVal val="0"/>
                                          </p:val>
                                        </p:tav>
                                        <p:tav tm="100000">
                                          <p:val>
                                            <p:strVal val="#ppt_w"/>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Effect transition="in" filter="fade">
                                      <p:cBhvr>
                                        <p:cTn id="49" dur="500"/>
                                        <p:tgtEl>
                                          <p:spTgt spid="47"/>
                                        </p:tgtEl>
                                      </p:cBhvr>
                                    </p:animEffect>
                                  </p:childTnLst>
                                </p:cTn>
                              </p:par>
                              <p:par>
                                <p:cTn id="50" presetID="53" presetClass="entr" presetSubtype="16"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p:cTn id="52" dur="500" fill="hold"/>
                                        <p:tgtEl>
                                          <p:spTgt spid="49"/>
                                        </p:tgtEl>
                                        <p:attrNameLst>
                                          <p:attrName>ppt_w</p:attrName>
                                        </p:attrNameLst>
                                      </p:cBhvr>
                                      <p:tavLst>
                                        <p:tav tm="0">
                                          <p:val>
                                            <p:fltVal val="0"/>
                                          </p:val>
                                        </p:tav>
                                        <p:tav tm="100000">
                                          <p:val>
                                            <p:strVal val="#ppt_w"/>
                                          </p:val>
                                        </p:tav>
                                      </p:tavLst>
                                    </p:anim>
                                    <p:anim calcmode="lin" valueType="num">
                                      <p:cBhvr>
                                        <p:cTn id="53" dur="500" fill="hold"/>
                                        <p:tgtEl>
                                          <p:spTgt spid="49"/>
                                        </p:tgtEl>
                                        <p:attrNameLst>
                                          <p:attrName>ppt_h</p:attrName>
                                        </p:attrNameLst>
                                      </p:cBhvr>
                                      <p:tavLst>
                                        <p:tav tm="0">
                                          <p:val>
                                            <p:fltVal val="0"/>
                                          </p:val>
                                        </p:tav>
                                        <p:tav tm="100000">
                                          <p:val>
                                            <p:strVal val="#ppt_h"/>
                                          </p:val>
                                        </p:tav>
                                      </p:tavLst>
                                    </p:anim>
                                    <p:animEffect transition="in" filter="fade">
                                      <p:cBhvr>
                                        <p:cTn id="54" dur="500"/>
                                        <p:tgtEl>
                                          <p:spTgt spid="49"/>
                                        </p:tgtEl>
                                      </p:cBhvr>
                                    </p:animEffect>
                                  </p:childTnLst>
                                </p:cTn>
                              </p:par>
                              <p:par>
                                <p:cTn id="55" presetID="42"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8" grpId="0" animBg="1"/>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03364" y="6475618"/>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34</a:t>
            </a:fld>
            <a:endParaRPr lang="es-EC" sz="1600" dirty="0">
              <a:solidFill>
                <a:prstClr val="black"/>
              </a:solidFill>
              <a:latin typeface="Calibri" panose="020F0502020204030204"/>
            </a:endParaRPr>
          </a:p>
        </p:txBody>
      </p:sp>
      <p:sp>
        <p:nvSpPr>
          <p:cNvPr id="5" name="CuadroTexto 4"/>
          <p:cNvSpPr txBox="1"/>
          <p:nvPr/>
        </p:nvSpPr>
        <p:spPr>
          <a:xfrm>
            <a:off x="4293706" y="131861"/>
            <a:ext cx="290233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5.- PROPUESTA</a:t>
            </a:r>
          </a:p>
        </p:txBody>
      </p:sp>
      <p:pic>
        <p:nvPicPr>
          <p:cNvPr id="6" name="Imagen 5"/>
          <p:cNvPicPr>
            <a:picLocks noChangeAspect="1"/>
          </p:cNvPicPr>
          <p:nvPr/>
        </p:nvPicPr>
        <p:blipFill>
          <a:blip r:embed="rId2"/>
          <a:stretch>
            <a:fillRect/>
          </a:stretch>
        </p:blipFill>
        <p:spPr>
          <a:xfrm>
            <a:off x="171628" y="1148076"/>
            <a:ext cx="7113803" cy="511850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Imagen 6"/>
          <p:cNvPicPr>
            <a:picLocks noChangeAspect="1"/>
          </p:cNvPicPr>
          <p:nvPr/>
        </p:nvPicPr>
        <p:blipFill>
          <a:blip r:embed="rId3"/>
          <a:stretch>
            <a:fillRect/>
          </a:stretch>
        </p:blipFill>
        <p:spPr>
          <a:xfrm>
            <a:off x="8174868" y="1148076"/>
            <a:ext cx="3825783" cy="255052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8" name="Conector recto de flecha 7"/>
          <p:cNvCxnSpPr>
            <a:stCxn id="7" idx="1"/>
          </p:cNvCxnSpPr>
          <p:nvPr/>
        </p:nvCxnSpPr>
        <p:spPr>
          <a:xfrm flipH="1" flipV="1">
            <a:off x="5473337" y="2011680"/>
            <a:ext cx="2701531" cy="411657"/>
          </a:xfrm>
          <a:prstGeom prst="straightConnector1">
            <a:avLst/>
          </a:prstGeom>
          <a:noFill/>
          <a:ln w="57150" cap="flat" cmpd="sng" algn="ctr">
            <a:solidFill>
              <a:srgbClr val="002060"/>
            </a:solidFill>
            <a:prstDash val="solid"/>
            <a:miter lim="800000"/>
            <a:tailEnd type="triangle"/>
          </a:ln>
          <a:effectLst/>
        </p:spPr>
      </p:cxnSp>
      <p:sp>
        <p:nvSpPr>
          <p:cNvPr id="9" name="CuadroTexto 8"/>
          <p:cNvSpPr txBox="1"/>
          <p:nvPr/>
        </p:nvSpPr>
        <p:spPr>
          <a:xfrm>
            <a:off x="8349109" y="3329266"/>
            <a:ext cx="3562257" cy="369332"/>
          </a:xfrm>
          <a:prstGeom prst="rect">
            <a:avLst/>
          </a:prstGeom>
          <a:noFill/>
        </p:spPr>
        <p:txBody>
          <a:bodyPr wrap="none" rtlCol="0">
            <a:spAutoFit/>
          </a:bodyPr>
          <a:lstStyle/>
          <a:p>
            <a:r>
              <a:rPr lang="es-ES" b="1" dirty="0">
                <a:solidFill>
                  <a:srgbClr val="FFFF00"/>
                </a:solidFill>
                <a:latin typeface="Calibri" panose="020F0502020204030204"/>
              </a:rPr>
              <a:t>BALTRA EN LA II GUERRA MUNDIAL</a:t>
            </a:r>
          </a:p>
        </p:txBody>
      </p:sp>
      <p:sp>
        <p:nvSpPr>
          <p:cNvPr id="11" name="CuadroTexto 10"/>
          <p:cNvSpPr txBox="1"/>
          <p:nvPr/>
        </p:nvSpPr>
        <p:spPr>
          <a:xfrm>
            <a:off x="7554313" y="3890266"/>
            <a:ext cx="4487703" cy="369332"/>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s-ES" b="1" dirty="0">
                <a:solidFill>
                  <a:prstClr val="black"/>
                </a:solidFill>
                <a:latin typeface="Calibri" panose="020F0502020204030204"/>
              </a:rPr>
              <a:t>ESTRATEGICO PARA LOS NORTEAMERICANOS</a:t>
            </a:r>
          </a:p>
        </p:txBody>
      </p:sp>
      <p:sp>
        <p:nvSpPr>
          <p:cNvPr id="12" name="CuadroTexto 11"/>
          <p:cNvSpPr txBox="1"/>
          <p:nvPr/>
        </p:nvSpPr>
        <p:spPr>
          <a:xfrm>
            <a:off x="7554313" y="4451266"/>
            <a:ext cx="4387227" cy="646331"/>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S" b="1" dirty="0">
                <a:solidFill>
                  <a:prstClr val="black"/>
                </a:solidFill>
                <a:latin typeface="Calibri" panose="020F0502020204030204"/>
              </a:rPr>
              <a:t>INFRAESTRUCTURA PORTUARIA </a:t>
            </a:r>
          </a:p>
          <a:p>
            <a:r>
              <a:rPr lang="es-ES" b="1" dirty="0">
                <a:solidFill>
                  <a:prstClr val="black"/>
                </a:solidFill>
                <a:latin typeface="Calibri" panose="020F0502020204030204"/>
              </a:rPr>
              <a:t>Y AEROPORTUARIA</a:t>
            </a:r>
          </a:p>
        </p:txBody>
      </p:sp>
      <p:sp>
        <p:nvSpPr>
          <p:cNvPr id="13" name="CuadroTexto 12"/>
          <p:cNvSpPr txBox="1"/>
          <p:nvPr/>
        </p:nvSpPr>
        <p:spPr>
          <a:xfrm>
            <a:off x="7554313" y="5289265"/>
            <a:ext cx="4116127" cy="369332"/>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s-ES" b="1" dirty="0">
                <a:solidFill>
                  <a:prstClr val="black"/>
                </a:solidFill>
                <a:latin typeface="Calibri" panose="020F0502020204030204"/>
              </a:rPr>
              <a:t>FACILIDAD DE EMPLEO DE LAS UNIDADES</a:t>
            </a:r>
          </a:p>
        </p:txBody>
      </p:sp>
      <p:pic>
        <p:nvPicPr>
          <p:cNvPr id="14" name="Imagen 13"/>
          <p:cNvPicPr>
            <a:picLocks noChangeAspect="1"/>
          </p:cNvPicPr>
          <p:nvPr/>
        </p:nvPicPr>
        <p:blipFill>
          <a:blip r:embed="rId4"/>
          <a:stretch>
            <a:fillRect/>
          </a:stretch>
        </p:blipFill>
        <p:spPr>
          <a:xfrm>
            <a:off x="339361" y="1226118"/>
            <a:ext cx="3527789" cy="24812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CuadroTexto 14"/>
          <p:cNvSpPr txBox="1"/>
          <p:nvPr/>
        </p:nvSpPr>
        <p:spPr>
          <a:xfrm>
            <a:off x="2556111" y="696048"/>
            <a:ext cx="6828422" cy="461665"/>
          </a:xfrm>
          <a:prstGeom prst="rect">
            <a:avLst/>
          </a:prstGeom>
          <a:solidFill>
            <a:srgbClr val="002060"/>
          </a:solidFill>
        </p:spPr>
        <p:txBody>
          <a:bodyPr wrap="square" rtlCol="0">
            <a:spAutoFit/>
          </a:bodyPr>
          <a:lstStyle/>
          <a:p>
            <a:pPr algn="ctr"/>
            <a:r>
              <a:rPr lang="es-EC"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CREACIÓN DE UN SUBCOMANDO INSULAR.</a:t>
            </a:r>
            <a:endParaRPr lang="es-E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348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43120" y="648887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35</a:t>
            </a:fld>
            <a:endParaRPr lang="es-EC" sz="1600" dirty="0">
              <a:solidFill>
                <a:prstClr val="black"/>
              </a:solidFill>
              <a:latin typeface="Calibri" panose="020F0502020204030204"/>
            </a:endParaRPr>
          </a:p>
        </p:txBody>
      </p:sp>
      <p:sp>
        <p:nvSpPr>
          <p:cNvPr id="5" name="CuadroTexto 4"/>
          <p:cNvSpPr txBox="1"/>
          <p:nvPr/>
        </p:nvSpPr>
        <p:spPr>
          <a:xfrm>
            <a:off x="4293706" y="131861"/>
            <a:ext cx="290233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5.- PROPUESTA</a:t>
            </a: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0" y="1122289"/>
            <a:ext cx="11753001" cy="4807864"/>
          </a:xfrm>
          <a:prstGeom prst="rect">
            <a:avLst/>
          </a:prstGeom>
          <a:noFill/>
        </p:spPr>
      </p:pic>
      <p:sp>
        <p:nvSpPr>
          <p:cNvPr id="7" name="CuadroTexto 6"/>
          <p:cNvSpPr txBox="1"/>
          <p:nvPr/>
        </p:nvSpPr>
        <p:spPr>
          <a:xfrm>
            <a:off x="2556111" y="696048"/>
            <a:ext cx="6828422" cy="461665"/>
          </a:xfrm>
          <a:prstGeom prst="rect">
            <a:avLst/>
          </a:prstGeom>
          <a:solidFill>
            <a:srgbClr val="002060"/>
          </a:solidFill>
        </p:spPr>
        <p:txBody>
          <a:bodyPr wrap="square" rtlCol="0">
            <a:spAutoFit/>
          </a:bodyPr>
          <a:lstStyle/>
          <a:p>
            <a:pPr algn="ctr"/>
            <a:r>
              <a:rPr lang="es-EC"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CREACIÓN DE UN SUBCOMANDO INSULAR.</a:t>
            </a:r>
            <a:endParaRPr lang="es-E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5144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9023072" y="6447909"/>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36</a:t>
            </a:fld>
            <a:endParaRPr lang="es-EC" sz="1600" dirty="0">
              <a:solidFill>
                <a:prstClr val="black"/>
              </a:solidFill>
              <a:latin typeface="Calibri" panose="020F0502020204030204"/>
            </a:endParaRPr>
          </a:p>
        </p:txBody>
      </p:sp>
      <p:sp>
        <p:nvSpPr>
          <p:cNvPr id="5" name="CuadroTexto 4"/>
          <p:cNvSpPr txBox="1"/>
          <p:nvPr/>
        </p:nvSpPr>
        <p:spPr>
          <a:xfrm>
            <a:off x="4293706" y="131861"/>
            <a:ext cx="290233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5.- PROPUESTA</a:t>
            </a:r>
          </a:p>
        </p:txBody>
      </p:sp>
      <p:sp>
        <p:nvSpPr>
          <p:cNvPr id="8" name="Marcador de número de diapositiva 5"/>
          <p:cNvSpPr txBox="1">
            <a:spLocks/>
          </p:cNvSpPr>
          <p:nvPr/>
        </p:nvSpPr>
        <p:spPr>
          <a:xfrm>
            <a:off x="8610600" y="5452827"/>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EC" sz="1600" b="1" dirty="0">
              <a:solidFill>
                <a:prstClr val="black"/>
              </a:solidFill>
              <a:latin typeface="Calibri" panose="020F0502020204030204"/>
            </a:endParaRPr>
          </a:p>
        </p:txBody>
      </p:sp>
      <p:pic>
        <p:nvPicPr>
          <p:cNvPr id="9" name="Imagen 8"/>
          <p:cNvPicPr>
            <a:picLocks noChangeAspect="1"/>
          </p:cNvPicPr>
          <p:nvPr/>
        </p:nvPicPr>
        <p:blipFill>
          <a:blip r:embed="rId2"/>
          <a:stretch>
            <a:fillRect/>
          </a:stretch>
        </p:blipFill>
        <p:spPr>
          <a:xfrm>
            <a:off x="192461" y="1225542"/>
            <a:ext cx="7230315" cy="5135896"/>
          </a:xfrm>
          <a:prstGeom prst="rect">
            <a:avLst/>
          </a:prstGeom>
        </p:spPr>
      </p:pic>
      <p:pic>
        <p:nvPicPr>
          <p:cNvPr id="11" name="Imagen 10"/>
          <p:cNvPicPr>
            <a:picLocks noChangeAspect="1"/>
          </p:cNvPicPr>
          <p:nvPr/>
        </p:nvPicPr>
        <p:blipFill rotWithShape="1">
          <a:blip r:embed="rId3"/>
          <a:srcRect b="6662"/>
          <a:stretch/>
        </p:blipFill>
        <p:spPr>
          <a:xfrm>
            <a:off x="7570011" y="1361004"/>
            <a:ext cx="4344083" cy="4088683"/>
          </a:xfrm>
          <a:prstGeom prst="rect">
            <a:avLst/>
          </a:prstGeom>
        </p:spPr>
      </p:pic>
      <p:sp>
        <p:nvSpPr>
          <p:cNvPr id="12" name="CuadroTexto 11"/>
          <p:cNvSpPr txBox="1"/>
          <p:nvPr/>
        </p:nvSpPr>
        <p:spPr>
          <a:xfrm>
            <a:off x="2556111" y="696048"/>
            <a:ext cx="6828422" cy="461665"/>
          </a:xfrm>
          <a:prstGeom prst="rect">
            <a:avLst/>
          </a:prstGeom>
          <a:solidFill>
            <a:srgbClr val="002060"/>
          </a:solidFill>
        </p:spPr>
        <p:txBody>
          <a:bodyPr wrap="square" rtlCol="0">
            <a:spAutoFit/>
          </a:bodyPr>
          <a:lstStyle/>
          <a:p>
            <a:pPr algn="ctr"/>
            <a:r>
              <a:rPr lang="es-EC"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CREACIÓN DE UN SUBCOMANDO INSULAR.</a:t>
            </a:r>
            <a:endParaRPr lang="es-E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97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9020175" y="6448002"/>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37</a:t>
            </a:fld>
            <a:endParaRPr lang="es-EC" sz="1600">
              <a:solidFill>
                <a:prstClr val="black"/>
              </a:solidFill>
              <a:latin typeface="Calibri" panose="020F0502020204030204"/>
            </a:endParaRPr>
          </a:p>
        </p:txBody>
      </p:sp>
      <p:sp>
        <p:nvSpPr>
          <p:cNvPr id="5" name="CuadroTexto 4"/>
          <p:cNvSpPr txBox="1"/>
          <p:nvPr/>
        </p:nvSpPr>
        <p:spPr>
          <a:xfrm>
            <a:off x="4293706" y="37732"/>
            <a:ext cx="290233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5.- PROPUESTA</a:t>
            </a:r>
          </a:p>
        </p:txBody>
      </p:sp>
      <p:pic>
        <p:nvPicPr>
          <p:cNvPr id="6" name="Imagen 5"/>
          <p:cNvPicPr>
            <a:picLocks noChangeAspect="1"/>
          </p:cNvPicPr>
          <p:nvPr/>
        </p:nvPicPr>
        <p:blipFill>
          <a:blip r:embed="rId2"/>
          <a:stretch>
            <a:fillRect/>
          </a:stretch>
        </p:blipFill>
        <p:spPr>
          <a:xfrm>
            <a:off x="6466050" y="1036340"/>
            <a:ext cx="5725950" cy="4915037"/>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647100410"/>
              </p:ext>
            </p:extLst>
          </p:nvPr>
        </p:nvGraphicFramePr>
        <p:xfrm>
          <a:off x="0" y="1036340"/>
          <a:ext cx="7368988" cy="5144998"/>
        </p:xfrm>
        <a:graphic>
          <a:graphicData uri="http://schemas.openxmlformats.org/drawingml/2006/table">
            <a:tbl>
              <a:tblPr/>
              <a:tblGrid>
                <a:gridCol w="2235590">
                  <a:extLst>
                    <a:ext uri="{9D8B030D-6E8A-4147-A177-3AD203B41FA5}">
                      <a16:colId xmlns:a16="http://schemas.microsoft.com/office/drawing/2014/main" val="20000"/>
                    </a:ext>
                  </a:extLst>
                </a:gridCol>
                <a:gridCol w="1392108">
                  <a:extLst>
                    <a:ext uri="{9D8B030D-6E8A-4147-A177-3AD203B41FA5}">
                      <a16:colId xmlns:a16="http://schemas.microsoft.com/office/drawing/2014/main" val="20001"/>
                    </a:ext>
                  </a:extLst>
                </a:gridCol>
                <a:gridCol w="3741290">
                  <a:extLst>
                    <a:ext uri="{9D8B030D-6E8A-4147-A177-3AD203B41FA5}">
                      <a16:colId xmlns:a16="http://schemas.microsoft.com/office/drawing/2014/main" val="20002"/>
                    </a:ext>
                  </a:extLst>
                </a:gridCol>
              </a:tblGrid>
              <a:tr h="29579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gn="ctr">
                        <a:lnSpc>
                          <a:spcPct val="107000"/>
                        </a:lnSpc>
                        <a:spcAft>
                          <a:spcPts val="1200"/>
                        </a:spcAft>
                      </a:pPr>
                      <a:r>
                        <a:rPr lang="es-EC"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DESCRIPCION</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nchor="ctr">
                    <a:lnL>
                      <a:noFill/>
                    </a:lnL>
                    <a:lnR>
                      <a:noFill/>
                    </a:lnR>
                    <a:lnT>
                      <a:noFill/>
                    </a:lnT>
                    <a:lnB>
                      <a:noFill/>
                    </a:lnB>
                    <a:lnTlToBr w="12700" cmpd="sng">
                      <a:noFill/>
                      <a:prstDash val="solid"/>
                    </a:lnTlToBr>
                    <a:lnBlToTr w="12700" cmpd="sng">
                      <a:noFill/>
                      <a:prstDash val="solid"/>
                    </a:lnBlToTr>
                    <a:solidFill>
                      <a:srgbClr val="C2D69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120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PRESUPUESTO ESTIMADO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nchor="ctr">
                    <a:lnL>
                      <a:noFill/>
                    </a:lnL>
                    <a:lnR>
                      <a:noFill/>
                    </a:lnR>
                    <a:lnT>
                      <a:noFill/>
                    </a:lnT>
                    <a:lnB>
                      <a:noFill/>
                    </a:lnB>
                    <a:lnTlToBr w="12700" cmpd="sng">
                      <a:noFill/>
                      <a:prstDash val="solid"/>
                    </a:lnTlToBr>
                    <a:lnBlToTr w="12700" cmpd="sng">
                      <a:noFill/>
                      <a:prstDash val="solid"/>
                    </a:lnBlToTr>
                    <a:solidFill>
                      <a:srgbClr val="C2D69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1200"/>
                        </a:spcAft>
                      </a:pPr>
                      <a:r>
                        <a:rPr lang="es-EC"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OBSERVACIÓN</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nchor="ctr">
                    <a:lnL>
                      <a:noFill/>
                    </a:lnL>
                    <a:lnR>
                      <a:noFill/>
                    </a:lnR>
                    <a:lnT>
                      <a:noFill/>
                    </a:lnT>
                    <a:lnB>
                      <a:noFill/>
                    </a:lnB>
                    <a:lnTlToBr w="12700" cmpd="sng">
                      <a:noFill/>
                      <a:prstDash val="solid"/>
                    </a:lnTlToBr>
                    <a:lnBlToTr w="12700" cmpd="sng">
                      <a:noFill/>
                      <a:prstDash val="solid"/>
                    </a:lnBlToTr>
                    <a:solidFill>
                      <a:srgbClr val="C2D69B"/>
                    </a:solidFill>
                  </a:tcPr>
                </a:tc>
                <a:extLst>
                  <a:ext uri="{0D108BD9-81ED-4DB2-BD59-A6C34878D82A}">
                    <a16:rowId xmlns:a16="http://schemas.microsoft.com/office/drawing/2014/main" val="10000"/>
                  </a:ext>
                </a:extLst>
              </a:tr>
              <a:tr h="8298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CONSTRUCCION DE EDIFICIO ADMINISTRATIVO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$ 1.050.000,00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Edificio de una planta incluye área de operaciones, camarote comando, camarote para oficial de guardia y tripulante de guardia de operaciones, entrepuente para patrulla de guardia 12 personas, oficina comando, oficinas administrativas, sala de sesiones, bodega de suministros.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extLst>
                  <a:ext uri="{0D108BD9-81ED-4DB2-BD59-A6C34878D82A}">
                    <a16:rowId xmlns:a16="http://schemas.microsoft.com/office/drawing/2014/main" val="10001"/>
                  </a:ext>
                </a:extLst>
              </a:tr>
              <a:tr h="411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CONSTRUCCION DE HANGAR CON PLATAFORMA DE VUELO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$ 1.500.000,00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Construcción de hangar y plataforma de vuelo para un Helo bel 430.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extLst>
                  <a:ext uri="{0D108BD9-81ED-4DB2-BD59-A6C34878D82A}">
                    <a16:rowId xmlns:a16="http://schemas.microsoft.com/office/drawing/2014/main" val="10002"/>
                  </a:ext>
                </a:extLst>
              </a:tr>
              <a:tr h="411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CAMPO DE BOYA PARA FONDEO Y MANTENIM MUELLE BALTRA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$ 1.400.000,00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Sistema de fondeo mediante boyas de amarre, abastecimiento de combustible y poder eléctrico.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extLst>
                  <a:ext uri="{0D108BD9-81ED-4DB2-BD59-A6C34878D82A}">
                    <a16:rowId xmlns:a16="http://schemas.microsoft.com/office/drawing/2014/main" val="10003"/>
                  </a:ext>
                </a:extLst>
              </a:tr>
              <a:tr h="29579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CONSTRUCCION DE AREAS EXTERIORES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$ 250.000,00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Mejoramiento de áreas exteriores y apertura de vía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extLst>
                  <a:ext uri="{0D108BD9-81ED-4DB2-BD59-A6C34878D82A}">
                    <a16:rowId xmlns:a16="http://schemas.microsoft.com/office/drawing/2014/main" val="10004"/>
                  </a:ext>
                </a:extLst>
              </a:tr>
              <a:tr h="411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CONSTRUCCION DE SISTEMA DE GENERACION ALTERNA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$ 235.071,92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Sistema de generación alterna para las edificaciones a construirse y sistema de alumbrado exterior.</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extLst>
                  <a:ext uri="{0D108BD9-81ED-4DB2-BD59-A6C34878D82A}">
                    <a16:rowId xmlns:a16="http://schemas.microsoft.com/office/drawing/2014/main" val="10005"/>
                  </a:ext>
                </a:extLst>
              </a:tr>
              <a:tr h="29579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MAESTRANZA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$ 800.000,00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Construcción de galpón para maestranza de embarcaciones y motores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extLst>
                  <a:ext uri="{0D108BD9-81ED-4DB2-BD59-A6C34878D82A}">
                    <a16:rowId xmlns:a16="http://schemas.microsoft.com/office/drawing/2014/main" val="10006"/>
                  </a:ext>
                </a:extLst>
              </a:tr>
              <a:tr h="44368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CONSTRUCCION DE TORRE PARA ANTENA AUTOSOPORTADA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$ 80.000,00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Torre de 40 metros de altura autosoportada.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extLst>
                  <a:ext uri="{0D108BD9-81ED-4DB2-BD59-A6C34878D82A}">
                    <a16:rowId xmlns:a16="http://schemas.microsoft.com/office/drawing/2014/main" val="10007"/>
                  </a:ext>
                </a:extLst>
              </a:tr>
              <a:tr h="1478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ESTUDIOS Y DISEÑOS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Estudios y diseños varios.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extLst>
                  <a:ext uri="{0D108BD9-81ED-4DB2-BD59-A6C34878D82A}">
                    <a16:rowId xmlns:a16="http://schemas.microsoft.com/office/drawing/2014/main" val="10008"/>
                  </a:ext>
                </a:extLst>
              </a:tr>
              <a:tr h="57654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ADQUISICIÒN DE MOBILIARIO PARA OFICINA Y CAMAROTES DE EDIFICIO Y  MAESTRANZA.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$ 70.000,00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Adquisición de mobiliarios, equipos tanto de oficina como de maestranza y habitabilidad.</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DD6EE"/>
                    </a:solidFill>
                  </a:tcPr>
                </a:tc>
                <a:extLst>
                  <a:ext uri="{0D108BD9-81ED-4DB2-BD59-A6C34878D82A}">
                    <a16:rowId xmlns:a16="http://schemas.microsoft.com/office/drawing/2014/main" val="10009"/>
                  </a:ext>
                </a:extLst>
              </a:tr>
              <a:tr h="4612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ADQUISICIÒN DE EQUIPOS INFORMATICOS DE EDIFICIOS MAESTRANZA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$ 80.000,00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Adquisición de equipos informáticos y software. </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FFE599"/>
                    </a:solidFill>
                  </a:tcPr>
                </a:tc>
                <a:extLst>
                  <a:ext uri="{0D108BD9-81ED-4DB2-BD59-A6C34878D82A}">
                    <a16:rowId xmlns:a16="http://schemas.microsoft.com/office/drawing/2014/main" val="10010"/>
                  </a:ext>
                </a:extLst>
              </a:tr>
              <a:tr h="2306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ADQUISICION DE EQUIPOS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$ 70.000,00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4C6E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Adquisición de equipos AACC, maestranza.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a:noFill/>
                    </a:lnL>
                    <a:lnR>
                      <a:noFill/>
                    </a:lnR>
                    <a:lnT>
                      <a:noFill/>
                    </a:lnT>
                    <a:lnB>
                      <a:noFill/>
                    </a:lnB>
                    <a:lnTlToBr w="12700" cmpd="sng">
                      <a:noFill/>
                      <a:prstDash val="solid"/>
                    </a:lnTlToBr>
                    <a:lnBlToTr w="12700" cmpd="sng">
                      <a:noFill/>
                      <a:prstDash val="solid"/>
                    </a:lnBlToTr>
                    <a:solidFill>
                      <a:srgbClr val="B4C6E7"/>
                    </a:solidFill>
                  </a:tcPr>
                </a:tc>
                <a:extLst>
                  <a:ext uri="{0D108BD9-81ED-4DB2-BD59-A6C34878D82A}">
                    <a16:rowId xmlns:a16="http://schemas.microsoft.com/office/drawing/2014/main" val="10011"/>
                  </a:ext>
                </a:extLst>
              </a:tr>
              <a:tr h="2034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76835">
                        <a:lnSpc>
                          <a:spcPct val="107000"/>
                        </a:lnSpc>
                        <a:spcAft>
                          <a:spcPts val="1200"/>
                        </a:spcAft>
                      </a:pPr>
                      <a:r>
                        <a:rPr lang="es-EC"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a:noFill/>
                    </a:lnT>
                    <a:lnB w="12700" cap="flat" cmpd="sng" algn="ctr">
                      <a:solidFill>
                        <a:srgbClr val="9BBB59"/>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lnSpc>
                          <a:spcPct val="107000"/>
                        </a:lnSpc>
                        <a:spcAft>
                          <a:spcPts val="1200"/>
                        </a:spcAft>
                      </a:pPr>
                      <a:r>
                        <a:rPr lang="es-EC" sz="10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$ 5.635.071,92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a:noFill/>
                    </a:lnT>
                    <a:lnB w="12700" cap="flat" cmpd="sng" algn="ctr">
                      <a:solidFill>
                        <a:srgbClr val="9BBB59"/>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07000"/>
                        </a:lnSpc>
                        <a:spcAft>
                          <a:spcPts val="1200"/>
                        </a:spcAft>
                      </a:pPr>
                      <a:r>
                        <a:rPr lang="es-EC" sz="10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6755" marR="46755"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a:noFill/>
                    </a:lnT>
                    <a:lnB w="12700" cap="flat" cmpd="sng" algn="ctr">
                      <a:solidFill>
                        <a:srgbClr val="9BBB59"/>
                      </a:solidFill>
                      <a:prstDash val="solid"/>
                      <a:round/>
                      <a:headEnd type="none" w="med" len="med"/>
                      <a:tailEnd type="none" w="med" len="med"/>
                    </a:lnB>
                    <a:lnTlToBr w="12700" cmpd="sng">
                      <a:noFill/>
                      <a:prstDash val="solid"/>
                    </a:lnTlToBr>
                    <a:lnBlToTr w="12700" cmpd="sng">
                      <a:noFill/>
                      <a:prstDash val="solid"/>
                    </a:lnBlToTr>
                    <a:solidFill>
                      <a:srgbClr val="2F5496"/>
                    </a:solidFill>
                  </a:tcPr>
                </a:tc>
                <a:extLst>
                  <a:ext uri="{0D108BD9-81ED-4DB2-BD59-A6C34878D82A}">
                    <a16:rowId xmlns:a16="http://schemas.microsoft.com/office/drawing/2014/main" val="10012"/>
                  </a:ext>
                </a:extLst>
              </a:tr>
            </a:tbl>
          </a:graphicData>
        </a:graphic>
      </p:graphicFrame>
      <p:sp>
        <p:nvSpPr>
          <p:cNvPr id="8" name="CuadroTexto 7"/>
          <p:cNvSpPr txBox="1"/>
          <p:nvPr/>
        </p:nvSpPr>
        <p:spPr>
          <a:xfrm>
            <a:off x="2475429" y="561578"/>
            <a:ext cx="6828422" cy="461665"/>
          </a:xfrm>
          <a:prstGeom prst="rect">
            <a:avLst/>
          </a:prstGeom>
          <a:solidFill>
            <a:srgbClr val="002060"/>
          </a:solidFill>
        </p:spPr>
        <p:txBody>
          <a:bodyPr wrap="square" rtlCol="0">
            <a:spAutoFit/>
          </a:bodyPr>
          <a:lstStyle/>
          <a:p>
            <a:pPr algn="ctr"/>
            <a:r>
              <a:rPr lang="es-EC"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CREACIÓN DE UN SUBCOMANDO INSULAR.</a:t>
            </a:r>
            <a:endParaRPr lang="es-ES" sz="2400" b="1" dirty="0">
              <a:solidFill>
                <a:srgbClr val="FFFF00"/>
              </a:solidFill>
              <a:latin typeface="Times New Roman" panose="02020603050405020304" pitchFamily="18" charset="0"/>
              <a:cs typeface="Times New Roman" panose="02020603050405020304" pitchFamily="18" charset="0"/>
            </a:endParaRPr>
          </a:p>
        </p:txBody>
      </p:sp>
      <p:sp>
        <p:nvSpPr>
          <p:cNvPr id="9" name="Rectángulo 8"/>
          <p:cNvSpPr/>
          <p:nvPr/>
        </p:nvSpPr>
        <p:spPr>
          <a:xfrm>
            <a:off x="0" y="6448002"/>
            <a:ext cx="1665841" cy="273473"/>
          </a:xfrm>
          <a:prstGeom prst="rect">
            <a:avLst/>
          </a:prstGeom>
        </p:spPr>
        <p:txBody>
          <a:bodyPr wrap="none">
            <a:spAutoFit/>
          </a:bodyPr>
          <a:lstStyle/>
          <a:p>
            <a:pPr algn="just">
              <a:lnSpc>
                <a:spcPct val="107000"/>
              </a:lnSpc>
              <a:spcAft>
                <a:spcPts val="1200"/>
              </a:spcAft>
            </a:pPr>
            <a:r>
              <a:rPr lang="es-ES"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Fuente: DINCYP, 2014.</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0680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5" name="CuadroTexto 4"/>
          <p:cNvSpPr txBox="1"/>
          <p:nvPr/>
        </p:nvSpPr>
        <p:spPr>
          <a:xfrm>
            <a:off x="4438473" y="38358"/>
            <a:ext cx="2902333"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s-ES" sz="2800" b="1" dirty="0">
                <a:solidFill>
                  <a:srgbClr val="FFFF00"/>
                </a:solidFill>
                <a:latin typeface="Times New Roman" panose="02020603050405020304" pitchFamily="18" charset="0"/>
                <a:cs typeface="Times New Roman" panose="02020603050405020304" pitchFamily="18" charset="0"/>
              </a:rPr>
              <a:t>5.- PROPUESTA</a:t>
            </a:r>
          </a:p>
        </p:txBody>
      </p:sp>
      <p:sp>
        <p:nvSpPr>
          <p:cNvPr id="10" name="Marcador de número de diapositiva 3"/>
          <p:cNvSpPr txBox="1">
            <a:spLocks/>
          </p:cNvSpPr>
          <p:nvPr/>
        </p:nvSpPr>
        <p:spPr>
          <a:xfrm>
            <a:off x="8610600"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38</a:t>
            </a:fld>
            <a:endParaRPr lang="es-EC" sz="1600">
              <a:solidFill>
                <a:prstClr val="black"/>
              </a:solidFill>
              <a:latin typeface="Calibri" panose="020F0502020204030204"/>
            </a:endParaRPr>
          </a:p>
        </p:txBody>
      </p:sp>
      <p:pic>
        <p:nvPicPr>
          <p:cNvPr id="6" name="Imagen 5"/>
          <p:cNvPicPr>
            <a:picLocks noChangeAspect="1"/>
          </p:cNvPicPr>
          <p:nvPr/>
        </p:nvPicPr>
        <p:blipFill>
          <a:blip r:embed="rId2"/>
          <a:stretch>
            <a:fillRect/>
          </a:stretch>
        </p:blipFill>
        <p:spPr>
          <a:xfrm>
            <a:off x="0" y="980256"/>
            <a:ext cx="12192000" cy="5797153"/>
          </a:xfrm>
          <a:prstGeom prst="rect">
            <a:avLst/>
          </a:prstGeom>
        </p:spPr>
      </p:pic>
      <p:sp>
        <p:nvSpPr>
          <p:cNvPr id="7" name="Marcador de número de diapositiva 3"/>
          <p:cNvSpPr txBox="1">
            <a:spLocks/>
          </p:cNvSpPr>
          <p:nvPr/>
        </p:nvSpPr>
        <p:spPr>
          <a:xfrm>
            <a:off x="8719230" y="6123757"/>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600" b="1" dirty="0">
                <a:solidFill>
                  <a:prstClr val="black"/>
                </a:solidFill>
                <a:latin typeface="Calibri" panose="020F0502020204030204"/>
              </a:rPr>
              <a:t>38</a:t>
            </a:r>
          </a:p>
        </p:txBody>
      </p:sp>
      <p:sp>
        <p:nvSpPr>
          <p:cNvPr id="8" name="CuadroTexto 7"/>
          <p:cNvSpPr txBox="1"/>
          <p:nvPr/>
        </p:nvSpPr>
        <p:spPr>
          <a:xfrm>
            <a:off x="3023763" y="1646894"/>
            <a:ext cx="2002792"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s-ES" b="1" dirty="0">
                <a:solidFill>
                  <a:prstClr val="white"/>
                </a:solidFill>
                <a:latin typeface="Calibri" panose="020F0502020204030204"/>
              </a:rPr>
              <a:t>ABASTECIMIENTOS</a:t>
            </a:r>
          </a:p>
        </p:txBody>
      </p:sp>
      <p:sp>
        <p:nvSpPr>
          <p:cNvPr id="9" name="CuadroTexto 8"/>
          <p:cNvSpPr txBox="1"/>
          <p:nvPr/>
        </p:nvSpPr>
        <p:spPr>
          <a:xfrm>
            <a:off x="2986736" y="2699625"/>
            <a:ext cx="1869294"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s-ES" dirty="0">
                <a:solidFill>
                  <a:prstClr val="white"/>
                </a:solidFill>
                <a:latin typeface="Calibri" panose="020F0502020204030204"/>
              </a:rPr>
              <a:t>MANTENIMIENTO</a:t>
            </a:r>
          </a:p>
        </p:txBody>
      </p:sp>
      <p:sp>
        <p:nvSpPr>
          <p:cNvPr id="11" name="CuadroTexto 10"/>
          <p:cNvSpPr txBox="1"/>
          <p:nvPr/>
        </p:nvSpPr>
        <p:spPr>
          <a:xfrm>
            <a:off x="1404233" y="3467660"/>
            <a:ext cx="745589" cy="461665"/>
          </a:xfrm>
          <a:prstGeom prst="rect">
            <a:avLst/>
          </a:prstGeom>
          <a:solidFill>
            <a:srgbClr val="002060"/>
          </a:solidFill>
        </p:spPr>
        <p:txBody>
          <a:bodyPr wrap="none" rtlCol="0">
            <a:spAutoFit/>
          </a:bodyPr>
          <a:lstStyle/>
          <a:p>
            <a:r>
              <a:rPr lang="es-ES" sz="2400" b="1" dirty="0">
                <a:solidFill>
                  <a:srgbClr val="FFFF00"/>
                </a:solidFill>
                <a:latin typeface="Calibri" panose="020F0502020204030204"/>
              </a:rPr>
              <a:t>E.F.L</a:t>
            </a:r>
          </a:p>
        </p:txBody>
      </p:sp>
      <p:sp>
        <p:nvSpPr>
          <p:cNvPr id="12" name="CuadroTexto 11"/>
          <p:cNvSpPr txBox="1"/>
          <p:nvPr/>
        </p:nvSpPr>
        <p:spPr>
          <a:xfrm>
            <a:off x="3023763" y="3467660"/>
            <a:ext cx="1427955"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s-ES" dirty="0">
                <a:solidFill>
                  <a:prstClr val="white"/>
                </a:solidFill>
                <a:latin typeface="Calibri" panose="020F0502020204030204"/>
              </a:rPr>
              <a:t>TRANSPORTE</a:t>
            </a:r>
          </a:p>
        </p:txBody>
      </p:sp>
      <p:sp>
        <p:nvSpPr>
          <p:cNvPr id="13" name="CuadroTexto 12"/>
          <p:cNvSpPr txBox="1"/>
          <p:nvPr/>
        </p:nvSpPr>
        <p:spPr>
          <a:xfrm>
            <a:off x="2986736" y="5744930"/>
            <a:ext cx="1043619" cy="369332"/>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s-ES" dirty="0">
                <a:solidFill>
                  <a:prstClr val="white"/>
                </a:solidFill>
                <a:latin typeface="Calibri" panose="020F0502020204030204"/>
              </a:rPr>
              <a:t>SANIDAD</a:t>
            </a:r>
          </a:p>
        </p:txBody>
      </p:sp>
      <p:sp>
        <p:nvSpPr>
          <p:cNvPr id="14" name="CuadroTexto 13"/>
          <p:cNvSpPr txBox="1"/>
          <p:nvPr/>
        </p:nvSpPr>
        <p:spPr>
          <a:xfrm>
            <a:off x="3023763" y="5003552"/>
            <a:ext cx="1201932" cy="369332"/>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s-ES" b="1" dirty="0">
                <a:solidFill>
                  <a:prstClr val="white"/>
                </a:solidFill>
                <a:latin typeface="Calibri" panose="020F0502020204030204"/>
              </a:rPr>
              <a:t>PERSONAL</a:t>
            </a:r>
          </a:p>
        </p:txBody>
      </p:sp>
      <p:sp>
        <p:nvSpPr>
          <p:cNvPr id="15" name="CuadroTexto 14"/>
          <p:cNvSpPr txBox="1"/>
          <p:nvPr/>
        </p:nvSpPr>
        <p:spPr>
          <a:xfrm>
            <a:off x="5562600" y="1098124"/>
            <a:ext cx="3739293" cy="1477328"/>
          </a:xfrm>
          <a:prstGeom prst="rect">
            <a:avLst/>
          </a:prstGeom>
          <a:solidFill>
            <a:srgbClr val="FFC000">
              <a:lumMod val="40000"/>
              <a:lumOff val="6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CLASE I: Agua y víveres.</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CLASE II: Vestuario y menaje.</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CLASE III: Combustibles y lubricantes.</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CLASE IV: Repuestos.</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CLASE V: Munición.</a:t>
            </a:r>
          </a:p>
        </p:txBody>
      </p:sp>
      <p:sp>
        <p:nvSpPr>
          <p:cNvPr id="16" name="CuadroTexto 15"/>
          <p:cNvSpPr txBox="1"/>
          <p:nvPr/>
        </p:nvSpPr>
        <p:spPr>
          <a:xfrm>
            <a:off x="5562085" y="2699625"/>
            <a:ext cx="1413528" cy="369332"/>
          </a:xfrm>
          <a:prstGeom prst="rect">
            <a:avLst/>
          </a:prstGeom>
          <a:solidFill>
            <a:srgbClr val="FFC000">
              <a:lumMod val="40000"/>
              <a:lumOff val="6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NIVELES I y II</a:t>
            </a:r>
          </a:p>
        </p:txBody>
      </p:sp>
      <p:sp>
        <p:nvSpPr>
          <p:cNvPr id="17" name="CuadroTexto 16"/>
          <p:cNvSpPr txBox="1"/>
          <p:nvPr/>
        </p:nvSpPr>
        <p:spPr>
          <a:xfrm>
            <a:off x="5562085" y="3467660"/>
            <a:ext cx="3216393" cy="369332"/>
          </a:xfrm>
          <a:prstGeom prst="rect">
            <a:avLst/>
          </a:prstGeom>
          <a:solidFill>
            <a:srgbClr val="FFC000">
              <a:lumMod val="40000"/>
              <a:lumOff val="6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Unidades terrestres y acuáticas.</a:t>
            </a:r>
          </a:p>
        </p:txBody>
      </p:sp>
      <p:sp>
        <p:nvSpPr>
          <p:cNvPr id="18" name="CuadroTexto 17"/>
          <p:cNvSpPr txBox="1"/>
          <p:nvPr/>
        </p:nvSpPr>
        <p:spPr>
          <a:xfrm>
            <a:off x="3023763" y="4262174"/>
            <a:ext cx="1650324"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s-ES" dirty="0">
                <a:solidFill>
                  <a:prstClr val="white"/>
                </a:solidFill>
                <a:latin typeface="Calibri" panose="020F0502020204030204"/>
              </a:rPr>
              <a:t>INSTALACIONES</a:t>
            </a:r>
          </a:p>
        </p:txBody>
      </p:sp>
      <p:sp>
        <p:nvSpPr>
          <p:cNvPr id="19" name="CuadroTexto 18"/>
          <p:cNvSpPr txBox="1"/>
          <p:nvPr/>
        </p:nvSpPr>
        <p:spPr>
          <a:xfrm>
            <a:off x="5562084" y="4260480"/>
            <a:ext cx="6314293" cy="369332"/>
          </a:xfrm>
          <a:prstGeom prst="rect">
            <a:avLst/>
          </a:prstGeom>
          <a:solidFill>
            <a:srgbClr val="FFC000">
              <a:lumMod val="40000"/>
              <a:lumOff val="6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Entrepuentes, comedor, hangares, talleres, área administrativas.</a:t>
            </a:r>
          </a:p>
        </p:txBody>
      </p:sp>
      <p:sp>
        <p:nvSpPr>
          <p:cNvPr id="20" name="CuadroTexto 19"/>
          <p:cNvSpPr txBox="1"/>
          <p:nvPr/>
        </p:nvSpPr>
        <p:spPr>
          <a:xfrm>
            <a:off x="5562083" y="5058392"/>
            <a:ext cx="6051657" cy="369332"/>
          </a:xfrm>
          <a:prstGeom prst="rect">
            <a:avLst/>
          </a:prstGeom>
          <a:solidFill>
            <a:srgbClr val="5B9BD5">
              <a:lumMod val="60000"/>
              <a:lumOff val="4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Asignación de personal  acorde a la estructura organizacional.</a:t>
            </a:r>
          </a:p>
        </p:txBody>
      </p:sp>
      <p:sp>
        <p:nvSpPr>
          <p:cNvPr id="21" name="CuadroTexto 20"/>
          <p:cNvSpPr txBox="1"/>
          <p:nvPr/>
        </p:nvSpPr>
        <p:spPr>
          <a:xfrm>
            <a:off x="5562083" y="5821335"/>
            <a:ext cx="4508798" cy="369332"/>
          </a:xfrm>
          <a:prstGeom prst="rect">
            <a:avLst/>
          </a:prstGeom>
          <a:solidFill>
            <a:srgbClr val="5B9BD5">
              <a:lumMod val="60000"/>
              <a:lumOff val="4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panose="020F0502020204030204"/>
              </a:rPr>
              <a:t>Dispensario con enfermeros y cofre sanitario.</a:t>
            </a:r>
          </a:p>
        </p:txBody>
      </p:sp>
      <p:sp>
        <p:nvSpPr>
          <p:cNvPr id="22" name="Abrir corchete 21"/>
          <p:cNvSpPr/>
          <p:nvPr/>
        </p:nvSpPr>
        <p:spPr>
          <a:xfrm>
            <a:off x="2514600" y="1485900"/>
            <a:ext cx="472136" cy="4704767"/>
          </a:xfrm>
          <a:prstGeom prst="leftBracket">
            <a:avLst/>
          </a:prstGeom>
          <a:noFill/>
          <a:ln w="571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 name="CuadroTexto 22"/>
          <p:cNvSpPr txBox="1"/>
          <p:nvPr/>
        </p:nvSpPr>
        <p:spPr>
          <a:xfrm>
            <a:off x="2475428" y="655305"/>
            <a:ext cx="6828422" cy="461665"/>
          </a:xfrm>
          <a:prstGeom prst="rect">
            <a:avLst/>
          </a:prstGeom>
          <a:solidFill>
            <a:srgbClr val="002060"/>
          </a:solidFill>
        </p:spPr>
        <p:txBody>
          <a:bodyPr wrap="square" rtlCol="0">
            <a:spAutoFit/>
          </a:bodyPr>
          <a:lstStyle/>
          <a:p>
            <a:pPr algn="ctr"/>
            <a:r>
              <a:rPr lang="es-EC"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CREACIÓN DE UN SUBCOMANDO INSULAR.</a:t>
            </a:r>
            <a:endParaRPr lang="es-E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6589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56372" y="6502122"/>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39</a:t>
            </a:fld>
            <a:endParaRPr lang="es-EC" sz="1600" dirty="0">
              <a:solidFill>
                <a:prstClr val="black"/>
              </a:solidFill>
              <a:latin typeface="Calibri" panose="020F0502020204030204"/>
            </a:endParaRPr>
          </a:p>
        </p:txBody>
      </p:sp>
      <p:sp>
        <p:nvSpPr>
          <p:cNvPr id="5" name="Título 1"/>
          <p:cNvSpPr txBox="1">
            <a:spLocks/>
          </p:cNvSpPr>
          <p:nvPr/>
        </p:nvSpPr>
        <p:spPr>
          <a:xfrm>
            <a:off x="4056845" y="62430"/>
            <a:ext cx="3876541" cy="568635"/>
          </a:xfrm>
          <a:prstGeom prst="rect">
            <a:avLst/>
          </a:prstGeom>
          <a:solidFill>
            <a:srgbClr val="00206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200" b="1" dirty="0">
                <a:solidFill>
                  <a:srgbClr val="FFFF00"/>
                </a:solidFill>
                <a:latin typeface="Times New Roman" panose="02020603050405020304" pitchFamily="18" charset="0"/>
                <a:cs typeface="Times New Roman" panose="02020603050405020304" pitchFamily="18" charset="0"/>
              </a:rPr>
              <a:t>6.- CONCLUSIONES </a:t>
            </a:r>
          </a:p>
        </p:txBody>
      </p:sp>
      <p:sp>
        <p:nvSpPr>
          <p:cNvPr id="6" name="Marcador de contenido 2"/>
          <p:cNvSpPr txBox="1">
            <a:spLocks/>
          </p:cNvSpPr>
          <p:nvPr/>
        </p:nvSpPr>
        <p:spPr>
          <a:xfrm>
            <a:off x="0" y="746976"/>
            <a:ext cx="12192000" cy="5190186"/>
          </a:xfrm>
          <a:prstGeom prst="rect">
            <a:avLst/>
          </a:prstGeom>
          <a:solidFill>
            <a:srgbClr val="00206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50000"/>
              </a:lnSpc>
              <a:buFont typeface="+mj-lt"/>
              <a:buAutoNum type="alphaLcPeriod"/>
              <a:defRPr/>
            </a:pPr>
            <a:r>
              <a:rPr lang="es-EC" sz="1800" b="1" u="sng" dirty="0">
                <a:solidFill>
                  <a:prstClr val="white"/>
                </a:solidFill>
                <a:latin typeface="Arial" panose="020B0604020202020204" pitchFamily="34" charset="0"/>
                <a:ea typeface="Calibri" panose="020F0502020204030204" pitchFamily="34" charset="0"/>
                <a:cs typeface="Arial" panose="020B0604020202020204" pitchFamily="34" charset="0"/>
              </a:rPr>
              <a:t>La Evaluación realizada al Sostenimiento Logístico de los Subcomandos de Guardacostas </a:t>
            </a:r>
            <a:r>
              <a:rPr lang="es-EC" sz="1800" b="1" dirty="0">
                <a:solidFill>
                  <a:prstClr val="white"/>
                </a:solidFill>
                <a:latin typeface="Arial" panose="020B0604020202020204" pitchFamily="34" charset="0"/>
                <a:ea typeface="Calibri" panose="020F0502020204030204" pitchFamily="34" charset="0"/>
                <a:cs typeface="Arial" panose="020B0604020202020204" pitchFamily="34" charset="0"/>
              </a:rPr>
              <a:t>durante los últimos tres años, a partir de la calificación  de los </a:t>
            </a:r>
            <a:r>
              <a:rPr lang="es-EC" sz="1800" b="1" u="sng" dirty="0">
                <a:solidFill>
                  <a:prstClr val="white"/>
                </a:solidFill>
                <a:latin typeface="Arial" panose="020B0604020202020204" pitchFamily="34" charset="0"/>
                <a:ea typeface="Calibri" panose="020F0502020204030204" pitchFamily="34" charset="0"/>
                <a:cs typeface="Arial" panose="020B0604020202020204" pitchFamily="34" charset="0"/>
              </a:rPr>
              <a:t>Elementos Funcionales Logísticos</a:t>
            </a:r>
            <a:r>
              <a:rPr lang="es-EC" sz="1800" b="1" dirty="0">
                <a:solidFill>
                  <a:prstClr val="white"/>
                </a:solidFill>
                <a:latin typeface="Arial" panose="020B0604020202020204" pitchFamily="34" charset="0"/>
                <a:ea typeface="Calibri" panose="020F0502020204030204" pitchFamily="34" charset="0"/>
                <a:cs typeface="Arial" panose="020B0604020202020204" pitchFamily="34" charset="0"/>
              </a:rPr>
              <a:t>: abastecimientos, mantenimiento, transporte e instalaciones, </a:t>
            </a:r>
            <a:r>
              <a:rPr lang="es-EC" sz="1800" b="1" u="sng" dirty="0">
                <a:solidFill>
                  <a:prstClr val="white"/>
                </a:solidFill>
                <a:latin typeface="Arial" panose="020B0604020202020204" pitchFamily="34" charset="0"/>
                <a:ea typeface="Calibri" panose="020F0502020204030204" pitchFamily="34" charset="0"/>
                <a:cs typeface="Arial" panose="020B0604020202020204" pitchFamily="34" charset="0"/>
              </a:rPr>
              <a:t>permitió determinar que existen demoras en el proceso de abastecimiento, debido a que los Subcomandos no disponen de Unidades Financieras que brinden independencia </a:t>
            </a:r>
            <a:r>
              <a:rPr lang="es-EC" sz="1800" b="1" dirty="0">
                <a:solidFill>
                  <a:prstClr val="white"/>
                </a:solidFill>
                <a:latin typeface="Arial" panose="020B0604020202020204" pitchFamily="34" charset="0"/>
                <a:ea typeface="Calibri" panose="020F0502020204030204" pitchFamily="34" charset="0"/>
                <a:cs typeface="Arial" panose="020B0604020202020204" pitchFamily="34" charset="0"/>
              </a:rPr>
              <a:t>en los procesos de adquisición de bienes o servicios, existiendo en la actualidad retrasos el proceso, siendo el proceso de abastecimiento de recursos deficiente.</a:t>
            </a:r>
          </a:p>
          <a:p>
            <a:pPr marL="342900" indent="-342900" algn="just">
              <a:lnSpc>
                <a:spcPct val="150000"/>
              </a:lnSpc>
              <a:buFont typeface="+mj-lt"/>
              <a:buAutoNum type="alphaLcPeriod" startAt="2"/>
              <a:defRPr/>
            </a:pPr>
            <a:r>
              <a:rPr lang="es-EC" sz="1800" b="1" u="sng" dirty="0">
                <a:solidFill>
                  <a:prstClr val="white"/>
                </a:solidFill>
                <a:latin typeface="Arial" panose="020B0604020202020204" pitchFamily="34" charset="0"/>
                <a:ea typeface="Calibri" panose="020F0502020204030204" pitchFamily="34" charset="0"/>
                <a:cs typeface="Arial" panose="020B0604020202020204" pitchFamily="34" charset="0"/>
              </a:rPr>
              <a:t>El cumplimiento de operaciones y asignaciones presupuestarias</a:t>
            </a:r>
            <a:r>
              <a:rPr lang="es-EC" sz="1800" b="1" dirty="0">
                <a:solidFill>
                  <a:prstClr val="white"/>
                </a:solidFill>
                <a:latin typeface="Arial" panose="020B0604020202020204" pitchFamily="34" charset="0"/>
                <a:ea typeface="Calibri" panose="020F0502020204030204" pitchFamily="34" charset="0"/>
                <a:cs typeface="Arial" panose="020B0604020202020204" pitchFamily="34" charset="0"/>
              </a:rPr>
              <a:t>, donde se destaca en primer lugar una permanencia </a:t>
            </a:r>
            <a:r>
              <a:rPr lang="es-EC" sz="1800" b="1" u="sng" dirty="0">
                <a:solidFill>
                  <a:prstClr val="white"/>
                </a:solidFill>
                <a:latin typeface="Arial" panose="020B0604020202020204" pitchFamily="34" charset="0"/>
                <a:ea typeface="Calibri" panose="020F0502020204030204" pitchFamily="34" charset="0"/>
                <a:cs typeface="Arial" panose="020B0604020202020204" pitchFamily="34" charset="0"/>
              </a:rPr>
              <a:t>efectiva y vigilancia marítima en la ZEE</a:t>
            </a:r>
            <a:r>
              <a:rPr lang="es-EC" sz="1800" b="1" dirty="0">
                <a:solidFill>
                  <a:prstClr val="white"/>
                </a:solidFill>
                <a:latin typeface="Arial" panose="020B0604020202020204" pitchFamily="34" charset="0"/>
                <a:ea typeface="Calibri" panose="020F0502020204030204" pitchFamily="34" charset="0"/>
                <a:cs typeface="Arial" panose="020B0604020202020204" pitchFamily="34" charset="0"/>
              </a:rPr>
              <a:t>, una protección limitada a las zonas pesqueras, con una asignación presupuestaria reducida, que fluctúa en una reducción entre el 46% al 85% en el Comando de guardacostas</a:t>
            </a:r>
            <a:r>
              <a:rPr lang="es-EC" sz="1800" b="1" u="sng" dirty="0">
                <a:solidFill>
                  <a:prstClr val="white"/>
                </a:solidFill>
                <a:latin typeface="Arial" panose="020B0604020202020204" pitchFamily="34" charset="0"/>
                <a:ea typeface="Calibri" panose="020F0502020204030204" pitchFamily="34" charset="0"/>
                <a:cs typeface="Arial" panose="020B0604020202020204" pitchFamily="34" charset="0"/>
              </a:rPr>
              <a:t>, permitió determinar que no se ha cumplido al máximo con lo expresado en los Planes de Seguridad Integral de los Espacios Acuáticos durante los tres últimos años.</a:t>
            </a:r>
            <a:endParaRPr lang="es-ES" sz="1800" b="1"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a:defRPr/>
            </a:pPr>
            <a:endParaRPr lang="es-ES" sz="1800" b="1" dirty="0">
              <a:solidFill>
                <a:prstClr val="white"/>
              </a:solidFill>
              <a:latin typeface="Calibri" panose="020F0502020204030204"/>
            </a:endParaRPr>
          </a:p>
        </p:txBody>
      </p:sp>
    </p:spTree>
    <p:extLst>
      <p:ext uri="{BB962C8B-B14F-4D97-AF65-F5344CB8AC3E}">
        <p14:creationId xmlns:p14="http://schemas.microsoft.com/office/powerpoint/2010/main" val="1187298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748963"/>
            <a:ext cx="12192000" cy="4881093"/>
          </a:xfrm>
          <a:prstGeom prst="rect">
            <a:avLst/>
          </a:prstGeom>
        </p:spPr>
      </p:pic>
      <p:sp>
        <p:nvSpPr>
          <p:cNvPr id="56" name="Flecha derecha 55"/>
          <p:cNvSpPr/>
          <p:nvPr/>
        </p:nvSpPr>
        <p:spPr>
          <a:xfrm rot="20881826">
            <a:off x="382150" y="5186193"/>
            <a:ext cx="11727870" cy="653814"/>
          </a:xfrm>
          <a:prstGeom prst="rightArrow">
            <a:avLst/>
          </a:prstGeom>
          <a:solidFill>
            <a:srgbClr val="002060"/>
          </a:solidFill>
          <a:ln w="38100" cap="flat" cmpd="sng" algn="ctr">
            <a:solidFill>
              <a:srgbClr val="FFFF0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1 Marcador de número de diapositiva"/>
          <p:cNvSpPr>
            <a:spLocks noGrp="1"/>
          </p:cNvSpPr>
          <p:nvPr>
            <p:ph type="sldNum" sz="quarter" idx="4294967295"/>
          </p:nvPr>
        </p:nvSpPr>
        <p:spPr>
          <a:xfrm>
            <a:off x="8534400" y="6356351"/>
            <a:ext cx="2133600" cy="365125"/>
          </a:xfrm>
          <a:prstGeom prst="rect">
            <a:avLst/>
          </a:prstGeom>
        </p:spPr>
        <p:txBody>
          <a:bodyPr/>
          <a:lstStyle/>
          <a:p>
            <a:pPr fontAlgn="base">
              <a:spcBef>
                <a:spcPct val="0"/>
              </a:spcBef>
              <a:spcAft>
                <a:spcPct val="0"/>
              </a:spcAft>
            </a:pPr>
            <a:fld id="{B8E02949-4CF0-41F9-868E-9DB81E933003}" type="slidenum">
              <a:rPr lang="es-EC" sz="1400">
                <a:solidFill>
                  <a:prstClr val="black"/>
                </a:solidFill>
                <a:cs typeface="Arial" charset="0"/>
              </a:rPr>
              <a:pPr fontAlgn="base">
                <a:spcBef>
                  <a:spcPct val="0"/>
                </a:spcBef>
                <a:spcAft>
                  <a:spcPct val="0"/>
                </a:spcAft>
              </a:pPr>
              <a:t>4</a:t>
            </a:fld>
            <a:endParaRPr lang="es-EC" sz="1400" dirty="0">
              <a:solidFill>
                <a:prstClr val="black"/>
              </a:solidFill>
              <a:cs typeface="Arial" charset="0"/>
            </a:endParaRPr>
          </a:p>
        </p:txBody>
      </p:sp>
      <p:sp>
        <p:nvSpPr>
          <p:cNvPr id="5" name="CuadroTexto 4"/>
          <p:cNvSpPr txBox="1"/>
          <p:nvPr/>
        </p:nvSpPr>
        <p:spPr>
          <a:xfrm>
            <a:off x="4572000" y="70206"/>
            <a:ext cx="2678806" cy="523220"/>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ES" sz="2800" b="1" dirty="0">
                <a:solidFill>
                  <a:srgbClr val="FFC000"/>
                </a:solidFill>
                <a:latin typeface="Arial Narrow" panose="020B0606020202030204" pitchFamily="34" charset="0"/>
              </a:rPr>
              <a:t>INTRODUCCIÓN</a:t>
            </a:r>
          </a:p>
        </p:txBody>
      </p:sp>
      <p:sp>
        <p:nvSpPr>
          <p:cNvPr id="7" name="Marcador de número de diapositiva 3"/>
          <p:cNvSpPr txBox="1">
            <a:spLocks/>
          </p:cNvSpPr>
          <p:nvPr/>
        </p:nvSpPr>
        <p:spPr>
          <a:xfrm>
            <a:off x="9034483" y="6339311"/>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206FB5-132D-45F1-8950-71BB752CAE10}" type="slidenum">
              <a:rPr lang="es-EC" sz="1600" b="1" smtClean="0">
                <a:solidFill>
                  <a:schemeClr val="bg1"/>
                </a:solidFill>
                <a:latin typeface="Calibri" panose="020F0502020204030204"/>
              </a:rPr>
              <a:pPr/>
              <a:t>4</a:t>
            </a:fld>
            <a:endParaRPr lang="es-EC" sz="1600" b="1" dirty="0">
              <a:solidFill>
                <a:schemeClr val="bg1"/>
              </a:solidFill>
              <a:latin typeface="Calibri" panose="020F0502020204030204"/>
            </a:endParaRPr>
          </a:p>
        </p:txBody>
      </p:sp>
      <p:sp>
        <p:nvSpPr>
          <p:cNvPr id="8" name="Flecha abajo 7"/>
          <p:cNvSpPr/>
          <p:nvPr/>
        </p:nvSpPr>
        <p:spPr>
          <a:xfrm>
            <a:off x="737560" y="2724801"/>
            <a:ext cx="484632" cy="432048"/>
          </a:xfrm>
          <a:prstGeom prst="downArrow">
            <a:avLst/>
          </a:prstGeom>
          <a:solidFill>
            <a:srgbClr val="002060"/>
          </a:solidFill>
          <a:ln w="12700" cap="flat" cmpd="sng" algn="ctr">
            <a:solidFill>
              <a:srgbClr val="FFFF0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 name="Conector recto 8"/>
          <p:cNvCxnSpPr/>
          <p:nvPr/>
        </p:nvCxnSpPr>
        <p:spPr>
          <a:xfrm>
            <a:off x="966417" y="4084051"/>
            <a:ext cx="0" cy="2160240"/>
          </a:xfrm>
          <a:prstGeom prst="line">
            <a:avLst/>
          </a:prstGeom>
          <a:noFill/>
          <a:ln w="38100" cap="flat" cmpd="sng" algn="ctr">
            <a:solidFill>
              <a:srgbClr val="002060"/>
            </a:solidFill>
            <a:prstDash val="solid"/>
            <a:miter lim="800000"/>
          </a:ln>
          <a:effectLst/>
        </p:spPr>
      </p:cxnSp>
      <p:cxnSp>
        <p:nvCxnSpPr>
          <p:cNvPr id="10" name="Conector recto 9"/>
          <p:cNvCxnSpPr/>
          <p:nvPr/>
        </p:nvCxnSpPr>
        <p:spPr>
          <a:xfrm flipH="1" flipV="1">
            <a:off x="10215021" y="2496503"/>
            <a:ext cx="41540" cy="3048201"/>
          </a:xfrm>
          <a:prstGeom prst="line">
            <a:avLst/>
          </a:prstGeom>
          <a:noFill/>
          <a:ln w="38100" cap="flat" cmpd="sng" algn="ctr">
            <a:solidFill>
              <a:srgbClr val="002060"/>
            </a:solidFill>
            <a:prstDash val="solid"/>
            <a:miter lim="800000"/>
          </a:ln>
          <a:effectLst/>
        </p:spPr>
      </p:cxnSp>
      <p:cxnSp>
        <p:nvCxnSpPr>
          <p:cNvPr id="11" name="Conector recto 10"/>
          <p:cNvCxnSpPr/>
          <p:nvPr/>
        </p:nvCxnSpPr>
        <p:spPr>
          <a:xfrm flipH="1">
            <a:off x="2467325" y="3794883"/>
            <a:ext cx="17289" cy="2280080"/>
          </a:xfrm>
          <a:prstGeom prst="line">
            <a:avLst/>
          </a:prstGeom>
          <a:noFill/>
          <a:ln w="38100" cap="flat" cmpd="sng" algn="ctr">
            <a:solidFill>
              <a:srgbClr val="002060"/>
            </a:solidFill>
            <a:prstDash val="solid"/>
            <a:miter lim="800000"/>
          </a:ln>
          <a:effectLst/>
        </p:spPr>
      </p:cxnSp>
      <p:sp>
        <p:nvSpPr>
          <p:cNvPr id="12" name="Rectángulo 11"/>
          <p:cNvSpPr/>
          <p:nvPr/>
        </p:nvSpPr>
        <p:spPr>
          <a:xfrm>
            <a:off x="1945612" y="3473681"/>
            <a:ext cx="1161911" cy="430887"/>
          </a:xfrm>
          <a:prstGeom prst="rect">
            <a:avLst/>
          </a:prstGeom>
          <a:solidFill>
            <a:srgbClr val="00206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C" sz="1100" b="1" dirty="0">
                <a:solidFill>
                  <a:srgbClr val="FFFF00"/>
                </a:solidFill>
                <a:latin typeface="Arial" panose="020B0604020202020204" pitchFamily="34" charset="0"/>
              </a:rPr>
              <a:t>Virrey de Sta. Fé</a:t>
            </a:r>
            <a:endParaRPr lang="es-ES" sz="1100" b="1" dirty="0">
              <a:solidFill>
                <a:srgbClr val="FFFF00"/>
              </a:solidFill>
              <a:latin typeface="Calibri" panose="020F0502020204030204"/>
            </a:endParaRPr>
          </a:p>
        </p:txBody>
      </p:sp>
      <p:sp>
        <p:nvSpPr>
          <p:cNvPr id="13" name="Rectángulo 12"/>
          <p:cNvSpPr/>
          <p:nvPr/>
        </p:nvSpPr>
        <p:spPr>
          <a:xfrm>
            <a:off x="2046031" y="5955153"/>
            <a:ext cx="854384" cy="36933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alibri" panose="020F0502020204030204"/>
              </a:rPr>
              <a:t>1761</a:t>
            </a:r>
          </a:p>
        </p:txBody>
      </p:sp>
      <p:sp>
        <p:nvSpPr>
          <p:cNvPr id="14" name="Rectángulo 13"/>
          <p:cNvSpPr/>
          <p:nvPr/>
        </p:nvSpPr>
        <p:spPr>
          <a:xfrm>
            <a:off x="1810947" y="2558036"/>
            <a:ext cx="1375975" cy="430887"/>
          </a:xfrm>
          <a:prstGeom prst="rect">
            <a:avLst/>
          </a:prstGeom>
          <a:solidFill>
            <a:srgbClr val="00206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sz="1100" b="1" dirty="0">
                <a:solidFill>
                  <a:srgbClr val="FFFF00"/>
                </a:solidFill>
                <a:latin typeface="Calibri" panose="020F0502020204030204"/>
              </a:rPr>
              <a:t>La minuta de la Real</a:t>
            </a:r>
          </a:p>
          <a:p>
            <a:pPr algn="ctr"/>
            <a:r>
              <a:rPr lang="es-ES" sz="1100" b="1" dirty="0">
                <a:solidFill>
                  <a:srgbClr val="FFFF00"/>
                </a:solidFill>
                <a:latin typeface="Calibri" panose="020F0502020204030204"/>
              </a:rPr>
              <a:t>Cédula</a:t>
            </a:r>
          </a:p>
        </p:txBody>
      </p:sp>
      <p:pic>
        <p:nvPicPr>
          <p:cNvPr id="15" name="Imagen 14"/>
          <p:cNvPicPr>
            <a:picLocks noChangeAspect="1"/>
          </p:cNvPicPr>
          <p:nvPr/>
        </p:nvPicPr>
        <p:blipFill>
          <a:blip r:embed="rId3"/>
          <a:stretch>
            <a:fillRect/>
          </a:stretch>
        </p:blipFill>
        <p:spPr>
          <a:xfrm>
            <a:off x="5103915" y="2210229"/>
            <a:ext cx="1852332" cy="12348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7" name="Conector recto 16"/>
          <p:cNvCxnSpPr/>
          <p:nvPr/>
        </p:nvCxnSpPr>
        <p:spPr>
          <a:xfrm>
            <a:off x="6033438" y="3439567"/>
            <a:ext cx="0" cy="2102558"/>
          </a:xfrm>
          <a:prstGeom prst="line">
            <a:avLst/>
          </a:prstGeom>
          <a:noFill/>
          <a:ln w="38100" cap="flat" cmpd="sng" algn="ctr">
            <a:solidFill>
              <a:srgbClr val="002060"/>
            </a:solidFill>
            <a:prstDash val="solid"/>
            <a:miter lim="800000"/>
          </a:ln>
          <a:effectLst/>
        </p:spPr>
      </p:cxnSp>
      <p:sp>
        <p:nvSpPr>
          <p:cNvPr id="18" name="Rectángulo 17"/>
          <p:cNvSpPr/>
          <p:nvPr/>
        </p:nvSpPr>
        <p:spPr>
          <a:xfrm>
            <a:off x="5183241" y="1910400"/>
            <a:ext cx="1604927" cy="261610"/>
          </a:xfrm>
          <a:prstGeom prst="rect">
            <a:avLst/>
          </a:prstGeom>
          <a:solidFill>
            <a:srgbClr val="002060"/>
          </a:solidFill>
        </p:spPr>
        <p:txBody>
          <a:bodyPr wrap="none">
            <a:spAutoFit/>
          </a:bodyPr>
          <a:lstStyle/>
          <a:p>
            <a:r>
              <a:rPr lang="es-EC" sz="1100" b="1" dirty="0">
                <a:solidFill>
                  <a:srgbClr val="FFFF00"/>
                </a:solidFill>
                <a:latin typeface="Arial" panose="020B0604020202020204" pitchFamily="34" charset="0"/>
              </a:rPr>
              <a:t>II GUERRA MUNDIAL</a:t>
            </a:r>
            <a:endParaRPr lang="es-ES" sz="1100" b="1" dirty="0">
              <a:solidFill>
                <a:srgbClr val="FFFF00"/>
              </a:solidFill>
              <a:latin typeface="Calibri" panose="020F0502020204030204"/>
            </a:endParaRPr>
          </a:p>
        </p:txBody>
      </p:sp>
      <p:sp>
        <p:nvSpPr>
          <p:cNvPr id="19" name="Rectángulo 18"/>
          <p:cNvSpPr/>
          <p:nvPr/>
        </p:nvSpPr>
        <p:spPr>
          <a:xfrm>
            <a:off x="5235660" y="3956306"/>
            <a:ext cx="1615454" cy="954107"/>
          </a:xfrm>
          <a:prstGeom prst="rect">
            <a:avLst/>
          </a:prstGeom>
          <a:solidFill>
            <a:srgbClr val="002060"/>
          </a:solidFill>
          <a:ln w="38100">
            <a:solidFill>
              <a:srgbClr val="FFFF00"/>
            </a:solidFill>
          </a:ln>
        </p:spPr>
        <p:txBody>
          <a:bodyPr wrap="square">
            <a:spAutoFit/>
          </a:bodyPr>
          <a:lstStyle/>
          <a:p>
            <a:pPr algn="ctr"/>
            <a:r>
              <a:rPr lang="es-ES" sz="1400" dirty="0">
                <a:solidFill>
                  <a:prstClr val="white"/>
                </a:solidFill>
                <a:latin typeface="Calibri" panose="020F0502020204030204"/>
              </a:rPr>
              <a:t>Bastión estratégico </a:t>
            </a:r>
          </a:p>
          <a:p>
            <a:pPr algn="ctr"/>
            <a:r>
              <a:rPr lang="es-ES" sz="1400" dirty="0">
                <a:solidFill>
                  <a:prstClr val="white"/>
                </a:solidFill>
                <a:latin typeface="Calibri" panose="020F0502020204030204"/>
              </a:rPr>
              <a:t>de importancia </a:t>
            </a:r>
          </a:p>
          <a:p>
            <a:pPr algn="ctr"/>
            <a:r>
              <a:rPr lang="es-ES" sz="1400" dirty="0">
                <a:solidFill>
                  <a:prstClr val="white"/>
                </a:solidFill>
                <a:latin typeface="Calibri" panose="020F0502020204030204"/>
              </a:rPr>
              <a:t>para defensa del </a:t>
            </a:r>
          </a:p>
          <a:p>
            <a:pPr algn="ctr"/>
            <a:r>
              <a:rPr lang="es-ES" sz="1400" dirty="0">
                <a:solidFill>
                  <a:prstClr val="white"/>
                </a:solidFill>
                <a:latin typeface="Calibri" panose="020F0502020204030204"/>
              </a:rPr>
              <a:t>Canal de Panamá.</a:t>
            </a:r>
          </a:p>
        </p:txBody>
      </p:sp>
      <p:sp>
        <p:nvSpPr>
          <p:cNvPr id="20" name="Rectángulo 19"/>
          <p:cNvSpPr/>
          <p:nvPr/>
        </p:nvSpPr>
        <p:spPr>
          <a:xfrm>
            <a:off x="5417982" y="5434929"/>
            <a:ext cx="1211745" cy="36933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alibri" panose="020F0502020204030204"/>
              </a:rPr>
              <a:t>1941-1948</a:t>
            </a:r>
          </a:p>
        </p:txBody>
      </p:sp>
      <p:sp>
        <p:nvSpPr>
          <p:cNvPr id="21" name="Rectángulo 20"/>
          <p:cNvSpPr/>
          <p:nvPr/>
        </p:nvSpPr>
        <p:spPr>
          <a:xfrm>
            <a:off x="9829369" y="4614031"/>
            <a:ext cx="854384" cy="36933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alibri" panose="020F0502020204030204"/>
              </a:rPr>
              <a:t>2008</a:t>
            </a:r>
          </a:p>
        </p:txBody>
      </p:sp>
      <p:cxnSp>
        <p:nvCxnSpPr>
          <p:cNvPr id="22" name="Conector recto 21"/>
          <p:cNvCxnSpPr/>
          <p:nvPr/>
        </p:nvCxnSpPr>
        <p:spPr>
          <a:xfrm>
            <a:off x="7702215" y="1762375"/>
            <a:ext cx="0" cy="4620071"/>
          </a:xfrm>
          <a:prstGeom prst="line">
            <a:avLst/>
          </a:prstGeom>
          <a:noFill/>
          <a:ln w="38100" cap="flat" cmpd="sng" algn="ctr">
            <a:solidFill>
              <a:srgbClr val="002060"/>
            </a:solidFill>
            <a:prstDash val="solid"/>
            <a:miter lim="800000"/>
          </a:ln>
          <a:effectLst/>
        </p:spPr>
      </p:cxnSp>
      <p:sp>
        <p:nvSpPr>
          <p:cNvPr id="23" name="Rectángulo 22"/>
          <p:cNvSpPr/>
          <p:nvPr/>
        </p:nvSpPr>
        <p:spPr>
          <a:xfrm>
            <a:off x="491581" y="6201244"/>
            <a:ext cx="854384" cy="646331"/>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alibri" panose="020F0502020204030204"/>
              </a:rPr>
              <a:t>SIGLO XVII</a:t>
            </a:r>
          </a:p>
        </p:txBody>
      </p:sp>
      <p:pic>
        <p:nvPicPr>
          <p:cNvPr id="24" name="Imagen 23"/>
          <p:cNvPicPr>
            <a:picLocks noChangeAspect="1"/>
          </p:cNvPicPr>
          <p:nvPr/>
        </p:nvPicPr>
        <p:blipFill>
          <a:blip r:embed="rId4"/>
          <a:stretch>
            <a:fillRect/>
          </a:stretch>
        </p:blipFill>
        <p:spPr>
          <a:xfrm>
            <a:off x="6975511" y="3870402"/>
            <a:ext cx="1358285" cy="961643"/>
          </a:xfrm>
          <a:prstGeom prst="rect">
            <a:avLst/>
          </a:prstGeom>
        </p:spPr>
      </p:pic>
      <p:pic>
        <p:nvPicPr>
          <p:cNvPr id="25" name="Imagen 24"/>
          <p:cNvPicPr>
            <a:picLocks noChangeAspect="1"/>
          </p:cNvPicPr>
          <p:nvPr/>
        </p:nvPicPr>
        <p:blipFill>
          <a:blip r:embed="rId5"/>
          <a:stretch>
            <a:fillRect/>
          </a:stretch>
        </p:blipFill>
        <p:spPr>
          <a:xfrm flipH="1">
            <a:off x="7178389" y="830264"/>
            <a:ext cx="972982" cy="9729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 name="Imagen 25"/>
          <p:cNvPicPr>
            <a:picLocks noChangeAspect="1"/>
          </p:cNvPicPr>
          <p:nvPr/>
        </p:nvPicPr>
        <p:blipFill>
          <a:blip r:embed="rId6"/>
          <a:stretch>
            <a:fillRect/>
          </a:stretch>
        </p:blipFill>
        <p:spPr>
          <a:xfrm>
            <a:off x="7034518" y="5733529"/>
            <a:ext cx="1197511" cy="75933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7" name="Conector recto 26"/>
          <p:cNvCxnSpPr/>
          <p:nvPr/>
        </p:nvCxnSpPr>
        <p:spPr>
          <a:xfrm>
            <a:off x="4652728" y="2046991"/>
            <a:ext cx="19964" cy="4253090"/>
          </a:xfrm>
          <a:prstGeom prst="line">
            <a:avLst/>
          </a:prstGeom>
          <a:noFill/>
          <a:ln w="38100" cap="flat" cmpd="sng" algn="ctr">
            <a:solidFill>
              <a:srgbClr val="002060"/>
            </a:solidFill>
            <a:prstDash val="solid"/>
            <a:miter lim="800000"/>
          </a:ln>
          <a:effectLst/>
        </p:spPr>
      </p:cxnSp>
      <p:pic>
        <p:nvPicPr>
          <p:cNvPr id="28" name="Imagen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115" y="1087041"/>
            <a:ext cx="1034509" cy="1082933"/>
          </a:xfrm>
          <a:prstGeom prst="rect">
            <a:avLst/>
          </a:prstGeom>
        </p:spPr>
      </p:pic>
      <p:sp>
        <p:nvSpPr>
          <p:cNvPr id="29" name="Rectángulo 28"/>
          <p:cNvSpPr/>
          <p:nvPr/>
        </p:nvSpPr>
        <p:spPr>
          <a:xfrm>
            <a:off x="3718542" y="883228"/>
            <a:ext cx="1750291" cy="246221"/>
          </a:xfrm>
          <a:prstGeom prst="rect">
            <a:avLst/>
          </a:prstGeom>
          <a:solidFill>
            <a:srgbClr val="002060"/>
          </a:solidFill>
        </p:spPr>
        <p:txBody>
          <a:bodyPr wrap="square">
            <a:spAutoFit/>
          </a:bodyPr>
          <a:lstStyle/>
          <a:p>
            <a:r>
              <a:rPr lang="es-EC" sz="1000" b="1" dirty="0">
                <a:solidFill>
                  <a:srgbClr val="FFFF00"/>
                </a:solidFill>
                <a:latin typeface="Arial" panose="020B0604020202020204" pitchFamily="34" charset="0"/>
              </a:rPr>
              <a:t>TNFG. MANUEL ALOMÍA</a:t>
            </a:r>
            <a:endParaRPr lang="es-ES" sz="1000" b="1" dirty="0">
              <a:solidFill>
                <a:srgbClr val="FFFF00"/>
              </a:solidFill>
              <a:latin typeface="Calibri" panose="020F0502020204030204"/>
            </a:endParaRPr>
          </a:p>
        </p:txBody>
      </p:sp>
      <p:sp>
        <p:nvSpPr>
          <p:cNvPr id="30" name="Rectángulo 29"/>
          <p:cNvSpPr/>
          <p:nvPr/>
        </p:nvSpPr>
        <p:spPr>
          <a:xfrm>
            <a:off x="3572975" y="6280612"/>
            <a:ext cx="2373470" cy="369332"/>
          </a:xfrm>
          <a:prstGeom prst="rect">
            <a:avLst/>
          </a:prstGeom>
          <a:solidFill>
            <a:srgbClr val="002060"/>
          </a:solidFill>
          <a:ln>
            <a:solidFill>
              <a:srgbClr val="FFFF00"/>
            </a:solidFill>
          </a:ln>
        </p:spPr>
        <p:txBody>
          <a:bodyPr wrap="none">
            <a:spAutoFit/>
          </a:bodyPr>
          <a:lstStyle/>
          <a:p>
            <a:r>
              <a:rPr lang="es-ES" b="1" dirty="0">
                <a:solidFill>
                  <a:srgbClr val="FFFF00"/>
                </a:solidFill>
                <a:latin typeface="Calibri" panose="020F0502020204030204"/>
              </a:rPr>
              <a:t>La tesis seguridad total</a:t>
            </a:r>
          </a:p>
        </p:txBody>
      </p:sp>
      <p:sp>
        <p:nvSpPr>
          <p:cNvPr id="31" name="Rectángulo 30"/>
          <p:cNvSpPr/>
          <p:nvPr/>
        </p:nvSpPr>
        <p:spPr>
          <a:xfrm>
            <a:off x="6975548" y="5118570"/>
            <a:ext cx="1321396" cy="36933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alibri" panose="020F0502020204030204"/>
              </a:rPr>
              <a:t>1960 -1978</a:t>
            </a:r>
          </a:p>
        </p:txBody>
      </p:sp>
      <p:pic>
        <p:nvPicPr>
          <p:cNvPr id="32" name="Imagen 31"/>
          <p:cNvPicPr>
            <a:picLocks noChangeAspect="1"/>
          </p:cNvPicPr>
          <p:nvPr/>
        </p:nvPicPr>
        <p:blipFill>
          <a:blip r:embed="rId8"/>
          <a:stretch>
            <a:fillRect/>
          </a:stretch>
        </p:blipFill>
        <p:spPr>
          <a:xfrm>
            <a:off x="7079127" y="1994876"/>
            <a:ext cx="1374622" cy="1029640"/>
          </a:xfrm>
          <a:prstGeom prst="rect">
            <a:avLst/>
          </a:prstGeom>
        </p:spPr>
      </p:pic>
      <p:sp>
        <p:nvSpPr>
          <p:cNvPr id="33" name="Rectángulo 32"/>
          <p:cNvSpPr/>
          <p:nvPr/>
        </p:nvSpPr>
        <p:spPr>
          <a:xfrm>
            <a:off x="6976385" y="3015687"/>
            <a:ext cx="1538199" cy="338554"/>
          </a:xfrm>
          <a:prstGeom prst="rect">
            <a:avLst/>
          </a:prstGeom>
          <a:solidFill>
            <a:srgbClr val="002060"/>
          </a:solidFill>
        </p:spPr>
        <p:txBody>
          <a:bodyPr wrap="square">
            <a:spAutoFit/>
          </a:bodyPr>
          <a:lstStyle/>
          <a:p>
            <a:r>
              <a:rPr lang="es-ES" sz="1600" b="1" dirty="0">
                <a:solidFill>
                  <a:srgbClr val="FFFF00"/>
                </a:solidFill>
                <a:latin typeface="Calibri" panose="020F0502020204030204"/>
              </a:rPr>
              <a:t>Régimen Militar</a:t>
            </a:r>
          </a:p>
        </p:txBody>
      </p:sp>
      <p:pic>
        <p:nvPicPr>
          <p:cNvPr id="34" name="Imagen 33"/>
          <p:cNvPicPr>
            <a:picLocks noChangeAspect="1"/>
          </p:cNvPicPr>
          <p:nvPr/>
        </p:nvPicPr>
        <p:blipFill>
          <a:blip r:embed="rId9"/>
          <a:stretch>
            <a:fillRect/>
          </a:stretch>
        </p:blipFill>
        <p:spPr>
          <a:xfrm>
            <a:off x="211228" y="3189510"/>
            <a:ext cx="1520300" cy="1398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5" name="CuadroTexto 34"/>
          <p:cNvSpPr txBox="1"/>
          <p:nvPr/>
        </p:nvSpPr>
        <p:spPr>
          <a:xfrm>
            <a:off x="188865" y="1983108"/>
            <a:ext cx="1555105" cy="738664"/>
          </a:xfrm>
          <a:prstGeom prst="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algn="ctr"/>
            <a:r>
              <a:rPr lang="es-ES" sz="1400" b="1" dirty="0">
                <a:solidFill>
                  <a:prstClr val="black"/>
                </a:solidFill>
                <a:latin typeface="Calibri" panose="020F0502020204030204"/>
              </a:rPr>
              <a:t>GUAYAQUIL</a:t>
            </a:r>
          </a:p>
          <a:p>
            <a:pPr algn="ctr"/>
            <a:r>
              <a:rPr lang="es-ES" sz="1400" b="1" dirty="0">
                <a:solidFill>
                  <a:prstClr val="black"/>
                </a:solidFill>
                <a:latin typeface="Calibri" panose="020F0502020204030204"/>
              </a:rPr>
              <a:t>PUERTO DE GRAN </a:t>
            </a:r>
          </a:p>
          <a:p>
            <a:pPr algn="ctr"/>
            <a:r>
              <a:rPr lang="es-ES" sz="1400" b="1" dirty="0">
                <a:solidFill>
                  <a:prstClr val="black"/>
                </a:solidFill>
                <a:latin typeface="Calibri" panose="020F0502020204030204"/>
              </a:rPr>
              <a:t>IMPORTANCIA</a:t>
            </a:r>
          </a:p>
        </p:txBody>
      </p:sp>
      <p:sp>
        <p:nvSpPr>
          <p:cNvPr id="36" name="Flecha abajo 35"/>
          <p:cNvSpPr/>
          <p:nvPr/>
        </p:nvSpPr>
        <p:spPr>
          <a:xfrm>
            <a:off x="2272757" y="3060670"/>
            <a:ext cx="484632" cy="432048"/>
          </a:xfrm>
          <a:prstGeom prst="downArrow">
            <a:avLst/>
          </a:prstGeom>
          <a:solidFill>
            <a:srgbClr val="002060"/>
          </a:solidFill>
          <a:ln w="12700" cap="flat" cmpd="sng" algn="ctr">
            <a:solidFill>
              <a:srgbClr val="FFFF00"/>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ángulo 36"/>
          <p:cNvSpPr/>
          <p:nvPr/>
        </p:nvSpPr>
        <p:spPr>
          <a:xfrm>
            <a:off x="1675079" y="6545450"/>
            <a:ext cx="1547218" cy="261610"/>
          </a:xfrm>
          <a:prstGeom prst="rect">
            <a:avLst/>
          </a:prstGeom>
          <a:solidFill>
            <a:srgbClr val="002060"/>
          </a:solidFill>
          <a:ln>
            <a:solidFill>
              <a:srgbClr val="FFFF00"/>
            </a:solidFill>
          </a:ln>
        </p:spPr>
        <p:txBody>
          <a:bodyPr wrap="none">
            <a:spAutoFit/>
          </a:bodyPr>
          <a:lstStyle/>
          <a:p>
            <a:r>
              <a:rPr lang="es-EC" sz="1100" b="1" dirty="0">
                <a:solidFill>
                  <a:srgbClr val="FFFF00"/>
                </a:solidFill>
                <a:latin typeface="Arial" panose="020B0604020202020204" pitchFamily="34" charset="0"/>
              </a:rPr>
              <a:t>Capitanía del Puerto</a:t>
            </a:r>
            <a:endParaRPr lang="es-ES" sz="1100" b="1" dirty="0">
              <a:solidFill>
                <a:srgbClr val="FFFF00"/>
              </a:solidFill>
              <a:latin typeface="Calibri" panose="020F0502020204030204"/>
            </a:endParaRPr>
          </a:p>
        </p:txBody>
      </p:sp>
      <p:cxnSp>
        <p:nvCxnSpPr>
          <p:cNvPr id="38" name="Conector recto 37"/>
          <p:cNvCxnSpPr/>
          <p:nvPr/>
        </p:nvCxnSpPr>
        <p:spPr>
          <a:xfrm flipH="1">
            <a:off x="2452541" y="6314487"/>
            <a:ext cx="14784" cy="349007"/>
          </a:xfrm>
          <a:prstGeom prst="line">
            <a:avLst/>
          </a:prstGeom>
          <a:noFill/>
          <a:ln w="38100" cap="flat" cmpd="sng" algn="ctr">
            <a:solidFill>
              <a:srgbClr val="002060"/>
            </a:solidFill>
            <a:prstDash val="solid"/>
            <a:miter lim="800000"/>
          </a:ln>
          <a:effectLst/>
        </p:spPr>
      </p:cxnSp>
      <p:sp>
        <p:nvSpPr>
          <p:cNvPr id="39" name="Rectángulo 38"/>
          <p:cNvSpPr/>
          <p:nvPr/>
        </p:nvSpPr>
        <p:spPr>
          <a:xfrm>
            <a:off x="4289283" y="5429729"/>
            <a:ext cx="854384" cy="36933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alibri" panose="020F0502020204030204"/>
              </a:rPr>
              <a:t>1934</a:t>
            </a:r>
          </a:p>
        </p:txBody>
      </p:sp>
      <p:pic>
        <p:nvPicPr>
          <p:cNvPr id="40" name="Imagen 39"/>
          <p:cNvPicPr>
            <a:picLocks noChangeAspect="1"/>
          </p:cNvPicPr>
          <p:nvPr/>
        </p:nvPicPr>
        <p:blipFill>
          <a:blip r:embed="rId10"/>
          <a:stretch>
            <a:fillRect/>
          </a:stretch>
        </p:blipFill>
        <p:spPr>
          <a:xfrm flipH="1">
            <a:off x="3379505" y="2813629"/>
            <a:ext cx="1132891" cy="103759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41" name="Conector recto 40"/>
          <p:cNvCxnSpPr/>
          <p:nvPr/>
        </p:nvCxnSpPr>
        <p:spPr>
          <a:xfrm>
            <a:off x="3873286" y="3880140"/>
            <a:ext cx="0" cy="2102558"/>
          </a:xfrm>
          <a:prstGeom prst="line">
            <a:avLst/>
          </a:prstGeom>
          <a:noFill/>
          <a:ln w="38100" cap="flat" cmpd="sng" algn="ctr">
            <a:solidFill>
              <a:srgbClr val="002060"/>
            </a:solidFill>
            <a:prstDash val="solid"/>
            <a:miter lim="800000"/>
          </a:ln>
          <a:effectLst/>
        </p:spPr>
      </p:cxnSp>
      <p:sp>
        <p:nvSpPr>
          <p:cNvPr id="42" name="Rectángulo 41"/>
          <p:cNvSpPr/>
          <p:nvPr/>
        </p:nvSpPr>
        <p:spPr>
          <a:xfrm>
            <a:off x="3262274" y="3874259"/>
            <a:ext cx="1281120" cy="261610"/>
          </a:xfrm>
          <a:prstGeom prst="rect">
            <a:avLst/>
          </a:prstGeom>
          <a:solidFill>
            <a:srgbClr val="002060"/>
          </a:solidFill>
        </p:spPr>
        <p:txBody>
          <a:bodyPr wrap="none">
            <a:spAutoFit/>
          </a:bodyPr>
          <a:lstStyle/>
          <a:p>
            <a:r>
              <a:rPr lang="es-EC" sz="1100" b="1" dirty="0">
                <a:solidFill>
                  <a:srgbClr val="FFFF00"/>
                </a:solidFill>
                <a:latin typeface="Arial" panose="020B0604020202020204" pitchFamily="34" charset="0"/>
              </a:rPr>
              <a:t>George Lawson</a:t>
            </a:r>
            <a:endParaRPr lang="es-ES" sz="1100" b="1" dirty="0">
              <a:solidFill>
                <a:srgbClr val="FFFF00"/>
              </a:solidFill>
              <a:latin typeface="Calibri" panose="020F0502020204030204"/>
            </a:endParaRPr>
          </a:p>
        </p:txBody>
      </p:sp>
      <p:sp>
        <p:nvSpPr>
          <p:cNvPr id="43" name="Rectángulo 42"/>
          <p:cNvSpPr/>
          <p:nvPr/>
        </p:nvSpPr>
        <p:spPr>
          <a:xfrm>
            <a:off x="3463383" y="5838682"/>
            <a:ext cx="854384" cy="36933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alibri" panose="020F0502020204030204"/>
              </a:rPr>
              <a:t>1853</a:t>
            </a:r>
          </a:p>
        </p:txBody>
      </p:sp>
      <p:sp>
        <p:nvSpPr>
          <p:cNvPr id="44" name="Rectángulo 43"/>
          <p:cNvSpPr/>
          <p:nvPr/>
        </p:nvSpPr>
        <p:spPr>
          <a:xfrm>
            <a:off x="3322923" y="2390071"/>
            <a:ext cx="1208985" cy="430887"/>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es-EC" sz="1100" b="1" dirty="0">
                <a:solidFill>
                  <a:srgbClr val="FFFF00"/>
                </a:solidFill>
                <a:latin typeface="Arial" panose="020B0604020202020204" pitchFamily="34" charset="0"/>
              </a:rPr>
              <a:t>Primer Alcalde</a:t>
            </a:r>
          </a:p>
          <a:p>
            <a:r>
              <a:rPr lang="es-EC" sz="1100" b="1" dirty="0">
                <a:solidFill>
                  <a:srgbClr val="FFFF00"/>
                </a:solidFill>
                <a:latin typeface="Arial" panose="020B0604020202020204" pitchFamily="34" charset="0"/>
              </a:rPr>
              <a:t>I. San Cristóbal</a:t>
            </a:r>
            <a:endParaRPr lang="es-ES" sz="1100" b="1" dirty="0">
              <a:solidFill>
                <a:srgbClr val="FFFF00"/>
              </a:solidFill>
              <a:latin typeface="Calibri" panose="020F0502020204030204"/>
            </a:endParaRPr>
          </a:p>
        </p:txBody>
      </p:sp>
      <p:pic>
        <p:nvPicPr>
          <p:cNvPr id="45" name="Imagen 44"/>
          <p:cNvPicPr>
            <a:picLocks noChangeAspect="1"/>
          </p:cNvPicPr>
          <p:nvPr/>
        </p:nvPicPr>
        <p:blipFill>
          <a:blip r:embed="rId11"/>
          <a:stretch>
            <a:fillRect/>
          </a:stretch>
        </p:blipFill>
        <p:spPr>
          <a:xfrm>
            <a:off x="9718000" y="1930733"/>
            <a:ext cx="940128" cy="940128"/>
          </a:xfrm>
          <a:prstGeom prst="rect">
            <a:avLst/>
          </a:prstGeom>
        </p:spPr>
      </p:pic>
      <p:sp>
        <p:nvSpPr>
          <p:cNvPr id="46" name="Rectángulo 45"/>
          <p:cNvSpPr/>
          <p:nvPr/>
        </p:nvSpPr>
        <p:spPr>
          <a:xfrm>
            <a:off x="9695546" y="5243684"/>
            <a:ext cx="1080489" cy="369332"/>
          </a:xfrm>
          <a:prstGeom prst="rect">
            <a:avLst/>
          </a:prstGeom>
          <a:solidFill>
            <a:srgbClr val="002060"/>
          </a:solidFill>
          <a:ln>
            <a:solidFill>
              <a:srgbClr val="FFFF00"/>
            </a:solidFill>
          </a:ln>
        </p:spPr>
        <p:txBody>
          <a:bodyPr wrap="none">
            <a:spAutoFit/>
          </a:bodyPr>
          <a:lstStyle/>
          <a:p>
            <a:r>
              <a:rPr lang="es-ES" b="1" dirty="0">
                <a:solidFill>
                  <a:srgbClr val="FFFF00"/>
                </a:solidFill>
                <a:latin typeface="Calibri" panose="020F0502020204030204"/>
              </a:rPr>
              <a:t>D.E. 1111</a:t>
            </a:r>
          </a:p>
        </p:txBody>
      </p:sp>
      <p:cxnSp>
        <p:nvCxnSpPr>
          <p:cNvPr id="47" name="Conector recto 46"/>
          <p:cNvCxnSpPr/>
          <p:nvPr/>
        </p:nvCxnSpPr>
        <p:spPr>
          <a:xfrm flipH="1" flipV="1">
            <a:off x="9135761" y="1868327"/>
            <a:ext cx="41540" cy="3048201"/>
          </a:xfrm>
          <a:prstGeom prst="line">
            <a:avLst/>
          </a:prstGeom>
          <a:noFill/>
          <a:ln w="38100" cap="flat" cmpd="sng" algn="ctr">
            <a:solidFill>
              <a:srgbClr val="002060"/>
            </a:solidFill>
            <a:prstDash val="solid"/>
            <a:miter lim="800000"/>
          </a:ln>
          <a:effectLst/>
        </p:spPr>
      </p:cxnSp>
      <p:sp>
        <p:nvSpPr>
          <p:cNvPr id="48" name="Rectángulo 47"/>
          <p:cNvSpPr/>
          <p:nvPr/>
        </p:nvSpPr>
        <p:spPr>
          <a:xfrm>
            <a:off x="8729339" y="4699530"/>
            <a:ext cx="854384" cy="36933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alibri" panose="020F0502020204030204"/>
              </a:rPr>
              <a:t>2008</a:t>
            </a:r>
          </a:p>
        </p:txBody>
      </p:sp>
      <p:pic>
        <p:nvPicPr>
          <p:cNvPr id="49" name="Imagen 48"/>
          <p:cNvPicPr>
            <a:picLocks noChangeAspect="1"/>
          </p:cNvPicPr>
          <p:nvPr/>
        </p:nvPicPr>
        <p:blipFill>
          <a:blip r:embed="rId5"/>
          <a:stretch>
            <a:fillRect/>
          </a:stretch>
        </p:blipFill>
        <p:spPr>
          <a:xfrm flipH="1">
            <a:off x="8684030" y="1275884"/>
            <a:ext cx="972982" cy="9729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0" name="Rectángulo 49"/>
          <p:cNvSpPr/>
          <p:nvPr/>
        </p:nvSpPr>
        <p:spPr>
          <a:xfrm>
            <a:off x="10369205" y="1489095"/>
            <a:ext cx="1332352" cy="369332"/>
          </a:xfrm>
          <a:prstGeom prst="rect">
            <a:avLst/>
          </a:prstGeom>
          <a:solidFill>
            <a:srgbClr val="002060"/>
          </a:solidFill>
          <a:ln>
            <a:solidFill>
              <a:srgbClr val="FFFF00"/>
            </a:solidFill>
          </a:ln>
        </p:spPr>
        <p:txBody>
          <a:bodyPr wrap="none">
            <a:spAutoFit/>
          </a:bodyPr>
          <a:lstStyle/>
          <a:p>
            <a:r>
              <a:rPr lang="es-ES" b="1" dirty="0">
                <a:solidFill>
                  <a:srgbClr val="FFFF00"/>
                </a:solidFill>
                <a:latin typeface="Calibri" panose="020F0502020204030204"/>
              </a:rPr>
              <a:t>CONVEMAR</a:t>
            </a:r>
          </a:p>
        </p:txBody>
      </p:sp>
      <p:cxnSp>
        <p:nvCxnSpPr>
          <p:cNvPr id="51" name="Conector recto 50"/>
          <p:cNvCxnSpPr/>
          <p:nvPr/>
        </p:nvCxnSpPr>
        <p:spPr>
          <a:xfrm flipH="1" flipV="1">
            <a:off x="11043780" y="1797967"/>
            <a:ext cx="41540" cy="3048201"/>
          </a:xfrm>
          <a:prstGeom prst="line">
            <a:avLst/>
          </a:prstGeom>
          <a:noFill/>
          <a:ln w="38100" cap="flat" cmpd="sng" algn="ctr">
            <a:solidFill>
              <a:srgbClr val="002060"/>
            </a:solidFill>
            <a:prstDash val="solid"/>
            <a:miter lim="800000"/>
          </a:ln>
          <a:effectLst/>
        </p:spPr>
      </p:cxnSp>
      <p:sp>
        <p:nvSpPr>
          <p:cNvPr id="52" name="Rectángulo 51"/>
          <p:cNvSpPr/>
          <p:nvPr/>
        </p:nvSpPr>
        <p:spPr>
          <a:xfrm>
            <a:off x="10835722" y="4514864"/>
            <a:ext cx="854384" cy="369332"/>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alibri" panose="020F0502020204030204"/>
              </a:rPr>
              <a:t>2012</a:t>
            </a:r>
          </a:p>
        </p:txBody>
      </p:sp>
      <p:sp>
        <p:nvSpPr>
          <p:cNvPr id="53" name="CuadroTexto 52"/>
          <p:cNvSpPr txBox="1"/>
          <p:nvPr/>
        </p:nvSpPr>
        <p:spPr>
          <a:xfrm>
            <a:off x="5277738" y="3038296"/>
            <a:ext cx="1375761" cy="369332"/>
          </a:xfrm>
          <a:prstGeom prst="rect">
            <a:avLst/>
          </a:prstGeom>
          <a:noFill/>
        </p:spPr>
        <p:txBody>
          <a:bodyPr wrap="none" rtlCol="0">
            <a:spAutoFit/>
          </a:bodyPr>
          <a:lstStyle/>
          <a:p>
            <a:r>
              <a:rPr lang="es-ES" b="1" dirty="0">
                <a:solidFill>
                  <a:srgbClr val="FFFF00"/>
                </a:solidFill>
                <a:latin typeface="Calibri" panose="020F0502020204030204"/>
              </a:rPr>
              <a:t>ISLA BALTRA</a:t>
            </a:r>
          </a:p>
        </p:txBody>
      </p:sp>
      <p:pic>
        <p:nvPicPr>
          <p:cNvPr id="54" name="Imagen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61381" y="978371"/>
            <a:ext cx="1265542" cy="959457"/>
          </a:xfrm>
          <a:prstGeom prst="rect">
            <a:avLst/>
          </a:prstGeom>
        </p:spPr>
      </p:pic>
      <p:sp>
        <p:nvSpPr>
          <p:cNvPr id="55" name="Rectángulo 54"/>
          <p:cNvSpPr/>
          <p:nvPr/>
        </p:nvSpPr>
        <p:spPr>
          <a:xfrm>
            <a:off x="8464021" y="3385083"/>
            <a:ext cx="1337424" cy="1015663"/>
          </a:xfrm>
          <a:prstGeom prst="rect">
            <a:avLst/>
          </a:prstGeom>
          <a:solidFill>
            <a:srgbClr val="00206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s-EC" sz="1200" dirty="0">
                <a:solidFill>
                  <a:srgbClr val="FFFF00"/>
                </a:solidFill>
                <a:latin typeface="Arial" panose="020B0604020202020204" pitchFamily="34" charset="0"/>
                <a:ea typeface="Times New Roman" panose="02020603050405020304" pitchFamily="18" charset="0"/>
              </a:rPr>
              <a:t>Trabajos de campo </a:t>
            </a:r>
          </a:p>
          <a:p>
            <a:pPr algn="ctr"/>
            <a:r>
              <a:rPr lang="es-EC" sz="1200" dirty="0">
                <a:solidFill>
                  <a:srgbClr val="FFFF00"/>
                </a:solidFill>
                <a:latin typeface="Arial" panose="020B0604020202020204" pitchFamily="34" charset="0"/>
                <a:ea typeface="Times New Roman" panose="02020603050405020304" pitchFamily="18" charset="0"/>
              </a:rPr>
              <a:t>entre las islas </a:t>
            </a:r>
          </a:p>
          <a:p>
            <a:pPr algn="ctr"/>
            <a:r>
              <a:rPr lang="es-EC" sz="1200" dirty="0">
                <a:solidFill>
                  <a:srgbClr val="FFFF00"/>
                </a:solidFill>
                <a:latin typeface="Arial" panose="020B0604020202020204" pitchFamily="34" charset="0"/>
                <a:ea typeface="Times New Roman" panose="02020603050405020304" pitchFamily="18" charset="0"/>
              </a:rPr>
              <a:t>Galápagos e isla del Coco</a:t>
            </a:r>
            <a:endParaRPr lang="es-ES" dirty="0">
              <a:solidFill>
                <a:srgbClr val="FFFF00"/>
              </a:solidFill>
              <a:latin typeface="Calibri" panose="020F0502020204030204"/>
            </a:endParaRPr>
          </a:p>
        </p:txBody>
      </p:sp>
    </p:spTree>
    <p:extLst>
      <p:ext uri="{BB962C8B-B14F-4D97-AF65-F5344CB8AC3E}">
        <p14:creationId xmlns:p14="http://schemas.microsoft.com/office/powerpoint/2010/main" val="3526218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47"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par>
                                <p:cTn id="45" presetID="53" presetClass="entr" presetSubtype="16"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22" presetClass="entr" presetSubtype="4"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22" presetClass="entr" presetSubtype="4"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5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p:cTn id="65" dur="500" fill="hold"/>
                                        <p:tgtEl>
                                          <p:spTgt spid="43"/>
                                        </p:tgtEl>
                                        <p:attrNameLst>
                                          <p:attrName>ppt_w</p:attrName>
                                        </p:attrNameLst>
                                      </p:cBhvr>
                                      <p:tavLst>
                                        <p:tav tm="0">
                                          <p:val>
                                            <p:fltVal val="0"/>
                                          </p:val>
                                        </p:tav>
                                        <p:tav tm="100000">
                                          <p:val>
                                            <p:strVal val="#ppt_w"/>
                                          </p:val>
                                        </p:tav>
                                      </p:tavLst>
                                    </p:anim>
                                    <p:anim calcmode="lin" valueType="num">
                                      <p:cBhvr>
                                        <p:cTn id="66" dur="500" fill="hold"/>
                                        <p:tgtEl>
                                          <p:spTgt spid="43"/>
                                        </p:tgtEl>
                                        <p:attrNameLst>
                                          <p:attrName>ppt_h</p:attrName>
                                        </p:attrNameLst>
                                      </p:cBhvr>
                                      <p:tavLst>
                                        <p:tav tm="0">
                                          <p:val>
                                            <p:fltVal val="0"/>
                                          </p:val>
                                        </p:tav>
                                        <p:tav tm="100000">
                                          <p:val>
                                            <p:strVal val="#ppt_h"/>
                                          </p:val>
                                        </p:tav>
                                      </p:tavLst>
                                    </p:anim>
                                    <p:animEffect transition="in" filter="fade">
                                      <p:cBhvr>
                                        <p:cTn id="67" dur="500"/>
                                        <p:tgtEl>
                                          <p:spTgt spid="43"/>
                                        </p:tgtEl>
                                      </p:cBhvr>
                                    </p:animEffect>
                                  </p:childTnLst>
                                </p:cTn>
                              </p:par>
                              <p:par>
                                <p:cTn id="68" presetID="53" presetClass="entr" presetSubtype="16"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p:cTn id="70" dur="500" fill="hold"/>
                                        <p:tgtEl>
                                          <p:spTgt spid="40"/>
                                        </p:tgtEl>
                                        <p:attrNameLst>
                                          <p:attrName>ppt_w</p:attrName>
                                        </p:attrNameLst>
                                      </p:cBhvr>
                                      <p:tavLst>
                                        <p:tav tm="0">
                                          <p:val>
                                            <p:fltVal val="0"/>
                                          </p:val>
                                        </p:tav>
                                        <p:tav tm="100000">
                                          <p:val>
                                            <p:strVal val="#ppt_w"/>
                                          </p:val>
                                        </p:tav>
                                      </p:tavLst>
                                    </p:anim>
                                    <p:anim calcmode="lin" valueType="num">
                                      <p:cBhvr>
                                        <p:cTn id="71" dur="500" fill="hold"/>
                                        <p:tgtEl>
                                          <p:spTgt spid="40"/>
                                        </p:tgtEl>
                                        <p:attrNameLst>
                                          <p:attrName>ppt_h</p:attrName>
                                        </p:attrNameLst>
                                      </p:cBhvr>
                                      <p:tavLst>
                                        <p:tav tm="0">
                                          <p:val>
                                            <p:fltVal val="0"/>
                                          </p:val>
                                        </p:tav>
                                        <p:tav tm="100000">
                                          <p:val>
                                            <p:strVal val="#ppt_h"/>
                                          </p:val>
                                        </p:tav>
                                      </p:tavLst>
                                    </p:anim>
                                    <p:animEffect transition="in" filter="fade">
                                      <p:cBhvr>
                                        <p:cTn id="72" dur="500"/>
                                        <p:tgtEl>
                                          <p:spTgt spid="40"/>
                                        </p:tgtEl>
                                      </p:cBhvr>
                                    </p:animEffect>
                                  </p:childTnLst>
                                </p:cTn>
                              </p:par>
                              <p:par>
                                <p:cTn id="73" presetID="42"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1000"/>
                                        <p:tgtEl>
                                          <p:spTgt spid="44"/>
                                        </p:tgtEl>
                                      </p:cBhvr>
                                    </p:animEffect>
                                    <p:anim calcmode="lin" valueType="num">
                                      <p:cBhvr>
                                        <p:cTn id="76" dur="1000" fill="hold"/>
                                        <p:tgtEl>
                                          <p:spTgt spid="44"/>
                                        </p:tgtEl>
                                        <p:attrNameLst>
                                          <p:attrName>ppt_x</p:attrName>
                                        </p:attrNameLst>
                                      </p:cBhvr>
                                      <p:tavLst>
                                        <p:tav tm="0">
                                          <p:val>
                                            <p:strVal val="#ppt_x"/>
                                          </p:val>
                                        </p:tav>
                                        <p:tav tm="100000">
                                          <p:val>
                                            <p:strVal val="#ppt_x"/>
                                          </p:val>
                                        </p:tav>
                                      </p:tavLst>
                                    </p:anim>
                                    <p:anim calcmode="lin" valueType="num">
                                      <p:cBhvr>
                                        <p:cTn id="77" dur="1000" fill="hold"/>
                                        <p:tgtEl>
                                          <p:spTgt spid="44"/>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1000"/>
                                        <p:tgtEl>
                                          <p:spTgt spid="42"/>
                                        </p:tgtEl>
                                      </p:cBhvr>
                                    </p:animEffect>
                                    <p:anim calcmode="lin" valueType="num">
                                      <p:cBhvr>
                                        <p:cTn id="81" dur="1000" fill="hold"/>
                                        <p:tgtEl>
                                          <p:spTgt spid="42"/>
                                        </p:tgtEl>
                                        <p:attrNameLst>
                                          <p:attrName>ppt_x</p:attrName>
                                        </p:attrNameLst>
                                      </p:cBhvr>
                                      <p:tavLst>
                                        <p:tav tm="0">
                                          <p:val>
                                            <p:strVal val="#ppt_x"/>
                                          </p:val>
                                        </p:tav>
                                        <p:tav tm="100000">
                                          <p:val>
                                            <p:strVal val="#ppt_x"/>
                                          </p:val>
                                        </p:tav>
                                      </p:tavLst>
                                    </p:anim>
                                    <p:anim calcmode="lin" valueType="num">
                                      <p:cBhvr>
                                        <p:cTn id="82" dur="1000" fill="hold"/>
                                        <p:tgtEl>
                                          <p:spTgt spid="42"/>
                                        </p:tgtEl>
                                        <p:attrNameLst>
                                          <p:attrName>ppt_y</p:attrName>
                                        </p:attrNameLst>
                                      </p:cBhvr>
                                      <p:tavLst>
                                        <p:tav tm="0">
                                          <p:val>
                                            <p:strVal val="#ppt_y-.1"/>
                                          </p:val>
                                        </p:tav>
                                        <p:tav tm="100000">
                                          <p:val>
                                            <p:strVal val="#ppt_y"/>
                                          </p:val>
                                        </p:tav>
                                      </p:tavLst>
                                    </p:anim>
                                  </p:childTnLst>
                                </p:cTn>
                              </p:par>
                              <p:par>
                                <p:cTn id="83" presetID="22" presetClass="entr" presetSubtype="4"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down)">
                                      <p:cBhvr>
                                        <p:cTn id="85" dur="5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p:cTn id="90" dur="500" fill="hold"/>
                                        <p:tgtEl>
                                          <p:spTgt spid="39"/>
                                        </p:tgtEl>
                                        <p:attrNameLst>
                                          <p:attrName>ppt_w</p:attrName>
                                        </p:attrNameLst>
                                      </p:cBhvr>
                                      <p:tavLst>
                                        <p:tav tm="0">
                                          <p:val>
                                            <p:fltVal val="0"/>
                                          </p:val>
                                        </p:tav>
                                        <p:tav tm="100000">
                                          <p:val>
                                            <p:strVal val="#ppt_w"/>
                                          </p:val>
                                        </p:tav>
                                      </p:tavLst>
                                    </p:anim>
                                    <p:anim calcmode="lin" valueType="num">
                                      <p:cBhvr>
                                        <p:cTn id="91" dur="500" fill="hold"/>
                                        <p:tgtEl>
                                          <p:spTgt spid="39"/>
                                        </p:tgtEl>
                                        <p:attrNameLst>
                                          <p:attrName>ppt_h</p:attrName>
                                        </p:attrNameLst>
                                      </p:cBhvr>
                                      <p:tavLst>
                                        <p:tav tm="0">
                                          <p:val>
                                            <p:fltVal val="0"/>
                                          </p:val>
                                        </p:tav>
                                        <p:tav tm="100000">
                                          <p:val>
                                            <p:strVal val="#ppt_h"/>
                                          </p:val>
                                        </p:tav>
                                      </p:tavLst>
                                    </p:anim>
                                    <p:animEffect transition="in" filter="fade">
                                      <p:cBhvr>
                                        <p:cTn id="92" dur="500"/>
                                        <p:tgtEl>
                                          <p:spTgt spid="39"/>
                                        </p:tgtEl>
                                      </p:cBhvr>
                                    </p:animEffect>
                                  </p:childTnLst>
                                </p:cTn>
                              </p:par>
                              <p:par>
                                <p:cTn id="93" presetID="47" presetClass="entr" presetSubtype="0" fill="hold"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1000"/>
                                        <p:tgtEl>
                                          <p:spTgt spid="28"/>
                                        </p:tgtEl>
                                      </p:cBhvr>
                                    </p:animEffect>
                                    <p:anim calcmode="lin" valueType="num">
                                      <p:cBhvr>
                                        <p:cTn id="96" dur="1000" fill="hold"/>
                                        <p:tgtEl>
                                          <p:spTgt spid="28"/>
                                        </p:tgtEl>
                                        <p:attrNameLst>
                                          <p:attrName>ppt_x</p:attrName>
                                        </p:attrNameLst>
                                      </p:cBhvr>
                                      <p:tavLst>
                                        <p:tav tm="0">
                                          <p:val>
                                            <p:strVal val="#ppt_x"/>
                                          </p:val>
                                        </p:tav>
                                        <p:tav tm="100000">
                                          <p:val>
                                            <p:strVal val="#ppt_x"/>
                                          </p:val>
                                        </p:tav>
                                      </p:tavLst>
                                    </p:anim>
                                    <p:anim calcmode="lin" valueType="num">
                                      <p:cBhvr>
                                        <p:cTn id="97" dur="1000" fill="hold"/>
                                        <p:tgtEl>
                                          <p:spTgt spid="28"/>
                                        </p:tgtEl>
                                        <p:attrNameLst>
                                          <p:attrName>ppt_y</p:attrName>
                                        </p:attrNameLst>
                                      </p:cBhvr>
                                      <p:tavLst>
                                        <p:tav tm="0">
                                          <p:val>
                                            <p:strVal val="#ppt_y-.1"/>
                                          </p:val>
                                        </p:tav>
                                        <p:tav tm="100000">
                                          <p:val>
                                            <p:strVal val="#ppt_y"/>
                                          </p:val>
                                        </p:tav>
                                      </p:tavLst>
                                    </p:anim>
                                  </p:childTnLst>
                                </p:cTn>
                              </p:par>
                              <p:par>
                                <p:cTn id="98" presetID="22" presetClass="entr" presetSubtype="4" fill="hold"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wipe(down)">
                                      <p:cBhvr>
                                        <p:cTn id="100" dur="500"/>
                                        <p:tgtEl>
                                          <p:spTgt spid="27"/>
                                        </p:tgtEl>
                                      </p:cBhvr>
                                    </p:animEffect>
                                  </p:childTnLst>
                                </p:cTn>
                              </p:par>
                              <p:par>
                                <p:cTn id="101" presetID="42" presetClass="entr" presetSubtype="0"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1000"/>
                                        <p:tgtEl>
                                          <p:spTgt spid="30"/>
                                        </p:tgtEl>
                                      </p:cBhvr>
                                    </p:animEffect>
                                    <p:anim calcmode="lin" valueType="num">
                                      <p:cBhvr>
                                        <p:cTn id="104" dur="1000" fill="hold"/>
                                        <p:tgtEl>
                                          <p:spTgt spid="30"/>
                                        </p:tgtEl>
                                        <p:attrNameLst>
                                          <p:attrName>ppt_x</p:attrName>
                                        </p:attrNameLst>
                                      </p:cBhvr>
                                      <p:tavLst>
                                        <p:tav tm="0">
                                          <p:val>
                                            <p:strVal val="#ppt_x"/>
                                          </p:val>
                                        </p:tav>
                                        <p:tav tm="100000">
                                          <p:val>
                                            <p:strVal val="#ppt_x"/>
                                          </p:val>
                                        </p:tav>
                                      </p:tavLst>
                                    </p:anim>
                                    <p:anim calcmode="lin" valueType="num">
                                      <p:cBhvr>
                                        <p:cTn id="10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500"/>
                                        <p:tgtEl>
                                          <p:spTgt spid="54"/>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 calcmode="lin" valueType="num">
                                      <p:cBhvr>
                                        <p:cTn id="113" dur="500" fill="hold"/>
                                        <p:tgtEl>
                                          <p:spTgt spid="18"/>
                                        </p:tgtEl>
                                        <p:attrNameLst>
                                          <p:attrName>ppt_w</p:attrName>
                                        </p:attrNameLst>
                                      </p:cBhvr>
                                      <p:tavLst>
                                        <p:tav tm="0">
                                          <p:val>
                                            <p:fltVal val="0"/>
                                          </p:val>
                                        </p:tav>
                                        <p:tav tm="100000">
                                          <p:val>
                                            <p:strVal val="#ppt_w"/>
                                          </p:val>
                                        </p:tav>
                                      </p:tavLst>
                                    </p:anim>
                                    <p:anim calcmode="lin" valueType="num">
                                      <p:cBhvr>
                                        <p:cTn id="114" dur="500" fill="hold"/>
                                        <p:tgtEl>
                                          <p:spTgt spid="18"/>
                                        </p:tgtEl>
                                        <p:attrNameLst>
                                          <p:attrName>ppt_h</p:attrName>
                                        </p:attrNameLst>
                                      </p:cBhvr>
                                      <p:tavLst>
                                        <p:tav tm="0">
                                          <p:val>
                                            <p:fltVal val="0"/>
                                          </p:val>
                                        </p:tav>
                                        <p:tav tm="100000">
                                          <p:val>
                                            <p:strVal val="#ppt_h"/>
                                          </p:val>
                                        </p:tav>
                                      </p:tavLst>
                                    </p:anim>
                                    <p:animEffect transition="in" filter="fade">
                                      <p:cBhvr>
                                        <p:cTn id="115" dur="500"/>
                                        <p:tgtEl>
                                          <p:spTgt spid="18"/>
                                        </p:tgtEl>
                                      </p:cBhvr>
                                    </p:animEffect>
                                  </p:childTnLst>
                                </p:cTn>
                              </p:par>
                              <p:par>
                                <p:cTn id="116" presetID="53" presetClass="entr" presetSubtype="16" fill="hold" nodeType="withEffect">
                                  <p:stCondLst>
                                    <p:cond delay="0"/>
                                  </p:stCondLst>
                                  <p:childTnLst>
                                    <p:set>
                                      <p:cBhvr>
                                        <p:cTn id="117" dur="1" fill="hold">
                                          <p:stCondLst>
                                            <p:cond delay="0"/>
                                          </p:stCondLst>
                                        </p:cTn>
                                        <p:tgtEl>
                                          <p:spTgt spid="15"/>
                                        </p:tgtEl>
                                        <p:attrNameLst>
                                          <p:attrName>style.visibility</p:attrName>
                                        </p:attrNameLst>
                                      </p:cBhvr>
                                      <p:to>
                                        <p:strVal val="visible"/>
                                      </p:to>
                                    </p:set>
                                    <p:anim calcmode="lin" valueType="num">
                                      <p:cBhvr>
                                        <p:cTn id="118" dur="500" fill="hold"/>
                                        <p:tgtEl>
                                          <p:spTgt spid="15"/>
                                        </p:tgtEl>
                                        <p:attrNameLst>
                                          <p:attrName>ppt_w</p:attrName>
                                        </p:attrNameLst>
                                      </p:cBhvr>
                                      <p:tavLst>
                                        <p:tav tm="0">
                                          <p:val>
                                            <p:fltVal val="0"/>
                                          </p:val>
                                        </p:tav>
                                        <p:tav tm="100000">
                                          <p:val>
                                            <p:strVal val="#ppt_w"/>
                                          </p:val>
                                        </p:tav>
                                      </p:tavLst>
                                    </p:anim>
                                    <p:anim calcmode="lin" valueType="num">
                                      <p:cBhvr>
                                        <p:cTn id="119" dur="500" fill="hold"/>
                                        <p:tgtEl>
                                          <p:spTgt spid="15"/>
                                        </p:tgtEl>
                                        <p:attrNameLst>
                                          <p:attrName>ppt_h</p:attrName>
                                        </p:attrNameLst>
                                      </p:cBhvr>
                                      <p:tavLst>
                                        <p:tav tm="0">
                                          <p:val>
                                            <p:fltVal val="0"/>
                                          </p:val>
                                        </p:tav>
                                        <p:tav tm="100000">
                                          <p:val>
                                            <p:strVal val="#ppt_h"/>
                                          </p:val>
                                        </p:tav>
                                      </p:tavLst>
                                    </p:anim>
                                    <p:animEffect transition="in" filter="fade">
                                      <p:cBhvr>
                                        <p:cTn id="120" dur="500"/>
                                        <p:tgtEl>
                                          <p:spTgt spid="15"/>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1000"/>
                                        <p:tgtEl>
                                          <p:spTgt spid="53"/>
                                        </p:tgtEl>
                                      </p:cBhvr>
                                    </p:animEffect>
                                    <p:anim calcmode="lin" valueType="num">
                                      <p:cBhvr>
                                        <p:cTn id="124" dur="1000" fill="hold"/>
                                        <p:tgtEl>
                                          <p:spTgt spid="53"/>
                                        </p:tgtEl>
                                        <p:attrNameLst>
                                          <p:attrName>ppt_x</p:attrName>
                                        </p:attrNameLst>
                                      </p:cBhvr>
                                      <p:tavLst>
                                        <p:tav tm="0">
                                          <p:val>
                                            <p:strVal val="#ppt_x"/>
                                          </p:val>
                                        </p:tav>
                                        <p:tav tm="100000">
                                          <p:val>
                                            <p:strVal val="#ppt_x"/>
                                          </p:val>
                                        </p:tav>
                                      </p:tavLst>
                                    </p:anim>
                                    <p:anim calcmode="lin" valueType="num">
                                      <p:cBhvr>
                                        <p:cTn id="125" dur="1000" fill="hold"/>
                                        <p:tgtEl>
                                          <p:spTgt spid="53"/>
                                        </p:tgtEl>
                                        <p:attrNameLst>
                                          <p:attrName>ppt_y</p:attrName>
                                        </p:attrNameLst>
                                      </p:cBhvr>
                                      <p:tavLst>
                                        <p:tav tm="0">
                                          <p:val>
                                            <p:strVal val="#ppt_y+.1"/>
                                          </p:val>
                                        </p:tav>
                                        <p:tav tm="100000">
                                          <p:val>
                                            <p:strVal val="#ppt_y"/>
                                          </p:val>
                                        </p:tav>
                                      </p:tavLst>
                                    </p:anim>
                                  </p:childTnLst>
                                </p:cTn>
                              </p:par>
                              <p:par>
                                <p:cTn id="126" presetID="53" presetClass="entr" presetSubtype="16" fill="hold" grpId="0" nodeType="withEffect">
                                  <p:stCondLst>
                                    <p:cond delay="0"/>
                                  </p:stCondLst>
                                  <p:childTnLst>
                                    <p:set>
                                      <p:cBhvr>
                                        <p:cTn id="127" dur="1" fill="hold">
                                          <p:stCondLst>
                                            <p:cond delay="0"/>
                                          </p:stCondLst>
                                        </p:cTn>
                                        <p:tgtEl>
                                          <p:spTgt spid="19"/>
                                        </p:tgtEl>
                                        <p:attrNameLst>
                                          <p:attrName>style.visibility</p:attrName>
                                        </p:attrNameLst>
                                      </p:cBhvr>
                                      <p:to>
                                        <p:strVal val="visible"/>
                                      </p:to>
                                    </p:set>
                                    <p:anim calcmode="lin" valueType="num">
                                      <p:cBhvr>
                                        <p:cTn id="128" dur="500" fill="hold"/>
                                        <p:tgtEl>
                                          <p:spTgt spid="19"/>
                                        </p:tgtEl>
                                        <p:attrNameLst>
                                          <p:attrName>ppt_w</p:attrName>
                                        </p:attrNameLst>
                                      </p:cBhvr>
                                      <p:tavLst>
                                        <p:tav tm="0">
                                          <p:val>
                                            <p:fltVal val="0"/>
                                          </p:val>
                                        </p:tav>
                                        <p:tav tm="100000">
                                          <p:val>
                                            <p:strVal val="#ppt_w"/>
                                          </p:val>
                                        </p:tav>
                                      </p:tavLst>
                                    </p:anim>
                                    <p:anim calcmode="lin" valueType="num">
                                      <p:cBhvr>
                                        <p:cTn id="129" dur="500" fill="hold"/>
                                        <p:tgtEl>
                                          <p:spTgt spid="19"/>
                                        </p:tgtEl>
                                        <p:attrNameLst>
                                          <p:attrName>ppt_h</p:attrName>
                                        </p:attrNameLst>
                                      </p:cBhvr>
                                      <p:tavLst>
                                        <p:tav tm="0">
                                          <p:val>
                                            <p:fltVal val="0"/>
                                          </p:val>
                                        </p:tav>
                                        <p:tav tm="100000">
                                          <p:val>
                                            <p:strVal val="#ppt_h"/>
                                          </p:val>
                                        </p:tav>
                                      </p:tavLst>
                                    </p:anim>
                                    <p:animEffect transition="in" filter="fade">
                                      <p:cBhvr>
                                        <p:cTn id="130" dur="500"/>
                                        <p:tgtEl>
                                          <p:spTgt spid="19"/>
                                        </p:tgtEl>
                                      </p:cBhvr>
                                    </p:animEffect>
                                  </p:childTnLst>
                                </p:cTn>
                              </p:par>
                              <p:par>
                                <p:cTn id="131" presetID="22" presetClass="entr" presetSubtype="4"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wipe(down)">
                                      <p:cBhvr>
                                        <p:cTn id="133" dur="500"/>
                                        <p:tgtEl>
                                          <p:spTgt spid="17"/>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 calcmode="lin" valueType="num">
                                      <p:cBhvr>
                                        <p:cTn id="136" dur="500" fill="hold"/>
                                        <p:tgtEl>
                                          <p:spTgt spid="20"/>
                                        </p:tgtEl>
                                        <p:attrNameLst>
                                          <p:attrName>ppt_w</p:attrName>
                                        </p:attrNameLst>
                                      </p:cBhvr>
                                      <p:tavLst>
                                        <p:tav tm="0">
                                          <p:val>
                                            <p:fltVal val="0"/>
                                          </p:val>
                                        </p:tav>
                                        <p:tav tm="100000">
                                          <p:val>
                                            <p:strVal val="#ppt_w"/>
                                          </p:val>
                                        </p:tav>
                                      </p:tavLst>
                                    </p:anim>
                                    <p:anim calcmode="lin" valueType="num">
                                      <p:cBhvr>
                                        <p:cTn id="137" dur="500" fill="hold"/>
                                        <p:tgtEl>
                                          <p:spTgt spid="20"/>
                                        </p:tgtEl>
                                        <p:attrNameLst>
                                          <p:attrName>ppt_h</p:attrName>
                                        </p:attrNameLst>
                                      </p:cBhvr>
                                      <p:tavLst>
                                        <p:tav tm="0">
                                          <p:val>
                                            <p:fltVal val="0"/>
                                          </p:val>
                                        </p:tav>
                                        <p:tav tm="100000">
                                          <p:val>
                                            <p:strVal val="#ppt_h"/>
                                          </p:val>
                                        </p:tav>
                                      </p:tavLst>
                                    </p:anim>
                                    <p:animEffect transition="in" filter="fade">
                                      <p:cBhvr>
                                        <p:cTn id="138" dur="500"/>
                                        <p:tgtEl>
                                          <p:spTgt spid="20"/>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31"/>
                                        </p:tgtEl>
                                        <p:attrNameLst>
                                          <p:attrName>style.visibility</p:attrName>
                                        </p:attrNameLst>
                                      </p:cBhvr>
                                      <p:to>
                                        <p:strVal val="visible"/>
                                      </p:to>
                                    </p:set>
                                    <p:anim calcmode="lin" valueType="num">
                                      <p:cBhvr>
                                        <p:cTn id="143" dur="500" fill="hold"/>
                                        <p:tgtEl>
                                          <p:spTgt spid="31"/>
                                        </p:tgtEl>
                                        <p:attrNameLst>
                                          <p:attrName>ppt_w</p:attrName>
                                        </p:attrNameLst>
                                      </p:cBhvr>
                                      <p:tavLst>
                                        <p:tav tm="0">
                                          <p:val>
                                            <p:fltVal val="0"/>
                                          </p:val>
                                        </p:tav>
                                        <p:tav tm="100000">
                                          <p:val>
                                            <p:strVal val="#ppt_w"/>
                                          </p:val>
                                        </p:tav>
                                      </p:tavLst>
                                    </p:anim>
                                    <p:anim calcmode="lin" valueType="num">
                                      <p:cBhvr>
                                        <p:cTn id="144" dur="500" fill="hold"/>
                                        <p:tgtEl>
                                          <p:spTgt spid="31"/>
                                        </p:tgtEl>
                                        <p:attrNameLst>
                                          <p:attrName>ppt_h</p:attrName>
                                        </p:attrNameLst>
                                      </p:cBhvr>
                                      <p:tavLst>
                                        <p:tav tm="0">
                                          <p:val>
                                            <p:fltVal val="0"/>
                                          </p:val>
                                        </p:tav>
                                        <p:tav tm="100000">
                                          <p:val>
                                            <p:strVal val="#ppt_h"/>
                                          </p:val>
                                        </p:tav>
                                      </p:tavLst>
                                    </p:anim>
                                    <p:animEffect transition="in" filter="fade">
                                      <p:cBhvr>
                                        <p:cTn id="145" dur="500"/>
                                        <p:tgtEl>
                                          <p:spTgt spid="31"/>
                                        </p:tgtEl>
                                      </p:cBhvr>
                                    </p:animEffect>
                                  </p:childTnLst>
                                </p:cTn>
                              </p:par>
                              <p:par>
                                <p:cTn id="146" presetID="53" presetClass="entr" presetSubtype="16"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p:cTn id="148" dur="500" fill="hold"/>
                                        <p:tgtEl>
                                          <p:spTgt spid="25"/>
                                        </p:tgtEl>
                                        <p:attrNameLst>
                                          <p:attrName>ppt_w</p:attrName>
                                        </p:attrNameLst>
                                      </p:cBhvr>
                                      <p:tavLst>
                                        <p:tav tm="0">
                                          <p:val>
                                            <p:fltVal val="0"/>
                                          </p:val>
                                        </p:tav>
                                        <p:tav tm="100000">
                                          <p:val>
                                            <p:strVal val="#ppt_w"/>
                                          </p:val>
                                        </p:tav>
                                      </p:tavLst>
                                    </p:anim>
                                    <p:anim calcmode="lin" valueType="num">
                                      <p:cBhvr>
                                        <p:cTn id="149" dur="500" fill="hold"/>
                                        <p:tgtEl>
                                          <p:spTgt spid="25"/>
                                        </p:tgtEl>
                                        <p:attrNameLst>
                                          <p:attrName>ppt_h</p:attrName>
                                        </p:attrNameLst>
                                      </p:cBhvr>
                                      <p:tavLst>
                                        <p:tav tm="0">
                                          <p:val>
                                            <p:fltVal val="0"/>
                                          </p:val>
                                        </p:tav>
                                        <p:tav tm="100000">
                                          <p:val>
                                            <p:strVal val="#ppt_h"/>
                                          </p:val>
                                        </p:tav>
                                      </p:tavLst>
                                    </p:anim>
                                    <p:animEffect transition="in" filter="fade">
                                      <p:cBhvr>
                                        <p:cTn id="150" dur="500"/>
                                        <p:tgtEl>
                                          <p:spTgt spid="25"/>
                                        </p:tgtEl>
                                      </p:cBhvr>
                                    </p:animEffect>
                                  </p:childTnLst>
                                </p:cTn>
                              </p:par>
                              <p:par>
                                <p:cTn id="151" presetID="47" presetClass="entr" presetSubtype="0" fill="hold" nodeType="with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fade">
                                      <p:cBhvr>
                                        <p:cTn id="153" dur="1000"/>
                                        <p:tgtEl>
                                          <p:spTgt spid="32"/>
                                        </p:tgtEl>
                                      </p:cBhvr>
                                    </p:animEffect>
                                    <p:anim calcmode="lin" valueType="num">
                                      <p:cBhvr>
                                        <p:cTn id="154" dur="1000" fill="hold"/>
                                        <p:tgtEl>
                                          <p:spTgt spid="32"/>
                                        </p:tgtEl>
                                        <p:attrNameLst>
                                          <p:attrName>ppt_x</p:attrName>
                                        </p:attrNameLst>
                                      </p:cBhvr>
                                      <p:tavLst>
                                        <p:tav tm="0">
                                          <p:val>
                                            <p:strVal val="#ppt_x"/>
                                          </p:val>
                                        </p:tav>
                                        <p:tav tm="100000">
                                          <p:val>
                                            <p:strVal val="#ppt_x"/>
                                          </p:val>
                                        </p:tav>
                                      </p:tavLst>
                                    </p:anim>
                                    <p:anim calcmode="lin" valueType="num">
                                      <p:cBhvr>
                                        <p:cTn id="155" dur="1000" fill="hold"/>
                                        <p:tgtEl>
                                          <p:spTgt spid="32"/>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fade">
                                      <p:cBhvr>
                                        <p:cTn id="158" dur="1000"/>
                                        <p:tgtEl>
                                          <p:spTgt spid="33"/>
                                        </p:tgtEl>
                                      </p:cBhvr>
                                    </p:animEffect>
                                    <p:anim calcmode="lin" valueType="num">
                                      <p:cBhvr>
                                        <p:cTn id="159" dur="1000" fill="hold"/>
                                        <p:tgtEl>
                                          <p:spTgt spid="33"/>
                                        </p:tgtEl>
                                        <p:attrNameLst>
                                          <p:attrName>ppt_x</p:attrName>
                                        </p:attrNameLst>
                                      </p:cBhvr>
                                      <p:tavLst>
                                        <p:tav tm="0">
                                          <p:val>
                                            <p:strVal val="#ppt_x"/>
                                          </p:val>
                                        </p:tav>
                                        <p:tav tm="100000">
                                          <p:val>
                                            <p:strVal val="#ppt_x"/>
                                          </p:val>
                                        </p:tav>
                                      </p:tavLst>
                                    </p:anim>
                                    <p:anim calcmode="lin" valueType="num">
                                      <p:cBhvr>
                                        <p:cTn id="160" dur="1000" fill="hold"/>
                                        <p:tgtEl>
                                          <p:spTgt spid="33"/>
                                        </p:tgtEl>
                                        <p:attrNameLst>
                                          <p:attrName>ppt_y</p:attrName>
                                        </p:attrNameLst>
                                      </p:cBhvr>
                                      <p:tavLst>
                                        <p:tav tm="0">
                                          <p:val>
                                            <p:strVal val="#ppt_y+.1"/>
                                          </p:val>
                                        </p:tav>
                                        <p:tav tm="100000">
                                          <p:val>
                                            <p:strVal val="#ppt_y"/>
                                          </p:val>
                                        </p:tav>
                                      </p:tavLst>
                                    </p:anim>
                                  </p:childTnLst>
                                </p:cTn>
                              </p:par>
                              <p:par>
                                <p:cTn id="161" presetID="53" presetClass="entr" presetSubtype="16" fill="hold" nodeType="withEffect">
                                  <p:stCondLst>
                                    <p:cond delay="0"/>
                                  </p:stCondLst>
                                  <p:childTnLst>
                                    <p:set>
                                      <p:cBhvr>
                                        <p:cTn id="162" dur="1" fill="hold">
                                          <p:stCondLst>
                                            <p:cond delay="0"/>
                                          </p:stCondLst>
                                        </p:cTn>
                                        <p:tgtEl>
                                          <p:spTgt spid="24"/>
                                        </p:tgtEl>
                                        <p:attrNameLst>
                                          <p:attrName>style.visibility</p:attrName>
                                        </p:attrNameLst>
                                      </p:cBhvr>
                                      <p:to>
                                        <p:strVal val="visible"/>
                                      </p:to>
                                    </p:set>
                                    <p:anim calcmode="lin" valueType="num">
                                      <p:cBhvr>
                                        <p:cTn id="163" dur="500" fill="hold"/>
                                        <p:tgtEl>
                                          <p:spTgt spid="24"/>
                                        </p:tgtEl>
                                        <p:attrNameLst>
                                          <p:attrName>ppt_w</p:attrName>
                                        </p:attrNameLst>
                                      </p:cBhvr>
                                      <p:tavLst>
                                        <p:tav tm="0">
                                          <p:val>
                                            <p:fltVal val="0"/>
                                          </p:val>
                                        </p:tav>
                                        <p:tav tm="100000">
                                          <p:val>
                                            <p:strVal val="#ppt_w"/>
                                          </p:val>
                                        </p:tav>
                                      </p:tavLst>
                                    </p:anim>
                                    <p:anim calcmode="lin" valueType="num">
                                      <p:cBhvr>
                                        <p:cTn id="164" dur="500" fill="hold"/>
                                        <p:tgtEl>
                                          <p:spTgt spid="24"/>
                                        </p:tgtEl>
                                        <p:attrNameLst>
                                          <p:attrName>ppt_h</p:attrName>
                                        </p:attrNameLst>
                                      </p:cBhvr>
                                      <p:tavLst>
                                        <p:tav tm="0">
                                          <p:val>
                                            <p:fltVal val="0"/>
                                          </p:val>
                                        </p:tav>
                                        <p:tav tm="100000">
                                          <p:val>
                                            <p:strVal val="#ppt_h"/>
                                          </p:val>
                                        </p:tav>
                                      </p:tavLst>
                                    </p:anim>
                                    <p:animEffect transition="in" filter="fade">
                                      <p:cBhvr>
                                        <p:cTn id="165" dur="500"/>
                                        <p:tgtEl>
                                          <p:spTgt spid="24"/>
                                        </p:tgtEl>
                                      </p:cBhvr>
                                    </p:animEffect>
                                  </p:childTnLst>
                                </p:cTn>
                              </p:par>
                              <p:par>
                                <p:cTn id="166" presetID="53" presetClass="entr" presetSubtype="16" fill="hold" nodeType="withEffect">
                                  <p:stCondLst>
                                    <p:cond delay="0"/>
                                  </p:stCondLst>
                                  <p:childTnLst>
                                    <p:set>
                                      <p:cBhvr>
                                        <p:cTn id="167" dur="1" fill="hold">
                                          <p:stCondLst>
                                            <p:cond delay="0"/>
                                          </p:stCondLst>
                                        </p:cTn>
                                        <p:tgtEl>
                                          <p:spTgt spid="26"/>
                                        </p:tgtEl>
                                        <p:attrNameLst>
                                          <p:attrName>style.visibility</p:attrName>
                                        </p:attrNameLst>
                                      </p:cBhvr>
                                      <p:to>
                                        <p:strVal val="visible"/>
                                      </p:to>
                                    </p:set>
                                    <p:anim calcmode="lin" valueType="num">
                                      <p:cBhvr>
                                        <p:cTn id="168" dur="500" fill="hold"/>
                                        <p:tgtEl>
                                          <p:spTgt spid="26"/>
                                        </p:tgtEl>
                                        <p:attrNameLst>
                                          <p:attrName>ppt_w</p:attrName>
                                        </p:attrNameLst>
                                      </p:cBhvr>
                                      <p:tavLst>
                                        <p:tav tm="0">
                                          <p:val>
                                            <p:fltVal val="0"/>
                                          </p:val>
                                        </p:tav>
                                        <p:tav tm="100000">
                                          <p:val>
                                            <p:strVal val="#ppt_w"/>
                                          </p:val>
                                        </p:tav>
                                      </p:tavLst>
                                    </p:anim>
                                    <p:anim calcmode="lin" valueType="num">
                                      <p:cBhvr>
                                        <p:cTn id="169" dur="500" fill="hold"/>
                                        <p:tgtEl>
                                          <p:spTgt spid="26"/>
                                        </p:tgtEl>
                                        <p:attrNameLst>
                                          <p:attrName>ppt_h</p:attrName>
                                        </p:attrNameLst>
                                      </p:cBhvr>
                                      <p:tavLst>
                                        <p:tav tm="0">
                                          <p:val>
                                            <p:fltVal val="0"/>
                                          </p:val>
                                        </p:tav>
                                        <p:tav tm="100000">
                                          <p:val>
                                            <p:strVal val="#ppt_h"/>
                                          </p:val>
                                        </p:tav>
                                      </p:tavLst>
                                    </p:anim>
                                    <p:animEffect transition="in" filter="fade">
                                      <p:cBhvr>
                                        <p:cTn id="170" dur="500"/>
                                        <p:tgtEl>
                                          <p:spTgt spid="26"/>
                                        </p:tgtEl>
                                      </p:cBhvr>
                                    </p:animEffect>
                                  </p:childTnLst>
                                </p:cTn>
                              </p:par>
                              <p:par>
                                <p:cTn id="171" presetID="22" presetClass="entr" presetSubtype="4" fill="hold" nodeType="withEffect">
                                  <p:stCondLst>
                                    <p:cond delay="0"/>
                                  </p:stCondLst>
                                  <p:childTnLst>
                                    <p:set>
                                      <p:cBhvr>
                                        <p:cTn id="172" dur="1" fill="hold">
                                          <p:stCondLst>
                                            <p:cond delay="0"/>
                                          </p:stCondLst>
                                        </p:cTn>
                                        <p:tgtEl>
                                          <p:spTgt spid="22"/>
                                        </p:tgtEl>
                                        <p:attrNameLst>
                                          <p:attrName>style.visibility</p:attrName>
                                        </p:attrNameLst>
                                      </p:cBhvr>
                                      <p:to>
                                        <p:strVal val="visible"/>
                                      </p:to>
                                    </p:set>
                                    <p:animEffect transition="in" filter="wipe(down)">
                                      <p:cBhvr>
                                        <p:cTn id="173" dur="500"/>
                                        <p:tgtEl>
                                          <p:spTgt spid="22"/>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nodeType="clickEffect">
                                  <p:stCondLst>
                                    <p:cond delay="0"/>
                                  </p:stCondLst>
                                  <p:childTnLst>
                                    <p:set>
                                      <p:cBhvr>
                                        <p:cTn id="177" dur="1" fill="hold">
                                          <p:stCondLst>
                                            <p:cond delay="0"/>
                                          </p:stCondLst>
                                        </p:cTn>
                                        <p:tgtEl>
                                          <p:spTgt spid="49"/>
                                        </p:tgtEl>
                                        <p:attrNameLst>
                                          <p:attrName>style.visibility</p:attrName>
                                        </p:attrNameLst>
                                      </p:cBhvr>
                                      <p:to>
                                        <p:strVal val="visible"/>
                                      </p:to>
                                    </p:set>
                                    <p:anim calcmode="lin" valueType="num">
                                      <p:cBhvr>
                                        <p:cTn id="178" dur="500" fill="hold"/>
                                        <p:tgtEl>
                                          <p:spTgt spid="49"/>
                                        </p:tgtEl>
                                        <p:attrNameLst>
                                          <p:attrName>ppt_w</p:attrName>
                                        </p:attrNameLst>
                                      </p:cBhvr>
                                      <p:tavLst>
                                        <p:tav tm="0">
                                          <p:val>
                                            <p:fltVal val="0"/>
                                          </p:val>
                                        </p:tav>
                                        <p:tav tm="100000">
                                          <p:val>
                                            <p:strVal val="#ppt_w"/>
                                          </p:val>
                                        </p:tav>
                                      </p:tavLst>
                                    </p:anim>
                                    <p:anim calcmode="lin" valueType="num">
                                      <p:cBhvr>
                                        <p:cTn id="179" dur="500" fill="hold"/>
                                        <p:tgtEl>
                                          <p:spTgt spid="49"/>
                                        </p:tgtEl>
                                        <p:attrNameLst>
                                          <p:attrName>ppt_h</p:attrName>
                                        </p:attrNameLst>
                                      </p:cBhvr>
                                      <p:tavLst>
                                        <p:tav tm="0">
                                          <p:val>
                                            <p:fltVal val="0"/>
                                          </p:val>
                                        </p:tav>
                                        <p:tav tm="100000">
                                          <p:val>
                                            <p:strVal val="#ppt_h"/>
                                          </p:val>
                                        </p:tav>
                                      </p:tavLst>
                                    </p:anim>
                                    <p:animEffect transition="in" filter="fade">
                                      <p:cBhvr>
                                        <p:cTn id="180" dur="500"/>
                                        <p:tgtEl>
                                          <p:spTgt spid="49"/>
                                        </p:tgtEl>
                                      </p:cBhvr>
                                    </p:animEffect>
                                  </p:childTnLst>
                                </p:cTn>
                              </p:par>
                              <p:par>
                                <p:cTn id="181" presetID="22" presetClass="entr" presetSubtype="4" fill="hold" nodeType="withEffect">
                                  <p:stCondLst>
                                    <p:cond delay="0"/>
                                  </p:stCondLst>
                                  <p:childTnLst>
                                    <p:set>
                                      <p:cBhvr>
                                        <p:cTn id="182" dur="1" fill="hold">
                                          <p:stCondLst>
                                            <p:cond delay="0"/>
                                          </p:stCondLst>
                                        </p:cTn>
                                        <p:tgtEl>
                                          <p:spTgt spid="47"/>
                                        </p:tgtEl>
                                        <p:attrNameLst>
                                          <p:attrName>style.visibility</p:attrName>
                                        </p:attrNameLst>
                                      </p:cBhvr>
                                      <p:to>
                                        <p:strVal val="visible"/>
                                      </p:to>
                                    </p:set>
                                    <p:animEffect transition="in" filter="wipe(down)">
                                      <p:cBhvr>
                                        <p:cTn id="183" dur="500"/>
                                        <p:tgtEl>
                                          <p:spTgt spid="47"/>
                                        </p:tgtEl>
                                      </p:cBhvr>
                                    </p:animEffect>
                                  </p:childTnLst>
                                </p:cTn>
                              </p:par>
                              <p:par>
                                <p:cTn id="184" presetID="53" presetClass="entr" presetSubtype="16" fill="hold" grpId="0" nodeType="withEffect">
                                  <p:stCondLst>
                                    <p:cond delay="0"/>
                                  </p:stCondLst>
                                  <p:childTnLst>
                                    <p:set>
                                      <p:cBhvr>
                                        <p:cTn id="185" dur="1" fill="hold">
                                          <p:stCondLst>
                                            <p:cond delay="0"/>
                                          </p:stCondLst>
                                        </p:cTn>
                                        <p:tgtEl>
                                          <p:spTgt spid="55"/>
                                        </p:tgtEl>
                                        <p:attrNameLst>
                                          <p:attrName>style.visibility</p:attrName>
                                        </p:attrNameLst>
                                      </p:cBhvr>
                                      <p:to>
                                        <p:strVal val="visible"/>
                                      </p:to>
                                    </p:set>
                                    <p:anim calcmode="lin" valueType="num">
                                      <p:cBhvr>
                                        <p:cTn id="186" dur="500" fill="hold"/>
                                        <p:tgtEl>
                                          <p:spTgt spid="55"/>
                                        </p:tgtEl>
                                        <p:attrNameLst>
                                          <p:attrName>ppt_w</p:attrName>
                                        </p:attrNameLst>
                                      </p:cBhvr>
                                      <p:tavLst>
                                        <p:tav tm="0">
                                          <p:val>
                                            <p:fltVal val="0"/>
                                          </p:val>
                                        </p:tav>
                                        <p:tav tm="100000">
                                          <p:val>
                                            <p:strVal val="#ppt_w"/>
                                          </p:val>
                                        </p:tav>
                                      </p:tavLst>
                                    </p:anim>
                                    <p:anim calcmode="lin" valueType="num">
                                      <p:cBhvr>
                                        <p:cTn id="187" dur="500" fill="hold"/>
                                        <p:tgtEl>
                                          <p:spTgt spid="55"/>
                                        </p:tgtEl>
                                        <p:attrNameLst>
                                          <p:attrName>ppt_h</p:attrName>
                                        </p:attrNameLst>
                                      </p:cBhvr>
                                      <p:tavLst>
                                        <p:tav tm="0">
                                          <p:val>
                                            <p:fltVal val="0"/>
                                          </p:val>
                                        </p:tav>
                                        <p:tav tm="100000">
                                          <p:val>
                                            <p:strVal val="#ppt_h"/>
                                          </p:val>
                                        </p:tav>
                                      </p:tavLst>
                                    </p:anim>
                                    <p:animEffect transition="in" filter="fade">
                                      <p:cBhvr>
                                        <p:cTn id="188" dur="500"/>
                                        <p:tgtEl>
                                          <p:spTgt spid="55"/>
                                        </p:tgtEl>
                                      </p:cBhvr>
                                    </p:animEffect>
                                  </p:childTnLst>
                                </p:cTn>
                              </p:par>
                              <p:par>
                                <p:cTn id="189" presetID="53" presetClass="entr" presetSubtype="16" fill="hold" grpId="0" nodeType="withEffect">
                                  <p:stCondLst>
                                    <p:cond delay="0"/>
                                  </p:stCondLst>
                                  <p:childTnLst>
                                    <p:set>
                                      <p:cBhvr>
                                        <p:cTn id="190" dur="1" fill="hold">
                                          <p:stCondLst>
                                            <p:cond delay="0"/>
                                          </p:stCondLst>
                                        </p:cTn>
                                        <p:tgtEl>
                                          <p:spTgt spid="48"/>
                                        </p:tgtEl>
                                        <p:attrNameLst>
                                          <p:attrName>style.visibility</p:attrName>
                                        </p:attrNameLst>
                                      </p:cBhvr>
                                      <p:to>
                                        <p:strVal val="visible"/>
                                      </p:to>
                                    </p:set>
                                    <p:anim calcmode="lin" valueType="num">
                                      <p:cBhvr>
                                        <p:cTn id="191" dur="500" fill="hold"/>
                                        <p:tgtEl>
                                          <p:spTgt spid="48"/>
                                        </p:tgtEl>
                                        <p:attrNameLst>
                                          <p:attrName>ppt_w</p:attrName>
                                        </p:attrNameLst>
                                      </p:cBhvr>
                                      <p:tavLst>
                                        <p:tav tm="0">
                                          <p:val>
                                            <p:fltVal val="0"/>
                                          </p:val>
                                        </p:tav>
                                        <p:tav tm="100000">
                                          <p:val>
                                            <p:strVal val="#ppt_w"/>
                                          </p:val>
                                        </p:tav>
                                      </p:tavLst>
                                    </p:anim>
                                    <p:anim calcmode="lin" valueType="num">
                                      <p:cBhvr>
                                        <p:cTn id="192" dur="500" fill="hold"/>
                                        <p:tgtEl>
                                          <p:spTgt spid="48"/>
                                        </p:tgtEl>
                                        <p:attrNameLst>
                                          <p:attrName>ppt_h</p:attrName>
                                        </p:attrNameLst>
                                      </p:cBhvr>
                                      <p:tavLst>
                                        <p:tav tm="0">
                                          <p:val>
                                            <p:fltVal val="0"/>
                                          </p:val>
                                        </p:tav>
                                        <p:tav tm="100000">
                                          <p:val>
                                            <p:strVal val="#ppt_h"/>
                                          </p:val>
                                        </p:tav>
                                      </p:tavLst>
                                    </p:anim>
                                    <p:animEffect transition="in" filter="fade">
                                      <p:cBhvr>
                                        <p:cTn id="193" dur="500"/>
                                        <p:tgtEl>
                                          <p:spTgt spid="48"/>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nodeType="clickEffect">
                                  <p:stCondLst>
                                    <p:cond delay="0"/>
                                  </p:stCondLst>
                                  <p:childTnLst>
                                    <p:set>
                                      <p:cBhvr>
                                        <p:cTn id="197" dur="1" fill="hold">
                                          <p:stCondLst>
                                            <p:cond delay="0"/>
                                          </p:stCondLst>
                                        </p:cTn>
                                        <p:tgtEl>
                                          <p:spTgt spid="45"/>
                                        </p:tgtEl>
                                        <p:attrNameLst>
                                          <p:attrName>style.visibility</p:attrName>
                                        </p:attrNameLst>
                                      </p:cBhvr>
                                      <p:to>
                                        <p:strVal val="visible"/>
                                      </p:to>
                                    </p:set>
                                    <p:anim calcmode="lin" valueType="num">
                                      <p:cBhvr>
                                        <p:cTn id="198" dur="500" fill="hold"/>
                                        <p:tgtEl>
                                          <p:spTgt spid="45"/>
                                        </p:tgtEl>
                                        <p:attrNameLst>
                                          <p:attrName>ppt_w</p:attrName>
                                        </p:attrNameLst>
                                      </p:cBhvr>
                                      <p:tavLst>
                                        <p:tav tm="0">
                                          <p:val>
                                            <p:fltVal val="0"/>
                                          </p:val>
                                        </p:tav>
                                        <p:tav tm="100000">
                                          <p:val>
                                            <p:strVal val="#ppt_w"/>
                                          </p:val>
                                        </p:tav>
                                      </p:tavLst>
                                    </p:anim>
                                    <p:anim calcmode="lin" valueType="num">
                                      <p:cBhvr>
                                        <p:cTn id="199" dur="500" fill="hold"/>
                                        <p:tgtEl>
                                          <p:spTgt spid="45"/>
                                        </p:tgtEl>
                                        <p:attrNameLst>
                                          <p:attrName>ppt_h</p:attrName>
                                        </p:attrNameLst>
                                      </p:cBhvr>
                                      <p:tavLst>
                                        <p:tav tm="0">
                                          <p:val>
                                            <p:fltVal val="0"/>
                                          </p:val>
                                        </p:tav>
                                        <p:tav tm="100000">
                                          <p:val>
                                            <p:strVal val="#ppt_h"/>
                                          </p:val>
                                        </p:tav>
                                      </p:tavLst>
                                    </p:anim>
                                    <p:animEffect transition="in" filter="fade">
                                      <p:cBhvr>
                                        <p:cTn id="200" dur="500"/>
                                        <p:tgtEl>
                                          <p:spTgt spid="45"/>
                                        </p:tgtEl>
                                      </p:cBhvr>
                                    </p:animEffect>
                                  </p:childTnLst>
                                </p:cTn>
                              </p:par>
                              <p:par>
                                <p:cTn id="201" presetID="22" presetClass="entr" presetSubtype="4" fill="hold" nodeType="withEffect">
                                  <p:stCondLst>
                                    <p:cond delay="0"/>
                                  </p:stCondLst>
                                  <p:childTnLst>
                                    <p:set>
                                      <p:cBhvr>
                                        <p:cTn id="202" dur="1" fill="hold">
                                          <p:stCondLst>
                                            <p:cond delay="0"/>
                                          </p:stCondLst>
                                        </p:cTn>
                                        <p:tgtEl>
                                          <p:spTgt spid="10"/>
                                        </p:tgtEl>
                                        <p:attrNameLst>
                                          <p:attrName>style.visibility</p:attrName>
                                        </p:attrNameLst>
                                      </p:cBhvr>
                                      <p:to>
                                        <p:strVal val="visible"/>
                                      </p:to>
                                    </p:set>
                                    <p:animEffect transition="in" filter="wipe(down)">
                                      <p:cBhvr>
                                        <p:cTn id="203" dur="500"/>
                                        <p:tgtEl>
                                          <p:spTgt spid="10"/>
                                        </p:tgtEl>
                                      </p:cBhvr>
                                    </p:animEffect>
                                  </p:childTnLst>
                                </p:cTn>
                              </p:par>
                              <p:par>
                                <p:cTn id="204" presetID="53" presetClass="entr" presetSubtype="16" fill="hold" grpId="0" nodeType="withEffect">
                                  <p:stCondLst>
                                    <p:cond delay="0"/>
                                  </p:stCondLst>
                                  <p:childTnLst>
                                    <p:set>
                                      <p:cBhvr>
                                        <p:cTn id="205" dur="1" fill="hold">
                                          <p:stCondLst>
                                            <p:cond delay="0"/>
                                          </p:stCondLst>
                                        </p:cTn>
                                        <p:tgtEl>
                                          <p:spTgt spid="21"/>
                                        </p:tgtEl>
                                        <p:attrNameLst>
                                          <p:attrName>style.visibility</p:attrName>
                                        </p:attrNameLst>
                                      </p:cBhvr>
                                      <p:to>
                                        <p:strVal val="visible"/>
                                      </p:to>
                                    </p:set>
                                    <p:anim calcmode="lin" valueType="num">
                                      <p:cBhvr>
                                        <p:cTn id="206" dur="500" fill="hold"/>
                                        <p:tgtEl>
                                          <p:spTgt spid="21"/>
                                        </p:tgtEl>
                                        <p:attrNameLst>
                                          <p:attrName>ppt_w</p:attrName>
                                        </p:attrNameLst>
                                      </p:cBhvr>
                                      <p:tavLst>
                                        <p:tav tm="0">
                                          <p:val>
                                            <p:fltVal val="0"/>
                                          </p:val>
                                        </p:tav>
                                        <p:tav tm="100000">
                                          <p:val>
                                            <p:strVal val="#ppt_w"/>
                                          </p:val>
                                        </p:tav>
                                      </p:tavLst>
                                    </p:anim>
                                    <p:anim calcmode="lin" valueType="num">
                                      <p:cBhvr>
                                        <p:cTn id="207" dur="500" fill="hold"/>
                                        <p:tgtEl>
                                          <p:spTgt spid="21"/>
                                        </p:tgtEl>
                                        <p:attrNameLst>
                                          <p:attrName>ppt_h</p:attrName>
                                        </p:attrNameLst>
                                      </p:cBhvr>
                                      <p:tavLst>
                                        <p:tav tm="0">
                                          <p:val>
                                            <p:fltVal val="0"/>
                                          </p:val>
                                        </p:tav>
                                        <p:tav tm="100000">
                                          <p:val>
                                            <p:strVal val="#ppt_h"/>
                                          </p:val>
                                        </p:tav>
                                      </p:tavLst>
                                    </p:anim>
                                    <p:animEffect transition="in" filter="fade">
                                      <p:cBhvr>
                                        <p:cTn id="208" dur="500"/>
                                        <p:tgtEl>
                                          <p:spTgt spid="21"/>
                                        </p:tgtEl>
                                      </p:cBhvr>
                                    </p:animEffect>
                                  </p:childTnLst>
                                </p:cTn>
                              </p:par>
                              <p:par>
                                <p:cTn id="209" presetID="53" presetClass="entr" presetSubtype="16" fill="hold" grpId="0" nodeType="withEffect">
                                  <p:stCondLst>
                                    <p:cond delay="0"/>
                                  </p:stCondLst>
                                  <p:childTnLst>
                                    <p:set>
                                      <p:cBhvr>
                                        <p:cTn id="210" dur="1" fill="hold">
                                          <p:stCondLst>
                                            <p:cond delay="0"/>
                                          </p:stCondLst>
                                        </p:cTn>
                                        <p:tgtEl>
                                          <p:spTgt spid="46"/>
                                        </p:tgtEl>
                                        <p:attrNameLst>
                                          <p:attrName>style.visibility</p:attrName>
                                        </p:attrNameLst>
                                      </p:cBhvr>
                                      <p:to>
                                        <p:strVal val="visible"/>
                                      </p:to>
                                    </p:set>
                                    <p:anim calcmode="lin" valueType="num">
                                      <p:cBhvr>
                                        <p:cTn id="211" dur="500" fill="hold"/>
                                        <p:tgtEl>
                                          <p:spTgt spid="46"/>
                                        </p:tgtEl>
                                        <p:attrNameLst>
                                          <p:attrName>ppt_w</p:attrName>
                                        </p:attrNameLst>
                                      </p:cBhvr>
                                      <p:tavLst>
                                        <p:tav tm="0">
                                          <p:val>
                                            <p:fltVal val="0"/>
                                          </p:val>
                                        </p:tav>
                                        <p:tav tm="100000">
                                          <p:val>
                                            <p:strVal val="#ppt_w"/>
                                          </p:val>
                                        </p:tav>
                                      </p:tavLst>
                                    </p:anim>
                                    <p:anim calcmode="lin" valueType="num">
                                      <p:cBhvr>
                                        <p:cTn id="212" dur="500" fill="hold"/>
                                        <p:tgtEl>
                                          <p:spTgt spid="46"/>
                                        </p:tgtEl>
                                        <p:attrNameLst>
                                          <p:attrName>ppt_h</p:attrName>
                                        </p:attrNameLst>
                                      </p:cBhvr>
                                      <p:tavLst>
                                        <p:tav tm="0">
                                          <p:val>
                                            <p:fltVal val="0"/>
                                          </p:val>
                                        </p:tav>
                                        <p:tav tm="100000">
                                          <p:val>
                                            <p:strVal val="#ppt_h"/>
                                          </p:val>
                                        </p:tav>
                                      </p:tavLst>
                                    </p:anim>
                                    <p:animEffect transition="in" filter="fade">
                                      <p:cBhvr>
                                        <p:cTn id="213" dur="500"/>
                                        <p:tgtEl>
                                          <p:spTgt spid="46"/>
                                        </p:tgtEl>
                                      </p:cBhvr>
                                    </p:animEffect>
                                  </p:childTnLst>
                                </p:cTn>
                              </p:par>
                            </p:childTnLst>
                          </p:cTn>
                        </p:par>
                      </p:childTnLst>
                    </p:cTn>
                  </p:par>
                  <p:par>
                    <p:cTn id="214" fill="hold">
                      <p:stCondLst>
                        <p:cond delay="indefinite"/>
                      </p:stCondLst>
                      <p:childTnLst>
                        <p:par>
                          <p:cTn id="215" fill="hold">
                            <p:stCondLst>
                              <p:cond delay="0"/>
                            </p:stCondLst>
                            <p:childTnLst>
                              <p:par>
                                <p:cTn id="216" presetID="53" presetClass="entr" presetSubtype="16" fill="hold" grpId="0" nodeType="clickEffect">
                                  <p:stCondLst>
                                    <p:cond delay="0"/>
                                  </p:stCondLst>
                                  <p:childTnLst>
                                    <p:set>
                                      <p:cBhvr>
                                        <p:cTn id="217" dur="1" fill="hold">
                                          <p:stCondLst>
                                            <p:cond delay="0"/>
                                          </p:stCondLst>
                                        </p:cTn>
                                        <p:tgtEl>
                                          <p:spTgt spid="52"/>
                                        </p:tgtEl>
                                        <p:attrNameLst>
                                          <p:attrName>style.visibility</p:attrName>
                                        </p:attrNameLst>
                                      </p:cBhvr>
                                      <p:to>
                                        <p:strVal val="visible"/>
                                      </p:to>
                                    </p:set>
                                    <p:anim calcmode="lin" valueType="num">
                                      <p:cBhvr>
                                        <p:cTn id="218" dur="500" fill="hold"/>
                                        <p:tgtEl>
                                          <p:spTgt spid="52"/>
                                        </p:tgtEl>
                                        <p:attrNameLst>
                                          <p:attrName>ppt_w</p:attrName>
                                        </p:attrNameLst>
                                      </p:cBhvr>
                                      <p:tavLst>
                                        <p:tav tm="0">
                                          <p:val>
                                            <p:fltVal val="0"/>
                                          </p:val>
                                        </p:tav>
                                        <p:tav tm="100000">
                                          <p:val>
                                            <p:strVal val="#ppt_w"/>
                                          </p:val>
                                        </p:tav>
                                      </p:tavLst>
                                    </p:anim>
                                    <p:anim calcmode="lin" valueType="num">
                                      <p:cBhvr>
                                        <p:cTn id="219" dur="500" fill="hold"/>
                                        <p:tgtEl>
                                          <p:spTgt spid="52"/>
                                        </p:tgtEl>
                                        <p:attrNameLst>
                                          <p:attrName>ppt_h</p:attrName>
                                        </p:attrNameLst>
                                      </p:cBhvr>
                                      <p:tavLst>
                                        <p:tav tm="0">
                                          <p:val>
                                            <p:fltVal val="0"/>
                                          </p:val>
                                        </p:tav>
                                        <p:tav tm="100000">
                                          <p:val>
                                            <p:strVal val="#ppt_h"/>
                                          </p:val>
                                        </p:tav>
                                      </p:tavLst>
                                    </p:anim>
                                    <p:animEffect transition="in" filter="fade">
                                      <p:cBhvr>
                                        <p:cTn id="220" dur="500"/>
                                        <p:tgtEl>
                                          <p:spTgt spid="52"/>
                                        </p:tgtEl>
                                      </p:cBhvr>
                                    </p:animEffect>
                                  </p:childTnLst>
                                </p:cTn>
                              </p:par>
                              <p:par>
                                <p:cTn id="221" presetID="53" presetClass="entr" presetSubtype="16" fill="hold" grpId="0" nodeType="withEffect">
                                  <p:stCondLst>
                                    <p:cond delay="0"/>
                                  </p:stCondLst>
                                  <p:childTnLst>
                                    <p:set>
                                      <p:cBhvr>
                                        <p:cTn id="222" dur="1" fill="hold">
                                          <p:stCondLst>
                                            <p:cond delay="0"/>
                                          </p:stCondLst>
                                        </p:cTn>
                                        <p:tgtEl>
                                          <p:spTgt spid="50"/>
                                        </p:tgtEl>
                                        <p:attrNameLst>
                                          <p:attrName>style.visibility</p:attrName>
                                        </p:attrNameLst>
                                      </p:cBhvr>
                                      <p:to>
                                        <p:strVal val="visible"/>
                                      </p:to>
                                    </p:set>
                                    <p:anim calcmode="lin" valueType="num">
                                      <p:cBhvr>
                                        <p:cTn id="223" dur="500" fill="hold"/>
                                        <p:tgtEl>
                                          <p:spTgt spid="50"/>
                                        </p:tgtEl>
                                        <p:attrNameLst>
                                          <p:attrName>ppt_w</p:attrName>
                                        </p:attrNameLst>
                                      </p:cBhvr>
                                      <p:tavLst>
                                        <p:tav tm="0">
                                          <p:val>
                                            <p:fltVal val="0"/>
                                          </p:val>
                                        </p:tav>
                                        <p:tav tm="100000">
                                          <p:val>
                                            <p:strVal val="#ppt_w"/>
                                          </p:val>
                                        </p:tav>
                                      </p:tavLst>
                                    </p:anim>
                                    <p:anim calcmode="lin" valueType="num">
                                      <p:cBhvr>
                                        <p:cTn id="224" dur="500" fill="hold"/>
                                        <p:tgtEl>
                                          <p:spTgt spid="50"/>
                                        </p:tgtEl>
                                        <p:attrNameLst>
                                          <p:attrName>ppt_h</p:attrName>
                                        </p:attrNameLst>
                                      </p:cBhvr>
                                      <p:tavLst>
                                        <p:tav tm="0">
                                          <p:val>
                                            <p:fltVal val="0"/>
                                          </p:val>
                                        </p:tav>
                                        <p:tav tm="100000">
                                          <p:val>
                                            <p:strVal val="#ppt_h"/>
                                          </p:val>
                                        </p:tav>
                                      </p:tavLst>
                                    </p:anim>
                                    <p:animEffect transition="in" filter="fade">
                                      <p:cBhvr>
                                        <p:cTn id="225" dur="500"/>
                                        <p:tgtEl>
                                          <p:spTgt spid="50"/>
                                        </p:tgtEl>
                                      </p:cBhvr>
                                    </p:animEffect>
                                  </p:childTnLst>
                                </p:cTn>
                              </p:par>
                              <p:par>
                                <p:cTn id="226" presetID="22" presetClass="entr" presetSubtype="4" fill="hold" nodeType="withEffect">
                                  <p:stCondLst>
                                    <p:cond delay="0"/>
                                  </p:stCondLst>
                                  <p:childTnLst>
                                    <p:set>
                                      <p:cBhvr>
                                        <p:cTn id="227" dur="1" fill="hold">
                                          <p:stCondLst>
                                            <p:cond delay="0"/>
                                          </p:stCondLst>
                                        </p:cTn>
                                        <p:tgtEl>
                                          <p:spTgt spid="51"/>
                                        </p:tgtEl>
                                        <p:attrNameLst>
                                          <p:attrName>style.visibility</p:attrName>
                                        </p:attrNameLst>
                                      </p:cBhvr>
                                      <p:to>
                                        <p:strVal val="visible"/>
                                      </p:to>
                                    </p:set>
                                    <p:animEffect transition="in" filter="wipe(down)">
                                      <p:cBhvr>
                                        <p:cTn id="228" dur="500"/>
                                        <p:tgtEl>
                                          <p:spTgt spid="51"/>
                                        </p:tgtEl>
                                      </p:cBhvr>
                                    </p:animEffect>
                                  </p:childTnLst>
                                </p:cTn>
                              </p:par>
                            </p:childTnLst>
                          </p:cTn>
                        </p:par>
                      </p:childTnLst>
                    </p:cTn>
                  </p:par>
                  <p:par>
                    <p:cTn id="229" fill="hold">
                      <p:stCondLst>
                        <p:cond delay="indefinite"/>
                      </p:stCondLst>
                      <p:childTnLst>
                        <p:par>
                          <p:cTn id="230" fill="hold">
                            <p:stCondLst>
                              <p:cond delay="0"/>
                            </p:stCondLst>
                            <p:childTnLst>
                              <p:par>
                                <p:cTn id="231" presetID="22" presetClass="entr" presetSubtype="4" fill="hold" grpId="0" nodeType="clickEffect">
                                  <p:stCondLst>
                                    <p:cond delay="0"/>
                                  </p:stCondLst>
                                  <p:childTnLst>
                                    <p:set>
                                      <p:cBhvr>
                                        <p:cTn id="232" dur="1" fill="hold">
                                          <p:stCondLst>
                                            <p:cond delay="0"/>
                                          </p:stCondLst>
                                        </p:cTn>
                                        <p:tgtEl>
                                          <p:spTgt spid="56"/>
                                        </p:tgtEl>
                                        <p:attrNameLst>
                                          <p:attrName>style.visibility</p:attrName>
                                        </p:attrNameLst>
                                      </p:cBhvr>
                                      <p:to>
                                        <p:strVal val="visible"/>
                                      </p:to>
                                    </p:set>
                                    <p:animEffect transition="in" filter="wipe(down)">
                                      <p:cBhvr>
                                        <p:cTn id="23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8" grpId="0" animBg="1"/>
      <p:bldP spid="12" grpId="0" animBg="1"/>
      <p:bldP spid="13" grpId="0" animBg="1"/>
      <p:bldP spid="14" grpId="0" animBg="1"/>
      <p:bldP spid="18" grpId="0" animBg="1"/>
      <p:bldP spid="19" grpId="0" animBg="1"/>
      <p:bldP spid="20" grpId="0" animBg="1"/>
      <p:bldP spid="21" grpId="0" animBg="1"/>
      <p:bldP spid="23" grpId="0" animBg="1"/>
      <p:bldP spid="30" grpId="0" animBg="1"/>
      <p:bldP spid="31" grpId="0" animBg="1"/>
      <p:bldP spid="33" grpId="0" animBg="1"/>
      <p:bldP spid="35" grpId="0" animBg="1"/>
      <p:bldP spid="36" grpId="0" animBg="1"/>
      <p:bldP spid="37" grpId="0" animBg="1"/>
      <p:bldP spid="39" grpId="0" animBg="1"/>
      <p:bldP spid="42" grpId="0" animBg="1"/>
      <p:bldP spid="43" grpId="0" animBg="1"/>
      <p:bldP spid="44" grpId="0" animBg="1"/>
      <p:bldP spid="46" grpId="0" animBg="1"/>
      <p:bldP spid="48" grpId="0" animBg="1"/>
      <p:bldP spid="50" grpId="0" animBg="1"/>
      <p:bldP spid="52" grpId="0" animBg="1"/>
      <p:bldP spid="53" grpId="0"/>
      <p:bldP spid="5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43120" y="6502122"/>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40</a:t>
            </a:fld>
            <a:endParaRPr lang="es-EC" sz="1600" dirty="0">
              <a:solidFill>
                <a:prstClr val="black"/>
              </a:solidFill>
              <a:latin typeface="Calibri" panose="020F0502020204030204"/>
            </a:endParaRPr>
          </a:p>
        </p:txBody>
      </p:sp>
      <p:sp>
        <p:nvSpPr>
          <p:cNvPr id="5" name="Título 1"/>
          <p:cNvSpPr txBox="1">
            <a:spLocks/>
          </p:cNvSpPr>
          <p:nvPr/>
        </p:nvSpPr>
        <p:spPr>
          <a:xfrm>
            <a:off x="4056845" y="62430"/>
            <a:ext cx="3876541" cy="568635"/>
          </a:xfrm>
          <a:prstGeom prst="rect">
            <a:avLst/>
          </a:prstGeom>
          <a:solidFill>
            <a:srgbClr val="00206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200" b="1" dirty="0">
                <a:solidFill>
                  <a:srgbClr val="FFFF00"/>
                </a:solidFill>
                <a:cs typeface="Times New Roman" panose="02020603050405020304" pitchFamily="18" charset="0"/>
              </a:rPr>
              <a:t>6.- CONCLUSIONES </a:t>
            </a:r>
          </a:p>
        </p:txBody>
      </p:sp>
      <p:sp>
        <p:nvSpPr>
          <p:cNvPr id="6" name="Marcador de contenido 2"/>
          <p:cNvSpPr txBox="1">
            <a:spLocks/>
          </p:cNvSpPr>
          <p:nvPr/>
        </p:nvSpPr>
        <p:spPr>
          <a:xfrm>
            <a:off x="426893" y="847072"/>
            <a:ext cx="11498943" cy="5020583"/>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50000"/>
              </a:lnSpc>
              <a:buFont typeface="+mj-lt"/>
              <a:buAutoNum type="alphaLcPeriod" startAt="3"/>
              <a:defRPr/>
            </a:pPr>
            <a:r>
              <a:rPr lang="es-EC" u="sng" dirty="0">
                <a:solidFill>
                  <a:prstClr val="white"/>
                </a:solidFill>
                <a:latin typeface="Arial" panose="020B0604020202020204" pitchFamily="34" charset="0"/>
                <a:ea typeface="Calibri" panose="020F0502020204030204" pitchFamily="34" charset="0"/>
                <a:cs typeface="Arial" panose="020B0604020202020204" pitchFamily="34" charset="0"/>
              </a:rPr>
              <a:t>El establecimiento de los elementos que caracterizan el sostenimiento logístico en los Subcomandos de Guardacostas, a partir de los posibles escenarios ya establecidos, entre los que se citó la creación de un Subcomando de Guardacostas en la región Insular, así como el fortalecimiento logístico, </a:t>
            </a:r>
            <a:r>
              <a:rPr lang="es-EC" dirty="0">
                <a:solidFill>
                  <a:prstClr val="white"/>
                </a:solidFill>
                <a:latin typeface="Arial" panose="020B0604020202020204" pitchFamily="34" charset="0"/>
                <a:ea typeface="Calibri" panose="020F0502020204030204" pitchFamily="34" charset="0"/>
                <a:cs typeface="Arial" panose="020B0604020202020204" pitchFamily="34" charset="0"/>
              </a:rPr>
              <a:t>adecuándolas a la doctrina de logística naval para brindar el sostenimiento a los Subcomandos Norte, Centro y Sur en el cumplimiento de las operaciones, </a:t>
            </a:r>
            <a:r>
              <a:rPr lang="es-EC" u="sng" dirty="0">
                <a:solidFill>
                  <a:prstClr val="white"/>
                </a:solidFill>
                <a:latin typeface="Arial" panose="020B0604020202020204" pitchFamily="34" charset="0"/>
                <a:ea typeface="Calibri" panose="020F0502020204030204" pitchFamily="34" charset="0"/>
                <a:cs typeface="Arial" panose="020B0604020202020204" pitchFamily="34" charset="0"/>
              </a:rPr>
              <a:t>facilitará la operatividad de las unidades guardacostas por mayores períodos de tiempo en el control de los espacios marítimos jurisdiccionales </a:t>
            </a:r>
            <a:r>
              <a:rPr lang="es-EC" dirty="0">
                <a:solidFill>
                  <a:prstClr val="white"/>
                </a:solidFill>
                <a:latin typeface="Arial" panose="020B0604020202020204" pitchFamily="34" charset="0"/>
                <a:ea typeface="Calibri" panose="020F0502020204030204" pitchFamily="34" charset="0"/>
                <a:cs typeface="Arial" panose="020B0604020202020204" pitchFamily="34" charset="0"/>
              </a:rPr>
              <a:t>y puedan cumplir con lo dispuesto en los Planes de Seguridad Integral.</a:t>
            </a:r>
            <a:endParaRPr lang="es-ES"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a:defRPr/>
            </a:pPr>
            <a:endParaRPr lang="es-ES" dirty="0">
              <a:solidFill>
                <a:prstClr val="white"/>
              </a:solidFill>
              <a:latin typeface="Calibri" panose="020F0502020204030204"/>
            </a:endParaRPr>
          </a:p>
        </p:txBody>
      </p:sp>
    </p:spTree>
    <p:extLst>
      <p:ext uri="{BB962C8B-B14F-4D97-AF65-F5344CB8AC3E}">
        <p14:creationId xmlns:p14="http://schemas.microsoft.com/office/powerpoint/2010/main" val="2196933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29868" y="648887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41</a:t>
            </a:fld>
            <a:endParaRPr lang="es-EC" sz="1600" dirty="0">
              <a:solidFill>
                <a:prstClr val="black"/>
              </a:solidFill>
              <a:latin typeface="Calibri" panose="020F0502020204030204"/>
            </a:endParaRPr>
          </a:p>
        </p:txBody>
      </p:sp>
      <p:sp>
        <p:nvSpPr>
          <p:cNvPr id="5" name="Título 1"/>
          <p:cNvSpPr txBox="1">
            <a:spLocks/>
          </p:cNvSpPr>
          <p:nvPr/>
        </p:nvSpPr>
        <p:spPr>
          <a:xfrm>
            <a:off x="4056845" y="62430"/>
            <a:ext cx="3876541" cy="568635"/>
          </a:xfrm>
          <a:prstGeom prst="rect">
            <a:avLst/>
          </a:prstGeom>
          <a:solidFill>
            <a:srgbClr val="00206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200" b="1" dirty="0">
                <a:solidFill>
                  <a:srgbClr val="FFFF00"/>
                </a:solidFill>
                <a:cs typeface="Times New Roman" panose="02020603050405020304" pitchFamily="18" charset="0"/>
              </a:rPr>
              <a:t>6.- CONCLUSIONES </a:t>
            </a:r>
          </a:p>
        </p:txBody>
      </p:sp>
      <p:sp>
        <p:nvSpPr>
          <p:cNvPr id="6" name="Marcador de contenido 2"/>
          <p:cNvSpPr txBox="1">
            <a:spLocks/>
          </p:cNvSpPr>
          <p:nvPr/>
        </p:nvSpPr>
        <p:spPr>
          <a:xfrm>
            <a:off x="518884" y="1636032"/>
            <a:ext cx="11121571" cy="2892425"/>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50000"/>
              </a:lnSpc>
              <a:buFont typeface="+mj-lt"/>
              <a:buAutoNum type="alphaLcPeriod" startAt="4"/>
            </a:pPr>
            <a:r>
              <a:rPr lang="es-EC" sz="2400" dirty="0">
                <a:solidFill>
                  <a:prstClr val="white"/>
                </a:solidFill>
                <a:latin typeface="Arial" panose="020B0604020202020204" pitchFamily="34" charset="0"/>
                <a:ea typeface="Calibri" panose="020F0502020204030204" pitchFamily="34" charset="0"/>
                <a:cs typeface="Arial" panose="020B0604020202020204" pitchFamily="34" charset="0"/>
              </a:rPr>
              <a:t> La elaboración del plan fortalecimiento para el  Sostenimiento Logístico de los Subcomandos de Guardacostas, permitirá el cumplimiento de los Planes Seguridad Integral, que incluye la creación de un Subcomando de Guardacostas Insular en Baltra, la recuperación o renovación de unidades, incrementar el presupuesto de los Subcomandos acordes a la realidad.</a:t>
            </a:r>
          </a:p>
          <a:p>
            <a:pPr marL="342900" indent="-342900" algn="just">
              <a:lnSpc>
                <a:spcPct val="150000"/>
              </a:lnSpc>
              <a:buFont typeface="+mj-lt"/>
              <a:buAutoNum type="alphaLcPeriod" startAt="4"/>
            </a:pPr>
            <a:endParaRPr lang="es-ES" sz="24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5018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29868" y="648887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42</a:t>
            </a:fld>
            <a:endParaRPr lang="es-EC" sz="1600" dirty="0">
              <a:solidFill>
                <a:prstClr val="black"/>
              </a:solidFill>
              <a:latin typeface="Calibri" panose="020F0502020204030204"/>
            </a:endParaRPr>
          </a:p>
        </p:txBody>
      </p:sp>
      <p:sp>
        <p:nvSpPr>
          <p:cNvPr id="5" name="Título 1"/>
          <p:cNvSpPr txBox="1">
            <a:spLocks/>
          </p:cNvSpPr>
          <p:nvPr/>
        </p:nvSpPr>
        <p:spPr>
          <a:xfrm>
            <a:off x="4056845" y="62430"/>
            <a:ext cx="3876541" cy="568635"/>
          </a:xfrm>
          <a:prstGeom prst="rect">
            <a:avLst/>
          </a:prstGeom>
          <a:solidFill>
            <a:srgbClr val="00206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200" b="1" dirty="0">
                <a:solidFill>
                  <a:srgbClr val="FFFF00"/>
                </a:solidFill>
                <a:cs typeface="Times New Roman" panose="02020603050405020304" pitchFamily="18" charset="0"/>
              </a:rPr>
              <a:t>6.- CONCLUSIONES </a:t>
            </a:r>
          </a:p>
        </p:txBody>
      </p:sp>
      <p:sp>
        <p:nvSpPr>
          <p:cNvPr id="6" name="Marcador de contenido 2"/>
          <p:cNvSpPr txBox="1">
            <a:spLocks/>
          </p:cNvSpPr>
          <p:nvPr/>
        </p:nvSpPr>
        <p:spPr>
          <a:xfrm>
            <a:off x="528033" y="1384587"/>
            <a:ext cx="11243257" cy="3651052"/>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50000"/>
              </a:lnSpc>
              <a:buFont typeface="+mj-lt"/>
              <a:buAutoNum type="alphaLcPeriod" startAt="5"/>
              <a:defRPr/>
            </a:pPr>
            <a:r>
              <a:rPr lang="es-EC" dirty="0">
                <a:solidFill>
                  <a:prstClr val="white"/>
                </a:solidFill>
                <a:latin typeface="Arial" panose="020B0604020202020204" pitchFamily="34" charset="0"/>
                <a:ea typeface="Calibri" panose="020F0502020204030204" pitchFamily="34" charset="0"/>
                <a:cs typeface="Times New Roman" panose="02020603050405020304" pitchFamily="18" charset="0"/>
              </a:rPr>
              <a:t>La aplicación de estrategias que viabilicen una socialización profunda hacia el gremio político y al pueblo ecuatoriano, que el Ecuador no solamente es un país que está en la mitad del mundo, sino que también cuenta con un amplio territorio marítimo, constituido por los espacios marítimos del continente y de las islas Galápagos, con una riqueza considerable en recursos vivos y no vivos; permitirá cambiar el pensamiento de los ecuatorianos que actualmente tienen un pensamiento continental y una escasa conciencia marítima, ampliando su visión de gestión hacia el mar y modificando su pensamiento de que nuestro territorio marítimo es pequeño. </a:t>
            </a:r>
            <a:endParaRPr lang="es-ES"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a:defRPr/>
            </a:pPr>
            <a:endParaRPr lang="es-ES" dirty="0">
              <a:solidFill>
                <a:prstClr val="white"/>
              </a:solidFill>
              <a:latin typeface="Calibri" panose="020F0502020204030204"/>
            </a:endParaRPr>
          </a:p>
        </p:txBody>
      </p:sp>
    </p:spTree>
    <p:extLst>
      <p:ext uri="{BB962C8B-B14F-4D97-AF65-F5344CB8AC3E}">
        <p14:creationId xmlns:p14="http://schemas.microsoft.com/office/powerpoint/2010/main" val="20252616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690114" y="6502122"/>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43</a:t>
            </a:fld>
            <a:endParaRPr lang="es-EC" sz="1600" dirty="0">
              <a:solidFill>
                <a:prstClr val="black"/>
              </a:solidFill>
              <a:latin typeface="Calibri" panose="020F0502020204030204"/>
            </a:endParaRPr>
          </a:p>
        </p:txBody>
      </p:sp>
      <p:sp>
        <p:nvSpPr>
          <p:cNvPr id="5" name="Título 1"/>
          <p:cNvSpPr txBox="1">
            <a:spLocks/>
          </p:cNvSpPr>
          <p:nvPr/>
        </p:nvSpPr>
        <p:spPr>
          <a:xfrm>
            <a:off x="4056845" y="62430"/>
            <a:ext cx="3876541" cy="568635"/>
          </a:xfrm>
          <a:prstGeom prst="rect">
            <a:avLst/>
          </a:prstGeom>
          <a:solidFill>
            <a:srgbClr val="002060"/>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200" b="1" dirty="0">
                <a:solidFill>
                  <a:srgbClr val="FFFF00"/>
                </a:solidFill>
                <a:cs typeface="Times New Roman" panose="02020603050405020304" pitchFamily="18" charset="0"/>
              </a:rPr>
              <a:t>6.- RECOMENDACIONES </a:t>
            </a:r>
          </a:p>
        </p:txBody>
      </p:sp>
      <p:sp>
        <p:nvSpPr>
          <p:cNvPr id="6" name="Rectángulo 5"/>
          <p:cNvSpPr/>
          <p:nvPr/>
        </p:nvSpPr>
        <p:spPr>
          <a:xfrm>
            <a:off x="711201" y="1246904"/>
            <a:ext cx="11001828" cy="4616648"/>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indent="-342900" algn="just">
              <a:lnSpc>
                <a:spcPct val="150000"/>
              </a:lnSpc>
              <a:spcBef>
                <a:spcPts val="1000"/>
              </a:spcBef>
              <a:buFont typeface="+mj-lt"/>
              <a:buAutoNum type="alphaLcPeriod"/>
            </a:pPr>
            <a:r>
              <a:rPr lang="es-EC" sz="2800" dirty="0">
                <a:solidFill>
                  <a:prstClr val="white"/>
                </a:solidFill>
                <a:latin typeface="Arial" panose="020B0604020202020204" pitchFamily="34" charset="0"/>
                <a:ea typeface="Calibri" panose="020F0502020204030204" pitchFamily="34" charset="0"/>
                <a:cs typeface="Arial" panose="020B0604020202020204" pitchFamily="34" charset="0"/>
              </a:rPr>
              <a:t>Presentar esta propuesta al Alto Mando Naval, con el objetivo de que se considere en coordinación con la Dirección General de Finanzas la implementación de la entidad operativa desconcentrada (EOD) en el Subcomando de Guardacostas Insular, a fin de optimizar el proceso de adquisiciones, generando que el proceso de abastecimiento de recursos y el mantenimiento de las unidades de guardacostas sea más eficiente.</a:t>
            </a:r>
            <a:endParaRPr lang="es-ES" sz="28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6244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03364" y="648887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44</a:t>
            </a:fld>
            <a:endParaRPr lang="es-EC" sz="1600" dirty="0">
              <a:solidFill>
                <a:prstClr val="black"/>
              </a:solidFill>
              <a:latin typeface="Calibri" panose="020F0502020204030204"/>
            </a:endParaRPr>
          </a:p>
        </p:txBody>
      </p:sp>
      <p:sp>
        <p:nvSpPr>
          <p:cNvPr id="6" name="Título 1"/>
          <p:cNvSpPr txBox="1">
            <a:spLocks/>
          </p:cNvSpPr>
          <p:nvPr/>
        </p:nvSpPr>
        <p:spPr>
          <a:xfrm>
            <a:off x="4056845" y="62430"/>
            <a:ext cx="3876541" cy="568635"/>
          </a:xfrm>
          <a:prstGeom prst="rect">
            <a:avLst/>
          </a:prstGeom>
          <a:solidFill>
            <a:srgbClr val="002060"/>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200" b="1" dirty="0">
                <a:solidFill>
                  <a:srgbClr val="FFFF00"/>
                </a:solidFill>
                <a:cs typeface="Times New Roman" panose="02020603050405020304" pitchFamily="18" charset="0"/>
              </a:rPr>
              <a:t>6.- RECOMENDACIONES </a:t>
            </a:r>
          </a:p>
        </p:txBody>
      </p:sp>
      <p:sp>
        <p:nvSpPr>
          <p:cNvPr id="7" name="Rectángulo 6"/>
          <p:cNvSpPr/>
          <p:nvPr/>
        </p:nvSpPr>
        <p:spPr>
          <a:xfrm>
            <a:off x="278480" y="1044029"/>
            <a:ext cx="11618686" cy="4616648"/>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514350" indent="-514350" algn="just">
              <a:lnSpc>
                <a:spcPct val="150000"/>
              </a:lnSpc>
              <a:spcBef>
                <a:spcPts val="1000"/>
              </a:spcBef>
              <a:buFont typeface="+mj-lt"/>
              <a:buAutoNum type="alphaLcPeriod" startAt="2"/>
            </a:pPr>
            <a:r>
              <a:rPr lang="es-EC" sz="2800" dirty="0">
                <a:solidFill>
                  <a:prstClr val="white"/>
                </a:solidFill>
                <a:latin typeface="Arial" panose="020B0604020202020204" pitchFamily="34" charset="0"/>
                <a:ea typeface="Calibri" panose="020F0502020204030204" pitchFamily="34" charset="0"/>
                <a:cs typeface="Arial" panose="020B0604020202020204" pitchFamily="34" charset="0"/>
              </a:rPr>
              <a:t>Mejorar el control del indicador inherente a la Ejecución Presupuestaria, a través de la capacitación del personal nuevo que vaya a formar parte de la Unidad Financiera propuesta para los Subcomandos de Guardacostas, de modo que en la ejecución se pueda cumplir a cabalidad con lo dispuesto en los Planes de Defensa y Seguridad Integral de los Espacios Acuáticos Jurisdiccionales.</a:t>
            </a:r>
            <a:endParaRPr lang="es-ES" sz="28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3944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10" name="Marcador de número de diapositiva 3"/>
          <p:cNvSpPr txBox="1">
            <a:spLocks/>
          </p:cNvSpPr>
          <p:nvPr/>
        </p:nvSpPr>
        <p:spPr>
          <a:xfrm>
            <a:off x="8703364" y="648887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45</a:t>
            </a:fld>
            <a:endParaRPr lang="es-EC" sz="1600" dirty="0">
              <a:solidFill>
                <a:prstClr val="black"/>
              </a:solidFill>
              <a:latin typeface="Calibri" panose="020F0502020204030204"/>
            </a:endParaRPr>
          </a:p>
        </p:txBody>
      </p:sp>
      <p:sp>
        <p:nvSpPr>
          <p:cNvPr id="5" name="Título 1"/>
          <p:cNvSpPr txBox="1">
            <a:spLocks/>
          </p:cNvSpPr>
          <p:nvPr/>
        </p:nvSpPr>
        <p:spPr>
          <a:xfrm>
            <a:off x="4056845" y="62430"/>
            <a:ext cx="3876541" cy="568635"/>
          </a:xfrm>
          <a:prstGeom prst="rect">
            <a:avLst/>
          </a:prstGeom>
          <a:solidFill>
            <a:srgbClr val="002060"/>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3200" b="1" dirty="0">
                <a:solidFill>
                  <a:srgbClr val="FFFF00"/>
                </a:solidFill>
                <a:cs typeface="Times New Roman" panose="02020603050405020304" pitchFamily="18" charset="0"/>
              </a:rPr>
              <a:t>6.- RECOMENDACIONES </a:t>
            </a:r>
          </a:p>
        </p:txBody>
      </p:sp>
      <p:sp>
        <p:nvSpPr>
          <p:cNvPr id="6" name="Rectángulo 5"/>
          <p:cNvSpPr/>
          <p:nvPr/>
        </p:nvSpPr>
        <p:spPr>
          <a:xfrm>
            <a:off x="504934" y="1251506"/>
            <a:ext cx="11333678" cy="4247317"/>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514350" indent="-514350" algn="just">
              <a:lnSpc>
                <a:spcPct val="150000"/>
              </a:lnSpc>
              <a:spcBef>
                <a:spcPts val="1000"/>
              </a:spcBef>
              <a:buFont typeface="+mj-lt"/>
              <a:buAutoNum type="alphaLcPeriod" startAt="3"/>
            </a:pPr>
            <a:r>
              <a:rPr lang="es-EC" sz="2000" b="1" u="sng" dirty="0">
                <a:solidFill>
                  <a:srgbClr val="FFFF00"/>
                </a:solidFill>
                <a:latin typeface="Arial" panose="020B0604020202020204" pitchFamily="34" charset="0"/>
                <a:ea typeface="Calibri" panose="020F0502020204030204" pitchFamily="34" charset="0"/>
                <a:cs typeface="Arial" panose="020B0604020202020204" pitchFamily="34" charset="0"/>
              </a:rPr>
              <a:t>Realizar una agenda de trabajo, donde participen los repartos involucrados previo a una presentación estratégica ante el poder político para conseguir el presupuesto necesario y aprovechar las obras de infraestructura que se están realizando</a:t>
            </a:r>
            <a:r>
              <a:rPr lang="es-EC" sz="2000" b="1" u="sng" dirty="0">
                <a:solidFill>
                  <a:prstClr val="white"/>
                </a:solidFill>
                <a:latin typeface="Arial" panose="020B0604020202020204" pitchFamily="34" charset="0"/>
                <a:ea typeface="Calibri" panose="020F0502020204030204" pitchFamily="34" charset="0"/>
                <a:cs typeface="Arial" panose="020B0604020202020204" pitchFamily="34" charset="0"/>
              </a:rPr>
              <a:t>,</a:t>
            </a:r>
            <a:r>
              <a:rPr lang="es-EC" sz="2000" b="1" dirty="0">
                <a:solidFill>
                  <a:prstClr val="white"/>
                </a:solidFill>
                <a:latin typeface="Arial" panose="020B0604020202020204" pitchFamily="34" charset="0"/>
                <a:ea typeface="Calibri" panose="020F0502020204030204" pitchFamily="34" charset="0"/>
                <a:cs typeface="Arial" panose="020B0604020202020204" pitchFamily="34" charset="0"/>
              </a:rPr>
              <a:t> para el fortalecimiento logístico de los Subcomandos de Guardacostas, la creación de un Subcomando en la Región Insular con su respectiva infraestructura en la Isla Baltra, permitiendo de esta manera incrementar la eficiencia operativa de las unidades de guardacostas en el cumplimiento de sus funciones como autoridad de policía marítima, control marítimo y seguridad al usuario que transita o trabaja en los espacios acuáticos, con preservación de la naturaleza y apoyo a la comunidad.</a:t>
            </a:r>
            <a:endParaRPr lang="es-ES" sz="2000" b="1"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9189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p:cNvSpPr>
            <a:spLocks noGrp="1"/>
          </p:cNvSpPr>
          <p:nvPr>
            <p:ph idx="1"/>
          </p:nvPr>
        </p:nvSpPr>
        <p:spPr>
          <a:xfrm>
            <a:off x="285750" y="4587875"/>
            <a:ext cx="11334750" cy="1393825"/>
          </a:xfrm>
        </p:spPr>
        <p:txBody>
          <a:bodyPr>
            <a:normAutofit/>
          </a:bodyPr>
          <a:lstStyle/>
          <a:p>
            <a:pPr marL="0" indent="0" fontAlgn="base">
              <a:buNone/>
            </a:pPr>
            <a:r>
              <a:rPr lang="es-ES" b="1" dirty="0">
                <a:solidFill>
                  <a:srgbClr val="FFFF00"/>
                </a:solidFill>
                <a:latin typeface="Arial" panose="020B0604020202020204" pitchFamily="34" charset="0"/>
                <a:cs typeface="Arial" panose="020B0604020202020204" pitchFamily="34" charset="0"/>
              </a:rPr>
              <a:t>“El dominio de los mares, no sólo permitiría evitar ataques en el propio territorio sino tomar las ofensiva para atacar al enemigo”.</a:t>
            </a:r>
          </a:p>
          <a:p>
            <a:pPr marL="0" indent="0" algn="r">
              <a:buNone/>
            </a:pPr>
            <a:r>
              <a:rPr lang="es-ES" b="1" dirty="0">
                <a:solidFill>
                  <a:srgbClr val="FFFF00"/>
                </a:solidFill>
              </a:rPr>
              <a:t>ALFRED MAHAN</a:t>
            </a:r>
          </a:p>
        </p:txBody>
      </p:sp>
      <p:sp>
        <p:nvSpPr>
          <p:cNvPr id="5" name="Marcador de número de diapositiva 4"/>
          <p:cNvSpPr>
            <a:spLocks noGrp="1"/>
          </p:cNvSpPr>
          <p:nvPr>
            <p:ph type="sldNum" sz="quarter" idx="12"/>
          </p:nvPr>
        </p:nvSpPr>
        <p:spPr/>
        <p:txBody>
          <a:bodyPr/>
          <a:lstStyle/>
          <a:p>
            <a:fld id="{8CC96414-F06B-4425-AA9A-D2F6C1321D1C}" type="slidenum">
              <a:rPr lang="es-EC" smtClean="0">
                <a:solidFill>
                  <a:prstClr val="white"/>
                </a:solidFill>
              </a:rPr>
              <a:pPr/>
              <a:t>46</a:t>
            </a:fld>
            <a:endParaRPr lang="es-EC" dirty="0">
              <a:solidFill>
                <a:prstClr val="white"/>
              </a:solidFill>
            </a:endParaRPr>
          </a:p>
        </p:txBody>
      </p:sp>
    </p:spTree>
    <p:extLst>
      <p:ext uri="{BB962C8B-B14F-4D97-AF65-F5344CB8AC3E}">
        <p14:creationId xmlns:p14="http://schemas.microsoft.com/office/powerpoint/2010/main" val="76162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8" name="Título 1"/>
          <p:cNvSpPr txBox="1">
            <a:spLocks/>
          </p:cNvSpPr>
          <p:nvPr/>
        </p:nvSpPr>
        <p:spPr>
          <a:xfrm>
            <a:off x="3400425" y="460376"/>
            <a:ext cx="5181600" cy="891906"/>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400" b="1" i="0" u="none" strike="noStrike" kern="1200" cap="none" spc="0" normalizeH="0" baseline="0" noProof="0">
                <a:ln>
                  <a:noFill/>
                </a:ln>
                <a:solidFill>
                  <a:sysClr val="window" lastClr="FFFFFF"/>
                </a:solidFill>
                <a:effectLst/>
                <a:uLnTx/>
                <a:uFillTx/>
                <a:latin typeface="Calibri Light" panose="020F0302020204030204"/>
                <a:ea typeface="+mj-ea"/>
                <a:cs typeface="+mj-cs"/>
              </a:rPr>
              <a:t>EL PROBLEMA</a:t>
            </a:r>
            <a:endParaRPr kumimoji="0" lang="es-ES" sz="44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9" name="Marcador de contenido 2"/>
          <p:cNvSpPr txBox="1">
            <a:spLocks/>
          </p:cNvSpPr>
          <p:nvPr/>
        </p:nvSpPr>
        <p:spPr>
          <a:xfrm>
            <a:off x="266700" y="2282825"/>
            <a:ext cx="11449050" cy="3317875"/>
          </a:xfrm>
          <a:prstGeom prst="rect">
            <a:avLst/>
          </a:prstGeom>
          <a:solidFill>
            <a:srgbClr val="4472C4">
              <a:lumMod val="40000"/>
              <a:lumOff val="60000"/>
            </a:srgbClr>
          </a:solidFill>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s-EC" sz="2800" b="1"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¿Cuál es la incidencia de las capacidades logísticas en los actuales Sub-Comandos de Guardacostas empleadas en las áreas costeras, marítimas y oceánicas,  en el nivel de cumplimiento del Plan de Seguridad Integral y Protección de los Espacios Acuáticos?</a:t>
            </a:r>
            <a:endParaRPr kumimoji="0" lang="es-ES" sz="2800" b="1"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Marcador de número de diapositiva 3"/>
          <p:cNvSpPr txBox="1">
            <a:spLocks/>
          </p:cNvSpPr>
          <p:nvPr/>
        </p:nvSpPr>
        <p:spPr>
          <a:xfrm>
            <a:off x="8972550" y="6492875"/>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5</a:t>
            </a:fld>
            <a:endParaRPr lang="es-EC" sz="1600" dirty="0">
              <a:solidFill>
                <a:prstClr val="black"/>
              </a:solidFill>
              <a:latin typeface="Calibri" panose="020F0502020204030204"/>
            </a:endParaRPr>
          </a:p>
        </p:txBody>
      </p:sp>
      <p:sp>
        <p:nvSpPr>
          <p:cNvPr id="11" name="Flecha abajo 10"/>
          <p:cNvSpPr/>
          <p:nvPr/>
        </p:nvSpPr>
        <p:spPr>
          <a:xfrm>
            <a:off x="5691037" y="1511359"/>
            <a:ext cx="600375" cy="612389"/>
          </a:xfrm>
          <a:prstGeom prst="downArrow">
            <a:avLst/>
          </a:prstGeom>
          <a:solidFill>
            <a:srgbClr val="4472C4">
              <a:lumMod val="50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089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pic>
        <p:nvPicPr>
          <p:cNvPr id="7" name="Imagen 6"/>
          <p:cNvPicPr>
            <a:picLocks noChangeAspect="1"/>
          </p:cNvPicPr>
          <p:nvPr/>
        </p:nvPicPr>
        <p:blipFill>
          <a:blip r:embed="rId2"/>
          <a:stretch>
            <a:fillRect/>
          </a:stretch>
        </p:blipFill>
        <p:spPr>
          <a:xfrm>
            <a:off x="0" y="853582"/>
            <a:ext cx="12199659" cy="5334001"/>
          </a:xfrm>
          <a:prstGeom prst="rect">
            <a:avLst/>
          </a:prstGeom>
        </p:spPr>
      </p:pic>
      <p:sp>
        <p:nvSpPr>
          <p:cNvPr id="5" name="Marcador de número de diapositiva 3">
            <a:extLst>
              <a:ext uri="{FF2B5EF4-FFF2-40B4-BE49-F238E27FC236}">
                <a16:creationId xmlns:a16="http://schemas.microsoft.com/office/drawing/2014/main" id="{7235A077-02C3-4B83-B654-C0B505CAF32F}"/>
              </a:ext>
            </a:extLst>
          </p:cNvPr>
          <p:cNvSpPr txBox="1">
            <a:spLocks/>
          </p:cNvSpPr>
          <p:nvPr/>
        </p:nvSpPr>
        <p:spPr>
          <a:xfrm>
            <a:off x="8972550" y="6492875"/>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6</a:t>
            </a:fld>
            <a:endParaRPr lang="es-EC" sz="1600" dirty="0">
              <a:solidFill>
                <a:prstClr val="black"/>
              </a:solidFill>
              <a:latin typeface="Calibri" panose="020F0502020204030204"/>
            </a:endParaRPr>
          </a:p>
        </p:txBody>
      </p:sp>
    </p:spTree>
    <p:extLst>
      <p:ext uri="{BB962C8B-B14F-4D97-AF65-F5344CB8AC3E}">
        <p14:creationId xmlns:p14="http://schemas.microsoft.com/office/powerpoint/2010/main" val="2439806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3" name="Marcador de contenido 2"/>
          <p:cNvSpPr txBox="1">
            <a:spLocks/>
          </p:cNvSpPr>
          <p:nvPr/>
        </p:nvSpPr>
        <p:spPr>
          <a:xfrm>
            <a:off x="503707" y="1366948"/>
            <a:ext cx="10980311" cy="3776651"/>
          </a:xfrm>
          <a:prstGeom prst="rect">
            <a:avLst/>
          </a:prstGeom>
          <a:ln w="38100">
            <a:solidFill>
              <a:srgbClr val="00206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defRPr/>
            </a:pPr>
            <a:r>
              <a:rPr lang="es-EC" b="1" dirty="0">
                <a:latin typeface="Arial Narrow" panose="020B0606020202030204" pitchFamily="34" charset="0"/>
              </a:rPr>
              <a:t>  Objetivo general</a:t>
            </a:r>
            <a:endParaRPr lang="es-ES" b="1" dirty="0">
              <a:latin typeface="Arial Narrow" panose="020B0606020202030204" pitchFamily="34" charset="0"/>
            </a:endParaRPr>
          </a:p>
          <a:p>
            <a:pPr indent="0" algn="just">
              <a:lnSpc>
                <a:spcPct val="150000"/>
              </a:lnSpc>
              <a:buFont typeface="Arial" panose="020B0604020202020204" pitchFamily="34" charset="0"/>
              <a:buNone/>
              <a:defRPr/>
            </a:pPr>
            <a:r>
              <a:rPr lang="es-EC" b="1" dirty="0">
                <a:latin typeface="Arial Narrow" panose="020B0606020202030204" pitchFamily="34" charset="0"/>
                <a:ea typeface="Calibri" panose="020F0502020204030204" pitchFamily="34" charset="0"/>
                <a:cs typeface="Arial" panose="020B0604020202020204" pitchFamily="34" charset="0"/>
              </a:rPr>
              <a:t>Evaluar la incidencia de las capacidades logísticas de los subcomandos de guardacostas en las operaciones del control del área marítima, realizando una investigación documental y de campo, para formular el diseño de un plan de fortalecimiento para los subcomandos de guardacostas.</a:t>
            </a:r>
            <a:endParaRPr lang="es-ES" b="1" dirty="0">
              <a:latin typeface="Arial Narrow" panose="020B0606020202030204" pitchFamily="34" charset="0"/>
              <a:ea typeface="Calibri" panose="020F0502020204030204" pitchFamily="34" charset="0"/>
              <a:cs typeface="Times New Roman" panose="02020603050405020304" pitchFamily="18" charset="0"/>
            </a:endParaRPr>
          </a:p>
          <a:p>
            <a:pPr>
              <a:defRPr/>
            </a:pPr>
            <a:endParaRPr lang="es-ES" dirty="0">
              <a:latin typeface="Arial Narrow" panose="020B0606020202030204" pitchFamily="34" charset="0"/>
            </a:endParaRPr>
          </a:p>
        </p:txBody>
      </p:sp>
      <p:sp>
        <p:nvSpPr>
          <p:cNvPr id="5" name="Marcador de número de diapositiva 3">
            <a:extLst>
              <a:ext uri="{FF2B5EF4-FFF2-40B4-BE49-F238E27FC236}">
                <a16:creationId xmlns:a16="http://schemas.microsoft.com/office/drawing/2014/main" id="{A387B30D-2BD4-4C3B-93B4-467B4DD6F1AF}"/>
              </a:ext>
            </a:extLst>
          </p:cNvPr>
          <p:cNvSpPr txBox="1">
            <a:spLocks/>
          </p:cNvSpPr>
          <p:nvPr/>
        </p:nvSpPr>
        <p:spPr>
          <a:xfrm>
            <a:off x="8972550" y="6492875"/>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7</a:t>
            </a:fld>
            <a:endParaRPr lang="es-EC" sz="1600" dirty="0">
              <a:solidFill>
                <a:prstClr val="black"/>
              </a:solidFill>
              <a:latin typeface="Calibri" panose="020F0502020204030204"/>
            </a:endParaRPr>
          </a:p>
        </p:txBody>
      </p:sp>
    </p:spTree>
    <p:extLst>
      <p:ext uri="{BB962C8B-B14F-4D97-AF65-F5344CB8AC3E}">
        <p14:creationId xmlns:p14="http://schemas.microsoft.com/office/powerpoint/2010/main" val="3479650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3" name="Título 1"/>
          <p:cNvSpPr txBox="1">
            <a:spLocks/>
          </p:cNvSpPr>
          <p:nvPr/>
        </p:nvSpPr>
        <p:spPr>
          <a:xfrm>
            <a:off x="2302560" y="134088"/>
            <a:ext cx="7108065" cy="81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b="1" dirty="0">
                <a:latin typeface="Arial Narrow" panose="020B0606020202030204" pitchFamily="34" charset="0"/>
              </a:rPr>
              <a:t>Objetivos específicos</a:t>
            </a:r>
          </a:p>
        </p:txBody>
      </p:sp>
      <p:sp>
        <p:nvSpPr>
          <p:cNvPr id="5" name="Marcador de contenido 2"/>
          <p:cNvSpPr txBox="1">
            <a:spLocks/>
          </p:cNvSpPr>
          <p:nvPr/>
        </p:nvSpPr>
        <p:spPr>
          <a:xfrm>
            <a:off x="331010" y="953819"/>
            <a:ext cx="11337250" cy="4262125"/>
          </a:xfrm>
          <a:prstGeom prst="rect">
            <a:avLst/>
          </a:prstGeom>
          <a:solidFill>
            <a:schemeClr val="bg1"/>
          </a:solidFill>
          <a:ln w="28575">
            <a:solidFill>
              <a:srgbClr val="00206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50000"/>
              </a:lnSpc>
              <a:buFont typeface="Symbol" panose="05050102010706020507" pitchFamily="18" charset="2"/>
              <a:buChar char=""/>
            </a:pPr>
            <a:r>
              <a:rPr lang="es-EC" sz="2400" u="sng" dirty="0">
                <a:latin typeface="Arial Narrow" panose="020B0606020202030204" pitchFamily="34" charset="0"/>
                <a:ea typeface="Calibri" panose="020F0502020204030204" pitchFamily="34" charset="0"/>
                <a:cs typeface="Arial" panose="020B0604020202020204" pitchFamily="34" charset="0"/>
              </a:rPr>
              <a:t>Evaluar las capacidades logísticas </a:t>
            </a:r>
            <a:r>
              <a:rPr lang="es-EC" sz="2400" dirty="0">
                <a:latin typeface="Arial Narrow" panose="020B0606020202030204" pitchFamily="34" charset="0"/>
                <a:ea typeface="Calibri" panose="020F0502020204030204" pitchFamily="34" charset="0"/>
                <a:cs typeface="Arial" panose="020B0604020202020204" pitchFamily="34" charset="0"/>
              </a:rPr>
              <a:t>de los Subcomandos de Guardacostas, </a:t>
            </a:r>
            <a:r>
              <a:rPr lang="es-EC" sz="2400" u="sng" dirty="0">
                <a:latin typeface="Arial Narrow" panose="020B0606020202030204" pitchFamily="34" charset="0"/>
                <a:ea typeface="Calibri" panose="020F0502020204030204" pitchFamily="34" charset="0"/>
                <a:cs typeface="Arial" panose="020B0604020202020204" pitchFamily="34" charset="0"/>
              </a:rPr>
              <a:t>considerando la aplicación de los elementos funcionales logísticos: abastecimientos, mantenimiento y transporte.</a:t>
            </a:r>
            <a:endParaRPr lang="es-ES" sz="2400" u="sng" dirty="0">
              <a:latin typeface="Arial Narrow" panose="020B0606020202030204" pitchFamily="34" charset="0"/>
              <a:ea typeface="Calibri" panose="020F0502020204030204" pitchFamily="34" charset="0"/>
              <a:cs typeface="Arial" panose="020B0604020202020204" pitchFamily="34" charset="0"/>
            </a:endParaRPr>
          </a:p>
          <a:p>
            <a:pPr marL="342900" indent="-342900" algn="just">
              <a:lnSpc>
                <a:spcPct val="150000"/>
              </a:lnSpc>
              <a:buFont typeface="Symbol" panose="05050102010706020507" pitchFamily="18" charset="2"/>
              <a:buChar char=""/>
            </a:pPr>
            <a:r>
              <a:rPr lang="es-ES" sz="2400" u="sng" dirty="0">
                <a:latin typeface="Arial Narrow" panose="020B0606020202030204" pitchFamily="34" charset="0"/>
                <a:cs typeface="Arial" panose="020B0604020202020204" pitchFamily="34" charset="0"/>
              </a:rPr>
              <a:t>Determinar el nivel de cumplimiento que han tenido las capacidades logísticas para cumplimiento de los planes de seguridad integral</a:t>
            </a:r>
            <a:r>
              <a:rPr lang="es-ES" sz="2400" dirty="0">
                <a:latin typeface="Arial Narrow" panose="020B0606020202030204" pitchFamily="34" charset="0"/>
                <a:cs typeface="Arial" panose="020B0604020202020204" pitchFamily="34" charset="0"/>
              </a:rPr>
              <a:t>, a partir de los informes de cumplimiento de operaciones y asignaciones presupuestarias.</a:t>
            </a:r>
          </a:p>
          <a:p>
            <a:pPr marL="342900" indent="-342900" algn="just">
              <a:lnSpc>
                <a:spcPct val="150000"/>
              </a:lnSpc>
              <a:buFont typeface="Symbol" panose="05050102010706020507" pitchFamily="18" charset="2"/>
              <a:buChar char=""/>
            </a:pPr>
            <a:r>
              <a:rPr lang="es-ES" sz="2400" u="sng" dirty="0">
                <a:latin typeface="Arial Narrow" panose="020B0606020202030204" pitchFamily="34" charset="0"/>
                <a:cs typeface="Arial" panose="020B0604020202020204" pitchFamily="34" charset="0"/>
              </a:rPr>
              <a:t>Establecer los elementos que caracterizan el Sostenimiento Logístico, considerando posibles escenarios ya establecidos</a:t>
            </a:r>
            <a:r>
              <a:rPr lang="es-ES" sz="2400" dirty="0">
                <a:latin typeface="Arial Narrow" panose="020B0606020202030204" pitchFamily="34" charset="0"/>
                <a:cs typeface="Arial" panose="020B0604020202020204" pitchFamily="34" charset="0"/>
              </a:rPr>
              <a:t>.</a:t>
            </a:r>
          </a:p>
        </p:txBody>
      </p:sp>
      <p:sp>
        <p:nvSpPr>
          <p:cNvPr id="6" name="Marcador de número de diapositiva 3">
            <a:extLst>
              <a:ext uri="{FF2B5EF4-FFF2-40B4-BE49-F238E27FC236}">
                <a16:creationId xmlns:a16="http://schemas.microsoft.com/office/drawing/2014/main" id="{31674822-C03F-416C-B605-31371863AFA3}"/>
              </a:ext>
            </a:extLst>
          </p:cNvPr>
          <p:cNvSpPr txBox="1">
            <a:spLocks/>
          </p:cNvSpPr>
          <p:nvPr/>
        </p:nvSpPr>
        <p:spPr>
          <a:xfrm>
            <a:off x="8972550" y="6492875"/>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8</a:t>
            </a:fld>
            <a:endParaRPr lang="es-EC" sz="1600" dirty="0">
              <a:solidFill>
                <a:prstClr val="black"/>
              </a:solidFill>
              <a:latin typeface="Calibri" panose="020F0502020204030204"/>
            </a:endParaRPr>
          </a:p>
        </p:txBody>
      </p:sp>
    </p:spTree>
    <p:extLst>
      <p:ext uri="{BB962C8B-B14F-4D97-AF65-F5344CB8AC3E}">
        <p14:creationId xmlns:p14="http://schemas.microsoft.com/office/powerpoint/2010/main" val="3935437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969781-5153-4D18-A010-823202EABE2F}"/>
              </a:ext>
            </a:extLst>
          </p:cNvPr>
          <p:cNvSpPr>
            <a:spLocks noChangeArrowheads="1"/>
          </p:cNvSpPr>
          <p:nvPr/>
        </p:nvSpPr>
        <p:spPr bwMode="auto">
          <a:xfrm>
            <a:off x="1524004"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EC">
              <a:solidFill>
                <a:prstClr val="black"/>
              </a:solidFill>
              <a:cs typeface="Arial" charset="0"/>
            </a:endParaRPr>
          </a:p>
        </p:txBody>
      </p:sp>
      <p:sp>
        <p:nvSpPr>
          <p:cNvPr id="3" name="Marcador de contenido 2"/>
          <p:cNvSpPr txBox="1">
            <a:spLocks/>
          </p:cNvSpPr>
          <p:nvPr/>
        </p:nvSpPr>
        <p:spPr>
          <a:xfrm>
            <a:off x="463639" y="1328803"/>
            <a:ext cx="11273614" cy="4351338"/>
          </a:xfrm>
          <a:prstGeom prst="rect">
            <a:avLst/>
          </a:prstGeom>
          <a:ln w="28575">
            <a:solidFill>
              <a:srgbClr val="00206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50000"/>
              </a:lnSpc>
              <a:buFont typeface="Symbol" panose="05050102010706020507" pitchFamily="18" charset="2"/>
              <a:buChar char=""/>
              <a:defRPr/>
            </a:pPr>
            <a:r>
              <a:rPr lang="es-EC" sz="2400" b="1" u="sng" dirty="0">
                <a:latin typeface="Arial Narrow" panose="020B0606020202030204" pitchFamily="34" charset="0"/>
                <a:ea typeface="Calibri" panose="020F0502020204030204" pitchFamily="34" charset="0"/>
                <a:cs typeface="Times New Roman" panose="02020603050405020304" pitchFamily="18" charset="0"/>
              </a:rPr>
              <a:t>Elaborar una propuesta que fortalezca logísticamente a los Subcomandos de Guardacostas</a:t>
            </a:r>
            <a:r>
              <a:rPr lang="es-EC" sz="2400" dirty="0">
                <a:latin typeface="Arial Narrow" panose="020B0606020202030204" pitchFamily="34" charset="0"/>
                <a:ea typeface="Calibri" panose="020F0502020204030204" pitchFamily="34" charset="0"/>
                <a:cs typeface="Times New Roman" panose="02020603050405020304" pitchFamily="18" charset="0"/>
              </a:rPr>
              <a:t>, que permita el cumplimiento de las operaciones de control de acuerdo a los  Planes de Seguridad Integral, a partir de los resultados obtenidos de la investigación.</a:t>
            </a:r>
            <a:endParaRPr lang="es-ES" sz="2400" dirty="0">
              <a:latin typeface="Arial Narrow" panose="020B0606020202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Symbol" panose="05050102010706020507" pitchFamily="18" charset="2"/>
              <a:buChar char=""/>
              <a:defRPr/>
            </a:pPr>
            <a:r>
              <a:rPr lang="es-EC" sz="2400" b="1" u="sng" dirty="0">
                <a:latin typeface="Arial Narrow" panose="020B0606020202030204" pitchFamily="34" charset="0"/>
                <a:ea typeface="Calibri" panose="020F0502020204030204" pitchFamily="34" charset="0"/>
                <a:cs typeface="Times New Roman" panose="02020603050405020304" pitchFamily="18" charset="0"/>
              </a:rPr>
              <a:t>Analizar y presentar una propuesta para la creación de un subcomando en la región Insular.</a:t>
            </a:r>
            <a:endParaRPr lang="es-ES" sz="2400" b="1" u="sng" dirty="0">
              <a:latin typeface="Arial Narrow" panose="020B0606020202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Symbol" panose="05050102010706020507" pitchFamily="18" charset="2"/>
              <a:buChar char=""/>
              <a:defRPr/>
            </a:pPr>
            <a:r>
              <a:rPr lang="es-EC" sz="2400" dirty="0">
                <a:latin typeface="Arial Narrow" panose="020B0606020202030204" pitchFamily="34" charset="0"/>
                <a:ea typeface="Calibri" panose="020F0502020204030204" pitchFamily="34" charset="0"/>
                <a:cs typeface="Times New Roman" panose="02020603050405020304" pitchFamily="18" charset="0"/>
              </a:rPr>
              <a:t>Presentar estrategias que ante la limitación de recursos financieros, permitan aprovechar las infraestructuras que se van desarrollar en el área insular para uso de nuestras unidades.</a:t>
            </a:r>
            <a:endParaRPr lang="es-ES" sz="2400" dirty="0">
              <a:latin typeface="Arial Narrow" panose="020B0606020202030204" pitchFamily="34" charset="0"/>
              <a:ea typeface="Calibri" panose="020F0502020204030204" pitchFamily="34" charset="0"/>
              <a:cs typeface="Times New Roman" panose="02020603050405020304" pitchFamily="18" charset="0"/>
            </a:endParaRPr>
          </a:p>
          <a:p>
            <a:pPr>
              <a:defRPr/>
            </a:pPr>
            <a:endParaRPr lang="es-ES" sz="2400" dirty="0">
              <a:latin typeface="Arial Narrow" panose="020B0606020202030204" pitchFamily="34" charset="0"/>
            </a:endParaRPr>
          </a:p>
        </p:txBody>
      </p:sp>
      <p:sp>
        <p:nvSpPr>
          <p:cNvPr id="5" name="Título 1"/>
          <p:cNvSpPr txBox="1">
            <a:spLocks/>
          </p:cNvSpPr>
          <p:nvPr/>
        </p:nvSpPr>
        <p:spPr>
          <a:xfrm>
            <a:off x="2302560" y="134088"/>
            <a:ext cx="7108065" cy="819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b="1" dirty="0">
                <a:latin typeface="Arial Narrow" panose="020B0606020202030204" pitchFamily="34" charset="0"/>
              </a:rPr>
              <a:t>Objetivos específicos</a:t>
            </a:r>
          </a:p>
        </p:txBody>
      </p:sp>
      <p:sp>
        <p:nvSpPr>
          <p:cNvPr id="6" name="Marcador de número de diapositiva 3">
            <a:extLst>
              <a:ext uri="{FF2B5EF4-FFF2-40B4-BE49-F238E27FC236}">
                <a16:creationId xmlns:a16="http://schemas.microsoft.com/office/drawing/2014/main" id="{EC52D536-CAB2-4A96-BCEE-20172E593602}"/>
              </a:ext>
            </a:extLst>
          </p:cNvPr>
          <p:cNvSpPr txBox="1">
            <a:spLocks/>
          </p:cNvSpPr>
          <p:nvPr/>
        </p:nvSpPr>
        <p:spPr>
          <a:xfrm>
            <a:off x="8972550" y="6492875"/>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C96414-F06B-4425-AA9A-D2F6C1321D1C}" type="slidenum">
              <a:rPr lang="es-EC" sz="1600" smtClean="0">
                <a:solidFill>
                  <a:prstClr val="black"/>
                </a:solidFill>
                <a:latin typeface="Calibri" panose="020F0502020204030204"/>
              </a:rPr>
              <a:pPr/>
              <a:t>9</a:t>
            </a:fld>
            <a:endParaRPr lang="es-EC" sz="1600" dirty="0">
              <a:solidFill>
                <a:prstClr val="black"/>
              </a:solidFill>
              <a:latin typeface="Calibri" panose="020F0502020204030204"/>
            </a:endParaRPr>
          </a:p>
        </p:txBody>
      </p:sp>
    </p:spTree>
    <p:extLst>
      <p:ext uri="{BB962C8B-B14F-4D97-AF65-F5344CB8AC3E}">
        <p14:creationId xmlns:p14="http://schemas.microsoft.com/office/powerpoint/2010/main" val="3868592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1_Tema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2" id="{3D5A285D-0E04-4BC5-AA44-E55DF5B5F597}" vid="{29B97121-BD77-4448-86BE-64933FB0C66C}"/>
    </a:ext>
  </a:extLst>
</a:theme>
</file>

<file path=ppt/theme/theme2.xml><?xml version="1.0" encoding="utf-8"?>
<a:theme xmlns:a="http://schemas.openxmlformats.org/drawingml/2006/main" name="Diseño predeterminado">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lan de Tesi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eño predeterminado">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lan de Tesi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iseño predeterminado">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lan de Tesi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lan de Tesi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8261</TotalTime>
  <Words>2992</Words>
  <Application>Microsoft Office PowerPoint</Application>
  <PresentationFormat>Panorámica</PresentationFormat>
  <Paragraphs>543</Paragraphs>
  <Slides>46</Slides>
  <Notes>1</Notes>
  <HiddenSlides>0</HiddenSlides>
  <MMClips>0</MMClips>
  <ScaleCrop>false</ScaleCrop>
  <HeadingPairs>
    <vt:vector size="8" baseType="variant">
      <vt:variant>
        <vt:lpstr>Fuentes usadas</vt:lpstr>
      </vt:variant>
      <vt:variant>
        <vt:i4>6</vt:i4>
      </vt:variant>
      <vt:variant>
        <vt:lpstr>Tema</vt:lpstr>
      </vt:variant>
      <vt:variant>
        <vt:i4>6</vt:i4>
      </vt:variant>
      <vt:variant>
        <vt:lpstr>Servidores OLE incrustados</vt:lpstr>
      </vt:variant>
      <vt:variant>
        <vt:i4>1</vt:i4>
      </vt:variant>
      <vt:variant>
        <vt:lpstr>Títulos de diapositiva</vt:lpstr>
      </vt:variant>
      <vt:variant>
        <vt:i4>46</vt:i4>
      </vt:variant>
    </vt:vector>
  </HeadingPairs>
  <TitlesOfParts>
    <vt:vector size="59" baseType="lpstr">
      <vt:lpstr>Arial</vt:lpstr>
      <vt:lpstr>Arial Narrow</vt:lpstr>
      <vt:lpstr>Calibri</vt:lpstr>
      <vt:lpstr>Calibri Light</vt:lpstr>
      <vt:lpstr>Symbol</vt:lpstr>
      <vt:lpstr>Times New Roman</vt:lpstr>
      <vt:lpstr>1_Tema2</vt:lpstr>
      <vt:lpstr>Diseño predeterminado</vt:lpstr>
      <vt:lpstr>1_Diseño predeterminado</vt:lpstr>
      <vt:lpstr>2_Diseño predeterminado</vt:lpstr>
      <vt:lpstr>3_Diseño predeterminado</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Marco Ivan Rivadeneira</dc:creator>
  <cp:lastModifiedBy>Jorge Enrique López Lara</cp:lastModifiedBy>
  <cp:revision>583</cp:revision>
  <cp:lastPrinted>2017-08-28T15:20:41Z</cp:lastPrinted>
  <dcterms:created xsi:type="dcterms:W3CDTF">2017-08-25T22:15:19Z</dcterms:created>
  <dcterms:modified xsi:type="dcterms:W3CDTF">2019-06-07T00:26:13Z</dcterms:modified>
</cp:coreProperties>
</file>