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5"/>
  </p:notesMasterIdLst>
  <p:handoutMasterIdLst>
    <p:handoutMasterId r:id="rId66"/>
  </p:handoutMasterIdLst>
  <p:sldIdLst>
    <p:sldId id="259" r:id="rId2"/>
    <p:sldId id="535" r:id="rId3"/>
    <p:sldId id="542" r:id="rId4"/>
    <p:sldId id="525" r:id="rId5"/>
    <p:sldId id="491" r:id="rId6"/>
    <p:sldId id="536" r:id="rId7"/>
    <p:sldId id="495" r:id="rId8"/>
    <p:sldId id="496" r:id="rId9"/>
    <p:sldId id="499" r:id="rId10"/>
    <p:sldId id="497" r:id="rId11"/>
    <p:sldId id="456" r:id="rId12"/>
    <p:sldId id="566" r:id="rId13"/>
    <p:sldId id="548" r:id="rId14"/>
    <p:sldId id="565" r:id="rId15"/>
    <p:sldId id="562" r:id="rId16"/>
    <p:sldId id="503" r:id="rId17"/>
    <p:sldId id="549" r:id="rId18"/>
    <p:sldId id="526" r:id="rId19"/>
    <p:sldId id="518" r:id="rId20"/>
    <p:sldId id="550" r:id="rId21"/>
    <p:sldId id="527" r:id="rId22"/>
    <p:sldId id="504" r:id="rId23"/>
    <p:sldId id="558" r:id="rId24"/>
    <p:sldId id="559" r:id="rId25"/>
    <p:sldId id="545" r:id="rId26"/>
    <p:sldId id="560" r:id="rId27"/>
    <p:sldId id="561" r:id="rId28"/>
    <p:sldId id="513" r:id="rId29"/>
    <p:sldId id="551" r:id="rId30"/>
    <p:sldId id="552" r:id="rId31"/>
    <p:sldId id="553" r:id="rId32"/>
    <p:sldId id="528" r:id="rId33"/>
    <p:sldId id="515" r:id="rId34"/>
    <p:sldId id="516" r:id="rId35"/>
    <p:sldId id="554" r:id="rId36"/>
    <p:sldId id="521" r:id="rId37"/>
    <p:sldId id="555" r:id="rId38"/>
    <p:sldId id="512" r:id="rId39"/>
    <p:sldId id="529" r:id="rId40"/>
    <p:sldId id="556" r:id="rId41"/>
    <p:sldId id="514" r:id="rId42"/>
    <p:sldId id="466" r:id="rId43"/>
    <p:sldId id="537" r:id="rId44"/>
    <p:sldId id="538" r:id="rId45"/>
    <p:sldId id="540" r:id="rId46"/>
    <p:sldId id="467" r:id="rId47"/>
    <p:sldId id="564" r:id="rId48"/>
    <p:sldId id="557" r:id="rId49"/>
    <p:sldId id="475" r:id="rId50"/>
    <p:sldId id="520" r:id="rId51"/>
    <p:sldId id="530" r:id="rId52"/>
    <p:sldId id="505" r:id="rId53"/>
    <p:sldId id="532" r:id="rId54"/>
    <p:sldId id="507" r:id="rId55"/>
    <p:sldId id="509" r:id="rId56"/>
    <p:sldId id="546" r:id="rId57"/>
    <p:sldId id="508" r:id="rId58"/>
    <p:sldId id="482" r:id="rId59"/>
    <p:sldId id="522" r:id="rId60"/>
    <p:sldId id="523" r:id="rId61"/>
    <p:sldId id="501" r:id="rId62"/>
    <p:sldId id="524" r:id="rId63"/>
    <p:sldId id="485" r:id="rId64"/>
  </p:sldIdLst>
  <p:sldSz cx="12190413" cy="6858000"/>
  <p:notesSz cx="10020300" cy="6888163"/>
  <p:defaultTex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170" userDrawn="1">
          <p15:clr>
            <a:srgbClr val="A4A3A4"/>
          </p15:clr>
        </p15:guide>
        <p15:guide id="2" pos="315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ila Isabel Altamirano Cartagena" initials="ZIAC" lastIdx="2" clrIdx="0">
    <p:extLst>
      <p:ext uri="{19B8F6BF-5375-455C-9EA6-DF929625EA0E}">
        <p15:presenceInfo xmlns:p15="http://schemas.microsoft.com/office/powerpoint/2012/main" userId="d9d2792d648118c3" providerId="Windows Live"/>
      </p:ext>
    </p:extLst>
  </p:cmAuthor>
  <p:cmAuthor id="2" name="Full name" initials="Fn" lastIdx="1" clrIdx="1">
    <p:extLst>
      <p:ext uri="{19B8F6BF-5375-455C-9EA6-DF929625EA0E}">
        <p15:presenceInfo xmlns:p15="http://schemas.microsoft.com/office/powerpoint/2012/main" userId="Full na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a:srgbClr val="00CC66"/>
    <a:srgbClr val="FF0066"/>
    <a:srgbClr val="CCFF66"/>
    <a:srgbClr val="C777F3"/>
    <a:srgbClr val="66CCFF"/>
    <a:srgbClr val="99C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4484" autoAdjust="0"/>
  </p:normalViewPr>
  <p:slideViewPr>
    <p:cSldViewPr>
      <p:cViewPr varScale="1">
        <p:scale>
          <a:sx n="69" d="100"/>
          <a:sy n="69" d="100"/>
        </p:scale>
        <p:origin x="540" y="96"/>
      </p:cViewPr>
      <p:guideLst>
        <p:guide orient="horz" pos="2160"/>
        <p:guide pos="3839"/>
      </p:guideLst>
    </p:cSldViewPr>
  </p:slideViewPr>
  <p:notesTextViewPr>
    <p:cViewPr>
      <p:scale>
        <a:sx n="1" d="1"/>
        <a:sy n="1" d="1"/>
      </p:scale>
      <p:origin x="0" y="0"/>
    </p:cViewPr>
  </p:notesTextViewPr>
  <p:sorterViewPr>
    <p:cViewPr>
      <p:scale>
        <a:sx n="100" d="100"/>
        <a:sy n="100" d="100"/>
      </p:scale>
      <p:origin x="0" y="-1843"/>
    </p:cViewPr>
  </p:sorterViewPr>
  <p:notesViewPr>
    <p:cSldViewPr>
      <p:cViewPr varScale="1">
        <p:scale>
          <a:sx n="53" d="100"/>
          <a:sy n="53" d="100"/>
        </p:scale>
        <p:origin x="-2856" y="-90"/>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USUARIOS\pfsalaza\Documents\ES\TABULACION%20ENCUES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UARIOS\pfsalaza\Documents\ES\TABULACION%20ENCUES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xlsx"/></Relationships>
</file>

<file path=ppt/charts/_rels/chart4.xml.rels><?xml version="1.0" encoding="UTF-8" standalone="yes"?>
<Relationships xmlns="http://schemas.openxmlformats.org/package/2006/relationships"><Relationship Id="rId3" Type="http://schemas.openxmlformats.org/officeDocument/2006/relationships/oleObject" Target="file:///D:\USUARIOS\pfsalaza\Documents\ES\TABULACION%20ENCUES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Zoila%20Altamirano\Documents\Tania%20Sanchez%20-%20tesis\Encuestas\borrador%20grafico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D:\USUARIOS\pfsalaza\Documents\ES\TABULACION%20ENCUES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Zoila%20Altamirano\Documents\Tania%20Sanchez%20-%20tesis\Encuestas\borrador%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Hoja2!$B$31</c:f>
              <c:strCache>
                <c:ptCount val="1"/>
                <c:pt idx="0">
                  <c:v>Personas con discapacidad</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3E1-4A8B-B7AD-4DB302A1EDF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3E1-4A8B-B7AD-4DB302A1EDFD}"/>
              </c:ext>
            </c:extLst>
          </c:dPt>
          <c:dLbls>
            <c:dLbl>
              <c:idx val="1"/>
              <c:layout>
                <c:manualLayout>
                  <c:x val="6.1457349081364777E-2"/>
                  <c:y val="4.16360454943132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3E1-4A8B-B7AD-4DB302A1EDFD}"/>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Hoja2!$C$30:$D$30</c:f>
              <c:strCache>
                <c:ptCount val="2"/>
                <c:pt idx="0">
                  <c:v>SI</c:v>
                </c:pt>
                <c:pt idx="1">
                  <c:v>NO </c:v>
                </c:pt>
              </c:strCache>
            </c:strRef>
          </c:cat>
          <c:val>
            <c:numRef>
              <c:f>Hoja2!$C$31:$D$31</c:f>
              <c:numCache>
                <c:formatCode>General</c:formatCode>
                <c:ptCount val="2"/>
                <c:pt idx="0">
                  <c:v>26</c:v>
                </c:pt>
                <c:pt idx="1">
                  <c:v>0</c:v>
                </c:pt>
              </c:numCache>
            </c:numRef>
          </c:val>
          <c:extLst>
            <c:ext xmlns:c16="http://schemas.microsoft.com/office/drawing/2014/chart" uri="{C3380CC4-5D6E-409C-BE32-E72D297353CC}">
              <c16:uniqueId val="{00000004-93E1-4A8B-B7AD-4DB302A1EDFD}"/>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solidFill>
      <a:schemeClr val="bg1"/>
    </a:solidFill>
    <a:ln w="19050" cap="flat" cmpd="sng" algn="ctr">
      <a:solidFill>
        <a:srgbClr val="080808"/>
      </a:solidFill>
      <a:round/>
    </a:ln>
    <a:effectLst/>
  </c:spPr>
  <c:txPr>
    <a:bodyPr/>
    <a:lstStyle/>
    <a:p>
      <a:pPr>
        <a:defRPr>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Hoja2!$B$31</c:f>
              <c:strCache>
                <c:ptCount val="1"/>
                <c:pt idx="0">
                  <c:v>Personas con discapacidad</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3E1-4A8B-B7AD-4DB302A1EDF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3E1-4A8B-B7AD-4DB302A1EDFD}"/>
              </c:ext>
            </c:extLst>
          </c:dPt>
          <c:dLbls>
            <c:dLbl>
              <c:idx val="1"/>
              <c:layout>
                <c:manualLayout>
                  <c:x val="6.1457349081364777E-2"/>
                  <c:y val="4.16360454943132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3E1-4A8B-B7AD-4DB302A1EDFD}"/>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Hoja2!$C$30:$D$30</c:f>
              <c:strCache>
                <c:ptCount val="2"/>
                <c:pt idx="0">
                  <c:v>SI</c:v>
                </c:pt>
                <c:pt idx="1">
                  <c:v>NO </c:v>
                </c:pt>
              </c:strCache>
            </c:strRef>
          </c:cat>
          <c:val>
            <c:numRef>
              <c:f>Hoja2!$C$31:$D$31</c:f>
              <c:numCache>
                <c:formatCode>General</c:formatCode>
                <c:ptCount val="2"/>
                <c:pt idx="0">
                  <c:v>26</c:v>
                </c:pt>
                <c:pt idx="1">
                  <c:v>0</c:v>
                </c:pt>
              </c:numCache>
            </c:numRef>
          </c:val>
          <c:extLst>
            <c:ext xmlns:c16="http://schemas.microsoft.com/office/drawing/2014/chart" uri="{C3380CC4-5D6E-409C-BE32-E72D297353CC}">
              <c16:uniqueId val="{00000004-93E1-4A8B-B7AD-4DB302A1EDFD}"/>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solidFill>
      <a:schemeClr val="bg1"/>
    </a:solidFill>
    <a:ln w="19050" cap="flat" cmpd="sng" algn="ctr">
      <a:solidFill>
        <a:srgbClr val="080808"/>
      </a:solidFill>
      <a:round/>
    </a:ln>
    <a:effectLst/>
  </c:spPr>
  <c:txPr>
    <a:bodyPr/>
    <a:lstStyle/>
    <a:p>
      <a:pPr>
        <a:defRPr>
          <a:solidFill>
            <a:schemeClr val="tx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strRef>
              <c:f>'Análisis de resultados'!$B$4</c:f>
              <c:strCache>
                <c:ptCount val="1"/>
                <c:pt idx="0">
                  <c:v>Protección de activos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solidFill>
                <a:sysClr val="windowText" lastClr="000000"/>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'Análisis de resultados'!$D$3</c:f>
              <c:strCache>
                <c:ptCount val="1"/>
                <c:pt idx="0">
                  <c:v>% DE FRECUENCIA</c:v>
                </c:pt>
              </c:strCache>
            </c:strRef>
          </c:cat>
          <c:val>
            <c:numRef>
              <c:f>'Análisis de resultados'!$D$4</c:f>
              <c:numCache>
                <c:formatCode>0.00%</c:formatCode>
                <c:ptCount val="1"/>
                <c:pt idx="0">
                  <c:v>0.83330000000000004</c:v>
                </c:pt>
              </c:numCache>
            </c:numRef>
          </c:val>
          <c:extLst>
            <c:ext xmlns:c16="http://schemas.microsoft.com/office/drawing/2014/chart" uri="{C3380CC4-5D6E-409C-BE32-E72D297353CC}">
              <c16:uniqueId val="{00000000-3A3D-4C72-88B2-FD02587C8101}"/>
            </c:ext>
          </c:extLst>
        </c:ser>
        <c:ser>
          <c:idx val="2"/>
          <c:order val="1"/>
          <c:tx>
            <c:strRef>
              <c:f>'Análisis de resultados'!$B$5</c:f>
              <c:strCache>
                <c:ptCount val="1"/>
                <c:pt idx="0">
                  <c:v>Estructura financiera eficaz</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solidFill>
                <a:sysClr val="windowText" lastClr="000000"/>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'Análisis de resultados'!$D$3</c:f>
              <c:strCache>
                <c:ptCount val="1"/>
                <c:pt idx="0">
                  <c:v>% DE FRECUENCIA</c:v>
                </c:pt>
              </c:strCache>
            </c:strRef>
          </c:cat>
          <c:val>
            <c:numRef>
              <c:f>'Análisis de resultados'!$D$5</c:f>
              <c:numCache>
                <c:formatCode>0%</c:formatCode>
                <c:ptCount val="1"/>
                <c:pt idx="0">
                  <c:v>0.9</c:v>
                </c:pt>
              </c:numCache>
            </c:numRef>
          </c:val>
          <c:extLst>
            <c:ext xmlns:c16="http://schemas.microsoft.com/office/drawing/2014/chart" uri="{C3380CC4-5D6E-409C-BE32-E72D297353CC}">
              <c16:uniqueId val="{00000001-3A3D-4C72-88B2-FD02587C8101}"/>
            </c:ext>
          </c:extLst>
        </c:ser>
        <c:ser>
          <c:idx val="0"/>
          <c:order val="2"/>
          <c:tx>
            <c:strRef>
              <c:f>'Análisis de resultados'!$B$6</c:f>
              <c:strCache>
                <c:ptCount val="1"/>
                <c:pt idx="0">
                  <c:v>Tasas de rendimiento y costos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solidFill>
                <a:sysClr val="windowText" lastClr="000000"/>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'Análisis de resultados'!$D$3</c:f>
              <c:strCache>
                <c:ptCount val="1"/>
                <c:pt idx="0">
                  <c:v>% DE FRECUENCIA</c:v>
                </c:pt>
              </c:strCache>
            </c:strRef>
          </c:cat>
          <c:val>
            <c:numRef>
              <c:f>'Análisis de resultados'!$D$6</c:f>
              <c:numCache>
                <c:formatCode>0.00%</c:formatCode>
                <c:ptCount val="1"/>
                <c:pt idx="0">
                  <c:v>0.86670000000000003</c:v>
                </c:pt>
              </c:numCache>
            </c:numRef>
          </c:val>
          <c:extLst>
            <c:ext xmlns:c16="http://schemas.microsoft.com/office/drawing/2014/chart" uri="{C3380CC4-5D6E-409C-BE32-E72D297353CC}">
              <c16:uniqueId val="{00000002-3A3D-4C72-88B2-FD02587C8101}"/>
            </c:ext>
          </c:extLst>
        </c:ser>
        <c:ser>
          <c:idx val="3"/>
          <c:order val="3"/>
          <c:tx>
            <c:strRef>
              <c:f>'Análisis de resultados'!$B$7</c:f>
              <c:strCache>
                <c:ptCount val="1"/>
                <c:pt idx="0">
                  <c:v>Calidad de activos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solidFill>
                <a:sysClr val="windowText" lastClr="000000"/>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'Análisis de resultados'!$D$3</c:f>
              <c:strCache>
                <c:ptCount val="1"/>
                <c:pt idx="0">
                  <c:v>% DE FRECUENCIA</c:v>
                </c:pt>
              </c:strCache>
            </c:strRef>
          </c:cat>
          <c:val>
            <c:numRef>
              <c:f>'Análisis de resultados'!$D$7</c:f>
              <c:numCache>
                <c:formatCode>0%</c:formatCode>
                <c:ptCount val="1"/>
                <c:pt idx="0">
                  <c:v>1</c:v>
                </c:pt>
              </c:numCache>
            </c:numRef>
          </c:val>
          <c:extLst>
            <c:ext xmlns:c16="http://schemas.microsoft.com/office/drawing/2014/chart" uri="{C3380CC4-5D6E-409C-BE32-E72D297353CC}">
              <c16:uniqueId val="{00000003-3A3D-4C72-88B2-FD02587C8101}"/>
            </c:ext>
          </c:extLst>
        </c:ser>
        <c:ser>
          <c:idx val="4"/>
          <c:order val="4"/>
          <c:tx>
            <c:strRef>
              <c:f>'Análisis de resultados'!$B$8</c:f>
              <c:strCache>
                <c:ptCount val="1"/>
                <c:pt idx="0">
                  <c:v>Liquidez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solidFill>
                <a:sysClr val="windowText" lastClr="000000"/>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'Análisis de resultados'!$D$3</c:f>
              <c:strCache>
                <c:ptCount val="1"/>
                <c:pt idx="0">
                  <c:v>% DE FRECUENCIA</c:v>
                </c:pt>
              </c:strCache>
            </c:strRef>
          </c:cat>
          <c:val>
            <c:numRef>
              <c:f>'Análisis de resultados'!$D$8</c:f>
              <c:numCache>
                <c:formatCode>0.00%</c:formatCode>
                <c:ptCount val="1"/>
                <c:pt idx="0">
                  <c:v>0.93330000000000002</c:v>
                </c:pt>
              </c:numCache>
            </c:numRef>
          </c:val>
          <c:extLst>
            <c:ext xmlns:c16="http://schemas.microsoft.com/office/drawing/2014/chart" uri="{C3380CC4-5D6E-409C-BE32-E72D297353CC}">
              <c16:uniqueId val="{00000004-3A3D-4C72-88B2-FD02587C8101}"/>
            </c:ext>
          </c:extLst>
        </c:ser>
        <c:ser>
          <c:idx val="5"/>
          <c:order val="5"/>
          <c:tx>
            <c:strRef>
              <c:f>'Análisis de resultados'!$B$9</c:f>
              <c:strCache>
                <c:ptCount val="1"/>
                <c:pt idx="0">
                  <c:v>Señales de crecimiento</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solidFill>
                <a:sysClr val="windowText" lastClr="000000"/>
              </a:solid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'Análisis de resultados'!$D$3</c:f>
              <c:strCache>
                <c:ptCount val="1"/>
                <c:pt idx="0">
                  <c:v>% DE FRECUENCIA</c:v>
                </c:pt>
              </c:strCache>
            </c:strRef>
          </c:cat>
          <c:val>
            <c:numRef>
              <c:f>'Análisis de resultados'!$D$9</c:f>
              <c:numCache>
                <c:formatCode>0%</c:formatCode>
                <c:ptCount val="1"/>
                <c:pt idx="0">
                  <c:v>0.8</c:v>
                </c:pt>
              </c:numCache>
            </c:numRef>
          </c:val>
          <c:extLst>
            <c:ext xmlns:c16="http://schemas.microsoft.com/office/drawing/2014/chart" uri="{C3380CC4-5D6E-409C-BE32-E72D297353CC}">
              <c16:uniqueId val="{00000005-3A3D-4C72-88B2-FD02587C8101}"/>
            </c:ext>
          </c:extLst>
        </c:ser>
        <c:dLbls>
          <c:dLblPos val="outEnd"/>
          <c:showLegendKey val="0"/>
          <c:showVal val="1"/>
          <c:showCatName val="0"/>
          <c:showSerName val="0"/>
          <c:showPercent val="0"/>
          <c:showBubbleSize val="0"/>
        </c:dLbls>
        <c:gapWidth val="100"/>
        <c:overlap val="-24"/>
        <c:axId val="303063592"/>
        <c:axId val="303065160"/>
      </c:barChart>
      <c:catAx>
        <c:axId val="303063592"/>
        <c:scaling>
          <c:orientation val="minMax"/>
        </c:scaling>
        <c:delete val="1"/>
        <c:axPos val="b"/>
        <c:numFmt formatCode="General" sourceLinked="1"/>
        <c:majorTickMark val="none"/>
        <c:minorTickMark val="none"/>
        <c:tickLblPos val="nextTo"/>
        <c:crossAx val="303065160"/>
        <c:crosses val="autoZero"/>
        <c:auto val="1"/>
        <c:lblAlgn val="ctr"/>
        <c:lblOffset val="100"/>
        <c:noMultiLvlLbl val="0"/>
      </c:catAx>
      <c:valAx>
        <c:axId val="303065160"/>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03063592"/>
        <c:crosses val="autoZero"/>
        <c:crossBetween val="between"/>
        <c:majorUnit val="0.2"/>
      </c:valAx>
      <c:spPr>
        <a:noFill/>
        <a:ln>
          <a:noFill/>
        </a:ln>
        <a:effectLst/>
      </c:spPr>
    </c:plotArea>
    <c:legend>
      <c:legendPos val="r"/>
      <c:layout>
        <c:manualLayout>
          <c:xMode val="edge"/>
          <c:yMode val="edge"/>
          <c:x val="0.65369904491469466"/>
          <c:y val="0.31112673415823028"/>
          <c:w val="0.32207124562948375"/>
          <c:h val="0.4484905817868172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19050" cap="flat" cmpd="sng" algn="ctr">
      <a:solidFill>
        <a:sysClr val="windowText" lastClr="000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Hoja2!$B$31</c:f>
              <c:strCache>
                <c:ptCount val="1"/>
                <c:pt idx="0">
                  <c:v>Personas con discapacidad</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3E1-4A8B-B7AD-4DB302A1EDF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3E1-4A8B-B7AD-4DB302A1EDFD}"/>
              </c:ext>
            </c:extLst>
          </c:dPt>
          <c:dLbls>
            <c:dLbl>
              <c:idx val="1"/>
              <c:layout>
                <c:manualLayout>
                  <c:x val="6.1457349081364777E-2"/>
                  <c:y val="4.16360454943132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3E1-4A8B-B7AD-4DB302A1EDFD}"/>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Hoja2!$C$30:$D$30</c:f>
              <c:strCache>
                <c:ptCount val="2"/>
                <c:pt idx="0">
                  <c:v>SI</c:v>
                </c:pt>
                <c:pt idx="1">
                  <c:v>NO </c:v>
                </c:pt>
              </c:strCache>
            </c:strRef>
          </c:cat>
          <c:val>
            <c:numRef>
              <c:f>Hoja2!$C$31:$D$31</c:f>
              <c:numCache>
                <c:formatCode>General</c:formatCode>
                <c:ptCount val="2"/>
                <c:pt idx="0">
                  <c:v>26</c:v>
                </c:pt>
                <c:pt idx="1">
                  <c:v>0</c:v>
                </c:pt>
              </c:numCache>
            </c:numRef>
          </c:val>
          <c:extLst>
            <c:ext xmlns:c16="http://schemas.microsoft.com/office/drawing/2014/chart" uri="{C3380CC4-5D6E-409C-BE32-E72D297353CC}">
              <c16:uniqueId val="{00000004-93E1-4A8B-B7AD-4DB302A1EDFD}"/>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solidFill>
      <a:schemeClr val="bg1"/>
    </a:solidFill>
    <a:ln w="19050" cap="flat" cmpd="sng" algn="ctr">
      <a:solidFill>
        <a:srgbClr val="080808"/>
      </a:solidFill>
      <a:round/>
    </a:ln>
    <a:effectLst/>
  </c:spPr>
  <c:txPr>
    <a:bodyPr/>
    <a:lstStyle/>
    <a:p>
      <a:pPr>
        <a:defRPr>
          <a:solidFill>
            <a:schemeClr val="tx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Hoja2!$D$33</c:f>
              <c:strCache>
                <c:ptCount val="1"/>
                <c:pt idx="0">
                  <c:v>FRECUENCIA</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Hoja2!$C$34:$C$38</c:f>
              <c:strCache>
                <c:ptCount val="5"/>
                <c:pt idx="0">
                  <c:v>INDICADORES FINANCIEROS</c:v>
                </c:pt>
                <c:pt idx="1">
                  <c:v>METAS</c:v>
                </c:pt>
                <c:pt idx="2">
                  <c:v>CIFRAS ECONÓMICAS</c:v>
                </c:pt>
                <c:pt idx="3">
                  <c:v>OBJETIVOS</c:v>
                </c:pt>
                <c:pt idx="4">
                  <c:v>Total</c:v>
                </c:pt>
              </c:strCache>
            </c:strRef>
          </c:cat>
          <c:val>
            <c:numRef>
              <c:f>Hoja2!$D$34:$D$38</c:f>
            </c:numRef>
          </c:val>
          <c:extLst>
            <c:ext xmlns:c16="http://schemas.microsoft.com/office/drawing/2014/chart" uri="{C3380CC4-5D6E-409C-BE32-E72D297353CC}">
              <c16:uniqueId val="{00000000-FF17-493E-8D16-539F092AD232}"/>
            </c:ext>
          </c:extLst>
        </c:ser>
        <c:ser>
          <c:idx val="1"/>
          <c:order val="1"/>
          <c:tx>
            <c:strRef>
              <c:f>Hoja2!$E$33</c:f>
              <c:strCache>
                <c:ptCount val="1"/>
                <c:pt idx="0">
                  <c:v>% DE FRECUENCIA</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2-FF17-493E-8D16-539F092AD23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4-FF17-493E-8D16-539F092AD23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6-FF17-493E-8D16-539F092AD23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8-FF17-493E-8D16-539F092AD232}"/>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highlight>
                      <a:srgbClr val="000000"/>
                    </a:highlight>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Hoja2!$C$34:$C$38</c:f>
              <c:strCache>
                <c:ptCount val="4"/>
                <c:pt idx="0">
                  <c:v>INDICADORES FINANCIEROS</c:v>
                </c:pt>
                <c:pt idx="1">
                  <c:v>METAS</c:v>
                </c:pt>
                <c:pt idx="2">
                  <c:v>CIFRAS ECONÓMICAS</c:v>
                </c:pt>
                <c:pt idx="3">
                  <c:v>OBJETIVOS</c:v>
                </c:pt>
              </c:strCache>
            </c:strRef>
          </c:cat>
          <c:val>
            <c:numRef>
              <c:f>Hoja2!$E$34:$E$38</c:f>
              <c:numCache>
                <c:formatCode>0.00%</c:formatCode>
                <c:ptCount val="4"/>
                <c:pt idx="0">
                  <c:v>0.66666666666666663</c:v>
                </c:pt>
                <c:pt idx="1">
                  <c:v>0</c:v>
                </c:pt>
                <c:pt idx="2">
                  <c:v>0.16666666666666666</c:v>
                </c:pt>
                <c:pt idx="3">
                  <c:v>0.16666666666666666</c:v>
                </c:pt>
              </c:numCache>
            </c:numRef>
          </c:val>
          <c:extLst>
            <c:ext xmlns:c16="http://schemas.microsoft.com/office/drawing/2014/chart" uri="{C3380CC4-5D6E-409C-BE32-E72D297353CC}">
              <c16:uniqueId val="{00000009-FF17-493E-8D16-539F092AD232}"/>
            </c:ext>
          </c:extLst>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Hoja2!$B$31</c:f>
              <c:strCache>
                <c:ptCount val="1"/>
                <c:pt idx="0">
                  <c:v>Personas con discapacidad</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3E1-4A8B-B7AD-4DB302A1EDF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3E1-4A8B-B7AD-4DB302A1EDFD}"/>
              </c:ext>
            </c:extLst>
          </c:dPt>
          <c:dLbls>
            <c:dLbl>
              <c:idx val="1"/>
              <c:layout>
                <c:manualLayout>
                  <c:x val="6.1457349081364777E-2"/>
                  <c:y val="4.163604549431321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3E1-4A8B-B7AD-4DB302A1EDFD}"/>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Hoja2!$C$30:$D$30</c:f>
              <c:strCache>
                <c:ptCount val="2"/>
                <c:pt idx="0">
                  <c:v>SI</c:v>
                </c:pt>
                <c:pt idx="1">
                  <c:v>NO </c:v>
                </c:pt>
              </c:strCache>
            </c:strRef>
          </c:cat>
          <c:val>
            <c:numRef>
              <c:f>Hoja2!$C$31:$D$31</c:f>
              <c:numCache>
                <c:formatCode>General</c:formatCode>
                <c:ptCount val="2"/>
                <c:pt idx="0">
                  <c:v>26</c:v>
                </c:pt>
                <c:pt idx="1">
                  <c:v>0</c:v>
                </c:pt>
              </c:numCache>
            </c:numRef>
          </c:val>
          <c:extLst>
            <c:ext xmlns:c16="http://schemas.microsoft.com/office/drawing/2014/chart" uri="{C3380CC4-5D6E-409C-BE32-E72D297353CC}">
              <c16:uniqueId val="{00000004-93E1-4A8B-B7AD-4DB302A1EDFD}"/>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solidFill>
      <a:schemeClr val="bg1"/>
    </a:solidFill>
    <a:ln w="19050" cap="flat" cmpd="sng" algn="ctr">
      <a:solidFill>
        <a:srgbClr val="080808"/>
      </a:solidFill>
      <a:round/>
    </a:ln>
    <a:effectLst/>
  </c:spPr>
  <c:txPr>
    <a:bodyPr/>
    <a:lstStyle/>
    <a:p>
      <a:pPr>
        <a:defRPr>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Hoja2!$E$48</c:f>
              <c:strCache>
                <c:ptCount val="1"/>
                <c:pt idx="0">
                  <c:v>% DE FRECUENCIA</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B00-462A-88AD-575C4192EDB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B00-462A-88AD-575C4192EDB8}"/>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highlight>
                      <a:srgbClr val="000000"/>
                    </a:highlight>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Hoja2!$C$5:$C$7</c:f>
              <c:strCache>
                <c:ptCount val="3"/>
                <c:pt idx="0">
                  <c:v>SI</c:v>
                </c:pt>
                <c:pt idx="1">
                  <c:v>NO</c:v>
                </c:pt>
                <c:pt idx="2">
                  <c:v>Total</c:v>
                </c:pt>
              </c:strCache>
            </c:strRef>
          </c:cat>
          <c:val>
            <c:numRef>
              <c:f>Hoja2!$E$49:$E$50</c:f>
              <c:numCache>
                <c:formatCode>0.0%</c:formatCode>
                <c:ptCount val="2"/>
                <c:pt idx="0">
                  <c:v>0.83333333333333337</c:v>
                </c:pt>
                <c:pt idx="1">
                  <c:v>0.16666666666666666</c:v>
                </c:pt>
              </c:numCache>
            </c:numRef>
          </c:val>
          <c:extLst>
            <c:ext xmlns:c16="http://schemas.microsoft.com/office/drawing/2014/chart" uri="{C3380CC4-5D6E-409C-BE32-E72D297353CC}">
              <c16:uniqueId val="{00000004-0B00-462A-88AD-575C4192EDB8}"/>
            </c:ext>
          </c:extLst>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1D897-7A72-4163-8E99-C6D6AD164719}" type="doc">
      <dgm:prSet loTypeId="urn:microsoft.com/office/officeart/2005/8/layout/radial2" loCatId="relationship" qsTypeId="urn:microsoft.com/office/officeart/2005/8/quickstyle/simple5" qsCatId="simple" csTypeId="urn:microsoft.com/office/officeart/2005/8/colors/accent1_1" csCatId="accent1" phldr="1"/>
      <dgm:spPr/>
      <dgm:t>
        <a:bodyPr/>
        <a:lstStyle/>
        <a:p>
          <a:endParaRPr lang="es-EC"/>
        </a:p>
      </dgm:t>
    </dgm:pt>
    <dgm:pt modelId="{EFFEF688-4D37-46CA-B4DE-E789B9E6412E}">
      <dgm:prSet phldrT="[Texto]"/>
      <dgm:spPr/>
      <dgm:t>
        <a:bodyPr/>
        <a:lstStyle/>
        <a:p>
          <a:r>
            <a:rPr lang="es-EC" b="1">
              <a:solidFill>
                <a:srgbClr val="080808"/>
              </a:solidFill>
              <a:latin typeface="Calibri" panose="020F0502020204030204" pitchFamily="34" charset="0"/>
              <a:cs typeface="Calibri" panose="020F0502020204030204" pitchFamily="34" charset="0"/>
            </a:rPr>
            <a:t>Evolución constante</a:t>
          </a:r>
          <a:endParaRPr lang="es-EC" b="1" dirty="0">
            <a:solidFill>
              <a:srgbClr val="080808"/>
            </a:solidFill>
            <a:latin typeface="Calibri" panose="020F0502020204030204" pitchFamily="34" charset="0"/>
            <a:cs typeface="Calibri" panose="020F0502020204030204" pitchFamily="34" charset="0"/>
          </a:endParaRPr>
        </a:p>
      </dgm:t>
    </dgm:pt>
    <dgm:pt modelId="{9E04C4D1-7AAF-4974-B8E4-D28EEACDA340}" type="parTrans" cxnId="{A88A5817-C2A4-4A25-8ABD-E3E8D37DEAE2}">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C74D6C5D-B292-41FD-AD04-C4D591540DBE}" type="sibTrans" cxnId="{A88A5817-C2A4-4A25-8ABD-E3E8D37DEAE2}">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50F0049F-769E-4E15-BC81-BC1EEC8ED9B3}">
      <dgm:prSet phldrT="[Texto]"/>
      <dgm:spPr/>
      <dgm:t>
        <a:bodyPr/>
        <a:lstStyle/>
        <a:p>
          <a:r>
            <a:rPr lang="es-EC">
              <a:solidFill>
                <a:srgbClr val="080808"/>
              </a:solidFill>
              <a:latin typeface="Calibri" panose="020F0502020204030204" pitchFamily="34" charset="0"/>
              <a:cs typeface="Calibri" panose="020F0502020204030204" pitchFamily="34" charset="0"/>
            </a:rPr>
            <a:t>Reactivación económica y productiva</a:t>
          </a:r>
          <a:endParaRPr lang="es-EC" dirty="0">
            <a:solidFill>
              <a:srgbClr val="080808"/>
            </a:solidFill>
            <a:latin typeface="Calibri" panose="020F0502020204030204" pitchFamily="34" charset="0"/>
            <a:cs typeface="Calibri" panose="020F0502020204030204" pitchFamily="34" charset="0"/>
          </a:endParaRPr>
        </a:p>
      </dgm:t>
    </dgm:pt>
    <dgm:pt modelId="{26410587-FA0D-4A6A-A1A0-93B83E952B6B}" type="parTrans" cxnId="{ABD70C42-2BA2-44C5-940E-7EDD497DD6B0}">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2D69454F-6F11-4A56-9293-0DF6455F1BF1}" type="sibTrans" cxnId="{ABD70C42-2BA2-44C5-940E-7EDD497DD6B0}">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EF70A92C-52F9-4BA8-BC9B-42B583241DD9}">
      <dgm:prSet phldrT="[Texto]"/>
      <dgm:spPr/>
      <dgm:t>
        <a:bodyPr/>
        <a:lstStyle/>
        <a:p>
          <a:r>
            <a:rPr lang="es-EC">
              <a:solidFill>
                <a:srgbClr val="080808"/>
              </a:solidFill>
              <a:latin typeface="Calibri" panose="020F0502020204030204" pitchFamily="34" charset="0"/>
              <a:cs typeface="Calibri" panose="020F0502020204030204" pitchFamily="34" charset="0"/>
            </a:rPr>
            <a:t>Fin destinado de microcrédito</a:t>
          </a:r>
          <a:endParaRPr lang="es-EC" dirty="0">
            <a:solidFill>
              <a:srgbClr val="080808"/>
            </a:solidFill>
            <a:latin typeface="Calibri" panose="020F0502020204030204" pitchFamily="34" charset="0"/>
            <a:cs typeface="Calibri" panose="020F0502020204030204" pitchFamily="34" charset="0"/>
          </a:endParaRPr>
        </a:p>
      </dgm:t>
    </dgm:pt>
    <dgm:pt modelId="{2FB76FA6-F418-46F5-A54E-DDE5A20E70D0}" type="parTrans" cxnId="{89B38CEE-C3B1-457B-A93E-B0DF47E756E4}">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EA0DC6FA-C465-4494-81E4-C1EF0580EBB1}" type="sibTrans" cxnId="{89B38CEE-C3B1-457B-A93E-B0DF47E756E4}">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A5034CE8-CFF7-4048-BB1A-4F51F9A6F2BA}">
      <dgm:prSet phldrT="[Texto]" custT="1"/>
      <dgm:spPr/>
      <dgm:t>
        <a:bodyPr/>
        <a:lstStyle/>
        <a:p>
          <a:r>
            <a:rPr lang="es-EC" sz="1200" b="1">
              <a:solidFill>
                <a:srgbClr val="080808"/>
              </a:solidFill>
              <a:latin typeface="Calibri" panose="020F0502020204030204" pitchFamily="34" charset="0"/>
              <a:cs typeface="Calibri" panose="020F0502020204030204" pitchFamily="34" charset="0"/>
            </a:rPr>
            <a:t>Procesos de fortalecimiento</a:t>
          </a:r>
          <a:endParaRPr lang="es-EC" sz="1200" b="1" dirty="0">
            <a:solidFill>
              <a:srgbClr val="080808"/>
            </a:solidFill>
            <a:latin typeface="Calibri" panose="020F0502020204030204" pitchFamily="34" charset="0"/>
            <a:cs typeface="Calibri" panose="020F0502020204030204" pitchFamily="34" charset="0"/>
          </a:endParaRPr>
        </a:p>
      </dgm:t>
    </dgm:pt>
    <dgm:pt modelId="{F4975B47-0A50-4C0F-AF9C-C839A7522568}" type="parTrans" cxnId="{B3C8723D-7F0F-499C-BED7-EB8BF0578DB7}">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6043F7CD-659B-4D4A-AFC5-5BF242420CC5}" type="sibTrans" cxnId="{B3C8723D-7F0F-499C-BED7-EB8BF0578DB7}">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9A0EFFB3-16FF-4B13-8C3B-648ED72E5F08}">
      <dgm:prSet phldrT="[Texto]"/>
      <dgm:spPr/>
      <dgm:t>
        <a:bodyPr/>
        <a:lstStyle/>
        <a:p>
          <a:r>
            <a:rPr lang="es-EC">
              <a:solidFill>
                <a:srgbClr val="080808"/>
              </a:solidFill>
              <a:latin typeface="Calibri" panose="020F0502020204030204" pitchFamily="34" charset="0"/>
              <a:cs typeface="Calibri" panose="020F0502020204030204" pitchFamily="34" charset="0"/>
            </a:rPr>
            <a:t>Coac´s más grandes</a:t>
          </a:r>
          <a:endParaRPr lang="es-EC" dirty="0">
            <a:solidFill>
              <a:srgbClr val="080808"/>
            </a:solidFill>
            <a:latin typeface="Calibri" panose="020F0502020204030204" pitchFamily="34" charset="0"/>
            <a:cs typeface="Calibri" panose="020F0502020204030204" pitchFamily="34" charset="0"/>
          </a:endParaRPr>
        </a:p>
      </dgm:t>
    </dgm:pt>
    <dgm:pt modelId="{08345594-D48E-49A8-BCAC-84B0BFBFA653}" type="parTrans" cxnId="{A1941E5D-D1D6-4A4C-BE6D-013303F43625}">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DFC83DC9-E9AD-4A60-8893-01951630B085}" type="sibTrans" cxnId="{A1941E5D-D1D6-4A4C-BE6D-013303F43625}">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250DE6D1-544B-433F-A4DD-286458F05810}">
      <dgm:prSet phldrT="[Texto]"/>
      <dgm:spPr/>
      <dgm:t>
        <a:bodyPr/>
        <a:lstStyle/>
        <a:p>
          <a:r>
            <a:rPr lang="es-EC">
              <a:solidFill>
                <a:srgbClr val="080808"/>
              </a:solidFill>
              <a:latin typeface="Calibri" panose="020F0502020204030204" pitchFamily="34" charset="0"/>
              <a:cs typeface="Calibri" panose="020F0502020204030204" pitchFamily="34" charset="0"/>
            </a:rPr>
            <a:t>Convenios</a:t>
          </a:r>
          <a:endParaRPr lang="es-EC" dirty="0">
            <a:solidFill>
              <a:srgbClr val="080808"/>
            </a:solidFill>
            <a:latin typeface="Calibri" panose="020F0502020204030204" pitchFamily="34" charset="0"/>
            <a:cs typeface="Calibri" panose="020F0502020204030204" pitchFamily="34" charset="0"/>
          </a:endParaRPr>
        </a:p>
      </dgm:t>
    </dgm:pt>
    <dgm:pt modelId="{6CBD1676-DC69-441B-97C4-99CDC7AE1E26}" type="parTrans" cxnId="{C0B3FAAA-CEA1-4657-BD97-736659BB4578}">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ACA8F7AA-6415-430E-9B23-580CEA12B3D5}" type="sibTrans" cxnId="{C0B3FAAA-CEA1-4657-BD97-736659BB4578}">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2CFCC87D-77FF-4185-98E8-C915E17AEA3D}">
      <dgm:prSet phldrT="[Texto]"/>
      <dgm:spPr/>
      <dgm:t>
        <a:bodyPr/>
        <a:lstStyle/>
        <a:p>
          <a:r>
            <a:rPr lang="es-EC" b="1">
              <a:solidFill>
                <a:srgbClr val="080808"/>
              </a:solidFill>
              <a:latin typeface="Calibri" panose="020F0502020204030204" pitchFamily="34" charset="0"/>
              <a:cs typeface="Calibri" panose="020F0502020204030204" pitchFamily="34" charset="0"/>
            </a:rPr>
            <a:t>Apoyo fundamental sectores económicos</a:t>
          </a:r>
          <a:endParaRPr lang="es-EC" b="1" dirty="0">
            <a:solidFill>
              <a:srgbClr val="080808"/>
            </a:solidFill>
            <a:latin typeface="Calibri" panose="020F0502020204030204" pitchFamily="34" charset="0"/>
            <a:cs typeface="Calibri" panose="020F0502020204030204" pitchFamily="34" charset="0"/>
          </a:endParaRPr>
        </a:p>
      </dgm:t>
    </dgm:pt>
    <dgm:pt modelId="{0C70BAB4-5299-49C4-AA56-FCE56DB17F0B}" type="parTrans" cxnId="{F68B5DB9-C4F3-4226-9970-6680830B22FD}">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E5B951A5-FEC6-4E31-9711-FD148AF6314B}" type="sibTrans" cxnId="{F68B5DB9-C4F3-4226-9970-6680830B22FD}">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9E93A06C-2E41-40EC-A95C-2FB502ADB2ED}">
      <dgm:prSet phldrT="[Texto]"/>
      <dgm:spPr/>
      <dgm:t>
        <a:bodyPr/>
        <a:lstStyle/>
        <a:p>
          <a:r>
            <a:rPr lang="es-EC">
              <a:solidFill>
                <a:srgbClr val="080808"/>
              </a:solidFill>
              <a:latin typeface="Calibri" panose="020F0502020204030204" pitchFamily="34" charset="0"/>
              <a:cs typeface="Calibri" panose="020F0502020204030204" pitchFamily="34" charset="0"/>
            </a:rPr>
            <a:t>Participación integrada y coordinada</a:t>
          </a:r>
          <a:endParaRPr lang="es-EC" dirty="0">
            <a:solidFill>
              <a:srgbClr val="080808"/>
            </a:solidFill>
            <a:latin typeface="Calibri" panose="020F0502020204030204" pitchFamily="34" charset="0"/>
            <a:cs typeface="Calibri" panose="020F0502020204030204" pitchFamily="34" charset="0"/>
          </a:endParaRPr>
        </a:p>
      </dgm:t>
    </dgm:pt>
    <dgm:pt modelId="{CBB05C10-C3F8-49DB-B8A2-4FCE05DA2575}" type="parTrans" cxnId="{B0C492A8-ACDA-45A5-905D-BA956538B00F}">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119A17CA-2943-425E-A094-7EE0F2C17121}" type="sibTrans" cxnId="{B0C492A8-ACDA-45A5-905D-BA956538B00F}">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617EBF39-808C-48EC-89E4-17958A9E1DE9}">
      <dgm:prSet phldrT="[Texto]"/>
      <dgm:spPr/>
      <dgm:t>
        <a:bodyPr/>
        <a:lstStyle/>
        <a:p>
          <a:r>
            <a:rPr lang="es-EC" dirty="0">
              <a:solidFill>
                <a:srgbClr val="080808"/>
              </a:solidFill>
              <a:latin typeface="Calibri" panose="020F0502020204030204" pitchFamily="34" charset="0"/>
              <a:cs typeface="Calibri" panose="020F0502020204030204" pitchFamily="34" charset="0"/>
            </a:rPr>
            <a:t>Cultura organizacional para gestión.</a:t>
          </a:r>
        </a:p>
      </dgm:t>
    </dgm:pt>
    <dgm:pt modelId="{29937AF2-B275-45A8-A67A-87004CDCD0A5}" type="parTrans" cxnId="{9857F488-5E4E-4D79-BEFA-AE3B9C8444D6}">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55409BF4-0A53-4315-94E4-CDB22C77D6FD}" type="sibTrans" cxnId="{9857F488-5E4E-4D79-BEFA-AE3B9C8444D6}">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AF0F2272-5D37-4382-A567-EEB34C74B660}">
      <dgm:prSet phldrT="[Texto]"/>
      <dgm:spPr/>
      <dgm:t>
        <a:bodyPr/>
        <a:lstStyle/>
        <a:p>
          <a:r>
            <a:rPr lang="es-EC" dirty="0">
              <a:solidFill>
                <a:srgbClr val="080808"/>
              </a:solidFill>
              <a:latin typeface="Calibri" panose="020F0502020204030204" pitchFamily="34" charset="0"/>
              <a:cs typeface="Calibri" panose="020F0502020204030204" pitchFamily="34" charset="0"/>
            </a:rPr>
            <a:t>Objetivo principal no es el capital</a:t>
          </a:r>
        </a:p>
      </dgm:t>
    </dgm:pt>
    <dgm:pt modelId="{364F340D-700E-4F96-A0C1-5A3EB3E19C4D}" type="parTrans" cxnId="{6D7A562C-D454-44BC-8337-4BC21388BFE4}">
      <dgm:prSet/>
      <dgm:spPr/>
      <dgm:t>
        <a:bodyPr/>
        <a:lstStyle/>
        <a:p>
          <a:endParaRPr lang="es-EC">
            <a:solidFill>
              <a:srgbClr val="080808"/>
            </a:solidFill>
          </a:endParaRPr>
        </a:p>
      </dgm:t>
    </dgm:pt>
    <dgm:pt modelId="{30A44454-C47D-4991-883D-5EDFE2DD3270}" type="sibTrans" cxnId="{6D7A562C-D454-44BC-8337-4BC21388BFE4}">
      <dgm:prSet/>
      <dgm:spPr/>
      <dgm:t>
        <a:bodyPr/>
        <a:lstStyle/>
        <a:p>
          <a:endParaRPr lang="es-EC">
            <a:solidFill>
              <a:srgbClr val="080808"/>
            </a:solidFill>
          </a:endParaRPr>
        </a:p>
      </dgm:t>
    </dgm:pt>
    <dgm:pt modelId="{CE937185-DBF5-4A38-B654-5684019FEB03}">
      <dgm:prSet phldrT="[Texto]"/>
      <dgm:spPr/>
      <dgm:t>
        <a:bodyPr/>
        <a:lstStyle/>
        <a:p>
          <a:r>
            <a:rPr lang="es-EC">
              <a:solidFill>
                <a:srgbClr val="080808"/>
              </a:solidFill>
              <a:latin typeface="Calibri" panose="020F0502020204030204" pitchFamily="34" charset="0"/>
              <a:cs typeface="Calibri" panose="020F0502020204030204" pitchFamily="34" charset="0"/>
            </a:rPr>
            <a:t>Sociedades de personas crecer adecudamente</a:t>
          </a:r>
          <a:endParaRPr lang="es-EC" dirty="0">
            <a:solidFill>
              <a:srgbClr val="080808"/>
            </a:solidFill>
            <a:latin typeface="Calibri" panose="020F0502020204030204" pitchFamily="34" charset="0"/>
            <a:cs typeface="Calibri" panose="020F0502020204030204" pitchFamily="34" charset="0"/>
          </a:endParaRPr>
        </a:p>
      </dgm:t>
    </dgm:pt>
    <dgm:pt modelId="{3EDC8656-EAEC-4828-AC8E-86095CB430C9}" type="parTrans" cxnId="{FAD3DE94-3FA3-4EF4-B259-8ECE8D897C61}">
      <dgm:prSet/>
      <dgm:spPr/>
      <dgm:t>
        <a:bodyPr/>
        <a:lstStyle/>
        <a:p>
          <a:endParaRPr lang="es-EC">
            <a:solidFill>
              <a:srgbClr val="080808"/>
            </a:solidFill>
          </a:endParaRPr>
        </a:p>
      </dgm:t>
    </dgm:pt>
    <dgm:pt modelId="{81845EBB-6EFC-4F4F-B700-C69068BAAB3F}" type="sibTrans" cxnId="{FAD3DE94-3FA3-4EF4-B259-8ECE8D897C61}">
      <dgm:prSet/>
      <dgm:spPr/>
      <dgm:t>
        <a:bodyPr/>
        <a:lstStyle/>
        <a:p>
          <a:endParaRPr lang="es-EC">
            <a:solidFill>
              <a:srgbClr val="080808"/>
            </a:solidFill>
          </a:endParaRPr>
        </a:p>
      </dgm:t>
    </dgm:pt>
    <dgm:pt modelId="{33FF0DA0-E7F1-4446-AEE4-36CC0DE392B9}">
      <dgm:prSet phldrT="[Texto]"/>
      <dgm:spPr/>
      <dgm:t>
        <a:bodyPr/>
        <a:lstStyle/>
        <a:p>
          <a:r>
            <a:rPr lang="es-EC" b="1">
              <a:solidFill>
                <a:srgbClr val="080808"/>
              </a:solidFill>
              <a:latin typeface="Calibri" panose="020F0502020204030204" pitchFamily="34" charset="0"/>
              <a:cs typeface="Calibri" panose="020F0502020204030204" pitchFamily="34" charset="0"/>
            </a:rPr>
            <a:t>Manejo financiero y gerencial (útil)</a:t>
          </a:r>
          <a:endParaRPr lang="es-EC" b="1" dirty="0">
            <a:solidFill>
              <a:srgbClr val="080808"/>
            </a:solidFill>
            <a:latin typeface="Calibri" panose="020F0502020204030204" pitchFamily="34" charset="0"/>
            <a:cs typeface="Calibri" panose="020F0502020204030204" pitchFamily="34" charset="0"/>
          </a:endParaRPr>
        </a:p>
      </dgm:t>
    </dgm:pt>
    <dgm:pt modelId="{32294660-9751-4203-8465-C61A7B99DA97}" type="parTrans" cxnId="{1D4A0033-E1C5-416F-8633-6541C51FB877}">
      <dgm:prSet/>
      <dgm:spPr/>
      <dgm:t>
        <a:bodyPr/>
        <a:lstStyle/>
        <a:p>
          <a:endParaRPr lang="es-EC">
            <a:solidFill>
              <a:srgbClr val="080808"/>
            </a:solidFill>
          </a:endParaRPr>
        </a:p>
      </dgm:t>
    </dgm:pt>
    <dgm:pt modelId="{61ED6515-80FF-43F6-8CBD-1A8B8DE2B17C}" type="sibTrans" cxnId="{1D4A0033-E1C5-416F-8633-6541C51FB877}">
      <dgm:prSet/>
      <dgm:spPr/>
      <dgm:t>
        <a:bodyPr/>
        <a:lstStyle/>
        <a:p>
          <a:endParaRPr lang="es-EC">
            <a:solidFill>
              <a:srgbClr val="080808"/>
            </a:solidFill>
          </a:endParaRPr>
        </a:p>
      </dgm:t>
    </dgm:pt>
    <dgm:pt modelId="{DC3295D8-E9F1-4FA3-BAFC-4701634E462B}" type="pres">
      <dgm:prSet presAssocID="{9621D897-7A72-4163-8E99-C6D6AD164719}" presName="composite" presStyleCnt="0">
        <dgm:presLayoutVars>
          <dgm:chMax val="5"/>
          <dgm:dir/>
          <dgm:animLvl val="ctr"/>
          <dgm:resizeHandles val="exact"/>
        </dgm:presLayoutVars>
      </dgm:prSet>
      <dgm:spPr/>
      <dgm:t>
        <a:bodyPr/>
        <a:lstStyle/>
        <a:p>
          <a:endParaRPr lang="es-ES"/>
        </a:p>
      </dgm:t>
    </dgm:pt>
    <dgm:pt modelId="{92B71711-110F-4BA6-B586-5DD2948CDA5C}" type="pres">
      <dgm:prSet presAssocID="{9621D897-7A72-4163-8E99-C6D6AD164719}" presName="cycle" presStyleCnt="0"/>
      <dgm:spPr/>
    </dgm:pt>
    <dgm:pt modelId="{1DF17A75-A2AD-40AE-8327-B7BF7B5F9A59}" type="pres">
      <dgm:prSet presAssocID="{9621D897-7A72-4163-8E99-C6D6AD164719}" presName="centerShape" presStyleCnt="0"/>
      <dgm:spPr/>
    </dgm:pt>
    <dgm:pt modelId="{D7EBD014-D6D6-4990-9690-A7BC02B354F2}" type="pres">
      <dgm:prSet presAssocID="{9621D897-7A72-4163-8E99-C6D6AD164719}" presName="connSite" presStyleLbl="node1" presStyleIdx="0" presStyleCnt="5"/>
      <dgm:spPr/>
    </dgm:pt>
    <dgm:pt modelId="{42605BC9-EC2C-4FAA-9351-52CC955C4ED2}" type="pres">
      <dgm:prSet presAssocID="{9621D897-7A72-4163-8E99-C6D6AD164719}" presName="visible" presStyleLbl="node1" presStyleIdx="0" presStyleCnt="5"/>
      <dgm:spPr>
        <a:blipFill rotWithShape="1">
          <a:blip xmlns:r="http://schemas.openxmlformats.org/officeDocument/2006/relationships" r:embed="rId1"/>
          <a:stretch>
            <a:fillRect/>
          </a:stretch>
        </a:blipFill>
      </dgm:spPr>
    </dgm:pt>
    <dgm:pt modelId="{C94D3391-8810-4B79-96C4-B0FF76B330AF}" type="pres">
      <dgm:prSet presAssocID="{9E04C4D1-7AAF-4974-B8E4-D28EEACDA340}" presName="Name25" presStyleLbl="parChTrans1D1" presStyleIdx="0" presStyleCnt="4"/>
      <dgm:spPr/>
      <dgm:t>
        <a:bodyPr/>
        <a:lstStyle/>
        <a:p>
          <a:endParaRPr lang="es-ES"/>
        </a:p>
      </dgm:t>
    </dgm:pt>
    <dgm:pt modelId="{F933DCEF-63ED-4654-B76C-FB83F535C715}" type="pres">
      <dgm:prSet presAssocID="{EFFEF688-4D37-46CA-B4DE-E789B9E6412E}" presName="node" presStyleCnt="0"/>
      <dgm:spPr/>
    </dgm:pt>
    <dgm:pt modelId="{E82FB5ED-9B39-4A5B-A8E4-2B91A21CDB94}" type="pres">
      <dgm:prSet presAssocID="{EFFEF688-4D37-46CA-B4DE-E789B9E6412E}" presName="parentNode" presStyleLbl="node1" presStyleIdx="1" presStyleCnt="5">
        <dgm:presLayoutVars>
          <dgm:chMax val="1"/>
          <dgm:bulletEnabled val="1"/>
        </dgm:presLayoutVars>
      </dgm:prSet>
      <dgm:spPr/>
      <dgm:t>
        <a:bodyPr/>
        <a:lstStyle/>
        <a:p>
          <a:endParaRPr lang="es-ES"/>
        </a:p>
      </dgm:t>
    </dgm:pt>
    <dgm:pt modelId="{673AC715-D806-4838-9AA1-ADB7E78277CF}" type="pres">
      <dgm:prSet presAssocID="{EFFEF688-4D37-46CA-B4DE-E789B9E6412E}" presName="childNode" presStyleLbl="revTx" presStyleIdx="0" presStyleCnt="4">
        <dgm:presLayoutVars>
          <dgm:bulletEnabled val="1"/>
        </dgm:presLayoutVars>
      </dgm:prSet>
      <dgm:spPr/>
      <dgm:t>
        <a:bodyPr/>
        <a:lstStyle/>
        <a:p>
          <a:endParaRPr lang="es-ES"/>
        </a:p>
      </dgm:t>
    </dgm:pt>
    <dgm:pt modelId="{C8703CA2-6EDC-4ACD-94C8-3DF240FAC380}" type="pres">
      <dgm:prSet presAssocID="{F4975B47-0A50-4C0F-AF9C-C839A7522568}" presName="Name25" presStyleLbl="parChTrans1D1" presStyleIdx="1" presStyleCnt="4"/>
      <dgm:spPr/>
      <dgm:t>
        <a:bodyPr/>
        <a:lstStyle/>
        <a:p>
          <a:endParaRPr lang="es-ES"/>
        </a:p>
      </dgm:t>
    </dgm:pt>
    <dgm:pt modelId="{F850FFD7-A777-4B2C-B794-F4296072F574}" type="pres">
      <dgm:prSet presAssocID="{A5034CE8-CFF7-4048-BB1A-4F51F9A6F2BA}" presName="node" presStyleCnt="0"/>
      <dgm:spPr/>
    </dgm:pt>
    <dgm:pt modelId="{A6710122-311F-45A6-9A89-7DD40E95A586}" type="pres">
      <dgm:prSet presAssocID="{A5034CE8-CFF7-4048-BB1A-4F51F9A6F2BA}" presName="parentNode" presStyleLbl="node1" presStyleIdx="2" presStyleCnt="5" custLinFactNeighborX="-2459" custLinFactNeighborY="2623">
        <dgm:presLayoutVars>
          <dgm:chMax val="1"/>
          <dgm:bulletEnabled val="1"/>
        </dgm:presLayoutVars>
      </dgm:prSet>
      <dgm:spPr/>
      <dgm:t>
        <a:bodyPr/>
        <a:lstStyle/>
        <a:p>
          <a:endParaRPr lang="es-ES"/>
        </a:p>
      </dgm:t>
    </dgm:pt>
    <dgm:pt modelId="{5BBCEDFD-5219-4841-A833-6C9B571FF294}" type="pres">
      <dgm:prSet presAssocID="{A5034CE8-CFF7-4048-BB1A-4F51F9A6F2BA}" presName="childNode" presStyleLbl="revTx" presStyleIdx="1" presStyleCnt="4">
        <dgm:presLayoutVars>
          <dgm:bulletEnabled val="1"/>
        </dgm:presLayoutVars>
      </dgm:prSet>
      <dgm:spPr/>
      <dgm:t>
        <a:bodyPr/>
        <a:lstStyle/>
        <a:p>
          <a:endParaRPr lang="es-ES"/>
        </a:p>
      </dgm:t>
    </dgm:pt>
    <dgm:pt modelId="{9F498762-2A10-4840-BE76-67E8FADF9282}" type="pres">
      <dgm:prSet presAssocID="{0C70BAB4-5299-49C4-AA56-FCE56DB17F0B}" presName="Name25" presStyleLbl="parChTrans1D1" presStyleIdx="2" presStyleCnt="4"/>
      <dgm:spPr/>
      <dgm:t>
        <a:bodyPr/>
        <a:lstStyle/>
        <a:p>
          <a:endParaRPr lang="es-ES"/>
        </a:p>
      </dgm:t>
    </dgm:pt>
    <dgm:pt modelId="{FF0BA60A-C8CC-4A03-B29E-7ED8FC802F4F}" type="pres">
      <dgm:prSet presAssocID="{2CFCC87D-77FF-4185-98E8-C915E17AEA3D}" presName="node" presStyleCnt="0"/>
      <dgm:spPr/>
    </dgm:pt>
    <dgm:pt modelId="{231B68C2-8F13-4739-AD2D-3D1D56BE9015}" type="pres">
      <dgm:prSet presAssocID="{2CFCC87D-77FF-4185-98E8-C915E17AEA3D}" presName="parentNode" presStyleLbl="node1" presStyleIdx="3" presStyleCnt="5" custLinFactNeighborX="-2459" custLinFactNeighborY="-517">
        <dgm:presLayoutVars>
          <dgm:chMax val="1"/>
          <dgm:bulletEnabled val="1"/>
        </dgm:presLayoutVars>
      </dgm:prSet>
      <dgm:spPr/>
      <dgm:t>
        <a:bodyPr/>
        <a:lstStyle/>
        <a:p>
          <a:endParaRPr lang="es-ES"/>
        </a:p>
      </dgm:t>
    </dgm:pt>
    <dgm:pt modelId="{3DC58632-93AA-40CC-8B32-ED8CD3037510}" type="pres">
      <dgm:prSet presAssocID="{2CFCC87D-77FF-4185-98E8-C915E17AEA3D}" presName="childNode" presStyleLbl="revTx" presStyleIdx="2" presStyleCnt="4">
        <dgm:presLayoutVars>
          <dgm:bulletEnabled val="1"/>
        </dgm:presLayoutVars>
      </dgm:prSet>
      <dgm:spPr/>
      <dgm:t>
        <a:bodyPr/>
        <a:lstStyle/>
        <a:p>
          <a:endParaRPr lang="es-ES"/>
        </a:p>
      </dgm:t>
    </dgm:pt>
    <dgm:pt modelId="{6531C0BE-E467-42CF-86B4-E9C27B07DA5B}" type="pres">
      <dgm:prSet presAssocID="{32294660-9751-4203-8465-C61A7B99DA97}" presName="Name25" presStyleLbl="parChTrans1D1" presStyleIdx="3" presStyleCnt="4"/>
      <dgm:spPr/>
      <dgm:t>
        <a:bodyPr/>
        <a:lstStyle/>
        <a:p>
          <a:endParaRPr lang="es-ES"/>
        </a:p>
      </dgm:t>
    </dgm:pt>
    <dgm:pt modelId="{8791E97F-2306-4CFB-BE86-BE411B56DDBD}" type="pres">
      <dgm:prSet presAssocID="{33FF0DA0-E7F1-4446-AEE4-36CC0DE392B9}" presName="node" presStyleCnt="0"/>
      <dgm:spPr/>
    </dgm:pt>
    <dgm:pt modelId="{F53DC74F-E40A-4884-AA3C-E7E893427BF9}" type="pres">
      <dgm:prSet presAssocID="{33FF0DA0-E7F1-4446-AEE4-36CC0DE392B9}" presName="parentNode" presStyleLbl="node1" presStyleIdx="4" presStyleCnt="5" custLinFactNeighborX="768" custLinFactNeighborY="1825">
        <dgm:presLayoutVars>
          <dgm:chMax val="1"/>
          <dgm:bulletEnabled val="1"/>
        </dgm:presLayoutVars>
      </dgm:prSet>
      <dgm:spPr/>
      <dgm:t>
        <a:bodyPr/>
        <a:lstStyle/>
        <a:p>
          <a:endParaRPr lang="es-ES"/>
        </a:p>
      </dgm:t>
    </dgm:pt>
    <dgm:pt modelId="{674F1BBC-8396-4422-B02C-84455690EBEF}" type="pres">
      <dgm:prSet presAssocID="{33FF0DA0-E7F1-4446-AEE4-36CC0DE392B9}" presName="childNode" presStyleLbl="revTx" presStyleIdx="3" presStyleCnt="4">
        <dgm:presLayoutVars>
          <dgm:bulletEnabled val="1"/>
        </dgm:presLayoutVars>
      </dgm:prSet>
      <dgm:spPr/>
      <dgm:t>
        <a:bodyPr/>
        <a:lstStyle/>
        <a:p>
          <a:endParaRPr lang="es-ES"/>
        </a:p>
      </dgm:t>
    </dgm:pt>
  </dgm:ptLst>
  <dgm:cxnLst>
    <dgm:cxn modelId="{9857F488-5E4E-4D79-BEFA-AE3B9C8444D6}" srcId="{33FF0DA0-E7F1-4446-AEE4-36CC0DE392B9}" destId="{617EBF39-808C-48EC-89E4-17958A9E1DE9}" srcOrd="1" destOrd="0" parTransId="{29937AF2-B275-45A8-A67A-87004CDCD0A5}" sibTransId="{55409BF4-0A53-4315-94E4-CDB22C77D6FD}"/>
    <dgm:cxn modelId="{6343F4D9-3C08-46AB-AC69-E57180BC0835}" type="presOf" srcId="{AF0F2272-5D37-4382-A567-EEB34C74B660}" destId="{3DC58632-93AA-40CC-8B32-ED8CD3037510}" srcOrd="0" destOrd="0" presId="urn:microsoft.com/office/officeart/2005/8/layout/radial2"/>
    <dgm:cxn modelId="{C6C8567D-5894-401D-9DE9-5F5CAAA5E394}" type="presOf" srcId="{EF70A92C-52F9-4BA8-BC9B-42B583241DD9}" destId="{673AC715-D806-4838-9AA1-ADB7E78277CF}" srcOrd="0" destOrd="1" presId="urn:microsoft.com/office/officeart/2005/8/layout/radial2"/>
    <dgm:cxn modelId="{FAD3DE94-3FA3-4EF4-B259-8ECE8D897C61}" srcId="{2CFCC87D-77FF-4185-98E8-C915E17AEA3D}" destId="{CE937185-DBF5-4A38-B654-5684019FEB03}" srcOrd="1" destOrd="0" parTransId="{3EDC8656-EAEC-4828-AC8E-86095CB430C9}" sibTransId="{81845EBB-6EFC-4F4F-B700-C69068BAAB3F}"/>
    <dgm:cxn modelId="{A1941E5D-D1D6-4A4C-BE6D-013303F43625}" srcId="{A5034CE8-CFF7-4048-BB1A-4F51F9A6F2BA}" destId="{9A0EFFB3-16FF-4B13-8C3B-648ED72E5F08}" srcOrd="0" destOrd="0" parTransId="{08345594-D48E-49A8-BCAC-84B0BFBFA653}" sibTransId="{DFC83DC9-E9AD-4A60-8893-01951630B085}"/>
    <dgm:cxn modelId="{A6958DE0-B88F-4CB2-B7ED-F8B80C8A03D0}" type="presOf" srcId="{CE937185-DBF5-4A38-B654-5684019FEB03}" destId="{3DC58632-93AA-40CC-8B32-ED8CD3037510}" srcOrd="0" destOrd="1" presId="urn:microsoft.com/office/officeart/2005/8/layout/radial2"/>
    <dgm:cxn modelId="{C0B3FAAA-CEA1-4657-BD97-736659BB4578}" srcId="{A5034CE8-CFF7-4048-BB1A-4F51F9A6F2BA}" destId="{250DE6D1-544B-433F-A4DD-286458F05810}" srcOrd="1" destOrd="0" parTransId="{6CBD1676-DC69-441B-97C4-99CDC7AE1E26}" sibTransId="{ACA8F7AA-6415-430E-9B23-580CEA12B3D5}"/>
    <dgm:cxn modelId="{950E1443-B6D2-478C-83B8-8D09D29382D8}" type="presOf" srcId="{9E93A06C-2E41-40EC-A95C-2FB502ADB2ED}" destId="{674F1BBC-8396-4422-B02C-84455690EBEF}" srcOrd="0" destOrd="0" presId="urn:microsoft.com/office/officeart/2005/8/layout/radial2"/>
    <dgm:cxn modelId="{7CA8B6D9-342C-4D8C-9C3F-A3A01C81BCE4}" type="presOf" srcId="{9621D897-7A72-4163-8E99-C6D6AD164719}" destId="{DC3295D8-E9F1-4FA3-BAFC-4701634E462B}" srcOrd="0" destOrd="0" presId="urn:microsoft.com/office/officeart/2005/8/layout/radial2"/>
    <dgm:cxn modelId="{F2EA7800-4102-40A6-AC1C-E97FCF6B94B4}" type="presOf" srcId="{F4975B47-0A50-4C0F-AF9C-C839A7522568}" destId="{C8703CA2-6EDC-4ACD-94C8-3DF240FAC380}" srcOrd="0" destOrd="0" presId="urn:microsoft.com/office/officeart/2005/8/layout/radial2"/>
    <dgm:cxn modelId="{3EC662E6-903B-46B3-AED1-BD691E65190F}" type="presOf" srcId="{9E04C4D1-7AAF-4974-B8E4-D28EEACDA340}" destId="{C94D3391-8810-4B79-96C4-B0FF76B330AF}" srcOrd="0" destOrd="0" presId="urn:microsoft.com/office/officeart/2005/8/layout/radial2"/>
    <dgm:cxn modelId="{B140AC42-6618-4F93-B2DE-1BD18EBE7FF4}" type="presOf" srcId="{617EBF39-808C-48EC-89E4-17958A9E1DE9}" destId="{674F1BBC-8396-4422-B02C-84455690EBEF}" srcOrd="0" destOrd="1" presId="urn:microsoft.com/office/officeart/2005/8/layout/radial2"/>
    <dgm:cxn modelId="{A88A5817-C2A4-4A25-8ABD-E3E8D37DEAE2}" srcId="{9621D897-7A72-4163-8E99-C6D6AD164719}" destId="{EFFEF688-4D37-46CA-B4DE-E789B9E6412E}" srcOrd="0" destOrd="0" parTransId="{9E04C4D1-7AAF-4974-B8E4-D28EEACDA340}" sibTransId="{C74D6C5D-B292-41FD-AD04-C4D591540DBE}"/>
    <dgm:cxn modelId="{F68B5DB9-C4F3-4226-9970-6680830B22FD}" srcId="{9621D897-7A72-4163-8E99-C6D6AD164719}" destId="{2CFCC87D-77FF-4185-98E8-C915E17AEA3D}" srcOrd="2" destOrd="0" parTransId="{0C70BAB4-5299-49C4-AA56-FCE56DB17F0B}" sibTransId="{E5B951A5-FEC6-4E31-9711-FD148AF6314B}"/>
    <dgm:cxn modelId="{98835D17-E7D7-45E6-BBFA-69B94D0F4BC0}" type="presOf" srcId="{EFFEF688-4D37-46CA-B4DE-E789B9E6412E}" destId="{E82FB5ED-9B39-4A5B-A8E4-2B91A21CDB94}" srcOrd="0" destOrd="0" presId="urn:microsoft.com/office/officeart/2005/8/layout/radial2"/>
    <dgm:cxn modelId="{B1ED0F59-2441-45B0-A5B9-7E8BFE83C3B7}" type="presOf" srcId="{9A0EFFB3-16FF-4B13-8C3B-648ED72E5F08}" destId="{5BBCEDFD-5219-4841-A833-6C9B571FF294}" srcOrd="0" destOrd="0" presId="urn:microsoft.com/office/officeart/2005/8/layout/radial2"/>
    <dgm:cxn modelId="{89B38CEE-C3B1-457B-A93E-B0DF47E756E4}" srcId="{EFFEF688-4D37-46CA-B4DE-E789B9E6412E}" destId="{EF70A92C-52F9-4BA8-BC9B-42B583241DD9}" srcOrd="1" destOrd="0" parTransId="{2FB76FA6-F418-46F5-A54E-DDE5A20E70D0}" sibTransId="{EA0DC6FA-C465-4494-81E4-C1EF0580EBB1}"/>
    <dgm:cxn modelId="{B3C8723D-7F0F-499C-BED7-EB8BF0578DB7}" srcId="{9621D897-7A72-4163-8E99-C6D6AD164719}" destId="{A5034CE8-CFF7-4048-BB1A-4F51F9A6F2BA}" srcOrd="1" destOrd="0" parTransId="{F4975B47-0A50-4C0F-AF9C-C839A7522568}" sibTransId="{6043F7CD-659B-4D4A-AFC5-5BF242420CC5}"/>
    <dgm:cxn modelId="{6D7A562C-D454-44BC-8337-4BC21388BFE4}" srcId="{2CFCC87D-77FF-4185-98E8-C915E17AEA3D}" destId="{AF0F2272-5D37-4382-A567-EEB34C74B660}" srcOrd="0" destOrd="0" parTransId="{364F340D-700E-4F96-A0C1-5A3EB3E19C4D}" sibTransId="{30A44454-C47D-4991-883D-5EDFE2DD3270}"/>
    <dgm:cxn modelId="{F8FA25AC-BC47-4EB9-B625-48C7653430B9}" type="presOf" srcId="{50F0049F-769E-4E15-BC81-BC1EEC8ED9B3}" destId="{673AC715-D806-4838-9AA1-ADB7E78277CF}" srcOrd="0" destOrd="0" presId="urn:microsoft.com/office/officeart/2005/8/layout/radial2"/>
    <dgm:cxn modelId="{98FC4922-5CC5-4157-9406-F54CAE69725B}" type="presOf" srcId="{33FF0DA0-E7F1-4446-AEE4-36CC0DE392B9}" destId="{F53DC74F-E40A-4884-AA3C-E7E893427BF9}" srcOrd="0" destOrd="0" presId="urn:microsoft.com/office/officeart/2005/8/layout/radial2"/>
    <dgm:cxn modelId="{9173551D-B445-4628-8DC7-A5BFC18BF77B}" type="presOf" srcId="{2CFCC87D-77FF-4185-98E8-C915E17AEA3D}" destId="{231B68C2-8F13-4739-AD2D-3D1D56BE9015}" srcOrd="0" destOrd="0" presId="urn:microsoft.com/office/officeart/2005/8/layout/radial2"/>
    <dgm:cxn modelId="{1D4A0033-E1C5-416F-8633-6541C51FB877}" srcId="{9621D897-7A72-4163-8E99-C6D6AD164719}" destId="{33FF0DA0-E7F1-4446-AEE4-36CC0DE392B9}" srcOrd="3" destOrd="0" parTransId="{32294660-9751-4203-8465-C61A7B99DA97}" sibTransId="{61ED6515-80FF-43F6-8CBD-1A8B8DE2B17C}"/>
    <dgm:cxn modelId="{B0C492A8-ACDA-45A5-905D-BA956538B00F}" srcId="{33FF0DA0-E7F1-4446-AEE4-36CC0DE392B9}" destId="{9E93A06C-2E41-40EC-A95C-2FB502ADB2ED}" srcOrd="0" destOrd="0" parTransId="{CBB05C10-C3F8-49DB-B8A2-4FCE05DA2575}" sibTransId="{119A17CA-2943-425E-A094-7EE0F2C17121}"/>
    <dgm:cxn modelId="{DD4B9DBC-9CB3-483A-9289-C8704AC7A203}" type="presOf" srcId="{0C70BAB4-5299-49C4-AA56-FCE56DB17F0B}" destId="{9F498762-2A10-4840-BE76-67E8FADF9282}" srcOrd="0" destOrd="0" presId="urn:microsoft.com/office/officeart/2005/8/layout/radial2"/>
    <dgm:cxn modelId="{ABD70C42-2BA2-44C5-940E-7EDD497DD6B0}" srcId="{EFFEF688-4D37-46CA-B4DE-E789B9E6412E}" destId="{50F0049F-769E-4E15-BC81-BC1EEC8ED9B3}" srcOrd="0" destOrd="0" parTransId="{26410587-FA0D-4A6A-A1A0-93B83E952B6B}" sibTransId="{2D69454F-6F11-4A56-9293-0DF6455F1BF1}"/>
    <dgm:cxn modelId="{0E34542B-1B0C-4C2E-A1EE-E43BEA6E16BA}" type="presOf" srcId="{A5034CE8-CFF7-4048-BB1A-4F51F9A6F2BA}" destId="{A6710122-311F-45A6-9A89-7DD40E95A586}" srcOrd="0" destOrd="0" presId="urn:microsoft.com/office/officeart/2005/8/layout/radial2"/>
    <dgm:cxn modelId="{7F6BD7DE-26C1-4190-993D-EAC22CD2FA0E}" type="presOf" srcId="{250DE6D1-544B-433F-A4DD-286458F05810}" destId="{5BBCEDFD-5219-4841-A833-6C9B571FF294}" srcOrd="0" destOrd="1" presId="urn:microsoft.com/office/officeart/2005/8/layout/radial2"/>
    <dgm:cxn modelId="{417EA5A0-A918-47B1-A840-95ADB4BF611B}" type="presOf" srcId="{32294660-9751-4203-8465-C61A7B99DA97}" destId="{6531C0BE-E467-42CF-86B4-E9C27B07DA5B}" srcOrd="0" destOrd="0" presId="urn:microsoft.com/office/officeart/2005/8/layout/radial2"/>
    <dgm:cxn modelId="{F397ECFB-9103-4B04-95E4-9B7135C7BAEF}" type="presParOf" srcId="{DC3295D8-E9F1-4FA3-BAFC-4701634E462B}" destId="{92B71711-110F-4BA6-B586-5DD2948CDA5C}" srcOrd="0" destOrd="0" presId="urn:microsoft.com/office/officeart/2005/8/layout/radial2"/>
    <dgm:cxn modelId="{DB9FEC20-276D-41C8-8E4C-0AC0AB003F9A}" type="presParOf" srcId="{92B71711-110F-4BA6-B586-5DD2948CDA5C}" destId="{1DF17A75-A2AD-40AE-8327-B7BF7B5F9A59}" srcOrd="0" destOrd="0" presId="urn:microsoft.com/office/officeart/2005/8/layout/radial2"/>
    <dgm:cxn modelId="{F64C9109-BBB7-4527-B77C-B17CA2588723}" type="presParOf" srcId="{1DF17A75-A2AD-40AE-8327-B7BF7B5F9A59}" destId="{D7EBD014-D6D6-4990-9690-A7BC02B354F2}" srcOrd="0" destOrd="0" presId="urn:microsoft.com/office/officeart/2005/8/layout/radial2"/>
    <dgm:cxn modelId="{3C35C061-F418-4179-A29A-2EB68FB3A039}" type="presParOf" srcId="{1DF17A75-A2AD-40AE-8327-B7BF7B5F9A59}" destId="{42605BC9-EC2C-4FAA-9351-52CC955C4ED2}" srcOrd="1" destOrd="0" presId="urn:microsoft.com/office/officeart/2005/8/layout/radial2"/>
    <dgm:cxn modelId="{C5705D38-12CC-49EF-B77D-D8EBDAD5AC37}" type="presParOf" srcId="{92B71711-110F-4BA6-B586-5DD2948CDA5C}" destId="{C94D3391-8810-4B79-96C4-B0FF76B330AF}" srcOrd="1" destOrd="0" presId="urn:microsoft.com/office/officeart/2005/8/layout/radial2"/>
    <dgm:cxn modelId="{2B03F12A-4525-4D0A-AE23-AA8A64E1A662}" type="presParOf" srcId="{92B71711-110F-4BA6-B586-5DD2948CDA5C}" destId="{F933DCEF-63ED-4654-B76C-FB83F535C715}" srcOrd="2" destOrd="0" presId="urn:microsoft.com/office/officeart/2005/8/layout/radial2"/>
    <dgm:cxn modelId="{9F405D14-536F-409B-B6E2-FCFA73C25C1B}" type="presParOf" srcId="{F933DCEF-63ED-4654-B76C-FB83F535C715}" destId="{E82FB5ED-9B39-4A5B-A8E4-2B91A21CDB94}" srcOrd="0" destOrd="0" presId="urn:microsoft.com/office/officeart/2005/8/layout/radial2"/>
    <dgm:cxn modelId="{0CA4E9FB-259E-49B6-BD6E-B48D66DA15C9}" type="presParOf" srcId="{F933DCEF-63ED-4654-B76C-FB83F535C715}" destId="{673AC715-D806-4838-9AA1-ADB7E78277CF}" srcOrd="1" destOrd="0" presId="urn:microsoft.com/office/officeart/2005/8/layout/radial2"/>
    <dgm:cxn modelId="{BC971602-4336-4231-834D-EA360D69E2F0}" type="presParOf" srcId="{92B71711-110F-4BA6-B586-5DD2948CDA5C}" destId="{C8703CA2-6EDC-4ACD-94C8-3DF240FAC380}" srcOrd="3" destOrd="0" presId="urn:microsoft.com/office/officeart/2005/8/layout/radial2"/>
    <dgm:cxn modelId="{B417D4ED-61A2-446B-A648-3B05F64CA2DF}" type="presParOf" srcId="{92B71711-110F-4BA6-B586-5DD2948CDA5C}" destId="{F850FFD7-A777-4B2C-B794-F4296072F574}" srcOrd="4" destOrd="0" presId="urn:microsoft.com/office/officeart/2005/8/layout/radial2"/>
    <dgm:cxn modelId="{42EA3485-7458-4B11-B5E0-1D8926A4D149}" type="presParOf" srcId="{F850FFD7-A777-4B2C-B794-F4296072F574}" destId="{A6710122-311F-45A6-9A89-7DD40E95A586}" srcOrd="0" destOrd="0" presId="urn:microsoft.com/office/officeart/2005/8/layout/radial2"/>
    <dgm:cxn modelId="{4FCD8960-F97D-45F0-809A-4A5744F50367}" type="presParOf" srcId="{F850FFD7-A777-4B2C-B794-F4296072F574}" destId="{5BBCEDFD-5219-4841-A833-6C9B571FF294}" srcOrd="1" destOrd="0" presId="urn:microsoft.com/office/officeart/2005/8/layout/radial2"/>
    <dgm:cxn modelId="{B1C26D9A-DC24-4E80-8E0C-F47C7CEF7459}" type="presParOf" srcId="{92B71711-110F-4BA6-B586-5DD2948CDA5C}" destId="{9F498762-2A10-4840-BE76-67E8FADF9282}" srcOrd="5" destOrd="0" presId="urn:microsoft.com/office/officeart/2005/8/layout/radial2"/>
    <dgm:cxn modelId="{1F0692C0-F022-4A6B-8D12-1ACBC85A474B}" type="presParOf" srcId="{92B71711-110F-4BA6-B586-5DD2948CDA5C}" destId="{FF0BA60A-C8CC-4A03-B29E-7ED8FC802F4F}" srcOrd="6" destOrd="0" presId="urn:microsoft.com/office/officeart/2005/8/layout/radial2"/>
    <dgm:cxn modelId="{821BAB27-C1C0-4264-AED9-199DF26D7AB0}" type="presParOf" srcId="{FF0BA60A-C8CC-4A03-B29E-7ED8FC802F4F}" destId="{231B68C2-8F13-4739-AD2D-3D1D56BE9015}" srcOrd="0" destOrd="0" presId="urn:microsoft.com/office/officeart/2005/8/layout/radial2"/>
    <dgm:cxn modelId="{E753553C-BEF6-4598-A8C4-E7D6BA66CB91}" type="presParOf" srcId="{FF0BA60A-C8CC-4A03-B29E-7ED8FC802F4F}" destId="{3DC58632-93AA-40CC-8B32-ED8CD3037510}" srcOrd="1" destOrd="0" presId="urn:microsoft.com/office/officeart/2005/8/layout/radial2"/>
    <dgm:cxn modelId="{5AEB892B-232C-4AD0-80C0-6A20E2E481D3}" type="presParOf" srcId="{92B71711-110F-4BA6-B586-5DD2948CDA5C}" destId="{6531C0BE-E467-42CF-86B4-E9C27B07DA5B}" srcOrd="7" destOrd="0" presId="urn:microsoft.com/office/officeart/2005/8/layout/radial2"/>
    <dgm:cxn modelId="{BCEB101F-F220-4F6B-A873-5240463FE873}" type="presParOf" srcId="{92B71711-110F-4BA6-B586-5DD2948CDA5C}" destId="{8791E97F-2306-4CFB-BE86-BE411B56DDBD}" srcOrd="8" destOrd="0" presId="urn:microsoft.com/office/officeart/2005/8/layout/radial2"/>
    <dgm:cxn modelId="{D75D5EC8-9F2D-447C-AEB8-E094607F50CA}" type="presParOf" srcId="{8791E97F-2306-4CFB-BE86-BE411B56DDBD}" destId="{F53DC74F-E40A-4884-AA3C-E7E893427BF9}" srcOrd="0" destOrd="0" presId="urn:microsoft.com/office/officeart/2005/8/layout/radial2"/>
    <dgm:cxn modelId="{95B05AA8-AE5C-4419-A223-6D843D1D3F02}" type="presParOf" srcId="{8791E97F-2306-4CFB-BE86-BE411B56DDBD}" destId="{674F1BBC-8396-4422-B02C-84455690EBE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4B378F-B841-4712-939C-37301B4A3974}"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s-EC"/>
        </a:p>
      </dgm:t>
    </dgm:pt>
    <dgm:pt modelId="{057761D4-9FB2-4437-8080-C1622F7DD17F}">
      <dgm:prSet phldrT="[Texto]" custT="1"/>
      <dgm:spPr/>
      <dgm:t>
        <a:bodyPr/>
        <a:lstStyle/>
        <a:p>
          <a:r>
            <a:rPr lang="es-EC" sz="2400" b="1" dirty="0">
              <a:solidFill>
                <a:srgbClr val="000000"/>
              </a:solidFill>
              <a:latin typeface="Calibri" panose="020F0502020204030204" pitchFamily="34" charset="0"/>
              <a:cs typeface="Calibri" panose="020F0502020204030204" pitchFamily="34" charset="0"/>
            </a:rPr>
            <a:t>VARIABLES</a:t>
          </a:r>
        </a:p>
      </dgm:t>
    </dgm:pt>
    <dgm:pt modelId="{DCB13821-2F50-4133-8BA2-3BFBFC12857F}" type="parTrans" cxnId="{719ECFFA-29B1-4485-861A-813D0988BC66}">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0FBC53AE-D767-4B27-957E-36210561A082}" type="sibTrans" cxnId="{719ECFFA-29B1-4485-861A-813D0988BC66}">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FDED2E23-20DD-438F-8CD0-BF3C867B1DDF}">
      <dgm:prSet phldrT="[Texto]" custT="1"/>
      <dgm:spPr/>
      <dgm:t>
        <a:bodyPr/>
        <a:lstStyle/>
        <a:p>
          <a:r>
            <a:rPr lang="es-EC" sz="2000" b="1" dirty="0">
              <a:solidFill>
                <a:srgbClr val="000000"/>
              </a:solidFill>
              <a:latin typeface="Calibri" panose="020F0502020204030204" pitchFamily="34" charset="0"/>
              <a:cs typeface="Calibri" panose="020F0502020204030204" pitchFamily="34" charset="0"/>
            </a:rPr>
            <a:t>Variable independiente</a:t>
          </a:r>
        </a:p>
      </dgm:t>
    </dgm:pt>
    <dgm:pt modelId="{61214D9C-EBD6-4127-899A-2B393F31E5F6}" type="parTrans" cxnId="{C7B52F93-FAFB-4531-8D08-3F8821B61EE4}">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69839DCC-5E9D-47A0-9278-58060E4C0B95}" type="sibTrans" cxnId="{C7B52F93-FAFB-4531-8D08-3F8821B61EE4}">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74C0B46F-163F-4D37-B104-51C26B54B631}">
      <dgm:prSet phldrT="[Texto]" custT="1"/>
      <dgm:spPr/>
      <dgm:t>
        <a:bodyPr/>
        <a:lstStyle/>
        <a:p>
          <a:r>
            <a:rPr lang="es-ES" sz="1600" dirty="0">
              <a:solidFill>
                <a:srgbClr val="000000"/>
              </a:solidFill>
              <a:latin typeface="Calibri" panose="020F0502020204030204" pitchFamily="34" charset="0"/>
              <a:cs typeface="Calibri" panose="020F0502020204030204" pitchFamily="34" charset="0"/>
            </a:rPr>
            <a:t>Análisis de las fuentes de financiamiento mediante la aplicación del método PERLAS.</a:t>
          </a:r>
          <a:endParaRPr lang="es-EC" sz="1600" dirty="0">
            <a:solidFill>
              <a:srgbClr val="000000"/>
            </a:solidFill>
            <a:latin typeface="Calibri" panose="020F0502020204030204" pitchFamily="34" charset="0"/>
            <a:cs typeface="Calibri" panose="020F0502020204030204" pitchFamily="34" charset="0"/>
          </a:endParaRPr>
        </a:p>
      </dgm:t>
    </dgm:pt>
    <dgm:pt modelId="{8A91B4E7-D4B1-494B-A8AF-09C09F40158A}" type="parTrans" cxnId="{B1813B2A-4561-4E80-9B0F-477A4D9FA628}">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6A38B59B-C014-4E1D-941B-B8CD2B448A7D}" type="sibTrans" cxnId="{B1813B2A-4561-4E80-9B0F-477A4D9FA628}">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FBB05DE0-24D3-4C5E-8082-B396D1BF924F}">
      <dgm:prSet phldrT="[Texto]" custT="1"/>
      <dgm:spPr/>
      <dgm:t>
        <a:bodyPr/>
        <a:lstStyle/>
        <a:p>
          <a:r>
            <a:rPr lang="es-EC" sz="2000" b="1" dirty="0">
              <a:solidFill>
                <a:srgbClr val="000000"/>
              </a:solidFill>
              <a:latin typeface="Calibri" panose="020F0502020204030204" pitchFamily="34" charset="0"/>
              <a:cs typeface="Calibri" panose="020F0502020204030204" pitchFamily="34" charset="0"/>
            </a:rPr>
            <a:t>Variable dependiente</a:t>
          </a:r>
        </a:p>
      </dgm:t>
    </dgm:pt>
    <dgm:pt modelId="{ADA37558-C0C8-4FDB-9757-AFD183F6CC9A}" type="parTrans" cxnId="{995CEC6B-7D90-4C38-9349-73F7ED5997A1}">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346E9226-4C81-48B0-8702-3B257A001F5C}" type="sibTrans" cxnId="{995CEC6B-7D90-4C38-9349-73F7ED5997A1}">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EBCCCECD-8E9A-47C5-962E-11CC2D2579CE}">
      <dgm:prSet phldrT="[Texto]" custT="1"/>
      <dgm:spPr/>
      <dgm:t>
        <a:bodyPr/>
        <a:lstStyle/>
        <a:p>
          <a:r>
            <a:rPr lang="es-ES" sz="1600" dirty="0">
              <a:solidFill>
                <a:srgbClr val="000000"/>
              </a:solidFill>
              <a:latin typeface="Calibri" panose="020F0502020204030204" pitchFamily="34" charset="0"/>
              <a:cs typeface="Calibri" panose="020F0502020204030204" pitchFamily="34" charset="0"/>
            </a:rPr>
            <a:t>La gestión financiera y gerencial, como resultado de la evaluación de las fuentes de financiamiento</a:t>
          </a:r>
          <a:endParaRPr lang="es-EC" sz="1600" dirty="0">
            <a:solidFill>
              <a:srgbClr val="000000"/>
            </a:solidFill>
            <a:latin typeface="Calibri" panose="020F0502020204030204" pitchFamily="34" charset="0"/>
            <a:cs typeface="Calibri" panose="020F0502020204030204" pitchFamily="34" charset="0"/>
          </a:endParaRPr>
        </a:p>
      </dgm:t>
    </dgm:pt>
    <dgm:pt modelId="{A6D1DC39-FA0B-4BBF-BBDA-4865E586D6FB}" type="parTrans" cxnId="{82A4D67D-5F96-4805-8D02-6B0FB04377E1}">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22B580ED-7467-4533-B9FB-E79B1C339D99}" type="sibTrans" cxnId="{82A4D67D-5F96-4805-8D02-6B0FB04377E1}">
      <dgm:prSet/>
      <dgm:spPr/>
      <dgm:t>
        <a:bodyPr/>
        <a:lstStyle/>
        <a:p>
          <a:endParaRPr lang="es-EC">
            <a:solidFill>
              <a:srgbClr val="000000"/>
            </a:solidFill>
            <a:latin typeface="Calibri" panose="020F0502020204030204" pitchFamily="34" charset="0"/>
            <a:cs typeface="Calibri" panose="020F0502020204030204" pitchFamily="34" charset="0"/>
          </a:endParaRPr>
        </a:p>
      </dgm:t>
    </dgm:pt>
    <dgm:pt modelId="{00ED94A0-687C-4B89-826A-6CF22C6B0166}" type="pres">
      <dgm:prSet presAssocID="{A24B378F-B841-4712-939C-37301B4A3974}" presName="hierChild1" presStyleCnt="0">
        <dgm:presLayoutVars>
          <dgm:chPref val="1"/>
          <dgm:dir/>
          <dgm:animOne val="branch"/>
          <dgm:animLvl val="lvl"/>
          <dgm:resizeHandles/>
        </dgm:presLayoutVars>
      </dgm:prSet>
      <dgm:spPr/>
      <dgm:t>
        <a:bodyPr/>
        <a:lstStyle/>
        <a:p>
          <a:endParaRPr lang="es-ES"/>
        </a:p>
      </dgm:t>
    </dgm:pt>
    <dgm:pt modelId="{D985D780-8E1B-4A69-90BA-FD8CC20ABD61}" type="pres">
      <dgm:prSet presAssocID="{057761D4-9FB2-4437-8080-C1622F7DD17F}" presName="hierRoot1" presStyleCnt="0"/>
      <dgm:spPr/>
    </dgm:pt>
    <dgm:pt modelId="{2C3A678E-66C0-4D92-BDA0-901231B67D35}" type="pres">
      <dgm:prSet presAssocID="{057761D4-9FB2-4437-8080-C1622F7DD17F}" presName="composite" presStyleCnt="0"/>
      <dgm:spPr/>
    </dgm:pt>
    <dgm:pt modelId="{877E2F7D-8AF3-4AC9-8922-D557DD03BE82}" type="pres">
      <dgm:prSet presAssocID="{057761D4-9FB2-4437-8080-C1622F7DD17F}" presName="background" presStyleLbl="node0" presStyleIdx="0" presStyleCnt="1"/>
      <dgm:spPr/>
    </dgm:pt>
    <dgm:pt modelId="{897A0555-87A3-4EEC-830F-49226B12C705}" type="pres">
      <dgm:prSet presAssocID="{057761D4-9FB2-4437-8080-C1622F7DD17F}" presName="text" presStyleLbl="fgAcc0" presStyleIdx="0" presStyleCnt="1">
        <dgm:presLayoutVars>
          <dgm:chPref val="3"/>
        </dgm:presLayoutVars>
      </dgm:prSet>
      <dgm:spPr/>
      <dgm:t>
        <a:bodyPr/>
        <a:lstStyle/>
        <a:p>
          <a:endParaRPr lang="es-ES"/>
        </a:p>
      </dgm:t>
    </dgm:pt>
    <dgm:pt modelId="{E7F16271-A5E6-4CBB-B83A-E01C0C1584B5}" type="pres">
      <dgm:prSet presAssocID="{057761D4-9FB2-4437-8080-C1622F7DD17F}" presName="hierChild2" presStyleCnt="0"/>
      <dgm:spPr/>
    </dgm:pt>
    <dgm:pt modelId="{88F8C639-4EB1-4B9A-9988-4B0725F23E5D}" type="pres">
      <dgm:prSet presAssocID="{61214D9C-EBD6-4127-899A-2B393F31E5F6}" presName="Name10" presStyleLbl="parChTrans1D2" presStyleIdx="0" presStyleCnt="2"/>
      <dgm:spPr/>
      <dgm:t>
        <a:bodyPr/>
        <a:lstStyle/>
        <a:p>
          <a:endParaRPr lang="es-ES"/>
        </a:p>
      </dgm:t>
    </dgm:pt>
    <dgm:pt modelId="{CC3D4991-F91E-41FC-858E-53E8A84604F1}" type="pres">
      <dgm:prSet presAssocID="{FDED2E23-20DD-438F-8CD0-BF3C867B1DDF}" presName="hierRoot2" presStyleCnt="0"/>
      <dgm:spPr/>
    </dgm:pt>
    <dgm:pt modelId="{51A39594-1A2E-4E5A-99A4-707116F59CB0}" type="pres">
      <dgm:prSet presAssocID="{FDED2E23-20DD-438F-8CD0-BF3C867B1DDF}" presName="composite2" presStyleCnt="0"/>
      <dgm:spPr/>
    </dgm:pt>
    <dgm:pt modelId="{9472704B-4626-4BFA-BB63-582BA920480C}" type="pres">
      <dgm:prSet presAssocID="{FDED2E23-20DD-438F-8CD0-BF3C867B1DDF}" presName="background2" presStyleLbl="node2" presStyleIdx="0" presStyleCnt="2"/>
      <dgm:spPr/>
    </dgm:pt>
    <dgm:pt modelId="{CC29B502-3010-4D19-AF01-6E0DAB545BB5}" type="pres">
      <dgm:prSet presAssocID="{FDED2E23-20DD-438F-8CD0-BF3C867B1DDF}" presName="text2" presStyleLbl="fgAcc2" presStyleIdx="0" presStyleCnt="2" custLinFactNeighborX="-97715">
        <dgm:presLayoutVars>
          <dgm:chPref val="3"/>
        </dgm:presLayoutVars>
      </dgm:prSet>
      <dgm:spPr/>
      <dgm:t>
        <a:bodyPr/>
        <a:lstStyle/>
        <a:p>
          <a:endParaRPr lang="es-ES"/>
        </a:p>
      </dgm:t>
    </dgm:pt>
    <dgm:pt modelId="{778E409F-FCF2-45B1-BF24-9F6EBC286D06}" type="pres">
      <dgm:prSet presAssocID="{FDED2E23-20DD-438F-8CD0-BF3C867B1DDF}" presName="hierChild3" presStyleCnt="0"/>
      <dgm:spPr/>
    </dgm:pt>
    <dgm:pt modelId="{C2C753BF-09EB-4FE7-86EE-B914AF9AE8A6}" type="pres">
      <dgm:prSet presAssocID="{8A91B4E7-D4B1-494B-A8AF-09C09F40158A}" presName="Name17" presStyleLbl="parChTrans1D3" presStyleIdx="0" presStyleCnt="2"/>
      <dgm:spPr/>
      <dgm:t>
        <a:bodyPr/>
        <a:lstStyle/>
        <a:p>
          <a:endParaRPr lang="es-ES"/>
        </a:p>
      </dgm:t>
    </dgm:pt>
    <dgm:pt modelId="{0EC594EF-AE31-4977-9D6D-E816A8B21F39}" type="pres">
      <dgm:prSet presAssocID="{74C0B46F-163F-4D37-B104-51C26B54B631}" presName="hierRoot3" presStyleCnt="0"/>
      <dgm:spPr/>
    </dgm:pt>
    <dgm:pt modelId="{4CD8948D-7B1E-40B9-A769-77204421D838}" type="pres">
      <dgm:prSet presAssocID="{74C0B46F-163F-4D37-B104-51C26B54B631}" presName="composite3" presStyleCnt="0"/>
      <dgm:spPr/>
    </dgm:pt>
    <dgm:pt modelId="{433FE2E7-450B-4636-BED1-84DAF8A3132E}" type="pres">
      <dgm:prSet presAssocID="{74C0B46F-163F-4D37-B104-51C26B54B631}" presName="background3" presStyleLbl="node3" presStyleIdx="0" presStyleCnt="2"/>
      <dgm:spPr/>
    </dgm:pt>
    <dgm:pt modelId="{ECFDE5D2-D2F7-4700-9981-A836264F28AA}" type="pres">
      <dgm:prSet presAssocID="{74C0B46F-163F-4D37-B104-51C26B54B631}" presName="text3" presStyleLbl="fgAcc3" presStyleIdx="0" presStyleCnt="2" custScaleX="130534" custLinFactNeighborX="-99971">
        <dgm:presLayoutVars>
          <dgm:chPref val="3"/>
        </dgm:presLayoutVars>
      </dgm:prSet>
      <dgm:spPr/>
      <dgm:t>
        <a:bodyPr/>
        <a:lstStyle/>
        <a:p>
          <a:endParaRPr lang="es-ES"/>
        </a:p>
      </dgm:t>
    </dgm:pt>
    <dgm:pt modelId="{80035E67-4AC5-494C-97BB-3D1890C32E3D}" type="pres">
      <dgm:prSet presAssocID="{74C0B46F-163F-4D37-B104-51C26B54B631}" presName="hierChild4" presStyleCnt="0"/>
      <dgm:spPr/>
    </dgm:pt>
    <dgm:pt modelId="{F37646CC-C345-4AD5-800B-B0FC8D8E4DC6}" type="pres">
      <dgm:prSet presAssocID="{ADA37558-C0C8-4FDB-9757-AFD183F6CC9A}" presName="Name10" presStyleLbl="parChTrans1D2" presStyleIdx="1" presStyleCnt="2"/>
      <dgm:spPr/>
      <dgm:t>
        <a:bodyPr/>
        <a:lstStyle/>
        <a:p>
          <a:endParaRPr lang="es-ES"/>
        </a:p>
      </dgm:t>
    </dgm:pt>
    <dgm:pt modelId="{37100E24-C79D-4426-A9D8-83E9B95398A0}" type="pres">
      <dgm:prSet presAssocID="{FBB05DE0-24D3-4C5E-8082-B396D1BF924F}" presName="hierRoot2" presStyleCnt="0"/>
      <dgm:spPr/>
    </dgm:pt>
    <dgm:pt modelId="{CD0314C8-1422-4456-973A-1C64C84DFC29}" type="pres">
      <dgm:prSet presAssocID="{FBB05DE0-24D3-4C5E-8082-B396D1BF924F}" presName="composite2" presStyleCnt="0"/>
      <dgm:spPr/>
    </dgm:pt>
    <dgm:pt modelId="{E1F0FFD9-04BD-4C03-BABC-CD286C2EC59F}" type="pres">
      <dgm:prSet presAssocID="{FBB05DE0-24D3-4C5E-8082-B396D1BF924F}" presName="background2" presStyleLbl="node2" presStyleIdx="1" presStyleCnt="2"/>
      <dgm:spPr/>
    </dgm:pt>
    <dgm:pt modelId="{82D85E24-DEED-4C58-8475-3E213C8282EE}" type="pres">
      <dgm:prSet presAssocID="{FBB05DE0-24D3-4C5E-8082-B396D1BF924F}" presName="text2" presStyleLbl="fgAcc2" presStyleIdx="1" presStyleCnt="2" custLinFactNeighborX="90313">
        <dgm:presLayoutVars>
          <dgm:chPref val="3"/>
        </dgm:presLayoutVars>
      </dgm:prSet>
      <dgm:spPr/>
      <dgm:t>
        <a:bodyPr/>
        <a:lstStyle/>
        <a:p>
          <a:endParaRPr lang="es-ES"/>
        </a:p>
      </dgm:t>
    </dgm:pt>
    <dgm:pt modelId="{F89B27A5-D1CE-4A38-B280-104801B21D94}" type="pres">
      <dgm:prSet presAssocID="{FBB05DE0-24D3-4C5E-8082-B396D1BF924F}" presName="hierChild3" presStyleCnt="0"/>
      <dgm:spPr/>
    </dgm:pt>
    <dgm:pt modelId="{CC05945B-A0D2-4DD8-8D62-6DA4F0756E22}" type="pres">
      <dgm:prSet presAssocID="{A6D1DC39-FA0B-4BBF-BBDA-4865E586D6FB}" presName="Name17" presStyleLbl="parChTrans1D3" presStyleIdx="1" presStyleCnt="2"/>
      <dgm:spPr/>
      <dgm:t>
        <a:bodyPr/>
        <a:lstStyle/>
        <a:p>
          <a:endParaRPr lang="es-ES"/>
        </a:p>
      </dgm:t>
    </dgm:pt>
    <dgm:pt modelId="{5FE1DE5C-7B7E-42FE-BFED-4C887996A8AC}" type="pres">
      <dgm:prSet presAssocID="{EBCCCECD-8E9A-47C5-962E-11CC2D2579CE}" presName="hierRoot3" presStyleCnt="0"/>
      <dgm:spPr/>
    </dgm:pt>
    <dgm:pt modelId="{C3044713-E954-4852-A513-58C858988014}" type="pres">
      <dgm:prSet presAssocID="{EBCCCECD-8E9A-47C5-962E-11CC2D2579CE}" presName="composite3" presStyleCnt="0"/>
      <dgm:spPr/>
    </dgm:pt>
    <dgm:pt modelId="{CAC75AF2-CBF1-490C-867F-2CC28CB933EE}" type="pres">
      <dgm:prSet presAssocID="{EBCCCECD-8E9A-47C5-962E-11CC2D2579CE}" presName="background3" presStyleLbl="node3" presStyleIdx="1" presStyleCnt="2"/>
      <dgm:spPr/>
    </dgm:pt>
    <dgm:pt modelId="{DD4F0498-ED76-4AEF-BAD0-06CFD54404D3}" type="pres">
      <dgm:prSet presAssocID="{EBCCCECD-8E9A-47C5-962E-11CC2D2579CE}" presName="text3" presStyleLbl="fgAcc3" presStyleIdx="1" presStyleCnt="2" custScaleX="128611" custLinFactNeighborX="97614">
        <dgm:presLayoutVars>
          <dgm:chPref val="3"/>
        </dgm:presLayoutVars>
      </dgm:prSet>
      <dgm:spPr/>
      <dgm:t>
        <a:bodyPr/>
        <a:lstStyle/>
        <a:p>
          <a:endParaRPr lang="es-ES"/>
        </a:p>
      </dgm:t>
    </dgm:pt>
    <dgm:pt modelId="{CEC1EC45-FE2C-432F-BBD9-6E1378C5CD7C}" type="pres">
      <dgm:prSet presAssocID="{EBCCCECD-8E9A-47C5-962E-11CC2D2579CE}" presName="hierChild4" presStyleCnt="0"/>
      <dgm:spPr/>
    </dgm:pt>
  </dgm:ptLst>
  <dgm:cxnLst>
    <dgm:cxn modelId="{EA355DA9-2F8F-47CF-A8FC-B279BF11C6CE}" type="presOf" srcId="{057761D4-9FB2-4437-8080-C1622F7DD17F}" destId="{897A0555-87A3-4EEC-830F-49226B12C705}" srcOrd="0" destOrd="0" presId="urn:microsoft.com/office/officeart/2005/8/layout/hierarchy1"/>
    <dgm:cxn modelId="{82A4D67D-5F96-4805-8D02-6B0FB04377E1}" srcId="{FBB05DE0-24D3-4C5E-8082-B396D1BF924F}" destId="{EBCCCECD-8E9A-47C5-962E-11CC2D2579CE}" srcOrd="0" destOrd="0" parTransId="{A6D1DC39-FA0B-4BBF-BBDA-4865E586D6FB}" sibTransId="{22B580ED-7467-4533-B9FB-E79B1C339D99}"/>
    <dgm:cxn modelId="{C7B52F93-FAFB-4531-8D08-3F8821B61EE4}" srcId="{057761D4-9FB2-4437-8080-C1622F7DD17F}" destId="{FDED2E23-20DD-438F-8CD0-BF3C867B1DDF}" srcOrd="0" destOrd="0" parTransId="{61214D9C-EBD6-4127-899A-2B393F31E5F6}" sibTransId="{69839DCC-5E9D-47A0-9278-58060E4C0B95}"/>
    <dgm:cxn modelId="{8FE04F98-511A-4F0C-879C-F7A099511173}" type="presOf" srcId="{74C0B46F-163F-4D37-B104-51C26B54B631}" destId="{ECFDE5D2-D2F7-4700-9981-A836264F28AA}" srcOrd="0" destOrd="0" presId="urn:microsoft.com/office/officeart/2005/8/layout/hierarchy1"/>
    <dgm:cxn modelId="{7BB9C32C-BA74-40C2-A0EA-66C9A65ACBAB}" type="presOf" srcId="{FBB05DE0-24D3-4C5E-8082-B396D1BF924F}" destId="{82D85E24-DEED-4C58-8475-3E213C8282EE}" srcOrd="0" destOrd="0" presId="urn:microsoft.com/office/officeart/2005/8/layout/hierarchy1"/>
    <dgm:cxn modelId="{B1813B2A-4561-4E80-9B0F-477A4D9FA628}" srcId="{FDED2E23-20DD-438F-8CD0-BF3C867B1DDF}" destId="{74C0B46F-163F-4D37-B104-51C26B54B631}" srcOrd="0" destOrd="0" parTransId="{8A91B4E7-D4B1-494B-A8AF-09C09F40158A}" sibTransId="{6A38B59B-C014-4E1D-941B-B8CD2B448A7D}"/>
    <dgm:cxn modelId="{F746C4FD-5D65-496D-999C-071E11CBEC1F}" type="presOf" srcId="{EBCCCECD-8E9A-47C5-962E-11CC2D2579CE}" destId="{DD4F0498-ED76-4AEF-BAD0-06CFD54404D3}" srcOrd="0" destOrd="0" presId="urn:microsoft.com/office/officeart/2005/8/layout/hierarchy1"/>
    <dgm:cxn modelId="{F4BC071F-BE67-472C-9F0A-92C31FFBE385}" type="presOf" srcId="{FDED2E23-20DD-438F-8CD0-BF3C867B1DDF}" destId="{CC29B502-3010-4D19-AF01-6E0DAB545BB5}" srcOrd="0" destOrd="0" presId="urn:microsoft.com/office/officeart/2005/8/layout/hierarchy1"/>
    <dgm:cxn modelId="{13E39E39-8395-45FE-89C0-D6D018D3F878}" type="presOf" srcId="{A6D1DC39-FA0B-4BBF-BBDA-4865E586D6FB}" destId="{CC05945B-A0D2-4DD8-8D62-6DA4F0756E22}" srcOrd="0" destOrd="0" presId="urn:microsoft.com/office/officeart/2005/8/layout/hierarchy1"/>
    <dgm:cxn modelId="{995CEC6B-7D90-4C38-9349-73F7ED5997A1}" srcId="{057761D4-9FB2-4437-8080-C1622F7DD17F}" destId="{FBB05DE0-24D3-4C5E-8082-B396D1BF924F}" srcOrd="1" destOrd="0" parTransId="{ADA37558-C0C8-4FDB-9757-AFD183F6CC9A}" sibTransId="{346E9226-4C81-48B0-8702-3B257A001F5C}"/>
    <dgm:cxn modelId="{A501BE31-A293-471D-AB2F-B20168982B4D}" type="presOf" srcId="{8A91B4E7-D4B1-494B-A8AF-09C09F40158A}" destId="{C2C753BF-09EB-4FE7-86EE-B914AF9AE8A6}" srcOrd="0" destOrd="0" presId="urn:microsoft.com/office/officeart/2005/8/layout/hierarchy1"/>
    <dgm:cxn modelId="{F1F1C003-AE90-4F5A-AD58-91B6537AF8F5}" type="presOf" srcId="{61214D9C-EBD6-4127-899A-2B393F31E5F6}" destId="{88F8C639-4EB1-4B9A-9988-4B0725F23E5D}" srcOrd="0" destOrd="0" presId="urn:microsoft.com/office/officeart/2005/8/layout/hierarchy1"/>
    <dgm:cxn modelId="{0FDD72B8-61A6-4F84-8F9D-79DB3ADE9997}" type="presOf" srcId="{ADA37558-C0C8-4FDB-9757-AFD183F6CC9A}" destId="{F37646CC-C345-4AD5-800B-B0FC8D8E4DC6}" srcOrd="0" destOrd="0" presId="urn:microsoft.com/office/officeart/2005/8/layout/hierarchy1"/>
    <dgm:cxn modelId="{719ECFFA-29B1-4485-861A-813D0988BC66}" srcId="{A24B378F-B841-4712-939C-37301B4A3974}" destId="{057761D4-9FB2-4437-8080-C1622F7DD17F}" srcOrd="0" destOrd="0" parTransId="{DCB13821-2F50-4133-8BA2-3BFBFC12857F}" sibTransId="{0FBC53AE-D767-4B27-957E-36210561A082}"/>
    <dgm:cxn modelId="{52A6691A-5420-4629-9BD4-0B9ABA3C6180}" type="presOf" srcId="{A24B378F-B841-4712-939C-37301B4A3974}" destId="{00ED94A0-687C-4B89-826A-6CF22C6B0166}" srcOrd="0" destOrd="0" presId="urn:microsoft.com/office/officeart/2005/8/layout/hierarchy1"/>
    <dgm:cxn modelId="{1927DD89-7817-4083-934E-B71405731C3F}" type="presParOf" srcId="{00ED94A0-687C-4B89-826A-6CF22C6B0166}" destId="{D985D780-8E1B-4A69-90BA-FD8CC20ABD61}" srcOrd="0" destOrd="0" presId="urn:microsoft.com/office/officeart/2005/8/layout/hierarchy1"/>
    <dgm:cxn modelId="{76275EC6-C8C8-4323-9F0C-3C0DBDFD3190}" type="presParOf" srcId="{D985D780-8E1B-4A69-90BA-FD8CC20ABD61}" destId="{2C3A678E-66C0-4D92-BDA0-901231B67D35}" srcOrd="0" destOrd="0" presId="urn:microsoft.com/office/officeart/2005/8/layout/hierarchy1"/>
    <dgm:cxn modelId="{86E10DD6-8955-47A0-90CD-18A54AA43A02}" type="presParOf" srcId="{2C3A678E-66C0-4D92-BDA0-901231B67D35}" destId="{877E2F7D-8AF3-4AC9-8922-D557DD03BE82}" srcOrd="0" destOrd="0" presId="urn:microsoft.com/office/officeart/2005/8/layout/hierarchy1"/>
    <dgm:cxn modelId="{2DB10E34-7A66-4042-A5CF-2F1AAA2D0BDC}" type="presParOf" srcId="{2C3A678E-66C0-4D92-BDA0-901231B67D35}" destId="{897A0555-87A3-4EEC-830F-49226B12C705}" srcOrd="1" destOrd="0" presId="urn:microsoft.com/office/officeart/2005/8/layout/hierarchy1"/>
    <dgm:cxn modelId="{D334A684-889A-46F7-A3EC-32AF28878705}" type="presParOf" srcId="{D985D780-8E1B-4A69-90BA-FD8CC20ABD61}" destId="{E7F16271-A5E6-4CBB-B83A-E01C0C1584B5}" srcOrd="1" destOrd="0" presId="urn:microsoft.com/office/officeart/2005/8/layout/hierarchy1"/>
    <dgm:cxn modelId="{24FC2B04-EA92-419C-8DE1-B0CFCEACB8C5}" type="presParOf" srcId="{E7F16271-A5E6-4CBB-B83A-E01C0C1584B5}" destId="{88F8C639-4EB1-4B9A-9988-4B0725F23E5D}" srcOrd="0" destOrd="0" presId="urn:microsoft.com/office/officeart/2005/8/layout/hierarchy1"/>
    <dgm:cxn modelId="{EF8696EF-28C8-49A4-8953-2EDFD2E31ED7}" type="presParOf" srcId="{E7F16271-A5E6-4CBB-B83A-E01C0C1584B5}" destId="{CC3D4991-F91E-41FC-858E-53E8A84604F1}" srcOrd="1" destOrd="0" presId="urn:microsoft.com/office/officeart/2005/8/layout/hierarchy1"/>
    <dgm:cxn modelId="{A11EB219-6EDB-4D40-A840-C0B6F9982CD8}" type="presParOf" srcId="{CC3D4991-F91E-41FC-858E-53E8A84604F1}" destId="{51A39594-1A2E-4E5A-99A4-707116F59CB0}" srcOrd="0" destOrd="0" presId="urn:microsoft.com/office/officeart/2005/8/layout/hierarchy1"/>
    <dgm:cxn modelId="{40C8373B-6B6B-4AEF-B1FE-8596E6412C71}" type="presParOf" srcId="{51A39594-1A2E-4E5A-99A4-707116F59CB0}" destId="{9472704B-4626-4BFA-BB63-582BA920480C}" srcOrd="0" destOrd="0" presId="urn:microsoft.com/office/officeart/2005/8/layout/hierarchy1"/>
    <dgm:cxn modelId="{0EC3A048-8220-4A6A-9276-B83F05BBA487}" type="presParOf" srcId="{51A39594-1A2E-4E5A-99A4-707116F59CB0}" destId="{CC29B502-3010-4D19-AF01-6E0DAB545BB5}" srcOrd="1" destOrd="0" presId="urn:microsoft.com/office/officeart/2005/8/layout/hierarchy1"/>
    <dgm:cxn modelId="{F47A866B-54F7-4A19-B298-F794E0835B61}" type="presParOf" srcId="{CC3D4991-F91E-41FC-858E-53E8A84604F1}" destId="{778E409F-FCF2-45B1-BF24-9F6EBC286D06}" srcOrd="1" destOrd="0" presId="urn:microsoft.com/office/officeart/2005/8/layout/hierarchy1"/>
    <dgm:cxn modelId="{0633B5A5-5CC9-41D2-B70F-D9EB1515DDD2}" type="presParOf" srcId="{778E409F-FCF2-45B1-BF24-9F6EBC286D06}" destId="{C2C753BF-09EB-4FE7-86EE-B914AF9AE8A6}" srcOrd="0" destOrd="0" presId="urn:microsoft.com/office/officeart/2005/8/layout/hierarchy1"/>
    <dgm:cxn modelId="{B0120EE1-AE7A-4EF9-A571-749EAA68DDB8}" type="presParOf" srcId="{778E409F-FCF2-45B1-BF24-9F6EBC286D06}" destId="{0EC594EF-AE31-4977-9D6D-E816A8B21F39}" srcOrd="1" destOrd="0" presId="urn:microsoft.com/office/officeart/2005/8/layout/hierarchy1"/>
    <dgm:cxn modelId="{F0BAA125-519F-48D4-A8E3-EFCA36B7BFAC}" type="presParOf" srcId="{0EC594EF-AE31-4977-9D6D-E816A8B21F39}" destId="{4CD8948D-7B1E-40B9-A769-77204421D838}" srcOrd="0" destOrd="0" presId="urn:microsoft.com/office/officeart/2005/8/layout/hierarchy1"/>
    <dgm:cxn modelId="{44A39458-AB3F-48B0-B335-D24E733AE3C1}" type="presParOf" srcId="{4CD8948D-7B1E-40B9-A769-77204421D838}" destId="{433FE2E7-450B-4636-BED1-84DAF8A3132E}" srcOrd="0" destOrd="0" presId="urn:microsoft.com/office/officeart/2005/8/layout/hierarchy1"/>
    <dgm:cxn modelId="{7D6B735A-C16B-4698-9054-312DF72CAA1B}" type="presParOf" srcId="{4CD8948D-7B1E-40B9-A769-77204421D838}" destId="{ECFDE5D2-D2F7-4700-9981-A836264F28AA}" srcOrd="1" destOrd="0" presId="urn:microsoft.com/office/officeart/2005/8/layout/hierarchy1"/>
    <dgm:cxn modelId="{0CF08B5E-1E89-446C-BA05-07A22E4A51EF}" type="presParOf" srcId="{0EC594EF-AE31-4977-9D6D-E816A8B21F39}" destId="{80035E67-4AC5-494C-97BB-3D1890C32E3D}" srcOrd="1" destOrd="0" presId="urn:microsoft.com/office/officeart/2005/8/layout/hierarchy1"/>
    <dgm:cxn modelId="{4B5D000E-0065-41BC-B891-F253CFCB5E22}" type="presParOf" srcId="{E7F16271-A5E6-4CBB-B83A-E01C0C1584B5}" destId="{F37646CC-C345-4AD5-800B-B0FC8D8E4DC6}" srcOrd="2" destOrd="0" presId="urn:microsoft.com/office/officeart/2005/8/layout/hierarchy1"/>
    <dgm:cxn modelId="{BD8E97BF-9F65-48B8-83D2-CAD7C5D513DE}" type="presParOf" srcId="{E7F16271-A5E6-4CBB-B83A-E01C0C1584B5}" destId="{37100E24-C79D-4426-A9D8-83E9B95398A0}" srcOrd="3" destOrd="0" presId="urn:microsoft.com/office/officeart/2005/8/layout/hierarchy1"/>
    <dgm:cxn modelId="{21D8D9E9-AA8D-47F7-BB3F-BAF521194789}" type="presParOf" srcId="{37100E24-C79D-4426-A9D8-83E9B95398A0}" destId="{CD0314C8-1422-4456-973A-1C64C84DFC29}" srcOrd="0" destOrd="0" presId="urn:microsoft.com/office/officeart/2005/8/layout/hierarchy1"/>
    <dgm:cxn modelId="{45E1FFFB-6BB6-42E6-B97F-0B7D4D5DA7BD}" type="presParOf" srcId="{CD0314C8-1422-4456-973A-1C64C84DFC29}" destId="{E1F0FFD9-04BD-4C03-BABC-CD286C2EC59F}" srcOrd="0" destOrd="0" presId="urn:microsoft.com/office/officeart/2005/8/layout/hierarchy1"/>
    <dgm:cxn modelId="{F1CE03D9-2361-42C9-947B-BCF947158F0C}" type="presParOf" srcId="{CD0314C8-1422-4456-973A-1C64C84DFC29}" destId="{82D85E24-DEED-4C58-8475-3E213C8282EE}" srcOrd="1" destOrd="0" presId="urn:microsoft.com/office/officeart/2005/8/layout/hierarchy1"/>
    <dgm:cxn modelId="{4CD7040F-0EE8-4BF4-9F0C-5752F011D0C7}" type="presParOf" srcId="{37100E24-C79D-4426-A9D8-83E9B95398A0}" destId="{F89B27A5-D1CE-4A38-B280-104801B21D94}" srcOrd="1" destOrd="0" presId="urn:microsoft.com/office/officeart/2005/8/layout/hierarchy1"/>
    <dgm:cxn modelId="{5D2D8BD1-3DF2-4BEB-8CD6-790F43C44FC9}" type="presParOf" srcId="{F89B27A5-D1CE-4A38-B280-104801B21D94}" destId="{CC05945B-A0D2-4DD8-8D62-6DA4F0756E22}" srcOrd="0" destOrd="0" presId="urn:microsoft.com/office/officeart/2005/8/layout/hierarchy1"/>
    <dgm:cxn modelId="{064D2880-AA8F-4D3E-AB9F-DA1A8E740882}" type="presParOf" srcId="{F89B27A5-D1CE-4A38-B280-104801B21D94}" destId="{5FE1DE5C-7B7E-42FE-BFED-4C887996A8AC}" srcOrd="1" destOrd="0" presId="urn:microsoft.com/office/officeart/2005/8/layout/hierarchy1"/>
    <dgm:cxn modelId="{1D73D225-C8F8-4A95-BECE-5804181601A3}" type="presParOf" srcId="{5FE1DE5C-7B7E-42FE-BFED-4C887996A8AC}" destId="{C3044713-E954-4852-A513-58C858988014}" srcOrd="0" destOrd="0" presId="urn:microsoft.com/office/officeart/2005/8/layout/hierarchy1"/>
    <dgm:cxn modelId="{0F3A3A9C-476A-4606-B167-E28EAE057B36}" type="presParOf" srcId="{C3044713-E954-4852-A513-58C858988014}" destId="{CAC75AF2-CBF1-490C-867F-2CC28CB933EE}" srcOrd="0" destOrd="0" presId="urn:microsoft.com/office/officeart/2005/8/layout/hierarchy1"/>
    <dgm:cxn modelId="{E8F3567D-86C5-4675-B827-EB5BA7D4A75F}" type="presParOf" srcId="{C3044713-E954-4852-A513-58C858988014}" destId="{DD4F0498-ED76-4AEF-BAD0-06CFD54404D3}" srcOrd="1" destOrd="0" presId="urn:microsoft.com/office/officeart/2005/8/layout/hierarchy1"/>
    <dgm:cxn modelId="{ED0FF9AD-BE87-40F0-8EBA-6E38B6D6D40B}" type="presParOf" srcId="{5FE1DE5C-7B7E-42FE-BFED-4C887996A8AC}" destId="{CEC1EC45-FE2C-432F-BBD9-6E1378C5CD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5F2422-38C0-40F7-AB99-BFA52D93DABC}"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EC"/>
        </a:p>
      </dgm:t>
    </dgm:pt>
    <dgm:pt modelId="{6C84E1EA-1CD0-487D-9BAE-6260B96C9446}">
      <dgm:prSet phldrT="[Texto]" custT="1"/>
      <dgm:spPr/>
      <dgm:t>
        <a:bodyPr/>
        <a:lstStyle/>
        <a:p>
          <a:pPr algn="l"/>
          <a:r>
            <a:rPr lang="es-MX" sz="1100" b="0" dirty="0">
              <a:solidFill>
                <a:srgbClr val="080808"/>
              </a:solidFill>
              <a:latin typeface="Calibri" panose="020F0502020204030204" pitchFamily="34" charset="0"/>
              <a:cs typeface="Calibri" panose="020F0502020204030204" pitchFamily="34" charset="0"/>
            </a:rPr>
            <a:t>Proporcionar una herramienta que puedan aplicar las entidades financieras en base a los factores críticos y fortalezas observadas en el análisis de las </a:t>
          </a:r>
          <a:r>
            <a:rPr lang="es-MX" sz="1100" b="0" dirty="0" err="1">
              <a:solidFill>
                <a:srgbClr val="080808"/>
              </a:solidFill>
              <a:latin typeface="Calibri" panose="020F0502020204030204" pitchFamily="34" charset="0"/>
              <a:cs typeface="Calibri" panose="020F0502020204030204" pitchFamily="34" charset="0"/>
            </a:rPr>
            <a:t>coac´s</a:t>
          </a:r>
          <a:r>
            <a:rPr lang="es-MX" sz="1100" b="0" dirty="0">
              <a:solidFill>
                <a:srgbClr val="080808"/>
              </a:solidFill>
              <a:latin typeface="Calibri" panose="020F0502020204030204" pitchFamily="34" charset="0"/>
              <a:cs typeface="Calibri" panose="020F0502020204030204" pitchFamily="34" charset="0"/>
            </a:rPr>
            <a:t> para una apropiada toma de decisiones.</a:t>
          </a:r>
          <a:endParaRPr lang="es-EC" sz="1100" b="0" dirty="0">
            <a:solidFill>
              <a:srgbClr val="080808"/>
            </a:solidFill>
            <a:latin typeface="Calibri" panose="020F0502020204030204" pitchFamily="34" charset="0"/>
            <a:cs typeface="Calibri" panose="020F0502020204030204" pitchFamily="34" charset="0"/>
          </a:endParaRPr>
        </a:p>
      </dgm:t>
    </dgm:pt>
    <dgm:pt modelId="{49F94461-9069-47BD-88FA-93CC2A0B77EF}" type="parTrans" cxnId="{67F01510-7DDF-4CBD-88B2-C815D22B7F26}">
      <dgm:prSet/>
      <dgm:spPr/>
      <dgm:t>
        <a:bodyPr/>
        <a:lstStyle/>
        <a:p>
          <a:endParaRPr lang="es-EC" sz="2000" b="0">
            <a:solidFill>
              <a:srgbClr val="080808"/>
            </a:solidFill>
            <a:latin typeface="Calibri" panose="020F0502020204030204" pitchFamily="34" charset="0"/>
            <a:cs typeface="Calibri" panose="020F0502020204030204" pitchFamily="34" charset="0"/>
          </a:endParaRPr>
        </a:p>
      </dgm:t>
    </dgm:pt>
    <dgm:pt modelId="{1F16B168-9253-4BCF-9D2D-B8165CE71E75}" type="sibTrans" cxnId="{67F01510-7DDF-4CBD-88B2-C815D22B7F26}">
      <dgm:prSet/>
      <dgm:spPr/>
      <dgm:t>
        <a:bodyPr/>
        <a:lstStyle/>
        <a:p>
          <a:endParaRPr lang="es-EC" sz="2000" b="0">
            <a:solidFill>
              <a:srgbClr val="080808"/>
            </a:solidFill>
            <a:latin typeface="Calibri" panose="020F0502020204030204" pitchFamily="34" charset="0"/>
            <a:cs typeface="Calibri" panose="020F0502020204030204" pitchFamily="34" charset="0"/>
          </a:endParaRPr>
        </a:p>
      </dgm:t>
    </dgm:pt>
    <dgm:pt modelId="{CCDA5940-C673-41EC-BF47-20A8AB89AE4C}">
      <dgm:prSet phldrT="[Texto]" custT="1"/>
      <dgm:spPr/>
      <dgm:t>
        <a:bodyPr/>
        <a:lstStyle/>
        <a:p>
          <a:pPr algn="l"/>
          <a:r>
            <a:rPr lang="es-MX" sz="1100" b="0" dirty="0">
              <a:solidFill>
                <a:srgbClr val="080808"/>
              </a:solidFill>
              <a:latin typeface="Calibri" panose="020F0502020204030204" pitchFamily="34" charset="0"/>
              <a:cs typeface="Calibri" panose="020F0502020204030204" pitchFamily="34" charset="0"/>
            </a:rPr>
            <a:t>Identificar los eventos de riesgo producto de las debilidades encontradas en el análisis financiero realizado mediante el sistema de monitoreo PERLAS.</a:t>
          </a:r>
          <a:endParaRPr lang="es-EC" sz="1100" b="0" dirty="0">
            <a:solidFill>
              <a:srgbClr val="080808"/>
            </a:solidFill>
            <a:latin typeface="Calibri" panose="020F0502020204030204" pitchFamily="34" charset="0"/>
            <a:cs typeface="Calibri" panose="020F0502020204030204" pitchFamily="34" charset="0"/>
          </a:endParaRPr>
        </a:p>
      </dgm:t>
    </dgm:pt>
    <dgm:pt modelId="{FD0F6ED2-463D-4DDE-9979-36C54D0B6FD8}" type="parTrans" cxnId="{E8E6EBDF-4B22-4468-925A-0972B755D770}">
      <dgm:prSet custT="1"/>
      <dgm:spPr/>
      <dgm:t>
        <a:bodyPr/>
        <a:lstStyle/>
        <a:p>
          <a:endParaRPr lang="es-EC" sz="700" b="0">
            <a:solidFill>
              <a:srgbClr val="080808"/>
            </a:solidFill>
            <a:latin typeface="Calibri" panose="020F0502020204030204" pitchFamily="34" charset="0"/>
            <a:cs typeface="Calibri" panose="020F0502020204030204" pitchFamily="34" charset="0"/>
          </a:endParaRPr>
        </a:p>
      </dgm:t>
    </dgm:pt>
    <dgm:pt modelId="{EB022388-245F-4544-9982-352DE5F2BD8D}" type="sibTrans" cxnId="{E8E6EBDF-4B22-4468-925A-0972B755D770}">
      <dgm:prSet/>
      <dgm:spPr/>
      <dgm:t>
        <a:bodyPr/>
        <a:lstStyle/>
        <a:p>
          <a:endParaRPr lang="es-EC" sz="2000" b="0">
            <a:solidFill>
              <a:srgbClr val="080808"/>
            </a:solidFill>
            <a:latin typeface="Calibri" panose="020F0502020204030204" pitchFamily="34" charset="0"/>
            <a:cs typeface="Calibri" panose="020F0502020204030204" pitchFamily="34" charset="0"/>
          </a:endParaRPr>
        </a:p>
      </dgm:t>
    </dgm:pt>
    <dgm:pt modelId="{737741F0-9D4C-482B-B634-22163AC765D4}">
      <dgm:prSet phldrT="[Texto]" custT="1"/>
      <dgm:spPr/>
      <dgm:t>
        <a:bodyPr/>
        <a:lstStyle/>
        <a:p>
          <a:pPr algn="l"/>
          <a:r>
            <a:rPr lang="es-MX" sz="1100" b="0" dirty="0">
              <a:solidFill>
                <a:srgbClr val="080808"/>
              </a:solidFill>
              <a:latin typeface="Calibri" panose="020F0502020204030204" pitchFamily="34" charset="0"/>
              <a:cs typeface="Calibri" panose="020F0502020204030204" pitchFamily="34" charset="0"/>
            </a:rPr>
            <a:t>Desarrollar estrategias que permitan otorgar soluciones precisas y significativas ante las deficiencias institucionales de manera ágil y oportuna identificando las posibles causas que permitan corregir los problemas </a:t>
          </a:r>
          <a:r>
            <a:rPr lang="es-EC" sz="1100" b="0" dirty="0">
              <a:solidFill>
                <a:srgbClr val="080808"/>
              </a:solidFill>
              <a:latin typeface="Calibri" panose="020F0502020204030204" pitchFamily="34" charset="0"/>
              <a:cs typeface="Calibri" panose="020F0502020204030204" pitchFamily="34" charset="0"/>
            </a:rPr>
            <a:t>acertadamente.</a:t>
          </a:r>
        </a:p>
      </dgm:t>
    </dgm:pt>
    <dgm:pt modelId="{8652F70F-5A8A-4739-91B2-174456DA2E15}" type="parTrans" cxnId="{90F49EBD-480D-4BBC-AC07-D0CCFFE84EBB}">
      <dgm:prSet custT="1"/>
      <dgm:spPr/>
      <dgm:t>
        <a:bodyPr/>
        <a:lstStyle/>
        <a:p>
          <a:endParaRPr lang="es-EC" sz="600" b="0">
            <a:solidFill>
              <a:srgbClr val="080808"/>
            </a:solidFill>
            <a:latin typeface="Calibri" panose="020F0502020204030204" pitchFamily="34" charset="0"/>
            <a:cs typeface="Calibri" panose="020F0502020204030204" pitchFamily="34" charset="0"/>
          </a:endParaRPr>
        </a:p>
      </dgm:t>
    </dgm:pt>
    <dgm:pt modelId="{F1EC8F4B-B73D-4FAF-A0F2-1FE3AF5ACF81}" type="sibTrans" cxnId="{90F49EBD-480D-4BBC-AC07-D0CCFFE84EBB}">
      <dgm:prSet/>
      <dgm:spPr/>
      <dgm:t>
        <a:bodyPr/>
        <a:lstStyle/>
        <a:p>
          <a:endParaRPr lang="es-EC" sz="2000" b="0">
            <a:solidFill>
              <a:srgbClr val="080808"/>
            </a:solidFill>
            <a:latin typeface="Calibri" panose="020F0502020204030204" pitchFamily="34" charset="0"/>
            <a:cs typeface="Calibri" panose="020F0502020204030204" pitchFamily="34" charset="0"/>
          </a:endParaRPr>
        </a:p>
      </dgm:t>
    </dgm:pt>
    <dgm:pt modelId="{4DDB99D5-414C-4B64-A6F4-AA60BBFC243B}">
      <dgm:prSet phldrT="[Texto]" custT="1"/>
      <dgm:spPr/>
      <dgm:t>
        <a:bodyPr/>
        <a:lstStyle/>
        <a:p>
          <a:pPr algn="l"/>
          <a:r>
            <a:rPr lang="es-MX" sz="1100" b="0" dirty="0">
              <a:solidFill>
                <a:srgbClr val="080808"/>
              </a:solidFill>
              <a:latin typeface="Calibri" panose="020F0502020204030204" pitchFamily="34" charset="0"/>
              <a:cs typeface="Calibri" panose="020F0502020204030204" pitchFamily="34" charset="0"/>
            </a:rPr>
            <a:t>Establecer los beneficios al implementar un modelo eficiente de evaluación financiera tomando en cuenta los factores críticos que promueva a futuro una acción más controlada.</a:t>
          </a:r>
          <a:endParaRPr lang="es-EC" sz="1100" b="0" dirty="0">
            <a:solidFill>
              <a:srgbClr val="080808"/>
            </a:solidFill>
            <a:latin typeface="Calibri" panose="020F0502020204030204" pitchFamily="34" charset="0"/>
            <a:cs typeface="Calibri" panose="020F0502020204030204" pitchFamily="34" charset="0"/>
          </a:endParaRPr>
        </a:p>
      </dgm:t>
    </dgm:pt>
    <dgm:pt modelId="{E010269E-F146-4510-97B8-F0AAE12A2EAE}" type="parTrans" cxnId="{8CF825C9-5FCC-48F8-B5C7-983877F368E8}">
      <dgm:prSet custT="1"/>
      <dgm:spPr/>
      <dgm:t>
        <a:bodyPr/>
        <a:lstStyle/>
        <a:p>
          <a:endParaRPr lang="es-EC" sz="700" b="0">
            <a:solidFill>
              <a:srgbClr val="080808"/>
            </a:solidFill>
            <a:latin typeface="Calibri" panose="020F0502020204030204" pitchFamily="34" charset="0"/>
            <a:cs typeface="Calibri" panose="020F0502020204030204" pitchFamily="34" charset="0"/>
          </a:endParaRPr>
        </a:p>
      </dgm:t>
    </dgm:pt>
    <dgm:pt modelId="{BA966A94-19B6-4375-9715-5DCC5E64DEE6}" type="sibTrans" cxnId="{8CF825C9-5FCC-48F8-B5C7-983877F368E8}">
      <dgm:prSet/>
      <dgm:spPr/>
      <dgm:t>
        <a:bodyPr/>
        <a:lstStyle/>
        <a:p>
          <a:endParaRPr lang="es-EC" sz="2000" b="0">
            <a:solidFill>
              <a:srgbClr val="080808"/>
            </a:solidFill>
            <a:latin typeface="Calibri" panose="020F0502020204030204" pitchFamily="34" charset="0"/>
            <a:cs typeface="Calibri" panose="020F0502020204030204" pitchFamily="34" charset="0"/>
          </a:endParaRPr>
        </a:p>
      </dgm:t>
    </dgm:pt>
    <dgm:pt modelId="{4889EAAF-5FA3-450C-9486-21E25A4E5A33}" type="pres">
      <dgm:prSet presAssocID="{BF5F2422-38C0-40F7-AB99-BFA52D93DABC}" presName="diagram" presStyleCnt="0">
        <dgm:presLayoutVars>
          <dgm:chPref val="1"/>
          <dgm:dir/>
          <dgm:animOne val="branch"/>
          <dgm:animLvl val="lvl"/>
          <dgm:resizeHandles val="exact"/>
        </dgm:presLayoutVars>
      </dgm:prSet>
      <dgm:spPr/>
      <dgm:t>
        <a:bodyPr/>
        <a:lstStyle/>
        <a:p>
          <a:endParaRPr lang="es-ES"/>
        </a:p>
      </dgm:t>
    </dgm:pt>
    <dgm:pt modelId="{551B7974-75E6-459C-A343-2F966924925B}" type="pres">
      <dgm:prSet presAssocID="{6C84E1EA-1CD0-487D-9BAE-6260B96C9446}" presName="root1" presStyleCnt="0"/>
      <dgm:spPr/>
    </dgm:pt>
    <dgm:pt modelId="{2B113B86-A0A9-4F60-9BC6-FA4A689475F2}" type="pres">
      <dgm:prSet presAssocID="{6C84E1EA-1CD0-487D-9BAE-6260B96C9446}" presName="LevelOneTextNode" presStyleLbl="node0" presStyleIdx="0" presStyleCnt="1" custScaleY="107789">
        <dgm:presLayoutVars>
          <dgm:chPref val="3"/>
        </dgm:presLayoutVars>
      </dgm:prSet>
      <dgm:spPr/>
      <dgm:t>
        <a:bodyPr/>
        <a:lstStyle/>
        <a:p>
          <a:endParaRPr lang="es-ES"/>
        </a:p>
      </dgm:t>
    </dgm:pt>
    <dgm:pt modelId="{48A4EDA1-6001-4F93-AB8B-CB975B0759DE}" type="pres">
      <dgm:prSet presAssocID="{6C84E1EA-1CD0-487D-9BAE-6260B96C9446}" presName="level2hierChild" presStyleCnt="0"/>
      <dgm:spPr/>
    </dgm:pt>
    <dgm:pt modelId="{C6B7135E-BF3B-46CF-94C9-D5A5BC99724A}" type="pres">
      <dgm:prSet presAssocID="{FD0F6ED2-463D-4DDE-9979-36C54D0B6FD8}" presName="conn2-1" presStyleLbl="parChTrans1D2" presStyleIdx="0" presStyleCnt="3"/>
      <dgm:spPr/>
      <dgm:t>
        <a:bodyPr/>
        <a:lstStyle/>
        <a:p>
          <a:endParaRPr lang="es-ES"/>
        </a:p>
      </dgm:t>
    </dgm:pt>
    <dgm:pt modelId="{01789CD3-C1C1-4C7F-8140-B362E2439105}" type="pres">
      <dgm:prSet presAssocID="{FD0F6ED2-463D-4DDE-9979-36C54D0B6FD8}" presName="connTx" presStyleLbl="parChTrans1D2" presStyleIdx="0" presStyleCnt="3"/>
      <dgm:spPr/>
      <dgm:t>
        <a:bodyPr/>
        <a:lstStyle/>
        <a:p>
          <a:endParaRPr lang="es-ES"/>
        </a:p>
      </dgm:t>
    </dgm:pt>
    <dgm:pt modelId="{15004B70-515E-4C35-BDEE-E748FD58A50A}" type="pres">
      <dgm:prSet presAssocID="{CCDA5940-C673-41EC-BF47-20A8AB89AE4C}" presName="root2" presStyleCnt="0"/>
      <dgm:spPr/>
    </dgm:pt>
    <dgm:pt modelId="{370F82A3-26D1-490E-A529-714B77E0C767}" type="pres">
      <dgm:prSet presAssocID="{CCDA5940-C673-41EC-BF47-20A8AB89AE4C}" presName="LevelTwoTextNode" presStyleLbl="node2" presStyleIdx="0" presStyleCnt="3">
        <dgm:presLayoutVars>
          <dgm:chPref val="3"/>
        </dgm:presLayoutVars>
      </dgm:prSet>
      <dgm:spPr/>
      <dgm:t>
        <a:bodyPr/>
        <a:lstStyle/>
        <a:p>
          <a:endParaRPr lang="es-ES"/>
        </a:p>
      </dgm:t>
    </dgm:pt>
    <dgm:pt modelId="{F4A05D0D-E12F-476F-A9C6-969724874445}" type="pres">
      <dgm:prSet presAssocID="{CCDA5940-C673-41EC-BF47-20A8AB89AE4C}" presName="level3hierChild" presStyleCnt="0"/>
      <dgm:spPr/>
    </dgm:pt>
    <dgm:pt modelId="{8BC4A4F0-FF25-4A86-9947-F06C520DBA5E}" type="pres">
      <dgm:prSet presAssocID="{8652F70F-5A8A-4739-91B2-174456DA2E15}" presName="conn2-1" presStyleLbl="parChTrans1D2" presStyleIdx="1" presStyleCnt="3"/>
      <dgm:spPr/>
      <dgm:t>
        <a:bodyPr/>
        <a:lstStyle/>
        <a:p>
          <a:endParaRPr lang="es-ES"/>
        </a:p>
      </dgm:t>
    </dgm:pt>
    <dgm:pt modelId="{3F0AACF3-DD5D-4400-9985-FE0E5B939BB1}" type="pres">
      <dgm:prSet presAssocID="{8652F70F-5A8A-4739-91B2-174456DA2E15}" presName="connTx" presStyleLbl="parChTrans1D2" presStyleIdx="1" presStyleCnt="3"/>
      <dgm:spPr/>
      <dgm:t>
        <a:bodyPr/>
        <a:lstStyle/>
        <a:p>
          <a:endParaRPr lang="es-ES"/>
        </a:p>
      </dgm:t>
    </dgm:pt>
    <dgm:pt modelId="{82203E79-BFCC-400E-966A-5EA0565BA742}" type="pres">
      <dgm:prSet presAssocID="{737741F0-9D4C-482B-B634-22163AC765D4}" presName="root2" presStyleCnt="0"/>
      <dgm:spPr/>
    </dgm:pt>
    <dgm:pt modelId="{9FDAAAE3-C3D5-4AA1-A218-8237BBDF6966}" type="pres">
      <dgm:prSet presAssocID="{737741F0-9D4C-482B-B634-22163AC765D4}" presName="LevelTwoTextNode" presStyleLbl="node2" presStyleIdx="1" presStyleCnt="3">
        <dgm:presLayoutVars>
          <dgm:chPref val="3"/>
        </dgm:presLayoutVars>
      </dgm:prSet>
      <dgm:spPr/>
      <dgm:t>
        <a:bodyPr/>
        <a:lstStyle/>
        <a:p>
          <a:endParaRPr lang="es-ES"/>
        </a:p>
      </dgm:t>
    </dgm:pt>
    <dgm:pt modelId="{4103C88B-2528-42D1-8F0E-38D228C62107}" type="pres">
      <dgm:prSet presAssocID="{737741F0-9D4C-482B-B634-22163AC765D4}" presName="level3hierChild" presStyleCnt="0"/>
      <dgm:spPr/>
    </dgm:pt>
    <dgm:pt modelId="{0B25547E-E092-4160-BB0B-9BAC705084A3}" type="pres">
      <dgm:prSet presAssocID="{E010269E-F146-4510-97B8-F0AAE12A2EAE}" presName="conn2-1" presStyleLbl="parChTrans1D2" presStyleIdx="2" presStyleCnt="3"/>
      <dgm:spPr/>
      <dgm:t>
        <a:bodyPr/>
        <a:lstStyle/>
        <a:p>
          <a:endParaRPr lang="es-ES"/>
        </a:p>
      </dgm:t>
    </dgm:pt>
    <dgm:pt modelId="{E6D3D76E-D2DB-4C1E-B56A-5FB459D1F542}" type="pres">
      <dgm:prSet presAssocID="{E010269E-F146-4510-97B8-F0AAE12A2EAE}" presName="connTx" presStyleLbl="parChTrans1D2" presStyleIdx="2" presStyleCnt="3"/>
      <dgm:spPr/>
      <dgm:t>
        <a:bodyPr/>
        <a:lstStyle/>
        <a:p>
          <a:endParaRPr lang="es-ES"/>
        </a:p>
      </dgm:t>
    </dgm:pt>
    <dgm:pt modelId="{8DEF1580-8504-47ED-B560-56A42E101E31}" type="pres">
      <dgm:prSet presAssocID="{4DDB99D5-414C-4B64-A6F4-AA60BBFC243B}" presName="root2" presStyleCnt="0"/>
      <dgm:spPr/>
    </dgm:pt>
    <dgm:pt modelId="{4E810552-4E03-41E5-AA6D-6C512A7D673F}" type="pres">
      <dgm:prSet presAssocID="{4DDB99D5-414C-4B64-A6F4-AA60BBFC243B}" presName="LevelTwoTextNode" presStyleLbl="node2" presStyleIdx="2" presStyleCnt="3">
        <dgm:presLayoutVars>
          <dgm:chPref val="3"/>
        </dgm:presLayoutVars>
      </dgm:prSet>
      <dgm:spPr/>
      <dgm:t>
        <a:bodyPr/>
        <a:lstStyle/>
        <a:p>
          <a:endParaRPr lang="es-ES"/>
        </a:p>
      </dgm:t>
    </dgm:pt>
    <dgm:pt modelId="{15E4F756-66BF-4BE1-86A3-83A25FF3156C}" type="pres">
      <dgm:prSet presAssocID="{4DDB99D5-414C-4B64-A6F4-AA60BBFC243B}" presName="level3hierChild" presStyleCnt="0"/>
      <dgm:spPr/>
    </dgm:pt>
  </dgm:ptLst>
  <dgm:cxnLst>
    <dgm:cxn modelId="{C869A359-8E25-4A8A-8F28-CFA9317CF320}" type="presOf" srcId="{8652F70F-5A8A-4739-91B2-174456DA2E15}" destId="{8BC4A4F0-FF25-4A86-9947-F06C520DBA5E}" srcOrd="0" destOrd="0" presId="urn:microsoft.com/office/officeart/2005/8/layout/hierarchy2"/>
    <dgm:cxn modelId="{DEFC97E4-06D0-4EA3-A577-02491283EF8E}" type="presOf" srcId="{8652F70F-5A8A-4739-91B2-174456DA2E15}" destId="{3F0AACF3-DD5D-4400-9985-FE0E5B939BB1}" srcOrd="1" destOrd="0" presId="urn:microsoft.com/office/officeart/2005/8/layout/hierarchy2"/>
    <dgm:cxn modelId="{E8E6EBDF-4B22-4468-925A-0972B755D770}" srcId="{6C84E1EA-1CD0-487D-9BAE-6260B96C9446}" destId="{CCDA5940-C673-41EC-BF47-20A8AB89AE4C}" srcOrd="0" destOrd="0" parTransId="{FD0F6ED2-463D-4DDE-9979-36C54D0B6FD8}" sibTransId="{EB022388-245F-4544-9982-352DE5F2BD8D}"/>
    <dgm:cxn modelId="{67F01510-7DDF-4CBD-88B2-C815D22B7F26}" srcId="{BF5F2422-38C0-40F7-AB99-BFA52D93DABC}" destId="{6C84E1EA-1CD0-487D-9BAE-6260B96C9446}" srcOrd="0" destOrd="0" parTransId="{49F94461-9069-47BD-88FA-93CC2A0B77EF}" sibTransId="{1F16B168-9253-4BCF-9D2D-B8165CE71E75}"/>
    <dgm:cxn modelId="{F195D59A-374E-4C88-AB4D-E204C4B9ACCC}" type="presOf" srcId="{4DDB99D5-414C-4B64-A6F4-AA60BBFC243B}" destId="{4E810552-4E03-41E5-AA6D-6C512A7D673F}" srcOrd="0" destOrd="0" presId="urn:microsoft.com/office/officeart/2005/8/layout/hierarchy2"/>
    <dgm:cxn modelId="{4FC45358-0044-4CE9-9C24-D92C5A242DF8}" type="presOf" srcId="{E010269E-F146-4510-97B8-F0AAE12A2EAE}" destId="{E6D3D76E-D2DB-4C1E-B56A-5FB459D1F542}" srcOrd="1" destOrd="0" presId="urn:microsoft.com/office/officeart/2005/8/layout/hierarchy2"/>
    <dgm:cxn modelId="{83FBC82E-5EE8-4C11-8A99-8A73AFBC970B}" type="presOf" srcId="{737741F0-9D4C-482B-B634-22163AC765D4}" destId="{9FDAAAE3-C3D5-4AA1-A218-8237BBDF6966}" srcOrd="0" destOrd="0" presId="urn:microsoft.com/office/officeart/2005/8/layout/hierarchy2"/>
    <dgm:cxn modelId="{60654CF8-FAA0-41D6-98A2-B869D20CE49C}" type="presOf" srcId="{FD0F6ED2-463D-4DDE-9979-36C54D0B6FD8}" destId="{01789CD3-C1C1-4C7F-8140-B362E2439105}" srcOrd="1" destOrd="0" presId="urn:microsoft.com/office/officeart/2005/8/layout/hierarchy2"/>
    <dgm:cxn modelId="{1BDCB97F-723F-492B-A5BF-53BA7187F364}" type="presOf" srcId="{6C84E1EA-1CD0-487D-9BAE-6260B96C9446}" destId="{2B113B86-A0A9-4F60-9BC6-FA4A689475F2}" srcOrd="0" destOrd="0" presId="urn:microsoft.com/office/officeart/2005/8/layout/hierarchy2"/>
    <dgm:cxn modelId="{28FD9092-67ED-4CB0-A9F4-57D3EAEA12AD}" type="presOf" srcId="{BF5F2422-38C0-40F7-AB99-BFA52D93DABC}" destId="{4889EAAF-5FA3-450C-9486-21E25A4E5A33}" srcOrd="0" destOrd="0" presId="urn:microsoft.com/office/officeart/2005/8/layout/hierarchy2"/>
    <dgm:cxn modelId="{1D7A8A0C-2362-4D19-A6F9-4E66BF10B0E1}" type="presOf" srcId="{FD0F6ED2-463D-4DDE-9979-36C54D0B6FD8}" destId="{C6B7135E-BF3B-46CF-94C9-D5A5BC99724A}" srcOrd="0" destOrd="0" presId="urn:microsoft.com/office/officeart/2005/8/layout/hierarchy2"/>
    <dgm:cxn modelId="{5D86AE7A-B114-4C9E-A37E-6B0422B377C7}" type="presOf" srcId="{E010269E-F146-4510-97B8-F0AAE12A2EAE}" destId="{0B25547E-E092-4160-BB0B-9BAC705084A3}" srcOrd="0" destOrd="0" presId="urn:microsoft.com/office/officeart/2005/8/layout/hierarchy2"/>
    <dgm:cxn modelId="{90F49EBD-480D-4BBC-AC07-D0CCFFE84EBB}" srcId="{6C84E1EA-1CD0-487D-9BAE-6260B96C9446}" destId="{737741F0-9D4C-482B-B634-22163AC765D4}" srcOrd="1" destOrd="0" parTransId="{8652F70F-5A8A-4739-91B2-174456DA2E15}" sibTransId="{F1EC8F4B-B73D-4FAF-A0F2-1FE3AF5ACF81}"/>
    <dgm:cxn modelId="{717B273B-F7A8-479C-ADA1-7B2AE961635C}" type="presOf" srcId="{CCDA5940-C673-41EC-BF47-20A8AB89AE4C}" destId="{370F82A3-26D1-490E-A529-714B77E0C767}" srcOrd="0" destOrd="0" presId="urn:microsoft.com/office/officeart/2005/8/layout/hierarchy2"/>
    <dgm:cxn modelId="{8CF825C9-5FCC-48F8-B5C7-983877F368E8}" srcId="{6C84E1EA-1CD0-487D-9BAE-6260B96C9446}" destId="{4DDB99D5-414C-4B64-A6F4-AA60BBFC243B}" srcOrd="2" destOrd="0" parTransId="{E010269E-F146-4510-97B8-F0AAE12A2EAE}" sibTransId="{BA966A94-19B6-4375-9715-5DCC5E64DEE6}"/>
    <dgm:cxn modelId="{5265D7D9-5883-46EF-B3F2-8445E74398B8}" type="presParOf" srcId="{4889EAAF-5FA3-450C-9486-21E25A4E5A33}" destId="{551B7974-75E6-459C-A343-2F966924925B}" srcOrd="0" destOrd="0" presId="urn:microsoft.com/office/officeart/2005/8/layout/hierarchy2"/>
    <dgm:cxn modelId="{1E4CF360-BF88-4131-BC18-41E888EBCC82}" type="presParOf" srcId="{551B7974-75E6-459C-A343-2F966924925B}" destId="{2B113B86-A0A9-4F60-9BC6-FA4A689475F2}" srcOrd="0" destOrd="0" presId="urn:microsoft.com/office/officeart/2005/8/layout/hierarchy2"/>
    <dgm:cxn modelId="{9A00A62B-E2AC-40BD-A186-7F07BFDDF171}" type="presParOf" srcId="{551B7974-75E6-459C-A343-2F966924925B}" destId="{48A4EDA1-6001-4F93-AB8B-CB975B0759DE}" srcOrd="1" destOrd="0" presId="urn:microsoft.com/office/officeart/2005/8/layout/hierarchy2"/>
    <dgm:cxn modelId="{73F7B8C2-AEE2-4D56-A93D-CCA7657191A4}" type="presParOf" srcId="{48A4EDA1-6001-4F93-AB8B-CB975B0759DE}" destId="{C6B7135E-BF3B-46CF-94C9-D5A5BC99724A}" srcOrd="0" destOrd="0" presId="urn:microsoft.com/office/officeart/2005/8/layout/hierarchy2"/>
    <dgm:cxn modelId="{39BF81C6-2C1A-439D-8A05-D7ED1A1706D9}" type="presParOf" srcId="{C6B7135E-BF3B-46CF-94C9-D5A5BC99724A}" destId="{01789CD3-C1C1-4C7F-8140-B362E2439105}" srcOrd="0" destOrd="0" presId="urn:microsoft.com/office/officeart/2005/8/layout/hierarchy2"/>
    <dgm:cxn modelId="{1F87617C-7567-47FE-A809-6275986C9028}" type="presParOf" srcId="{48A4EDA1-6001-4F93-AB8B-CB975B0759DE}" destId="{15004B70-515E-4C35-BDEE-E748FD58A50A}" srcOrd="1" destOrd="0" presId="urn:microsoft.com/office/officeart/2005/8/layout/hierarchy2"/>
    <dgm:cxn modelId="{5E61DC71-340F-401C-8D7F-613C55114CFE}" type="presParOf" srcId="{15004B70-515E-4C35-BDEE-E748FD58A50A}" destId="{370F82A3-26D1-490E-A529-714B77E0C767}" srcOrd="0" destOrd="0" presId="urn:microsoft.com/office/officeart/2005/8/layout/hierarchy2"/>
    <dgm:cxn modelId="{694235B8-B727-4017-A367-A677189674E9}" type="presParOf" srcId="{15004B70-515E-4C35-BDEE-E748FD58A50A}" destId="{F4A05D0D-E12F-476F-A9C6-969724874445}" srcOrd="1" destOrd="0" presId="urn:microsoft.com/office/officeart/2005/8/layout/hierarchy2"/>
    <dgm:cxn modelId="{83A85A13-2442-481F-A591-51E786B24DDC}" type="presParOf" srcId="{48A4EDA1-6001-4F93-AB8B-CB975B0759DE}" destId="{8BC4A4F0-FF25-4A86-9947-F06C520DBA5E}" srcOrd="2" destOrd="0" presId="urn:microsoft.com/office/officeart/2005/8/layout/hierarchy2"/>
    <dgm:cxn modelId="{1A2AB0AF-8030-4ED0-A41A-E98C3B194EF8}" type="presParOf" srcId="{8BC4A4F0-FF25-4A86-9947-F06C520DBA5E}" destId="{3F0AACF3-DD5D-4400-9985-FE0E5B939BB1}" srcOrd="0" destOrd="0" presId="urn:microsoft.com/office/officeart/2005/8/layout/hierarchy2"/>
    <dgm:cxn modelId="{F2894CE2-7A80-482D-9E1E-8B1EF941198D}" type="presParOf" srcId="{48A4EDA1-6001-4F93-AB8B-CB975B0759DE}" destId="{82203E79-BFCC-400E-966A-5EA0565BA742}" srcOrd="3" destOrd="0" presId="urn:microsoft.com/office/officeart/2005/8/layout/hierarchy2"/>
    <dgm:cxn modelId="{2CE01AAE-430A-4304-A85F-6EC4838C8925}" type="presParOf" srcId="{82203E79-BFCC-400E-966A-5EA0565BA742}" destId="{9FDAAAE3-C3D5-4AA1-A218-8237BBDF6966}" srcOrd="0" destOrd="0" presId="urn:microsoft.com/office/officeart/2005/8/layout/hierarchy2"/>
    <dgm:cxn modelId="{55A3B116-FB73-4AB8-9D38-E7FEE08B0F8C}" type="presParOf" srcId="{82203E79-BFCC-400E-966A-5EA0565BA742}" destId="{4103C88B-2528-42D1-8F0E-38D228C62107}" srcOrd="1" destOrd="0" presId="urn:microsoft.com/office/officeart/2005/8/layout/hierarchy2"/>
    <dgm:cxn modelId="{8B2E1D6D-55A1-4987-BD0A-C08F742CE3E9}" type="presParOf" srcId="{48A4EDA1-6001-4F93-AB8B-CB975B0759DE}" destId="{0B25547E-E092-4160-BB0B-9BAC705084A3}" srcOrd="4" destOrd="0" presId="urn:microsoft.com/office/officeart/2005/8/layout/hierarchy2"/>
    <dgm:cxn modelId="{CBA3FA55-1161-4F8A-BDD1-831EB29C5BE8}" type="presParOf" srcId="{0B25547E-E092-4160-BB0B-9BAC705084A3}" destId="{E6D3D76E-D2DB-4C1E-B56A-5FB459D1F542}" srcOrd="0" destOrd="0" presId="urn:microsoft.com/office/officeart/2005/8/layout/hierarchy2"/>
    <dgm:cxn modelId="{1BF7618C-FCA2-4FFE-B782-687BC05D52D0}" type="presParOf" srcId="{48A4EDA1-6001-4F93-AB8B-CB975B0759DE}" destId="{8DEF1580-8504-47ED-B560-56A42E101E31}" srcOrd="5" destOrd="0" presId="urn:microsoft.com/office/officeart/2005/8/layout/hierarchy2"/>
    <dgm:cxn modelId="{3ED07507-411A-4802-A0D9-4CF1DD672D6A}" type="presParOf" srcId="{8DEF1580-8504-47ED-B560-56A42E101E31}" destId="{4E810552-4E03-41E5-AA6D-6C512A7D673F}" srcOrd="0" destOrd="0" presId="urn:microsoft.com/office/officeart/2005/8/layout/hierarchy2"/>
    <dgm:cxn modelId="{5652387E-BF0D-43B7-8BCF-6BF7F9734B53}" type="presParOf" srcId="{8DEF1580-8504-47ED-B560-56A42E101E31}" destId="{15E4F756-66BF-4BE1-86A3-83A25FF315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AFADB2-33CB-49E5-A122-BCF6E3CEC7A8}"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s-EC"/>
        </a:p>
      </dgm:t>
    </dgm:pt>
    <dgm:pt modelId="{0525AF03-456D-4488-BB23-682258E68056}">
      <dgm:prSet phldrT="[Texto]">
        <dgm:style>
          <a:lnRef idx="2">
            <a:schemeClr val="accent6"/>
          </a:lnRef>
          <a:fillRef idx="1">
            <a:schemeClr val="lt1"/>
          </a:fillRef>
          <a:effectRef idx="0">
            <a:schemeClr val="accent6"/>
          </a:effectRef>
          <a:fontRef idx="minor">
            <a:schemeClr val="dk1"/>
          </a:fontRef>
        </dgm:style>
      </dgm:prSet>
      <dgm:spPr/>
      <dgm:t>
        <a:bodyPr/>
        <a:lstStyle/>
        <a:p>
          <a:r>
            <a:rPr lang="es-EC" dirty="0">
              <a:solidFill>
                <a:srgbClr val="080808"/>
              </a:solidFill>
            </a:rPr>
            <a:t>ALCANCE</a:t>
          </a:r>
        </a:p>
      </dgm:t>
    </dgm:pt>
    <dgm:pt modelId="{198259DE-5617-428E-AB9E-E9EDA0A6EE43}" type="parTrans" cxnId="{9B44CA52-85F9-41EC-A566-EF06EC3BC599}">
      <dgm:prSet/>
      <dgm:spPr/>
      <dgm:t>
        <a:bodyPr/>
        <a:lstStyle/>
        <a:p>
          <a:endParaRPr lang="es-EC">
            <a:solidFill>
              <a:srgbClr val="080808"/>
            </a:solidFill>
          </a:endParaRPr>
        </a:p>
      </dgm:t>
    </dgm:pt>
    <dgm:pt modelId="{94EB4AA2-084E-476F-AE1A-4297627F960E}" type="sibTrans" cxnId="{9B44CA52-85F9-41EC-A566-EF06EC3BC599}">
      <dgm:prSet/>
      <dgm:spPr/>
      <dgm:t>
        <a:bodyPr/>
        <a:lstStyle/>
        <a:p>
          <a:endParaRPr lang="es-EC">
            <a:solidFill>
              <a:srgbClr val="080808"/>
            </a:solidFill>
          </a:endParaRPr>
        </a:p>
      </dgm:t>
    </dgm:pt>
    <dgm:pt modelId="{0BF31BBC-A51C-40E2-97DF-2143D6593956}">
      <dgm:prSet phldrT="[Texto]" custT="1">
        <dgm:style>
          <a:lnRef idx="2">
            <a:schemeClr val="accent6"/>
          </a:lnRef>
          <a:fillRef idx="1">
            <a:schemeClr val="lt1"/>
          </a:fillRef>
          <a:effectRef idx="0">
            <a:schemeClr val="accent6"/>
          </a:effectRef>
          <a:fontRef idx="minor">
            <a:schemeClr val="dk1"/>
          </a:fontRef>
        </dgm:style>
      </dgm:prSet>
      <dgm:spPr/>
      <dgm:t>
        <a:bodyPr/>
        <a:lstStyle/>
        <a:p>
          <a:pPr algn="l"/>
          <a:r>
            <a:rPr lang="es-MX" sz="1100" dirty="0">
              <a:solidFill>
                <a:srgbClr val="080808"/>
              </a:solidFill>
              <a:latin typeface="Calibri" panose="020F0502020204030204" pitchFamily="34" charset="0"/>
              <a:cs typeface="Calibri" panose="020F0502020204030204" pitchFamily="34" charset="0"/>
            </a:rPr>
            <a:t>Entidades pertenecientes al Sistema Financiero Popular y Solidario tomando en cuenta los resultados obtenidos de los indicadores financieros respectivos a cada componente del Sistema monitoreo PERLAS realizado a las cooperativas de ahorro y crédito segmento 1 c</a:t>
          </a:r>
          <a:r>
            <a:rPr lang="es-EC" sz="1100" dirty="0">
              <a:solidFill>
                <a:srgbClr val="080808"/>
              </a:solidFill>
              <a:latin typeface="Calibri" panose="020F0502020204030204" pitchFamily="34" charset="0"/>
              <a:cs typeface="Calibri" panose="020F0502020204030204" pitchFamily="34" charset="0"/>
            </a:rPr>
            <a:t>antón Quito</a:t>
          </a:r>
        </a:p>
      </dgm:t>
    </dgm:pt>
    <dgm:pt modelId="{4605D159-C20D-4FF2-B2B4-AFAB0007284F}" type="parTrans" cxnId="{1340EB03-5FEB-4032-86DF-E0C4D01CCB60}">
      <dgm:prSet>
        <dgm:style>
          <a:lnRef idx="1">
            <a:schemeClr val="accent6"/>
          </a:lnRef>
          <a:fillRef idx="0">
            <a:schemeClr val="accent6"/>
          </a:fillRef>
          <a:effectRef idx="0">
            <a:schemeClr val="accent6"/>
          </a:effectRef>
          <a:fontRef idx="minor">
            <a:schemeClr val="tx1"/>
          </a:fontRef>
        </dgm:style>
      </dgm:prSet>
      <dgm:spPr/>
      <dgm:t>
        <a:bodyPr/>
        <a:lstStyle/>
        <a:p>
          <a:endParaRPr lang="es-EC">
            <a:solidFill>
              <a:srgbClr val="080808"/>
            </a:solidFill>
          </a:endParaRPr>
        </a:p>
      </dgm:t>
    </dgm:pt>
    <dgm:pt modelId="{0BCA2319-3830-4C65-B6DA-450F6DB7DB45}" type="sibTrans" cxnId="{1340EB03-5FEB-4032-86DF-E0C4D01CCB60}">
      <dgm:prSet/>
      <dgm:spPr/>
      <dgm:t>
        <a:bodyPr/>
        <a:lstStyle/>
        <a:p>
          <a:endParaRPr lang="es-EC">
            <a:solidFill>
              <a:srgbClr val="080808"/>
            </a:solidFill>
          </a:endParaRPr>
        </a:p>
      </dgm:t>
    </dgm:pt>
    <dgm:pt modelId="{F6EE6E53-99A4-48DD-BE01-189FB0270C69}">
      <dgm:prSet phldrT="[Texto]" custT="1">
        <dgm:style>
          <a:lnRef idx="2">
            <a:schemeClr val="accent6"/>
          </a:lnRef>
          <a:fillRef idx="1">
            <a:schemeClr val="lt1"/>
          </a:fillRef>
          <a:effectRef idx="0">
            <a:schemeClr val="accent6"/>
          </a:effectRef>
          <a:fontRef idx="minor">
            <a:schemeClr val="dk1"/>
          </a:fontRef>
        </dgm:style>
      </dgm:prSet>
      <dgm:spPr/>
      <dgm:t>
        <a:bodyPr/>
        <a:lstStyle/>
        <a:p>
          <a:pPr algn="l"/>
          <a:r>
            <a:rPr lang="es-MX" sz="1100" dirty="0">
              <a:solidFill>
                <a:srgbClr val="080808"/>
              </a:solidFill>
              <a:latin typeface="Calibri" panose="020F0502020204030204" pitchFamily="34" charset="0"/>
              <a:cs typeface="Calibri" panose="020F0502020204030204" pitchFamily="34" charset="0"/>
            </a:rPr>
            <a:t>Esta herramienta guía a través de la cual se pueda evitar potenciales riesgos, presenta un alto grado de importancia puesto que ayuda al progreso institucional mediante el cumplimiento de objetivos y metas, rentabilidad de las entidades financieras, además, de la productividad y desempeño; con un impacto positivo en la gestión financiera y gerencial.</a:t>
          </a:r>
          <a:endParaRPr lang="es-EC" sz="1100" dirty="0">
            <a:solidFill>
              <a:srgbClr val="080808"/>
            </a:solidFill>
            <a:latin typeface="Calibri" panose="020F0502020204030204" pitchFamily="34" charset="0"/>
            <a:cs typeface="Calibri" panose="020F0502020204030204" pitchFamily="34" charset="0"/>
          </a:endParaRPr>
        </a:p>
      </dgm:t>
    </dgm:pt>
    <dgm:pt modelId="{AB113E72-3C12-428E-AB53-96A807043970}" type="parTrans" cxnId="{7B1F1D7D-1065-4F61-878D-45C2029E39F8}">
      <dgm:prSet>
        <dgm:style>
          <a:lnRef idx="1">
            <a:schemeClr val="accent6"/>
          </a:lnRef>
          <a:fillRef idx="0">
            <a:schemeClr val="accent6"/>
          </a:fillRef>
          <a:effectRef idx="0">
            <a:schemeClr val="accent6"/>
          </a:effectRef>
          <a:fontRef idx="minor">
            <a:schemeClr val="tx1"/>
          </a:fontRef>
        </dgm:style>
      </dgm:prSet>
      <dgm:spPr/>
      <dgm:t>
        <a:bodyPr/>
        <a:lstStyle/>
        <a:p>
          <a:endParaRPr lang="es-EC">
            <a:solidFill>
              <a:srgbClr val="080808"/>
            </a:solidFill>
          </a:endParaRPr>
        </a:p>
      </dgm:t>
    </dgm:pt>
    <dgm:pt modelId="{F1A9DF10-57C0-4253-A305-7A618774244F}" type="sibTrans" cxnId="{7B1F1D7D-1065-4F61-878D-45C2029E39F8}">
      <dgm:prSet/>
      <dgm:spPr/>
      <dgm:t>
        <a:bodyPr/>
        <a:lstStyle/>
        <a:p>
          <a:endParaRPr lang="es-EC">
            <a:solidFill>
              <a:srgbClr val="080808"/>
            </a:solidFill>
          </a:endParaRPr>
        </a:p>
      </dgm:t>
    </dgm:pt>
    <dgm:pt modelId="{5C0A76AD-D034-417A-B782-CF0832B2BF45}" type="pres">
      <dgm:prSet presAssocID="{9FAFADB2-33CB-49E5-A122-BCF6E3CEC7A8}" presName="diagram" presStyleCnt="0">
        <dgm:presLayoutVars>
          <dgm:chPref val="1"/>
          <dgm:dir/>
          <dgm:animOne val="branch"/>
          <dgm:animLvl val="lvl"/>
          <dgm:resizeHandles/>
        </dgm:presLayoutVars>
      </dgm:prSet>
      <dgm:spPr/>
      <dgm:t>
        <a:bodyPr/>
        <a:lstStyle/>
        <a:p>
          <a:endParaRPr lang="es-ES"/>
        </a:p>
      </dgm:t>
    </dgm:pt>
    <dgm:pt modelId="{4E7D0C0E-DA46-4859-9CF8-4181442BBCF4}" type="pres">
      <dgm:prSet presAssocID="{0525AF03-456D-4488-BB23-682258E68056}" presName="root" presStyleCnt="0"/>
      <dgm:spPr/>
    </dgm:pt>
    <dgm:pt modelId="{99D5291A-E595-482F-A941-2A6746F4D9F1}" type="pres">
      <dgm:prSet presAssocID="{0525AF03-456D-4488-BB23-682258E68056}" presName="rootComposite" presStyleCnt="0"/>
      <dgm:spPr/>
    </dgm:pt>
    <dgm:pt modelId="{4C69E1D6-ACF5-48D7-930E-F399971EBD5E}" type="pres">
      <dgm:prSet presAssocID="{0525AF03-456D-4488-BB23-682258E68056}" presName="rootText" presStyleLbl="node1" presStyleIdx="0" presStyleCnt="1"/>
      <dgm:spPr/>
      <dgm:t>
        <a:bodyPr/>
        <a:lstStyle/>
        <a:p>
          <a:endParaRPr lang="es-ES"/>
        </a:p>
      </dgm:t>
    </dgm:pt>
    <dgm:pt modelId="{592906C9-CFF8-4AF4-BCFE-5FC40069723F}" type="pres">
      <dgm:prSet presAssocID="{0525AF03-456D-4488-BB23-682258E68056}" presName="rootConnector" presStyleLbl="node1" presStyleIdx="0" presStyleCnt="1"/>
      <dgm:spPr/>
      <dgm:t>
        <a:bodyPr/>
        <a:lstStyle/>
        <a:p>
          <a:endParaRPr lang="es-ES"/>
        </a:p>
      </dgm:t>
    </dgm:pt>
    <dgm:pt modelId="{6423BBC9-C82D-40D9-B47D-9642162921CB}" type="pres">
      <dgm:prSet presAssocID="{0525AF03-456D-4488-BB23-682258E68056}" presName="childShape" presStyleCnt="0"/>
      <dgm:spPr/>
    </dgm:pt>
    <dgm:pt modelId="{0055594A-7984-498C-9D98-ABBD3EBE77DA}" type="pres">
      <dgm:prSet presAssocID="{4605D159-C20D-4FF2-B2B4-AFAB0007284F}" presName="Name13" presStyleLbl="parChTrans1D2" presStyleIdx="0" presStyleCnt="2"/>
      <dgm:spPr/>
      <dgm:t>
        <a:bodyPr/>
        <a:lstStyle/>
        <a:p>
          <a:endParaRPr lang="es-ES"/>
        </a:p>
      </dgm:t>
    </dgm:pt>
    <dgm:pt modelId="{DB22C938-DE14-4368-9C05-ED0A1E25F627}" type="pres">
      <dgm:prSet presAssocID="{0BF31BBC-A51C-40E2-97DF-2143D6593956}" presName="childText" presStyleLbl="bgAcc1" presStyleIdx="0" presStyleCnt="2" custScaleX="127639" custScaleY="91020">
        <dgm:presLayoutVars>
          <dgm:bulletEnabled val="1"/>
        </dgm:presLayoutVars>
      </dgm:prSet>
      <dgm:spPr/>
      <dgm:t>
        <a:bodyPr/>
        <a:lstStyle/>
        <a:p>
          <a:endParaRPr lang="es-ES"/>
        </a:p>
      </dgm:t>
    </dgm:pt>
    <dgm:pt modelId="{DE6371CD-06B9-4F0E-8A60-D2EA5823E344}" type="pres">
      <dgm:prSet presAssocID="{AB113E72-3C12-428E-AB53-96A807043970}" presName="Name13" presStyleLbl="parChTrans1D2" presStyleIdx="1" presStyleCnt="2"/>
      <dgm:spPr/>
      <dgm:t>
        <a:bodyPr/>
        <a:lstStyle/>
        <a:p>
          <a:endParaRPr lang="es-ES"/>
        </a:p>
      </dgm:t>
    </dgm:pt>
    <dgm:pt modelId="{9A7F91A4-E8D9-4A5B-A2EA-6F78DDFEB733}" type="pres">
      <dgm:prSet presAssocID="{F6EE6E53-99A4-48DD-BE01-189FB0270C69}" presName="childText" presStyleLbl="bgAcc1" presStyleIdx="1" presStyleCnt="2" custScaleX="130392" custScaleY="104497" custLinFactNeighborX="-1087" custLinFactNeighborY="-1741">
        <dgm:presLayoutVars>
          <dgm:bulletEnabled val="1"/>
        </dgm:presLayoutVars>
      </dgm:prSet>
      <dgm:spPr/>
      <dgm:t>
        <a:bodyPr/>
        <a:lstStyle/>
        <a:p>
          <a:endParaRPr lang="es-ES"/>
        </a:p>
      </dgm:t>
    </dgm:pt>
  </dgm:ptLst>
  <dgm:cxnLst>
    <dgm:cxn modelId="{1594DED9-CAB7-4AFA-8D8C-B61C46BCAC43}" type="presOf" srcId="{0525AF03-456D-4488-BB23-682258E68056}" destId="{592906C9-CFF8-4AF4-BCFE-5FC40069723F}" srcOrd="1" destOrd="0" presId="urn:microsoft.com/office/officeart/2005/8/layout/hierarchy3"/>
    <dgm:cxn modelId="{DF045AF8-DFB3-487D-AFEA-E5DE22BDAD5B}" type="presOf" srcId="{9FAFADB2-33CB-49E5-A122-BCF6E3CEC7A8}" destId="{5C0A76AD-D034-417A-B782-CF0832B2BF45}" srcOrd="0" destOrd="0" presId="urn:microsoft.com/office/officeart/2005/8/layout/hierarchy3"/>
    <dgm:cxn modelId="{18CA8D01-FEDF-481C-AB3B-17E8A30D3565}" type="presOf" srcId="{4605D159-C20D-4FF2-B2B4-AFAB0007284F}" destId="{0055594A-7984-498C-9D98-ABBD3EBE77DA}" srcOrd="0" destOrd="0" presId="urn:microsoft.com/office/officeart/2005/8/layout/hierarchy3"/>
    <dgm:cxn modelId="{1BD4C129-B95E-494C-A133-5E502F1DCDDA}" type="presOf" srcId="{AB113E72-3C12-428E-AB53-96A807043970}" destId="{DE6371CD-06B9-4F0E-8A60-D2EA5823E344}" srcOrd="0" destOrd="0" presId="urn:microsoft.com/office/officeart/2005/8/layout/hierarchy3"/>
    <dgm:cxn modelId="{9B44CA52-85F9-41EC-A566-EF06EC3BC599}" srcId="{9FAFADB2-33CB-49E5-A122-BCF6E3CEC7A8}" destId="{0525AF03-456D-4488-BB23-682258E68056}" srcOrd="0" destOrd="0" parTransId="{198259DE-5617-428E-AB9E-E9EDA0A6EE43}" sibTransId="{94EB4AA2-084E-476F-AE1A-4297627F960E}"/>
    <dgm:cxn modelId="{3DB482FF-C779-44CA-8560-31DAD3C0B37F}" type="presOf" srcId="{0525AF03-456D-4488-BB23-682258E68056}" destId="{4C69E1D6-ACF5-48D7-930E-F399971EBD5E}" srcOrd="0" destOrd="0" presId="urn:microsoft.com/office/officeart/2005/8/layout/hierarchy3"/>
    <dgm:cxn modelId="{8920FAE1-919D-4340-A37F-643B869495B5}" type="presOf" srcId="{0BF31BBC-A51C-40E2-97DF-2143D6593956}" destId="{DB22C938-DE14-4368-9C05-ED0A1E25F627}" srcOrd="0" destOrd="0" presId="urn:microsoft.com/office/officeart/2005/8/layout/hierarchy3"/>
    <dgm:cxn modelId="{AD7FDFB9-580A-4D4E-A01A-EE384420988F}" type="presOf" srcId="{F6EE6E53-99A4-48DD-BE01-189FB0270C69}" destId="{9A7F91A4-E8D9-4A5B-A2EA-6F78DDFEB733}" srcOrd="0" destOrd="0" presId="urn:microsoft.com/office/officeart/2005/8/layout/hierarchy3"/>
    <dgm:cxn modelId="{1340EB03-5FEB-4032-86DF-E0C4D01CCB60}" srcId="{0525AF03-456D-4488-BB23-682258E68056}" destId="{0BF31BBC-A51C-40E2-97DF-2143D6593956}" srcOrd="0" destOrd="0" parTransId="{4605D159-C20D-4FF2-B2B4-AFAB0007284F}" sibTransId="{0BCA2319-3830-4C65-B6DA-450F6DB7DB45}"/>
    <dgm:cxn modelId="{7B1F1D7D-1065-4F61-878D-45C2029E39F8}" srcId="{0525AF03-456D-4488-BB23-682258E68056}" destId="{F6EE6E53-99A4-48DD-BE01-189FB0270C69}" srcOrd="1" destOrd="0" parTransId="{AB113E72-3C12-428E-AB53-96A807043970}" sibTransId="{F1A9DF10-57C0-4253-A305-7A618774244F}"/>
    <dgm:cxn modelId="{A674F3F4-8AED-401F-9F33-E6A2FDA10645}" type="presParOf" srcId="{5C0A76AD-D034-417A-B782-CF0832B2BF45}" destId="{4E7D0C0E-DA46-4859-9CF8-4181442BBCF4}" srcOrd="0" destOrd="0" presId="urn:microsoft.com/office/officeart/2005/8/layout/hierarchy3"/>
    <dgm:cxn modelId="{B32AC1D3-5355-4D38-ADB1-2FFA7D4F4F33}" type="presParOf" srcId="{4E7D0C0E-DA46-4859-9CF8-4181442BBCF4}" destId="{99D5291A-E595-482F-A941-2A6746F4D9F1}" srcOrd="0" destOrd="0" presId="urn:microsoft.com/office/officeart/2005/8/layout/hierarchy3"/>
    <dgm:cxn modelId="{EB68269B-427D-4AB3-ACE1-92B5E4AA6194}" type="presParOf" srcId="{99D5291A-E595-482F-A941-2A6746F4D9F1}" destId="{4C69E1D6-ACF5-48D7-930E-F399971EBD5E}" srcOrd="0" destOrd="0" presId="urn:microsoft.com/office/officeart/2005/8/layout/hierarchy3"/>
    <dgm:cxn modelId="{F51D0348-8544-49DC-BFF1-19525B107CFE}" type="presParOf" srcId="{99D5291A-E595-482F-A941-2A6746F4D9F1}" destId="{592906C9-CFF8-4AF4-BCFE-5FC40069723F}" srcOrd="1" destOrd="0" presId="urn:microsoft.com/office/officeart/2005/8/layout/hierarchy3"/>
    <dgm:cxn modelId="{E50AD750-990C-4809-8B26-00ABE5632380}" type="presParOf" srcId="{4E7D0C0E-DA46-4859-9CF8-4181442BBCF4}" destId="{6423BBC9-C82D-40D9-B47D-9642162921CB}" srcOrd="1" destOrd="0" presId="urn:microsoft.com/office/officeart/2005/8/layout/hierarchy3"/>
    <dgm:cxn modelId="{574A41AF-5092-4AE8-8448-728E56B2C6DD}" type="presParOf" srcId="{6423BBC9-C82D-40D9-B47D-9642162921CB}" destId="{0055594A-7984-498C-9D98-ABBD3EBE77DA}" srcOrd="0" destOrd="0" presId="urn:microsoft.com/office/officeart/2005/8/layout/hierarchy3"/>
    <dgm:cxn modelId="{BD6467C7-F59A-4211-BE16-87213501BF21}" type="presParOf" srcId="{6423BBC9-C82D-40D9-B47D-9642162921CB}" destId="{DB22C938-DE14-4368-9C05-ED0A1E25F627}" srcOrd="1" destOrd="0" presId="urn:microsoft.com/office/officeart/2005/8/layout/hierarchy3"/>
    <dgm:cxn modelId="{7EDF6CE3-B844-4FC2-B450-1EA8E71CB0BE}" type="presParOf" srcId="{6423BBC9-C82D-40D9-B47D-9642162921CB}" destId="{DE6371CD-06B9-4F0E-8A60-D2EA5823E344}" srcOrd="2" destOrd="0" presId="urn:microsoft.com/office/officeart/2005/8/layout/hierarchy3"/>
    <dgm:cxn modelId="{1CB80F81-BC33-49BD-A9C4-387C058A4E3E}" type="presParOf" srcId="{6423BBC9-C82D-40D9-B47D-9642162921CB}" destId="{9A7F91A4-E8D9-4A5B-A2EA-6F78DDFEB733}"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B8CC79-BE88-40F9-8BF9-E7AA9AB23398}"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endParaRPr lang="es-EC"/>
        </a:p>
      </dgm:t>
    </dgm:pt>
    <dgm:pt modelId="{215AEB92-827A-44A5-97B5-516D513B7F64}">
      <dgm:prSet phldrT="[Texto]">
        <dgm:style>
          <a:lnRef idx="2">
            <a:schemeClr val="accent6"/>
          </a:lnRef>
          <a:fillRef idx="1">
            <a:schemeClr val="lt1"/>
          </a:fillRef>
          <a:effectRef idx="0">
            <a:schemeClr val="accent6"/>
          </a:effectRef>
          <a:fontRef idx="minor">
            <a:schemeClr val="dk1"/>
          </a:fontRef>
        </dgm:style>
      </dgm:prSet>
      <dgm:spPr/>
      <dgm:t>
        <a:bodyPr/>
        <a:lstStyle/>
        <a:p>
          <a:r>
            <a:rPr lang="es-ES" b="1">
              <a:solidFill>
                <a:srgbClr val="080808"/>
              </a:solidFill>
            </a:rPr>
            <a:t>ASPECTOS IMPORTANTES</a:t>
          </a:r>
          <a:endParaRPr lang="es-EC" b="1" dirty="0">
            <a:solidFill>
              <a:srgbClr val="080808"/>
            </a:solidFill>
          </a:endParaRPr>
        </a:p>
      </dgm:t>
    </dgm:pt>
    <dgm:pt modelId="{D1C46D98-D839-4A0E-98F3-6C8213D96C6A}" type="parTrans" cxnId="{14AE95BD-326A-4524-879C-42F13E34B933}">
      <dgm:prSet/>
      <dgm:spPr/>
      <dgm:t>
        <a:bodyPr/>
        <a:lstStyle/>
        <a:p>
          <a:endParaRPr lang="es-EC" b="1">
            <a:solidFill>
              <a:srgbClr val="080808"/>
            </a:solidFill>
          </a:endParaRPr>
        </a:p>
      </dgm:t>
    </dgm:pt>
    <dgm:pt modelId="{0EB9FB62-91D8-4495-B570-F37C6C07A260}" type="sibTrans" cxnId="{14AE95BD-326A-4524-879C-42F13E34B933}">
      <dgm:prSet/>
      <dgm:spPr/>
      <dgm:t>
        <a:bodyPr/>
        <a:lstStyle/>
        <a:p>
          <a:endParaRPr lang="es-EC" b="1">
            <a:solidFill>
              <a:srgbClr val="080808"/>
            </a:solidFill>
          </a:endParaRPr>
        </a:p>
      </dgm:t>
    </dgm:pt>
    <dgm:pt modelId="{29BFD903-7B83-4813-AC26-73218C1D6B33}">
      <dgm:prSet phldrT="[Texto]">
        <dgm:style>
          <a:lnRef idx="2">
            <a:schemeClr val="accent2"/>
          </a:lnRef>
          <a:fillRef idx="1">
            <a:schemeClr val="lt1"/>
          </a:fillRef>
          <a:effectRef idx="0">
            <a:schemeClr val="accent2"/>
          </a:effectRef>
          <a:fontRef idx="minor">
            <a:schemeClr val="dk1"/>
          </a:fontRef>
        </dgm:style>
      </dgm:prSet>
      <dgm:spPr/>
      <dgm:t>
        <a:bodyPr/>
        <a:lstStyle/>
        <a:p>
          <a:r>
            <a:rPr lang="es-ES" b="1">
              <a:solidFill>
                <a:srgbClr val="080808"/>
              </a:solidFill>
            </a:rPr>
            <a:t>CRECIMIENTO</a:t>
          </a:r>
          <a:endParaRPr lang="es-EC" b="1" dirty="0">
            <a:solidFill>
              <a:srgbClr val="080808"/>
            </a:solidFill>
          </a:endParaRPr>
        </a:p>
      </dgm:t>
    </dgm:pt>
    <dgm:pt modelId="{3E67DE05-28DC-4B30-887B-022ADE0924AE}" type="parTrans" cxnId="{08933CB8-A6E0-45C1-8A77-3BA9DDEB48FC}">
      <dgm:prSet/>
      <dgm:spPr/>
      <dgm:t>
        <a:bodyPr/>
        <a:lstStyle/>
        <a:p>
          <a:endParaRPr lang="es-EC" b="1">
            <a:solidFill>
              <a:srgbClr val="080808"/>
            </a:solidFill>
          </a:endParaRPr>
        </a:p>
      </dgm:t>
    </dgm:pt>
    <dgm:pt modelId="{A7DA2D7C-9FFB-4BEB-9CBA-FCB92E7102B0}" type="sibTrans" cxnId="{08933CB8-A6E0-45C1-8A77-3BA9DDEB48FC}">
      <dgm:prSet/>
      <dgm:spPr/>
      <dgm:t>
        <a:bodyPr/>
        <a:lstStyle/>
        <a:p>
          <a:endParaRPr lang="es-EC" b="1">
            <a:solidFill>
              <a:srgbClr val="080808"/>
            </a:solidFill>
          </a:endParaRPr>
        </a:p>
      </dgm:t>
    </dgm:pt>
    <dgm:pt modelId="{5D9BF701-9F8B-4847-98A4-5811A68E675D}">
      <dgm:prSet phldrT="[Texto]">
        <dgm:style>
          <a:lnRef idx="2">
            <a:schemeClr val="accent2"/>
          </a:lnRef>
          <a:fillRef idx="1">
            <a:schemeClr val="lt1"/>
          </a:fillRef>
          <a:effectRef idx="0">
            <a:schemeClr val="accent2"/>
          </a:effectRef>
          <a:fontRef idx="minor">
            <a:schemeClr val="dk1"/>
          </a:fontRef>
        </dgm:style>
      </dgm:prSet>
      <dgm:spPr/>
      <dgm:t>
        <a:bodyPr/>
        <a:lstStyle/>
        <a:p>
          <a:r>
            <a:rPr lang="es-ES" b="1">
              <a:solidFill>
                <a:srgbClr val="080808"/>
              </a:solidFill>
            </a:rPr>
            <a:t>SEGURIDAD Y CONFIANZA</a:t>
          </a:r>
          <a:endParaRPr lang="es-EC" b="1" dirty="0">
            <a:solidFill>
              <a:srgbClr val="080808"/>
            </a:solidFill>
          </a:endParaRPr>
        </a:p>
      </dgm:t>
    </dgm:pt>
    <dgm:pt modelId="{E22FC8BB-AB2A-4DDF-9F55-02A79A4C7DB7}" type="parTrans" cxnId="{5843064E-07EE-40D5-BF0A-7F458FEA35A1}">
      <dgm:prSet/>
      <dgm:spPr/>
      <dgm:t>
        <a:bodyPr/>
        <a:lstStyle/>
        <a:p>
          <a:endParaRPr lang="es-EC" b="1">
            <a:solidFill>
              <a:srgbClr val="080808"/>
            </a:solidFill>
          </a:endParaRPr>
        </a:p>
      </dgm:t>
    </dgm:pt>
    <dgm:pt modelId="{36394BD1-271E-4742-A6EC-3CEA66920FB1}" type="sibTrans" cxnId="{5843064E-07EE-40D5-BF0A-7F458FEA35A1}">
      <dgm:prSet/>
      <dgm:spPr/>
      <dgm:t>
        <a:bodyPr/>
        <a:lstStyle/>
        <a:p>
          <a:endParaRPr lang="es-EC" b="1">
            <a:solidFill>
              <a:srgbClr val="080808"/>
            </a:solidFill>
          </a:endParaRPr>
        </a:p>
      </dgm:t>
    </dgm:pt>
    <dgm:pt modelId="{649ABC55-7911-40C7-B3CF-CCE412AE391D}">
      <dgm:prSet phldrT="[Texto]">
        <dgm:style>
          <a:lnRef idx="2">
            <a:schemeClr val="accent2"/>
          </a:lnRef>
          <a:fillRef idx="1">
            <a:schemeClr val="lt1"/>
          </a:fillRef>
          <a:effectRef idx="0">
            <a:schemeClr val="accent2"/>
          </a:effectRef>
          <a:fontRef idx="minor">
            <a:schemeClr val="dk1"/>
          </a:fontRef>
        </dgm:style>
      </dgm:prSet>
      <dgm:spPr/>
      <dgm:t>
        <a:bodyPr/>
        <a:lstStyle/>
        <a:p>
          <a:r>
            <a:rPr lang="es-ES" b="1">
              <a:solidFill>
                <a:srgbClr val="080808"/>
              </a:solidFill>
            </a:rPr>
            <a:t>INFRAESTRUCTURA</a:t>
          </a:r>
          <a:endParaRPr lang="es-EC" b="1" dirty="0">
            <a:solidFill>
              <a:srgbClr val="080808"/>
            </a:solidFill>
          </a:endParaRPr>
        </a:p>
      </dgm:t>
    </dgm:pt>
    <dgm:pt modelId="{623BFDFB-CD35-40EC-9812-1280E64782BD}" type="parTrans" cxnId="{F6EC0331-DB8D-430C-BD0F-2C8E820449E5}">
      <dgm:prSet/>
      <dgm:spPr/>
      <dgm:t>
        <a:bodyPr/>
        <a:lstStyle/>
        <a:p>
          <a:endParaRPr lang="es-EC">
            <a:solidFill>
              <a:srgbClr val="080808"/>
            </a:solidFill>
          </a:endParaRPr>
        </a:p>
      </dgm:t>
    </dgm:pt>
    <dgm:pt modelId="{1514CD4D-537C-4C9B-9AEB-48455228CF40}" type="sibTrans" cxnId="{F6EC0331-DB8D-430C-BD0F-2C8E820449E5}">
      <dgm:prSet/>
      <dgm:spPr/>
      <dgm:t>
        <a:bodyPr/>
        <a:lstStyle/>
        <a:p>
          <a:endParaRPr lang="es-EC">
            <a:solidFill>
              <a:srgbClr val="080808"/>
            </a:solidFill>
          </a:endParaRPr>
        </a:p>
      </dgm:t>
    </dgm:pt>
    <dgm:pt modelId="{348F87FE-6C3B-4C62-86F3-2EA3AA1F952B}">
      <dgm:prSet phldrT="[Texto]">
        <dgm:style>
          <a:lnRef idx="2">
            <a:schemeClr val="accent2"/>
          </a:lnRef>
          <a:fillRef idx="1">
            <a:schemeClr val="lt1"/>
          </a:fillRef>
          <a:effectRef idx="0">
            <a:schemeClr val="accent2"/>
          </a:effectRef>
          <a:fontRef idx="minor">
            <a:schemeClr val="dk1"/>
          </a:fontRef>
        </dgm:style>
      </dgm:prSet>
      <dgm:spPr/>
      <dgm:t>
        <a:bodyPr/>
        <a:lstStyle/>
        <a:p>
          <a:r>
            <a:rPr lang="es-ES" b="1">
              <a:solidFill>
                <a:srgbClr val="080808"/>
              </a:solidFill>
            </a:rPr>
            <a:t>TASAS Y COSTOS COMPETITIVOS</a:t>
          </a:r>
          <a:endParaRPr lang="es-EC" b="1" dirty="0">
            <a:solidFill>
              <a:srgbClr val="080808"/>
            </a:solidFill>
          </a:endParaRPr>
        </a:p>
      </dgm:t>
    </dgm:pt>
    <dgm:pt modelId="{AB46F514-A162-4E05-90C9-00AB114E323F}" type="parTrans" cxnId="{5FC989A7-DFB7-4A68-A61B-4F44414CAED4}">
      <dgm:prSet/>
      <dgm:spPr/>
      <dgm:t>
        <a:bodyPr/>
        <a:lstStyle/>
        <a:p>
          <a:endParaRPr lang="es-EC">
            <a:solidFill>
              <a:srgbClr val="080808"/>
            </a:solidFill>
          </a:endParaRPr>
        </a:p>
      </dgm:t>
    </dgm:pt>
    <dgm:pt modelId="{49EC8278-72FC-4946-A545-CB54FC554911}" type="sibTrans" cxnId="{5FC989A7-DFB7-4A68-A61B-4F44414CAED4}">
      <dgm:prSet/>
      <dgm:spPr/>
      <dgm:t>
        <a:bodyPr/>
        <a:lstStyle/>
        <a:p>
          <a:endParaRPr lang="es-EC">
            <a:solidFill>
              <a:srgbClr val="080808"/>
            </a:solidFill>
          </a:endParaRPr>
        </a:p>
      </dgm:t>
    </dgm:pt>
    <dgm:pt modelId="{4A97F9A4-70D5-4E41-A73D-607A889664FD}" type="pres">
      <dgm:prSet presAssocID="{CFB8CC79-BE88-40F9-8BF9-E7AA9AB23398}" presName="hierChild1" presStyleCnt="0">
        <dgm:presLayoutVars>
          <dgm:chPref val="1"/>
          <dgm:dir/>
          <dgm:animOne val="branch"/>
          <dgm:animLvl val="lvl"/>
          <dgm:resizeHandles/>
        </dgm:presLayoutVars>
      </dgm:prSet>
      <dgm:spPr/>
      <dgm:t>
        <a:bodyPr/>
        <a:lstStyle/>
        <a:p>
          <a:endParaRPr lang="es-ES"/>
        </a:p>
      </dgm:t>
    </dgm:pt>
    <dgm:pt modelId="{361BB58F-E048-4925-B9FE-27897FFE2E3D}" type="pres">
      <dgm:prSet presAssocID="{215AEB92-827A-44A5-97B5-516D513B7F64}" presName="hierRoot1" presStyleCnt="0"/>
      <dgm:spPr/>
    </dgm:pt>
    <dgm:pt modelId="{B1A4B742-BDC6-41C4-A23E-F6A39C462CEF}" type="pres">
      <dgm:prSet presAssocID="{215AEB92-827A-44A5-97B5-516D513B7F64}" presName="composite" presStyleCnt="0"/>
      <dgm:spPr/>
    </dgm:pt>
    <dgm:pt modelId="{CB84B7F0-234D-4B1A-92D1-AB55C433C0D1}" type="pres">
      <dgm:prSet presAssocID="{215AEB92-827A-44A5-97B5-516D513B7F64}" presName="background" presStyleLbl="node0" presStyleIdx="0" presStyleCnt="1"/>
      <dgm:spPr/>
    </dgm:pt>
    <dgm:pt modelId="{C892EBEF-6F33-49E5-90C8-7DE3C34FA6D8}" type="pres">
      <dgm:prSet presAssocID="{215AEB92-827A-44A5-97B5-516D513B7F64}" presName="text" presStyleLbl="fgAcc0" presStyleIdx="0" presStyleCnt="1" custScaleX="124246">
        <dgm:presLayoutVars>
          <dgm:chPref val="3"/>
        </dgm:presLayoutVars>
      </dgm:prSet>
      <dgm:spPr/>
      <dgm:t>
        <a:bodyPr/>
        <a:lstStyle/>
        <a:p>
          <a:endParaRPr lang="es-ES"/>
        </a:p>
      </dgm:t>
    </dgm:pt>
    <dgm:pt modelId="{C898E22D-C5B1-4D5F-80A2-1AA1B8F260F6}" type="pres">
      <dgm:prSet presAssocID="{215AEB92-827A-44A5-97B5-516D513B7F64}" presName="hierChild2" presStyleCnt="0"/>
      <dgm:spPr/>
    </dgm:pt>
    <dgm:pt modelId="{68FCEB82-5CBB-4015-8C88-C08D0434BDE2}" type="pres">
      <dgm:prSet presAssocID="{3E67DE05-28DC-4B30-887B-022ADE0924AE}" presName="Name10" presStyleLbl="parChTrans1D2" presStyleIdx="0" presStyleCnt="4"/>
      <dgm:spPr/>
      <dgm:t>
        <a:bodyPr/>
        <a:lstStyle/>
        <a:p>
          <a:endParaRPr lang="es-ES"/>
        </a:p>
      </dgm:t>
    </dgm:pt>
    <dgm:pt modelId="{8352A9E1-B39C-442F-BA1D-3EC9E58E9DBD}" type="pres">
      <dgm:prSet presAssocID="{29BFD903-7B83-4813-AC26-73218C1D6B33}" presName="hierRoot2" presStyleCnt="0"/>
      <dgm:spPr/>
    </dgm:pt>
    <dgm:pt modelId="{07EDD672-F1C2-49F3-86D5-B2AEFC6FDA26}" type="pres">
      <dgm:prSet presAssocID="{29BFD903-7B83-4813-AC26-73218C1D6B33}" presName="composite2" presStyleCnt="0"/>
      <dgm:spPr/>
    </dgm:pt>
    <dgm:pt modelId="{9AED041D-91ED-433D-9F30-F82960630B12}" type="pres">
      <dgm:prSet presAssocID="{29BFD903-7B83-4813-AC26-73218C1D6B33}" presName="background2" presStyleLbl="node2" presStyleIdx="0" presStyleCnt="4"/>
      <dgm:spPr/>
    </dgm:pt>
    <dgm:pt modelId="{12A6A5F1-DE60-49EF-9E5C-BCB184CD8452}" type="pres">
      <dgm:prSet presAssocID="{29BFD903-7B83-4813-AC26-73218C1D6B33}" presName="text2" presStyleLbl="fgAcc2" presStyleIdx="0" presStyleCnt="4" custLinFactNeighborX="-53038" custLinFactNeighborY="-4093">
        <dgm:presLayoutVars>
          <dgm:chPref val="3"/>
        </dgm:presLayoutVars>
      </dgm:prSet>
      <dgm:spPr/>
      <dgm:t>
        <a:bodyPr/>
        <a:lstStyle/>
        <a:p>
          <a:endParaRPr lang="es-ES"/>
        </a:p>
      </dgm:t>
    </dgm:pt>
    <dgm:pt modelId="{BC9D4A9F-0D68-488F-A4A9-8A10BE9E5FB4}" type="pres">
      <dgm:prSet presAssocID="{29BFD903-7B83-4813-AC26-73218C1D6B33}" presName="hierChild3" presStyleCnt="0"/>
      <dgm:spPr/>
    </dgm:pt>
    <dgm:pt modelId="{A8AD462D-8BA4-4E5A-B62B-8061EAB0ACD7}" type="pres">
      <dgm:prSet presAssocID="{E22FC8BB-AB2A-4DDF-9F55-02A79A4C7DB7}" presName="Name10" presStyleLbl="parChTrans1D2" presStyleIdx="1" presStyleCnt="4"/>
      <dgm:spPr/>
      <dgm:t>
        <a:bodyPr/>
        <a:lstStyle/>
        <a:p>
          <a:endParaRPr lang="es-ES"/>
        </a:p>
      </dgm:t>
    </dgm:pt>
    <dgm:pt modelId="{6E783B0D-A9DB-4404-86EB-492093F21278}" type="pres">
      <dgm:prSet presAssocID="{5D9BF701-9F8B-4847-98A4-5811A68E675D}" presName="hierRoot2" presStyleCnt="0"/>
      <dgm:spPr/>
    </dgm:pt>
    <dgm:pt modelId="{6B529379-D26E-4EA7-991B-3C8E79BFA510}" type="pres">
      <dgm:prSet presAssocID="{5D9BF701-9F8B-4847-98A4-5811A68E675D}" presName="composite2" presStyleCnt="0"/>
      <dgm:spPr/>
    </dgm:pt>
    <dgm:pt modelId="{5512C548-2930-4ECC-B1A3-49D0A62129DB}" type="pres">
      <dgm:prSet presAssocID="{5D9BF701-9F8B-4847-98A4-5811A68E675D}" presName="background2" presStyleLbl="node2" presStyleIdx="1" presStyleCnt="4"/>
      <dgm:spPr/>
    </dgm:pt>
    <dgm:pt modelId="{FA5720C5-C013-439C-9A15-49940E820A45}" type="pres">
      <dgm:prSet presAssocID="{5D9BF701-9F8B-4847-98A4-5811A68E675D}" presName="text2" presStyleLbl="fgAcc2" presStyleIdx="1" presStyleCnt="4">
        <dgm:presLayoutVars>
          <dgm:chPref val="3"/>
        </dgm:presLayoutVars>
      </dgm:prSet>
      <dgm:spPr/>
      <dgm:t>
        <a:bodyPr/>
        <a:lstStyle/>
        <a:p>
          <a:endParaRPr lang="es-ES"/>
        </a:p>
      </dgm:t>
    </dgm:pt>
    <dgm:pt modelId="{2D13A845-0831-47D3-AF9B-CA1DFD9E07D4}" type="pres">
      <dgm:prSet presAssocID="{5D9BF701-9F8B-4847-98A4-5811A68E675D}" presName="hierChild3" presStyleCnt="0"/>
      <dgm:spPr/>
    </dgm:pt>
    <dgm:pt modelId="{EADFF4A2-E325-41B2-9B40-26F4299C8F1D}" type="pres">
      <dgm:prSet presAssocID="{AB46F514-A162-4E05-90C9-00AB114E323F}" presName="Name10" presStyleLbl="parChTrans1D2" presStyleIdx="2" presStyleCnt="4"/>
      <dgm:spPr/>
      <dgm:t>
        <a:bodyPr/>
        <a:lstStyle/>
        <a:p>
          <a:endParaRPr lang="es-ES"/>
        </a:p>
      </dgm:t>
    </dgm:pt>
    <dgm:pt modelId="{70D8923C-AE7A-4475-B6FA-27D5EA9A86B7}" type="pres">
      <dgm:prSet presAssocID="{348F87FE-6C3B-4C62-86F3-2EA3AA1F952B}" presName="hierRoot2" presStyleCnt="0"/>
      <dgm:spPr/>
    </dgm:pt>
    <dgm:pt modelId="{895F2034-F939-4FE6-B0D1-000E7C814AE7}" type="pres">
      <dgm:prSet presAssocID="{348F87FE-6C3B-4C62-86F3-2EA3AA1F952B}" presName="composite2" presStyleCnt="0"/>
      <dgm:spPr/>
    </dgm:pt>
    <dgm:pt modelId="{32B30C59-4E5A-43F6-AE50-76069CDB5DC0}" type="pres">
      <dgm:prSet presAssocID="{348F87FE-6C3B-4C62-86F3-2EA3AA1F952B}" presName="background2" presStyleLbl="node2" presStyleIdx="2" presStyleCnt="4"/>
      <dgm:spPr/>
    </dgm:pt>
    <dgm:pt modelId="{EBD75FFE-C83C-4686-936F-20D9D8B9865D}" type="pres">
      <dgm:prSet presAssocID="{348F87FE-6C3B-4C62-86F3-2EA3AA1F952B}" presName="text2" presStyleLbl="fgAcc2" presStyleIdx="2" presStyleCnt="4" custLinFactNeighborX="29609" custLinFactNeighborY="-6252">
        <dgm:presLayoutVars>
          <dgm:chPref val="3"/>
        </dgm:presLayoutVars>
      </dgm:prSet>
      <dgm:spPr/>
      <dgm:t>
        <a:bodyPr/>
        <a:lstStyle/>
        <a:p>
          <a:endParaRPr lang="es-ES"/>
        </a:p>
      </dgm:t>
    </dgm:pt>
    <dgm:pt modelId="{B7481126-5F81-4A78-A68F-B71E0CF0242C}" type="pres">
      <dgm:prSet presAssocID="{348F87FE-6C3B-4C62-86F3-2EA3AA1F952B}" presName="hierChild3" presStyleCnt="0"/>
      <dgm:spPr/>
    </dgm:pt>
    <dgm:pt modelId="{3DEC7D16-21F9-4044-A669-9D5FB28D7EF8}" type="pres">
      <dgm:prSet presAssocID="{623BFDFB-CD35-40EC-9812-1280E64782BD}" presName="Name10" presStyleLbl="parChTrans1D2" presStyleIdx="3" presStyleCnt="4"/>
      <dgm:spPr/>
      <dgm:t>
        <a:bodyPr/>
        <a:lstStyle/>
        <a:p>
          <a:endParaRPr lang="es-ES"/>
        </a:p>
      </dgm:t>
    </dgm:pt>
    <dgm:pt modelId="{80E64CFC-90ED-4CE9-BB71-CEE3004A5C0F}" type="pres">
      <dgm:prSet presAssocID="{649ABC55-7911-40C7-B3CF-CCE412AE391D}" presName="hierRoot2" presStyleCnt="0"/>
      <dgm:spPr/>
    </dgm:pt>
    <dgm:pt modelId="{A7E00B92-D718-4CDF-960F-D54DD3149452}" type="pres">
      <dgm:prSet presAssocID="{649ABC55-7911-40C7-B3CF-CCE412AE391D}" presName="composite2" presStyleCnt="0"/>
      <dgm:spPr/>
    </dgm:pt>
    <dgm:pt modelId="{2EE5F5AA-2C15-4592-A909-424C3B0D8608}" type="pres">
      <dgm:prSet presAssocID="{649ABC55-7911-40C7-B3CF-CCE412AE391D}" presName="background2" presStyleLbl="node2" presStyleIdx="3" presStyleCnt="4"/>
      <dgm:spPr/>
    </dgm:pt>
    <dgm:pt modelId="{68BC026C-5333-48C3-B759-4B2D758171F5}" type="pres">
      <dgm:prSet presAssocID="{649ABC55-7911-40C7-B3CF-CCE412AE391D}" presName="text2" presStyleLbl="fgAcc2" presStyleIdx="3" presStyleCnt="4" custLinFactNeighborX="73067" custLinFactNeighborY="19188">
        <dgm:presLayoutVars>
          <dgm:chPref val="3"/>
        </dgm:presLayoutVars>
      </dgm:prSet>
      <dgm:spPr/>
      <dgm:t>
        <a:bodyPr/>
        <a:lstStyle/>
        <a:p>
          <a:endParaRPr lang="es-ES"/>
        </a:p>
      </dgm:t>
    </dgm:pt>
    <dgm:pt modelId="{B408D170-6C3E-4FF8-AFA5-C075F3E323F8}" type="pres">
      <dgm:prSet presAssocID="{649ABC55-7911-40C7-B3CF-CCE412AE391D}" presName="hierChild3" presStyleCnt="0"/>
      <dgm:spPr/>
    </dgm:pt>
  </dgm:ptLst>
  <dgm:cxnLst>
    <dgm:cxn modelId="{F334DE83-258C-461E-95C8-210EC45EE67F}" type="presOf" srcId="{29BFD903-7B83-4813-AC26-73218C1D6B33}" destId="{12A6A5F1-DE60-49EF-9E5C-BCB184CD8452}" srcOrd="0" destOrd="0" presId="urn:microsoft.com/office/officeart/2005/8/layout/hierarchy1"/>
    <dgm:cxn modelId="{A009DB5F-51F5-481D-870C-47C52546F093}" type="presOf" srcId="{3E67DE05-28DC-4B30-887B-022ADE0924AE}" destId="{68FCEB82-5CBB-4015-8C88-C08D0434BDE2}" srcOrd="0" destOrd="0" presId="urn:microsoft.com/office/officeart/2005/8/layout/hierarchy1"/>
    <dgm:cxn modelId="{F2F55DC2-A253-43CA-AA8B-4A0AA9BE0C5D}" type="presOf" srcId="{AB46F514-A162-4E05-90C9-00AB114E323F}" destId="{EADFF4A2-E325-41B2-9B40-26F4299C8F1D}" srcOrd="0" destOrd="0" presId="urn:microsoft.com/office/officeart/2005/8/layout/hierarchy1"/>
    <dgm:cxn modelId="{E8AD4647-2773-4566-B50C-7B29484012F9}" type="presOf" srcId="{649ABC55-7911-40C7-B3CF-CCE412AE391D}" destId="{68BC026C-5333-48C3-B759-4B2D758171F5}" srcOrd="0" destOrd="0" presId="urn:microsoft.com/office/officeart/2005/8/layout/hierarchy1"/>
    <dgm:cxn modelId="{F9FAEA6D-FCEC-4634-BA02-16EAD2442056}" type="presOf" srcId="{CFB8CC79-BE88-40F9-8BF9-E7AA9AB23398}" destId="{4A97F9A4-70D5-4E41-A73D-607A889664FD}" srcOrd="0" destOrd="0" presId="urn:microsoft.com/office/officeart/2005/8/layout/hierarchy1"/>
    <dgm:cxn modelId="{70A5C99B-B05D-4770-8B05-94A2487A6975}" type="presOf" srcId="{E22FC8BB-AB2A-4DDF-9F55-02A79A4C7DB7}" destId="{A8AD462D-8BA4-4E5A-B62B-8061EAB0ACD7}" srcOrd="0" destOrd="0" presId="urn:microsoft.com/office/officeart/2005/8/layout/hierarchy1"/>
    <dgm:cxn modelId="{5FC989A7-DFB7-4A68-A61B-4F44414CAED4}" srcId="{215AEB92-827A-44A5-97B5-516D513B7F64}" destId="{348F87FE-6C3B-4C62-86F3-2EA3AA1F952B}" srcOrd="2" destOrd="0" parTransId="{AB46F514-A162-4E05-90C9-00AB114E323F}" sibTransId="{49EC8278-72FC-4946-A545-CB54FC554911}"/>
    <dgm:cxn modelId="{F6EC0331-DB8D-430C-BD0F-2C8E820449E5}" srcId="{215AEB92-827A-44A5-97B5-516D513B7F64}" destId="{649ABC55-7911-40C7-B3CF-CCE412AE391D}" srcOrd="3" destOrd="0" parTransId="{623BFDFB-CD35-40EC-9812-1280E64782BD}" sibTransId="{1514CD4D-537C-4C9B-9AEB-48455228CF40}"/>
    <dgm:cxn modelId="{5843064E-07EE-40D5-BF0A-7F458FEA35A1}" srcId="{215AEB92-827A-44A5-97B5-516D513B7F64}" destId="{5D9BF701-9F8B-4847-98A4-5811A68E675D}" srcOrd="1" destOrd="0" parTransId="{E22FC8BB-AB2A-4DDF-9F55-02A79A4C7DB7}" sibTransId="{36394BD1-271E-4742-A6EC-3CEA66920FB1}"/>
    <dgm:cxn modelId="{14AE95BD-326A-4524-879C-42F13E34B933}" srcId="{CFB8CC79-BE88-40F9-8BF9-E7AA9AB23398}" destId="{215AEB92-827A-44A5-97B5-516D513B7F64}" srcOrd="0" destOrd="0" parTransId="{D1C46D98-D839-4A0E-98F3-6C8213D96C6A}" sibTransId="{0EB9FB62-91D8-4495-B570-F37C6C07A260}"/>
    <dgm:cxn modelId="{08933CB8-A6E0-45C1-8A77-3BA9DDEB48FC}" srcId="{215AEB92-827A-44A5-97B5-516D513B7F64}" destId="{29BFD903-7B83-4813-AC26-73218C1D6B33}" srcOrd="0" destOrd="0" parTransId="{3E67DE05-28DC-4B30-887B-022ADE0924AE}" sibTransId="{A7DA2D7C-9FFB-4BEB-9CBA-FCB92E7102B0}"/>
    <dgm:cxn modelId="{EB257F58-7FF2-423A-BCD6-11763A8939C9}" type="presOf" srcId="{5D9BF701-9F8B-4847-98A4-5811A68E675D}" destId="{FA5720C5-C013-439C-9A15-49940E820A45}" srcOrd="0" destOrd="0" presId="urn:microsoft.com/office/officeart/2005/8/layout/hierarchy1"/>
    <dgm:cxn modelId="{E574FB3B-E7A7-41D0-9AC4-0BAEA94F792A}" type="presOf" srcId="{215AEB92-827A-44A5-97B5-516D513B7F64}" destId="{C892EBEF-6F33-49E5-90C8-7DE3C34FA6D8}" srcOrd="0" destOrd="0" presId="urn:microsoft.com/office/officeart/2005/8/layout/hierarchy1"/>
    <dgm:cxn modelId="{40A111AF-A45E-4623-AB52-75C6E5B37A42}" type="presOf" srcId="{623BFDFB-CD35-40EC-9812-1280E64782BD}" destId="{3DEC7D16-21F9-4044-A669-9D5FB28D7EF8}" srcOrd="0" destOrd="0" presId="urn:microsoft.com/office/officeart/2005/8/layout/hierarchy1"/>
    <dgm:cxn modelId="{6BC4B68A-2AE3-453E-BE58-D83D2F47A0D7}" type="presOf" srcId="{348F87FE-6C3B-4C62-86F3-2EA3AA1F952B}" destId="{EBD75FFE-C83C-4686-936F-20D9D8B9865D}" srcOrd="0" destOrd="0" presId="urn:microsoft.com/office/officeart/2005/8/layout/hierarchy1"/>
    <dgm:cxn modelId="{3B8CC859-AB9E-49AF-A059-C044B7867081}" type="presParOf" srcId="{4A97F9A4-70D5-4E41-A73D-607A889664FD}" destId="{361BB58F-E048-4925-B9FE-27897FFE2E3D}" srcOrd="0" destOrd="0" presId="urn:microsoft.com/office/officeart/2005/8/layout/hierarchy1"/>
    <dgm:cxn modelId="{066EC39F-CD69-41C1-BE29-A1BB3911145C}" type="presParOf" srcId="{361BB58F-E048-4925-B9FE-27897FFE2E3D}" destId="{B1A4B742-BDC6-41C4-A23E-F6A39C462CEF}" srcOrd="0" destOrd="0" presId="urn:microsoft.com/office/officeart/2005/8/layout/hierarchy1"/>
    <dgm:cxn modelId="{4419235E-44A5-410C-9C6F-71EF1945A053}" type="presParOf" srcId="{B1A4B742-BDC6-41C4-A23E-F6A39C462CEF}" destId="{CB84B7F0-234D-4B1A-92D1-AB55C433C0D1}" srcOrd="0" destOrd="0" presId="urn:microsoft.com/office/officeart/2005/8/layout/hierarchy1"/>
    <dgm:cxn modelId="{740E4320-8592-4B92-A776-74AC1258C119}" type="presParOf" srcId="{B1A4B742-BDC6-41C4-A23E-F6A39C462CEF}" destId="{C892EBEF-6F33-49E5-90C8-7DE3C34FA6D8}" srcOrd="1" destOrd="0" presId="urn:microsoft.com/office/officeart/2005/8/layout/hierarchy1"/>
    <dgm:cxn modelId="{51B8B8E6-58F8-4179-A382-14BEE7515F7A}" type="presParOf" srcId="{361BB58F-E048-4925-B9FE-27897FFE2E3D}" destId="{C898E22D-C5B1-4D5F-80A2-1AA1B8F260F6}" srcOrd="1" destOrd="0" presId="urn:microsoft.com/office/officeart/2005/8/layout/hierarchy1"/>
    <dgm:cxn modelId="{C62D984A-570F-4B48-BD75-1A1548C7C196}" type="presParOf" srcId="{C898E22D-C5B1-4D5F-80A2-1AA1B8F260F6}" destId="{68FCEB82-5CBB-4015-8C88-C08D0434BDE2}" srcOrd="0" destOrd="0" presId="urn:microsoft.com/office/officeart/2005/8/layout/hierarchy1"/>
    <dgm:cxn modelId="{5E186DFB-2D46-4829-95FC-6804EBD002C8}" type="presParOf" srcId="{C898E22D-C5B1-4D5F-80A2-1AA1B8F260F6}" destId="{8352A9E1-B39C-442F-BA1D-3EC9E58E9DBD}" srcOrd="1" destOrd="0" presId="urn:microsoft.com/office/officeart/2005/8/layout/hierarchy1"/>
    <dgm:cxn modelId="{C81750C7-28B8-433E-AA2B-5ADDD98450B0}" type="presParOf" srcId="{8352A9E1-B39C-442F-BA1D-3EC9E58E9DBD}" destId="{07EDD672-F1C2-49F3-86D5-B2AEFC6FDA26}" srcOrd="0" destOrd="0" presId="urn:microsoft.com/office/officeart/2005/8/layout/hierarchy1"/>
    <dgm:cxn modelId="{3B1CAA31-183E-4457-A5FF-0F137A0BA6C8}" type="presParOf" srcId="{07EDD672-F1C2-49F3-86D5-B2AEFC6FDA26}" destId="{9AED041D-91ED-433D-9F30-F82960630B12}" srcOrd="0" destOrd="0" presId="urn:microsoft.com/office/officeart/2005/8/layout/hierarchy1"/>
    <dgm:cxn modelId="{064885C1-BF1B-4233-AF0A-00AAAAAD606B}" type="presParOf" srcId="{07EDD672-F1C2-49F3-86D5-B2AEFC6FDA26}" destId="{12A6A5F1-DE60-49EF-9E5C-BCB184CD8452}" srcOrd="1" destOrd="0" presId="urn:microsoft.com/office/officeart/2005/8/layout/hierarchy1"/>
    <dgm:cxn modelId="{0DF525E0-6437-4FD2-9BA2-AECD6552EEF2}" type="presParOf" srcId="{8352A9E1-B39C-442F-BA1D-3EC9E58E9DBD}" destId="{BC9D4A9F-0D68-488F-A4A9-8A10BE9E5FB4}" srcOrd="1" destOrd="0" presId="urn:microsoft.com/office/officeart/2005/8/layout/hierarchy1"/>
    <dgm:cxn modelId="{0AD83789-7C39-46E7-AB65-AC407970B973}" type="presParOf" srcId="{C898E22D-C5B1-4D5F-80A2-1AA1B8F260F6}" destId="{A8AD462D-8BA4-4E5A-B62B-8061EAB0ACD7}" srcOrd="2" destOrd="0" presId="urn:microsoft.com/office/officeart/2005/8/layout/hierarchy1"/>
    <dgm:cxn modelId="{3297AE01-FF42-4FFA-A42C-06D4800A92FA}" type="presParOf" srcId="{C898E22D-C5B1-4D5F-80A2-1AA1B8F260F6}" destId="{6E783B0D-A9DB-4404-86EB-492093F21278}" srcOrd="3" destOrd="0" presId="urn:microsoft.com/office/officeart/2005/8/layout/hierarchy1"/>
    <dgm:cxn modelId="{8A5BBCEC-BA94-4BD2-892E-A8483506DC8B}" type="presParOf" srcId="{6E783B0D-A9DB-4404-86EB-492093F21278}" destId="{6B529379-D26E-4EA7-991B-3C8E79BFA510}" srcOrd="0" destOrd="0" presId="urn:microsoft.com/office/officeart/2005/8/layout/hierarchy1"/>
    <dgm:cxn modelId="{28899815-3FE8-41CF-BE86-F40E51F0B37A}" type="presParOf" srcId="{6B529379-D26E-4EA7-991B-3C8E79BFA510}" destId="{5512C548-2930-4ECC-B1A3-49D0A62129DB}" srcOrd="0" destOrd="0" presId="urn:microsoft.com/office/officeart/2005/8/layout/hierarchy1"/>
    <dgm:cxn modelId="{D70B016F-79FE-4B0E-AB7A-DC3222B6E431}" type="presParOf" srcId="{6B529379-D26E-4EA7-991B-3C8E79BFA510}" destId="{FA5720C5-C013-439C-9A15-49940E820A45}" srcOrd="1" destOrd="0" presId="urn:microsoft.com/office/officeart/2005/8/layout/hierarchy1"/>
    <dgm:cxn modelId="{A352AC01-CC4A-409A-B27D-07F6A8E570DB}" type="presParOf" srcId="{6E783B0D-A9DB-4404-86EB-492093F21278}" destId="{2D13A845-0831-47D3-AF9B-CA1DFD9E07D4}" srcOrd="1" destOrd="0" presId="urn:microsoft.com/office/officeart/2005/8/layout/hierarchy1"/>
    <dgm:cxn modelId="{11097DB4-9549-4CED-9BE9-F30AD46F60E9}" type="presParOf" srcId="{C898E22D-C5B1-4D5F-80A2-1AA1B8F260F6}" destId="{EADFF4A2-E325-41B2-9B40-26F4299C8F1D}" srcOrd="4" destOrd="0" presId="urn:microsoft.com/office/officeart/2005/8/layout/hierarchy1"/>
    <dgm:cxn modelId="{8A74420E-F9A4-49D2-A7A7-7EEF5EE0F2AA}" type="presParOf" srcId="{C898E22D-C5B1-4D5F-80A2-1AA1B8F260F6}" destId="{70D8923C-AE7A-4475-B6FA-27D5EA9A86B7}" srcOrd="5" destOrd="0" presId="urn:microsoft.com/office/officeart/2005/8/layout/hierarchy1"/>
    <dgm:cxn modelId="{A63F4798-E328-4511-8B5E-ECE3758A09A2}" type="presParOf" srcId="{70D8923C-AE7A-4475-B6FA-27D5EA9A86B7}" destId="{895F2034-F939-4FE6-B0D1-000E7C814AE7}" srcOrd="0" destOrd="0" presId="urn:microsoft.com/office/officeart/2005/8/layout/hierarchy1"/>
    <dgm:cxn modelId="{795A4A92-8C15-435A-A837-C80971AE4713}" type="presParOf" srcId="{895F2034-F939-4FE6-B0D1-000E7C814AE7}" destId="{32B30C59-4E5A-43F6-AE50-76069CDB5DC0}" srcOrd="0" destOrd="0" presId="urn:microsoft.com/office/officeart/2005/8/layout/hierarchy1"/>
    <dgm:cxn modelId="{C38A225F-5950-4D32-8CA1-9CD7561D96E4}" type="presParOf" srcId="{895F2034-F939-4FE6-B0D1-000E7C814AE7}" destId="{EBD75FFE-C83C-4686-936F-20D9D8B9865D}" srcOrd="1" destOrd="0" presId="urn:microsoft.com/office/officeart/2005/8/layout/hierarchy1"/>
    <dgm:cxn modelId="{0258503E-74CA-45C0-A10F-7941F80E717B}" type="presParOf" srcId="{70D8923C-AE7A-4475-B6FA-27D5EA9A86B7}" destId="{B7481126-5F81-4A78-A68F-B71E0CF0242C}" srcOrd="1" destOrd="0" presId="urn:microsoft.com/office/officeart/2005/8/layout/hierarchy1"/>
    <dgm:cxn modelId="{80E2E9D8-49A5-4338-900A-98F1E5AC5BC7}" type="presParOf" srcId="{C898E22D-C5B1-4D5F-80A2-1AA1B8F260F6}" destId="{3DEC7D16-21F9-4044-A669-9D5FB28D7EF8}" srcOrd="6" destOrd="0" presId="urn:microsoft.com/office/officeart/2005/8/layout/hierarchy1"/>
    <dgm:cxn modelId="{6254E2C7-2D00-43D2-A71D-45E1F2788738}" type="presParOf" srcId="{C898E22D-C5B1-4D5F-80A2-1AA1B8F260F6}" destId="{80E64CFC-90ED-4CE9-BB71-CEE3004A5C0F}" srcOrd="7" destOrd="0" presId="urn:microsoft.com/office/officeart/2005/8/layout/hierarchy1"/>
    <dgm:cxn modelId="{CE4BEDF9-7BE0-4DD9-99FE-F8C69CDE52C3}" type="presParOf" srcId="{80E64CFC-90ED-4CE9-BB71-CEE3004A5C0F}" destId="{A7E00B92-D718-4CDF-960F-D54DD3149452}" srcOrd="0" destOrd="0" presId="urn:microsoft.com/office/officeart/2005/8/layout/hierarchy1"/>
    <dgm:cxn modelId="{44632026-07F8-4347-A187-64CF5395035B}" type="presParOf" srcId="{A7E00B92-D718-4CDF-960F-D54DD3149452}" destId="{2EE5F5AA-2C15-4592-A909-424C3B0D8608}" srcOrd="0" destOrd="0" presId="urn:microsoft.com/office/officeart/2005/8/layout/hierarchy1"/>
    <dgm:cxn modelId="{179AF8C7-296E-4A44-B3E3-E14E5542FB91}" type="presParOf" srcId="{A7E00B92-D718-4CDF-960F-D54DD3149452}" destId="{68BC026C-5333-48C3-B759-4B2D758171F5}" srcOrd="1" destOrd="0" presId="urn:microsoft.com/office/officeart/2005/8/layout/hierarchy1"/>
    <dgm:cxn modelId="{56460665-E759-419F-81B5-93A49903DDD7}" type="presParOf" srcId="{80E64CFC-90ED-4CE9-BB71-CEE3004A5C0F}" destId="{B408D170-6C3E-4FF8-AFA5-C075F3E323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10FF81C-CA0A-435F-84F3-142F247225B2}"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C2F69CF5-75D5-4519-B6E6-FDB8FF80EC1D}">
      <dgm:prSet phldrT="[Texto]"/>
      <dgm:spPr/>
      <dgm:t>
        <a:bodyPr/>
        <a:lstStyle/>
        <a:p>
          <a:r>
            <a:rPr lang="es-ES" dirty="0">
              <a:solidFill>
                <a:srgbClr val="080808"/>
              </a:solidFill>
              <a:latin typeface="Calibri" panose="020F0502020204030204" pitchFamily="34" charset="0"/>
              <a:cs typeface="Calibri" panose="020F0502020204030204" pitchFamily="34" charset="0"/>
            </a:rPr>
            <a:t>Principio de Autenticidad</a:t>
          </a:r>
          <a:endParaRPr lang="es-EC" dirty="0">
            <a:solidFill>
              <a:srgbClr val="080808"/>
            </a:solidFill>
            <a:latin typeface="Calibri" panose="020F0502020204030204" pitchFamily="34" charset="0"/>
            <a:cs typeface="Calibri" panose="020F0502020204030204" pitchFamily="34" charset="0"/>
          </a:endParaRPr>
        </a:p>
      </dgm:t>
    </dgm:pt>
    <dgm:pt modelId="{5FB35DFF-267F-46A4-B5B7-E3C01C921010}" type="parTrans" cxnId="{F84D3E4B-A58C-4DB1-B79E-2A409D95CAB3}">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30EA1C5E-C395-41BC-B0D3-F8E15C7AD1D6}" type="sibTrans" cxnId="{F84D3E4B-A58C-4DB1-B79E-2A409D95CAB3}">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D4FA9C7B-16EB-4CFC-A893-390BB94D4AC3}">
      <dgm:prSet phldrT="[Texto]"/>
      <dgm:spPr/>
      <dgm:t>
        <a:bodyPr/>
        <a:lstStyle/>
        <a:p>
          <a:r>
            <a:rPr lang="es-ES" dirty="0">
              <a:solidFill>
                <a:srgbClr val="080808"/>
              </a:solidFill>
              <a:latin typeface="Calibri" panose="020F0502020204030204" pitchFamily="34" charset="0"/>
              <a:cs typeface="Calibri" panose="020F0502020204030204" pitchFamily="34" charset="0"/>
            </a:rPr>
            <a:t>Principio de Intimidad</a:t>
          </a:r>
          <a:endParaRPr lang="es-EC" dirty="0">
            <a:solidFill>
              <a:srgbClr val="080808"/>
            </a:solidFill>
            <a:latin typeface="Calibri" panose="020F0502020204030204" pitchFamily="34" charset="0"/>
            <a:cs typeface="Calibri" panose="020F0502020204030204" pitchFamily="34" charset="0"/>
          </a:endParaRPr>
        </a:p>
      </dgm:t>
    </dgm:pt>
    <dgm:pt modelId="{E5FDC3F7-BEBD-4487-8D5A-39FFB1BBF2AB}" type="parTrans" cxnId="{CA1A0D98-7201-4CEC-A8AD-259C1002979D}">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1659F8F9-8E57-416B-B2FD-AB2A3DDD1EBC}" type="sibTrans" cxnId="{CA1A0D98-7201-4CEC-A8AD-259C1002979D}">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3DAEA532-8DB5-4CC2-8AA7-6E13456E2917}">
      <dgm:prSet phldrT="[Texto]"/>
      <dgm:spPr/>
      <dgm:t>
        <a:bodyPr/>
        <a:lstStyle/>
        <a:p>
          <a:r>
            <a:rPr lang="es-ES" dirty="0">
              <a:solidFill>
                <a:srgbClr val="080808"/>
              </a:solidFill>
              <a:latin typeface="Calibri" panose="020F0502020204030204" pitchFamily="34" charset="0"/>
              <a:cs typeface="Calibri" panose="020F0502020204030204" pitchFamily="34" charset="0"/>
            </a:rPr>
            <a:t>Principio de no repudio</a:t>
          </a:r>
          <a:endParaRPr lang="es-EC" dirty="0">
            <a:solidFill>
              <a:srgbClr val="080808"/>
            </a:solidFill>
            <a:latin typeface="Calibri" panose="020F0502020204030204" pitchFamily="34" charset="0"/>
            <a:cs typeface="Calibri" panose="020F0502020204030204" pitchFamily="34" charset="0"/>
          </a:endParaRPr>
        </a:p>
      </dgm:t>
    </dgm:pt>
    <dgm:pt modelId="{BD527ED4-4238-420C-B416-A1B1F03A7936}" type="parTrans" cxnId="{D7B059F6-37CB-4162-9AD5-6917B5B8D2DA}">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E11101EB-3022-41A8-B6D9-12FCB5995C4D}" type="sibTrans" cxnId="{D7B059F6-37CB-4162-9AD5-6917B5B8D2DA}">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566DF331-084C-4F4D-ACA0-83622E3902BF}">
      <dgm:prSet phldrT="[Texto]"/>
      <dgm:spPr/>
      <dgm:t>
        <a:bodyPr/>
        <a:lstStyle/>
        <a:p>
          <a:r>
            <a:rPr lang="es-ES">
              <a:solidFill>
                <a:srgbClr val="080808"/>
              </a:solidFill>
              <a:latin typeface="Calibri" panose="020F0502020204030204" pitchFamily="34" charset="0"/>
              <a:cs typeface="Calibri" panose="020F0502020204030204" pitchFamily="34" charset="0"/>
            </a:rPr>
            <a:t>Principio de Integridad</a:t>
          </a:r>
          <a:endParaRPr lang="es-EC" dirty="0">
            <a:solidFill>
              <a:srgbClr val="080808"/>
            </a:solidFill>
            <a:latin typeface="Calibri" panose="020F0502020204030204" pitchFamily="34" charset="0"/>
            <a:cs typeface="Calibri" panose="020F0502020204030204" pitchFamily="34" charset="0"/>
          </a:endParaRPr>
        </a:p>
      </dgm:t>
    </dgm:pt>
    <dgm:pt modelId="{107AF42D-C5D6-4C8F-B8E7-7E1EF747F721}" type="parTrans" cxnId="{C6A7BD58-20B3-499E-A0E4-B36FE26E6F29}">
      <dgm:prSet/>
      <dgm:spPr/>
      <dgm:t>
        <a:bodyPr/>
        <a:lstStyle/>
        <a:p>
          <a:endParaRPr lang="es-EC"/>
        </a:p>
      </dgm:t>
    </dgm:pt>
    <dgm:pt modelId="{F638AEAB-12DC-4B27-9C7D-AE3742100FEB}" type="sibTrans" cxnId="{C6A7BD58-20B3-499E-A0E4-B36FE26E6F29}">
      <dgm:prSet/>
      <dgm:spPr/>
      <dgm:t>
        <a:bodyPr/>
        <a:lstStyle/>
        <a:p>
          <a:endParaRPr lang="es-EC"/>
        </a:p>
      </dgm:t>
    </dgm:pt>
    <dgm:pt modelId="{C0EF93CD-3003-4FA9-9783-F8A09122B08E}" type="pres">
      <dgm:prSet presAssocID="{C10FF81C-CA0A-435F-84F3-142F247225B2}" presName="Name0" presStyleCnt="0">
        <dgm:presLayoutVars>
          <dgm:chMax val="7"/>
          <dgm:chPref val="7"/>
          <dgm:dir/>
          <dgm:animLvl val="lvl"/>
        </dgm:presLayoutVars>
      </dgm:prSet>
      <dgm:spPr/>
      <dgm:t>
        <a:bodyPr/>
        <a:lstStyle/>
        <a:p>
          <a:endParaRPr lang="es-ES"/>
        </a:p>
      </dgm:t>
    </dgm:pt>
    <dgm:pt modelId="{D4DC9579-7BA9-4986-AC90-56C5B761B5F6}" type="pres">
      <dgm:prSet presAssocID="{C2F69CF5-75D5-4519-B6E6-FDB8FF80EC1D}" presName="Accent1" presStyleCnt="0"/>
      <dgm:spPr/>
    </dgm:pt>
    <dgm:pt modelId="{027380F2-205A-44C1-A27A-BD69B3249BCE}" type="pres">
      <dgm:prSet presAssocID="{C2F69CF5-75D5-4519-B6E6-FDB8FF80EC1D}" presName="Accent" presStyleLbl="node1" presStyleIdx="0" presStyleCnt="4"/>
      <dgm:spPr/>
    </dgm:pt>
    <dgm:pt modelId="{A2A5D3B9-11A9-4825-8274-7F396A8091F0}" type="pres">
      <dgm:prSet presAssocID="{C2F69CF5-75D5-4519-B6E6-FDB8FF80EC1D}" presName="Parent1" presStyleLbl="revTx" presStyleIdx="0" presStyleCnt="4">
        <dgm:presLayoutVars>
          <dgm:chMax val="1"/>
          <dgm:chPref val="1"/>
          <dgm:bulletEnabled val="1"/>
        </dgm:presLayoutVars>
      </dgm:prSet>
      <dgm:spPr/>
      <dgm:t>
        <a:bodyPr/>
        <a:lstStyle/>
        <a:p>
          <a:endParaRPr lang="es-ES"/>
        </a:p>
      </dgm:t>
    </dgm:pt>
    <dgm:pt modelId="{6A0D0C34-E404-492C-9377-FB3BCEFDA379}" type="pres">
      <dgm:prSet presAssocID="{566DF331-084C-4F4D-ACA0-83622E3902BF}" presName="Accent2" presStyleCnt="0"/>
      <dgm:spPr/>
    </dgm:pt>
    <dgm:pt modelId="{4922318D-AE65-4332-B9AD-38EE257AA84C}" type="pres">
      <dgm:prSet presAssocID="{566DF331-084C-4F4D-ACA0-83622E3902BF}" presName="Accent" presStyleLbl="node1" presStyleIdx="1" presStyleCnt="4"/>
      <dgm:spPr/>
    </dgm:pt>
    <dgm:pt modelId="{852F053F-7EA2-4024-86C5-7C84A2793BF3}" type="pres">
      <dgm:prSet presAssocID="{566DF331-084C-4F4D-ACA0-83622E3902BF}" presName="Parent2" presStyleLbl="revTx" presStyleIdx="1" presStyleCnt="4">
        <dgm:presLayoutVars>
          <dgm:chMax val="1"/>
          <dgm:chPref val="1"/>
          <dgm:bulletEnabled val="1"/>
        </dgm:presLayoutVars>
      </dgm:prSet>
      <dgm:spPr/>
      <dgm:t>
        <a:bodyPr/>
        <a:lstStyle/>
        <a:p>
          <a:endParaRPr lang="es-ES"/>
        </a:p>
      </dgm:t>
    </dgm:pt>
    <dgm:pt modelId="{4A37D06C-31C5-4F6D-AAB6-F98B1180D466}" type="pres">
      <dgm:prSet presAssocID="{D4FA9C7B-16EB-4CFC-A893-390BB94D4AC3}" presName="Accent3" presStyleCnt="0"/>
      <dgm:spPr/>
    </dgm:pt>
    <dgm:pt modelId="{6557219D-ED24-4F54-B123-0676DF6D91F5}" type="pres">
      <dgm:prSet presAssocID="{D4FA9C7B-16EB-4CFC-A893-390BB94D4AC3}" presName="Accent" presStyleLbl="node1" presStyleIdx="2" presStyleCnt="4"/>
      <dgm:spPr/>
    </dgm:pt>
    <dgm:pt modelId="{D00B18F0-CDA2-499A-B667-D538A4F1FFB5}" type="pres">
      <dgm:prSet presAssocID="{D4FA9C7B-16EB-4CFC-A893-390BB94D4AC3}" presName="Parent3" presStyleLbl="revTx" presStyleIdx="2" presStyleCnt="4">
        <dgm:presLayoutVars>
          <dgm:chMax val="1"/>
          <dgm:chPref val="1"/>
          <dgm:bulletEnabled val="1"/>
        </dgm:presLayoutVars>
      </dgm:prSet>
      <dgm:spPr/>
      <dgm:t>
        <a:bodyPr/>
        <a:lstStyle/>
        <a:p>
          <a:endParaRPr lang="es-ES"/>
        </a:p>
      </dgm:t>
    </dgm:pt>
    <dgm:pt modelId="{D398C228-B067-4618-BB8A-AC54FA29CF51}" type="pres">
      <dgm:prSet presAssocID="{3DAEA532-8DB5-4CC2-8AA7-6E13456E2917}" presName="Accent4" presStyleCnt="0"/>
      <dgm:spPr/>
    </dgm:pt>
    <dgm:pt modelId="{E836956D-6009-4566-9DC4-245639C85DF7}" type="pres">
      <dgm:prSet presAssocID="{3DAEA532-8DB5-4CC2-8AA7-6E13456E2917}" presName="Accent" presStyleLbl="node1" presStyleIdx="3" presStyleCnt="4"/>
      <dgm:spPr/>
    </dgm:pt>
    <dgm:pt modelId="{7D92D9FF-25D4-465B-8D38-E4B59ED690C6}" type="pres">
      <dgm:prSet presAssocID="{3DAEA532-8DB5-4CC2-8AA7-6E13456E2917}" presName="Parent4" presStyleLbl="revTx" presStyleIdx="3" presStyleCnt="4">
        <dgm:presLayoutVars>
          <dgm:chMax val="1"/>
          <dgm:chPref val="1"/>
          <dgm:bulletEnabled val="1"/>
        </dgm:presLayoutVars>
      </dgm:prSet>
      <dgm:spPr/>
      <dgm:t>
        <a:bodyPr/>
        <a:lstStyle/>
        <a:p>
          <a:endParaRPr lang="es-ES"/>
        </a:p>
      </dgm:t>
    </dgm:pt>
  </dgm:ptLst>
  <dgm:cxnLst>
    <dgm:cxn modelId="{CFAC74CD-3DBC-4B8E-80B5-E18EB41477AE}" type="presOf" srcId="{3DAEA532-8DB5-4CC2-8AA7-6E13456E2917}" destId="{7D92D9FF-25D4-465B-8D38-E4B59ED690C6}" srcOrd="0" destOrd="0" presId="urn:microsoft.com/office/officeart/2009/layout/CircleArrowProcess"/>
    <dgm:cxn modelId="{D7B059F6-37CB-4162-9AD5-6917B5B8D2DA}" srcId="{C10FF81C-CA0A-435F-84F3-142F247225B2}" destId="{3DAEA532-8DB5-4CC2-8AA7-6E13456E2917}" srcOrd="3" destOrd="0" parTransId="{BD527ED4-4238-420C-B416-A1B1F03A7936}" sibTransId="{E11101EB-3022-41A8-B6D9-12FCB5995C4D}"/>
    <dgm:cxn modelId="{350C3D8A-397B-4CE4-B295-BBC1B88C85C5}" type="presOf" srcId="{566DF331-084C-4F4D-ACA0-83622E3902BF}" destId="{852F053F-7EA2-4024-86C5-7C84A2793BF3}" srcOrd="0" destOrd="0" presId="urn:microsoft.com/office/officeart/2009/layout/CircleArrowProcess"/>
    <dgm:cxn modelId="{D1BAB144-8099-4C80-9F39-0BC28380F44C}" type="presOf" srcId="{C2F69CF5-75D5-4519-B6E6-FDB8FF80EC1D}" destId="{A2A5D3B9-11A9-4825-8274-7F396A8091F0}" srcOrd="0" destOrd="0" presId="urn:microsoft.com/office/officeart/2009/layout/CircleArrowProcess"/>
    <dgm:cxn modelId="{F84D3E4B-A58C-4DB1-B79E-2A409D95CAB3}" srcId="{C10FF81C-CA0A-435F-84F3-142F247225B2}" destId="{C2F69CF5-75D5-4519-B6E6-FDB8FF80EC1D}" srcOrd="0" destOrd="0" parTransId="{5FB35DFF-267F-46A4-B5B7-E3C01C921010}" sibTransId="{30EA1C5E-C395-41BC-B0D3-F8E15C7AD1D6}"/>
    <dgm:cxn modelId="{A642C3C0-BF3D-4BE2-826B-2A1D015DC573}" type="presOf" srcId="{D4FA9C7B-16EB-4CFC-A893-390BB94D4AC3}" destId="{D00B18F0-CDA2-499A-B667-D538A4F1FFB5}" srcOrd="0" destOrd="0" presId="urn:microsoft.com/office/officeart/2009/layout/CircleArrowProcess"/>
    <dgm:cxn modelId="{CA1A0D98-7201-4CEC-A8AD-259C1002979D}" srcId="{C10FF81C-CA0A-435F-84F3-142F247225B2}" destId="{D4FA9C7B-16EB-4CFC-A893-390BB94D4AC3}" srcOrd="2" destOrd="0" parTransId="{E5FDC3F7-BEBD-4487-8D5A-39FFB1BBF2AB}" sibTransId="{1659F8F9-8E57-416B-B2FD-AB2A3DDD1EBC}"/>
    <dgm:cxn modelId="{8B84DED6-9821-49E8-9939-5B622F3B15F7}" type="presOf" srcId="{C10FF81C-CA0A-435F-84F3-142F247225B2}" destId="{C0EF93CD-3003-4FA9-9783-F8A09122B08E}" srcOrd="0" destOrd="0" presId="urn:microsoft.com/office/officeart/2009/layout/CircleArrowProcess"/>
    <dgm:cxn modelId="{C6A7BD58-20B3-499E-A0E4-B36FE26E6F29}" srcId="{C10FF81C-CA0A-435F-84F3-142F247225B2}" destId="{566DF331-084C-4F4D-ACA0-83622E3902BF}" srcOrd="1" destOrd="0" parTransId="{107AF42D-C5D6-4C8F-B8E7-7E1EF747F721}" sibTransId="{F638AEAB-12DC-4B27-9C7D-AE3742100FEB}"/>
    <dgm:cxn modelId="{52AC9970-FD0C-4DC9-9476-473609DE7ABA}" type="presParOf" srcId="{C0EF93CD-3003-4FA9-9783-F8A09122B08E}" destId="{D4DC9579-7BA9-4986-AC90-56C5B761B5F6}" srcOrd="0" destOrd="0" presId="urn:microsoft.com/office/officeart/2009/layout/CircleArrowProcess"/>
    <dgm:cxn modelId="{70DB8A3D-259A-4E97-A800-CE59AD733840}" type="presParOf" srcId="{D4DC9579-7BA9-4986-AC90-56C5B761B5F6}" destId="{027380F2-205A-44C1-A27A-BD69B3249BCE}" srcOrd="0" destOrd="0" presId="urn:microsoft.com/office/officeart/2009/layout/CircleArrowProcess"/>
    <dgm:cxn modelId="{D5E268AF-D4D2-49DF-A500-A57F3F766A3A}" type="presParOf" srcId="{C0EF93CD-3003-4FA9-9783-F8A09122B08E}" destId="{A2A5D3B9-11A9-4825-8274-7F396A8091F0}" srcOrd="1" destOrd="0" presId="urn:microsoft.com/office/officeart/2009/layout/CircleArrowProcess"/>
    <dgm:cxn modelId="{166A7514-79F3-453C-8119-0BAB79954E23}" type="presParOf" srcId="{C0EF93CD-3003-4FA9-9783-F8A09122B08E}" destId="{6A0D0C34-E404-492C-9377-FB3BCEFDA379}" srcOrd="2" destOrd="0" presId="urn:microsoft.com/office/officeart/2009/layout/CircleArrowProcess"/>
    <dgm:cxn modelId="{8F2FCB88-F4F8-469D-9FC5-5A13C4201FD6}" type="presParOf" srcId="{6A0D0C34-E404-492C-9377-FB3BCEFDA379}" destId="{4922318D-AE65-4332-B9AD-38EE257AA84C}" srcOrd="0" destOrd="0" presId="urn:microsoft.com/office/officeart/2009/layout/CircleArrowProcess"/>
    <dgm:cxn modelId="{9788AA8C-70E3-43EE-8666-09D17A27DADF}" type="presParOf" srcId="{C0EF93CD-3003-4FA9-9783-F8A09122B08E}" destId="{852F053F-7EA2-4024-86C5-7C84A2793BF3}" srcOrd="3" destOrd="0" presId="urn:microsoft.com/office/officeart/2009/layout/CircleArrowProcess"/>
    <dgm:cxn modelId="{788AB186-DAF8-4DFE-8EEE-B428919D08CD}" type="presParOf" srcId="{C0EF93CD-3003-4FA9-9783-F8A09122B08E}" destId="{4A37D06C-31C5-4F6D-AAB6-F98B1180D466}" srcOrd="4" destOrd="0" presId="urn:microsoft.com/office/officeart/2009/layout/CircleArrowProcess"/>
    <dgm:cxn modelId="{C8359190-60D2-4D6D-BBA0-E8D4CE920BC3}" type="presParOf" srcId="{4A37D06C-31C5-4F6D-AAB6-F98B1180D466}" destId="{6557219D-ED24-4F54-B123-0676DF6D91F5}" srcOrd="0" destOrd="0" presId="urn:microsoft.com/office/officeart/2009/layout/CircleArrowProcess"/>
    <dgm:cxn modelId="{C96B259B-CD84-457E-8114-5C2BE06167E7}" type="presParOf" srcId="{C0EF93CD-3003-4FA9-9783-F8A09122B08E}" destId="{D00B18F0-CDA2-499A-B667-D538A4F1FFB5}" srcOrd="5" destOrd="0" presId="urn:microsoft.com/office/officeart/2009/layout/CircleArrowProcess"/>
    <dgm:cxn modelId="{E6BBA5D3-22F2-4CC6-B53F-6DC67BADFB10}" type="presParOf" srcId="{C0EF93CD-3003-4FA9-9783-F8A09122B08E}" destId="{D398C228-B067-4618-BB8A-AC54FA29CF51}" srcOrd="6" destOrd="0" presId="urn:microsoft.com/office/officeart/2009/layout/CircleArrowProcess"/>
    <dgm:cxn modelId="{A662D1E4-C643-4BB8-B42C-C72A3571F1EA}" type="presParOf" srcId="{D398C228-B067-4618-BB8A-AC54FA29CF51}" destId="{E836956D-6009-4566-9DC4-245639C85DF7}" srcOrd="0" destOrd="0" presId="urn:microsoft.com/office/officeart/2009/layout/CircleArrowProcess"/>
    <dgm:cxn modelId="{5623C5C8-2416-4FC1-946A-CBFAFC44B887}" type="presParOf" srcId="{C0EF93CD-3003-4FA9-9783-F8A09122B08E}" destId="{7D92D9FF-25D4-465B-8D38-E4B59ED690C6}" srcOrd="7"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7B9AA0-30E0-4D6E-A197-7F74773DC735}" type="doc">
      <dgm:prSet loTypeId="urn:microsoft.com/office/officeart/2005/8/layout/StepDownProcess" loCatId="process" qsTypeId="urn:microsoft.com/office/officeart/2005/8/quickstyle/3d3" qsCatId="3D" csTypeId="urn:microsoft.com/office/officeart/2005/8/colors/accent3_1" csCatId="accent3" phldr="1"/>
      <dgm:spPr/>
      <dgm:t>
        <a:bodyPr/>
        <a:lstStyle/>
        <a:p>
          <a:endParaRPr lang="es-EC"/>
        </a:p>
      </dgm:t>
    </dgm:pt>
    <dgm:pt modelId="{D2389862-158A-415A-8D3B-0C42D43512D9}">
      <dgm:prSet phldrT="[Texto]"/>
      <dgm:spPr/>
      <dgm:t>
        <a:bodyPr/>
        <a:lstStyle/>
        <a:p>
          <a:r>
            <a:rPr lang="es-ES">
              <a:solidFill>
                <a:srgbClr val="080808"/>
              </a:solidFill>
              <a:latin typeface="Calibri" panose="020F0502020204030204" pitchFamily="34" charset="0"/>
              <a:cs typeface="Calibri" panose="020F0502020204030204" pitchFamily="34" charset="0"/>
            </a:rPr>
            <a:t>I. Física</a:t>
          </a:r>
          <a:endParaRPr lang="es-EC" dirty="0">
            <a:solidFill>
              <a:srgbClr val="080808"/>
            </a:solidFill>
            <a:latin typeface="Calibri" panose="020F0502020204030204" pitchFamily="34" charset="0"/>
            <a:cs typeface="Calibri" panose="020F0502020204030204" pitchFamily="34" charset="0"/>
          </a:endParaRPr>
        </a:p>
      </dgm:t>
    </dgm:pt>
    <dgm:pt modelId="{AE72694A-5F86-404E-822A-BB7B2EE01253}" type="parTrans" cxnId="{ABF4325C-76B2-45EE-8F24-A84ED67C7195}">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5986089A-3E79-4EF8-89C4-D0F0B7756D1E}" type="sibTrans" cxnId="{ABF4325C-76B2-45EE-8F24-A84ED67C7195}">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2289F22B-4779-416D-B16A-57B7B9F533BB}">
      <dgm:prSet phldrT="[Texto]"/>
      <dgm:spPr/>
      <dgm:t>
        <a:bodyPr/>
        <a:lstStyle/>
        <a:p>
          <a:r>
            <a:rPr lang="es-ES">
              <a:solidFill>
                <a:srgbClr val="080808"/>
              </a:solidFill>
              <a:latin typeface="Calibri" panose="020F0502020204030204" pitchFamily="34" charset="0"/>
              <a:cs typeface="Calibri" panose="020F0502020204030204" pitchFamily="34" charset="0"/>
            </a:rPr>
            <a:t>547 Coac´s</a:t>
          </a:r>
          <a:endParaRPr lang="es-EC" dirty="0">
            <a:solidFill>
              <a:srgbClr val="080808"/>
            </a:solidFill>
            <a:latin typeface="Calibri" panose="020F0502020204030204" pitchFamily="34" charset="0"/>
            <a:cs typeface="Calibri" panose="020F0502020204030204" pitchFamily="34" charset="0"/>
          </a:endParaRPr>
        </a:p>
      </dgm:t>
    </dgm:pt>
    <dgm:pt modelId="{F0DABF57-F0FB-45EB-898F-945BC22CD507}" type="parTrans" cxnId="{351C4748-6E71-40C5-BBCB-C6F72319DDF2}">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24D400D6-1A26-4AED-BCBD-0D5E0469F57D}" type="sibTrans" cxnId="{351C4748-6E71-40C5-BBCB-C6F72319DDF2}">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58C19181-CF0B-4460-A741-73D902305353}">
      <dgm:prSet phldrT="[Texto]"/>
      <dgm:spPr/>
      <dgm:t>
        <a:bodyPr/>
        <a:lstStyle/>
        <a:p>
          <a:r>
            <a:rPr lang="es-ES">
              <a:solidFill>
                <a:srgbClr val="080808"/>
              </a:solidFill>
              <a:latin typeface="Calibri" panose="020F0502020204030204" pitchFamily="34" charset="0"/>
              <a:cs typeface="Calibri" panose="020F0502020204030204" pitchFamily="34" charset="0"/>
            </a:rPr>
            <a:t>I. Tecnológica</a:t>
          </a:r>
          <a:endParaRPr lang="es-EC" dirty="0">
            <a:solidFill>
              <a:srgbClr val="080808"/>
            </a:solidFill>
            <a:latin typeface="Calibri" panose="020F0502020204030204" pitchFamily="34" charset="0"/>
            <a:cs typeface="Calibri" panose="020F0502020204030204" pitchFamily="34" charset="0"/>
          </a:endParaRPr>
        </a:p>
      </dgm:t>
    </dgm:pt>
    <dgm:pt modelId="{039DBF6C-76A8-4792-B6EB-341AD84DBFB9}" type="parTrans" cxnId="{38C2718C-476E-4A60-B7AC-540D86B7AC57}">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42B4B957-081B-46C2-BEA1-8539E9DE9C05}" type="sibTrans" cxnId="{38C2718C-476E-4A60-B7AC-540D86B7AC57}">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B48100FC-9EE3-405D-AD4E-6929722C5DCA}">
      <dgm:prSet phldrT="[Texto]"/>
      <dgm:spPr/>
      <dgm:t>
        <a:bodyPr/>
        <a:lstStyle/>
        <a:p>
          <a:r>
            <a:rPr lang="es-ES">
              <a:solidFill>
                <a:srgbClr val="080808"/>
              </a:solidFill>
              <a:latin typeface="Calibri" panose="020F0502020204030204" pitchFamily="34" charset="0"/>
              <a:cs typeface="Calibri" panose="020F0502020204030204" pitchFamily="34" charset="0"/>
            </a:rPr>
            <a:t>Simplificar transacciones financieras</a:t>
          </a:r>
          <a:endParaRPr lang="es-EC" dirty="0">
            <a:solidFill>
              <a:srgbClr val="080808"/>
            </a:solidFill>
            <a:latin typeface="Calibri" panose="020F0502020204030204" pitchFamily="34" charset="0"/>
            <a:cs typeface="Calibri" panose="020F0502020204030204" pitchFamily="34" charset="0"/>
          </a:endParaRPr>
        </a:p>
      </dgm:t>
    </dgm:pt>
    <dgm:pt modelId="{1383FA25-4626-4BED-8F6F-BBD36730ECBB}" type="sibTrans" cxnId="{CFC29D6B-8E66-4485-B754-A23F8DC938C9}">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DAD10297-75B7-41A2-9D83-103266C670C5}" type="parTrans" cxnId="{CFC29D6B-8E66-4485-B754-A23F8DC938C9}">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E238028C-1615-4564-A4CB-773209043CF6}" type="pres">
      <dgm:prSet presAssocID="{EE7B9AA0-30E0-4D6E-A197-7F74773DC735}" presName="rootnode" presStyleCnt="0">
        <dgm:presLayoutVars>
          <dgm:chMax/>
          <dgm:chPref/>
          <dgm:dir/>
          <dgm:animLvl val="lvl"/>
        </dgm:presLayoutVars>
      </dgm:prSet>
      <dgm:spPr/>
      <dgm:t>
        <a:bodyPr/>
        <a:lstStyle/>
        <a:p>
          <a:endParaRPr lang="es-ES"/>
        </a:p>
      </dgm:t>
    </dgm:pt>
    <dgm:pt modelId="{C7BA0C54-42A2-4854-A81C-24407B764C25}" type="pres">
      <dgm:prSet presAssocID="{D2389862-158A-415A-8D3B-0C42D43512D9}" presName="composite" presStyleCnt="0"/>
      <dgm:spPr/>
    </dgm:pt>
    <dgm:pt modelId="{9B853058-B075-45A7-9266-922CA0663C9B}" type="pres">
      <dgm:prSet presAssocID="{D2389862-158A-415A-8D3B-0C42D43512D9}" presName="bentUpArrow1" presStyleLbl="alignImgPlace1" presStyleIdx="0" presStyleCnt="1"/>
      <dgm:spPr/>
    </dgm:pt>
    <dgm:pt modelId="{57EA0984-F20E-4182-99C2-F01401299E87}" type="pres">
      <dgm:prSet presAssocID="{D2389862-158A-415A-8D3B-0C42D43512D9}" presName="ParentText" presStyleLbl="node1" presStyleIdx="0" presStyleCnt="2">
        <dgm:presLayoutVars>
          <dgm:chMax val="1"/>
          <dgm:chPref val="1"/>
          <dgm:bulletEnabled val="1"/>
        </dgm:presLayoutVars>
      </dgm:prSet>
      <dgm:spPr/>
      <dgm:t>
        <a:bodyPr/>
        <a:lstStyle/>
        <a:p>
          <a:endParaRPr lang="es-ES"/>
        </a:p>
      </dgm:t>
    </dgm:pt>
    <dgm:pt modelId="{CC6A7912-78BF-4F0A-A5D8-D24FC8D6DD1A}" type="pres">
      <dgm:prSet presAssocID="{D2389862-158A-415A-8D3B-0C42D43512D9}" presName="ChildText" presStyleLbl="revTx" presStyleIdx="0" presStyleCnt="2">
        <dgm:presLayoutVars>
          <dgm:chMax val="0"/>
          <dgm:chPref val="0"/>
          <dgm:bulletEnabled val="1"/>
        </dgm:presLayoutVars>
      </dgm:prSet>
      <dgm:spPr/>
      <dgm:t>
        <a:bodyPr/>
        <a:lstStyle/>
        <a:p>
          <a:endParaRPr lang="es-ES"/>
        </a:p>
      </dgm:t>
    </dgm:pt>
    <dgm:pt modelId="{98634188-2A6C-4366-9CA8-055341FFC606}" type="pres">
      <dgm:prSet presAssocID="{5986089A-3E79-4EF8-89C4-D0F0B7756D1E}" presName="sibTrans" presStyleCnt="0"/>
      <dgm:spPr/>
    </dgm:pt>
    <dgm:pt modelId="{8F76EE06-2E89-4E21-A089-172F9DA729BC}" type="pres">
      <dgm:prSet presAssocID="{58C19181-CF0B-4460-A741-73D902305353}" presName="composite" presStyleCnt="0"/>
      <dgm:spPr/>
    </dgm:pt>
    <dgm:pt modelId="{C1BA3736-64F0-437A-8B12-4B9C35003037}" type="pres">
      <dgm:prSet presAssocID="{58C19181-CF0B-4460-A741-73D902305353}" presName="ParentText" presStyleLbl="node1" presStyleIdx="1" presStyleCnt="2">
        <dgm:presLayoutVars>
          <dgm:chMax val="1"/>
          <dgm:chPref val="1"/>
          <dgm:bulletEnabled val="1"/>
        </dgm:presLayoutVars>
      </dgm:prSet>
      <dgm:spPr/>
      <dgm:t>
        <a:bodyPr/>
        <a:lstStyle/>
        <a:p>
          <a:endParaRPr lang="es-ES"/>
        </a:p>
      </dgm:t>
    </dgm:pt>
    <dgm:pt modelId="{FF491BDB-C0E0-4911-B8BD-9C6665B9E16A}" type="pres">
      <dgm:prSet presAssocID="{58C19181-CF0B-4460-A741-73D902305353}" presName="FinalChildText" presStyleLbl="revTx" presStyleIdx="1" presStyleCnt="2">
        <dgm:presLayoutVars>
          <dgm:chMax val="0"/>
          <dgm:chPref val="0"/>
          <dgm:bulletEnabled val="1"/>
        </dgm:presLayoutVars>
      </dgm:prSet>
      <dgm:spPr/>
      <dgm:t>
        <a:bodyPr/>
        <a:lstStyle/>
        <a:p>
          <a:endParaRPr lang="es-ES"/>
        </a:p>
      </dgm:t>
    </dgm:pt>
  </dgm:ptLst>
  <dgm:cxnLst>
    <dgm:cxn modelId="{3C5A7183-724E-4796-B92B-AC7A793E1738}" type="presOf" srcId="{D2389862-158A-415A-8D3B-0C42D43512D9}" destId="{57EA0984-F20E-4182-99C2-F01401299E87}" srcOrd="0" destOrd="0" presId="urn:microsoft.com/office/officeart/2005/8/layout/StepDownProcess"/>
    <dgm:cxn modelId="{38C2718C-476E-4A60-B7AC-540D86B7AC57}" srcId="{EE7B9AA0-30E0-4D6E-A197-7F74773DC735}" destId="{58C19181-CF0B-4460-A741-73D902305353}" srcOrd="1" destOrd="0" parTransId="{039DBF6C-76A8-4792-B6EB-341AD84DBFB9}" sibTransId="{42B4B957-081B-46C2-BEA1-8539E9DE9C05}"/>
    <dgm:cxn modelId="{056FB9D3-01F9-4556-AF0E-3D06DDEB5BA9}" type="presOf" srcId="{58C19181-CF0B-4460-A741-73D902305353}" destId="{C1BA3736-64F0-437A-8B12-4B9C35003037}" srcOrd="0" destOrd="0" presId="urn:microsoft.com/office/officeart/2005/8/layout/StepDownProcess"/>
    <dgm:cxn modelId="{CFC29D6B-8E66-4485-B754-A23F8DC938C9}" srcId="{58C19181-CF0B-4460-A741-73D902305353}" destId="{B48100FC-9EE3-405D-AD4E-6929722C5DCA}" srcOrd="0" destOrd="0" parTransId="{DAD10297-75B7-41A2-9D83-103266C670C5}" sibTransId="{1383FA25-4626-4BED-8F6F-BBD36730ECBB}"/>
    <dgm:cxn modelId="{E64BFED2-A886-4DA1-A2BF-5E3B5AF0AC14}" type="presOf" srcId="{B48100FC-9EE3-405D-AD4E-6929722C5DCA}" destId="{FF491BDB-C0E0-4911-B8BD-9C6665B9E16A}" srcOrd="0" destOrd="0" presId="urn:microsoft.com/office/officeart/2005/8/layout/StepDownProcess"/>
    <dgm:cxn modelId="{DF534E36-E540-49B4-9742-0B605329E003}" type="presOf" srcId="{EE7B9AA0-30E0-4D6E-A197-7F74773DC735}" destId="{E238028C-1615-4564-A4CB-773209043CF6}" srcOrd="0" destOrd="0" presId="urn:microsoft.com/office/officeart/2005/8/layout/StepDownProcess"/>
    <dgm:cxn modelId="{E0E1EE45-67A8-4CF6-A892-F5820D104E99}" type="presOf" srcId="{2289F22B-4779-416D-B16A-57B7B9F533BB}" destId="{CC6A7912-78BF-4F0A-A5D8-D24FC8D6DD1A}" srcOrd="0" destOrd="0" presId="urn:microsoft.com/office/officeart/2005/8/layout/StepDownProcess"/>
    <dgm:cxn modelId="{ABF4325C-76B2-45EE-8F24-A84ED67C7195}" srcId="{EE7B9AA0-30E0-4D6E-A197-7F74773DC735}" destId="{D2389862-158A-415A-8D3B-0C42D43512D9}" srcOrd="0" destOrd="0" parTransId="{AE72694A-5F86-404E-822A-BB7B2EE01253}" sibTransId="{5986089A-3E79-4EF8-89C4-D0F0B7756D1E}"/>
    <dgm:cxn modelId="{351C4748-6E71-40C5-BBCB-C6F72319DDF2}" srcId="{D2389862-158A-415A-8D3B-0C42D43512D9}" destId="{2289F22B-4779-416D-B16A-57B7B9F533BB}" srcOrd="0" destOrd="0" parTransId="{F0DABF57-F0FB-45EB-898F-945BC22CD507}" sibTransId="{24D400D6-1A26-4AED-BCBD-0D5E0469F57D}"/>
    <dgm:cxn modelId="{86472536-4506-4AEE-AFE5-B73DF5E72AB4}" type="presParOf" srcId="{E238028C-1615-4564-A4CB-773209043CF6}" destId="{C7BA0C54-42A2-4854-A81C-24407B764C25}" srcOrd="0" destOrd="0" presId="urn:microsoft.com/office/officeart/2005/8/layout/StepDownProcess"/>
    <dgm:cxn modelId="{132B79A3-E47F-449E-9B48-E48585FA921F}" type="presParOf" srcId="{C7BA0C54-42A2-4854-A81C-24407B764C25}" destId="{9B853058-B075-45A7-9266-922CA0663C9B}" srcOrd="0" destOrd="0" presId="urn:microsoft.com/office/officeart/2005/8/layout/StepDownProcess"/>
    <dgm:cxn modelId="{484F6A85-610D-4522-BF5D-286B8AC9B2F2}" type="presParOf" srcId="{C7BA0C54-42A2-4854-A81C-24407B764C25}" destId="{57EA0984-F20E-4182-99C2-F01401299E87}" srcOrd="1" destOrd="0" presId="urn:microsoft.com/office/officeart/2005/8/layout/StepDownProcess"/>
    <dgm:cxn modelId="{195A6B8D-43F6-4030-B7D5-B06F6A489596}" type="presParOf" srcId="{C7BA0C54-42A2-4854-A81C-24407B764C25}" destId="{CC6A7912-78BF-4F0A-A5D8-D24FC8D6DD1A}" srcOrd="2" destOrd="0" presId="urn:microsoft.com/office/officeart/2005/8/layout/StepDownProcess"/>
    <dgm:cxn modelId="{C510AD70-F943-434C-B803-A09759EFC577}" type="presParOf" srcId="{E238028C-1615-4564-A4CB-773209043CF6}" destId="{98634188-2A6C-4366-9CA8-055341FFC606}" srcOrd="1" destOrd="0" presId="urn:microsoft.com/office/officeart/2005/8/layout/StepDownProcess"/>
    <dgm:cxn modelId="{C61C7B5D-C37A-4548-A768-BA8B736CAAA0}" type="presParOf" srcId="{E238028C-1615-4564-A4CB-773209043CF6}" destId="{8F76EE06-2E89-4E21-A089-172F9DA729BC}" srcOrd="2" destOrd="0" presId="urn:microsoft.com/office/officeart/2005/8/layout/StepDownProcess"/>
    <dgm:cxn modelId="{E90CEEE7-2319-4B6E-8DBD-AFC53C80F736}" type="presParOf" srcId="{8F76EE06-2E89-4E21-A089-172F9DA729BC}" destId="{C1BA3736-64F0-437A-8B12-4B9C35003037}" srcOrd="0" destOrd="0" presId="urn:microsoft.com/office/officeart/2005/8/layout/StepDownProcess"/>
    <dgm:cxn modelId="{0C352474-0E02-4DB7-AF0D-1ACC0BB6EFB2}" type="presParOf" srcId="{8F76EE06-2E89-4E21-A089-172F9DA729BC}" destId="{FF491BDB-C0E0-4911-B8BD-9C6665B9E16A}" srcOrd="1" destOrd="0" presId="urn:microsoft.com/office/officeart/2005/8/layout/StepDown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B65274-51D0-4F62-8A03-D12CEAEE92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1774D6D1-4A12-4823-8DB9-32CA840E4F7D}">
      <dgm:prSet phldrT="[Texto]" custT="1"/>
      <dgm:spPr/>
      <dgm:t>
        <a:bodyPr/>
        <a:lstStyle/>
        <a:p>
          <a:r>
            <a:rPr lang="es-MX" sz="3600" b="1" dirty="0">
              <a:solidFill>
                <a:srgbClr val="080808"/>
              </a:solidFill>
              <a:latin typeface="Calibri" panose="020F0502020204030204" pitchFamily="34" charset="0"/>
              <a:cs typeface="Calibri" panose="020F0502020204030204" pitchFamily="34" charset="0"/>
            </a:rPr>
            <a:t>Político</a:t>
          </a:r>
          <a:endParaRPr lang="es-EC" sz="3600" dirty="0"/>
        </a:p>
      </dgm:t>
    </dgm:pt>
    <dgm:pt modelId="{460D309B-BBC3-4DC3-940E-097AE31DB604}" type="parTrans" cxnId="{F395A879-C8DE-43C1-978F-6AD8CFD6173A}">
      <dgm:prSet/>
      <dgm:spPr/>
      <dgm:t>
        <a:bodyPr/>
        <a:lstStyle/>
        <a:p>
          <a:endParaRPr lang="es-EC" sz="4800"/>
        </a:p>
      </dgm:t>
    </dgm:pt>
    <dgm:pt modelId="{15A5E315-8587-4FD6-AA63-75E829BC8250}" type="sibTrans" cxnId="{F395A879-C8DE-43C1-978F-6AD8CFD6173A}">
      <dgm:prSet/>
      <dgm:spPr/>
      <dgm:t>
        <a:bodyPr/>
        <a:lstStyle/>
        <a:p>
          <a:endParaRPr lang="es-EC" sz="4800"/>
        </a:p>
      </dgm:t>
    </dgm:pt>
    <dgm:pt modelId="{9DDC4467-AF6D-4237-B7F5-7C06127D5A54}">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En el segmento 1 del sector cooperativo de la EPS sus activos son 11.671 millones de dólares, lo que equivale al 8% del PIB del 2019 (</a:t>
          </a:r>
          <a:r>
            <a:rPr lang="es-MX" sz="1200" dirty="0" err="1">
              <a:solidFill>
                <a:srgbClr val="080808"/>
              </a:solidFill>
              <a:latin typeface="Calibri" panose="020F0502020204030204" pitchFamily="34" charset="0"/>
              <a:cs typeface="Calibri" panose="020F0502020204030204" pitchFamily="34" charset="0"/>
            </a:rPr>
            <a:t>Asobanca</a:t>
          </a:r>
          <a:r>
            <a:rPr lang="es-MX" sz="1200" dirty="0">
              <a:solidFill>
                <a:srgbClr val="080808"/>
              </a:solidFill>
              <a:latin typeface="Calibri" panose="020F0502020204030204" pitchFamily="34" charset="0"/>
              <a:cs typeface="Calibri" panose="020F0502020204030204" pitchFamily="34" charset="0"/>
            </a:rPr>
            <a:t>, 2020)</a:t>
          </a:r>
          <a:endParaRPr lang="es-EC" sz="1200" dirty="0"/>
        </a:p>
      </dgm:t>
    </dgm:pt>
    <dgm:pt modelId="{7C562A3B-2207-4592-8B39-18A9EC634123}" type="parTrans" cxnId="{9DA676FE-CCC7-439B-BFCD-CE62CC50BA7D}">
      <dgm:prSet/>
      <dgm:spPr/>
      <dgm:t>
        <a:bodyPr/>
        <a:lstStyle/>
        <a:p>
          <a:endParaRPr lang="es-EC" sz="4800"/>
        </a:p>
      </dgm:t>
    </dgm:pt>
    <dgm:pt modelId="{24FCC3A1-7ACA-4C12-A0E8-5D7B3F3D1EFF}" type="sibTrans" cxnId="{9DA676FE-CCC7-439B-BFCD-CE62CC50BA7D}">
      <dgm:prSet/>
      <dgm:spPr/>
      <dgm:t>
        <a:bodyPr/>
        <a:lstStyle/>
        <a:p>
          <a:endParaRPr lang="es-EC" sz="4800"/>
        </a:p>
      </dgm:t>
    </dgm:pt>
    <dgm:pt modelId="{B4B0FBCA-BCBC-4733-BA38-0F6351120B0D}">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Creación de la Ley de Economía Popular y Solidaria y su reglamento en el año 2012, junto al ente regulador la Superintendencia de Economía Popular y Solidaria.</a:t>
          </a:r>
          <a:endParaRPr lang="es-EC" sz="1200" dirty="0"/>
        </a:p>
      </dgm:t>
    </dgm:pt>
    <dgm:pt modelId="{F5FD534E-B8CD-4413-ABB3-B6D18DAC2AC5}" type="parTrans" cxnId="{AC57619C-5511-4DB6-A053-7E0E8B50B009}">
      <dgm:prSet/>
      <dgm:spPr/>
      <dgm:t>
        <a:bodyPr/>
        <a:lstStyle/>
        <a:p>
          <a:endParaRPr lang="es-EC" sz="4800"/>
        </a:p>
      </dgm:t>
    </dgm:pt>
    <dgm:pt modelId="{5EE634BC-A081-474A-8D77-FBCBF7960589}" type="sibTrans" cxnId="{AC57619C-5511-4DB6-A053-7E0E8B50B009}">
      <dgm:prSet/>
      <dgm:spPr/>
      <dgm:t>
        <a:bodyPr/>
        <a:lstStyle/>
        <a:p>
          <a:endParaRPr lang="es-EC" sz="4800"/>
        </a:p>
      </dgm:t>
    </dgm:pt>
    <dgm:pt modelId="{CED73D45-CDFC-4E7E-9AC5-01EFACA93A5D}">
      <dgm:prSet phldrT="[Texto]" custT="1"/>
      <dgm:spPr/>
      <dgm:t>
        <a:bodyPr/>
        <a:lstStyle/>
        <a:p>
          <a:r>
            <a:rPr lang="es-MX" sz="2800" b="1" dirty="0">
              <a:solidFill>
                <a:srgbClr val="080808"/>
              </a:solidFill>
              <a:latin typeface="Calibri" panose="020F0502020204030204" pitchFamily="34" charset="0"/>
              <a:cs typeface="Calibri" panose="020F0502020204030204" pitchFamily="34" charset="0"/>
            </a:rPr>
            <a:t>Económico</a:t>
          </a:r>
          <a:endParaRPr lang="es-EC" sz="2800" dirty="0"/>
        </a:p>
      </dgm:t>
    </dgm:pt>
    <dgm:pt modelId="{EB27C902-4BB2-41E0-A0E7-CDA033DD69E1}" type="parTrans" cxnId="{3304E591-F884-4CDC-9DBB-57189297390F}">
      <dgm:prSet/>
      <dgm:spPr/>
      <dgm:t>
        <a:bodyPr/>
        <a:lstStyle/>
        <a:p>
          <a:endParaRPr lang="es-EC" sz="4800"/>
        </a:p>
      </dgm:t>
    </dgm:pt>
    <dgm:pt modelId="{87DF00AF-4FF6-48A2-8438-6C15BF371835}" type="sibTrans" cxnId="{3304E591-F884-4CDC-9DBB-57189297390F}">
      <dgm:prSet/>
      <dgm:spPr/>
      <dgm:t>
        <a:bodyPr/>
        <a:lstStyle/>
        <a:p>
          <a:endParaRPr lang="es-EC" sz="4800"/>
        </a:p>
      </dgm:t>
    </dgm:pt>
    <dgm:pt modelId="{5BC32060-96C3-4688-ABB6-08133120C92B}">
      <dgm:prSet custT="1"/>
      <dgm:spPr/>
      <dgm:t>
        <a:bodyPr/>
        <a:lstStyle/>
        <a:p>
          <a:r>
            <a:rPr lang="es-MX" sz="1200" dirty="0">
              <a:solidFill>
                <a:srgbClr val="080808"/>
              </a:solidFill>
              <a:latin typeface="Calibri" panose="020F0502020204030204" pitchFamily="34" charset="0"/>
              <a:cs typeface="Calibri" panose="020F0502020204030204" pitchFamily="34" charset="0"/>
            </a:rPr>
            <a:t>Modificaciones en el sistema crediticio que buscan </a:t>
          </a:r>
          <a:r>
            <a:rPr lang="es-EC" sz="1200" dirty="0">
              <a:solidFill>
                <a:srgbClr val="080808"/>
              </a:solidFill>
              <a:latin typeface="Calibri" panose="020F0502020204030204" pitchFamily="34" charset="0"/>
              <a:cs typeface="Calibri" panose="020F0502020204030204" pitchFamily="34" charset="0"/>
            </a:rPr>
            <a:t>contribuir al desarrollo.</a:t>
          </a:r>
        </a:p>
      </dgm:t>
    </dgm:pt>
    <dgm:pt modelId="{9F6C2732-0384-4EAA-ACCF-01E4D7660E19}" type="parTrans" cxnId="{879AF145-418A-4429-954D-C4DE9B5AFAC3}">
      <dgm:prSet/>
      <dgm:spPr/>
      <dgm:t>
        <a:bodyPr/>
        <a:lstStyle/>
        <a:p>
          <a:endParaRPr lang="es-EC" sz="4800"/>
        </a:p>
      </dgm:t>
    </dgm:pt>
    <dgm:pt modelId="{4478602F-057B-4F81-8214-35A895F30817}" type="sibTrans" cxnId="{879AF145-418A-4429-954D-C4DE9B5AFAC3}">
      <dgm:prSet/>
      <dgm:spPr/>
      <dgm:t>
        <a:bodyPr/>
        <a:lstStyle/>
        <a:p>
          <a:endParaRPr lang="es-EC" sz="4800"/>
        </a:p>
      </dgm:t>
    </dgm:pt>
    <dgm:pt modelId="{B09CD562-5EBE-489F-80DF-5FABAEC047FA}">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Regulación por parte del Instituto de Economía Popular y Solidaria (IEPS) (Superintendencia de Economía Popular y </a:t>
          </a:r>
          <a:r>
            <a:rPr lang="es-EC" sz="1200" dirty="0">
              <a:solidFill>
                <a:srgbClr val="080808"/>
              </a:solidFill>
              <a:latin typeface="Calibri" panose="020F0502020204030204" pitchFamily="34" charset="0"/>
              <a:cs typeface="Calibri" panose="020F0502020204030204" pitchFamily="34" charset="0"/>
            </a:rPr>
            <a:t>Solidaria, 2012)</a:t>
          </a:r>
        </a:p>
      </dgm:t>
    </dgm:pt>
    <dgm:pt modelId="{41B71127-1D7C-4A6B-A242-7BE820ED4EFA}" type="parTrans" cxnId="{3F1D91E3-9294-499A-84A2-F8AA9C33BFE2}">
      <dgm:prSet/>
      <dgm:spPr/>
      <dgm:t>
        <a:bodyPr/>
        <a:lstStyle/>
        <a:p>
          <a:endParaRPr lang="es-EC" sz="4800"/>
        </a:p>
      </dgm:t>
    </dgm:pt>
    <dgm:pt modelId="{474EE51C-C9A8-4CCF-A387-8A84E5C3E6EE}" type="sibTrans" cxnId="{3F1D91E3-9294-499A-84A2-F8AA9C33BFE2}">
      <dgm:prSet/>
      <dgm:spPr/>
      <dgm:t>
        <a:bodyPr/>
        <a:lstStyle/>
        <a:p>
          <a:endParaRPr lang="es-EC" sz="4800"/>
        </a:p>
      </dgm:t>
    </dgm:pt>
    <dgm:pt modelId="{98C7628A-6DE3-4B83-8326-8B5D25A4B9CB}">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Estabilidad en el sector de la EPS, sin embargo, no incentivan adecuadamente la inversión privada.</a:t>
          </a:r>
          <a:endParaRPr lang="es-EC" sz="1200" dirty="0">
            <a:solidFill>
              <a:srgbClr val="080808"/>
            </a:solidFill>
            <a:latin typeface="Calibri" panose="020F0502020204030204" pitchFamily="34" charset="0"/>
            <a:cs typeface="Calibri" panose="020F0502020204030204" pitchFamily="34" charset="0"/>
          </a:endParaRPr>
        </a:p>
      </dgm:t>
    </dgm:pt>
    <dgm:pt modelId="{92845759-49C3-4183-BB7E-5C0BAFB8D041}" type="parTrans" cxnId="{9B9321E3-83B5-45E5-A6D4-D499E5BBDEC8}">
      <dgm:prSet/>
      <dgm:spPr/>
      <dgm:t>
        <a:bodyPr/>
        <a:lstStyle/>
        <a:p>
          <a:endParaRPr lang="es-EC" sz="4800"/>
        </a:p>
      </dgm:t>
    </dgm:pt>
    <dgm:pt modelId="{E7799C7A-A973-475A-A5FC-49229AD6261A}" type="sibTrans" cxnId="{9B9321E3-83B5-45E5-A6D4-D499E5BBDEC8}">
      <dgm:prSet/>
      <dgm:spPr/>
      <dgm:t>
        <a:bodyPr/>
        <a:lstStyle/>
        <a:p>
          <a:endParaRPr lang="es-EC" sz="4800"/>
        </a:p>
      </dgm:t>
    </dgm:pt>
    <dgm:pt modelId="{86E4BFA6-438B-489B-A95B-0A65BF0A4294}">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El Gobierno actual promueve una política abierta al diálogo y no es autoritario.</a:t>
          </a:r>
          <a:endParaRPr lang="es-EC" sz="1200" dirty="0">
            <a:solidFill>
              <a:srgbClr val="080808"/>
            </a:solidFill>
            <a:latin typeface="Calibri" panose="020F0502020204030204" pitchFamily="34" charset="0"/>
            <a:cs typeface="Calibri" panose="020F0502020204030204" pitchFamily="34" charset="0"/>
          </a:endParaRPr>
        </a:p>
      </dgm:t>
    </dgm:pt>
    <dgm:pt modelId="{EDB43FC0-BE55-41A8-8FAE-53723525FAC3}" type="parTrans" cxnId="{682AA581-8973-4C7D-B0E5-0D911C2A52FA}">
      <dgm:prSet/>
      <dgm:spPr/>
      <dgm:t>
        <a:bodyPr/>
        <a:lstStyle/>
        <a:p>
          <a:endParaRPr lang="es-EC" sz="4800"/>
        </a:p>
      </dgm:t>
    </dgm:pt>
    <dgm:pt modelId="{6B0BA0ED-678B-4714-8B35-9F4D0A6AEAEF}" type="sibTrans" cxnId="{682AA581-8973-4C7D-B0E5-0D911C2A52FA}">
      <dgm:prSet/>
      <dgm:spPr/>
      <dgm:t>
        <a:bodyPr/>
        <a:lstStyle/>
        <a:p>
          <a:endParaRPr lang="es-EC" sz="4800"/>
        </a:p>
      </dgm:t>
    </dgm:pt>
    <dgm:pt modelId="{6DB7A8D2-0B80-4537-A9E2-7A4BF660866F}">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Por los constantes casos de corrupción que ha atravesado el país por funcionarios de anteriores y actual gobierno ha generado desconfianza en la población en este factor ubicando al país en lugares alarmantes a nivel latinoamericano en el indicador de corrupción para </a:t>
          </a:r>
          <a:r>
            <a:rPr lang="es-EC" sz="1200" dirty="0">
              <a:solidFill>
                <a:srgbClr val="080808"/>
              </a:solidFill>
              <a:latin typeface="Calibri" panose="020F0502020204030204" pitchFamily="34" charset="0"/>
              <a:cs typeface="Calibri" panose="020F0502020204030204" pitchFamily="34" charset="0"/>
            </a:rPr>
            <a:t>América Latina (</a:t>
          </a:r>
          <a:r>
            <a:rPr lang="es-EC" sz="1200" dirty="0" err="1">
              <a:solidFill>
                <a:srgbClr val="080808"/>
              </a:solidFill>
              <a:latin typeface="Calibri" panose="020F0502020204030204" pitchFamily="34" charset="0"/>
              <a:cs typeface="Calibri" panose="020F0502020204030204" pitchFamily="34" charset="0"/>
            </a:rPr>
            <a:t>Cesla</a:t>
          </a:r>
          <a:r>
            <a:rPr lang="es-EC" sz="1200" dirty="0">
              <a:solidFill>
                <a:srgbClr val="080808"/>
              </a:solidFill>
              <a:latin typeface="Calibri" panose="020F0502020204030204" pitchFamily="34" charset="0"/>
              <a:cs typeface="Calibri" panose="020F0502020204030204" pitchFamily="34" charset="0"/>
            </a:rPr>
            <a:t>, 2020)</a:t>
          </a:r>
        </a:p>
      </dgm:t>
    </dgm:pt>
    <dgm:pt modelId="{A4001D89-372F-4779-A239-2C0E4871D149}" type="parTrans" cxnId="{C8C22C14-DB69-48FA-B89D-B411B13E84A3}">
      <dgm:prSet/>
      <dgm:spPr/>
      <dgm:t>
        <a:bodyPr/>
        <a:lstStyle/>
        <a:p>
          <a:endParaRPr lang="es-EC" sz="4800"/>
        </a:p>
      </dgm:t>
    </dgm:pt>
    <dgm:pt modelId="{E515BFC9-A6F6-46E2-AAD9-A46AED839527}" type="sibTrans" cxnId="{C8C22C14-DB69-48FA-B89D-B411B13E84A3}">
      <dgm:prSet/>
      <dgm:spPr/>
      <dgm:t>
        <a:bodyPr/>
        <a:lstStyle/>
        <a:p>
          <a:endParaRPr lang="es-EC" sz="4800"/>
        </a:p>
      </dgm:t>
    </dgm:pt>
    <dgm:pt modelId="{4876D821-5044-4571-9A12-E1FC8BEE688C}">
      <dgm:prSet custT="1"/>
      <dgm:spPr/>
      <dgm:t>
        <a:bodyPr/>
        <a:lstStyle/>
        <a:p>
          <a:r>
            <a:rPr lang="es-MX" sz="1200" dirty="0">
              <a:solidFill>
                <a:srgbClr val="080808"/>
              </a:solidFill>
              <a:latin typeface="Calibri" panose="020F0502020204030204" pitchFamily="34" charset="0"/>
              <a:cs typeface="Calibri" panose="020F0502020204030204" pitchFamily="34" charset="0"/>
            </a:rPr>
            <a:t>Segmentación de las Cooperativas de Ahorro y Crédito según sus activos por la Junta de Política y Regulación </a:t>
          </a:r>
          <a:r>
            <a:rPr lang="es-EC" sz="1200" dirty="0">
              <a:solidFill>
                <a:srgbClr val="080808"/>
              </a:solidFill>
              <a:latin typeface="Calibri" panose="020F0502020204030204" pitchFamily="34" charset="0"/>
              <a:cs typeface="Calibri" panose="020F0502020204030204" pitchFamily="34" charset="0"/>
            </a:rPr>
            <a:t>Monetaria y Financiera.</a:t>
          </a:r>
        </a:p>
      </dgm:t>
    </dgm:pt>
    <dgm:pt modelId="{65984C7C-45D7-476D-BD0B-D7DAAD66C640}" type="parTrans" cxnId="{4A74D98E-A785-4942-BD3A-E61B6247B6B8}">
      <dgm:prSet/>
      <dgm:spPr/>
      <dgm:t>
        <a:bodyPr/>
        <a:lstStyle/>
        <a:p>
          <a:endParaRPr lang="es-EC" sz="4800"/>
        </a:p>
      </dgm:t>
    </dgm:pt>
    <dgm:pt modelId="{4ED252B6-F939-44DD-A5AE-39E62ACAEA36}" type="sibTrans" cxnId="{4A74D98E-A785-4942-BD3A-E61B6247B6B8}">
      <dgm:prSet/>
      <dgm:spPr/>
      <dgm:t>
        <a:bodyPr/>
        <a:lstStyle/>
        <a:p>
          <a:endParaRPr lang="es-EC" sz="4800"/>
        </a:p>
      </dgm:t>
    </dgm:pt>
    <dgm:pt modelId="{2057623C-1883-479D-B4D2-B55E493F815C}">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Regulación por parte del Código Orgánico Monetario y </a:t>
          </a:r>
          <a:r>
            <a:rPr lang="es-EC" sz="1200" dirty="0">
              <a:solidFill>
                <a:srgbClr val="080808"/>
              </a:solidFill>
              <a:latin typeface="Calibri" panose="020F0502020204030204" pitchFamily="34" charset="0"/>
              <a:cs typeface="Calibri" panose="020F0502020204030204" pitchFamily="34" charset="0"/>
            </a:rPr>
            <a:t>Financiero.</a:t>
          </a:r>
        </a:p>
      </dgm:t>
    </dgm:pt>
    <dgm:pt modelId="{ADCF0274-DD04-4D84-BCA8-DD47A20D8287}" type="parTrans" cxnId="{7DF85A71-E60E-4D20-9760-68A61492E407}">
      <dgm:prSet/>
      <dgm:spPr/>
      <dgm:t>
        <a:bodyPr/>
        <a:lstStyle/>
        <a:p>
          <a:endParaRPr lang="es-EC" sz="4800"/>
        </a:p>
      </dgm:t>
    </dgm:pt>
    <dgm:pt modelId="{304A23F9-D9AB-40F6-B4D0-E473B4F7588D}" type="sibTrans" cxnId="{7DF85A71-E60E-4D20-9760-68A61492E407}">
      <dgm:prSet/>
      <dgm:spPr/>
      <dgm:t>
        <a:bodyPr/>
        <a:lstStyle/>
        <a:p>
          <a:endParaRPr lang="es-EC" sz="4800"/>
        </a:p>
      </dgm:t>
    </dgm:pt>
    <dgm:pt modelId="{5B319C70-5518-4966-9E2D-B97A6AF8ECEF}">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Cumplimiento de objetivos del Plan Nacional de </a:t>
          </a:r>
          <a:r>
            <a:rPr lang="es-EC" sz="1200" dirty="0">
              <a:solidFill>
                <a:srgbClr val="080808"/>
              </a:solidFill>
              <a:latin typeface="Calibri" panose="020F0502020204030204" pitchFamily="34" charset="0"/>
              <a:cs typeface="Calibri" panose="020F0502020204030204" pitchFamily="34" charset="0"/>
            </a:rPr>
            <a:t>Desarrollo 2017-2021.</a:t>
          </a:r>
          <a:endParaRPr lang="es-EC" sz="1200" dirty="0"/>
        </a:p>
      </dgm:t>
    </dgm:pt>
    <dgm:pt modelId="{FD7916B5-8C3D-4D3B-B761-F30FAD9C529C}" type="parTrans" cxnId="{972A1302-4882-48F5-AD79-906D01D20D46}">
      <dgm:prSet/>
      <dgm:spPr/>
      <dgm:t>
        <a:bodyPr/>
        <a:lstStyle/>
        <a:p>
          <a:endParaRPr lang="es-EC" sz="4800"/>
        </a:p>
      </dgm:t>
    </dgm:pt>
    <dgm:pt modelId="{EEF88E86-4930-47D1-8754-9CE5D5FEA034}" type="sibTrans" cxnId="{972A1302-4882-48F5-AD79-906D01D20D46}">
      <dgm:prSet/>
      <dgm:spPr/>
      <dgm:t>
        <a:bodyPr/>
        <a:lstStyle/>
        <a:p>
          <a:endParaRPr lang="es-EC" sz="4800"/>
        </a:p>
      </dgm:t>
    </dgm:pt>
    <dgm:pt modelId="{DFA3AE3C-3DBE-4E6D-A8E6-BEBEE9559EC8}">
      <dgm:prSet custT="1"/>
      <dgm:spPr/>
      <dgm:t>
        <a:bodyPr/>
        <a:lstStyle/>
        <a:p>
          <a:r>
            <a:rPr lang="es-EC" sz="1200" dirty="0">
              <a:solidFill>
                <a:srgbClr val="080808"/>
              </a:solidFill>
              <a:latin typeface="Calibri" panose="020F0502020204030204" pitchFamily="34" charset="0"/>
              <a:cs typeface="Calibri" panose="020F0502020204030204" pitchFamily="34" charset="0"/>
            </a:rPr>
            <a:t>El segmento 1 del sector cooperativo de la EPS, tiene una inclusión financiera del 0,1% del PIB del 2019, a través del microcrédito (Banco Central del Ecuador, 2019)</a:t>
          </a:r>
        </a:p>
      </dgm:t>
    </dgm:pt>
    <dgm:pt modelId="{C3DB7C5C-BB86-48CA-82DD-0B8230367F5F}" type="parTrans" cxnId="{80DFF1E7-848D-4A55-B588-FED238748540}">
      <dgm:prSet/>
      <dgm:spPr/>
      <dgm:t>
        <a:bodyPr/>
        <a:lstStyle/>
        <a:p>
          <a:endParaRPr lang="es-EC" sz="4800"/>
        </a:p>
      </dgm:t>
    </dgm:pt>
    <dgm:pt modelId="{34D31407-A897-4398-BD26-F038AB54B305}" type="sibTrans" cxnId="{80DFF1E7-848D-4A55-B588-FED238748540}">
      <dgm:prSet/>
      <dgm:spPr/>
      <dgm:t>
        <a:bodyPr/>
        <a:lstStyle/>
        <a:p>
          <a:endParaRPr lang="es-EC" sz="4800"/>
        </a:p>
      </dgm:t>
    </dgm:pt>
    <dgm:pt modelId="{020C82EA-3809-4FE4-8DD3-B680E1B10CB6}">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Se mantienen indicadores de crecimiento favorables como el VAB para servicios financieros (Banco Central del Ecuador, 2019) </a:t>
          </a:r>
          <a:endParaRPr lang="es-EC" sz="1200" dirty="0">
            <a:solidFill>
              <a:srgbClr val="080808"/>
            </a:solidFill>
            <a:latin typeface="Calibri" panose="020F0502020204030204" pitchFamily="34" charset="0"/>
            <a:cs typeface="Calibri" panose="020F0502020204030204" pitchFamily="34" charset="0"/>
          </a:endParaRPr>
        </a:p>
      </dgm:t>
    </dgm:pt>
    <dgm:pt modelId="{82A7457D-E35B-4E9D-AC01-BA317B63AECC}" type="parTrans" cxnId="{E823A505-781E-40CF-B50D-7E92777A661F}">
      <dgm:prSet/>
      <dgm:spPr/>
      <dgm:t>
        <a:bodyPr/>
        <a:lstStyle/>
        <a:p>
          <a:endParaRPr lang="es-EC" sz="4800"/>
        </a:p>
      </dgm:t>
    </dgm:pt>
    <dgm:pt modelId="{C6D7C6AC-0B25-4545-82E4-6573A28911B3}" type="sibTrans" cxnId="{E823A505-781E-40CF-B50D-7E92777A661F}">
      <dgm:prSet/>
      <dgm:spPr/>
      <dgm:t>
        <a:bodyPr/>
        <a:lstStyle/>
        <a:p>
          <a:endParaRPr lang="es-EC" sz="4800"/>
        </a:p>
      </dgm:t>
    </dgm:pt>
    <dgm:pt modelId="{3C167474-7DD5-4E6C-B1EA-7C2FF006BADA}">
      <dgm:prSet phldrT="[Texto]" custT="1"/>
      <dgm:spPr/>
      <dgm:t>
        <a:bodyPr/>
        <a:lstStyle/>
        <a:p>
          <a:r>
            <a:rPr lang="es-EC" sz="1200" dirty="0">
              <a:solidFill>
                <a:srgbClr val="080808"/>
              </a:solidFill>
              <a:latin typeface="Calibri" panose="020F0502020204030204" pitchFamily="34" charset="0"/>
              <a:cs typeface="Calibri" panose="020F0502020204030204" pitchFamily="34" charset="0"/>
            </a:rPr>
            <a:t>Cambios bruscos en el modelo económico debido a la situación actual </a:t>
          </a:r>
        </a:p>
      </dgm:t>
    </dgm:pt>
    <dgm:pt modelId="{98DAB526-A1CB-4CC9-B281-4B05FC446BA0}" type="parTrans" cxnId="{ED49B266-E0A9-49EF-B060-349732CC6B59}">
      <dgm:prSet/>
      <dgm:spPr/>
      <dgm:t>
        <a:bodyPr/>
        <a:lstStyle/>
        <a:p>
          <a:endParaRPr lang="es-EC" sz="4800"/>
        </a:p>
      </dgm:t>
    </dgm:pt>
    <dgm:pt modelId="{BE559064-3476-4C07-8F9B-B9D92E8D897E}" type="sibTrans" cxnId="{ED49B266-E0A9-49EF-B060-349732CC6B59}">
      <dgm:prSet/>
      <dgm:spPr/>
      <dgm:t>
        <a:bodyPr/>
        <a:lstStyle/>
        <a:p>
          <a:endParaRPr lang="es-EC" sz="4800"/>
        </a:p>
      </dgm:t>
    </dgm:pt>
    <dgm:pt modelId="{3832C658-F3CD-4221-BF7B-83B1DBBD1C73}">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Regulación de las tasas de interés activas y pasivas con un </a:t>
          </a:r>
          <a:r>
            <a:rPr lang="es-EC" sz="1200" dirty="0">
              <a:solidFill>
                <a:srgbClr val="080808"/>
              </a:solidFill>
              <a:latin typeface="Calibri" panose="020F0502020204030204" pitchFamily="34" charset="0"/>
              <a:cs typeface="Calibri" panose="020F0502020204030204" pitchFamily="34" charset="0"/>
            </a:rPr>
            <a:t>control poco eficiente por parte del organismo supervisor Banco Central del Ecuador.</a:t>
          </a:r>
        </a:p>
      </dgm:t>
    </dgm:pt>
    <dgm:pt modelId="{5E89AAE6-0FEE-43E4-AE9A-D24ABF580C11}" type="parTrans" cxnId="{1308C72D-FC6A-4307-8335-073E758EB5F5}">
      <dgm:prSet/>
      <dgm:spPr/>
      <dgm:t>
        <a:bodyPr/>
        <a:lstStyle/>
        <a:p>
          <a:endParaRPr lang="es-EC" sz="4800"/>
        </a:p>
      </dgm:t>
    </dgm:pt>
    <dgm:pt modelId="{8C22E90E-BF76-4986-B41E-3AE5F97175F7}" type="sibTrans" cxnId="{1308C72D-FC6A-4307-8335-073E758EB5F5}">
      <dgm:prSet/>
      <dgm:spPr/>
      <dgm:t>
        <a:bodyPr/>
        <a:lstStyle/>
        <a:p>
          <a:endParaRPr lang="es-EC" sz="4800"/>
        </a:p>
      </dgm:t>
    </dgm:pt>
    <dgm:pt modelId="{75FA9B2E-2023-4F18-A1A3-58B1E3673F7A}">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La inflación anual al 2019 fue del -0,07%, mientras que en el 2018 fue de 0,27 (INEC, 2020)</a:t>
          </a:r>
          <a:endParaRPr lang="es-EC" sz="1200" dirty="0"/>
        </a:p>
      </dgm:t>
    </dgm:pt>
    <dgm:pt modelId="{92ED1C6A-D00F-4853-A858-DD55C7867565}" type="parTrans" cxnId="{06D6F6D0-4B1A-4F07-8BF6-70942AD5600F}">
      <dgm:prSet/>
      <dgm:spPr/>
      <dgm:t>
        <a:bodyPr/>
        <a:lstStyle/>
        <a:p>
          <a:endParaRPr lang="es-EC" sz="4800"/>
        </a:p>
      </dgm:t>
    </dgm:pt>
    <dgm:pt modelId="{04635E68-3440-45C4-8533-5CBA05A62207}" type="sibTrans" cxnId="{06D6F6D0-4B1A-4F07-8BF6-70942AD5600F}">
      <dgm:prSet/>
      <dgm:spPr/>
      <dgm:t>
        <a:bodyPr/>
        <a:lstStyle/>
        <a:p>
          <a:endParaRPr lang="es-EC" sz="4800"/>
        </a:p>
      </dgm:t>
    </dgm:pt>
    <dgm:pt modelId="{F6FF6DA3-118E-414F-B8C3-9F0522BCB90C}" type="pres">
      <dgm:prSet presAssocID="{C3B65274-51D0-4F62-8A03-D12CEAEE929E}" presName="vert0" presStyleCnt="0">
        <dgm:presLayoutVars>
          <dgm:dir/>
          <dgm:animOne val="branch"/>
          <dgm:animLvl val="lvl"/>
        </dgm:presLayoutVars>
      </dgm:prSet>
      <dgm:spPr/>
      <dgm:t>
        <a:bodyPr/>
        <a:lstStyle/>
        <a:p>
          <a:endParaRPr lang="es-ES"/>
        </a:p>
      </dgm:t>
    </dgm:pt>
    <dgm:pt modelId="{16F88A71-8256-49AB-8E09-0E47CA1528C3}" type="pres">
      <dgm:prSet presAssocID="{1774D6D1-4A12-4823-8DB9-32CA840E4F7D}" presName="thickLine" presStyleLbl="alignNode1" presStyleIdx="0" presStyleCnt="2"/>
      <dgm:spPr/>
    </dgm:pt>
    <dgm:pt modelId="{253E47E3-CA94-490D-97B3-E0AA9BEA3DC5}" type="pres">
      <dgm:prSet presAssocID="{1774D6D1-4A12-4823-8DB9-32CA840E4F7D}" presName="horz1" presStyleCnt="0"/>
      <dgm:spPr/>
    </dgm:pt>
    <dgm:pt modelId="{AB057833-65CB-41E1-A18B-62F2F620A08F}" type="pres">
      <dgm:prSet presAssocID="{1774D6D1-4A12-4823-8DB9-32CA840E4F7D}" presName="tx1" presStyleLbl="revTx" presStyleIdx="0" presStyleCnt="17"/>
      <dgm:spPr/>
      <dgm:t>
        <a:bodyPr/>
        <a:lstStyle/>
        <a:p>
          <a:endParaRPr lang="es-ES"/>
        </a:p>
      </dgm:t>
    </dgm:pt>
    <dgm:pt modelId="{9F5C0E5C-2927-4DED-BF3C-A4241DDB7C7B}" type="pres">
      <dgm:prSet presAssocID="{1774D6D1-4A12-4823-8DB9-32CA840E4F7D}" presName="vert1" presStyleCnt="0"/>
      <dgm:spPr/>
    </dgm:pt>
    <dgm:pt modelId="{DD0C30FB-91B2-4EE2-8820-7127062FFB3D}" type="pres">
      <dgm:prSet presAssocID="{B4B0FBCA-BCBC-4733-BA38-0F6351120B0D}" presName="vertSpace2a" presStyleCnt="0"/>
      <dgm:spPr/>
    </dgm:pt>
    <dgm:pt modelId="{68757230-1307-4C65-ADB3-8F594F85A8C6}" type="pres">
      <dgm:prSet presAssocID="{B4B0FBCA-BCBC-4733-BA38-0F6351120B0D}" presName="horz2" presStyleCnt="0"/>
      <dgm:spPr/>
    </dgm:pt>
    <dgm:pt modelId="{2EE9779D-840E-40B3-B0A2-42B13F228DED}" type="pres">
      <dgm:prSet presAssocID="{B4B0FBCA-BCBC-4733-BA38-0F6351120B0D}" presName="horzSpace2" presStyleCnt="0"/>
      <dgm:spPr/>
    </dgm:pt>
    <dgm:pt modelId="{9A9C9926-5884-4675-8198-ECEEBDEE6ADD}" type="pres">
      <dgm:prSet presAssocID="{B4B0FBCA-BCBC-4733-BA38-0F6351120B0D}" presName="tx2" presStyleLbl="revTx" presStyleIdx="1" presStyleCnt="17" custScaleY="125478"/>
      <dgm:spPr/>
      <dgm:t>
        <a:bodyPr/>
        <a:lstStyle/>
        <a:p>
          <a:endParaRPr lang="es-ES"/>
        </a:p>
      </dgm:t>
    </dgm:pt>
    <dgm:pt modelId="{D87E55D1-F53E-4022-8B20-85BC5625DED2}" type="pres">
      <dgm:prSet presAssocID="{B4B0FBCA-BCBC-4733-BA38-0F6351120B0D}" presName="vert2" presStyleCnt="0"/>
      <dgm:spPr/>
    </dgm:pt>
    <dgm:pt modelId="{5ED9E657-5F82-4B5E-8E6C-A0D7EB09DE67}" type="pres">
      <dgm:prSet presAssocID="{B4B0FBCA-BCBC-4733-BA38-0F6351120B0D}" presName="thinLine2b" presStyleLbl="callout" presStyleIdx="0" presStyleCnt="15" custLinFactY="289164" custLinFactNeighborY="300000"/>
      <dgm:spPr/>
    </dgm:pt>
    <dgm:pt modelId="{86B61363-8C09-47F3-9B00-17229C8459BE}" type="pres">
      <dgm:prSet presAssocID="{B4B0FBCA-BCBC-4733-BA38-0F6351120B0D}" presName="vertSpace2b" presStyleCnt="0"/>
      <dgm:spPr/>
    </dgm:pt>
    <dgm:pt modelId="{11A54FD6-36F8-4C2D-B6AB-0546C9BECC36}" type="pres">
      <dgm:prSet presAssocID="{5BC32060-96C3-4688-ABB6-08133120C92B}" presName="horz2" presStyleCnt="0"/>
      <dgm:spPr/>
    </dgm:pt>
    <dgm:pt modelId="{AB0A4C60-9860-4D17-8391-A9AA8D1C75EA}" type="pres">
      <dgm:prSet presAssocID="{5BC32060-96C3-4688-ABB6-08133120C92B}" presName="horzSpace2" presStyleCnt="0"/>
      <dgm:spPr/>
    </dgm:pt>
    <dgm:pt modelId="{306A6CD9-B38D-4B5D-B579-84F54B1E4A3E}" type="pres">
      <dgm:prSet presAssocID="{5BC32060-96C3-4688-ABB6-08133120C92B}" presName="tx2" presStyleLbl="revTx" presStyleIdx="2" presStyleCnt="17" custScaleY="89881" custLinFactNeighborY="49748"/>
      <dgm:spPr/>
      <dgm:t>
        <a:bodyPr/>
        <a:lstStyle/>
        <a:p>
          <a:endParaRPr lang="es-ES"/>
        </a:p>
      </dgm:t>
    </dgm:pt>
    <dgm:pt modelId="{A9B8F4CB-6D30-46CD-B479-4FA5F52CB773}" type="pres">
      <dgm:prSet presAssocID="{5BC32060-96C3-4688-ABB6-08133120C92B}" presName="vert2" presStyleCnt="0"/>
      <dgm:spPr/>
    </dgm:pt>
    <dgm:pt modelId="{EED4FD88-2F47-43F3-BD05-12AF1D3BA970}" type="pres">
      <dgm:prSet presAssocID="{5BC32060-96C3-4688-ABB6-08133120C92B}" presName="thinLine2b" presStyleLbl="callout" presStyleIdx="1" presStyleCnt="15" custLinFactY="238364" custLinFactNeighborY="300000"/>
      <dgm:spPr/>
    </dgm:pt>
    <dgm:pt modelId="{2DD3B1F4-4E57-495C-9E26-94D13898D540}" type="pres">
      <dgm:prSet presAssocID="{5BC32060-96C3-4688-ABB6-08133120C92B}" presName="vertSpace2b" presStyleCnt="0"/>
      <dgm:spPr/>
    </dgm:pt>
    <dgm:pt modelId="{FD48FFFF-CAE8-4330-88C9-924B6BD3199D}" type="pres">
      <dgm:prSet presAssocID="{B09CD562-5EBE-489F-80DF-5FABAEC047FA}" presName="horz2" presStyleCnt="0"/>
      <dgm:spPr/>
    </dgm:pt>
    <dgm:pt modelId="{3A586BDE-4F3B-4595-B8A3-386202CB6774}" type="pres">
      <dgm:prSet presAssocID="{B09CD562-5EBE-489F-80DF-5FABAEC047FA}" presName="horzSpace2" presStyleCnt="0"/>
      <dgm:spPr/>
    </dgm:pt>
    <dgm:pt modelId="{B1BD5CCF-0A8E-4A60-9D1C-E683B6384B7D}" type="pres">
      <dgm:prSet presAssocID="{B09CD562-5EBE-489F-80DF-5FABAEC047FA}" presName="tx2" presStyleLbl="revTx" presStyleIdx="3" presStyleCnt="17" custLinFactNeighborY="32224"/>
      <dgm:spPr/>
      <dgm:t>
        <a:bodyPr/>
        <a:lstStyle/>
        <a:p>
          <a:endParaRPr lang="es-ES"/>
        </a:p>
      </dgm:t>
    </dgm:pt>
    <dgm:pt modelId="{FED07BB3-7987-45AA-9AE5-C71194B35BF9}" type="pres">
      <dgm:prSet presAssocID="{B09CD562-5EBE-489F-80DF-5FABAEC047FA}" presName="vert2" presStyleCnt="0"/>
      <dgm:spPr/>
    </dgm:pt>
    <dgm:pt modelId="{F5BA6C1B-EAF0-455C-B243-930ED9FDA284}" type="pres">
      <dgm:prSet presAssocID="{B09CD562-5EBE-489F-80DF-5FABAEC047FA}" presName="thinLine2b" presStyleLbl="callout" presStyleIdx="2" presStyleCnt="15" custLinFactY="300000" custLinFactNeighborY="352994"/>
      <dgm:spPr/>
    </dgm:pt>
    <dgm:pt modelId="{2FE1A9E7-655A-4720-95A6-2C7B1BA6A413}" type="pres">
      <dgm:prSet presAssocID="{B09CD562-5EBE-489F-80DF-5FABAEC047FA}" presName="vertSpace2b" presStyleCnt="0"/>
      <dgm:spPr/>
    </dgm:pt>
    <dgm:pt modelId="{98E01BFC-3D7C-4E5B-A81C-A8E85F4A4E95}" type="pres">
      <dgm:prSet presAssocID="{98C7628A-6DE3-4B83-8326-8B5D25A4B9CB}" presName="horz2" presStyleCnt="0"/>
      <dgm:spPr/>
    </dgm:pt>
    <dgm:pt modelId="{F22FA99C-FCFA-415B-92BC-B085B02B7429}" type="pres">
      <dgm:prSet presAssocID="{98C7628A-6DE3-4B83-8326-8B5D25A4B9CB}" presName="horzSpace2" presStyleCnt="0"/>
      <dgm:spPr/>
    </dgm:pt>
    <dgm:pt modelId="{7F8CFA49-6181-4B36-BE04-CE445191D4DA}" type="pres">
      <dgm:prSet presAssocID="{98C7628A-6DE3-4B83-8326-8B5D25A4B9CB}" presName="tx2" presStyleLbl="revTx" presStyleIdx="4" presStyleCnt="17" custScaleY="86538" custLinFactNeighborY="57321"/>
      <dgm:spPr/>
      <dgm:t>
        <a:bodyPr/>
        <a:lstStyle/>
        <a:p>
          <a:endParaRPr lang="es-ES"/>
        </a:p>
      </dgm:t>
    </dgm:pt>
    <dgm:pt modelId="{6D9FF128-A665-41D7-A733-09E7C6F78CFC}" type="pres">
      <dgm:prSet presAssocID="{98C7628A-6DE3-4B83-8326-8B5D25A4B9CB}" presName="vert2" presStyleCnt="0"/>
      <dgm:spPr/>
    </dgm:pt>
    <dgm:pt modelId="{4AF217D7-7721-43E3-B30D-EF661E010D1E}" type="pres">
      <dgm:prSet presAssocID="{98C7628A-6DE3-4B83-8326-8B5D25A4B9CB}" presName="thinLine2b" presStyleLbl="callout" presStyleIdx="3" presStyleCnt="15" custLinFactY="421733" custLinFactNeighborY="500000"/>
      <dgm:spPr/>
    </dgm:pt>
    <dgm:pt modelId="{FDD61106-EB89-4391-8DF0-55ADEB90AF46}" type="pres">
      <dgm:prSet presAssocID="{98C7628A-6DE3-4B83-8326-8B5D25A4B9CB}" presName="vertSpace2b" presStyleCnt="0"/>
      <dgm:spPr/>
    </dgm:pt>
    <dgm:pt modelId="{4C9C1D4F-86E6-44B2-BAFB-E5653B3CC4C7}" type="pres">
      <dgm:prSet presAssocID="{86E4BFA6-438B-489B-A95B-0A65BF0A4294}" presName="horz2" presStyleCnt="0"/>
      <dgm:spPr/>
    </dgm:pt>
    <dgm:pt modelId="{ABAE9816-4F09-41AE-95C0-279BC2F06DE2}" type="pres">
      <dgm:prSet presAssocID="{86E4BFA6-438B-489B-A95B-0A65BF0A4294}" presName="horzSpace2" presStyleCnt="0"/>
      <dgm:spPr/>
    </dgm:pt>
    <dgm:pt modelId="{82EA2128-DF75-4847-8726-1A7F51020B81}" type="pres">
      <dgm:prSet presAssocID="{86E4BFA6-438B-489B-A95B-0A65BF0A4294}" presName="tx2" presStyleLbl="revTx" presStyleIdx="5" presStyleCnt="17" custScaleY="90770" custLinFactNeighborY="78185"/>
      <dgm:spPr/>
      <dgm:t>
        <a:bodyPr/>
        <a:lstStyle/>
        <a:p>
          <a:endParaRPr lang="es-ES"/>
        </a:p>
      </dgm:t>
    </dgm:pt>
    <dgm:pt modelId="{949B5000-1795-4FBA-ABDE-A71C4320F77A}" type="pres">
      <dgm:prSet presAssocID="{86E4BFA6-438B-489B-A95B-0A65BF0A4294}" presName="vert2" presStyleCnt="0"/>
      <dgm:spPr/>
    </dgm:pt>
    <dgm:pt modelId="{82E3BAB1-9AB8-4E19-9084-9BE6719DB89A}" type="pres">
      <dgm:prSet presAssocID="{86E4BFA6-438B-489B-A95B-0A65BF0A4294}" presName="thinLine2b" presStyleLbl="callout" presStyleIdx="4" presStyleCnt="15" custLinFactY="530561" custLinFactNeighborY="600000"/>
      <dgm:spPr/>
    </dgm:pt>
    <dgm:pt modelId="{DC659323-29E1-47F4-AB7F-04CED7E2E127}" type="pres">
      <dgm:prSet presAssocID="{86E4BFA6-438B-489B-A95B-0A65BF0A4294}" presName="vertSpace2b" presStyleCnt="0"/>
      <dgm:spPr/>
    </dgm:pt>
    <dgm:pt modelId="{C1440CC9-7A40-440D-84C8-242E74FB99CC}" type="pres">
      <dgm:prSet presAssocID="{6DB7A8D2-0B80-4537-A9E2-7A4BF660866F}" presName="horz2" presStyleCnt="0"/>
      <dgm:spPr/>
    </dgm:pt>
    <dgm:pt modelId="{F3D14293-62B5-4B05-A5B3-9EEDFFA85C12}" type="pres">
      <dgm:prSet presAssocID="{6DB7A8D2-0B80-4537-A9E2-7A4BF660866F}" presName="horzSpace2" presStyleCnt="0"/>
      <dgm:spPr/>
    </dgm:pt>
    <dgm:pt modelId="{8EB02715-2F2E-4801-AE9B-DBA3CE88B1E6}" type="pres">
      <dgm:prSet presAssocID="{6DB7A8D2-0B80-4537-A9E2-7A4BF660866F}" presName="tx2" presStyleLbl="revTx" presStyleIdx="6" presStyleCnt="17" custScaleY="201378" custLinFactY="5076" custLinFactNeighborY="100000"/>
      <dgm:spPr/>
      <dgm:t>
        <a:bodyPr/>
        <a:lstStyle/>
        <a:p>
          <a:endParaRPr lang="es-ES"/>
        </a:p>
      </dgm:t>
    </dgm:pt>
    <dgm:pt modelId="{53F50D8F-0A30-4FF9-A2A9-21A98FCAF98E}" type="pres">
      <dgm:prSet presAssocID="{6DB7A8D2-0B80-4537-A9E2-7A4BF660866F}" presName="vert2" presStyleCnt="0"/>
      <dgm:spPr/>
    </dgm:pt>
    <dgm:pt modelId="{147972F5-6563-4E2C-8FDB-7BBD0F6E5982}" type="pres">
      <dgm:prSet presAssocID="{6DB7A8D2-0B80-4537-A9E2-7A4BF660866F}" presName="thinLine2b" presStyleLbl="callout" presStyleIdx="5" presStyleCnt="15" custLinFactY="680729" custLinFactNeighborY="700000"/>
      <dgm:spPr/>
    </dgm:pt>
    <dgm:pt modelId="{0CF29CD5-1F9E-4A0D-846B-795F4AEBE629}" type="pres">
      <dgm:prSet presAssocID="{6DB7A8D2-0B80-4537-A9E2-7A4BF660866F}" presName="vertSpace2b" presStyleCnt="0"/>
      <dgm:spPr/>
    </dgm:pt>
    <dgm:pt modelId="{F853C684-7618-402F-AE11-66E2FCD7E5A0}" type="pres">
      <dgm:prSet presAssocID="{4876D821-5044-4571-9A12-E1FC8BEE688C}" presName="horz2" presStyleCnt="0"/>
      <dgm:spPr/>
    </dgm:pt>
    <dgm:pt modelId="{E7A80FFB-C3E3-43FA-817B-B4E64C6F302A}" type="pres">
      <dgm:prSet presAssocID="{4876D821-5044-4571-9A12-E1FC8BEE688C}" presName="horzSpace2" presStyleCnt="0"/>
      <dgm:spPr/>
    </dgm:pt>
    <dgm:pt modelId="{66F0458C-A529-40EA-A365-320CE7AF20D9}" type="pres">
      <dgm:prSet presAssocID="{4876D821-5044-4571-9A12-E1FC8BEE688C}" presName="tx2" presStyleLbl="revTx" presStyleIdx="7" presStyleCnt="17" custScaleY="132373" custLinFactY="42655" custLinFactNeighborY="100000"/>
      <dgm:spPr/>
      <dgm:t>
        <a:bodyPr/>
        <a:lstStyle/>
        <a:p>
          <a:endParaRPr lang="es-ES"/>
        </a:p>
      </dgm:t>
    </dgm:pt>
    <dgm:pt modelId="{0F134A79-B374-4C1A-8D10-25B447D002F9}" type="pres">
      <dgm:prSet presAssocID="{4876D821-5044-4571-9A12-E1FC8BEE688C}" presName="vert2" presStyleCnt="0"/>
      <dgm:spPr/>
    </dgm:pt>
    <dgm:pt modelId="{F017A91A-EE62-48F9-8B7E-04644B3DFC21}" type="pres">
      <dgm:prSet presAssocID="{4876D821-5044-4571-9A12-E1FC8BEE688C}" presName="thinLine2b" presStyleLbl="callout" presStyleIdx="6" presStyleCnt="15" custLinFactY="869914" custLinFactNeighborY="900000"/>
      <dgm:spPr/>
    </dgm:pt>
    <dgm:pt modelId="{AAB71366-F5D2-4BAF-B594-2424D221B21E}" type="pres">
      <dgm:prSet presAssocID="{4876D821-5044-4571-9A12-E1FC8BEE688C}" presName="vertSpace2b" presStyleCnt="0"/>
      <dgm:spPr/>
    </dgm:pt>
    <dgm:pt modelId="{CAC7F347-521A-4E63-8C25-F5368A548F25}" type="pres">
      <dgm:prSet presAssocID="{2057623C-1883-479D-B4D2-B55E493F815C}" presName="horz2" presStyleCnt="0"/>
      <dgm:spPr/>
    </dgm:pt>
    <dgm:pt modelId="{97F0CB53-9C58-4BA2-A9AC-EDB396AC9A1B}" type="pres">
      <dgm:prSet presAssocID="{2057623C-1883-479D-B4D2-B55E493F815C}" presName="horzSpace2" presStyleCnt="0"/>
      <dgm:spPr/>
    </dgm:pt>
    <dgm:pt modelId="{CD34BB40-AB50-45AE-8DC5-B561FCC0C9C5}" type="pres">
      <dgm:prSet presAssocID="{2057623C-1883-479D-B4D2-B55E493F815C}" presName="tx2" presStyleLbl="revTx" presStyleIdx="8" presStyleCnt="17" custScaleY="72226" custLinFactY="82063" custLinFactNeighborY="100000"/>
      <dgm:spPr/>
      <dgm:t>
        <a:bodyPr/>
        <a:lstStyle/>
        <a:p>
          <a:endParaRPr lang="es-ES"/>
        </a:p>
      </dgm:t>
    </dgm:pt>
    <dgm:pt modelId="{5DC0BBAF-A2D8-4C38-AB9B-8735C723066C}" type="pres">
      <dgm:prSet presAssocID="{2057623C-1883-479D-B4D2-B55E493F815C}" presName="vert2" presStyleCnt="0"/>
      <dgm:spPr/>
    </dgm:pt>
    <dgm:pt modelId="{ACD64DCB-C46C-4129-B498-5645A785A596}" type="pres">
      <dgm:prSet presAssocID="{2057623C-1883-479D-B4D2-B55E493F815C}" presName="thinLine2b" presStyleLbl="callout" presStyleIdx="7" presStyleCnt="15" custLinFactY="1071650" custLinFactNeighborX="-194" custLinFactNeighborY="1100000"/>
      <dgm:spPr/>
    </dgm:pt>
    <dgm:pt modelId="{D6BAEC97-13A0-4E08-B1BF-88CBD573D3B3}" type="pres">
      <dgm:prSet presAssocID="{2057623C-1883-479D-B4D2-B55E493F815C}" presName="vertSpace2b" presStyleCnt="0"/>
      <dgm:spPr/>
    </dgm:pt>
    <dgm:pt modelId="{676EE26D-E18A-4148-B907-590CC6015603}" type="pres">
      <dgm:prSet presAssocID="{5B319C70-5518-4966-9E2D-B97A6AF8ECEF}" presName="horz2" presStyleCnt="0"/>
      <dgm:spPr/>
    </dgm:pt>
    <dgm:pt modelId="{7C5C51C9-5E44-4D64-B695-193944B40441}" type="pres">
      <dgm:prSet presAssocID="{5B319C70-5518-4966-9E2D-B97A6AF8ECEF}" presName="horzSpace2" presStyleCnt="0"/>
      <dgm:spPr/>
    </dgm:pt>
    <dgm:pt modelId="{174E35BA-A61E-4096-9A9C-39B4325AB460}" type="pres">
      <dgm:prSet presAssocID="{5B319C70-5518-4966-9E2D-B97A6AF8ECEF}" presName="tx2" presStyleLbl="revTx" presStyleIdx="9" presStyleCnt="17" custLinFactY="100000" custLinFactNeighborY="122857"/>
      <dgm:spPr/>
      <dgm:t>
        <a:bodyPr/>
        <a:lstStyle/>
        <a:p>
          <a:endParaRPr lang="es-ES"/>
        </a:p>
      </dgm:t>
    </dgm:pt>
    <dgm:pt modelId="{CAD1A489-FB19-4E9D-84BB-50BCEBC0CC95}" type="pres">
      <dgm:prSet presAssocID="{5B319C70-5518-4966-9E2D-B97A6AF8ECEF}" presName="vert2" presStyleCnt="0"/>
      <dgm:spPr/>
    </dgm:pt>
    <dgm:pt modelId="{98796920-DC11-4D48-B6D0-0E2804FAE994}" type="pres">
      <dgm:prSet presAssocID="{5B319C70-5518-4966-9E2D-B97A6AF8ECEF}" presName="thinLine2b" presStyleLbl="callout" presStyleIdx="8" presStyleCnt="15" custLinFactY="1117160" custLinFactNeighborY="1200000"/>
      <dgm:spPr/>
    </dgm:pt>
    <dgm:pt modelId="{4D3FE3D1-3942-4901-83D2-8A9622DE2FAD}" type="pres">
      <dgm:prSet presAssocID="{5B319C70-5518-4966-9E2D-B97A6AF8ECEF}" presName="vertSpace2b" presStyleCnt="0"/>
      <dgm:spPr/>
    </dgm:pt>
    <dgm:pt modelId="{DE113F8C-4811-489C-A5F7-F56895F2CD5E}" type="pres">
      <dgm:prSet presAssocID="{CED73D45-CDFC-4E7E-9AC5-01EFACA93A5D}" presName="thickLine" presStyleLbl="alignNode1" presStyleIdx="1" presStyleCnt="2" custLinFactNeighborX="-194" custLinFactNeighborY="20759"/>
      <dgm:spPr/>
    </dgm:pt>
    <dgm:pt modelId="{45EE210E-1770-48BE-8BBB-65F5A3C14F5F}" type="pres">
      <dgm:prSet presAssocID="{CED73D45-CDFC-4E7E-9AC5-01EFACA93A5D}" presName="horz1" presStyleCnt="0"/>
      <dgm:spPr/>
    </dgm:pt>
    <dgm:pt modelId="{221BBF63-9A16-4C4D-85C5-24FE398612EF}" type="pres">
      <dgm:prSet presAssocID="{CED73D45-CDFC-4E7E-9AC5-01EFACA93A5D}" presName="tx1" presStyleLbl="revTx" presStyleIdx="10" presStyleCnt="17" custScaleX="108333" custScaleY="78187" custLinFactNeighborX="983" custLinFactNeighborY="20394"/>
      <dgm:spPr/>
      <dgm:t>
        <a:bodyPr/>
        <a:lstStyle/>
        <a:p>
          <a:endParaRPr lang="es-ES"/>
        </a:p>
      </dgm:t>
    </dgm:pt>
    <dgm:pt modelId="{FC95B8FE-0EF7-4D5E-8ABB-FA7E4C718B65}" type="pres">
      <dgm:prSet presAssocID="{CED73D45-CDFC-4E7E-9AC5-01EFACA93A5D}" presName="vert1" presStyleCnt="0"/>
      <dgm:spPr/>
    </dgm:pt>
    <dgm:pt modelId="{4B0EF5FA-B0E5-49AC-88E8-774FCED61F69}" type="pres">
      <dgm:prSet presAssocID="{9DDC4467-AF6D-4237-B7F5-7C06127D5A54}" presName="vertSpace2a" presStyleCnt="0"/>
      <dgm:spPr/>
    </dgm:pt>
    <dgm:pt modelId="{90255E72-D3DC-42BC-A98C-136EE7832F10}" type="pres">
      <dgm:prSet presAssocID="{9DDC4467-AF6D-4237-B7F5-7C06127D5A54}" presName="horz2" presStyleCnt="0"/>
      <dgm:spPr/>
    </dgm:pt>
    <dgm:pt modelId="{1681B127-B4F8-4110-920F-2B77DEE5A8FE}" type="pres">
      <dgm:prSet presAssocID="{9DDC4467-AF6D-4237-B7F5-7C06127D5A54}" presName="horzSpace2" presStyleCnt="0"/>
      <dgm:spPr/>
    </dgm:pt>
    <dgm:pt modelId="{6BF78989-332C-4ECC-975B-EC0F98F45E85}" type="pres">
      <dgm:prSet presAssocID="{9DDC4467-AF6D-4237-B7F5-7C06127D5A54}" presName="tx2" presStyleLbl="revTx" presStyleIdx="11" presStyleCnt="17" custScaleY="91952" custLinFactY="5636" custLinFactNeighborX="-118" custLinFactNeighborY="100000"/>
      <dgm:spPr/>
      <dgm:t>
        <a:bodyPr/>
        <a:lstStyle/>
        <a:p>
          <a:endParaRPr lang="es-ES"/>
        </a:p>
      </dgm:t>
    </dgm:pt>
    <dgm:pt modelId="{734FD2E7-91B1-4D71-BF0C-ECB98E55BA5F}" type="pres">
      <dgm:prSet presAssocID="{9DDC4467-AF6D-4237-B7F5-7C06127D5A54}" presName="vert2" presStyleCnt="0"/>
      <dgm:spPr/>
    </dgm:pt>
    <dgm:pt modelId="{02718DCD-6C47-4D6C-93CF-E3D8319748D4}" type="pres">
      <dgm:prSet presAssocID="{9DDC4467-AF6D-4237-B7F5-7C06127D5A54}" presName="thinLine2b" presStyleLbl="callout" presStyleIdx="9" presStyleCnt="15" custLinFactY="800000" custLinFactNeighborY="866851"/>
      <dgm:spPr/>
    </dgm:pt>
    <dgm:pt modelId="{0597495F-68B4-4746-B623-265B706816F7}" type="pres">
      <dgm:prSet presAssocID="{9DDC4467-AF6D-4237-B7F5-7C06127D5A54}" presName="vertSpace2b" presStyleCnt="0"/>
      <dgm:spPr/>
    </dgm:pt>
    <dgm:pt modelId="{147600B0-5480-4E64-AA99-AC218F08969C}" type="pres">
      <dgm:prSet presAssocID="{DFA3AE3C-3DBE-4E6D-A8E6-BEBEE9559EC8}" presName="horz2" presStyleCnt="0"/>
      <dgm:spPr/>
    </dgm:pt>
    <dgm:pt modelId="{D23EE41C-D78A-4EBE-A060-3448471474AD}" type="pres">
      <dgm:prSet presAssocID="{DFA3AE3C-3DBE-4E6D-A8E6-BEBEE9559EC8}" presName="horzSpace2" presStyleCnt="0"/>
      <dgm:spPr/>
    </dgm:pt>
    <dgm:pt modelId="{FBC2D12A-746A-429B-8454-B1EB58F757AA}" type="pres">
      <dgm:prSet presAssocID="{DFA3AE3C-3DBE-4E6D-A8E6-BEBEE9559EC8}" presName="tx2" presStyleLbl="revTx" presStyleIdx="12" presStyleCnt="17" custScaleY="103024" custLinFactNeighborX="-118" custLinFactNeighborY="98399"/>
      <dgm:spPr/>
      <dgm:t>
        <a:bodyPr/>
        <a:lstStyle/>
        <a:p>
          <a:endParaRPr lang="es-ES"/>
        </a:p>
      </dgm:t>
    </dgm:pt>
    <dgm:pt modelId="{D8A32680-B983-4269-9AA2-FDBD6F6427E2}" type="pres">
      <dgm:prSet presAssocID="{DFA3AE3C-3DBE-4E6D-A8E6-BEBEE9559EC8}" presName="vert2" presStyleCnt="0"/>
      <dgm:spPr/>
    </dgm:pt>
    <dgm:pt modelId="{BAC632BD-DCF4-4757-A09E-5F56086CB2C9}" type="pres">
      <dgm:prSet presAssocID="{DFA3AE3C-3DBE-4E6D-A8E6-BEBEE9559EC8}" presName="thinLine2b" presStyleLbl="callout" presStyleIdx="10" presStyleCnt="15" custLinFactY="655309" custLinFactNeighborY="700000"/>
      <dgm:spPr/>
    </dgm:pt>
    <dgm:pt modelId="{C641C860-034B-4C96-AB5F-3254E6B367A3}" type="pres">
      <dgm:prSet presAssocID="{DFA3AE3C-3DBE-4E6D-A8E6-BEBEE9559EC8}" presName="vertSpace2b" presStyleCnt="0"/>
      <dgm:spPr/>
    </dgm:pt>
    <dgm:pt modelId="{D6B8752B-1D1F-46F8-B3C8-3DA64070B2B1}" type="pres">
      <dgm:prSet presAssocID="{020C82EA-3809-4FE4-8DD3-B680E1B10CB6}" presName="horz2" presStyleCnt="0"/>
      <dgm:spPr/>
    </dgm:pt>
    <dgm:pt modelId="{9E8C15C8-5C2C-4523-83DF-4589CB24D27E}" type="pres">
      <dgm:prSet presAssocID="{020C82EA-3809-4FE4-8DD3-B680E1B10CB6}" presName="horzSpace2" presStyleCnt="0"/>
      <dgm:spPr/>
    </dgm:pt>
    <dgm:pt modelId="{C869FA8B-BC76-4CC0-B901-820BFEEC61AA}" type="pres">
      <dgm:prSet presAssocID="{020C82EA-3809-4FE4-8DD3-B680E1B10CB6}" presName="tx2" presStyleLbl="revTx" presStyleIdx="13" presStyleCnt="17" custScaleY="87486" custLinFactNeighborX="-225" custLinFactNeighborY="80044"/>
      <dgm:spPr/>
      <dgm:t>
        <a:bodyPr/>
        <a:lstStyle/>
        <a:p>
          <a:endParaRPr lang="es-ES"/>
        </a:p>
      </dgm:t>
    </dgm:pt>
    <dgm:pt modelId="{B522D5C6-7774-49CB-B0D8-15D2CC72DB76}" type="pres">
      <dgm:prSet presAssocID="{020C82EA-3809-4FE4-8DD3-B680E1B10CB6}" presName="vert2" presStyleCnt="0"/>
      <dgm:spPr/>
    </dgm:pt>
    <dgm:pt modelId="{BB693869-CD77-4031-B13E-C91B851C7CFC}" type="pres">
      <dgm:prSet presAssocID="{020C82EA-3809-4FE4-8DD3-B680E1B10CB6}" presName="thinLine2b" presStyleLbl="callout" presStyleIdx="11" presStyleCnt="15" custLinFactY="400000" custLinFactNeighborY="414851"/>
      <dgm:spPr/>
    </dgm:pt>
    <dgm:pt modelId="{174932A2-647D-4EC0-9AFA-78BB6EB35B6F}" type="pres">
      <dgm:prSet presAssocID="{020C82EA-3809-4FE4-8DD3-B680E1B10CB6}" presName="vertSpace2b" presStyleCnt="0"/>
      <dgm:spPr/>
    </dgm:pt>
    <dgm:pt modelId="{EA707A8B-FD48-4374-A33B-F4DD148D9D89}" type="pres">
      <dgm:prSet presAssocID="{3C167474-7DD5-4E6C-B1EA-7C2FF006BADA}" presName="horz2" presStyleCnt="0"/>
      <dgm:spPr/>
    </dgm:pt>
    <dgm:pt modelId="{EBDD44EB-8DF1-42C0-AD6A-C1889BC7F23C}" type="pres">
      <dgm:prSet presAssocID="{3C167474-7DD5-4E6C-B1EA-7C2FF006BADA}" presName="horzSpace2" presStyleCnt="0"/>
      <dgm:spPr/>
    </dgm:pt>
    <dgm:pt modelId="{6AD00F76-96AD-4918-9899-3DFB24495745}" type="pres">
      <dgm:prSet presAssocID="{3C167474-7DD5-4E6C-B1EA-7C2FF006BADA}" presName="tx2" presStyleLbl="revTx" presStyleIdx="14" presStyleCnt="17" custScaleY="65376" custLinFactNeighborX="-118" custLinFactNeighborY="45391"/>
      <dgm:spPr/>
      <dgm:t>
        <a:bodyPr/>
        <a:lstStyle/>
        <a:p>
          <a:endParaRPr lang="es-ES"/>
        </a:p>
      </dgm:t>
    </dgm:pt>
    <dgm:pt modelId="{F2E50635-5B28-4A01-9C0C-F40EDF1B6108}" type="pres">
      <dgm:prSet presAssocID="{3C167474-7DD5-4E6C-B1EA-7C2FF006BADA}" presName="vert2" presStyleCnt="0"/>
      <dgm:spPr/>
    </dgm:pt>
    <dgm:pt modelId="{DE8B862B-210F-4DBE-875C-3458D79437BD}" type="pres">
      <dgm:prSet presAssocID="{3C167474-7DD5-4E6C-B1EA-7C2FF006BADA}" presName="thinLine2b" presStyleLbl="callout" presStyleIdx="12" presStyleCnt="15" custLinFactY="171465" custLinFactNeighborY="200000"/>
      <dgm:spPr/>
    </dgm:pt>
    <dgm:pt modelId="{ECF4D537-2EEB-4B82-AFB4-DE92CCCA78E7}" type="pres">
      <dgm:prSet presAssocID="{3C167474-7DD5-4E6C-B1EA-7C2FF006BADA}" presName="vertSpace2b" presStyleCnt="0"/>
      <dgm:spPr/>
    </dgm:pt>
    <dgm:pt modelId="{B8DB90AD-FBB0-4B9E-A1E7-0384349F08D5}" type="pres">
      <dgm:prSet presAssocID="{3832C658-F3CD-4221-BF7B-83B1DBBD1C73}" presName="horz2" presStyleCnt="0"/>
      <dgm:spPr/>
    </dgm:pt>
    <dgm:pt modelId="{48DDDCF3-4CC8-44FE-BF3B-93107B3A926B}" type="pres">
      <dgm:prSet presAssocID="{3832C658-F3CD-4221-BF7B-83B1DBBD1C73}" presName="horzSpace2" presStyleCnt="0"/>
      <dgm:spPr/>
    </dgm:pt>
    <dgm:pt modelId="{F371A254-3A11-4B05-9C2B-E130805A926E}" type="pres">
      <dgm:prSet presAssocID="{3832C658-F3CD-4221-BF7B-83B1DBBD1C73}" presName="tx2" presStyleLbl="revTx" presStyleIdx="15" presStyleCnt="17" custLinFactNeighborY="23578"/>
      <dgm:spPr/>
      <dgm:t>
        <a:bodyPr/>
        <a:lstStyle/>
        <a:p>
          <a:endParaRPr lang="es-ES"/>
        </a:p>
      </dgm:t>
    </dgm:pt>
    <dgm:pt modelId="{58AF354F-A92E-4FD3-96C6-DEA69FDAFECA}" type="pres">
      <dgm:prSet presAssocID="{3832C658-F3CD-4221-BF7B-83B1DBBD1C73}" presName="vert2" presStyleCnt="0"/>
      <dgm:spPr/>
    </dgm:pt>
    <dgm:pt modelId="{33FB4364-2A67-4BEC-8052-BB4525E9C251}" type="pres">
      <dgm:prSet presAssocID="{3832C658-F3CD-4221-BF7B-83B1DBBD1C73}" presName="thinLine2b" presStyleLbl="callout" presStyleIdx="13" presStyleCnt="15" custLinFactY="14864" custLinFactNeighborY="100000"/>
      <dgm:spPr/>
    </dgm:pt>
    <dgm:pt modelId="{E20FD657-BB0D-48FC-823E-3E2A4BEEB228}" type="pres">
      <dgm:prSet presAssocID="{3832C658-F3CD-4221-BF7B-83B1DBBD1C73}" presName="vertSpace2b" presStyleCnt="0"/>
      <dgm:spPr/>
    </dgm:pt>
    <dgm:pt modelId="{C4CB80DB-F87E-4B00-87B1-1E5E9BDCE9CA}" type="pres">
      <dgm:prSet presAssocID="{75FA9B2E-2023-4F18-A1A3-58B1E3673F7A}" presName="horz2" presStyleCnt="0"/>
      <dgm:spPr/>
    </dgm:pt>
    <dgm:pt modelId="{7FAE5F30-A1C6-4AA4-8456-9478320FF61B}" type="pres">
      <dgm:prSet presAssocID="{75FA9B2E-2023-4F18-A1A3-58B1E3673F7A}" presName="horzSpace2" presStyleCnt="0"/>
      <dgm:spPr/>
    </dgm:pt>
    <dgm:pt modelId="{8F233068-4DA0-4898-92FC-29765FA3C4ED}" type="pres">
      <dgm:prSet presAssocID="{75FA9B2E-2023-4F18-A1A3-58B1E3673F7A}" presName="tx2" presStyleLbl="revTx" presStyleIdx="16" presStyleCnt="17" custScaleY="50121" custLinFactNeighborY="5039"/>
      <dgm:spPr/>
      <dgm:t>
        <a:bodyPr/>
        <a:lstStyle/>
        <a:p>
          <a:endParaRPr lang="es-ES"/>
        </a:p>
      </dgm:t>
    </dgm:pt>
    <dgm:pt modelId="{D0FF1513-4DE4-4873-A9DF-AE4A4B94921D}" type="pres">
      <dgm:prSet presAssocID="{75FA9B2E-2023-4F18-A1A3-58B1E3673F7A}" presName="vert2" presStyleCnt="0"/>
      <dgm:spPr/>
    </dgm:pt>
    <dgm:pt modelId="{54C3169F-88F3-4197-84CC-26B7108D55C2}" type="pres">
      <dgm:prSet presAssocID="{75FA9B2E-2023-4F18-A1A3-58B1E3673F7A}" presName="thinLine2b" presStyleLbl="callout" presStyleIdx="14" presStyleCnt="15"/>
      <dgm:spPr/>
    </dgm:pt>
    <dgm:pt modelId="{00AE76A0-85CA-451B-B5A7-3178AACB09DA}" type="pres">
      <dgm:prSet presAssocID="{75FA9B2E-2023-4F18-A1A3-58B1E3673F7A}" presName="vertSpace2b" presStyleCnt="0"/>
      <dgm:spPr/>
    </dgm:pt>
  </dgm:ptLst>
  <dgm:cxnLst>
    <dgm:cxn modelId="{ED49B266-E0A9-49EF-B060-349732CC6B59}" srcId="{CED73D45-CDFC-4E7E-9AC5-01EFACA93A5D}" destId="{3C167474-7DD5-4E6C-B1EA-7C2FF006BADA}" srcOrd="3" destOrd="0" parTransId="{98DAB526-A1CB-4CC9-B281-4B05FC446BA0}" sibTransId="{BE559064-3476-4C07-8F9B-B9D92E8D897E}"/>
    <dgm:cxn modelId="{29D6B660-DD28-419C-B1C4-31BE82C23DD0}" type="presOf" srcId="{4876D821-5044-4571-9A12-E1FC8BEE688C}" destId="{66F0458C-A529-40EA-A365-320CE7AF20D9}" srcOrd="0" destOrd="0" presId="urn:microsoft.com/office/officeart/2008/layout/LinedList"/>
    <dgm:cxn modelId="{80DFF1E7-848D-4A55-B588-FED238748540}" srcId="{CED73D45-CDFC-4E7E-9AC5-01EFACA93A5D}" destId="{DFA3AE3C-3DBE-4E6D-A8E6-BEBEE9559EC8}" srcOrd="1" destOrd="0" parTransId="{C3DB7C5C-BB86-48CA-82DD-0B8230367F5F}" sibTransId="{34D31407-A897-4398-BD26-F038AB54B305}"/>
    <dgm:cxn modelId="{3304E591-F884-4CDC-9DBB-57189297390F}" srcId="{C3B65274-51D0-4F62-8A03-D12CEAEE929E}" destId="{CED73D45-CDFC-4E7E-9AC5-01EFACA93A5D}" srcOrd="1" destOrd="0" parTransId="{EB27C902-4BB2-41E0-A0E7-CDA033DD69E1}" sibTransId="{87DF00AF-4FF6-48A2-8438-6C15BF371835}"/>
    <dgm:cxn modelId="{1308C72D-FC6A-4307-8335-073E758EB5F5}" srcId="{CED73D45-CDFC-4E7E-9AC5-01EFACA93A5D}" destId="{3832C658-F3CD-4221-BF7B-83B1DBBD1C73}" srcOrd="4" destOrd="0" parTransId="{5E89AAE6-0FEE-43E4-AE9A-D24ABF580C11}" sibTransId="{8C22E90E-BF76-4986-B41E-3AE5F97175F7}"/>
    <dgm:cxn modelId="{5F9C4A5A-43BA-4D98-B25B-54AA5F455602}" type="presOf" srcId="{CED73D45-CDFC-4E7E-9AC5-01EFACA93A5D}" destId="{221BBF63-9A16-4C4D-85C5-24FE398612EF}" srcOrd="0" destOrd="0" presId="urn:microsoft.com/office/officeart/2008/layout/LinedList"/>
    <dgm:cxn modelId="{E3817BC9-AB12-4014-9FC1-C1BEF93FE6C7}" type="presOf" srcId="{B4B0FBCA-BCBC-4733-BA38-0F6351120B0D}" destId="{9A9C9926-5884-4675-8198-ECEEBDEE6ADD}" srcOrd="0" destOrd="0" presId="urn:microsoft.com/office/officeart/2008/layout/LinedList"/>
    <dgm:cxn modelId="{9DA676FE-CCC7-439B-BFCD-CE62CC50BA7D}" srcId="{CED73D45-CDFC-4E7E-9AC5-01EFACA93A5D}" destId="{9DDC4467-AF6D-4237-B7F5-7C06127D5A54}" srcOrd="0" destOrd="0" parTransId="{7C562A3B-2207-4592-8B39-18A9EC634123}" sibTransId="{24FCC3A1-7ACA-4C12-A0E8-5D7B3F3D1EFF}"/>
    <dgm:cxn modelId="{4A74D98E-A785-4942-BD3A-E61B6247B6B8}" srcId="{1774D6D1-4A12-4823-8DB9-32CA840E4F7D}" destId="{4876D821-5044-4571-9A12-E1FC8BEE688C}" srcOrd="6" destOrd="0" parTransId="{65984C7C-45D7-476D-BD0B-D7DAAD66C640}" sibTransId="{4ED252B6-F939-44DD-A5AE-39E62ACAEA36}"/>
    <dgm:cxn modelId="{0FB7C6C8-9215-4533-AA8D-1A4EB2BCF5A8}" type="presOf" srcId="{98C7628A-6DE3-4B83-8326-8B5D25A4B9CB}" destId="{7F8CFA49-6181-4B36-BE04-CE445191D4DA}" srcOrd="0" destOrd="0" presId="urn:microsoft.com/office/officeart/2008/layout/LinedList"/>
    <dgm:cxn modelId="{3F1D91E3-9294-499A-84A2-F8AA9C33BFE2}" srcId="{1774D6D1-4A12-4823-8DB9-32CA840E4F7D}" destId="{B09CD562-5EBE-489F-80DF-5FABAEC047FA}" srcOrd="2" destOrd="0" parTransId="{41B71127-1D7C-4A6B-A242-7BE820ED4EFA}" sibTransId="{474EE51C-C9A8-4CCF-A387-8A84E5C3E6EE}"/>
    <dgm:cxn modelId="{831D081F-BFD2-405F-BA27-EE2797B2E712}" type="presOf" srcId="{9DDC4467-AF6D-4237-B7F5-7C06127D5A54}" destId="{6BF78989-332C-4ECC-975B-EC0F98F45E85}" srcOrd="0" destOrd="0" presId="urn:microsoft.com/office/officeart/2008/layout/LinedList"/>
    <dgm:cxn modelId="{FE578B2D-2F68-4353-9DE8-EFEE5EE9CED1}" type="presOf" srcId="{5B319C70-5518-4966-9E2D-B97A6AF8ECEF}" destId="{174E35BA-A61E-4096-9A9C-39B4325AB460}" srcOrd="0" destOrd="0" presId="urn:microsoft.com/office/officeart/2008/layout/LinedList"/>
    <dgm:cxn modelId="{A97DE387-78C6-43CC-9F6F-FBAFB3A0FE6E}" type="presOf" srcId="{5BC32060-96C3-4688-ABB6-08133120C92B}" destId="{306A6CD9-B38D-4B5D-B579-84F54B1E4A3E}" srcOrd="0" destOrd="0" presId="urn:microsoft.com/office/officeart/2008/layout/LinedList"/>
    <dgm:cxn modelId="{2C1B2B95-A9E0-4DE4-A456-9616D51D438E}" type="presOf" srcId="{3832C658-F3CD-4221-BF7B-83B1DBBD1C73}" destId="{F371A254-3A11-4B05-9C2B-E130805A926E}" srcOrd="0" destOrd="0" presId="urn:microsoft.com/office/officeart/2008/layout/LinedList"/>
    <dgm:cxn modelId="{C8C22C14-DB69-48FA-B89D-B411B13E84A3}" srcId="{1774D6D1-4A12-4823-8DB9-32CA840E4F7D}" destId="{6DB7A8D2-0B80-4537-A9E2-7A4BF660866F}" srcOrd="5" destOrd="0" parTransId="{A4001D89-372F-4779-A239-2C0E4871D149}" sibTransId="{E515BFC9-A6F6-46E2-AAD9-A46AED839527}"/>
    <dgm:cxn modelId="{7DF85A71-E60E-4D20-9760-68A61492E407}" srcId="{1774D6D1-4A12-4823-8DB9-32CA840E4F7D}" destId="{2057623C-1883-479D-B4D2-B55E493F815C}" srcOrd="7" destOrd="0" parTransId="{ADCF0274-DD04-4D84-BCA8-DD47A20D8287}" sibTransId="{304A23F9-D9AB-40F6-B4D0-E473B4F7588D}"/>
    <dgm:cxn modelId="{7E66D4E3-CC32-4E25-869A-A7D1CAA21883}" type="presOf" srcId="{C3B65274-51D0-4F62-8A03-D12CEAEE929E}" destId="{F6FF6DA3-118E-414F-B8C3-9F0522BCB90C}" srcOrd="0" destOrd="0" presId="urn:microsoft.com/office/officeart/2008/layout/LinedList"/>
    <dgm:cxn modelId="{C2B177F7-9C04-467F-9604-1BD5F452BEE9}" type="presOf" srcId="{3C167474-7DD5-4E6C-B1EA-7C2FF006BADA}" destId="{6AD00F76-96AD-4918-9899-3DFB24495745}" srcOrd="0" destOrd="0" presId="urn:microsoft.com/office/officeart/2008/layout/LinedList"/>
    <dgm:cxn modelId="{517CC06E-5B5F-45E0-9EB9-78E1BB285A5A}" type="presOf" srcId="{86E4BFA6-438B-489B-A95B-0A65BF0A4294}" destId="{82EA2128-DF75-4847-8726-1A7F51020B81}" srcOrd="0" destOrd="0" presId="urn:microsoft.com/office/officeart/2008/layout/LinedList"/>
    <dgm:cxn modelId="{F395A879-C8DE-43C1-978F-6AD8CFD6173A}" srcId="{C3B65274-51D0-4F62-8A03-D12CEAEE929E}" destId="{1774D6D1-4A12-4823-8DB9-32CA840E4F7D}" srcOrd="0" destOrd="0" parTransId="{460D309B-BBC3-4DC3-940E-097AE31DB604}" sibTransId="{15A5E315-8587-4FD6-AA63-75E829BC8250}"/>
    <dgm:cxn modelId="{BC8BDDF2-BD35-4CC6-97F1-EF38BF26A14B}" type="presOf" srcId="{75FA9B2E-2023-4F18-A1A3-58B1E3673F7A}" destId="{8F233068-4DA0-4898-92FC-29765FA3C4ED}" srcOrd="0" destOrd="0" presId="urn:microsoft.com/office/officeart/2008/layout/LinedList"/>
    <dgm:cxn modelId="{06D6F6D0-4B1A-4F07-8BF6-70942AD5600F}" srcId="{CED73D45-CDFC-4E7E-9AC5-01EFACA93A5D}" destId="{75FA9B2E-2023-4F18-A1A3-58B1E3673F7A}" srcOrd="5" destOrd="0" parTransId="{92ED1C6A-D00F-4853-A858-DD55C7867565}" sibTransId="{04635E68-3440-45C4-8533-5CBA05A62207}"/>
    <dgm:cxn modelId="{491E3DC8-A66E-440E-B603-A004886C8AC9}" type="presOf" srcId="{6DB7A8D2-0B80-4537-A9E2-7A4BF660866F}" destId="{8EB02715-2F2E-4801-AE9B-DBA3CE88B1E6}" srcOrd="0" destOrd="0" presId="urn:microsoft.com/office/officeart/2008/layout/LinedList"/>
    <dgm:cxn modelId="{AFFDB0F2-A80F-4D81-A858-42D410630F9B}" type="presOf" srcId="{1774D6D1-4A12-4823-8DB9-32CA840E4F7D}" destId="{AB057833-65CB-41E1-A18B-62F2F620A08F}" srcOrd="0" destOrd="0" presId="urn:microsoft.com/office/officeart/2008/layout/LinedList"/>
    <dgm:cxn modelId="{25AADF90-1523-45F0-AF8B-70C6C1A67B49}" type="presOf" srcId="{DFA3AE3C-3DBE-4E6D-A8E6-BEBEE9559EC8}" destId="{FBC2D12A-746A-429B-8454-B1EB58F757AA}" srcOrd="0" destOrd="0" presId="urn:microsoft.com/office/officeart/2008/layout/LinedList"/>
    <dgm:cxn modelId="{065D098D-3183-4B6D-A884-E45B1B1E7355}" type="presOf" srcId="{020C82EA-3809-4FE4-8DD3-B680E1B10CB6}" destId="{C869FA8B-BC76-4CC0-B901-820BFEEC61AA}" srcOrd="0" destOrd="0" presId="urn:microsoft.com/office/officeart/2008/layout/LinedList"/>
    <dgm:cxn modelId="{490B3D68-D83D-47ED-944E-2FDC5A1D7490}" type="presOf" srcId="{B09CD562-5EBE-489F-80DF-5FABAEC047FA}" destId="{B1BD5CCF-0A8E-4A60-9D1C-E683B6384B7D}" srcOrd="0" destOrd="0" presId="urn:microsoft.com/office/officeart/2008/layout/LinedList"/>
    <dgm:cxn modelId="{682AA581-8973-4C7D-B0E5-0D911C2A52FA}" srcId="{1774D6D1-4A12-4823-8DB9-32CA840E4F7D}" destId="{86E4BFA6-438B-489B-A95B-0A65BF0A4294}" srcOrd="4" destOrd="0" parTransId="{EDB43FC0-BE55-41A8-8FAE-53723525FAC3}" sibTransId="{6B0BA0ED-678B-4714-8B35-9F4D0A6AEAEF}"/>
    <dgm:cxn modelId="{972A1302-4882-48F5-AD79-906D01D20D46}" srcId="{1774D6D1-4A12-4823-8DB9-32CA840E4F7D}" destId="{5B319C70-5518-4966-9E2D-B97A6AF8ECEF}" srcOrd="8" destOrd="0" parTransId="{FD7916B5-8C3D-4D3B-B761-F30FAD9C529C}" sibTransId="{EEF88E86-4930-47D1-8754-9CE5D5FEA034}"/>
    <dgm:cxn modelId="{879AF145-418A-4429-954D-C4DE9B5AFAC3}" srcId="{1774D6D1-4A12-4823-8DB9-32CA840E4F7D}" destId="{5BC32060-96C3-4688-ABB6-08133120C92B}" srcOrd="1" destOrd="0" parTransId="{9F6C2732-0384-4EAA-ACCF-01E4D7660E19}" sibTransId="{4478602F-057B-4F81-8214-35A895F30817}"/>
    <dgm:cxn modelId="{AC57619C-5511-4DB6-A053-7E0E8B50B009}" srcId="{1774D6D1-4A12-4823-8DB9-32CA840E4F7D}" destId="{B4B0FBCA-BCBC-4733-BA38-0F6351120B0D}" srcOrd="0" destOrd="0" parTransId="{F5FD534E-B8CD-4413-ABB3-B6D18DAC2AC5}" sibTransId="{5EE634BC-A081-474A-8D77-FBCBF7960589}"/>
    <dgm:cxn modelId="{E823A505-781E-40CF-B50D-7E92777A661F}" srcId="{CED73D45-CDFC-4E7E-9AC5-01EFACA93A5D}" destId="{020C82EA-3809-4FE4-8DD3-B680E1B10CB6}" srcOrd="2" destOrd="0" parTransId="{82A7457D-E35B-4E9D-AC01-BA317B63AECC}" sibTransId="{C6D7C6AC-0B25-4545-82E4-6573A28911B3}"/>
    <dgm:cxn modelId="{237F3732-5B7E-4EEE-8123-7EC603B73216}" type="presOf" srcId="{2057623C-1883-479D-B4D2-B55E493F815C}" destId="{CD34BB40-AB50-45AE-8DC5-B561FCC0C9C5}" srcOrd="0" destOrd="0" presId="urn:microsoft.com/office/officeart/2008/layout/LinedList"/>
    <dgm:cxn modelId="{9B9321E3-83B5-45E5-A6D4-D499E5BBDEC8}" srcId="{1774D6D1-4A12-4823-8DB9-32CA840E4F7D}" destId="{98C7628A-6DE3-4B83-8326-8B5D25A4B9CB}" srcOrd="3" destOrd="0" parTransId="{92845759-49C3-4183-BB7E-5C0BAFB8D041}" sibTransId="{E7799C7A-A973-475A-A5FC-49229AD6261A}"/>
    <dgm:cxn modelId="{16906B73-49A7-410E-983F-9EF0E07F5E8E}" type="presParOf" srcId="{F6FF6DA3-118E-414F-B8C3-9F0522BCB90C}" destId="{16F88A71-8256-49AB-8E09-0E47CA1528C3}" srcOrd="0" destOrd="0" presId="urn:microsoft.com/office/officeart/2008/layout/LinedList"/>
    <dgm:cxn modelId="{A1B20B57-D884-47B6-A457-8EFBAB6F452A}" type="presParOf" srcId="{F6FF6DA3-118E-414F-B8C3-9F0522BCB90C}" destId="{253E47E3-CA94-490D-97B3-E0AA9BEA3DC5}" srcOrd="1" destOrd="0" presId="urn:microsoft.com/office/officeart/2008/layout/LinedList"/>
    <dgm:cxn modelId="{6A6094CC-63D0-4CE8-839E-236FDD5B7D9E}" type="presParOf" srcId="{253E47E3-CA94-490D-97B3-E0AA9BEA3DC5}" destId="{AB057833-65CB-41E1-A18B-62F2F620A08F}" srcOrd="0" destOrd="0" presId="urn:microsoft.com/office/officeart/2008/layout/LinedList"/>
    <dgm:cxn modelId="{590737CF-A8FE-47A8-9625-02A3529CF686}" type="presParOf" srcId="{253E47E3-CA94-490D-97B3-E0AA9BEA3DC5}" destId="{9F5C0E5C-2927-4DED-BF3C-A4241DDB7C7B}" srcOrd="1" destOrd="0" presId="urn:microsoft.com/office/officeart/2008/layout/LinedList"/>
    <dgm:cxn modelId="{2DB14778-B0C9-4755-AD24-83E1731FF108}" type="presParOf" srcId="{9F5C0E5C-2927-4DED-BF3C-A4241DDB7C7B}" destId="{DD0C30FB-91B2-4EE2-8820-7127062FFB3D}" srcOrd="0" destOrd="0" presId="urn:microsoft.com/office/officeart/2008/layout/LinedList"/>
    <dgm:cxn modelId="{C2685780-6126-4D29-A8A5-D06FA7893D3D}" type="presParOf" srcId="{9F5C0E5C-2927-4DED-BF3C-A4241DDB7C7B}" destId="{68757230-1307-4C65-ADB3-8F594F85A8C6}" srcOrd="1" destOrd="0" presId="urn:microsoft.com/office/officeart/2008/layout/LinedList"/>
    <dgm:cxn modelId="{AFEDC6B1-C4DC-43F7-ABC4-34BAC86A2714}" type="presParOf" srcId="{68757230-1307-4C65-ADB3-8F594F85A8C6}" destId="{2EE9779D-840E-40B3-B0A2-42B13F228DED}" srcOrd="0" destOrd="0" presId="urn:microsoft.com/office/officeart/2008/layout/LinedList"/>
    <dgm:cxn modelId="{009C2220-22ED-448A-874D-432278FF3498}" type="presParOf" srcId="{68757230-1307-4C65-ADB3-8F594F85A8C6}" destId="{9A9C9926-5884-4675-8198-ECEEBDEE6ADD}" srcOrd="1" destOrd="0" presId="urn:microsoft.com/office/officeart/2008/layout/LinedList"/>
    <dgm:cxn modelId="{83A86D8D-FFB7-47CB-A938-8C0AD1839F16}" type="presParOf" srcId="{68757230-1307-4C65-ADB3-8F594F85A8C6}" destId="{D87E55D1-F53E-4022-8B20-85BC5625DED2}" srcOrd="2" destOrd="0" presId="urn:microsoft.com/office/officeart/2008/layout/LinedList"/>
    <dgm:cxn modelId="{9BD9E503-46D8-448B-B16F-5DDDD0040011}" type="presParOf" srcId="{9F5C0E5C-2927-4DED-BF3C-A4241DDB7C7B}" destId="{5ED9E657-5F82-4B5E-8E6C-A0D7EB09DE67}" srcOrd="2" destOrd="0" presId="urn:microsoft.com/office/officeart/2008/layout/LinedList"/>
    <dgm:cxn modelId="{652481CE-D4A0-483B-A202-F62D7500D969}" type="presParOf" srcId="{9F5C0E5C-2927-4DED-BF3C-A4241DDB7C7B}" destId="{86B61363-8C09-47F3-9B00-17229C8459BE}" srcOrd="3" destOrd="0" presId="urn:microsoft.com/office/officeart/2008/layout/LinedList"/>
    <dgm:cxn modelId="{A6B31014-1FA5-450F-9B1F-0CEF4A174CBA}" type="presParOf" srcId="{9F5C0E5C-2927-4DED-BF3C-A4241DDB7C7B}" destId="{11A54FD6-36F8-4C2D-B6AB-0546C9BECC36}" srcOrd="4" destOrd="0" presId="urn:microsoft.com/office/officeart/2008/layout/LinedList"/>
    <dgm:cxn modelId="{F84082B3-F368-48C9-AD6A-122E4118AFCC}" type="presParOf" srcId="{11A54FD6-36F8-4C2D-B6AB-0546C9BECC36}" destId="{AB0A4C60-9860-4D17-8391-A9AA8D1C75EA}" srcOrd="0" destOrd="0" presId="urn:microsoft.com/office/officeart/2008/layout/LinedList"/>
    <dgm:cxn modelId="{CF605BD3-2DB7-4DB8-A1D5-3A3D15DF206D}" type="presParOf" srcId="{11A54FD6-36F8-4C2D-B6AB-0546C9BECC36}" destId="{306A6CD9-B38D-4B5D-B579-84F54B1E4A3E}" srcOrd="1" destOrd="0" presId="urn:microsoft.com/office/officeart/2008/layout/LinedList"/>
    <dgm:cxn modelId="{ED1AB9B2-C1A8-44E6-9588-F52FE7927430}" type="presParOf" srcId="{11A54FD6-36F8-4C2D-B6AB-0546C9BECC36}" destId="{A9B8F4CB-6D30-46CD-B479-4FA5F52CB773}" srcOrd="2" destOrd="0" presId="urn:microsoft.com/office/officeart/2008/layout/LinedList"/>
    <dgm:cxn modelId="{A814F667-D2E5-41D0-BA29-C8526E38D267}" type="presParOf" srcId="{9F5C0E5C-2927-4DED-BF3C-A4241DDB7C7B}" destId="{EED4FD88-2F47-43F3-BD05-12AF1D3BA970}" srcOrd="5" destOrd="0" presId="urn:microsoft.com/office/officeart/2008/layout/LinedList"/>
    <dgm:cxn modelId="{C355F22D-FE41-4F42-9166-48CECD86619E}" type="presParOf" srcId="{9F5C0E5C-2927-4DED-BF3C-A4241DDB7C7B}" destId="{2DD3B1F4-4E57-495C-9E26-94D13898D540}" srcOrd="6" destOrd="0" presId="urn:microsoft.com/office/officeart/2008/layout/LinedList"/>
    <dgm:cxn modelId="{48AFBDF1-CAB3-4E7C-8F5C-68D0F3421B90}" type="presParOf" srcId="{9F5C0E5C-2927-4DED-BF3C-A4241DDB7C7B}" destId="{FD48FFFF-CAE8-4330-88C9-924B6BD3199D}" srcOrd="7" destOrd="0" presId="urn:microsoft.com/office/officeart/2008/layout/LinedList"/>
    <dgm:cxn modelId="{6E71F55B-0D98-4C3B-883F-17AFD82FD2C2}" type="presParOf" srcId="{FD48FFFF-CAE8-4330-88C9-924B6BD3199D}" destId="{3A586BDE-4F3B-4595-B8A3-386202CB6774}" srcOrd="0" destOrd="0" presId="urn:microsoft.com/office/officeart/2008/layout/LinedList"/>
    <dgm:cxn modelId="{6D140A48-0D35-4A66-BB74-BBC39EB66040}" type="presParOf" srcId="{FD48FFFF-CAE8-4330-88C9-924B6BD3199D}" destId="{B1BD5CCF-0A8E-4A60-9D1C-E683B6384B7D}" srcOrd="1" destOrd="0" presId="urn:microsoft.com/office/officeart/2008/layout/LinedList"/>
    <dgm:cxn modelId="{CB43D8A8-7BA1-4A79-9042-5326EEC76E1E}" type="presParOf" srcId="{FD48FFFF-CAE8-4330-88C9-924B6BD3199D}" destId="{FED07BB3-7987-45AA-9AE5-C71194B35BF9}" srcOrd="2" destOrd="0" presId="urn:microsoft.com/office/officeart/2008/layout/LinedList"/>
    <dgm:cxn modelId="{0F0914F9-4D68-432C-AFD5-3F7352B1E4F4}" type="presParOf" srcId="{9F5C0E5C-2927-4DED-BF3C-A4241DDB7C7B}" destId="{F5BA6C1B-EAF0-455C-B243-930ED9FDA284}" srcOrd="8" destOrd="0" presId="urn:microsoft.com/office/officeart/2008/layout/LinedList"/>
    <dgm:cxn modelId="{F99AAA7B-85FB-4B18-B025-8D8DAC366DAD}" type="presParOf" srcId="{9F5C0E5C-2927-4DED-BF3C-A4241DDB7C7B}" destId="{2FE1A9E7-655A-4720-95A6-2C7B1BA6A413}" srcOrd="9" destOrd="0" presId="urn:microsoft.com/office/officeart/2008/layout/LinedList"/>
    <dgm:cxn modelId="{63BB7348-E5BF-4152-8C64-F21D1CCF5951}" type="presParOf" srcId="{9F5C0E5C-2927-4DED-BF3C-A4241DDB7C7B}" destId="{98E01BFC-3D7C-4E5B-A81C-A8E85F4A4E95}" srcOrd="10" destOrd="0" presId="urn:microsoft.com/office/officeart/2008/layout/LinedList"/>
    <dgm:cxn modelId="{C9F00C97-289F-4D0C-972F-06DAAE54BA0F}" type="presParOf" srcId="{98E01BFC-3D7C-4E5B-A81C-A8E85F4A4E95}" destId="{F22FA99C-FCFA-415B-92BC-B085B02B7429}" srcOrd="0" destOrd="0" presId="urn:microsoft.com/office/officeart/2008/layout/LinedList"/>
    <dgm:cxn modelId="{E5BB5057-CB4D-4460-9208-0609FD41AA26}" type="presParOf" srcId="{98E01BFC-3D7C-4E5B-A81C-A8E85F4A4E95}" destId="{7F8CFA49-6181-4B36-BE04-CE445191D4DA}" srcOrd="1" destOrd="0" presId="urn:microsoft.com/office/officeart/2008/layout/LinedList"/>
    <dgm:cxn modelId="{1A466F80-7FD1-4D6C-A1C7-2D6B93827C66}" type="presParOf" srcId="{98E01BFC-3D7C-4E5B-A81C-A8E85F4A4E95}" destId="{6D9FF128-A665-41D7-A733-09E7C6F78CFC}" srcOrd="2" destOrd="0" presId="urn:microsoft.com/office/officeart/2008/layout/LinedList"/>
    <dgm:cxn modelId="{A6D7F434-5D36-499E-B94C-44E9E9C241CE}" type="presParOf" srcId="{9F5C0E5C-2927-4DED-BF3C-A4241DDB7C7B}" destId="{4AF217D7-7721-43E3-B30D-EF661E010D1E}" srcOrd="11" destOrd="0" presId="urn:microsoft.com/office/officeart/2008/layout/LinedList"/>
    <dgm:cxn modelId="{C8460E13-D143-4FC1-8E0A-18065A5227F7}" type="presParOf" srcId="{9F5C0E5C-2927-4DED-BF3C-A4241DDB7C7B}" destId="{FDD61106-EB89-4391-8DF0-55ADEB90AF46}" srcOrd="12" destOrd="0" presId="urn:microsoft.com/office/officeart/2008/layout/LinedList"/>
    <dgm:cxn modelId="{9D6AA796-C4DE-4953-B8D5-A7C64F60B07C}" type="presParOf" srcId="{9F5C0E5C-2927-4DED-BF3C-A4241DDB7C7B}" destId="{4C9C1D4F-86E6-44B2-BAFB-E5653B3CC4C7}" srcOrd="13" destOrd="0" presId="urn:microsoft.com/office/officeart/2008/layout/LinedList"/>
    <dgm:cxn modelId="{82E426ED-5E1A-4900-8F13-BDCD9F10AABC}" type="presParOf" srcId="{4C9C1D4F-86E6-44B2-BAFB-E5653B3CC4C7}" destId="{ABAE9816-4F09-41AE-95C0-279BC2F06DE2}" srcOrd="0" destOrd="0" presId="urn:microsoft.com/office/officeart/2008/layout/LinedList"/>
    <dgm:cxn modelId="{DF3EB056-92E0-4DA1-9C48-115828660B67}" type="presParOf" srcId="{4C9C1D4F-86E6-44B2-BAFB-E5653B3CC4C7}" destId="{82EA2128-DF75-4847-8726-1A7F51020B81}" srcOrd="1" destOrd="0" presId="urn:microsoft.com/office/officeart/2008/layout/LinedList"/>
    <dgm:cxn modelId="{15B78A44-01C3-4C50-AA00-BE7E6780EDB5}" type="presParOf" srcId="{4C9C1D4F-86E6-44B2-BAFB-E5653B3CC4C7}" destId="{949B5000-1795-4FBA-ABDE-A71C4320F77A}" srcOrd="2" destOrd="0" presId="urn:microsoft.com/office/officeart/2008/layout/LinedList"/>
    <dgm:cxn modelId="{C837FB75-6CD8-4BD5-85C7-40CF7F2AC24B}" type="presParOf" srcId="{9F5C0E5C-2927-4DED-BF3C-A4241DDB7C7B}" destId="{82E3BAB1-9AB8-4E19-9084-9BE6719DB89A}" srcOrd="14" destOrd="0" presId="urn:microsoft.com/office/officeart/2008/layout/LinedList"/>
    <dgm:cxn modelId="{75D59E30-D255-413D-ADA7-EB982A6755C0}" type="presParOf" srcId="{9F5C0E5C-2927-4DED-BF3C-A4241DDB7C7B}" destId="{DC659323-29E1-47F4-AB7F-04CED7E2E127}" srcOrd="15" destOrd="0" presId="urn:microsoft.com/office/officeart/2008/layout/LinedList"/>
    <dgm:cxn modelId="{6C084E54-3D8E-4355-B2D5-D00C9957AECF}" type="presParOf" srcId="{9F5C0E5C-2927-4DED-BF3C-A4241DDB7C7B}" destId="{C1440CC9-7A40-440D-84C8-242E74FB99CC}" srcOrd="16" destOrd="0" presId="urn:microsoft.com/office/officeart/2008/layout/LinedList"/>
    <dgm:cxn modelId="{21F17165-43BF-4F3B-ABC2-920C074C1FD4}" type="presParOf" srcId="{C1440CC9-7A40-440D-84C8-242E74FB99CC}" destId="{F3D14293-62B5-4B05-A5B3-9EEDFFA85C12}" srcOrd="0" destOrd="0" presId="urn:microsoft.com/office/officeart/2008/layout/LinedList"/>
    <dgm:cxn modelId="{2D340776-740B-45E8-903B-72C27150F0D9}" type="presParOf" srcId="{C1440CC9-7A40-440D-84C8-242E74FB99CC}" destId="{8EB02715-2F2E-4801-AE9B-DBA3CE88B1E6}" srcOrd="1" destOrd="0" presId="urn:microsoft.com/office/officeart/2008/layout/LinedList"/>
    <dgm:cxn modelId="{6DE53269-5E7D-4CB0-A9D4-2F72DCAF33FB}" type="presParOf" srcId="{C1440CC9-7A40-440D-84C8-242E74FB99CC}" destId="{53F50D8F-0A30-4FF9-A2A9-21A98FCAF98E}" srcOrd="2" destOrd="0" presId="urn:microsoft.com/office/officeart/2008/layout/LinedList"/>
    <dgm:cxn modelId="{2F50B6EF-D72D-4068-9D77-C90776AAF6C9}" type="presParOf" srcId="{9F5C0E5C-2927-4DED-BF3C-A4241DDB7C7B}" destId="{147972F5-6563-4E2C-8FDB-7BBD0F6E5982}" srcOrd="17" destOrd="0" presId="urn:microsoft.com/office/officeart/2008/layout/LinedList"/>
    <dgm:cxn modelId="{0E922801-D4CF-4439-9C79-479D2FF07F3E}" type="presParOf" srcId="{9F5C0E5C-2927-4DED-BF3C-A4241DDB7C7B}" destId="{0CF29CD5-1F9E-4A0D-846B-795F4AEBE629}" srcOrd="18" destOrd="0" presId="urn:microsoft.com/office/officeart/2008/layout/LinedList"/>
    <dgm:cxn modelId="{57412A2D-DCAE-4406-841E-B3C22C13DEFF}" type="presParOf" srcId="{9F5C0E5C-2927-4DED-BF3C-A4241DDB7C7B}" destId="{F853C684-7618-402F-AE11-66E2FCD7E5A0}" srcOrd="19" destOrd="0" presId="urn:microsoft.com/office/officeart/2008/layout/LinedList"/>
    <dgm:cxn modelId="{548DA7B9-20A2-47DB-BC5B-63E1029FE22B}" type="presParOf" srcId="{F853C684-7618-402F-AE11-66E2FCD7E5A0}" destId="{E7A80FFB-C3E3-43FA-817B-B4E64C6F302A}" srcOrd="0" destOrd="0" presId="urn:microsoft.com/office/officeart/2008/layout/LinedList"/>
    <dgm:cxn modelId="{C4B822A1-EEBA-497A-A57D-44DE551A61F5}" type="presParOf" srcId="{F853C684-7618-402F-AE11-66E2FCD7E5A0}" destId="{66F0458C-A529-40EA-A365-320CE7AF20D9}" srcOrd="1" destOrd="0" presId="urn:microsoft.com/office/officeart/2008/layout/LinedList"/>
    <dgm:cxn modelId="{138C6668-C149-4AF1-96EA-7CD0BA23D5C5}" type="presParOf" srcId="{F853C684-7618-402F-AE11-66E2FCD7E5A0}" destId="{0F134A79-B374-4C1A-8D10-25B447D002F9}" srcOrd="2" destOrd="0" presId="urn:microsoft.com/office/officeart/2008/layout/LinedList"/>
    <dgm:cxn modelId="{26485B88-6CBE-47CE-896C-038440CF56D3}" type="presParOf" srcId="{9F5C0E5C-2927-4DED-BF3C-A4241DDB7C7B}" destId="{F017A91A-EE62-48F9-8B7E-04644B3DFC21}" srcOrd="20" destOrd="0" presId="urn:microsoft.com/office/officeart/2008/layout/LinedList"/>
    <dgm:cxn modelId="{52487E62-EF1A-40DA-9D89-1018837623A2}" type="presParOf" srcId="{9F5C0E5C-2927-4DED-BF3C-A4241DDB7C7B}" destId="{AAB71366-F5D2-4BAF-B594-2424D221B21E}" srcOrd="21" destOrd="0" presId="urn:microsoft.com/office/officeart/2008/layout/LinedList"/>
    <dgm:cxn modelId="{CE253C22-1FC2-400E-9576-91947DD00B25}" type="presParOf" srcId="{9F5C0E5C-2927-4DED-BF3C-A4241DDB7C7B}" destId="{CAC7F347-521A-4E63-8C25-F5368A548F25}" srcOrd="22" destOrd="0" presId="urn:microsoft.com/office/officeart/2008/layout/LinedList"/>
    <dgm:cxn modelId="{C4C604BC-36F6-4396-94BF-C5374071BA12}" type="presParOf" srcId="{CAC7F347-521A-4E63-8C25-F5368A548F25}" destId="{97F0CB53-9C58-4BA2-A9AC-EDB396AC9A1B}" srcOrd="0" destOrd="0" presId="urn:microsoft.com/office/officeart/2008/layout/LinedList"/>
    <dgm:cxn modelId="{837EEEE9-1302-4AFF-916C-8B5F7E0758FC}" type="presParOf" srcId="{CAC7F347-521A-4E63-8C25-F5368A548F25}" destId="{CD34BB40-AB50-45AE-8DC5-B561FCC0C9C5}" srcOrd="1" destOrd="0" presId="urn:microsoft.com/office/officeart/2008/layout/LinedList"/>
    <dgm:cxn modelId="{6C2ABE59-4B48-4D43-807C-8E2339E4DD45}" type="presParOf" srcId="{CAC7F347-521A-4E63-8C25-F5368A548F25}" destId="{5DC0BBAF-A2D8-4C38-AB9B-8735C723066C}" srcOrd="2" destOrd="0" presId="urn:microsoft.com/office/officeart/2008/layout/LinedList"/>
    <dgm:cxn modelId="{A26FD2DC-F543-4199-818A-3381782BA250}" type="presParOf" srcId="{9F5C0E5C-2927-4DED-BF3C-A4241DDB7C7B}" destId="{ACD64DCB-C46C-4129-B498-5645A785A596}" srcOrd="23" destOrd="0" presId="urn:microsoft.com/office/officeart/2008/layout/LinedList"/>
    <dgm:cxn modelId="{EADF6C21-BF02-4F05-9B4B-92E8FB348218}" type="presParOf" srcId="{9F5C0E5C-2927-4DED-BF3C-A4241DDB7C7B}" destId="{D6BAEC97-13A0-4E08-B1BF-88CBD573D3B3}" srcOrd="24" destOrd="0" presId="urn:microsoft.com/office/officeart/2008/layout/LinedList"/>
    <dgm:cxn modelId="{6C11E389-169C-4173-A02D-2857A9834FD0}" type="presParOf" srcId="{9F5C0E5C-2927-4DED-BF3C-A4241DDB7C7B}" destId="{676EE26D-E18A-4148-B907-590CC6015603}" srcOrd="25" destOrd="0" presId="urn:microsoft.com/office/officeart/2008/layout/LinedList"/>
    <dgm:cxn modelId="{539E82D7-E69D-49C6-878E-3E7635BCA8B7}" type="presParOf" srcId="{676EE26D-E18A-4148-B907-590CC6015603}" destId="{7C5C51C9-5E44-4D64-B695-193944B40441}" srcOrd="0" destOrd="0" presId="urn:microsoft.com/office/officeart/2008/layout/LinedList"/>
    <dgm:cxn modelId="{8D9B692D-BF5F-4A49-9548-2B98BDEA438C}" type="presParOf" srcId="{676EE26D-E18A-4148-B907-590CC6015603}" destId="{174E35BA-A61E-4096-9A9C-39B4325AB460}" srcOrd="1" destOrd="0" presId="urn:microsoft.com/office/officeart/2008/layout/LinedList"/>
    <dgm:cxn modelId="{FECB2F6A-527F-4C3D-A923-9BF912051120}" type="presParOf" srcId="{676EE26D-E18A-4148-B907-590CC6015603}" destId="{CAD1A489-FB19-4E9D-84BB-50BCEBC0CC95}" srcOrd="2" destOrd="0" presId="urn:microsoft.com/office/officeart/2008/layout/LinedList"/>
    <dgm:cxn modelId="{5281BD48-4891-4169-B8DE-14C9309CF280}" type="presParOf" srcId="{9F5C0E5C-2927-4DED-BF3C-A4241DDB7C7B}" destId="{98796920-DC11-4D48-B6D0-0E2804FAE994}" srcOrd="26" destOrd="0" presId="urn:microsoft.com/office/officeart/2008/layout/LinedList"/>
    <dgm:cxn modelId="{D2CB2A00-4EEF-4072-8C10-5DD84A488AE4}" type="presParOf" srcId="{9F5C0E5C-2927-4DED-BF3C-A4241DDB7C7B}" destId="{4D3FE3D1-3942-4901-83D2-8A9622DE2FAD}" srcOrd="27" destOrd="0" presId="urn:microsoft.com/office/officeart/2008/layout/LinedList"/>
    <dgm:cxn modelId="{053CE1B9-30AC-4433-9A57-E39CB062B406}" type="presParOf" srcId="{F6FF6DA3-118E-414F-B8C3-9F0522BCB90C}" destId="{DE113F8C-4811-489C-A5F7-F56895F2CD5E}" srcOrd="2" destOrd="0" presId="urn:microsoft.com/office/officeart/2008/layout/LinedList"/>
    <dgm:cxn modelId="{83DB4EA2-F48D-47AA-B781-F7766817DE0E}" type="presParOf" srcId="{F6FF6DA3-118E-414F-B8C3-9F0522BCB90C}" destId="{45EE210E-1770-48BE-8BBB-65F5A3C14F5F}" srcOrd="3" destOrd="0" presId="urn:microsoft.com/office/officeart/2008/layout/LinedList"/>
    <dgm:cxn modelId="{3FD9C8CF-1B95-40D1-B59E-708EC72E45B1}" type="presParOf" srcId="{45EE210E-1770-48BE-8BBB-65F5A3C14F5F}" destId="{221BBF63-9A16-4C4D-85C5-24FE398612EF}" srcOrd="0" destOrd="0" presId="urn:microsoft.com/office/officeart/2008/layout/LinedList"/>
    <dgm:cxn modelId="{B3CE60FF-EB9C-417D-89DB-4E65382F9532}" type="presParOf" srcId="{45EE210E-1770-48BE-8BBB-65F5A3C14F5F}" destId="{FC95B8FE-0EF7-4D5E-8ABB-FA7E4C718B65}" srcOrd="1" destOrd="0" presId="urn:microsoft.com/office/officeart/2008/layout/LinedList"/>
    <dgm:cxn modelId="{47D9A58D-B1F7-499D-B3D8-D0EF7FB4C8C2}" type="presParOf" srcId="{FC95B8FE-0EF7-4D5E-8ABB-FA7E4C718B65}" destId="{4B0EF5FA-B0E5-49AC-88E8-774FCED61F69}" srcOrd="0" destOrd="0" presId="urn:microsoft.com/office/officeart/2008/layout/LinedList"/>
    <dgm:cxn modelId="{0BA564E3-1444-427B-85FD-670062208BF7}" type="presParOf" srcId="{FC95B8FE-0EF7-4D5E-8ABB-FA7E4C718B65}" destId="{90255E72-D3DC-42BC-A98C-136EE7832F10}" srcOrd="1" destOrd="0" presId="urn:microsoft.com/office/officeart/2008/layout/LinedList"/>
    <dgm:cxn modelId="{B26F6394-22C4-4C1B-93EA-D29D769801E5}" type="presParOf" srcId="{90255E72-D3DC-42BC-A98C-136EE7832F10}" destId="{1681B127-B4F8-4110-920F-2B77DEE5A8FE}" srcOrd="0" destOrd="0" presId="urn:microsoft.com/office/officeart/2008/layout/LinedList"/>
    <dgm:cxn modelId="{92312CD1-61D3-48C8-833D-37A1AE4613E3}" type="presParOf" srcId="{90255E72-D3DC-42BC-A98C-136EE7832F10}" destId="{6BF78989-332C-4ECC-975B-EC0F98F45E85}" srcOrd="1" destOrd="0" presId="urn:microsoft.com/office/officeart/2008/layout/LinedList"/>
    <dgm:cxn modelId="{7C6EA1EF-EB1B-423B-A059-BBB6ADEE7BF3}" type="presParOf" srcId="{90255E72-D3DC-42BC-A98C-136EE7832F10}" destId="{734FD2E7-91B1-4D71-BF0C-ECB98E55BA5F}" srcOrd="2" destOrd="0" presId="urn:microsoft.com/office/officeart/2008/layout/LinedList"/>
    <dgm:cxn modelId="{E341A421-D303-4189-8703-7698E64BF371}" type="presParOf" srcId="{FC95B8FE-0EF7-4D5E-8ABB-FA7E4C718B65}" destId="{02718DCD-6C47-4D6C-93CF-E3D8319748D4}" srcOrd="2" destOrd="0" presId="urn:microsoft.com/office/officeart/2008/layout/LinedList"/>
    <dgm:cxn modelId="{F8A1CCA4-F8FC-4685-B710-707BBFCE8913}" type="presParOf" srcId="{FC95B8FE-0EF7-4D5E-8ABB-FA7E4C718B65}" destId="{0597495F-68B4-4746-B623-265B706816F7}" srcOrd="3" destOrd="0" presId="urn:microsoft.com/office/officeart/2008/layout/LinedList"/>
    <dgm:cxn modelId="{1F7D9169-1953-4A84-A479-627EC55F2B81}" type="presParOf" srcId="{FC95B8FE-0EF7-4D5E-8ABB-FA7E4C718B65}" destId="{147600B0-5480-4E64-AA99-AC218F08969C}" srcOrd="4" destOrd="0" presId="urn:microsoft.com/office/officeart/2008/layout/LinedList"/>
    <dgm:cxn modelId="{F7282D73-94CA-46BA-B31D-02D6454CEBB6}" type="presParOf" srcId="{147600B0-5480-4E64-AA99-AC218F08969C}" destId="{D23EE41C-D78A-4EBE-A060-3448471474AD}" srcOrd="0" destOrd="0" presId="urn:microsoft.com/office/officeart/2008/layout/LinedList"/>
    <dgm:cxn modelId="{3A8C3AE5-295A-437D-87B5-67D7229BA27E}" type="presParOf" srcId="{147600B0-5480-4E64-AA99-AC218F08969C}" destId="{FBC2D12A-746A-429B-8454-B1EB58F757AA}" srcOrd="1" destOrd="0" presId="urn:microsoft.com/office/officeart/2008/layout/LinedList"/>
    <dgm:cxn modelId="{23EF9BD9-0F0C-4AD1-A880-D68AE770174C}" type="presParOf" srcId="{147600B0-5480-4E64-AA99-AC218F08969C}" destId="{D8A32680-B983-4269-9AA2-FDBD6F6427E2}" srcOrd="2" destOrd="0" presId="urn:microsoft.com/office/officeart/2008/layout/LinedList"/>
    <dgm:cxn modelId="{77BED021-B5F2-483F-BF37-637E6759A962}" type="presParOf" srcId="{FC95B8FE-0EF7-4D5E-8ABB-FA7E4C718B65}" destId="{BAC632BD-DCF4-4757-A09E-5F56086CB2C9}" srcOrd="5" destOrd="0" presId="urn:microsoft.com/office/officeart/2008/layout/LinedList"/>
    <dgm:cxn modelId="{BFD2B7F6-1B2F-445A-9357-4FA31D0F4D3C}" type="presParOf" srcId="{FC95B8FE-0EF7-4D5E-8ABB-FA7E4C718B65}" destId="{C641C860-034B-4C96-AB5F-3254E6B367A3}" srcOrd="6" destOrd="0" presId="urn:microsoft.com/office/officeart/2008/layout/LinedList"/>
    <dgm:cxn modelId="{2CC9E755-9019-4AD6-865D-4C28724B4BCC}" type="presParOf" srcId="{FC95B8FE-0EF7-4D5E-8ABB-FA7E4C718B65}" destId="{D6B8752B-1D1F-46F8-B3C8-3DA64070B2B1}" srcOrd="7" destOrd="0" presId="urn:microsoft.com/office/officeart/2008/layout/LinedList"/>
    <dgm:cxn modelId="{5B130D44-CE51-4E3E-92AA-CB218F5294A8}" type="presParOf" srcId="{D6B8752B-1D1F-46F8-B3C8-3DA64070B2B1}" destId="{9E8C15C8-5C2C-4523-83DF-4589CB24D27E}" srcOrd="0" destOrd="0" presId="urn:microsoft.com/office/officeart/2008/layout/LinedList"/>
    <dgm:cxn modelId="{9BD734AC-81FC-42C7-829C-ABB21E9B5D3A}" type="presParOf" srcId="{D6B8752B-1D1F-46F8-B3C8-3DA64070B2B1}" destId="{C869FA8B-BC76-4CC0-B901-820BFEEC61AA}" srcOrd="1" destOrd="0" presId="urn:microsoft.com/office/officeart/2008/layout/LinedList"/>
    <dgm:cxn modelId="{55AD6BE2-2D68-4ED1-A021-1198FD85B998}" type="presParOf" srcId="{D6B8752B-1D1F-46F8-B3C8-3DA64070B2B1}" destId="{B522D5C6-7774-49CB-B0D8-15D2CC72DB76}" srcOrd="2" destOrd="0" presId="urn:microsoft.com/office/officeart/2008/layout/LinedList"/>
    <dgm:cxn modelId="{9D176819-1192-42E1-AD4F-52C614EC1873}" type="presParOf" srcId="{FC95B8FE-0EF7-4D5E-8ABB-FA7E4C718B65}" destId="{BB693869-CD77-4031-B13E-C91B851C7CFC}" srcOrd="8" destOrd="0" presId="urn:microsoft.com/office/officeart/2008/layout/LinedList"/>
    <dgm:cxn modelId="{5DD8B107-670F-42EF-B5AD-5A66E49DE483}" type="presParOf" srcId="{FC95B8FE-0EF7-4D5E-8ABB-FA7E4C718B65}" destId="{174932A2-647D-4EC0-9AFA-78BB6EB35B6F}" srcOrd="9" destOrd="0" presId="urn:microsoft.com/office/officeart/2008/layout/LinedList"/>
    <dgm:cxn modelId="{4FD88534-92E0-4261-9655-855D04782E29}" type="presParOf" srcId="{FC95B8FE-0EF7-4D5E-8ABB-FA7E4C718B65}" destId="{EA707A8B-FD48-4374-A33B-F4DD148D9D89}" srcOrd="10" destOrd="0" presId="urn:microsoft.com/office/officeart/2008/layout/LinedList"/>
    <dgm:cxn modelId="{7F3AD20E-E896-4909-B2D2-2728FB025AAD}" type="presParOf" srcId="{EA707A8B-FD48-4374-A33B-F4DD148D9D89}" destId="{EBDD44EB-8DF1-42C0-AD6A-C1889BC7F23C}" srcOrd="0" destOrd="0" presId="urn:microsoft.com/office/officeart/2008/layout/LinedList"/>
    <dgm:cxn modelId="{D65D0DFE-5A14-4D2A-97C2-45FBF5C556BD}" type="presParOf" srcId="{EA707A8B-FD48-4374-A33B-F4DD148D9D89}" destId="{6AD00F76-96AD-4918-9899-3DFB24495745}" srcOrd="1" destOrd="0" presId="urn:microsoft.com/office/officeart/2008/layout/LinedList"/>
    <dgm:cxn modelId="{E0A93C32-773D-4BAC-B292-84497924445B}" type="presParOf" srcId="{EA707A8B-FD48-4374-A33B-F4DD148D9D89}" destId="{F2E50635-5B28-4A01-9C0C-F40EDF1B6108}" srcOrd="2" destOrd="0" presId="urn:microsoft.com/office/officeart/2008/layout/LinedList"/>
    <dgm:cxn modelId="{ABC9903B-E6C0-4A92-8EC3-2BA9D87E9932}" type="presParOf" srcId="{FC95B8FE-0EF7-4D5E-8ABB-FA7E4C718B65}" destId="{DE8B862B-210F-4DBE-875C-3458D79437BD}" srcOrd="11" destOrd="0" presId="urn:microsoft.com/office/officeart/2008/layout/LinedList"/>
    <dgm:cxn modelId="{25ED224B-E2D4-4ACA-A223-824433B31834}" type="presParOf" srcId="{FC95B8FE-0EF7-4D5E-8ABB-FA7E4C718B65}" destId="{ECF4D537-2EEB-4B82-AFB4-DE92CCCA78E7}" srcOrd="12" destOrd="0" presId="urn:microsoft.com/office/officeart/2008/layout/LinedList"/>
    <dgm:cxn modelId="{94D21040-C535-4E54-9A5E-A1F66412BC5C}" type="presParOf" srcId="{FC95B8FE-0EF7-4D5E-8ABB-FA7E4C718B65}" destId="{B8DB90AD-FBB0-4B9E-A1E7-0384349F08D5}" srcOrd="13" destOrd="0" presId="urn:microsoft.com/office/officeart/2008/layout/LinedList"/>
    <dgm:cxn modelId="{82E725B3-ECD1-4EC5-A271-9C27F7BECB7B}" type="presParOf" srcId="{B8DB90AD-FBB0-4B9E-A1E7-0384349F08D5}" destId="{48DDDCF3-4CC8-44FE-BF3B-93107B3A926B}" srcOrd="0" destOrd="0" presId="urn:microsoft.com/office/officeart/2008/layout/LinedList"/>
    <dgm:cxn modelId="{5DB931CE-405F-46CC-96D3-EE52907C6D29}" type="presParOf" srcId="{B8DB90AD-FBB0-4B9E-A1E7-0384349F08D5}" destId="{F371A254-3A11-4B05-9C2B-E130805A926E}" srcOrd="1" destOrd="0" presId="urn:microsoft.com/office/officeart/2008/layout/LinedList"/>
    <dgm:cxn modelId="{09540C51-9276-49C4-A657-86DF65A58D1D}" type="presParOf" srcId="{B8DB90AD-FBB0-4B9E-A1E7-0384349F08D5}" destId="{58AF354F-A92E-4FD3-96C6-DEA69FDAFECA}" srcOrd="2" destOrd="0" presId="urn:microsoft.com/office/officeart/2008/layout/LinedList"/>
    <dgm:cxn modelId="{D198F747-FEFD-4A3A-88BC-C02DB5559666}" type="presParOf" srcId="{FC95B8FE-0EF7-4D5E-8ABB-FA7E4C718B65}" destId="{33FB4364-2A67-4BEC-8052-BB4525E9C251}" srcOrd="14" destOrd="0" presId="urn:microsoft.com/office/officeart/2008/layout/LinedList"/>
    <dgm:cxn modelId="{3AA15665-17BF-4BE4-A3E1-778AFEFE583C}" type="presParOf" srcId="{FC95B8FE-0EF7-4D5E-8ABB-FA7E4C718B65}" destId="{E20FD657-BB0D-48FC-823E-3E2A4BEEB228}" srcOrd="15" destOrd="0" presId="urn:microsoft.com/office/officeart/2008/layout/LinedList"/>
    <dgm:cxn modelId="{E89C1177-2006-43E0-BDD8-E1D4697F4476}" type="presParOf" srcId="{FC95B8FE-0EF7-4D5E-8ABB-FA7E4C718B65}" destId="{C4CB80DB-F87E-4B00-87B1-1E5E9BDCE9CA}" srcOrd="16" destOrd="0" presId="urn:microsoft.com/office/officeart/2008/layout/LinedList"/>
    <dgm:cxn modelId="{363906BF-9CE8-4972-A43B-30AE81C224EF}" type="presParOf" srcId="{C4CB80DB-F87E-4B00-87B1-1E5E9BDCE9CA}" destId="{7FAE5F30-A1C6-4AA4-8456-9478320FF61B}" srcOrd="0" destOrd="0" presId="urn:microsoft.com/office/officeart/2008/layout/LinedList"/>
    <dgm:cxn modelId="{6E0BB6B4-3A42-480B-A5E6-C586FA2F29C5}" type="presParOf" srcId="{C4CB80DB-F87E-4B00-87B1-1E5E9BDCE9CA}" destId="{8F233068-4DA0-4898-92FC-29765FA3C4ED}" srcOrd="1" destOrd="0" presId="urn:microsoft.com/office/officeart/2008/layout/LinedList"/>
    <dgm:cxn modelId="{26C7A7D0-14A5-430A-A4B6-7331E735C7BD}" type="presParOf" srcId="{C4CB80DB-F87E-4B00-87B1-1E5E9BDCE9CA}" destId="{D0FF1513-4DE4-4873-A9DF-AE4A4B94921D}" srcOrd="2" destOrd="0" presId="urn:microsoft.com/office/officeart/2008/layout/LinedList"/>
    <dgm:cxn modelId="{089F8D2C-A768-4782-B5D1-AE933C08D958}" type="presParOf" srcId="{FC95B8FE-0EF7-4D5E-8ABB-FA7E4C718B65}" destId="{54C3169F-88F3-4197-84CC-26B7108D55C2}" srcOrd="17" destOrd="0" presId="urn:microsoft.com/office/officeart/2008/layout/LinedList"/>
    <dgm:cxn modelId="{9A25A4CE-1FB9-43E7-9FCB-F24EA7B0036F}" type="presParOf" srcId="{FC95B8FE-0EF7-4D5E-8ABB-FA7E4C718B65}" destId="{00AE76A0-85CA-451B-B5A7-3178AACB09D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AB248F-F78D-4DE7-B867-BACDDF9FD7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1350395C-010B-4145-B591-66175872DAA9}">
      <dgm:prSet phldrT="[Texto]" custT="1"/>
      <dgm:spPr/>
      <dgm:t>
        <a:bodyPr/>
        <a:lstStyle/>
        <a:p>
          <a:r>
            <a:rPr lang="es-MX" sz="2800" b="1" dirty="0">
              <a:solidFill>
                <a:srgbClr val="080808"/>
              </a:solidFill>
              <a:latin typeface="Calibri" panose="020F0502020204030204" pitchFamily="34" charset="0"/>
              <a:cs typeface="Calibri" panose="020F0502020204030204" pitchFamily="34" charset="0"/>
            </a:rPr>
            <a:t>Social</a:t>
          </a:r>
          <a:endParaRPr lang="es-EC" sz="2800" dirty="0"/>
        </a:p>
      </dgm:t>
    </dgm:pt>
    <dgm:pt modelId="{924B7E16-38A4-4BD5-BCBB-110CE529F4AF}" type="parTrans" cxnId="{3D5E3B09-5E8B-4BD9-89AE-AE55A1E01076}">
      <dgm:prSet/>
      <dgm:spPr/>
      <dgm:t>
        <a:bodyPr/>
        <a:lstStyle/>
        <a:p>
          <a:endParaRPr lang="es-EC" sz="4000"/>
        </a:p>
      </dgm:t>
    </dgm:pt>
    <dgm:pt modelId="{B2E4BAA9-23D3-4DF5-9C49-81A1E31C38FC}" type="sibTrans" cxnId="{3D5E3B09-5E8B-4BD9-89AE-AE55A1E01076}">
      <dgm:prSet/>
      <dgm:spPr/>
      <dgm:t>
        <a:bodyPr/>
        <a:lstStyle/>
        <a:p>
          <a:endParaRPr lang="es-EC" sz="4000"/>
        </a:p>
      </dgm:t>
    </dgm:pt>
    <dgm:pt modelId="{71C8FBFF-72FF-4B44-BD3D-3520E85F626D}">
      <dgm:prSet phldrT="[Texto]" custT="1"/>
      <dgm:spPr/>
      <dgm:t>
        <a:bodyPr/>
        <a:lstStyle/>
        <a:p>
          <a:r>
            <a:rPr lang="es-EC" sz="1200" dirty="0">
              <a:solidFill>
                <a:srgbClr val="080808"/>
              </a:solidFill>
              <a:latin typeface="Calibri" panose="020F0502020204030204" pitchFamily="34" charset="0"/>
              <a:cs typeface="Calibri" panose="020F0502020204030204" pitchFamily="34" charset="0"/>
            </a:rPr>
            <a:t>Responsabilidad ambiental, el reconocimiento de la naturaleza a un estatus de sujeto de derecho (Constitución de la República del Ecuador 2008, 2011)</a:t>
          </a:r>
          <a:r>
            <a:rPr lang="es-MX" sz="1200" dirty="0">
              <a:solidFill>
                <a:srgbClr val="080808"/>
              </a:solidFill>
              <a:latin typeface="Calibri" panose="020F0502020204030204" pitchFamily="34" charset="0"/>
              <a:cs typeface="Calibri" panose="020F0502020204030204" pitchFamily="34" charset="0"/>
            </a:rPr>
            <a:t>)</a:t>
          </a:r>
          <a:endParaRPr lang="es-EC" sz="1200" dirty="0"/>
        </a:p>
      </dgm:t>
    </dgm:pt>
    <dgm:pt modelId="{C52B9702-3535-4153-A1ED-5B501382B369}" type="parTrans" cxnId="{65434D8F-3ACD-4AB8-8208-B18F9B07D959}">
      <dgm:prSet/>
      <dgm:spPr/>
      <dgm:t>
        <a:bodyPr/>
        <a:lstStyle/>
        <a:p>
          <a:endParaRPr lang="es-EC" sz="4000"/>
        </a:p>
      </dgm:t>
    </dgm:pt>
    <dgm:pt modelId="{8136E182-21B5-4C87-BBE8-B60B86F75CC4}" type="sibTrans" cxnId="{65434D8F-3ACD-4AB8-8208-B18F9B07D959}">
      <dgm:prSet/>
      <dgm:spPr/>
      <dgm:t>
        <a:bodyPr/>
        <a:lstStyle/>
        <a:p>
          <a:endParaRPr lang="es-EC" sz="4000"/>
        </a:p>
      </dgm:t>
    </dgm:pt>
    <dgm:pt modelId="{28FB1E6F-7FE0-4FEE-81A7-4F85498D4579}">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Fusión o absorción entre Cooperativas de Ahorro y </a:t>
          </a:r>
          <a:r>
            <a:rPr lang="es-EC" sz="1200" dirty="0">
              <a:solidFill>
                <a:srgbClr val="080808"/>
              </a:solidFill>
              <a:latin typeface="Calibri" panose="020F0502020204030204" pitchFamily="34" charset="0"/>
              <a:cs typeface="Calibri" panose="020F0502020204030204" pitchFamily="34" charset="0"/>
            </a:rPr>
            <a:t>Crédito.</a:t>
          </a:r>
          <a:endParaRPr lang="es-EC" sz="1200" dirty="0"/>
        </a:p>
      </dgm:t>
    </dgm:pt>
    <dgm:pt modelId="{1BF8FF15-2697-4495-8F8E-84BD8F1CBBE7}" type="parTrans" cxnId="{B2975737-F05F-4D9E-AB04-66F36F46290F}">
      <dgm:prSet/>
      <dgm:spPr/>
      <dgm:t>
        <a:bodyPr/>
        <a:lstStyle/>
        <a:p>
          <a:endParaRPr lang="es-EC" sz="4000"/>
        </a:p>
      </dgm:t>
    </dgm:pt>
    <dgm:pt modelId="{01FE9DC8-6B33-406C-A918-CF35CFCD286F}" type="sibTrans" cxnId="{B2975737-F05F-4D9E-AB04-66F36F46290F}">
      <dgm:prSet/>
      <dgm:spPr/>
      <dgm:t>
        <a:bodyPr/>
        <a:lstStyle/>
        <a:p>
          <a:endParaRPr lang="es-EC" sz="4000"/>
        </a:p>
      </dgm:t>
    </dgm:pt>
    <dgm:pt modelId="{74DBC9C2-6904-45AC-93E6-1E39B115DBCA}">
      <dgm:prSet phldrT="[Texto]" custT="1"/>
      <dgm:spPr/>
      <dgm:t>
        <a:bodyPr/>
        <a:lstStyle/>
        <a:p>
          <a:r>
            <a:rPr lang="es-MX" sz="2400" b="1" dirty="0">
              <a:solidFill>
                <a:srgbClr val="080808"/>
              </a:solidFill>
              <a:latin typeface="Calibri" panose="020F0502020204030204" pitchFamily="34" charset="0"/>
              <a:cs typeface="Calibri" panose="020F0502020204030204" pitchFamily="34" charset="0"/>
            </a:rPr>
            <a:t>Tecnológico</a:t>
          </a:r>
          <a:endParaRPr lang="es-EC" sz="2400" dirty="0"/>
        </a:p>
      </dgm:t>
    </dgm:pt>
    <dgm:pt modelId="{51A3DD3C-5529-454D-AF71-0E24054C391C}" type="parTrans" cxnId="{1A0120F2-A637-4668-A348-5B13B0FF3344}">
      <dgm:prSet/>
      <dgm:spPr/>
      <dgm:t>
        <a:bodyPr/>
        <a:lstStyle/>
        <a:p>
          <a:endParaRPr lang="es-EC" sz="4000"/>
        </a:p>
      </dgm:t>
    </dgm:pt>
    <dgm:pt modelId="{63A94069-FD57-4418-AA1E-C37C27EB9B05}" type="sibTrans" cxnId="{1A0120F2-A637-4668-A348-5B13B0FF3344}">
      <dgm:prSet/>
      <dgm:spPr/>
      <dgm:t>
        <a:bodyPr/>
        <a:lstStyle/>
        <a:p>
          <a:endParaRPr lang="es-EC" sz="4000"/>
        </a:p>
      </dgm:t>
    </dgm:pt>
    <dgm:pt modelId="{851DD59F-DAC5-476E-963F-45C509D6EA79}">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Busca impulsar la profundización financiera mediante la </a:t>
          </a:r>
          <a:r>
            <a:rPr lang="es-EC" sz="1200" dirty="0">
              <a:solidFill>
                <a:srgbClr val="080808"/>
              </a:solidFill>
              <a:latin typeface="Calibri" panose="020F0502020204030204" pitchFamily="34" charset="0"/>
              <a:cs typeface="Calibri" panose="020F0502020204030204" pitchFamily="34" charset="0"/>
            </a:rPr>
            <a:t>innovación de la tecnología </a:t>
          </a:r>
          <a:endParaRPr lang="es-EC" sz="1200" dirty="0"/>
        </a:p>
      </dgm:t>
    </dgm:pt>
    <dgm:pt modelId="{EC5F9535-7D7E-4C53-8068-4EBCA4DE849E}" type="parTrans" cxnId="{44B167C2-6FD3-42C0-BC44-D856E9C28167}">
      <dgm:prSet/>
      <dgm:spPr/>
      <dgm:t>
        <a:bodyPr/>
        <a:lstStyle/>
        <a:p>
          <a:endParaRPr lang="es-EC" sz="4000"/>
        </a:p>
      </dgm:t>
    </dgm:pt>
    <dgm:pt modelId="{EF60C858-85C9-4690-B9E1-A5EE9A7800DE}" type="sibTrans" cxnId="{44B167C2-6FD3-42C0-BC44-D856E9C28167}">
      <dgm:prSet/>
      <dgm:spPr/>
      <dgm:t>
        <a:bodyPr/>
        <a:lstStyle/>
        <a:p>
          <a:endParaRPr lang="es-EC" sz="4000"/>
        </a:p>
      </dgm:t>
    </dgm:pt>
    <dgm:pt modelId="{A6B42196-FDBD-42D8-A73B-D93BD82C5B8A}">
      <dgm:prSet phldrT="[Texto]" custT="1"/>
      <dgm:spPr/>
      <dgm:t>
        <a:bodyPr/>
        <a:lstStyle/>
        <a:p>
          <a:r>
            <a:rPr lang="es-MX" sz="2800" b="1" dirty="0">
              <a:solidFill>
                <a:srgbClr val="080808"/>
              </a:solidFill>
              <a:latin typeface="Calibri" panose="020F0502020204030204" pitchFamily="34" charset="0"/>
              <a:cs typeface="Calibri" panose="020F0502020204030204" pitchFamily="34" charset="0"/>
            </a:rPr>
            <a:t>Legal</a:t>
          </a:r>
          <a:endParaRPr lang="es-EC" sz="2800" dirty="0"/>
        </a:p>
      </dgm:t>
    </dgm:pt>
    <dgm:pt modelId="{DEE3ACAC-173B-4E5C-A3BE-BDAB3A9A86DA}" type="parTrans" cxnId="{25856D69-9BCF-4E83-940F-DAE1529077A6}">
      <dgm:prSet/>
      <dgm:spPr/>
      <dgm:t>
        <a:bodyPr/>
        <a:lstStyle/>
        <a:p>
          <a:endParaRPr lang="es-EC" sz="4000"/>
        </a:p>
      </dgm:t>
    </dgm:pt>
    <dgm:pt modelId="{7299D1F4-87CF-414B-B583-44747FC50870}" type="sibTrans" cxnId="{25856D69-9BCF-4E83-940F-DAE1529077A6}">
      <dgm:prSet/>
      <dgm:spPr/>
      <dgm:t>
        <a:bodyPr/>
        <a:lstStyle/>
        <a:p>
          <a:endParaRPr lang="es-EC" sz="4000"/>
        </a:p>
      </dgm:t>
    </dgm:pt>
    <dgm:pt modelId="{8C920151-BE9E-420E-881F-93C6F4518DDC}">
      <dgm:prSet phldrT="[Texto]" custT="1"/>
      <dgm:spPr/>
      <dgm:t>
        <a:bodyPr/>
        <a:lstStyle/>
        <a:p>
          <a:r>
            <a:rPr lang="es-EC" sz="1200" dirty="0">
              <a:solidFill>
                <a:srgbClr val="080808"/>
              </a:solidFill>
              <a:latin typeface="Calibri" panose="020F0502020204030204" pitchFamily="34" charset="0"/>
              <a:cs typeface="Calibri" panose="020F0502020204030204" pitchFamily="34" charset="0"/>
            </a:rPr>
            <a:t>Constitución de la República del Ecuador (Asamblea Nacional, 2008)</a:t>
          </a:r>
          <a:endParaRPr lang="es-EC" sz="1200" dirty="0"/>
        </a:p>
      </dgm:t>
    </dgm:pt>
    <dgm:pt modelId="{D6E710A4-946B-4333-A58E-6B66D5E4C926}" type="parTrans" cxnId="{66A07C49-8FBF-4EEB-9647-0DAE9E5B455A}">
      <dgm:prSet/>
      <dgm:spPr/>
      <dgm:t>
        <a:bodyPr/>
        <a:lstStyle/>
        <a:p>
          <a:endParaRPr lang="es-EC" sz="4000"/>
        </a:p>
      </dgm:t>
    </dgm:pt>
    <dgm:pt modelId="{B96371B6-0F5E-4CD1-A901-671AF3498236}" type="sibTrans" cxnId="{66A07C49-8FBF-4EEB-9647-0DAE9E5B455A}">
      <dgm:prSet/>
      <dgm:spPr/>
      <dgm:t>
        <a:bodyPr/>
        <a:lstStyle/>
        <a:p>
          <a:endParaRPr lang="es-EC" sz="4000"/>
        </a:p>
      </dgm:t>
    </dgm:pt>
    <dgm:pt modelId="{6FE9E6FD-8DAB-4F85-BB5F-8AF2EE315C65}">
      <dgm:prSet phldrT="[Texto]" custT="1"/>
      <dgm:spPr/>
      <dgm:t>
        <a:bodyPr/>
        <a:lstStyle/>
        <a:p>
          <a:r>
            <a:rPr lang="es-MX" sz="2800" b="1" dirty="0">
              <a:solidFill>
                <a:srgbClr val="080808"/>
              </a:solidFill>
              <a:latin typeface="Calibri" panose="020F0502020204030204" pitchFamily="34" charset="0"/>
              <a:cs typeface="Calibri" panose="020F0502020204030204" pitchFamily="34" charset="0"/>
            </a:rPr>
            <a:t>Ambiental</a:t>
          </a:r>
          <a:endParaRPr lang="es-EC" sz="2800" dirty="0"/>
        </a:p>
      </dgm:t>
    </dgm:pt>
    <dgm:pt modelId="{2DFF2699-58FF-428E-B786-5D6CCC046BAC}" type="parTrans" cxnId="{794DDAE5-4DFE-47DE-A5BA-36D3C8055395}">
      <dgm:prSet/>
      <dgm:spPr/>
      <dgm:t>
        <a:bodyPr/>
        <a:lstStyle/>
        <a:p>
          <a:endParaRPr lang="es-EC" sz="4000"/>
        </a:p>
      </dgm:t>
    </dgm:pt>
    <dgm:pt modelId="{DBA462B5-240D-4C2D-8183-DAEB514AFF93}" type="sibTrans" cxnId="{794DDAE5-4DFE-47DE-A5BA-36D3C8055395}">
      <dgm:prSet/>
      <dgm:spPr/>
      <dgm:t>
        <a:bodyPr/>
        <a:lstStyle/>
        <a:p>
          <a:endParaRPr lang="es-EC" sz="4000"/>
        </a:p>
      </dgm:t>
    </dgm:pt>
    <dgm:pt modelId="{317AC765-3D08-4D7D-8637-9D49BFD55EEC}">
      <dgm:prSet phldrT="[Texto]" custT="1"/>
      <dgm:spPr/>
      <dgm:t>
        <a:bodyPr/>
        <a:lstStyle/>
        <a:p>
          <a:r>
            <a:rPr lang="es-EC" sz="1200" dirty="0">
              <a:solidFill>
                <a:srgbClr val="080808"/>
              </a:solidFill>
              <a:latin typeface="Calibri" panose="020F0502020204030204" pitchFamily="34" charset="0"/>
              <a:cs typeface="Calibri" panose="020F0502020204030204" pitchFamily="34" charset="0"/>
            </a:rPr>
            <a:t>La Economía Popular y Solidaria, promueve la equidad, justicia y beneficio para todos. Además de la equidad de género, autogestión y responsabilidad social u ambiental (Superintendencia de Economía Popular y Solidaria, 2017)</a:t>
          </a:r>
        </a:p>
      </dgm:t>
    </dgm:pt>
    <dgm:pt modelId="{2AB38FAB-A96C-47CD-9783-B267BE2FD55A}" type="parTrans" cxnId="{052F9168-13F8-473D-AC90-9B2154242F66}">
      <dgm:prSet/>
      <dgm:spPr/>
      <dgm:t>
        <a:bodyPr/>
        <a:lstStyle/>
        <a:p>
          <a:endParaRPr lang="es-EC" sz="4000"/>
        </a:p>
      </dgm:t>
    </dgm:pt>
    <dgm:pt modelId="{DB0A93CC-F0B8-47CE-930F-45C52EFC84FD}" type="sibTrans" cxnId="{052F9168-13F8-473D-AC90-9B2154242F66}">
      <dgm:prSet/>
      <dgm:spPr/>
      <dgm:t>
        <a:bodyPr/>
        <a:lstStyle/>
        <a:p>
          <a:endParaRPr lang="es-EC" sz="4000"/>
        </a:p>
      </dgm:t>
    </dgm:pt>
    <dgm:pt modelId="{4064738D-1B0C-4EC6-9AFC-807DCE770478}">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En la Estrategia Nacional de Inclusión se requiere incorporar a los sectores vulnerables de la EPS.</a:t>
          </a:r>
          <a:endParaRPr lang="es-EC" sz="1200" dirty="0">
            <a:solidFill>
              <a:srgbClr val="080808"/>
            </a:solidFill>
            <a:latin typeface="Calibri" panose="020F0502020204030204" pitchFamily="34" charset="0"/>
            <a:cs typeface="Calibri" panose="020F0502020204030204" pitchFamily="34" charset="0"/>
          </a:endParaRPr>
        </a:p>
      </dgm:t>
    </dgm:pt>
    <dgm:pt modelId="{3A9C3450-DBA7-4440-B12D-A4415E2154D9}" type="parTrans" cxnId="{7F992046-FFDA-4E14-927B-7D5724402406}">
      <dgm:prSet/>
      <dgm:spPr/>
      <dgm:t>
        <a:bodyPr/>
        <a:lstStyle/>
        <a:p>
          <a:endParaRPr lang="es-EC" sz="4000"/>
        </a:p>
      </dgm:t>
    </dgm:pt>
    <dgm:pt modelId="{54E23F89-6398-491A-B205-4FECD8CB91BB}" type="sibTrans" cxnId="{7F992046-FFDA-4E14-927B-7D5724402406}">
      <dgm:prSet/>
      <dgm:spPr/>
      <dgm:t>
        <a:bodyPr/>
        <a:lstStyle/>
        <a:p>
          <a:endParaRPr lang="es-EC" sz="4000"/>
        </a:p>
      </dgm:t>
    </dgm:pt>
    <dgm:pt modelId="{99246287-8F91-43A1-9A2D-3B49B13067BA}">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Responsabilidad social cooperativa mediante el balance c</a:t>
          </a:r>
          <a:r>
            <a:rPr lang="es-EC" sz="1200" dirty="0">
              <a:solidFill>
                <a:srgbClr val="080808"/>
              </a:solidFill>
              <a:latin typeface="Calibri" panose="020F0502020204030204" pitchFamily="34" charset="0"/>
              <a:cs typeface="Calibri" panose="020F0502020204030204" pitchFamily="34" charset="0"/>
            </a:rPr>
            <a:t>operativo.</a:t>
          </a:r>
        </a:p>
      </dgm:t>
    </dgm:pt>
    <dgm:pt modelId="{2B2CD625-35B0-407E-BC58-9F255B415A84}" type="parTrans" cxnId="{7C846CAD-83E8-49E9-A3A8-5983F7BA1AFB}">
      <dgm:prSet/>
      <dgm:spPr/>
      <dgm:t>
        <a:bodyPr/>
        <a:lstStyle/>
        <a:p>
          <a:endParaRPr lang="es-EC" sz="4000"/>
        </a:p>
      </dgm:t>
    </dgm:pt>
    <dgm:pt modelId="{5E496281-C60C-4795-934B-DE20CBDEA482}" type="sibTrans" cxnId="{7C846CAD-83E8-49E9-A3A8-5983F7BA1AFB}">
      <dgm:prSet/>
      <dgm:spPr/>
      <dgm:t>
        <a:bodyPr/>
        <a:lstStyle/>
        <a:p>
          <a:endParaRPr lang="es-EC" sz="4000"/>
        </a:p>
      </dgm:t>
    </dgm:pt>
    <dgm:pt modelId="{A9CF62B8-AA8A-4547-8BA9-B2DDFF3CF056}">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Disminución de la tasa de empleo adecuado para el año </a:t>
          </a:r>
          <a:r>
            <a:rPr lang="es-EC" sz="1200" dirty="0">
              <a:solidFill>
                <a:srgbClr val="080808"/>
              </a:solidFill>
              <a:latin typeface="Calibri" panose="020F0502020204030204" pitchFamily="34" charset="0"/>
              <a:cs typeface="Calibri" panose="020F0502020204030204" pitchFamily="34" charset="0"/>
            </a:rPr>
            <a:t>2019 en un 2%</a:t>
          </a:r>
          <a:endParaRPr lang="es-EC" sz="1200" dirty="0"/>
        </a:p>
      </dgm:t>
    </dgm:pt>
    <dgm:pt modelId="{6AB55A00-1FF5-473B-8C6B-46E39EE1A290}" type="parTrans" cxnId="{A0D72951-5FB8-4714-8A67-9696BD32FDF9}">
      <dgm:prSet/>
      <dgm:spPr/>
      <dgm:t>
        <a:bodyPr/>
        <a:lstStyle/>
        <a:p>
          <a:endParaRPr lang="es-EC" sz="4000"/>
        </a:p>
      </dgm:t>
    </dgm:pt>
    <dgm:pt modelId="{E1B43262-CCE1-434B-BA2E-5A6514F93D9C}" type="sibTrans" cxnId="{A0D72951-5FB8-4714-8A67-9696BD32FDF9}">
      <dgm:prSet/>
      <dgm:spPr/>
      <dgm:t>
        <a:bodyPr/>
        <a:lstStyle/>
        <a:p>
          <a:endParaRPr lang="es-EC" sz="4000"/>
        </a:p>
      </dgm:t>
    </dgm:pt>
    <dgm:pt modelId="{C10C7BF1-08F7-4EEC-B6F0-FA69FF4A08C2}">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Busca impulsar la profundización financiera mediante la </a:t>
          </a:r>
          <a:r>
            <a:rPr lang="es-EC" sz="1200" dirty="0">
              <a:solidFill>
                <a:srgbClr val="080808"/>
              </a:solidFill>
              <a:latin typeface="Calibri" panose="020F0502020204030204" pitchFamily="34" charset="0"/>
              <a:cs typeface="Calibri" panose="020F0502020204030204" pitchFamily="34" charset="0"/>
            </a:rPr>
            <a:t>innovación de la tecnología </a:t>
          </a:r>
          <a:endParaRPr lang="es-EC" sz="1200" dirty="0"/>
        </a:p>
      </dgm:t>
    </dgm:pt>
    <dgm:pt modelId="{EA8E37E6-419B-4070-9D01-50A8C2911FC6}" type="parTrans" cxnId="{A3C5E113-7CB3-4480-9723-33A947064AC5}">
      <dgm:prSet/>
      <dgm:spPr/>
      <dgm:t>
        <a:bodyPr/>
        <a:lstStyle/>
        <a:p>
          <a:endParaRPr lang="es-EC" sz="4000"/>
        </a:p>
      </dgm:t>
    </dgm:pt>
    <dgm:pt modelId="{94896C1A-2AE2-419A-860A-3AE90D4D65D4}" type="sibTrans" cxnId="{A3C5E113-7CB3-4480-9723-33A947064AC5}">
      <dgm:prSet/>
      <dgm:spPr/>
      <dgm:t>
        <a:bodyPr/>
        <a:lstStyle/>
        <a:p>
          <a:endParaRPr lang="es-EC" sz="4000"/>
        </a:p>
      </dgm:t>
    </dgm:pt>
    <dgm:pt modelId="{8305EF53-D712-47C5-B6E0-B08F9B52F675}">
      <dgm:prSet phldrT="[Texto]" custT="1"/>
      <dgm:spPr/>
      <dgm:t>
        <a:bodyPr/>
        <a:lstStyle/>
        <a:p>
          <a:r>
            <a:rPr lang="es-EC" sz="1200" dirty="0">
              <a:solidFill>
                <a:srgbClr val="080808"/>
              </a:solidFill>
              <a:latin typeface="Calibri" panose="020F0502020204030204" pitchFamily="34" charset="0"/>
              <a:cs typeface="Calibri" panose="020F0502020204030204" pitchFamily="34" charset="0"/>
            </a:rPr>
            <a:t>Reglamento a la Ley Orgánica de Economía Popular y Solidaria</a:t>
          </a:r>
        </a:p>
      </dgm:t>
    </dgm:pt>
    <dgm:pt modelId="{F318FBBD-D74B-4854-AC7B-C42BCF812E11}" type="parTrans" cxnId="{119A6043-4AFA-4131-966B-B91B72AAB34E}">
      <dgm:prSet/>
      <dgm:spPr/>
      <dgm:t>
        <a:bodyPr/>
        <a:lstStyle/>
        <a:p>
          <a:endParaRPr lang="es-EC" sz="4000"/>
        </a:p>
      </dgm:t>
    </dgm:pt>
    <dgm:pt modelId="{6F66DAC2-A9C4-4B05-A1A3-3CA115FD06A9}" type="sibTrans" cxnId="{119A6043-4AFA-4131-966B-B91B72AAB34E}">
      <dgm:prSet/>
      <dgm:spPr/>
      <dgm:t>
        <a:bodyPr/>
        <a:lstStyle/>
        <a:p>
          <a:endParaRPr lang="es-EC" sz="4000"/>
        </a:p>
      </dgm:t>
    </dgm:pt>
    <dgm:pt modelId="{AD1CB2A1-6F05-4A28-A8D9-AC593BF569F4}">
      <dgm:prSet phldrT="[Texto]" custT="1"/>
      <dgm:spPr/>
      <dgm:t>
        <a:bodyPr/>
        <a:lstStyle/>
        <a:p>
          <a:r>
            <a:rPr lang="es-EC" sz="1200" dirty="0">
              <a:solidFill>
                <a:srgbClr val="080808"/>
              </a:solidFill>
              <a:latin typeface="Calibri" panose="020F0502020204030204" pitchFamily="34" charset="0"/>
              <a:cs typeface="Calibri" panose="020F0502020204030204" pitchFamily="34" charset="0"/>
            </a:rPr>
            <a:t>Ley Orgánica de Economía Popular y Solidaria (</a:t>
          </a:r>
          <a:r>
            <a:rPr lang="es-EC" sz="1200" dirty="0" err="1">
              <a:solidFill>
                <a:srgbClr val="080808"/>
              </a:solidFill>
              <a:latin typeface="Calibri" panose="020F0502020204030204" pitchFamily="34" charset="0"/>
              <a:cs typeface="Calibri" panose="020F0502020204030204" pitchFamily="34" charset="0"/>
            </a:rPr>
            <a:t>EPyS</a:t>
          </a:r>
          <a:r>
            <a:rPr lang="es-EC" sz="1200" dirty="0">
              <a:solidFill>
                <a:srgbClr val="080808"/>
              </a:solidFill>
              <a:latin typeface="Calibri" panose="020F0502020204030204" pitchFamily="34" charset="0"/>
              <a:cs typeface="Calibri" panose="020F0502020204030204" pitchFamily="34" charset="0"/>
            </a:rPr>
            <a:t>)</a:t>
          </a:r>
        </a:p>
      </dgm:t>
    </dgm:pt>
    <dgm:pt modelId="{950DB2D0-C6B1-4276-A1D2-74F254CC67C6}" type="parTrans" cxnId="{55D99E53-CFF7-4A4D-B535-321029BD3CAA}">
      <dgm:prSet/>
      <dgm:spPr/>
      <dgm:t>
        <a:bodyPr/>
        <a:lstStyle/>
        <a:p>
          <a:endParaRPr lang="es-EC" sz="4000"/>
        </a:p>
      </dgm:t>
    </dgm:pt>
    <dgm:pt modelId="{00DE8A6E-FEA1-4CBE-A031-D5766E76F0B2}" type="sibTrans" cxnId="{55D99E53-CFF7-4A4D-B535-321029BD3CAA}">
      <dgm:prSet/>
      <dgm:spPr/>
      <dgm:t>
        <a:bodyPr/>
        <a:lstStyle/>
        <a:p>
          <a:endParaRPr lang="es-EC" sz="4000"/>
        </a:p>
      </dgm:t>
    </dgm:pt>
    <dgm:pt modelId="{7EDCACFC-699A-407D-9C61-E484990341EA}">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Codificación de Resoluciones Monetarias, Financieras, de </a:t>
          </a:r>
          <a:r>
            <a:rPr lang="es-EC" sz="1200" dirty="0">
              <a:solidFill>
                <a:srgbClr val="080808"/>
              </a:solidFill>
              <a:latin typeface="Calibri" panose="020F0502020204030204" pitchFamily="34" charset="0"/>
              <a:cs typeface="Calibri" panose="020F0502020204030204" pitchFamily="34" charset="0"/>
            </a:rPr>
            <a:t>Valores y Seguros.</a:t>
          </a:r>
        </a:p>
      </dgm:t>
    </dgm:pt>
    <dgm:pt modelId="{7C6CDC2A-FDEF-4DC6-A428-52D50CEAC488}" type="parTrans" cxnId="{BCF66BDF-A784-4E7F-841F-2B1A80D305B4}">
      <dgm:prSet/>
      <dgm:spPr/>
      <dgm:t>
        <a:bodyPr/>
        <a:lstStyle/>
        <a:p>
          <a:endParaRPr lang="es-EC" sz="4000"/>
        </a:p>
      </dgm:t>
    </dgm:pt>
    <dgm:pt modelId="{0BB91DCC-967F-45FB-874C-AD162C58B30A}" type="sibTrans" cxnId="{BCF66BDF-A784-4E7F-841F-2B1A80D305B4}">
      <dgm:prSet/>
      <dgm:spPr/>
      <dgm:t>
        <a:bodyPr/>
        <a:lstStyle/>
        <a:p>
          <a:endParaRPr lang="es-EC" sz="4000"/>
        </a:p>
      </dgm:t>
    </dgm:pt>
    <dgm:pt modelId="{917C4147-651E-4A8F-A293-19781DEC8725}">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Código Orgánico Monetario y Financiero</a:t>
          </a:r>
          <a:endParaRPr lang="es-EC" sz="1200" dirty="0">
            <a:solidFill>
              <a:srgbClr val="080808"/>
            </a:solidFill>
            <a:latin typeface="Calibri" panose="020F0502020204030204" pitchFamily="34" charset="0"/>
            <a:cs typeface="Calibri" panose="020F0502020204030204" pitchFamily="34" charset="0"/>
          </a:endParaRPr>
        </a:p>
      </dgm:t>
    </dgm:pt>
    <dgm:pt modelId="{A5542FF8-EB00-4C41-9ABD-C331B5F5BFC7}" type="parTrans" cxnId="{45CC4F63-507D-4853-864E-E5C59A16D746}">
      <dgm:prSet/>
      <dgm:spPr/>
      <dgm:t>
        <a:bodyPr/>
        <a:lstStyle/>
        <a:p>
          <a:endParaRPr lang="es-EC" sz="4000"/>
        </a:p>
      </dgm:t>
    </dgm:pt>
    <dgm:pt modelId="{A431154D-D451-4C1A-95AF-47AD70DD31F3}" type="sibTrans" cxnId="{45CC4F63-507D-4853-864E-E5C59A16D746}">
      <dgm:prSet/>
      <dgm:spPr/>
      <dgm:t>
        <a:bodyPr/>
        <a:lstStyle/>
        <a:p>
          <a:endParaRPr lang="es-EC" sz="4000"/>
        </a:p>
      </dgm:t>
    </dgm:pt>
    <dgm:pt modelId="{0CF3498D-200F-4D4D-A671-CD2B9153033D}">
      <dgm:prSet custT="1"/>
      <dgm:spPr/>
      <dgm:t>
        <a:bodyPr/>
        <a:lstStyle/>
        <a:p>
          <a:r>
            <a:rPr lang="es-EC" sz="1200" dirty="0">
              <a:solidFill>
                <a:srgbClr val="080808"/>
              </a:solidFill>
              <a:latin typeface="Calibri" panose="020F0502020204030204" pitchFamily="34" charset="0"/>
              <a:cs typeface="Calibri" panose="020F0502020204030204" pitchFamily="34" charset="0"/>
            </a:rPr>
            <a:t>Se promueve campañas de reciclaje en las instituciones financieras</a:t>
          </a:r>
        </a:p>
      </dgm:t>
    </dgm:pt>
    <dgm:pt modelId="{E925219B-F3A9-4106-B76C-8DE2AD5576BC}" type="parTrans" cxnId="{EFC6D197-9DB7-4EB3-BDA8-561E80323288}">
      <dgm:prSet/>
      <dgm:spPr/>
      <dgm:t>
        <a:bodyPr/>
        <a:lstStyle/>
        <a:p>
          <a:endParaRPr lang="es-EC" sz="4000"/>
        </a:p>
      </dgm:t>
    </dgm:pt>
    <dgm:pt modelId="{2CAC3DA4-7AA4-446A-8CF1-83950F61022F}" type="sibTrans" cxnId="{EFC6D197-9DB7-4EB3-BDA8-561E80323288}">
      <dgm:prSet/>
      <dgm:spPr/>
      <dgm:t>
        <a:bodyPr/>
        <a:lstStyle/>
        <a:p>
          <a:endParaRPr lang="es-EC" sz="4000"/>
        </a:p>
      </dgm:t>
    </dgm:pt>
    <dgm:pt modelId="{3E76B9E4-B07C-45BA-8447-C650AD772CFF}">
      <dgm:prSet phldrT="[Texto]" custT="1"/>
      <dgm:spPr/>
      <dgm:t>
        <a:bodyPr/>
        <a:lstStyle/>
        <a:p>
          <a:r>
            <a:rPr lang="es-EC" sz="1200" dirty="0">
              <a:solidFill>
                <a:srgbClr val="080808"/>
              </a:solidFill>
              <a:latin typeface="Calibri" panose="020F0502020204030204" pitchFamily="34" charset="0"/>
              <a:cs typeface="Calibri" panose="020F0502020204030204" pitchFamily="34" charset="0"/>
            </a:rPr>
            <a:t>Reducción de uso del papel no entregan libretas de ahorro, se maneja documentación electrónica</a:t>
          </a:r>
        </a:p>
      </dgm:t>
    </dgm:pt>
    <dgm:pt modelId="{ED51B1E2-9530-43F0-8508-395192B72DAC}" type="parTrans" cxnId="{933538AE-929C-4EE4-A656-7A3AC29A6F9C}">
      <dgm:prSet/>
      <dgm:spPr/>
      <dgm:t>
        <a:bodyPr/>
        <a:lstStyle/>
        <a:p>
          <a:endParaRPr lang="es-EC" sz="4000"/>
        </a:p>
      </dgm:t>
    </dgm:pt>
    <dgm:pt modelId="{71901FB9-3969-4C55-A52E-FC9B11F0A6DD}" type="sibTrans" cxnId="{933538AE-929C-4EE4-A656-7A3AC29A6F9C}">
      <dgm:prSet/>
      <dgm:spPr/>
      <dgm:t>
        <a:bodyPr/>
        <a:lstStyle/>
        <a:p>
          <a:endParaRPr lang="es-EC" sz="4000"/>
        </a:p>
      </dgm:t>
    </dgm:pt>
    <dgm:pt modelId="{1C44BE77-6686-4CDC-B59F-A5364EB65FB4}" type="pres">
      <dgm:prSet presAssocID="{E4AB248F-F78D-4DE7-B867-BACDDF9FD7F1}" presName="vert0" presStyleCnt="0">
        <dgm:presLayoutVars>
          <dgm:dir/>
          <dgm:animOne val="branch"/>
          <dgm:animLvl val="lvl"/>
        </dgm:presLayoutVars>
      </dgm:prSet>
      <dgm:spPr/>
      <dgm:t>
        <a:bodyPr/>
        <a:lstStyle/>
        <a:p>
          <a:endParaRPr lang="es-ES"/>
        </a:p>
      </dgm:t>
    </dgm:pt>
    <dgm:pt modelId="{6A8DD731-CFA6-47E3-B81A-C6D19BBD7660}" type="pres">
      <dgm:prSet presAssocID="{1350395C-010B-4145-B591-66175872DAA9}" presName="thickLine" presStyleLbl="alignNode1" presStyleIdx="0" presStyleCnt="4"/>
      <dgm:spPr/>
    </dgm:pt>
    <dgm:pt modelId="{3FD26E00-967E-4E90-BE7F-F0DA4D909C9E}" type="pres">
      <dgm:prSet presAssocID="{1350395C-010B-4145-B591-66175872DAA9}" presName="horz1" presStyleCnt="0"/>
      <dgm:spPr/>
    </dgm:pt>
    <dgm:pt modelId="{E0678C96-EE99-4CFA-8DDD-1A2A0AF70962}" type="pres">
      <dgm:prSet presAssocID="{1350395C-010B-4145-B591-66175872DAA9}" presName="tx1" presStyleLbl="revTx" presStyleIdx="0" presStyleCnt="19"/>
      <dgm:spPr/>
      <dgm:t>
        <a:bodyPr/>
        <a:lstStyle/>
        <a:p>
          <a:endParaRPr lang="es-ES"/>
        </a:p>
      </dgm:t>
    </dgm:pt>
    <dgm:pt modelId="{7600F44B-8C2F-40B8-87CA-7356B521E0E1}" type="pres">
      <dgm:prSet presAssocID="{1350395C-010B-4145-B591-66175872DAA9}" presName="vert1" presStyleCnt="0"/>
      <dgm:spPr/>
    </dgm:pt>
    <dgm:pt modelId="{5BEBF712-27FC-4DA2-B3BE-7844C1A9B340}" type="pres">
      <dgm:prSet presAssocID="{28FB1E6F-7FE0-4FEE-81A7-4F85498D4579}" presName="vertSpace2a" presStyleCnt="0"/>
      <dgm:spPr/>
    </dgm:pt>
    <dgm:pt modelId="{5D764017-DAF2-49E1-AF33-115B562B0D12}" type="pres">
      <dgm:prSet presAssocID="{28FB1E6F-7FE0-4FEE-81A7-4F85498D4579}" presName="horz2" presStyleCnt="0"/>
      <dgm:spPr/>
    </dgm:pt>
    <dgm:pt modelId="{40AFC088-700E-4A7C-A0EA-A3AA7F06EABC}" type="pres">
      <dgm:prSet presAssocID="{28FB1E6F-7FE0-4FEE-81A7-4F85498D4579}" presName="horzSpace2" presStyleCnt="0"/>
      <dgm:spPr/>
    </dgm:pt>
    <dgm:pt modelId="{04A61068-CDB7-461D-9249-5C6F1CFA7B68}" type="pres">
      <dgm:prSet presAssocID="{28FB1E6F-7FE0-4FEE-81A7-4F85498D4579}" presName="tx2" presStyleLbl="revTx" presStyleIdx="1" presStyleCnt="19" custScaleY="109469" custLinFactNeighborX="-2349" custLinFactNeighborY="13476"/>
      <dgm:spPr/>
      <dgm:t>
        <a:bodyPr/>
        <a:lstStyle/>
        <a:p>
          <a:endParaRPr lang="es-ES"/>
        </a:p>
      </dgm:t>
    </dgm:pt>
    <dgm:pt modelId="{3B5FC885-7721-4C43-A31B-14AD77F15E27}" type="pres">
      <dgm:prSet presAssocID="{28FB1E6F-7FE0-4FEE-81A7-4F85498D4579}" presName="vert2" presStyleCnt="0"/>
      <dgm:spPr/>
    </dgm:pt>
    <dgm:pt modelId="{07BDD841-7C3C-4392-9793-910E99E6FFB3}" type="pres">
      <dgm:prSet presAssocID="{28FB1E6F-7FE0-4FEE-81A7-4F85498D4579}" presName="thinLine2b" presStyleLbl="callout" presStyleIdx="0" presStyleCnt="15" custLinFactY="212673" custLinFactNeighborY="300000"/>
      <dgm:spPr/>
    </dgm:pt>
    <dgm:pt modelId="{7A37194F-610C-4984-92EC-C4B0F9CE83F9}" type="pres">
      <dgm:prSet presAssocID="{28FB1E6F-7FE0-4FEE-81A7-4F85498D4579}" presName="vertSpace2b" presStyleCnt="0"/>
      <dgm:spPr/>
    </dgm:pt>
    <dgm:pt modelId="{2977E97A-ECBA-4B70-B685-D568AF632673}" type="pres">
      <dgm:prSet presAssocID="{317AC765-3D08-4D7D-8637-9D49BFD55EEC}" presName="horz2" presStyleCnt="0"/>
      <dgm:spPr/>
    </dgm:pt>
    <dgm:pt modelId="{5A424BCD-CE23-4157-9A17-F650EB57AC3A}" type="pres">
      <dgm:prSet presAssocID="{317AC765-3D08-4D7D-8637-9D49BFD55EEC}" presName="horzSpace2" presStyleCnt="0"/>
      <dgm:spPr/>
    </dgm:pt>
    <dgm:pt modelId="{1D77ACB3-C0EB-48FB-854F-686D3249043C}" type="pres">
      <dgm:prSet presAssocID="{317AC765-3D08-4D7D-8637-9D49BFD55EEC}" presName="tx2" presStyleLbl="revTx" presStyleIdx="2" presStyleCnt="19" custScaleY="249586" custLinFactNeighborX="-2316" custLinFactNeighborY="50482"/>
      <dgm:spPr/>
      <dgm:t>
        <a:bodyPr/>
        <a:lstStyle/>
        <a:p>
          <a:endParaRPr lang="es-ES"/>
        </a:p>
      </dgm:t>
    </dgm:pt>
    <dgm:pt modelId="{23A66E02-4238-42A8-9B89-BAC289274105}" type="pres">
      <dgm:prSet presAssocID="{317AC765-3D08-4D7D-8637-9D49BFD55EEC}" presName="vert2" presStyleCnt="0"/>
      <dgm:spPr/>
    </dgm:pt>
    <dgm:pt modelId="{D54B1532-9F8F-47F7-BB09-BE1C5D5483A1}" type="pres">
      <dgm:prSet presAssocID="{317AC765-3D08-4D7D-8637-9D49BFD55EEC}" presName="thinLine2b" presStyleLbl="callout" presStyleIdx="1" presStyleCnt="15" custLinFactY="101593" custLinFactNeighborY="200000"/>
      <dgm:spPr/>
    </dgm:pt>
    <dgm:pt modelId="{4B7424B4-8266-4A2C-AC75-E2FB78D60690}" type="pres">
      <dgm:prSet presAssocID="{317AC765-3D08-4D7D-8637-9D49BFD55EEC}" presName="vertSpace2b" presStyleCnt="0"/>
      <dgm:spPr/>
    </dgm:pt>
    <dgm:pt modelId="{02F5104A-5546-4558-8256-9D702AB7BBAF}" type="pres">
      <dgm:prSet presAssocID="{4064738D-1B0C-4EC6-9AFC-807DCE770478}" presName="horz2" presStyleCnt="0"/>
      <dgm:spPr/>
    </dgm:pt>
    <dgm:pt modelId="{EDB4303F-E3C6-4707-87DF-5073FA4D73BC}" type="pres">
      <dgm:prSet presAssocID="{4064738D-1B0C-4EC6-9AFC-807DCE770478}" presName="horzSpace2" presStyleCnt="0"/>
      <dgm:spPr/>
    </dgm:pt>
    <dgm:pt modelId="{23A128FD-93ED-4C3A-AB8C-301B54070C94}" type="pres">
      <dgm:prSet presAssocID="{4064738D-1B0C-4EC6-9AFC-807DCE770478}" presName="tx2" presStyleLbl="revTx" presStyleIdx="3" presStyleCnt="19" custScaleY="116709" custLinFactNeighborX="-1583" custLinFactNeighborY="62412"/>
      <dgm:spPr/>
      <dgm:t>
        <a:bodyPr/>
        <a:lstStyle/>
        <a:p>
          <a:endParaRPr lang="es-ES"/>
        </a:p>
      </dgm:t>
    </dgm:pt>
    <dgm:pt modelId="{19DAA24E-B990-44B8-89A7-589121C07B6B}" type="pres">
      <dgm:prSet presAssocID="{4064738D-1B0C-4EC6-9AFC-807DCE770478}" presName="vert2" presStyleCnt="0"/>
      <dgm:spPr/>
    </dgm:pt>
    <dgm:pt modelId="{0295A753-21A9-4789-BC8D-AAAE10A7B3C2}" type="pres">
      <dgm:prSet presAssocID="{4064738D-1B0C-4EC6-9AFC-807DCE770478}" presName="thinLine2b" presStyleLbl="callout" presStyleIdx="2" presStyleCnt="15" custLinFactY="236008" custLinFactNeighborY="300000"/>
      <dgm:spPr/>
    </dgm:pt>
    <dgm:pt modelId="{B301B516-EF93-4044-B26C-EC5C8C5CDB04}" type="pres">
      <dgm:prSet presAssocID="{4064738D-1B0C-4EC6-9AFC-807DCE770478}" presName="vertSpace2b" presStyleCnt="0"/>
      <dgm:spPr/>
    </dgm:pt>
    <dgm:pt modelId="{5CF5FF3B-694F-4DF9-BB4A-CC87C92D26C4}" type="pres">
      <dgm:prSet presAssocID="{99246287-8F91-43A1-9A2D-3B49B13067BA}" presName="horz2" presStyleCnt="0"/>
      <dgm:spPr/>
    </dgm:pt>
    <dgm:pt modelId="{43732CE5-C6CA-4EFA-BF85-F2D984AE8E10}" type="pres">
      <dgm:prSet presAssocID="{99246287-8F91-43A1-9A2D-3B49B13067BA}" presName="horzSpace2" presStyleCnt="0"/>
      <dgm:spPr/>
    </dgm:pt>
    <dgm:pt modelId="{51120182-E439-4281-8A78-197E7E56B7BD}" type="pres">
      <dgm:prSet presAssocID="{99246287-8F91-43A1-9A2D-3B49B13067BA}" presName="tx2" presStyleLbl="revTx" presStyleIdx="4" presStyleCnt="19" custLinFactNeighborX="-1677" custLinFactNeighborY="92997"/>
      <dgm:spPr/>
      <dgm:t>
        <a:bodyPr/>
        <a:lstStyle/>
        <a:p>
          <a:endParaRPr lang="es-ES"/>
        </a:p>
      </dgm:t>
    </dgm:pt>
    <dgm:pt modelId="{12D35F1A-A051-4142-A31F-ECACD9A0B246}" type="pres">
      <dgm:prSet presAssocID="{99246287-8F91-43A1-9A2D-3B49B13067BA}" presName="vert2" presStyleCnt="0"/>
      <dgm:spPr/>
    </dgm:pt>
    <dgm:pt modelId="{1D233CC9-B71F-4F3E-A0B5-F02724C94E3F}" type="pres">
      <dgm:prSet presAssocID="{99246287-8F91-43A1-9A2D-3B49B13067BA}" presName="thinLine2b" presStyleLbl="callout" presStyleIdx="3" presStyleCnt="15" custLinFactY="600000" custLinFactNeighborY="621670"/>
      <dgm:spPr/>
    </dgm:pt>
    <dgm:pt modelId="{5487E814-A301-42B3-A766-07E3C193AD60}" type="pres">
      <dgm:prSet presAssocID="{99246287-8F91-43A1-9A2D-3B49B13067BA}" presName="vertSpace2b" presStyleCnt="0"/>
      <dgm:spPr/>
    </dgm:pt>
    <dgm:pt modelId="{9C40657A-2F02-439D-A566-A61AF31291F4}" type="pres">
      <dgm:prSet presAssocID="{A9CF62B8-AA8A-4547-8BA9-B2DDFF3CF056}" presName="horz2" presStyleCnt="0"/>
      <dgm:spPr/>
    </dgm:pt>
    <dgm:pt modelId="{5920B3A5-D89F-4ED9-9CB9-D5C1C3B0E56A}" type="pres">
      <dgm:prSet presAssocID="{A9CF62B8-AA8A-4547-8BA9-B2DDFF3CF056}" presName="horzSpace2" presStyleCnt="0"/>
      <dgm:spPr/>
    </dgm:pt>
    <dgm:pt modelId="{59816CCE-1222-473C-8C6B-FA4601CAD0E9}" type="pres">
      <dgm:prSet presAssocID="{A9CF62B8-AA8A-4547-8BA9-B2DDFF3CF056}" presName="tx2" presStyleLbl="revTx" presStyleIdx="5" presStyleCnt="19" custLinFactY="61262" custLinFactNeighborX="-1677" custLinFactNeighborY="100000"/>
      <dgm:spPr/>
      <dgm:t>
        <a:bodyPr/>
        <a:lstStyle/>
        <a:p>
          <a:endParaRPr lang="es-ES"/>
        </a:p>
      </dgm:t>
    </dgm:pt>
    <dgm:pt modelId="{479AD156-A498-4CF1-9889-90B0D2B70978}" type="pres">
      <dgm:prSet presAssocID="{A9CF62B8-AA8A-4547-8BA9-B2DDFF3CF056}" presName="vert2" presStyleCnt="0"/>
      <dgm:spPr/>
    </dgm:pt>
    <dgm:pt modelId="{1A2F3C93-9129-4A64-AFAA-0F07F001595E}" type="pres">
      <dgm:prSet presAssocID="{A9CF62B8-AA8A-4547-8BA9-B2DDFF3CF056}" presName="thinLine2b" presStyleLbl="callout" presStyleIdx="4" presStyleCnt="15" custLinFactY="708356" custLinFactNeighborY="800000"/>
      <dgm:spPr/>
    </dgm:pt>
    <dgm:pt modelId="{A5408FB2-710F-4196-A652-095A611D6093}" type="pres">
      <dgm:prSet presAssocID="{A9CF62B8-AA8A-4547-8BA9-B2DDFF3CF056}" presName="vertSpace2b" presStyleCnt="0"/>
      <dgm:spPr/>
    </dgm:pt>
    <dgm:pt modelId="{0E58EFEF-11FD-40B4-B589-FF7332A39F9F}" type="pres">
      <dgm:prSet presAssocID="{74DBC9C2-6904-45AC-93E6-1E39B115DBCA}" presName="thickLine" presStyleLbl="alignNode1" presStyleIdx="1" presStyleCnt="4" custLinFactNeighborY="38590"/>
      <dgm:spPr/>
    </dgm:pt>
    <dgm:pt modelId="{850B04C6-358F-4ED1-9CA1-95AC14B78E0B}" type="pres">
      <dgm:prSet presAssocID="{74DBC9C2-6904-45AC-93E6-1E39B115DBCA}" presName="horz1" presStyleCnt="0"/>
      <dgm:spPr/>
    </dgm:pt>
    <dgm:pt modelId="{92584FA2-CAE0-4C14-BEE7-9EB465AE6BE8}" type="pres">
      <dgm:prSet presAssocID="{74DBC9C2-6904-45AC-93E6-1E39B115DBCA}" presName="tx1" presStyleLbl="revTx" presStyleIdx="6" presStyleCnt="19" custScaleY="63715" custLinFactNeighborX="230" custLinFactNeighborY="27606"/>
      <dgm:spPr/>
      <dgm:t>
        <a:bodyPr/>
        <a:lstStyle/>
        <a:p>
          <a:endParaRPr lang="es-ES"/>
        </a:p>
      </dgm:t>
    </dgm:pt>
    <dgm:pt modelId="{CC262D8B-D9DE-4FDF-992A-80D91A1F86FD}" type="pres">
      <dgm:prSet presAssocID="{74DBC9C2-6904-45AC-93E6-1E39B115DBCA}" presName="vert1" presStyleCnt="0"/>
      <dgm:spPr/>
    </dgm:pt>
    <dgm:pt modelId="{EF6C74E5-A7F8-4054-8DB5-D02B43586945}" type="pres">
      <dgm:prSet presAssocID="{851DD59F-DAC5-476E-963F-45C509D6EA79}" presName="vertSpace2a" presStyleCnt="0"/>
      <dgm:spPr/>
    </dgm:pt>
    <dgm:pt modelId="{F827EE8C-8AB8-4AAF-9732-1D4371371268}" type="pres">
      <dgm:prSet presAssocID="{851DD59F-DAC5-476E-963F-45C509D6EA79}" presName="horz2" presStyleCnt="0"/>
      <dgm:spPr/>
    </dgm:pt>
    <dgm:pt modelId="{F94D5117-E515-4965-9C6B-4F67D32AEE34}" type="pres">
      <dgm:prSet presAssocID="{851DD59F-DAC5-476E-963F-45C509D6EA79}" presName="horzSpace2" presStyleCnt="0"/>
      <dgm:spPr/>
    </dgm:pt>
    <dgm:pt modelId="{2A10A104-DA2E-4F7F-97C7-8B2D09FA8C65}" type="pres">
      <dgm:prSet presAssocID="{851DD59F-DAC5-476E-963F-45C509D6EA79}" presName="tx2" presStyleLbl="revTx" presStyleIdx="7" presStyleCnt="19" custScaleY="15725" custLinFactNeighborX="-1677" custLinFactNeighborY="20546"/>
      <dgm:spPr/>
      <dgm:t>
        <a:bodyPr/>
        <a:lstStyle/>
        <a:p>
          <a:endParaRPr lang="es-ES"/>
        </a:p>
      </dgm:t>
    </dgm:pt>
    <dgm:pt modelId="{DF46BFC0-961D-41F8-B8AA-18FD82D263CE}" type="pres">
      <dgm:prSet presAssocID="{851DD59F-DAC5-476E-963F-45C509D6EA79}" presName="vert2" presStyleCnt="0"/>
      <dgm:spPr/>
    </dgm:pt>
    <dgm:pt modelId="{516166E2-0ABA-4387-956E-1D572417DCAF}" type="pres">
      <dgm:prSet presAssocID="{851DD59F-DAC5-476E-963F-45C509D6EA79}" presName="thinLine2b" presStyleLbl="callout" presStyleIdx="5" presStyleCnt="15" custLinFactY="300000" custLinFactNeighborX="-31" custLinFactNeighborY="338767"/>
      <dgm:spPr/>
    </dgm:pt>
    <dgm:pt modelId="{CE582ABD-957E-479A-B90E-8FB81EDC4E2A}" type="pres">
      <dgm:prSet presAssocID="{851DD59F-DAC5-476E-963F-45C509D6EA79}" presName="vertSpace2b" presStyleCnt="0"/>
      <dgm:spPr/>
    </dgm:pt>
    <dgm:pt modelId="{3BF31E41-7C0F-4BA4-81EC-A78C6D4200AC}" type="pres">
      <dgm:prSet presAssocID="{C10C7BF1-08F7-4EEC-B6F0-FA69FF4A08C2}" presName="horz2" presStyleCnt="0"/>
      <dgm:spPr/>
    </dgm:pt>
    <dgm:pt modelId="{74A99425-E84B-415B-987B-E27247470DD3}" type="pres">
      <dgm:prSet presAssocID="{C10C7BF1-08F7-4EEC-B6F0-FA69FF4A08C2}" presName="horzSpace2" presStyleCnt="0"/>
      <dgm:spPr/>
    </dgm:pt>
    <dgm:pt modelId="{7CE5FDE5-380C-43E2-8AAA-AB2320F41FEE}" type="pres">
      <dgm:prSet presAssocID="{C10C7BF1-08F7-4EEC-B6F0-FA69FF4A08C2}" presName="tx2" presStyleLbl="revTx" presStyleIdx="8" presStyleCnt="19" custScaleY="32774" custLinFactNeighborX="-1677" custLinFactNeighborY="21700"/>
      <dgm:spPr/>
      <dgm:t>
        <a:bodyPr/>
        <a:lstStyle/>
        <a:p>
          <a:endParaRPr lang="es-ES"/>
        </a:p>
      </dgm:t>
    </dgm:pt>
    <dgm:pt modelId="{7B41052E-F1D2-45EA-B6FF-1A6553470B87}" type="pres">
      <dgm:prSet presAssocID="{C10C7BF1-08F7-4EEC-B6F0-FA69FF4A08C2}" presName="vert2" presStyleCnt="0"/>
      <dgm:spPr/>
    </dgm:pt>
    <dgm:pt modelId="{447C07A2-4C89-427C-9DDA-EADE61EBC256}" type="pres">
      <dgm:prSet presAssocID="{C10C7BF1-08F7-4EEC-B6F0-FA69FF4A08C2}" presName="thinLine2b" presStyleLbl="callout" presStyleIdx="6" presStyleCnt="15" custLinFactY="595" custLinFactNeighborY="100000"/>
      <dgm:spPr/>
    </dgm:pt>
    <dgm:pt modelId="{0EA4F2D4-3133-4873-B1DC-54B73CFC4903}" type="pres">
      <dgm:prSet presAssocID="{C10C7BF1-08F7-4EEC-B6F0-FA69FF4A08C2}" presName="vertSpace2b" presStyleCnt="0"/>
      <dgm:spPr/>
    </dgm:pt>
    <dgm:pt modelId="{3E9F7252-4C6C-4DE7-9A25-F29E120BA2ED}" type="pres">
      <dgm:prSet presAssocID="{A6B42196-FDBD-42D8-A73B-D93BD82C5B8A}" presName="thickLine" presStyleLbl="alignNode1" presStyleIdx="2" presStyleCnt="4" custLinFactNeighborY="-199"/>
      <dgm:spPr/>
    </dgm:pt>
    <dgm:pt modelId="{FFA1AE02-5C0E-4375-A90B-94600F5438CE}" type="pres">
      <dgm:prSet presAssocID="{A6B42196-FDBD-42D8-A73B-D93BD82C5B8A}" presName="horz1" presStyleCnt="0"/>
      <dgm:spPr/>
    </dgm:pt>
    <dgm:pt modelId="{AFD157C6-83A6-42E4-B12F-F86EAAEC7FBD}" type="pres">
      <dgm:prSet presAssocID="{A6B42196-FDBD-42D8-A73B-D93BD82C5B8A}" presName="tx1" presStyleLbl="revTx" presStyleIdx="9" presStyleCnt="19" custLinFactNeighborX="230" custLinFactNeighborY="5462"/>
      <dgm:spPr/>
      <dgm:t>
        <a:bodyPr/>
        <a:lstStyle/>
        <a:p>
          <a:endParaRPr lang="es-ES"/>
        </a:p>
      </dgm:t>
    </dgm:pt>
    <dgm:pt modelId="{6063DD95-B054-40EE-9FE4-C93D3EC273D6}" type="pres">
      <dgm:prSet presAssocID="{A6B42196-FDBD-42D8-A73B-D93BD82C5B8A}" presName="vert1" presStyleCnt="0"/>
      <dgm:spPr/>
    </dgm:pt>
    <dgm:pt modelId="{B5579C0D-D8F5-4881-B0B8-1981FB03DAF8}" type="pres">
      <dgm:prSet presAssocID="{8C920151-BE9E-420E-881F-93C6F4518DDC}" presName="vertSpace2a" presStyleCnt="0"/>
      <dgm:spPr/>
    </dgm:pt>
    <dgm:pt modelId="{E9A3C710-A1AB-4718-BAD8-2B1631A4FDCF}" type="pres">
      <dgm:prSet presAssocID="{8C920151-BE9E-420E-881F-93C6F4518DDC}" presName="horz2" presStyleCnt="0"/>
      <dgm:spPr/>
    </dgm:pt>
    <dgm:pt modelId="{D505E97E-A435-46F7-9834-CC17803F9EBA}" type="pres">
      <dgm:prSet presAssocID="{8C920151-BE9E-420E-881F-93C6F4518DDC}" presName="horzSpace2" presStyleCnt="0"/>
      <dgm:spPr/>
    </dgm:pt>
    <dgm:pt modelId="{975B05B5-1398-44AA-8F19-D6FC81574517}" type="pres">
      <dgm:prSet presAssocID="{8C920151-BE9E-420E-881F-93C6F4518DDC}" presName="tx2" presStyleLbl="revTx" presStyleIdx="10" presStyleCnt="19" custLinFactNeighborX="-1677" custLinFactNeighborY="2953"/>
      <dgm:spPr/>
      <dgm:t>
        <a:bodyPr/>
        <a:lstStyle/>
        <a:p>
          <a:endParaRPr lang="es-ES"/>
        </a:p>
      </dgm:t>
    </dgm:pt>
    <dgm:pt modelId="{96097EFD-E265-4B64-86DA-6780749A278E}" type="pres">
      <dgm:prSet presAssocID="{8C920151-BE9E-420E-881F-93C6F4518DDC}" presName="vert2" presStyleCnt="0"/>
      <dgm:spPr/>
    </dgm:pt>
    <dgm:pt modelId="{6479C058-0329-44ED-BD3C-BADAC54FF4E5}" type="pres">
      <dgm:prSet presAssocID="{8C920151-BE9E-420E-881F-93C6F4518DDC}" presName="thinLine2b" presStyleLbl="callout" presStyleIdx="7" presStyleCnt="15" custLinFactY="-85017" custLinFactNeighborY="-100000"/>
      <dgm:spPr/>
    </dgm:pt>
    <dgm:pt modelId="{459E38CC-4AD0-473C-BCD1-F77F21749DEE}" type="pres">
      <dgm:prSet presAssocID="{8C920151-BE9E-420E-881F-93C6F4518DDC}" presName="vertSpace2b" presStyleCnt="0"/>
      <dgm:spPr/>
    </dgm:pt>
    <dgm:pt modelId="{8F19DEF7-6313-454C-A63D-E24D5B805E3C}" type="pres">
      <dgm:prSet presAssocID="{8305EF53-D712-47C5-B6E0-B08F9B52F675}" presName="horz2" presStyleCnt="0"/>
      <dgm:spPr/>
    </dgm:pt>
    <dgm:pt modelId="{BC104396-4CCC-42C3-9BB8-ED71534031CA}" type="pres">
      <dgm:prSet presAssocID="{8305EF53-D712-47C5-B6E0-B08F9B52F675}" presName="horzSpace2" presStyleCnt="0"/>
      <dgm:spPr/>
    </dgm:pt>
    <dgm:pt modelId="{A613C305-C9BE-40A2-8210-A962DAAB5486}" type="pres">
      <dgm:prSet presAssocID="{8305EF53-D712-47C5-B6E0-B08F9B52F675}" presName="tx2" presStyleLbl="revTx" presStyleIdx="11" presStyleCnt="19" custLinFactNeighborX="-1677" custLinFactNeighborY="6965"/>
      <dgm:spPr/>
      <dgm:t>
        <a:bodyPr/>
        <a:lstStyle/>
        <a:p>
          <a:endParaRPr lang="es-ES"/>
        </a:p>
      </dgm:t>
    </dgm:pt>
    <dgm:pt modelId="{00375E4A-1C17-40CE-BF7F-8318740D1215}" type="pres">
      <dgm:prSet presAssocID="{8305EF53-D712-47C5-B6E0-B08F9B52F675}" presName="vert2" presStyleCnt="0"/>
      <dgm:spPr/>
    </dgm:pt>
    <dgm:pt modelId="{9C841431-1B4C-4D81-BCDA-F5E3FB598BEC}" type="pres">
      <dgm:prSet presAssocID="{8305EF53-D712-47C5-B6E0-B08F9B52F675}" presName="thinLine2b" presStyleLbl="callout" presStyleIdx="8" presStyleCnt="15" custLinFactNeighborY="-90359"/>
      <dgm:spPr/>
    </dgm:pt>
    <dgm:pt modelId="{D2A5A239-7B07-48A5-AED1-AA2319E132F9}" type="pres">
      <dgm:prSet presAssocID="{8305EF53-D712-47C5-B6E0-B08F9B52F675}" presName="vertSpace2b" presStyleCnt="0"/>
      <dgm:spPr/>
    </dgm:pt>
    <dgm:pt modelId="{65700999-8089-4D99-B66E-4A24B2ED349A}" type="pres">
      <dgm:prSet presAssocID="{AD1CB2A1-6F05-4A28-A8D9-AC593BF569F4}" presName="horz2" presStyleCnt="0"/>
      <dgm:spPr/>
    </dgm:pt>
    <dgm:pt modelId="{333D2C09-A7A4-40A2-9C4B-02D603668869}" type="pres">
      <dgm:prSet presAssocID="{AD1CB2A1-6F05-4A28-A8D9-AC593BF569F4}" presName="horzSpace2" presStyleCnt="0"/>
      <dgm:spPr/>
    </dgm:pt>
    <dgm:pt modelId="{E651A564-B61A-4F76-9C84-C66B70E582D8}" type="pres">
      <dgm:prSet presAssocID="{AD1CB2A1-6F05-4A28-A8D9-AC593BF569F4}" presName="tx2" presStyleLbl="revTx" presStyleIdx="12" presStyleCnt="19" custLinFactNeighborX="-1677" custLinFactNeighborY="8505"/>
      <dgm:spPr/>
      <dgm:t>
        <a:bodyPr/>
        <a:lstStyle/>
        <a:p>
          <a:endParaRPr lang="es-ES"/>
        </a:p>
      </dgm:t>
    </dgm:pt>
    <dgm:pt modelId="{6E227990-3CA8-4385-B7B5-8B4DB5CD8AC4}" type="pres">
      <dgm:prSet presAssocID="{AD1CB2A1-6F05-4A28-A8D9-AC593BF569F4}" presName="vert2" presStyleCnt="0"/>
      <dgm:spPr/>
    </dgm:pt>
    <dgm:pt modelId="{493D9E10-176F-46E7-8D11-C895DF008EA6}" type="pres">
      <dgm:prSet presAssocID="{AD1CB2A1-6F05-4A28-A8D9-AC593BF569F4}" presName="thinLine2b" presStyleLbl="callout" presStyleIdx="9" presStyleCnt="15" custLinFactY="23763" custLinFactNeighborY="100000"/>
      <dgm:spPr/>
    </dgm:pt>
    <dgm:pt modelId="{0F8627C5-4A9E-478E-B1E4-E22D057C5040}" type="pres">
      <dgm:prSet presAssocID="{AD1CB2A1-6F05-4A28-A8D9-AC593BF569F4}" presName="vertSpace2b" presStyleCnt="0"/>
      <dgm:spPr/>
    </dgm:pt>
    <dgm:pt modelId="{32662E57-A364-493B-AE67-76EC692FC5B2}" type="pres">
      <dgm:prSet presAssocID="{7EDCACFC-699A-407D-9C61-E484990341EA}" presName="horz2" presStyleCnt="0"/>
      <dgm:spPr/>
    </dgm:pt>
    <dgm:pt modelId="{AFCF5F06-527A-49B8-9162-ED5659A1287F}" type="pres">
      <dgm:prSet presAssocID="{7EDCACFC-699A-407D-9C61-E484990341EA}" presName="horzSpace2" presStyleCnt="0"/>
      <dgm:spPr/>
    </dgm:pt>
    <dgm:pt modelId="{2B5BF0F0-F2DC-4E68-96EF-1D7A916FD79B}" type="pres">
      <dgm:prSet presAssocID="{7EDCACFC-699A-407D-9C61-E484990341EA}" presName="tx2" presStyleLbl="revTx" presStyleIdx="13" presStyleCnt="19" custLinFactNeighborX="-2049" custLinFactNeighborY="21528"/>
      <dgm:spPr/>
      <dgm:t>
        <a:bodyPr/>
        <a:lstStyle/>
        <a:p>
          <a:endParaRPr lang="es-ES"/>
        </a:p>
      </dgm:t>
    </dgm:pt>
    <dgm:pt modelId="{17E45138-5913-46D4-823F-EF14F056A162}" type="pres">
      <dgm:prSet presAssocID="{7EDCACFC-699A-407D-9C61-E484990341EA}" presName="vert2" presStyleCnt="0"/>
      <dgm:spPr/>
    </dgm:pt>
    <dgm:pt modelId="{65F17287-8EAA-423B-8087-DD0477A5F82A}" type="pres">
      <dgm:prSet presAssocID="{7EDCACFC-699A-407D-9C61-E484990341EA}" presName="thinLine2b" presStyleLbl="callout" presStyleIdx="10" presStyleCnt="15" custLinFactY="100000" custLinFactNeighborY="135541"/>
      <dgm:spPr/>
    </dgm:pt>
    <dgm:pt modelId="{5881BBDF-AE73-403E-9988-3F2B5952662C}" type="pres">
      <dgm:prSet presAssocID="{7EDCACFC-699A-407D-9C61-E484990341EA}" presName="vertSpace2b" presStyleCnt="0"/>
      <dgm:spPr/>
    </dgm:pt>
    <dgm:pt modelId="{36AB5120-8B78-4416-B088-3B85AE5B2F66}" type="pres">
      <dgm:prSet presAssocID="{917C4147-651E-4A8F-A293-19781DEC8725}" presName="horz2" presStyleCnt="0"/>
      <dgm:spPr/>
    </dgm:pt>
    <dgm:pt modelId="{E1DCB3D0-D775-48C2-B4F1-CD200CC1367B}" type="pres">
      <dgm:prSet presAssocID="{917C4147-651E-4A8F-A293-19781DEC8725}" presName="horzSpace2" presStyleCnt="0"/>
      <dgm:spPr/>
    </dgm:pt>
    <dgm:pt modelId="{A647B70E-70B5-4307-90E2-21D0BB27E9A5}" type="pres">
      <dgm:prSet presAssocID="{917C4147-651E-4A8F-A293-19781DEC8725}" presName="tx2" presStyleLbl="revTx" presStyleIdx="14" presStyleCnt="19" custLinFactNeighborX="-1583" custLinFactNeighborY="34552"/>
      <dgm:spPr/>
      <dgm:t>
        <a:bodyPr/>
        <a:lstStyle/>
        <a:p>
          <a:endParaRPr lang="es-ES"/>
        </a:p>
      </dgm:t>
    </dgm:pt>
    <dgm:pt modelId="{B36B2777-506F-409C-9536-CD3C5FCA17AD}" type="pres">
      <dgm:prSet presAssocID="{917C4147-651E-4A8F-A293-19781DEC8725}" presName="vert2" presStyleCnt="0"/>
      <dgm:spPr/>
    </dgm:pt>
    <dgm:pt modelId="{91BD96D0-91DC-4283-B2E7-03613E9A46A2}" type="pres">
      <dgm:prSet presAssocID="{917C4147-651E-4A8F-A293-19781DEC8725}" presName="thinLine2b" presStyleLbl="callout" presStyleIdx="11" presStyleCnt="15" custLinFactY="166435" custLinFactNeighborY="200000"/>
      <dgm:spPr/>
    </dgm:pt>
    <dgm:pt modelId="{452A98F0-76B7-4081-AEB7-045A5E2F7FAB}" type="pres">
      <dgm:prSet presAssocID="{917C4147-651E-4A8F-A293-19781DEC8725}" presName="vertSpace2b" presStyleCnt="0"/>
      <dgm:spPr/>
    </dgm:pt>
    <dgm:pt modelId="{E795FA9B-A98E-4CE3-8081-79C0D5BBF55D}" type="pres">
      <dgm:prSet presAssocID="{6FE9E6FD-8DAB-4F85-BB5F-8AF2EE315C65}" presName="thickLine" presStyleLbl="alignNode1" presStyleIdx="3" presStyleCnt="4" custLinFactNeighborY="5465"/>
      <dgm:spPr/>
    </dgm:pt>
    <dgm:pt modelId="{7B754869-5B82-44C0-9F99-ECD5762250F1}" type="pres">
      <dgm:prSet presAssocID="{6FE9E6FD-8DAB-4F85-BB5F-8AF2EE315C65}" presName="horz1" presStyleCnt="0"/>
      <dgm:spPr/>
    </dgm:pt>
    <dgm:pt modelId="{A5EB120C-4141-48F5-8162-E55F956B0B73}" type="pres">
      <dgm:prSet presAssocID="{6FE9E6FD-8DAB-4F85-BB5F-8AF2EE315C65}" presName="tx1" presStyleLbl="revTx" presStyleIdx="15" presStyleCnt="19" custScaleY="92590" custLinFactNeighborX="230" custLinFactNeighborY="5586"/>
      <dgm:spPr/>
      <dgm:t>
        <a:bodyPr/>
        <a:lstStyle/>
        <a:p>
          <a:endParaRPr lang="es-ES"/>
        </a:p>
      </dgm:t>
    </dgm:pt>
    <dgm:pt modelId="{441622CC-3BC6-42F0-88D4-9AAE1EA9C763}" type="pres">
      <dgm:prSet presAssocID="{6FE9E6FD-8DAB-4F85-BB5F-8AF2EE315C65}" presName="vert1" presStyleCnt="0"/>
      <dgm:spPr/>
    </dgm:pt>
    <dgm:pt modelId="{76556154-8100-4B30-8315-8F1220ACD411}" type="pres">
      <dgm:prSet presAssocID="{71C8FBFF-72FF-4B44-BD3D-3520E85F626D}" presName="vertSpace2a" presStyleCnt="0"/>
      <dgm:spPr/>
    </dgm:pt>
    <dgm:pt modelId="{53B13274-3091-4180-8A10-5489B22E09FB}" type="pres">
      <dgm:prSet presAssocID="{71C8FBFF-72FF-4B44-BD3D-3520E85F626D}" presName="horz2" presStyleCnt="0"/>
      <dgm:spPr/>
    </dgm:pt>
    <dgm:pt modelId="{068588B9-61BB-4968-A869-620F18FDA545}" type="pres">
      <dgm:prSet presAssocID="{71C8FBFF-72FF-4B44-BD3D-3520E85F626D}" presName="horzSpace2" presStyleCnt="0"/>
      <dgm:spPr/>
    </dgm:pt>
    <dgm:pt modelId="{8819CEBC-FAEA-4297-9ECD-C3B070B3DFDB}" type="pres">
      <dgm:prSet presAssocID="{71C8FBFF-72FF-4B44-BD3D-3520E85F626D}" presName="tx2" presStyleLbl="revTx" presStyleIdx="16" presStyleCnt="19" custLinFactNeighborX="-1677" custLinFactNeighborY="20462"/>
      <dgm:spPr/>
      <dgm:t>
        <a:bodyPr/>
        <a:lstStyle/>
        <a:p>
          <a:endParaRPr lang="es-ES"/>
        </a:p>
      </dgm:t>
    </dgm:pt>
    <dgm:pt modelId="{F21CBB7B-35A6-4F48-9AE9-398B74B88455}" type="pres">
      <dgm:prSet presAssocID="{71C8FBFF-72FF-4B44-BD3D-3520E85F626D}" presName="vert2" presStyleCnt="0"/>
      <dgm:spPr/>
    </dgm:pt>
    <dgm:pt modelId="{15FC6B65-103D-4434-80E1-9CE629BEEAC1}" type="pres">
      <dgm:prSet presAssocID="{71C8FBFF-72FF-4B44-BD3D-3520E85F626D}" presName="thinLine2b" presStyleLbl="callout" presStyleIdx="12" presStyleCnt="15" custLinFactY="65191" custLinFactNeighborY="100000"/>
      <dgm:spPr/>
    </dgm:pt>
    <dgm:pt modelId="{445D685E-4F31-4D33-9081-2B7AB3621823}" type="pres">
      <dgm:prSet presAssocID="{71C8FBFF-72FF-4B44-BD3D-3520E85F626D}" presName="vertSpace2b" presStyleCnt="0"/>
      <dgm:spPr/>
    </dgm:pt>
    <dgm:pt modelId="{D77F7094-492F-498B-9CAB-838C784DA7BE}" type="pres">
      <dgm:prSet presAssocID="{0CF3498D-200F-4D4D-A671-CD2B9153033D}" presName="horz2" presStyleCnt="0"/>
      <dgm:spPr/>
    </dgm:pt>
    <dgm:pt modelId="{FAF41311-767B-4DEA-ABA1-887D27D747E9}" type="pres">
      <dgm:prSet presAssocID="{0CF3498D-200F-4D4D-A671-CD2B9153033D}" presName="horzSpace2" presStyleCnt="0"/>
      <dgm:spPr/>
    </dgm:pt>
    <dgm:pt modelId="{66041091-75BB-479F-B3C6-4FA7CFEF9CA9}" type="pres">
      <dgm:prSet presAssocID="{0CF3498D-200F-4D4D-A671-CD2B9153033D}" presName="tx2" presStyleLbl="revTx" presStyleIdx="17" presStyleCnt="19" custLinFactNeighborX="-1677" custLinFactNeighborY="26800"/>
      <dgm:spPr/>
      <dgm:t>
        <a:bodyPr/>
        <a:lstStyle/>
        <a:p>
          <a:endParaRPr lang="es-ES"/>
        </a:p>
      </dgm:t>
    </dgm:pt>
    <dgm:pt modelId="{286D4455-E109-4AEE-966D-BE362F036AEE}" type="pres">
      <dgm:prSet presAssocID="{0CF3498D-200F-4D4D-A671-CD2B9153033D}" presName="vert2" presStyleCnt="0"/>
      <dgm:spPr/>
    </dgm:pt>
    <dgm:pt modelId="{B6B9D9AE-DF3A-4562-A08B-4472539BD65A}" type="pres">
      <dgm:prSet presAssocID="{0CF3498D-200F-4D4D-A671-CD2B9153033D}" presName="thinLine2b" presStyleLbl="callout" presStyleIdx="13" presStyleCnt="15" custLinFactNeighborY="-73190"/>
      <dgm:spPr/>
    </dgm:pt>
    <dgm:pt modelId="{A03BCF05-C556-4735-BBC6-0834A721D60F}" type="pres">
      <dgm:prSet presAssocID="{0CF3498D-200F-4D4D-A671-CD2B9153033D}" presName="vertSpace2b" presStyleCnt="0"/>
      <dgm:spPr/>
    </dgm:pt>
    <dgm:pt modelId="{D99DD93D-C9A8-40DD-9E79-A65CF087E8E0}" type="pres">
      <dgm:prSet presAssocID="{3E76B9E4-B07C-45BA-8447-C650AD772CFF}" presName="horz2" presStyleCnt="0"/>
      <dgm:spPr/>
    </dgm:pt>
    <dgm:pt modelId="{F1B0E7DB-2EED-4440-A46B-E5D0E8A77CD7}" type="pres">
      <dgm:prSet presAssocID="{3E76B9E4-B07C-45BA-8447-C650AD772CFF}" presName="horzSpace2" presStyleCnt="0"/>
      <dgm:spPr/>
    </dgm:pt>
    <dgm:pt modelId="{EA066405-27B6-4D91-8E69-5D711681BE41}" type="pres">
      <dgm:prSet presAssocID="{3E76B9E4-B07C-45BA-8447-C650AD772CFF}" presName="tx2" presStyleLbl="revTx" presStyleIdx="18" presStyleCnt="19" custScaleY="62350" custLinFactNeighborX="-1583" custLinFactNeighborY="-10571"/>
      <dgm:spPr/>
      <dgm:t>
        <a:bodyPr/>
        <a:lstStyle/>
        <a:p>
          <a:endParaRPr lang="es-ES"/>
        </a:p>
      </dgm:t>
    </dgm:pt>
    <dgm:pt modelId="{CC56D792-D928-4110-ADF7-098046467C30}" type="pres">
      <dgm:prSet presAssocID="{3E76B9E4-B07C-45BA-8447-C650AD772CFF}" presName="vert2" presStyleCnt="0"/>
      <dgm:spPr/>
    </dgm:pt>
    <dgm:pt modelId="{7D1D4BD2-9841-447E-A3EF-6249CD7A53E4}" type="pres">
      <dgm:prSet presAssocID="{3E76B9E4-B07C-45BA-8447-C650AD772CFF}" presName="thinLine2b" presStyleLbl="callout" presStyleIdx="14" presStyleCnt="15"/>
      <dgm:spPr/>
    </dgm:pt>
    <dgm:pt modelId="{BBA6A483-A31B-4F36-8BAB-E3F8D20A9B89}" type="pres">
      <dgm:prSet presAssocID="{3E76B9E4-B07C-45BA-8447-C650AD772CFF}" presName="vertSpace2b" presStyleCnt="0"/>
      <dgm:spPr/>
    </dgm:pt>
  </dgm:ptLst>
  <dgm:cxnLst>
    <dgm:cxn modelId="{813CDE72-BA45-4D18-AAAC-2C6C394C3906}" type="presOf" srcId="{317AC765-3D08-4D7D-8637-9D49BFD55EEC}" destId="{1D77ACB3-C0EB-48FB-854F-686D3249043C}" srcOrd="0" destOrd="0" presId="urn:microsoft.com/office/officeart/2008/layout/LinedList"/>
    <dgm:cxn modelId="{0F4D896E-650B-421F-B03C-BA6F9D5D4CFD}" type="presOf" srcId="{1350395C-010B-4145-B591-66175872DAA9}" destId="{E0678C96-EE99-4CFA-8DDD-1A2A0AF70962}" srcOrd="0" destOrd="0" presId="urn:microsoft.com/office/officeart/2008/layout/LinedList"/>
    <dgm:cxn modelId="{E2FB27FF-F8CA-4C53-9922-7F10C13E64FE}" type="presOf" srcId="{A9CF62B8-AA8A-4547-8BA9-B2DDFF3CF056}" destId="{59816CCE-1222-473C-8C6B-FA4601CAD0E9}" srcOrd="0" destOrd="0" presId="urn:microsoft.com/office/officeart/2008/layout/LinedList"/>
    <dgm:cxn modelId="{3D5E3B09-5E8B-4BD9-89AE-AE55A1E01076}" srcId="{E4AB248F-F78D-4DE7-B867-BACDDF9FD7F1}" destId="{1350395C-010B-4145-B591-66175872DAA9}" srcOrd="0" destOrd="0" parTransId="{924B7E16-38A4-4BD5-BCBB-110CE529F4AF}" sibTransId="{B2E4BAA9-23D3-4DF5-9C49-81A1E31C38FC}"/>
    <dgm:cxn modelId="{119A6043-4AFA-4131-966B-B91B72AAB34E}" srcId="{A6B42196-FDBD-42D8-A73B-D93BD82C5B8A}" destId="{8305EF53-D712-47C5-B6E0-B08F9B52F675}" srcOrd="1" destOrd="0" parTransId="{F318FBBD-D74B-4854-AC7B-C42BCF812E11}" sibTransId="{6F66DAC2-A9C4-4B05-A1A3-3CA115FD06A9}"/>
    <dgm:cxn modelId="{052F9168-13F8-473D-AC90-9B2154242F66}" srcId="{1350395C-010B-4145-B591-66175872DAA9}" destId="{317AC765-3D08-4D7D-8637-9D49BFD55EEC}" srcOrd="1" destOrd="0" parTransId="{2AB38FAB-A96C-47CD-9783-B267BE2FD55A}" sibTransId="{DB0A93CC-F0B8-47CE-930F-45C52EFC84FD}"/>
    <dgm:cxn modelId="{11B6E33C-5779-45E6-8A02-6F56FED0D09F}" type="presOf" srcId="{6FE9E6FD-8DAB-4F85-BB5F-8AF2EE315C65}" destId="{A5EB120C-4141-48F5-8162-E55F956B0B73}" srcOrd="0" destOrd="0" presId="urn:microsoft.com/office/officeart/2008/layout/LinedList"/>
    <dgm:cxn modelId="{9E22DB9E-FEC2-4BF5-8893-BB3442266529}" type="presOf" srcId="{4064738D-1B0C-4EC6-9AFC-807DCE770478}" destId="{23A128FD-93ED-4C3A-AB8C-301B54070C94}" srcOrd="0" destOrd="0" presId="urn:microsoft.com/office/officeart/2008/layout/LinedList"/>
    <dgm:cxn modelId="{2832C31B-1D3D-4C33-8A36-23DCC2505A3B}" type="presOf" srcId="{28FB1E6F-7FE0-4FEE-81A7-4F85498D4579}" destId="{04A61068-CDB7-461D-9249-5C6F1CFA7B68}" srcOrd="0" destOrd="0" presId="urn:microsoft.com/office/officeart/2008/layout/LinedList"/>
    <dgm:cxn modelId="{573BA721-0EE6-494B-804F-A02FE907FF3C}" type="presOf" srcId="{A6B42196-FDBD-42D8-A73B-D93BD82C5B8A}" destId="{AFD157C6-83A6-42E4-B12F-F86EAAEC7FBD}" srcOrd="0" destOrd="0" presId="urn:microsoft.com/office/officeart/2008/layout/LinedList"/>
    <dgm:cxn modelId="{A3C5E113-7CB3-4480-9723-33A947064AC5}" srcId="{74DBC9C2-6904-45AC-93E6-1E39B115DBCA}" destId="{C10C7BF1-08F7-4EEC-B6F0-FA69FF4A08C2}" srcOrd="1" destOrd="0" parTransId="{EA8E37E6-419B-4070-9D01-50A8C2911FC6}" sibTransId="{94896C1A-2AE2-419A-860A-3AE90D4D65D4}"/>
    <dgm:cxn modelId="{7C846CAD-83E8-49E9-A3A8-5983F7BA1AFB}" srcId="{1350395C-010B-4145-B591-66175872DAA9}" destId="{99246287-8F91-43A1-9A2D-3B49B13067BA}" srcOrd="3" destOrd="0" parTransId="{2B2CD625-35B0-407E-BC58-9F255B415A84}" sibTransId="{5E496281-C60C-4795-934B-DE20CBDEA482}"/>
    <dgm:cxn modelId="{933538AE-929C-4EE4-A656-7A3AC29A6F9C}" srcId="{6FE9E6FD-8DAB-4F85-BB5F-8AF2EE315C65}" destId="{3E76B9E4-B07C-45BA-8447-C650AD772CFF}" srcOrd="2" destOrd="0" parTransId="{ED51B1E2-9530-43F0-8508-395192B72DAC}" sibTransId="{71901FB9-3969-4C55-A52E-FC9B11F0A6DD}"/>
    <dgm:cxn modelId="{55D99E53-CFF7-4A4D-B535-321029BD3CAA}" srcId="{A6B42196-FDBD-42D8-A73B-D93BD82C5B8A}" destId="{AD1CB2A1-6F05-4A28-A8D9-AC593BF569F4}" srcOrd="2" destOrd="0" parTransId="{950DB2D0-C6B1-4276-A1D2-74F254CC67C6}" sibTransId="{00DE8A6E-FEA1-4CBE-A031-D5766E76F0B2}"/>
    <dgm:cxn modelId="{D2CF321E-60F0-4F01-A470-52850ABD220B}" type="presOf" srcId="{71C8FBFF-72FF-4B44-BD3D-3520E85F626D}" destId="{8819CEBC-FAEA-4297-9ECD-C3B070B3DFDB}" srcOrd="0" destOrd="0" presId="urn:microsoft.com/office/officeart/2008/layout/LinedList"/>
    <dgm:cxn modelId="{41E1E251-57A5-4EF9-8800-E05A1E903D59}" type="presOf" srcId="{8C920151-BE9E-420E-881F-93C6F4518DDC}" destId="{975B05B5-1398-44AA-8F19-D6FC81574517}" srcOrd="0" destOrd="0" presId="urn:microsoft.com/office/officeart/2008/layout/LinedList"/>
    <dgm:cxn modelId="{68BA6FD4-5B42-4734-A127-28CC102D94F7}" type="presOf" srcId="{C10C7BF1-08F7-4EEC-B6F0-FA69FF4A08C2}" destId="{7CE5FDE5-380C-43E2-8AAA-AB2320F41FEE}" srcOrd="0" destOrd="0" presId="urn:microsoft.com/office/officeart/2008/layout/LinedList"/>
    <dgm:cxn modelId="{4F19F981-2ADC-4DA9-8B57-2B2AC243D3F0}" type="presOf" srcId="{3E76B9E4-B07C-45BA-8447-C650AD772CFF}" destId="{EA066405-27B6-4D91-8E69-5D711681BE41}" srcOrd="0" destOrd="0" presId="urn:microsoft.com/office/officeart/2008/layout/LinedList"/>
    <dgm:cxn modelId="{7F992046-FFDA-4E14-927B-7D5724402406}" srcId="{1350395C-010B-4145-B591-66175872DAA9}" destId="{4064738D-1B0C-4EC6-9AFC-807DCE770478}" srcOrd="2" destOrd="0" parTransId="{3A9C3450-DBA7-4440-B12D-A4415E2154D9}" sibTransId="{54E23F89-6398-491A-B205-4FECD8CB91BB}"/>
    <dgm:cxn modelId="{66A07C49-8FBF-4EEB-9647-0DAE9E5B455A}" srcId="{A6B42196-FDBD-42D8-A73B-D93BD82C5B8A}" destId="{8C920151-BE9E-420E-881F-93C6F4518DDC}" srcOrd="0" destOrd="0" parTransId="{D6E710A4-946B-4333-A58E-6B66D5E4C926}" sibTransId="{B96371B6-0F5E-4CD1-A901-671AF3498236}"/>
    <dgm:cxn modelId="{791535A7-30E2-4850-94A7-B53343F2B1FF}" type="presOf" srcId="{851DD59F-DAC5-476E-963F-45C509D6EA79}" destId="{2A10A104-DA2E-4F7F-97C7-8B2D09FA8C65}" srcOrd="0" destOrd="0" presId="urn:microsoft.com/office/officeart/2008/layout/LinedList"/>
    <dgm:cxn modelId="{65434D8F-3ACD-4AB8-8208-B18F9B07D959}" srcId="{6FE9E6FD-8DAB-4F85-BB5F-8AF2EE315C65}" destId="{71C8FBFF-72FF-4B44-BD3D-3520E85F626D}" srcOrd="0" destOrd="0" parTransId="{C52B9702-3535-4153-A1ED-5B501382B369}" sibTransId="{8136E182-21B5-4C87-BBE8-B60B86F75CC4}"/>
    <dgm:cxn modelId="{B2975737-F05F-4D9E-AB04-66F36F46290F}" srcId="{1350395C-010B-4145-B591-66175872DAA9}" destId="{28FB1E6F-7FE0-4FEE-81A7-4F85498D4579}" srcOrd="0" destOrd="0" parTransId="{1BF8FF15-2697-4495-8F8E-84BD8F1CBBE7}" sibTransId="{01FE9DC8-6B33-406C-A918-CF35CFCD286F}"/>
    <dgm:cxn modelId="{1A0120F2-A637-4668-A348-5B13B0FF3344}" srcId="{E4AB248F-F78D-4DE7-B867-BACDDF9FD7F1}" destId="{74DBC9C2-6904-45AC-93E6-1E39B115DBCA}" srcOrd="1" destOrd="0" parTransId="{51A3DD3C-5529-454D-AF71-0E24054C391C}" sibTransId="{63A94069-FD57-4418-AA1E-C37C27EB9B05}"/>
    <dgm:cxn modelId="{295B1257-00AC-4912-921E-0A2C16AF6F6D}" type="presOf" srcId="{8305EF53-D712-47C5-B6E0-B08F9B52F675}" destId="{A613C305-C9BE-40A2-8210-A962DAAB5486}" srcOrd="0" destOrd="0" presId="urn:microsoft.com/office/officeart/2008/layout/LinedList"/>
    <dgm:cxn modelId="{C738388C-3518-42EA-949D-FF2B0DA0EF23}" type="presOf" srcId="{7EDCACFC-699A-407D-9C61-E484990341EA}" destId="{2B5BF0F0-F2DC-4E68-96EF-1D7A916FD79B}" srcOrd="0" destOrd="0" presId="urn:microsoft.com/office/officeart/2008/layout/LinedList"/>
    <dgm:cxn modelId="{25856D69-9BCF-4E83-940F-DAE1529077A6}" srcId="{E4AB248F-F78D-4DE7-B867-BACDDF9FD7F1}" destId="{A6B42196-FDBD-42D8-A73B-D93BD82C5B8A}" srcOrd="2" destOrd="0" parTransId="{DEE3ACAC-173B-4E5C-A3BE-BDAB3A9A86DA}" sibTransId="{7299D1F4-87CF-414B-B583-44747FC50870}"/>
    <dgm:cxn modelId="{794DDAE5-4DFE-47DE-A5BA-36D3C8055395}" srcId="{E4AB248F-F78D-4DE7-B867-BACDDF9FD7F1}" destId="{6FE9E6FD-8DAB-4F85-BB5F-8AF2EE315C65}" srcOrd="3" destOrd="0" parTransId="{2DFF2699-58FF-428E-B786-5D6CCC046BAC}" sibTransId="{DBA462B5-240D-4C2D-8183-DAEB514AFF93}"/>
    <dgm:cxn modelId="{A0D72951-5FB8-4714-8A67-9696BD32FDF9}" srcId="{1350395C-010B-4145-B591-66175872DAA9}" destId="{A9CF62B8-AA8A-4547-8BA9-B2DDFF3CF056}" srcOrd="4" destOrd="0" parTransId="{6AB55A00-1FF5-473B-8C6B-46E39EE1A290}" sibTransId="{E1B43262-CCE1-434B-BA2E-5A6514F93D9C}"/>
    <dgm:cxn modelId="{BCF66BDF-A784-4E7F-841F-2B1A80D305B4}" srcId="{A6B42196-FDBD-42D8-A73B-D93BD82C5B8A}" destId="{7EDCACFC-699A-407D-9C61-E484990341EA}" srcOrd="3" destOrd="0" parTransId="{7C6CDC2A-FDEF-4DC6-A428-52D50CEAC488}" sibTransId="{0BB91DCC-967F-45FB-874C-AD162C58B30A}"/>
    <dgm:cxn modelId="{44B167C2-6FD3-42C0-BC44-D856E9C28167}" srcId="{74DBC9C2-6904-45AC-93E6-1E39B115DBCA}" destId="{851DD59F-DAC5-476E-963F-45C509D6EA79}" srcOrd="0" destOrd="0" parTransId="{EC5F9535-7D7E-4C53-8068-4EBCA4DE849E}" sibTransId="{EF60C858-85C9-4690-B9E1-A5EE9A7800DE}"/>
    <dgm:cxn modelId="{9183E0C5-7BBC-4F14-9523-4311C8DB55B5}" type="presOf" srcId="{917C4147-651E-4A8F-A293-19781DEC8725}" destId="{A647B70E-70B5-4307-90E2-21D0BB27E9A5}" srcOrd="0" destOrd="0" presId="urn:microsoft.com/office/officeart/2008/layout/LinedList"/>
    <dgm:cxn modelId="{45CC4F63-507D-4853-864E-E5C59A16D746}" srcId="{A6B42196-FDBD-42D8-A73B-D93BD82C5B8A}" destId="{917C4147-651E-4A8F-A293-19781DEC8725}" srcOrd="4" destOrd="0" parTransId="{A5542FF8-EB00-4C41-9ABD-C331B5F5BFC7}" sibTransId="{A431154D-D451-4C1A-95AF-47AD70DD31F3}"/>
    <dgm:cxn modelId="{86AF2474-09AA-475D-98AC-81A2EE45A781}" type="presOf" srcId="{74DBC9C2-6904-45AC-93E6-1E39B115DBCA}" destId="{92584FA2-CAE0-4C14-BEE7-9EB465AE6BE8}" srcOrd="0" destOrd="0" presId="urn:microsoft.com/office/officeart/2008/layout/LinedList"/>
    <dgm:cxn modelId="{219EF269-AA7C-4C81-8298-19F270406EE3}" type="presOf" srcId="{AD1CB2A1-6F05-4A28-A8D9-AC593BF569F4}" destId="{E651A564-B61A-4F76-9C84-C66B70E582D8}" srcOrd="0" destOrd="0" presId="urn:microsoft.com/office/officeart/2008/layout/LinedList"/>
    <dgm:cxn modelId="{0DFCA092-BD2C-451E-A6B7-006D1F194F57}" type="presOf" srcId="{0CF3498D-200F-4D4D-A671-CD2B9153033D}" destId="{66041091-75BB-479F-B3C6-4FA7CFEF9CA9}" srcOrd="0" destOrd="0" presId="urn:microsoft.com/office/officeart/2008/layout/LinedList"/>
    <dgm:cxn modelId="{EA7312E2-4805-43D6-ACE0-B5C636525D41}" type="presOf" srcId="{E4AB248F-F78D-4DE7-B867-BACDDF9FD7F1}" destId="{1C44BE77-6686-4CDC-B59F-A5364EB65FB4}" srcOrd="0" destOrd="0" presId="urn:microsoft.com/office/officeart/2008/layout/LinedList"/>
    <dgm:cxn modelId="{A589ED9D-C132-437F-BC28-625B24D8BCF8}" type="presOf" srcId="{99246287-8F91-43A1-9A2D-3B49B13067BA}" destId="{51120182-E439-4281-8A78-197E7E56B7BD}" srcOrd="0" destOrd="0" presId="urn:microsoft.com/office/officeart/2008/layout/LinedList"/>
    <dgm:cxn modelId="{EFC6D197-9DB7-4EB3-BDA8-561E80323288}" srcId="{6FE9E6FD-8DAB-4F85-BB5F-8AF2EE315C65}" destId="{0CF3498D-200F-4D4D-A671-CD2B9153033D}" srcOrd="1" destOrd="0" parTransId="{E925219B-F3A9-4106-B76C-8DE2AD5576BC}" sibTransId="{2CAC3DA4-7AA4-446A-8CF1-83950F61022F}"/>
    <dgm:cxn modelId="{8AB6F217-D6D9-4E1A-AE6D-417D9F149A0C}" type="presParOf" srcId="{1C44BE77-6686-4CDC-B59F-A5364EB65FB4}" destId="{6A8DD731-CFA6-47E3-B81A-C6D19BBD7660}" srcOrd="0" destOrd="0" presId="urn:microsoft.com/office/officeart/2008/layout/LinedList"/>
    <dgm:cxn modelId="{D868C530-C2F6-470A-8DE8-3F8DB4DE4CED}" type="presParOf" srcId="{1C44BE77-6686-4CDC-B59F-A5364EB65FB4}" destId="{3FD26E00-967E-4E90-BE7F-F0DA4D909C9E}" srcOrd="1" destOrd="0" presId="urn:microsoft.com/office/officeart/2008/layout/LinedList"/>
    <dgm:cxn modelId="{FA7465C0-1473-40A5-AE5F-68471260DCB7}" type="presParOf" srcId="{3FD26E00-967E-4E90-BE7F-F0DA4D909C9E}" destId="{E0678C96-EE99-4CFA-8DDD-1A2A0AF70962}" srcOrd="0" destOrd="0" presId="urn:microsoft.com/office/officeart/2008/layout/LinedList"/>
    <dgm:cxn modelId="{E3117AA7-436D-4B67-B401-3AFCCE393686}" type="presParOf" srcId="{3FD26E00-967E-4E90-BE7F-F0DA4D909C9E}" destId="{7600F44B-8C2F-40B8-87CA-7356B521E0E1}" srcOrd="1" destOrd="0" presId="urn:microsoft.com/office/officeart/2008/layout/LinedList"/>
    <dgm:cxn modelId="{8EB0E68E-8363-454C-B3B1-DCC4DD70F024}" type="presParOf" srcId="{7600F44B-8C2F-40B8-87CA-7356B521E0E1}" destId="{5BEBF712-27FC-4DA2-B3BE-7844C1A9B340}" srcOrd="0" destOrd="0" presId="urn:microsoft.com/office/officeart/2008/layout/LinedList"/>
    <dgm:cxn modelId="{BEC857A7-4518-4A26-95C8-5EABDA5E54AD}" type="presParOf" srcId="{7600F44B-8C2F-40B8-87CA-7356B521E0E1}" destId="{5D764017-DAF2-49E1-AF33-115B562B0D12}" srcOrd="1" destOrd="0" presId="urn:microsoft.com/office/officeart/2008/layout/LinedList"/>
    <dgm:cxn modelId="{8525B77B-38AE-45C7-90DB-C736AD587BB2}" type="presParOf" srcId="{5D764017-DAF2-49E1-AF33-115B562B0D12}" destId="{40AFC088-700E-4A7C-A0EA-A3AA7F06EABC}" srcOrd="0" destOrd="0" presId="urn:microsoft.com/office/officeart/2008/layout/LinedList"/>
    <dgm:cxn modelId="{7F8AEFD7-15E8-413C-89AC-9D1E8151A332}" type="presParOf" srcId="{5D764017-DAF2-49E1-AF33-115B562B0D12}" destId="{04A61068-CDB7-461D-9249-5C6F1CFA7B68}" srcOrd="1" destOrd="0" presId="urn:microsoft.com/office/officeart/2008/layout/LinedList"/>
    <dgm:cxn modelId="{274DA224-5E41-4D54-967C-3A60F92607E1}" type="presParOf" srcId="{5D764017-DAF2-49E1-AF33-115B562B0D12}" destId="{3B5FC885-7721-4C43-A31B-14AD77F15E27}" srcOrd="2" destOrd="0" presId="urn:microsoft.com/office/officeart/2008/layout/LinedList"/>
    <dgm:cxn modelId="{C4F72748-C1D0-4155-8A1E-F7653CB34A81}" type="presParOf" srcId="{7600F44B-8C2F-40B8-87CA-7356B521E0E1}" destId="{07BDD841-7C3C-4392-9793-910E99E6FFB3}" srcOrd="2" destOrd="0" presId="urn:microsoft.com/office/officeart/2008/layout/LinedList"/>
    <dgm:cxn modelId="{E12C9BBB-FC5D-44FF-822E-6D0BCE157F79}" type="presParOf" srcId="{7600F44B-8C2F-40B8-87CA-7356B521E0E1}" destId="{7A37194F-610C-4984-92EC-C4B0F9CE83F9}" srcOrd="3" destOrd="0" presId="urn:microsoft.com/office/officeart/2008/layout/LinedList"/>
    <dgm:cxn modelId="{ACE20BD2-BBAB-44E9-A11A-8AA51E2560D7}" type="presParOf" srcId="{7600F44B-8C2F-40B8-87CA-7356B521E0E1}" destId="{2977E97A-ECBA-4B70-B685-D568AF632673}" srcOrd="4" destOrd="0" presId="urn:microsoft.com/office/officeart/2008/layout/LinedList"/>
    <dgm:cxn modelId="{2B71A25D-F7EA-40EA-B501-29298B4BBDA2}" type="presParOf" srcId="{2977E97A-ECBA-4B70-B685-D568AF632673}" destId="{5A424BCD-CE23-4157-9A17-F650EB57AC3A}" srcOrd="0" destOrd="0" presId="urn:microsoft.com/office/officeart/2008/layout/LinedList"/>
    <dgm:cxn modelId="{E716A6B0-74CE-4BB9-8713-C4DF615D7F12}" type="presParOf" srcId="{2977E97A-ECBA-4B70-B685-D568AF632673}" destId="{1D77ACB3-C0EB-48FB-854F-686D3249043C}" srcOrd="1" destOrd="0" presId="urn:microsoft.com/office/officeart/2008/layout/LinedList"/>
    <dgm:cxn modelId="{5C73CAD7-3E6A-4FDF-A898-4D409B1307FD}" type="presParOf" srcId="{2977E97A-ECBA-4B70-B685-D568AF632673}" destId="{23A66E02-4238-42A8-9B89-BAC289274105}" srcOrd="2" destOrd="0" presId="urn:microsoft.com/office/officeart/2008/layout/LinedList"/>
    <dgm:cxn modelId="{E0BC3786-9343-4572-B13E-1A41814DBCA2}" type="presParOf" srcId="{7600F44B-8C2F-40B8-87CA-7356B521E0E1}" destId="{D54B1532-9F8F-47F7-BB09-BE1C5D5483A1}" srcOrd="5" destOrd="0" presId="urn:microsoft.com/office/officeart/2008/layout/LinedList"/>
    <dgm:cxn modelId="{09BE736E-7DF3-4B2F-BC5E-4A50F11A2D04}" type="presParOf" srcId="{7600F44B-8C2F-40B8-87CA-7356B521E0E1}" destId="{4B7424B4-8266-4A2C-AC75-E2FB78D60690}" srcOrd="6" destOrd="0" presId="urn:microsoft.com/office/officeart/2008/layout/LinedList"/>
    <dgm:cxn modelId="{02EC516E-52DC-447E-9634-B1CFB5093DA5}" type="presParOf" srcId="{7600F44B-8C2F-40B8-87CA-7356B521E0E1}" destId="{02F5104A-5546-4558-8256-9D702AB7BBAF}" srcOrd="7" destOrd="0" presId="urn:microsoft.com/office/officeart/2008/layout/LinedList"/>
    <dgm:cxn modelId="{E1865623-BBDE-4D04-9892-2C9A9AC7C686}" type="presParOf" srcId="{02F5104A-5546-4558-8256-9D702AB7BBAF}" destId="{EDB4303F-E3C6-4707-87DF-5073FA4D73BC}" srcOrd="0" destOrd="0" presId="urn:microsoft.com/office/officeart/2008/layout/LinedList"/>
    <dgm:cxn modelId="{3BEDE0B8-0330-49B5-AA54-3BB147440468}" type="presParOf" srcId="{02F5104A-5546-4558-8256-9D702AB7BBAF}" destId="{23A128FD-93ED-4C3A-AB8C-301B54070C94}" srcOrd="1" destOrd="0" presId="urn:microsoft.com/office/officeart/2008/layout/LinedList"/>
    <dgm:cxn modelId="{B506E17D-BB23-4DF2-A133-21D9957FD3F7}" type="presParOf" srcId="{02F5104A-5546-4558-8256-9D702AB7BBAF}" destId="{19DAA24E-B990-44B8-89A7-589121C07B6B}" srcOrd="2" destOrd="0" presId="urn:microsoft.com/office/officeart/2008/layout/LinedList"/>
    <dgm:cxn modelId="{AE12C91E-002B-4DDD-B7F7-8CBF59176385}" type="presParOf" srcId="{7600F44B-8C2F-40B8-87CA-7356B521E0E1}" destId="{0295A753-21A9-4789-BC8D-AAAE10A7B3C2}" srcOrd="8" destOrd="0" presId="urn:microsoft.com/office/officeart/2008/layout/LinedList"/>
    <dgm:cxn modelId="{956069D6-2031-4498-AADE-DB761A187A34}" type="presParOf" srcId="{7600F44B-8C2F-40B8-87CA-7356B521E0E1}" destId="{B301B516-EF93-4044-B26C-EC5C8C5CDB04}" srcOrd="9" destOrd="0" presId="urn:microsoft.com/office/officeart/2008/layout/LinedList"/>
    <dgm:cxn modelId="{12D998B0-43DA-40F0-AB0C-CA8645D9F4BF}" type="presParOf" srcId="{7600F44B-8C2F-40B8-87CA-7356B521E0E1}" destId="{5CF5FF3B-694F-4DF9-BB4A-CC87C92D26C4}" srcOrd="10" destOrd="0" presId="urn:microsoft.com/office/officeart/2008/layout/LinedList"/>
    <dgm:cxn modelId="{EC62C4BD-5181-4B31-93EA-291A6E74471D}" type="presParOf" srcId="{5CF5FF3B-694F-4DF9-BB4A-CC87C92D26C4}" destId="{43732CE5-C6CA-4EFA-BF85-F2D984AE8E10}" srcOrd="0" destOrd="0" presId="urn:microsoft.com/office/officeart/2008/layout/LinedList"/>
    <dgm:cxn modelId="{D332827F-C2FD-457E-AD5F-4C0BB7208674}" type="presParOf" srcId="{5CF5FF3B-694F-4DF9-BB4A-CC87C92D26C4}" destId="{51120182-E439-4281-8A78-197E7E56B7BD}" srcOrd="1" destOrd="0" presId="urn:microsoft.com/office/officeart/2008/layout/LinedList"/>
    <dgm:cxn modelId="{C881989D-A837-4707-83CF-0156135C197F}" type="presParOf" srcId="{5CF5FF3B-694F-4DF9-BB4A-CC87C92D26C4}" destId="{12D35F1A-A051-4142-A31F-ECACD9A0B246}" srcOrd="2" destOrd="0" presId="urn:microsoft.com/office/officeart/2008/layout/LinedList"/>
    <dgm:cxn modelId="{3BCA0011-787D-4252-88B9-51F39D725F5C}" type="presParOf" srcId="{7600F44B-8C2F-40B8-87CA-7356B521E0E1}" destId="{1D233CC9-B71F-4F3E-A0B5-F02724C94E3F}" srcOrd="11" destOrd="0" presId="urn:microsoft.com/office/officeart/2008/layout/LinedList"/>
    <dgm:cxn modelId="{2A1B65AE-605C-4342-A01C-E52CB1612AEA}" type="presParOf" srcId="{7600F44B-8C2F-40B8-87CA-7356B521E0E1}" destId="{5487E814-A301-42B3-A766-07E3C193AD60}" srcOrd="12" destOrd="0" presId="urn:microsoft.com/office/officeart/2008/layout/LinedList"/>
    <dgm:cxn modelId="{31A00F63-E965-4C2F-BF0D-B7824A67F4C7}" type="presParOf" srcId="{7600F44B-8C2F-40B8-87CA-7356B521E0E1}" destId="{9C40657A-2F02-439D-A566-A61AF31291F4}" srcOrd="13" destOrd="0" presId="urn:microsoft.com/office/officeart/2008/layout/LinedList"/>
    <dgm:cxn modelId="{78B482C0-99C8-40B0-A402-F7C3FA6B2690}" type="presParOf" srcId="{9C40657A-2F02-439D-A566-A61AF31291F4}" destId="{5920B3A5-D89F-4ED9-9CB9-D5C1C3B0E56A}" srcOrd="0" destOrd="0" presId="urn:microsoft.com/office/officeart/2008/layout/LinedList"/>
    <dgm:cxn modelId="{720C2E0A-37AC-4FA9-AF5E-D4C0C24B816E}" type="presParOf" srcId="{9C40657A-2F02-439D-A566-A61AF31291F4}" destId="{59816CCE-1222-473C-8C6B-FA4601CAD0E9}" srcOrd="1" destOrd="0" presId="urn:microsoft.com/office/officeart/2008/layout/LinedList"/>
    <dgm:cxn modelId="{088EFA7A-A164-4115-9228-338B2A04C920}" type="presParOf" srcId="{9C40657A-2F02-439D-A566-A61AF31291F4}" destId="{479AD156-A498-4CF1-9889-90B0D2B70978}" srcOrd="2" destOrd="0" presId="urn:microsoft.com/office/officeart/2008/layout/LinedList"/>
    <dgm:cxn modelId="{38C4B533-0AA3-4DD8-84D3-B6F9384DD517}" type="presParOf" srcId="{7600F44B-8C2F-40B8-87CA-7356B521E0E1}" destId="{1A2F3C93-9129-4A64-AFAA-0F07F001595E}" srcOrd="14" destOrd="0" presId="urn:microsoft.com/office/officeart/2008/layout/LinedList"/>
    <dgm:cxn modelId="{741E257C-2F34-4459-8E6D-2B65152C7736}" type="presParOf" srcId="{7600F44B-8C2F-40B8-87CA-7356B521E0E1}" destId="{A5408FB2-710F-4196-A652-095A611D6093}" srcOrd="15" destOrd="0" presId="urn:microsoft.com/office/officeart/2008/layout/LinedList"/>
    <dgm:cxn modelId="{FC95DC9A-16AC-47A3-AAA8-44BEA023E578}" type="presParOf" srcId="{1C44BE77-6686-4CDC-B59F-A5364EB65FB4}" destId="{0E58EFEF-11FD-40B4-B589-FF7332A39F9F}" srcOrd="2" destOrd="0" presId="urn:microsoft.com/office/officeart/2008/layout/LinedList"/>
    <dgm:cxn modelId="{12D80C80-4C3C-46D6-B82D-6C238EB3CF01}" type="presParOf" srcId="{1C44BE77-6686-4CDC-B59F-A5364EB65FB4}" destId="{850B04C6-358F-4ED1-9CA1-95AC14B78E0B}" srcOrd="3" destOrd="0" presId="urn:microsoft.com/office/officeart/2008/layout/LinedList"/>
    <dgm:cxn modelId="{BEB3510C-EB12-4DD0-A802-10C33A7AB3FB}" type="presParOf" srcId="{850B04C6-358F-4ED1-9CA1-95AC14B78E0B}" destId="{92584FA2-CAE0-4C14-BEE7-9EB465AE6BE8}" srcOrd="0" destOrd="0" presId="urn:microsoft.com/office/officeart/2008/layout/LinedList"/>
    <dgm:cxn modelId="{92E82E98-9674-4497-BB6A-F5B85F007B34}" type="presParOf" srcId="{850B04C6-358F-4ED1-9CA1-95AC14B78E0B}" destId="{CC262D8B-D9DE-4FDF-992A-80D91A1F86FD}" srcOrd="1" destOrd="0" presId="urn:microsoft.com/office/officeart/2008/layout/LinedList"/>
    <dgm:cxn modelId="{72B1CC51-DF33-4549-B272-1BA7A05AF6D7}" type="presParOf" srcId="{CC262D8B-D9DE-4FDF-992A-80D91A1F86FD}" destId="{EF6C74E5-A7F8-4054-8DB5-D02B43586945}" srcOrd="0" destOrd="0" presId="urn:microsoft.com/office/officeart/2008/layout/LinedList"/>
    <dgm:cxn modelId="{E8F38004-8F65-4B58-AB5E-FF9707726B4B}" type="presParOf" srcId="{CC262D8B-D9DE-4FDF-992A-80D91A1F86FD}" destId="{F827EE8C-8AB8-4AAF-9732-1D4371371268}" srcOrd="1" destOrd="0" presId="urn:microsoft.com/office/officeart/2008/layout/LinedList"/>
    <dgm:cxn modelId="{7E04D606-4277-497D-9A4D-4074A2719AC6}" type="presParOf" srcId="{F827EE8C-8AB8-4AAF-9732-1D4371371268}" destId="{F94D5117-E515-4965-9C6B-4F67D32AEE34}" srcOrd="0" destOrd="0" presId="urn:microsoft.com/office/officeart/2008/layout/LinedList"/>
    <dgm:cxn modelId="{613AD8E5-8123-4D6F-BC05-8C9FB6F92DF4}" type="presParOf" srcId="{F827EE8C-8AB8-4AAF-9732-1D4371371268}" destId="{2A10A104-DA2E-4F7F-97C7-8B2D09FA8C65}" srcOrd="1" destOrd="0" presId="urn:microsoft.com/office/officeart/2008/layout/LinedList"/>
    <dgm:cxn modelId="{E26A6A10-30DB-4C58-B6EA-EBEED6856CD6}" type="presParOf" srcId="{F827EE8C-8AB8-4AAF-9732-1D4371371268}" destId="{DF46BFC0-961D-41F8-B8AA-18FD82D263CE}" srcOrd="2" destOrd="0" presId="urn:microsoft.com/office/officeart/2008/layout/LinedList"/>
    <dgm:cxn modelId="{7BFF4C0E-F219-43BF-ADFF-84E16408CB95}" type="presParOf" srcId="{CC262D8B-D9DE-4FDF-992A-80D91A1F86FD}" destId="{516166E2-0ABA-4387-956E-1D572417DCAF}" srcOrd="2" destOrd="0" presId="urn:microsoft.com/office/officeart/2008/layout/LinedList"/>
    <dgm:cxn modelId="{1C438497-383F-47B5-B489-E3C7DFF8655C}" type="presParOf" srcId="{CC262D8B-D9DE-4FDF-992A-80D91A1F86FD}" destId="{CE582ABD-957E-479A-B90E-8FB81EDC4E2A}" srcOrd="3" destOrd="0" presId="urn:microsoft.com/office/officeart/2008/layout/LinedList"/>
    <dgm:cxn modelId="{C590E4FC-3F98-4F72-B2FD-D90C38294C35}" type="presParOf" srcId="{CC262D8B-D9DE-4FDF-992A-80D91A1F86FD}" destId="{3BF31E41-7C0F-4BA4-81EC-A78C6D4200AC}" srcOrd="4" destOrd="0" presId="urn:microsoft.com/office/officeart/2008/layout/LinedList"/>
    <dgm:cxn modelId="{889B2312-65B9-4571-BDB1-1CFF966F74C8}" type="presParOf" srcId="{3BF31E41-7C0F-4BA4-81EC-A78C6D4200AC}" destId="{74A99425-E84B-415B-987B-E27247470DD3}" srcOrd="0" destOrd="0" presId="urn:microsoft.com/office/officeart/2008/layout/LinedList"/>
    <dgm:cxn modelId="{ECFE1AD5-9A88-4831-84DA-99A8CF0A09D3}" type="presParOf" srcId="{3BF31E41-7C0F-4BA4-81EC-A78C6D4200AC}" destId="{7CE5FDE5-380C-43E2-8AAA-AB2320F41FEE}" srcOrd="1" destOrd="0" presId="urn:microsoft.com/office/officeart/2008/layout/LinedList"/>
    <dgm:cxn modelId="{ED895FE7-5D2D-47DC-AF68-27467EE747F8}" type="presParOf" srcId="{3BF31E41-7C0F-4BA4-81EC-A78C6D4200AC}" destId="{7B41052E-F1D2-45EA-B6FF-1A6553470B87}" srcOrd="2" destOrd="0" presId="urn:microsoft.com/office/officeart/2008/layout/LinedList"/>
    <dgm:cxn modelId="{42D0A960-DAD1-4450-BA81-13870F89ECE2}" type="presParOf" srcId="{CC262D8B-D9DE-4FDF-992A-80D91A1F86FD}" destId="{447C07A2-4C89-427C-9DDA-EADE61EBC256}" srcOrd="5" destOrd="0" presId="urn:microsoft.com/office/officeart/2008/layout/LinedList"/>
    <dgm:cxn modelId="{9634E683-A621-4DCD-A6FF-43AB9D6B72AC}" type="presParOf" srcId="{CC262D8B-D9DE-4FDF-992A-80D91A1F86FD}" destId="{0EA4F2D4-3133-4873-B1DC-54B73CFC4903}" srcOrd="6" destOrd="0" presId="urn:microsoft.com/office/officeart/2008/layout/LinedList"/>
    <dgm:cxn modelId="{E10FF462-FDBA-41AE-B5DB-9EEF28F66D69}" type="presParOf" srcId="{1C44BE77-6686-4CDC-B59F-A5364EB65FB4}" destId="{3E9F7252-4C6C-4DE7-9A25-F29E120BA2ED}" srcOrd="4" destOrd="0" presId="urn:microsoft.com/office/officeart/2008/layout/LinedList"/>
    <dgm:cxn modelId="{400A5312-310F-4683-ABC2-3114716CB2EB}" type="presParOf" srcId="{1C44BE77-6686-4CDC-B59F-A5364EB65FB4}" destId="{FFA1AE02-5C0E-4375-A90B-94600F5438CE}" srcOrd="5" destOrd="0" presId="urn:microsoft.com/office/officeart/2008/layout/LinedList"/>
    <dgm:cxn modelId="{6B8579C4-D768-479F-BBEC-C5C9D87F023E}" type="presParOf" srcId="{FFA1AE02-5C0E-4375-A90B-94600F5438CE}" destId="{AFD157C6-83A6-42E4-B12F-F86EAAEC7FBD}" srcOrd="0" destOrd="0" presId="urn:microsoft.com/office/officeart/2008/layout/LinedList"/>
    <dgm:cxn modelId="{C2ECDF25-5607-4359-8193-8DC68821DF4E}" type="presParOf" srcId="{FFA1AE02-5C0E-4375-A90B-94600F5438CE}" destId="{6063DD95-B054-40EE-9FE4-C93D3EC273D6}" srcOrd="1" destOrd="0" presId="urn:microsoft.com/office/officeart/2008/layout/LinedList"/>
    <dgm:cxn modelId="{486DBD62-1779-4017-B2E5-83E6C86AA08D}" type="presParOf" srcId="{6063DD95-B054-40EE-9FE4-C93D3EC273D6}" destId="{B5579C0D-D8F5-4881-B0B8-1981FB03DAF8}" srcOrd="0" destOrd="0" presId="urn:microsoft.com/office/officeart/2008/layout/LinedList"/>
    <dgm:cxn modelId="{47D5E130-92B5-44AF-964F-37FF58824BED}" type="presParOf" srcId="{6063DD95-B054-40EE-9FE4-C93D3EC273D6}" destId="{E9A3C710-A1AB-4718-BAD8-2B1631A4FDCF}" srcOrd="1" destOrd="0" presId="urn:microsoft.com/office/officeart/2008/layout/LinedList"/>
    <dgm:cxn modelId="{D1FCB155-A3F7-4AB0-97C9-A051F6BB276F}" type="presParOf" srcId="{E9A3C710-A1AB-4718-BAD8-2B1631A4FDCF}" destId="{D505E97E-A435-46F7-9834-CC17803F9EBA}" srcOrd="0" destOrd="0" presId="urn:microsoft.com/office/officeart/2008/layout/LinedList"/>
    <dgm:cxn modelId="{853AF1BB-B5CE-45DB-97D1-01266CEA118E}" type="presParOf" srcId="{E9A3C710-A1AB-4718-BAD8-2B1631A4FDCF}" destId="{975B05B5-1398-44AA-8F19-D6FC81574517}" srcOrd="1" destOrd="0" presId="urn:microsoft.com/office/officeart/2008/layout/LinedList"/>
    <dgm:cxn modelId="{96DDB179-1DB0-4038-8B3F-ABE3D82FB428}" type="presParOf" srcId="{E9A3C710-A1AB-4718-BAD8-2B1631A4FDCF}" destId="{96097EFD-E265-4B64-86DA-6780749A278E}" srcOrd="2" destOrd="0" presId="urn:microsoft.com/office/officeart/2008/layout/LinedList"/>
    <dgm:cxn modelId="{3DFD7C6E-7E30-4453-974A-342C25EE2B84}" type="presParOf" srcId="{6063DD95-B054-40EE-9FE4-C93D3EC273D6}" destId="{6479C058-0329-44ED-BD3C-BADAC54FF4E5}" srcOrd="2" destOrd="0" presId="urn:microsoft.com/office/officeart/2008/layout/LinedList"/>
    <dgm:cxn modelId="{248E4AE1-AE96-4459-950F-D5F870772E59}" type="presParOf" srcId="{6063DD95-B054-40EE-9FE4-C93D3EC273D6}" destId="{459E38CC-4AD0-473C-BCD1-F77F21749DEE}" srcOrd="3" destOrd="0" presId="urn:microsoft.com/office/officeart/2008/layout/LinedList"/>
    <dgm:cxn modelId="{5CA8CA66-8077-4838-AE9E-84782285B8B7}" type="presParOf" srcId="{6063DD95-B054-40EE-9FE4-C93D3EC273D6}" destId="{8F19DEF7-6313-454C-A63D-E24D5B805E3C}" srcOrd="4" destOrd="0" presId="urn:microsoft.com/office/officeart/2008/layout/LinedList"/>
    <dgm:cxn modelId="{1114AEC6-7860-4D4A-9EE0-90AC9FE77D9E}" type="presParOf" srcId="{8F19DEF7-6313-454C-A63D-E24D5B805E3C}" destId="{BC104396-4CCC-42C3-9BB8-ED71534031CA}" srcOrd="0" destOrd="0" presId="urn:microsoft.com/office/officeart/2008/layout/LinedList"/>
    <dgm:cxn modelId="{4AEACE2C-8D94-4E81-8CD2-A7AE9855AC09}" type="presParOf" srcId="{8F19DEF7-6313-454C-A63D-E24D5B805E3C}" destId="{A613C305-C9BE-40A2-8210-A962DAAB5486}" srcOrd="1" destOrd="0" presId="urn:microsoft.com/office/officeart/2008/layout/LinedList"/>
    <dgm:cxn modelId="{EABBB555-7458-451A-8F84-3B95C04627BE}" type="presParOf" srcId="{8F19DEF7-6313-454C-A63D-E24D5B805E3C}" destId="{00375E4A-1C17-40CE-BF7F-8318740D1215}" srcOrd="2" destOrd="0" presId="urn:microsoft.com/office/officeart/2008/layout/LinedList"/>
    <dgm:cxn modelId="{F59A3249-DEEA-4F6E-8E09-51DBACAAFDFF}" type="presParOf" srcId="{6063DD95-B054-40EE-9FE4-C93D3EC273D6}" destId="{9C841431-1B4C-4D81-BCDA-F5E3FB598BEC}" srcOrd="5" destOrd="0" presId="urn:microsoft.com/office/officeart/2008/layout/LinedList"/>
    <dgm:cxn modelId="{5629E597-FC51-4DFE-A1AD-2C20354403AD}" type="presParOf" srcId="{6063DD95-B054-40EE-9FE4-C93D3EC273D6}" destId="{D2A5A239-7B07-48A5-AED1-AA2319E132F9}" srcOrd="6" destOrd="0" presId="urn:microsoft.com/office/officeart/2008/layout/LinedList"/>
    <dgm:cxn modelId="{ED75239D-746C-4B41-AD2B-5DD1767EA773}" type="presParOf" srcId="{6063DD95-B054-40EE-9FE4-C93D3EC273D6}" destId="{65700999-8089-4D99-B66E-4A24B2ED349A}" srcOrd="7" destOrd="0" presId="urn:microsoft.com/office/officeart/2008/layout/LinedList"/>
    <dgm:cxn modelId="{C9AB3627-D429-4353-B202-F1314C1DB045}" type="presParOf" srcId="{65700999-8089-4D99-B66E-4A24B2ED349A}" destId="{333D2C09-A7A4-40A2-9C4B-02D603668869}" srcOrd="0" destOrd="0" presId="urn:microsoft.com/office/officeart/2008/layout/LinedList"/>
    <dgm:cxn modelId="{CE729333-FFED-4FF9-B940-8C90910FC6AF}" type="presParOf" srcId="{65700999-8089-4D99-B66E-4A24B2ED349A}" destId="{E651A564-B61A-4F76-9C84-C66B70E582D8}" srcOrd="1" destOrd="0" presId="urn:microsoft.com/office/officeart/2008/layout/LinedList"/>
    <dgm:cxn modelId="{CDA87C3B-DF32-40FD-B723-5335835CE255}" type="presParOf" srcId="{65700999-8089-4D99-B66E-4A24B2ED349A}" destId="{6E227990-3CA8-4385-B7B5-8B4DB5CD8AC4}" srcOrd="2" destOrd="0" presId="urn:microsoft.com/office/officeart/2008/layout/LinedList"/>
    <dgm:cxn modelId="{3D2BCBA8-5B12-4306-BAF7-9DB5BE5BA32D}" type="presParOf" srcId="{6063DD95-B054-40EE-9FE4-C93D3EC273D6}" destId="{493D9E10-176F-46E7-8D11-C895DF008EA6}" srcOrd="8" destOrd="0" presId="urn:microsoft.com/office/officeart/2008/layout/LinedList"/>
    <dgm:cxn modelId="{8288CE49-1866-413A-8730-199015BBED1E}" type="presParOf" srcId="{6063DD95-B054-40EE-9FE4-C93D3EC273D6}" destId="{0F8627C5-4A9E-478E-B1E4-E22D057C5040}" srcOrd="9" destOrd="0" presId="urn:microsoft.com/office/officeart/2008/layout/LinedList"/>
    <dgm:cxn modelId="{BACD9861-CF2D-4313-9ED4-1F4AC47A3853}" type="presParOf" srcId="{6063DD95-B054-40EE-9FE4-C93D3EC273D6}" destId="{32662E57-A364-493B-AE67-76EC692FC5B2}" srcOrd="10" destOrd="0" presId="urn:microsoft.com/office/officeart/2008/layout/LinedList"/>
    <dgm:cxn modelId="{490EB361-E4E1-487D-9460-19C8F147D359}" type="presParOf" srcId="{32662E57-A364-493B-AE67-76EC692FC5B2}" destId="{AFCF5F06-527A-49B8-9162-ED5659A1287F}" srcOrd="0" destOrd="0" presId="urn:microsoft.com/office/officeart/2008/layout/LinedList"/>
    <dgm:cxn modelId="{84BCB8B2-AFE1-4250-8E3F-F010AFCFB751}" type="presParOf" srcId="{32662E57-A364-493B-AE67-76EC692FC5B2}" destId="{2B5BF0F0-F2DC-4E68-96EF-1D7A916FD79B}" srcOrd="1" destOrd="0" presId="urn:microsoft.com/office/officeart/2008/layout/LinedList"/>
    <dgm:cxn modelId="{EB618859-A902-49C4-ACCC-0A8506208F43}" type="presParOf" srcId="{32662E57-A364-493B-AE67-76EC692FC5B2}" destId="{17E45138-5913-46D4-823F-EF14F056A162}" srcOrd="2" destOrd="0" presId="urn:microsoft.com/office/officeart/2008/layout/LinedList"/>
    <dgm:cxn modelId="{FFFF9DA8-B2ED-4A8E-83AD-DC883A9AB90E}" type="presParOf" srcId="{6063DD95-B054-40EE-9FE4-C93D3EC273D6}" destId="{65F17287-8EAA-423B-8087-DD0477A5F82A}" srcOrd="11" destOrd="0" presId="urn:microsoft.com/office/officeart/2008/layout/LinedList"/>
    <dgm:cxn modelId="{16994B8D-9476-4BBE-B24B-1DAF21E2ACB2}" type="presParOf" srcId="{6063DD95-B054-40EE-9FE4-C93D3EC273D6}" destId="{5881BBDF-AE73-403E-9988-3F2B5952662C}" srcOrd="12" destOrd="0" presId="urn:microsoft.com/office/officeart/2008/layout/LinedList"/>
    <dgm:cxn modelId="{60AFE7A3-D5E9-41E1-9EFA-FB0FA73A7A1F}" type="presParOf" srcId="{6063DD95-B054-40EE-9FE4-C93D3EC273D6}" destId="{36AB5120-8B78-4416-B088-3B85AE5B2F66}" srcOrd="13" destOrd="0" presId="urn:microsoft.com/office/officeart/2008/layout/LinedList"/>
    <dgm:cxn modelId="{A80D06F2-9289-4B7C-8966-18D05B6237FD}" type="presParOf" srcId="{36AB5120-8B78-4416-B088-3B85AE5B2F66}" destId="{E1DCB3D0-D775-48C2-B4F1-CD200CC1367B}" srcOrd="0" destOrd="0" presId="urn:microsoft.com/office/officeart/2008/layout/LinedList"/>
    <dgm:cxn modelId="{304373A1-195D-4040-BB3C-DC7CA402F189}" type="presParOf" srcId="{36AB5120-8B78-4416-B088-3B85AE5B2F66}" destId="{A647B70E-70B5-4307-90E2-21D0BB27E9A5}" srcOrd="1" destOrd="0" presId="urn:microsoft.com/office/officeart/2008/layout/LinedList"/>
    <dgm:cxn modelId="{254C2A33-23EE-4AE3-8FE6-5575D1BBE45C}" type="presParOf" srcId="{36AB5120-8B78-4416-B088-3B85AE5B2F66}" destId="{B36B2777-506F-409C-9536-CD3C5FCA17AD}" srcOrd="2" destOrd="0" presId="urn:microsoft.com/office/officeart/2008/layout/LinedList"/>
    <dgm:cxn modelId="{052DC7A9-1777-400B-BCD9-15E47BA5EE19}" type="presParOf" srcId="{6063DD95-B054-40EE-9FE4-C93D3EC273D6}" destId="{91BD96D0-91DC-4283-B2E7-03613E9A46A2}" srcOrd="14" destOrd="0" presId="urn:microsoft.com/office/officeart/2008/layout/LinedList"/>
    <dgm:cxn modelId="{E524464A-4EB2-453C-8D71-2C460109FCFE}" type="presParOf" srcId="{6063DD95-B054-40EE-9FE4-C93D3EC273D6}" destId="{452A98F0-76B7-4081-AEB7-045A5E2F7FAB}" srcOrd="15" destOrd="0" presId="urn:microsoft.com/office/officeart/2008/layout/LinedList"/>
    <dgm:cxn modelId="{437E7524-F29B-450D-9225-12B444C5EF02}" type="presParOf" srcId="{1C44BE77-6686-4CDC-B59F-A5364EB65FB4}" destId="{E795FA9B-A98E-4CE3-8081-79C0D5BBF55D}" srcOrd="6" destOrd="0" presId="urn:microsoft.com/office/officeart/2008/layout/LinedList"/>
    <dgm:cxn modelId="{93272C78-84F3-438F-883E-5F89C48F2A90}" type="presParOf" srcId="{1C44BE77-6686-4CDC-B59F-A5364EB65FB4}" destId="{7B754869-5B82-44C0-9F99-ECD5762250F1}" srcOrd="7" destOrd="0" presId="urn:microsoft.com/office/officeart/2008/layout/LinedList"/>
    <dgm:cxn modelId="{D554C7EE-25F5-4C11-B8F2-E462D3B708DC}" type="presParOf" srcId="{7B754869-5B82-44C0-9F99-ECD5762250F1}" destId="{A5EB120C-4141-48F5-8162-E55F956B0B73}" srcOrd="0" destOrd="0" presId="urn:microsoft.com/office/officeart/2008/layout/LinedList"/>
    <dgm:cxn modelId="{E496F9F4-5B6B-452C-B868-432C47D22A8F}" type="presParOf" srcId="{7B754869-5B82-44C0-9F99-ECD5762250F1}" destId="{441622CC-3BC6-42F0-88D4-9AAE1EA9C763}" srcOrd="1" destOrd="0" presId="urn:microsoft.com/office/officeart/2008/layout/LinedList"/>
    <dgm:cxn modelId="{04D6B2B8-241E-46A2-AC77-6823BEB06540}" type="presParOf" srcId="{441622CC-3BC6-42F0-88D4-9AAE1EA9C763}" destId="{76556154-8100-4B30-8315-8F1220ACD411}" srcOrd="0" destOrd="0" presId="urn:microsoft.com/office/officeart/2008/layout/LinedList"/>
    <dgm:cxn modelId="{B014EF25-1D74-4697-B6ED-B56D609E2269}" type="presParOf" srcId="{441622CC-3BC6-42F0-88D4-9AAE1EA9C763}" destId="{53B13274-3091-4180-8A10-5489B22E09FB}" srcOrd="1" destOrd="0" presId="urn:microsoft.com/office/officeart/2008/layout/LinedList"/>
    <dgm:cxn modelId="{5E97DC80-5A0F-40DA-9F1C-0F0213AB58D5}" type="presParOf" srcId="{53B13274-3091-4180-8A10-5489B22E09FB}" destId="{068588B9-61BB-4968-A869-620F18FDA545}" srcOrd="0" destOrd="0" presId="urn:microsoft.com/office/officeart/2008/layout/LinedList"/>
    <dgm:cxn modelId="{B50E0CFE-2753-4E2B-B260-46284980ED8B}" type="presParOf" srcId="{53B13274-3091-4180-8A10-5489B22E09FB}" destId="{8819CEBC-FAEA-4297-9ECD-C3B070B3DFDB}" srcOrd="1" destOrd="0" presId="urn:microsoft.com/office/officeart/2008/layout/LinedList"/>
    <dgm:cxn modelId="{FABCC916-B556-4D62-B7A6-81414D5A1517}" type="presParOf" srcId="{53B13274-3091-4180-8A10-5489B22E09FB}" destId="{F21CBB7B-35A6-4F48-9AE9-398B74B88455}" srcOrd="2" destOrd="0" presId="urn:microsoft.com/office/officeart/2008/layout/LinedList"/>
    <dgm:cxn modelId="{2F9C9B9E-C54E-4AA2-8E93-0AD7D192F58E}" type="presParOf" srcId="{441622CC-3BC6-42F0-88D4-9AAE1EA9C763}" destId="{15FC6B65-103D-4434-80E1-9CE629BEEAC1}" srcOrd="2" destOrd="0" presId="urn:microsoft.com/office/officeart/2008/layout/LinedList"/>
    <dgm:cxn modelId="{F61141CA-F7D8-4559-83B8-0D6D11D5F004}" type="presParOf" srcId="{441622CC-3BC6-42F0-88D4-9AAE1EA9C763}" destId="{445D685E-4F31-4D33-9081-2B7AB3621823}" srcOrd="3" destOrd="0" presId="urn:microsoft.com/office/officeart/2008/layout/LinedList"/>
    <dgm:cxn modelId="{71F30E84-6E8C-4E7A-89FD-01232675AA85}" type="presParOf" srcId="{441622CC-3BC6-42F0-88D4-9AAE1EA9C763}" destId="{D77F7094-492F-498B-9CAB-838C784DA7BE}" srcOrd="4" destOrd="0" presId="urn:microsoft.com/office/officeart/2008/layout/LinedList"/>
    <dgm:cxn modelId="{C8F224A2-A202-4D6E-B581-0C5304975299}" type="presParOf" srcId="{D77F7094-492F-498B-9CAB-838C784DA7BE}" destId="{FAF41311-767B-4DEA-ABA1-887D27D747E9}" srcOrd="0" destOrd="0" presId="urn:microsoft.com/office/officeart/2008/layout/LinedList"/>
    <dgm:cxn modelId="{8E652F4F-50B4-4468-9918-FC0E1D8568F8}" type="presParOf" srcId="{D77F7094-492F-498B-9CAB-838C784DA7BE}" destId="{66041091-75BB-479F-B3C6-4FA7CFEF9CA9}" srcOrd="1" destOrd="0" presId="urn:microsoft.com/office/officeart/2008/layout/LinedList"/>
    <dgm:cxn modelId="{0E849AF4-62EC-43FA-803C-51A724C601BC}" type="presParOf" srcId="{D77F7094-492F-498B-9CAB-838C784DA7BE}" destId="{286D4455-E109-4AEE-966D-BE362F036AEE}" srcOrd="2" destOrd="0" presId="urn:microsoft.com/office/officeart/2008/layout/LinedList"/>
    <dgm:cxn modelId="{3C899EB3-3EF9-4196-97AB-1E8C3BAFA7D7}" type="presParOf" srcId="{441622CC-3BC6-42F0-88D4-9AAE1EA9C763}" destId="{B6B9D9AE-DF3A-4562-A08B-4472539BD65A}" srcOrd="5" destOrd="0" presId="urn:microsoft.com/office/officeart/2008/layout/LinedList"/>
    <dgm:cxn modelId="{064E8E27-5C44-4C0E-95A6-F35332ADBC61}" type="presParOf" srcId="{441622CC-3BC6-42F0-88D4-9AAE1EA9C763}" destId="{A03BCF05-C556-4735-BBC6-0834A721D60F}" srcOrd="6" destOrd="0" presId="urn:microsoft.com/office/officeart/2008/layout/LinedList"/>
    <dgm:cxn modelId="{B09616B7-616D-4A7B-8A02-21CD1F442949}" type="presParOf" srcId="{441622CC-3BC6-42F0-88D4-9AAE1EA9C763}" destId="{D99DD93D-C9A8-40DD-9E79-A65CF087E8E0}" srcOrd="7" destOrd="0" presId="urn:microsoft.com/office/officeart/2008/layout/LinedList"/>
    <dgm:cxn modelId="{EE43FEE6-0A3A-4ADC-A0D5-02EEBF3F17A4}" type="presParOf" srcId="{D99DD93D-C9A8-40DD-9E79-A65CF087E8E0}" destId="{F1B0E7DB-2EED-4440-A46B-E5D0E8A77CD7}" srcOrd="0" destOrd="0" presId="urn:microsoft.com/office/officeart/2008/layout/LinedList"/>
    <dgm:cxn modelId="{C43C9231-397E-443D-A612-981A7F092D07}" type="presParOf" srcId="{D99DD93D-C9A8-40DD-9E79-A65CF087E8E0}" destId="{EA066405-27B6-4D91-8E69-5D711681BE41}" srcOrd="1" destOrd="0" presId="urn:microsoft.com/office/officeart/2008/layout/LinedList"/>
    <dgm:cxn modelId="{8B6B8507-7086-446D-BD2C-7068BE2638A2}" type="presParOf" srcId="{D99DD93D-C9A8-40DD-9E79-A65CF087E8E0}" destId="{CC56D792-D928-4110-ADF7-098046467C30}" srcOrd="2" destOrd="0" presId="urn:microsoft.com/office/officeart/2008/layout/LinedList"/>
    <dgm:cxn modelId="{86442D39-AB48-4AEB-A311-08515F5895ED}" type="presParOf" srcId="{441622CC-3BC6-42F0-88D4-9AAE1EA9C763}" destId="{7D1D4BD2-9841-447E-A3EF-6249CD7A53E4}" srcOrd="8" destOrd="0" presId="urn:microsoft.com/office/officeart/2008/layout/LinedList"/>
    <dgm:cxn modelId="{C59F0D0C-EF9B-4C4A-ABD6-9B3DB5476403}" type="presParOf" srcId="{441622CC-3BC6-42F0-88D4-9AAE1EA9C763}" destId="{BBA6A483-A31B-4F36-8BAB-E3F8D20A9B8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B53F2A-C492-4273-A4FF-F60D37676778}"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s-ES"/>
        </a:p>
      </dgm:t>
    </dgm:pt>
    <dgm:pt modelId="{DB3C14EF-345C-43B9-BA39-EE371A8FB0AB}">
      <dgm:prSet phldrT="[Texto]" custT="1"/>
      <dgm:spPr/>
      <dgm:t>
        <a:bodyPr/>
        <a:lstStyle/>
        <a:p>
          <a:pPr algn="l">
            <a:buFont typeface="+mj-lt"/>
            <a:buNone/>
          </a:pPr>
          <a:r>
            <a:rPr lang="es-EC" sz="1600" dirty="0">
              <a:solidFill>
                <a:schemeClr val="tx2"/>
              </a:solidFill>
              <a:latin typeface="Calibri" panose="020F0502020204030204" pitchFamily="34" charset="0"/>
              <a:cs typeface="Calibri" panose="020F0502020204030204" pitchFamily="34" charset="0"/>
            </a:rPr>
            <a:t>Las cooperativas de ahorro y crédito consideran que el sistema de monitoreo PERLAS es importante porque cuenta con parámetros internacionales, les permite realizar análisis mensuales, identificar causas probables que afectan al crecimiento y rendimiento reconociendo áreas problemáticas a través de sus indicadores financieros para tomar decisiones de mejora oportunamente para cumplir con el logro de sus objetivos.</a:t>
          </a:r>
          <a:endParaRPr lang="es-ES" sz="1600" dirty="0">
            <a:solidFill>
              <a:schemeClr val="tx2"/>
            </a:solidFill>
            <a:latin typeface="Calibri" panose="020F0502020204030204" pitchFamily="34" charset="0"/>
            <a:cs typeface="Calibri" panose="020F0502020204030204" pitchFamily="34" charset="0"/>
          </a:endParaRPr>
        </a:p>
      </dgm:t>
    </dgm:pt>
    <dgm:pt modelId="{9DCCEEF3-DF55-44D4-9143-BAAA1905DF36}" type="parTrans" cxnId="{9AC5227A-DA90-4BC0-8AF8-27A78600358B}">
      <dgm:prSet/>
      <dgm:spPr/>
      <dgm:t>
        <a:bodyPr/>
        <a:lstStyle/>
        <a:p>
          <a:endParaRPr lang="es-ES" sz="1600">
            <a:solidFill>
              <a:schemeClr val="tx2"/>
            </a:solidFill>
            <a:latin typeface="Calibri" panose="020F0502020204030204" pitchFamily="34" charset="0"/>
            <a:cs typeface="Calibri" panose="020F0502020204030204" pitchFamily="34" charset="0"/>
          </a:endParaRPr>
        </a:p>
      </dgm:t>
    </dgm:pt>
    <dgm:pt modelId="{236E4E9A-4564-4D26-B464-F7F45B095951}" type="sibTrans" cxnId="{9AC5227A-DA90-4BC0-8AF8-27A78600358B}">
      <dgm:prSet/>
      <dgm:spPr/>
      <dgm:t>
        <a:bodyPr/>
        <a:lstStyle/>
        <a:p>
          <a:endParaRPr lang="es-ES" sz="1600">
            <a:solidFill>
              <a:schemeClr val="tx2"/>
            </a:solidFill>
            <a:latin typeface="Calibri" panose="020F0502020204030204" pitchFamily="34" charset="0"/>
            <a:cs typeface="Calibri" panose="020F0502020204030204" pitchFamily="34" charset="0"/>
          </a:endParaRPr>
        </a:p>
      </dgm:t>
    </dgm:pt>
    <dgm:pt modelId="{48FB65E6-C7C5-432D-ADA4-3FDCB445830C}">
      <dgm:prSet custT="1"/>
      <dgm:spPr/>
      <dgm:t>
        <a:bodyPr/>
        <a:lstStyle/>
        <a:p>
          <a:pPr algn="l">
            <a:buFont typeface="+mj-lt"/>
            <a:buNone/>
          </a:pPr>
          <a:r>
            <a:rPr lang="es-EC" sz="1600" dirty="0">
              <a:solidFill>
                <a:schemeClr val="tx2"/>
              </a:solidFill>
              <a:latin typeface="Calibri" panose="020F0502020204030204" pitchFamily="34" charset="0"/>
              <a:cs typeface="Calibri" panose="020F0502020204030204" pitchFamily="34" charset="0"/>
            </a:rPr>
            <a:t>La estructura financiera de las cooperativas de ahorro y crédito no está respaldada en su totalidad por las metas que establece el sistema PERLAS para que sea ideal respecto al activo productivo como es la cartera de créditos y en cuanto al patrimonio tomando en cuenta el capital institucional neto y aportes de socios, que pueden afectar a la rentabilidad, productividad y desempeño de las entidades financieras.</a:t>
          </a:r>
          <a:endParaRPr lang="es-ES" sz="1600" dirty="0">
            <a:solidFill>
              <a:schemeClr val="tx2"/>
            </a:solidFill>
            <a:latin typeface="Calibri" panose="020F0502020204030204" pitchFamily="34" charset="0"/>
            <a:cs typeface="Calibri" panose="020F0502020204030204" pitchFamily="34" charset="0"/>
          </a:endParaRPr>
        </a:p>
      </dgm:t>
    </dgm:pt>
    <dgm:pt modelId="{94CCAEB5-D861-458E-9048-40019EDCBD94}" type="parTrans" cxnId="{759084A6-0C86-4585-B51F-D2468F047E17}">
      <dgm:prSet/>
      <dgm:spPr/>
      <dgm:t>
        <a:bodyPr/>
        <a:lstStyle/>
        <a:p>
          <a:endParaRPr lang="es-ES" sz="1600">
            <a:solidFill>
              <a:schemeClr val="tx2"/>
            </a:solidFill>
            <a:latin typeface="Calibri" panose="020F0502020204030204" pitchFamily="34" charset="0"/>
            <a:cs typeface="Calibri" panose="020F0502020204030204" pitchFamily="34" charset="0"/>
          </a:endParaRPr>
        </a:p>
      </dgm:t>
    </dgm:pt>
    <dgm:pt modelId="{EDA17C66-3B5B-4265-82CC-DB9145E5D827}" type="sibTrans" cxnId="{759084A6-0C86-4585-B51F-D2468F047E17}">
      <dgm:prSet/>
      <dgm:spPr/>
      <dgm:t>
        <a:bodyPr/>
        <a:lstStyle/>
        <a:p>
          <a:endParaRPr lang="es-ES" sz="1600">
            <a:solidFill>
              <a:schemeClr val="tx2"/>
            </a:solidFill>
            <a:latin typeface="Calibri" panose="020F0502020204030204" pitchFamily="34" charset="0"/>
            <a:cs typeface="Calibri" panose="020F0502020204030204" pitchFamily="34" charset="0"/>
          </a:endParaRPr>
        </a:p>
      </dgm:t>
    </dgm:pt>
    <dgm:pt modelId="{AB985395-DA24-4E1E-B222-B1BDA9786668}">
      <dgm:prSet phldrT="[Texto]" custT="1"/>
      <dgm:spPr/>
      <dgm:t>
        <a:bodyPr/>
        <a:lstStyle/>
        <a:p>
          <a:pPr algn="l">
            <a:buFont typeface="+mj-lt"/>
            <a:buNone/>
          </a:pPr>
          <a:r>
            <a:rPr lang="es-MX" sz="1600" dirty="0">
              <a:solidFill>
                <a:schemeClr val="tx2"/>
              </a:solidFill>
              <a:latin typeface="Calibri" panose="020F0502020204030204" pitchFamily="34" charset="0"/>
              <a:cs typeface="Calibri" panose="020F0502020204030204" pitchFamily="34" charset="0"/>
            </a:rPr>
            <a:t>Constituyen suficientes provisiones para créditos incobrables cumpliendo el principio que establece WOCCU como primera línea de defensa para créditos morosos.</a:t>
          </a:r>
          <a:endParaRPr lang="es-ES" sz="1600" dirty="0">
            <a:solidFill>
              <a:schemeClr val="tx2"/>
            </a:solidFill>
            <a:latin typeface="Calibri" panose="020F0502020204030204" pitchFamily="34" charset="0"/>
            <a:cs typeface="Calibri" panose="020F0502020204030204" pitchFamily="34" charset="0"/>
          </a:endParaRPr>
        </a:p>
      </dgm:t>
    </dgm:pt>
    <dgm:pt modelId="{3F83A883-E5C2-40F2-83A4-F70684F29CB1}" type="parTrans" cxnId="{E4AFC605-D5ED-4818-BAFB-A80540A7BE6A}">
      <dgm:prSet/>
      <dgm:spPr/>
      <dgm:t>
        <a:bodyPr/>
        <a:lstStyle/>
        <a:p>
          <a:endParaRPr lang="es-EC" sz="2000">
            <a:solidFill>
              <a:schemeClr val="tx2"/>
            </a:solidFill>
            <a:latin typeface="Calibri" panose="020F0502020204030204" pitchFamily="34" charset="0"/>
            <a:cs typeface="Calibri" panose="020F0502020204030204" pitchFamily="34" charset="0"/>
          </a:endParaRPr>
        </a:p>
      </dgm:t>
    </dgm:pt>
    <dgm:pt modelId="{E42669D3-E5F7-4F63-8EB6-7324DB26CD70}" type="sibTrans" cxnId="{E4AFC605-D5ED-4818-BAFB-A80540A7BE6A}">
      <dgm:prSet/>
      <dgm:spPr/>
      <dgm:t>
        <a:bodyPr/>
        <a:lstStyle/>
        <a:p>
          <a:endParaRPr lang="es-EC" sz="2000">
            <a:solidFill>
              <a:schemeClr val="tx2"/>
            </a:solidFill>
            <a:latin typeface="Calibri" panose="020F0502020204030204" pitchFamily="34" charset="0"/>
            <a:cs typeface="Calibri" panose="020F0502020204030204" pitchFamily="34" charset="0"/>
          </a:endParaRPr>
        </a:p>
      </dgm:t>
    </dgm:pt>
    <dgm:pt modelId="{F376C233-8694-4244-B7A2-AC6B92621D18}">
      <dgm:prSet phldrT="[Texto]" custT="1"/>
      <dgm:spPr/>
      <dgm:t>
        <a:bodyPr/>
        <a:lstStyle/>
        <a:p>
          <a:pPr algn="l">
            <a:buFont typeface="+mj-lt"/>
            <a:buNone/>
          </a:pPr>
          <a:r>
            <a:rPr lang="es-EC" sz="1600" dirty="0">
              <a:solidFill>
                <a:schemeClr val="tx2"/>
              </a:solidFill>
              <a:latin typeface="Calibri" panose="020F0502020204030204" pitchFamily="34" charset="0"/>
              <a:cs typeface="Calibri" panose="020F0502020204030204" pitchFamily="34" charset="0"/>
            </a:rPr>
            <a:t>El marco legal bajo el que se desenvuelven las cooperativas de ahorro y crédito dentro de la economía popular y solidaria ejerce una supervisión y control efectiva a las entidades financieras ejecutando acciones correctivas orientadas a una mejora continua y logro de sus objetivos que disminuyan la vulnerabilidad al que se han visto expuestas.</a:t>
          </a:r>
          <a:r>
            <a:rPr lang="es-MX" sz="1600" dirty="0">
              <a:solidFill>
                <a:schemeClr val="tx2"/>
              </a:solidFill>
              <a:latin typeface="Calibri" panose="020F0502020204030204" pitchFamily="34" charset="0"/>
              <a:cs typeface="Calibri" panose="020F0502020204030204" pitchFamily="34" charset="0"/>
            </a:rPr>
            <a:t> </a:t>
          </a:r>
          <a:endParaRPr lang="es-ES" sz="1600" dirty="0">
            <a:solidFill>
              <a:schemeClr val="tx2"/>
            </a:solidFill>
            <a:latin typeface="Calibri" panose="020F0502020204030204" pitchFamily="34" charset="0"/>
            <a:cs typeface="Calibri" panose="020F0502020204030204" pitchFamily="34" charset="0"/>
          </a:endParaRPr>
        </a:p>
      </dgm:t>
    </dgm:pt>
    <dgm:pt modelId="{6714F5FE-EF9D-4F3B-9E4F-EB8DA5B2A2E3}" type="sibTrans" cxnId="{8B825AC9-916D-49D1-88B6-B2182DD7CFB0}">
      <dgm:prSet/>
      <dgm:spPr/>
      <dgm:t>
        <a:bodyPr/>
        <a:lstStyle/>
        <a:p>
          <a:endParaRPr lang="es-ES" sz="1600">
            <a:solidFill>
              <a:schemeClr val="tx2"/>
            </a:solidFill>
            <a:latin typeface="Calibri" panose="020F0502020204030204" pitchFamily="34" charset="0"/>
            <a:cs typeface="Calibri" panose="020F0502020204030204" pitchFamily="34" charset="0"/>
          </a:endParaRPr>
        </a:p>
      </dgm:t>
    </dgm:pt>
    <dgm:pt modelId="{BBFA9564-DAAD-4164-9492-7128A1231C40}" type="parTrans" cxnId="{8B825AC9-916D-49D1-88B6-B2182DD7CFB0}">
      <dgm:prSet/>
      <dgm:spPr/>
      <dgm:t>
        <a:bodyPr/>
        <a:lstStyle/>
        <a:p>
          <a:endParaRPr lang="es-ES" sz="1600">
            <a:solidFill>
              <a:schemeClr val="tx2"/>
            </a:solidFill>
            <a:latin typeface="Calibri" panose="020F0502020204030204" pitchFamily="34" charset="0"/>
            <a:cs typeface="Calibri" panose="020F0502020204030204" pitchFamily="34" charset="0"/>
          </a:endParaRPr>
        </a:p>
      </dgm:t>
    </dgm:pt>
    <dgm:pt modelId="{0F848127-9020-42EA-87EA-138CBBC6A338}" type="pres">
      <dgm:prSet presAssocID="{73B53F2A-C492-4273-A4FF-F60D37676778}" presName="Name0" presStyleCnt="0">
        <dgm:presLayoutVars>
          <dgm:dir/>
          <dgm:animLvl val="lvl"/>
          <dgm:resizeHandles val="exact"/>
        </dgm:presLayoutVars>
      </dgm:prSet>
      <dgm:spPr/>
      <dgm:t>
        <a:bodyPr/>
        <a:lstStyle/>
        <a:p>
          <a:endParaRPr lang="es-ES"/>
        </a:p>
      </dgm:t>
    </dgm:pt>
    <dgm:pt modelId="{5DC79F25-7DCC-467E-A12B-3608AAACEB0D}" type="pres">
      <dgm:prSet presAssocID="{48FB65E6-C7C5-432D-ADA4-3FDCB445830C}" presName="boxAndChildren" presStyleCnt="0"/>
      <dgm:spPr/>
    </dgm:pt>
    <dgm:pt modelId="{D99730BF-812E-40D5-8437-6E5113316BFD}" type="pres">
      <dgm:prSet presAssocID="{48FB65E6-C7C5-432D-ADA4-3FDCB445830C}" presName="parentTextBox" presStyleLbl="node1" presStyleIdx="0" presStyleCnt="4"/>
      <dgm:spPr/>
      <dgm:t>
        <a:bodyPr/>
        <a:lstStyle/>
        <a:p>
          <a:endParaRPr lang="es-ES"/>
        </a:p>
      </dgm:t>
    </dgm:pt>
    <dgm:pt modelId="{F142F1DF-849E-4252-8541-B9D4FF8C021F}" type="pres">
      <dgm:prSet presAssocID="{E42669D3-E5F7-4F63-8EB6-7324DB26CD70}" presName="sp" presStyleCnt="0"/>
      <dgm:spPr/>
    </dgm:pt>
    <dgm:pt modelId="{748D03AE-E5C1-4583-B306-65495328FA17}" type="pres">
      <dgm:prSet presAssocID="{AB985395-DA24-4E1E-B222-B1BDA9786668}" presName="arrowAndChildren" presStyleCnt="0"/>
      <dgm:spPr/>
    </dgm:pt>
    <dgm:pt modelId="{4D318C20-3803-495A-B1C8-0B284B646CAC}" type="pres">
      <dgm:prSet presAssocID="{AB985395-DA24-4E1E-B222-B1BDA9786668}" presName="parentTextArrow" presStyleLbl="node1" presStyleIdx="1" presStyleCnt="4" custScaleY="63456"/>
      <dgm:spPr/>
      <dgm:t>
        <a:bodyPr/>
        <a:lstStyle/>
        <a:p>
          <a:endParaRPr lang="es-ES"/>
        </a:p>
      </dgm:t>
    </dgm:pt>
    <dgm:pt modelId="{A58B8461-6F65-49DD-895C-E1669D19E988}" type="pres">
      <dgm:prSet presAssocID="{236E4E9A-4564-4D26-B464-F7F45B095951}" presName="sp" presStyleCnt="0"/>
      <dgm:spPr/>
    </dgm:pt>
    <dgm:pt modelId="{6EA6989E-3F52-431E-98D2-A7241EE39E83}" type="pres">
      <dgm:prSet presAssocID="{DB3C14EF-345C-43B9-BA39-EE371A8FB0AB}" presName="arrowAndChildren" presStyleCnt="0"/>
      <dgm:spPr/>
    </dgm:pt>
    <dgm:pt modelId="{95FE250E-9498-441D-80D7-A8D401C9F03F}" type="pres">
      <dgm:prSet presAssocID="{DB3C14EF-345C-43B9-BA39-EE371A8FB0AB}" presName="parentTextArrow" presStyleLbl="node1" presStyleIdx="2" presStyleCnt="4" custScaleY="117770"/>
      <dgm:spPr/>
      <dgm:t>
        <a:bodyPr/>
        <a:lstStyle/>
        <a:p>
          <a:endParaRPr lang="es-ES"/>
        </a:p>
      </dgm:t>
    </dgm:pt>
    <dgm:pt modelId="{CC021C94-239B-41C4-AD0B-0E3D171C4069}" type="pres">
      <dgm:prSet presAssocID="{6714F5FE-EF9D-4F3B-9E4F-EB8DA5B2A2E3}" presName="sp" presStyleCnt="0"/>
      <dgm:spPr/>
    </dgm:pt>
    <dgm:pt modelId="{79BE82B6-E9EF-45E6-ADE4-DF3CFD61401E}" type="pres">
      <dgm:prSet presAssocID="{F376C233-8694-4244-B7A2-AC6B92621D18}" presName="arrowAndChildren" presStyleCnt="0"/>
      <dgm:spPr/>
    </dgm:pt>
    <dgm:pt modelId="{7AFBDAAA-4DF2-445D-AE26-5D898E99C6BD}" type="pres">
      <dgm:prSet presAssocID="{F376C233-8694-4244-B7A2-AC6B92621D18}" presName="parentTextArrow" presStyleLbl="node1" presStyleIdx="3" presStyleCnt="4"/>
      <dgm:spPr/>
      <dgm:t>
        <a:bodyPr/>
        <a:lstStyle/>
        <a:p>
          <a:endParaRPr lang="es-ES"/>
        </a:p>
      </dgm:t>
    </dgm:pt>
  </dgm:ptLst>
  <dgm:cxnLst>
    <dgm:cxn modelId="{5AEEDA52-B76A-4825-AE56-7567EA617122}" type="presOf" srcId="{DB3C14EF-345C-43B9-BA39-EE371A8FB0AB}" destId="{95FE250E-9498-441D-80D7-A8D401C9F03F}" srcOrd="0" destOrd="0" presId="urn:microsoft.com/office/officeart/2005/8/layout/process4"/>
    <dgm:cxn modelId="{01D4E83E-29F2-40AD-9368-A4A8281BB6FD}" type="presOf" srcId="{48FB65E6-C7C5-432D-ADA4-3FDCB445830C}" destId="{D99730BF-812E-40D5-8437-6E5113316BFD}" srcOrd="0" destOrd="0" presId="urn:microsoft.com/office/officeart/2005/8/layout/process4"/>
    <dgm:cxn modelId="{759084A6-0C86-4585-B51F-D2468F047E17}" srcId="{73B53F2A-C492-4273-A4FF-F60D37676778}" destId="{48FB65E6-C7C5-432D-ADA4-3FDCB445830C}" srcOrd="3" destOrd="0" parTransId="{94CCAEB5-D861-458E-9048-40019EDCBD94}" sibTransId="{EDA17C66-3B5B-4265-82CC-DB9145E5D827}"/>
    <dgm:cxn modelId="{CBB9F4BB-6FA2-4980-900E-BDFA75FCAE4F}" type="presOf" srcId="{73B53F2A-C492-4273-A4FF-F60D37676778}" destId="{0F848127-9020-42EA-87EA-138CBBC6A338}" srcOrd="0" destOrd="0" presId="urn:microsoft.com/office/officeart/2005/8/layout/process4"/>
    <dgm:cxn modelId="{8B825AC9-916D-49D1-88B6-B2182DD7CFB0}" srcId="{73B53F2A-C492-4273-A4FF-F60D37676778}" destId="{F376C233-8694-4244-B7A2-AC6B92621D18}" srcOrd="0" destOrd="0" parTransId="{BBFA9564-DAAD-4164-9492-7128A1231C40}" sibTransId="{6714F5FE-EF9D-4F3B-9E4F-EB8DA5B2A2E3}"/>
    <dgm:cxn modelId="{462204CE-7728-407D-8BF4-D896F61F2BEB}" type="presOf" srcId="{AB985395-DA24-4E1E-B222-B1BDA9786668}" destId="{4D318C20-3803-495A-B1C8-0B284B646CAC}" srcOrd="0" destOrd="0" presId="urn:microsoft.com/office/officeart/2005/8/layout/process4"/>
    <dgm:cxn modelId="{E4AFC605-D5ED-4818-BAFB-A80540A7BE6A}" srcId="{73B53F2A-C492-4273-A4FF-F60D37676778}" destId="{AB985395-DA24-4E1E-B222-B1BDA9786668}" srcOrd="2" destOrd="0" parTransId="{3F83A883-E5C2-40F2-83A4-F70684F29CB1}" sibTransId="{E42669D3-E5F7-4F63-8EB6-7324DB26CD70}"/>
    <dgm:cxn modelId="{86DF0768-98C3-4A07-9E57-3DB45D5318F9}" type="presOf" srcId="{F376C233-8694-4244-B7A2-AC6B92621D18}" destId="{7AFBDAAA-4DF2-445D-AE26-5D898E99C6BD}" srcOrd="0" destOrd="0" presId="urn:microsoft.com/office/officeart/2005/8/layout/process4"/>
    <dgm:cxn modelId="{9AC5227A-DA90-4BC0-8AF8-27A78600358B}" srcId="{73B53F2A-C492-4273-A4FF-F60D37676778}" destId="{DB3C14EF-345C-43B9-BA39-EE371A8FB0AB}" srcOrd="1" destOrd="0" parTransId="{9DCCEEF3-DF55-44D4-9143-BAAA1905DF36}" sibTransId="{236E4E9A-4564-4D26-B464-F7F45B095951}"/>
    <dgm:cxn modelId="{24D52BF4-D81C-4900-B2E3-77411B4F9A1F}" type="presParOf" srcId="{0F848127-9020-42EA-87EA-138CBBC6A338}" destId="{5DC79F25-7DCC-467E-A12B-3608AAACEB0D}" srcOrd="0" destOrd="0" presId="urn:microsoft.com/office/officeart/2005/8/layout/process4"/>
    <dgm:cxn modelId="{9D3E9A71-4A37-4DA8-9AF7-457E6A6D59D4}" type="presParOf" srcId="{5DC79F25-7DCC-467E-A12B-3608AAACEB0D}" destId="{D99730BF-812E-40D5-8437-6E5113316BFD}" srcOrd="0" destOrd="0" presId="urn:microsoft.com/office/officeart/2005/8/layout/process4"/>
    <dgm:cxn modelId="{D4EB0B3C-80B2-4488-8029-CEBD79901802}" type="presParOf" srcId="{0F848127-9020-42EA-87EA-138CBBC6A338}" destId="{F142F1DF-849E-4252-8541-B9D4FF8C021F}" srcOrd="1" destOrd="0" presId="urn:microsoft.com/office/officeart/2005/8/layout/process4"/>
    <dgm:cxn modelId="{8E99FB07-554E-4CFF-8888-8F732094D726}" type="presParOf" srcId="{0F848127-9020-42EA-87EA-138CBBC6A338}" destId="{748D03AE-E5C1-4583-B306-65495328FA17}" srcOrd="2" destOrd="0" presId="urn:microsoft.com/office/officeart/2005/8/layout/process4"/>
    <dgm:cxn modelId="{9A24CC0D-BA80-4DF8-A60C-D95A2E87B668}" type="presParOf" srcId="{748D03AE-E5C1-4583-B306-65495328FA17}" destId="{4D318C20-3803-495A-B1C8-0B284B646CAC}" srcOrd="0" destOrd="0" presId="urn:microsoft.com/office/officeart/2005/8/layout/process4"/>
    <dgm:cxn modelId="{99110777-9B19-407C-A0AF-9D5174B393C6}" type="presParOf" srcId="{0F848127-9020-42EA-87EA-138CBBC6A338}" destId="{A58B8461-6F65-49DD-895C-E1669D19E988}" srcOrd="3" destOrd="0" presId="urn:microsoft.com/office/officeart/2005/8/layout/process4"/>
    <dgm:cxn modelId="{F272D9C3-EB46-4AED-A16B-5D2F524124C9}" type="presParOf" srcId="{0F848127-9020-42EA-87EA-138CBBC6A338}" destId="{6EA6989E-3F52-431E-98D2-A7241EE39E83}" srcOrd="4" destOrd="0" presId="urn:microsoft.com/office/officeart/2005/8/layout/process4"/>
    <dgm:cxn modelId="{6C6674BD-C1AE-4037-857A-CAC9647C3870}" type="presParOf" srcId="{6EA6989E-3F52-431E-98D2-A7241EE39E83}" destId="{95FE250E-9498-441D-80D7-A8D401C9F03F}" srcOrd="0" destOrd="0" presId="urn:microsoft.com/office/officeart/2005/8/layout/process4"/>
    <dgm:cxn modelId="{249A3720-B8A3-4A7F-A286-8B4D28C88114}" type="presParOf" srcId="{0F848127-9020-42EA-87EA-138CBBC6A338}" destId="{CC021C94-239B-41C4-AD0B-0E3D171C4069}" srcOrd="5" destOrd="0" presId="urn:microsoft.com/office/officeart/2005/8/layout/process4"/>
    <dgm:cxn modelId="{543E6A94-8974-494A-BF6E-40287314B2BC}" type="presParOf" srcId="{0F848127-9020-42EA-87EA-138CBBC6A338}" destId="{79BE82B6-E9EF-45E6-ADE4-DF3CFD61401E}" srcOrd="6" destOrd="0" presId="urn:microsoft.com/office/officeart/2005/8/layout/process4"/>
    <dgm:cxn modelId="{8300FA6A-E012-49B1-99D8-E2A6B6A97E8B}" type="presParOf" srcId="{79BE82B6-E9EF-45E6-ADE4-DF3CFD61401E}" destId="{7AFBDAAA-4DF2-445D-AE26-5D898E99C6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3B53F2A-C492-4273-A4FF-F60D37676778}"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s-ES"/>
        </a:p>
      </dgm:t>
    </dgm:pt>
    <dgm:pt modelId="{F376C233-8694-4244-B7A2-AC6B92621D18}">
      <dgm:prSet phldrT="[Texto]" custT="1"/>
      <dgm:spPr/>
      <dgm:t>
        <a:bodyPr/>
        <a:lstStyle/>
        <a:p>
          <a:pPr algn="l"/>
          <a:r>
            <a:rPr lang="es-EC" sz="1500" dirty="0">
              <a:solidFill>
                <a:schemeClr val="tx2"/>
              </a:solidFill>
              <a:latin typeface="Calibri" panose="020F0502020204030204" pitchFamily="34" charset="0"/>
              <a:cs typeface="Calibri" panose="020F0502020204030204" pitchFamily="34" charset="0"/>
            </a:rPr>
            <a:t>El rendimiento de inversiones financieras, rentabilidad sobre capital, costo provisiones para créditos incobrables, superan la meta establecida en el sistema PERLAS; mientras que, los indicadores de rendimiento de inversiones líquidas, costos financieros sobre aportaciones de socios, costos financieros sobre depósitos de ahorro, costos financieros de crédito externo, margen bruto, rentabilidad sobre activos, registran resultados variables por lo que no cumplen con la meta que determina el WOCCU en este sistema de monitoreo PERLAS.</a:t>
          </a:r>
          <a:endParaRPr lang="es-ES" sz="1500" dirty="0">
            <a:solidFill>
              <a:schemeClr val="tx2"/>
            </a:solidFill>
            <a:latin typeface="Calibri" panose="020F0502020204030204" pitchFamily="34" charset="0"/>
            <a:cs typeface="Calibri" panose="020F0502020204030204" pitchFamily="34" charset="0"/>
          </a:endParaRPr>
        </a:p>
      </dgm:t>
    </dgm:pt>
    <dgm:pt modelId="{BBFA9564-DAAD-4164-9492-7128A1231C40}" type="parTrans" cxnId="{8B825AC9-916D-49D1-88B6-B2182DD7CFB0}">
      <dgm:prSet/>
      <dgm:spPr/>
      <dgm:t>
        <a:bodyPr/>
        <a:lstStyle/>
        <a:p>
          <a:endParaRPr lang="es-ES" sz="1500">
            <a:solidFill>
              <a:schemeClr val="tx2"/>
            </a:solidFill>
            <a:latin typeface="Calibri" panose="020F0502020204030204" pitchFamily="34" charset="0"/>
            <a:cs typeface="Calibri" panose="020F0502020204030204" pitchFamily="34" charset="0"/>
          </a:endParaRPr>
        </a:p>
      </dgm:t>
    </dgm:pt>
    <dgm:pt modelId="{6714F5FE-EF9D-4F3B-9E4F-EB8DA5B2A2E3}" type="sibTrans" cxnId="{8B825AC9-916D-49D1-88B6-B2182DD7CFB0}">
      <dgm:prSet/>
      <dgm:spPr/>
      <dgm:t>
        <a:bodyPr/>
        <a:lstStyle/>
        <a:p>
          <a:endParaRPr lang="es-ES" sz="1500">
            <a:solidFill>
              <a:schemeClr val="tx2"/>
            </a:solidFill>
            <a:latin typeface="Calibri" panose="020F0502020204030204" pitchFamily="34" charset="0"/>
            <a:cs typeface="Calibri" panose="020F0502020204030204" pitchFamily="34" charset="0"/>
          </a:endParaRPr>
        </a:p>
      </dgm:t>
    </dgm:pt>
    <dgm:pt modelId="{DB3C14EF-345C-43B9-BA39-EE371A8FB0AB}">
      <dgm:prSet phldrT="[Texto]" custT="1"/>
      <dgm:spPr/>
      <dgm:t>
        <a:bodyPr/>
        <a:lstStyle/>
        <a:p>
          <a:pPr algn="l">
            <a:buFont typeface="+mj-lt"/>
            <a:buNone/>
          </a:pPr>
          <a:r>
            <a:rPr lang="es-EC" sz="1500" dirty="0">
              <a:solidFill>
                <a:schemeClr val="tx2"/>
              </a:solidFill>
              <a:latin typeface="Calibri" panose="020F0502020204030204" pitchFamily="34" charset="0"/>
              <a:cs typeface="Calibri" panose="020F0502020204030204" pitchFamily="34" charset="0"/>
            </a:rPr>
            <a:t>El crecimiento del activo ha sido constante durante el periodo 2016-2019, siendo más representativo con una tasa de 32,21% en el año 2019 para la cooperativa Alianza del Valle, caso contrario sucede con el capital institucional donde existen años en los que su crecimiento no aporta al fortalecimiento del patrimonio el cual es proveniente en gran parte de sus utilidades, mientras que, el indicador de crecimiento de inversiones financieras, depósitos de ahorro, aportaciones de socios, crédito externo, número de asociados se observa resultados variables porque existen años en los que cumplen y no con la meta del sistema PERLAS.</a:t>
          </a:r>
          <a:endParaRPr lang="es-ES" sz="1500" dirty="0">
            <a:solidFill>
              <a:schemeClr val="tx2"/>
            </a:solidFill>
            <a:latin typeface="Calibri" panose="020F0502020204030204" pitchFamily="34" charset="0"/>
            <a:cs typeface="Calibri" panose="020F0502020204030204" pitchFamily="34" charset="0"/>
          </a:endParaRPr>
        </a:p>
      </dgm:t>
    </dgm:pt>
    <dgm:pt modelId="{9DCCEEF3-DF55-44D4-9143-BAAA1905DF36}" type="parTrans" cxnId="{9AC5227A-DA90-4BC0-8AF8-27A78600358B}">
      <dgm:prSet/>
      <dgm:spPr/>
      <dgm:t>
        <a:bodyPr/>
        <a:lstStyle/>
        <a:p>
          <a:endParaRPr lang="es-ES" sz="1500">
            <a:solidFill>
              <a:schemeClr val="tx2"/>
            </a:solidFill>
            <a:latin typeface="Calibri" panose="020F0502020204030204" pitchFamily="34" charset="0"/>
            <a:cs typeface="Calibri" panose="020F0502020204030204" pitchFamily="34" charset="0"/>
          </a:endParaRPr>
        </a:p>
      </dgm:t>
    </dgm:pt>
    <dgm:pt modelId="{236E4E9A-4564-4D26-B464-F7F45B095951}" type="sibTrans" cxnId="{9AC5227A-DA90-4BC0-8AF8-27A78600358B}">
      <dgm:prSet/>
      <dgm:spPr/>
      <dgm:t>
        <a:bodyPr/>
        <a:lstStyle/>
        <a:p>
          <a:endParaRPr lang="es-ES" sz="1500">
            <a:solidFill>
              <a:schemeClr val="tx2"/>
            </a:solidFill>
            <a:latin typeface="Calibri" panose="020F0502020204030204" pitchFamily="34" charset="0"/>
            <a:cs typeface="Calibri" panose="020F0502020204030204" pitchFamily="34" charset="0"/>
          </a:endParaRPr>
        </a:p>
      </dgm:t>
    </dgm:pt>
    <dgm:pt modelId="{C3C086D7-F9EA-4944-B4DB-5A6E28085F1C}">
      <dgm:prSet phldrT="[Texto]" custT="1"/>
      <dgm:spPr/>
      <dgm:t>
        <a:bodyPr/>
        <a:lstStyle/>
        <a:p>
          <a:pPr algn="l"/>
          <a:r>
            <a:rPr lang="es-EC" sz="1500" dirty="0">
              <a:solidFill>
                <a:schemeClr val="tx2"/>
              </a:solidFill>
              <a:latin typeface="Calibri" panose="020F0502020204030204" pitchFamily="34" charset="0"/>
              <a:cs typeface="Calibri" panose="020F0502020204030204" pitchFamily="34" charset="0"/>
            </a:rPr>
            <a:t>El rendimiento de créditos es superior a la norma establecida por el sistema PERLAS siendo la cooperativa Alianza del Valle </a:t>
          </a:r>
          <a:r>
            <a:rPr lang="es-EC" sz="1500" dirty="0" err="1">
              <a:solidFill>
                <a:schemeClr val="tx2"/>
              </a:solidFill>
              <a:latin typeface="Calibri" panose="020F0502020204030204" pitchFamily="34" charset="0"/>
              <a:cs typeface="Calibri" panose="020F0502020204030204" pitchFamily="34" charset="0"/>
            </a:rPr>
            <a:t>Ltda</a:t>
          </a:r>
          <a:r>
            <a:rPr lang="es-EC" sz="1500" dirty="0">
              <a:solidFill>
                <a:schemeClr val="tx2"/>
              </a:solidFill>
              <a:latin typeface="Calibri" panose="020F0502020204030204" pitchFamily="34" charset="0"/>
              <a:cs typeface="Calibri" panose="020F0502020204030204" pitchFamily="34" charset="0"/>
            </a:rPr>
            <a:t> y 29 de octubre </a:t>
          </a:r>
          <a:r>
            <a:rPr lang="es-EC" sz="1500" dirty="0" err="1">
              <a:solidFill>
                <a:schemeClr val="tx2"/>
              </a:solidFill>
              <a:latin typeface="Calibri" panose="020F0502020204030204" pitchFamily="34" charset="0"/>
              <a:cs typeface="Calibri" panose="020F0502020204030204" pitchFamily="34" charset="0"/>
            </a:rPr>
            <a:t>Ltda</a:t>
          </a:r>
          <a:r>
            <a:rPr lang="es-EC" sz="1500" dirty="0">
              <a:solidFill>
                <a:schemeClr val="tx2"/>
              </a:solidFill>
              <a:latin typeface="Calibri" panose="020F0502020204030204" pitchFamily="34" charset="0"/>
              <a:cs typeface="Calibri" panose="020F0502020204030204" pitchFamily="34" charset="0"/>
            </a:rPr>
            <a:t> las entidades que mayores rendimientos registran en el año 2019 con 16,54% y 15,07% respectivamente, no obstante, la cooperativa Policía Nacional </a:t>
          </a:r>
          <a:r>
            <a:rPr lang="es-EC" sz="1500" dirty="0" err="1">
              <a:solidFill>
                <a:schemeClr val="tx2"/>
              </a:solidFill>
              <a:latin typeface="Calibri" panose="020F0502020204030204" pitchFamily="34" charset="0"/>
              <a:cs typeface="Calibri" panose="020F0502020204030204" pitchFamily="34" charset="0"/>
            </a:rPr>
            <a:t>Ltda</a:t>
          </a:r>
          <a:r>
            <a:rPr lang="es-EC" sz="1500" dirty="0">
              <a:solidFill>
                <a:schemeClr val="tx2"/>
              </a:solidFill>
              <a:latin typeface="Calibri" panose="020F0502020204030204" pitchFamily="34" charset="0"/>
              <a:cs typeface="Calibri" panose="020F0502020204030204" pitchFamily="34" charset="0"/>
            </a:rPr>
            <a:t> fue la que mayor crédito otorgó con 632 millones aproximadamente, aunque su tasa de rendimiento fue del 14,67% al 2019.</a:t>
          </a:r>
          <a:endParaRPr lang="es-ES" sz="1500" dirty="0">
            <a:solidFill>
              <a:schemeClr val="tx2"/>
            </a:solidFill>
            <a:latin typeface="Calibri" panose="020F0502020204030204" pitchFamily="34" charset="0"/>
            <a:cs typeface="Calibri" panose="020F0502020204030204" pitchFamily="34" charset="0"/>
          </a:endParaRPr>
        </a:p>
      </dgm:t>
    </dgm:pt>
    <dgm:pt modelId="{B5444FAA-EE69-4147-AF0B-8DA913974FFC}" type="parTrans" cxnId="{EFDC896B-D9D3-4811-8739-60D9EEFE6838}">
      <dgm:prSet/>
      <dgm:spPr/>
      <dgm:t>
        <a:bodyPr/>
        <a:lstStyle/>
        <a:p>
          <a:endParaRPr lang="es-EC" sz="1500">
            <a:solidFill>
              <a:schemeClr val="tx2"/>
            </a:solidFill>
            <a:latin typeface="Calibri" panose="020F0502020204030204" pitchFamily="34" charset="0"/>
            <a:cs typeface="Calibri" panose="020F0502020204030204" pitchFamily="34" charset="0"/>
          </a:endParaRPr>
        </a:p>
      </dgm:t>
    </dgm:pt>
    <dgm:pt modelId="{F2CD23B5-37F1-4FA6-BFD6-EBFBEBDCBF5C}" type="sibTrans" cxnId="{EFDC896B-D9D3-4811-8739-60D9EEFE6838}">
      <dgm:prSet/>
      <dgm:spPr/>
      <dgm:t>
        <a:bodyPr/>
        <a:lstStyle/>
        <a:p>
          <a:endParaRPr lang="es-EC" sz="1500">
            <a:solidFill>
              <a:schemeClr val="tx2"/>
            </a:solidFill>
            <a:latin typeface="Calibri" panose="020F0502020204030204" pitchFamily="34" charset="0"/>
            <a:cs typeface="Calibri" panose="020F0502020204030204" pitchFamily="34" charset="0"/>
          </a:endParaRPr>
        </a:p>
      </dgm:t>
    </dgm:pt>
    <dgm:pt modelId="{48023290-97F2-4313-A2F0-7BF2CCDEEB24}">
      <dgm:prSet phldrT="[Texto]" custT="1"/>
      <dgm:spPr/>
      <dgm:t>
        <a:bodyPr/>
        <a:lstStyle/>
        <a:p>
          <a:pPr algn="l"/>
          <a:r>
            <a:rPr lang="es-EC" sz="1500" dirty="0">
              <a:solidFill>
                <a:schemeClr val="tx2"/>
              </a:solidFill>
              <a:latin typeface="Calibri" panose="020F0502020204030204" pitchFamily="34" charset="0"/>
              <a:cs typeface="Calibri" panose="020F0502020204030204" pitchFamily="34" charset="0"/>
            </a:rPr>
            <a:t>La eficiencia operativa en cuanto a captación de recursos es apropiada y está encaminada hacia la independencia financiera y mejora continua de los procesos como el manejo adecuado de los programas de mercadeo.</a:t>
          </a:r>
          <a:endParaRPr lang="es-ES" sz="1500" dirty="0">
            <a:solidFill>
              <a:schemeClr val="tx2"/>
            </a:solidFill>
            <a:latin typeface="Calibri" panose="020F0502020204030204" pitchFamily="34" charset="0"/>
            <a:cs typeface="Calibri" panose="020F0502020204030204" pitchFamily="34" charset="0"/>
          </a:endParaRPr>
        </a:p>
      </dgm:t>
    </dgm:pt>
    <dgm:pt modelId="{BE4727DD-6635-4856-B3C7-2B93F069EC07}" type="parTrans" cxnId="{BAE9ED3F-6A39-4B57-8B0B-AADFCC732A65}">
      <dgm:prSet/>
      <dgm:spPr/>
      <dgm:t>
        <a:bodyPr/>
        <a:lstStyle/>
        <a:p>
          <a:endParaRPr lang="es-EC"/>
        </a:p>
      </dgm:t>
    </dgm:pt>
    <dgm:pt modelId="{91B75E7B-E656-4504-BE4C-FD51B354D83D}" type="sibTrans" cxnId="{BAE9ED3F-6A39-4B57-8B0B-AADFCC732A65}">
      <dgm:prSet/>
      <dgm:spPr/>
      <dgm:t>
        <a:bodyPr/>
        <a:lstStyle/>
        <a:p>
          <a:endParaRPr lang="es-EC"/>
        </a:p>
      </dgm:t>
    </dgm:pt>
    <dgm:pt modelId="{0F848127-9020-42EA-87EA-138CBBC6A338}" type="pres">
      <dgm:prSet presAssocID="{73B53F2A-C492-4273-A4FF-F60D37676778}" presName="Name0" presStyleCnt="0">
        <dgm:presLayoutVars>
          <dgm:dir/>
          <dgm:animLvl val="lvl"/>
          <dgm:resizeHandles val="exact"/>
        </dgm:presLayoutVars>
      </dgm:prSet>
      <dgm:spPr/>
      <dgm:t>
        <a:bodyPr/>
        <a:lstStyle/>
        <a:p>
          <a:endParaRPr lang="es-ES"/>
        </a:p>
      </dgm:t>
    </dgm:pt>
    <dgm:pt modelId="{DD1B6072-E4CC-43D5-AE4E-D94109FAC1A1}" type="pres">
      <dgm:prSet presAssocID="{DB3C14EF-345C-43B9-BA39-EE371A8FB0AB}" presName="boxAndChildren" presStyleCnt="0"/>
      <dgm:spPr/>
    </dgm:pt>
    <dgm:pt modelId="{282ECA4D-5C2F-48BB-B03D-62B9DB214547}" type="pres">
      <dgm:prSet presAssocID="{DB3C14EF-345C-43B9-BA39-EE371A8FB0AB}" presName="parentTextBox" presStyleLbl="node1" presStyleIdx="0" presStyleCnt="4" custScaleY="119807"/>
      <dgm:spPr/>
      <dgm:t>
        <a:bodyPr/>
        <a:lstStyle/>
        <a:p>
          <a:endParaRPr lang="es-ES"/>
        </a:p>
      </dgm:t>
    </dgm:pt>
    <dgm:pt modelId="{CC021C94-239B-41C4-AD0B-0E3D171C4069}" type="pres">
      <dgm:prSet presAssocID="{6714F5FE-EF9D-4F3B-9E4F-EB8DA5B2A2E3}" presName="sp" presStyleCnt="0"/>
      <dgm:spPr/>
    </dgm:pt>
    <dgm:pt modelId="{79BE82B6-E9EF-45E6-ADE4-DF3CFD61401E}" type="pres">
      <dgm:prSet presAssocID="{F376C233-8694-4244-B7A2-AC6B92621D18}" presName="arrowAndChildren" presStyleCnt="0"/>
      <dgm:spPr/>
    </dgm:pt>
    <dgm:pt modelId="{7AFBDAAA-4DF2-445D-AE26-5D898E99C6BD}" type="pres">
      <dgm:prSet presAssocID="{F376C233-8694-4244-B7A2-AC6B92621D18}" presName="parentTextArrow" presStyleLbl="node1" presStyleIdx="1" presStyleCnt="4"/>
      <dgm:spPr/>
      <dgm:t>
        <a:bodyPr/>
        <a:lstStyle/>
        <a:p>
          <a:endParaRPr lang="es-ES"/>
        </a:p>
      </dgm:t>
    </dgm:pt>
    <dgm:pt modelId="{2E7CFB45-D2C7-4D17-93F1-9E2AEA97CBB7}" type="pres">
      <dgm:prSet presAssocID="{F2CD23B5-37F1-4FA6-BFD6-EBFBEBDCBF5C}" presName="sp" presStyleCnt="0"/>
      <dgm:spPr/>
    </dgm:pt>
    <dgm:pt modelId="{F6DD1C5D-D42E-4890-9C6C-287450BE5E28}" type="pres">
      <dgm:prSet presAssocID="{C3C086D7-F9EA-4944-B4DB-5A6E28085F1C}" presName="arrowAndChildren" presStyleCnt="0"/>
      <dgm:spPr/>
    </dgm:pt>
    <dgm:pt modelId="{FFA61050-5AF7-4A7B-B95F-C54AF1CFCB4F}" type="pres">
      <dgm:prSet presAssocID="{C3C086D7-F9EA-4944-B4DB-5A6E28085F1C}" presName="parentTextArrow" presStyleLbl="node1" presStyleIdx="2" presStyleCnt="4" custScaleY="82587"/>
      <dgm:spPr/>
      <dgm:t>
        <a:bodyPr/>
        <a:lstStyle/>
        <a:p>
          <a:endParaRPr lang="es-ES"/>
        </a:p>
      </dgm:t>
    </dgm:pt>
    <dgm:pt modelId="{9C452C6D-3233-4C1D-A575-A86ADEB96358}" type="pres">
      <dgm:prSet presAssocID="{91B75E7B-E656-4504-BE4C-FD51B354D83D}" presName="sp" presStyleCnt="0"/>
      <dgm:spPr/>
    </dgm:pt>
    <dgm:pt modelId="{3250D7CE-4ED8-4A57-8F8A-BD11625A6590}" type="pres">
      <dgm:prSet presAssocID="{48023290-97F2-4313-A2F0-7BF2CCDEEB24}" presName="arrowAndChildren" presStyleCnt="0"/>
      <dgm:spPr/>
    </dgm:pt>
    <dgm:pt modelId="{170B4DA7-F929-41E6-8867-C68F828880A8}" type="pres">
      <dgm:prSet presAssocID="{48023290-97F2-4313-A2F0-7BF2CCDEEB24}" presName="parentTextArrow" presStyleLbl="node1" presStyleIdx="3" presStyleCnt="4" custScaleY="70010"/>
      <dgm:spPr/>
      <dgm:t>
        <a:bodyPr/>
        <a:lstStyle/>
        <a:p>
          <a:endParaRPr lang="es-ES"/>
        </a:p>
      </dgm:t>
    </dgm:pt>
  </dgm:ptLst>
  <dgm:cxnLst>
    <dgm:cxn modelId="{EFDC896B-D9D3-4811-8739-60D9EEFE6838}" srcId="{73B53F2A-C492-4273-A4FF-F60D37676778}" destId="{C3C086D7-F9EA-4944-B4DB-5A6E28085F1C}" srcOrd="1" destOrd="0" parTransId="{B5444FAA-EE69-4147-AF0B-8DA913974FFC}" sibTransId="{F2CD23B5-37F1-4FA6-BFD6-EBFBEBDCBF5C}"/>
    <dgm:cxn modelId="{9F638E06-604F-47BF-8797-3E170620A9C7}" type="presOf" srcId="{DB3C14EF-345C-43B9-BA39-EE371A8FB0AB}" destId="{282ECA4D-5C2F-48BB-B03D-62B9DB214547}" srcOrd="0" destOrd="0" presId="urn:microsoft.com/office/officeart/2005/8/layout/process4"/>
    <dgm:cxn modelId="{2E68766D-C2DF-4A1E-9655-532F24C91E42}" type="presOf" srcId="{C3C086D7-F9EA-4944-B4DB-5A6E28085F1C}" destId="{FFA61050-5AF7-4A7B-B95F-C54AF1CFCB4F}" srcOrd="0" destOrd="0" presId="urn:microsoft.com/office/officeart/2005/8/layout/process4"/>
    <dgm:cxn modelId="{CBB9F4BB-6FA2-4980-900E-BDFA75FCAE4F}" type="presOf" srcId="{73B53F2A-C492-4273-A4FF-F60D37676778}" destId="{0F848127-9020-42EA-87EA-138CBBC6A338}" srcOrd="0" destOrd="0" presId="urn:microsoft.com/office/officeart/2005/8/layout/process4"/>
    <dgm:cxn modelId="{BAE9ED3F-6A39-4B57-8B0B-AADFCC732A65}" srcId="{73B53F2A-C492-4273-A4FF-F60D37676778}" destId="{48023290-97F2-4313-A2F0-7BF2CCDEEB24}" srcOrd="0" destOrd="0" parTransId="{BE4727DD-6635-4856-B3C7-2B93F069EC07}" sibTransId="{91B75E7B-E656-4504-BE4C-FD51B354D83D}"/>
    <dgm:cxn modelId="{8B825AC9-916D-49D1-88B6-B2182DD7CFB0}" srcId="{73B53F2A-C492-4273-A4FF-F60D37676778}" destId="{F376C233-8694-4244-B7A2-AC6B92621D18}" srcOrd="2" destOrd="0" parTransId="{BBFA9564-DAAD-4164-9492-7128A1231C40}" sibTransId="{6714F5FE-EF9D-4F3B-9E4F-EB8DA5B2A2E3}"/>
    <dgm:cxn modelId="{EF0E0969-2A30-4A22-A28F-F0EFDC401F99}" type="presOf" srcId="{48023290-97F2-4313-A2F0-7BF2CCDEEB24}" destId="{170B4DA7-F929-41E6-8867-C68F828880A8}" srcOrd="0" destOrd="0" presId="urn:microsoft.com/office/officeart/2005/8/layout/process4"/>
    <dgm:cxn modelId="{86DF0768-98C3-4A07-9E57-3DB45D5318F9}" type="presOf" srcId="{F376C233-8694-4244-B7A2-AC6B92621D18}" destId="{7AFBDAAA-4DF2-445D-AE26-5D898E99C6BD}" srcOrd="0" destOrd="0" presId="urn:microsoft.com/office/officeart/2005/8/layout/process4"/>
    <dgm:cxn modelId="{9AC5227A-DA90-4BC0-8AF8-27A78600358B}" srcId="{73B53F2A-C492-4273-A4FF-F60D37676778}" destId="{DB3C14EF-345C-43B9-BA39-EE371A8FB0AB}" srcOrd="3" destOrd="0" parTransId="{9DCCEEF3-DF55-44D4-9143-BAAA1905DF36}" sibTransId="{236E4E9A-4564-4D26-B464-F7F45B095951}"/>
    <dgm:cxn modelId="{D6132638-50B8-4F42-92D9-804ABFB6DD5A}" type="presParOf" srcId="{0F848127-9020-42EA-87EA-138CBBC6A338}" destId="{DD1B6072-E4CC-43D5-AE4E-D94109FAC1A1}" srcOrd="0" destOrd="0" presId="urn:microsoft.com/office/officeart/2005/8/layout/process4"/>
    <dgm:cxn modelId="{2D848B7D-A1E9-4B68-BF28-E0C09C499912}" type="presParOf" srcId="{DD1B6072-E4CC-43D5-AE4E-D94109FAC1A1}" destId="{282ECA4D-5C2F-48BB-B03D-62B9DB214547}" srcOrd="0" destOrd="0" presId="urn:microsoft.com/office/officeart/2005/8/layout/process4"/>
    <dgm:cxn modelId="{249A3720-B8A3-4A7F-A286-8B4D28C88114}" type="presParOf" srcId="{0F848127-9020-42EA-87EA-138CBBC6A338}" destId="{CC021C94-239B-41C4-AD0B-0E3D171C4069}" srcOrd="1" destOrd="0" presId="urn:microsoft.com/office/officeart/2005/8/layout/process4"/>
    <dgm:cxn modelId="{543E6A94-8974-494A-BF6E-40287314B2BC}" type="presParOf" srcId="{0F848127-9020-42EA-87EA-138CBBC6A338}" destId="{79BE82B6-E9EF-45E6-ADE4-DF3CFD61401E}" srcOrd="2" destOrd="0" presId="urn:microsoft.com/office/officeart/2005/8/layout/process4"/>
    <dgm:cxn modelId="{8300FA6A-E012-49B1-99D8-E2A6B6A97E8B}" type="presParOf" srcId="{79BE82B6-E9EF-45E6-ADE4-DF3CFD61401E}" destId="{7AFBDAAA-4DF2-445D-AE26-5D898E99C6BD}" srcOrd="0" destOrd="0" presId="urn:microsoft.com/office/officeart/2005/8/layout/process4"/>
    <dgm:cxn modelId="{4ECD056E-5E60-420A-ADB8-C954DDE6A4B7}" type="presParOf" srcId="{0F848127-9020-42EA-87EA-138CBBC6A338}" destId="{2E7CFB45-D2C7-4D17-93F1-9E2AEA97CBB7}" srcOrd="3" destOrd="0" presId="urn:microsoft.com/office/officeart/2005/8/layout/process4"/>
    <dgm:cxn modelId="{FA30ADB2-9809-43F3-9827-F9B1B1429789}" type="presParOf" srcId="{0F848127-9020-42EA-87EA-138CBBC6A338}" destId="{F6DD1C5D-D42E-4890-9C6C-287450BE5E28}" srcOrd="4" destOrd="0" presId="urn:microsoft.com/office/officeart/2005/8/layout/process4"/>
    <dgm:cxn modelId="{AB4906BC-9AD1-4A86-93D5-6D75C57173CA}" type="presParOf" srcId="{F6DD1C5D-D42E-4890-9C6C-287450BE5E28}" destId="{FFA61050-5AF7-4A7B-B95F-C54AF1CFCB4F}" srcOrd="0" destOrd="0" presId="urn:microsoft.com/office/officeart/2005/8/layout/process4"/>
    <dgm:cxn modelId="{65407764-A464-4144-9591-30F1A675EE76}" type="presParOf" srcId="{0F848127-9020-42EA-87EA-138CBBC6A338}" destId="{9C452C6D-3233-4C1D-A575-A86ADEB96358}" srcOrd="5" destOrd="0" presId="urn:microsoft.com/office/officeart/2005/8/layout/process4"/>
    <dgm:cxn modelId="{71BA130B-057B-4863-8715-4F3C94307D83}" type="presParOf" srcId="{0F848127-9020-42EA-87EA-138CBBC6A338}" destId="{3250D7CE-4ED8-4A57-8F8A-BD11625A6590}" srcOrd="6" destOrd="0" presId="urn:microsoft.com/office/officeart/2005/8/layout/process4"/>
    <dgm:cxn modelId="{B0D1BC98-556E-457E-8328-7BB32F211BB0}" type="presParOf" srcId="{3250D7CE-4ED8-4A57-8F8A-BD11625A6590}" destId="{170B4DA7-F929-41E6-8867-C68F828880A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1CD759-884E-48EB-89F8-66C14B8CC4FB}" type="doc">
      <dgm:prSet loTypeId="urn:microsoft.com/office/officeart/2005/8/layout/bProcess3" loCatId="process" qsTypeId="urn:microsoft.com/office/officeart/2005/8/quickstyle/simple3" qsCatId="simple" csTypeId="urn:microsoft.com/office/officeart/2005/8/colors/accent1_1" csCatId="accent1" phldr="1"/>
      <dgm:spPr/>
    </dgm:pt>
    <dgm:pt modelId="{10B0A877-2DF9-4B4E-AC78-D477951FD451}">
      <dgm:prSet phldrT="[Texto]" custT="1"/>
      <dgm:spPr/>
      <dgm:t>
        <a:bodyPr/>
        <a:lstStyle/>
        <a:p>
          <a:pPr algn="l"/>
          <a:r>
            <a:rPr lang="es-MX" sz="1100" b="0" dirty="0">
              <a:solidFill>
                <a:srgbClr val="080808"/>
              </a:solidFill>
              <a:latin typeface="Calibri" panose="020F0502020204030204" pitchFamily="34" charset="0"/>
              <a:cs typeface="Calibri" panose="020F0502020204030204" pitchFamily="34" charset="0"/>
            </a:rPr>
            <a:t>Reseñar el marco teórico para las cooperativas de ahorro y crédito a través de la revisión de fuentes bibliográficas e informes oficiales que nos de la pauta para el establecimiento de lineamientos para fundamentar nuestra investigación.</a:t>
          </a:r>
          <a:endParaRPr lang="es-EC" sz="1100" b="0" dirty="0">
            <a:solidFill>
              <a:srgbClr val="080808"/>
            </a:solidFill>
            <a:latin typeface="Calibri" panose="020F0502020204030204" pitchFamily="34" charset="0"/>
            <a:cs typeface="Calibri" panose="020F0502020204030204" pitchFamily="34" charset="0"/>
          </a:endParaRPr>
        </a:p>
      </dgm:t>
    </dgm:pt>
    <dgm:pt modelId="{8E9057F1-2976-4E6E-BD19-CA4E6E4247F1}" type="parTrans" cxnId="{71E33688-AAE9-4B74-8F5B-13FF19D010C8}">
      <dgm:prSet/>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9999E64E-CF56-401D-8205-B46D9D349465}" type="sibTrans" cxnId="{71E33688-AAE9-4B74-8F5B-13FF19D010C8}">
      <dgm:prSet custT="1"/>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211FF5D4-2B82-4CC6-9FFE-946BC3A209B7}">
      <dgm:prSet phldrT="[Texto]" custT="1"/>
      <dgm:spPr/>
      <dgm:t>
        <a:bodyPr/>
        <a:lstStyle/>
        <a:p>
          <a:pPr algn="l"/>
          <a:r>
            <a:rPr lang="es-ES" sz="1100" b="0" dirty="0" smtClean="0">
              <a:solidFill>
                <a:srgbClr val="080808"/>
              </a:solidFill>
              <a:latin typeface="Calibri" panose="020F0502020204030204" pitchFamily="34" charset="0"/>
              <a:cs typeface="Calibri" panose="020F0502020204030204" pitchFamily="34" charset="0"/>
            </a:rPr>
            <a:t>Aplicar los indicadores establecidos para cada componente del sistema de monitoreo PERLAS, en las cooperativas de ahorro y crédito del segmento 1 cantón Quito, comprobando el cumplimiento de la misión cooperativa, tomando en cuenta la adecuada administración de sus recursos financieros.</a:t>
          </a:r>
          <a:endParaRPr lang="es-EC" sz="1100" b="0" dirty="0">
            <a:solidFill>
              <a:srgbClr val="080808"/>
            </a:solidFill>
            <a:latin typeface="Calibri" panose="020F0502020204030204" pitchFamily="34" charset="0"/>
            <a:cs typeface="Calibri" panose="020F0502020204030204" pitchFamily="34" charset="0"/>
          </a:endParaRPr>
        </a:p>
      </dgm:t>
    </dgm:pt>
    <dgm:pt modelId="{575A7D1D-0D76-4D04-A602-4E771604FAD6}" type="parTrans" cxnId="{4708417E-AA7A-462A-8FB9-8609DD43CD01}">
      <dgm:prSet/>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BCD01710-D7DD-459E-BC6F-36EA0C0CB865}" type="sibTrans" cxnId="{4708417E-AA7A-462A-8FB9-8609DD43CD01}">
      <dgm:prSet custT="1"/>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40E69657-D20A-4CEC-9569-925F8A80F964}">
      <dgm:prSet phldrT="[Texto]" custT="1"/>
      <dgm:spPr/>
      <dgm:t>
        <a:bodyPr/>
        <a:lstStyle/>
        <a:p>
          <a:pPr algn="l"/>
          <a:r>
            <a:rPr lang="es-ES" sz="1100" b="0" dirty="0" smtClean="0">
              <a:solidFill>
                <a:srgbClr val="080808"/>
              </a:solidFill>
              <a:latin typeface="Calibri" panose="020F0502020204030204" pitchFamily="34" charset="0"/>
              <a:cs typeface="Calibri" panose="020F0502020204030204" pitchFamily="34" charset="0"/>
            </a:rPr>
            <a:t>Desarrollar una propuesta basada en la interpretación de los resultados financieros obtenidos a partir del análisis de las fuentes de financiamiento.</a:t>
          </a:r>
          <a:endParaRPr lang="es-EC" sz="1100" b="0" dirty="0">
            <a:solidFill>
              <a:srgbClr val="080808"/>
            </a:solidFill>
            <a:latin typeface="Calibri" panose="020F0502020204030204" pitchFamily="34" charset="0"/>
            <a:cs typeface="Calibri" panose="020F0502020204030204" pitchFamily="34" charset="0"/>
          </a:endParaRPr>
        </a:p>
      </dgm:t>
    </dgm:pt>
    <dgm:pt modelId="{DE3AE39D-0156-4D12-BABA-0A67D2CEFDE1}" type="parTrans" cxnId="{C74AF964-3201-4AB7-958B-F7DFC407EBA2}">
      <dgm:prSet/>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2A8DC4FE-088C-409B-97B1-537F2E43A17D}" type="sibTrans" cxnId="{C74AF964-3201-4AB7-958B-F7DFC407EBA2}">
      <dgm:prSet/>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4BB36D97-54AE-409B-8272-BDEE7112C51A}">
      <dgm:prSet phldrT="[Texto]" custT="1"/>
      <dgm:spPr/>
      <dgm:t>
        <a:bodyPr/>
        <a:lstStyle/>
        <a:p>
          <a:pPr algn="l"/>
          <a:r>
            <a:rPr lang="es-MX" sz="1100" b="0" dirty="0">
              <a:solidFill>
                <a:srgbClr val="080808"/>
              </a:solidFill>
              <a:latin typeface="Calibri" panose="020F0502020204030204" pitchFamily="34" charset="0"/>
              <a:cs typeface="Calibri" panose="020F0502020204030204" pitchFamily="34" charset="0"/>
            </a:rPr>
            <a:t>Analizar la estructura Financiera de las cooperativas de ahorro y crédito del segmento 1 c</a:t>
          </a:r>
          <a:r>
            <a:rPr lang="es-EC" sz="1100" b="0" dirty="0">
              <a:solidFill>
                <a:srgbClr val="080808"/>
              </a:solidFill>
              <a:latin typeface="Calibri" panose="020F0502020204030204" pitchFamily="34" charset="0"/>
              <a:cs typeface="Calibri" panose="020F0502020204030204" pitchFamily="34" charset="0"/>
            </a:rPr>
            <a:t>antón Quito.</a:t>
          </a:r>
        </a:p>
      </dgm:t>
    </dgm:pt>
    <dgm:pt modelId="{4616B8E3-E5E0-4571-9286-C04D344E1A0B}" type="parTrans" cxnId="{0E0A0610-0C80-46A2-A492-1A18D6D47419}">
      <dgm:prSet/>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66FA094A-2524-444E-8560-19D1CB965A20}" type="sibTrans" cxnId="{0E0A0610-0C80-46A2-A492-1A18D6D47419}">
      <dgm:prSet custT="1"/>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107D3BCA-A0BA-4C4F-B0BB-11802F21E3C6}">
      <dgm:prSet phldrT="[Texto]" custT="1"/>
      <dgm:spPr/>
      <dgm:t>
        <a:bodyPr/>
        <a:lstStyle/>
        <a:p>
          <a:pPr algn="l"/>
          <a:r>
            <a:rPr lang="es-MX" sz="1100" b="0" dirty="0">
              <a:solidFill>
                <a:srgbClr val="080808"/>
              </a:solidFill>
              <a:latin typeface="Calibri" panose="020F0502020204030204" pitchFamily="34" charset="0"/>
              <a:cs typeface="Calibri" panose="020F0502020204030204" pitchFamily="34" charset="0"/>
            </a:rPr>
            <a:t>Establecer el marco metodológico con el enfoque, instrumentos de investigación adecuados que permitan obtener información suficiente, competente, relevante y pertinente para alcanzar los objetivos planteados.</a:t>
          </a:r>
          <a:endParaRPr lang="es-EC" sz="1100" b="0" dirty="0">
            <a:solidFill>
              <a:srgbClr val="080808"/>
            </a:solidFill>
            <a:latin typeface="Calibri" panose="020F0502020204030204" pitchFamily="34" charset="0"/>
            <a:cs typeface="Calibri" panose="020F0502020204030204" pitchFamily="34" charset="0"/>
          </a:endParaRPr>
        </a:p>
      </dgm:t>
    </dgm:pt>
    <dgm:pt modelId="{E47FAB53-340C-4F57-AD6C-256857642BC8}" type="sibTrans" cxnId="{C13D2894-0E53-4DD8-BCD4-D0887D50ECDF}">
      <dgm:prSet custT="1"/>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E3064D25-DB8F-4F85-B876-CF915CC1CA41}" type="parTrans" cxnId="{C13D2894-0E53-4DD8-BCD4-D0887D50ECDF}">
      <dgm:prSet/>
      <dgm:spPr/>
      <dgm:t>
        <a:bodyPr/>
        <a:lstStyle/>
        <a:p>
          <a:pPr algn="l"/>
          <a:endParaRPr lang="es-EC" sz="1100" b="0">
            <a:solidFill>
              <a:srgbClr val="080808"/>
            </a:solidFill>
            <a:latin typeface="Calibri" panose="020F0502020204030204" pitchFamily="34" charset="0"/>
            <a:cs typeface="Calibri" panose="020F0502020204030204" pitchFamily="34" charset="0"/>
          </a:endParaRPr>
        </a:p>
      </dgm:t>
    </dgm:pt>
    <dgm:pt modelId="{6BBA3164-2134-4E68-8E4F-E9F38FFDAA20}" type="pres">
      <dgm:prSet presAssocID="{061CD759-884E-48EB-89F8-66C14B8CC4FB}" presName="Name0" presStyleCnt="0">
        <dgm:presLayoutVars>
          <dgm:dir/>
          <dgm:resizeHandles val="exact"/>
        </dgm:presLayoutVars>
      </dgm:prSet>
      <dgm:spPr/>
    </dgm:pt>
    <dgm:pt modelId="{17382305-5E5D-4FF8-8B37-C0D3B7F7627E}" type="pres">
      <dgm:prSet presAssocID="{10B0A877-2DF9-4B4E-AC78-D477951FD451}" presName="node" presStyleLbl="node1" presStyleIdx="0" presStyleCnt="5" custScaleY="102881">
        <dgm:presLayoutVars>
          <dgm:bulletEnabled val="1"/>
        </dgm:presLayoutVars>
      </dgm:prSet>
      <dgm:spPr/>
      <dgm:t>
        <a:bodyPr/>
        <a:lstStyle/>
        <a:p>
          <a:endParaRPr lang="es-ES"/>
        </a:p>
      </dgm:t>
    </dgm:pt>
    <dgm:pt modelId="{413A1FB3-4C3B-4E82-93A7-6BEC3C7ECAC7}" type="pres">
      <dgm:prSet presAssocID="{9999E64E-CF56-401D-8205-B46D9D349465}" presName="sibTrans" presStyleLbl="sibTrans1D1" presStyleIdx="0" presStyleCnt="4"/>
      <dgm:spPr/>
      <dgm:t>
        <a:bodyPr/>
        <a:lstStyle/>
        <a:p>
          <a:endParaRPr lang="es-ES"/>
        </a:p>
      </dgm:t>
    </dgm:pt>
    <dgm:pt modelId="{267A3DCD-4750-447D-BD5E-355E89176208}" type="pres">
      <dgm:prSet presAssocID="{9999E64E-CF56-401D-8205-B46D9D349465}" presName="connectorText" presStyleLbl="sibTrans1D1" presStyleIdx="0" presStyleCnt="4"/>
      <dgm:spPr/>
      <dgm:t>
        <a:bodyPr/>
        <a:lstStyle/>
        <a:p>
          <a:endParaRPr lang="es-ES"/>
        </a:p>
      </dgm:t>
    </dgm:pt>
    <dgm:pt modelId="{39395946-571E-4970-9311-C002B8D72878}" type="pres">
      <dgm:prSet presAssocID="{107D3BCA-A0BA-4C4F-B0BB-11802F21E3C6}" presName="node" presStyleLbl="node1" presStyleIdx="1" presStyleCnt="5">
        <dgm:presLayoutVars>
          <dgm:bulletEnabled val="1"/>
        </dgm:presLayoutVars>
      </dgm:prSet>
      <dgm:spPr/>
      <dgm:t>
        <a:bodyPr/>
        <a:lstStyle/>
        <a:p>
          <a:endParaRPr lang="es-ES"/>
        </a:p>
      </dgm:t>
    </dgm:pt>
    <dgm:pt modelId="{6B34C2AA-2137-4A2B-8C38-7DCEA02E77DA}" type="pres">
      <dgm:prSet presAssocID="{E47FAB53-340C-4F57-AD6C-256857642BC8}" presName="sibTrans" presStyleLbl="sibTrans1D1" presStyleIdx="1" presStyleCnt="4"/>
      <dgm:spPr/>
      <dgm:t>
        <a:bodyPr/>
        <a:lstStyle/>
        <a:p>
          <a:endParaRPr lang="es-ES"/>
        </a:p>
      </dgm:t>
    </dgm:pt>
    <dgm:pt modelId="{82A6F6CA-068F-4B9A-B19D-4858848679FC}" type="pres">
      <dgm:prSet presAssocID="{E47FAB53-340C-4F57-AD6C-256857642BC8}" presName="connectorText" presStyleLbl="sibTrans1D1" presStyleIdx="1" presStyleCnt="4"/>
      <dgm:spPr/>
      <dgm:t>
        <a:bodyPr/>
        <a:lstStyle/>
        <a:p>
          <a:endParaRPr lang="es-ES"/>
        </a:p>
      </dgm:t>
    </dgm:pt>
    <dgm:pt modelId="{1B9AF1AD-CF74-49BD-97DC-CB2C9F60889F}" type="pres">
      <dgm:prSet presAssocID="{211FF5D4-2B82-4CC6-9FFE-946BC3A209B7}" presName="node" presStyleLbl="node1" presStyleIdx="2" presStyleCnt="5" custScaleY="124534">
        <dgm:presLayoutVars>
          <dgm:bulletEnabled val="1"/>
        </dgm:presLayoutVars>
      </dgm:prSet>
      <dgm:spPr/>
      <dgm:t>
        <a:bodyPr/>
        <a:lstStyle/>
        <a:p>
          <a:endParaRPr lang="es-ES"/>
        </a:p>
      </dgm:t>
    </dgm:pt>
    <dgm:pt modelId="{07040DEA-747D-402A-AEBD-D9991C4A97D9}" type="pres">
      <dgm:prSet presAssocID="{BCD01710-D7DD-459E-BC6F-36EA0C0CB865}" presName="sibTrans" presStyleLbl="sibTrans1D1" presStyleIdx="2" presStyleCnt="4"/>
      <dgm:spPr/>
      <dgm:t>
        <a:bodyPr/>
        <a:lstStyle/>
        <a:p>
          <a:endParaRPr lang="es-ES"/>
        </a:p>
      </dgm:t>
    </dgm:pt>
    <dgm:pt modelId="{7D93A37F-D9FB-4E3C-A790-7A804C52FBAC}" type="pres">
      <dgm:prSet presAssocID="{BCD01710-D7DD-459E-BC6F-36EA0C0CB865}" presName="connectorText" presStyleLbl="sibTrans1D1" presStyleIdx="2" presStyleCnt="4"/>
      <dgm:spPr/>
      <dgm:t>
        <a:bodyPr/>
        <a:lstStyle/>
        <a:p>
          <a:endParaRPr lang="es-ES"/>
        </a:p>
      </dgm:t>
    </dgm:pt>
    <dgm:pt modelId="{9DF9F900-A5B4-4E73-8CB6-7C4D9BDA99B8}" type="pres">
      <dgm:prSet presAssocID="{4BB36D97-54AE-409B-8272-BDEE7112C51A}" presName="node" presStyleLbl="node1" presStyleIdx="3" presStyleCnt="5">
        <dgm:presLayoutVars>
          <dgm:bulletEnabled val="1"/>
        </dgm:presLayoutVars>
      </dgm:prSet>
      <dgm:spPr/>
      <dgm:t>
        <a:bodyPr/>
        <a:lstStyle/>
        <a:p>
          <a:endParaRPr lang="es-ES"/>
        </a:p>
      </dgm:t>
    </dgm:pt>
    <dgm:pt modelId="{7548D5B0-D1DA-49D9-BB42-8F57A1E97D0A}" type="pres">
      <dgm:prSet presAssocID="{66FA094A-2524-444E-8560-19D1CB965A20}" presName="sibTrans" presStyleLbl="sibTrans1D1" presStyleIdx="3" presStyleCnt="4"/>
      <dgm:spPr/>
      <dgm:t>
        <a:bodyPr/>
        <a:lstStyle/>
        <a:p>
          <a:endParaRPr lang="es-ES"/>
        </a:p>
      </dgm:t>
    </dgm:pt>
    <dgm:pt modelId="{50D11C27-94DA-4D1B-880E-6F84C9279D98}" type="pres">
      <dgm:prSet presAssocID="{66FA094A-2524-444E-8560-19D1CB965A20}" presName="connectorText" presStyleLbl="sibTrans1D1" presStyleIdx="3" presStyleCnt="4"/>
      <dgm:spPr/>
      <dgm:t>
        <a:bodyPr/>
        <a:lstStyle/>
        <a:p>
          <a:endParaRPr lang="es-ES"/>
        </a:p>
      </dgm:t>
    </dgm:pt>
    <dgm:pt modelId="{00878DC5-424D-4470-9AA4-1FF05899DD98}" type="pres">
      <dgm:prSet presAssocID="{40E69657-D20A-4CEC-9569-925F8A80F964}" presName="node" presStyleLbl="node1" presStyleIdx="4" presStyleCnt="5">
        <dgm:presLayoutVars>
          <dgm:bulletEnabled val="1"/>
        </dgm:presLayoutVars>
      </dgm:prSet>
      <dgm:spPr/>
      <dgm:t>
        <a:bodyPr/>
        <a:lstStyle/>
        <a:p>
          <a:endParaRPr lang="es-ES"/>
        </a:p>
      </dgm:t>
    </dgm:pt>
  </dgm:ptLst>
  <dgm:cxnLst>
    <dgm:cxn modelId="{F26F8A5C-6A1C-4C91-B02C-5C22DB58C5ED}" type="presOf" srcId="{E47FAB53-340C-4F57-AD6C-256857642BC8}" destId="{82A6F6CA-068F-4B9A-B19D-4858848679FC}" srcOrd="1" destOrd="0" presId="urn:microsoft.com/office/officeart/2005/8/layout/bProcess3"/>
    <dgm:cxn modelId="{4E335A0B-52A6-4C93-92D0-BAB1C27EFB21}" type="presOf" srcId="{211FF5D4-2B82-4CC6-9FFE-946BC3A209B7}" destId="{1B9AF1AD-CF74-49BD-97DC-CB2C9F60889F}" srcOrd="0" destOrd="0" presId="urn:microsoft.com/office/officeart/2005/8/layout/bProcess3"/>
    <dgm:cxn modelId="{24A17BF7-2018-438E-91F7-D49B61EFC3AC}" type="presOf" srcId="{107D3BCA-A0BA-4C4F-B0BB-11802F21E3C6}" destId="{39395946-571E-4970-9311-C002B8D72878}" srcOrd="0" destOrd="0" presId="urn:microsoft.com/office/officeart/2005/8/layout/bProcess3"/>
    <dgm:cxn modelId="{1D6B4F69-52AC-4486-B94C-0666612BC185}" type="presOf" srcId="{061CD759-884E-48EB-89F8-66C14B8CC4FB}" destId="{6BBA3164-2134-4E68-8E4F-E9F38FFDAA20}" srcOrd="0" destOrd="0" presId="urn:microsoft.com/office/officeart/2005/8/layout/bProcess3"/>
    <dgm:cxn modelId="{C13D2894-0E53-4DD8-BCD4-D0887D50ECDF}" srcId="{061CD759-884E-48EB-89F8-66C14B8CC4FB}" destId="{107D3BCA-A0BA-4C4F-B0BB-11802F21E3C6}" srcOrd="1" destOrd="0" parTransId="{E3064D25-DB8F-4F85-B876-CF915CC1CA41}" sibTransId="{E47FAB53-340C-4F57-AD6C-256857642BC8}"/>
    <dgm:cxn modelId="{870982F6-1C42-4C26-8E97-988180B8B7D2}" type="presOf" srcId="{10B0A877-2DF9-4B4E-AC78-D477951FD451}" destId="{17382305-5E5D-4FF8-8B37-C0D3B7F7627E}" srcOrd="0" destOrd="0" presId="urn:microsoft.com/office/officeart/2005/8/layout/bProcess3"/>
    <dgm:cxn modelId="{0E0A0610-0C80-46A2-A492-1A18D6D47419}" srcId="{061CD759-884E-48EB-89F8-66C14B8CC4FB}" destId="{4BB36D97-54AE-409B-8272-BDEE7112C51A}" srcOrd="3" destOrd="0" parTransId="{4616B8E3-E5E0-4571-9286-C04D344E1A0B}" sibTransId="{66FA094A-2524-444E-8560-19D1CB965A20}"/>
    <dgm:cxn modelId="{4708417E-AA7A-462A-8FB9-8609DD43CD01}" srcId="{061CD759-884E-48EB-89F8-66C14B8CC4FB}" destId="{211FF5D4-2B82-4CC6-9FFE-946BC3A209B7}" srcOrd="2" destOrd="0" parTransId="{575A7D1D-0D76-4D04-A602-4E771604FAD6}" sibTransId="{BCD01710-D7DD-459E-BC6F-36EA0C0CB865}"/>
    <dgm:cxn modelId="{570FE628-743B-4922-8C03-7E5095539AEB}" type="presOf" srcId="{BCD01710-D7DD-459E-BC6F-36EA0C0CB865}" destId="{7D93A37F-D9FB-4E3C-A790-7A804C52FBAC}" srcOrd="1" destOrd="0" presId="urn:microsoft.com/office/officeart/2005/8/layout/bProcess3"/>
    <dgm:cxn modelId="{1E7BED1C-9B69-428B-98A5-34893E371EA4}" type="presOf" srcId="{66FA094A-2524-444E-8560-19D1CB965A20}" destId="{7548D5B0-D1DA-49D9-BB42-8F57A1E97D0A}" srcOrd="0" destOrd="0" presId="urn:microsoft.com/office/officeart/2005/8/layout/bProcess3"/>
    <dgm:cxn modelId="{57D7B93B-8E24-49DF-A887-AB76B2320E4E}" type="presOf" srcId="{66FA094A-2524-444E-8560-19D1CB965A20}" destId="{50D11C27-94DA-4D1B-880E-6F84C9279D98}" srcOrd="1" destOrd="0" presId="urn:microsoft.com/office/officeart/2005/8/layout/bProcess3"/>
    <dgm:cxn modelId="{C74AF964-3201-4AB7-958B-F7DFC407EBA2}" srcId="{061CD759-884E-48EB-89F8-66C14B8CC4FB}" destId="{40E69657-D20A-4CEC-9569-925F8A80F964}" srcOrd="4" destOrd="0" parTransId="{DE3AE39D-0156-4D12-BABA-0A67D2CEFDE1}" sibTransId="{2A8DC4FE-088C-409B-97B1-537F2E43A17D}"/>
    <dgm:cxn modelId="{06C6A7DA-B194-45AC-9A34-6F75969D58E0}" type="presOf" srcId="{E47FAB53-340C-4F57-AD6C-256857642BC8}" destId="{6B34C2AA-2137-4A2B-8C38-7DCEA02E77DA}" srcOrd="0" destOrd="0" presId="urn:microsoft.com/office/officeart/2005/8/layout/bProcess3"/>
    <dgm:cxn modelId="{71E33688-AAE9-4B74-8F5B-13FF19D010C8}" srcId="{061CD759-884E-48EB-89F8-66C14B8CC4FB}" destId="{10B0A877-2DF9-4B4E-AC78-D477951FD451}" srcOrd="0" destOrd="0" parTransId="{8E9057F1-2976-4E6E-BD19-CA4E6E4247F1}" sibTransId="{9999E64E-CF56-401D-8205-B46D9D349465}"/>
    <dgm:cxn modelId="{922BB4E3-0C6E-428E-A4DD-6EB3E09F7E62}" type="presOf" srcId="{4BB36D97-54AE-409B-8272-BDEE7112C51A}" destId="{9DF9F900-A5B4-4E73-8CB6-7C4D9BDA99B8}" srcOrd="0" destOrd="0" presId="urn:microsoft.com/office/officeart/2005/8/layout/bProcess3"/>
    <dgm:cxn modelId="{4C01516E-2AC4-41BD-AD44-18887C51EF23}" type="presOf" srcId="{40E69657-D20A-4CEC-9569-925F8A80F964}" destId="{00878DC5-424D-4470-9AA4-1FF05899DD98}" srcOrd="0" destOrd="0" presId="urn:microsoft.com/office/officeart/2005/8/layout/bProcess3"/>
    <dgm:cxn modelId="{37D5ABB7-FF8E-4C99-9640-62F8E0E191FB}" type="presOf" srcId="{9999E64E-CF56-401D-8205-B46D9D349465}" destId="{413A1FB3-4C3B-4E82-93A7-6BEC3C7ECAC7}" srcOrd="0" destOrd="0" presId="urn:microsoft.com/office/officeart/2005/8/layout/bProcess3"/>
    <dgm:cxn modelId="{A44D6AB4-520E-42CC-8EFD-D99A5E37A41A}" type="presOf" srcId="{BCD01710-D7DD-459E-BC6F-36EA0C0CB865}" destId="{07040DEA-747D-402A-AEBD-D9991C4A97D9}" srcOrd="0" destOrd="0" presId="urn:microsoft.com/office/officeart/2005/8/layout/bProcess3"/>
    <dgm:cxn modelId="{8F2DF87C-5759-4FA4-A073-9DE86D142316}" type="presOf" srcId="{9999E64E-CF56-401D-8205-B46D9D349465}" destId="{267A3DCD-4750-447D-BD5E-355E89176208}" srcOrd="1" destOrd="0" presId="urn:microsoft.com/office/officeart/2005/8/layout/bProcess3"/>
    <dgm:cxn modelId="{7315A52D-1D00-4941-8739-01F89FB06689}" type="presParOf" srcId="{6BBA3164-2134-4E68-8E4F-E9F38FFDAA20}" destId="{17382305-5E5D-4FF8-8B37-C0D3B7F7627E}" srcOrd="0" destOrd="0" presId="urn:microsoft.com/office/officeart/2005/8/layout/bProcess3"/>
    <dgm:cxn modelId="{A02FCC16-7054-47A7-A21A-A29C8B7EB030}" type="presParOf" srcId="{6BBA3164-2134-4E68-8E4F-E9F38FFDAA20}" destId="{413A1FB3-4C3B-4E82-93A7-6BEC3C7ECAC7}" srcOrd="1" destOrd="0" presId="urn:microsoft.com/office/officeart/2005/8/layout/bProcess3"/>
    <dgm:cxn modelId="{180F0F57-E519-4D47-848E-9EF003A59BE8}" type="presParOf" srcId="{413A1FB3-4C3B-4E82-93A7-6BEC3C7ECAC7}" destId="{267A3DCD-4750-447D-BD5E-355E89176208}" srcOrd="0" destOrd="0" presId="urn:microsoft.com/office/officeart/2005/8/layout/bProcess3"/>
    <dgm:cxn modelId="{E888BE8E-838D-4F45-B322-6E620BB41324}" type="presParOf" srcId="{6BBA3164-2134-4E68-8E4F-E9F38FFDAA20}" destId="{39395946-571E-4970-9311-C002B8D72878}" srcOrd="2" destOrd="0" presId="urn:microsoft.com/office/officeart/2005/8/layout/bProcess3"/>
    <dgm:cxn modelId="{96A97571-D615-4B5C-9EE5-E2E1F59F7667}" type="presParOf" srcId="{6BBA3164-2134-4E68-8E4F-E9F38FFDAA20}" destId="{6B34C2AA-2137-4A2B-8C38-7DCEA02E77DA}" srcOrd="3" destOrd="0" presId="urn:microsoft.com/office/officeart/2005/8/layout/bProcess3"/>
    <dgm:cxn modelId="{66008388-61CF-4C47-85D2-A944951C90FE}" type="presParOf" srcId="{6B34C2AA-2137-4A2B-8C38-7DCEA02E77DA}" destId="{82A6F6CA-068F-4B9A-B19D-4858848679FC}" srcOrd="0" destOrd="0" presId="urn:microsoft.com/office/officeart/2005/8/layout/bProcess3"/>
    <dgm:cxn modelId="{A7C054AC-C96A-41F0-941D-6ED2B8580EAF}" type="presParOf" srcId="{6BBA3164-2134-4E68-8E4F-E9F38FFDAA20}" destId="{1B9AF1AD-CF74-49BD-97DC-CB2C9F60889F}" srcOrd="4" destOrd="0" presId="urn:microsoft.com/office/officeart/2005/8/layout/bProcess3"/>
    <dgm:cxn modelId="{7170B52F-127D-441B-B80F-C629F0C7809C}" type="presParOf" srcId="{6BBA3164-2134-4E68-8E4F-E9F38FFDAA20}" destId="{07040DEA-747D-402A-AEBD-D9991C4A97D9}" srcOrd="5" destOrd="0" presId="urn:microsoft.com/office/officeart/2005/8/layout/bProcess3"/>
    <dgm:cxn modelId="{00D68843-0E7E-4F4C-B881-EE9291E8DD98}" type="presParOf" srcId="{07040DEA-747D-402A-AEBD-D9991C4A97D9}" destId="{7D93A37F-D9FB-4E3C-A790-7A804C52FBAC}" srcOrd="0" destOrd="0" presId="urn:microsoft.com/office/officeart/2005/8/layout/bProcess3"/>
    <dgm:cxn modelId="{8B06ABDD-B690-4138-A5A9-2C8A221CF2C4}" type="presParOf" srcId="{6BBA3164-2134-4E68-8E4F-E9F38FFDAA20}" destId="{9DF9F900-A5B4-4E73-8CB6-7C4D9BDA99B8}" srcOrd="6" destOrd="0" presId="urn:microsoft.com/office/officeart/2005/8/layout/bProcess3"/>
    <dgm:cxn modelId="{FAAD78A0-2A55-4E71-93AE-39CC72888F30}" type="presParOf" srcId="{6BBA3164-2134-4E68-8E4F-E9F38FFDAA20}" destId="{7548D5B0-D1DA-49D9-BB42-8F57A1E97D0A}" srcOrd="7" destOrd="0" presId="urn:microsoft.com/office/officeart/2005/8/layout/bProcess3"/>
    <dgm:cxn modelId="{07D8F1E0-6C52-4586-8FD0-88CB0EC9EF2C}" type="presParOf" srcId="{7548D5B0-D1DA-49D9-BB42-8F57A1E97D0A}" destId="{50D11C27-94DA-4D1B-880E-6F84C9279D98}" srcOrd="0" destOrd="0" presId="urn:microsoft.com/office/officeart/2005/8/layout/bProcess3"/>
    <dgm:cxn modelId="{49C315E6-8BFC-4F2D-9E6F-121B01C422B4}" type="presParOf" srcId="{6BBA3164-2134-4E68-8E4F-E9F38FFDAA20}" destId="{00878DC5-424D-4470-9AA4-1FF05899DD98}" srcOrd="8" destOrd="0" presId="urn:microsoft.com/office/officeart/2005/8/layout/bProcess3"/>
  </dgm:cxnLst>
  <dgm:bg>
    <a:effectLst>
      <a:softEdge rad="63500"/>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3B53F2A-C492-4273-A4FF-F60D37676778}"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s-ES"/>
        </a:p>
      </dgm:t>
    </dgm:pt>
    <dgm:pt modelId="{DB1E47F4-CFB4-43E6-A477-95B051A1F85A}">
      <dgm:prSet custT="1"/>
      <dgm:spPr/>
      <dgm:t>
        <a:bodyPr/>
        <a:lstStyle/>
        <a:p>
          <a:pPr algn="l">
            <a:buFont typeface="+mj-lt"/>
            <a:buNone/>
          </a:pPr>
          <a:r>
            <a:rPr lang="es-EC" sz="1600" dirty="0">
              <a:solidFill>
                <a:schemeClr val="tx2"/>
              </a:solidFill>
              <a:latin typeface="Calibri" panose="020F0502020204030204" pitchFamily="34" charset="0"/>
              <a:cs typeface="Calibri" panose="020F0502020204030204" pitchFamily="34" charset="0"/>
            </a:rPr>
            <a:t>Las cooperativas de ahorro y crédito consideran que dentro de los componentes del sistema de monitoreo PERLAS, el componente de liquidez es el más importante con el 93,33%; mientras que el componente menos importante es señales de crecimiento con el 80%; y el 66,7% miden su crecimiento dentro del ámbito financiero utilizando indicadores financieros, mientras que el 16,67% lo hace tomando en cuenta cifras económicas y objetivos</a:t>
          </a:r>
          <a:endParaRPr lang="es-ES" sz="1600" dirty="0">
            <a:solidFill>
              <a:schemeClr val="tx2"/>
            </a:solidFill>
            <a:latin typeface="Calibri" panose="020F0502020204030204" pitchFamily="34" charset="0"/>
            <a:cs typeface="Calibri" panose="020F0502020204030204" pitchFamily="34" charset="0"/>
          </a:endParaRPr>
        </a:p>
      </dgm:t>
    </dgm:pt>
    <dgm:pt modelId="{79B3BEB3-3577-4925-9966-D9A096E6C734}" type="parTrans" cxnId="{7CC35820-DA01-4A78-951B-25DEEC0850C4}">
      <dgm:prSet/>
      <dgm:spPr/>
      <dgm:t>
        <a:bodyPr/>
        <a:lstStyle/>
        <a:p>
          <a:pPr algn="l"/>
          <a:endParaRPr lang="es-EC" sz="1600">
            <a:solidFill>
              <a:schemeClr val="tx2"/>
            </a:solidFill>
          </a:endParaRPr>
        </a:p>
      </dgm:t>
    </dgm:pt>
    <dgm:pt modelId="{E8AB6F95-CE29-4BEF-9AF7-A7883E6BE95E}" type="sibTrans" cxnId="{7CC35820-DA01-4A78-951B-25DEEC0850C4}">
      <dgm:prSet/>
      <dgm:spPr/>
      <dgm:t>
        <a:bodyPr/>
        <a:lstStyle/>
        <a:p>
          <a:pPr algn="l"/>
          <a:endParaRPr lang="es-EC" sz="1600">
            <a:solidFill>
              <a:schemeClr val="tx2"/>
            </a:solidFill>
          </a:endParaRPr>
        </a:p>
      </dgm:t>
    </dgm:pt>
    <dgm:pt modelId="{5E09BB8A-4C28-4844-B072-5901D4AE0D4C}">
      <dgm:prSet custT="1"/>
      <dgm:spPr/>
      <dgm:t>
        <a:bodyPr/>
        <a:lstStyle/>
        <a:p>
          <a:pPr algn="l">
            <a:buFont typeface="+mj-lt"/>
            <a:buNone/>
          </a:pPr>
          <a:r>
            <a:rPr lang="es-MX" sz="1600" dirty="0">
              <a:solidFill>
                <a:schemeClr val="tx2"/>
              </a:solidFill>
              <a:latin typeface="Calibri" panose="020F0502020204030204" pitchFamily="34" charset="0"/>
              <a:cs typeface="Calibri" panose="020F0502020204030204" pitchFamily="34" charset="0"/>
            </a:rPr>
            <a:t>Las fuentes de financiamiento del activo son principalmente las generadas por las cooperativas de ahorro y crédito mediante depósitos de ahorro y aportes de socios brindando solidez a la estructura financiera, sin embargo, el capital institucional neto en el que se ve inmerso las reservas, resultados del ejercicio, superávit por valuaciones no es suficiente en caso riesgos potenciales y para el financiamiento de activos improductivos. En cambio, no mantienen altos niveles de endeudamiento externo manteniéndose alrededor del 7%, prefiriendo ser más competitivos al establecer tasas activas más accesibles, sin descuidar el costo implícito en los depósitos a plazo fijo.</a:t>
          </a:r>
          <a:endParaRPr lang="es-ES" sz="1600" dirty="0">
            <a:solidFill>
              <a:schemeClr val="tx2"/>
            </a:solidFill>
            <a:latin typeface="Calibri" panose="020F0502020204030204" pitchFamily="34" charset="0"/>
            <a:cs typeface="Calibri" panose="020F0502020204030204" pitchFamily="34" charset="0"/>
          </a:endParaRPr>
        </a:p>
      </dgm:t>
    </dgm:pt>
    <dgm:pt modelId="{F7AC42EB-6914-412F-9B8D-7DF4F2D657CA}" type="parTrans" cxnId="{15618B41-AA98-443F-A54A-3741FC33CF8B}">
      <dgm:prSet/>
      <dgm:spPr/>
      <dgm:t>
        <a:bodyPr/>
        <a:lstStyle/>
        <a:p>
          <a:pPr algn="l"/>
          <a:endParaRPr lang="es-EC" sz="1600">
            <a:solidFill>
              <a:schemeClr val="tx2"/>
            </a:solidFill>
          </a:endParaRPr>
        </a:p>
      </dgm:t>
    </dgm:pt>
    <dgm:pt modelId="{6141EFB4-12F9-4745-8FF4-EE9AFFDD6EC0}" type="sibTrans" cxnId="{15618B41-AA98-443F-A54A-3741FC33CF8B}">
      <dgm:prSet/>
      <dgm:spPr/>
      <dgm:t>
        <a:bodyPr/>
        <a:lstStyle/>
        <a:p>
          <a:pPr algn="l"/>
          <a:endParaRPr lang="es-EC" sz="1600">
            <a:solidFill>
              <a:schemeClr val="tx2"/>
            </a:solidFill>
          </a:endParaRPr>
        </a:p>
      </dgm:t>
    </dgm:pt>
    <dgm:pt modelId="{CD64646F-5572-408E-8E8A-670ED61D3B79}">
      <dgm:prSet custT="1"/>
      <dgm:spPr/>
      <dgm:t>
        <a:bodyPr/>
        <a:lstStyle/>
        <a:p>
          <a:pPr algn="l"/>
          <a:r>
            <a:rPr lang="es-EC" sz="1600" dirty="0">
              <a:solidFill>
                <a:schemeClr val="tx2"/>
              </a:solidFill>
              <a:latin typeface="Calibri" panose="020F0502020204030204" pitchFamily="34" charset="0"/>
              <a:cs typeface="Calibri" panose="020F0502020204030204" pitchFamily="34" charset="0"/>
            </a:rPr>
            <a:t>La propuesta pone en evidencia un modelo eficiente de evaluación financiera que permite determinar eventos de riesgo ante las debilidades encontradas producto de la gestión financiera y gerencial que con el desarrollo de estrategias adecuadas se obtendrá una mejor administración de los riesgos de liquidez, riesgo crediticio y riesgo operativo por parte de los directivos de las entidades financieras.</a:t>
          </a:r>
          <a:endParaRPr lang="es-ES" sz="1600" dirty="0">
            <a:solidFill>
              <a:schemeClr val="tx2"/>
            </a:solidFill>
            <a:latin typeface="Calibri" panose="020F0502020204030204" pitchFamily="34" charset="0"/>
            <a:cs typeface="Calibri" panose="020F0502020204030204" pitchFamily="34" charset="0"/>
          </a:endParaRPr>
        </a:p>
      </dgm:t>
    </dgm:pt>
    <dgm:pt modelId="{E5C4918F-65EE-425E-8633-FF3192058047}" type="parTrans" cxnId="{880F0F73-5888-4C6F-9938-C7073B07CDCF}">
      <dgm:prSet/>
      <dgm:spPr/>
      <dgm:t>
        <a:bodyPr/>
        <a:lstStyle/>
        <a:p>
          <a:endParaRPr lang="es-EC"/>
        </a:p>
      </dgm:t>
    </dgm:pt>
    <dgm:pt modelId="{88073282-C1DE-4CA0-82AC-269BE3341E93}" type="sibTrans" cxnId="{880F0F73-5888-4C6F-9938-C7073B07CDCF}">
      <dgm:prSet/>
      <dgm:spPr/>
      <dgm:t>
        <a:bodyPr/>
        <a:lstStyle/>
        <a:p>
          <a:endParaRPr lang="es-EC"/>
        </a:p>
      </dgm:t>
    </dgm:pt>
    <dgm:pt modelId="{0F848127-9020-42EA-87EA-138CBBC6A338}" type="pres">
      <dgm:prSet presAssocID="{73B53F2A-C492-4273-A4FF-F60D37676778}" presName="Name0" presStyleCnt="0">
        <dgm:presLayoutVars>
          <dgm:dir/>
          <dgm:animLvl val="lvl"/>
          <dgm:resizeHandles val="exact"/>
        </dgm:presLayoutVars>
      </dgm:prSet>
      <dgm:spPr/>
      <dgm:t>
        <a:bodyPr/>
        <a:lstStyle/>
        <a:p>
          <a:endParaRPr lang="es-ES"/>
        </a:p>
      </dgm:t>
    </dgm:pt>
    <dgm:pt modelId="{F5F9B0CE-D98D-4626-BBCB-18FB38FA2D32}" type="pres">
      <dgm:prSet presAssocID="{5E09BB8A-4C28-4844-B072-5901D4AE0D4C}" presName="boxAndChildren" presStyleCnt="0"/>
      <dgm:spPr/>
    </dgm:pt>
    <dgm:pt modelId="{E3DA36A6-E205-49BD-BE9E-672FB3C60FBE}" type="pres">
      <dgm:prSet presAssocID="{5E09BB8A-4C28-4844-B072-5901D4AE0D4C}" presName="parentTextBox" presStyleLbl="node1" presStyleIdx="0" presStyleCnt="3"/>
      <dgm:spPr/>
      <dgm:t>
        <a:bodyPr/>
        <a:lstStyle/>
        <a:p>
          <a:endParaRPr lang="es-ES"/>
        </a:p>
      </dgm:t>
    </dgm:pt>
    <dgm:pt modelId="{669E3748-9248-4E98-A55F-4BC34722D1BB}" type="pres">
      <dgm:prSet presAssocID="{E8AB6F95-CE29-4BEF-9AF7-A7883E6BE95E}" presName="sp" presStyleCnt="0"/>
      <dgm:spPr/>
    </dgm:pt>
    <dgm:pt modelId="{8A145F5D-0901-4ED5-81AA-15DF4FE95A3B}" type="pres">
      <dgm:prSet presAssocID="{DB1E47F4-CFB4-43E6-A477-95B051A1F85A}" presName="arrowAndChildren" presStyleCnt="0"/>
      <dgm:spPr/>
    </dgm:pt>
    <dgm:pt modelId="{F5AD5A32-2D96-4E23-BE15-5D247550E0B0}" type="pres">
      <dgm:prSet presAssocID="{DB1E47F4-CFB4-43E6-A477-95B051A1F85A}" presName="parentTextArrow" presStyleLbl="node1" presStyleIdx="1" presStyleCnt="3" custScaleY="66741"/>
      <dgm:spPr/>
      <dgm:t>
        <a:bodyPr/>
        <a:lstStyle/>
        <a:p>
          <a:endParaRPr lang="es-ES"/>
        </a:p>
      </dgm:t>
    </dgm:pt>
    <dgm:pt modelId="{30A5E550-5DF6-453F-9081-435769006F45}" type="pres">
      <dgm:prSet presAssocID="{88073282-C1DE-4CA0-82AC-269BE3341E93}" presName="sp" presStyleCnt="0"/>
      <dgm:spPr/>
    </dgm:pt>
    <dgm:pt modelId="{91F90CEF-A653-4681-82FC-391B9EFCC726}" type="pres">
      <dgm:prSet presAssocID="{CD64646F-5572-408E-8E8A-670ED61D3B79}" presName="arrowAndChildren" presStyleCnt="0"/>
      <dgm:spPr/>
    </dgm:pt>
    <dgm:pt modelId="{89A538F9-0557-4DB2-9852-B83983E33321}" type="pres">
      <dgm:prSet presAssocID="{CD64646F-5572-408E-8E8A-670ED61D3B79}" presName="parentTextArrow" presStyleLbl="node1" presStyleIdx="2" presStyleCnt="3" custScaleY="74655"/>
      <dgm:spPr/>
      <dgm:t>
        <a:bodyPr/>
        <a:lstStyle/>
        <a:p>
          <a:endParaRPr lang="es-ES"/>
        </a:p>
      </dgm:t>
    </dgm:pt>
  </dgm:ptLst>
  <dgm:cxnLst>
    <dgm:cxn modelId="{880F0F73-5888-4C6F-9938-C7073B07CDCF}" srcId="{73B53F2A-C492-4273-A4FF-F60D37676778}" destId="{CD64646F-5572-408E-8E8A-670ED61D3B79}" srcOrd="0" destOrd="0" parTransId="{E5C4918F-65EE-425E-8633-FF3192058047}" sibTransId="{88073282-C1DE-4CA0-82AC-269BE3341E93}"/>
    <dgm:cxn modelId="{5FC7587E-EC3E-452E-8956-98C948E9E25D}" type="presOf" srcId="{CD64646F-5572-408E-8E8A-670ED61D3B79}" destId="{89A538F9-0557-4DB2-9852-B83983E33321}" srcOrd="0" destOrd="0" presId="urn:microsoft.com/office/officeart/2005/8/layout/process4"/>
    <dgm:cxn modelId="{15618B41-AA98-443F-A54A-3741FC33CF8B}" srcId="{73B53F2A-C492-4273-A4FF-F60D37676778}" destId="{5E09BB8A-4C28-4844-B072-5901D4AE0D4C}" srcOrd="2" destOrd="0" parTransId="{F7AC42EB-6914-412F-9B8D-7DF4F2D657CA}" sibTransId="{6141EFB4-12F9-4745-8FF4-EE9AFFDD6EC0}"/>
    <dgm:cxn modelId="{1BE5E92C-595E-4846-9046-BC6841D47C71}" type="presOf" srcId="{DB1E47F4-CFB4-43E6-A477-95B051A1F85A}" destId="{F5AD5A32-2D96-4E23-BE15-5D247550E0B0}" srcOrd="0" destOrd="0" presId="urn:microsoft.com/office/officeart/2005/8/layout/process4"/>
    <dgm:cxn modelId="{7CC35820-DA01-4A78-951B-25DEEC0850C4}" srcId="{73B53F2A-C492-4273-A4FF-F60D37676778}" destId="{DB1E47F4-CFB4-43E6-A477-95B051A1F85A}" srcOrd="1" destOrd="0" parTransId="{79B3BEB3-3577-4925-9966-D9A096E6C734}" sibTransId="{E8AB6F95-CE29-4BEF-9AF7-A7883E6BE95E}"/>
    <dgm:cxn modelId="{A153223A-6C60-4771-933F-A7E6C61307A9}" type="presOf" srcId="{5E09BB8A-4C28-4844-B072-5901D4AE0D4C}" destId="{E3DA36A6-E205-49BD-BE9E-672FB3C60FBE}" srcOrd="0" destOrd="0" presId="urn:microsoft.com/office/officeart/2005/8/layout/process4"/>
    <dgm:cxn modelId="{CBB9F4BB-6FA2-4980-900E-BDFA75FCAE4F}" type="presOf" srcId="{73B53F2A-C492-4273-A4FF-F60D37676778}" destId="{0F848127-9020-42EA-87EA-138CBBC6A338}" srcOrd="0" destOrd="0" presId="urn:microsoft.com/office/officeart/2005/8/layout/process4"/>
    <dgm:cxn modelId="{F675679E-2937-4884-8BAF-AC6C7A485F53}" type="presParOf" srcId="{0F848127-9020-42EA-87EA-138CBBC6A338}" destId="{F5F9B0CE-D98D-4626-BBCB-18FB38FA2D32}" srcOrd="0" destOrd="0" presId="urn:microsoft.com/office/officeart/2005/8/layout/process4"/>
    <dgm:cxn modelId="{55976E8F-ED7F-47DC-95DC-0E7A2E7D8D1B}" type="presParOf" srcId="{F5F9B0CE-D98D-4626-BBCB-18FB38FA2D32}" destId="{E3DA36A6-E205-49BD-BE9E-672FB3C60FBE}" srcOrd="0" destOrd="0" presId="urn:microsoft.com/office/officeart/2005/8/layout/process4"/>
    <dgm:cxn modelId="{F8C55079-F055-4E2D-8D66-6AEFDA3AE385}" type="presParOf" srcId="{0F848127-9020-42EA-87EA-138CBBC6A338}" destId="{669E3748-9248-4E98-A55F-4BC34722D1BB}" srcOrd="1" destOrd="0" presId="urn:microsoft.com/office/officeart/2005/8/layout/process4"/>
    <dgm:cxn modelId="{0D038586-08F5-45C1-A714-1D05891B24D7}" type="presParOf" srcId="{0F848127-9020-42EA-87EA-138CBBC6A338}" destId="{8A145F5D-0901-4ED5-81AA-15DF4FE95A3B}" srcOrd="2" destOrd="0" presId="urn:microsoft.com/office/officeart/2005/8/layout/process4"/>
    <dgm:cxn modelId="{1E4A71B3-8873-4364-91F6-DF07E133BCFF}" type="presParOf" srcId="{8A145F5D-0901-4ED5-81AA-15DF4FE95A3B}" destId="{F5AD5A32-2D96-4E23-BE15-5D247550E0B0}" srcOrd="0" destOrd="0" presId="urn:microsoft.com/office/officeart/2005/8/layout/process4"/>
    <dgm:cxn modelId="{6C3444DD-25F4-4155-9885-CF2BA882AC09}" type="presParOf" srcId="{0F848127-9020-42EA-87EA-138CBBC6A338}" destId="{30A5E550-5DF6-453F-9081-435769006F45}" srcOrd="3" destOrd="0" presId="urn:microsoft.com/office/officeart/2005/8/layout/process4"/>
    <dgm:cxn modelId="{D88FABDA-1815-46E7-9EF4-B56915C608C7}" type="presParOf" srcId="{0F848127-9020-42EA-87EA-138CBBC6A338}" destId="{91F90CEF-A653-4681-82FC-391B9EFCC726}" srcOrd="4" destOrd="0" presId="urn:microsoft.com/office/officeart/2005/8/layout/process4"/>
    <dgm:cxn modelId="{D7A6D60F-1A72-4DDC-8A20-6F0D85A7111D}" type="presParOf" srcId="{91F90CEF-A653-4681-82FC-391B9EFCC726}" destId="{89A538F9-0557-4DB2-9852-B83983E3332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3B53F2A-C492-4273-A4FF-F60D37676778}" type="doc">
      <dgm:prSet loTypeId="urn:microsoft.com/office/officeart/2005/8/layout/process4" loCatId="list" qsTypeId="urn:microsoft.com/office/officeart/2005/8/quickstyle/simple2" qsCatId="simple" csTypeId="urn:microsoft.com/office/officeart/2005/8/colors/accent2_1" csCatId="accent2" phldr="1"/>
      <dgm:spPr/>
      <dgm:t>
        <a:bodyPr/>
        <a:lstStyle/>
        <a:p>
          <a:endParaRPr lang="es-ES"/>
        </a:p>
      </dgm:t>
    </dgm:pt>
    <dgm:pt modelId="{F376C233-8694-4244-B7A2-AC6B92621D18}">
      <dgm:prSet phldrT="[Texto]" custT="1"/>
      <dgm:spPr/>
      <dgm:t>
        <a:bodyPr/>
        <a:lstStyle/>
        <a:p>
          <a:pPr algn="l">
            <a:buFont typeface="+mj-lt"/>
            <a:buNone/>
          </a:pPr>
          <a:r>
            <a:rPr lang="es-EC" sz="1400" dirty="0">
              <a:solidFill>
                <a:schemeClr val="tx2"/>
              </a:solidFill>
              <a:latin typeface="Calibri" panose="020F0502020204030204" pitchFamily="34" charset="0"/>
              <a:cs typeface="Calibri" panose="020F0502020204030204" pitchFamily="34" charset="0"/>
            </a:rPr>
            <a:t>Utilizar el sistema de monitoreo PERLAS para establecer la vinculación entre el crecimiento de la cooperativa de ahorro y crédito con su activo productivo, depósitos de ahorro, aportes de socios, crédito externo y capital institucional.</a:t>
          </a:r>
          <a:endParaRPr lang="es-ES" sz="1400" b="0" dirty="0">
            <a:solidFill>
              <a:schemeClr val="tx2"/>
            </a:solidFill>
            <a:latin typeface="Calibri" panose="020F0502020204030204" pitchFamily="34" charset="0"/>
            <a:cs typeface="Calibri" panose="020F0502020204030204" pitchFamily="34" charset="0"/>
          </a:endParaRPr>
        </a:p>
      </dgm:t>
    </dgm:pt>
    <dgm:pt modelId="{BBFA9564-DAAD-4164-9492-7128A1231C40}" type="parTrans" cxnId="{8B825AC9-916D-49D1-88B6-B2182DD7CFB0}">
      <dgm:prSet/>
      <dgm:spPr/>
      <dgm:t>
        <a:bodyPr/>
        <a:lstStyle/>
        <a:p>
          <a:endParaRPr lang="es-ES" sz="1400" b="0">
            <a:solidFill>
              <a:schemeClr val="tx2"/>
            </a:solidFill>
            <a:latin typeface="Calibri" panose="020F0502020204030204" pitchFamily="34" charset="0"/>
            <a:cs typeface="Calibri" panose="020F0502020204030204" pitchFamily="34" charset="0"/>
          </a:endParaRPr>
        </a:p>
      </dgm:t>
    </dgm:pt>
    <dgm:pt modelId="{6714F5FE-EF9D-4F3B-9E4F-EB8DA5B2A2E3}" type="sibTrans" cxnId="{8B825AC9-916D-49D1-88B6-B2182DD7CFB0}">
      <dgm:prSet/>
      <dgm:spPr/>
      <dgm:t>
        <a:bodyPr/>
        <a:lstStyle/>
        <a:p>
          <a:endParaRPr lang="es-ES" sz="1400" b="0">
            <a:solidFill>
              <a:schemeClr val="tx2"/>
            </a:solidFill>
            <a:latin typeface="Calibri" panose="020F0502020204030204" pitchFamily="34" charset="0"/>
            <a:cs typeface="Calibri" panose="020F0502020204030204" pitchFamily="34" charset="0"/>
          </a:endParaRPr>
        </a:p>
      </dgm:t>
    </dgm:pt>
    <dgm:pt modelId="{DB3C14EF-345C-43B9-BA39-EE371A8FB0AB}">
      <dgm:prSet phldrT="[Texto]" custT="1"/>
      <dgm:spPr/>
      <dgm:t>
        <a:bodyPr/>
        <a:lstStyle/>
        <a:p>
          <a:pPr algn="l">
            <a:buFont typeface="+mj-lt"/>
            <a:buNone/>
          </a:pPr>
          <a:r>
            <a:rPr lang="es-EC" sz="1400" dirty="0">
              <a:solidFill>
                <a:schemeClr val="tx2"/>
              </a:solidFill>
              <a:latin typeface="Calibri" panose="020F0502020204030204" pitchFamily="34" charset="0"/>
              <a:cs typeface="Calibri" panose="020F0502020204030204" pitchFamily="34" charset="0"/>
            </a:rPr>
            <a:t>Enfatizar la aplicación de la normativa y seguimiento al cumplimiento de dichas disposiciones acompañado de capacitaciones al personal y su evaluación periódica, además de la difusión de la misma</a:t>
          </a:r>
          <a:endParaRPr lang="es-ES" sz="1400" b="0" dirty="0">
            <a:solidFill>
              <a:schemeClr val="tx2"/>
            </a:solidFill>
            <a:latin typeface="Calibri" panose="020F0502020204030204" pitchFamily="34" charset="0"/>
            <a:cs typeface="Calibri" panose="020F0502020204030204" pitchFamily="34" charset="0"/>
          </a:endParaRPr>
        </a:p>
      </dgm:t>
    </dgm:pt>
    <dgm:pt modelId="{9DCCEEF3-DF55-44D4-9143-BAAA1905DF36}" type="parTrans" cxnId="{9AC5227A-DA90-4BC0-8AF8-27A78600358B}">
      <dgm:prSet/>
      <dgm:spPr/>
      <dgm:t>
        <a:bodyPr/>
        <a:lstStyle/>
        <a:p>
          <a:endParaRPr lang="es-ES" sz="1400" b="0">
            <a:solidFill>
              <a:schemeClr val="tx2"/>
            </a:solidFill>
            <a:latin typeface="Calibri" panose="020F0502020204030204" pitchFamily="34" charset="0"/>
            <a:cs typeface="Calibri" panose="020F0502020204030204" pitchFamily="34" charset="0"/>
          </a:endParaRPr>
        </a:p>
      </dgm:t>
    </dgm:pt>
    <dgm:pt modelId="{236E4E9A-4564-4D26-B464-F7F45B095951}" type="sibTrans" cxnId="{9AC5227A-DA90-4BC0-8AF8-27A78600358B}">
      <dgm:prSet/>
      <dgm:spPr/>
      <dgm:t>
        <a:bodyPr/>
        <a:lstStyle/>
        <a:p>
          <a:endParaRPr lang="es-ES" sz="1400" b="0">
            <a:solidFill>
              <a:schemeClr val="tx2"/>
            </a:solidFill>
            <a:latin typeface="Calibri" panose="020F0502020204030204" pitchFamily="34" charset="0"/>
            <a:cs typeface="Calibri" panose="020F0502020204030204" pitchFamily="34" charset="0"/>
          </a:endParaRPr>
        </a:p>
      </dgm:t>
    </dgm:pt>
    <dgm:pt modelId="{48FB65E6-C7C5-432D-ADA4-3FDCB445830C}">
      <dgm:prSet custT="1"/>
      <dgm:spPr/>
      <dgm:t>
        <a:bodyPr/>
        <a:lstStyle/>
        <a:p>
          <a:pPr algn="l">
            <a:buFont typeface="+mj-lt"/>
            <a:buNone/>
          </a:pPr>
          <a:r>
            <a:rPr lang="es-EC" sz="1400" dirty="0">
              <a:solidFill>
                <a:schemeClr val="tx2"/>
              </a:solidFill>
              <a:latin typeface="Calibri" panose="020F0502020204030204" pitchFamily="34" charset="0"/>
              <a:cs typeface="Calibri" panose="020F0502020204030204" pitchFamily="34" charset="0"/>
            </a:rPr>
            <a:t>Se implementen nuevas estrategias que permitan el fortalecimiento de su estructura patrimonial conjuntamente con las demás áreas operativas de las entidades financieras.</a:t>
          </a:r>
          <a:endParaRPr lang="es-ES" sz="1400" b="0" dirty="0">
            <a:solidFill>
              <a:schemeClr val="tx2"/>
            </a:solidFill>
            <a:latin typeface="Calibri" panose="020F0502020204030204" pitchFamily="34" charset="0"/>
            <a:cs typeface="Calibri" panose="020F0502020204030204" pitchFamily="34" charset="0"/>
          </a:endParaRPr>
        </a:p>
      </dgm:t>
    </dgm:pt>
    <dgm:pt modelId="{94CCAEB5-D861-458E-9048-40019EDCBD94}" type="parTrans" cxnId="{759084A6-0C86-4585-B51F-D2468F047E17}">
      <dgm:prSet/>
      <dgm:spPr/>
      <dgm:t>
        <a:bodyPr/>
        <a:lstStyle/>
        <a:p>
          <a:endParaRPr lang="es-ES" sz="1400" b="0">
            <a:solidFill>
              <a:schemeClr val="tx2"/>
            </a:solidFill>
            <a:latin typeface="Calibri" panose="020F0502020204030204" pitchFamily="34" charset="0"/>
            <a:cs typeface="Calibri" panose="020F0502020204030204" pitchFamily="34" charset="0"/>
          </a:endParaRPr>
        </a:p>
      </dgm:t>
    </dgm:pt>
    <dgm:pt modelId="{EDA17C66-3B5B-4265-82CC-DB9145E5D827}" type="sibTrans" cxnId="{759084A6-0C86-4585-B51F-D2468F047E17}">
      <dgm:prSet/>
      <dgm:spPr/>
      <dgm:t>
        <a:bodyPr/>
        <a:lstStyle/>
        <a:p>
          <a:endParaRPr lang="es-ES" sz="1400" b="0">
            <a:solidFill>
              <a:schemeClr val="tx2"/>
            </a:solidFill>
            <a:latin typeface="Calibri" panose="020F0502020204030204" pitchFamily="34" charset="0"/>
            <a:cs typeface="Calibri" panose="020F0502020204030204" pitchFamily="34" charset="0"/>
          </a:endParaRPr>
        </a:p>
      </dgm:t>
    </dgm:pt>
    <dgm:pt modelId="{AB985395-DA24-4E1E-B222-B1BDA9786668}">
      <dgm:prSet phldrT="[Texto]" custT="1"/>
      <dgm:spPr/>
      <dgm:t>
        <a:bodyPr/>
        <a:lstStyle/>
        <a:p>
          <a:pPr algn="l"/>
          <a:r>
            <a:rPr lang="es-EC" sz="1400" dirty="0">
              <a:solidFill>
                <a:schemeClr val="tx2"/>
              </a:solidFill>
              <a:latin typeface="Calibri" panose="020F0502020204030204" pitchFamily="34" charset="0"/>
              <a:cs typeface="Calibri" panose="020F0502020204030204" pitchFamily="34" charset="0"/>
            </a:rPr>
            <a:t>Las cooperativas de ahorro y crédito realicen alianzas estratégicas con entidades que apoyen al sector microempresarial como la CAPEIPI (Cámara de la Pequeña y Mediana Industria de Pichincha), </a:t>
          </a:r>
          <a:r>
            <a:rPr lang="es-EC" sz="1400" dirty="0" err="1">
              <a:solidFill>
                <a:schemeClr val="tx2"/>
              </a:solidFill>
              <a:latin typeface="Calibri" panose="020F0502020204030204" pitchFamily="34" charset="0"/>
              <a:cs typeface="Calibri" panose="020F0502020204030204" pitchFamily="34" charset="0"/>
            </a:rPr>
            <a:t>ConQuito</a:t>
          </a:r>
          <a:r>
            <a:rPr lang="es-EC" sz="1400" dirty="0">
              <a:solidFill>
                <a:schemeClr val="tx2"/>
              </a:solidFill>
              <a:latin typeface="Calibri" panose="020F0502020204030204" pitchFamily="34" charset="0"/>
              <a:cs typeface="Calibri" panose="020F0502020204030204" pitchFamily="34" charset="0"/>
            </a:rPr>
            <a:t>, y AEI (Alianza para el Emprendimiento y la Innovación del Ecuador), para que, en coordinación con estas entidades, se permita fortalecer, el desarrollo de nuevos proyectos de emprendimiento mediante el otorgamiento de nuevos créditos fortaleciendo el ahorro y la inversión.</a:t>
          </a:r>
          <a:endParaRPr lang="es-ES" sz="1400" b="0" dirty="0">
            <a:solidFill>
              <a:schemeClr val="tx2"/>
            </a:solidFill>
            <a:latin typeface="Calibri" panose="020F0502020204030204" pitchFamily="34" charset="0"/>
            <a:cs typeface="Calibri" panose="020F0502020204030204" pitchFamily="34" charset="0"/>
          </a:endParaRPr>
        </a:p>
      </dgm:t>
    </dgm:pt>
    <dgm:pt modelId="{3F83A883-E5C2-40F2-83A4-F70684F29CB1}" type="parTrans" cxnId="{E4AFC605-D5ED-4818-BAFB-A80540A7BE6A}">
      <dgm:prSet/>
      <dgm:spPr/>
      <dgm:t>
        <a:bodyPr/>
        <a:lstStyle/>
        <a:p>
          <a:endParaRPr lang="es-EC" b="0">
            <a:solidFill>
              <a:schemeClr val="tx2"/>
            </a:solidFill>
            <a:latin typeface="Calibri" panose="020F0502020204030204" pitchFamily="34" charset="0"/>
            <a:cs typeface="Calibri" panose="020F0502020204030204" pitchFamily="34" charset="0"/>
          </a:endParaRPr>
        </a:p>
      </dgm:t>
    </dgm:pt>
    <dgm:pt modelId="{E42669D3-E5F7-4F63-8EB6-7324DB26CD70}" type="sibTrans" cxnId="{E4AFC605-D5ED-4818-BAFB-A80540A7BE6A}">
      <dgm:prSet/>
      <dgm:spPr/>
      <dgm:t>
        <a:bodyPr/>
        <a:lstStyle/>
        <a:p>
          <a:endParaRPr lang="es-EC" b="0">
            <a:solidFill>
              <a:schemeClr val="tx2"/>
            </a:solidFill>
            <a:latin typeface="Calibri" panose="020F0502020204030204" pitchFamily="34" charset="0"/>
            <a:cs typeface="Calibri" panose="020F0502020204030204" pitchFamily="34" charset="0"/>
          </a:endParaRPr>
        </a:p>
      </dgm:t>
    </dgm:pt>
    <dgm:pt modelId="{C71F406E-4DE0-4005-9B1C-3B12C29D5DD5}">
      <dgm:prSet custT="1"/>
      <dgm:spPr/>
      <dgm:t>
        <a:bodyPr/>
        <a:lstStyle/>
        <a:p>
          <a:pPr algn="l"/>
          <a:r>
            <a:rPr lang="es-EC" sz="1400" dirty="0">
              <a:solidFill>
                <a:schemeClr val="tx2"/>
              </a:solidFill>
              <a:latin typeface="Calibri" panose="020F0502020204030204" pitchFamily="34" charset="0"/>
              <a:cs typeface="Calibri" panose="020F0502020204030204" pitchFamily="34" charset="0"/>
            </a:rPr>
            <a:t>Se sugiere replantearse constantemente las actividades de planificación, ejecución y control de las estrategias para identificar eventos de riesgo, cuyos cambios deberán prever la situación futura dentro de un escenario político, económico, social y tecnológico, pues con ello se permitirían ejecutar acciones oportunas ante crisis eventuales que podrían ocasionar desajustes financieros en las cooperativas de ahorro y crédito.</a:t>
          </a:r>
          <a:endParaRPr lang="es-ES" sz="1400" b="0" dirty="0">
            <a:solidFill>
              <a:schemeClr val="tx2"/>
            </a:solidFill>
            <a:latin typeface="Calibri" panose="020F0502020204030204" pitchFamily="34" charset="0"/>
            <a:cs typeface="Calibri" panose="020F0502020204030204" pitchFamily="34" charset="0"/>
          </a:endParaRPr>
        </a:p>
      </dgm:t>
    </dgm:pt>
    <dgm:pt modelId="{E5F50EF7-E7F3-46BC-B0BB-59FB3B2E1149}" type="parTrans" cxnId="{CC2841AD-DACF-41E5-BA69-13C193290A9C}">
      <dgm:prSet/>
      <dgm:spPr/>
      <dgm:t>
        <a:bodyPr/>
        <a:lstStyle/>
        <a:p>
          <a:endParaRPr lang="es-EC" b="0">
            <a:solidFill>
              <a:schemeClr val="tx2"/>
            </a:solidFill>
            <a:latin typeface="Calibri" panose="020F0502020204030204" pitchFamily="34" charset="0"/>
            <a:cs typeface="Calibri" panose="020F0502020204030204" pitchFamily="34" charset="0"/>
          </a:endParaRPr>
        </a:p>
      </dgm:t>
    </dgm:pt>
    <dgm:pt modelId="{4BE8BB78-9CF9-486D-BC19-6C9B1C428173}" type="sibTrans" cxnId="{CC2841AD-DACF-41E5-BA69-13C193290A9C}">
      <dgm:prSet/>
      <dgm:spPr/>
      <dgm:t>
        <a:bodyPr/>
        <a:lstStyle/>
        <a:p>
          <a:endParaRPr lang="es-EC" b="0">
            <a:solidFill>
              <a:schemeClr val="tx2"/>
            </a:solidFill>
            <a:latin typeface="Calibri" panose="020F0502020204030204" pitchFamily="34" charset="0"/>
            <a:cs typeface="Calibri" panose="020F0502020204030204" pitchFamily="34" charset="0"/>
          </a:endParaRPr>
        </a:p>
      </dgm:t>
    </dgm:pt>
    <dgm:pt modelId="{0F848127-9020-42EA-87EA-138CBBC6A338}" type="pres">
      <dgm:prSet presAssocID="{73B53F2A-C492-4273-A4FF-F60D37676778}" presName="Name0" presStyleCnt="0">
        <dgm:presLayoutVars>
          <dgm:dir/>
          <dgm:animLvl val="lvl"/>
          <dgm:resizeHandles val="exact"/>
        </dgm:presLayoutVars>
      </dgm:prSet>
      <dgm:spPr/>
      <dgm:t>
        <a:bodyPr/>
        <a:lstStyle/>
        <a:p>
          <a:endParaRPr lang="es-ES"/>
        </a:p>
      </dgm:t>
    </dgm:pt>
    <dgm:pt modelId="{F561D843-6363-49A2-82A9-0DD5D41CB5D0}" type="pres">
      <dgm:prSet presAssocID="{C71F406E-4DE0-4005-9B1C-3B12C29D5DD5}" presName="boxAndChildren" presStyleCnt="0"/>
      <dgm:spPr/>
    </dgm:pt>
    <dgm:pt modelId="{4F41AA5D-642E-482A-A5EF-614F41DC34B2}" type="pres">
      <dgm:prSet presAssocID="{C71F406E-4DE0-4005-9B1C-3B12C29D5DD5}" presName="parentTextBox" presStyleLbl="node1" presStyleIdx="0" presStyleCnt="5"/>
      <dgm:spPr/>
      <dgm:t>
        <a:bodyPr/>
        <a:lstStyle/>
        <a:p>
          <a:endParaRPr lang="es-ES"/>
        </a:p>
      </dgm:t>
    </dgm:pt>
    <dgm:pt modelId="{C9B39541-405E-429C-9405-4721202C124C}" type="pres">
      <dgm:prSet presAssocID="{EDA17C66-3B5B-4265-82CC-DB9145E5D827}" presName="sp" presStyleCnt="0"/>
      <dgm:spPr/>
    </dgm:pt>
    <dgm:pt modelId="{D487C44C-40A6-4C73-91C4-0C5C471B9A26}" type="pres">
      <dgm:prSet presAssocID="{48FB65E6-C7C5-432D-ADA4-3FDCB445830C}" presName="arrowAndChildren" presStyleCnt="0"/>
      <dgm:spPr/>
    </dgm:pt>
    <dgm:pt modelId="{1349BF90-3D6A-4CB0-9E6D-B61FFDC4A757}" type="pres">
      <dgm:prSet presAssocID="{48FB65E6-C7C5-432D-ADA4-3FDCB445830C}" presName="parentTextArrow" presStyleLbl="node1" presStyleIdx="1" presStyleCnt="5" custScaleY="66741"/>
      <dgm:spPr/>
      <dgm:t>
        <a:bodyPr/>
        <a:lstStyle/>
        <a:p>
          <a:endParaRPr lang="es-ES"/>
        </a:p>
      </dgm:t>
    </dgm:pt>
    <dgm:pt modelId="{F142F1DF-849E-4252-8541-B9D4FF8C021F}" type="pres">
      <dgm:prSet presAssocID="{E42669D3-E5F7-4F63-8EB6-7324DB26CD70}" presName="sp" presStyleCnt="0"/>
      <dgm:spPr/>
    </dgm:pt>
    <dgm:pt modelId="{748D03AE-E5C1-4583-B306-65495328FA17}" type="pres">
      <dgm:prSet presAssocID="{AB985395-DA24-4E1E-B222-B1BDA9786668}" presName="arrowAndChildren" presStyleCnt="0"/>
      <dgm:spPr/>
    </dgm:pt>
    <dgm:pt modelId="{4D318C20-3803-495A-B1C8-0B284B646CAC}" type="pres">
      <dgm:prSet presAssocID="{AB985395-DA24-4E1E-B222-B1BDA9786668}" presName="parentTextArrow" presStyleLbl="node1" presStyleIdx="2" presStyleCnt="5" custScaleY="108289"/>
      <dgm:spPr/>
      <dgm:t>
        <a:bodyPr/>
        <a:lstStyle/>
        <a:p>
          <a:endParaRPr lang="es-ES"/>
        </a:p>
      </dgm:t>
    </dgm:pt>
    <dgm:pt modelId="{A58B8461-6F65-49DD-895C-E1669D19E988}" type="pres">
      <dgm:prSet presAssocID="{236E4E9A-4564-4D26-B464-F7F45B095951}" presName="sp" presStyleCnt="0"/>
      <dgm:spPr/>
    </dgm:pt>
    <dgm:pt modelId="{6EA6989E-3F52-431E-98D2-A7241EE39E83}" type="pres">
      <dgm:prSet presAssocID="{DB3C14EF-345C-43B9-BA39-EE371A8FB0AB}" presName="arrowAndChildren" presStyleCnt="0"/>
      <dgm:spPr/>
    </dgm:pt>
    <dgm:pt modelId="{95FE250E-9498-441D-80D7-A8D401C9F03F}" type="pres">
      <dgm:prSet presAssocID="{DB3C14EF-345C-43B9-BA39-EE371A8FB0AB}" presName="parentTextArrow" presStyleLbl="node1" presStyleIdx="3" presStyleCnt="5" custScaleY="80266"/>
      <dgm:spPr/>
      <dgm:t>
        <a:bodyPr/>
        <a:lstStyle/>
        <a:p>
          <a:endParaRPr lang="es-ES"/>
        </a:p>
      </dgm:t>
    </dgm:pt>
    <dgm:pt modelId="{CC021C94-239B-41C4-AD0B-0E3D171C4069}" type="pres">
      <dgm:prSet presAssocID="{6714F5FE-EF9D-4F3B-9E4F-EB8DA5B2A2E3}" presName="sp" presStyleCnt="0"/>
      <dgm:spPr/>
    </dgm:pt>
    <dgm:pt modelId="{79BE82B6-E9EF-45E6-ADE4-DF3CFD61401E}" type="pres">
      <dgm:prSet presAssocID="{F376C233-8694-4244-B7A2-AC6B92621D18}" presName="arrowAndChildren" presStyleCnt="0"/>
      <dgm:spPr/>
    </dgm:pt>
    <dgm:pt modelId="{7AFBDAAA-4DF2-445D-AE26-5D898E99C6BD}" type="pres">
      <dgm:prSet presAssocID="{F376C233-8694-4244-B7A2-AC6B92621D18}" presName="parentTextArrow" presStyleLbl="node1" presStyleIdx="4" presStyleCnt="5" custScaleY="74025"/>
      <dgm:spPr/>
      <dgm:t>
        <a:bodyPr/>
        <a:lstStyle/>
        <a:p>
          <a:endParaRPr lang="es-ES"/>
        </a:p>
      </dgm:t>
    </dgm:pt>
  </dgm:ptLst>
  <dgm:cxnLst>
    <dgm:cxn modelId="{5AEEDA52-B76A-4825-AE56-7567EA617122}" type="presOf" srcId="{DB3C14EF-345C-43B9-BA39-EE371A8FB0AB}" destId="{95FE250E-9498-441D-80D7-A8D401C9F03F}" srcOrd="0" destOrd="0" presId="urn:microsoft.com/office/officeart/2005/8/layout/process4"/>
    <dgm:cxn modelId="{BD0EEF0C-4B43-4185-901C-1F3FC1C3B354}" type="presOf" srcId="{C71F406E-4DE0-4005-9B1C-3B12C29D5DD5}" destId="{4F41AA5D-642E-482A-A5EF-614F41DC34B2}" srcOrd="0" destOrd="0" presId="urn:microsoft.com/office/officeart/2005/8/layout/process4"/>
    <dgm:cxn modelId="{759084A6-0C86-4585-B51F-D2468F047E17}" srcId="{73B53F2A-C492-4273-A4FF-F60D37676778}" destId="{48FB65E6-C7C5-432D-ADA4-3FDCB445830C}" srcOrd="3" destOrd="0" parTransId="{94CCAEB5-D861-458E-9048-40019EDCBD94}" sibTransId="{EDA17C66-3B5B-4265-82CC-DB9145E5D827}"/>
    <dgm:cxn modelId="{CBB9F4BB-6FA2-4980-900E-BDFA75FCAE4F}" type="presOf" srcId="{73B53F2A-C492-4273-A4FF-F60D37676778}" destId="{0F848127-9020-42EA-87EA-138CBBC6A338}" srcOrd="0" destOrd="0" presId="urn:microsoft.com/office/officeart/2005/8/layout/process4"/>
    <dgm:cxn modelId="{8B825AC9-916D-49D1-88B6-B2182DD7CFB0}" srcId="{73B53F2A-C492-4273-A4FF-F60D37676778}" destId="{F376C233-8694-4244-B7A2-AC6B92621D18}" srcOrd="0" destOrd="0" parTransId="{BBFA9564-DAAD-4164-9492-7128A1231C40}" sibTransId="{6714F5FE-EF9D-4F3B-9E4F-EB8DA5B2A2E3}"/>
    <dgm:cxn modelId="{462204CE-7728-407D-8BF4-D896F61F2BEB}" type="presOf" srcId="{AB985395-DA24-4E1E-B222-B1BDA9786668}" destId="{4D318C20-3803-495A-B1C8-0B284B646CAC}" srcOrd="0" destOrd="0" presId="urn:microsoft.com/office/officeart/2005/8/layout/process4"/>
    <dgm:cxn modelId="{E4AFC605-D5ED-4818-BAFB-A80540A7BE6A}" srcId="{73B53F2A-C492-4273-A4FF-F60D37676778}" destId="{AB985395-DA24-4E1E-B222-B1BDA9786668}" srcOrd="2" destOrd="0" parTransId="{3F83A883-E5C2-40F2-83A4-F70684F29CB1}" sibTransId="{E42669D3-E5F7-4F63-8EB6-7324DB26CD70}"/>
    <dgm:cxn modelId="{CC2841AD-DACF-41E5-BA69-13C193290A9C}" srcId="{73B53F2A-C492-4273-A4FF-F60D37676778}" destId="{C71F406E-4DE0-4005-9B1C-3B12C29D5DD5}" srcOrd="4" destOrd="0" parTransId="{E5F50EF7-E7F3-46BC-B0BB-59FB3B2E1149}" sibTransId="{4BE8BB78-9CF9-486D-BC19-6C9B1C428173}"/>
    <dgm:cxn modelId="{03EB439B-E4E9-4A3C-A648-4BAF36894110}" type="presOf" srcId="{48FB65E6-C7C5-432D-ADA4-3FDCB445830C}" destId="{1349BF90-3D6A-4CB0-9E6D-B61FFDC4A757}" srcOrd="0" destOrd="0" presId="urn:microsoft.com/office/officeart/2005/8/layout/process4"/>
    <dgm:cxn modelId="{86DF0768-98C3-4A07-9E57-3DB45D5318F9}" type="presOf" srcId="{F376C233-8694-4244-B7A2-AC6B92621D18}" destId="{7AFBDAAA-4DF2-445D-AE26-5D898E99C6BD}" srcOrd="0" destOrd="0" presId="urn:microsoft.com/office/officeart/2005/8/layout/process4"/>
    <dgm:cxn modelId="{9AC5227A-DA90-4BC0-8AF8-27A78600358B}" srcId="{73B53F2A-C492-4273-A4FF-F60D37676778}" destId="{DB3C14EF-345C-43B9-BA39-EE371A8FB0AB}" srcOrd="1" destOrd="0" parTransId="{9DCCEEF3-DF55-44D4-9143-BAAA1905DF36}" sibTransId="{236E4E9A-4564-4D26-B464-F7F45B095951}"/>
    <dgm:cxn modelId="{4F07DA0F-916B-415C-9904-54C3AA60DC24}" type="presParOf" srcId="{0F848127-9020-42EA-87EA-138CBBC6A338}" destId="{F561D843-6363-49A2-82A9-0DD5D41CB5D0}" srcOrd="0" destOrd="0" presId="urn:microsoft.com/office/officeart/2005/8/layout/process4"/>
    <dgm:cxn modelId="{4892EF5A-46FA-4945-BFAD-A6B0FF9CCCF3}" type="presParOf" srcId="{F561D843-6363-49A2-82A9-0DD5D41CB5D0}" destId="{4F41AA5D-642E-482A-A5EF-614F41DC34B2}" srcOrd="0" destOrd="0" presId="urn:microsoft.com/office/officeart/2005/8/layout/process4"/>
    <dgm:cxn modelId="{311AA84C-1A2E-48DB-B283-B47DC7EBA295}" type="presParOf" srcId="{0F848127-9020-42EA-87EA-138CBBC6A338}" destId="{C9B39541-405E-429C-9405-4721202C124C}" srcOrd="1" destOrd="0" presId="urn:microsoft.com/office/officeart/2005/8/layout/process4"/>
    <dgm:cxn modelId="{821DFA9E-C368-441A-AC77-62F1A181410A}" type="presParOf" srcId="{0F848127-9020-42EA-87EA-138CBBC6A338}" destId="{D487C44C-40A6-4C73-91C4-0C5C471B9A26}" srcOrd="2" destOrd="0" presId="urn:microsoft.com/office/officeart/2005/8/layout/process4"/>
    <dgm:cxn modelId="{C46FE558-D5EF-463E-A434-75E8C045C350}" type="presParOf" srcId="{D487C44C-40A6-4C73-91C4-0C5C471B9A26}" destId="{1349BF90-3D6A-4CB0-9E6D-B61FFDC4A757}" srcOrd="0" destOrd="0" presId="urn:microsoft.com/office/officeart/2005/8/layout/process4"/>
    <dgm:cxn modelId="{D4EB0B3C-80B2-4488-8029-CEBD79901802}" type="presParOf" srcId="{0F848127-9020-42EA-87EA-138CBBC6A338}" destId="{F142F1DF-849E-4252-8541-B9D4FF8C021F}" srcOrd="3" destOrd="0" presId="urn:microsoft.com/office/officeart/2005/8/layout/process4"/>
    <dgm:cxn modelId="{8E99FB07-554E-4CFF-8888-8F732094D726}" type="presParOf" srcId="{0F848127-9020-42EA-87EA-138CBBC6A338}" destId="{748D03AE-E5C1-4583-B306-65495328FA17}" srcOrd="4" destOrd="0" presId="urn:microsoft.com/office/officeart/2005/8/layout/process4"/>
    <dgm:cxn modelId="{9A24CC0D-BA80-4DF8-A60C-D95A2E87B668}" type="presParOf" srcId="{748D03AE-E5C1-4583-B306-65495328FA17}" destId="{4D318C20-3803-495A-B1C8-0B284B646CAC}" srcOrd="0" destOrd="0" presId="urn:microsoft.com/office/officeart/2005/8/layout/process4"/>
    <dgm:cxn modelId="{99110777-9B19-407C-A0AF-9D5174B393C6}" type="presParOf" srcId="{0F848127-9020-42EA-87EA-138CBBC6A338}" destId="{A58B8461-6F65-49DD-895C-E1669D19E988}" srcOrd="5" destOrd="0" presId="urn:microsoft.com/office/officeart/2005/8/layout/process4"/>
    <dgm:cxn modelId="{F272D9C3-EB46-4AED-A16B-5D2F524124C9}" type="presParOf" srcId="{0F848127-9020-42EA-87EA-138CBBC6A338}" destId="{6EA6989E-3F52-431E-98D2-A7241EE39E83}" srcOrd="6" destOrd="0" presId="urn:microsoft.com/office/officeart/2005/8/layout/process4"/>
    <dgm:cxn modelId="{6C6674BD-C1AE-4037-857A-CAC9647C3870}" type="presParOf" srcId="{6EA6989E-3F52-431E-98D2-A7241EE39E83}" destId="{95FE250E-9498-441D-80D7-A8D401C9F03F}" srcOrd="0" destOrd="0" presId="urn:microsoft.com/office/officeart/2005/8/layout/process4"/>
    <dgm:cxn modelId="{249A3720-B8A3-4A7F-A286-8B4D28C88114}" type="presParOf" srcId="{0F848127-9020-42EA-87EA-138CBBC6A338}" destId="{CC021C94-239B-41C4-AD0B-0E3D171C4069}" srcOrd="7" destOrd="0" presId="urn:microsoft.com/office/officeart/2005/8/layout/process4"/>
    <dgm:cxn modelId="{543E6A94-8974-494A-BF6E-40287314B2BC}" type="presParOf" srcId="{0F848127-9020-42EA-87EA-138CBBC6A338}" destId="{79BE82B6-E9EF-45E6-ADE4-DF3CFD61401E}" srcOrd="8" destOrd="0" presId="urn:microsoft.com/office/officeart/2005/8/layout/process4"/>
    <dgm:cxn modelId="{8300FA6A-E012-49B1-99D8-E2A6B6A97E8B}" type="presParOf" srcId="{79BE82B6-E9EF-45E6-ADE4-DF3CFD61401E}" destId="{7AFBDAAA-4DF2-445D-AE26-5D898E99C6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B53F2A-C492-4273-A4FF-F60D37676778}" type="doc">
      <dgm:prSet loTypeId="urn:microsoft.com/office/officeart/2005/8/layout/process4" loCatId="list" qsTypeId="urn:microsoft.com/office/officeart/2005/8/quickstyle/simple2" qsCatId="simple" csTypeId="urn:microsoft.com/office/officeart/2005/8/colors/accent2_1" csCatId="accent2" phldr="1"/>
      <dgm:spPr/>
      <dgm:t>
        <a:bodyPr/>
        <a:lstStyle/>
        <a:p>
          <a:endParaRPr lang="es-ES"/>
        </a:p>
      </dgm:t>
    </dgm:pt>
    <dgm:pt modelId="{F376C233-8694-4244-B7A2-AC6B92621D18}">
      <dgm:prSet phldrT="[Texto]" custT="1"/>
      <dgm:spPr/>
      <dgm:t>
        <a:bodyPr/>
        <a:lstStyle/>
        <a:p>
          <a:pPr algn="l">
            <a:buFont typeface="+mj-lt"/>
            <a:buNone/>
          </a:pPr>
          <a:r>
            <a:rPr lang="es-EC" sz="1400" dirty="0">
              <a:solidFill>
                <a:schemeClr val="tx2"/>
              </a:solidFill>
              <a:latin typeface="Calibri" panose="020F0502020204030204" pitchFamily="34" charset="0"/>
              <a:cs typeface="Calibri" panose="020F0502020204030204" pitchFamily="34" charset="0"/>
            </a:rPr>
            <a:t>La Superintendencia de Economía Popular y Solidaria genere instrumentos suficientes para evaluar el desarrollo institucional en las cooperativas de ahorro y crédito. </a:t>
          </a:r>
          <a:endParaRPr lang="es-ES" sz="1400" b="0" dirty="0">
            <a:solidFill>
              <a:schemeClr val="tx2"/>
            </a:solidFill>
            <a:latin typeface="Calibri" panose="020F0502020204030204" pitchFamily="34" charset="0"/>
            <a:cs typeface="Calibri" panose="020F0502020204030204" pitchFamily="34" charset="0"/>
          </a:endParaRPr>
        </a:p>
      </dgm:t>
    </dgm:pt>
    <dgm:pt modelId="{BBFA9564-DAAD-4164-9492-7128A1231C40}" type="parTrans" cxnId="{8B825AC9-916D-49D1-88B6-B2182DD7CFB0}">
      <dgm:prSet/>
      <dgm:spPr/>
      <dgm:t>
        <a:bodyPr/>
        <a:lstStyle/>
        <a:p>
          <a:endParaRPr lang="es-ES" sz="1400" b="0">
            <a:solidFill>
              <a:schemeClr val="tx2"/>
            </a:solidFill>
            <a:latin typeface="Calibri" panose="020F0502020204030204" pitchFamily="34" charset="0"/>
            <a:cs typeface="Calibri" panose="020F0502020204030204" pitchFamily="34" charset="0"/>
          </a:endParaRPr>
        </a:p>
      </dgm:t>
    </dgm:pt>
    <dgm:pt modelId="{6714F5FE-EF9D-4F3B-9E4F-EB8DA5B2A2E3}" type="sibTrans" cxnId="{8B825AC9-916D-49D1-88B6-B2182DD7CFB0}">
      <dgm:prSet/>
      <dgm:spPr/>
      <dgm:t>
        <a:bodyPr/>
        <a:lstStyle/>
        <a:p>
          <a:endParaRPr lang="es-ES" sz="1400" b="0">
            <a:solidFill>
              <a:schemeClr val="tx2"/>
            </a:solidFill>
            <a:latin typeface="Calibri" panose="020F0502020204030204" pitchFamily="34" charset="0"/>
            <a:cs typeface="Calibri" panose="020F0502020204030204" pitchFamily="34" charset="0"/>
          </a:endParaRPr>
        </a:p>
      </dgm:t>
    </dgm:pt>
    <dgm:pt modelId="{087AF459-8984-443F-9C2B-0069F92257BA}">
      <dgm:prSet custT="1"/>
      <dgm:spPr/>
      <dgm:t>
        <a:bodyPr/>
        <a:lstStyle/>
        <a:p>
          <a:pPr algn="l"/>
          <a:r>
            <a:rPr lang="es-EC" sz="1400" dirty="0">
              <a:solidFill>
                <a:schemeClr val="tx2"/>
              </a:solidFill>
              <a:latin typeface="Calibri" panose="020F0502020204030204" pitchFamily="34" charset="0"/>
              <a:cs typeface="Calibri" panose="020F0502020204030204" pitchFamily="34" charset="0"/>
            </a:rPr>
            <a:t>Se realice un análisis minucioso a las políticas de recuperación de activos castigados en las entidades financieras y se actualicen a nuevos procedimientos para obtener una recuperación más eficiente que no genere pérdidas. </a:t>
          </a:r>
          <a:endParaRPr lang="es-ES" sz="1400" b="0" dirty="0">
            <a:solidFill>
              <a:schemeClr val="tx2"/>
            </a:solidFill>
            <a:latin typeface="Calibri" panose="020F0502020204030204" pitchFamily="34" charset="0"/>
            <a:cs typeface="Calibri" panose="020F0502020204030204" pitchFamily="34" charset="0"/>
          </a:endParaRPr>
        </a:p>
      </dgm:t>
    </dgm:pt>
    <dgm:pt modelId="{777A477A-78D3-4520-B440-5277714DECEA}" type="parTrans" cxnId="{0CEE9772-5A73-49EF-87DF-3096437821EB}">
      <dgm:prSet/>
      <dgm:spPr/>
      <dgm:t>
        <a:bodyPr/>
        <a:lstStyle/>
        <a:p>
          <a:endParaRPr lang="es-EC">
            <a:solidFill>
              <a:schemeClr val="tx2"/>
            </a:solidFill>
            <a:latin typeface="Calibri" panose="020F0502020204030204" pitchFamily="34" charset="0"/>
            <a:cs typeface="Calibri" panose="020F0502020204030204" pitchFamily="34" charset="0"/>
          </a:endParaRPr>
        </a:p>
      </dgm:t>
    </dgm:pt>
    <dgm:pt modelId="{72B87DAB-EFB6-4F38-B58A-D6FC92E635C9}" type="sibTrans" cxnId="{0CEE9772-5A73-49EF-87DF-3096437821EB}">
      <dgm:prSet/>
      <dgm:spPr/>
      <dgm:t>
        <a:bodyPr/>
        <a:lstStyle/>
        <a:p>
          <a:endParaRPr lang="es-EC">
            <a:solidFill>
              <a:schemeClr val="tx2"/>
            </a:solidFill>
            <a:latin typeface="Calibri" panose="020F0502020204030204" pitchFamily="34" charset="0"/>
            <a:cs typeface="Calibri" panose="020F0502020204030204" pitchFamily="34" charset="0"/>
          </a:endParaRPr>
        </a:p>
      </dgm:t>
    </dgm:pt>
    <dgm:pt modelId="{28FF596F-FECC-4707-BC34-0E018554D56B}">
      <dgm:prSet custT="1"/>
      <dgm:spPr/>
      <dgm:t>
        <a:bodyPr/>
        <a:lstStyle/>
        <a:p>
          <a:pPr algn="l"/>
          <a:r>
            <a:rPr lang="es-EC" sz="1400">
              <a:solidFill>
                <a:schemeClr val="tx2"/>
              </a:solidFill>
              <a:latin typeface="Calibri" panose="020F0502020204030204" pitchFamily="34" charset="0"/>
              <a:cs typeface="Calibri" panose="020F0502020204030204" pitchFamily="34" charset="0"/>
            </a:rPr>
            <a:t>Se fortalezcan las fuentes de financiamiento actuales para lograr un equilibrio en la estructura de activos, pasivos y patrimonio que posibilite diseñar nuevas alternativas de financiación del activo total que no representen altos costos, ni riesgos para las instituciones financieras. </a:t>
          </a:r>
          <a:endParaRPr lang="es-ES" sz="1400" b="0" dirty="0">
            <a:solidFill>
              <a:schemeClr val="tx2"/>
            </a:solidFill>
            <a:latin typeface="Calibri" panose="020F0502020204030204" pitchFamily="34" charset="0"/>
            <a:cs typeface="Calibri" panose="020F0502020204030204" pitchFamily="34" charset="0"/>
          </a:endParaRPr>
        </a:p>
      </dgm:t>
    </dgm:pt>
    <dgm:pt modelId="{CB26373C-C0CA-4BA5-B5BF-E7F411977AD7}" type="parTrans" cxnId="{1F18ED02-525D-47D2-8067-906A5A504C98}">
      <dgm:prSet/>
      <dgm:spPr/>
      <dgm:t>
        <a:bodyPr/>
        <a:lstStyle/>
        <a:p>
          <a:endParaRPr lang="es-EC">
            <a:solidFill>
              <a:schemeClr val="tx2"/>
            </a:solidFill>
            <a:latin typeface="Calibri" panose="020F0502020204030204" pitchFamily="34" charset="0"/>
            <a:cs typeface="Calibri" panose="020F0502020204030204" pitchFamily="34" charset="0"/>
          </a:endParaRPr>
        </a:p>
      </dgm:t>
    </dgm:pt>
    <dgm:pt modelId="{68D886EA-408F-4C2B-8B78-79D16ABA2D23}" type="sibTrans" cxnId="{1F18ED02-525D-47D2-8067-906A5A504C98}">
      <dgm:prSet/>
      <dgm:spPr/>
      <dgm:t>
        <a:bodyPr/>
        <a:lstStyle/>
        <a:p>
          <a:endParaRPr lang="es-EC">
            <a:solidFill>
              <a:schemeClr val="tx2"/>
            </a:solidFill>
            <a:latin typeface="Calibri" panose="020F0502020204030204" pitchFamily="34" charset="0"/>
            <a:cs typeface="Calibri" panose="020F0502020204030204" pitchFamily="34" charset="0"/>
          </a:endParaRPr>
        </a:p>
      </dgm:t>
    </dgm:pt>
    <dgm:pt modelId="{4E650316-F26B-40AC-9A13-02C9FF164E87}">
      <dgm:prSet custT="1"/>
      <dgm:spPr/>
      <dgm:t>
        <a:bodyPr/>
        <a:lstStyle/>
        <a:p>
          <a:pPr algn="l"/>
          <a:r>
            <a:rPr lang="es-EC" sz="1400">
              <a:solidFill>
                <a:schemeClr val="tx2"/>
              </a:solidFill>
              <a:latin typeface="Calibri" panose="020F0502020204030204" pitchFamily="34" charset="0"/>
              <a:cs typeface="Calibri" panose="020F0502020204030204" pitchFamily="34" charset="0"/>
            </a:rPr>
            <a:t>El porcentaje de activos improductivos se mantenga dentro de los límites establecidos optimizando los procesos de intermediación financiera, evitando gastos innecesarios. </a:t>
          </a:r>
          <a:endParaRPr lang="es-ES" sz="1400" b="0" dirty="0">
            <a:solidFill>
              <a:schemeClr val="tx2"/>
            </a:solidFill>
            <a:latin typeface="Calibri" panose="020F0502020204030204" pitchFamily="34" charset="0"/>
            <a:cs typeface="Calibri" panose="020F0502020204030204" pitchFamily="34" charset="0"/>
          </a:endParaRPr>
        </a:p>
      </dgm:t>
    </dgm:pt>
    <dgm:pt modelId="{D24D1857-8C1B-488F-BECE-E16B2B54E366}" type="parTrans" cxnId="{F9B69A1C-7002-4242-9E44-1E91E6553368}">
      <dgm:prSet/>
      <dgm:spPr/>
      <dgm:t>
        <a:bodyPr/>
        <a:lstStyle/>
        <a:p>
          <a:endParaRPr lang="es-EC">
            <a:solidFill>
              <a:schemeClr val="tx2"/>
            </a:solidFill>
            <a:latin typeface="Calibri" panose="020F0502020204030204" pitchFamily="34" charset="0"/>
            <a:cs typeface="Calibri" panose="020F0502020204030204" pitchFamily="34" charset="0"/>
          </a:endParaRPr>
        </a:p>
      </dgm:t>
    </dgm:pt>
    <dgm:pt modelId="{9F3AE3EB-15DE-4544-84E9-7F446958F003}" type="sibTrans" cxnId="{F9B69A1C-7002-4242-9E44-1E91E6553368}">
      <dgm:prSet/>
      <dgm:spPr/>
      <dgm:t>
        <a:bodyPr/>
        <a:lstStyle/>
        <a:p>
          <a:endParaRPr lang="es-EC">
            <a:solidFill>
              <a:schemeClr val="tx2"/>
            </a:solidFill>
            <a:latin typeface="Calibri" panose="020F0502020204030204" pitchFamily="34" charset="0"/>
            <a:cs typeface="Calibri" panose="020F0502020204030204" pitchFamily="34" charset="0"/>
          </a:endParaRPr>
        </a:p>
      </dgm:t>
    </dgm:pt>
    <dgm:pt modelId="{DF184750-7867-4EB7-9746-355ECD1E4102}">
      <dgm:prSet custT="1"/>
      <dgm:spPr/>
      <dgm:t>
        <a:bodyPr/>
        <a:lstStyle/>
        <a:p>
          <a:pPr algn="l"/>
          <a:r>
            <a:rPr lang="es-EC" sz="1400">
              <a:solidFill>
                <a:schemeClr val="tx2"/>
              </a:solidFill>
              <a:latin typeface="Calibri" panose="020F0502020204030204" pitchFamily="34" charset="0"/>
              <a:cs typeface="Calibri" panose="020F0502020204030204" pitchFamily="34" charset="0"/>
            </a:rPr>
            <a:t>Aprovechar las alternativas de financiación externa que les permita desarrollarse financieramente y expandir su campo de acción, más aún en los casos en que la captación de recursos sea débil y no puedan cumplir con la colocación de créditos existiendo una iliquidez, cubriendo las necesidades de las entidades financieras bajo condiciones favorables.</a:t>
          </a:r>
          <a:endParaRPr lang="es-ES" sz="1400" b="0" dirty="0">
            <a:solidFill>
              <a:schemeClr val="tx2"/>
            </a:solidFill>
            <a:latin typeface="Calibri" panose="020F0502020204030204" pitchFamily="34" charset="0"/>
            <a:cs typeface="Calibri" panose="020F0502020204030204" pitchFamily="34" charset="0"/>
          </a:endParaRPr>
        </a:p>
      </dgm:t>
    </dgm:pt>
    <dgm:pt modelId="{624EE299-6D4F-48ED-A5A4-8D54EB72CFC0}" type="parTrans" cxnId="{2A1936EF-5DBE-4784-B151-4D7DE200C0A6}">
      <dgm:prSet/>
      <dgm:spPr/>
      <dgm:t>
        <a:bodyPr/>
        <a:lstStyle/>
        <a:p>
          <a:endParaRPr lang="es-EC">
            <a:solidFill>
              <a:schemeClr val="tx2"/>
            </a:solidFill>
            <a:latin typeface="Calibri" panose="020F0502020204030204" pitchFamily="34" charset="0"/>
            <a:cs typeface="Calibri" panose="020F0502020204030204" pitchFamily="34" charset="0"/>
          </a:endParaRPr>
        </a:p>
      </dgm:t>
    </dgm:pt>
    <dgm:pt modelId="{C284D90D-7FCF-462A-9DF6-5D507E7FF2A2}" type="sibTrans" cxnId="{2A1936EF-5DBE-4784-B151-4D7DE200C0A6}">
      <dgm:prSet/>
      <dgm:spPr/>
      <dgm:t>
        <a:bodyPr/>
        <a:lstStyle/>
        <a:p>
          <a:endParaRPr lang="es-EC">
            <a:solidFill>
              <a:schemeClr val="tx2"/>
            </a:solidFill>
            <a:latin typeface="Calibri" panose="020F0502020204030204" pitchFamily="34" charset="0"/>
            <a:cs typeface="Calibri" panose="020F0502020204030204" pitchFamily="34" charset="0"/>
          </a:endParaRPr>
        </a:p>
      </dgm:t>
    </dgm:pt>
    <dgm:pt modelId="{0F848127-9020-42EA-87EA-138CBBC6A338}" type="pres">
      <dgm:prSet presAssocID="{73B53F2A-C492-4273-A4FF-F60D37676778}" presName="Name0" presStyleCnt="0">
        <dgm:presLayoutVars>
          <dgm:dir/>
          <dgm:animLvl val="lvl"/>
          <dgm:resizeHandles val="exact"/>
        </dgm:presLayoutVars>
      </dgm:prSet>
      <dgm:spPr/>
      <dgm:t>
        <a:bodyPr/>
        <a:lstStyle/>
        <a:p>
          <a:endParaRPr lang="es-ES"/>
        </a:p>
      </dgm:t>
    </dgm:pt>
    <dgm:pt modelId="{5549D15E-1E6A-4426-ABDF-34663B7CFBC4}" type="pres">
      <dgm:prSet presAssocID="{DF184750-7867-4EB7-9746-355ECD1E4102}" presName="boxAndChildren" presStyleCnt="0"/>
      <dgm:spPr/>
    </dgm:pt>
    <dgm:pt modelId="{1F401AC4-998D-41B5-A572-40E23A127D9D}" type="pres">
      <dgm:prSet presAssocID="{DF184750-7867-4EB7-9746-355ECD1E4102}" presName="parentTextBox" presStyleLbl="node1" presStyleIdx="0" presStyleCnt="5"/>
      <dgm:spPr/>
      <dgm:t>
        <a:bodyPr/>
        <a:lstStyle/>
        <a:p>
          <a:endParaRPr lang="es-ES"/>
        </a:p>
      </dgm:t>
    </dgm:pt>
    <dgm:pt modelId="{D13B3A66-15C9-404C-9DB2-DEC054AE71B1}" type="pres">
      <dgm:prSet presAssocID="{9F3AE3EB-15DE-4544-84E9-7F446958F003}" presName="sp" presStyleCnt="0"/>
      <dgm:spPr/>
    </dgm:pt>
    <dgm:pt modelId="{085209F8-3323-4B67-8804-A5F8044F38F3}" type="pres">
      <dgm:prSet presAssocID="{4E650316-F26B-40AC-9A13-02C9FF164E87}" presName="arrowAndChildren" presStyleCnt="0"/>
      <dgm:spPr/>
    </dgm:pt>
    <dgm:pt modelId="{3134E0E1-D1E6-497B-B067-E0564E8D7A5E}" type="pres">
      <dgm:prSet presAssocID="{4E650316-F26B-40AC-9A13-02C9FF164E87}" presName="parentTextArrow" presStyleLbl="node1" presStyleIdx="1" presStyleCnt="5"/>
      <dgm:spPr/>
      <dgm:t>
        <a:bodyPr/>
        <a:lstStyle/>
        <a:p>
          <a:endParaRPr lang="es-ES"/>
        </a:p>
      </dgm:t>
    </dgm:pt>
    <dgm:pt modelId="{825E668F-D8FE-409D-850E-8CCAFBE46B1B}" type="pres">
      <dgm:prSet presAssocID="{68D886EA-408F-4C2B-8B78-79D16ABA2D23}" presName="sp" presStyleCnt="0"/>
      <dgm:spPr/>
    </dgm:pt>
    <dgm:pt modelId="{2896EB80-05F0-45FB-97A1-BC28F9E90A30}" type="pres">
      <dgm:prSet presAssocID="{28FF596F-FECC-4707-BC34-0E018554D56B}" presName="arrowAndChildren" presStyleCnt="0"/>
      <dgm:spPr/>
    </dgm:pt>
    <dgm:pt modelId="{22DD94E6-187C-42C5-8887-A8CF60537AA7}" type="pres">
      <dgm:prSet presAssocID="{28FF596F-FECC-4707-BC34-0E018554D56B}" presName="parentTextArrow" presStyleLbl="node1" presStyleIdx="2" presStyleCnt="5"/>
      <dgm:spPr/>
      <dgm:t>
        <a:bodyPr/>
        <a:lstStyle/>
        <a:p>
          <a:endParaRPr lang="es-ES"/>
        </a:p>
      </dgm:t>
    </dgm:pt>
    <dgm:pt modelId="{96A2EF48-A191-46E1-A041-07921E564763}" type="pres">
      <dgm:prSet presAssocID="{72B87DAB-EFB6-4F38-B58A-D6FC92E635C9}" presName="sp" presStyleCnt="0"/>
      <dgm:spPr/>
    </dgm:pt>
    <dgm:pt modelId="{DCF3E3DA-9CBE-4425-900F-804AD8C41C5C}" type="pres">
      <dgm:prSet presAssocID="{087AF459-8984-443F-9C2B-0069F92257BA}" presName="arrowAndChildren" presStyleCnt="0"/>
      <dgm:spPr/>
    </dgm:pt>
    <dgm:pt modelId="{16C4CE47-53DB-4942-9D5E-6BDBC5950642}" type="pres">
      <dgm:prSet presAssocID="{087AF459-8984-443F-9C2B-0069F92257BA}" presName="parentTextArrow" presStyleLbl="node1" presStyleIdx="3" presStyleCnt="5"/>
      <dgm:spPr/>
      <dgm:t>
        <a:bodyPr/>
        <a:lstStyle/>
        <a:p>
          <a:endParaRPr lang="es-ES"/>
        </a:p>
      </dgm:t>
    </dgm:pt>
    <dgm:pt modelId="{CC021C94-239B-41C4-AD0B-0E3D171C4069}" type="pres">
      <dgm:prSet presAssocID="{6714F5FE-EF9D-4F3B-9E4F-EB8DA5B2A2E3}" presName="sp" presStyleCnt="0"/>
      <dgm:spPr/>
    </dgm:pt>
    <dgm:pt modelId="{79BE82B6-E9EF-45E6-ADE4-DF3CFD61401E}" type="pres">
      <dgm:prSet presAssocID="{F376C233-8694-4244-B7A2-AC6B92621D18}" presName="arrowAndChildren" presStyleCnt="0"/>
      <dgm:spPr/>
    </dgm:pt>
    <dgm:pt modelId="{7AFBDAAA-4DF2-445D-AE26-5D898E99C6BD}" type="pres">
      <dgm:prSet presAssocID="{F376C233-8694-4244-B7A2-AC6B92621D18}" presName="parentTextArrow" presStyleLbl="node1" presStyleIdx="4" presStyleCnt="5"/>
      <dgm:spPr/>
      <dgm:t>
        <a:bodyPr/>
        <a:lstStyle/>
        <a:p>
          <a:endParaRPr lang="es-ES"/>
        </a:p>
      </dgm:t>
    </dgm:pt>
  </dgm:ptLst>
  <dgm:cxnLst>
    <dgm:cxn modelId="{22DD80CB-511E-4047-8765-6AE0EAC00619}" type="presOf" srcId="{087AF459-8984-443F-9C2B-0069F92257BA}" destId="{16C4CE47-53DB-4942-9D5E-6BDBC5950642}" srcOrd="0" destOrd="0" presId="urn:microsoft.com/office/officeart/2005/8/layout/process4"/>
    <dgm:cxn modelId="{F9B69A1C-7002-4242-9E44-1E91E6553368}" srcId="{73B53F2A-C492-4273-A4FF-F60D37676778}" destId="{4E650316-F26B-40AC-9A13-02C9FF164E87}" srcOrd="3" destOrd="0" parTransId="{D24D1857-8C1B-488F-BECE-E16B2B54E366}" sibTransId="{9F3AE3EB-15DE-4544-84E9-7F446958F003}"/>
    <dgm:cxn modelId="{3B6E96FC-2B2C-4A5B-A48E-C3DECB0DFA35}" type="presOf" srcId="{DF184750-7867-4EB7-9746-355ECD1E4102}" destId="{1F401AC4-998D-41B5-A572-40E23A127D9D}" srcOrd="0" destOrd="0" presId="urn:microsoft.com/office/officeart/2005/8/layout/process4"/>
    <dgm:cxn modelId="{8668CA57-DCE1-4224-829C-08340B405AA2}" type="presOf" srcId="{28FF596F-FECC-4707-BC34-0E018554D56B}" destId="{22DD94E6-187C-42C5-8887-A8CF60537AA7}" srcOrd="0" destOrd="0" presId="urn:microsoft.com/office/officeart/2005/8/layout/process4"/>
    <dgm:cxn modelId="{CBB9F4BB-6FA2-4980-900E-BDFA75FCAE4F}" type="presOf" srcId="{73B53F2A-C492-4273-A4FF-F60D37676778}" destId="{0F848127-9020-42EA-87EA-138CBBC6A338}" srcOrd="0" destOrd="0" presId="urn:microsoft.com/office/officeart/2005/8/layout/process4"/>
    <dgm:cxn modelId="{1F18ED02-525D-47D2-8067-906A5A504C98}" srcId="{73B53F2A-C492-4273-A4FF-F60D37676778}" destId="{28FF596F-FECC-4707-BC34-0E018554D56B}" srcOrd="2" destOrd="0" parTransId="{CB26373C-C0CA-4BA5-B5BF-E7F411977AD7}" sibTransId="{68D886EA-408F-4C2B-8B78-79D16ABA2D23}"/>
    <dgm:cxn modelId="{0CEE9772-5A73-49EF-87DF-3096437821EB}" srcId="{73B53F2A-C492-4273-A4FF-F60D37676778}" destId="{087AF459-8984-443F-9C2B-0069F92257BA}" srcOrd="1" destOrd="0" parTransId="{777A477A-78D3-4520-B440-5277714DECEA}" sibTransId="{72B87DAB-EFB6-4F38-B58A-D6FC92E635C9}"/>
    <dgm:cxn modelId="{2A1936EF-5DBE-4784-B151-4D7DE200C0A6}" srcId="{73B53F2A-C492-4273-A4FF-F60D37676778}" destId="{DF184750-7867-4EB7-9746-355ECD1E4102}" srcOrd="4" destOrd="0" parTransId="{624EE299-6D4F-48ED-A5A4-8D54EB72CFC0}" sibTransId="{C284D90D-7FCF-462A-9DF6-5D507E7FF2A2}"/>
    <dgm:cxn modelId="{8B825AC9-916D-49D1-88B6-B2182DD7CFB0}" srcId="{73B53F2A-C492-4273-A4FF-F60D37676778}" destId="{F376C233-8694-4244-B7A2-AC6B92621D18}" srcOrd="0" destOrd="0" parTransId="{BBFA9564-DAAD-4164-9492-7128A1231C40}" sibTransId="{6714F5FE-EF9D-4F3B-9E4F-EB8DA5B2A2E3}"/>
    <dgm:cxn modelId="{50F018EE-CBF8-44D3-B85C-3EDDB8BB2BCD}" type="presOf" srcId="{4E650316-F26B-40AC-9A13-02C9FF164E87}" destId="{3134E0E1-D1E6-497B-B067-E0564E8D7A5E}" srcOrd="0" destOrd="0" presId="urn:microsoft.com/office/officeart/2005/8/layout/process4"/>
    <dgm:cxn modelId="{86DF0768-98C3-4A07-9E57-3DB45D5318F9}" type="presOf" srcId="{F376C233-8694-4244-B7A2-AC6B92621D18}" destId="{7AFBDAAA-4DF2-445D-AE26-5D898E99C6BD}" srcOrd="0" destOrd="0" presId="urn:microsoft.com/office/officeart/2005/8/layout/process4"/>
    <dgm:cxn modelId="{A0B95FEB-F905-4A06-BACE-FC8AB16C221C}" type="presParOf" srcId="{0F848127-9020-42EA-87EA-138CBBC6A338}" destId="{5549D15E-1E6A-4426-ABDF-34663B7CFBC4}" srcOrd="0" destOrd="0" presId="urn:microsoft.com/office/officeart/2005/8/layout/process4"/>
    <dgm:cxn modelId="{95DB6389-D5E4-45D2-8059-8A89BF936B19}" type="presParOf" srcId="{5549D15E-1E6A-4426-ABDF-34663B7CFBC4}" destId="{1F401AC4-998D-41B5-A572-40E23A127D9D}" srcOrd="0" destOrd="0" presId="urn:microsoft.com/office/officeart/2005/8/layout/process4"/>
    <dgm:cxn modelId="{BA74FFFB-4235-4D43-8FDB-0CFF7376E38A}" type="presParOf" srcId="{0F848127-9020-42EA-87EA-138CBBC6A338}" destId="{D13B3A66-15C9-404C-9DB2-DEC054AE71B1}" srcOrd="1" destOrd="0" presId="urn:microsoft.com/office/officeart/2005/8/layout/process4"/>
    <dgm:cxn modelId="{B14AC7E5-012C-4773-9FB5-0E09066410FF}" type="presParOf" srcId="{0F848127-9020-42EA-87EA-138CBBC6A338}" destId="{085209F8-3323-4B67-8804-A5F8044F38F3}" srcOrd="2" destOrd="0" presId="urn:microsoft.com/office/officeart/2005/8/layout/process4"/>
    <dgm:cxn modelId="{FF6D4889-A1A4-49B3-B1F9-62B72D98BC17}" type="presParOf" srcId="{085209F8-3323-4B67-8804-A5F8044F38F3}" destId="{3134E0E1-D1E6-497B-B067-E0564E8D7A5E}" srcOrd="0" destOrd="0" presId="urn:microsoft.com/office/officeart/2005/8/layout/process4"/>
    <dgm:cxn modelId="{42A6B668-07D8-4BAB-B5B7-AC921A691158}" type="presParOf" srcId="{0F848127-9020-42EA-87EA-138CBBC6A338}" destId="{825E668F-D8FE-409D-850E-8CCAFBE46B1B}" srcOrd="3" destOrd="0" presId="urn:microsoft.com/office/officeart/2005/8/layout/process4"/>
    <dgm:cxn modelId="{B6F04E86-5C65-4812-B6FD-AB11E84C9D18}" type="presParOf" srcId="{0F848127-9020-42EA-87EA-138CBBC6A338}" destId="{2896EB80-05F0-45FB-97A1-BC28F9E90A30}" srcOrd="4" destOrd="0" presId="urn:microsoft.com/office/officeart/2005/8/layout/process4"/>
    <dgm:cxn modelId="{7B9422A6-A892-477C-A5B3-EBE7CC794F14}" type="presParOf" srcId="{2896EB80-05F0-45FB-97A1-BC28F9E90A30}" destId="{22DD94E6-187C-42C5-8887-A8CF60537AA7}" srcOrd="0" destOrd="0" presId="urn:microsoft.com/office/officeart/2005/8/layout/process4"/>
    <dgm:cxn modelId="{6A867B9E-6BAE-4517-B9C9-6C6F5844BCD9}" type="presParOf" srcId="{0F848127-9020-42EA-87EA-138CBBC6A338}" destId="{96A2EF48-A191-46E1-A041-07921E564763}" srcOrd="5" destOrd="0" presId="urn:microsoft.com/office/officeart/2005/8/layout/process4"/>
    <dgm:cxn modelId="{88D68F91-594C-4952-8175-87C0FFF1050D}" type="presParOf" srcId="{0F848127-9020-42EA-87EA-138CBBC6A338}" destId="{DCF3E3DA-9CBE-4425-900F-804AD8C41C5C}" srcOrd="6" destOrd="0" presId="urn:microsoft.com/office/officeart/2005/8/layout/process4"/>
    <dgm:cxn modelId="{967198CB-313F-4631-9FDE-FF5F12C8C194}" type="presParOf" srcId="{DCF3E3DA-9CBE-4425-900F-804AD8C41C5C}" destId="{16C4CE47-53DB-4942-9D5E-6BDBC5950642}" srcOrd="0" destOrd="0" presId="urn:microsoft.com/office/officeart/2005/8/layout/process4"/>
    <dgm:cxn modelId="{249A3720-B8A3-4A7F-A286-8B4D28C88114}" type="presParOf" srcId="{0F848127-9020-42EA-87EA-138CBBC6A338}" destId="{CC021C94-239B-41C4-AD0B-0E3D171C4069}" srcOrd="7" destOrd="0" presId="urn:microsoft.com/office/officeart/2005/8/layout/process4"/>
    <dgm:cxn modelId="{543E6A94-8974-494A-BF6E-40287314B2BC}" type="presParOf" srcId="{0F848127-9020-42EA-87EA-138CBBC6A338}" destId="{79BE82B6-E9EF-45E6-ADE4-DF3CFD61401E}" srcOrd="8" destOrd="0" presId="urn:microsoft.com/office/officeart/2005/8/layout/process4"/>
    <dgm:cxn modelId="{8300FA6A-E012-49B1-99D8-E2A6B6A97E8B}" type="presParOf" srcId="{79BE82B6-E9EF-45E6-ADE4-DF3CFD61401E}" destId="{7AFBDAAA-4DF2-445D-AE26-5D898E99C6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8CCBA-AE04-4B7C-9ACC-11ED6CEFD1A0}" type="doc">
      <dgm:prSet loTypeId="urn:microsoft.com/office/officeart/2005/8/layout/arrow1" loCatId="relationship" qsTypeId="urn:microsoft.com/office/officeart/2005/8/quickstyle/simple2" qsCatId="simple" csTypeId="urn:microsoft.com/office/officeart/2005/8/colors/accent1_1" csCatId="accent1" phldr="1"/>
      <dgm:spPr/>
      <dgm:t>
        <a:bodyPr/>
        <a:lstStyle/>
        <a:p>
          <a:endParaRPr lang="es-EC"/>
        </a:p>
      </dgm:t>
    </dgm:pt>
    <dgm:pt modelId="{C284723E-45A3-465A-A3F5-AE7A96C83B84}">
      <dgm:prSet phldrT="[Texto]"/>
      <dgm:spPr/>
      <dgm:t>
        <a:bodyPr/>
        <a:lstStyle/>
        <a:p>
          <a:r>
            <a:rPr lang="es-EC" b="1">
              <a:solidFill>
                <a:srgbClr val="080808"/>
              </a:solidFill>
            </a:rPr>
            <a:t>Teoría de la jerarquización financieras (Pecking Order)</a:t>
          </a:r>
          <a:endParaRPr lang="es-EC" b="1" dirty="0">
            <a:solidFill>
              <a:srgbClr val="080808"/>
            </a:solidFill>
          </a:endParaRPr>
        </a:p>
      </dgm:t>
    </dgm:pt>
    <dgm:pt modelId="{E59803C4-94F5-4DE2-80C9-A1005E566461}" type="parTrans" cxnId="{8E8B43F5-15B0-46D9-81FF-01D59B9FE827}">
      <dgm:prSet/>
      <dgm:spPr/>
      <dgm:t>
        <a:bodyPr/>
        <a:lstStyle/>
        <a:p>
          <a:endParaRPr lang="es-EC" b="1">
            <a:solidFill>
              <a:srgbClr val="080808"/>
            </a:solidFill>
          </a:endParaRPr>
        </a:p>
      </dgm:t>
    </dgm:pt>
    <dgm:pt modelId="{0633BED5-9B62-4588-B0AF-50B7873819AD}" type="sibTrans" cxnId="{8E8B43F5-15B0-46D9-81FF-01D59B9FE827}">
      <dgm:prSet/>
      <dgm:spPr/>
      <dgm:t>
        <a:bodyPr/>
        <a:lstStyle/>
        <a:p>
          <a:endParaRPr lang="es-EC" b="1">
            <a:solidFill>
              <a:srgbClr val="080808"/>
            </a:solidFill>
          </a:endParaRPr>
        </a:p>
      </dgm:t>
    </dgm:pt>
    <dgm:pt modelId="{C156FF82-0F20-4405-8B4C-D81A81F1B3EA}">
      <dgm:prSet phldrT="[Texto]"/>
      <dgm:spPr/>
      <dgm:t>
        <a:bodyPr/>
        <a:lstStyle/>
        <a:p>
          <a:r>
            <a:rPr lang="es-EC" b="1">
              <a:solidFill>
                <a:srgbClr val="080808"/>
              </a:solidFill>
            </a:rPr>
            <a:t>Teoría de apalancamiento objetivo o     Trade off </a:t>
          </a:r>
          <a:endParaRPr lang="es-EC" b="1" dirty="0">
            <a:solidFill>
              <a:srgbClr val="080808"/>
            </a:solidFill>
          </a:endParaRPr>
        </a:p>
      </dgm:t>
    </dgm:pt>
    <dgm:pt modelId="{5308566C-1881-49DD-B79B-E04D0A39098E}" type="parTrans" cxnId="{A06D0624-0435-4CA3-9140-63720CBD5F19}">
      <dgm:prSet/>
      <dgm:spPr/>
      <dgm:t>
        <a:bodyPr/>
        <a:lstStyle/>
        <a:p>
          <a:endParaRPr lang="es-EC" b="1">
            <a:solidFill>
              <a:srgbClr val="080808"/>
            </a:solidFill>
          </a:endParaRPr>
        </a:p>
      </dgm:t>
    </dgm:pt>
    <dgm:pt modelId="{49B2E2A3-C50B-4C3C-AF4C-C5005CE5114D}" type="sibTrans" cxnId="{A06D0624-0435-4CA3-9140-63720CBD5F19}">
      <dgm:prSet/>
      <dgm:spPr/>
      <dgm:t>
        <a:bodyPr/>
        <a:lstStyle/>
        <a:p>
          <a:endParaRPr lang="es-EC" b="1">
            <a:solidFill>
              <a:srgbClr val="080808"/>
            </a:solidFill>
          </a:endParaRPr>
        </a:p>
      </dgm:t>
    </dgm:pt>
    <dgm:pt modelId="{14F1F86B-3C88-4405-9B9F-B45EA6327171}" type="pres">
      <dgm:prSet presAssocID="{3918CCBA-AE04-4B7C-9ACC-11ED6CEFD1A0}" presName="cycle" presStyleCnt="0">
        <dgm:presLayoutVars>
          <dgm:dir/>
          <dgm:resizeHandles val="exact"/>
        </dgm:presLayoutVars>
      </dgm:prSet>
      <dgm:spPr/>
      <dgm:t>
        <a:bodyPr/>
        <a:lstStyle/>
        <a:p>
          <a:endParaRPr lang="es-ES"/>
        </a:p>
      </dgm:t>
    </dgm:pt>
    <dgm:pt modelId="{C19FB706-6364-44B1-9809-871B9F9E216D}" type="pres">
      <dgm:prSet presAssocID="{C284723E-45A3-465A-A3F5-AE7A96C83B84}" presName="arrow" presStyleLbl="node1" presStyleIdx="0" presStyleCnt="2">
        <dgm:presLayoutVars>
          <dgm:bulletEnabled val="1"/>
        </dgm:presLayoutVars>
      </dgm:prSet>
      <dgm:spPr/>
      <dgm:t>
        <a:bodyPr/>
        <a:lstStyle/>
        <a:p>
          <a:endParaRPr lang="es-ES"/>
        </a:p>
      </dgm:t>
    </dgm:pt>
    <dgm:pt modelId="{2A6A2CA9-8C69-4660-8E06-3A2A2DAC3923}" type="pres">
      <dgm:prSet presAssocID="{C156FF82-0F20-4405-8B4C-D81A81F1B3EA}" presName="arrow" presStyleLbl="node1" presStyleIdx="1" presStyleCnt="2">
        <dgm:presLayoutVars>
          <dgm:bulletEnabled val="1"/>
        </dgm:presLayoutVars>
      </dgm:prSet>
      <dgm:spPr/>
      <dgm:t>
        <a:bodyPr/>
        <a:lstStyle/>
        <a:p>
          <a:endParaRPr lang="es-ES"/>
        </a:p>
      </dgm:t>
    </dgm:pt>
  </dgm:ptLst>
  <dgm:cxnLst>
    <dgm:cxn modelId="{71E26853-C45F-478C-BCC3-1B5D2CF4FD4C}" type="presOf" srcId="{3918CCBA-AE04-4B7C-9ACC-11ED6CEFD1A0}" destId="{14F1F86B-3C88-4405-9B9F-B45EA6327171}" srcOrd="0" destOrd="0" presId="urn:microsoft.com/office/officeart/2005/8/layout/arrow1"/>
    <dgm:cxn modelId="{8E8B43F5-15B0-46D9-81FF-01D59B9FE827}" srcId="{3918CCBA-AE04-4B7C-9ACC-11ED6CEFD1A0}" destId="{C284723E-45A3-465A-A3F5-AE7A96C83B84}" srcOrd="0" destOrd="0" parTransId="{E59803C4-94F5-4DE2-80C9-A1005E566461}" sibTransId="{0633BED5-9B62-4588-B0AF-50B7873819AD}"/>
    <dgm:cxn modelId="{A06D0624-0435-4CA3-9140-63720CBD5F19}" srcId="{3918CCBA-AE04-4B7C-9ACC-11ED6CEFD1A0}" destId="{C156FF82-0F20-4405-8B4C-D81A81F1B3EA}" srcOrd="1" destOrd="0" parTransId="{5308566C-1881-49DD-B79B-E04D0A39098E}" sibTransId="{49B2E2A3-C50B-4C3C-AF4C-C5005CE5114D}"/>
    <dgm:cxn modelId="{7950DA31-99D2-4040-8C2E-846D5B087323}" type="presOf" srcId="{C284723E-45A3-465A-A3F5-AE7A96C83B84}" destId="{C19FB706-6364-44B1-9809-871B9F9E216D}" srcOrd="0" destOrd="0" presId="urn:microsoft.com/office/officeart/2005/8/layout/arrow1"/>
    <dgm:cxn modelId="{EB86392D-BAD4-47F3-8E37-3E774FBC7508}" type="presOf" srcId="{C156FF82-0F20-4405-8B4C-D81A81F1B3EA}" destId="{2A6A2CA9-8C69-4660-8E06-3A2A2DAC3923}" srcOrd="0" destOrd="0" presId="urn:microsoft.com/office/officeart/2005/8/layout/arrow1"/>
    <dgm:cxn modelId="{49013D21-CCEA-4794-B018-4B50DA25B938}" type="presParOf" srcId="{14F1F86B-3C88-4405-9B9F-B45EA6327171}" destId="{C19FB706-6364-44B1-9809-871B9F9E216D}" srcOrd="0" destOrd="0" presId="urn:microsoft.com/office/officeart/2005/8/layout/arrow1"/>
    <dgm:cxn modelId="{6084D975-3D92-4FBA-A19A-9D78A6FC85C5}" type="presParOf" srcId="{14F1F86B-3C88-4405-9B9F-B45EA6327171}" destId="{2A6A2CA9-8C69-4660-8E06-3A2A2DAC392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8D333A-F068-44E0-B15C-B2F41B961E9A}" type="doc">
      <dgm:prSet loTypeId="urn:microsoft.com/office/officeart/2005/8/layout/hierarchy1" loCatId="hierarchy" qsTypeId="urn:microsoft.com/office/officeart/2005/8/quickstyle/3d2" qsCatId="3D" csTypeId="urn:microsoft.com/office/officeart/2005/8/colors/accent3_1" csCatId="accent3" phldr="1"/>
      <dgm:spPr/>
      <dgm:t>
        <a:bodyPr/>
        <a:lstStyle/>
        <a:p>
          <a:endParaRPr lang="es-EC"/>
        </a:p>
      </dgm:t>
    </dgm:pt>
    <dgm:pt modelId="{376A85B8-1F85-437A-8679-7AE635F37589}">
      <dgm:prSet phldrT="[Texto]"/>
      <dgm:spPr/>
      <dgm:t>
        <a:bodyPr/>
        <a:lstStyle/>
        <a:p>
          <a:r>
            <a:rPr lang="es-EC" b="1" dirty="0">
              <a:solidFill>
                <a:srgbClr val="080808"/>
              </a:solidFill>
              <a:latin typeface="Calibri" panose="020F0502020204030204" pitchFamily="34" charset="0"/>
              <a:cs typeface="Calibri" panose="020F0502020204030204" pitchFamily="34" charset="0"/>
            </a:rPr>
            <a:t>Fuentes de Financiamiento</a:t>
          </a:r>
        </a:p>
      </dgm:t>
    </dgm:pt>
    <dgm:pt modelId="{1C57C375-5CCD-4090-973F-C94FAA13AB8E}" type="parTrans" cxnId="{08056F6B-DFB1-47DF-82F6-10CD7ECDCEF6}">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30DABBFC-D873-4797-9B59-840E8159D447}" type="sibTrans" cxnId="{08056F6B-DFB1-47DF-82F6-10CD7ECDCEF6}">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D93AAB23-727F-43B3-A7EA-F51A947CCEBA}">
      <dgm:prSet phldrT="[Texto]"/>
      <dgm:spPr/>
      <dgm:t>
        <a:bodyPr/>
        <a:lstStyle/>
        <a:p>
          <a:r>
            <a:rPr lang="es-EC" b="1" dirty="0">
              <a:solidFill>
                <a:srgbClr val="080808"/>
              </a:solidFill>
              <a:latin typeface="Calibri" panose="020F0502020204030204" pitchFamily="34" charset="0"/>
              <a:cs typeface="Calibri" panose="020F0502020204030204" pitchFamily="34" charset="0"/>
            </a:rPr>
            <a:t>Fuentes de financiación interna</a:t>
          </a:r>
        </a:p>
      </dgm:t>
    </dgm:pt>
    <dgm:pt modelId="{D66B812A-C77B-426A-BA8C-7D7A8DF9D419}" type="parTrans" cxnId="{0C792CA7-383A-4EB9-AA2E-53CB57E4E15E}">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3C3F4048-4C70-4B1B-B268-291D33C6F69C}" type="sibTrans" cxnId="{0C792CA7-383A-4EB9-AA2E-53CB57E4E15E}">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C0624C4C-D505-4D97-A513-A449E319B91F}">
      <dgm:prSet phldrT="[Texto]"/>
      <dgm:spPr/>
      <dgm:t>
        <a:bodyPr/>
        <a:lstStyle/>
        <a:p>
          <a:r>
            <a:rPr lang="es-EC" dirty="0">
              <a:solidFill>
                <a:srgbClr val="080808"/>
              </a:solidFill>
              <a:latin typeface="Calibri" panose="020F0502020204030204" pitchFamily="34" charset="0"/>
              <a:cs typeface="Calibri" panose="020F0502020204030204" pitchFamily="34" charset="0"/>
            </a:rPr>
            <a:t>Depósitos de Ahorro</a:t>
          </a:r>
        </a:p>
      </dgm:t>
    </dgm:pt>
    <dgm:pt modelId="{4249F70C-4DD3-4B1D-B10C-4048B7A5098B}" type="parTrans" cxnId="{323F757E-D8F1-45EA-B157-78C6B018C43A}">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8604BC4C-3043-4233-8D49-69046B6DD924}" type="sibTrans" cxnId="{323F757E-D8F1-45EA-B157-78C6B018C43A}">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00BCE9B2-2595-451D-AE83-32BDA4299FA2}">
      <dgm:prSet phldrT="[Texto]"/>
      <dgm:spPr/>
      <dgm:t>
        <a:bodyPr/>
        <a:lstStyle/>
        <a:p>
          <a:r>
            <a:rPr lang="es-EC" dirty="0">
              <a:solidFill>
                <a:srgbClr val="080808"/>
              </a:solidFill>
              <a:latin typeface="Calibri" panose="020F0502020204030204" pitchFamily="34" charset="0"/>
              <a:cs typeface="Calibri" panose="020F0502020204030204" pitchFamily="34" charset="0"/>
            </a:rPr>
            <a:t>Patrimonio</a:t>
          </a:r>
        </a:p>
      </dgm:t>
    </dgm:pt>
    <dgm:pt modelId="{E6FFBCD0-39D3-42F4-B214-4A42D885A572}" type="parTrans" cxnId="{C35D4066-F7AF-4522-ABD1-F37F951FFFF0}">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878699EC-3D0B-4FAE-95D0-50B1C9796821}" type="sibTrans" cxnId="{C35D4066-F7AF-4522-ABD1-F37F951FFFF0}">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386C76B8-6BA5-4FC0-B192-271619B2ED5C}">
      <dgm:prSet phldrT="[Texto]"/>
      <dgm:spPr/>
      <dgm:t>
        <a:bodyPr/>
        <a:lstStyle/>
        <a:p>
          <a:r>
            <a:rPr lang="es-EC" b="1" dirty="0">
              <a:solidFill>
                <a:srgbClr val="080808"/>
              </a:solidFill>
              <a:latin typeface="Calibri" panose="020F0502020204030204" pitchFamily="34" charset="0"/>
              <a:cs typeface="Calibri" panose="020F0502020204030204" pitchFamily="34" charset="0"/>
            </a:rPr>
            <a:t>Fuentes de financiación externa</a:t>
          </a:r>
        </a:p>
      </dgm:t>
    </dgm:pt>
    <dgm:pt modelId="{C7AF9EA6-8816-415C-80EE-E3D01D782D6C}" type="parTrans" cxnId="{877D4001-1BFF-4715-A6A4-55BA4C35E7A8}">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1B9CC705-9284-4067-8E95-A1C207191601}" type="sibTrans" cxnId="{877D4001-1BFF-4715-A6A4-55BA4C35E7A8}">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E31BEDA1-480D-4558-88F6-2EEDEE31A419}" type="pres">
      <dgm:prSet presAssocID="{0D8D333A-F068-44E0-B15C-B2F41B961E9A}" presName="hierChild1" presStyleCnt="0">
        <dgm:presLayoutVars>
          <dgm:chPref val="1"/>
          <dgm:dir/>
          <dgm:animOne val="branch"/>
          <dgm:animLvl val="lvl"/>
          <dgm:resizeHandles/>
        </dgm:presLayoutVars>
      </dgm:prSet>
      <dgm:spPr/>
      <dgm:t>
        <a:bodyPr/>
        <a:lstStyle/>
        <a:p>
          <a:endParaRPr lang="es-ES"/>
        </a:p>
      </dgm:t>
    </dgm:pt>
    <dgm:pt modelId="{7AD87F54-A796-4F80-9E06-0F9377916679}" type="pres">
      <dgm:prSet presAssocID="{376A85B8-1F85-437A-8679-7AE635F37589}" presName="hierRoot1" presStyleCnt="0"/>
      <dgm:spPr/>
    </dgm:pt>
    <dgm:pt modelId="{DDCC5DBA-4C71-41DC-9BCD-6328C6F6D2FF}" type="pres">
      <dgm:prSet presAssocID="{376A85B8-1F85-437A-8679-7AE635F37589}" presName="composite" presStyleCnt="0"/>
      <dgm:spPr/>
    </dgm:pt>
    <dgm:pt modelId="{4DBDB280-3216-478F-94E8-757FB6BF76B0}" type="pres">
      <dgm:prSet presAssocID="{376A85B8-1F85-437A-8679-7AE635F37589}" presName="background" presStyleLbl="node0" presStyleIdx="0" presStyleCnt="1"/>
      <dgm:spPr/>
    </dgm:pt>
    <dgm:pt modelId="{41D09029-F49F-48C7-8567-8D211D5D2DDD}" type="pres">
      <dgm:prSet presAssocID="{376A85B8-1F85-437A-8679-7AE635F37589}" presName="text" presStyleLbl="fgAcc0" presStyleIdx="0" presStyleCnt="1">
        <dgm:presLayoutVars>
          <dgm:chPref val="3"/>
        </dgm:presLayoutVars>
      </dgm:prSet>
      <dgm:spPr/>
      <dgm:t>
        <a:bodyPr/>
        <a:lstStyle/>
        <a:p>
          <a:endParaRPr lang="es-ES"/>
        </a:p>
      </dgm:t>
    </dgm:pt>
    <dgm:pt modelId="{4C7DABE1-7B69-44E4-89DB-615DA5A9012E}" type="pres">
      <dgm:prSet presAssocID="{376A85B8-1F85-437A-8679-7AE635F37589}" presName="hierChild2" presStyleCnt="0"/>
      <dgm:spPr/>
    </dgm:pt>
    <dgm:pt modelId="{FC3913E5-81BB-4AEF-87BD-455F4A346930}" type="pres">
      <dgm:prSet presAssocID="{D66B812A-C77B-426A-BA8C-7D7A8DF9D419}" presName="Name10" presStyleLbl="parChTrans1D2" presStyleIdx="0" presStyleCnt="2"/>
      <dgm:spPr/>
      <dgm:t>
        <a:bodyPr/>
        <a:lstStyle/>
        <a:p>
          <a:endParaRPr lang="es-ES"/>
        </a:p>
      </dgm:t>
    </dgm:pt>
    <dgm:pt modelId="{A142C0FC-9D36-48A1-A135-0A66EBF248DC}" type="pres">
      <dgm:prSet presAssocID="{D93AAB23-727F-43B3-A7EA-F51A947CCEBA}" presName="hierRoot2" presStyleCnt="0"/>
      <dgm:spPr/>
    </dgm:pt>
    <dgm:pt modelId="{A3701734-8262-42D1-9C71-A1C43E138FA5}" type="pres">
      <dgm:prSet presAssocID="{D93AAB23-727F-43B3-A7EA-F51A947CCEBA}" presName="composite2" presStyleCnt="0"/>
      <dgm:spPr/>
    </dgm:pt>
    <dgm:pt modelId="{1A17FBAD-416D-44A2-B8C7-A5E76F7A080B}" type="pres">
      <dgm:prSet presAssocID="{D93AAB23-727F-43B3-A7EA-F51A947CCEBA}" presName="background2" presStyleLbl="node2" presStyleIdx="0" presStyleCnt="2"/>
      <dgm:spPr/>
    </dgm:pt>
    <dgm:pt modelId="{7DBECB26-B42E-45A7-9929-B71DE3CD8E24}" type="pres">
      <dgm:prSet presAssocID="{D93AAB23-727F-43B3-A7EA-F51A947CCEBA}" presName="text2" presStyleLbl="fgAcc2" presStyleIdx="0" presStyleCnt="2" custLinFactNeighborX="-85819" custLinFactNeighborY="315">
        <dgm:presLayoutVars>
          <dgm:chPref val="3"/>
        </dgm:presLayoutVars>
      </dgm:prSet>
      <dgm:spPr/>
      <dgm:t>
        <a:bodyPr/>
        <a:lstStyle/>
        <a:p>
          <a:endParaRPr lang="es-ES"/>
        </a:p>
      </dgm:t>
    </dgm:pt>
    <dgm:pt modelId="{304F18EB-3CAA-4851-982B-01588535B8B4}" type="pres">
      <dgm:prSet presAssocID="{D93AAB23-727F-43B3-A7EA-F51A947CCEBA}" presName="hierChild3" presStyleCnt="0"/>
      <dgm:spPr/>
    </dgm:pt>
    <dgm:pt modelId="{8108DFC0-3986-4C28-ADAC-D194F6A5BD44}" type="pres">
      <dgm:prSet presAssocID="{4249F70C-4DD3-4B1D-B10C-4048B7A5098B}" presName="Name17" presStyleLbl="parChTrans1D3" presStyleIdx="0" presStyleCnt="2"/>
      <dgm:spPr/>
      <dgm:t>
        <a:bodyPr/>
        <a:lstStyle/>
        <a:p>
          <a:endParaRPr lang="es-ES"/>
        </a:p>
      </dgm:t>
    </dgm:pt>
    <dgm:pt modelId="{7F5DFECC-A7D0-423D-953D-8A0E6F540A2A}" type="pres">
      <dgm:prSet presAssocID="{C0624C4C-D505-4D97-A513-A449E319B91F}" presName="hierRoot3" presStyleCnt="0"/>
      <dgm:spPr/>
    </dgm:pt>
    <dgm:pt modelId="{829401C2-738C-4472-BEC5-E22C098695AD}" type="pres">
      <dgm:prSet presAssocID="{C0624C4C-D505-4D97-A513-A449E319B91F}" presName="composite3" presStyleCnt="0"/>
      <dgm:spPr/>
    </dgm:pt>
    <dgm:pt modelId="{4C7A4E4E-22FB-42C4-AC33-84895AEFEE15}" type="pres">
      <dgm:prSet presAssocID="{C0624C4C-D505-4D97-A513-A449E319B91F}" presName="background3" presStyleLbl="node3" presStyleIdx="0" presStyleCnt="2"/>
      <dgm:spPr/>
    </dgm:pt>
    <dgm:pt modelId="{BA7AB57D-9E22-4645-B4C0-743F3BD66A5A}" type="pres">
      <dgm:prSet presAssocID="{C0624C4C-D505-4D97-A513-A449E319B91F}" presName="text3" presStyleLbl="fgAcc3" presStyleIdx="0" presStyleCnt="2" custLinFactX="-9392" custLinFactNeighborX="-100000">
        <dgm:presLayoutVars>
          <dgm:chPref val="3"/>
        </dgm:presLayoutVars>
      </dgm:prSet>
      <dgm:spPr/>
      <dgm:t>
        <a:bodyPr/>
        <a:lstStyle/>
        <a:p>
          <a:endParaRPr lang="es-ES"/>
        </a:p>
      </dgm:t>
    </dgm:pt>
    <dgm:pt modelId="{8AF99FB2-F93C-43B3-A0A1-2EDBF7F1170F}" type="pres">
      <dgm:prSet presAssocID="{C0624C4C-D505-4D97-A513-A449E319B91F}" presName="hierChild4" presStyleCnt="0"/>
      <dgm:spPr/>
    </dgm:pt>
    <dgm:pt modelId="{24EE43B7-66B4-4DB2-A81B-FE8E564CB2FC}" type="pres">
      <dgm:prSet presAssocID="{E6FFBCD0-39D3-42F4-B214-4A42D885A572}" presName="Name17" presStyleLbl="parChTrans1D3" presStyleIdx="1" presStyleCnt="2"/>
      <dgm:spPr/>
      <dgm:t>
        <a:bodyPr/>
        <a:lstStyle/>
        <a:p>
          <a:endParaRPr lang="es-ES"/>
        </a:p>
      </dgm:t>
    </dgm:pt>
    <dgm:pt modelId="{513015EE-85BE-458A-AC98-6CECE93358BA}" type="pres">
      <dgm:prSet presAssocID="{00BCE9B2-2595-451D-AE83-32BDA4299FA2}" presName="hierRoot3" presStyleCnt="0"/>
      <dgm:spPr/>
    </dgm:pt>
    <dgm:pt modelId="{DA896AFB-2E37-417F-BEFD-A1CC32DBD4F9}" type="pres">
      <dgm:prSet presAssocID="{00BCE9B2-2595-451D-AE83-32BDA4299FA2}" presName="composite3" presStyleCnt="0"/>
      <dgm:spPr/>
    </dgm:pt>
    <dgm:pt modelId="{AD2E7EBC-081E-4B6F-A229-0072CA685CC3}" type="pres">
      <dgm:prSet presAssocID="{00BCE9B2-2595-451D-AE83-32BDA4299FA2}" presName="background3" presStyleLbl="node3" presStyleIdx="1" presStyleCnt="2"/>
      <dgm:spPr/>
    </dgm:pt>
    <dgm:pt modelId="{571EFD70-E1BC-44F7-B558-CA6B507DEAF6}" type="pres">
      <dgm:prSet presAssocID="{00BCE9B2-2595-451D-AE83-32BDA4299FA2}" presName="text3" presStyleLbl="fgAcc3" presStyleIdx="1" presStyleCnt="2" custLinFactNeighborX="-62692">
        <dgm:presLayoutVars>
          <dgm:chPref val="3"/>
        </dgm:presLayoutVars>
      </dgm:prSet>
      <dgm:spPr/>
      <dgm:t>
        <a:bodyPr/>
        <a:lstStyle/>
        <a:p>
          <a:endParaRPr lang="es-ES"/>
        </a:p>
      </dgm:t>
    </dgm:pt>
    <dgm:pt modelId="{B3689B2D-E703-4BB3-8F80-C7D6EF597D32}" type="pres">
      <dgm:prSet presAssocID="{00BCE9B2-2595-451D-AE83-32BDA4299FA2}" presName="hierChild4" presStyleCnt="0"/>
      <dgm:spPr/>
    </dgm:pt>
    <dgm:pt modelId="{5D3D6B0A-BA5F-4D8C-9C89-07BA28E36DB7}" type="pres">
      <dgm:prSet presAssocID="{C7AF9EA6-8816-415C-80EE-E3D01D782D6C}" presName="Name10" presStyleLbl="parChTrans1D2" presStyleIdx="1" presStyleCnt="2"/>
      <dgm:spPr/>
      <dgm:t>
        <a:bodyPr/>
        <a:lstStyle/>
        <a:p>
          <a:endParaRPr lang="es-ES"/>
        </a:p>
      </dgm:t>
    </dgm:pt>
    <dgm:pt modelId="{EC704672-257D-41EC-8037-106AC482A2BD}" type="pres">
      <dgm:prSet presAssocID="{386C76B8-6BA5-4FC0-B192-271619B2ED5C}" presName="hierRoot2" presStyleCnt="0"/>
      <dgm:spPr/>
    </dgm:pt>
    <dgm:pt modelId="{0529B61F-037D-487E-A32D-A53DDAB28D66}" type="pres">
      <dgm:prSet presAssocID="{386C76B8-6BA5-4FC0-B192-271619B2ED5C}" presName="composite2" presStyleCnt="0"/>
      <dgm:spPr/>
    </dgm:pt>
    <dgm:pt modelId="{E7109E0E-FF3B-46E8-A85C-B0DE002F5FB9}" type="pres">
      <dgm:prSet presAssocID="{386C76B8-6BA5-4FC0-B192-271619B2ED5C}" presName="background2" presStyleLbl="node2" presStyleIdx="1" presStyleCnt="2"/>
      <dgm:spPr/>
    </dgm:pt>
    <dgm:pt modelId="{532A76AC-A81A-44B6-952D-F40E042FB044}" type="pres">
      <dgm:prSet presAssocID="{386C76B8-6BA5-4FC0-B192-271619B2ED5C}" presName="text2" presStyleLbl="fgAcc2" presStyleIdx="1" presStyleCnt="2" custLinFactNeighborX="82589">
        <dgm:presLayoutVars>
          <dgm:chPref val="3"/>
        </dgm:presLayoutVars>
      </dgm:prSet>
      <dgm:spPr/>
      <dgm:t>
        <a:bodyPr/>
        <a:lstStyle/>
        <a:p>
          <a:endParaRPr lang="es-ES"/>
        </a:p>
      </dgm:t>
    </dgm:pt>
    <dgm:pt modelId="{4844DE60-E002-468F-B862-70435114255D}" type="pres">
      <dgm:prSet presAssocID="{386C76B8-6BA5-4FC0-B192-271619B2ED5C}" presName="hierChild3" presStyleCnt="0"/>
      <dgm:spPr/>
    </dgm:pt>
  </dgm:ptLst>
  <dgm:cxnLst>
    <dgm:cxn modelId="{323F757E-D8F1-45EA-B157-78C6B018C43A}" srcId="{D93AAB23-727F-43B3-A7EA-F51A947CCEBA}" destId="{C0624C4C-D505-4D97-A513-A449E319B91F}" srcOrd="0" destOrd="0" parTransId="{4249F70C-4DD3-4B1D-B10C-4048B7A5098B}" sibTransId="{8604BC4C-3043-4233-8D49-69046B6DD924}"/>
    <dgm:cxn modelId="{FEA82BD1-BB15-4769-BF10-578D62E17C4D}" type="presOf" srcId="{C7AF9EA6-8816-415C-80EE-E3D01D782D6C}" destId="{5D3D6B0A-BA5F-4D8C-9C89-07BA28E36DB7}" srcOrd="0" destOrd="0" presId="urn:microsoft.com/office/officeart/2005/8/layout/hierarchy1"/>
    <dgm:cxn modelId="{08056F6B-DFB1-47DF-82F6-10CD7ECDCEF6}" srcId="{0D8D333A-F068-44E0-B15C-B2F41B961E9A}" destId="{376A85B8-1F85-437A-8679-7AE635F37589}" srcOrd="0" destOrd="0" parTransId="{1C57C375-5CCD-4090-973F-C94FAA13AB8E}" sibTransId="{30DABBFC-D873-4797-9B59-840E8159D447}"/>
    <dgm:cxn modelId="{9B5289DA-33D3-446A-8EF9-E0329A8EF654}" type="presOf" srcId="{00BCE9B2-2595-451D-AE83-32BDA4299FA2}" destId="{571EFD70-E1BC-44F7-B558-CA6B507DEAF6}" srcOrd="0" destOrd="0" presId="urn:microsoft.com/office/officeart/2005/8/layout/hierarchy1"/>
    <dgm:cxn modelId="{A8CDD84B-DB3D-4010-BCEC-235DF0C98FDB}" type="presOf" srcId="{C0624C4C-D505-4D97-A513-A449E319B91F}" destId="{BA7AB57D-9E22-4645-B4C0-743F3BD66A5A}" srcOrd="0" destOrd="0" presId="urn:microsoft.com/office/officeart/2005/8/layout/hierarchy1"/>
    <dgm:cxn modelId="{877D4001-1BFF-4715-A6A4-55BA4C35E7A8}" srcId="{376A85B8-1F85-437A-8679-7AE635F37589}" destId="{386C76B8-6BA5-4FC0-B192-271619B2ED5C}" srcOrd="1" destOrd="0" parTransId="{C7AF9EA6-8816-415C-80EE-E3D01D782D6C}" sibTransId="{1B9CC705-9284-4067-8E95-A1C207191601}"/>
    <dgm:cxn modelId="{03007DAD-FFDF-48CA-AF63-78B9DBC9E403}" type="presOf" srcId="{E6FFBCD0-39D3-42F4-B214-4A42D885A572}" destId="{24EE43B7-66B4-4DB2-A81B-FE8E564CB2FC}" srcOrd="0" destOrd="0" presId="urn:microsoft.com/office/officeart/2005/8/layout/hierarchy1"/>
    <dgm:cxn modelId="{29BE7962-EC8C-4B4C-A8B7-5F4746860CA7}" type="presOf" srcId="{0D8D333A-F068-44E0-B15C-B2F41B961E9A}" destId="{E31BEDA1-480D-4558-88F6-2EEDEE31A419}" srcOrd="0" destOrd="0" presId="urn:microsoft.com/office/officeart/2005/8/layout/hierarchy1"/>
    <dgm:cxn modelId="{C35D4066-F7AF-4522-ABD1-F37F951FFFF0}" srcId="{D93AAB23-727F-43B3-A7EA-F51A947CCEBA}" destId="{00BCE9B2-2595-451D-AE83-32BDA4299FA2}" srcOrd="1" destOrd="0" parTransId="{E6FFBCD0-39D3-42F4-B214-4A42D885A572}" sibTransId="{878699EC-3D0B-4FAE-95D0-50B1C9796821}"/>
    <dgm:cxn modelId="{B4B86F38-B7D2-41B5-8801-96C0A824FBD3}" type="presOf" srcId="{D93AAB23-727F-43B3-A7EA-F51A947CCEBA}" destId="{7DBECB26-B42E-45A7-9929-B71DE3CD8E24}" srcOrd="0" destOrd="0" presId="urn:microsoft.com/office/officeart/2005/8/layout/hierarchy1"/>
    <dgm:cxn modelId="{A08A14C8-ED4F-4122-97F9-081A66738B0C}" type="presOf" srcId="{D66B812A-C77B-426A-BA8C-7D7A8DF9D419}" destId="{FC3913E5-81BB-4AEF-87BD-455F4A346930}" srcOrd="0" destOrd="0" presId="urn:microsoft.com/office/officeart/2005/8/layout/hierarchy1"/>
    <dgm:cxn modelId="{0C792CA7-383A-4EB9-AA2E-53CB57E4E15E}" srcId="{376A85B8-1F85-437A-8679-7AE635F37589}" destId="{D93AAB23-727F-43B3-A7EA-F51A947CCEBA}" srcOrd="0" destOrd="0" parTransId="{D66B812A-C77B-426A-BA8C-7D7A8DF9D419}" sibTransId="{3C3F4048-4C70-4B1B-B268-291D33C6F69C}"/>
    <dgm:cxn modelId="{90B6F65E-1D57-4DE8-B688-3425DC4D0BF4}" type="presOf" srcId="{4249F70C-4DD3-4B1D-B10C-4048B7A5098B}" destId="{8108DFC0-3986-4C28-ADAC-D194F6A5BD44}" srcOrd="0" destOrd="0" presId="urn:microsoft.com/office/officeart/2005/8/layout/hierarchy1"/>
    <dgm:cxn modelId="{C04DAB13-282D-4D04-A4B5-C38FDA01AD3C}" type="presOf" srcId="{386C76B8-6BA5-4FC0-B192-271619B2ED5C}" destId="{532A76AC-A81A-44B6-952D-F40E042FB044}" srcOrd="0" destOrd="0" presId="urn:microsoft.com/office/officeart/2005/8/layout/hierarchy1"/>
    <dgm:cxn modelId="{D69256B5-D221-46F0-96E2-625D36BFC45D}" type="presOf" srcId="{376A85B8-1F85-437A-8679-7AE635F37589}" destId="{41D09029-F49F-48C7-8567-8D211D5D2DDD}" srcOrd="0" destOrd="0" presId="urn:microsoft.com/office/officeart/2005/8/layout/hierarchy1"/>
    <dgm:cxn modelId="{CDCCC3F9-5EA9-42C2-A8BF-DB02AB05AFB5}" type="presParOf" srcId="{E31BEDA1-480D-4558-88F6-2EEDEE31A419}" destId="{7AD87F54-A796-4F80-9E06-0F9377916679}" srcOrd="0" destOrd="0" presId="urn:microsoft.com/office/officeart/2005/8/layout/hierarchy1"/>
    <dgm:cxn modelId="{329B5BAC-08EC-4C86-9EFF-DB9E9824424F}" type="presParOf" srcId="{7AD87F54-A796-4F80-9E06-0F9377916679}" destId="{DDCC5DBA-4C71-41DC-9BCD-6328C6F6D2FF}" srcOrd="0" destOrd="0" presId="urn:microsoft.com/office/officeart/2005/8/layout/hierarchy1"/>
    <dgm:cxn modelId="{C741B463-5ED6-4D88-A970-F2877FB66707}" type="presParOf" srcId="{DDCC5DBA-4C71-41DC-9BCD-6328C6F6D2FF}" destId="{4DBDB280-3216-478F-94E8-757FB6BF76B0}" srcOrd="0" destOrd="0" presId="urn:microsoft.com/office/officeart/2005/8/layout/hierarchy1"/>
    <dgm:cxn modelId="{D213B5D8-EC15-436C-85C9-A3A7E88BC805}" type="presParOf" srcId="{DDCC5DBA-4C71-41DC-9BCD-6328C6F6D2FF}" destId="{41D09029-F49F-48C7-8567-8D211D5D2DDD}" srcOrd="1" destOrd="0" presId="urn:microsoft.com/office/officeart/2005/8/layout/hierarchy1"/>
    <dgm:cxn modelId="{B41A1232-530D-42D2-B30D-E2277D72D2A0}" type="presParOf" srcId="{7AD87F54-A796-4F80-9E06-0F9377916679}" destId="{4C7DABE1-7B69-44E4-89DB-615DA5A9012E}" srcOrd="1" destOrd="0" presId="urn:microsoft.com/office/officeart/2005/8/layout/hierarchy1"/>
    <dgm:cxn modelId="{196BF1EA-4D9E-42EC-AB9F-66248FCC18CD}" type="presParOf" srcId="{4C7DABE1-7B69-44E4-89DB-615DA5A9012E}" destId="{FC3913E5-81BB-4AEF-87BD-455F4A346930}" srcOrd="0" destOrd="0" presId="urn:microsoft.com/office/officeart/2005/8/layout/hierarchy1"/>
    <dgm:cxn modelId="{034F3C34-7E4F-4B9E-B7D6-0AB3C1EE2E10}" type="presParOf" srcId="{4C7DABE1-7B69-44E4-89DB-615DA5A9012E}" destId="{A142C0FC-9D36-48A1-A135-0A66EBF248DC}" srcOrd="1" destOrd="0" presId="urn:microsoft.com/office/officeart/2005/8/layout/hierarchy1"/>
    <dgm:cxn modelId="{D638498F-BE61-4AAB-9396-B86C51662A3E}" type="presParOf" srcId="{A142C0FC-9D36-48A1-A135-0A66EBF248DC}" destId="{A3701734-8262-42D1-9C71-A1C43E138FA5}" srcOrd="0" destOrd="0" presId="urn:microsoft.com/office/officeart/2005/8/layout/hierarchy1"/>
    <dgm:cxn modelId="{D646E901-9F8A-429A-BE22-12A9ECF00ACF}" type="presParOf" srcId="{A3701734-8262-42D1-9C71-A1C43E138FA5}" destId="{1A17FBAD-416D-44A2-B8C7-A5E76F7A080B}" srcOrd="0" destOrd="0" presId="urn:microsoft.com/office/officeart/2005/8/layout/hierarchy1"/>
    <dgm:cxn modelId="{030D6DA0-86CC-4231-89D1-B160DA8E9E79}" type="presParOf" srcId="{A3701734-8262-42D1-9C71-A1C43E138FA5}" destId="{7DBECB26-B42E-45A7-9929-B71DE3CD8E24}" srcOrd="1" destOrd="0" presId="urn:microsoft.com/office/officeart/2005/8/layout/hierarchy1"/>
    <dgm:cxn modelId="{67A7427F-77F9-4BFE-A3C2-E29083E94487}" type="presParOf" srcId="{A142C0FC-9D36-48A1-A135-0A66EBF248DC}" destId="{304F18EB-3CAA-4851-982B-01588535B8B4}" srcOrd="1" destOrd="0" presId="urn:microsoft.com/office/officeart/2005/8/layout/hierarchy1"/>
    <dgm:cxn modelId="{88A675B6-1981-4D5B-BF99-B4FFF4F96476}" type="presParOf" srcId="{304F18EB-3CAA-4851-982B-01588535B8B4}" destId="{8108DFC0-3986-4C28-ADAC-D194F6A5BD44}" srcOrd="0" destOrd="0" presId="urn:microsoft.com/office/officeart/2005/8/layout/hierarchy1"/>
    <dgm:cxn modelId="{924002E9-507A-4930-8B10-472A349CD723}" type="presParOf" srcId="{304F18EB-3CAA-4851-982B-01588535B8B4}" destId="{7F5DFECC-A7D0-423D-953D-8A0E6F540A2A}" srcOrd="1" destOrd="0" presId="urn:microsoft.com/office/officeart/2005/8/layout/hierarchy1"/>
    <dgm:cxn modelId="{BA266DAA-453F-4D11-AD8E-CCBBA59FF59A}" type="presParOf" srcId="{7F5DFECC-A7D0-423D-953D-8A0E6F540A2A}" destId="{829401C2-738C-4472-BEC5-E22C098695AD}" srcOrd="0" destOrd="0" presId="urn:microsoft.com/office/officeart/2005/8/layout/hierarchy1"/>
    <dgm:cxn modelId="{4AB749B7-2FB8-4FDA-BF96-F3489F76CE13}" type="presParOf" srcId="{829401C2-738C-4472-BEC5-E22C098695AD}" destId="{4C7A4E4E-22FB-42C4-AC33-84895AEFEE15}" srcOrd="0" destOrd="0" presId="urn:microsoft.com/office/officeart/2005/8/layout/hierarchy1"/>
    <dgm:cxn modelId="{CF186473-6ACC-48E9-A663-DACAECF84087}" type="presParOf" srcId="{829401C2-738C-4472-BEC5-E22C098695AD}" destId="{BA7AB57D-9E22-4645-B4C0-743F3BD66A5A}" srcOrd="1" destOrd="0" presId="urn:microsoft.com/office/officeart/2005/8/layout/hierarchy1"/>
    <dgm:cxn modelId="{CED1975F-DD63-4436-B6A3-A852725D524A}" type="presParOf" srcId="{7F5DFECC-A7D0-423D-953D-8A0E6F540A2A}" destId="{8AF99FB2-F93C-43B3-A0A1-2EDBF7F1170F}" srcOrd="1" destOrd="0" presId="urn:microsoft.com/office/officeart/2005/8/layout/hierarchy1"/>
    <dgm:cxn modelId="{A4893E73-64F1-492D-A348-1C7203B1C365}" type="presParOf" srcId="{304F18EB-3CAA-4851-982B-01588535B8B4}" destId="{24EE43B7-66B4-4DB2-A81B-FE8E564CB2FC}" srcOrd="2" destOrd="0" presId="urn:microsoft.com/office/officeart/2005/8/layout/hierarchy1"/>
    <dgm:cxn modelId="{F1DEAA55-3C37-4356-B01D-148378039B3C}" type="presParOf" srcId="{304F18EB-3CAA-4851-982B-01588535B8B4}" destId="{513015EE-85BE-458A-AC98-6CECE93358BA}" srcOrd="3" destOrd="0" presId="urn:microsoft.com/office/officeart/2005/8/layout/hierarchy1"/>
    <dgm:cxn modelId="{F48CDC55-6722-47B0-BAD9-74F776193AD1}" type="presParOf" srcId="{513015EE-85BE-458A-AC98-6CECE93358BA}" destId="{DA896AFB-2E37-417F-BEFD-A1CC32DBD4F9}" srcOrd="0" destOrd="0" presId="urn:microsoft.com/office/officeart/2005/8/layout/hierarchy1"/>
    <dgm:cxn modelId="{CC034319-B22C-4A27-8777-7887E9898A42}" type="presParOf" srcId="{DA896AFB-2E37-417F-BEFD-A1CC32DBD4F9}" destId="{AD2E7EBC-081E-4B6F-A229-0072CA685CC3}" srcOrd="0" destOrd="0" presId="urn:microsoft.com/office/officeart/2005/8/layout/hierarchy1"/>
    <dgm:cxn modelId="{2510D5D3-3E7A-4920-9C52-649F52C34185}" type="presParOf" srcId="{DA896AFB-2E37-417F-BEFD-A1CC32DBD4F9}" destId="{571EFD70-E1BC-44F7-B558-CA6B507DEAF6}" srcOrd="1" destOrd="0" presId="urn:microsoft.com/office/officeart/2005/8/layout/hierarchy1"/>
    <dgm:cxn modelId="{F4A6408D-8C99-463D-B800-2791B1478B5D}" type="presParOf" srcId="{513015EE-85BE-458A-AC98-6CECE93358BA}" destId="{B3689B2D-E703-4BB3-8F80-C7D6EF597D32}" srcOrd="1" destOrd="0" presId="urn:microsoft.com/office/officeart/2005/8/layout/hierarchy1"/>
    <dgm:cxn modelId="{AF9B3B29-1C74-4934-BA50-993F63437690}" type="presParOf" srcId="{4C7DABE1-7B69-44E4-89DB-615DA5A9012E}" destId="{5D3D6B0A-BA5F-4D8C-9C89-07BA28E36DB7}" srcOrd="2" destOrd="0" presId="urn:microsoft.com/office/officeart/2005/8/layout/hierarchy1"/>
    <dgm:cxn modelId="{B0FD3FD9-FDB9-4106-8CBB-8FCB47472986}" type="presParOf" srcId="{4C7DABE1-7B69-44E4-89DB-615DA5A9012E}" destId="{EC704672-257D-41EC-8037-106AC482A2BD}" srcOrd="3" destOrd="0" presId="urn:microsoft.com/office/officeart/2005/8/layout/hierarchy1"/>
    <dgm:cxn modelId="{21FBABE5-BA97-4653-A956-37F899FF4631}" type="presParOf" srcId="{EC704672-257D-41EC-8037-106AC482A2BD}" destId="{0529B61F-037D-487E-A32D-A53DDAB28D66}" srcOrd="0" destOrd="0" presId="urn:microsoft.com/office/officeart/2005/8/layout/hierarchy1"/>
    <dgm:cxn modelId="{B74CC915-DCF0-4123-9742-8194E0417000}" type="presParOf" srcId="{0529B61F-037D-487E-A32D-A53DDAB28D66}" destId="{E7109E0E-FF3B-46E8-A85C-B0DE002F5FB9}" srcOrd="0" destOrd="0" presId="urn:microsoft.com/office/officeart/2005/8/layout/hierarchy1"/>
    <dgm:cxn modelId="{B9A18089-C5E8-41E2-82C6-C936295248FB}" type="presParOf" srcId="{0529B61F-037D-487E-A32D-A53DDAB28D66}" destId="{532A76AC-A81A-44B6-952D-F40E042FB044}" srcOrd="1" destOrd="0" presId="urn:microsoft.com/office/officeart/2005/8/layout/hierarchy1"/>
    <dgm:cxn modelId="{2A455620-7773-40AB-82D4-11D187CD4AAD}" type="presParOf" srcId="{EC704672-257D-41EC-8037-106AC482A2BD}" destId="{4844DE60-E002-468F-B862-7043511425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6ECC3B-67AB-42E8-8FB0-3EE4D5438E81}" type="doc">
      <dgm:prSet loTypeId="urn:microsoft.com/office/officeart/2008/layout/VerticalAccentList" loCatId="list" qsTypeId="urn:microsoft.com/office/officeart/2005/8/quickstyle/simple5" qsCatId="simple" csTypeId="urn:microsoft.com/office/officeart/2005/8/colors/accent2_1" csCatId="accent2" phldr="1"/>
      <dgm:spPr/>
      <dgm:t>
        <a:bodyPr/>
        <a:lstStyle/>
        <a:p>
          <a:endParaRPr lang="es-EC"/>
        </a:p>
      </dgm:t>
    </dgm:pt>
    <dgm:pt modelId="{DDD9253A-C70C-4DA9-82CC-4BFA94D9962E}">
      <dgm:prSet phldrT="[Texto]" custT="1"/>
      <dgm:spPr/>
      <dgm:t>
        <a:bodyPr/>
        <a:lstStyle/>
        <a:p>
          <a:r>
            <a:rPr lang="es-EC" sz="1600" b="1">
              <a:solidFill>
                <a:srgbClr val="080808"/>
              </a:solidFill>
              <a:latin typeface="Calibri" panose="020F0502020204030204" pitchFamily="34" charset="0"/>
              <a:cs typeface="Calibri" panose="020F0502020204030204" pitchFamily="34" charset="0"/>
            </a:rPr>
            <a:t>P = PROTECCIÓN</a:t>
          </a:r>
          <a:endParaRPr lang="es-EC" sz="1600" b="1" dirty="0">
            <a:solidFill>
              <a:srgbClr val="080808"/>
            </a:solidFill>
            <a:latin typeface="Calibri" panose="020F0502020204030204" pitchFamily="34" charset="0"/>
            <a:cs typeface="Calibri" panose="020F0502020204030204" pitchFamily="34" charset="0"/>
          </a:endParaRPr>
        </a:p>
      </dgm:t>
    </dgm:pt>
    <dgm:pt modelId="{150907BB-91D9-4E6D-A48F-1ED30351DA20}" type="parTrans" cxnId="{BD0EC283-597D-4454-AC61-EEE9ED2DE00B}">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9F1282E5-C370-4D1F-AC1C-162D1533B83A}" type="sibTrans" cxnId="{BD0EC283-597D-4454-AC61-EEE9ED2DE00B}">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A3CD4FEE-8707-4508-820D-7B672213B260}">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Comparar: la suficiencia de las provisiones para préstamos incobrables con el monto </a:t>
          </a:r>
          <a:r>
            <a:rPr lang="es-EC" sz="1200" dirty="0">
              <a:solidFill>
                <a:srgbClr val="080808"/>
              </a:solidFill>
              <a:latin typeface="Calibri" panose="020F0502020204030204" pitchFamily="34" charset="0"/>
              <a:cs typeface="Calibri" panose="020F0502020204030204" pitchFamily="34" charset="0"/>
            </a:rPr>
            <a:t>de préstamos morosos; </a:t>
          </a:r>
          <a:r>
            <a:rPr lang="es-MX" sz="1200" dirty="0">
              <a:solidFill>
                <a:srgbClr val="080808"/>
              </a:solidFill>
              <a:latin typeface="Calibri" panose="020F0502020204030204" pitchFamily="34" charset="0"/>
              <a:cs typeface="Calibri" panose="020F0502020204030204" pitchFamily="34" charset="0"/>
            </a:rPr>
            <a:t> las provisiones para pérdidas de inversiones con el monto total de </a:t>
          </a:r>
          <a:r>
            <a:rPr lang="es-EC" sz="1200" dirty="0">
              <a:solidFill>
                <a:srgbClr val="080808"/>
              </a:solidFill>
              <a:latin typeface="Calibri" panose="020F0502020204030204" pitchFamily="34" charset="0"/>
              <a:cs typeface="Calibri" panose="020F0502020204030204" pitchFamily="34" charset="0"/>
            </a:rPr>
            <a:t>inversiones no reguladas.</a:t>
          </a:r>
        </a:p>
      </dgm:t>
    </dgm:pt>
    <dgm:pt modelId="{9B7A44D8-EC45-4145-A8EC-BDE95F8B36BD}" type="parTrans" cxnId="{F2D4C291-FDE6-4ECB-B6B3-CAEC00930BE7}">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B728C75B-E3DF-48EB-9361-4C179F1A1876}" type="sibTrans" cxnId="{F2D4C291-FDE6-4ECB-B6B3-CAEC00930BE7}">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F97B6740-F6A9-489E-AE40-2EF698599759}">
      <dgm:prSet phldrT="[Texto]" custT="1"/>
      <dgm:spPr/>
      <dgm:t>
        <a:bodyPr/>
        <a:lstStyle/>
        <a:p>
          <a:r>
            <a:rPr lang="es-EC" sz="1600" b="1">
              <a:solidFill>
                <a:srgbClr val="080808"/>
              </a:solidFill>
              <a:latin typeface="Calibri" panose="020F0502020204030204" pitchFamily="34" charset="0"/>
              <a:cs typeface="Calibri" panose="020F0502020204030204" pitchFamily="34" charset="0"/>
            </a:rPr>
            <a:t>E = ESTRUCTURA FINANCIERA EFICAZ</a:t>
          </a:r>
          <a:endParaRPr lang="es-EC" sz="1600" b="1" dirty="0">
            <a:solidFill>
              <a:srgbClr val="080808"/>
            </a:solidFill>
            <a:latin typeface="Calibri" panose="020F0502020204030204" pitchFamily="34" charset="0"/>
            <a:cs typeface="Calibri" panose="020F0502020204030204" pitchFamily="34" charset="0"/>
          </a:endParaRPr>
        </a:p>
      </dgm:t>
    </dgm:pt>
    <dgm:pt modelId="{BD046544-12E6-4133-B835-EA44A20463D0}" type="parTrans" cxnId="{5692F34B-4C57-419B-9C72-0ABE00A883C5}">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7DCFD176-9C4F-4769-BC02-7BCBD1F7ECC7}" type="sibTrans" cxnId="{5692F34B-4C57-419B-9C72-0ABE00A883C5}">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00D4FED2-104B-4F07-BF34-748ED79965B2}">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Es el factor más importante en la determinación del potencial de crecimiento, la capacidad de ganancias y la fuerza financiera general; mide activos, pasivos y capital, y </a:t>
          </a:r>
          <a:r>
            <a:rPr lang="es-EC" sz="1200" dirty="0">
              <a:solidFill>
                <a:srgbClr val="080808"/>
              </a:solidFill>
              <a:latin typeface="Calibri" panose="020F0502020204030204" pitchFamily="34" charset="0"/>
              <a:cs typeface="Calibri" panose="020F0502020204030204" pitchFamily="34" charset="0"/>
            </a:rPr>
            <a:t>recomienda una estructura “ideal”.</a:t>
          </a:r>
        </a:p>
      </dgm:t>
    </dgm:pt>
    <dgm:pt modelId="{DFC3D094-4040-4F18-AEFE-99B4C8EF7B3F}" type="parTrans" cxnId="{8AD72B43-63AA-4B39-A1A0-13B41ABC04F9}">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805CC5C3-1297-4665-9EB7-A847015766F3}" type="sibTrans" cxnId="{8AD72B43-63AA-4B39-A1A0-13B41ABC04F9}">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BEDDF7FB-7061-4CDF-AB89-5F0AAF430230}">
      <dgm:prSet phldrT="[Texto]" custT="1"/>
      <dgm:spPr/>
      <dgm:t>
        <a:bodyPr/>
        <a:lstStyle/>
        <a:p>
          <a:r>
            <a:rPr lang="es-EC" sz="1600" b="1">
              <a:solidFill>
                <a:srgbClr val="080808"/>
              </a:solidFill>
              <a:latin typeface="Calibri" panose="020F0502020204030204" pitchFamily="34" charset="0"/>
              <a:cs typeface="Calibri" panose="020F0502020204030204" pitchFamily="34" charset="0"/>
            </a:rPr>
            <a:t>A = CALIDAD DE ACTIVOS</a:t>
          </a:r>
          <a:endParaRPr lang="es-EC" sz="1600" b="1" dirty="0">
            <a:solidFill>
              <a:srgbClr val="080808"/>
            </a:solidFill>
            <a:latin typeface="Calibri" panose="020F0502020204030204" pitchFamily="34" charset="0"/>
            <a:cs typeface="Calibri" panose="020F0502020204030204" pitchFamily="34" charset="0"/>
          </a:endParaRPr>
        </a:p>
      </dgm:t>
    </dgm:pt>
    <dgm:pt modelId="{E8190F4E-27D5-4082-BA80-464336B8BC0B}" type="parTrans" cxnId="{024A3217-97D3-418F-B832-44790D09078E}">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26E6B3B3-7D4B-4ABE-AA36-F19CD75C3E2C}" type="sibTrans" cxnId="{024A3217-97D3-418F-B832-44790D09078E}">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FA79DD53-B055-4B17-AFE5-C50DDEAF1D6D}">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Se usan para identificar el impacto de los activos improductivos que no generan ingresos y afectan a las ganancias.</a:t>
          </a:r>
          <a:endParaRPr lang="es-EC" sz="1200" dirty="0">
            <a:solidFill>
              <a:srgbClr val="080808"/>
            </a:solidFill>
            <a:latin typeface="Calibri" panose="020F0502020204030204" pitchFamily="34" charset="0"/>
            <a:cs typeface="Calibri" panose="020F0502020204030204" pitchFamily="34" charset="0"/>
          </a:endParaRPr>
        </a:p>
      </dgm:t>
    </dgm:pt>
    <dgm:pt modelId="{99023CFA-064B-4A5A-B31B-14565CC11179}" type="parTrans" cxnId="{2795ACAA-45FA-4AB8-AAEB-2B1FD80CDE3B}">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2CE670BD-E62E-40A9-A46E-5B0284852C68}" type="sibTrans" cxnId="{2795ACAA-45FA-4AB8-AAEB-2B1FD80CDE3B}">
      <dgm:prSet/>
      <dgm:spPr/>
      <dgm:t>
        <a:bodyPr/>
        <a:lstStyle/>
        <a:p>
          <a:endParaRPr lang="es-EC" sz="2000">
            <a:solidFill>
              <a:srgbClr val="080808"/>
            </a:solidFill>
            <a:latin typeface="Calibri" panose="020F0502020204030204" pitchFamily="34" charset="0"/>
            <a:cs typeface="Calibri" panose="020F0502020204030204" pitchFamily="34" charset="0"/>
          </a:endParaRPr>
        </a:p>
      </dgm:t>
    </dgm:pt>
    <dgm:pt modelId="{9746DFBA-2724-411D-BEF9-213D8A2B1AD5}" type="pres">
      <dgm:prSet presAssocID="{8A6ECC3B-67AB-42E8-8FB0-3EE4D5438E81}" presName="Name0" presStyleCnt="0">
        <dgm:presLayoutVars>
          <dgm:chMax/>
          <dgm:chPref/>
          <dgm:dir/>
        </dgm:presLayoutVars>
      </dgm:prSet>
      <dgm:spPr/>
      <dgm:t>
        <a:bodyPr/>
        <a:lstStyle/>
        <a:p>
          <a:endParaRPr lang="es-ES"/>
        </a:p>
      </dgm:t>
    </dgm:pt>
    <dgm:pt modelId="{9AB4A4DB-481A-4D7E-98EB-D32C930D4CB7}" type="pres">
      <dgm:prSet presAssocID="{DDD9253A-C70C-4DA9-82CC-4BFA94D9962E}" presName="parenttextcomposite" presStyleCnt="0"/>
      <dgm:spPr/>
    </dgm:pt>
    <dgm:pt modelId="{6F702F53-0A46-41AE-8847-2447280A5CBB}" type="pres">
      <dgm:prSet presAssocID="{DDD9253A-C70C-4DA9-82CC-4BFA94D9962E}" presName="parenttext" presStyleLbl="revTx" presStyleIdx="0" presStyleCnt="3">
        <dgm:presLayoutVars>
          <dgm:chMax/>
          <dgm:chPref val="2"/>
          <dgm:bulletEnabled val="1"/>
        </dgm:presLayoutVars>
      </dgm:prSet>
      <dgm:spPr/>
      <dgm:t>
        <a:bodyPr/>
        <a:lstStyle/>
        <a:p>
          <a:endParaRPr lang="es-ES"/>
        </a:p>
      </dgm:t>
    </dgm:pt>
    <dgm:pt modelId="{33A0D226-36C6-4841-9983-E701AF7E83E6}" type="pres">
      <dgm:prSet presAssocID="{DDD9253A-C70C-4DA9-82CC-4BFA94D9962E}" presName="composite" presStyleCnt="0"/>
      <dgm:spPr/>
    </dgm:pt>
    <dgm:pt modelId="{9D1AAB32-4725-421B-BF9A-7B9650257558}" type="pres">
      <dgm:prSet presAssocID="{DDD9253A-C70C-4DA9-82CC-4BFA94D9962E}" presName="chevron1" presStyleLbl="alignNode1" presStyleIdx="0" presStyleCnt="21"/>
      <dgm:spPr/>
    </dgm:pt>
    <dgm:pt modelId="{9D047BD3-DCE2-4529-B724-DF484A0AC024}" type="pres">
      <dgm:prSet presAssocID="{DDD9253A-C70C-4DA9-82CC-4BFA94D9962E}" presName="chevron2" presStyleLbl="alignNode1" presStyleIdx="1" presStyleCnt="21"/>
      <dgm:spPr/>
    </dgm:pt>
    <dgm:pt modelId="{39141BBD-A138-48F2-8D7D-164B793A03E7}" type="pres">
      <dgm:prSet presAssocID="{DDD9253A-C70C-4DA9-82CC-4BFA94D9962E}" presName="chevron3" presStyleLbl="alignNode1" presStyleIdx="2" presStyleCnt="21"/>
      <dgm:spPr/>
    </dgm:pt>
    <dgm:pt modelId="{92711EFB-D024-4E1E-93E8-AB7DBA99D4AD}" type="pres">
      <dgm:prSet presAssocID="{DDD9253A-C70C-4DA9-82CC-4BFA94D9962E}" presName="chevron4" presStyleLbl="alignNode1" presStyleIdx="3" presStyleCnt="21"/>
      <dgm:spPr/>
    </dgm:pt>
    <dgm:pt modelId="{B0844A00-171C-442A-8643-3655CAA1E6B5}" type="pres">
      <dgm:prSet presAssocID="{DDD9253A-C70C-4DA9-82CC-4BFA94D9962E}" presName="chevron5" presStyleLbl="alignNode1" presStyleIdx="4" presStyleCnt="21"/>
      <dgm:spPr/>
    </dgm:pt>
    <dgm:pt modelId="{4C93FECA-4105-4108-ACA6-EAE0CEC4AE58}" type="pres">
      <dgm:prSet presAssocID="{DDD9253A-C70C-4DA9-82CC-4BFA94D9962E}" presName="chevron6" presStyleLbl="alignNode1" presStyleIdx="5" presStyleCnt="21"/>
      <dgm:spPr/>
    </dgm:pt>
    <dgm:pt modelId="{70CC0A05-FB80-43D6-96F6-B3C460ABB6E9}" type="pres">
      <dgm:prSet presAssocID="{DDD9253A-C70C-4DA9-82CC-4BFA94D9962E}" presName="chevron7" presStyleLbl="alignNode1" presStyleIdx="6" presStyleCnt="21"/>
      <dgm:spPr/>
    </dgm:pt>
    <dgm:pt modelId="{490D2B6D-7665-4FB6-92B6-3B801769B6B8}" type="pres">
      <dgm:prSet presAssocID="{DDD9253A-C70C-4DA9-82CC-4BFA94D9962E}" presName="childtext" presStyleLbl="solidFgAcc1" presStyleIdx="0" presStyleCnt="3" custScaleY="132047" custLinFactNeighborX="271" custLinFactNeighborY="-6231">
        <dgm:presLayoutVars>
          <dgm:chMax/>
          <dgm:chPref val="0"/>
          <dgm:bulletEnabled val="1"/>
        </dgm:presLayoutVars>
      </dgm:prSet>
      <dgm:spPr/>
      <dgm:t>
        <a:bodyPr/>
        <a:lstStyle/>
        <a:p>
          <a:endParaRPr lang="es-ES"/>
        </a:p>
      </dgm:t>
    </dgm:pt>
    <dgm:pt modelId="{CFAEA8D5-795D-4B25-8EF4-E58AA0AF515F}" type="pres">
      <dgm:prSet presAssocID="{9F1282E5-C370-4D1F-AC1C-162D1533B83A}" presName="sibTrans" presStyleCnt="0"/>
      <dgm:spPr/>
    </dgm:pt>
    <dgm:pt modelId="{9A69C93D-F1CB-4B32-A300-934CFBB375E7}" type="pres">
      <dgm:prSet presAssocID="{F97B6740-F6A9-489E-AE40-2EF698599759}" presName="parenttextcomposite" presStyleCnt="0"/>
      <dgm:spPr/>
    </dgm:pt>
    <dgm:pt modelId="{BAB48B4F-78F4-4B7F-A5CF-0CD66BCD9825}" type="pres">
      <dgm:prSet presAssocID="{F97B6740-F6A9-489E-AE40-2EF698599759}" presName="parenttext" presStyleLbl="revTx" presStyleIdx="1" presStyleCnt="3">
        <dgm:presLayoutVars>
          <dgm:chMax/>
          <dgm:chPref val="2"/>
          <dgm:bulletEnabled val="1"/>
        </dgm:presLayoutVars>
      </dgm:prSet>
      <dgm:spPr/>
      <dgm:t>
        <a:bodyPr/>
        <a:lstStyle/>
        <a:p>
          <a:endParaRPr lang="es-ES"/>
        </a:p>
      </dgm:t>
    </dgm:pt>
    <dgm:pt modelId="{C4D84D63-BF8C-4467-93B3-FBD7E37B3EC2}" type="pres">
      <dgm:prSet presAssocID="{F97B6740-F6A9-489E-AE40-2EF698599759}" presName="composite" presStyleCnt="0"/>
      <dgm:spPr/>
    </dgm:pt>
    <dgm:pt modelId="{A277AC85-F694-4980-A851-B21730189C9B}" type="pres">
      <dgm:prSet presAssocID="{F97B6740-F6A9-489E-AE40-2EF698599759}" presName="chevron1" presStyleLbl="alignNode1" presStyleIdx="7" presStyleCnt="21"/>
      <dgm:spPr/>
    </dgm:pt>
    <dgm:pt modelId="{97A95716-B083-404C-ADCF-36063C9FA75D}" type="pres">
      <dgm:prSet presAssocID="{F97B6740-F6A9-489E-AE40-2EF698599759}" presName="chevron2" presStyleLbl="alignNode1" presStyleIdx="8" presStyleCnt="21"/>
      <dgm:spPr/>
    </dgm:pt>
    <dgm:pt modelId="{0DA8F006-B92D-4D87-9AE4-A38FF70340DC}" type="pres">
      <dgm:prSet presAssocID="{F97B6740-F6A9-489E-AE40-2EF698599759}" presName="chevron3" presStyleLbl="alignNode1" presStyleIdx="9" presStyleCnt="21"/>
      <dgm:spPr/>
    </dgm:pt>
    <dgm:pt modelId="{4DF04FB0-ADE8-4371-A966-086E89C8585C}" type="pres">
      <dgm:prSet presAssocID="{F97B6740-F6A9-489E-AE40-2EF698599759}" presName="chevron4" presStyleLbl="alignNode1" presStyleIdx="10" presStyleCnt="21"/>
      <dgm:spPr/>
    </dgm:pt>
    <dgm:pt modelId="{DF5AC6D9-C24C-45DA-B3C1-BD8EE8B3481F}" type="pres">
      <dgm:prSet presAssocID="{F97B6740-F6A9-489E-AE40-2EF698599759}" presName="chevron5" presStyleLbl="alignNode1" presStyleIdx="11" presStyleCnt="21"/>
      <dgm:spPr/>
    </dgm:pt>
    <dgm:pt modelId="{78806C13-5B88-42F2-B015-C41CAA45E377}" type="pres">
      <dgm:prSet presAssocID="{F97B6740-F6A9-489E-AE40-2EF698599759}" presName="chevron6" presStyleLbl="alignNode1" presStyleIdx="12" presStyleCnt="21"/>
      <dgm:spPr/>
    </dgm:pt>
    <dgm:pt modelId="{3E44EA4B-D982-4188-BB27-E7156B5DBCF2}" type="pres">
      <dgm:prSet presAssocID="{F97B6740-F6A9-489E-AE40-2EF698599759}" presName="chevron7" presStyleLbl="alignNode1" presStyleIdx="13" presStyleCnt="21"/>
      <dgm:spPr/>
    </dgm:pt>
    <dgm:pt modelId="{A509F9AC-4B12-4D0F-8D34-3D49B7BBC3B6}" type="pres">
      <dgm:prSet presAssocID="{F97B6740-F6A9-489E-AE40-2EF698599759}" presName="childtext" presStyleLbl="solidFgAcc1" presStyleIdx="1" presStyleCnt="3" custScaleY="132047" custLinFactNeighborX="-389" custLinFactNeighborY="-4117">
        <dgm:presLayoutVars>
          <dgm:chMax/>
          <dgm:chPref val="0"/>
          <dgm:bulletEnabled val="1"/>
        </dgm:presLayoutVars>
      </dgm:prSet>
      <dgm:spPr/>
      <dgm:t>
        <a:bodyPr/>
        <a:lstStyle/>
        <a:p>
          <a:endParaRPr lang="es-ES"/>
        </a:p>
      </dgm:t>
    </dgm:pt>
    <dgm:pt modelId="{185F6B41-74DC-4969-817C-47AA79C74E67}" type="pres">
      <dgm:prSet presAssocID="{7DCFD176-9C4F-4769-BC02-7BCBD1F7ECC7}" presName="sibTrans" presStyleCnt="0"/>
      <dgm:spPr/>
    </dgm:pt>
    <dgm:pt modelId="{9945B002-1151-4289-B1ED-17296D98B9C0}" type="pres">
      <dgm:prSet presAssocID="{BEDDF7FB-7061-4CDF-AB89-5F0AAF430230}" presName="parenttextcomposite" presStyleCnt="0"/>
      <dgm:spPr/>
    </dgm:pt>
    <dgm:pt modelId="{31510523-5D06-458E-8C7F-1FBE2F993ECE}" type="pres">
      <dgm:prSet presAssocID="{BEDDF7FB-7061-4CDF-AB89-5F0AAF430230}" presName="parenttext" presStyleLbl="revTx" presStyleIdx="2" presStyleCnt="3">
        <dgm:presLayoutVars>
          <dgm:chMax/>
          <dgm:chPref val="2"/>
          <dgm:bulletEnabled val="1"/>
        </dgm:presLayoutVars>
      </dgm:prSet>
      <dgm:spPr/>
      <dgm:t>
        <a:bodyPr/>
        <a:lstStyle/>
        <a:p>
          <a:endParaRPr lang="es-ES"/>
        </a:p>
      </dgm:t>
    </dgm:pt>
    <dgm:pt modelId="{E2129A8C-17A2-4BE4-A6D4-6B9CEF9A370B}" type="pres">
      <dgm:prSet presAssocID="{BEDDF7FB-7061-4CDF-AB89-5F0AAF430230}" presName="composite" presStyleCnt="0"/>
      <dgm:spPr/>
    </dgm:pt>
    <dgm:pt modelId="{707B665B-84C6-40E7-ADB2-F0D270B0A676}" type="pres">
      <dgm:prSet presAssocID="{BEDDF7FB-7061-4CDF-AB89-5F0AAF430230}" presName="chevron1" presStyleLbl="alignNode1" presStyleIdx="14" presStyleCnt="21"/>
      <dgm:spPr/>
    </dgm:pt>
    <dgm:pt modelId="{EA7CF408-651D-49BB-87D7-9EEB93FDA358}" type="pres">
      <dgm:prSet presAssocID="{BEDDF7FB-7061-4CDF-AB89-5F0AAF430230}" presName="chevron2" presStyleLbl="alignNode1" presStyleIdx="15" presStyleCnt="21"/>
      <dgm:spPr/>
    </dgm:pt>
    <dgm:pt modelId="{B462931E-0D54-4EE8-8C2B-1BADE5A0E602}" type="pres">
      <dgm:prSet presAssocID="{BEDDF7FB-7061-4CDF-AB89-5F0AAF430230}" presName="chevron3" presStyleLbl="alignNode1" presStyleIdx="16" presStyleCnt="21"/>
      <dgm:spPr/>
    </dgm:pt>
    <dgm:pt modelId="{2189B83D-E148-4C34-8416-626FCA13F0A8}" type="pres">
      <dgm:prSet presAssocID="{BEDDF7FB-7061-4CDF-AB89-5F0AAF430230}" presName="chevron4" presStyleLbl="alignNode1" presStyleIdx="17" presStyleCnt="21"/>
      <dgm:spPr/>
    </dgm:pt>
    <dgm:pt modelId="{1289819F-631F-409D-84BB-7C6124395ACF}" type="pres">
      <dgm:prSet presAssocID="{BEDDF7FB-7061-4CDF-AB89-5F0AAF430230}" presName="chevron5" presStyleLbl="alignNode1" presStyleIdx="18" presStyleCnt="21"/>
      <dgm:spPr/>
    </dgm:pt>
    <dgm:pt modelId="{C1E43A15-994E-46AC-A0E1-D71E56B69D57}" type="pres">
      <dgm:prSet presAssocID="{BEDDF7FB-7061-4CDF-AB89-5F0AAF430230}" presName="chevron6" presStyleLbl="alignNode1" presStyleIdx="19" presStyleCnt="21"/>
      <dgm:spPr/>
    </dgm:pt>
    <dgm:pt modelId="{59FE8525-FA82-4D0F-9FB9-A5D92F70D98E}" type="pres">
      <dgm:prSet presAssocID="{BEDDF7FB-7061-4CDF-AB89-5F0AAF430230}" presName="chevron7" presStyleLbl="alignNode1" presStyleIdx="20" presStyleCnt="21"/>
      <dgm:spPr/>
    </dgm:pt>
    <dgm:pt modelId="{BFAAA137-E601-4937-9D6E-7FE99D7A1CF6}" type="pres">
      <dgm:prSet presAssocID="{BEDDF7FB-7061-4CDF-AB89-5F0AAF430230}" presName="childtext" presStyleLbl="solidFgAcc1" presStyleIdx="2" presStyleCnt="3">
        <dgm:presLayoutVars>
          <dgm:chMax/>
          <dgm:chPref val="0"/>
          <dgm:bulletEnabled val="1"/>
        </dgm:presLayoutVars>
      </dgm:prSet>
      <dgm:spPr/>
      <dgm:t>
        <a:bodyPr/>
        <a:lstStyle/>
        <a:p>
          <a:endParaRPr lang="es-ES"/>
        </a:p>
      </dgm:t>
    </dgm:pt>
  </dgm:ptLst>
  <dgm:cxnLst>
    <dgm:cxn modelId="{725CB2A4-7CE3-4608-899E-95C57E088D48}" type="presOf" srcId="{FA79DD53-B055-4B17-AFE5-C50DDEAF1D6D}" destId="{BFAAA137-E601-4937-9D6E-7FE99D7A1CF6}" srcOrd="0" destOrd="0" presId="urn:microsoft.com/office/officeart/2008/layout/VerticalAccentList"/>
    <dgm:cxn modelId="{F2D4C291-FDE6-4ECB-B6B3-CAEC00930BE7}" srcId="{DDD9253A-C70C-4DA9-82CC-4BFA94D9962E}" destId="{A3CD4FEE-8707-4508-820D-7B672213B260}" srcOrd="0" destOrd="0" parTransId="{9B7A44D8-EC45-4145-A8EC-BDE95F8B36BD}" sibTransId="{B728C75B-E3DF-48EB-9361-4C179F1A1876}"/>
    <dgm:cxn modelId="{82A0D179-B23B-4BB8-9AD2-7D3456BE13D5}" type="presOf" srcId="{DDD9253A-C70C-4DA9-82CC-4BFA94D9962E}" destId="{6F702F53-0A46-41AE-8847-2447280A5CBB}" srcOrd="0" destOrd="0" presId="urn:microsoft.com/office/officeart/2008/layout/VerticalAccentList"/>
    <dgm:cxn modelId="{BD0EC283-597D-4454-AC61-EEE9ED2DE00B}" srcId="{8A6ECC3B-67AB-42E8-8FB0-3EE4D5438E81}" destId="{DDD9253A-C70C-4DA9-82CC-4BFA94D9962E}" srcOrd="0" destOrd="0" parTransId="{150907BB-91D9-4E6D-A48F-1ED30351DA20}" sibTransId="{9F1282E5-C370-4D1F-AC1C-162D1533B83A}"/>
    <dgm:cxn modelId="{024A3217-97D3-418F-B832-44790D09078E}" srcId="{8A6ECC3B-67AB-42E8-8FB0-3EE4D5438E81}" destId="{BEDDF7FB-7061-4CDF-AB89-5F0AAF430230}" srcOrd="2" destOrd="0" parTransId="{E8190F4E-27D5-4082-BA80-464336B8BC0B}" sibTransId="{26E6B3B3-7D4B-4ABE-AA36-F19CD75C3E2C}"/>
    <dgm:cxn modelId="{29D2FB03-5810-49A5-90C3-693210E7C230}" type="presOf" srcId="{8A6ECC3B-67AB-42E8-8FB0-3EE4D5438E81}" destId="{9746DFBA-2724-411D-BEF9-213D8A2B1AD5}" srcOrd="0" destOrd="0" presId="urn:microsoft.com/office/officeart/2008/layout/VerticalAccentList"/>
    <dgm:cxn modelId="{5692F34B-4C57-419B-9C72-0ABE00A883C5}" srcId="{8A6ECC3B-67AB-42E8-8FB0-3EE4D5438E81}" destId="{F97B6740-F6A9-489E-AE40-2EF698599759}" srcOrd="1" destOrd="0" parTransId="{BD046544-12E6-4133-B835-EA44A20463D0}" sibTransId="{7DCFD176-9C4F-4769-BC02-7BCBD1F7ECC7}"/>
    <dgm:cxn modelId="{660A8F19-7189-478C-9811-0690A110E9C7}" type="presOf" srcId="{BEDDF7FB-7061-4CDF-AB89-5F0AAF430230}" destId="{31510523-5D06-458E-8C7F-1FBE2F993ECE}" srcOrd="0" destOrd="0" presId="urn:microsoft.com/office/officeart/2008/layout/VerticalAccentList"/>
    <dgm:cxn modelId="{2795ACAA-45FA-4AB8-AAEB-2B1FD80CDE3B}" srcId="{BEDDF7FB-7061-4CDF-AB89-5F0AAF430230}" destId="{FA79DD53-B055-4B17-AFE5-C50DDEAF1D6D}" srcOrd="0" destOrd="0" parTransId="{99023CFA-064B-4A5A-B31B-14565CC11179}" sibTransId="{2CE670BD-E62E-40A9-A46E-5B0284852C68}"/>
    <dgm:cxn modelId="{4E2BD0E5-5E4D-4CDB-8400-88300C5ED1ED}" type="presOf" srcId="{F97B6740-F6A9-489E-AE40-2EF698599759}" destId="{BAB48B4F-78F4-4B7F-A5CF-0CD66BCD9825}" srcOrd="0" destOrd="0" presId="urn:microsoft.com/office/officeart/2008/layout/VerticalAccentList"/>
    <dgm:cxn modelId="{8AD72B43-63AA-4B39-A1A0-13B41ABC04F9}" srcId="{F97B6740-F6A9-489E-AE40-2EF698599759}" destId="{00D4FED2-104B-4F07-BF34-748ED79965B2}" srcOrd="0" destOrd="0" parTransId="{DFC3D094-4040-4F18-AEFE-99B4C8EF7B3F}" sibTransId="{805CC5C3-1297-4665-9EB7-A847015766F3}"/>
    <dgm:cxn modelId="{E726DCA8-01E0-464E-B04A-0BA4C25CE059}" type="presOf" srcId="{A3CD4FEE-8707-4508-820D-7B672213B260}" destId="{490D2B6D-7665-4FB6-92B6-3B801769B6B8}" srcOrd="0" destOrd="0" presId="urn:microsoft.com/office/officeart/2008/layout/VerticalAccentList"/>
    <dgm:cxn modelId="{110357A0-2A10-4023-BFA4-C2E5B1FC3FAD}" type="presOf" srcId="{00D4FED2-104B-4F07-BF34-748ED79965B2}" destId="{A509F9AC-4B12-4D0F-8D34-3D49B7BBC3B6}" srcOrd="0" destOrd="0" presId="urn:microsoft.com/office/officeart/2008/layout/VerticalAccentList"/>
    <dgm:cxn modelId="{22DF3564-86BD-4D71-B07F-C6E87CD547DB}" type="presParOf" srcId="{9746DFBA-2724-411D-BEF9-213D8A2B1AD5}" destId="{9AB4A4DB-481A-4D7E-98EB-D32C930D4CB7}" srcOrd="0" destOrd="0" presId="urn:microsoft.com/office/officeart/2008/layout/VerticalAccentList"/>
    <dgm:cxn modelId="{A98135B0-7942-45B5-B33D-8FF96381E7C5}" type="presParOf" srcId="{9AB4A4DB-481A-4D7E-98EB-D32C930D4CB7}" destId="{6F702F53-0A46-41AE-8847-2447280A5CBB}" srcOrd="0" destOrd="0" presId="urn:microsoft.com/office/officeart/2008/layout/VerticalAccentList"/>
    <dgm:cxn modelId="{6DAC6853-AFDC-4CEA-9C5E-E1120FFAB796}" type="presParOf" srcId="{9746DFBA-2724-411D-BEF9-213D8A2B1AD5}" destId="{33A0D226-36C6-4841-9983-E701AF7E83E6}" srcOrd="1" destOrd="0" presId="urn:microsoft.com/office/officeart/2008/layout/VerticalAccentList"/>
    <dgm:cxn modelId="{6F6FCAAA-7865-4E68-B67F-090862696F02}" type="presParOf" srcId="{33A0D226-36C6-4841-9983-E701AF7E83E6}" destId="{9D1AAB32-4725-421B-BF9A-7B9650257558}" srcOrd="0" destOrd="0" presId="urn:microsoft.com/office/officeart/2008/layout/VerticalAccentList"/>
    <dgm:cxn modelId="{CFDAD665-1580-4BB2-8FF2-29063809F24A}" type="presParOf" srcId="{33A0D226-36C6-4841-9983-E701AF7E83E6}" destId="{9D047BD3-DCE2-4529-B724-DF484A0AC024}" srcOrd="1" destOrd="0" presId="urn:microsoft.com/office/officeart/2008/layout/VerticalAccentList"/>
    <dgm:cxn modelId="{F7122C2D-5629-4A5D-B91B-3C76A5FDC0A2}" type="presParOf" srcId="{33A0D226-36C6-4841-9983-E701AF7E83E6}" destId="{39141BBD-A138-48F2-8D7D-164B793A03E7}" srcOrd="2" destOrd="0" presId="urn:microsoft.com/office/officeart/2008/layout/VerticalAccentList"/>
    <dgm:cxn modelId="{BBDEF80C-1008-45CA-9236-813489298666}" type="presParOf" srcId="{33A0D226-36C6-4841-9983-E701AF7E83E6}" destId="{92711EFB-D024-4E1E-93E8-AB7DBA99D4AD}" srcOrd="3" destOrd="0" presId="urn:microsoft.com/office/officeart/2008/layout/VerticalAccentList"/>
    <dgm:cxn modelId="{34FB1B7E-DDBF-47CB-9F4C-C2E97FAB1B60}" type="presParOf" srcId="{33A0D226-36C6-4841-9983-E701AF7E83E6}" destId="{B0844A00-171C-442A-8643-3655CAA1E6B5}" srcOrd="4" destOrd="0" presId="urn:microsoft.com/office/officeart/2008/layout/VerticalAccentList"/>
    <dgm:cxn modelId="{F8429D38-E6A5-4DC1-9F92-B34C4535F1E1}" type="presParOf" srcId="{33A0D226-36C6-4841-9983-E701AF7E83E6}" destId="{4C93FECA-4105-4108-ACA6-EAE0CEC4AE58}" srcOrd="5" destOrd="0" presId="urn:microsoft.com/office/officeart/2008/layout/VerticalAccentList"/>
    <dgm:cxn modelId="{B24C7C4D-FD5C-4A2B-B0E7-06BDE5B7522A}" type="presParOf" srcId="{33A0D226-36C6-4841-9983-E701AF7E83E6}" destId="{70CC0A05-FB80-43D6-96F6-B3C460ABB6E9}" srcOrd="6" destOrd="0" presId="urn:microsoft.com/office/officeart/2008/layout/VerticalAccentList"/>
    <dgm:cxn modelId="{26D8AC80-E149-4E01-9EB1-CD7D39CD65F6}" type="presParOf" srcId="{33A0D226-36C6-4841-9983-E701AF7E83E6}" destId="{490D2B6D-7665-4FB6-92B6-3B801769B6B8}" srcOrd="7" destOrd="0" presId="urn:microsoft.com/office/officeart/2008/layout/VerticalAccentList"/>
    <dgm:cxn modelId="{B45FC875-2F9D-4BBE-BBCA-4AD0B48BEE71}" type="presParOf" srcId="{9746DFBA-2724-411D-BEF9-213D8A2B1AD5}" destId="{CFAEA8D5-795D-4B25-8EF4-E58AA0AF515F}" srcOrd="2" destOrd="0" presId="urn:microsoft.com/office/officeart/2008/layout/VerticalAccentList"/>
    <dgm:cxn modelId="{56D93E96-6512-42A0-8201-0F7C18C65FCF}" type="presParOf" srcId="{9746DFBA-2724-411D-BEF9-213D8A2B1AD5}" destId="{9A69C93D-F1CB-4B32-A300-934CFBB375E7}" srcOrd="3" destOrd="0" presId="urn:microsoft.com/office/officeart/2008/layout/VerticalAccentList"/>
    <dgm:cxn modelId="{E8D5C056-E2C4-4BEA-9DB0-0631D7E8DE84}" type="presParOf" srcId="{9A69C93D-F1CB-4B32-A300-934CFBB375E7}" destId="{BAB48B4F-78F4-4B7F-A5CF-0CD66BCD9825}" srcOrd="0" destOrd="0" presId="urn:microsoft.com/office/officeart/2008/layout/VerticalAccentList"/>
    <dgm:cxn modelId="{06CCC826-BBAB-4834-B211-7E74A226A145}" type="presParOf" srcId="{9746DFBA-2724-411D-BEF9-213D8A2B1AD5}" destId="{C4D84D63-BF8C-4467-93B3-FBD7E37B3EC2}" srcOrd="4" destOrd="0" presId="urn:microsoft.com/office/officeart/2008/layout/VerticalAccentList"/>
    <dgm:cxn modelId="{75B478CF-0265-4125-B751-F93214E9F2A0}" type="presParOf" srcId="{C4D84D63-BF8C-4467-93B3-FBD7E37B3EC2}" destId="{A277AC85-F694-4980-A851-B21730189C9B}" srcOrd="0" destOrd="0" presId="urn:microsoft.com/office/officeart/2008/layout/VerticalAccentList"/>
    <dgm:cxn modelId="{C3070AB9-D81B-445B-B2B6-EA7E9358DCBD}" type="presParOf" srcId="{C4D84D63-BF8C-4467-93B3-FBD7E37B3EC2}" destId="{97A95716-B083-404C-ADCF-36063C9FA75D}" srcOrd="1" destOrd="0" presId="urn:microsoft.com/office/officeart/2008/layout/VerticalAccentList"/>
    <dgm:cxn modelId="{050E05B6-20E4-44F7-AB3E-459A00075E9F}" type="presParOf" srcId="{C4D84D63-BF8C-4467-93B3-FBD7E37B3EC2}" destId="{0DA8F006-B92D-4D87-9AE4-A38FF70340DC}" srcOrd="2" destOrd="0" presId="urn:microsoft.com/office/officeart/2008/layout/VerticalAccentList"/>
    <dgm:cxn modelId="{02C8ACE7-B395-41B8-A736-D95B0DAD7915}" type="presParOf" srcId="{C4D84D63-BF8C-4467-93B3-FBD7E37B3EC2}" destId="{4DF04FB0-ADE8-4371-A966-086E89C8585C}" srcOrd="3" destOrd="0" presId="urn:microsoft.com/office/officeart/2008/layout/VerticalAccentList"/>
    <dgm:cxn modelId="{8717010A-FFB9-4DB9-926C-68B3E2EB2AAB}" type="presParOf" srcId="{C4D84D63-BF8C-4467-93B3-FBD7E37B3EC2}" destId="{DF5AC6D9-C24C-45DA-B3C1-BD8EE8B3481F}" srcOrd="4" destOrd="0" presId="urn:microsoft.com/office/officeart/2008/layout/VerticalAccentList"/>
    <dgm:cxn modelId="{827F2EAB-5F6F-4709-BAEE-EC008DEFD06E}" type="presParOf" srcId="{C4D84D63-BF8C-4467-93B3-FBD7E37B3EC2}" destId="{78806C13-5B88-42F2-B015-C41CAA45E377}" srcOrd="5" destOrd="0" presId="urn:microsoft.com/office/officeart/2008/layout/VerticalAccentList"/>
    <dgm:cxn modelId="{A9FB3744-878A-49AA-9FC4-5708C0841919}" type="presParOf" srcId="{C4D84D63-BF8C-4467-93B3-FBD7E37B3EC2}" destId="{3E44EA4B-D982-4188-BB27-E7156B5DBCF2}" srcOrd="6" destOrd="0" presId="urn:microsoft.com/office/officeart/2008/layout/VerticalAccentList"/>
    <dgm:cxn modelId="{0985B661-E673-42F9-8255-E01D5E46541C}" type="presParOf" srcId="{C4D84D63-BF8C-4467-93B3-FBD7E37B3EC2}" destId="{A509F9AC-4B12-4D0F-8D34-3D49B7BBC3B6}" srcOrd="7" destOrd="0" presId="urn:microsoft.com/office/officeart/2008/layout/VerticalAccentList"/>
    <dgm:cxn modelId="{882158E3-E09C-47BA-9A58-D141D2302819}" type="presParOf" srcId="{9746DFBA-2724-411D-BEF9-213D8A2B1AD5}" destId="{185F6B41-74DC-4969-817C-47AA79C74E67}" srcOrd="5" destOrd="0" presId="urn:microsoft.com/office/officeart/2008/layout/VerticalAccentList"/>
    <dgm:cxn modelId="{F603DDB3-BDC9-447C-A6AB-ED8EDDFC9E3C}" type="presParOf" srcId="{9746DFBA-2724-411D-BEF9-213D8A2B1AD5}" destId="{9945B002-1151-4289-B1ED-17296D98B9C0}" srcOrd="6" destOrd="0" presId="urn:microsoft.com/office/officeart/2008/layout/VerticalAccentList"/>
    <dgm:cxn modelId="{CAD836EF-238E-49C8-AB56-0A42BBC7A6A6}" type="presParOf" srcId="{9945B002-1151-4289-B1ED-17296D98B9C0}" destId="{31510523-5D06-458E-8C7F-1FBE2F993ECE}" srcOrd="0" destOrd="0" presId="urn:microsoft.com/office/officeart/2008/layout/VerticalAccentList"/>
    <dgm:cxn modelId="{CB2E12F2-872D-4327-88CB-90AF8AE2818C}" type="presParOf" srcId="{9746DFBA-2724-411D-BEF9-213D8A2B1AD5}" destId="{E2129A8C-17A2-4BE4-A6D4-6B9CEF9A370B}" srcOrd="7" destOrd="0" presId="urn:microsoft.com/office/officeart/2008/layout/VerticalAccentList"/>
    <dgm:cxn modelId="{FAD98714-46BA-40F1-8110-532F8915B7B7}" type="presParOf" srcId="{E2129A8C-17A2-4BE4-A6D4-6B9CEF9A370B}" destId="{707B665B-84C6-40E7-ADB2-F0D270B0A676}" srcOrd="0" destOrd="0" presId="urn:microsoft.com/office/officeart/2008/layout/VerticalAccentList"/>
    <dgm:cxn modelId="{EEE0EECA-43B6-4F72-AD31-194A271831BB}" type="presParOf" srcId="{E2129A8C-17A2-4BE4-A6D4-6B9CEF9A370B}" destId="{EA7CF408-651D-49BB-87D7-9EEB93FDA358}" srcOrd="1" destOrd="0" presId="urn:microsoft.com/office/officeart/2008/layout/VerticalAccentList"/>
    <dgm:cxn modelId="{75871731-B4B8-4BED-8AA1-05999CFA5BA7}" type="presParOf" srcId="{E2129A8C-17A2-4BE4-A6D4-6B9CEF9A370B}" destId="{B462931E-0D54-4EE8-8C2B-1BADE5A0E602}" srcOrd="2" destOrd="0" presId="urn:microsoft.com/office/officeart/2008/layout/VerticalAccentList"/>
    <dgm:cxn modelId="{3DC6B273-2B0C-47C9-989E-A5AFCAF90A65}" type="presParOf" srcId="{E2129A8C-17A2-4BE4-A6D4-6B9CEF9A370B}" destId="{2189B83D-E148-4C34-8416-626FCA13F0A8}" srcOrd="3" destOrd="0" presId="urn:microsoft.com/office/officeart/2008/layout/VerticalAccentList"/>
    <dgm:cxn modelId="{96A6C732-93EB-40D9-AC49-896023FFFBA7}" type="presParOf" srcId="{E2129A8C-17A2-4BE4-A6D4-6B9CEF9A370B}" destId="{1289819F-631F-409D-84BB-7C6124395ACF}" srcOrd="4" destOrd="0" presId="urn:microsoft.com/office/officeart/2008/layout/VerticalAccentList"/>
    <dgm:cxn modelId="{B9B3D0B3-CD13-4572-AEAD-8D06A7EA211C}" type="presParOf" srcId="{E2129A8C-17A2-4BE4-A6D4-6B9CEF9A370B}" destId="{C1E43A15-994E-46AC-A0E1-D71E56B69D57}" srcOrd="5" destOrd="0" presId="urn:microsoft.com/office/officeart/2008/layout/VerticalAccentList"/>
    <dgm:cxn modelId="{EF1EF13E-BCF9-4F5B-9BBB-87DE8394058B}" type="presParOf" srcId="{E2129A8C-17A2-4BE4-A6D4-6B9CEF9A370B}" destId="{59FE8525-FA82-4D0F-9FB9-A5D92F70D98E}" srcOrd="6" destOrd="0" presId="urn:microsoft.com/office/officeart/2008/layout/VerticalAccentList"/>
    <dgm:cxn modelId="{9BE1487D-1815-4CAB-85D5-B29591CF2AF0}" type="presParOf" srcId="{E2129A8C-17A2-4BE4-A6D4-6B9CEF9A370B}" destId="{BFAAA137-E601-4937-9D6E-7FE99D7A1CF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6ECC3B-67AB-42E8-8FB0-3EE4D5438E81}" type="doc">
      <dgm:prSet loTypeId="urn:microsoft.com/office/officeart/2008/layout/VerticalAccentList" loCatId="list" qsTypeId="urn:microsoft.com/office/officeart/2005/8/quickstyle/simple5" qsCatId="simple" csTypeId="urn:microsoft.com/office/officeart/2005/8/colors/accent2_1" csCatId="accent2" phldr="1"/>
      <dgm:spPr/>
      <dgm:t>
        <a:bodyPr/>
        <a:lstStyle/>
        <a:p>
          <a:endParaRPr lang="es-EC"/>
        </a:p>
      </dgm:t>
    </dgm:pt>
    <dgm:pt modelId="{DDD9253A-C70C-4DA9-82CC-4BFA94D9962E}">
      <dgm:prSet phldrT="[Texto]"/>
      <dgm:spPr/>
      <dgm:t>
        <a:bodyPr/>
        <a:lstStyle/>
        <a:p>
          <a:r>
            <a:rPr lang="es-EC" b="1">
              <a:solidFill>
                <a:srgbClr val="080808"/>
              </a:solidFill>
              <a:latin typeface="Calibri" panose="020F0502020204030204" pitchFamily="34" charset="0"/>
              <a:cs typeface="Calibri" panose="020F0502020204030204" pitchFamily="34" charset="0"/>
            </a:rPr>
            <a:t>R = TASAS DE RENDIMIENTOS Y COSTOS</a:t>
          </a:r>
          <a:endParaRPr lang="es-EC" b="1" dirty="0">
            <a:solidFill>
              <a:srgbClr val="080808"/>
            </a:solidFill>
            <a:latin typeface="Calibri" panose="020F0502020204030204" pitchFamily="34" charset="0"/>
            <a:cs typeface="Calibri" panose="020F0502020204030204" pitchFamily="34" charset="0"/>
          </a:endParaRPr>
        </a:p>
      </dgm:t>
    </dgm:pt>
    <dgm:pt modelId="{150907BB-91D9-4E6D-A48F-1ED30351DA20}" type="parTrans" cxnId="{BD0EC283-597D-4454-AC61-EEE9ED2DE00B}">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9F1282E5-C370-4D1F-AC1C-162D1533B83A}" type="sibTrans" cxnId="{BD0EC283-597D-4454-AC61-EEE9ED2DE00B}">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A3CD4FEE-8707-4508-820D-7B672213B260}">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Separa todos los componentes esenciales de ingresos netos para ayudar a la gerencia a calcular el rendimiento de inversiones y evaluar los gastos </a:t>
          </a:r>
          <a:r>
            <a:rPr lang="es-EC" sz="1200" dirty="0">
              <a:solidFill>
                <a:srgbClr val="080808"/>
              </a:solidFill>
              <a:latin typeface="Calibri" panose="020F0502020204030204" pitchFamily="34" charset="0"/>
              <a:cs typeface="Calibri" panose="020F0502020204030204" pitchFamily="34" charset="0"/>
            </a:rPr>
            <a:t>operativos.</a:t>
          </a:r>
        </a:p>
      </dgm:t>
    </dgm:pt>
    <dgm:pt modelId="{9B7A44D8-EC45-4145-A8EC-BDE95F8B36BD}" type="parTrans" cxnId="{F2D4C291-FDE6-4ECB-B6B3-CAEC00930BE7}">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B728C75B-E3DF-48EB-9361-4C179F1A1876}" type="sibTrans" cxnId="{F2D4C291-FDE6-4ECB-B6B3-CAEC00930BE7}">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F97B6740-F6A9-489E-AE40-2EF698599759}">
      <dgm:prSet phldrT="[Texto]"/>
      <dgm:spPr/>
      <dgm:t>
        <a:bodyPr/>
        <a:lstStyle/>
        <a:p>
          <a:r>
            <a:rPr lang="es-EC" b="1">
              <a:solidFill>
                <a:srgbClr val="080808"/>
              </a:solidFill>
              <a:latin typeface="Calibri" panose="020F0502020204030204" pitchFamily="34" charset="0"/>
              <a:cs typeface="Calibri" panose="020F0502020204030204" pitchFamily="34" charset="0"/>
            </a:rPr>
            <a:t>L = LIQUIDEZ</a:t>
          </a:r>
          <a:endParaRPr lang="es-EC" b="1" dirty="0">
            <a:solidFill>
              <a:srgbClr val="080808"/>
            </a:solidFill>
            <a:latin typeface="Calibri" panose="020F0502020204030204" pitchFamily="34" charset="0"/>
            <a:cs typeface="Calibri" panose="020F0502020204030204" pitchFamily="34" charset="0"/>
          </a:endParaRPr>
        </a:p>
      </dgm:t>
    </dgm:pt>
    <dgm:pt modelId="{BD046544-12E6-4133-B835-EA44A20463D0}" type="parTrans" cxnId="{5692F34B-4C57-419B-9C72-0ABE00A883C5}">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7DCFD176-9C4F-4769-BC02-7BCBD1F7ECC7}" type="sibTrans" cxnId="{5692F34B-4C57-419B-9C72-0ABE00A883C5}">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00D4FED2-104B-4F07-BF34-748ED79965B2}">
      <dgm:prSet phldrT="[Texto]" custT="1"/>
      <dgm:spPr/>
      <dgm:t>
        <a:bodyPr/>
        <a:lstStyle/>
        <a:p>
          <a:r>
            <a:rPr lang="es-EC" sz="1200" dirty="0">
              <a:solidFill>
                <a:srgbClr val="080808"/>
              </a:solidFill>
              <a:latin typeface="Calibri" panose="020F0502020204030204" pitchFamily="34" charset="0"/>
              <a:cs typeface="Calibri" panose="020F0502020204030204" pitchFamily="34" charset="0"/>
            </a:rPr>
            <a:t>La </a:t>
          </a:r>
          <a:r>
            <a:rPr lang="es-MX" sz="1200" dirty="0">
              <a:solidFill>
                <a:srgbClr val="080808"/>
              </a:solidFill>
              <a:latin typeface="Calibri" panose="020F0502020204030204" pitchFamily="34" charset="0"/>
              <a:cs typeface="Calibri" panose="020F0502020204030204" pitchFamily="34" charset="0"/>
            </a:rPr>
            <a:t>liquidez ahora se refiere al efectivo necesario para retiros, una variable que la cooperativa de ahorro y crédito ya no puede controlar</a:t>
          </a:r>
          <a:endParaRPr lang="es-EC" sz="1200" dirty="0">
            <a:solidFill>
              <a:srgbClr val="080808"/>
            </a:solidFill>
            <a:latin typeface="Calibri" panose="020F0502020204030204" pitchFamily="34" charset="0"/>
            <a:cs typeface="Calibri" panose="020F0502020204030204" pitchFamily="34" charset="0"/>
          </a:endParaRPr>
        </a:p>
      </dgm:t>
    </dgm:pt>
    <dgm:pt modelId="{DFC3D094-4040-4F18-AEFE-99B4C8EF7B3F}" type="parTrans" cxnId="{8AD72B43-63AA-4B39-A1A0-13B41ABC04F9}">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805CC5C3-1297-4665-9EB7-A847015766F3}" type="sibTrans" cxnId="{8AD72B43-63AA-4B39-A1A0-13B41ABC04F9}">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BEDDF7FB-7061-4CDF-AB89-5F0AAF430230}">
      <dgm:prSet phldrT="[Texto]"/>
      <dgm:spPr/>
      <dgm:t>
        <a:bodyPr/>
        <a:lstStyle/>
        <a:p>
          <a:r>
            <a:rPr lang="es-EC" b="1">
              <a:solidFill>
                <a:srgbClr val="080808"/>
              </a:solidFill>
              <a:latin typeface="Calibri" panose="020F0502020204030204" pitchFamily="34" charset="0"/>
              <a:cs typeface="Calibri" panose="020F0502020204030204" pitchFamily="34" charset="0"/>
            </a:rPr>
            <a:t>S = SEÑALES DE CRECIMIENTO</a:t>
          </a:r>
          <a:endParaRPr lang="es-EC" b="1" dirty="0">
            <a:solidFill>
              <a:srgbClr val="080808"/>
            </a:solidFill>
            <a:latin typeface="Calibri" panose="020F0502020204030204" pitchFamily="34" charset="0"/>
            <a:cs typeface="Calibri" panose="020F0502020204030204" pitchFamily="34" charset="0"/>
          </a:endParaRPr>
        </a:p>
      </dgm:t>
    </dgm:pt>
    <dgm:pt modelId="{E8190F4E-27D5-4082-BA80-464336B8BC0B}" type="parTrans" cxnId="{024A3217-97D3-418F-B832-44790D09078E}">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26E6B3B3-7D4B-4ABE-AA36-F19CD75C3E2C}" type="sibTrans" cxnId="{024A3217-97D3-418F-B832-44790D09078E}">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FA79DD53-B055-4B17-AFE5-C50DDEAF1D6D}">
      <dgm:prSet phldrT="[Texto]" custT="1"/>
      <dgm:spPr/>
      <dgm:t>
        <a:bodyPr/>
        <a:lstStyle/>
        <a:p>
          <a:r>
            <a:rPr lang="es-MX" sz="1200" dirty="0">
              <a:solidFill>
                <a:srgbClr val="080808"/>
              </a:solidFill>
              <a:latin typeface="Calibri" panose="020F0502020204030204" pitchFamily="34" charset="0"/>
              <a:cs typeface="Calibri" panose="020F0502020204030204" pitchFamily="34" charset="0"/>
            </a:rPr>
            <a:t>La única manera exitosa de mantener el valor de activos es a través de un fuerte y acelerado crecimiento de activos, acompañado por la rentabilidad sostenida; se </a:t>
          </a:r>
          <a:r>
            <a:rPr lang="es-EC" sz="1200" dirty="0">
              <a:solidFill>
                <a:srgbClr val="080808"/>
              </a:solidFill>
              <a:latin typeface="Calibri" panose="020F0502020204030204" pitchFamily="34" charset="0"/>
              <a:cs typeface="Calibri" panose="020F0502020204030204" pitchFamily="34" charset="0"/>
            </a:rPr>
            <a:t>vincula el </a:t>
          </a:r>
          <a:r>
            <a:rPr lang="es-MX" sz="1200" dirty="0">
              <a:solidFill>
                <a:srgbClr val="080808"/>
              </a:solidFill>
              <a:latin typeface="Calibri" panose="020F0502020204030204" pitchFamily="34" charset="0"/>
              <a:cs typeface="Calibri" panose="020F0502020204030204" pitchFamily="34" charset="0"/>
            </a:rPr>
            <a:t>crecimiento con la rentabilidad y con las otras áreas claves, al evaluar el crecimiento del </a:t>
          </a:r>
          <a:r>
            <a:rPr lang="es-EC" sz="1200" dirty="0">
              <a:solidFill>
                <a:srgbClr val="080808"/>
              </a:solidFill>
              <a:latin typeface="Calibri" panose="020F0502020204030204" pitchFamily="34" charset="0"/>
              <a:cs typeface="Calibri" panose="020F0502020204030204" pitchFamily="34" charset="0"/>
            </a:rPr>
            <a:t>sistema entero.</a:t>
          </a:r>
        </a:p>
      </dgm:t>
    </dgm:pt>
    <dgm:pt modelId="{99023CFA-064B-4A5A-B31B-14565CC11179}" type="parTrans" cxnId="{2795ACAA-45FA-4AB8-AAEB-2B1FD80CDE3B}">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2CE670BD-E62E-40A9-A46E-5B0284852C68}" type="sibTrans" cxnId="{2795ACAA-45FA-4AB8-AAEB-2B1FD80CDE3B}">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9746DFBA-2724-411D-BEF9-213D8A2B1AD5}" type="pres">
      <dgm:prSet presAssocID="{8A6ECC3B-67AB-42E8-8FB0-3EE4D5438E81}" presName="Name0" presStyleCnt="0">
        <dgm:presLayoutVars>
          <dgm:chMax/>
          <dgm:chPref/>
          <dgm:dir/>
        </dgm:presLayoutVars>
      </dgm:prSet>
      <dgm:spPr/>
      <dgm:t>
        <a:bodyPr/>
        <a:lstStyle/>
        <a:p>
          <a:endParaRPr lang="es-ES"/>
        </a:p>
      </dgm:t>
    </dgm:pt>
    <dgm:pt modelId="{9AB4A4DB-481A-4D7E-98EB-D32C930D4CB7}" type="pres">
      <dgm:prSet presAssocID="{DDD9253A-C70C-4DA9-82CC-4BFA94D9962E}" presName="parenttextcomposite" presStyleCnt="0"/>
      <dgm:spPr/>
    </dgm:pt>
    <dgm:pt modelId="{6F702F53-0A46-41AE-8847-2447280A5CBB}" type="pres">
      <dgm:prSet presAssocID="{DDD9253A-C70C-4DA9-82CC-4BFA94D9962E}" presName="parenttext" presStyleLbl="revTx" presStyleIdx="0" presStyleCnt="3">
        <dgm:presLayoutVars>
          <dgm:chMax/>
          <dgm:chPref val="2"/>
          <dgm:bulletEnabled val="1"/>
        </dgm:presLayoutVars>
      </dgm:prSet>
      <dgm:spPr/>
      <dgm:t>
        <a:bodyPr/>
        <a:lstStyle/>
        <a:p>
          <a:endParaRPr lang="es-ES"/>
        </a:p>
      </dgm:t>
    </dgm:pt>
    <dgm:pt modelId="{33A0D226-36C6-4841-9983-E701AF7E83E6}" type="pres">
      <dgm:prSet presAssocID="{DDD9253A-C70C-4DA9-82CC-4BFA94D9962E}" presName="composite" presStyleCnt="0"/>
      <dgm:spPr/>
    </dgm:pt>
    <dgm:pt modelId="{9D1AAB32-4725-421B-BF9A-7B9650257558}" type="pres">
      <dgm:prSet presAssocID="{DDD9253A-C70C-4DA9-82CC-4BFA94D9962E}" presName="chevron1" presStyleLbl="alignNode1" presStyleIdx="0" presStyleCnt="21"/>
      <dgm:spPr/>
    </dgm:pt>
    <dgm:pt modelId="{9D047BD3-DCE2-4529-B724-DF484A0AC024}" type="pres">
      <dgm:prSet presAssocID="{DDD9253A-C70C-4DA9-82CC-4BFA94D9962E}" presName="chevron2" presStyleLbl="alignNode1" presStyleIdx="1" presStyleCnt="21"/>
      <dgm:spPr/>
    </dgm:pt>
    <dgm:pt modelId="{39141BBD-A138-48F2-8D7D-164B793A03E7}" type="pres">
      <dgm:prSet presAssocID="{DDD9253A-C70C-4DA9-82CC-4BFA94D9962E}" presName="chevron3" presStyleLbl="alignNode1" presStyleIdx="2" presStyleCnt="21"/>
      <dgm:spPr/>
    </dgm:pt>
    <dgm:pt modelId="{92711EFB-D024-4E1E-93E8-AB7DBA99D4AD}" type="pres">
      <dgm:prSet presAssocID="{DDD9253A-C70C-4DA9-82CC-4BFA94D9962E}" presName="chevron4" presStyleLbl="alignNode1" presStyleIdx="3" presStyleCnt="21"/>
      <dgm:spPr/>
    </dgm:pt>
    <dgm:pt modelId="{B0844A00-171C-442A-8643-3655CAA1E6B5}" type="pres">
      <dgm:prSet presAssocID="{DDD9253A-C70C-4DA9-82CC-4BFA94D9962E}" presName="chevron5" presStyleLbl="alignNode1" presStyleIdx="4" presStyleCnt="21"/>
      <dgm:spPr/>
    </dgm:pt>
    <dgm:pt modelId="{4C93FECA-4105-4108-ACA6-EAE0CEC4AE58}" type="pres">
      <dgm:prSet presAssocID="{DDD9253A-C70C-4DA9-82CC-4BFA94D9962E}" presName="chevron6" presStyleLbl="alignNode1" presStyleIdx="5" presStyleCnt="21"/>
      <dgm:spPr/>
    </dgm:pt>
    <dgm:pt modelId="{70CC0A05-FB80-43D6-96F6-B3C460ABB6E9}" type="pres">
      <dgm:prSet presAssocID="{DDD9253A-C70C-4DA9-82CC-4BFA94D9962E}" presName="chevron7" presStyleLbl="alignNode1" presStyleIdx="6" presStyleCnt="21"/>
      <dgm:spPr/>
    </dgm:pt>
    <dgm:pt modelId="{490D2B6D-7665-4FB6-92B6-3B801769B6B8}" type="pres">
      <dgm:prSet presAssocID="{DDD9253A-C70C-4DA9-82CC-4BFA94D9962E}" presName="childtext" presStyleLbl="solidFgAcc1" presStyleIdx="0" presStyleCnt="3" custLinFactNeighborX="1122" custLinFactNeighborY="4464">
        <dgm:presLayoutVars>
          <dgm:chMax/>
          <dgm:chPref val="0"/>
          <dgm:bulletEnabled val="1"/>
        </dgm:presLayoutVars>
      </dgm:prSet>
      <dgm:spPr/>
      <dgm:t>
        <a:bodyPr/>
        <a:lstStyle/>
        <a:p>
          <a:endParaRPr lang="es-ES"/>
        </a:p>
      </dgm:t>
    </dgm:pt>
    <dgm:pt modelId="{CFAEA8D5-795D-4B25-8EF4-E58AA0AF515F}" type="pres">
      <dgm:prSet presAssocID="{9F1282E5-C370-4D1F-AC1C-162D1533B83A}" presName="sibTrans" presStyleCnt="0"/>
      <dgm:spPr/>
    </dgm:pt>
    <dgm:pt modelId="{9A69C93D-F1CB-4B32-A300-934CFBB375E7}" type="pres">
      <dgm:prSet presAssocID="{F97B6740-F6A9-489E-AE40-2EF698599759}" presName="parenttextcomposite" presStyleCnt="0"/>
      <dgm:spPr/>
    </dgm:pt>
    <dgm:pt modelId="{BAB48B4F-78F4-4B7F-A5CF-0CD66BCD9825}" type="pres">
      <dgm:prSet presAssocID="{F97B6740-F6A9-489E-AE40-2EF698599759}" presName="parenttext" presStyleLbl="revTx" presStyleIdx="1" presStyleCnt="3">
        <dgm:presLayoutVars>
          <dgm:chMax/>
          <dgm:chPref val="2"/>
          <dgm:bulletEnabled val="1"/>
        </dgm:presLayoutVars>
      </dgm:prSet>
      <dgm:spPr/>
      <dgm:t>
        <a:bodyPr/>
        <a:lstStyle/>
        <a:p>
          <a:endParaRPr lang="es-ES"/>
        </a:p>
      </dgm:t>
    </dgm:pt>
    <dgm:pt modelId="{C4D84D63-BF8C-4467-93B3-FBD7E37B3EC2}" type="pres">
      <dgm:prSet presAssocID="{F97B6740-F6A9-489E-AE40-2EF698599759}" presName="composite" presStyleCnt="0"/>
      <dgm:spPr/>
    </dgm:pt>
    <dgm:pt modelId="{A277AC85-F694-4980-A851-B21730189C9B}" type="pres">
      <dgm:prSet presAssocID="{F97B6740-F6A9-489E-AE40-2EF698599759}" presName="chevron1" presStyleLbl="alignNode1" presStyleIdx="7" presStyleCnt="21"/>
      <dgm:spPr/>
    </dgm:pt>
    <dgm:pt modelId="{97A95716-B083-404C-ADCF-36063C9FA75D}" type="pres">
      <dgm:prSet presAssocID="{F97B6740-F6A9-489E-AE40-2EF698599759}" presName="chevron2" presStyleLbl="alignNode1" presStyleIdx="8" presStyleCnt="21"/>
      <dgm:spPr/>
    </dgm:pt>
    <dgm:pt modelId="{0DA8F006-B92D-4D87-9AE4-A38FF70340DC}" type="pres">
      <dgm:prSet presAssocID="{F97B6740-F6A9-489E-AE40-2EF698599759}" presName="chevron3" presStyleLbl="alignNode1" presStyleIdx="9" presStyleCnt="21"/>
      <dgm:spPr/>
    </dgm:pt>
    <dgm:pt modelId="{4DF04FB0-ADE8-4371-A966-086E89C8585C}" type="pres">
      <dgm:prSet presAssocID="{F97B6740-F6A9-489E-AE40-2EF698599759}" presName="chevron4" presStyleLbl="alignNode1" presStyleIdx="10" presStyleCnt="21"/>
      <dgm:spPr/>
    </dgm:pt>
    <dgm:pt modelId="{DF5AC6D9-C24C-45DA-B3C1-BD8EE8B3481F}" type="pres">
      <dgm:prSet presAssocID="{F97B6740-F6A9-489E-AE40-2EF698599759}" presName="chevron5" presStyleLbl="alignNode1" presStyleIdx="11" presStyleCnt="21"/>
      <dgm:spPr/>
    </dgm:pt>
    <dgm:pt modelId="{78806C13-5B88-42F2-B015-C41CAA45E377}" type="pres">
      <dgm:prSet presAssocID="{F97B6740-F6A9-489E-AE40-2EF698599759}" presName="chevron6" presStyleLbl="alignNode1" presStyleIdx="12" presStyleCnt="21"/>
      <dgm:spPr/>
    </dgm:pt>
    <dgm:pt modelId="{3E44EA4B-D982-4188-BB27-E7156B5DBCF2}" type="pres">
      <dgm:prSet presAssocID="{F97B6740-F6A9-489E-AE40-2EF698599759}" presName="chevron7" presStyleLbl="alignNode1" presStyleIdx="13" presStyleCnt="21"/>
      <dgm:spPr/>
    </dgm:pt>
    <dgm:pt modelId="{A509F9AC-4B12-4D0F-8D34-3D49B7BBC3B6}" type="pres">
      <dgm:prSet presAssocID="{F97B6740-F6A9-489E-AE40-2EF698599759}" presName="childtext" presStyleLbl="solidFgAcc1" presStyleIdx="1" presStyleCnt="3" custScaleY="158457" custLinFactNeighborX="837" custLinFactNeighborY="-5513">
        <dgm:presLayoutVars>
          <dgm:chMax/>
          <dgm:chPref val="0"/>
          <dgm:bulletEnabled val="1"/>
        </dgm:presLayoutVars>
      </dgm:prSet>
      <dgm:spPr/>
      <dgm:t>
        <a:bodyPr/>
        <a:lstStyle/>
        <a:p>
          <a:endParaRPr lang="es-ES"/>
        </a:p>
      </dgm:t>
    </dgm:pt>
    <dgm:pt modelId="{185F6B41-74DC-4969-817C-47AA79C74E67}" type="pres">
      <dgm:prSet presAssocID="{7DCFD176-9C4F-4769-BC02-7BCBD1F7ECC7}" presName="sibTrans" presStyleCnt="0"/>
      <dgm:spPr/>
    </dgm:pt>
    <dgm:pt modelId="{9945B002-1151-4289-B1ED-17296D98B9C0}" type="pres">
      <dgm:prSet presAssocID="{BEDDF7FB-7061-4CDF-AB89-5F0AAF430230}" presName="parenttextcomposite" presStyleCnt="0"/>
      <dgm:spPr/>
    </dgm:pt>
    <dgm:pt modelId="{31510523-5D06-458E-8C7F-1FBE2F993ECE}" type="pres">
      <dgm:prSet presAssocID="{BEDDF7FB-7061-4CDF-AB89-5F0AAF430230}" presName="parenttext" presStyleLbl="revTx" presStyleIdx="2" presStyleCnt="3">
        <dgm:presLayoutVars>
          <dgm:chMax/>
          <dgm:chPref val="2"/>
          <dgm:bulletEnabled val="1"/>
        </dgm:presLayoutVars>
      </dgm:prSet>
      <dgm:spPr/>
      <dgm:t>
        <a:bodyPr/>
        <a:lstStyle/>
        <a:p>
          <a:endParaRPr lang="es-ES"/>
        </a:p>
      </dgm:t>
    </dgm:pt>
    <dgm:pt modelId="{E2129A8C-17A2-4BE4-A6D4-6B9CEF9A370B}" type="pres">
      <dgm:prSet presAssocID="{BEDDF7FB-7061-4CDF-AB89-5F0AAF430230}" presName="composite" presStyleCnt="0"/>
      <dgm:spPr/>
    </dgm:pt>
    <dgm:pt modelId="{707B665B-84C6-40E7-ADB2-F0D270B0A676}" type="pres">
      <dgm:prSet presAssocID="{BEDDF7FB-7061-4CDF-AB89-5F0AAF430230}" presName="chevron1" presStyleLbl="alignNode1" presStyleIdx="14" presStyleCnt="21"/>
      <dgm:spPr/>
    </dgm:pt>
    <dgm:pt modelId="{EA7CF408-651D-49BB-87D7-9EEB93FDA358}" type="pres">
      <dgm:prSet presAssocID="{BEDDF7FB-7061-4CDF-AB89-5F0AAF430230}" presName="chevron2" presStyleLbl="alignNode1" presStyleIdx="15" presStyleCnt="21"/>
      <dgm:spPr/>
    </dgm:pt>
    <dgm:pt modelId="{B462931E-0D54-4EE8-8C2B-1BADE5A0E602}" type="pres">
      <dgm:prSet presAssocID="{BEDDF7FB-7061-4CDF-AB89-5F0AAF430230}" presName="chevron3" presStyleLbl="alignNode1" presStyleIdx="16" presStyleCnt="21"/>
      <dgm:spPr/>
    </dgm:pt>
    <dgm:pt modelId="{2189B83D-E148-4C34-8416-626FCA13F0A8}" type="pres">
      <dgm:prSet presAssocID="{BEDDF7FB-7061-4CDF-AB89-5F0AAF430230}" presName="chevron4" presStyleLbl="alignNode1" presStyleIdx="17" presStyleCnt="21"/>
      <dgm:spPr/>
    </dgm:pt>
    <dgm:pt modelId="{1289819F-631F-409D-84BB-7C6124395ACF}" type="pres">
      <dgm:prSet presAssocID="{BEDDF7FB-7061-4CDF-AB89-5F0AAF430230}" presName="chevron5" presStyleLbl="alignNode1" presStyleIdx="18" presStyleCnt="21"/>
      <dgm:spPr/>
    </dgm:pt>
    <dgm:pt modelId="{C1E43A15-994E-46AC-A0E1-D71E56B69D57}" type="pres">
      <dgm:prSet presAssocID="{BEDDF7FB-7061-4CDF-AB89-5F0AAF430230}" presName="chevron6" presStyleLbl="alignNode1" presStyleIdx="19" presStyleCnt="21"/>
      <dgm:spPr/>
    </dgm:pt>
    <dgm:pt modelId="{59FE8525-FA82-4D0F-9FB9-A5D92F70D98E}" type="pres">
      <dgm:prSet presAssocID="{BEDDF7FB-7061-4CDF-AB89-5F0AAF430230}" presName="chevron7" presStyleLbl="alignNode1" presStyleIdx="20" presStyleCnt="21"/>
      <dgm:spPr/>
    </dgm:pt>
    <dgm:pt modelId="{BFAAA137-E601-4937-9D6E-7FE99D7A1CF6}" type="pres">
      <dgm:prSet presAssocID="{BEDDF7FB-7061-4CDF-AB89-5F0AAF430230}" presName="childtext" presStyleLbl="solidFgAcc1" presStyleIdx="2" presStyleCnt="3" custScaleY="172413" custLinFactNeighborX="241" custLinFactNeighborY="-8099">
        <dgm:presLayoutVars>
          <dgm:chMax/>
          <dgm:chPref val="0"/>
          <dgm:bulletEnabled val="1"/>
        </dgm:presLayoutVars>
      </dgm:prSet>
      <dgm:spPr/>
      <dgm:t>
        <a:bodyPr/>
        <a:lstStyle/>
        <a:p>
          <a:endParaRPr lang="es-ES"/>
        </a:p>
      </dgm:t>
    </dgm:pt>
  </dgm:ptLst>
  <dgm:cxnLst>
    <dgm:cxn modelId="{725CB2A4-7CE3-4608-899E-95C57E088D48}" type="presOf" srcId="{FA79DD53-B055-4B17-AFE5-C50DDEAF1D6D}" destId="{BFAAA137-E601-4937-9D6E-7FE99D7A1CF6}" srcOrd="0" destOrd="0" presId="urn:microsoft.com/office/officeart/2008/layout/VerticalAccentList"/>
    <dgm:cxn modelId="{F2D4C291-FDE6-4ECB-B6B3-CAEC00930BE7}" srcId="{DDD9253A-C70C-4DA9-82CC-4BFA94D9962E}" destId="{A3CD4FEE-8707-4508-820D-7B672213B260}" srcOrd="0" destOrd="0" parTransId="{9B7A44D8-EC45-4145-A8EC-BDE95F8B36BD}" sibTransId="{B728C75B-E3DF-48EB-9361-4C179F1A1876}"/>
    <dgm:cxn modelId="{82A0D179-B23B-4BB8-9AD2-7D3456BE13D5}" type="presOf" srcId="{DDD9253A-C70C-4DA9-82CC-4BFA94D9962E}" destId="{6F702F53-0A46-41AE-8847-2447280A5CBB}" srcOrd="0" destOrd="0" presId="urn:microsoft.com/office/officeart/2008/layout/VerticalAccentList"/>
    <dgm:cxn modelId="{BD0EC283-597D-4454-AC61-EEE9ED2DE00B}" srcId="{8A6ECC3B-67AB-42E8-8FB0-3EE4D5438E81}" destId="{DDD9253A-C70C-4DA9-82CC-4BFA94D9962E}" srcOrd="0" destOrd="0" parTransId="{150907BB-91D9-4E6D-A48F-1ED30351DA20}" sibTransId="{9F1282E5-C370-4D1F-AC1C-162D1533B83A}"/>
    <dgm:cxn modelId="{024A3217-97D3-418F-B832-44790D09078E}" srcId="{8A6ECC3B-67AB-42E8-8FB0-3EE4D5438E81}" destId="{BEDDF7FB-7061-4CDF-AB89-5F0AAF430230}" srcOrd="2" destOrd="0" parTransId="{E8190F4E-27D5-4082-BA80-464336B8BC0B}" sibTransId="{26E6B3B3-7D4B-4ABE-AA36-F19CD75C3E2C}"/>
    <dgm:cxn modelId="{29D2FB03-5810-49A5-90C3-693210E7C230}" type="presOf" srcId="{8A6ECC3B-67AB-42E8-8FB0-3EE4D5438E81}" destId="{9746DFBA-2724-411D-BEF9-213D8A2B1AD5}" srcOrd="0" destOrd="0" presId="urn:microsoft.com/office/officeart/2008/layout/VerticalAccentList"/>
    <dgm:cxn modelId="{5692F34B-4C57-419B-9C72-0ABE00A883C5}" srcId="{8A6ECC3B-67AB-42E8-8FB0-3EE4D5438E81}" destId="{F97B6740-F6A9-489E-AE40-2EF698599759}" srcOrd="1" destOrd="0" parTransId="{BD046544-12E6-4133-B835-EA44A20463D0}" sibTransId="{7DCFD176-9C4F-4769-BC02-7BCBD1F7ECC7}"/>
    <dgm:cxn modelId="{660A8F19-7189-478C-9811-0690A110E9C7}" type="presOf" srcId="{BEDDF7FB-7061-4CDF-AB89-5F0AAF430230}" destId="{31510523-5D06-458E-8C7F-1FBE2F993ECE}" srcOrd="0" destOrd="0" presId="urn:microsoft.com/office/officeart/2008/layout/VerticalAccentList"/>
    <dgm:cxn modelId="{2795ACAA-45FA-4AB8-AAEB-2B1FD80CDE3B}" srcId="{BEDDF7FB-7061-4CDF-AB89-5F0AAF430230}" destId="{FA79DD53-B055-4B17-AFE5-C50DDEAF1D6D}" srcOrd="0" destOrd="0" parTransId="{99023CFA-064B-4A5A-B31B-14565CC11179}" sibTransId="{2CE670BD-E62E-40A9-A46E-5B0284852C68}"/>
    <dgm:cxn modelId="{4E2BD0E5-5E4D-4CDB-8400-88300C5ED1ED}" type="presOf" srcId="{F97B6740-F6A9-489E-AE40-2EF698599759}" destId="{BAB48B4F-78F4-4B7F-A5CF-0CD66BCD9825}" srcOrd="0" destOrd="0" presId="urn:microsoft.com/office/officeart/2008/layout/VerticalAccentList"/>
    <dgm:cxn modelId="{8AD72B43-63AA-4B39-A1A0-13B41ABC04F9}" srcId="{F97B6740-F6A9-489E-AE40-2EF698599759}" destId="{00D4FED2-104B-4F07-BF34-748ED79965B2}" srcOrd="0" destOrd="0" parTransId="{DFC3D094-4040-4F18-AEFE-99B4C8EF7B3F}" sibTransId="{805CC5C3-1297-4665-9EB7-A847015766F3}"/>
    <dgm:cxn modelId="{E726DCA8-01E0-464E-B04A-0BA4C25CE059}" type="presOf" srcId="{A3CD4FEE-8707-4508-820D-7B672213B260}" destId="{490D2B6D-7665-4FB6-92B6-3B801769B6B8}" srcOrd="0" destOrd="0" presId="urn:microsoft.com/office/officeart/2008/layout/VerticalAccentList"/>
    <dgm:cxn modelId="{110357A0-2A10-4023-BFA4-C2E5B1FC3FAD}" type="presOf" srcId="{00D4FED2-104B-4F07-BF34-748ED79965B2}" destId="{A509F9AC-4B12-4D0F-8D34-3D49B7BBC3B6}" srcOrd="0" destOrd="0" presId="urn:microsoft.com/office/officeart/2008/layout/VerticalAccentList"/>
    <dgm:cxn modelId="{22DF3564-86BD-4D71-B07F-C6E87CD547DB}" type="presParOf" srcId="{9746DFBA-2724-411D-BEF9-213D8A2B1AD5}" destId="{9AB4A4DB-481A-4D7E-98EB-D32C930D4CB7}" srcOrd="0" destOrd="0" presId="urn:microsoft.com/office/officeart/2008/layout/VerticalAccentList"/>
    <dgm:cxn modelId="{A98135B0-7942-45B5-B33D-8FF96381E7C5}" type="presParOf" srcId="{9AB4A4DB-481A-4D7E-98EB-D32C930D4CB7}" destId="{6F702F53-0A46-41AE-8847-2447280A5CBB}" srcOrd="0" destOrd="0" presId="urn:microsoft.com/office/officeart/2008/layout/VerticalAccentList"/>
    <dgm:cxn modelId="{6DAC6853-AFDC-4CEA-9C5E-E1120FFAB796}" type="presParOf" srcId="{9746DFBA-2724-411D-BEF9-213D8A2B1AD5}" destId="{33A0D226-36C6-4841-9983-E701AF7E83E6}" srcOrd="1" destOrd="0" presId="urn:microsoft.com/office/officeart/2008/layout/VerticalAccentList"/>
    <dgm:cxn modelId="{6F6FCAAA-7865-4E68-B67F-090862696F02}" type="presParOf" srcId="{33A0D226-36C6-4841-9983-E701AF7E83E6}" destId="{9D1AAB32-4725-421B-BF9A-7B9650257558}" srcOrd="0" destOrd="0" presId="urn:microsoft.com/office/officeart/2008/layout/VerticalAccentList"/>
    <dgm:cxn modelId="{CFDAD665-1580-4BB2-8FF2-29063809F24A}" type="presParOf" srcId="{33A0D226-36C6-4841-9983-E701AF7E83E6}" destId="{9D047BD3-DCE2-4529-B724-DF484A0AC024}" srcOrd="1" destOrd="0" presId="urn:microsoft.com/office/officeart/2008/layout/VerticalAccentList"/>
    <dgm:cxn modelId="{F7122C2D-5629-4A5D-B91B-3C76A5FDC0A2}" type="presParOf" srcId="{33A0D226-36C6-4841-9983-E701AF7E83E6}" destId="{39141BBD-A138-48F2-8D7D-164B793A03E7}" srcOrd="2" destOrd="0" presId="urn:microsoft.com/office/officeart/2008/layout/VerticalAccentList"/>
    <dgm:cxn modelId="{BBDEF80C-1008-45CA-9236-813489298666}" type="presParOf" srcId="{33A0D226-36C6-4841-9983-E701AF7E83E6}" destId="{92711EFB-D024-4E1E-93E8-AB7DBA99D4AD}" srcOrd="3" destOrd="0" presId="urn:microsoft.com/office/officeart/2008/layout/VerticalAccentList"/>
    <dgm:cxn modelId="{34FB1B7E-DDBF-47CB-9F4C-C2E97FAB1B60}" type="presParOf" srcId="{33A0D226-36C6-4841-9983-E701AF7E83E6}" destId="{B0844A00-171C-442A-8643-3655CAA1E6B5}" srcOrd="4" destOrd="0" presId="urn:microsoft.com/office/officeart/2008/layout/VerticalAccentList"/>
    <dgm:cxn modelId="{F8429D38-E6A5-4DC1-9F92-B34C4535F1E1}" type="presParOf" srcId="{33A0D226-36C6-4841-9983-E701AF7E83E6}" destId="{4C93FECA-4105-4108-ACA6-EAE0CEC4AE58}" srcOrd="5" destOrd="0" presId="urn:microsoft.com/office/officeart/2008/layout/VerticalAccentList"/>
    <dgm:cxn modelId="{B24C7C4D-FD5C-4A2B-B0E7-06BDE5B7522A}" type="presParOf" srcId="{33A0D226-36C6-4841-9983-E701AF7E83E6}" destId="{70CC0A05-FB80-43D6-96F6-B3C460ABB6E9}" srcOrd="6" destOrd="0" presId="urn:microsoft.com/office/officeart/2008/layout/VerticalAccentList"/>
    <dgm:cxn modelId="{26D8AC80-E149-4E01-9EB1-CD7D39CD65F6}" type="presParOf" srcId="{33A0D226-36C6-4841-9983-E701AF7E83E6}" destId="{490D2B6D-7665-4FB6-92B6-3B801769B6B8}" srcOrd="7" destOrd="0" presId="urn:microsoft.com/office/officeart/2008/layout/VerticalAccentList"/>
    <dgm:cxn modelId="{B45FC875-2F9D-4BBE-BBCA-4AD0B48BEE71}" type="presParOf" srcId="{9746DFBA-2724-411D-BEF9-213D8A2B1AD5}" destId="{CFAEA8D5-795D-4B25-8EF4-E58AA0AF515F}" srcOrd="2" destOrd="0" presId="urn:microsoft.com/office/officeart/2008/layout/VerticalAccentList"/>
    <dgm:cxn modelId="{56D93E96-6512-42A0-8201-0F7C18C65FCF}" type="presParOf" srcId="{9746DFBA-2724-411D-BEF9-213D8A2B1AD5}" destId="{9A69C93D-F1CB-4B32-A300-934CFBB375E7}" srcOrd="3" destOrd="0" presId="urn:microsoft.com/office/officeart/2008/layout/VerticalAccentList"/>
    <dgm:cxn modelId="{E8D5C056-E2C4-4BEA-9DB0-0631D7E8DE84}" type="presParOf" srcId="{9A69C93D-F1CB-4B32-A300-934CFBB375E7}" destId="{BAB48B4F-78F4-4B7F-A5CF-0CD66BCD9825}" srcOrd="0" destOrd="0" presId="urn:microsoft.com/office/officeart/2008/layout/VerticalAccentList"/>
    <dgm:cxn modelId="{06CCC826-BBAB-4834-B211-7E74A226A145}" type="presParOf" srcId="{9746DFBA-2724-411D-BEF9-213D8A2B1AD5}" destId="{C4D84D63-BF8C-4467-93B3-FBD7E37B3EC2}" srcOrd="4" destOrd="0" presId="urn:microsoft.com/office/officeart/2008/layout/VerticalAccentList"/>
    <dgm:cxn modelId="{75B478CF-0265-4125-B751-F93214E9F2A0}" type="presParOf" srcId="{C4D84D63-BF8C-4467-93B3-FBD7E37B3EC2}" destId="{A277AC85-F694-4980-A851-B21730189C9B}" srcOrd="0" destOrd="0" presId="urn:microsoft.com/office/officeart/2008/layout/VerticalAccentList"/>
    <dgm:cxn modelId="{C3070AB9-D81B-445B-B2B6-EA7E9358DCBD}" type="presParOf" srcId="{C4D84D63-BF8C-4467-93B3-FBD7E37B3EC2}" destId="{97A95716-B083-404C-ADCF-36063C9FA75D}" srcOrd="1" destOrd="0" presId="urn:microsoft.com/office/officeart/2008/layout/VerticalAccentList"/>
    <dgm:cxn modelId="{050E05B6-20E4-44F7-AB3E-459A00075E9F}" type="presParOf" srcId="{C4D84D63-BF8C-4467-93B3-FBD7E37B3EC2}" destId="{0DA8F006-B92D-4D87-9AE4-A38FF70340DC}" srcOrd="2" destOrd="0" presId="urn:microsoft.com/office/officeart/2008/layout/VerticalAccentList"/>
    <dgm:cxn modelId="{02C8ACE7-B395-41B8-A736-D95B0DAD7915}" type="presParOf" srcId="{C4D84D63-BF8C-4467-93B3-FBD7E37B3EC2}" destId="{4DF04FB0-ADE8-4371-A966-086E89C8585C}" srcOrd="3" destOrd="0" presId="urn:microsoft.com/office/officeart/2008/layout/VerticalAccentList"/>
    <dgm:cxn modelId="{8717010A-FFB9-4DB9-926C-68B3E2EB2AAB}" type="presParOf" srcId="{C4D84D63-BF8C-4467-93B3-FBD7E37B3EC2}" destId="{DF5AC6D9-C24C-45DA-B3C1-BD8EE8B3481F}" srcOrd="4" destOrd="0" presId="urn:microsoft.com/office/officeart/2008/layout/VerticalAccentList"/>
    <dgm:cxn modelId="{827F2EAB-5F6F-4709-BAEE-EC008DEFD06E}" type="presParOf" srcId="{C4D84D63-BF8C-4467-93B3-FBD7E37B3EC2}" destId="{78806C13-5B88-42F2-B015-C41CAA45E377}" srcOrd="5" destOrd="0" presId="urn:microsoft.com/office/officeart/2008/layout/VerticalAccentList"/>
    <dgm:cxn modelId="{A9FB3744-878A-49AA-9FC4-5708C0841919}" type="presParOf" srcId="{C4D84D63-BF8C-4467-93B3-FBD7E37B3EC2}" destId="{3E44EA4B-D982-4188-BB27-E7156B5DBCF2}" srcOrd="6" destOrd="0" presId="urn:microsoft.com/office/officeart/2008/layout/VerticalAccentList"/>
    <dgm:cxn modelId="{0985B661-E673-42F9-8255-E01D5E46541C}" type="presParOf" srcId="{C4D84D63-BF8C-4467-93B3-FBD7E37B3EC2}" destId="{A509F9AC-4B12-4D0F-8D34-3D49B7BBC3B6}" srcOrd="7" destOrd="0" presId="urn:microsoft.com/office/officeart/2008/layout/VerticalAccentList"/>
    <dgm:cxn modelId="{882158E3-E09C-47BA-9A58-D141D2302819}" type="presParOf" srcId="{9746DFBA-2724-411D-BEF9-213D8A2B1AD5}" destId="{185F6B41-74DC-4969-817C-47AA79C74E67}" srcOrd="5" destOrd="0" presId="urn:microsoft.com/office/officeart/2008/layout/VerticalAccentList"/>
    <dgm:cxn modelId="{F603DDB3-BDC9-447C-A6AB-ED8EDDFC9E3C}" type="presParOf" srcId="{9746DFBA-2724-411D-BEF9-213D8A2B1AD5}" destId="{9945B002-1151-4289-B1ED-17296D98B9C0}" srcOrd="6" destOrd="0" presId="urn:microsoft.com/office/officeart/2008/layout/VerticalAccentList"/>
    <dgm:cxn modelId="{CAD836EF-238E-49C8-AB56-0A42BBC7A6A6}" type="presParOf" srcId="{9945B002-1151-4289-B1ED-17296D98B9C0}" destId="{31510523-5D06-458E-8C7F-1FBE2F993ECE}" srcOrd="0" destOrd="0" presId="urn:microsoft.com/office/officeart/2008/layout/VerticalAccentList"/>
    <dgm:cxn modelId="{CB2E12F2-872D-4327-88CB-90AF8AE2818C}" type="presParOf" srcId="{9746DFBA-2724-411D-BEF9-213D8A2B1AD5}" destId="{E2129A8C-17A2-4BE4-A6D4-6B9CEF9A370B}" srcOrd="7" destOrd="0" presId="urn:microsoft.com/office/officeart/2008/layout/VerticalAccentList"/>
    <dgm:cxn modelId="{FAD98714-46BA-40F1-8110-532F8915B7B7}" type="presParOf" srcId="{E2129A8C-17A2-4BE4-A6D4-6B9CEF9A370B}" destId="{707B665B-84C6-40E7-ADB2-F0D270B0A676}" srcOrd="0" destOrd="0" presId="urn:microsoft.com/office/officeart/2008/layout/VerticalAccentList"/>
    <dgm:cxn modelId="{EEE0EECA-43B6-4F72-AD31-194A271831BB}" type="presParOf" srcId="{E2129A8C-17A2-4BE4-A6D4-6B9CEF9A370B}" destId="{EA7CF408-651D-49BB-87D7-9EEB93FDA358}" srcOrd="1" destOrd="0" presId="urn:microsoft.com/office/officeart/2008/layout/VerticalAccentList"/>
    <dgm:cxn modelId="{75871731-B4B8-4BED-8AA1-05999CFA5BA7}" type="presParOf" srcId="{E2129A8C-17A2-4BE4-A6D4-6B9CEF9A370B}" destId="{B462931E-0D54-4EE8-8C2B-1BADE5A0E602}" srcOrd="2" destOrd="0" presId="urn:microsoft.com/office/officeart/2008/layout/VerticalAccentList"/>
    <dgm:cxn modelId="{3DC6B273-2B0C-47C9-989E-A5AFCAF90A65}" type="presParOf" srcId="{E2129A8C-17A2-4BE4-A6D4-6B9CEF9A370B}" destId="{2189B83D-E148-4C34-8416-626FCA13F0A8}" srcOrd="3" destOrd="0" presId="urn:microsoft.com/office/officeart/2008/layout/VerticalAccentList"/>
    <dgm:cxn modelId="{96A6C732-93EB-40D9-AC49-896023FFFBA7}" type="presParOf" srcId="{E2129A8C-17A2-4BE4-A6D4-6B9CEF9A370B}" destId="{1289819F-631F-409D-84BB-7C6124395ACF}" srcOrd="4" destOrd="0" presId="urn:microsoft.com/office/officeart/2008/layout/VerticalAccentList"/>
    <dgm:cxn modelId="{B9B3D0B3-CD13-4572-AEAD-8D06A7EA211C}" type="presParOf" srcId="{E2129A8C-17A2-4BE4-A6D4-6B9CEF9A370B}" destId="{C1E43A15-994E-46AC-A0E1-D71E56B69D57}" srcOrd="5" destOrd="0" presId="urn:microsoft.com/office/officeart/2008/layout/VerticalAccentList"/>
    <dgm:cxn modelId="{EF1EF13E-BCF9-4F5B-9BBB-87DE8394058B}" type="presParOf" srcId="{E2129A8C-17A2-4BE4-A6D4-6B9CEF9A370B}" destId="{59FE8525-FA82-4D0F-9FB9-A5D92F70D98E}" srcOrd="6" destOrd="0" presId="urn:microsoft.com/office/officeart/2008/layout/VerticalAccentList"/>
    <dgm:cxn modelId="{9BE1487D-1815-4CAB-85D5-B29591CF2AF0}" type="presParOf" srcId="{E2129A8C-17A2-4BE4-A6D4-6B9CEF9A370B}" destId="{BFAAA137-E601-4937-9D6E-7FE99D7A1CF6}" srcOrd="7"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F8353F-597F-4074-98A9-7323B4C2FB7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EC"/>
        </a:p>
      </dgm:t>
    </dgm:pt>
    <dgm:pt modelId="{531994ED-3462-494D-84D2-E190156F869A}">
      <dgm:prSet phldrT="[Texto]"/>
      <dgm:spPr/>
      <dgm:t>
        <a:bodyPr/>
        <a:lstStyle/>
        <a:p>
          <a:r>
            <a:rPr lang="es-EC" dirty="0">
              <a:solidFill>
                <a:srgbClr val="080808"/>
              </a:solidFill>
              <a:latin typeface="Calibri" panose="020F0502020204030204" pitchFamily="34" charset="0"/>
              <a:cs typeface="Calibri" panose="020F0502020204030204" pitchFamily="34" charset="0"/>
            </a:rPr>
            <a:t>Enfoque mixto</a:t>
          </a:r>
        </a:p>
      </dgm:t>
    </dgm:pt>
    <dgm:pt modelId="{A81BE331-F0F5-465F-8AE4-4927D83501ED}" type="parTrans" cxnId="{D0A91545-F6C0-4116-A1B4-77F7F3B5FCF6}">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A34BAC3E-8906-4B5A-9DD7-D44A213401BB}" type="sibTrans" cxnId="{D0A91545-F6C0-4116-A1B4-77F7F3B5FCF6}">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4F1A812C-AF0C-4E9F-A70B-4B342C48E3C8}">
      <dgm:prSet phldrT="[Texto]"/>
      <dgm:spPr/>
      <dgm:t>
        <a:bodyPr/>
        <a:lstStyle/>
        <a:p>
          <a:r>
            <a:rPr lang="es-EC" dirty="0">
              <a:solidFill>
                <a:srgbClr val="080808"/>
              </a:solidFill>
              <a:latin typeface="Calibri" panose="020F0502020204030204" pitchFamily="34" charset="0"/>
              <a:cs typeface="Calibri" panose="020F0502020204030204" pitchFamily="34" charset="0"/>
            </a:rPr>
            <a:t>Enfoque cualitativo</a:t>
          </a:r>
        </a:p>
      </dgm:t>
    </dgm:pt>
    <dgm:pt modelId="{7C1EB433-503A-4C0B-A623-76A241F2EE37}" type="parTrans" cxnId="{2C19DE85-C241-4C5E-BFF8-A692C371EE51}">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456FBD55-0033-42FB-83F7-780E574162CF}" type="sibTrans" cxnId="{2C19DE85-C241-4C5E-BFF8-A692C371EE51}">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CEB9AA47-4BF4-4C64-B43A-08E460CF2996}">
      <dgm:prSet phldrT="[Texto]"/>
      <dgm:spPr/>
      <dgm:t>
        <a:bodyPr/>
        <a:lstStyle/>
        <a:p>
          <a:r>
            <a:rPr lang="es-EC" dirty="0">
              <a:solidFill>
                <a:srgbClr val="080808"/>
              </a:solidFill>
              <a:latin typeface="Calibri" panose="020F0502020204030204" pitchFamily="34" charset="0"/>
              <a:cs typeface="Calibri" panose="020F0502020204030204" pitchFamily="34" charset="0"/>
            </a:rPr>
            <a:t>Enfoque cuantitativo</a:t>
          </a:r>
        </a:p>
      </dgm:t>
    </dgm:pt>
    <dgm:pt modelId="{731E19F8-89C8-427E-953C-7B7557AD17E6}" type="parTrans" cxnId="{0BAE3E44-4CFE-4BB3-839E-E7BF7FCE8C10}">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B2823D69-EAB9-4755-8973-7D267ECBB14D}" type="sibTrans" cxnId="{0BAE3E44-4CFE-4BB3-839E-E7BF7FCE8C10}">
      <dgm:prSet/>
      <dgm:spPr/>
      <dgm:t>
        <a:bodyPr/>
        <a:lstStyle/>
        <a:p>
          <a:endParaRPr lang="es-EC">
            <a:solidFill>
              <a:srgbClr val="080808"/>
            </a:solidFill>
            <a:latin typeface="Calibri" panose="020F0502020204030204" pitchFamily="34" charset="0"/>
            <a:cs typeface="Calibri" panose="020F0502020204030204" pitchFamily="34" charset="0"/>
          </a:endParaRPr>
        </a:p>
      </dgm:t>
    </dgm:pt>
    <dgm:pt modelId="{412A86EB-6EEB-4CF8-A2BA-00B423C2F22F}" type="pres">
      <dgm:prSet presAssocID="{19F8353F-597F-4074-98A9-7323B4C2FB7E}" presName="diagram" presStyleCnt="0">
        <dgm:presLayoutVars>
          <dgm:chPref val="1"/>
          <dgm:dir/>
          <dgm:animOne val="branch"/>
          <dgm:animLvl val="lvl"/>
          <dgm:resizeHandles val="exact"/>
        </dgm:presLayoutVars>
      </dgm:prSet>
      <dgm:spPr/>
      <dgm:t>
        <a:bodyPr/>
        <a:lstStyle/>
        <a:p>
          <a:endParaRPr lang="es-ES"/>
        </a:p>
      </dgm:t>
    </dgm:pt>
    <dgm:pt modelId="{C9606E66-2E92-41F5-B572-E89B7FB4CA10}" type="pres">
      <dgm:prSet presAssocID="{531994ED-3462-494D-84D2-E190156F869A}" presName="root1" presStyleCnt="0"/>
      <dgm:spPr/>
    </dgm:pt>
    <dgm:pt modelId="{F165097E-9169-4CE3-818B-BBF3302FEBC4}" type="pres">
      <dgm:prSet presAssocID="{531994ED-3462-494D-84D2-E190156F869A}" presName="LevelOneTextNode" presStyleLbl="node0" presStyleIdx="0" presStyleCnt="1">
        <dgm:presLayoutVars>
          <dgm:chPref val="3"/>
        </dgm:presLayoutVars>
      </dgm:prSet>
      <dgm:spPr/>
      <dgm:t>
        <a:bodyPr/>
        <a:lstStyle/>
        <a:p>
          <a:endParaRPr lang="es-ES"/>
        </a:p>
      </dgm:t>
    </dgm:pt>
    <dgm:pt modelId="{0033359A-3FEF-47C4-8ADD-340E6E436B28}" type="pres">
      <dgm:prSet presAssocID="{531994ED-3462-494D-84D2-E190156F869A}" presName="level2hierChild" presStyleCnt="0"/>
      <dgm:spPr/>
    </dgm:pt>
    <dgm:pt modelId="{6A5A9FBA-66D9-4E68-AE4D-0C961D8DFE72}" type="pres">
      <dgm:prSet presAssocID="{7C1EB433-503A-4C0B-A623-76A241F2EE37}" presName="conn2-1" presStyleLbl="parChTrans1D2" presStyleIdx="0" presStyleCnt="2"/>
      <dgm:spPr/>
      <dgm:t>
        <a:bodyPr/>
        <a:lstStyle/>
        <a:p>
          <a:endParaRPr lang="es-ES"/>
        </a:p>
      </dgm:t>
    </dgm:pt>
    <dgm:pt modelId="{B7507C6A-8B90-4EFA-8D93-D618EE6596E9}" type="pres">
      <dgm:prSet presAssocID="{7C1EB433-503A-4C0B-A623-76A241F2EE37}" presName="connTx" presStyleLbl="parChTrans1D2" presStyleIdx="0" presStyleCnt="2"/>
      <dgm:spPr/>
      <dgm:t>
        <a:bodyPr/>
        <a:lstStyle/>
        <a:p>
          <a:endParaRPr lang="es-ES"/>
        </a:p>
      </dgm:t>
    </dgm:pt>
    <dgm:pt modelId="{F6A2F073-7171-4626-AF66-1FFC71451B69}" type="pres">
      <dgm:prSet presAssocID="{4F1A812C-AF0C-4E9F-A70B-4B342C48E3C8}" presName="root2" presStyleCnt="0"/>
      <dgm:spPr/>
    </dgm:pt>
    <dgm:pt modelId="{D516E157-8EBA-40BB-9058-7B3DE36DA30A}" type="pres">
      <dgm:prSet presAssocID="{4F1A812C-AF0C-4E9F-A70B-4B342C48E3C8}" presName="LevelTwoTextNode" presStyleLbl="node2" presStyleIdx="0" presStyleCnt="2">
        <dgm:presLayoutVars>
          <dgm:chPref val="3"/>
        </dgm:presLayoutVars>
      </dgm:prSet>
      <dgm:spPr/>
      <dgm:t>
        <a:bodyPr/>
        <a:lstStyle/>
        <a:p>
          <a:endParaRPr lang="es-ES"/>
        </a:p>
      </dgm:t>
    </dgm:pt>
    <dgm:pt modelId="{CD5F818F-4451-4E99-A7DB-6A217B728D77}" type="pres">
      <dgm:prSet presAssocID="{4F1A812C-AF0C-4E9F-A70B-4B342C48E3C8}" presName="level3hierChild" presStyleCnt="0"/>
      <dgm:spPr/>
    </dgm:pt>
    <dgm:pt modelId="{345CEF45-B694-487F-BA3E-10F73DC91A45}" type="pres">
      <dgm:prSet presAssocID="{731E19F8-89C8-427E-953C-7B7557AD17E6}" presName="conn2-1" presStyleLbl="parChTrans1D2" presStyleIdx="1" presStyleCnt="2"/>
      <dgm:spPr/>
      <dgm:t>
        <a:bodyPr/>
        <a:lstStyle/>
        <a:p>
          <a:endParaRPr lang="es-ES"/>
        </a:p>
      </dgm:t>
    </dgm:pt>
    <dgm:pt modelId="{9A64D1AE-C47A-4817-87D8-35087909A140}" type="pres">
      <dgm:prSet presAssocID="{731E19F8-89C8-427E-953C-7B7557AD17E6}" presName="connTx" presStyleLbl="parChTrans1D2" presStyleIdx="1" presStyleCnt="2"/>
      <dgm:spPr/>
      <dgm:t>
        <a:bodyPr/>
        <a:lstStyle/>
        <a:p>
          <a:endParaRPr lang="es-ES"/>
        </a:p>
      </dgm:t>
    </dgm:pt>
    <dgm:pt modelId="{1730B1DA-D1C2-4B41-BB4F-5AEDF6D17226}" type="pres">
      <dgm:prSet presAssocID="{CEB9AA47-4BF4-4C64-B43A-08E460CF2996}" presName="root2" presStyleCnt="0"/>
      <dgm:spPr/>
    </dgm:pt>
    <dgm:pt modelId="{D0B783BE-815F-48B2-AEDA-2A986E203905}" type="pres">
      <dgm:prSet presAssocID="{CEB9AA47-4BF4-4C64-B43A-08E460CF2996}" presName="LevelTwoTextNode" presStyleLbl="node2" presStyleIdx="1" presStyleCnt="2">
        <dgm:presLayoutVars>
          <dgm:chPref val="3"/>
        </dgm:presLayoutVars>
      </dgm:prSet>
      <dgm:spPr/>
      <dgm:t>
        <a:bodyPr/>
        <a:lstStyle/>
        <a:p>
          <a:endParaRPr lang="es-ES"/>
        </a:p>
      </dgm:t>
    </dgm:pt>
    <dgm:pt modelId="{F9669A60-11F4-44BF-9C07-381D0B00D413}" type="pres">
      <dgm:prSet presAssocID="{CEB9AA47-4BF4-4C64-B43A-08E460CF2996}" presName="level3hierChild" presStyleCnt="0"/>
      <dgm:spPr/>
    </dgm:pt>
  </dgm:ptLst>
  <dgm:cxnLst>
    <dgm:cxn modelId="{6A89AE63-7C9C-424A-8DE0-D905F7969E1C}" type="presOf" srcId="{19F8353F-597F-4074-98A9-7323B4C2FB7E}" destId="{412A86EB-6EEB-4CF8-A2BA-00B423C2F22F}" srcOrd="0" destOrd="0" presId="urn:microsoft.com/office/officeart/2005/8/layout/hierarchy2"/>
    <dgm:cxn modelId="{4D1C47C7-E3BD-493D-9807-95EF8C678C4D}" type="presOf" srcId="{731E19F8-89C8-427E-953C-7B7557AD17E6}" destId="{345CEF45-B694-487F-BA3E-10F73DC91A45}" srcOrd="0" destOrd="0" presId="urn:microsoft.com/office/officeart/2005/8/layout/hierarchy2"/>
    <dgm:cxn modelId="{D0A91545-F6C0-4116-A1B4-77F7F3B5FCF6}" srcId="{19F8353F-597F-4074-98A9-7323B4C2FB7E}" destId="{531994ED-3462-494D-84D2-E190156F869A}" srcOrd="0" destOrd="0" parTransId="{A81BE331-F0F5-465F-8AE4-4927D83501ED}" sibTransId="{A34BAC3E-8906-4B5A-9DD7-D44A213401BB}"/>
    <dgm:cxn modelId="{4986EF53-0A6D-4740-85EA-2BC9EE550F53}" type="presOf" srcId="{CEB9AA47-4BF4-4C64-B43A-08E460CF2996}" destId="{D0B783BE-815F-48B2-AEDA-2A986E203905}" srcOrd="0" destOrd="0" presId="urn:microsoft.com/office/officeart/2005/8/layout/hierarchy2"/>
    <dgm:cxn modelId="{278A2754-88D0-4CF3-A5AA-51C7712A7AF1}" type="presOf" srcId="{731E19F8-89C8-427E-953C-7B7557AD17E6}" destId="{9A64D1AE-C47A-4817-87D8-35087909A140}" srcOrd="1" destOrd="0" presId="urn:microsoft.com/office/officeart/2005/8/layout/hierarchy2"/>
    <dgm:cxn modelId="{9AF32F57-45D1-4B5F-B069-57CE9D7531CC}" type="presOf" srcId="{7C1EB433-503A-4C0B-A623-76A241F2EE37}" destId="{6A5A9FBA-66D9-4E68-AE4D-0C961D8DFE72}" srcOrd="0" destOrd="0" presId="urn:microsoft.com/office/officeart/2005/8/layout/hierarchy2"/>
    <dgm:cxn modelId="{48B96951-D83F-4C2F-B5C3-88C2D0AB8898}" type="presOf" srcId="{531994ED-3462-494D-84D2-E190156F869A}" destId="{F165097E-9169-4CE3-818B-BBF3302FEBC4}" srcOrd="0" destOrd="0" presId="urn:microsoft.com/office/officeart/2005/8/layout/hierarchy2"/>
    <dgm:cxn modelId="{0BAE3E44-4CFE-4BB3-839E-E7BF7FCE8C10}" srcId="{531994ED-3462-494D-84D2-E190156F869A}" destId="{CEB9AA47-4BF4-4C64-B43A-08E460CF2996}" srcOrd="1" destOrd="0" parTransId="{731E19F8-89C8-427E-953C-7B7557AD17E6}" sibTransId="{B2823D69-EAB9-4755-8973-7D267ECBB14D}"/>
    <dgm:cxn modelId="{3A921934-840D-4148-AF3A-98C48EFCD315}" type="presOf" srcId="{7C1EB433-503A-4C0B-A623-76A241F2EE37}" destId="{B7507C6A-8B90-4EFA-8D93-D618EE6596E9}" srcOrd="1" destOrd="0" presId="urn:microsoft.com/office/officeart/2005/8/layout/hierarchy2"/>
    <dgm:cxn modelId="{2C19DE85-C241-4C5E-BFF8-A692C371EE51}" srcId="{531994ED-3462-494D-84D2-E190156F869A}" destId="{4F1A812C-AF0C-4E9F-A70B-4B342C48E3C8}" srcOrd="0" destOrd="0" parTransId="{7C1EB433-503A-4C0B-A623-76A241F2EE37}" sibTransId="{456FBD55-0033-42FB-83F7-780E574162CF}"/>
    <dgm:cxn modelId="{C6B68151-18DA-4A04-B02D-C521E10E4490}" type="presOf" srcId="{4F1A812C-AF0C-4E9F-A70B-4B342C48E3C8}" destId="{D516E157-8EBA-40BB-9058-7B3DE36DA30A}" srcOrd="0" destOrd="0" presId="urn:microsoft.com/office/officeart/2005/8/layout/hierarchy2"/>
    <dgm:cxn modelId="{7137A455-7BD2-426D-A848-A746F480FE34}" type="presParOf" srcId="{412A86EB-6EEB-4CF8-A2BA-00B423C2F22F}" destId="{C9606E66-2E92-41F5-B572-E89B7FB4CA10}" srcOrd="0" destOrd="0" presId="urn:microsoft.com/office/officeart/2005/8/layout/hierarchy2"/>
    <dgm:cxn modelId="{2A4874F1-4A29-4F8A-9B83-6D438F630204}" type="presParOf" srcId="{C9606E66-2E92-41F5-B572-E89B7FB4CA10}" destId="{F165097E-9169-4CE3-818B-BBF3302FEBC4}" srcOrd="0" destOrd="0" presId="urn:microsoft.com/office/officeart/2005/8/layout/hierarchy2"/>
    <dgm:cxn modelId="{8AEF564A-8EB6-4850-9AC1-ECA4FDBE0FCC}" type="presParOf" srcId="{C9606E66-2E92-41F5-B572-E89B7FB4CA10}" destId="{0033359A-3FEF-47C4-8ADD-340E6E436B28}" srcOrd="1" destOrd="0" presId="urn:microsoft.com/office/officeart/2005/8/layout/hierarchy2"/>
    <dgm:cxn modelId="{DE7096A7-E7F1-4381-BB75-18F8E21837C6}" type="presParOf" srcId="{0033359A-3FEF-47C4-8ADD-340E6E436B28}" destId="{6A5A9FBA-66D9-4E68-AE4D-0C961D8DFE72}" srcOrd="0" destOrd="0" presId="urn:microsoft.com/office/officeart/2005/8/layout/hierarchy2"/>
    <dgm:cxn modelId="{88AD1D72-7051-4480-8B04-8AA8B4906FD7}" type="presParOf" srcId="{6A5A9FBA-66D9-4E68-AE4D-0C961D8DFE72}" destId="{B7507C6A-8B90-4EFA-8D93-D618EE6596E9}" srcOrd="0" destOrd="0" presId="urn:microsoft.com/office/officeart/2005/8/layout/hierarchy2"/>
    <dgm:cxn modelId="{FACAD969-FCDB-4408-BA4B-4B58AF1F8CB4}" type="presParOf" srcId="{0033359A-3FEF-47C4-8ADD-340E6E436B28}" destId="{F6A2F073-7171-4626-AF66-1FFC71451B69}" srcOrd="1" destOrd="0" presId="urn:microsoft.com/office/officeart/2005/8/layout/hierarchy2"/>
    <dgm:cxn modelId="{18DAB8DF-9DD7-4C8D-B99C-449747BEBCDE}" type="presParOf" srcId="{F6A2F073-7171-4626-AF66-1FFC71451B69}" destId="{D516E157-8EBA-40BB-9058-7B3DE36DA30A}" srcOrd="0" destOrd="0" presId="urn:microsoft.com/office/officeart/2005/8/layout/hierarchy2"/>
    <dgm:cxn modelId="{8E8E8DC6-BC5E-4D29-94E1-810794DBF8A0}" type="presParOf" srcId="{F6A2F073-7171-4626-AF66-1FFC71451B69}" destId="{CD5F818F-4451-4E99-A7DB-6A217B728D77}" srcOrd="1" destOrd="0" presId="urn:microsoft.com/office/officeart/2005/8/layout/hierarchy2"/>
    <dgm:cxn modelId="{12529F76-F2F8-4C7D-B9EA-E5D97D439E7E}" type="presParOf" srcId="{0033359A-3FEF-47C4-8ADD-340E6E436B28}" destId="{345CEF45-B694-487F-BA3E-10F73DC91A45}" srcOrd="2" destOrd="0" presId="urn:microsoft.com/office/officeart/2005/8/layout/hierarchy2"/>
    <dgm:cxn modelId="{F505EF6E-71B4-45AA-9D43-26E757879818}" type="presParOf" srcId="{345CEF45-B694-487F-BA3E-10F73DC91A45}" destId="{9A64D1AE-C47A-4817-87D8-35087909A140}" srcOrd="0" destOrd="0" presId="urn:microsoft.com/office/officeart/2005/8/layout/hierarchy2"/>
    <dgm:cxn modelId="{8DBB529F-7368-45C2-A60B-541C0F094838}" type="presParOf" srcId="{0033359A-3FEF-47C4-8ADD-340E6E436B28}" destId="{1730B1DA-D1C2-4B41-BB4F-5AEDF6D17226}" srcOrd="3" destOrd="0" presId="urn:microsoft.com/office/officeart/2005/8/layout/hierarchy2"/>
    <dgm:cxn modelId="{60CE653C-CE0B-4E93-838B-E588E3E9FAF5}" type="presParOf" srcId="{1730B1DA-D1C2-4B41-BB4F-5AEDF6D17226}" destId="{D0B783BE-815F-48B2-AEDA-2A986E203905}" srcOrd="0" destOrd="0" presId="urn:microsoft.com/office/officeart/2005/8/layout/hierarchy2"/>
    <dgm:cxn modelId="{A82E0FF2-2063-4998-BE00-16138D7FD267}" type="presParOf" srcId="{1730B1DA-D1C2-4B41-BB4F-5AEDF6D17226}" destId="{F9669A60-11F4-44BF-9C07-381D0B00D41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A3D8C9-D975-40E9-B555-9D02C1320DDF}" type="doc">
      <dgm:prSet loTypeId="urn:microsoft.com/office/officeart/2009/3/layout/PhasedProcess" loCatId="process" qsTypeId="urn:microsoft.com/office/officeart/2005/8/quickstyle/simple1" qsCatId="simple" csTypeId="urn:microsoft.com/office/officeart/2005/8/colors/accent3_1" csCatId="accent3" phldr="1"/>
      <dgm:spPr/>
      <dgm:t>
        <a:bodyPr/>
        <a:lstStyle/>
        <a:p>
          <a:endParaRPr lang="es-EC"/>
        </a:p>
      </dgm:t>
    </dgm:pt>
    <dgm:pt modelId="{F16DE666-3882-4E5E-990D-2F79D6CFAF01}">
      <dgm:prSet phldrT="[Texto]" custT="1"/>
      <dgm:spPr/>
      <dgm:t>
        <a:bodyPr/>
        <a:lstStyle/>
        <a:p>
          <a:r>
            <a:rPr lang="es-EC" sz="1100" dirty="0">
              <a:solidFill>
                <a:srgbClr val="080808"/>
              </a:solidFill>
              <a:latin typeface="Calibri" panose="020F0502020204030204" pitchFamily="34" charset="0"/>
              <a:cs typeface="Calibri" panose="020F0502020204030204" pitchFamily="34" charset="0"/>
            </a:rPr>
            <a:t>El alcance explicativo</a:t>
          </a:r>
        </a:p>
      </dgm:t>
    </dgm:pt>
    <dgm:pt modelId="{A6C7EE33-6F5F-47A0-A604-82F43BFFF3A7}" type="parTrans" cxnId="{1D652F4E-AA4B-4AB9-B2C0-2B6515263B82}">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F02944C8-5D54-41A9-8B59-782AFEA98893}" type="sibTrans" cxnId="{1D652F4E-AA4B-4AB9-B2C0-2B6515263B82}">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28571584-9819-4C20-9B07-F6C392BFC177}">
      <dgm:prSet phldrT="[Texto]" custT="1"/>
      <dgm:spPr/>
      <dgm:t>
        <a:bodyPr/>
        <a:lstStyle/>
        <a:p>
          <a:r>
            <a:rPr lang="es-MX" sz="1000" dirty="0">
              <a:solidFill>
                <a:srgbClr val="080808"/>
              </a:solidFill>
              <a:latin typeface="Calibri" panose="020F0502020204030204" pitchFamily="34" charset="0"/>
              <a:cs typeface="Calibri" panose="020F0502020204030204" pitchFamily="34" charset="0"/>
            </a:rPr>
            <a:t>Van más allá de la descripción de conceptos </a:t>
          </a:r>
          <a:endParaRPr lang="es-EC" sz="1000" dirty="0">
            <a:solidFill>
              <a:srgbClr val="080808"/>
            </a:solidFill>
            <a:latin typeface="Calibri" panose="020F0502020204030204" pitchFamily="34" charset="0"/>
            <a:cs typeface="Calibri" panose="020F0502020204030204" pitchFamily="34" charset="0"/>
          </a:endParaRPr>
        </a:p>
      </dgm:t>
    </dgm:pt>
    <dgm:pt modelId="{FF08433D-60DF-49C4-8A87-1FAC3F6F3379}" type="parTrans" cxnId="{A0D15FD7-8A6A-4437-A20D-942A81AB14BC}">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1D420DCD-C4C3-425C-8A70-71B635C108E4}" type="sibTrans" cxnId="{A0D15FD7-8A6A-4437-A20D-942A81AB14BC}">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667B07EE-77AD-47FB-BCD8-DF2DE62F27EA}">
      <dgm:prSet phldrT="[Texto]" custT="1"/>
      <dgm:spPr/>
      <dgm:t>
        <a:bodyPr/>
        <a:lstStyle/>
        <a:p>
          <a:r>
            <a:rPr lang="es-MX" sz="900" dirty="0">
              <a:solidFill>
                <a:srgbClr val="080808"/>
              </a:solidFill>
              <a:latin typeface="Calibri" panose="020F0502020204030204" pitchFamily="34" charset="0"/>
              <a:cs typeface="Calibri" panose="020F0502020204030204" pitchFamily="34" charset="0"/>
            </a:rPr>
            <a:t>  Fenómenos o del establecimiento de </a:t>
          </a:r>
          <a:r>
            <a:rPr lang="es-EC" sz="900" dirty="0">
              <a:solidFill>
                <a:srgbClr val="080808"/>
              </a:solidFill>
              <a:latin typeface="Calibri" panose="020F0502020204030204" pitchFamily="34" charset="0"/>
              <a:cs typeface="Calibri" panose="020F0502020204030204" pitchFamily="34" charset="0"/>
            </a:rPr>
            <a:t>relaciones entre conceptos</a:t>
          </a:r>
        </a:p>
      </dgm:t>
    </dgm:pt>
    <dgm:pt modelId="{0D8BAA49-F534-498F-AB4D-1DEAA5B7A6D1}" type="parTrans" cxnId="{EEE81704-F866-4F04-A72F-2463F557C296}">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3B0A65FD-F3A7-4905-B66B-B67CF6BF5164}" type="sibTrans" cxnId="{EEE81704-F866-4F04-A72F-2463F557C296}">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DB6D5697-0EF9-4340-AF29-A6D71C149D09}">
      <dgm:prSet phldrT="[Texto]" custT="1"/>
      <dgm:spPr/>
      <dgm:t>
        <a:bodyPr/>
        <a:lstStyle/>
        <a:p>
          <a:r>
            <a:rPr lang="es-EC" sz="1100" dirty="0">
              <a:solidFill>
                <a:srgbClr val="080808"/>
              </a:solidFill>
              <a:latin typeface="Calibri" panose="020F0502020204030204" pitchFamily="34" charset="0"/>
              <a:cs typeface="Calibri" panose="020F0502020204030204" pitchFamily="34" charset="0"/>
            </a:rPr>
            <a:t>Su interés se centra </a:t>
          </a:r>
          <a:r>
            <a:rPr lang="es-MX" sz="1100" dirty="0">
              <a:solidFill>
                <a:srgbClr val="080808"/>
              </a:solidFill>
              <a:latin typeface="Calibri" panose="020F0502020204030204" pitchFamily="34" charset="0"/>
              <a:cs typeface="Calibri" panose="020F0502020204030204" pitchFamily="34" charset="0"/>
            </a:rPr>
            <a:t>en explicar por qué ocurre un fenómeno y en qué condiciones se manifiesta o por qué se relacionan dos o más variables</a:t>
          </a:r>
          <a:endParaRPr lang="es-EC" sz="1100" dirty="0">
            <a:solidFill>
              <a:srgbClr val="080808"/>
            </a:solidFill>
            <a:latin typeface="Calibri" panose="020F0502020204030204" pitchFamily="34" charset="0"/>
            <a:cs typeface="Calibri" panose="020F0502020204030204" pitchFamily="34" charset="0"/>
          </a:endParaRPr>
        </a:p>
      </dgm:t>
    </dgm:pt>
    <dgm:pt modelId="{3D2E1F91-E6B2-4F59-856E-996972024193}" type="parTrans" cxnId="{4EBB470B-5634-4D80-AD36-79A045A46E09}">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FAD1E4EA-EC0D-443C-9B87-A81236197982}" type="sibTrans" cxnId="{4EBB470B-5634-4D80-AD36-79A045A46E09}">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7FCBFDCB-07D7-42DD-94FB-81688F1C58E2}">
      <dgm:prSet phldrT="[Texto]" custT="1"/>
      <dgm:spPr/>
      <dgm:t>
        <a:bodyPr/>
        <a:lstStyle/>
        <a:p>
          <a:r>
            <a:rPr lang="es-MX" sz="1100" dirty="0">
              <a:solidFill>
                <a:srgbClr val="080808"/>
              </a:solidFill>
              <a:latin typeface="Calibri" panose="020F0502020204030204" pitchFamily="34" charset="0"/>
              <a:cs typeface="Calibri" panose="020F0502020204030204" pitchFamily="34" charset="0"/>
            </a:rPr>
            <a:t>  Están dirigidos a responder por las causas de los </a:t>
          </a:r>
          <a:r>
            <a:rPr lang="es-EC" sz="1100" dirty="0">
              <a:solidFill>
                <a:srgbClr val="080808"/>
              </a:solidFill>
              <a:latin typeface="Calibri" panose="020F0502020204030204" pitchFamily="34" charset="0"/>
              <a:cs typeface="Calibri" panose="020F0502020204030204" pitchFamily="34" charset="0"/>
            </a:rPr>
            <a:t>eventos y fenómenos físicos o sociales. </a:t>
          </a:r>
        </a:p>
      </dgm:t>
    </dgm:pt>
    <dgm:pt modelId="{36424E45-35A1-4B02-A3E1-3C2833955DB7}" type="parTrans" cxnId="{8D78E0A7-6E4B-45CD-B676-DCA7902DD767}">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623275FC-CAA6-4432-B339-8100F3AA0BEE}" type="sibTrans" cxnId="{8D78E0A7-6E4B-45CD-B676-DCA7902DD767}">
      <dgm:prSet/>
      <dgm:spPr/>
      <dgm:t>
        <a:bodyPr/>
        <a:lstStyle/>
        <a:p>
          <a:endParaRPr lang="es-EC" sz="2400">
            <a:solidFill>
              <a:srgbClr val="080808"/>
            </a:solidFill>
            <a:latin typeface="Calibri" panose="020F0502020204030204" pitchFamily="34" charset="0"/>
            <a:cs typeface="Calibri" panose="020F0502020204030204" pitchFamily="34" charset="0"/>
          </a:endParaRPr>
        </a:p>
      </dgm:t>
    </dgm:pt>
    <dgm:pt modelId="{E587ED7D-5AB6-49FE-B429-362F54E9F92B}" type="pres">
      <dgm:prSet presAssocID="{8AA3D8C9-D975-40E9-B555-9D02C1320DDF}" presName="Name0" presStyleCnt="0">
        <dgm:presLayoutVars>
          <dgm:chMax val="3"/>
          <dgm:chPref val="3"/>
          <dgm:bulletEnabled val="1"/>
          <dgm:dir/>
          <dgm:animLvl val="lvl"/>
        </dgm:presLayoutVars>
      </dgm:prSet>
      <dgm:spPr/>
      <dgm:t>
        <a:bodyPr/>
        <a:lstStyle/>
        <a:p>
          <a:endParaRPr lang="es-ES"/>
        </a:p>
      </dgm:t>
    </dgm:pt>
    <dgm:pt modelId="{C1068A26-9F83-4590-91A8-1ABC9B6BA491}" type="pres">
      <dgm:prSet presAssocID="{8AA3D8C9-D975-40E9-B555-9D02C1320DDF}" presName="arc1" presStyleLbl="node1" presStyleIdx="0" presStyleCnt="2"/>
      <dgm:spPr/>
    </dgm:pt>
    <dgm:pt modelId="{575927CD-BB82-4CA0-94C1-FF8D5A5A8B0B}" type="pres">
      <dgm:prSet presAssocID="{8AA3D8C9-D975-40E9-B555-9D02C1320DDF}" presName="arc3" presStyleLbl="node1" presStyleIdx="1" presStyleCnt="2"/>
      <dgm:spPr/>
    </dgm:pt>
    <dgm:pt modelId="{C0D4B5DF-019D-4695-AADA-4105D16AD5BF}" type="pres">
      <dgm:prSet presAssocID="{8AA3D8C9-D975-40E9-B555-9D02C1320DDF}" presName="parentText2" presStyleLbl="revTx" presStyleIdx="0" presStyleCnt="2" custScaleY="124335" custLinFactNeighborY="17573">
        <dgm:presLayoutVars>
          <dgm:chMax val="4"/>
          <dgm:chPref val="3"/>
          <dgm:bulletEnabled val="1"/>
        </dgm:presLayoutVars>
      </dgm:prSet>
      <dgm:spPr/>
      <dgm:t>
        <a:bodyPr/>
        <a:lstStyle/>
        <a:p>
          <a:endParaRPr lang="es-ES"/>
        </a:p>
      </dgm:t>
    </dgm:pt>
    <dgm:pt modelId="{FCDC33CD-89E9-4D48-AC21-3EB439EEE2F6}" type="pres">
      <dgm:prSet presAssocID="{8AA3D8C9-D975-40E9-B555-9D02C1320DDF}" presName="middleComposite" presStyleCnt="0"/>
      <dgm:spPr/>
    </dgm:pt>
    <dgm:pt modelId="{B08A1A32-11DC-40E3-A85E-79171B656987}" type="pres">
      <dgm:prSet presAssocID="{7FCBFDCB-07D7-42DD-94FB-81688F1C58E2}" presName="circ1" presStyleLbl="vennNode1" presStyleIdx="0" presStyleCnt="6"/>
      <dgm:spPr/>
      <dgm:t>
        <a:bodyPr/>
        <a:lstStyle/>
        <a:p>
          <a:endParaRPr lang="es-ES"/>
        </a:p>
      </dgm:t>
    </dgm:pt>
    <dgm:pt modelId="{D9051F1E-7009-4234-A3FD-5FFA3DFC9BE3}" type="pres">
      <dgm:prSet presAssocID="{7FCBFDCB-07D7-42DD-94FB-81688F1C58E2}" presName="circ1Tx" presStyleLbl="revTx" presStyleIdx="0" presStyleCnt="2">
        <dgm:presLayoutVars>
          <dgm:chMax val="0"/>
          <dgm:chPref val="0"/>
        </dgm:presLayoutVars>
      </dgm:prSet>
      <dgm:spPr/>
      <dgm:t>
        <a:bodyPr/>
        <a:lstStyle/>
        <a:p>
          <a:endParaRPr lang="es-ES"/>
        </a:p>
      </dgm:t>
    </dgm:pt>
    <dgm:pt modelId="{3479A415-E404-4D26-9578-E6B6871B40D3}" type="pres">
      <dgm:prSet presAssocID="{8AA3D8C9-D975-40E9-B555-9D02C1320DDF}" presName="leftComposite" presStyleCnt="0"/>
      <dgm:spPr/>
    </dgm:pt>
    <dgm:pt modelId="{666BD88B-CEFC-4CB0-B8F3-67FB620B1285}" type="pres">
      <dgm:prSet presAssocID="{28571584-9819-4C20-9B07-F6C392BFC177}" presName="childText1_1" presStyleLbl="vennNode1" presStyleIdx="1" presStyleCnt="6">
        <dgm:presLayoutVars>
          <dgm:chMax val="0"/>
          <dgm:chPref val="0"/>
        </dgm:presLayoutVars>
      </dgm:prSet>
      <dgm:spPr/>
      <dgm:t>
        <a:bodyPr/>
        <a:lstStyle/>
        <a:p>
          <a:endParaRPr lang="es-ES"/>
        </a:p>
      </dgm:t>
    </dgm:pt>
    <dgm:pt modelId="{27145BF9-4F84-4139-8C70-AB2301C12CAE}" type="pres">
      <dgm:prSet presAssocID="{28571584-9819-4C20-9B07-F6C392BFC177}" presName="ellipse1" presStyleLbl="vennNode1" presStyleIdx="2" presStyleCnt="6"/>
      <dgm:spPr/>
    </dgm:pt>
    <dgm:pt modelId="{3E67FD95-C256-48A4-B383-089EE79D875A}" type="pres">
      <dgm:prSet presAssocID="{28571584-9819-4C20-9B07-F6C392BFC177}" presName="ellipse2" presStyleLbl="vennNode1" presStyleIdx="3" presStyleCnt="6"/>
      <dgm:spPr/>
    </dgm:pt>
    <dgm:pt modelId="{1E455CB7-2DE4-4696-9CEE-EA8C412BB0D7}" type="pres">
      <dgm:prSet presAssocID="{667B07EE-77AD-47FB-BCD8-DF2DE62F27EA}" presName="childText1_2" presStyleLbl="vennNode1" presStyleIdx="4" presStyleCnt="6" custScaleX="113078" custScaleY="98536">
        <dgm:presLayoutVars>
          <dgm:chMax val="0"/>
          <dgm:chPref val="0"/>
        </dgm:presLayoutVars>
      </dgm:prSet>
      <dgm:spPr/>
      <dgm:t>
        <a:bodyPr/>
        <a:lstStyle/>
        <a:p>
          <a:endParaRPr lang="es-ES"/>
        </a:p>
      </dgm:t>
    </dgm:pt>
    <dgm:pt modelId="{B624C713-B970-4955-B66D-7710F1A6DD04}" type="pres">
      <dgm:prSet presAssocID="{667B07EE-77AD-47FB-BCD8-DF2DE62F27EA}" presName="ellipse3" presStyleLbl="vennNode1" presStyleIdx="5" presStyleCnt="6"/>
      <dgm:spPr/>
    </dgm:pt>
    <dgm:pt modelId="{C00DF44C-942C-4037-AC81-44AFCECE69D6}" type="pres">
      <dgm:prSet presAssocID="{8AA3D8C9-D975-40E9-B555-9D02C1320DDF}" presName="parentText1" presStyleLbl="revTx" presStyleIdx="1" presStyleCnt="2">
        <dgm:presLayoutVars>
          <dgm:chMax val="4"/>
          <dgm:chPref val="3"/>
          <dgm:bulletEnabled val="1"/>
        </dgm:presLayoutVars>
      </dgm:prSet>
      <dgm:spPr/>
      <dgm:t>
        <a:bodyPr/>
        <a:lstStyle/>
        <a:p>
          <a:endParaRPr lang="es-ES"/>
        </a:p>
      </dgm:t>
    </dgm:pt>
  </dgm:ptLst>
  <dgm:cxnLst>
    <dgm:cxn modelId="{1806BECC-A1DA-47A4-9A51-E489C759EAF3}" type="presOf" srcId="{7FCBFDCB-07D7-42DD-94FB-81688F1C58E2}" destId="{B08A1A32-11DC-40E3-A85E-79171B656987}" srcOrd="0" destOrd="0" presId="urn:microsoft.com/office/officeart/2009/3/layout/PhasedProcess"/>
    <dgm:cxn modelId="{F590BEAF-02E0-4FF1-A6E9-D682D8185970}" type="presOf" srcId="{8AA3D8C9-D975-40E9-B555-9D02C1320DDF}" destId="{E587ED7D-5AB6-49FE-B429-362F54E9F92B}" srcOrd="0" destOrd="0" presId="urn:microsoft.com/office/officeart/2009/3/layout/PhasedProcess"/>
    <dgm:cxn modelId="{E0FFFC52-026D-4385-A145-D00CFA057673}" type="presOf" srcId="{28571584-9819-4C20-9B07-F6C392BFC177}" destId="{666BD88B-CEFC-4CB0-B8F3-67FB620B1285}" srcOrd="0" destOrd="0" presId="urn:microsoft.com/office/officeart/2009/3/layout/PhasedProcess"/>
    <dgm:cxn modelId="{A0D15FD7-8A6A-4437-A20D-942A81AB14BC}" srcId="{F16DE666-3882-4E5E-990D-2F79D6CFAF01}" destId="{28571584-9819-4C20-9B07-F6C392BFC177}" srcOrd="0" destOrd="0" parTransId="{FF08433D-60DF-49C4-8A87-1FAC3F6F3379}" sibTransId="{1D420DCD-C4C3-425C-8A70-71B635C108E4}"/>
    <dgm:cxn modelId="{EEE81704-F866-4F04-A72F-2463F557C296}" srcId="{F16DE666-3882-4E5E-990D-2F79D6CFAF01}" destId="{667B07EE-77AD-47FB-BCD8-DF2DE62F27EA}" srcOrd="1" destOrd="0" parTransId="{0D8BAA49-F534-498F-AB4D-1DEAA5B7A6D1}" sibTransId="{3B0A65FD-F3A7-4905-B66B-B67CF6BF5164}"/>
    <dgm:cxn modelId="{8D78E0A7-6E4B-45CD-B676-DCA7902DD767}" srcId="{DB6D5697-0EF9-4340-AF29-A6D71C149D09}" destId="{7FCBFDCB-07D7-42DD-94FB-81688F1C58E2}" srcOrd="0" destOrd="0" parTransId="{36424E45-35A1-4B02-A3E1-3C2833955DB7}" sibTransId="{623275FC-CAA6-4432-B339-8100F3AA0BEE}"/>
    <dgm:cxn modelId="{563BA3C2-E412-47F0-AE95-3B2E5BC037B7}" type="presOf" srcId="{F16DE666-3882-4E5E-990D-2F79D6CFAF01}" destId="{C00DF44C-942C-4037-AC81-44AFCECE69D6}" srcOrd="0" destOrd="0" presId="urn:microsoft.com/office/officeart/2009/3/layout/PhasedProcess"/>
    <dgm:cxn modelId="{850DBAF5-44E3-49D8-A8CF-F34F8EA32710}" type="presOf" srcId="{DB6D5697-0EF9-4340-AF29-A6D71C149D09}" destId="{C0D4B5DF-019D-4695-AADA-4105D16AD5BF}" srcOrd="0" destOrd="0" presId="urn:microsoft.com/office/officeart/2009/3/layout/PhasedProcess"/>
    <dgm:cxn modelId="{1D652F4E-AA4B-4AB9-B2C0-2B6515263B82}" srcId="{8AA3D8C9-D975-40E9-B555-9D02C1320DDF}" destId="{F16DE666-3882-4E5E-990D-2F79D6CFAF01}" srcOrd="0" destOrd="0" parTransId="{A6C7EE33-6F5F-47A0-A604-82F43BFFF3A7}" sibTransId="{F02944C8-5D54-41A9-8B59-782AFEA98893}"/>
    <dgm:cxn modelId="{4EBB470B-5634-4D80-AD36-79A045A46E09}" srcId="{8AA3D8C9-D975-40E9-B555-9D02C1320DDF}" destId="{DB6D5697-0EF9-4340-AF29-A6D71C149D09}" srcOrd="1" destOrd="0" parTransId="{3D2E1F91-E6B2-4F59-856E-996972024193}" sibTransId="{FAD1E4EA-EC0D-443C-9B87-A81236197982}"/>
    <dgm:cxn modelId="{C024418E-78BE-4AC1-83D3-0FFA9BE48ECF}" type="presOf" srcId="{667B07EE-77AD-47FB-BCD8-DF2DE62F27EA}" destId="{1E455CB7-2DE4-4696-9CEE-EA8C412BB0D7}" srcOrd="0" destOrd="0" presId="urn:microsoft.com/office/officeart/2009/3/layout/PhasedProcess"/>
    <dgm:cxn modelId="{60792A3F-6DA7-4A00-917C-8134636F6C3C}" type="presOf" srcId="{7FCBFDCB-07D7-42DD-94FB-81688F1C58E2}" destId="{D9051F1E-7009-4234-A3FD-5FFA3DFC9BE3}" srcOrd="1" destOrd="0" presId="urn:microsoft.com/office/officeart/2009/3/layout/PhasedProcess"/>
    <dgm:cxn modelId="{D6A584B9-C43F-4559-A39D-D633920DA652}" type="presParOf" srcId="{E587ED7D-5AB6-49FE-B429-362F54E9F92B}" destId="{C1068A26-9F83-4590-91A8-1ABC9B6BA491}" srcOrd="0" destOrd="0" presId="urn:microsoft.com/office/officeart/2009/3/layout/PhasedProcess"/>
    <dgm:cxn modelId="{CAE4DA9A-0605-40BD-BAA3-BB3F9B5754FF}" type="presParOf" srcId="{E587ED7D-5AB6-49FE-B429-362F54E9F92B}" destId="{575927CD-BB82-4CA0-94C1-FF8D5A5A8B0B}" srcOrd="1" destOrd="0" presId="urn:microsoft.com/office/officeart/2009/3/layout/PhasedProcess"/>
    <dgm:cxn modelId="{C42246B9-C5A5-4BF1-8858-D4250D6D8F55}" type="presParOf" srcId="{E587ED7D-5AB6-49FE-B429-362F54E9F92B}" destId="{C0D4B5DF-019D-4695-AADA-4105D16AD5BF}" srcOrd="2" destOrd="0" presId="urn:microsoft.com/office/officeart/2009/3/layout/PhasedProcess"/>
    <dgm:cxn modelId="{9C46AE8D-B52A-4CDF-8232-7FD73BD64CB4}" type="presParOf" srcId="{E587ED7D-5AB6-49FE-B429-362F54E9F92B}" destId="{FCDC33CD-89E9-4D48-AC21-3EB439EEE2F6}" srcOrd="3" destOrd="0" presId="urn:microsoft.com/office/officeart/2009/3/layout/PhasedProcess"/>
    <dgm:cxn modelId="{BCE0B40A-71DD-4EFD-AEA1-0E9F84746E8C}" type="presParOf" srcId="{FCDC33CD-89E9-4D48-AC21-3EB439EEE2F6}" destId="{B08A1A32-11DC-40E3-A85E-79171B656987}" srcOrd="0" destOrd="0" presId="urn:microsoft.com/office/officeart/2009/3/layout/PhasedProcess"/>
    <dgm:cxn modelId="{38A413CE-A795-4AE9-9CFF-51C47ED70801}" type="presParOf" srcId="{FCDC33CD-89E9-4D48-AC21-3EB439EEE2F6}" destId="{D9051F1E-7009-4234-A3FD-5FFA3DFC9BE3}" srcOrd="1" destOrd="0" presId="urn:microsoft.com/office/officeart/2009/3/layout/PhasedProcess"/>
    <dgm:cxn modelId="{01FED1C1-B045-4B50-A3A1-EA466722DFE6}" type="presParOf" srcId="{E587ED7D-5AB6-49FE-B429-362F54E9F92B}" destId="{3479A415-E404-4D26-9578-E6B6871B40D3}" srcOrd="4" destOrd="0" presId="urn:microsoft.com/office/officeart/2009/3/layout/PhasedProcess"/>
    <dgm:cxn modelId="{6B39D029-2985-4BE2-96D1-594D20E83785}" type="presParOf" srcId="{3479A415-E404-4D26-9578-E6B6871B40D3}" destId="{666BD88B-CEFC-4CB0-B8F3-67FB620B1285}" srcOrd="0" destOrd="0" presId="urn:microsoft.com/office/officeart/2009/3/layout/PhasedProcess"/>
    <dgm:cxn modelId="{488D3B41-F780-4944-8B42-4D5A33A033FF}" type="presParOf" srcId="{3479A415-E404-4D26-9578-E6B6871B40D3}" destId="{27145BF9-4F84-4139-8C70-AB2301C12CAE}" srcOrd="1" destOrd="0" presId="urn:microsoft.com/office/officeart/2009/3/layout/PhasedProcess"/>
    <dgm:cxn modelId="{812E0455-3E13-4B53-89C0-B265919AA0A4}" type="presParOf" srcId="{3479A415-E404-4D26-9578-E6B6871B40D3}" destId="{3E67FD95-C256-48A4-B383-089EE79D875A}" srcOrd="2" destOrd="0" presId="urn:microsoft.com/office/officeart/2009/3/layout/PhasedProcess"/>
    <dgm:cxn modelId="{E0E0C0D9-73D4-4945-BBE0-53C6164A41CC}" type="presParOf" srcId="{3479A415-E404-4D26-9578-E6B6871B40D3}" destId="{1E455CB7-2DE4-4696-9CEE-EA8C412BB0D7}" srcOrd="3" destOrd="0" presId="urn:microsoft.com/office/officeart/2009/3/layout/PhasedProcess"/>
    <dgm:cxn modelId="{74E21373-F797-4934-B3AD-7AF170252D79}" type="presParOf" srcId="{3479A415-E404-4D26-9578-E6B6871B40D3}" destId="{B624C713-B970-4955-B66D-7710F1A6DD04}" srcOrd="4" destOrd="0" presId="urn:microsoft.com/office/officeart/2009/3/layout/PhasedProcess"/>
    <dgm:cxn modelId="{3AA2C933-A2C3-4E56-B90F-BAB38844B466}" type="presParOf" srcId="{E587ED7D-5AB6-49FE-B429-362F54E9F92B}" destId="{C00DF44C-942C-4037-AC81-44AFCECE69D6}" srcOrd="5" destOrd="0" presId="urn:microsoft.com/office/officeart/2009/3/layout/Phased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46C66B-3962-4578-8773-F19B15E81020}" type="doc">
      <dgm:prSet loTypeId="urn:microsoft.com/office/officeart/2005/8/layout/process5" loCatId="process" qsTypeId="urn:microsoft.com/office/officeart/2005/8/quickstyle/simple5" qsCatId="simple" csTypeId="urn:microsoft.com/office/officeart/2005/8/colors/accent2_1" csCatId="accent2" phldr="1"/>
      <dgm:spPr/>
      <dgm:t>
        <a:bodyPr/>
        <a:lstStyle/>
        <a:p>
          <a:endParaRPr lang="es-EC"/>
        </a:p>
      </dgm:t>
    </dgm:pt>
    <dgm:pt modelId="{6DCA51CA-C6F8-49C9-A352-0CE6A21054A4}">
      <dgm:prSet phldrT="[Texto]"/>
      <dgm:spPr/>
      <dgm:t>
        <a:bodyPr/>
        <a:lstStyle/>
        <a:p>
          <a:r>
            <a:rPr lang="es-EC" dirty="0">
              <a:solidFill>
                <a:srgbClr val="000000"/>
              </a:solidFill>
              <a:latin typeface="Calibri" panose="020F0502020204030204" pitchFamily="34" charset="0"/>
              <a:cs typeface="Calibri" panose="020F0502020204030204" pitchFamily="34" charset="0"/>
            </a:rPr>
            <a:t>Cooperativa de ahorro y crédito</a:t>
          </a:r>
          <a:r>
            <a:rPr lang="es-EC" dirty="0">
              <a:solidFill>
                <a:schemeClr val="bg2">
                  <a:lumMod val="10000"/>
                </a:schemeClr>
              </a:solidFill>
              <a:latin typeface="Calibri" panose="020F0502020204030204" pitchFamily="34" charset="0"/>
              <a:cs typeface="Calibri" panose="020F0502020204030204" pitchFamily="34" charset="0"/>
            </a:rPr>
            <a:t> Policía Nacional Ltda.</a:t>
          </a:r>
          <a:endParaRPr lang="es-EC" dirty="0"/>
        </a:p>
      </dgm:t>
    </dgm:pt>
    <dgm:pt modelId="{6AC9A3BA-848D-4790-87CE-D7918BA3C276}" type="parTrans" cxnId="{921C3F14-5E3B-4172-AE57-392BF9908364}">
      <dgm:prSet/>
      <dgm:spPr/>
      <dgm:t>
        <a:bodyPr/>
        <a:lstStyle/>
        <a:p>
          <a:endParaRPr lang="es-EC"/>
        </a:p>
      </dgm:t>
    </dgm:pt>
    <dgm:pt modelId="{E2C99F91-358E-4177-827F-B48948A9C78D}" type="sibTrans" cxnId="{921C3F14-5E3B-4172-AE57-392BF9908364}">
      <dgm:prSet/>
      <dgm:spPr/>
      <dgm:t>
        <a:bodyPr/>
        <a:lstStyle/>
        <a:p>
          <a:endParaRPr lang="es-EC"/>
        </a:p>
      </dgm:t>
    </dgm:pt>
    <dgm:pt modelId="{09E31A28-0AB5-49AF-A3A2-ECC540C5AE57}">
      <dgm:prSet phldrT="[Texto]"/>
      <dgm:spPr/>
      <dgm:t>
        <a:bodyPr/>
        <a:lstStyle/>
        <a:p>
          <a:r>
            <a:rPr lang="es-EC" dirty="0">
              <a:solidFill>
                <a:schemeClr val="bg2">
                  <a:lumMod val="10000"/>
                </a:schemeClr>
              </a:solidFill>
              <a:latin typeface="Calibri" panose="020F0502020204030204" pitchFamily="34" charset="0"/>
              <a:cs typeface="Calibri" panose="020F0502020204030204" pitchFamily="34" charset="0"/>
            </a:rPr>
            <a:t>Cooperativa de ahorro y crédito COOPROGRESO Ltda.</a:t>
          </a:r>
          <a:endParaRPr lang="es-EC" dirty="0"/>
        </a:p>
      </dgm:t>
    </dgm:pt>
    <dgm:pt modelId="{01AA844C-73EC-4B21-95CF-79D714BC6BD4}" type="parTrans" cxnId="{498C72AA-24C5-403F-ADC7-0C0CAB17FE34}">
      <dgm:prSet/>
      <dgm:spPr/>
      <dgm:t>
        <a:bodyPr/>
        <a:lstStyle/>
        <a:p>
          <a:endParaRPr lang="es-EC"/>
        </a:p>
      </dgm:t>
    </dgm:pt>
    <dgm:pt modelId="{789B0BD8-78F7-4295-85C4-B4EE2AD5AAD0}" type="sibTrans" cxnId="{498C72AA-24C5-403F-ADC7-0C0CAB17FE34}">
      <dgm:prSet/>
      <dgm:spPr/>
      <dgm:t>
        <a:bodyPr/>
        <a:lstStyle/>
        <a:p>
          <a:endParaRPr lang="es-EC"/>
        </a:p>
      </dgm:t>
    </dgm:pt>
    <dgm:pt modelId="{FCE3DDEB-A391-4A62-86B6-0BD1DD5690A7}">
      <dgm:prSet phldrT="[Texto]"/>
      <dgm:spPr/>
      <dgm:t>
        <a:bodyPr/>
        <a:lstStyle/>
        <a:p>
          <a:r>
            <a:rPr lang="es-MX" dirty="0">
              <a:solidFill>
                <a:schemeClr val="bg2">
                  <a:lumMod val="10000"/>
                </a:schemeClr>
              </a:solidFill>
              <a:latin typeface="Calibri" panose="020F0502020204030204" pitchFamily="34" charset="0"/>
              <a:cs typeface="Calibri" panose="020F0502020204030204" pitchFamily="34" charset="0"/>
            </a:rPr>
            <a:t>Cooperativa de ahorro y crédito 29 de octubre Ltda.</a:t>
          </a:r>
          <a:endParaRPr lang="es-EC" dirty="0"/>
        </a:p>
      </dgm:t>
    </dgm:pt>
    <dgm:pt modelId="{027DA29B-59FA-41AF-9BEF-66B5730931D2}" type="parTrans" cxnId="{FE76F8D8-0843-46A8-B08D-AA2A13EA87E7}">
      <dgm:prSet/>
      <dgm:spPr/>
      <dgm:t>
        <a:bodyPr/>
        <a:lstStyle/>
        <a:p>
          <a:endParaRPr lang="es-EC"/>
        </a:p>
      </dgm:t>
    </dgm:pt>
    <dgm:pt modelId="{3661631B-C8B9-4532-9FE7-5420E93AA48B}" type="sibTrans" cxnId="{FE76F8D8-0843-46A8-B08D-AA2A13EA87E7}">
      <dgm:prSet/>
      <dgm:spPr/>
      <dgm:t>
        <a:bodyPr/>
        <a:lstStyle/>
        <a:p>
          <a:endParaRPr lang="es-EC"/>
        </a:p>
      </dgm:t>
    </dgm:pt>
    <dgm:pt modelId="{729CA0A4-B943-409B-B8D0-84BBEFD8C353}">
      <dgm:prSet phldrT="[Texto]"/>
      <dgm:spPr/>
      <dgm:t>
        <a:bodyPr/>
        <a:lstStyle/>
        <a:p>
          <a:r>
            <a:rPr lang="es-EC" dirty="0">
              <a:solidFill>
                <a:srgbClr val="000000"/>
              </a:solidFill>
              <a:latin typeface="Calibri" panose="020F0502020204030204" pitchFamily="34" charset="0"/>
              <a:cs typeface="Calibri" panose="020F0502020204030204" pitchFamily="34" charset="0"/>
            </a:rPr>
            <a:t>Cooperativa de ahorro y crédito de los Servidores Públicos del Ministerio de Educación y Cultura Ltda.</a:t>
          </a:r>
          <a:endParaRPr lang="es-EC" dirty="0"/>
        </a:p>
      </dgm:t>
    </dgm:pt>
    <dgm:pt modelId="{28C2E337-42A9-4826-BA29-04C91F601B16}" type="parTrans" cxnId="{26AD522A-71A6-4AC0-82E8-2C7628BC65D2}">
      <dgm:prSet/>
      <dgm:spPr/>
      <dgm:t>
        <a:bodyPr/>
        <a:lstStyle/>
        <a:p>
          <a:endParaRPr lang="es-EC"/>
        </a:p>
      </dgm:t>
    </dgm:pt>
    <dgm:pt modelId="{221A2E4D-C621-4B2D-A337-BF5BA6619925}" type="sibTrans" cxnId="{26AD522A-71A6-4AC0-82E8-2C7628BC65D2}">
      <dgm:prSet/>
      <dgm:spPr/>
      <dgm:t>
        <a:bodyPr/>
        <a:lstStyle/>
        <a:p>
          <a:endParaRPr lang="es-EC"/>
        </a:p>
      </dgm:t>
    </dgm:pt>
    <dgm:pt modelId="{5BB5689F-C73F-457A-9BF1-F64409CD2A82}">
      <dgm:prSet phldrT="[Texto]"/>
      <dgm:spPr/>
      <dgm:t>
        <a:bodyPr/>
        <a:lstStyle/>
        <a:p>
          <a:r>
            <a:rPr lang="es-MX" dirty="0">
              <a:solidFill>
                <a:schemeClr val="bg2">
                  <a:lumMod val="10000"/>
                </a:schemeClr>
              </a:solidFill>
              <a:latin typeface="Calibri" panose="020F0502020204030204" pitchFamily="34" charset="0"/>
              <a:cs typeface="Calibri" panose="020F0502020204030204" pitchFamily="34" charset="0"/>
            </a:rPr>
            <a:t>Cooperativa de ahorro y crédito Alianza del Valle Ltda. </a:t>
          </a:r>
          <a:endParaRPr lang="es-EC" dirty="0"/>
        </a:p>
      </dgm:t>
    </dgm:pt>
    <dgm:pt modelId="{89BFB096-6BD0-42BE-A752-BE72A3A65281}" type="parTrans" cxnId="{0F32C09B-DC69-4D87-AE1C-2117699CE4A6}">
      <dgm:prSet/>
      <dgm:spPr/>
      <dgm:t>
        <a:bodyPr/>
        <a:lstStyle/>
        <a:p>
          <a:endParaRPr lang="es-EC"/>
        </a:p>
      </dgm:t>
    </dgm:pt>
    <dgm:pt modelId="{819AF1DA-3619-4094-AFE8-FCA9630F3AEA}" type="sibTrans" cxnId="{0F32C09B-DC69-4D87-AE1C-2117699CE4A6}">
      <dgm:prSet/>
      <dgm:spPr/>
      <dgm:t>
        <a:bodyPr/>
        <a:lstStyle/>
        <a:p>
          <a:endParaRPr lang="es-EC"/>
        </a:p>
      </dgm:t>
    </dgm:pt>
    <dgm:pt modelId="{F91A7E81-1146-4278-B251-EBFCC9F4BC70}">
      <dgm:prSet phldrT="[Texto]"/>
      <dgm:spPr/>
      <dgm:t>
        <a:bodyPr/>
        <a:lstStyle/>
        <a:p>
          <a:r>
            <a:rPr lang="es-MX" dirty="0">
              <a:solidFill>
                <a:schemeClr val="bg2">
                  <a:lumMod val="10000"/>
                </a:schemeClr>
              </a:solidFill>
              <a:latin typeface="Calibri" panose="020F0502020204030204" pitchFamily="34" charset="0"/>
              <a:cs typeface="Calibri" panose="020F0502020204030204" pitchFamily="34" charset="0"/>
            </a:rPr>
            <a:t>Cooperativa de ahorro y crédito Andalucía Ltda.</a:t>
          </a:r>
          <a:endParaRPr lang="es-EC" dirty="0"/>
        </a:p>
      </dgm:t>
    </dgm:pt>
    <dgm:pt modelId="{DB04B6F4-CE62-4855-BB18-33CCDD24AA45}" type="parTrans" cxnId="{8C6BF5EC-6E16-4B91-A506-8C88FC3CB311}">
      <dgm:prSet/>
      <dgm:spPr/>
      <dgm:t>
        <a:bodyPr/>
        <a:lstStyle/>
        <a:p>
          <a:endParaRPr lang="es-EC"/>
        </a:p>
      </dgm:t>
    </dgm:pt>
    <dgm:pt modelId="{CB80AB79-551F-44BD-B1DB-E14C5DB1A728}" type="sibTrans" cxnId="{8C6BF5EC-6E16-4B91-A506-8C88FC3CB311}">
      <dgm:prSet/>
      <dgm:spPr/>
      <dgm:t>
        <a:bodyPr/>
        <a:lstStyle/>
        <a:p>
          <a:endParaRPr lang="es-EC"/>
        </a:p>
      </dgm:t>
    </dgm:pt>
    <dgm:pt modelId="{E9078C31-04CB-4C4C-B0F7-39624286F42D}" type="pres">
      <dgm:prSet presAssocID="{8946C66B-3962-4578-8773-F19B15E81020}" presName="diagram" presStyleCnt="0">
        <dgm:presLayoutVars>
          <dgm:dir/>
          <dgm:resizeHandles val="exact"/>
        </dgm:presLayoutVars>
      </dgm:prSet>
      <dgm:spPr/>
      <dgm:t>
        <a:bodyPr/>
        <a:lstStyle/>
        <a:p>
          <a:endParaRPr lang="es-ES"/>
        </a:p>
      </dgm:t>
    </dgm:pt>
    <dgm:pt modelId="{5B7F585D-6CDB-4113-8FCA-8201E165B679}" type="pres">
      <dgm:prSet presAssocID="{6DCA51CA-C6F8-49C9-A352-0CE6A21054A4}" presName="node" presStyleLbl="node1" presStyleIdx="0" presStyleCnt="6">
        <dgm:presLayoutVars>
          <dgm:bulletEnabled val="1"/>
        </dgm:presLayoutVars>
      </dgm:prSet>
      <dgm:spPr/>
      <dgm:t>
        <a:bodyPr/>
        <a:lstStyle/>
        <a:p>
          <a:endParaRPr lang="es-ES"/>
        </a:p>
      </dgm:t>
    </dgm:pt>
    <dgm:pt modelId="{DED12826-090B-469C-A528-9AC12F7E8C8F}" type="pres">
      <dgm:prSet presAssocID="{E2C99F91-358E-4177-827F-B48948A9C78D}" presName="sibTrans" presStyleLbl="sibTrans2D1" presStyleIdx="0" presStyleCnt="5"/>
      <dgm:spPr/>
      <dgm:t>
        <a:bodyPr/>
        <a:lstStyle/>
        <a:p>
          <a:endParaRPr lang="es-ES"/>
        </a:p>
      </dgm:t>
    </dgm:pt>
    <dgm:pt modelId="{65C5A08C-1802-4DDA-B842-8E048ED62194}" type="pres">
      <dgm:prSet presAssocID="{E2C99F91-358E-4177-827F-B48948A9C78D}" presName="connectorText" presStyleLbl="sibTrans2D1" presStyleIdx="0" presStyleCnt="5"/>
      <dgm:spPr/>
      <dgm:t>
        <a:bodyPr/>
        <a:lstStyle/>
        <a:p>
          <a:endParaRPr lang="es-ES"/>
        </a:p>
      </dgm:t>
    </dgm:pt>
    <dgm:pt modelId="{BCACD8A4-FD52-4836-8169-30563F0D219B}" type="pres">
      <dgm:prSet presAssocID="{09E31A28-0AB5-49AF-A3A2-ECC540C5AE57}" presName="node" presStyleLbl="node1" presStyleIdx="1" presStyleCnt="6">
        <dgm:presLayoutVars>
          <dgm:bulletEnabled val="1"/>
        </dgm:presLayoutVars>
      </dgm:prSet>
      <dgm:spPr/>
      <dgm:t>
        <a:bodyPr/>
        <a:lstStyle/>
        <a:p>
          <a:endParaRPr lang="es-ES"/>
        </a:p>
      </dgm:t>
    </dgm:pt>
    <dgm:pt modelId="{C8AEEB74-822B-4859-B881-C07E01FCC55A}" type="pres">
      <dgm:prSet presAssocID="{789B0BD8-78F7-4295-85C4-B4EE2AD5AAD0}" presName="sibTrans" presStyleLbl="sibTrans2D1" presStyleIdx="1" presStyleCnt="5"/>
      <dgm:spPr/>
      <dgm:t>
        <a:bodyPr/>
        <a:lstStyle/>
        <a:p>
          <a:endParaRPr lang="es-ES"/>
        </a:p>
      </dgm:t>
    </dgm:pt>
    <dgm:pt modelId="{14925420-1D33-4EA0-B353-4F3F9BB054E0}" type="pres">
      <dgm:prSet presAssocID="{789B0BD8-78F7-4295-85C4-B4EE2AD5AAD0}" presName="connectorText" presStyleLbl="sibTrans2D1" presStyleIdx="1" presStyleCnt="5"/>
      <dgm:spPr/>
      <dgm:t>
        <a:bodyPr/>
        <a:lstStyle/>
        <a:p>
          <a:endParaRPr lang="es-ES"/>
        </a:p>
      </dgm:t>
    </dgm:pt>
    <dgm:pt modelId="{1114D5DC-F2E3-4D9C-8045-D0BE8B62E8DF}" type="pres">
      <dgm:prSet presAssocID="{FCE3DDEB-A391-4A62-86B6-0BD1DD5690A7}" presName="node" presStyleLbl="node1" presStyleIdx="2" presStyleCnt="6">
        <dgm:presLayoutVars>
          <dgm:bulletEnabled val="1"/>
        </dgm:presLayoutVars>
      </dgm:prSet>
      <dgm:spPr/>
      <dgm:t>
        <a:bodyPr/>
        <a:lstStyle/>
        <a:p>
          <a:endParaRPr lang="es-ES"/>
        </a:p>
      </dgm:t>
    </dgm:pt>
    <dgm:pt modelId="{81228F7A-011D-4AF9-B245-BA0F38D4A519}" type="pres">
      <dgm:prSet presAssocID="{3661631B-C8B9-4532-9FE7-5420E93AA48B}" presName="sibTrans" presStyleLbl="sibTrans2D1" presStyleIdx="2" presStyleCnt="5"/>
      <dgm:spPr/>
      <dgm:t>
        <a:bodyPr/>
        <a:lstStyle/>
        <a:p>
          <a:endParaRPr lang="es-ES"/>
        </a:p>
      </dgm:t>
    </dgm:pt>
    <dgm:pt modelId="{6458D6F9-0B9D-49EE-A1BD-338E8013B9C1}" type="pres">
      <dgm:prSet presAssocID="{3661631B-C8B9-4532-9FE7-5420E93AA48B}" presName="connectorText" presStyleLbl="sibTrans2D1" presStyleIdx="2" presStyleCnt="5"/>
      <dgm:spPr/>
      <dgm:t>
        <a:bodyPr/>
        <a:lstStyle/>
        <a:p>
          <a:endParaRPr lang="es-ES"/>
        </a:p>
      </dgm:t>
    </dgm:pt>
    <dgm:pt modelId="{EC6A26D9-433C-4184-A3BC-9BA9EE458958}" type="pres">
      <dgm:prSet presAssocID="{5BB5689F-C73F-457A-9BF1-F64409CD2A82}" presName="node" presStyleLbl="node1" presStyleIdx="3" presStyleCnt="6">
        <dgm:presLayoutVars>
          <dgm:bulletEnabled val="1"/>
        </dgm:presLayoutVars>
      </dgm:prSet>
      <dgm:spPr/>
      <dgm:t>
        <a:bodyPr/>
        <a:lstStyle/>
        <a:p>
          <a:endParaRPr lang="es-ES"/>
        </a:p>
      </dgm:t>
    </dgm:pt>
    <dgm:pt modelId="{2F9B31F3-98B1-4320-ACFB-3B6A37EF4D1D}" type="pres">
      <dgm:prSet presAssocID="{819AF1DA-3619-4094-AFE8-FCA9630F3AEA}" presName="sibTrans" presStyleLbl="sibTrans2D1" presStyleIdx="3" presStyleCnt="5"/>
      <dgm:spPr/>
      <dgm:t>
        <a:bodyPr/>
        <a:lstStyle/>
        <a:p>
          <a:endParaRPr lang="es-ES"/>
        </a:p>
      </dgm:t>
    </dgm:pt>
    <dgm:pt modelId="{26028B1D-B148-4FE9-AE64-5B13E4CB5C1A}" type="pres">
      <dgm:prSet presAssocID="{819AF1DA-3619-4094-AFE8-FCA9630F3AEA}" presName="connectorText" presStyleLbl="sibTrans2D1" presStyleIdx="3" presStyleCnt="5"/>
      <dgm:spPr/>
      <dgm:t>
        <a:bodyPr/>
        <a:lstStyle/>
        <a:p>
          <a:endParaRPr lang="es-ES"/>
        </a:p>
      </dgm:t>
    </dgm:pt>
    <dgm:pt modelId="{8B50B082-06D3-4A27-AA54-F390745CEC15}" type="pres">
      <dgm:prSet presAssocID="{F91A7E81-1146-4278-B251-EBFCC9F4BC70}" presName="node" presStyleLbl="node1" presStyleIdx="4" presStyleCnt="6">
        <dgm:presLayoutVars>
          <dgm:bulletEnabled val="1"/>
        </dgm:presLayoutVars>
      </dgm:prSet>
      <dgm:spPr/>
      <dgm:t>
        <a:bodyPr/>
        <a:lstStyle/>
        <a:p>
          <a:endParaRPr lang="es-ES"/>
        </a:p>
      </dgm:t>
    </dgm:pt>
    <dgm:pt modelId="{C4B732B8-7682-4A56-8B99-8C51EF8B6051}" type="pres">
      <dgm:prSet presAssocID="{CB80AB79-551F-44BD-B1DB-E14C5DB1A728}" presName="sibTrans" presStyleLbl="sibTrans2D1" presStyleIdx="4" presStyleCnt="5"/>
      <dgm:spPr/>
      <dgm:t>
        <a:bodyPr/>
        <a:lstStyle/>
        <a:p>
          <a:endParaRPr lang="es-ES"/>
        </a:p>
      </dgm:t>
    </dgm:pt>
    <dgm:pt modelId="{E551AC54-57D5-466B-B939-DEDA973B3108}" type="pres">
      <dgm:prSet presAssocID="{CB80AB79-551F-44BD-B1DB-E14C5DB1A728}" presName="connectorText" presStyleLbl="sibTrans2D1" presStyleIdx="4" presStyleCnt="5"/>
      <dgm:spPr/>
      <dgm:t>
        <a:bodyPr/>
        <a:lstStyle/>
        <a:p>
          <a:endParaRPr lang="es-ES"/>
        </a:p>
      </dgm:t>
    </dgm:pt>
    <dgm:pt modelId="{DD696800-DEB2-4630-BF8A-A3A5A4134C10}" type="pres">
      <dgm:prSet presAssocID="{729CA0A4-B943-409B-B8D0-84BBEFD8C353}" presName="node" presStyleLbl="node1" presStyleIdx="5" presStyleCnt="6">
        <dgm:presLayoutVars>
          <dgm:bulletEnabled val="1"/>
        </dgm:presLayoutVars>
      </dgm:prSet>
      <dgm:spPr/>
      <dgm:t>
        <a:bodyPr/>
        <a:lstStyle/>
        <a:p>
          <a:endParaRPr lang="es-ES"/>
        </a:p>
      </dgm:t>
    </dgm:pt>
  </dgm:ptLst>
  <dgm:cxnLst>
    <dgm:cxn modelId="{BF0E5F9F-FFC5-403A-95E2-499A17CC5890}" type="presOf" srcId="{789B0BD8-78F7-4295-85C4-B4EE2AD5AAD0}" destId="{C8AEEB74-822B-4859-B881-C07E01FCC55A}" srcOrd="0" destOrd="0" presId="urn:microsoft.com/office/officeart/2005/8/layout/process5"/>
    <dgm:cxn modelId="{DEFB4EE7-799E-43A7-9D49-0A0835044B28}" type="presOf" srcId="{819AF1DA-3619-4094-AFE8-FCA9630F3AEA}" destId="{2F9B31F3-98B1-4320-ACFB-3B6A37EF4D1D}" srcOrd="0" destOrd="0" presId="urn:microsoft.com/office/officeart/2005/8/layout/process5"/>
    <dgm:cxn modelId="{4A73EAD7-3BE3-4B40-8C16-91DA55635147}" type="presOf" srcId="{3661631B-C8B9-4532-9FE7-5420E93AA48B}" destId="{6458D6F9-0B9D-49EE-A1BD-338E8013B9C1}" srcOrd="1" destOrd="0" presId="urn:microsoft.com/office/officeart/2005/8/layout/process5"/>
    <dgm:cxn modelId="{0ED20A1F-AF0E-4507-8383-906BE5AEF252}" type="presOf" srcId="{819AF1DA-3619-4094-AFE8-FCA9630F3AEA}" destId="{26028B1D-B148-4FE9-AE64-5B13E4CB5C1A}" srcOrd="1" destOrd="0" presId="urn:microsoft.com/office/officeart/2005/8/layout/process5"/>
    <dgm:cxn modelId="{921C3F14-5E3B-4172-AE57-392BF9908364}" srcId="{8946C66B-3962-4578-8773-F19B15E81020}" destId="{6DCA51CA-C6F8-49C9-A352-0CE6A21054A4}" srcOrd="0" destOrd="0" parTransId="{6AC9A3BA-848D-4790-87CE-D7918BA3C276}" sibTransId="{E2C99F91-358E-4177-827F-B48948A9C78D}"/>
    <dgm:cxn modelId="{BD4D5209-52AA-46AF-BE79-C7F732D06F34}" type="presOf" srcId="{3661631B-C8B9-4532-9FE7-5420E93AA48B}" destId="{81228F7A-011D-4AF9-B245-BA0F38D4A519}" srcOrd="0" destOrd="0" presId="urn:microsoft.com/office/officeart/2005/8/layout/process5"/>
    <dgm:cxn modelId="{9501E8C0-DE3B-48FB-A931-DE4CAB255FB2}" type="presOf" srcId="{09E31A28-0AB5-49AF-A3A2-ECC540C5AE57}" destId="{BCACD8A4-FD52-4836-8169-30563F0D219B}" srcOrd="0" destOrd="0" presId="urn:microsoft.com/office/officeart/2005/8/layout/process5"/>
    <dgm:cxn modelId="{0F32C09B-DC69-4D87-AE1C-2117699CE4A6}" srcId="{8946C66B-3962-4578-8773-F19B15E81020}" destId="{5BB5689F-C73F-457A-9BF1-F64409CD2A82}" srcOrd="3" destOrd="0" parTransId="{89BFB096-6BD0-42BE-A752-BE72A3A65281}" sibTransId="{819AF1DA-3619-4094-AFE8-FCA9630F3AEA}"/>
    <dgm:cxn modelId="{511C27B5-E84E-4BA6-B288-0453434428EF}" type="presOf" srcId="{E2C99F91-358E-4177-827F-B48948A9C78D}" destId="{DED12826-090B-469C-A528-9AC12F7E8C8F}" srcOrd="0" destOrd="0" presId="urn:microsoft.com/office/officeart/2005/8/layout/process5"/>
    <dgm:cxn modelId="{84EA64EC-3421-497C-B688-F46427C9B75B}" type="presOf" srcId="{5BB5689F-C73F-457A-9BF1-F64409CD2A82}" destId="{EC6A26D9-433C-4184-A3BC-9BA9EE458958}" srcOrd="0" destOrd="0" presId="urn:microsoft.com/office/officeart/2005/8/layout/process5"/>
    <dgm:cxn modelId="{4151A773-9ED9-4DE4-A590-83F12CC5DE5F}" type="presOf" srcId="{CB80AB79-551F-44BD-B1DB-E14C5DB1A728}" destId="{E551AC54-57D5-466B-B939-DEDA973B3108}" srcOrd="1" destOrd="0" presId="urn:microsoft.com/office/officeart/2005/8/layout/process5"/>
    <dgm:cxn modelId="{26AD522A-71A6-4AC0-82E8-2C7628BC65D2}" srcId="{8946C66B-3962-4578-8773-F19B15E81020}" destId="{729CA0A4-B943-409B-B8D0-84BBEFD8C353}" srcOrd="5" destOrd="0" parTransId="{28C2E337-42A9-4826-BA29-04C91F601B16}" sibTransId="{221A2E4D-C621-4B2D-A337-BF5BA6619925}"/>
    <dgm:cxn modelId="{FE76F8D8-0843-46A8-B08D-AA2A13EA87E7}" srcId="{8946C66B-3962-4578-8773-F19B15E81020}" destId="{FCE3DDEB-A391-4A62-86B6-0BD1DD5690A7}" srcOrd="2" destOrd="0" parTransId="{027DA29B-59FA-41AF-9BEF-66B5730931D2}" sibTransId="{3661631B-C8B9-4532-9FE7-5420E93AA48B}"/>
    <dgm:cxn modelId="{28390481-A7FD-4528-87F4-5E4C55A6FF56}" type="presOf" srcId="{F91A7E81-1146-4278-B251-EBFCC9F4BC70}" destId="{8B50B082-06D3-4A27-AA54-F390745CEC15}" srcOrd="0" destOrd="0" presId="urn:microsoft.com/office/officeart/2005/8/layout/process5"/>
    <dgm:cxn modelId="{CCF01D5E-2878-40C5-B158-14FAE10E46A5}" type="presOf" srcId="{729CA0A4-B943-409B-B8D0-84BBEFD8C353}" destId="{DD696800-DEB2-4630-BF8A-A3A5A4134C10}" srcOrd="0" destOrd="0" presId="urn:microsoft.com/office/officeart/2005/8/layout/process5"/>
    <dgm:cxn modelId="{18AC3493-6815-417C-B4E7-2FEB7034CA18}" type="presOf" srcId="{789B0BD8-78F7-4295-85C4-B4EE2AD5AAD0}" destId="{14925420-1D33-4EA0-B353-4F3F9BB054E0}" srcOrd="1" destOrd="0" presId="urn:microsoft.com/office/officeart/2005/8/layout/process5"/>
    <dgm:cxn modelId="{498C72AA-24C5-403F-ADC7-0C0CAB17FE34}" srcId="{8946C66B-3962-4578-8773-F19B15E81020}" destId="{09E31A28-0AB5-49AF-A3A2-ECC540C5AE57}" srcOrd="1" destOrd="0" parTransId="{01AA844C-73EC-4B21-95CF-79D714BC6BD4}" sibTransId="{789B0BD8-78F7-4295-85C4-B4EE2AD5AAD0}"/>
    <dgm:cxn modelId="{8C6BF5EC-6E16-4B91-A506-8C88FC3CB311}" srcId="{8946C66B-3962-4578-8773-F19B15E81020}" destId="{F91A7E81-1146-4278-B251-EBFCC9F4BC70}" srcOrd="4" destOrd="0" parTransId="{DB04B6F4-CE62-4855-BB18-33CCDD24AA45}" sibTransId="{CB80AB79-551F-44BD-B1DB-E14C5DB1A728}"/>
    <dgm:cxn modelId="{36A1D30E-C8B6-400B-803A-96CB8FD8BC5D}" type="presOf" srcId="{FCE3DDEB-A391-4A62-86B6-0BD1DD5690A7}" destId="{1114D5DC-F2E3-4D9C-8045-D0BE8B62E8DF}" srcOrd="0" destOrd="0" presId="urn:microsoft.com/office/officeart/2005/8/layout/process5"/>
    <dgm:cxn modelId="{23A2F32E-6173-41A6-AFEF-E32BE404ABBA}" type="presOf" srcId="{E2C99F91-358E-4177-827F-B48948A9C78D}" destId="{65C5A08C-1802-4DDA-B842-8E048ED62194}" srcOrd="1" destOrd="0" presId="urn:microsoft.com/office/officeart/2005/8/layout/process5"/>
    <dgm:cxn modelId="{135EDAB8-5C4E-4A04-98C5-105CEF521D61}" type="presOf" srcId="{CB80AB79-551F-44BD-B1DB-E14C5DB1A728}" destId="{C4B732B8-7682-4A56-8B99-8C51EF8B6051}" srcOrd="0" destOrd="0" presId="urn:microsoft.com/office/officeart/2005/8/layout/process5"/>
    <dgm:cxn modelId="{98FEC920-72FB-4CD8-ACCB-2C30CF917D3C}" type="presOf" srcId="{6DCA51CA-C6F8-49C9-A352-0CE6A21054A4}" destId="{5B7F585D-6CDB-4113-8FCA-8201E165B679}" srcOrd="0" destOrd="0" presId="urn:microsoft.com/office/officeart/2005/8/layout/process5"/>
    <dgm:cxn modelId="{3D683D4B-F1D3-436A-B55E-4E791A520FEE}" type="presOf" srcId="{8946C66B-3962-4578-8773-F19B15E81020}" destId="{E9078C31-04CB-4C4C-B0F7-39624286F42D}" srcOrd="0" destOrd="0" presId="urn:microsoft.com/office/officeart/2005/8/layout/process5"/>
    <dgm:cxn modelId="{CC08F213-7A38-4050-BCB7-839BA039984A}" type="presParOf" srcId="{E9078C31-04CB-4C4C-B0F7-39624286F42D}" destId="{5B7F585D-6CDB-4113-8FCA-8201E165B679}" srcOrd="0" destOrd="0" presId="urn:microsoft.com/office/officeart/2005/8/layout/process5"/>
    <dgm:cxn modelId="{CB25AE50-112F-4161-9DDD-A4D33662F290}" type="presParOf" srcId="{E9078C31-04CB-4C4C-B0F7-39624286F42D}" destId="{DED12826-090B-469C-A528-9AC12F7E8C8F}" srcOrd="1" destOrd="0" presId="urn:microsoft.com/office/officeart/2005/8/layout/process5"/>
    <dgm:cxn modelId="{C5489506-B636-4869-B27D-09DE214E34E1}" type="presParOf" srcId="{DED12826-090B-469C-A528-9AC12F7E8C8F}" destId="{65C5A08C-1802-4DDA-B842-8E048ED62194}" srcOrd="0" destOrd="0" presId="urn:microsoft.com/office/officeart/2005/8/layout/process5"/>
    <dgm:cxn modelId="{5E714897-9B26-42B2-ADB7-4B4C63D53941}" type="presParOf" srcId="{E9078C31-04CB-4C4C-B0F7-39624286F42D}" destId="{BCACD8A4-FD52-4836-8169-30563F0D219B}" srcOrd="2" destOrd="0" presId="urn:microsoft.com/office/officeart/2005/8/layout/process5"/>
    <dgm:cxn modelId="{30906E61-B6FB-48D7-B737-4DCC0D231DEC}" type="presParOf" srcId="{E9078C31-04CB-4C4C-B0F7-39624286F42D}" destId="{C8AEEB74-822B-4859-B881-C07E01FCC55A}" srcOrd="3" destOrd="0" presId="urn:microsoft.com/office/officeart/2005/8/layout/process5"/>
    <dgm:cxn modelId="{F285834B-0447-4DD4-A273-595C7314168F}" type="presParOf" srcId="{C8AEEB74-822B-4859-B881-C07E01FCC55A}" destId="{14925420-1D33-4EA0-B353-4F3F9BB054E0}" srcOrd="0" destOrd="0" presId="urn:microsoft.com/office/officeart/2005/8/layout/process5"/>
    <dgm:cxn modelId="{585576B0-090E-4847-96E5-6E61E1D113FF}" type="presParOf" srcId="{E9078C31-04CB-4C4C-B0F7-39624286F42D}" destId="{1114D5DC-F2E3-4D9C-8045-D0BE8B62E8DF}" srcOrd="4" destOrd="0" presId="urn:microsoft.com/office/officeart/2005/8/layout/process5"/>
    <dgm:cxn modelId="{2FD2D83E-DFC4-4E8C-9E4A-64ED43834F1F}" type="presParOf" srcId="{E9078C31-04CB-4C4C-B0F7-39624286F42D}" destId="{81228F7A-011D-4AF9-B245-BA0F38D4A519}" srcOrd="5" destOrd="0" presId="urn:microsoft.com/office/officeart/2005/8/layout/process5"/>
    <dgm:cxn modelId="{E510F45B-1ABD-455B-949B-423699737C18}" type="presParOf" srcId="{81228F7A-011D-4AF9-B245-BA0F38D4A519}" destId="{6458D6F9-0B9D-49EE-A1BD-338E8013B9C1}" srcOrd="0" destOrd="0" presId="urn:microsoft.com/office/officeart/2005/8/layout/process5"/>
    <dgm:cxn modelId="{76973042-3F2C-458B-9600-F9F7DAE3B642}" type="presParOf" srcId="{E9078C31-04CB-4C4C-B0F7-39624286F42D}" destId="{EC6A26D9-433C-4184-A3BC-9BA9EE458958}" srcOrd="6" destOrd="0" presId="urn:microsoft.com/office/officeart/2005/8/layout/process5"/>
    <dgm:cxn modelId="{BBAE2FB1-04E5-4F0C-8C9C-475BC94DEAE0}" type="presParOf" srcId="{E9078C31-04CB-4C4C-B0F7-39624286F42D}" destId="{2F9B31F3-98B1-4320-ACFB-3B6A37EF4D1D}" srcOrd="7" destOrd="0" presId="urn:microsoft.com/office/officeart/2005/8/layout/process5"/>
    <dgm:cxn modelId="{EBE8BC4D-D3AA-4DB3-9895-92E158CE5F5E}" type="presParOf" srcId="{2F9B31F3-98B1-4320-ACFB-3B6A37EF4D1D}" destId="{26028B1D-B148-4FE9-AE64-5B13E4CB5C1A}" srcOrd="0" destOrd="0" presId="urn:microsoft.com/office/officeart/2005/8/layout/process5"/>
    <dgm:cxn modelId="{385A1A64-B478-4DC0-A6FE-96BC5873837F}" type="presParOf" srcId="{E9078C31-04CB-4C4C-B0F7-39624286F42D}" destId="{8B50B082-06D3-4A27-AA54-F390745CEC15}" srcOrd="8" destOrd="0" presId="urn:microsoft.com/office/officeart/2005/8/layout/process5"/>
    <dgm:cxn modelId="{FA741261-D4D1-4AB2-874B-45739CA80FDB}" type="presParOf" srcId="{E9078C31-04CB-4C4C-B0F7-39624286F42D}" destId="{C4B732B8-7682-4A56-8B99-8C51EF8B6051}" srcOrd="9" destOrd="0" presId="urn:microsoft.com/office/officeart/2005/8/layout/process5"/>
    <dgm:cxn modelId="{814B6CBA-43C9-44E4-9521-053278D39D4D}" type="presParOf" srcId="{C4B732B8-7682-4A56-8B99-8C51EF8B6051}" destId="{E551AC54-57D5-466B-B939-DEDA973B3108}" srcOrd="0" destOrd="0" presId="urn:microsoft.com/office/officeart/2005/8/layout/process5"/>
    <dgm:cxn modelId="{476B7B02-14BC-4102-9B50-02DFF37FA7DE}" type="presParOf" srcId="{E9078C31-04CB-4C4C-B0F7-39624286F42D}" destId="{DD696800-DEB2-4630-BF8A-A3A5A4134C10}"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1C0BE-E467-42CF-86B4-E9C27B07DA5B}">
      <dsp:nvSpPr>
        <dsp:cNvPr id="0" name=""/>
        <dsp:cNvSpPr/>
      </dsp:nvSpPr>
      <dsp:spPr>
        <a:xfrm rot="3663761">
          <a:off x="2613180" y="4047312"/>
          <a:ext cx="1017066" cy="47724"/>
        </a:xfrm>
        <a:custGeom>
          <a:avLst/>
          <a:gdLst/>
          <a:ahLst/>
          <a:cxnLst/>
          <a:rect l="0" t="0" r="0" b="0"/>
          <a:pathLst>
            <a:path>
              <a:moveTo>
                <a:pt x="0" y="23862"/>
              </a:moveTo>
              <a:lnTo>
                <a:pt x="1017066" y="23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498762-2A10-4840-BE76-67E8FADF9282}">
      <dsp:nvSpPr>
        <dsp:cNvPr id="0" name=""/>
        <dsp:cNvSpPr/>
      </dsp:nvSpPr>
      <dsp:spPr>
        <a:xfrm rot="1316907">
          <a:off x="3200355" y="3263761"/>
          <a:ext cx="686252" cy="47724"/>
        </a:xfrm>
        <a:custGeom>
          <a:avLst/>
          <a:gdLst/>
          <a:ahLst/>
          <a:cxnLst/>
          <a:rect l="0" t="0" r="0" b="0"/>
          <a:pathLst>
            <a:path>
              <a:moveTo>
                <a:pt x="0" y="23862"/>
              </a:moveTo>
              <a:lnTo>
                <a:pt x="686252" y="23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03CA2-6EDC-4ACD-94C8-3DF240FAC380}">
      <dsp:nvSpPr>
        <dsp:cNvPr id="0" name=""/>
        <dsp:cNvSpPr/>
      </dsp:nvSpPr>
      <dsp:spPr>
        <a:xfrm rot="20322247">
          <a:off x="3201996" y="2392155"/>
          <a:ext cx="680345" cy="47724"/>
        </a:xfrm>
        <a:custGeom>
          <a:avLst/>
          <a:gdLst/>
          <a:ahLst/>
          <a:cxnLst/>
          <a:rect l="0" t="0" r="0" b="0"/>
          <a:pathLst>
            <a:path>
              <a:moveTo>
                <a:pt x="0" y="23862"/>
              </a:moveTo>
              <a:lnTo>
                <a:pt x="680345" y="23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4D3391-8810-4B79-96C4-B0FF76B330AF}">
      <dsp:nvSpPr>
        <dsp:cNvPr id="0" name=""/>
        <dsp:cNvSpPr/>
      </dsp:nvSpPr>
      <dsp:spPr>
        <a:xfrm rot="17925750">
          <a:off x="2609847" y="1594764"/>
          <a:ext cx="1012691" cy="47724"/>
        </a:xfrm>
        <a:custGeom>
          <a:avLst/>
          <a:gdLst/>
          <a:ahLst/>
          <a:cxnLst/>
          <a:rect l="0" t="0" r="0" b="0"/>
          <a:pathLst>
            <a:path>
              <a:moveTo>
                <a:pt x="0" y="23862"/>
              </a:moveTo>
              <a:lnTo>
                <a:pt x="1012691" y="23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05BC9-EC2C-4FAA-9351-52CC955C4ED2}">
      <dsp:nvSpPr>
        <dsp:cNvPr id="0" name=""/>
        <dsp:cNvSpPr/>
      </dsp:nvSpPr>
      <dsp:spPr>
        <a:xfrm>
          <a:off x="1326528" y="1727436"/>
          <a:ext cx="2233759" cy="223375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82FB5ED-9B39-4A5B-A8E4-2B91A21CDB94}">
      <dsp:nvSpPr>
        <dsp:cNvPr id="0" name=""/>
        <dsp:cNvSpPr/>
      </dsp:nvSpPr>
      <dsp:spPr>
        <a:xfrm>
          <a:off x="3035450" y="1417"/>
          <a:ext cx="1250475" cy="125047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solidFill>
                <a:srgbClr val="080808"/>
              </a:solidFill>
              <a:latin typeface="Calibri" panose="020F0502020204030204" pitchFamily="34" charset="0"/>
              <a:cs typeface="Calibri" panose="020F0502020204030204" pitchFamily="34" charset="0"/>
            </a:rPr>
            <a:t>Evolución constante</a:t>
          </a:r>
          <a:endParaRPr lang="es-EC" sz="1200" b="1" kern="1200" dirty="0">
            <a:solidFill>
              <a:srgbClr val="080808"/>
            </a:solidFill>
            <a:latin typeface="Calibri" panose="020F0502020204030204" pitchFamily="34" charset="0"/>
            <a:cs typeface="Calibri" panose="020F0502020204030204" pitchFamily="34" charset="0"/>
          </a:endParaRPr>
        </a:p>
      </dsp:txBody>
      <dsp:txXfrm>
        <a:off x="3218578" y="184545"/>
        <a:ext cx="884219" cy="884219"/>
      </dsp:txXfrm>
    </dsp:sp>
    <dsp:sp modelId="{673AC715-D806-4838-9AA1-ADB7E78277CF}">
      <dsp:nvSpPr>
        <dsp:cNvPr id="0" name=""/>
        <dsp:cNvSpPr/>
      </dsp:nvSpPr>
      <dsp:spPr>
        <a:xfrm>
          <a:off x="4410973" y="1417"/>
          <a:ext cx="1875713" cy="1250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a:solidFill>
                <a:srgbClr val="080808"/>
              </a:solidFill>
              <a:latin typeface="Calibri" panose="020F0502020204030204" pitchFamily="34" charset="0"/>
              <a:cs typeface="Calibri" panose="020F0502020204030204" pitchFamily="34" charset="0"/>
            </a:rPr>
            <a:t>Reactivación económica y productiva</a:t>
          </a:r>
          <a:endParaRPr lang="es-EC" sz="1500" kern="1200" dirty="0">
            <a:solidFill>
              <a:srgbClr val="080808"/>
            </a:solidFill>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s-EC" sz="1500" kern="1200">
              <a:solidFill>
                <a:srgbClr val="080808"/>
              </a:solidFill>
              <a:latin typeface="Calibri" panose="020F0502020204030204" pitchFamily="34" charset="0"/>
              <a:cs typeface="Calibri" panose="020F0502020204030204" pitchFamily="34" charset="0"/>
            </a:rPr>
            <a:t>Fin destinado de microcrédito</a:t>
          </a:r>
          <a:endParaRPr lang="es-EC" sz="1500" kern="1200" dirty="0">
            <a:solidFill>
              <a:srgbClr val="080808"/>
            </a:solidFill>
            <a:latin typeface="Calibri" panose="020F0502020204030204" pitchFamily="34" charset="0"/>
            <a:cs typeface="Calibri" panose="020F0502020204030204" pitchFamily="34" charset="0"/>
          </a:endParaRPr>
        </a:p>
      </dsp:txBody>
      <dsp:txXfrm>
        <a:off x="4410973" y="1417"/>
        <a:ext cx="1875713" cy="1250475"/>
      </dsp:txXfrm>
    </dsp:sp>
    <dsp:sp modelId="{A6710122-311F-45A6-9A89-7DD40E95A586}">
      <dsp:nvSpPr>
        <dsp:cNvPr id="0" name=""/>
        <dsp:cNvSpPr/>
      </dsp:nvSpPr>
      <dsp:spPr>
        <a:xfrm>
          <a:off x="3816421" y="1440158"/>
          <a:ext cx="1250475" cy="125047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solidFill>
                <a:srgbClr val="080808"/>
              </a:solidFill>
              <a:latin typeface="Calibri" panose="020F0502020204030204" pitchFamily="34" charset="0"/>
              <a:cs typeface="Calibri" panose="020F0502020204030204" pitchFamily="34" charset="0"/>
            </a:rPr>
            <a:t>Procesos de fortalecimiento</a:t>
          </a:r>
          <a:endParaRPr lang="es-EC" sz="1200" b="1" kern="1200" dirty="0">
            <a:solidFill>
              <a:srgbClr val="080808"/>
            </a:solidFill>
            <a:latin typeface="Calibri" panose="020F0502020204030204" pitchFamily="34" charset="0"/>
            <a:cs typeface="Calibri" panose="020F0502020204030204" pitchFamily="34" charset="0"/>
          </a:endParaRPr>
        </a:p>
      </dsp:txBody>
      <dsp:txXfrm>
        <a:off x="3999549" y="1623286"/>
        <a:ext cx="884219" cy="884219"/>
      </dsp:txXfrm>
    </dsp:sp>
    <dsp:sp modelId="{5BBCEDFD-5219-4841-A833-6C9B571FF294}">
      <dsp:nvSpPr>
        <dsp:cNvPr id="0" name=""/>
        <dsp:cNvSpPr/>
      </dsp:nvSpPr>
      <dsp:spPr>
        <a:xfrm>
          <a:off x="5191944" y="1440158"/>
          <a:ext cx="1875713" cy="1250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a:solidFill>
                <a:srgbClr val="080808"/>
              </a:solidFill>
              <a:latin typeface="Calibri" panose="020F0502020204030204" pitchFamily="34" charset="0"/>
              <a:cs typeface="Calibri" panose="020F0502020204030204" pitchFamily="34" charset="0"/>
            </a:rPr>
            <a:t>Coac´s más grandes</a:t>
          </a:r>
          <a:endParaRPr lang="es-EC" sz="1500" kern="1200" dirty="0">
            <a:solidFill>
              <a:srgbClr val="080808"/>
            </a:solidFill>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s-EC" sz="1500" kern="1200">
              <a:solidFill>
                <a:srgbClr val="080808"/>
              </a:solidFill>
              <a:latin typeface="Calibri" panose="020F0502020204030204" pitchFamily="34" charset="0"/>
              <a:cs typeface="Calibri" panose="020F0502020204030204" pitchFamily="34" charset="0"/>
            </a:rPr>
            <a:t>Convenios</a:t>
          </a:r>
          <a:endParaRPr lang="es-EC" sz="1500" kern="1200" dirty="0">
            <a:solidFill>
              <a:srgbClr val="080808"/>
            </a:solidFill>
            <a:latin typeface="Calibri" panose="020F0502020204030204" pitchFamily="34" charset="0"/>
            <a:cs typeface="Calibri" panose="020F0502020204030204" pitchFamily="34" charset="0"/>
          </a:endParaRPr>
        </a:p>
      </dsp:txBody>
      <dsp:txXfrm>
        <a:off x="5191944" y="1440158"/>
        <a:ext cx="1875713" cy="1250475"/>
      </dsp:txXfrm>
    </dsp:sp>
    <dsp:sp modelId="{231B68C2-8F13-4739-AD2D-3D1D56BE9015}">
      <dsp:nvSpPr>
        <dsp:cNvPr id="0" name=""/>
        <dsp:cNvSpPr/>
      </dsp:nvSpPr>
      <dsp:spPr>
        <a:xfrm>
          <a:off x="3816421" y="3024333"/>
          <a:ext cx="1250475" cy="125047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solidFill>
                <a:srgbClr val="080808"/>
              </a:solidFill>
              <a:latin typeface="Calibri" panose="020F0502020204030204" pitchFamily="34" charset="0"/>
              <a:cs typeface="Calibri" panose="020F0502020204030204" pitchFamily="34" charset="0"/>
            </a:rPr>
            <a:t>Apoyo fundamental sectores económicos</a:t>
          </a:r>
          <a:endParaRPr lang="es-EC" sz="1200" b="1" kern="1200" dirty="0">
            <a:solidFill>
              <a:srgbClr val="080808"/>
            </a:solidFill>
            <a:latin typeface="Calibri" panose="020F0502020204030204" pitchFamily="34" charset="0"/>
            <a:cs typeface="Calibri" panose="020F0502020204030204" pitchFamily="34" charset="0"/>
          </a:endParaRPr>
        </a:p>
      </dsp:txBody>
      <dsp:txXfrm>
        <a:off x="3999549" y="3207461"/>
        <a:ext cx="884219" cy="884219"/>
      </dsp:txXfrm>
    </dsp:sp>
    <dsp:sp modelId="{3DC58632-93AA-40CC-8B32-ED8CD3037510}">
      <dsp:nvSpPr>
        <dsp:cNvPr id="0" name=""/>
        <dsp:cNvSpPr/>
      </dsp:nvSpPr>
      <dsp:spPr>
        <a:xfrm>
          <a:off x="5191944" y="3024333"/>
          <a:ext cx="1875713" cy="1250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solidFill>
                <a:srgbClr val="080808"/>
              </a:solidFill>
              <a:latin typeface="Calibri" panose="020F0502020204030204" pitchFamily="34" charset="0"/>
              <a:cs typeface="Calibri" panose="020F0502020204030204" pitchFamily="34" charset="0"/>
            </a:rPr>
            <a:t>Objetivo principal no es el capital</a:t>
          </a:r>
        </a:p>
        <a:p>
          <a:pPr marL="114300" lvl="1" indent="-114300" algn="l" defTabSz="666750">
            <a:lnSpc>
              <a:spcPct val="90000"/>
            </a:lnSpc>
            <a:spcBef>
              <a:spcPct val="0"/>
            </a:spcBef>
            <a:spcAft>
              <a:spcPct val="15000"/>
            </a:spcAft>
            <a:buChar char="••"/>
          </a:pPr>
          <a:r>
            <a:rPr lang="es-EC" sz="1500" kern="1200">
              <a:solidFill>
                <a:srgbClr val="080808"/>
              </a:solidFill>
              <a:latin typeface="Calibri" panose="020F0502020204030204" pitchFamily="34" charset="0"/>
              <a:cs typeface="Calibri" panose="020F0502020204030204" pitchFamily="34" charset="0"/>
            </a:rPr>
            <a:t>Sociedades de personas crecer adecudamente</a:t>
          </a:r>
          <a:endParaRPr lang="es-EC" sz="1500" kern="1200" dirty="0">
            <a:solidFill>
              <a:srgbClr val="080808"/>
            </a:solidFill>
            <a:latin typeface="Calibri" panose="020F0502020204030204" pitchFamily="34" charset="0"/>
            <a:cs typeface="Calibri" panose="020F0502020204030204" pitchFamily="34" charset="0"/>
          </a:endParaRPr>
        </a:p>
      </dsp:txBody>
      <dsp:txXfrm>
        <a:off x="5191944" y="3024333"/>
        <a:ext cx="1875713" cy="1250475"/>
      </dsp:txXfrm>
    </dsp:sp>
    <dsp:sp modelId="{F53DC74F-E40A-4884-AA3C-E7E893427BF9}">
      <dsp:nvSpPr>
        <dsp:cNvPr id="0" name=""/>
        <dsp:cNvSpPr/>
      </dsp:nvSpPr>
      <dsp:spPr>
        <a:xfrm>
          <a:off x="3045054" y="4438156"/>
          <a:ext cx="1250475" cy="125047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solidFill>
                <a:srgbClr val="080808"/>
              </a:solidFill>
              <a:latin typeface="Calibri" panose="020F0502020204030204" pitchFamily="34" charset="0"/>
              <a:cs typeface="Calibri" panose="020F0502020204030204" pitchFamily="34" charset="0"/>
            </a:rPr>
            <a:t>Manejo financiero y gerencial (útil)</a:t>
          </a:r>
          <a:endParaRPr lang="es-EC" sz="1200" b="1" kern="1200" dirty="0">
            <a:solidFill>
              <a:srgbClr val="080808"/>
            </a:solidFill>
            <a:latin typeface="Calibri" panose="020F0502020204030204" pitchFamily="34" charset="0"/>
            <a:cs typeface="Calibri" panose="020F0502020204030204" pitchFamily="34" charset="0"/>
          </a:endParaRPr>
        </a:p>
      </dsp:txBody>
      <dsp:txXfrm>
        <a:off x="3228182" y="4621284"/>
        <a:ext cx="884219" cy="884219"/>
      </dsp:txXfrm>
    </dsp:sp>
    <dsp:sp modelId="{674F1BBC-8396-4422-B02C-84455690EBEF}">
      <dsp:nvSpPr>
        <dsp:cNvPr id="0" name=""/>
        <dsp:cNvSpPr/>
      </dsp:nvSpPr>
      <dsp:spPr>
        <a:xfrm>
          <a:off x="4420577" y="4438156"/>
          <a:ext cx="1875713" cy="1250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a:solidFill>
                <a:srgbClr val="080808"/>
              </a:solidFill>
              <a:latin typeface="Calibri" panose="020F0502020204030204" pitchFamily="34" charset="0"/>
              <a:cs typeface="Calibri" panose="020F0502020204030204" pitchFamily="34" charset="0"/>
            </a:rPr>
            <a:t>Participación integrada y coordinada</a:t>
          </a:r>
          <a:endParaRPr lang="es-EC" sz="1500" kern="1200" dirty="0">
            <a:solidFill>
              <a:srgbClr val="080808"/>
            </a:solidFill>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Char char="••"/>
          </a:pPr>
          <a:r>
            <a:rPr lang="es-EC" sz="1500" kern="1200" dirty="0">
              <a:solidFill>
                <a:srgbClr val="080808"/>
              </a:solidFill>
              <a:latin typeface="Calibri" panose="020F0502020204030204" pitchFamily="34" charset="0"/>
              <a:cs typeface="Calibri" panose="020F0502020204030204" pitchFamily="34" charset="0"/>
            </a:rPr>
            <a:t>Cultura organizacional para gestión.</a:t>
          </a:r>
        </a:p>
      </dsp:txBody>
      <dsp:txXfrm>
        <a:off x="4420577" y="4438156"/>
        <a:ext cx="1875713" cy="12504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5945B-A0D2-4DD8-8D62-6DA4F0756E22}">
      <dsp:nvSpPr>
        <dsp:cNvPr id="0" name=""/>
        <dsp:cNvSpPr/>
      </dsp:nvSpPr>
      <dsp:spPr>
        <a:xfrm>
          <a:off x="8458131" y="3121622"/>
          <a:ext cx="145989" cy="581545"/>
        </a:xfrm>
        <a:custGeom>
          <a:avLst/>
          <a:gdLst/>
          <a:ahLst/>
          <a:cxnLst/>
          <a:rect l="0" t="0" r="0" b="0"/>
          <a:pathLst>
            <a:path>
              <a:moveTo>
                <a:pt x="0" y="0"/>
              </a:moveTo>
              <a:lnTo>
                <a:pt x="0" y="396306"/>
              </a:lnTo>
              <a:lnTo>
                <a:pt x="145989" y="396306"/>
              </a:lnTo>
              <a:lnTo>
                <a:pt x="145989" y="58154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7646CC-C345-4AD5-800B-B0FC8D8E4DC6}">
      <dsp:nvSpPr>
        <dsp:cNvPr id="0" name=""/>
        <dsp:cNvSpPr/>
      </dsp:nvSpPr>
      <dsp:spPr>
        <a:xfrm>
          <a:off x="5134616" y="1270341"/>
          <a:ext cx="3323515" cy="581545"/>
        </a:xfrm>
        <a:custGeom>
          <a:avLst/>
          <a:gdLst/>
          <a:ahLst/>
          <a:cxnLst/>
          <a:rect l="0" t="0" r="0" b="0"/>
          <a:pathLst>
            <a:path>
              <a:moveTo>
                <a:pt x="0" y="0"/>
              </a:moveTo>
              <a:lnTo>
                <a:pt x="0" y="396306"/>
              </a:lnTo>
              <a:lnTo>
                <a:pt x="3323515" y="396306"/>
              </a:lnTo>
              <a:lnTo>
                <a:pt x="3323515" y="5815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753BF-09EB-4FE7-86EE-B914AF9AE8A6}">
      <dsp:nvSpPr>
        <dsp:cNvPr id="0" name=""/>
        <dsp:cNvSpPr/>
      </dsp:nvSpPr>
      <dsp:spPr>
        <a:xfrm>
          <a:off x="1572261" y="3121622"/>
          <a:ext cx="91440" cy="581545"/>
        </a:xfrm>
        <a:custGeom>
          <a:avLst/>
          <a:gdLst/>
          <a:ahLst/>
          <a:cxnLst/>
          <a:rect l="0" t="0" r="0" b="0"/>
          <a:pathLst>
            <a:path>
              <a:moveTo>
                <a:pt x="90830" y="0"/>
              </a:moveTo>
              <a:lnTo>
                <a:pt x="90830" y="396306"/>
              </a:lnTo>
              <a:lnTo>
                <a:pt x="45720" y="396306"/>
              </a:lnTo>
              <a:lnTo>
                <a:pt x="45720" y="58154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8C639-4EB1-4B9A-9988-4B0725F23E5D}">
      <dsp:nvSpPr>
        <dsp:cNvPr id="0" name=""/>
        <dsp:cNvSpPr/>
      </dsp:nvSpPr>
      <dsp:spPr>
        <a:xfrm>
          <a:off x="1663092" y="1270341"/>
          <a:ext cx="3471524" cy="581545"/>
        </a:xfrm>
        <a:custGeom>
          <a:avLst/>
          <a:gdLst/>
          <a:ahLst/>
          <a:cxnLst/>
          <a:rect l="0" t="0" r="0" b="0"/>
          <a:pathLst>
            <a:path>
              <a:moveTo>
                <a:pt x="3471524" y="0"/>
              </a:moveTo>
              <a:lnTo>
                <a:pt x="3471524" y="396306"/>
              </a:lnTo>
              <a:lnTo>
                <a:pt x="0" y="396306"/>
              </a:lnTo>
              <a:lnTo>
                <a:pt x="0" y="5815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E2F7D-8AF3-4AC9-8922-D557DD03BE82}">
      <dsp:nvSpPr>
        <dsp:cNvPr id="0" name=""/>
        <dsp:cNvSpPr/>
      </dsp:nvSpPr>
      <dsp:spPr>
        <a:xfrm>
          <a:off x="4134824" y="605"/>
          <a:ext cx="1999583" cy="126973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A0555-87A3-4EEC-830F-49226B12C705}">
      <dsp:nvSpPr>
        <dsp:cNvPr id="0" name=""/>
        <dsp:cNvSpPr/>
      </dsp:nvSpPr>
      <dsp:spPr>
        <a:xfrm>
          <a:off x="4357000" y="211672"/>
          <a:ext cx="1999583" cy="126973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a:solidFill>
                <a:srgbClr val="000000"/>
              </a:solidFill>
              <a:latin typeface="Calibri" panose="020F0502020204030204" pitchFamily="34" charset="0"/>
              <a:cs typeface="Calibri" panose="020F0502020204030204" pitchFamily="34" charset="0"/>
            </a:rPr>
            <a:t>VARIABLES</a:t>
          </a:r>
        </a:p>
      </dsp:txBody>
      <dsp:txXfrm>
        <a:off x="4394189" y="248861"/>
        <a:ext cx="1925205" cy="1195357"/>
      </dsp:txXfrm>
    </dsp:sp>
    <dsp:sp modelId="{9472704B-4626-4BFA-BB63-582BA920480C}">
      <dsp:nvSpPr>
        <dsp:cNvPr id="0" name=""/>
        <dsp:cNvSpPr/>
      </dsp:nvSpPr>
      <dsp:spPr>
        <a:xfrm>
          <a:off x="663300" y="1851886"/>
          <a:ext cx="1999583" cy="126973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9B502-3010-4D19-AF01-6E0DAB545BB5}">
      <dsp:nvSpPr>
        <dsp:cNvPr id="0" name=""/>
        <dsp:cNvSpPr/>
      </dsp:nvSpPr>
      <dsp:spPr>
        <a:xfrm>
          <a:off x="885476" y="2062953"/>
          <a:ext cx="1999583" cy="126973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rgbClr val="000000"/>
              </a:solidFill>
              <a:latin typeface="Calibri" panose="020F0502020204030204" pitchFamily="34" charset="0"/>
              <a:cs typeface="Calibri" panose="020F0502020204030204" pitchFamily="34" charset="0"/>
            </a:rPr>
            <a:t>Variable independiente</a:t>
          </a:r>
        </a:p>
      </dsp:txBody>
      <dsp:txXfrm>
        <a:off x="922665" y="2100142"/>
        <a:ext cx="1925205" cy="1195357"/>
      </dsp:txXfrm>
    </dsp:sp>
    <dsp:sp modelId="{433FE2E7-450B-4636-BED1-84DAF8A3132E}">
      <dsp:nvSpPr>
        <dsp:cNvPr id="0" name=""/>
        <dsp:cNvSpPr/>
      </dsp:nvSpPr>
      <dsp:spPr>
        <a:xfrm>
          <a:off x="312913" y="3703167"/>
          <a:ext cx="2610136" cy="126973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FDE5D2-D2F7-4700-9981-A836264F28AA}">
      <dsp:nvSpPr>
        <dsp:cNvPr id="0" name=""/>
        <dsp:cNvSpPr/>
      </dsp:nvSpPr>
      <dsp:spPr>
        <a:xfrm>
          <a:off x="535089" y="3914234"/>
          <a:ext cx="2610136" cy="126973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rgbClr val="000000"/>
              </a:solidFill>
              <a:latin typeface="Calibri" panose="020F0502020204030204" pitchFamily="34" charset="0"/>
              <a:cs typeface="Calibri" panose="020F0502020204030204" pitchFamily="34" charset="0"/>
            </a:rPr>
            <a:t>Análisis de las fuentes de financiamiento mediante la aplicación del método PERLAS.</a:t>
          </a:r>
          <a:endParaRPr lang="es-EC" sz="1600" kern="1200" dirty="0">
            <a:solidFill>
              <a:srgbClr val="000000"/>
            </a:solidFill>
            <a:latin typeface="Calibri" panose="020F0502020204030204" pitchFamily="34" charset="0"/>
            <a:cs typeface="Calibri" panose="020F0502020204030204" pitchFamily="34" charset="0"/>
          </a:endParaRPr>
        </a:p>
      </dsp:txBody>
      <dsp:txXfrm>
        <a:off x="572278" y="3951423"/>
        <a:ext cx="2535758" cy="1195357"/>
      </dsp:txXfrm>
    </dsp:sp>
    <dsp:sp modelId="{E1F0FFD9-04BD-4C03-BABC-CD286C2EC59F}">
      <dsp:nvSpPr>
        <dsp:cNvPr id="0" name=""/>
        <dsp:cNvSpPr/>
      </dsp:nvSpPr>
      <dsp:spPr>
        <a:xfrm>
          <a:off x="7458339" y="1851886"/>
          <a:ext cx="1999583" cy="126973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85E24-DEED-4C58-8475-3E213C8282EE}">
      <dsp:nvSpPr>
        <dsp:cNvPr id="0" name=""/>
        <dsp:cNvSpPr/>
      </dsp:nvSpPr>
      <dsp:spPr>
        <a:xfrm>
          <a:off x="7680515" y="2062953"/>
          <a:ext cx="1999583" cy="126973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rgbClr val="000000"/>
              </a:solidFill>
              <a:latin typeface="Calibri" panose="020F0502020204030204" pitchFamily="34" charset="0"/>
              <a:cs typeface="Calibri" panose="020F0502020204030204" pitchFamily="34" charset="0"/>
            </a:rPr>
            <a:t>Variable dependiente</a:t>
          </a:r>
        </a:p>
      </dsp:txBody>
      <dsp:txXfrm>
        <a:off x="7717704" y="2100142"/>
        <a:ext cx="1925205" cy="1195357"/>
      </dsp:txXfrm>
    </dsp:sp>
    <dsp:sp modelId="{CAC75AF2-CBF1-490C-867F-2CC28CB933EE}">
      <dsp:nvSpPr>
        <dsp:cNvPr id="0" name=""/>
        <dsp:cNvSpPr/>
      </dsp:nvSpPr>
      <dsp:spPr>
        <a:xfrm>
          <a:off x="7318278" y="3703167"/>
          <a:ext cx="2571684" cy="126973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F0498-ED76-4AEF-BAD0-06CFD54404D3}">
      <dsp:nvSpPr>
        <dsp:cNvPr id="0" name=""/>
        <dsp:cNvSpPr/>
      </dsp:nvSpPr>
      <dsp:spPr>
        <a:xfrm>
          <a:off x="7540454" y="3914234"/>
          <a:ext cx="2571684" cy="126973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rgbClr val="000000"/>
              </a:solidFill>
              <a:latin typeface="Calibri" panose="020F0502020204030204" pitchFamily="34" charset="0"/>
              <a:cs typeface="Calibri" panose="020F0502020204030204" pitchFamily="34" charset="0"/>
            </a:rPr>
            <a:t>La gestión financiera y gerencial, como resultado de la evaluación de las fuentes de financiamiento</a:t>
          </a:r>
          <a:endParaRPr lang="es-EC" sz="1600" kern="1200" dirty="0">
            <a:solidFill>
              <a:srgbClr val="000000"/>
            </a:solidFill>
            <a:latin typeface="Calibri" panose="020F0502020204030204" pitchFamily="34" charset="0"/>
            <a:cs typeface="Calibri" panose="020F0502020204030204" pitchFamily="34" charset="0"/>
          </a:endParaRPr>
        </a:p>
      </dsp:txBody>
      <dsp:txXfrm>
        <a:off x="7577643" y="3951423"/>
        <a:ext cx="2497306" cy="11953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13B86-A0A9-4F60-9BC6-FA4A689475F2}">
      <dsp:nvSpPr>
        <dsp:cNvPr id="0" name=""/>
        <dsp:cNvSpPr/>
      </dsp:nvSpPr>
      <dsp:spPr>
        <a:xfrm>
          <a:off x="5034" y="1547528"/>
          <a:ext cx="2605557" cy="140425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s-MX" sz="1100" b="0" kern="1200" dirty="0">
              <a:solidFill>
                <a:srgbClr val="080808"/>
              </a:solidFill>
              <a:latin typeface="Calibri" panose="020F0502020204030204" pitchFamily="34" charset="0"/>
              <a:cs typeface="Calibri" panose="020F0502020204030204" pitchFamily="34" charset="0"/>
            </a:rPr>
            <a:t>Proporcionar una herramienta que puedan aplicar las entidades financieras en base a los factores críticos y fortalezas observadas en el análisis de las </a:t>
          </a:r>
          <a:r>
            <a:rPr lang="es-MX" sz="1100" b="0" kern="1200" dirty="0" err="1">
              <a:solidFill>
                <a:srgbClr val="080808"/>
              </a:solidFill>
              <a:latin typeface="Calibri" panose="020F0502020204030204" pitchFamily="34" charset="0"/>
              <a:cs typeface="Calibri" panose="020F0502020204030204" pitchFamily="34" charset="0"/>
            </a:rPr>
            <a:t>coac´s</a:t>
          </a:r>
          <a:r>
            <a:rPr lang="es-MX" sz="1100" b="0" kern="1200" dirty="0">
              <a:solidFill>
                <a:srgbClr val="080808"/>
              </a:solidFill>
              <a:latin typeface="Calibri" panose="020F0502020204030204" pitchFamily="34" charset="0"/>
              <a:cs typeface="Calibri" panose="020F0502020204030204" pitchFamily="34" charset="0"/>
            </a:rPr>
            <a:t> para una apropiada toma de decisiones.</a:t>
          </a:r>
          <a:endParaRPr lang="es-EC" sz="1100" b="0" kern="1200" dirty="0">
            <a:solidFill>
              <a:srgbClr val="080808"/>
            </a:solidFill>
            <a:latin typeface="Calibri" panose="020F0502020204030204" pitchFamily="34" charset="0"/>
            <a:cs typeface="Calibri" panose="020F0502020204030204" pitchFamily="34" charset="0"/>
          </a:endParaRPr>
        </a:p>
      </dsp:txBody>
      <dsp:txXfrm>
        <a:off x="46163" y="1588657"/>
        <a:ext cx="2523299" cy="1321994"/>
      </dsp:txXfrm>
    </dsp:sp>
    <dsp:sp modelId="{C6B7135E-BF3B-46CF-94C9-D5A5BC99724A}">
      <dsp:nvSpPr>
        <dsp:cNvPr id="0" name=""/>
        <dsp:cNvSpPr/>
      </dsp:nvSpPr>
      <dsp:spPr>
        <a:xfrm rot="18289469">
          <a:off x="2219176" y="1474497"/>
          <a:ext cx="1825053" cy="52119"/>
        </a:xfrm>
        <a:custGeom>
          <a:avLst/>
          <a:gdLst/>
          <a:ahLst/>
          <a:cxnLst/>
          <a:rect l="0" t="0" r="0" b="0"/>
          <a:pathLst>
            <a:path>
              <a:moveTo>
                <a:pt x="0" y="26059"/>
              </a:moveTo>
              <a:lnTo>
                <a:pt x="1825053" y="260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b="0" kern="1200">
            <a:solidFill>
              <a:srgbClr val="080808"/>
            </a:solidFill>
            <a:latin typeface="Calibri" panose="020F0502020204030204" pitchFamily="34" charset="0"/>
            <a:cs typeface="Calibri" panose="020F0502020204030204" pitchFamily="34" charset="0"/>
          </a:endParaRPr>
        </a:p>
      </dsp:txBody>
      <dsp:txXfrm>
        <a:off x="3086076" y="1454930"/>
        <a:ext cx="91252" cy="91252"/>
      </dsp:txXfrm>
    </dsp:sp>
    <dsp:sp modelId="{370F82A3-26D1-490E-A529-714B77E0C767}">
      <dsp:nvSpPr>
        <dsp:cNvPr id="0" name=""/>
        <dsp:cNvSpPr/>
      </dsp:nvSpPr>
      <dsp:spPr>
        <a:xfrm>
          <a:off x="3652814" y="100070"/>
          <a:ext cx="2605557" cy="130277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s-MX" sz="1100" b="0" kern="1200" dirty="0">
              <a:solidFill>
                <a:srgbClr val="080808"/>
              </a:solidFill>
              <a:latin typeface="Calibri" panose="020F0502020204030204" pitchFamily="34" charset="0"/>
              <a:cs typeface="Calibri" panose="020F0502020204030204" pitchFamily="34" charset="0"/>
            </a:rPr>
            <a:t>Identificar los eventos de riesgo producto de las debilidades encontradas en el análisis financiero realizado mediante el sistema de monitoreo PERLAS.</a:t>
          </a:r>
          <a:endParaRPr lang="es-EC" sz="1100" b="0" kern="1200" dirty="0">
            <a:solidFill>
              <a:srgbClr val="080808"/>
            </a:solidFill>
            <a:latin typeface="Calibri" panose="020F0502020204030204" pitchFamily="34" charset="0"/>
            <a:cs typeface="Calibri" panose="020F0502020204030204" pitchFamily="34" charset="0"/>
          </a:endParaRPr>
        </a:p>
      </dsp:txBody>
      <dsp:txXfrm>
        <a:off x="3690971" y="138227"/>
        <a:ext cx="2529243" cy="1226464"/>
      </dsp:txXfrm>
    </dsp:sp>
    <dsp:sp modelId="{8BC4A4F0-FF25-4A86-9947-F06C520DBA5E}">
      <dsp:nvSpPr>
        <dsp:cNvPr id="0" name=""/>
        <dsp:cNvSpPr/>
      </dsp:nvSpPr>
      <dsp:spPr>
        <a:xfrm>
          <a:off x="2610591" y="2223595"/>
          <a:ext cx="1042222" cy="52119"/>
        </a:xfrm>
        <a:custGeom>
          <a:avLst/>
          <a:gdLst/>
          <a:ahLst/>
          <a:cxnLst/>
          <a:rect l="0" t="0" r="0" b="0"/>
          <a:pathLst>
            <a:path>
              <a:moveTo>
                <a:pt x="0" y="26059"/>
              </a:moveTo>
              <a:lnTo>
                <a:pt x="1042222" y="260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b="0" kern="1200">
            <a:solidFill>
              <a:srgbClr val="080808"/>
            </a:solidFill>
            <a:latin typeface="Calibri" panose="020F0502020204030204" pitchFamily="34" charset="0"/>
            <a:cs typeface="Calibri" panose="020F0502020204030204" pitchFamily="34" charset="0"/>
          </a:endParaRPr>
        </a:p>
      </dsp:txBody>
      <dsp:txXfrm>
        <a:off x="3105647" y="2223599"/>
        <a:ext cx="52111" cy="52111"/>
      </dsp:txXfrm>
    </dsp:sp>
    <dsp:sp modelId="{9FDAAAE3-C3D5-4AA1-A218-8237BBDF6966}">
      <dsp:nvSpPr>
        <dsp:cNvPr id="0" name=""/>
        <dsp:cNvSpPr/>
      </dsp:nvSpPr>
      <dsp:spPr>
        <a:xfrm>
          <a:off x="3652814" y="1598265"/>
          <a:ext cx="2605557" cy="130277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s-MX" sz="1100" b="0" kern="1200" dirty="0">
              <a:solidFill>
                <a:srgbClr val="080808"/>
              </a:solidFill>
              <a:latin typeface="Calibri" panose="020F0502020204030204" pitchFamily="34" charset="0"/>
              <a:cs typeface="Calibri" panose="020F0502020204030204" pitchFamily="34" charset="0"/>
            </a:rPr>
            <a:t>Desarrollar estrategias que permitan otorgar soluciones precisas y significativas ante las deficiencias institucionales de manera ágil y oportuna identificando las posibles causas que permitan corregir los problemas </a:t>
          </a:r>
          <a:r>
            <a:rPr lang="es-EC" sz="1100" b="0" kern="1200" dirty="0">
              <a:solidFill>
                <a:srgbClr val="080808"/>
              </a:solidFill>
              <a:latin typeface="Calibri" panose="020F0502020204030204" pitchFamily="34" charset="0"/>
              <a:cs typeface="Calibri" panose="020F0502020204030204" pitchFamily="34" charset="0"/>
            </a:rPr>
            <a:t>acertadamente.</a:t>
          </a:r>
        </a:p>
      </dsp:txBody>
      <dsp:txXfrm>
        <a:off x="3690971" y="1636422"/>
        <a:ext cx="2529243" cy="1226464"/>
      </dsp:txXfrm>
    </dsp:sp>
    <dsp:sp modelId="{0B25547E-E092-4160-BB0B-9BAC705084A3}">
      <dsp:nvSpPr>
        <dsp:cNvPr id="0" name=""/>
        <dsp:cNvSpPr/>
      </dsp:nvSpPr>
      <dsp:spPr>
        <a:xfrm rot="3310531">
          <a:off x="2219176" y="2972693"/>
          <a:ext cx="1825053" cy="52119"/>
        </a:xfrm>
        <a:custGeom>
          <a:avLst/>
          <a:gdLst/>
          <a:ahLst/>
          <a:cxnLst/>
          <a:rect l="0" t="0" r="0" b="0"/>
          <a:pathLst>
            <a:path>
              <a:moveTo>
                <a:pt x="0" y="26059"/>
              </a:moveTo>
              <a:lnTo>
                <a:pt x="1825053" y="260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b="0" kern="1200">
            <a:solidFill>
              <a:srgbClr val="080808"/>
            </a:solidFill>
            <a:latin typeface="Calibri" panose="020F0502020204030204" pitchFamily="34" charset="0"/>
            <a:cs typeface="Calibri" panose="020F0502020204030204" pitchFamily="34" charset="0"/>
          </a:endParaRPr>
        </a:p>
      </dsp:txBody>
      <dsp:txXfrm>
        <a:off x="3086076" y="2953126"/>
        <a:ext cx="91252" cy="91252"/>
      </dsp:txXfrm>
    </dsp:sp>
    <dsp:sp modelId="{4E810552-4E03-41E5-AA6D-6C512A7D673F}">
      <dsp:nvSpPr>
        <dsp:cNvPr id="0" name=""/>
        <dsp:cNvSpPr/>
      </dsp:nvSpPr>
      <dsp:spPr>
        <a:xfrm>
          <a:off x="3652814" y="3096461"/>
          <a:ext cx="2605557" cy="130277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s-MX" sz="1100" b="0" kern="1200" dirty="0">
              <a:solidFill>
                <a:srgbClr val="080808"/>
              </a:solidFill>
              <a:latin typeface="Calibri" panose="020F0502020204030204" pitchFamily="34" charset="0"/>
              <a:cs typeface="Calibri" panose="020F0502020204030204" pitchFamily="34" charset="0"/>
            </a:rPr>
            <a:t>Establecer los beneficios al implementar un modelo eficiente de evaluación financiera tomando en cuenta los factores críticos que promueva a futuro una acción más controlada.</a:t>
          </a:r>
          <a:endParaRPr lang="es-EC" sz="1100" b="0" kern="1200" dirty="0">
            <a:solidFill>
              <a:srgbClr val="080808"/>
            </a:solidFill>
            <a:latin typeface="Calibri" panose="020F0502020204030204" pitchFamily="34" charset="0"/>
            <a:cs typeface="Calibri" panose="020F0502020204030204" pitchFamily="34" charset="0"/>
          </a:endParaRPr>
        </a:p>
      </dsp:txBody>
      <dsp:txXfrm>
        <a:off x="3690971" y="3134618"/>
        <a:ext cx="2529243" cy="12264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9E1D6-ACF5-48D7-930E-F399971EBD5E}">
      <dsp:nvSpPr>
        <dsp:cNvPr id="0" name=""/>
        <dsp:cNvSpPr/>
      </dsp:nvSpPr>
      <dsp:spPr>
        <a:xfrm>
          <a:off x="1566628" y="1144"/>
          <a:ext cx="2634831" cy="1317415"/>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C" sz="4000" kern="1200" dirty="0">
              <a:solidFill>
                <a:srgbClr val="080808"/>
              </a:solidFill>
            </a:rPr>
            <a:t>ALCANCE</a:t>
          </a:r>
        </a:p>
      </dsp:txBody>
      <dsp:txXfrm>
        <a:off x="1605214" y="39730"/>
        <a:ext cx="2557659" cy="1240243"/>
      </dsp:txXfrm>
    </dsp:sp>
    <dsp:sp modelId="{0055594A-7984-498C-9D98-ABBD3EBE77DA}">
      <dsp:nvSpPr>
        <dsp:cNvPr id="0" name=""/>
        <dsp:cNvSpPr/>
      </dsp:nvSpPr>
      <dsp:spPr>
        <a:xfrm>
          <a:off x="1830112" y="1318559"/>
          <a:ext cx="263483" cy="928909"/>
        </a:xfrm>
        <a:custGeom>
          <a:avLst/>
          <a:gdLst/>
          <a:ahLst/>
          <a:cxnLst/>
          <a:rect l="0" t="0" r="0" b="0"/>
          <a:pathLst>
            <a:path>
              <a:moveTo>
                <a:pt x="0" y="0"/>
              </a:moveTo>
              <a:lnTo>
                <a:pt x="0" y="928909"/>
              </a:lnTo>
              <a:lnTo>
                <a:pt x="263483" y="928909"/>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DB22C938-DE14-4368-9C05-ED0A1E25F627}">
      <dsp:nvSpPr>
        <dsp:cNvPr id="0" name=""/>
        <dsp:cNvSpPr/>
      </dsp:nvSpPr>
      <dsp:spPr>
        <a:xfrm>
          <a:off x="2093595" y="1647913"/>
          <a:ext cx="2690458" cy="1199111"/>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s-MX" sz="1100" kern="1200" dirty="0">
              <a:solidFill>
                <a:srgbClr val="080808"/>
              </a:solidFill>
              <a:latin typeface="Calibri" panose="020F0502020204030204" pitchFamily="34" charset="0"/>
              <a:cs typeface="Calibri" panose="020F0502020204030204" pitchFamily="34" charset="0"/>
            </a:rPr>
            <a:t>Entidades pertenecientes al Sistema Financiero Popular y Solidario tomando en cuenta los resultados obtenidos de los indicadores financieros respectivos a cada componente del Sistema monitoreo PERLAS realizado a las cooperativas de ahorro y crédito segmento 1 c</a:t>
          </a:r>
          <a:r>
            <a:rPr lang="es-EC" sz="1100" kern="1200" dirty="0">
              <a:solidFill>
                <a:srgbClr val="080808"/>
              </a:solidFill>
              <a:latin typeface="Calibri" panose="020F0502020204030204" pitchFamily="34" charset="0"/>
              <a:cs typeface="Calibri" panose="020F0502020204030204" pitchFamily="34" charset="0"/>
            </a:rPr>
            <a:t>antón Quito</a:t>
          </a:r>
        </a:p>
      </dsp:txBody>
      <dsp:txXfrm>
        <a:off x="2128716" y="1683034"/>
        <a:ext cx="2620216" cy="1128869"/>
      </dsp:txXfrm>
    </dsp:sp>
    <dsp:sp modelId="{DE6371CD-06B9-4F0E-8A60-D2EA5823E344}">
      <dsp:nvSpPr>
        <dsp:cNvPr id="0" name=""/>
        <dsp:cNvSpPr/>
      </dsp:nvSpPr>
      <dsp:spPr>
        <a:xfrm>
          <a:off x="1830112" y="1318559"/>
          <a:ext cx="240570" cy="2523213"/>
        </a:xfrm>
        <a:custGeom>
          <a:avLst/>
          <a:gdLst/>
          <a:ahLst/>
          <a:cxnLst/>
          <a:rect l="0" t="0" r="0" b="0"/>
          <a:pathLst>
            <a:path>
              <a:moveTo>
                <a:pt x="0" y="0"/>
              </a:moveTo>
              <a:lnTo>
                <a:pt x="0" y="2523213"/>
              </a:lnTo>
              <a:lnTo>
                <a:pt x="240570" y="2523213"/>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9A7F91A4-E8D9-4A5B-A2EA-6F78DDFEB733}">
      <dsp:nvSpPr>
        <dsp:cNvPr id="0" name=""/>
        <dsp:cNvSpPr/>
      </dsp:nvSpPr>
      <dsp:spPr>
        <a:xfrm>
          <a:off x="2070682" y="3153443"/>
          <a:ext cx="2748487" cy="1376660"/>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s-MX" sz="1100" kern="1200" dirty="0">
              <a:solidFill>
                <a:srgbClr val="080808"/>
              </a:solidFill>
              <a:latin typeface="Calibri" panose="020F0502020204030204" pitchFamily="34" charset="0"/>
              <a:cs typeface="Calibri" panose="020F0502020204030204" pitchFamily="34" charset="0"/>
            </a:rPr>
            <a:t>Esta herramienta guía a través de la cual se pueda evitar potenciales riesgos, presenta un alto grado de importancia puesto que ayuda al progreso institucional mediante el cumplimiento de objetivos y metas, rentabilidad de las entidades financieras, además, de la productividad y desempeño; con un impacto positivo en la gestión financiera y gerencial.</a:t>
          </a:r>
          <a:endParaRPr lang="es-EC" sz="1100" kern="1200" dirty="0">
            <a:solidFill>
              <a:srgbClr val="080808"/>
            </a:solidFill>
            <a:latin typeface="Calibri" panose="020F0502020204030204" pitchFamily="34" charset="0"/>
            <a:cs typeface="Calibri" panose="020F0502020204030204" pitchFamily="34" charset="0"/>
          </a:endParaRPr>
        </a:p>
      </dsp:txBody>
      <dsp:txXfrm>
        <a:off x="2111003" y="3193764"/>
        <a:ext cx="2667845" cy="12960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C7D16-21F9-4044-A669-9D5FB28D7EF8}">
      <dsp:nvSpPr>
        <dsp:cNvPr id="0" name=""/>
        <dsp:cNvSpPr/>
      </dsp:nvSpPr>
      <dsp:spPr>
        <a:xfrm>
          <a:off x="5104131" y="1070515"/>
          <a:ext cx="4262431" cy="491145"/>
        </a:xfrm>
        <a:custGeom>
          <a:avLst/>
          <a:gdLst/>
          <a:ahLst/>
          <a:cxnLst/>
          <a:rect l="0" t="0" r="0" b="0"/>
          <a:pathLst>
            <a:path>
              <a:moveTo>
                <a:pt x="0" y="0"/>
              </a:moveTo>
              <a:lnTo>
                <a:pt x="0" y="335196"/>
              </a:lnTo>
              <a:lnTo>
                <a:pt x="4262431" y="335196"/>
              </a:lnTo>
              <a:lnTo>
                <a:pt x="4262431" y="4911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FF4A2-E325-41B2-9B40-26F4299C8F1D}">
      <dsp:nvSpPr>
        <dsp:cNvPr id="0" name=""/>
        <dsp:cNvSpPr/>
      </dsp:nvSpPr>
      <dsp:spPr>
        <a:xfrm>
          <a:off x="5104131" y="1070515"/>
          <a:ext cx="1527182" cy="422757"/>
        </a:xfrm>
        <a:custGeom>
          <a:avLst/>
          <a:gdLst/>
          <a:ahLst/>
          <a:cxnLst/>
          <a:rect l="0" t="0" r="0" b="0"/>
          <a:pathLst>
            <a:path>
              <a:moveTo>
                <a:pt x="0" y="0"/>
              </a:moveTo>
              <a:lnTo>
                <a:pt x="0" y="266809"/>
              </a:lnTo>
              <a:lnTo>
                <a:pt x="1527182" y="266809"/>
              </a:lnTo>
              <a:lnTo>
                <a:pt x="1527182" y="4227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D462D-8BA4-4E5A-B62B-8061EAB0ACD7}">
      <dsp:nvSpPr>
        <dsp:cNvPr id="0" name=""/>
        <dsp:cNvSpPr/>
      </dsp:nvSpPr>
      <dsp:spPr>
        <a:xfrm>
          <a:off x="4075387" y="1070515"/>
          <a:ext cx="1028744" cy="489588"/>
        </a:xfrm>
        <a:custGeom>
          <a:avLst/>
          <a:gdLst/>
          <a:ahLst/>
          <a:cxnLst/>
          <a:rect l="0" t="0" r="0" b="0"/>
          <a:pathLst>
            <a:path>
              <a:moveTo>
                <a:pt x="1028744" y="0"/>
              </a:moveTo>
              <a:lnTo>
                <a:pt x="1028744" y="333640"/>
              </a:lnTo>
              <a:lnTo>
                <a:pt x="0" y="333640"/>
              </a:lnTo>
              <a:lnTo>
                <a:pt x="0" y="48958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CEB82-5CBB-4015-8C88-C08D0434BDE2}">
      <dsp:nvSpPr>
        <dsp:cNvPr id="0" name=""/>
        <dsp:cNvSpPr/>
      </dsp:nvSpPr>
      <dsp:spPr>
        <a:xfrm>
          <a:off x="1125055" y="1070515"/>
          <a:ext cx="3979075" cy="445836"/>
        </a:xfrm>
        <a:custGeom>
          <a:avLst/>
          <a:gdLst/>
          <a:ahLst/>
          <a:cxnLst/>
          <a:rect l="0" t="0" r="0" b="0"/>
          <a:pathLst>
            <a:path>
              <a:moveTo>
                <a:pt x="3979075" y="0"/>
              </a:moveTo>
              <a:lnTo>
                <a:pt x="3979075" y="289888"/>
              </a:lnTo>
              <a:lnTo>
                <a:pt x="0" y="289888"/>
              </a:lnTo>
              <a:lnTo>
                <a:pt x="0" y="44583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4B7F0-234D-4B1A-92D1-AB55C433C0D1}">
      <dsp:nvSpPr>
        <dsp:cNvPr id="0" name=""/>
        <dsp:cNvSpPr/>
      </dsp:nvSpPr>
      <dsp:spPr>
        <a:xfrm>
          <a:off x="4058352" y="1556"/>
          <a:ext cx="2091557" cy="106895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92EBEF-6F33-49E5-90C8-7DE3C34FA6D8}">
      <dsp:nvSpPr>
        <dsp:cNvPr id="0" name=""/>
        <dsp:cNvSpPr/>
      </dsp:nvSpPr>
      <dsp:spPr>
        <a:xfrm>
          <a:off x="4245397" y="179248"/>
          <a:ext cx="2091557" cy="1068959"/>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a:solidFill>
                <a:srgbClr val="080808"/>
              </a:solidFill>
            </a:rPr>
            <a:t>ASPECTOS IMPORTANTES</a:t>
          </a:r>
          <a:endParaRPr lang="es-EC" sz="1100" b="1" kern="1200" dirty="0">
            <a:solidFill>
              <a:srgbClr val="080808"/>
            </a:solidFill>
          </a:endParaRPr>
        </a:p>
      </dsp:txBody>
      <dsp:txXfrm>
        <a:off x="4276706" y="210557"/>
        <a:ext cx="2028939" cy="1006341"/>
      </dsp:txXfrm>
    </dsp:sp>
    <dsp:sp modelId="{9AED041D-91ED-433D-9F30-F82960630B12}">
      <dsp:nvSpPr>
        <dsp:cNvPr id="0" name=""/>
        <dsp:cNvSpPr/>
      </dsp:nvSpPr>
      <dsp:spPr>
        <a:xfrm>
          <a:off x="283355" y="1516351"/>
          <a:ext cx="1683400" cy="106895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2A6A5F1-DE60-49EF-9E5C-BCB184CD8452}">
      <dsp:nvSpPr>
        <dsp:cNvPr id="0" name=""/>
        <dsp:cNvSpPr/>
      </dsp:nvSpPr>
      <dsp:spPr>
        <a:xfrm>
          <a:off x="470400" y="1694044"/>
          <a:ext cx="1683400" cy="106895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a:solidFill>
                <a:srgbClr val="080808"/>
              </a:solidFill>
            </a:rPr>
            <a:t>CRECIMIENTO</a:t>
          </a:r>
          <a:endParaRPr lang="es-EC" sz="1100" b="1" kern="1200" dirty="0">
            <a:solidFill>
              <a:srgbClr val="080808"/>
            </a:solidFill>
          </a:endParaRPr>
        </a:p>
      </dsp:txBody>
      <dsp:txXfrm>
        <a:off x="501709" y="1725353"/>
        <a:ext cx="1620782" cy="1006341"/>
      </dsp:txXfrm>
    </dsp:sp>
    <dsp:sp modelId="{5512C548-2930-4ECC-B1A3-49D0A62129DB}">
      <dsp:nvSpPr>
        <dsp:cNvPr id="0" name=""/>
        <dsp:cNvSpPr/>
      </dsp:nvSpPr>
      <dsp:spPr>
        <a:xfrm>
          <a:off x="3233686" y="1560104"/>
          <a:ext cx="1683400" cy="106895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5720C5-C013-439C-9A15-49940E820A45}">
      <dsp:nvSpPr>
        <dsp:cNvPr id="0" name=""/>
        <dsp:cNvSpPr/>
      </dsp:nvSpPr>
      <dsp:spPr>
        <a:xfrm>
          <a:off x="3420731" y="1737796"/>
          <a:ext cx="1683400" cy="106895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a:solidFill>
                <a:srgbClr val="080808"/>
              </a:solidFill>
            </a:rPr>
            <a:t>SEGURIDAD Y CONFIANZA</a:t>
          </a:r>
          <a:endParaRPr lang="es-EC" sz="1100" b="1" kern="1200" dirty="0">
            <a:solidFill>
              <a:srgbClr val="080808"/>
            </a:solidFill>
          </a:endParaRPr>
        </a:p>
      </dsp:txBody>
      <dsp:txXfrm>
        <a:off x="3452040" y="1769105"/>
        <a:ext cx="1620782" cy="1006341"/>
      </dsp:txXfrm>
    </dsp:sp>
    <dsp:sp modelId="{32B30C59-4E5A-43F6-AE50-76069CDB5DC0}">
      <dsp:nvSpPr>
        <dsp:cNvPr id="0" name=""/>
        <dsp:cNvSpPr/>
      </dsp:nvSpPr>
      <dsp:spPr>
        <a:xfrm>
          <a:off x="5789614" y="1493273"/>
          <a:ext cx="1683400" cy="106895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BD75FFE-C83C-4686-936F-20D9D8B9865D}">
      <dsp:nvSpPr>
        <dsp:cNvPr id="0" name=""/>
        <dsp:cNvSpPr/>
      </dsp:nvSpPr>
      <dsp:spPr>
        <a:xfrm>
          <a:off x="5976658" y="1670965"/>
          <a:ext cx="1683400" cy="106895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a:solidFill>
                <a:srgbClr val="080808"/>
              </a:solidFill>
            </a:rPr>
            <a:t>TASAS Y COSTOS COMPETITIVOS</a:t>
          </a:r>
          <a:endParaRPr lang="es-EC" sz="1100" b="1" kern="1200" dirty="0">
            <a:solidFill>
              <a:srgbClr val="080808"/>
            </a:solidFill>
          </a:endParaRPr>
        </a:p>
      </dsp:txBody>
      <dsp:txXfrm>
        <a:off x="6007967" y="1702274"/>
        <a:ext cx="1620782" cy="1006341"/>
      </dsp:txXfrm>
    </dsp:sp>
    <dsp:sp modelId="{2EE5F5AA-2C15-4592-A909-424C3B0D8608}">
      <dsp:nvSpPr>
        <dsp:cNvPr id="0" name=""/>
        <dsp:cNvSpPr/>
      </dsp:nvSpPr>
      <dsp:spPr>
        <a:xfrm>
          <a:off x="8524863" y="1561660"/>
          <a:ext cx="1683400" cy="106895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8BC026C-5333-48C3-B759-4B2D758171F5}">
      <dsp:nvSpPr>
        <dsp:cNvPr id="0" name=""/>
        <dsp:cNvSpPr/>
      </dsp:nvSpPr>
      <dsp:spPr>
        <a:xfrm>
          <a:off x="8711907" y="1739352"/>
          <a:ext cx="1683400" cy="106895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a:solidFill>
                <a:srgbClr val="080808"/>
              </a:solidFill>
            </a:rPr>
            <a:t>INFRAESTRUCTURA</a:t>
          </a:r>
          <a:endParaRPr lang="es-EC" sz="1100" b="1" kern="1200" dirty="0">
            <a:solidFill>
              <a:srgbClr val="080808"/>
            </a:solidFill>
          </a:endParaRPr>
        </a:p>
      </dsp:txBody>
      <dsp:txXfrm>
        <a:off x="8743216" y="1770661"/>
        <a:ext cx="1620782" cy="10063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380F2-205A-44C1-A27A-BD69B3249BCE}">
      <dsp:nvSpPr>
        <dsp:cNvPr id="0" name=""/>
        <dsp:cNvSpPr/>
      </dsp:nvSpPr>
      <dsp:spPr>
        <a:xfrm>
          <a:off x="707557" y="0"/>
          <a:ext cx="1031755" cy="103186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5D3B9-11A9-4825-8274-7F396A8091F0}">
      <dsp:nvSpPr>
        <dsp:cNvPr id="0" name=""/>
        <dsp:cNvSpPr/>
      </dsp:nvSpPr>
      <dsp:spPr>
        <a:xfrm>
          <a:off x="935352" y="373505"/>
          <a:ext cx="575777" cy="287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kern="1200" dirty="0">
              <a:solidFill>
                <a:srgbClr val="080808"/>
              </a:solidFill>
              <a:latin typeface="Calibri" panose="020F0502020204030204" pitchFamily="34" charset="0"/>
              <a:cs typeface="Calibri" panose="020F0502020204030204" pitchFamily="34" charset="0"/>
            </a:rPr>
            <a:t>Principio de Autenticidad</a:t>
          </a:r>
          <a:endParaRPr lang="es-EC" sz="800" kern="1200" dirty="0">
            <a:solidFill>
              <a:srgbClr val="080808"/>
            </a:solidFill>
            <a:latin typeface="Calibri" panose="020F0502020204030204" pitchFamily="34" charset="0"/>
            <a:cs typeface="Calibri" panose="020F0502020204030204" pitchFamily="34" charset="0"/>
          </a:endParaRPr>
        </a:p>
      </dsp:txBody>
      <dsp:txXfrm>
        <a:off x="935352" y="373505"/>
        <a:ext cx="575777" cy="287859"/>
      </dsp:txXfrm>
    </dsp:sp>
    <dsp:sp modelId="{4922318D-AE65-4332-B9AD-38EE257AA84C}">
      <dsp:nvSpPr>
        <dsp:cNvPr id="0" name=""/>
        <dsp:cNvSpPr/>
      </dsp:nvSpPr>
      <dsp:spPr>
        <a:xfrm>
          <a:off x="420926" y="592957"/>
          <a:ext cx="1031755" cy="103186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F053F-7EA2-4024-86C5-7C84A2793BF3}">
      <dsp:nvSpPr>
        <dsp:cNvPr id="0" name=""/>
        <dsp:cNvSpPr/>
      </dsp:nvSpPr>
      <dsp:spPr>
        <a:xfrm>
          <a:off x="647560" y="967557"/>
          <a:ext cx="575777" cy="287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kern="1200">
              <a:solidFill>
                <a:srgbClr val="080808"/>
              </a:solidFill>
              <a:latin typeface="Calibri" panose="020F0502020204030204" pitchFamily="34" charset="0"/>
              <a:cs typeface="Calibri" panose="020F0502020204030204" pitchFamily="34" charset="0"/>
            </a:rPr>
            <a:t>Principio de Integridad</a:t>
          </a:r>
          <a:endParaRPr lang="es-EC" sz="800" kern="1200" dirty="0">
            <a:solidFill>
              <a:srgbClr val="080808"/>
            </a:solidFill>
            <a:latin typeface="Calibri" panose="020F0502020204030204" pitchFamily="34" charset="0"/>
            <a:cs typeface="Calibri" panose="020F0502020204030204" pitchFamily="34" charset="0"/>
          </a:endParaRPr>
        </a:p>
      </dsp:txBody>
      <dsp:txXfrm>
        <a:off x="647560" y="967557"/>
        <a:ext cx="575777" cy="287859"/>
      </dsp:txXfrm>
    </dsp:sp>
    <dsp:sp modelId="{6557219D-ED24-4F54-B123-0676DF6D91F5}">
      <dsp:nvSpPr>
        <dsp:cNvPr id="0" name=""/>
        <dsp:cNvSpPr/>
      </dsp:nvSpPr>
      <dsp:spPr>
        <a:xfrm>
          <a:off x="707557" y="1188103"/>
          <a:ext cx="1031755" cy="103186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B18F0-CDA2-499A-B667-D538A4F1FFB5}">
      <dsp:nvSpPr>
        <dsp:cNvPr id="0" name=""/>
        <dsp:cNvSpPr/>
      </dsp:nvSpPr>
      <dsp:spPr>
        <a:xfrm>
          <a:off x="935352" y="1561608"/>
          <a:ext cx="575777" cy="287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kern="1200" dirty="0">
              <a:solidFill>
                <a:srgbClr val="080808"/>
              </a:solidFill>
              <a:latin typeface="Calibri" panose="020F0502020204030204" pitchFamily="34" charset="0"/>
              <a:cs typeface="Calibri" panose="020F0502020204030204" pitchFamily="34" charset="0"/>
            </a:rPr>
            <a:t>Principio de Intimidad</a:t>
          </a:r>
          <a:endParaRPr lang="es-EC" sz="800" kern="1200" dirty="0">
            <a:solidFill>
              <a:srgbClr val="080808"/>
            </a:solidFill>
            <a:latin typeface="Calibri" panose="020F0502020204030204" pitchFamily="34" charset="0"/>
            <a:cs typeface="Calibri" panose="020F0502020204030204" pitchFamily="34" charset="0"/>
          </a:endParaRPr>
        </a:p>
      </dsp:txBody>
      <dsp:txXfrm>
        <a:off x="935352" y="1561608"/>
        <a:ext cx="575777" cy="287859"/>
      </dsp:txXfrm>
    </dsp:sp>
    <dsp:sp modelId="{E836956D-6009-4566-9DC4-245639C85DF7}">
      <dsp:nvSpPr>
        <dsp:cNvPr id="0" name=""/>
        <dsp:cNvSpPr/>
      </dsp:nvSpPr>
      <dsp:spPr>
        <a:xfrm>
          <a:off x="494471" y="1849467"/>
          <a:ext cx="886407" cy="886836"/>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D9FF-25D4-465B-8D38-E4B59ED690C6}">
      <dsp:nvSpPr>
        <dsp:cNvPr id="0" name=""/>
        <dsp:cNvSpPr/>
      </dsp:nvSpPr>
      <dsp:spPr>
        <a:xfrm>
          <a:off x="647560" y="2155660"/>
          <a:ext cx="575777" cy="287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kern="1200" dirty="0">
              <a:solidFill>
                <a:srgbClr val="080808"/>
              </a:solidFill>
              <a:latin typeface="Calibri" panose="020F0502020204030204" pitchFamily="34" charset="0"/>
              <a:cs typeface="Calibri" panose="020F0502020204030204" pitchFamily="34" charset="0"/>
            </a:rPr>
            <a:t>Principio de no repudio</a:t>
          </a:r>
          <a:endParaRPr lang="es-EC" sz="800" kern="1200" dirty="0">
            <a:solidFill>
              <a:srgbClr val="080808"/>
            </a:solidFill>
            <a:latin typeface="Calibri" panose="020F0502020204030204" pitchFamily="34" charset="0"/>
            <a:cs typeface="Calibri" panose="020F0502020204030204" pitchFamily="34" charset="0"/>
          </a:endParaRPr>
        </a:p>
      </dsp:txBody>
      <dsp:txXfrm>
        <a:off x="647560" y="2155660"/>
        <a:ext cx="575777" cy="2878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53058-B075-45A7-9266-922CA0663C9B}">
      <dsp:nvSpPr>
        <dsp:cNvPr id="0" name=""/>
        <dsp:cNvSpPr/>
      </dsp:nvSpPr>
      <dsp:spPr>
        <a:xfrm rot="5400000">
          <a:off x="165654" y="965384"/>
          <a:ext cx="619737" cy="705549"/>
        </a:xfrm>
        <a:prstGeom prst="bentUpArrow">
          <a:avLst>
            <a:gd name="adj1" fmla="val 32840"/>
            <a:gd name="adj2" fmla="val 25000"/>
            <a:gd name="adj3" fmla="val 3578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7EA0984-F20E-4182-99C2-F01401299E87}">
      <dsp:nvSpPr>
        <dsp:cNvPr id="0" name=""/>
        <dsp:cNvSpPr/>
      </dsp:nvSpPr>
      <dsp:spPr>
        <a:xfrm>
          <a:off x="1461" y="278392"/>
          <a:ext cx="1043273" cy="730257"/>
        </a:xfrm>
        <a:prstGeom prst="roundRect">
          <a:avLst>
            <a:gd name="adj" fmla="val 1667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solidFill>
                <a:srgbClr val="080808"/>
              </a:solidFill>
              <a:latin typeface="Calibri" panose="020F0502020204030204" pitchFamily="34" charset="0"/>
              <a:cs typeface="Calibri" panose="020F0502020204030204" pitchFamily="34" charset="0"/>
            </a:rPr>
            <a:t>I. Física</a:t>
          </a:r>
          <a:endParaRPr lang="es-EC" sz="1400" kern="1200" dirty="0">
            <a:solidFill>
              <a:srgbClr val="080808"/>
            </a:solidFill>
            <a:latin typeface="Calibri" panose="020F0502020204030204" pitchFamily="34" charset="0"/>
            <a:cs typeface="Calibri" panose="020F0502020204030204" pitchFamily="34" charset="0"/>
          </a:endParaRPr>
        </a:p>
      </dsp:txBody>
      <dsp:txXfrm>
        <a:off x="37116" y="314047"/>
        <a:ext cx="971963" cy="658947"/>
      </dsp:txXfrm>
    </dsp:sp>
    <dsp:sp modelId="{CC6A7912-78BF-4F0A-A5D8-D24FC8D6DD1A}">
      <dsp:nvSpPr>
        <dsp:cNvPr id="0" name=""/>
        <dsp:cNvSpPr/>
      </dsp:nvSpPr>
      <dsp:spPr>
        <a:xfrm>
          <a:off x="1044734" y="348039"/>
          <a:ext cx="758777" cy="59022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s-ES" sz="1100" kern="1200">
              <a:solidFill>
                <a:srgbClr val="080808"/>
              </a:solidFill>
              <a:latin typeface="Calibri" panose="020F0502020204030204" pitchFamily="34" charset="0"/>
              <a:cs typeface="Calibri" panose="020F0502020204030204" pitchFamily="34" charset="0"/>
            </a:rPr>
            <a:t>547 Coac´s</a:t>
          </a:r>
          <a:endParaRPr lang="es-EC" sz="1100" kern="1200" dirty="0">
            <a:solidFill>
              <a:srgbClr val="080808"/>
            </a:solidFill>
            <a:latin typeface="Calibri" panose="020F0502020204030204" pitchFamily="34" charset="0"/>
            <a:cs typeface="Calibri" panose="020F0502020204030204" pitchFamily="34" charset="0"/>
          </a:endParaRPr>
        </a:p>
      </dsp:txBody>
      <dsp:txXfrm>
        <a:off x="1044734" y="348039"/>
        <a:ext cx="758777" cy="590226"/>
      </dsp:txXfrm>
    </dsp:sp>
    <dsp:sp modelId="{C1BA3736-64F0-437A-8B12-4B9C35003037}">
      <dsp:nvSpPr>
        <dsp:cNvPr id="0" name=""/>
        <dsp:cNvSpPr/>
      </dsp:nvSpPr>
      <dsp:spPr>
        <a:xfrm>
          <a:off x="866445" y="1098712"/>
          <a:ext cx="1043273" cy="730257"/>
        </a:xfrm>
        <a:prstGeom prst="roundRect">
          <a:avLst>
            <a:gd name="adj" fmla="val 1667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solidFill>
                <a:srgbClr val="080808"/>
              </a:solidFill>
              <a:latin typeface="Calibri" panose="020F0502020204030204" pitchFamily="34" charset="0"/>
              <a:cs typeface="Calibri" panose="020F0502020204030204" pitchFamily="34" charset="0"/>
            </a:rPr>
            <a:t>I. Tecnológica</a:t>
          </a:r>
          <a:endParaRPr lang="es-EC" sz="1400" kern="1200" dirty="0">
            <a:solidFill>
              <a:srgbClr val="080808"/>
            </a:solidFill>
            <a:latin typeface="Calibri" panose="020F0502020204030204" pitchFamily="34" charset="0"/>
            <a:cs typeface="Calibri" panose="020F0502020204030204" pitchFamily="34" charset="0"/>
          </a:endParaRPr>
        </a:p>
      </dsp:txBody>
      <dsp:txXfrm>
        <a:off x="902100" y="1134367"/>
        <a:ext cx="971963" cy="658947"/>
      </dsp:txXfrm>
    </dsp:sp>
    <dsp:sp modelId="{FF491BDB-C0E0-4911-B8BD-9C6665B9E16A}">
      <dsp:nvSpPr>
        <dsp:cNvPr id="0" name=""/>
        <dsp:cNvSpPr/>
      </dsp:nvSpPr>
      <dsp:spPr>
        <a:xfrm>
          <a:off x="1909719" y="1168359"/>
          <a:ext cx="758777" cy="59022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es-ES" sz="800" kern="1200">
              <a:solidFill>
                <a:srgbClr val="080808"/>
              </a:solidFill>
              <a:latin typeface="Calibri" panose="020F0502020204030204" pitchFamily="34" charset="0"/>
              <a:cs typeface="Calibri" panose="020F0502020204030204" pitchFamily="34" charset="0"/>
            </a:rPr>
            <a:t>Simplificar transacciones financieras</a:t>
          </a:r>
          <a:endParaRPr lang="es-EC" sz="800" kern="1200" dirty="0">
            <a:solidFill>
              <a:srgbClr val="080808"/>
            </a:solidFill>
            <a:latin typeface="Calibri" panose="020F0502020204030204" pitchFamily="34" charset="0"/>
            <a:cs typeface="Calibri" panose="020F0502020204030204" pitchFamily="34" charset="0"/>
          </a:endParaRPr>
        </a:p>
      </dsp:txBody>
      <dsp:txXfrm>
        <a:off x="1909719" y="1168359"/>
        <a:ext cx="758777" cy="5902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88A71-8256-49AB-8E09-0E47CA1528C3}">
      <dsp:nvSpPr>
        <dsp:cNvPr id="0" name=""/>
        <dsp:cNvSpPr/>
      </dsp:nvSpPr>
      <dsp:spPr>
        <a:xfrm>
          <a:off x="0" y="909"/>
          <a:ext cx="1042091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57833-65CB-41E1-A18B-62F2F620A08F}">
      <dsp:nvSpPr>
        <dsp:cNvPr id="0" name=""/>
        <dsp:cNvSpPr/>
      </dsp:nvSpPr>
      <dsp:spPr>
        <a:xfrm>
          <a:off x="0" y="909"/>
          <a:ext cx="2084182" cy="2590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MX" sz="3600" b="1" kern="1200" dirty="0">
              <a:solidFill>
                <a:srgbClr val="080808"/>
              </a:solidFill>
              <a:latin typeface="Calibri" panose="020F0502020204030204" pitchFamily="34" charset="0"/>
              <a:cs typeface="Calibri" panose="020F0502020204030204" pitchFamily="34" charset="0"/>
            </a:rPr>
            <a:t>Político</a:t>
          </a:r>
          <a:endParaRPr lang="es-EC" sz="3600" kern="1200" dirty="0"/>
        </a:p>
      </dsp:txBody>
      <dsp:txXfrm>
        <a:off x="0" y="909"/>
        <a:ext cx="2084182" cy="2590315"/>
      </dsp:txXfrm>
    </dsp:sp>
    <dsp:sp modelId="{9A9C9926-5884-4675-8198-ECEEBDEE6ADD}">
      <dsp:nvSpPr>
        <dsp:cNvPr id="0" name=""/>
        <dsp:cNvSpPr/>
      </dsp:nvSpPr>
      <dsp:spPr>
        <a:xfrm>
          <a:off x="2240496" y="13256"/>
          <a:ext cx="8180415" cy="30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Creación de la Ley de Economía Popular y Solidaria y su reglamento en el año 2012, junto al ente regulador la Superintendencia de Economía Popular y Solidaria.</a:t>
          </a:r>
          <a:endParaRPr lang="es-EC" sz="1200" kern="1200" dirty="0"/>
        </a:p>
      </dsp:txBody>
      <dsp:txXfrm>
        <a:off x="2240496" y="13256"/>
        <a:ext cx="8180415" cy="309871"/>
      </dsp:txXfrm>
    </dsp:sp>
    <dsp:sp modelId="{5ED9E657-5F82-4B5E-8E6C-A0D7EB09DE67}">
      <dsp:nvSpPr>
        <dsp:cNvPr id="0" name=""/>
        <dsp:cNvSpPr/>
      </dsp:nvSpPr>
      <dsp:spPr>
        <a:xfrm>
          <a:off x="2084182" y="464269"/>
          <a:ext cx="83367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6A6CD9-B38D-4B5D-B579-84F54B1E4A3E}">
      <dsp:nvSpPr>
        <dsp:cNvPr id="0" name=""/>
        <dsp:cNvSpPr/>
      </dsp:nvSpPr>
      <dsp:spPr>
        <a:xfrm>
          <a:off x="2240496" y="458329"/>
          <a:ext cx="8180415" cy="22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Modificaciones en el sistema crediticio que buscan </a:t>
          </a:r>
          <a:r>
            <a:rPr lang="es-EC" sz="1200" kern="1200" dirty="0">
              <a:solidFill>
                <a:srgbClr val="080808"/>
              </a:solidFill>
              <a:latin typeface="Calibri" panose="020F0502020204030204" pitchFamily="34" charset="0"/>
              <a:cs typeface="Calibri" panose="020F0502020204030204" pitchFamily="34" charset="0"/>
            </a:rPr>
            <a:t>contribuir al desarrollo.</a:t>
          </a:r>
        </a:p>
      </dsp:txBody>
      <dsp:txXfrm>
        <a:off x="2240496" y="458329"/>
        <a:ext cx="8180415" cy="221963"/>
      </dsp:txXfrm>
    </dsp:sp>
    <dsp:sp modelId="{EED4FD88-2F47-43F3-BD05-12AF1D3BA970}">
      <dsp:nvSpPr>
        <dsp:cNvPr id="0" name=""/>
        <dsp:cNvSpPr/>
      </dsp:nvSpPr>
      <dsp:spPr>
        <a:xfrm>
          <a:off x="2084182" y="680293"/>
          <a:ext cx="83367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BD5CCF-0A8E-4A60-9D1C-E683B6384B7D}">
      <dsp:nvSpPr>
        <dsp:cNvPr id="0" name=""/>
        <dsp:cNvSpPr/>
      </dsp:nvSpPr>
      <dsp:spPr>
        <a:xfrm>
          <a:off x="2240496" y="649364"/>
          <a:ext cx="8180415" cy="24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Regulación por parte del Instituto de Economía Popular y Solidaria (IEPS) (Superintendencia de Economía Popular y </a:t>
          </a:r>
          <a:r>
            <a:rPr lang="es-EC" sz="1200" kern="1200" dirty="0">
              <a:solidFill>
                <a:srgbClr val="080808"/>
              </a:solidFill>
              <a:latin typeface="Calibri" panose="020F0502020204030204" pitchFamily="34" charset="0"/>
              <a:cs typeface="Calibri" panose="020F0502020204030204" pitchFamily="34" charset="0"/>
            </a:rPr>
            <a:t>Solidaria, 2012)</a:t>
          </a:r>
        </a:p>
      </dsp:txBody>
      <dsp:txXfrm>
        <a:off x="2240496" y="649364"/>
        <a:ext cx="8180415" cy="246952"/>
      </dsp:txXfrm>
    </dsp:sp>
    <dsp:sp modelId="{F5BA6C1B-EAF0-455C-B243-930ED9FDA284}">
      <dsp:nvSpPr>
        <dsp:cNvPr id="0" name=""/>
        <dsp:cNvSpPr/>
      </dsp:nvSpPr>
      <dsp:spPr>
        <a:xfrm>
          <a:off x="2084182" y="968325"/>
          <a:ext cx="83367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8CFA49-6181-4B36-BE04-CE445191D4DA}">
      <dsp:nvSpPr>
        <dsp:cNvPr id="0" name=""/>
        <dsp:cNvSpPr/>
      </dsp:nvSpPr>
      <dsp:spPr>
        <a:xfrm>
          <a:off x="2240496" y="970642"/>
          <a:ext cx="8180415" cy="21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Estabilidad en el sector de la EPS, sin embargo, no incentivan adecuadamente la inversión privada.</a:t>
          </a:r>
          <a:endParaRPr lang="es-EC" sz="1200" kern="1200" dirty="0">
            <a:solidFill>
              <a:srgbClr val="080808"/>
            </a:solidFill>
            <a:latin typeface="Calibri" panose="020F0502020204030204" pitchFamily="34" charset="0"/>
            <a:cs typeface="Calibri" panose="020F0502020204030204" pitchFamily="34" charset="0"/>
          </a:endParaRPr>
        </a:p>
      </dsp:txBody>
      <dsp:txXfrm>
        <a:off x="2240496" y="970642"/>
        <a:ext cx="8180415" cy="213707"/>
      </dsp:txXfrm>
    </dsp:sp>
    <dsp:sp modelId="{4AF217D7-7721-43E3-B30D-EF661E010D1E}">
      <dsp:nvSpPr>
        <dsp:cNvPr id="0" name=""/>
        <dsp:cNvSpPr/>
      </dsp:nvSpPr>
      <dsp:spPr>
        <a:xfrm>
          <a:off x="2084182" y="1256357"/>
          <a:ext cx="83367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EA2128-DF75-4847-8726-1A7F51020B81}">
      <dsp:nvSpPr>
        <dsp:cNvPr id="0" name=""/>
        <dsp:cNvSpPr/>
      </dsp:nvSpPr>
      <dsp:spPr>
        <a:xfrm>
          <a:off x="2240496" y="1248222"/>
          <a:ext cx="8180415" cy="22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El Gobierno actual promueve una política abierta al diálogo y no es autoritario.</a:t>
          </a:r>
          <a:endParaRPr lang="es-EC" sz="1200" kern="1200" dirty="0">
            <a:solidFill>
              <a:srgbClr val="080808"/>
            </a:solidFill>
            <a:latin typeface="Calibri" panose="020F0502020204030204" pitchFamily="34" charset="0"/>
            <a:cs typeface="Calibri" panose="020F0502020204030204" pitchFamily="34" charset="0"/>
          </a:endParaRPr>
        </a:p>
      </dsp:txBody>
      <dsp:txXfrm>
        <a:off x="2240496" y="1248222"/>
        <a:ext cx="8180415" cy="224158"/>
      </dsp:txXfrm>
    </dsp:sp>
    <dsp:sp modelId="{82E3BAB1-9AB8-4E19-9084-9BE6719DB89A}">
      <dsp:nvSpPr>
        <dsp:cNvPr id="0" name=""/>
        <dsp:cNvSpPr/>
      </dsp:nvSpPr>
      <dsp:spPr>
        <a:xfrm>
          <a:off x="2084182" y="1544389"/>
          <a:ext cx="83367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02715-2F2E-4801-AE9B-DBA3CE88B1E6}">
      <dsp:nvSpPr>
        <dsp:cNvPr id="0" name=""/>
        <dsp:cNvSpPr/>
      </dsp:nvSpPr>
      <dsp:spPr>
        <a:xfrm>
          <a:off x="2240496" y="1551137"/>
          <a:ext cx="8180415" cy="497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Por los constantes casos de corrupción que ha atravesado el país por funcionarios de anteriores y actual gobierno ha generado desconfianza en la población en este factor ubicando al país en lugares alarmantes a nivel latinoamericano en el indicador de corrupción para </a:t>
          </a:r>
          <a:r>
            <a:rPr lang="es-EC" sz="1200" kern="1200" dirty="0">
              <a:solidFill>
                <a:srgbClr val="080808"/>
              </a:solidFill>
              <a:latin typeface="Calibri" panose="020F0502020204030204" pitchFamily="34" charset="0"/>
              <a:cs typeface="Calibri" panose="020F0502020204030204" pitchFamily="34" charset="0"/>
            </a:rPr>
            <a:t>América Latina (</a:t>
          </a:r>
          <a:r>
            <a:rPr lang="es-EC" sz="1200" kern="1200" dirty="0" err="1">
              <a:solidFill>
                <a:srgbClr val="080808"/>
              </a:solidFill>
              <a:latin typeface="Calibri" panose="020F0502020204030204" pitchFamily="34" charset="0"/>
              <a:cs typeface="Calibri" panose="020F0502020204030204" pitchFamily="34" charset="0"/>
            </a:rPr>
            <a:t>Cesla</a:t>
          </a:r>
          <a:r>
            <a:rPr lang="es-EC" sz="1200" kern="1200" dirty="0">
              <a:solidFill>
                <a:srgbClr val="080808"/>
              </a:solidFill>
              <a:latin typeface="Calibri" panose="020F0502020204030204" pitchFamily="34" charset="0"/>
              <a:cs typeface="Calibri" panose="020F0502020204030204" pitchFamily="34" charset="0"/>
            </a:rPr>
            <a:t>, 2020)</a:t>
          </a:r>
        </a:p>
      </dsp:txBody>
      <dsp:txXfrm>
        <a:off x="2240496" y="1551137"/>
        <a:ext cx="8180415" cy="497308"/>
      </dsp:txXfrm>
    </dsp:sp>
    <dsp:sp modelId="{147972F5-6563-4E2C-8FDB-7BBD0F6E5982}">
      <dsp:nvSpPr>
        <dsp:cNvPr id="0" name=""/>
        <dsp:cNvSpPr/>
      </dsp:nvSpPr>
      <dsp:spPr>
        <a:xfrm>
          <a:off x="2084182" y="2120453"/>
          <a:ext cx="83367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F0458C-A529-40EA-A365-320CE7AF20D9}">
      <dsp:nvSpPr>
        <dsp:cNvPr id="0" name=""/>
        <dsp:cNvSpPr/>
      </dsp:nvSpPr>
      <dsp:spPr>
        <a:xfrm>
          <a:off x="2240496" y="2153595"/>
          <a:ext cx="8180415" cy="326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Segmentación de las Cooperativas de Ahorro y Crédito según sus activos por la Junta de Política y Regulación </a:t>
          </a:r>
          <a:r>
            <a:rPr lang="es-EC" sz="1200" kern="1200" dirty="0">
              <a:solidFill>
                <a:srgbClr val="080808"/>
              </a:solidFill>
              <a:latin typeface="Calibri" panose="020F0502020204030204" pitchFamily="34" charset="0"/>
              <a:cs typeface="Calibri" panose="020F0502020204030204" pitchFamily="34" charset="0"/>
            </a:rPr>
            <a:t>Monetaria y Financiera.</a:t>
          </a:r>
        </a:p>
      </dsp:txBody>
      <dsp:txXfrm>
        <a:off x="2240496" y="2153595"/>
        <a:ext cx="8180415" cy="326898"/>
      </dsp:txXfrm>
    </dsp:sp>
    <dsp:sp modelId="{F017A91A-EE62-48F9-8B7E-04644B3DFC21}">
      <dsp:nvSpPr>
        <dsp:cNvPr id="0" name=""/>
        <dsp:cNvSpPr/>
      </dsp:nvSpPr>
      <dsp:spPr>
        <a:xfrm>
          <a:off x="2084182" y="2552501"/>
          <a:ext cx="83367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4BB40-AB50-45AE-8DC5-B561FCC0C9C5}">
      <dsp:nvSpPr>
        <dsp:cNvPr id="0" name=""/>
        <dsp:cNvSpPr/>
      </dsp:nvSpPr>
      <dsp:spPr>
        <a:xfrm>
          <a:off x="2240496" y="2590161"/>
          <a:ext cx="8180415" cy="17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Regulación por parte del Código Orgánico Monetario y </a:t>
          </a:r>
          <a:r>
            <a:rPr lang="es-EC" sz="1200" kern="1200" dirty="0">
              <a:solidFill>
                <a:srgbClr val="080808"/>
              </a:solidFill>
              <a:latin typeface="Calibri" panose="020F0502020204030204" pitchFamily="34" charset="0"/>
              <a:cs typeface="Calibri" panose="020F0502020204030204" pitchFamily="34" charset="0"/>
            </a:rPr>
            <a:t>Financiero.</a:t>
          </a:r>
        </a:p>
      </dsp:txBody>
      <dsp:txXfrm>
        <a:off x="2240496" y="2590161"/>
        <a:ext cx="8180415" cy="178364"/>
      </dsp:txXfrm>
    </dsp:sp>
    <dsp:sp modelId="{ACD64DCB-C46C-4129-B498-5645A785A596}">
      <dsp:nvSpPr>
        <dsp:cNvPr id="0" name=""/>
        <dsp:cNvSpPr/>
      </dsp:nvSpPr>
      <dsp:spPr>
        <a:xfrm>
          <a:off x="2068009" y="2840533"/>
          <a:ext cx="83367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E35BA-A61E-4096-9A9C-39B4325AB460}">
      <dsp:nvSpPr>
        <dsp:cNvPr id="0" name=""/>
        <dsp:cNvSpPr/>
      </dsp:nvSpPr>
      <dsp:spPr>
        <a:xfrm>
          <a:off x="2240496" y="2881614"/>
          <a:ext cx="8180415" cy="246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Cumplimiento de objetivos del Plan Nacional de </a:t>
          </a:r>
          <a:r>
            <a:rPr lang="es-EC" sz="1200" kern="1200" dirty="0">
              <a:solidFill>
                <a:srgbClr val="080808"/>
              </a:solidFill>
              <a:latin typeface="Calibri" panose="020F0502020204030204" pitchFamily="34" charset="0"/>
              <a:cs typeface="Calibri" panose="020F0502020204030204" pitchFamily="34" charset="0"/>
            </a:rPr>
            <a:t>Desarrollo 2017-2021.</a:t>
          </a:r>
          <a:endParaRPr lang="es-EC" sz="1200" kern="1200" dirty="0"/>
        </a:p>
      </dsp:txBody>
      <dsp:txXfrm>
        <a:off x="2240496" y="2881614"/>
        <a:ext cx="8180415" cy="246952"/>
      </dsp:txXfrm>
    </dsp:sp>
    <dsp:sp modelId="{98796920-DC11-4D48-B6D0-0E2804FAE994}">
      <dsp:nvSpPr>
        <dsp:cNvPr id="0" name=""/>
        <dsp:cNvSpPr/>
      </dsp:nvSpPr>
      <dsp:spPr>
        <a:xfrm>
          <a:off x="2084182" y="3128565"/>
          <a:ext cx="83367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13F8C-4811-489C-A5F7-F56895F2CD5E}">
      <dsp:nvSpPr>
        <dsp:cNvPr id="0" name=""/>
        <dsp:cNvSpPr/>
      </dsp:nvSpPr>
      <dsp:spPr>
        <a:xfrm>
          <a:off x="0" y="3128570"/>
          <a:ext cx="1042091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BBF63-9A16-4C4D-85C5-24FE398612EF}">
      <dsp:nvSpPr>
        <dsp:cNvPr id="0" name=""/>
        <dsp:cNvSpPr/>
      </dsp:nvSpPr>
      <dsp:spPr>
        <a:xfrm>
          <a:off x="80589" y="3119493"/>
          <a:ext cx="2220373" cy="202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MX" sz="2800" b="1" kern="1200" dirty="0">
              <a:solidFill>
                <a:srgbClr val="080808"/>
              </a:solidFill>
              <a:latin typeface="Calibri" panose="020F0502020204030204" pitchFamily="34" charset="0"/>
              <a:cs typeface="Calibri" panose="020F0502020204030204" pitchFamily="34" charset="0"/>
            </a:rPr>
            <a:t>Económico</a:t>
          </a:r>
          <a:endParaRPr lang="es-EC" sz="2800" kern="1200" dirty="0"/>
        </a:p>
      </dsp:txBody>
      <dsp:txXfrm>
        <a:off x="80589" y="3119493"/>
        <a:ext cx="2220373" cy="2025289"/>
      </dsp:txXfrm>
    </dsp:sp>
    <dsp:sp modelId="{6BF78989-332C-4ECC-975B-EC0F98F45E85}">
      <dsp:nvSpPr>
        <dsp:cNvPr id="0" name=""/>
        <dsp:cNvSpPr/>
      </dsp:nvSpPr>
      <dsp:spPr>
        <a:xfrm>
          <a:off x="2364599" y="3128566"/>
          <a:ext cx="8044608" cy="44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En el segmento 1 del sector cooperativo de la EPS sus activos son 11.671 millones de dólares, lo que equivale al 8% del PIB del 2019 (</a:t>
          </a:r>
          <a:r>
            <a:rPr lang="es-MX" sz="1200" kern="1200" dirty="0" err="1">
              <a:solidFill>
                <a:srgbClr val="080808"/>
              </a:solidFill>
              <a:latin typeface="Calibri" panose="020F0502020204030204" pitchFamily="34" charset="0"/>
              <a:cs typeface="Calibri" panose="020F0502020204030204" pitchFamily="34" charset="0"/>
            </a:rPr>
            <a:t>Asobanca</a:t>
          </a:r>
          <a:r>
            <a:rPr lang="es-MX" sz="1200" kern="1200" dirty="0">
              <a:solidFill>
                <a:srgbClr val="080808"/>
              </a:solidFill>
              <a:latin typeface="Calibri" panose="020F0502020204030204" pitchFamily="34" charset="0"/>
              <a:cs typeface="Calibri" panose="020F0502020204030204" pitchFamily="34" charset="0"/>
            </a:rPr>
            <a:t>, 2020)</a:t>
          </a:r>
          <a:endParaRPr lang="es-EC" sz="1200" kern="1200" dirty="0"/>
        </a:p>
      </dsp:txBody>
      <dsp:txXfrm>
        <a:off x="2364599" y="3128566"/>
        <a:ext cx="8044608" cy="446596"/>
      </dsp:txXfrm>
    </dsp:sp>
    <dsp:sp modelId="{02718DCD-6C47-4D6C-93CF-E3D8319748D4}">
      <dsp:nvSpPr>
        <dsp:cNvPr id="0" name=""/>
        <dsp:cNvSpPr/>
      </dsp:nvSpPr>
      <dsp:spPr>
        <a:xfrm>
          <a:off x="2220373" y="3560612"/>
          <a:ext cx="81983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2D12A-746A-429B-8454-B1EB58F757AA}">
      <dsp:nvSpPr>
        <dsp:cNvPr id="0" name=""/>
        <dsp:cNvSpPr/>
      </dsp:nvSpPr>
      <dsp:spPr>
        <a:xfrm>
          <a:off x="2364599" y="3564297"/>
          <a:ext cx="8044608" cy="50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El segmento 1 del sector cooperativo de la EPS, tiene una inclusión financiera del 0,1% del PIB del 2019, a través del microcrédito (Banco Central del Ecuador, 2019)</a:t>
          </a:r>
        </a:p>
      </dsp:txBody>
      <dsp:txXfrm>
        <a:off x="2364599" y="3564297"/>
        <a:ext cx="8044608" cy="500371"/>
      </dsp:txXfrm>
    </dsp:sp>
    <dsp:sp modelId="{BAC632BD-DCF4-4757-A09E-5F56086CB2C9}">
      <dsp:nvSpPr>
        <dsp:cNvPr id="0" name=""/>
        <dsp:cNvSpPr/>
      </dsp:nvSpPr>
      <dsp:spPr>
        <a:xfrm>
          <a:off x="2220373" y="3992661"/>
          <a:ext cx="81983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9FA8B-BC76-4CC0-B901-820BFEEC61AA}">
      <dsp:nvSpPr>
        <dsp:cNvPr id="0" name=""/>
        <dsp:cNvSpPr/>
      </dsp:nvSpPr>
      <dsp:spPr>
        <a:xfrm>
          <a:off x="2355991" y="3999805"/>
          <a:ext cx="8044608" cy="424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Se mantienen indicadores de crecimiento favorables como el VAB para servicios financieros (Banco Central del Ecuador, 2019) </a:t>
          </a:r>
          <a:endParaRPr lang="es-EC" sz="1200" kern="1200" dirty="0">
            <a:solidFill>
              <a:srgbClr val="080808"/>
            </a:solidFill>
            <a:latin typeface="Calibri" panose="020F0502020204030204" pitchFamily="34" charset="0"/>
            <a:cs typeface="Calibri" panose="020F0502020204030204" pitchFamily="34" charset="0"/>
          </a:endParaRPr>
        </a:p>
      </dsp:txBody>
      <dsp:txXfrm>
        <a:off x="2355991" y="3999805"/>
        <a:ext cx="8044608" cy="424905"/>
      </dsp:txXfrm>
    </dsp:sp>
    <dsp:sp modelId="{BB693869-CD77-4031-B13E-C91B851C7CFC}">
      <dsp:nvSpPr>
        <dsp:cNvPr id="0" name=""/>
        <dsp:cNvSpPr/>
      </dsp:nvSpPr>
      <dsp:spPr>
        <a:xfrm>
          <a:off x="2220373" y="4280693"/>
          <a:ext cx="81983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D00F76-96AD-4918-9899-3DFB24495745}">
      <dsp:nvSpPr>
        <dsp:cNvPr id="0" name=""/>
        <dsp:cNvSpPr/>
      </dsp:nvSpPr>
      <dsp:spPr>
        <a:xfrm>
          <a:off x="2364599" y="4280691"/>
          <a:ext cx="8044608" cy="31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Cambios bruscos en el modelo económico debido a la situación actual </a:t>
          </a:r>
        </a:p>
      </dsp:txBody>
      <dsp:txXfrm>
        <a:off x="2364599" y="4280691"/>
        <a:ext cx="8044608" cy="317520"/>
      </dsp:txXfrm>
    </dsp:sp>
    <dsp:sp modelId="{DE8B862B-210F-4DBE-875C-3458D79437BD}">
      <dsp:nvSpPr>
        <dsp:cNvPr id="0" name=""/>
        <dsp:cNvSpPr/>
      </dsp:nvSpPr>
      <dsp:spPr>
        <a:xfrm>
          <a:off x="2220373" y="4488051"/>
          <a:ext cx="81983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71A254-3A11-4B05-9C2B-E130805A926E}">
      <dsp:nvSpPr>
        <dsp:cNvPr id="0" name=""/>
        <dsp:cNvSpPr/>
      </dsp:nvSpPr>
      <dsp:spPr>
        <a:xfrm>
          <a:off x="2374091" y="4516554"/>
          <a:ext cx="8044608" cy="485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Regulación de las tasas de interés activas y pasivas con un </a:t>
          </a:r>
          <a:r>
            <a:rPr lang="es-EC" sz="1200" kern="1200" dirty="0">
              <a:solidFill>
                <a:srgbClr val="080808"/>
              </a:solidFill>
              <a:latin typeface="Calibri" panose="020F0502020204030204" pitchFamily="34" charset="0"/>
              <a:cs typeface="Calibri" panose="020F0502020204030204" pitchFamily="34" charset="0"/>
            </a:rPr>
            <a:t>control poco eficiente por parte del organismo supervisor Banco Central del Ecuador.</a:t>
          </a:r>
        </a:p>
      </dsp:txBody>
      <dsp:txXfrm>
        <a:off x="2374091" y="4516554"/>
        <a:ext cx="8044608" cy="485684"/>
      </dsp:txXfrm>
    </dsp:sp>
    <dsp:sp modelId="{33FB4364-2A67-4BEC-8052-BB4525E9C251}">
      <dsp:nvSpPr>
        <dsp:cNvPr id="0" name=""/>
        <dsp:cNvSpPr/>
      </dsp:nvSpPr>
      <dsp:spPr>
        <a:xfrm>
          <a:off x="2220373" y="4917359"/>
          <a:ext cx="81983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233068-4DA0-4898-92FC-29765FA3C4ED}">
      <dsp:nvSpPr>
        <dsp:cNvPr id="0" name=""/>
        <dsp:cNvSpPr/>
      </dsp:nvSpPr>
      <dsp:spPr>
        <a:xfrm>
          <a:off x="2374091" y="4936481"/>
          <a:ext cx="8044608" cy="24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La inflación anual al 2019 fue del -0,07%, mientras que en el 2018 fue de 0,27 (INEC, 2020)</a:t>
          </a:r>
          <a:endParaRPr lang="es-EC" sz="1200" kern="1200" dirty="0"/>
        </a:p>
      </dsp:txBody>
      <dsp:txXfrm>
        <a:off x="2374091" y="4936481"/>
        <a:ext cx="8044608" cy="243429"/>
      </dsp:txXfrm>
    </dsp:sp>
    <dsp:sp modelId="{54C3169F-88F3-4197-84CC-26B7108D55C2}">
      <dsp:nvSpPr>
        <dsp:cNvPr id="0" name=""/>
        <dsp:cNvSpPr/>
      </dsp:nvSpPr>
      <dsp:spPr>
        <a:xfrm>
          <a:off x="2220373" y="5155437"/>
          <a:ext cx="819832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DD731-CFA6-47E3-B81A-C6D19BBD7660}">
      <dsp:nvSpPr>
        <dsp:cNvPr id="0" name=""/>
        <dsp:cNvSpPr/>
      </dsp:nvSpPr>
      <dsp:spPr>
        <a:xfrm>
          <a:off x="0" y="675"/>
          <a:ext cx="95201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78C96-EE99-4CFA-8DDD-1A2A0AF70962}">
      <dsp:nvSpPr>
        <dsp:cNvPr id="0" name=""/>
        <dsp:cNvSpPr/>
      </dsp:nvSpPr>
      <dsp:spPr>
        <a:xfrm>
          <a:off x="0" y="675"/>
          <a:ext cx="1904027" cy="1385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MX" sz="2800" b="1" kern="1200" dirty="0">
              <a:solidFill>
                <a:srgbClr val="080808"/>
              </a:solidFill>
              <a:latin typeface="Calibri" panose="020F0502020204030204" pitchFamily="34" charset="0"/>
              <a:cs typeface="Calibri" panose="020F0502020204030204" pitchFamily="34" charset="0"/>
            </a:rPr>
            <a:t>Social</a:t>
          </a:r>
          <a:endParaRPr lang="es-EC" sz="2800" kern="1200" dirty="0"/>
        </a:p>
      </dsp:txBody>
      <dsp:txXfrm>
        <a:off x="0" y="675"/>
        <a:ext cx="1904027" cy="1385661"/>
      </dsp:txXfrm>
    </dsp:sp>
    <dsp:sp modelId="{04A61068-CDB7-461D-9249-5C6F1CFA7B68}">
      <dsp:nvSpPr>
        <dsp:cNvPr id="0" name=""/>
        <dsp:cNvSpPr/>
      </dsp:nvSpPr>
      <dsp:spPr>
        <a:xfrm>
          <a:off x="1871281" y="36927"/>
          <a:ext cx="7473308" cy="214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Fusión o absorción entre Cooperativas de Ahorro y </a:t>
          </a:r>
          <a:r>
            <a:rPr lang="es-EC" sz="1200" kern="1200" dirty="0">
              <a:solidFill>
                <a:srgbClr val="080808"/>
              </a:solidFill>
              <a:latin typeface="Calibri" panose="020F0502020204030204" pitchFamily="34" charset="0"/>
              <a:cs typeface="Calibri" panose="020F0502020204030204" pitchFamily="34" charset="0"/>
            </a:rPr>
            <a:t>Crédito.</a:t>
          </a:r>
          <a:endParaRPr lang="es-EC" sz="1200" kern="1200" dirty="0"/>
        </a:p>
      </dsp:txBody>
      <dsp:txXfrm>
        <a:off x="1871281" y="36927"/>
        <a:ext cx="7473308" cy="214791"/>
      </dsp:txXfrm>
    </dsp:sp>
    <dsp:sp modelId="{07BDD841-7C3C-4392-9793-910E99E6FFB3}">
      <dsp:nvSpPr>
        <dsp:cNvPr id="0" name=""/>
        <dsp:cNvSpPr/>
      </dsp:nvSpPr>
      <dsp:spPr>
        <a:xfrm>
          <a:off x="1904027" y="331271"/>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77ACB3-C0EB-48FB-854F-686D3249043C}">
      <dsp:nvSpPr>
        <dsp:cNvPr id="0" name=""/>
        <dsp:cNvSpPr/>
      </dsp:nvSpPr>
      <dsp:spPr>
        <a:xfrm>
          <a:off x="1873747" y="334139"/>
          <a:ext cx="7473308" cy="489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La Economía Popular y Solidaria, promueve la equidad, justicia y beneficio para todos. Además de la equidad de género, autogestión y responsabilidad social u ambiental (Superintendencia de Economía Popular y Solidaria, 2017)</a:t>
          </a:r>
        </a:p>
      </dsp:txBody>
      <dsp:txXfrm>
        <a:off x="1873747" y="334139"/>
        <a:ext cx="7473308" cy="489717"/>
      </dsp:txXfrm>
    </dsp:sp>
    <dsp:sp modelId="{D54B1532-9F8F-47F7-BB09-BE1C5D5483A1}">
      <dsp:nvSpPr>
        <dsp:cNvPr id="0" name=""/>
        <dsp:cNvSpPr/>
      </dsp:nvSpPr>
      <dsp:spPr>
        <a:xfrm>
          <a:off x="1904027" y="781000"/>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A128FD-93ED-4C3A-AB8C-301B54070C94}">
      <dsp:nvSpPr>
        <dsp:cNvPr id="0" name=""/>
        <dsp:cNvSpPr/>
      </dsp:nvSpPr>
      <dsp:spPr>
        <a:xfrm>
          <a:off x="1928527" y="857075"/>
          <a:ext cx="7473308" cy="228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En la Estrategia Nacional de Inclusión se requiere incorporar a los sectores vulnerables de la EPS.</a:t>
          </a:r>
          <a:endParaRPr lang="es-EC" sz="1200" kern="1200" dirty="0">
            <a:solidFill>
              <a:srgbClr val="080808"/>
            </a:solidFill>
            <a:latin typeface="Calibri" panose="020F0502020204030204" pitchFamily="34" charset="0"/>
            <a:cs typeface="Calibri" panose="020F0502020204030204" pitchFamily="34" charset="0"/>
          </a:endParaRPr>
        </a:p>
      </dsp:txBody>
      <dsp:txXfrm>
        <a:off x="1928527" y="857075"/>
        <a:ext cx="7473308" cy="228996"/>
      </dsp:txXfrm>
    </dsp:sp>
    <dsp:sp modelId="{0295A753-21A9-4789-BC8D-AAAE10A7B3C2}">
      <dsp:nvSpPr>
        <dsp:cNvPr id="0" name=""/>
        <dsp:cNvSpPr/>
      </dsp:nvSpPr>
      <dsp:spPr>
        <a:xfrm>
          <a:off x="1904027" y="1078007"/>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20182-E439-4281-8A78-197E7E56B7BD}">
      <dsp:nvSpPr>
        <dsp:cNvPr id="0" name=""/>
        <dsp:cNvSpPr/>
      </dsp:nvSpPr>
      <dsp:spPr>
        <a:xfrm>
          <a:off x="1921502" y="1155894"/>
          <a:ext cx="7473308" cy="19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Responsabilidad social cooperativa mediante el balance c</a:t>
          </a:r>
          <a:r>
            <a:rPr lang="es-EC" sz="1200" kern="1200" dirty="0">
              <a:solidFill>
                <a:srgbClr val="080808"/>
              </a:solidFill>
              <a:latin typeface="Calibri" panose="020F0502020204030204" pitchFamily="34" charset="0"/>
              <a:cs typeface="Calibri" panose="020F0502020204030204" pitchFamily="34" charset="0"/>
            </a:rPr>
            <a:t>operativo.</a:t>
          </a:r>
        </a:p>
      </dsp:txBody>
      <dsp:txXfrm>
        <a:off x="1921502" y="1155894"/>
        <a:ext cx="7473308" cy="196211"/>
      </dsp:txXfrm>
    </dsp:sp>
    <dsp:sp modelId="{1D233CC9-B71F-4F3E-A0B5-F02724C94E3F}">
      <dsp:nvSpPr>
        <dsp:cNvPr id="0" name=""/>
        <dsp:cNvSpPr/>
      </dsp:nvSpPr>
      <dsp:spPr>
        <a:xfrm>
          <a:off x="1904027" y="1446624"/>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16CCE-1222-473C-8C6B-FA4601CAD0E9}">
      <dsp:nvSpPr>
        <dsp:cNvPr id="0" name=""/>
        <dsp:cNvSpPr/>
      </dsp:nvSpPr>
      <dsp:spPr>
        <a:xfrm>
          <a:off x="1921502" y="1495861"/>
          <a:ext cx="7473308" cy="196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Disminución de la tasa de empleo adecuado para el año </a:t>
          </a:r>
          <a:r>
            <a:rPr lang="es-EC" sz="1200" kern="1200" dirty="0">
              <a:solidFill>
                <a:srgbClr val="080808"/>
              </a:solidFill>
              <a:latin typeface="Calibri" panose="020F0502020204030204" pitchFamily="34" charset="0"/>
              <a:cs typeface="Calibri" panose="020F0502020204030204" pitchFamily="34" charset="0"/>
            </a:rPr>
            <a:t>2019 en un 2%</a:t>
          </a:r>
          <a:endParaRPr lang="es-EC" sz="1200" kern="1200" dirty="0"/>
        </a:p>
      </dsp:txBody>
      <dsp:txXfrm>
        <a:off x="1921502" y="1495861"/>
        <a:ext cx="7473308" cy="196211"/>
      </dsp:txXfrm>
    </dsp:sp>
    <dsp:sp modelId="{1A2F3C93-9129-4A64-AFAA-0F07F001595E}">
      <dsp:nvSpPr>
        <dsp:cNvPr id="0" name=""/>
        <dsp:cNvSpPr/>
      </dsp:nvSpPr>
      <dsp:spPr>
        <a:xfrm>
          <a:off x="1904027" y="1709150"/>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58EFEF-11FD-40B4-B589-FF7332A39F9F}">
      <dsp:nvSpPr>
        <dsp:cNvPr id="0" name=""/>
        <dsp:cNvSpPr/>
      </dsp:nvSpPr>
      <dsp:spPr>
        <a:xfrm>
          <a:off x="0" y="1727038"/>
          <a:ext cx="95201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84FA2-CAE0-4C14-BEE7-9EB465AE6BE8}">
      <dsp:nvSpPr>
        <dsp:cNvPr id="0" name=""/>
        <dsp:cNvSpPr/>
      </dsp:nvSpPr>
      <dsp:spPr>
        <a:xfrm>
          <a:off x="17517" y="1768863"/>
          <a:ext cx="1904027" cy="88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b="1" kern="1200" dirty="0">
              <a:solidFill>
                <a:srgbClr val="080808"/>
              </a:solidFill>
              <a:latin typeface="Calibri" panose="020F0502020204030204" pitchFamily="34" charset="0"/>
              <a:cs typeface="Calibri" panose="020F0502020204030204" pitchFamily="34" charset="0"/>
            </a:rPr>
            <a:t>Tecnológico</a:t>
          </a:r>
          <a:endParaRPr lang="es-EC" sz="2400" kern="1200" dirty="0"/>
        </a:p>
      </dsp:txBody>
      <dsp:txXfrm>
        <a:off x="17517" y="1768863"/>
        <a:ext cx="1904027" cy="882874"/>
      </dsp:txXfrm>
    </dsp:sp>
    <dsp:sp modelId="{2A10A104-DA2E-4F7F-97C7-8B2D09FA8C65}">
      <dsp:nvSpPr>
        <dsp:cNvPr id="0" name=""/>
        <dsp:cNvSpPr/>
      </dsp:nvSpPr>
      <dsp:spPr>
        <a:xfrm>
          <a:off x="1921502" y="1740318"/>
          <a:ext cx="7473308" cy="21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Busca impulsar la profundización financiera mediante la </a:t>
          </a:r>
          <a:r>
            <a:rPr lang="es-EC" sz="1200" kern="1200" dirty="0">
              <a:solidFill>
                <a:srgbClr val="080808"/>
              </a:solidFill>
              <a:latin typeface="Calibri" panose="020F0502020204030204" pitchFamily="34" charset="0"/>
              <a:cs typeface="Calibri" panose="020F0502020204030204" pitchFamily="34" charset="0"/>
            </a:rPr>
            <a:t>innovación de la tecnología </a:t>
          </a:r>
          <a:endParaRPr lang="es-EC" sz="1200" kern="1200" dirty="0"/>
        </a:p>
      </dsp:txBody>
      <dsp:txXfrm>
        <a:off x="1921502" y="1740318"/>
        <a:ext cx="7473308" cy="217895"/>
      </dsp:txXfrm>
    </dsp:sp>
    <dsp:sp modelId="{516166E2-0ABA-4387-956E-1D572417DCAF}">
      <dsp:nvSpPr>
        <dsp:cNvPr id="0" name=""/>
        <dsp:cNvSpPr/>
      </dsp:nvSpPr>
      <dsp:spPr>
        <a:xfrm>
          <a:off x="1901666" y="2016224"/>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5FDE5-380C-43E2-8AAA-AB2320F41FEE}">
      <dsp:nvSpPr>
        <dsp:cNvPr id="0" name=""/>
        <dsp:cNvSpPr/>
      </dsp:nvSpPr>
      <dsp:spPr>
        <a:xfrm>
          <a:off x="1921502" y="2043487"/>
          <a:ext cx="7473308" cy="454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Busca impulsar la profundización financiera mediante la </a:t>
          </a:r>
          <a:r>
            <a:rPr lang="es-EC" sz="1200" kern="1200" dirty="0">
              <a:solidFill>
                <a:srgbClr val="080808"/>
              </a:solidFill>
              <a:latin typeface="Calibri" panose="020F0502020204030204" pitchFamily="34" charset="0"/>
              <a:cs typeface="Calibri" panose="020F0502020204030204" pitchFamily="34" charset="0"/>
            </a:rPr>
            <a:t>innovación de la tecnología </a:t>
          </a:r>
          <a:endParaRPr lang="es-EC" sz="1200" kern="1200" dirty="0"/>
        </a:p>
      </dsp:txBody>
      <dsp:txXfrm>
        <a:off x="1921502" y="2043487"/>
        <a:ext cx="7473308" cy="454136"/>
      </dsp:txXfrm>
    </dsp:sp>
    <dsp:sp modelId="{447C07A2-4C89-427C-9DDA-EADE61EBC256}">
      <dsp:nvSpPr>
        <dsp:cNvPr id="0" name=""/>
        <dsp:cNvSpPr/>
      </dsp:nvSpPr>
      <dsp:spPr>
        <a:xfrm>
          <a:off x="1904027" y="2266433"/>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F7252-4C6C-4DE7-9A25-F29E120BA2ED}">
      <dsp:nvSpPr>
        <dsp:cNvPr id="0" name=""/>
        <dsp:cNvSpPr/>
      </dsp:nvSpPr>
      <dsp:spPr>
        <a:xfrm>
          <a:off x="0" y="2266454"/>
          <a:ext cx="95201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157C6-83A6-42E4-B12F-F86EAAEC7FBD}">
      <dsp:nvSpPr>
        <dsp:cNvPr id="0" name=""/>
        <dsp:cNvSpPr/>
      </dsp:nvSpPr>
      <dsp:spPr>
        <a:xfrm>
          <a:off x="17517" y="2344896"/>
          <a:ext cx="1904027" cy="1385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MX" sz="2800" b="1" kern="1200" dirty="0">
              <a:solidFill>
                <a:srgbClr val="080808"/>
              </a:solidFill>
              <a:latin typeface="Calibri" panose="020F0502020204030204" pitchFamily="34" charset="0"/>
              <a:cs typeface="Calibri" panose="020F0502020204030204" pitchFamily="34" charset="0"/>
            </a:rPr>
            <a:t>Legal</a:t>
          </a:r>
          <a:endParaRPr lang="es-EC" sz="2800" kern="1200" dirty="0"/>
        </a:p>
      </dsp:txBody>
      <dsp:txXfrm>
        <a:off x="17517" y="2344896"/>
        <a:ext cx="1904027" cy="1385661"/>
      </dsp:txXfrm>
    </dsp:sp>
    <dsp:sp modelId="{975B05B5-1398-44AA-8F19-D6FC81574517}">
      <dsp:nvSpPr>
        <dsp:cNvPr id="0" name=""/>
        <dsp:cNvSpPr/>
      </dsp:nvSpPr>
      <dsp:spPr>
        <a:xfrm>
          <a:off x="1921502" y="2289982"/>
          <a:ext cx="7473308" cy="26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Constitución de la República del Ecuador (Asamblea Nacional, 2008)</a:t>
          </a:r>
          <a:endParaRPr lang="es-EC" sz="1200" kern="1200" dirty="0"/>
        </a:p>
      </dsp:txBody>
      <dsp:txXfrm>
        <a:off x="1921502" y="2289982"/>
        <a:ext cx="7473308" cy="261164"/>
      </dsp:txXfrm>
    </dsp:sp>
    <dsp:sp modelId="{6479C058-0329-44ED-BD3C-BADAC54FF4E5}">
      <dsp:nvSpPr>
        <dsp:cNvPr id="0" name=""/>
        <dsp:cNvSpPr/>
      </dsp:nvSpPr>
      <dsp:spPr>
        <a:xfrm>
          <a:off x="1904027" y="2499770"/>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13C305-C9BE-40A2-8210-A962DAAB5486}">
      <dsp:nvSpPr>
        <dsp:cNvPr id="0" name=""/>
        <dsp:cNvSpPr/>
      </dsp:nvSpPr>
      <dsp:spPr>
        <a:xfrm>
          <a:off x="1921502" y="2574683"/>
          <a:ext cx="7473308" cy="26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Reglamento a la Ley Orgánica de Economía Popular y Solidaria</a:t>
          </a:r>
        </a:p>
      </dsp:txBody>
      <dsp:txXfrm>
        <a:off x="1921502" y="2574683"/>
        <a:ext cx="7473308" cy="261164"/>
      </dsp:txXfrm>
    </dsp:sp>
    <dsp:sp modelId="{9C841431-1B4C-4D81-BCDA-F5E3FB598BEC}">
      <dsp:nvSpPr>
        <dsp:cNvPr id="0" name=""/>
        <dsp:cNvSpPr/>
      </dsp:nvSpPr>
      <dsp:spPr>
        <a:xfrm>
          <a:off x="1904027" y="2805858"/>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1A564-B61A-4F76-9C84-C66B70E582D8}">
      <dsp:nvSpPr>
        <dsp:cNvPr id="0" name=""/>
        <dsp:cNvSpPr/>
      </dsp:nvSpPr>
      <dsp:spPr>
        <a:xfrm>
          <a:off x="1921502" y="2852928"/>
          <a:ext cx="7473308" cy="26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Ley Orgánica de Economía Popular y Solidaria (</a:t>
          </a:r>
          <a:r>
            <a:rPr lang="es-EC" sz="1200" kern="1200" dirty="0" err="1">
              <a:solidFill>
                <a:srgbClr val="080808"/>
              </a:solidFill>
              <a:latin typeface="Calibri" panose="020F0502020204030204" pitchFamily="34" charset="0"/>
              <a:cs typeface="Calibri" panose="020F0502020204030204" pitchFamily="34" charset="0"/>
            </a:rPr>
            <a:t>EPyS</a:t>
          </a:r>
          <a:r>
            <a:rPr lang="es-EC" sz="1200" kern="1200" dirty="0">
              <a:solidFill>
                <a:srgbClr val="080808"/>
              </a:solidFill>
              <a:latin typeface="Calibri" panose="020F0502020204030204" pitchFamily="34" charset="0"/>
              <a:cs typeface="Calibri" panose="020F0502020204030204" pitchFamily="34" charset="0"/>
            </a:rPr>
            <a:t>)</a:t>
          </a:r>
        </a:p>
      </dsp:txBody>
      <dsp:txXfrm>
        <a:off x="1921502" y="2852928"/>
        <a:ext cx="7473308" cy="261164"/>
      </dsp:txXfrm>
    </dsp:sp>
    <dsp:sp modelId="{493D9E10-176F-46E7-8D11-C895DF008EA6}">
      <dsp:nvSpPr>
        <dsp:cNvPr id="0" name=""/>
        <dsp:cNvSpPr/>
      </dsp:nvSpPr>
      <dsp:spPr>
        <a:xfrm>
          <a:off x="1904027" y="3113493"/>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BF0F0-F2DC-4E68-96EF-1D7A916FD79B}">
      <dsp:nvSpPr>
        <dsp:cNvPr id="0" name=""/>
        <dsp:cNvSpPr/>
      </dsp:nvSpPr>
      <dsp:spPr>
        <a:xfrm>
          <a:off x="1893701" y="3161162"/>
          <a:ext cx="7473308" cy="26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Codificación de Resoluciones Monetarias, Financieras, de </a:t>
          </a:r>
          <a:r>
            <a:rPr lang="es-EC" sz="1200" kern="1200" dirty="0">
              <a:solidFill>
                <a:srgbClr val="080808"/>
              </a:solidFill>
              <a:latin typeface="Calibri" panose="020F0502020204030204" pitchFamily="34" charset="0"/>
              <a:cs typeface="Calibri" panose="020F0502020204030204" pitchFamily="34" charset="0"/>
            </a:rPr>
            <a:t>Valores y Seguros.</a:t>
          </a:r>
        </a:p>
      </dsp:txBody>
      <dsp:txXfrm>
        <a:off x="1893701" y="3161162"/>
        <a:ext cx="7473308" cy="261164"/>
      </dsp:txXfrm>
    </dsp:sp>
    <dsp:sp modelId="{65F17287-8EAA-423B-8087-DD0477A5F82A}">
      <dsp:nvSpPr>
        <dsp:cNvPr id="0" name=""/>
        <dsp:cNvSpPr/>
      </dsp:nvSpPr>
      <dsp:spPr>
        <a:xfrm>
          <a:off x="1904027" y="3419803"/>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7B70E-70B5-4307-90E2-21D0BB27E9A5}">
      <dsp:nvSpPr>
        <dsp:cNvPr id="0" name=""/>
        <dsp:cNvSpPr/>
      </dsp:nvSpPr>
      <dsp:spPr>
        <a:xfrm>
          <a:off x="1928527" y="3469399"/>
          <a:ext cx="7473308" cy="261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Código Orgánico Monetario y Financiero</a:t>
          </a:r>
          <a:endParaRPr lang="es-EC" sz="1200" kern="1200" dirty="0">
            <a:solidFill>
              <a:srgbClr val="080808"/>
            </a:solidFill>
            <a:latin typeface="Calibri" panose="020F0502020204030204" pitchFamily="34" charset="0"/>
            <a:cs typeface="Calibri" panose="020F0502020204030204" pitchFamily="34" charset="0"/>
          </a:endParaRPr>
        </a:p>
      </dsp:txBody>
      <dsp:txXfrm>
        <a:off x="1928527" y="3469399"/>
        <a:ext cx="7473308" cy="261164"/>
      </dsp:txXfrm>
    </dsp:sp>
    <dsp:sp modelId="{91BD96D0-91DC-4283-B2E7-03613E9A46A2}">
      <dsp:nvSpPr>
        <dsp:cNvPr id="0" name=""/>
        <dsp:cNvSpPr/>
      </dsp:nvSpPr>
      <dsp:spPr>
        <a:xfrm>
          <a:off x="1904027" y="3726360"/>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95FA9B-A98E-4CE3-8081-79C0D5BBF55D}">
      <dsp:nvSpPr>
        <dsp:cNvPr id="0" name=""/>
        <dsp:cNvSpPr/>
      </dsp:nvSpPr>
      <dsp:spPr>
        <a:xfrm>
          <a:off x="0" y="3730564"/>
          <a:ext cx="95201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B120C-4141-48F5-8162-E55F956B0B73}">
      <dsp:nvSpPr>
        <dsp:cNvPr id="0" name=""/>
        <dsp:cNvSpPr/>
      </dsp:nvSpPr>
      <dsp:spPr>
        <a:xfrm>
          <a:off x="17517" y="3732276"/>
          <a:ext cx="1904027" cy="128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MX" sz="2800" b="1" kern="1200" dirty="0">
              <a:solidFill>
                <a:srgbClr val="080808"/>
              </a:solidFill>
              <a:latin typeface="Calibri" panose="020F0502020204030204" pitchFamily="34" charset="0"/>
              <a:cs typeface="Calibri" panose="020F0502020204030204" pitchFamily="34" charset="0"/>
            </a:rPr>
            <a:t>Ambiental</a:t>
          </a:r>
          <a:endParaRPr lang="es-EC" sz="2800" kern="1200" dirty="0"/>
        </a:p>
      </dsp:txBody>
      <dsp:txXfrm>
        <a:off x="17517" y="3732276"/>
        <a:ext cx="1904027" cy="1282984"/>
      </dsp:txXfrm>
    </dsp:sp>
    <dsp:sp modelId="{8819CEBC-FAEA-4297-9ECD-C3B070B3DFDB}">
      <dsp:nvSpPr>
        <dsp:cNvPr id="0" name=""/>
        <dsp:cNvSpPr/>
      </dsp:nvSpPr>
      <dsp:spPr>
        <a:xfrm>
          <a:off x="1921502" y="3779772"/>
          <a:ext cx="7473308" cy="49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Responsabilidad ambiental, el reconocimiento de la naturaleza a un estatus de sujeto de derecho (Constitución de la República del Ecuador 2008, 2011)</a:t>
          </a:r>
          <a:r>
            <a:rPr lang="es-MX" sz="1200" kern="1200" dirty="0">
              <a:solidFill>
                <a:srgbClr val="080808"/>
              </a:solidFill>
              <a:latin typeface="Calibri" panose="020F0502020204030204" pitchFamily="34" charset="0"/>
              <a:cs typeface="Calibri" panose="020F0502020204030204" pitchFamily="34" charset="0"/>
            </a:rPr>
            <a:t>)</a:t>
          </a:r>
          <a:endParaRPr lang="es-EC" sz="1200" kern="1200" dirty="0"/>
        </a:p>
      </dsp:txBody>
      <dsp:txXfrm>
        <a:off x="1921502" y="3779772"/>
        <a:ext cx="7473308" cy="490529"/>
      </dsp:txXfrm>
    </dsp:sp>
    <dsp:sp modelId="{15FC6B65-103D-4434-80E1-9CE629BEEAC1}">
      <dsp:nvSpPr>
        <dsp:cNvPr id="0" name=""/>
        <dsp:cNvSpPr/>
      </dsp:nvSpPr>
      <dsp:spPr>
        <a:xfrm>
          <a:off x="1904027" y="4217925"/>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41091-75BB-479F-B3C6-4FA7CFEF9CA9}">
      <dsp:nvSpPr>
        <dsp:cNvPr id="0" name=""/>
        <dsp:cNvSpPr/>
      </dsp:nvSpPr>
      <dsp:spPr>
        <a:xfrm>
          <a:off x="1921502" y="4325918"/>
          <a:ext cx="7473308" cy="49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Se promueve campañas de reciclaje en las instituciones financieras</a:t>
          </a:r>
        </a:p>
      </dsp:txBody>
      <dsp:txXfrm>
        <a:off x="1921502" y="4325918"/>
        <a:ext cx="7473308" cy="490529"/>
      </dsp:txXfrm>
    </dsp:sp>
    <dsp:sp modelId="{B6B9D9AE-DF3A-4562-A08B-4472539BD65A}">
      <dsp:nvSpPr>
        <dsp:cNvPr id="0" name=""/>
        <dsp:cNvSpPr/>
      </dsp:nvSpPr>
      <dsp:spPr>
        <a:xfrm>
          <a:off x="1904027" y="4667035"/>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66405-27B6-4D91-8E69-5D711681BE41}">
      <dsp:nvSpPr>
        <dsp:cNvPr id="0" name=""/>
        <dsp:cNvSpPr/>
      </dsp:nvSpPr>
      <dsp:spPr>
        <a:xfrm>
          <a:off x="1928527" y="4657658"/>
          <a:ext cx="7473308" cy="305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Reducción de uso del papel no entregan libretas de ahorro, se maneja documentación electrónica</a:t>
          </a:r>
        </a:p>
      </dsp:txBody>
      <dsp:txXfrm>
        <a:off x="1928527" y="4657658"/>
        <a:ext cx="7473308" cy="305845"/>
      </dsp:txXfrm>
    </dsp:sp>
    <dsp:sp modelId="{7D1D4BD2-9841-447E-A3EF-6249CD7A53E4}">
      <dsp:nvSpPr>
        <dsp:cNvPr id="0" name=""/>
        <dsp:cNvSpPr/>
      </dsp:nvSpPr>
      <dsp:spPr>
        <a:xfrm>
          <a:off x="1904027" y="5015357"/>
          <a:ext cx="76161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730BF-812E-40D5-8437-6E5113316BFD}">
      <dsp:nvSpPr>
        <dsp:cNvPr id="0" name=""/>
        <dsp:cNvSpPr/>
      </dsp:nvSpPr>
      <dsp:spPr>
        <a:xfrm>
          <a:off x="0" y="4183649"/>
          <a:ext cx="10971372" cy="97687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buFont typeface="+mj-lt"/>
            <a:buNone/>
          </a:pPr>
          <a:r>
            <a:rPr lang="es-EC" sz="1600" kern="1200" dirty="0">
              <a:solidFill>
                <a:schemeClr val="tx2"/>
              </a:solidFill>
              <a:latin typeface="Calibri" panose="020F0502020204030204" pitchFamily="34" charset="0"/>
              <a:cs typeface="Calibri" panose="020F0502020204030204" pitchFamily="34" charset="0"/>
            </a:rPr>
            <a:t>La estructura financiera de las cooperativas de ahorro y crédito no está respaldada en su totalidad por las metas que establece el sistema PERLAS para que sea ideal respecto al activo productivo como es la cartera de créditos y en cuanto al patrimonio tomando en cuenta el capital institucional neto y aportes de socios, que pueden afectar a la rentabilidad, productividad y desempeño de las entidades financieras.</a:t>
          </a:r>
          <a:endParaRPr lang="es-ES" sz="1600" kern="1200" dirty="0">
            <a:solidFill>
              <a:schemeClr val="tx2"/>
            </a:solidFill>
            <a:latin typeface="Calibri" panose="020F0502020204030204" pitchFamily="34" charset="0"/>
            <a:cs typeface="Calibri" panose="020F0502020204030204" pitchFamily="34" charset="0"/>
          </a:endParaRPr>
        </a:p>
      </dsp:txBody>
      <dsp:txXfrm>
        <a:off x="0" y="4183649"/>
        <a:ext cx="10971372" cy="976870"/>
      </dsp:txXfrm>
    </dsp:sp>
    <dsp:sp modelId="{4D318C20-3803-495A-B1C8-0B284B646CAC}">
      <dsp:nvSpPr>
        <dsp:cNvPr id="0" name=""/>
        <dsp:cNvSpPr/>
      </dsp:nvSpPr>
      <dsp:spPr>
        <a:xfrm rot="10800000">
          <a:off x="0" y="3244923"/>
          <a:ext cx="10971372" cy="953379"/>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buFont typeface="+mj-lt"/>
            <a:buNone/>
          </a:pPr>
          <a:r>
            <a:rPr lang="es-MX" sz="1600" kern="1200" dirty="0">
              <a:solidFill>
                <a:schemeClr val="tx2"/>
              </a:solidFill>
              <a:latin typeface="Calibri" panose="020F0502020204030204" pitchFamily="34" charset="0"/>
              <a:cs typeface="Calibri" panose="020F0502020204030204" pitchFamily="34" charset="0"/>
            </a:rPr>
            <a:t>Constituyen suficientes provisiones para créditos incobrables cumpliendo el principio que establece WOCCU como primera línea de defensa para créditos morosos.</a:t>
          </a:r>
          <a:endParaRPr lang="es-ES" sz="1600" kern="1200" dirty="0">
            <a:solidFill>
              <a:schemeClr val="tx2"/>
            </a:solidFill>
            <a:latin typeface="Calibri" panose="020F0502020204030204" pitchFamily="34" charset="0"/>
            <a:cs typeface="Calibri" panose="020F0502020204030204" pitchFamily="34" charset="0"/>
          </a:endParaRPr>
        </a:p>
      </dsp:txBody>
      <dsp:txXfrm rot="10800000">
        <a:off x="0" y="3244923"/>
        <a:ext cx="10971372" cy="619477"/>
      </dsp:txXfrm>
    </dsp:sp>
    <dsp:sp modelId="{95FE250E-9498-441D-80D7-A8D401C9F03F}">
      <dsp:nvSpPr>
        <dsp:cNvPr id="0" name=""/>
        <dsp:cNvSpPr/>
      </dsp:nvSpPr>
      <dsp:spPr>
        <a:xfrm rot="10800000">
          <a:off x="0" y="1490169"/>
          <a:ext cx="10971372" cy="176940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buFont typeface="+mj-lt"/>
            <a:buNone/>
          </a:pPr>
          <a:r>
            <a:rPr lang="es-EC" sz="1600" kern="1200" dirty="0">
              <a:solidFill>
                <a:schemeClr val="tx2"/>
              </a:solidFill>
              <a:latin typeface="Calibri" panose="020F0502020204030204" pitchFamily="34" charset="0"/>
              <a:cs typeface="Calibri" panose="020F0502020204030204" pitchFamily="34" charset="0"/>
            </a:rPr>
            <a:t>Las cooperativas de ahorro y crédito consideran que el sistema de monitoreo PERLAS es importante porque cuenta con parámetros internacionales, les permite realizar análisis mensuales, identificar causas probables que afectan al crecimiento y rendimiento reconociendo áreas problemáticas a través de sus indicadores financieros para tomar decisiones de mejora oportunamente para cumplir con el logro de sus objetivos.</a:t>
          </a:r>
          <a:endParaRPr lang="es-ES" sz="1600" kern="1200" dirty="0">
            <a:solidFill>
              <a:schemeClr val="tx2"/>
            </a:solidFill>
            <a:latin typeface="Calibri" panose="020F0502020204030204" pitchFamily="34" charset="0"/>
            <a:cs typeface="Calibri" panose="020F0502020204030204" pitchFamily="34" charset="0"/>
          </a:endParaRPr>
        </a:p>
      </dsp:txBody>
      <dsp:txXfrm rot="10800000">
        <a:off x="0" y="1490169"/>
        <a:ext cx="10971372" cy="1149708"/>
      </dsp:txXfrm>
    </dsp:sp>
    <dsp:sp modelId="{7AFBDAAA-4DF2-445D-AE26-5D898E99C6BD}">
      <dsp:nvSpPr>
        <dsp:cNvPr id="0" name=""/>
        <dsp:cNvSpPr/>
      </dsp:nvSpPr>
      <dsp:spPr>
        <a:xfrm rot="10800000">
          <a:off x="0" y="2395"/>
          <a:ext cx="10971372" cy="1502426"/>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buFont typeface="+mj-lt"/>
            <a:buNone/>
          </a:pPr>
          <a:r>
            <a:rPr lang="es-EC" sz="1600" kern="1200" dirty="0">
              <a:solidFill>
                <a:schemeClr val="tx2"/>
              </a:solidFill>
              <a:latin typeface="Calibri" panose="020F0502020204030204" pitchFamily="34" charset="0"/>
              <a:cs typeface="Calibri" panose="020F0502020204030204" pitchFamily="34" charset="0"/>
            </a:rPr>
            <a:t>El marco legal bajo el que se desenvuelven las cooperativas de ahorro y crédito dentro de la economía popular y solidaria ejerce una supervisión y control efectiva a las entidades financieras ejecutando acciones correctivas orientadas a una mejora continua y logro de sus objetivos que disminuyan la vulnerabilidad al que se han visto expuestas.</a:t>
          </a:r>
          <a:r>
            <a:rPr lang="es-MX" sz="1600" kern="1200" dirty="0">
              <a:solidFill>
                <a:schemeClr val="tx2"/>
              </a:solidFill>
              <a:latin typeface="Calibri" panose="020F0502020204030204" pitchFamily="34" charset="0"/>
              <a:cs typeface="Calibri" panose="020F0502020204030204" pitchFamily="34" charset="0"/>
            </a:rPr>
            <a:t> </a:t>
          </a:r>
          <a:endParaRPr lang="es-ES" sz="1600" kern="1200" dirty="0">
            <a:solidFill>
              <a:schemeClr val="tx2"/>
            </a:solidFill>
            <a:latin typeface="Calibri" panose="020F0502020204030204" pitchFamily="34" charset="0"/>
            <a:cs typeface="Calibri" panose="020F0502020204030204" pitchFamily="34" charset="0"/>
          </a:endParaRPr>
        </a:p>
      </dsp:txBody>
      <dsp:txXfrm rot="10800000">
        <a:off x="0" y="2395"/>
        <a:ext cx="10971372" cy="9762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ECA4D-5C2F-48BB-B03D-62B9DB214547}">
      <dsp:nvSpPr>
        <dsp:cNvPr id="0" name=""/>
        <dsp:cNvSpPr/>
      </dsp:nvSpPr>
      <dsp:spPr>
        <a:xfrm>
          <a:off x="0" y="4116271"/>
          <a:ext cx="10971372" cy="128426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buFont typeface="+mj-lt"/>
            <a:buNone/>
          </a:pPr>
          <a:r>
            <a:rPr lang="es-EC" sz="1500" kern="1200" dirty="0">
              <a:solidFill>
                <a:schemeClr val="tx2"/>
              </a:solidFill>
              <a:latin typeface="Calibri" panose="020F0502020204030204" pitchFamily="34" charset="0"/>
              <a:cs typeface="Calibri" panose="020F0502020204030204" pitchFamily="34" charset="0"/>
            </a:rPr>
            <a:t>El crecimiento del activo ha sido constante durante el periodo 2016-2019, siendo más representativo con una tasa de 32,21% en el año 2019 para la cooperativa Alianza del Valle, caso contrario sucede con el capital institucional donde existen años en los que su crecimiento no aporta al fortalecimiento del patrimonio el cual es proveniente en gran parte de sus utilidades, mientras que, el indicador de crecimiento de inversiones financieras, depósitos de ahorro, aportaciones de socios, crédito externo, número de asociados se observa resultados variables porque existen años en los que cumplen y no con la meta del sistema PERLAS.</a:t>
          </a:r>
          <a:endParaRPr lang="es-ES" sz="1500" kern="1200" dirty="0">
            <a:solidFill>
              <a:schemeClr val="tx2"/>
            </a:solidFill>
            <a:latin typeface="Calibri" panose="020F0502020204030204" pitchFamily="34" charset="0"/>
            <a:cs typeface="Calibri" panose="020F0502020204030204" pitchFamily="34" charset="0"/>
          </a:endParaRPr>
        </a:p>
      </dsp:txBody>
      <dsp:txXfrm>
        <a:off x="0" y="4116271"/>
        <a:ext cx="10971372" cy="1284265"/>
      </dsp:txXfrm>
    </dsp:sp>
    <dsp:sp modelId="{7AFBDAAA-4DF2-445D-AE26-5D898E99C6BD}">
      <dsp:nvSpPr>
        <dsp:cNvPr id="0" name=""/>
        <dsp:cNvSpPr/>
      </dsp:nvSpPr>
      <dsp:spPr>
        <a:xfrm rot="10800000">
          <a:off x="0" y="2483698"/>
          <a:ext cx="10971372" cy="1648651"/>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C" sz="1500" kern="1200" dirty="0">
              <a:solidFill>
                <a:schemeClr val="tx2"/>
              </a:solidFill>
              <a:latin typeface="Calibri" panose="020F0502020204030204" pitchFamily="34" charset="0"/>
              <a:cs typeface="Calibri" panose="020F0502020204030204" pitchFamily="34" charset="0"/>
            </a:rPr>
            <a:t>El rendimiento de inversiones financieras, rentabilidad sobre capital, costo provisiones para créditos incobrables, superan la meta establecida en el sistema PERLAS; mientras que, los indicadores de rendimiento de inversiones líquidas, costos financieros sobre aportaciones de socios, costos financieros sobre depósitos de ahorro, costos financieros de crédito externo, margen bruto, rentabilidad sobre activos, registran resultados variables por lo que no cumplen con la meta que determina el WOCCU en este sistema de monitoreo PERLAS.</a:t>
          </a:r>
          <a:endParaRPr lang="es-ES" sz="1500" kern="1200" dirty="0">
            <a:solidFill>
              <a:schemeClr val="tx2"/>
            </a:solidFill>
            <a:latin typeface="Calibri" panose="020F0502020204030204" pitchFamily="34" charset="0"/>
            <a:cs typeface="Calibri" panose="020F0502020204030204" pitchFamily="34" charset="0"/>
          </a:endParaRPr>
        </a:p>
      </dsp:txBody>
      <dsp:txXfrm rot="10800000">
        <a:off x="0" y="2483698"/>
        <a:ext cx="10971372" cy="1071244"/>
      </dsp:txXfrm>
    </dsp:sp>
    <dsp:sp modelId="{FFA61050-5AF7-4A7B-B95F-C54AF1CFCB4F}">
      <dsp:nvSpPr>
        <dsp:cNvPr id="0" name=""/>
        <dsp:cNvSpPr/>
      </dsp:nvSpPr>
      <dsp:spPr>
        <a:xfrm rot="10800000">
          <a:off x="0" y="1138205"/>
          <a:ext cx="10971372" cy="1361572"/>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C" sz="1500" kern="1200" dirty="0">
              <a:solidFill>
                <a:schemeClr val="tx2"/>
              </a:solidFill>
              <a:latin typeface="Calibri" panose="020F0502020204030204" pitchFamily="34" charset="0"/>
              <a:cs typeface="Calibri" panose="020F0502020204030204" pitchFamily="34" charset="0"/>
            </a:rPr>
            <a:t>El rendimiento de créditos es superior a la norma establecida por el sistema PERLAS siendo la cooperativa Alianza del Valle </a:t>
          </a:r>
          <a:r>
            <a:rPr lang="es-EC" sz="1500" kern="1200" dirty="0" err="1">
              <a:solidFill>
                <a:schemeClr val="tx2"/>
              </a:solidFill>
              <a:latin typeface="Calibri" panose="020F0502020204030204" pitchFamily="34" charset="0"/>
              <a:cs typeface="Calibri" panose="020F0502020204030204" pitchFamily="34" charset="0"/>
            </a:rPr>
            <a:t>Ltda</a:t>
          </a:r>
          <a:r>
            <a:rPr lang="es-EC" sz="1500" kern="1200" dirty="0">
              <a:solidFill>
                <a:schemeClr val="tx2"/>
              </a:solidFill>
              <a:latin typeface="Calibri" panose="020F0502020204030204" pitchFamily="34" charset="0"/>
              <a:cs typeface="Calibri" panose="020F0502020204030204" pitchFamily="34" charset="0"/>
            </a:rPr>
            <a:t> y 29 de octubre </a:t>
          </a:r>
          <a:r>
            <a:rPr lang="es-EC" sz="1500" kern="1200" dirty="0" err="1">
              <a:solidFill>
                <a:schemeClr val="tx2"/>
              </a:solidFill>
              <a:latin typeface="Calibri" panose="020F0502020204030204" pitchFamily="34" charset="0"/>
              <a:cs typeface="Calibri" panose="020F0502020204030204" pitchFamily="34" charset="0"/>
            </a:rPr>
            <a:t>Ltda</a:t>
          </a:r>
          <a:r>
            <a:rPr lang="es-EC" sz="1500" kern="1200" dirty="0">
              <a:solidFill>
                <a:schemeClr val="tx2"/>
              </a:solidFill>
              <a:latin typeface="Calibri" panose="020F0502020204030204" pitchFamily="34" charset="0"/>
              <a:cs typeface="Calibri" panose="020F0502020204030204" pitchFamily="34" charset="0"/>
            </a:rPr>
            <a:t> las entidades que mayores rendimientos registran en el año 2019 con 16,54% y 15,07% respectivamente, no obstante, la cooperativa Policía Nacional </a:t>
          </a:r>
          <a:r>
            <a:rPr lang="es-EC" sz="1500" kern="1200" dirty="0" err="1">
              <a:solidFill>
                <a:schemeClr val="tx2"/>
              </a:solidFill>
              <a:latin typeface="Calibri" panose="020F0502020204030204" pitchFamily="34" charset="0"/>
              <a:cs typeface="Calibri" panose="020F0502020204030204" pitchFamily="34" charset="0"/>
            </a:rPr>
            <a:t>Ltda</a:t>
          </a:r>
          <a:r>
            <a:rPr lang="es-EC" sz="1500" kern="1200" dirty="0">
              <a:solidFill>
                <a:schemeClr val="tx2"/>
              </a:solidFill>
              <a:latin typeface="Calibri" panose="020F0502020204030204" pitchFamily="34" charset="0"/>
              <a:cs typeface="Calibri" panose="020F0502020204030204" pitchFamily="34" charset="0"/>
            </a:rPr>
            <a:t> fue la que mayor crédito otorgó con 632 millones aproximadamente, aunque su tasa de rendimiento fue del 14,67% al 2019.</a:t>
          </a:r>
          <a:endParaRPr lang="es-ES" sz="1500" kern="1200" dirty="0">
            <a:solidFill>
              <a:schemeClr val="tx2"/>
            </a:solidFill>
            <a:latin typeface="Calibri" panose="020F0502020204030204" pitchFamily="34" charset="0"/>
            <a:cs typeface="Calibri" panose="020F0502020204030204" pitchFamily="34" charset="0"/>
          </a:endParaRPr>
        </a:p>
      </dsp:txBody>
      <dsp:txXfrm rot="10800000">
        <a:off x="0" y="1138205"/>
        <a:ext cx="10971372" cy="884709"/>
      </dsp:txXfrm>
    </dsp:sp>
    <dsp:sp modelId="{170B4DA7-F929-41E6-8867-C68F828880A8}">
      <dsp:nvSpPr>
        <dsp:cNvPr id="0" name=""/>
        <dsp:cNvSpPr/>
      </dsp:nvSpPr>
      <dsp:spPr>
        <a:xfrm rot="10800000">
          <a:off x="0" y="63"/>
          <a:ext cx="10971372" cy="1154221"/>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666750">
            <a:lnSpc>
              <a:spcPct val="90000"/>
            </a:lnSpc>
            <a:spcBef>
              <a:spcPct val="0"/>
            </a:spcBef>
            <a:spcAft>
              <a:spcPct val="35000"/>
            </a:spcAft>
          </a:pPr>
          <a:r>
            <a:rPr lang="es-EC" sz="1500" kern="1200" dirty="0">
              <a:solidFill>
                <a:schemeClr val="tx2"/>
              </a:solidFill>
              <a:latin typeface="Calibri" panose="020F0502020204030204" pitchFamily="34" charset="0"/>
              <a:cs typeface="Calibri" panose="020F0502020204030204" pitchFamily="34" charset="0"/>
            </a:rPr>
            <a:t>La eficiencia operativa en cuanto a captación de recursos es apropiada y está encaminada hacia la independencia financiera y mejora continua de los procesos como el manejo adecuado de los programas de mercadeo.</a:t>
          </a:r>
          <a:endParaRPr lang="es-ES" sz="1500" kern="1200" dirty="0">
            <a:solidFill>
              <a:schemeClr val="tx2"/>
            </a:solidFill>
            <a:latin typeface="Calibri" panose="020F0502020204030204" pitchFamily="34" charset="0"/>
            <a:cs typeface="Calibri" panose="020F0502020204030204" pitchFamily="34" charset="0"/>
          </a:endParaRPr>
        </a:p>
      </dsp:txBody>
      <dsp:txXfrm rot="10800000">
        <a:off x="0" y="63"/>
        <a:ext cx="10971372" cy="749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A1FB3-4C3B-4E82-93A7-6BEC3C7ECAC7}">
      <dsp:nvSpPr>
        <dsp:cNvPr id="0" name=""/>
        <dsp:cNvSpPr/>
      </dsp:nvSpPr>
      <dsp:spPr>
        <a:xfrm>
          <a:off x="2224849" y="1341301"/>
          <a:ext cx="479311" cy="91440"/>
        </a:xfrm>
        <a:custGeom>
          <a:avLst/>
          <a:gdLst/>
          <a:ahLst/>
          <a:cxnLst/>
          <a:rect l="0" t="0" r="0" b="0"/>
          <a:pathLst>
            <a:path>
              <a:moveTo>
                <a:pt x="0" y="45720"/>
              </a:moveTo>
              <a:lnTo>
                <a:pt x="4793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488950">
            <a:lnSpc>
              <a:spcPct val="90000"/>
            </a:lnSpc>
            <a:spcBef>
              <a:spcPct val="0"/>
            </a:spcBef>
            <a:spcAft>
              <a:spcPct val="35000"/>
            </a:spcAft>
          </a:pPr>
          <a:endParaRPr lang="es-EC" sz="1100" b="0" kern="1200">
            <a:solidFill>
              <a:srgbClr val="080808"/>
            </a:solidFill>
            <a:latin typeface="Calibri" panose="020F0502020204030204" pitchFamily="34" charset="0"/>
            <a:cs typeface="Calibri" panose="020F0502020204030204" pitchFamily="34" charset="0"/>
          </a:endParaRPr>
        </a:p>
      </dsp:txBody>
      <dsp:txXfrm>
        <a:off x="2451757" y="1384469"/>
        <a:ext cx="25495" cy="5104"/>
      </dsp:txXfrm>
    </dsp:sp>
    <dsp:sp modelId="{17382305-5E5D-4FF8-8B37-C0D3B7F7627E}">
      <dsp:nvSpPr>
        <dsp:cNvPr id="0" name=""/>
        <dsp:cNvSpPr/>
      </dsp:nvSpPr>
      <dsp:spPr>
        <a:xfrm>
          <a:off x="9644" y="702758"/>
          <a:ext cx="2217005" cy="136852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MX" sz="1100" b="0" kern="1200" dirty="0">
              <a:solidFill>
                <a:srgbClr val="080808"/>
              </a:solidFill>
              <a:latin typeface="Calibri" panose="020F0502020204030204" pitchFamily="34" charset="0"/>
              <a:cs typeface="Calibri" panose="020F0502020204030204" pitchFamily="34" charset="0"/>
            </a:rPr>
            <a:t>Reseñar el marco teórico para las cooperativas de ahorro y crédito a través de la revisión de fuentes bibliográficas e informes oficiales que nos de la pauta para el establecimiento de lineamientos para fundamentar nuestra investigación.</a:t>
          </a:r>
          <a:endParaRPr lang="es-EC" sz="1100" b="0" kern="1200" dirty="0">
            <a:solidFill>
              <a:srgbClr val="080808"/>
            </a:solidFill>
            <a:latin typeface="Calibri" panose="020F0502020204030204" pitchFamily="34" charset="0"/>
            <a:cs typeface="Calibri" panose="020F0502020204030204" pitchFamily="34" charset="0"/>
          </a:endParaRPr>
        </a:p>
      </dsp:txBody>
      <dsp:txXfrm>
        <a:off x="9644" y="702758"/>
        <a:ext cx="2217005" cy="1368526"/>
      </dsp:txXfrm>
    </dsp:sp>
    <dsp:sp modelId="{6B34C2AA-2137-4A2B-8C38-7DCEA02E77DA}">
      <dsp:nvSpPr>
        <dsp:cNvPr id="0" name=""/>
        <dsp:cNvSpPr/>
      </dsp:nvSpPr>
      <dsp:spPr>
        <a:xfrm>
          <a:off x="4951766" y="1341301"/>
          <a:ext cx="479311" cy="91440"/>
        </a:xfrm>
        <a:custGeom>
          <a:avLst/>
          <a:gdLst/>
          <a:ahLst/>
          <a:cxnLst/>
          <a:rect l="0" t="0" r="0" b="0"/>
          <a:pathLst>
            <a:path>
              <a:moveTo>
                <a:pt x="0" y="45720"/>
              </a:moveTo>
              <a:lnTo>
                <a:pt x="4793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488950">
            <a:lnSpc>
              <a:spcPct val="90000"/>
            </a:lnSpc>
            <a:spcBef>
              <a:spcPct val="0"/>
            </a:spcBef>
            <a:spcAft>
              <a:spcPct val="35000"/>
            </a:spcAft>
          </a:pPr>
          <a:endParaRPr lang="es-EC" sz="1100" b="0" kern="1200">
            <a:solidFill>
              <a:srgbClr val="080808"/>
            </a:solidFill>
            <a:latin typeface="Calibri" panose="020F0502020204030204" pitchFamily="34" charset="0"/>
            <a:cs typeface="Calibri" panose="020F0502020204030204" pitchFamily="34" charset="0"/>
          </a:endParaRPr>
        </a:p>
      </dsp:txBody>
      <dsp:txXfrm>
        <a:off x="5178673" y="1384469"/>
        <a:ext cx="25495" cy="5104"/>
      </dsp:txXfrm>
    </dsp:sp>
    <dsp:sp modelId="{39395946-571E-4970-9311-C002B8D72878}">
      <dsp:nvSpPr>
        <dsp:cNvPr id="0" name=""/>
        <dsp:cNvSpPr/>
      </dsp:nvSpPr>
      <dsp:spPr>
        <a:xfrm>
          <a:off x="2736560" y="721919"/>
          <a:ext cx="2217005" cy="13302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MX" sz="1100" b="0" kern="1200" dirty="0">
              <a:solidFill>
                <a:srgbClr val="080808"/>
              </a:solidFill>
              <a:latin typeface="Calibri" panose="020F0502020204030204" pitchFamily="34" charset="0"/>
              <a:cs typeface="Calibri" panose="020F0502020204030204" pitchFamily="34" charset="0"/>
            </a:rPr>
            <a:t>Establecer el marco metodológico con el enfoque, instrumentos de investigación adecuados que permitan obtener información suficiente, competente, relevante y pertinente para alcanzar los objetivos planteados.</a:t>
          </a:r>
          <a:endParaRPr lang="es-EC" sz="1100" b="0" kern="1200" dirty="0">
            <a:solidFill>
              <a:srgbClr val="080808"/>
            </a:solidFill>
            <a:latin typeface="Calibri" panose="020F0502020204030204" pitchFamily="34" charset="0"/>
            <a:cs typeface="Calibri" panose="020F0502020204030204" pitchFamily="34" charset="0"/>
          </a:endParaRPr>
        </a:p>
      </dsp:txBody>
      <dsp:txXfrm>
        <a:off x="2736560" y="721919"/>
        <a:ext cx="2217005" cy="1330203"/>
      </dsp:txXfrm>
    </dsp:sp>
    <dsp:sp modelId="{07040DEA-747D-402A-AEBD-D9991C4A97D9}">
      <dsp:nvSpPr>
        <dsp:cNvPr id="0" name=""/>
        <dsp:cNvSpPr/>
      </dsp:nvSpPr>
      <dsp:spPr>
        <a:xfrm>
          <a:off x="1118147" y="2213498"/>
          <a:ext cx="5453832" cy="479311"/>
        </a:xfrm>
        <a:custGeom>
          <a:avLst/>
          <a:gdLst/>
          <a:ahLst/>
          <a:cxnLst/>
          <a:rect l="0" t="0" r="0" b="0"/>
          <a:pathLst>
            <a:path>
              <a:moveTo>
                <a:pt x="5453832" y="0"/>
              </a:moveTo>
              <a:lnTo>
                <a:pt x="5453832" y="256755"/>
              </a:lnTo>
              <a:lnTo>
                <a:pt x="0" y="256755"/>
              </a:lnTo>
              <a:lnTo>
                <a:pt x="0" y="47931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488950">
            <a:lnSpc>
              <a:spcPct val="90000"/>
            </a:lnSpc>
            <a:spcBef>
              <a:spcPct val="0"/>
            </a:spcBef>
            <a:spcAft>
              <a:spcPct val="35000"/>
            </a:spcAft>
          </a:pPr>
          <a:endParaRPr lang="es-EC" sz="1100" b="0" kern="1200">
            <a:solidFill>
              <a:srgbClr val="080808"/>
            </a:solidFill>
            <a:latin typeface="Calibri" panose="020F0502020204030204" pitchFamily="34" charset="0"/>
            <a:cs typeface="Calibri" panose="020F0502020204030204" pitchFamily="34" charset="0"/>
          </a:endParaRPr>
        </a:p>
      </dsp:txBody>
      <dsp:txXfrm>
        <a:off x="3708123" y="2450602"/>
        <a:ext cx="273880" cy="5104"/>
      </dsp:txXfrm>
    </dsp:sp>
    <dsp:sp modelId="{1B9AF1AD-CF74-49BD-97DC-CB2C9F60889F}">
      <dsp:nvSpPr>
        <dsp:cNvPr id="0" name=""/>
        <dsp:cNvSpPr/>
      </dsp:nvSpPr>
      <dsp:spPr>
        <a:xfrm>
          <a:off x="5463477" y="558743"/>
          <a:ext cx="2217005" cy="165655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b="0" kern="1200" dirty="0" smtClean="0">
              <a:solidFill>
                <a:srgbClr val="080808"/>
              </a:solidFill>
              <a:latin typeface="Calibri" panose="020F0502020204030204" pitchFamily="34" charset="0"/>
              <a:cs typeface="Calibri" panose="020F0502020204030204" pitchFamily="34" charset="0"/>
            </a:rPr>
            <a:t>Aplicar los indicadores establecidos para cada componente del sistema de monitoreo PERLAS, en las cooperativas de ahorro y crédito del segmento 1 cantón Quito, comprobando el cumplimiento de la misión cooperativa, tomando en cuenta la adecuada administración de sus recursos financieros.</a:t>
          </a:r>
          <a:endParaRPr lang="es-EC" sz="1100" b="0" kern="1200" dirty="0">
            <a:solidFill>
              <a:srgbClr val="080808"/>
            </a:solidFill>
            <a:latin typeface="Calibri" panose="020F0502020204030204" pitchFamily="34" charset="0"/>
            <a:cs typeface="Calibri" panose="020F0502020204030204" pitchFamily="34" charset="0"/>
          </a:endParaRPr>
        </a:p>
      </dsp:txBody>
      <dsp:txXfrm>
        <a:off x="5463477" y="558743"/>
        <a:ext cx="2217005" cy="1656555"/>
      </dsp:txXfrm>
    </dsp:sp>
    <dsp:sp modelId="{7548D5B0-D1DA-49D9-BB42-8F57A1E97D0A}">
      <dsp:nvSpPr>
        <dsp:cNvPr id="0" name=""/>
        <dsp:cNvSpPr/>
      </dsp:nvSpPr>
      <dsp:spPr>
        <a:xfrm>
          <a:off x="2224849" y="3344591"/>
          <a:ext cx="479311" cy="91440"/>
        </a:xfrm>
        <a:custGeom>
          <a:avLst/>
          <a:gdLst/>
          <a:ahLst/>
          <a:cxnLst/>
          <a:rect l="0" t="0" r="0" b="0"/>
          <a:pathLst>
            <a:path>
              <a:moveTo>
                <a:pt x="0" y="45720"/>
              </a:moveTo>
              <a:lnTo>
                <a:pt x="4793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l" defTabSz="488950">
            <a:lnSpc>
              <a:spcPct val="90000"/>
            </a:lnSpc>
            <a:spcBef>
              <a:spcPct val="0"/>
            </a:spcBef>
            <a:spcAft>
              <a:spcPct val="35000"/>
            </a:spcAft>
          </a:pPr>
          <a:endParaRPr lang="es-EC" sz="1100" b="0" kern="1200">
            <a:solidFill>
              <a:srgbClr val="080808"/>
            </a:solidFill>
            <a:latin typeface="Calibri" panose="020F0502020204030204" pitchFamily="34" charset="0"/>
            <a:cs typeface="Calibri" panose="020F0502020204030204" pitchFamily="34" charset="0"/>
          </a:endParaRPr>
        </a:p>
      </dsp:txBody>
      <dsp:txXfrm>
        <a:off x="2451757" y="3387759"/>
        <a:ext cx="25495" cy="5104"/>
      </dsp:txXfrm>
    </dsp:sp>
    <dsp:sp modelId="{9DF9F900-A5B4-4E73-8CB6-7C4D9BDA99B8}">
      <dsp:nvSpPr>
        <dsp:cNvPr id="0" name=""/>
        <dsp:cNvSpPr/>
      </dsp:nvSpPr>
      <dsp:spPr>
        <a:xfrm>
          <a:off x="9644" y="2725210"/>
          <a:ext cx="2217005" cy="13302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MX" sz="1100" b="0" kern="1200" dirty="0">
              <a:solidFill>
                <a:srgbClr val="080808"/>
              </a:solidFill>
              <a:latin typeface="Calibri" panose="020F0502020204030204" pitchFamily="34" charset="0"/>
              <a:cs typeface="Calibri" panose="020F0502020204030204" pitchFamily="34" charset="0"/>
            </a:rPr>
            <a:t>Analizar la estructura Financiera de las cooperativas de ahorro y crédito del segmento 1 c</a:t>
          </a:r>
          <a:r>
            <a:rPr lang="es-EC" sz="1100" b="0" kern="1200" dirty="0">
              <a:solidFill>
                <a:srgbClr val="080808"/>
              </a:solidFill>
              <a:latin typeface="Calibri" panose="020F0502020204030204" pitchFamily="34" charset="0"/>
              <a:cs typeface="Calibri" panose="020F0502020204030204" pitchFamily="34" charset="0"/>
            </a:rPr>
            <a:t>antón Quito.</a:t>
          </a:r>
        </a:p>
      </dsp:txBody>
      <dsp:txXfrm>
        <a:off x="9644" y="2725210"/>
        <a:ext cx="2217005" cy="1330203"/>
      </dsp:txXfrm>
    </dsp:sp>
    <dsp:sp modelId="{00878DC5-424D-4470-9AA4-1FF05899DD98}">
      <dsp:nvSpPr>
        <dsp:cNvPr id="0" name=""/>
        <dsp:cNvSpPr/>
      </dsp:nvSpPr>
      <dsp:spPr>
        <a:xfrm>
          <a:off x="2736560" y="2725210"/>
          <a:ext cx="2217005" cy="133020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s-ES" sz="1100" b="0" kern="1200" dirty="0" smtClean="0">
              <a:solidFill>
                <a:srgbClr val="080808"/>
              </a:solidFill>
              <a:latin typeface="Calibri" panose="020F0502020204030204" pitchFamily="34" charset="0"/>
              <a:cs typeface="Calibri" panose="020F0502020204030204" pitchFamily="34" charset="0"/>
            </a:rPr>
            <a:t>Desarrollar una propuesta basada en la interpretación de los resultados financieros obtenidos a partir del análisis de las fuentes de financiamiento.</a:t>
          </a:r>
          <a:endParaRPr lang="es-EC" sz="1100" b="0" kern="1200" dirty="0">
            <a:solidFill>
              <a:srgbClr val="080808"/>
            </a:solidFill>
            <a:latin typeface="Calibri" panose="020F0502020204030204" pitchFamily="34" charset="0"/>
            <a:cs typeface="Calibri" panose="020F0502020204030204" pitchFamily="34" charset="0"/>
          </a:endParaRPr>
        </a:p>
      </dsp:txBody>
      <dsp:txXfrm>
        <a:off x="2736560" y="2725210"/>
        <a:ext cx="2217005" cy="133020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A36A6-E205-49BD-BE9E-672FB3C60FBE}">
      <dsp:nvSpPr>
        <dsp:cNvPr id="0" name=""/>
        <dsp:cNvSpPr/>
      </dsp:nvSpPr>
      <dsp:spPr>
        <a:xfrm>
          <a:off x="0" y="3520741"/>
          <a:ext cx="10685872" cy="164114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buFont typeface="+mj-lt"/>
            <a:buNone/>
          </a:pPr>
          <a:r>
            <a:rPr lang="es-MX" sz="1600" kern="1200" dirty="0">
              <a:solidFill>
                <a:schemeClr val="tx2"/>
              </a:solidFill>
              <a:latin typeface="Calibri" panose="020F0502020204030204" pitchFamily="34" charset="0"/>
              <a:cs typeface="Calibri" panose="020F0502020204030204" pitchFamily="34" charset="0"/>
            </a:rPr>
            <a:t>Las fuentes de financiamiento del activo son principalmente las generadas por las cooperativas de ahorro y crédito mediante depósitos de ahorro y aportes de socios brindando solidez a la estructura financiera, sin embargo, el capital institucional neto en el que se ve inmerso las reservas, resultados del ejercicio, superávit por valuaciones no es suficiente en caso riesgos potenciales y para el financiamiento de activos improductivos. En cambio, no mantienen altos niveles de endeudamiento externo manteniéndose alrededor del 7%, prefiriendo ser más competitivos al establecer tasas activas más accesibles, sin descuidar el costo implícito en los depósitos a plazo fijo.</a:t>
          </a:r>
          <a:endParaRPr lang="es-ES" sz="1600" kern="1200" dirty="0">
            <a:solidFill>
              <a:schemeClr val="tx2"/>
            </a:solidFill>
            <a:latin typeface="Calibri" panose="020F0502020204030204" pitchFamily="34" charset="0"/>
            <a:cs typeface="Calibri" panose="020F0502020204030204" pitchFamily="34" charset="0"/>
          </a:endParaRPr>
        </a:p>
      </dsp:txBody>
      <dsp:txXfrm>
        <a:off x="0" y="3520741"/>
        <a:ext cx="10685872" cy="1641141"/>
      </dsp:txXfrm>
    </dsp:sp>
    <dsp:sp modelId="{F5AD5A32-2D96-4E23-BE15-5D247550E0B0}">
      <dsp:nvSpPr>
        <dsp:cNvPr id="0" name=""/>
        <dsp:cNvSpPr/>
      </dsp:nvSpPr>
      <dsp:spPr>
        <a:xfrm rot="10800000">
          <a:off x="0" y="1860764"/>
          <a:ext cx="10685872" cy="1684593"/>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buFont typeface="+mj-lt"/>
            <a:buNone/>
          </a:pPr>
          <a:r>
            <a:rPr lang="es-EC" sz="1600" kern="1200" dirty="0">
              <a:solidFill>
                <a:schemeClr val="tx2"/>
              </a:solidFill>
              <a:latin typeface="Calibri" panose="020F0502020204030204" pitchFamily="34" charset="0"/>
              <a:cs typeface="Calibri" panose="020F0502020204030204" pitchFamily="34" charset="0"/>
            </a:rPr>
            <a:t>Las cooperativas de ahorro y crédito consideran que dentro de los componentes del sistema de monitoreo PERLAS, el componente de liquidez es el más importante con el 93,33%; mientras que el componente menos importante es señales de crecimiento con el 80%; y el 66,7% miden su crecimiento dentro del ámbito financiero utilizando indicadores financieros, mientras que el 16,67% lo hace tomando en cuenta cifras económicas y objetivos</a:t>
          </a:r>
          <a:endParaRPr lang="es-ES" sz="1600" kern="1200" dirty="0">
            <a:solidFill>
              <a:schemeClr val="tx2"/>
            </a:solidFill>
            <a:latin typeface="Calibri" panose="020F0502020204030204" pitchFamily="34" charset="0"/>
            <a:cs typeface="Calibri" panose="020F0502020204030204" pitchFamily="34" charset="0"/>
          </a:endParaRPr>
        </a:p>
      </dsp:txBody>
      <dsp:txXfrm rot="10800000">
        <a:off x="0" y="1860764"/>
        <a:ext cx="10685872" cy="1094598"/>
      </dsp:txXfrm>
    </dsp:sp>
    <dsp:sp modelId="{89A538F9-0557-4DB2-9852-B83983E33321}">
      <dsp:nvSpPr>
        <dsp:cNvPr id="0" name=""/>
        <dsp:cNvSpPr/>
      </dsp:nvSpPr>
      <dsp:spPr>
        <a:xfrm rot="10800000">
          <a:off x="0" y="1032"/>
          <a:ext cx="10685872" cy="1884348"/>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C" sz="1600" kern="1200" dirty="0">
              <a:solidFill>
                <a:schemeClr val="tx2"/>
              </a:solidFill>
              <a:latin typeface="Calibri" panose="020F0502020204030204" pitchFamily="34" charset="0"/>
              <a:cs typeface="Calibri" panose="020F0502020204030204" pitchFamily="34" charset="0"/>
            </a:rPr>
            <a:t>La propuesta pone en evidencia un modelo eficiente de evaluación financiera que permite determinar eventos de riesgo ante las debilidades encontradas producto de la gestión financiera y gerencial que con el desarrollo de estrategias adecuadas se obtendrá una mejor administración de los riesgos de liquidez, riesgo crediticio y riesgo operativo por parte de los directivos de las entidades financieras.</a:t>
          </a:r>
          <a:endParaRPr lang="es-ES" sz="1600" kern="1200" dirty="0">
            <a:solidFill>
              <a:schemeClr val="tx2"/>
            </a:solidFill>
            <a:latin typeface="Calibri" panose="020F0502020204030204" pitchFamily="34" charset="0"/>
            <a:cs typeface="Calibri" panose="020F0502020204030204" pitchFamily="34" charset="0"/>
          </a:endParaRPr>
        </a:p>
      </dsp:txBody>
      <dsp:txXfrm rot="10800000">
        <a:off x="0" y="1032"/>
        <a:ext cx="10685872" cy="122439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1AA5D-642E-482A-A5EF-614F41DC34B2}">
      <dsp:nvSpPr>
        <dsp:cNvPr id="0" name=""/>
        <dsp:cNvSpPr/>
      </dsp:nvSpPr>
      <dsp:spPr>
        <a:xfrm>
          <a:off x="0" y="4362892"/>
          <a:ext cx="10971372" cy="871635"/>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a:solidFill>
                <a:schemeClr val="tx2"/>
              </a:solidFill>
              <a:latin typeface="Calibri" panose="020F0502020204030204" pitchFamily="34" charset="0"/>
              <a:cs typeface="Calibri" panose="020F0502020204030204" pitchFamily="34" charset="0"/>
            </a:rPr>
            <a:t>Se sugiere replantearse constantemente las actividades de planificación, ejecución y control de las estrategias para identificar eventos de riesgo, cuyos cambios deberán prever la situación futura dentro de un escenario político, económico, social y tecnológico, pues con ello se permitirían ejecutar acciones oportunas ante crisis eventuales que podrían ocasionar desajustes financieros en las cooperativas de ahorro y crédito.</a:t>
          </a:r>
          <a:endParaRPr lang="es-ES" sz="1400" b="0" kern="1200" dirty="0">
            <a:solidFill>
              <a:schemeClr val="tx2"/>
            </a:solidFill>
            <a:latin typeface="Calibri" panose="020F0502020204030204" pitchFamily="34" charset="0"/>
            <a:cs typeface="Calibri" panose="020F0502020204030204" pitchFamily="34" charset="0"/>
          </a:endParaRPr>
        </a:p>
      </dsp:txBody>
      <dsp:txXfrm>
        <a:off x="0" y="4362892"/>
        <a:ext cx="10971372" cy="871635"/>
      </dsp:txXfrm>
    </dsp:sp>
    <dsp:sp modelId="{1349BF90-3D6A-4CB0-9E6D-B61FFDC4A757}">
      <dsp:nvSpPr>
        <dsp:cNvPr id="0" name=""/>
        <dsp:cNvSpPr/>
      </dsp:nvSpPr>
      <dsp:spPr>
        <a:xfrm rot="10800000">
          <a:off x="0" y="3481254"/>
          <a:ext cx="10971372" cy="894713"/>
        </a:xfrm>
        <a:prstGeom prst="upArrowCallou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buFont typeface="+mj-lt"/>
            <a:buNone/>
          </a:pPr>
          <a:r>
            <a:rPr lang="es-EC" sz="1400" kern="1200" dirty="0">
              <a:solidFill>
                <a:schemeClr val="tx2"/>
              </a:solidFill>
              <a:latin typeface="Calibri" panose="020F0502020204030204" pitchFamily="34" charset="0"/>
              <a:cs typeface="Calibri" panose="020F0502020204030204" pitchFamily="34" charset="0"/>
            </a:rPr>
            <a:t>Se implementen nuevas estrategias que permitan el fortalecimiento de su estructura patrimonial conjuntamente con las demás áreas operativas de las entidades financieras.</a:t>
          </a:r>
          <a:endParaRPr lang="es-ES" sz="1400" b="0" kern="1200" dirty="0">
            <a:solidFill>
              <a:schemeClr val="tx2"/>
            </a:solidFill>
            <a:latin typeface="Calibri" panose="020F0502020204030204" pitchFamily="34" charset="0"/>
            <a:cs typeface="Calibri" panose="020F0502020204030204" pitchFamily="34" charset="0"/>
          </a:endParaRPr>
        </a:p>
      </dsp:txBody>
      <dsp:txXfrm rot="10800000">
        <a:off x="0" y="3481254"/>
        <a:ext cx="10971372" cy="581358"/>
      </dsp:txXfrm>
    </dsp:sp>
    <dsp:sp modelId="{4D318C20-3803-495A-B1C8-0B284B646CAC}">
      <dsp:nvSpPr>
        <dsp:cNvPr id="0" name=""/>
        <dsp:cNvSpPr/>
      </dsp:nvSpPr>
      <dsp:spPr>
        <a:xfrm rot="10800000">
          <a:off x="0" y="2042633"/>
          <a:ext cx="10971372" cy="1451695"/>
        </a:xfrm>
        <a:prstGeom prst="upArrowCallou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a:solidFill>
                <a:schemeClr val="tx2"/>
              </a:solidFill>
              <a:latin typeface="Calibri" panose="020F0502020204030204" pitchFamily="34" charset="0"/>
              <a:cs typeface="Calibri" panose="020F0502020204030204" pitchFamily="34" charset="0"/>
            </a:rPr>
            <a:t>Las cooperativas de ahorro y crédito realicen alianzas estratégicas con entidades que apoyen al sector microempresarial como la CAPEIPI (Cámara de la Pequeña y Mediana Industria de Pichincha), </a:t>
          </a:r>
          <a:r>
            <a:rPr lang="es-EC" sz="1400" kern="1200" dirty="0" err="1">
              <a:solidFill>
                <a:schemeClr val="tx2"/>
              </a:solidFill>
              <a:latin typeface="Calibri" panose="020F0502020204030204" pitchFamily="34" charset="0"/>
              <a:cs typeface="Calibri" panose="020F0502020204030204" pitchFamily="34" charset="0"/>
            </a:rPr>
            <a:t>ConQuito</a:t>
          </a:r>
          <a:r>
            <a:rPr lang="es-EC" sz="1400" kern="1200" dirty="0">
              <a:solidFill>
                <a:schemeClr val="tx2"/>
              </a:solidFill>
              <a:latin typeface="Calibri" panose="020F0502020204030204" pitchFamily="34" charset="0"/>
              <a:cs typeface="Calibri" panose="020F0502020204030204" pitchFamily="34" charset="0"/>
            </a:rPr>
            <a:t>, y AEI (Alianza para el Emprendimiento y la Innovación del Ecuador), para que, en coordinación con estas entidades, se permita fortalecer, el desarrollo de nuevos proyectos de emprendimiento mediante el otorgamiento de nuevos créditos fortaleciendo el ahorro y la inversión.</a:t>
          </a:r>
          <a:endParaRPr lang="es-ES" sz="1400" b="0" kern="1200" dirty="0">
            <a:solidFill>
              <a:schemeClr val="tx2"/>
            </a:solidFill>
            <a:latin typeface="Calibri" panose="020F0502020204030204" pitchFamily="34" charset="0"/>
            <a:cs typeface="Calibri" panose="020F0502020204030204" pitchFamily="34" charset="0"/>
          </a:endParaRPr>
        </a:p>
      </dsp:txBody>
      <dsp:txXfrm rot="10800000">
        <a:off x="0" y="2042633"/>
        <a:ext cx="10971372" cy="943268"/>
      </dsp:txXfrm>
    </dsp:sp>
    <dsp:sp modelId="{95FE250E-9498-441D-80D7-A8D401C9F03F}">
      <dsp:nvSpPr>
        <dsp:cNvPr id="0" name=""/>
        <dsp:cNvSpPr/>
      </dsp:nvSpPr>
      <dsp:spPr>
        <a:xfrm rot="10800000">
          <a:off x="0" y="979681"/>
          <a:ext cx="10971372" cy="1076025"/>
        </a:xfrm>
        <a:prstGeom prst="upArrowCallou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buFont typeface="+mj-lt"/>
            <a:buNone/>
          </a:pPr>
          <a:r>
            <a:rPr lang="es-EC" sz="1400" kern="1200" dirty="0">
              <a:solidFill>
                <a:schemeClr val="tx2"/>
              </a:solidFill>
              <a:latin typeface="Calibri" panose="020F0502020204030204" pitchFamily="34" charset="0"/>
              <a:cs typeface="Calibri" panose="020F0502020204030204" pitchFamily="34" charset="0"/>
            </a:rPr>
            <a:t>Enfatizar la aplicación de la normativa y seguimiento al cumplimiento de dichas disposiciones acompañado de capacitaciones al personal y su evaluación periódica, además de la difusión de la misma</a:t>
          </a:r>
          <a:endParaRPr lang="es-ES" sz="1400" b="0" kern="1200" dirty="0">
            <a:solidFill>
              <a:schemeClr val="tx2"/>
            </a:solidFill>
            <a:latin typeface="Calibri" panose="020F0502020204030204" pitchFamily="34" charset="0"/>
            <a:cs typeface="Calibri" panose="020F0502020204030204" pitchFamily="34" charset="0"/>
          </a:endParaRPr>
        </a:p>
      </dsp:txBody>
      <dsp:txXfrm rot="10800000">
        <a:off x="0" y="979681"/>
        <a:ext cx="10971372" cy="699169"/>
      </dsp:txXfrm>
    </dsp:sp>
    <dsp:sp modelId="{7AFBDAAA-4DF2-445D-AE26-5D898E99C6BD}">
      <dsp:nvSpPr>
        <dsp:cNvPr id="0" name=""/>
        <dsp:cNvSpPr/>
      </dsp:nvSpPr>
      <dsp:spPr>
        <a:xfrm rot="10800000">
          <a:off x="0" y="395"/>
          <a:ext cx="10971372" cy="992360"/>
        </a:xfrm>
        <a:prstGeom prst="upArrowCallou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buFont typeface="+mj-lt"/>
            <a:buNone/>
          </a:pPr>
          <a:r>
            <a:rPr lang="es-EC" sz="1400" kern="1200" dirty="0">
              <a:solidFill>
                <a:schemeClr val="tx2"/>
              </a:solidFill>
              <a:latin typeface="Calibri" panose="020F0502020204030204" pitchFamily="34" charset="0"/>
              <a:cs typeface="Calibri" panose="020F0502020204030204" pitchFamily="34" charset="0"/>
            </a:rPr>
            <a:t>Utilizar el sistema de monitoreo PERLAS para establecer la vinculación entre el crecimiento de la cooperativa de ahorro y crédito con su activo productivo, depósitos de ahorro, aportes de socios, crédito externo y capital institucional.</a:t>
          </a:r>
          <a:endParaRPr lang="es-ES" sz="1400" b="0" kern="1200" dirty="0">
            <a:solidFill>
              <a:schemeClr val="tx2"/>
            </a:solidFill>
            <a:latin typeface="Calibri" panose="020F0502020204030204" pitchFamily="34" charset="0"/>
            <a:cs typeface="Calibri" panose="020F0502020204030204" pitchFamily="34" charset="0"/>
          </a:endParaRPr>
        </a:p>
      </dsp:txBody>
      <dsp:txXfrm rot="10800000">
        <a:off x="0" y="395"/>
        <a:ext cx="10971372" cy="6448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01AC4-998D-41B5-A572-40E23A127D9D}">
      <dsp:nvSpPr>
        <dsp:cNvPr id="0" name=""/>
        <dsp:cNvSpPr/>
      </dsp:nvSpPr>
      <dsp:spPr>
        <a:xfrm>
          <a:off x="0" y="4494982"/>
          <a:ext cx="10971372" cy="737439"/>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solidFill>
                <a:schemeClr val="tx2"/>
              </a:solidFill>
              <a:latin typeface="Calibri" panose="020F0502020204030204" pitchFamily="34" charset="0"/>
              <a:cs typeface="Calibri" panose="020F0502020204030204" pitchFamily="34" charset="0"/>
            </a:rPr>
            <a:t>Aprovechar las alternativas de financiación externa que les permita desarrollarse financieramente y expandir su campo de acción, más aún en los casos en que la captación de recursos sea débil y no puedan cumplir con la colocación de créditos existiendo una iliquidez, cubriendo las necesidades de las entidades financieras bajo condiciones favorables.</a:t>
          </a:r>
          <a:endParaRPr lang="es-ES" sz="1400" b="0" kern="1200" dirty="0">
            <a:solidFill>
              <a:schemeClr val="tx2"/>
            </a:solidFill>
            <a:latin typeface="Calibri" panose="020F0502020204030204" pitchFamily="34" charset="0"/>
            <a:cs typeface="Calibri" panose="020F0502020204030204" pitchFamily="34" charset="0"/>
          </a:endParaRPr>
        </a:p>
      </dsp:txBody>
      <dsp:txXfrm>
        <a:off x="0" y="4494982"/>
        <a:ext cx="10971372" cy="737439"/>
      </dsp:txXfrm>
    </dsp:sp>
    <dsp:sp modelId="{3134E0E1-D1E6-497B-B067-E0564E8D7A5E}">
      <dsp:nvSpPr>
        <dsp:cNvPr id="0" name=""/>
        <dsp:cNvSpPr/>
      </dsp:nvSpPr>
      <dsp:spPr>
        <a:xfrm rot="10800000">
          <a:off x="0" y="3371862"/>
          <a:ext cx="10971372" cy="1134181"/>
        </a:xfrm>
        <a:prstGeom prst="upArrowCallou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solidFill>
                <a:schemeClr val="tx2"/>
              </a:solidFill>
              <a:latin typeface="Calibri" panose="020F0502020204030204" pitchFamily="34" charset="0"/>
              <a:cs typeface="Calibri" panose="020F0502020204030204" pitchFamily="34" charset="0"/>
            </a:rPr>
            <a:t>El porcentaje de activos improductivos se mantenga dentro de los límites establecidos optimizando los procesos de intermediación financiera, evitando gastos innecesarios. </a:t>
          </a:r>
          <a:endParaRPr lang="es-ES" sz="1400" b="0" kern="1200" dirty="0">
            <a:solidFill>
              <a:schemeClr val="tx2"/>
            </a:solidFill>
            <a:latin typeface="Calibri" panose="020F0502020204030204" pitchFamily="34" charset="0"/>
            <a:cs typeface="Calibri" panose="020F0502020204030204" pitchFamily="34" charset="0"/>
          </a:endParaRPr>
        </a:p>
      </dsp:txBody>
      <dsp:txXfrm rot="10800000">
        <a:off x="0" y="3371862"/>
        <a:ext cx="10971372" cy="736957"/>
      </dsp:txXfrm>
    </dsp:sp>
    <dsp:sp modelId="{22DD94E6-187C-42C5-8887-A8CF60537AA7}">
      <dsp:nvSpPr>
        <dsp:cNvPr id="0" name=""/>
        <dsp:cNvSpPr/>
      </dsp:nvSpPr>
      <dsp:spPr>
        <a:xfrm rot="10800000">
          <a:off x="0" y="2248742"/>
          <a:ext cx="10971372" cy="1134181"/>
        </a:xfrm>
        <a:prstGeom prst="upArrowCallou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a:solidFill>
                <a:schemeClr val="tx2"/>
              </a:solidFill>
              <a:latin typeface="Calibri" panose="020F0502020204030204" pitchFamily="34" charset="0"/>
              <a:cs typeface="Calibri" panose="020F0502020204030204" pitchFamily="34" charset="0"/>
            </a:rPr>
            <a:t>Se fortalezcan las fuentes de financiamiento actuales para lograr un equilibrio en la estructura de activos, pasivos y patrimonio que posibilite diseñar nuevas alternativas de financiación del activo total que no representen altos costos, ni riesgos para las instituciones financieras. </a:t>
          </a:r>
          <a:endParaRPr lang="es-ES" sz="1400" b="0" kern="1200" dirty="0">
            <a:solidFill>
              <a:schemeClr val="tx2"/>
            </a:solidFill>
            <a:latin typeface="Calibri" panose="020F0502020204030204" pitchFamily="34" charset="0"/>
            <a:cs typeface="Calibri" panose="020F0502020204030204" pitchFamily="34" charset="0"/>
          </a:endParaRPr>
        </a:p>
      </dsp:txBody>
      <dsp:txXfrm rot="10800000">
        <a:off x="0" y="2248742"/>
        <a:ext cx="10971372" cy="736957"/>
      </dsp:txXfrm>
    </dsp:sp>
    <dsp:sp modelId="{16C4CE47-53DB-4942-9D5E-6BDBC5950642}">
      <dsp:nvSpPr>
        <dsp:cNvPr id="0" name=""/>
        <dsp:cNvSpPr/>
      </dsp:nvSpPr>
      <dsp:spPr>
        <a:xfrm rot="10800000">
          <a:off x="0" y="1125622"/>
          <a:ext cx="10971372" cy="1134181"/>
        </a:xfrm>
        <a:prstGeom prst="upArrowCallou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a:solidFill>
                <a:schemeClr val="tx2"/>
              </a:solidFill>
              <a:latin typeface="Calibri" panose="020F0502020204030204" pitchFamily="34" charset="0"/>
              <a:cs typeface="Calibri" panose="020F0502020204030204" pitchFamily="34" charset="0"/>
            </a:rPr>
            <a:t>Se realice un análisis minucioso a las políticas de recuperación de activos castigados en las entidades financieras y se actualicen a nuevos procedimientos para obtener una recuperación más eficiente que no genere pérdidas. </a:t>
          </a:r>
          <a:endParaRPr lang="es-ES" sz="1400" b="0" kern="1200" dirty="0">
            <a:solidFill>
              <a:schemeClr val="tx2"/>
            </a:solidFill>
            <a:latin typeface="Calibri" panose="020F0502020204030204" pitchFamily="34" charset="0"/>
            <a:cs typeface="Calibri" panose="020F0502020204030204" pitchFamily="34" charset="0"/>
          </a:endParaRPr>
        </a:p>
      </dsp:txBody>
      <dsp:txXfrm rot="10800000">
        <a:off x="0" y="1125622"/>
        <a:ext cx="10971372" cy="736957"/>
      </dsp:txXfrm>
    </dsp:sp>
    <dsp:sp modelId="{7AFBDAAA-4DF2-445D-AE26-5D898E99C6BD}">
      <dsp:nvSpPr>
        <dsp:cNvPr id="0" name=""/>
        <dsp:cNvSpPr/>
      </dsp:nvSpPr>
      <dsp:spPr>
        <a:xfrm rot="10800000">
          <a:off x="0" y="2502"/>
          <a:ext cx="10971372" cy="1134181"/>
        </a:xfrm>
        <a:prstGeom prst="upArrowCallou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buFont typeface="+mj-lt"/>
            <a:buNone/>
          </a:pPr>
          <a:r>
            <a:rPr lang="es-EC" sz="1400" kern="1200" dirty="0">
              <a:solidFill>
                <a:schemeClr val="tx2"/>
              </a:solidFill>
              <a:latin typeface="Calibri" panose="020F0502020204030204" pitchFamily="34" charset="0"/>
              <a:cs typeface="Calibri" panose="020F0502020204030204" pitchFamily="34" charset="0"/>
            </a:rPr>
            <a:t>La Superintendencia de Economía Popular y Solidaria genere instrumentos suficientes para evaluar el desarrollo institucional en las cooperativas de ahorro y crédito. </a:t>
          </a:r>
          <a:endParaRPr lang="es-ES" sz="1400" b="0" kern="1200" dirty="0">
            <a:solidFill>
              <a:schemeClr val="tx2"/>
            </a:solidFill>
            <a:latin typeface="Calibri" panose="020F0502020204030204" pitchFamily="34" charset="0"/>
            <a:cs typeface="Calibri" panose="020F0502020204030204" pitchFamily="34" charset="0"/>
          </a:endParaRPr>
        </a:p>
      </dsp:txBody>
      <dsp:txXfrm rot="10800000">
        <a:off x="0" y="2502"/>
        <a:ext cx="10971372" cy="73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FB706-6364-44B1-9809-871B9F9E216D}">
      <dsp:nvSpPr>
        <dsp:cNvPr id="0" name=""/>
        <dsp:cNvSpPr/>
      </dsp:nvSpPr>
      <dsp:spPr>
        <a:xfrm rot="16200000">
          <a:off x="237" y="443291"/>
          <a:ext cx="2725044" cy="2725044"/>
        </a:xfrm>
        <a:prstGeom prst="upArrow">
          <a:avLst>
            <a:gd name="adj1" fmla="val 50000"/>
            <a:gd name="adj2" fmla="val 35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a:solidFill>
                <a:srgbClr val="080808"/>
              </a:solidFill>
            </a:rPr>
            <a:t>Teoría de la jerarquización financieras (Pecking Order)</a:t>
          </a:r>
          <a:endParaRPr lang="es-EC" sz="2000" b="1" kern="1200" dirty="0">
            <a:solidFill>
              <a:srgbClr val="080808"/>
            </a:solidFill>
          </a:endParaRPr>
        </a:p>
      </dsp:txBody>
      <dsp:txXfrm rot="5400000">
        <a:off x="477121" y="1124551"/>
        <a:ext cx="2248161" cy="1362522"/>
      </dsp:txXfrm>
    </dsp:sp>
    <dsp:sp modelId="{2A6A2CA9-8C69-4660-8E06-3A2A2DAC3923}">
      <dsp:nvSpPr>
        <dsp:cNvPr id="0" name=""/>
        <dsp:cNvSpPr/>
      </dsp:nvSpPr>
      <dsp:spPr>
        <a:xfrm rot="5400000">
          <a:off x="2998708" y="443291"/>
          <a:ext cx="2725044" cy="2725044"/>
        </a:xfrm>
        <a:prstGeom prst="upArrow">
          <a:avLst>
            <a:gd name="adj1" fmla="val 50000"/>
            <a:gd name="adj2" fmla="val 35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a:solidFill>
                <a:srgbClr val="080808"/>
              </a:solidFill>
            </a:rPr>
            <a:t>Teoría de apalancamiento objetivo o     Trade off </a:t>
          </a:r>
          <a:endParaRPr lang="es-EC" sz="2000" b="1" kern="1200" dirty="0">
            <a:solidFill>
              <a:srgbClr val="080808"/>
            </a:solidFill>
          </a:endParaRPr>
        </a:p>
      </dsp:txBody>
      <dsp:txXfrm rot="-5400000">
        <a:off x="2998709" y="1124552"/>
        <a:ext cx="2248161" cy="13625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D6B0A-BA5F-4D8C-9C89-07BA28E36DB7}">
      <dsp:nvSpPr>
        <dsp:cNvPr id="0" name=""/>
        <dsp:cNvSpPr/>
      </dsp:nvSpPr>
      <dsp:spPr>
        <a:xfrm>
          <a:off x="5294680" y="1195012"/>
          <a:ext cx="2702395" cy="546935"/>
        </a:xfrm>
        <a:custGeom>
          <a:avLst/>
          <a:gdLst/>
          <a:ahLst/>
          <a:cxnLst/>
          <a:rect l="0" t="0" r="0" b="0"/>
          <a:pathLst>
            <a:path>
              <a:moveTo>
                <a:pt x="0" y="0"/>
              </a:moveTo>
              <a:lnTo>
                <a:pt x="0" y="372720"/>
              </a:lnTo>
              <a:lnTo>
                <a:pt x="2702395" y="372720"/>
              </a:lnTo>
              <a:lnTo>
                <a:pt x="2702395" y="546935"/>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4EE43B7-66B4-4DB2-A81B-FE8E564CB2FC}">
      <dsp:nvSpPr>
        <dsp:cNvPr id="0" name=""/>
        <dsp:cNvSpPr/>
      </dsp:nvSpPr>
      <dsp:spPr>
        <a:xfrm>
          <a:off x="2531543" y="2939877"/>
          <a:ext cx="1584164" cy="543173"/>
        </a:xfrm>
        <a:custGeom>
          <a:avLst/>
          <a:gdLst/>
          <a:ahLst/>
          <a:cxnLst/>
          <a:rect l="0" t="0" r="0" b="0"/>
          <a:pathLst>
            <a:path>
              <a:moveTo>
                <a:pt x="0" y="0"/>
              </a:moveTo>
              <a:lnTo>
                <a:pt x="0" y="368958"/>
              </a:lnTo>
              <a:lnTo>
                <a:pt x="1584164" y="368958"/>
              </a:lnTo>
              <a:lnTo>
                <a:pt x="1584164" y="543173"/>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08DFC0-3986-4C28-ADAC-D194F6A5BD44}">
      <dsp:nvSpPr>
        <dsp:cNvPr id="0" name=""/>
        <dsp:cNvSpPr/>
      </dsp:nvSpPr>
      <dsp:spPr>
        <a:xfrm>
          <a:off x="938991" y="2939877"/>
          <a:ext cx="1592552" cy="543173"/>
        </a:xfrm>
        <a:custGeom>
          <a:avLst/>
          <a:gdLst/>
          <a:ahLst/>
          <a:cxnLst/>
          <a:rect l="0" t="0" r="0" b="0"/>
          <a:pathLst>
            <a:path>
              <a:moveTo>
                <a:pt x="1592552" y="0"/>
              </a:moveTo>
              <a:lnTo>
                <a:pt x="1592552" y="368958"/>
              </a:lnTo>
              <a:lnTo>
                <a:pt x="0" y="368958"/>
              </a:lnTo>
              <a:lnTo>
                <a:pt x="0" y="543173"/>
              </a:lnTo>
            </a:path>
          </a:pathLst>
        </a:custGeom>
        <a:noFill/>
        <a:ln w="25400" cap="flat" cmpd="sng" algn="ctr">
          <a:solidFill>
            <a:schemeClr val="accent3">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3913E5-81BB-4AEF-87BD-455F4A346930}">
      <dsp:nvSpPr>
        <dsp:cNvPr id="0" name=""/>
        <dsp:cNvSpPr/>
      </dsp:nvSpPr>
      <dsp:spPr>
        <a:xfrm>
          <a:off x="2531543" y="1195012"/>
          <a:ext cx="2763137" cy="550696"/>
        </a:xfrm>
        <a:custGeom>
          <a:avLst/>
          <a:gdLst/>
          <a:ahLst/>
          <a:cxnLst/>
          <a:rect l="0" t="0" r="0" b="0"/>
          <a:pathLst>
            <a:path>
              <a:moveTo>
                <a:pt x="2763137" y="0"/>
              </a:moveTo>
              <a:lnTo>
                <a:pt x="2763137" y="376482"/>
              </a:lnTo>
              <a:lnTo>
                <a:pt x="0" y="376482"/>
              </a:lnTo>
              <a:lnTo>
                <a:pt x="0" y="550696"/>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BDB280-3216-478F-94E8-757FB6BF76B0}">
      <dsp:nvSpPr>
        <dsp:cNvPr id="0" name=""/>
        <dsp:cNvSpPr/>
      </dsp:nvSpPr>
      <dsp:spPr>
        <a:xfrm>
          <a:off x="4354391" y="844"/>
          <a:ext cx="1880579" cy="11941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D09029-F49F-48C7-8567-8D211D5D2DDD}">
      <dsp:nvSpPr>
        <dsp:cNvPr id="0" name=""/>
        <dsp:cNvSpPr/>
      </dsp:nvSpPr>
      <dsp:spPr>
        <a:xfrm>
          <a:off x="4563344" y="199350"/>
          <a:ext cx="1880579" cy="1194168"/>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rgbClr val="080808"/>
              </a:solidFill>
              <a:latin typeface="Calibri" panose="020F0502020204030204" pitchFamily="34" charset="0"/>
              <a:cs typeface="Calibri" panose="020F0502020204030204" pitchFamily="34" charset="0"/>
            </a:rPr>
            <a:t>Fuentes de Financiamiento</a:t>
          </a:r>
        </a:p>
      </dsp:txBody>
      <dsp:txXfrm>
        <a:off x="4598320" y="234326"/>
        <a:ext cx="1810627" cy="1124216"/>
      </dsp:txXfrm>
    </dsp:sp>
    <dsp:sp modelId="{1A17FBAD-416D-44A2-B8C7-A5E76F7A080B}">
      <dsp:nvSpPr>
        <dsp:cNvPr id="0" name=""/>
        <dsp:cNvSpPr/>
      </dsp:nvSpPr>
      <dsp:spPr>
        <a:xfrm>
          <a:off x="1591253" y="1745709"/>
          <a:ext cx="1880579" cy="11941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DBECB26-B42E-45A7-9929-B71DE3CD8E24}">
      <dsp:nvSpPr>
        <dsp:cNvPr id="0" name=""/>
        <dsp:cNvSpPr/>
      </dsp:nvSpPr>
      <dsp:spPr>
        <a:xfrm>
          <a:off x="1800206" y="1944215"/>
          <a:ext cx="1880579" cy="1194168"/>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rgbClr val="080808"/>
              </a:solidFill>
              <a:latin typeface="Calibri" panose="020F0502020204030204" pitchFamily="34" charset="0"/>
              <a:cs typeface="Calibri" panose="020F0502020204030204" pitchFamily="34" charset="0"/>
            </a:rPr>
            <a:t>Fuentes de financiación interna</a:t>
          </a:r>
        </a:p>
      </dsp:txBody>
      <dsp:txXfrm>
        <a:off x="1835182" y="1979191"/>
        <a:ext cx="1810627" cy="1124216"/>
      </dsp:txXfrm>
    </dsp:sp>
    <dsp:sp modelId="{4C7A4E4E-22FB-42C4-AC33-84895AEFEE15}">
      <dsp:nvSpPr>
        <dsp:cNvPr id="0" name=""/>
        <dsp:cNvSpPr/>
      </dsp:nvSpPr>
      <dsp:spPr>
        <a:xfrm>
          <a:off x="-1298" y="3483051"/>
          <a:ext cx="1880579" cy="11941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7AB57D-9E22-4645-B4C0-743F3BD66A5A}">
      <dsp:nvSpPr>
        <dsp:cNvPr id="0" name=""/>
        <dsp:cNvSpPr/>
      </dsp:nvSpPr>
      <dsp:spPr>
        <a:xfrm>
          <a:off x="207654" y="3681557"/>
          <a:ext cx="1880579" cy="1194168"/>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solidFill>
                <a:srgbClr val="080808"/>
              </a:solidFill>
              <a:latin typeface="Calibri" panose="020F0502020204030204" pitchFamily="34" charset="0"/>
              <a:cs typeface="Calibri" panose="020F0502020204030204" pitchFamily="34" charset="0"/>
            </a:rPr>
            <a:t>Depósitos de Ahorro</a:t>
          </a:r>
        </a:p>
      </dsp:txBody>
      <dsp:txXfrm>
        <a:off x="242630" y="3716533"/>
        <a:ext cx="1810627" cy="1124216"/>
      </dsp:txXfrm>
    </dsp:sp>
    <dsp:sp modelId="{AD2E7EBC-081E-4B6F-A229-0072CA685CC3}">
      <dsp:nvSpPr>
        <dsp:cNvPr id="0" name=""/>
        <dsp:cNvSpPr/>
      </dsp:nvSpPr>
      <dsp:spPr>
        <a:xfrm>
          <a:off x="3175418" y="3483051"/>
          <a:ext cx="1880579" cy="11941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1EFD70-E1BC-44F7-B558-CA6B507DEAF6}">
      <dsp:nvSpPr>
        <dsp:cNvPr id="0" name=""/>
        <dsp:cNvSpPr/>
      </dsp:nvSpPr>
      <dsp:spPr>
        <a:xfrm>
          <a:off x="3384371" y="3681557"/>
          <a:ext cx="1880579" cy="1194168"/>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solidFill>
                <a:srgbClr val="080808"/>
              </a:solidFill>
              <a:latin typeface="Calibri" panose="020F0502020204030204" pitchFamily="34" charset="0"/>
              <a:cs typeface="Calibri" panose="020F0502020204030204" pitchFamily="34" charset="0"/>
            </a:rPr>
            <a:t>Patrimonio</a:t>
          </a:r>
        </a:p>
      </dsp:txBody>
      <dsp:txXfrm>
        <a:off x="3419347" y="3716533"/>
        <a:ext cx="1810627" cy="1124216"/>
      </dsp:txXfrm>
    </dsp:sp>
    <dsp:sp modelId="{E7109E0E-FF3B-46E8-A85C-B0DE002F5FB9}">
      <dsp:nvSpPr>
        <dsp:cNvPr id="0" name=""/>
        <dsp:cNvSpPr/>
      </dsp:nvSpPr>
      <dsp:spPr>
        <a:xfrm>
          <a:off x="7056786" y="1741948"/>
          <a:ext cx="1880579" cy="11941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2A76AC-A81A-44B6-952D-F40E042FB044}">
      <dsp:nvSpPr>
        <dsp:cNvPr id="0" name=""/>
        <dsp:cNvSpPr/>
      </dsp:nvSpPr>
      <dsp:spPr>
        <a:xfrm>
          <a:off x="7265739" y="1940453"/>
          <a:ext cx="1880579" cy="1194168"/>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solidFill>
                <a:srgbClr val="080808"/>
              </a:solidFill>
              <a:latin typeface="Calibri" panose="020F0502020204030204" pitchFamily="34" charset="0"/>
              <a:cs typeface="Calibri" panose="020F0502020204030204" pitchFamily="34" charset="0"/>
            </a:rPr>
            <a:t>Fuentes de financiación externa</a:t>
          </a:r>
        </a:p>
      </dsp:txBody>
      <dsp:txXfrm>
        <a:off x="7300715" y="1975429"/>
        <a:ext cx="1810627" cy="1124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02F53-0A46-41AE-8847-2447280A5CBB}">
      <dsp:nvSpPr>
        <dsp:cNvPr id="0" name=""/>
        <dsp:cNvSpPr/>
      </dsp:nvSpPr>
      <dsp:spPr>
        <a:xfrm>
          <a:off x="63551" y="2308463"/>
          <a:ext cx="3680906" cy="334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b="1" kern="1200">
              <a:solidFill>
                <a:srgbClr val="080808"/>
              </a:solidFill>
              <a:latin typeface="Calibri" panose="020F0502020204030204" pitchFamily="34" charset="0"/>
              <a:cs typeface="Calibri" panose="020F0502020204030204" pitchFamily="34" charset="0"/>
            </a:rPr>
            <a:t>P = PROTECCIÓN</a:t>
          </a:r>
          <a:endParaRPr lang="es-EC" sz="1600" b="1" kern="1200" dirty="0">
            <a:solidFill>
              <a:srgbClr val="080808"/>
            </a:solidFill>
            <a:latin typeface="Calibri" panose="020F0502020204030204" pitchFamily="34" charset="0"/>
            <a:cs typeface="Calibri" panose="020F0502020204030204" pitchFamily="34" charset="0"/>
          </a:endParaRPr>
        </a:p>
      </dsp:txBody>
      <dsp:txXfrm>
        <a:off x="63551" y="2308463"/>
        <a:ext cx="3680906" cy="334627"/>
      </dsp:txXfrm>
    </dsp:sp>
    <dsp:sp modelId="{9D1AAB32-4725-421B-BF9A-7B9650257558}">
      <dsp:nvSpPr>
        <dsp:cNvPr id="0" name=""/>
        <dsp:cNvSpPr/>
      </dsp:nvSpPr>
      <dsp:spPr>
        <a:xfrm>
          <a:off x="63551" y="266230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D047BD3-DCE2-4529-B724-DF484A0AC024}">
      <dsp:nvSpPr>
        <dsp:cNvPr id="0" name=""/>
        <dsp:cNvSpPr/>
      </dsp:nvSpPr>
      <dsp:spPr>
        <a:xfrm>
          <a:off x="580923" y="266230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9141BBD-A138-48F2-8D7D-164B793A03E7}">
      <dsp:nvSpPr>
        <dsp:cNvPr id="0" name=""/>
        <dsp:cNvSpPr/>
      </dsp:nvSpPr>
      <dsp:spPr>
        <a:xfrm>
          <a:off x="1098704" y="266230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2711EFB-D024-4E1E-93E8-AB7DBA99D4AD}">
      <dsp:nvSpPr>
        <dsp:cNvPr id="0" name=""/>
        <dsp:cNvSpPr/>
      </dsp:nvSpPr>
      <dsp:spPr>
        <a:xfrm>
          <a:off x="1616076" y="266230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844A00-171C-442A-8643-3655CAA1E6B5}">
      <dsp:nvSpPr>
        <dsp:cNvPr id="0" name=""/>
        <dsp:cNvSpPr/>
      </dsp:nvSpPr>
      <dsp:spPr>
        <a:xfrm>
          <a:off x="2133857" y="266230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C93FECA-4105-4108-ACA6-EAE0CEC4AE58}">
      <dsp:nvSpPr>
        <dsp:cNvPr id="0" name=""/>
        <dsp:cNvSpPr/>
      </dsp:nvSpPr>
      <dsp:spPr>
        <a:xfrm>
          <a:off x="2651229" y="266230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0CC0A05-FB80-43D6-96F6-B3C460ABB6E9}">
      <dsp:nvSpPr>
        <dsp:cNvPr id="0" name=""/>
        <dsp:cNvSpPr/>
      </dsp:nvSpPr>
      <dsp:spPr>
        <a:xfrm>
          <a:off x="3169009" y="266230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90D2B6D-7665-4FB6-92B6-3B801769B6B8}">
      <dsp:nvSpPr>
        <dsp:cNvPr id="0" name=""/>
        <dsp:cNvSpPr/>
      </dsp:nvSpPr>
      <dsp:spPr>
        <a:xfrm>
          <a:off x="73656" y="2609112"/>
          <a:ext cx="3728758" cy="720078"/>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Comparar: la suficiencia de las provisiones para préstamos incobrables con el monto </a:t>
          </a:r>
          <a:r>
            <a:rPr lang="es-EC" sz="1200" kern="1200" dirty="0">
              <a:solidFill>
                <a:srgbClr val="080808"/>
              </a:solidFill>
              <a:latin typeface="Calibri" panose="020F0502020204030204" pitchFamily="34" charset="0"/>
              <a:cs typeface="Calibri" panose="020F0502020204030204" pitchFamily="34" charset="0"/>
            </a:rPr>
            <a:t>de préstamos morosos; </a:t>
          </a:r>
          <a:r>
            <a:rPr lang="es-MX" sz="1200" kern="1200" dirty="0">
              <a:solidFill>
                <a:srgbClr val="080808"/>
              </a:solidFill>
              <a:latin typeface="Calibri" panose="020F0502020204030204" pitchFamily="34" charset="0"/>
              <a:cs typeface="Calibri" panose="020F0502020204030204" pitchFamily="34" charset="0"/>
            </a:rPr>
            <a:t> las provisiones para pérdidas de inversiones con el monto total de </a:t>
          </a:r>
          <a:r>
            <a:rPr lang="es-EC" sz="1200" kern="1200" dirty="0">
              <a:solidFill>
                <a:srgbClr val="080808"/>
              </a:solidFill>
              <a:latin typeface="Calibri" panose="020F0502020204030204" pitchFamily="34" charset="0"/>
              <a:cs typeface="Calibri" panose="020F0502020204030204" pitchFamily="34" charset="0"/>
            </a:rPr>
            <a:t>inversiones no reguladas.</a:t>
          </a:r>
        </a:p>
      </dsp:txBody>
      <dsp:txXfrm>
        <a:off x="73656" y="2609112"/>
        <a:ext cx="3728758" cy="720078"/>
      </dsp:txXfrm>
    </dsp:sp>
    <dsp:sp modelId="{BAB48B4F-78F4-4B7F-A5CF-0CD66BCD9825}">
      <dsp:nvSpPr>
        <dsp:cNvPr id="0" name=""/>
        <dsp:cNvSpPr/>
      </dsp:nvSpPr>
      <dsp:spPr>
        <a:xfrm>
          <a:off x="63551" y="3524309"/>
          <a:ext cx="3680906" cy="334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b="1" kern="1200">
              <a:solidFill>
                <a:srgbClr val="080808"/>
              </a:solidFill>
              <a:latin typeface="Calibri" panose="020F0502020204030204" pitchFamily="34" charset="0"/>
              <a:cs typeface="Calibri" panose="020F0502020204030204" pitchFamily="34" charset="0"/>
            </a:rPr>
            <a:t>E = ESTRUCTURA FINANCIERA EFICAZ</a:t>
          </a:r>
          <a:endParaRPr lang="es-EC" sz="1600" b="1" kern="1200" dirty="0">
            <a:solidFill>
              <a:srgbClr val="080808"/>
            </a:solidFill>
            <a:latin typeface="Calibri" panose="020F0502020204030204" pitchFamily="34" charset="0"/>
            <a:cs typeface="Calibri" panose="020F0502020204030204" pitchFamily="34" charset="0"/>
          </a:endParaRPr>
        </a:p>
      </dsp:txBody>
      <dsp:txXfrm>
        <a:off x="63551" y="3524309"/>
        <a:ext cx="3680906" cy="334627"/>
      </dsp:txXfrm>
    </dsp:sp>
    <dsp:sp modelId="{A277AC85-F694-4980-A851-B21730189C9B}">
      <dsp:nvSpPr>
        <dsp:cNvPr id="0" name=""/>
        <dsp:cNvSpPr/>
      </dsp:nvSpPr>
      <dsp:spPr>
        <a:xfrm>
          <a:off x="63551" y="387815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7A95716-B083-404C-ADCF-36063C9FA75D}">
      <dsp:nvSpPr>
        <dsp:cNvPr id="0" name=""/>
        <dsp:cNvSpPr/>
      </dsp:nvSpPr>
      <dsp:spPr>
        <a:xfrm>
          <a:off x="580923" y="387815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DA8F006-B92D-4D87-9AE4-A38FF70340DC}">
      <dsp:nvSpPr>
        <dsp:cNvPr id="0" name=""/>
        <dsp:cNvSpPr/>
      </dsp:nvSpPr>
      <dsp:spPr>
        <a:xfrm>
          <a:off x="1098704" y="387815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DF04FB0-ADE8-4371-A966-086E89C8585C}">
      <dsp:nvSpPr>
        <dsp:cNvPr id="0" name=""/>
        <dsp:cNvSpPr/>
      </dsp:nvSpPr>
      <dsp:spPr>
        <a:xfrm>
          <a:off x="1616076" y="387815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F5AC6D9-C24C-45DA-B3C1-BD8EE8B3481F}">
      <dsp:nvSpPr>
        <dsp:cNvPr id="0" name=""/>
        <dsp:cNvSpPr/>
      </dsp:nvSpPr>
      <dsp:spPr>
        <a:xfrm>
          <a:off x="2133857" y="387815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8806C13-5B88-42F2-B015-C41CAA45E377}">
      <dsp:nvSpPr>
        <dsp:cNvPr id="0" name=""/>
        <dsp:cNvSpPr/>
      </dsp:nvSpPr>
      <dsp:spPr>
        <a:xfrm>
          <a:off x="2651229" y="387815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E44EA4B-D982-4188-BB27-E7156B5DBCF2}">
      <dsp:nvSpPr>
        <dsp:cNvPr id="0" name=""/>
        <dsp:cNvSpPr/>
      </dsp:nvSpPr>
      <dsp:spPr>
        <a:xfrm>
          <a:off x="3169009" y="387815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509F9AC-4B12-4D0F-8D34-3D49B7BBC3B6}">
      <dsp:nvSpPr>
        <dsp:cNvPr id="0" name=""/>
        <dsp:cNvSpPr/>
      </dsp:nvSpPr>
      <dsp:spPr>
        <a:xfrm>
          <a:off x="49047" y="3836486"/>
          <a:ext cx="3728758" cy="720078"/>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Es el factor más importante en la determinación del potencial de crecimiento, la capacidad de ganancias y la fuerza financiera general; mide activos, pasivos y capital, y </a:t>
          </a:r>
          <a:r>
            <a:rPr lang="es-EC" sz="1200" kern="1200" dirty="0">
              <a:solidFill>
                <a:srgbClr val="080808"/>
              </a:solidFill>
              <a:latin typeface="Calibri" panose="020F0502020204030204" pitchFamily="34" charset="0"/>
              <a:cs typeface="Calibri" panose="020F0502020204030204" pitchFamily="34" charset="0"/>
            </a:rPr>
            <a:t>recomienda una estructura “ideal”.</a:t>
          </a:r>
        </a:p>
      </dsp:txBody>
      <dsp:txXfrm>
        <a:off x="49047" y="3836486"/>
        <a:ext cx="3728758" cy="720078"/>
      </dsp:txXfrm>
    </dsp:sp>
    <dsp:sp modelId="{31510523-5D06-458E-8C7F-1FBE2F993ECE}">
      <dsp:nvSpPr>
        <dsp:cNvPr id="0" name=""/>
        <dsp:cNvSpPr/>
      </dsp:nvSpPr>
      <dsp:spPr>
        <a:xfrm>
          <a:off x="63551" y="4740155"/>
          <a:ext cx="3680906" cy="334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C" sz="1600" b="1" kern="1200">
              <a:solidFill>
                <a:srgbClr val="080808"/>
              </a:solidFill>
              <a:latin typeface="Calibri" panose="020F0502020204030204" pitchFamily="34" charset="0"/>
              <a:cs typeface="Calibri" panose="020F0502020204030204" pitchFamily="34" charset="0"/>
            </a:rPr>
            <a:t>A = CALIDAD DE ACTIVOS</a:t>
          </a:r>
          <a:endParaRPr lang="es-EC" sz="1600" b="1" kern="1200" dirty="0">
            <a:solidFill>
              <a:srgbClr val="080808"/>
            </a:solidFill>
            <a:latin typeface="Calibri" panose="020F0502020204030204" pitchFamily="34" charset="0"/>
            <a:cs typeface="Calibri" panose="020F0502020204030204" pitchFamily="34" charset="0"/>
          </a:endParaRPr>
        </a:p>
      </dsp:txBody>
      <dsp:txXfrm>
        <a:off x="63551" y="4740155"/>
        <a:ext cx="3680906" cy="334627"/>
      </dsp:txXfrm>
    </dsp:sp>
    <dsp:sp modelId="{707B665B-84C6-40E7-ADB2-F0D270B0A676}">
      <dsp:nvSpPr>
        <dsp:cNvPr id="0" name=""/>
        <dsp:cNvSpPr/>
      </dsp:nvSpPr>
      <dsp:spPr>
        <a:xfrm>
          <a:off x="63551" y="5074783"/>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A7CF408-651D-49BB-87D7-9EEB93FDA358}">
      <dsp:nvSpPr>
        <dsp:cNvPr id="0" name=""/>
        <dsp:cNvSpPr/>
      </dsp:nvSpPr>
      <dsp:spPr>
        <a:xfrm>
          <a:off x="580923" y="5074783"/>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462931E-0D54-4EE8-8C2B-1BADE5A0E602}">
      <dsp:nvSpPr>
        <dsp:cNvPr id="0" name=""/>
        <dsp:cNvSpPr/>
      </dsp:nvSpPr>
      <dsp:spPr>
        <a:xfrm>
          <a:off x="1098704" y="5074783"/>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189B83D-E148-4C34-8416-626FCA13F0A8}">
      <dsp:nvSpPr>
        <dsp:cNvPr id="0" name=""/>
        <dsp:cNvSpPr/>
      </dsp:nvSpPr>
      <dsp:spPr>
        <a:xfrm>
          <a:off x="1616076" y="5074783"/>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289819F-631F-409D-84BB-7C6124395ACF}">
      <dsp:nvSpPr>
        <dsp:cNvPr id="0" name=""/>
        <dsp:cNvSpPr/>
      </dsp:nvSpPr>
      <dsp:spPr>
        <a:xfrm>
          <a:off x="2133857" y="5074783"/>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1E43A15-994E-46AC-A0E1-D71E56B69D57}">
      <dsp:nvSpPr>
        <dsp:cNvPr id="0" name=""/>
        <dsp:cNvSpPr/>
      </dsp:nvSpPr>
      <dsp:spPr>
        <a:xfrm>
          <a:off x="2651229" y="5074783"/>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9FE8525-FA82-4D0F-9FB9-A5D92F70D98E}">
      <dsp:nvSpPr>
        <dsp:cNvPr id="0" name=""/>
        <dsp:cNvSpPr/>
      </dsp:nvSpPr>
      <dsp:spPr>
        <a:xfrm>
          <a:off x="3169009" y="5074783"/>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FAAA137-E601-4937-9D6E-7FE99D7A1CF6}">
      <dsp:nvSpPr>
        <dsp:cNvPr id="0" name=""/>
        <dsp:cNvSpPr/>
      </dsp:nvSpPr>
      <dsp:spPr>
        <a:xfrm>
          <a:off x="63551" y="5142948"/>
          <a:ext cx="3728758" cy="545319"/>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Se usan para identificar el impacto de los activos improductivos que no generan ingresos y afectan a las ganancias.</a:t>
          </a:r>
          <a:endParaRPr lang="es-EC" sz="1200" kern="1200" dirty="0">
            <a:solidFill>
              <a:srgbClr val="080808"/>
            </a:solidFill>
            <a:latin typeface="Calibri" panose="020F0502020204030204" pitchFamily="34" charset="0"/>
            <a:cs typeface="Calibri" panose="020F0502020204030204" pitchFamily="34" charset="0"/>
          </a:endParaRPr>
        </a:p>
      </dsp:txBody>
      <dsp:txXfrm>
        <a:off x="63551" y="5142948"/>
        <a:ext cx="3728758" cy="5453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02F53-0A46-41AE-8847-2447280A5CBB}">
      <dsp:nvSpPr>
        <dsp:cNvPr id="0" name=""/>
        <dsp:cNvSpPr/>
      </dsp:nvSpPr>
      <dsp:spPr>
        <a:xfrm>
          <a:off x="63551" y="1395993"/>
          <a:ext cx="3680906" cy="334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b="1" kern="1200">
              <a:solidFill>
                <a:srgbClr val="080808"/>
              </a:solidFill>
              <a:latin typeface="Calibri" panose="020F0502020204030204" pitchFamily="34" charset="0"/>
              <a:cs typeface="Calibri" panose="020F0502020204030204" pitchFamily="34" charset="0"/>
            </a:rPr>
            <a:t>R = TASAS DE RENDIMIENTOS Y COSTOS</a:t>
          </a:r>
          <a:endParaRPr lang="es-EC" sz="1500" b="1" kern="1200" dirty="0">
            <a:solidFill>
              <a:srgbClr val="080808"/>
            </a:solidFill>
            <a:latin typeface="Calibri" panose="020F0502020204030204" pitchFamily="34" charset="0"/>
            <a:cs typeface="Calibri" panose="020F0502020204030204" pitchFamily="34" charset="0"/>
          </a:endParaRPr>
        </a:p>
      </dsp:txBody>
      <dsp:txXfrm>
        <a:off x="63551" y="1395993"/>
        <a:ext cx="3680906" cy="334627"/>
      </dsp:txXfrm>
    </dsp:sp>
    <dsp:sp modelId="{9D1AAB32-4725-421B-BF9A-7B9650257558}">
      <dsp:nvSpPr>
        <dsp:cNvPr id="0" name=""/>
        <dsp:cNvSpPr/>
      </dsp:nvSpPr>
      <dsp:spPr>
        <a:xfrm>
          <a:off x="63551" y="173062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D047BD3-DCE2-4529-B724-DF484A0AC024}">
      <dsp:nvSpPr>
        <dsp:cNvPr id="0" name=""/>
        <dsp:cNvSpPr/>
      </dsp:nvSpPr>
      <dsp:spPr>
        <a:xfrm>
          <a:off x="580923" y="173062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9141BBD-A138-48F2-8D7D-164B793A03E7}">
      <dsp:nvSpPr>
        <dsp:cNvPr id="0" name=""/>
        <dsp:cNvSpPr/>
      </dsp:nvSpPr>
      <dsp:spPr>
        <a:xfrm>
          <a:off x="1098704" y="173062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2711EFB-D024-4E1E-93E8-AB7DBA99D4AD}">
      <dsp:nvSpPr>
        <dsp:cNvPr id="0" name=""/>
        <dsp:cNvSpPr/>
      </dsp:nvSpPr>
      <dsp:spPr>
        <a:xfrm>
          <a:off x="1616076" y="173062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844A00-171C-442A-8643-3655CAA1E6B5}">
      <dsp:nvSpPr>
        <dsp:cNvPr id="0" name=""/>
        <dsp:cNvSpPr/>
      </dsp:nvSpPr>
      <dsp:spPr>
        <a:xfrm>
          <a:off x="2133857" y="173062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C93FECA-4105-4108-ACA6-EAE0CEC4AE58}">
      <dsp:nvSpPr>
        <dsp:cNvPr id="0" name=""/>
        <dsp:cNvSpPr/>
      </dsp:nvSpPr>
      <dsp:spPr>
        <a:xfrm>
          <a:off x="2651229" y="173062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0CC0A05-FB80-43D6-96F6-B3C460ABB6E9}">
      <dsp:nvSpPr>
        <dsp:cNvPr id="0" name=""/>
        <dsp:cNvSpPr/>
      </dsp:nvSpPr>
      <dsp:spPr>
        <a:xfrm>
          <a:off x="3169009" y="1730621"/>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90D2B6D-7665-4FB6-92B6-3B801769B6B8}">
      <dsp:nvSpPr>
        <dsp:cNvPr id="0" name=""/>
        <dsp:cNvSpPr/>
      </dsp:nvSpPr>
      <dsp:spPr>
        <a:xfrm>
          <a:off x="105388" y="1823129"/>
          <a:ext cx="3728758" cy="545319"/>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Separa todos los componentes esenciales de ingresos netos para ayudar a la gerencia a calcular el rendimiento de inversiones y evaluar los gastos </a:t>
          </a:r>
          <a:r>
            <a:rPr lang="es-EC" sz="1200" kern="1200" dirty="0">
              <a:solidFill>
                <a:srgbClr val="080808"/>
              </a:solidFill>
              <a:latin typeface="Calibri" panose="020F0502020204030204" pitchFamily="34" charset="0"/>
              <a:cs typeface="Calibri" panose="020F0502020204030204" pitchFamily="34" charset="0"/>
            </a:rPr>
            <a:t>operativos.</a:t>
          </a:r>
        </a:p>
      </dsp:txBody>
      <dsp:txXfrm>
        <a:off x="105388" y="1823129"/>
        <a:ext cx="3728758" cy="545319"/>
      </dsp:txXfrm>
    </dsp:sp>
    <dsp:sp modelId="{BAB48B4F-78F4-4B7F-A5CF-0CD66BCD9825}">
      <dsp:nvSpPr>
        <dsp:cNvPr id="0" name=""/>
        <dsp:cNvSpPr/>
      </dsp:nvSpPr>
      <dsp:spPr>
        <a:xfrm>
          <a:off x="63551" y="2543008"/>
          <a:ext cx="3680906" cy="334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b="1" kern="1200">
              <a:solidFill>
                <a:srgbClr val="080808"/>
              </a:solidFill>
              <a:latin typeface="Calibri" panose="020F0502020204030204" pitchFamily="34" charset="0"/>
              <a:cs typeface="Calibri" panose="020F0502020204030204" pitchFamily="34" charset="0"/>
            </a:rPr>
            <a:t>L = LIQUIDEZ</a:t>
          </a:r>
          <a:endParaRPr lang="es-EC" sz="1500" b="1" kern="1200" dirty="0">
            <a:solidFill>
              <a:srgbClr val="080808"/>
            </a:solidFill>
            <a:latin typeface="Calibri" panose="020F0502020204030204" pitchFamily="34" charset="0"/>
            <a:cs typeface="Calibri" panose="020F0502020204030204" pitchFamily="34" charset="0"/>
          </a:endParaRPr>
        </a:p>
      </dsp:txBody>
      <dsp:txXfrm>
        <a:off x="63551" y="2543008"/>
        <a:ext cx="3680906" cy="334627"/>
      </dsp:txXfrm>
    </dsp:sp>
    <dsp:sp modelId="{A277AC85-F694-4980-A851-B21730189C9B}">
      <dsp:nvSpPr>
        <dsp:cNvPr id="0" name=""/>
        <dsp:cNvSpPr/>
      </dsp:nvSpPr>
      <dsp:spPr>
        <a:xfrm>
          <a:off x="63551" y="2968860"/>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7A95716-B083-404C-ADCF-36063C9FA75D}">
      <dsp:nvSpPr>
        <dsp:cNvPr id="0" name=""/>
        <dsp:cNvSpPr/>
      </dsp:nvSpPr>
      <dsp:spPr>
        <a:xfrm>
          <a:off x="580923" y="2968860"/>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DA8F006-B92D-4D87-9AE4-A38FF70340DC}">
      <dsp:nvSpPr>
        <dsp:cNvPr id="0" name=""/>
        <dsp:cNvSpPr/>
      </dsp:nvSpPr>
      <dsp:spPr>
        <a:xfrm>
          <a:off x="1098704" y="2968860"/>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DF04FB0-ADE8-4371-A966-086E89C8585C}">
      <dsp:nvSpPr>
        <dsp:cNvPr id="0" name=""/>
        <dsp:cNvSpPr/>
      </dsp:nvSpPr>
      <dsp:spPr>
        <a:xfrm>
          <a:off x="1616076" y="2968860"/>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F5AC6D9-C24C-45DA-B3C1-BD8EE8B3481F}">
      <dsp:nvSpPr>
        <dsp:cNvPr id="0" name=""/>
        <dsp:cNvSpPr/>
      </dsp:nvSpPr>
      <dsp:spPr>
        <a:xfrm>
          <a:off x="2133857" y="2968860"/>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8806C13-5B88-42F2-B015-C41CAA45E377}">
      <dsp:nvSpPr>
        <dsp:cNvPr id="0" name=""/>
        <dsp:cNvSpPr/>
      </dsp:nvSpPr>
      <dsp:spPr>
        <a:xfrm>
          <a:off x="2651229" y="2968860"/>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E44EA4B-D982-4188-BB27-E7156B5DBCF2}">
      <dsp:nvSpPr>
        <dsp:cNvPr id="0" name=""/>
        <dsp:cNvSpPr/>
      </dsp:nvSpPr>
      <dsp:spPr>
        <a:xfrm>
          <a:off x="3169009" y="2968860"/>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509F9AC-4B12-4D0F-8D34-3D49B7BBC3B6}">
      <dsp:nvSpPr>
        <dsp:cNvPr id="0" name=""/>
        <dsp:cNvSpPr/>
      </dsp:nvSpPr>
      <dsp:spPr>
        <a:xfrm>
          <a:off x="94761" y="2847573"/>
          <a:ext cx="3728758" cy="864096"/>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EC" sz="1200" kern="1200" dirty="0">
              <a:solidFill>
                <a:srgbClr val="080808"/>
              </a:solidFill>
              <a:latin typeface="Calibri" panose="020F0502020204030204" pitchFamily="34" charset="0"/>
              <a:cs typeface="Calibri" panose="020F0502020204030204" pitchFamily="34" charset="0"/>
            </a:rPr>
            <a:t>La </a:t>
          </a:r>
          <a:r>
            <a:rPr lang="es-MX" sz="1200" kern="1200" dirty="0">
              <a:solidFill>
                <a:srgbClr val="080808"/>
              </a:solidFill>
              <a:latin typeface="Calibri" panose="020F0502020204030204" pitchFamily="34" charset="0"/>
              <a:cs typeface="Calibri" panose="020F0502020204030204" pitchFamily="34" charset="0"/>
            </a:rPr>
            <a:t>liquidez ahora se refiere al efectivo necesario para retiros, una variable que la cooperativa de ahorro y crédito ya no puede controlar</a:t>
          </a:r>
          <a:endParaRPr lang="es-EC" sz="1200" kern="1200" dirty="0">
            <a:solidFill>
              <a:srgbClr val="080808"/>
            </a:solidFill>
            <a:latin typeface="Calibri" panose="020F0502020204030204" pitchFamily="34" charset="0"/>
            <a:cs typeface="Calibri" panose="020F0502020204030204" pitchFamily="34" charset="0"/>
          </a:endParaRPr>
        </a:p>
      </dsp:txBody>
      <dsp:txXfrm>
        <a:off x="94761" y="2847573"/>
        <a:ext cx="3728758" cy="864096"/>
      </dsp:txXfrm>
    </dsp:sp>
    <dsp:sp modelId="{31510523-5D06-458E-8C7F-1FBE2F993ECE}">
      <dsp:nvSpPr>
        <dsp:cNvPr id="0" name=""/>
        <dsp:cNvSpPr/>
      </dsp:nvSpPr>
      <dsp:spPr>
        <a:xfrm>
          <a:off x="63551" y="3872471"/>
          <a:ext cx="3680906" cy="334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b="1" kern="1200">
              <a:solidFill>
                <a:srgbClr val="080808"/>
              </a:solidFill>
              <a:latin typeface="Calibri" panose="020F0502020204030204" pitchFamily="34" charset="0"/>
              <a:cs typeface="Calibri" panose="020F0502020204030204" pitchFamily="34" charset="0"/>
            </a:rPr>
            <a:t>S = SEÑALES DE CRECIMIENTO</a:t>
          </a:r>
          <a:endParaRPr lang="es-EC" sz="1500" b="1" kern="1200" dirty="0">
            <a:solidFill>
              <a:srgbClr val="080808"/>
            </a:solidFill>
            <a:latin typeface="Calibri" panose="020F0502020204030204" pitchFamily="34" charset="0"/>
            <a:cs typeface="Calibri" panose="020F0502020204030204" pitchFamily="34" charset="0"/>
          </a:endParaRPr>
        </a:p>
      </dsp:txBody>
      <dsp:txXfrm>
        <a:off x="63551" y="3872471"/>
        <a:ext cx="3680906" cy="334627"/>
      </dsp:txXfrm>
    </dsp:sp>
    <dsp:sp modelId="{707B665B-84C6-40E7-ADB2-F0D270B0A676}">
      <dsp:nvSpPr>
        <dsp:cNvPr id="0" name=""/>
        <dsp:cNvSpPr/>
      </dsp:nvSpPr>
      <dsp:spPr>
        <a:xfrm>
          <a:off x="63551" y="433637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A7CF408-651D-49BB-87D7-9EEB93FDA358}">
      <dsp:nvSpPr>
        <dsp:cNvPr id="0" name=""/>
        <dsp:cNvSpPr/>
      </dsp:nvSpPr>
      <dsp:spPr>
        <a:xfrm>
          <a:off x="580923" y="433637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462931E-0D54-4EE8-8C2B-1BADE5A0E602}">
      <dsp:nvSpPr>
        <dsp:cNvPr id="0" name=""/>
        <dsp:cNvSpPr/>
      </dsp:nvSpPr>
      <dsp:spPr>
        <a:xfrm>
          <a:off x="1098704" y="433637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189B83D-E148-4C34-8416-626FCA13F0A8}">
      <dsp:nvSpPr>
        <dsp:cNvPr id="0" name=""/>
        <dsp:cNvSpPr/>
      </dsp:nvSpPr>
      <dsp:spPr>
        <a:xfrm>
          <a:off x="1616076" y="433637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289819F-631F-409D-84BB-7C6124395ACF}">
      <dsp:nvSpPr>
        <dsp:cNvPr id="0" name=""/>
        <dsp:cNvSpPr/>
      </dsp:nvSpPr>
      <dsp:spPr>
        <a:xfrm>
          <a:off x="2133857" y="433637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1E43A15-994E-46AC-A0E1-D71E56B69D57}">
      <dsp:nvSpPr>
        <dsp:cNvPr id="0" name=""/>
        <dsp:cNvSpPr/>
      </dsp:nvSpPr>
      <dsp:spPr>
        <a:xfrm>
          <a:off x="2651229" y="433637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9FE8525-FA82-4D0F-9FB9-A5D92F70D98E}">
      <dsp:nvSpPr>
        <dsp:cNvPr id="0" name=""/>
        <dsp:cNvSpPr/>
      </dsp:nvSpPr>
      <dsp:spPr>
        <a:xfrm>
          <a:off x="3169009" y="4336375"/>
          <a:ext cx="861332" cy="681649"/>
        </a:xfrm>
        <a:prstGeom prst="chevron">
          <a:avLst>
            <a:gd name="adj" fmla="val 706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FAAA137-E601-4937-9D6E-7FE99D7A1CF6}">
      <dsp:nvSpPr>
        <dsp:cNvPr id="0" name=""/>
        <dsp:cNvSpPr/>
      </dsp:nvSpPr>
      <dsp:spPr>
        <a:xfrm>
          <a:off x="72538" y="4162934"/>
          <a:ext cx="3728758" cy="940201"/>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s-MX" sz="1200" kern="1200" dirty="0">
              <a:solidFill>
                <a:srgbClr val="080808"/>
              </a:solidFill>
              <a:latin typeface="Calibri" panose="020F0502020204030204" pitchFamily="34" charset="0"/>
              <a:cs typeface="Calibri" panose="020F0502020204030204" pitchFamily="34" charset="0"/>
            </a:rPr>
            <a:t>La única manera exitosa de mantener el valor de activos es a través de un fuerte y acelerado crecimiento de activos, acompañado por la rentabilidad sostenida; se </a:t>
          </a:r>
          <a:r>
            <a:rPr lang="es-EC" sz="1200" kern="1200" dirty="0">
              <a:solidFill>
                <a:srgbClr val="080808"/>
              </a:solidFill>
              <a:latin typeface="Calibri" panose="020F0502020204030204" pitchFamily="34" charset="0"/>
              <a:cs typeface="Calibri" panose="020F0502020204030204" pitchFamily="34" charset="0"/>
            </a:rPr>
            <a:t>vincula el </a:t>
          </a:r>
          <a:r>
            <a:rPr lang="es-MX" sz="1200" kern="1200" dirty="0">
              <a:solidFill>
                <a:srgbClr val="080808"/>
              </a:solidFill>
              <a:latin typeface="Calibri" panose="020F0502020204030204" pitchFamily="34" charset="0"/>
              <a:cs typeface="Calibri" panose="020F0502020204030204" pitchFamily="34" charset="0"/>
            </a:rPr>
            <a:t>crecimiento con la rentabilidad y con las otras áreas claves, al evaluar el crecimiento del </a:t>
          </a:r>
          <a:r>
            <a:rPr lang="es-EC" sz="1200" kern="1200" dirty="0">
              <a:solidFill>
                <a:srgbClr val="080808"/>
              </a:solidFill>
              <a:latin typeface="Calibri" panose="020F0502020204030204" pitchFamily="34" charset="0"/>
              <a:cs typeface="Calibri" panose="020F0502020204030204" pitchFamily="34" charset="0"/>
            </a:rPr>
            <a:t>sistema entero.</a:t>
          </a:r>
        </a:p>
      </dsp:txBody>
      <dsp:txXfrm>
        <a:off x="72538" y="4162934"/>
        <a:ext cx="3728758" cy="9402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5097E-9169-4CE3-818B-BBF3302FEBC4}">
      <dsp:nvSpPr>
        <dsp:cNvPr id="0" name=""/>
        <dsp:cNvSpPr/>
      </dsp:nvSpPr>
      <dsp:spPr>
        <a:xfrm>
          <a:off x="1989" y="1374428"/>
          <a:ext cx="2278058" cy="11390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a:solidFill>
                <a:srgbClr val="080808"/>
              </a:solidFill>
              <a:latin typeface="Calibri" panose="020F0502020204030204" pitchFamily="34" charset="0"/>
              <a:cs typeface="Calibri" panose="020F0502020204030204" pitchFamily="34" charset="0"/>
            </a:rPr>
            <a:t>Enfoque mixto</a:t>
          </a:r>
        </a:p>
      </dsp:txBody>
      <dsp:txXfrm>
        <a:off x="35350" y="1407789"/>
        <a:ext cx="2211336" cy="1072307"/>
      </dsp:txXfrm>
    </dsp:sp>
    <dsp:sp modelId="{6A5A9FBA-66D9-4E68-AE4D-0C961D8DFE72}">
      <dsp:nvSpPr>
        <dsp:cNvPr id="0" name=""/>
        <dsp:cNvSpPr/>
      </dsp:nvSpPr>
      <dsp:spPr>
        <a:xfrm rot="19457599">
          <a:off x="2174571" y="1590104"/>
          <a:ext cx="1122174" cy="52734"/>
        </a:xfrm>
        <a:custGeom>
          <a:avLst/>
          <a:gdLst/>
          <a:ahLst/>
          <a:cxnLst/>
          <a:rect l="0" t="0" r="0" b="0"/>
          <a:pathLst>
            <a:path>
              <a:moveTo>
                <a:pt x="0" y="26367"/>
              </a:moveTo>
              <a:lnTo>
                <a:pt x="1122174" y="2636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rgbClr val="080808"/>
            </a:solidFill>
            <a:latin typeface="Calibri" panose="020F0502020204030204" pitchFamily="34" charset="0"/>
            <a:cs typeface="Calibri" panose="020F0502020204030204" pitchFamily="34" charset="0"/>
          </a:endParaRPr>
        </a:p>
      </dsp:txBody>
      <dsp:txXfrm>
        <a:off x="2707604" y="1588417"/>
        <a:ext cx="56108" cy="56108"/>
      </dsp:txXfrm>
    </dsp:sp>
    <dsp:sp modelId="{D516E157-8EBA-40BB-9058-7B3DE36DA30A}">
      <dsp:nvSpPr>
        <dsp:cNvPr id="0" name=""/>
        <dsp:cNvSpPr/>
      </dsp:nvSpPr>
      <dsp:spPr>
        <a:xfrm>
          <a:off x="3191270" y="719486"/>
          <a:ext cx="2278058" cy="11390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a:solidFill>
                <a:srgbClr val="080808"/>
              </a:solidFill>
              <a:latin typeface="Calibri" panose="020F0502020204030204" pitchFamily="34" charset="0"/>
              <a:cs typeface="Calibri" panose="020F0502020204030204" pitchFamily="34" charset="0"/>
            </a:rPr>
            <a:t>Enfoque cualitativo</a:t>
          </a:r>
        </a:p>
      </dsp:txBody>
      <dsp:txXfrm>
        <a:off x="3224631" y="752847"/>
        <a:ext cx="2211336" cy="1072307"/>
      </dsp:txXfrm>
    </dsp:sp>
    <dsp:sp modelId="{345CEF45-B694-487F-BA3E-10F73DC91A45}">
      <dsp:nvSpPr>
        <dsp:cNvPr id="0" name=""/>
        <dsp:cNvSpPr/>
      </dsp:nvSpPr>
      <dsp:spPr>
        <a:xfrm rot="2142401">
          <a:off x="2174571" y="2245046"/>
          <a:ext cx="1122174" cy="52734"/>
        </a:xfrm>
        <a:custGeom>
          <a:avLst/>
          <a:gdLst/>
          <a:ahLst/>
          <a:cxnLst/>
          <a:rect l="0" t="0" r="0" b="0"/>
          <a:pathLst>
            <a:path>
              <a:moveTo>
                <a:pt x="0" y="26367"/>
              </a:moveTo>
              <a:lnTo>
                <a:pt x="1122174" y="2636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rgbClr val="080808"/>
            </a:solidFill>
            <a:latin typeface="Calibri" panose="020F0502020204030204" pitchFamily="34" charset="0"/>
            <a:cs typeface="Calibri" panose="020F0502020204030204" pitchFamily="34" charset="0"/>
          </a:endParaRPr>
        </a:p>
      </dsp:txBody>
      <dsp:txXfrm>
        <a:off x="2707604" y="2243359"/>
        <a:ext cx="56108" cy="56108"/>
      </dsp:txXfrm>
    </dsp:sp>
    <dsp:sp modelId="{D0B783BE-815F-48B2-AEDA-2A986E203905}">
      <dsp:nvSpPr>
        <dsp:cNvPr id="0" name=""/>
        <dsp:cNvSpPr/>
      </dsp:nvSpPr>
      <dsp:spPr>
        <a:xfrm>
          <a:off x="3191270" y="2029370"/>
          <a:ext cx="2278058" cy="11390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C" sz="3500" kern="1200" dirty="0">
              <a:solidFill>
                <a:srgbClr val="080808"/>
              </a:solidFill>
              <a:latin typeface="Calibri" panose="020F0502020204030204" pitchFamily="34" charset="0"/>
              <a:cs typeface="Calibri" panose="020F0502020204030204" pitchFamily="34" charset="0"/>
            </a:rPr>
            <a:t>Enfoque cuantitativo</a:t>
          </a:r>
        </a:p>
      </dsp:txBody>
      <dsp:txXfrm>
        <a:off x="3224631" y="2062731"/>
        <a:ext cx="2211336" cy="10723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68A26-9F83-4590-91A8-1ABC9B6BA491}">
      <dsp:nvSpPr>
        <dsp:cNvPr id="0" name=""/>
        <dsp:cNvSpPr/>
      </dsp:nvSpPr>
      <dsp:spPr>
        <a:xfrm rot="5400000">
          <a:off x="-117" y="686318"/>
          <a:ext cx="3132728" cy="3132494"/>
        </a:xfrm>
        <a:prstGeom prst="blockArc">
          <a:avLst>
            <a:gd name="adj1" fmla="val 13500000"/>
            <a:gd name="adj2" fmla="val 18900000"/>
            <a:gd name="adj3" fmla="val 496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927CD-BB82-4CA0-94C1-FF8D5A5A8B0B}">
      <dsp:nvSpPr>
        <dsp:cNvPr id="0" name=""/>
        <dsp:cNvSpPr/>
      </dsp:nvSpPr>
      <dsp:spPr>
        <a:xfrm rot="16200000">
          <a:off x="3223910" y="686318"/>
          <a:ext cx="3132728" cy="3132494"/>
        </a:xfrm>
        <a:prstGeom prst="blockArc">
          <a:avLst>
            <a:gd name="adj1" fmla="val 13500000"/>
            <a:gd name="adj2" fmla="val 18900000"/>
            <a:gd name="adj3" fmla="val 496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4B5DF-019D-4695-AADA-4105D16AD5BF}">
      <dsp:nvSpPr>
        <dsp:cNvPr id="0" name=""/>
        <dsp:cNvSpPr/>
      </dsp:nvSpPr>
      <dsp:spPr>
        <a:xfrm>
          <a:off x="3594613" y="3441338"/>
          <a:ext cx="2378610" cy="7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solidFill>
                <a:srgbClr val="080808"/>
              </a:solidFill>
              <a:latin typeface="Calibri" panose="020F0502020204030204" pitchFamily="34" charset="0"/>
              <a:cs typeface="Calibri" panose="020F0502020204030204" pitchFamily="34" charset="0"/>
            </a:rPr>
            <a:t>Su interés se centra </a:t>
          </a:r>
          <a:r>
            <a:rPr lang="es-MX" sz="1100" kern="1200" dirty="0">
              <a:solidFill>
                <a:srgbClr val="080808"/>
              </a:solidFill>
              <a:latin typeface="Calibri" panose="020F0502020204030204" pitchFamily="34" charset="0"/>
              <a:cs typeface="Calibri" panose="020F0502020204030204" pitchFamily="34" charset="0"/>
            </a:rPr>
            <a:t>en explicar por qué ocurre un fenómeno y en qué condiciones se manifiesta o por qué se relacionan dos o más variables</a:t>
          </a:r>
          <a:endParaRPr lang="es-EC" sz="1100" kern="1200" dirty="0">
            <a:solidFill>
              <a:srgbClr val="080808"/>
            </a:solidFill>
            <a:latin typeface="Calibri" panose="020F0502020204030204" pitchFamily="34" charset="0"/>
            <a:cs typeface="Calibri" panose="020F0502020204030204" pitchFamily="34" charset="0"/>
          </a:endParaRPr>
        </a:p>
      </dsp:txBody>
      <dsp:txXfrm>
        <a:off x="3594613" y="3441338"/>
        <a:ext cx="2378610" cy="779265"/>
      </dsp:txXfrm>
    </dsp:sp>
    <dsp:sp modelId="{B08A1A32-11DC-40E3-A85E-79171B656987}">
      <dsp:nvSpPr>
        <dsp:cNvPr id="0" name=""/>
        <dsp:cNvSpPr/>
      </dsp:nvSpPr>
      <dsp:spPr>
        <a:xfrm>
          <a:off x="3675341" y="1096439"/>
          <a:ext cx="2154225" cy="2154225"/>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MX" sz="1100" kern="1200" dirty="0">
              <a:solidFill>
                <a:srgbClr val="080808"/>
              </a:solidFill>
              <a:latin typeface="Calibri" panose="020F0502020204030204" pitchFamily="34" charset="0"/>
              <a:cs typeface="Calibri" panose="020F0502020204030204" pitchFamily="34" charset="0"/>
            </a:rPr>
            <a:t>  Están dirigidos a responder por las causas de los </a:t>
          </a:r>
          <a:r>
            <a:rPr lang="es-EC" sz="1100" kern="1200" dirty="0">
              <a:solidFill>
                <a:srgbClr val="080808"/>
              </a:solidFill>
              <a:latin typeface="Calibri" panose="020F0502020204030204" pitchFamily="34" charset="0"/>
              <a:cs typeface="Calibri" panose="020F0502020204030204" pitchFamily="34" charset="0"/>
            </a:rPr>
            <a:t>eventos y fenómenos físicos o sociales. </a:t>
          </a:r>
        </a:p>
      </dsp:txBody>
      <dsp:txXfrm>
        <a:off x="4106186" y="1311862"/>
        <a:ext cx="1292535" cy="1723380"/>
      </dsp:txXfrm>
    </dsp:sp>
    <dsp:sp modelId="{666BD88B-CEFC-4CB0-B8F3-67FB620B1285}">
      <dsp:nvSpPr>
        <dsp:cNvPr id="0" name=""/>
        <dsp:cNvSpPr/>
      </dsp:nvSpPr>
      <dsp:spPr>
        <a:xfrm>
          <a:off x="1015422" y="1074235"/>
          <a:ext cx="1049296" cy="1049170"/>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a:solidFill>
                <a:srgbClr val="080808"/>
              </a:solidFill>
              <a:latin typeface="Calibri" panose="020F0502020204030204" pitchFamily="34" charset="0"/>
              <a:cs typeface="Calibri" panose="020F0502020204030204" pitchFamily="34" charset="0"/>
            </a:rPr>
            <a:t>Van más allá de la descripción de conceptos </a:t>
          </a:r>
          <a:endParaRPr lang="es-EC" sz="1000" kern="1200" dirty="0">
            <a:solidFill>
              <a:srgbClr val="080808"/>
            </a:solidFill>
            <a:latin typeface="Calibri" panose="020F0502020204030204" pitchFamily="34" charset="0"/>
            <a:cs typeface="Calibri" panose="020F0502020204030204" pitchFamily="34" charset="0"/>
          </a:endParaRPr>
        </a:p>
      </dsp:txBody>
      <dsp:txXfrm>
        <a:off x="1169088" y="1227882"/>
        <a:ext cx="741964" cy="741876"/>
      </dsp:txXfrm>
    </dsp:sp>
    <dsp:sp modelId="{27145BF9-4F84-4139-8C70-AB2301C12CAE}">
      <dsp:nvSpPr>
        <dsp:cNvPr id="0" name=""/>
        <dsp:cNvSpPr/>
      </dsp:nvSpPr>
      <dsp:spPr>
        <a:xfrm>
          <a:off x="628500" y="1951375"/>
          <a:ext cx="515203" cy="515157"/>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E67FD95-C256-48A4-B383-089EE79D875A}">
      <dsp:nvSpPr>
        <dsp:cNvPr id="0" name=""/>
        <dsp:cNvSpPr/>
      </dsp:nvSpPr>
      <dsp:spPr>
        <a:xfrm>
          <a:off x="2150655" y="1280717"/>
          <a:ext cx="299739" cy="299829"/>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455CB7-2DE4-4696-9CEE-EA8C412BB0D7}">
      <dsp:nvSpPr>
        <dsp:cNvPr id="0" name=""/>
        <dsp:cNvSpPr/>
      </dsp:nvSpPr>
      <dsp:spPr>
        <a:xfrm>
          <a:off x="1586350" y="1996534"/>
          <a:ext cx="1186523" cy="1033810"/>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a:solidFill>
                <a:srgbClr val="080808"/>
              </a:solidFill>
              <a:latin typeface="Calibri" panose="020F0502020204030204" pitchFamily="34" charset="0"/>
              <a:cs typeface="Calibri" panose="020F0502020204030204" pitchFamily="34" charset="0"/>
            </a:rPr>
            <a:t>  Fenómenos o del establecimiento de </a:t>
          </a:r>
          <a:r>
            <a:rPr lang="es-EC" sz="900" kern="1200" dirty="0">
              <a:solidFill>
                <a:srgbClr val="080808"/>
              </a:solidFill>
              <a:latin typeface="Calibri" panose="020F0502020204030204" pitchFamily="34" charset="0"/>
              <a:cs typeface="Calibri" panose="020F0502020204030204" pitchFamily="34" charset="0"/>
            </a:rPr>
            <a:t>relaciones entre conceptos</a:t>
          </a:r>
        </a:p>
      </dsp:txBody>
      <dsp:txXfrm>
        <a:off x="1760112" y="2147932"/>
        <a:ext cx="838999" cy="731014"/>
      </dsp:txXfrm>
    </dsp:sp>
    <dsp:sp modelId="{B624C713-B970-4955-B66D-7710F1A6DD04}">
      <dsp:nvSpPr>
        <dsp:cNvPr id="0" name=""/>
        <dsp:cNvSpPr/>
      </dsp:nvSpPr>
      <dsp:spPr>
        <a:xfrm>
          <a:off x="1764771" y="3102273"/>
          <a:ext cx="299739" cy="299829"/>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00DF44C-942C-4037-AC81-44AFCECE69D6}">
      <dsp:nvSpPr>
        <dsp:cNvPr id="0" name=""/>
        <dsp:cNvSpPr/>
      </dsp:nvSpPr>
      <dsp:spPr>
        <a:xfrm>
          <a:off x="588613" y="3407459"/>
          <a:ext cx="2378610" cy="62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solidFill>
                <a:srgbClr val="080808"/>
              </a:solidFill>
              <a:latin typeface="Calibri" panose="020F0502020204030204" pitchFamily="34" charset="0"/>
              <a:cs typeface="Calibri" panose="020F0502020204030204" pitchFamily="34" charset="0"/>
            </a:rPr>
            <a:t>El alcance explicativo</a:t>
          </a:r>
        </a:p>
      </dsp:txBody>
      <dsp:txXfrm>
        <a:off x="588613" y="3407459"/>
        <a:ext cx="2378610" cy="6267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F585D-6CDB-4113-8FCA-8201E165B679}">
      <dsp:nvSpPr>
        <dsp:cNvPr id="0" name=""/>
        <dsp:cNvSpPr/>
      </dsp:nvSpPr>
      <dsp:spPr>
        <a:xfrm>
          <a:off x="7468" y="14514"/>
          <a:ext cx="2232107" cy="13392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rgbClr val="000000"/>
              </a:solidFill>
              <a:latin typeface="Calibri" panose="020F0502020204030204" pitchFamily="34" charset="0"/>
              <a:cs typeface="Calibri" panose="020F0502020204030204" pitchFamily="34" charset="0"/>
            </a:rPr>
            <a:t>Cooperativa de ahorro y crédito</a:t>
          </a:r>
          <a:r>
            <a:rPr lang="es-EC" sz="1600" kern="1200" dirty="0">
              <a:solidFill>
                <a:schemeClr val="bg2">
                  <a:lumMod val="10000"/>
                </a:schemeClr>
              </a:solidFill>
              <a:latin typeface="Calibri" panose="020F0502020204030204" pitchFamily="34" charset="0"/>
              <a:cs typeface="Calibri" panose="020F0502020204030204" pitchFamily="34" charset="0"/>
            </a:rPr>
            <a:t> Policía Nacional Ltda.</a:t>
          </a:r>
          <a:endParaRPr lang="es-EC" sz="1600" kern="1200" dirty="0"/>
        </a:p>
      </dsp:txBody>
      <dsp:txXfrm>
        <a:off x="46694" y="53740"/>
        <a:ext cx="2153655" cy="1260812"/>
      </dsp:txXfrm>
    </dsp:sp>
    <dsp:sp modelId="{DED12826-090B-469C-A528-9AC12F7E8C8F}">
      <dsp:nvSpPr>
        <dsp:cNvPr id="0" name=""/>
        <dsp:cNvSpPr/>
      </dsp:nvSpPr>
      <dsp:spPr>
        <a:xfrm>
          <a:off x="2436000" y="407365"/>
          <a:ext cx="473206" cy="55356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2436000" y="518077"/>
        <a:ext cx="331244" cy="332138"/>
      </dsp:txXfrm>
    </dsp:sp>
    <dsp:sp modelId="{BCACD8A4-FD52-4836-8169-30563F0D219B}">
      <dsp:nvSpPr>
        <dsp:cNvPr id="0" name=""/>
        <dsp:cNvSpPr/>
      </dsp:nvSpPr>
      <dsp:spPr>
        <a:xfrm>
          <a:off x="3132418" y="14514"/>
          <a:ext cx="2232107" cy="13392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chemeClr val="bg2">
                  <a:lumMod val="10000"/>
                </a:schemeClr>
              </a:solidFill>
              <a:latin typeface="Calibri" panose="020F0502020204030204" pitchFamily="34" charset="0"/>
              <a:cs typeface="Calibri" panose="020F0502020204030204" pitchFamily="34" charset="0"/>
            </a:rPr>
            <a:t>Cooperativa de ahorro y crédito COOPROGRESO Ltda.</a:t>
          </a:r>
          <a:endParaRPr lang="es-EC" sz="1600" kern="1200" dirty="0"/>
        </a:p>
      </dsp:txBody>
      <dsp:txXfrm>
        <a:off x="3171644" y="53740"/>
        <a:ext cx="2153655" cy="1260812"/>
      </dsp:txXfrm>
    </dsp:sp>
    <dsp:sp modelId="{C8AEEB74-822B-4859-B881-C07E01FCC55A}">
      <dsp:nvSpPr>
        <dsp:cNvPr id="0" name=""/>
        <dsp:cNvSpPr/>
      </dsp:nvSpPr>
      <dsp:spPr>
        <a:xfrm>
          <a:off x="5560951" y="407365"/>
          <a:ext cx="473206" cy="55356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5560951" y="518077"/>
        <a:ext cx="331244" cy="332138"/>
      </dsp:txXfrm>
    </dsp:sp>
    <dsp:sp modelId="{1114D5DC-F2E3-4D9C-8045-D0BE8B62E8DF}">
      <dsp:nvSpPr>
        <dsp:cNvPr id="0" name=""/>
        <dsp:cNvSpPr/>
      </dsp:nvSpPr>
      <dsp:spPr>
        <a:xfrm>
          <a:off x="6257368" y="14514"/>
          <a:ext cx="2232107" cy="13392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bg2">
                  <a:lumMod val="10000"/>
                </a:schemeClr>
              </a:solidFill>
              <a:latin typeface="Calibri" panose="020F0502020204030204" pitchFamily="34" charset="0"/>
              <a:cs typeface="Calibri" panose="020F0502020204030204" pitchFamily="34" charset="0"/>
            </a:rPr>
            <a:t>Cooperativa de ahorro y crédito 29 de octubre Ltda.</a:t>
          </a:r>
          <a:endParaRPr lang="es-EC" sz="1600" kern="1200" dirty="0"/>
        </a:p>
      </dsp:txBody>
      <dsp:txXfrm>
        <a:off x="6296594" y="53740"/>
        <a:ext cx="2153655" cy="1260812"/>
      </dsp:txXfrm>
    </dsp:sp>
    <dsp:sp modelId="{81228F7A-011D-4AF9-B245-BA0F38D4A519}">
      <dsp:nvSpPr>
        <dsp:cNvPr id="0" name=""/>
        <dsp:cNvSpPr/>
      </dsp:nvSpPr>
      <dsp:spPr>
        <a:xfrm rot="5400000">
          <a:off x="7136818" y="1510026"/>
          <a:ext cx="473206" cy="55356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7207352" y="1550204"/>
        <a:ext cx="332138" cy="331244"/>
      </dsp:txXfrm>
    </dsp:sp>
    <dsp:sp modelId="{EC6A26D9-433C-4184-A3BC-9BA9EE458958}">
      <dsp:nvSpPr>
        <dsp:cNvPr id="0" name=""/>
        <dsp:cNvSpPr/>
      </dsp:nvSpPr>
      <dsp:spPr>
        <a:xfrm>
          <a:off x="6257368" y="2246621"/>
          <a:ext cx="2232107" cy="13392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bg2">
                  <a:lumMod val="10000"/>
                </a:schemeClr>
              </a:solidFill>
              <a:latin typeface="Calibri" panose="020F0502020204030204" pitchFamily="34" charset="0"/>
              <a:cs typeface="Calibri" panose="020F0502020204030204" pitchFamily="34" charset="0"/>
            </a:rPr>
            <a:t>Cooperativa de ahorro y crédito Alianza del Valle Ltda. </a:t>
          </a:r>
          <a:endParaRPr lang="es-EC" sz="1600" kern="1200" dirty="0"/>
        </a:p>
      </dsp:txBody>
      <dsp:txXfrm>
        <a:off x="6296594" y="2285847"/>
        <a:ext cx="2153655" cy="1260812"/>
      </dsp:txXfrm>
    </dsp:sp>
    <dsp:sp modelId="{2F9B31F3-98B1-4320-ACFB-3B6A37EF4D1D}">
      <dsp:nvSpPr>
        <dsp:cNvPr id="0" name=""/>
        <dsp:cNvSpPr/>
      </dsp:nvSpPr>
      <dsp:spPr>
        <a:xfrm rot="10800000">
          <a:off x="5587736" y="2639472"/>
          <a:ext cx="473206" cy="55356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10800000">
        <a:off x="5729698" y="2750184"/>
        <a:ext cx="331244" cy="332138"/>
      </dsp:txXfrm>
    </dsp:sp>
    <dsp:sp modelId="{8B50B082-06D3-4A27-AA54-F390745CEC15}">
      <dsp:nvSpPr>
        <dsp:cNvPr id="0" name=""/>
        <dsp:cNvSpPr/>
      </dsp:nvSpPr>
      <dsp:spPr>
        <a:xfrm>
          <a:off x="3132418" y="2246621"/>
          <a:ext cx="2232107" cy="13392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bg2">
                  <a:lumMod val="10000"/>
                </a:schemeClr>
              </a:solidFill>
              <a:latin typeface="Calibri" panose="020F0502020204030204" pitchFamily="34" charset="0"/>
              <a:cs typeface="Calibri" panose="020F0502020204030204" pitchFamily="34" charset="0"/>
            </a:rPr>
            <a:t>Cooperativa de ahorro y crédito Andalucía Ltda.</a:t>
          </a:r>
          <a:endParaRPr lang="es-EC" sz="1600" kern="1200" dirty="0"/>
        </a:p>
      </dsp:txBody>
      <dsp:txXfrm>
        <a:off x="3171644" y="2285847"/>
        <a:ext cx="2153655" cy="1260812"/>
      </dsp:txXfrm>
    </dsp:sp>
    <dsp:sp modelId="{C4B732B8-7682-4A56-8B99-8C51EF8B6051}">
      <dsp:nvSpPr>
        <dsp:cNvPr id="0" name=""/>
        <dsp:cNvSpPr/>
      </dsp:nvSpPr>
      <dsp:spPr>
        <a:xfrm rot="10800000">
          <a:off x="2462786" y="2639472"/>
          <a:ext cx="473206" cy="55356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10800000">
        <a:off x="2604748" y="2750184"/>
        <a:ext cx="331244" cy="332138"/>
      </dsp:txXfrm>
    </dsp:sp>
    <dsp:sp modelId="{DD696800-DEB2-4630-BF8A-A3A5A4134C10}">
      <dsp:nvSpPr>
        <dsp:cNvPr id="0" name=""/>
        <dsp:cNvSpPr/>
      </dsp:nvSpPr>
      <dsp:spPr>
        <a:xfrm>
          <a:off x="7468" y="2246621"/>
          <a:ext cx="2232107" cy="13392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rgbClr val="000000"/>
              </a:solidFill>
              <a:latin typeface="Calibri" panose="020F0502020204030204" pitchFamily="34" charset="0"/>
              <a:cs typeface="Calibri" panose="020F0502020204030204" pitchFamily="34" charset="0"/>
            </a:rPr>
            <a:t>Cooperativa de ahorro y crédito de los Servidores Públicos del Ministerio de Educación y Cultura Ltda.</a:t>
          </a:r>
          <a:endParaRPr lang="es-EC" sz="1600" kern="1200" dirty="0"/>
        </a:p>
      </dsp:txBody>
      <dsp:txXfrm>
        <a:off x="46694" y="2285847"/>
        <a:ext cx="2153655" cy="126081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EC" dirty="0"/>
          </a:p>
        </p:txBody>
      </p:sp>
      <p:sp>
        <p:nvSpPr>
          <p:cNvPr id="3" name="2 Marcador de fecha"/>
          <p:cNvSpPr>
            <a:spLocks noGrp="1"/>
          </p:cNvSpPr>
          <p:nvPr>
            <p:ph type="dt" sz="quarter" idx="1"/>
          </p:nvPr>
        </p:nvSpPr>
        <p:spPr>
          <a:xfrm>
            <a:off x="5675851" y="0"/>
            <a:ext cx="4342130" cy="344408"/>
          </a:xfrm>
          <a:prstGeom prst="rect">
            <a:avLst/>
          </a:prstGeom>
        </p:spPr>
        <p:txBody>
          <a:bodyPr vert="horz" lIns="96616" tIns="48308" rIns="96616" bIns="48308" rtlCol="0"/>
          <a:lstStyle>
            <a:lvl1pPr algn="r">
              <a:defRPr sz="1300"/>
            </a:lvl1pPr>
          </a:lstStyle>
          <a:p>
            <a:fld id="{39E629F2-306B-4A20-96E8-D3E115596636}" type="datetimeFigureOut">
              <a:rPr lang="es-EC" smtClean="0"/>
              <a:pPr/>
              <a:t>7/10/2020</a:t>
            </a:fld>
            <a:endParaRPr lang="es-EC" dirty="0"/>
          </a:p>
        </p:txBody>
      </p:sp>
      <p:sp>
        <p:nvSpPr>
          <p:cNvPr id="4" name="3 Marcador de pie de página"/>
          <p:cNvSpPr>
            <a:spLocks noGrp="1"/>
          </p:cNvSpPr>
          <p:nvPr>
            <p:ph type="ftr" sz="quarter" idx="2"/>
          </p:nvPr>
        </p:nvSpPr>
        <p:spPr>
          <a:xfrm>
            <a:off x="0" y="6542560"/>
            <a:ext cx="4342130" cy="344408"/>
          </a:xfrm>
          <a:prstGeom prst="rect">
            <a:avLst/>
          </a:prstGeom>
        </p:spPr>
        <p:txBody>
          <a:bodyPr vert="horz" lIns="96616" tIns="48308" rIns="96616" bIns="48308" rtlCol="0" anchor="b"/>
          <a:lstStyle>
            <a:lvl1pPr algn="l">
              <a:defRPr sz="1300"/>
            </a:lvl1pPr>
          </a:lstStyle>
          <a:p>
            <a:endParaRPr lang="es-EC" dirty="0"/>
          </a:p>
        </p:txBody>
      </p:sp>
      <p:sp>
        <p:nvSpPr>
          <p:cNvPr id="5" name="4 Marcador de número de diapositiva"/>
          <p:cNvSpPr>
            <a:spLocks noGrp="1"/>
          </p:cNvSpPr>
          <p:nvPr>
            <p:ph type="sldNum" sz="quarter" idx="3"/>
          </p:nvPr>
        </p:nvSpPr>
        <p:spPr>
          <a:xfrm>
            <a:off x="5675851" y="6542560"/>
            <a:ext cx="4342130" cy="344408"/>
          </a:xfrm>
          <a:prstGeom prst="rect">
            <a:avLst/>
          </a:prstGeom>
        </p:spPr>
        <p:txBody>
          <a:bodyPr vert="horz" lIns="96616" tIns="48308" rIns="96616" bIns="48308" rtlCol="0" anchor="b"/>
          <a:lstStyle>
            <a:lvl1pPr algn="r">
              <a:defRPr sz="1300"/>
            </a:lvl1pPr>
          </a:lstStyle>
          <a:p>
            <a:fld id="{7F3B2AF9-0E1D-48A7-A1EA-8B873B6407C9}" type="slidenum">
              <a:rPr lang="es-EC" smtClean="0"/>
              <a:pPr/>
              <a:t>‹Nº›</a:t>
            </a:fld>
            <a:endParaRPr lang="es-EC" dirty="0"/>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EC" dirty="0"/>
          </a:p>
        </p:txBody>
      </p:sp>
      <p:sp>
        <p:nvSpPr>
          <p:cNvPr id="3" name="2 Marcador de fecha"/>
          <p:cNvSpPr>
            <a:spLocks noGrp="1"/>
          </p:cNvSpPr>
          <p:nvPr>
            <p:ph type="dt" idx="1"/>
          </p:nvPr>
        </p:nvSpPr>
        <p:spPr>
          <a:xfrm>
            <a:off x="5675851" y="0"/>
            <a:ext cx="4342130" cy="344408"/>
          </a:xfrm>
          <a:prstGeom prst="rect">
            <a:avLst/>
          </a:prstGeom>
        </p:spPr>
        <p:txBody>
          <a:bodyPr vert="horz" lIns="96616" tIns="48308" rIns="96616" bIns="48308" rtlCol="0"/>
          <a:lstStyle>
            <a:lvl1pPr algn="r">
              <a:defRPr sz="1300"/>
            </a:lvl1pPr>
          </a:lstStyle>
          <a:p>
            <a:fld id="{5AE86944-9B6F-4A5E-B2B2-72C93A9D583A}" type="datetimeFigureOut">
              <a:rPr lang="es-EC" smtClean="0"/>
              <a:pPr/>
              <a:t>7/10/2020</a:t>
            </a:fld>
            <a:endParaRPr lang="es-EC" dirty="0"/>
          </a:p>
        </p:txBody>
      </p:sp>
      <p:sp>
        <p:nvSpPr>
          <p:cNvPr id="4" name="3 Marcador de imagen de diapositiva"/>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6616" tIns="48308" rIns="96616" bIns="48308" rtlCol="0" anchor="ctr"/>
          <a:lstStyle/>
          <a:p>
            <a:endParaRPr lang="es-EC" dirty="0"/>
          </a:p>
        </p:txBody>
      </p:sp>
      <p:sp>
        <p:nvSpPr>
          <p:cNvPr id="5" name="4 Marcador de notas"/>
          <p:cNvSpPr>
            <a:spLocks noGrp="1"/>
          </p:cNvSpPr>
          <p:nvPr>
            <p:ph type="body" sz="quarter" idx="3"/>
          </p:nvPr>
        </p:nvSpPr>
        <p:spPr>
          <a:xfrm>
            <a:off x="1002030" y="3271878"/>
            <a:ext cx="8016240" cy="3099673"/>
          </a:xfrm>
          <a:prstGeom prst="rect">
            <a:avLst/>
          </a:prstGeom>
        </p:spPr>
        <p:txBody>
          <a:bodyPr vert="horz" lIns="96616" tIns="48308" rIns="96616" bIns="4830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6542560"/>
            <a:ext cx="4342130" cy="344408"/>
          </a:xfrm>
          <a:prstGeom prst="rect">
            <a:avLst/>
          </a:prstGeom>
        </p:spPr>
        <p:txBody>
          <a:bodyPr vert="horz" lIns="96616" tIns="48308" rIns="96616" bIns="48308" rtlCol="0" anchor="b"/>
          <a:lstStyle>
            <a:lvl1pPr algn="l">
              <a:defRPr sz="1300"/>
            </a:lvl1pPr>
          </a:lstStyle>
          <a:p>
            <a:endParaRPr lang="es-EC" dirty="0"/>
          </a:p>
        </p:txBody>
      </p:sp>
      <p:sp>
        <p:nvSpPr>
          <p:cNvPr id="7" name="6 Marcador de número de diapositiva"/>
          <p:cNvSpPr>
            <a:spLocks noGrp="1"/>
          </p:cNvSpPr>
          <p:nvPr>
            <p:ph type="sldNum" sz="quarter" idx="5"/>
          </p:nvPr>
        </p:nvSpPr>
        <p:spPr>
          <a:xfrm>
            <a:off x="5675851" y="6542560"/>
            <a:ext cx="4342130" cy="344408"/>
          </a:xfrm>
          <a:prstGeom prst="rect">
            <a:avLst/>
          </a:prstGeom>
        </p:spPr>
        <p:txBody>
          <a:bodyPr vert="horz" lIns="96616" tIns="48308" rIns="96616" bIns="48308" rtlCol="0" anchor="b"/>
          <a:lstStyle>
            <a:lvl1pPr algn="r">
              <a:defRPr sz="1300"/>
            </a:lvl1pPr>
          </a:lstStyle>
          <a:p>
            <a:fld id="{CB13D4E0-B7EB-4029-984B-1D49C8B1074E}" type="slidenum">
              <a:rPr lang="es-EC" smtClean="0"/>
              <a:pPr/>
              <a:t>‹Nº›</a:t>
            </a:fld>
            <a:endParaRPr lang="es-EC" dirty="0"/>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822858" rtl="0" eaLnBrk="1" latinLnBrk="0" hangingPunct="1">
      <a:defRPr sz="1080" kern="1200">
        <a:solidFill>
          <a:schemeClr val="tx1"/>
        </a:solidFill>
        <a:latin typeface="+mn-lt"/>
        <a:ea typeface="+mn-ea"/>
        <a:cs typeface="+mn-cs"/>
      </a:defRPr>
    </a:lvl1pPr>
    <a:lvl2pPr marL="411430" algn="l" defTabSz="822858" rtl="0" eaLnBrk="1" latinLnBrk="0" hangingPunct="1">
      <a:defRPr sz="1080" kern="1200">
        <a:solidFill>
          <a:schemeClr val="tx1"/>
        </a:solidFill>
        <a:latin typeface="+mn-lt"/>
        <a:ea typeface="+mn-ea"/>
        <a:cs typeface="+mn-cs"/>
      </a:defRPr>
    </a:lvl2pPr>
    <a:lvl3pPr marL="822858" algn="l" defTabSz="822858" rtl="0" eaLnBrk="1" latinLnBrk="0" hangingPunct="1">
      <a:defRPr sz="1080" kern="1200">
        <a:solidFill>
          <a:schemeClr val="tx1"/>
        </a:solidFill>
        <a:latin typeface="+mn-lt"/>
        <a:ea typeface="+mn-ea"/>
        <a:cs typeface="+mn-cs"/>
      </a:defRPr>
    </a:lvl3pPr>
    <a:lvl4pPr marL="1234288" algn="l" defTabSz="822858" rtl="0" eaLnBrk="1" latinLnBrk="0" hangingPunct="1">
      <a:defRPr sz="1080" kern="1200">
        <a:solidFill>
          <a:schemeClr val="tx1"/>
        </a:solidFill>
        <a:latin typeface="+mn-lt"/>
        <a:ea typeface="+mn-ea"/>
        <a:cs typeface="+mn-cs"/>
      </a:defRPr>
    </a:lvl4pPr>
    <a:lvl5pPr marL="1645717" algn="l" defTabSz="822858" rtl="0" eaLnBrk="1" latinLnBrk="0" hangingPunct="1">
      <a:defRPr sz="1080" kern="1200">
        <a:solidFill>
          <a:schemeClr val="tx1"/>
        </a:solidFill>
        <a:latin typeface="+mn-lt"/>
        <a:ea typeface="+mn-ea"/>
        <a:cs typeface="+mn-cs"/>
      </a:defRPr>
    </a:lvl5pPr>
    <a:lvl6pPr marL="2057147" algn="l" defTabSz="822858" rtl="0" eaLnBrk="1" latinLnBrk="0" hangingPunct="1">
      <a:defRPr sz="1080" kern="1200">
        <a:solidFill>
          <a:schemeClr val="tx1"/>
        </a:solidFill>
        <a:latin typeface="+mn-lt"/>
        <a:ea typeface="+mn-ea"/>
        <a:cs typeface="+mn-cs"/>
      </a:defRPr>
    </a:lvl6pPr>
    <a:lvl7pPr marL="2468576" algn="l" defTabSz="822858" rtl="0" eaLnBrk="1" latinLnBrk="0" hangingPunct="1">
      <a:defRPr sz="1080" kern="1200">
        <a:solidFill>
          <a:schemeClr val="tx1"/>
        </a:solidFill>
        <a:latin typeface="+mn-lt"/>
        <a:ea typeface="+mn-ea"/>
        <a:cs typeface="+mn-cs"/>
      </a:defRPr>
    </a:lvl7pPr>
    <a:lvl8pPr marL="2880005" algn="l" defTabSz="822858" rtl="0" eaLnBrk="1" latinLnBrk="0" hangingPunct="1">
      <a:defRPr sz="1080" kern="1200">
        <a:solidFill>
          <a:schemeClr val="tx1"/>
        </a:solidFill>
        <a:latin typeface="+mn-lt"/>
        <a:ea typeface="+mn-ea"/>
        <a:cs typeface="+mn-cs"/>
      </a:defRPr>
    </a:lvl8pPr>
    <a:lvl9pPr marL="3291435" algn="l" defTabSz="822858"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pPr/>
              <a:t>22</a:t>
            </a:fld>
            <a:endParaRPr lang="es-EC" dirty="0"/>
          </a:p>
        </p:txBody>
      </p:sp>
    </p:spTree>
    <p:extLst>
      <p:ext uri="{BB962C8B-B14F-4D97-AF65-F5344CB8AC3E}">
        <p14:creationId xmlns:p14="http://schemas.microsoft.com/office/powerpoint/2010/main" val="280519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pPr/>
              <a:t>23</a:t>
            </a:fld>
            <a:endParaRPr lang="es-EC" dirty="0"/>
          </a:p>
        </p:txBody>
      </p:sp>
    </p:spTree>
    <p:extLst>
      <p:ext uri="{BB962C8B-B14F-4D97-AF65-F5344CB8AC3E}">
        <p14:creationId xmlns:p14="http://schemas.microsoft.com/office/powerpoint/2010/main" val="16276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pPr/>
              <a:t>24</a:t>
            </a:fld>
            <a:endParaRPr lang="es-EC" dirty="0"/>
          </a:p>
        </p:txBody>
      </p:sp>
    </p:spTree>
    <p:extLst>
      <p:ext uri="{BB962C8B-B14F-4D97-AF65-F5344CB8AC3E}">
        <p14:creationId xmlns:p14="http://schemas.microsoft.com/office/powerpoint/2010/main" val="346069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pPr/>
              <a:t>25</a:t>
            </a:fld>
            <a:endParaRPr lang="es-EC" dirty="0"/>
          </a:p>
        </p:txBody>
      </p:sp>
    </p:spTree>
    <p:extLst>
      <p:ext uri="{BB962C8B-B14F-4D97-AF65-F5344CB8AC3E}">
        <p14:creationId xmlns:p14="http://schemas.microsoft.com/office/powerpoint/2010/main" val="324852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pPr/>
              <a:t>26</a:t>
            </a:fld>
            <a:endParaRPr lang="es-EC" dirty="0"/>
          </a:p>
        </p:txBody>
      </p:sp>
    </p:spTree>
    <p:extLst>
      <p:ext uri="{BB962C8B-B14F-4D97-AF65-F5344CB8AC3E}">
        <p14:creationId xmlns:p14="http://schemas.microsoft.com/office/powerpoint/2010/main" val="127317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pPr/>
              <a:t>27</a:t>
            </a:fld>
            <a:endParaRPr lang="es-EC" dirty="0"/>
          </a:p>
        </p:txBody>
      </p:sp>
    </p:spTree>
    <p:extLst>
      <p:ext uri="{BB962C8B-B14F-4D97-AF65-F5344CB8AC3E}">
        <p14:creationId xmlns:p14="http://schemas.microsoft.com/office/powerpoint/2010/main" val="387316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pPr/>
              <a:t>28</a:t>
            </a:fld>
            <a:endParaRPr lang="es-EC" dirty="0"/>
          </a:p>
        </p:txBody>
      </p:sp>
    </p:spTree>
    <p:extLst>
      <p:ext uri="{BB962C8B-B14F-4D97-AF65-F5344CB8AC3E}">
        <p14:creationId xmlns:p14="http://schemas.microsoft.com/office/powerpoint/2010/main" val="224664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pPr/>
              <a:t>29</a:t>
            </a:fld>
            <a:endParaRPr lang="es-EC" dirty="0"/>
          </a:p>
        </p:txBody>
      </p:sp>
    </p:spTree>
    <p:extLst>
      <p:ext uri="{BB962C8B-B14F-4D97-AF65-F5344CB8AC3E}">
        <p14:creationId xmlns:p14="http://schemas.microsoft.com/office/powerpoint/2010/main" val="189007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pPr/>
              <a:t>50</a:t>
            </a:fld>
            <a:endParaRPr lang="es-EC" dirty="0"/>
          </a:p>
        </p:txBody>
      </p:sp>
    </p:spTree>
    <p:extLst>
      <p:ext uri="{BB962C8B-B14F-4D97-AF65-F5344CB8AC3E}">
        <p14:creationId xmlns:p14="http://schemas.microsoft.com/office/powerpoint/2010/main" val="3914936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83"/>
          <a:ext cx="12190413" cy="5616575"/>
        </p:xfrm>
        <a:graphic>
          <a:graphicData uri="http://schemas.openxmlformats.org/presentationml/2006/ole">
            <mc:AlternateContent xmlns:mc="http://schemas.openxmlformats.org/markup-compatibility/2006">
              <mc:Choice xmlns:v="urn:schemas-microsoft-com:vml" Requires="v">
                <p:oleObj spid="_x0000_s1788" name="CorelDRAW" r:id="rId3" imgW="9151920" imgH="5621400" progId="">
                  <p:embed/>
                </p:oleObj>
              </mc:Choice>
              <mc:Fallback>
                <p:oleObj name="CorelDRAW" r:id="rId3" imgW="9151920" imgH="5621400" progId="">
                  <p:embed/>
                  <p:pic>
                    <p:nvPicPr>
                      <p:cNvPr id="0" name="Picture 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83"/>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1"/>
          </a:xfrm>
          <a:prstGeom prst="rect">
            <a:avLst/>
          </a:prstGeom>
          <a:noFill/>
          <a:ln w="9525">
            <a:noFill/>
            <a:miter lim="800000"/>
            <a:headEnd/>
            <a:tailEnd/>
          </a:ln>
          <a:effectLst/>
        </p:spPr>
        <p:txBody>
          <a:bodyPr/>
          <a:lstStyle/>
          <a:p>
            <a:endParaRPr lang="es-ES" sz="1051" dirty="0"/>
          </a:p>
        </p:txBody>
      </p:sp>
      <p:sp>
        <p:nvSpPr>
          <p:cNvPr id="17433" name="Rectangle 25"/>
          <p:cNvSpPr>
            <a:spLocks noChangeArrowheads="1"/>
          </p:cNvSpPr>
          <p:nvPr/>
        </p:nvSpPr>
        <p:spPr bwMode="auto">
          <a:xfrm>
            <a:off x="4165060" y="6245225"/>
            <a:ext cx="3860297" cy="476251"/>
          </a:xfrm>
          <a:prstGeom prst="rect">
            <a:avLst/>
          </a:prstGeom>
          <a:noFill/>
          <a:ln w="9525">
            <a:noFill/>
            <a:miter lim="800000"/>
            <a:headEnd/>
            <a:tailEnd/>
          </a:ln>
          <a:effectLst/>
        </p:spPr>
        <p:txBody>
          <a:bodyPr/>
          <a:lstStyle/>
          <a:p>
            <a:pPr algn="ctr"/>
            <a:endParaRPr lang="es-ES" sz="1051" dirty="0"/>
          </a:p>
        </p:txBody>
      </p:sp>
      <p:sp>
        <p:nvSpPr>
          <p:cNvPr id="17434" name="Rectangle 26"/>
          <p:cNvSpPr>
            <a:spLocks noChangeArrowheads="1"/>
          </p:cNvSpPr>
          <p:nvPr/>
        </p:nvSpPr>
        <p:spPr bwMode="auto">
          <a:xfrm>
            <a:off x="609520" y="6245225"/>
            <a:ext cx="2844430" cy="476251"/>
          </a:xfrm>
          <a:prstGeom prst="rect">
            <a:avLst/>
          </a:prstGeom>
          <a:noFill/>
          <a:ln w="9525">
            <a:noFill/>
            <a:miter lim="800000"/>
            <a:headEnd/>
            <a:tailEnd/>
          </a:ln>
          <a:effectLst/>
        </p:spPr>
        <p:txBody>
          <a:bodyPr/>
          <a:lstStyle/>
          <a:p>
            <a:endParaRPr lang="es-ES" sz="1051" dirty="0"/>
          </a:p>
        </p:txBody>
      </p:sp>
      <p:sp>
        <p:nvSpPr>
          <p:cNvPr id="17435" name="Rectangle 27"/>
          <p:cNvSpPr>
            <a:spLocks noChangeArrowheads="1"/>
          </p:cNvSpPr>
          <p:nvPr/>
        </p:nvSpPr>
        <p:spPr bwMode="auto">
          <a:xfrm>
            <a:off x="4165060" y="6245225"/>
            <a:ext cx="3860297" cy="476251"/>
          </a:xfrm>
          <a:prstGeom prst="rect">
            <a:avLst/>
          </a:prstGeom>
          <a:noFill/>
          <a:ln w="9525">
            <a:noFill/>
            <a:miter lim="800000"/>
            <a:headEnd/>
            <a:tailEnd/>
          </a:ln>
          <a:effectLst/>
        </p:spPr>
        <p:txBody>
          <a:bodyPr/>
          <a:lstStyle/>
          <a:p>
            <a:pPr algn="ctr"/>
            <a:endParaRPr lang="es-ES" sz="1051"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9"/>
            <a:ext cx="12190413" cy="1135063"/>
          </a:xfrm>
          <a:prstGeom prst="rect">
            <a:avLst/>
          </a:prstGeom>
          <a:noFill/>
        </p:spPr>
      </p:pic>
      <p:sp>
        <p:nvSpPr>
          <p:cNvPr id="17458" name="Oval 50"/>
          <p:cNvSpPr>
            <a:spLocks noChangeArrowheads="1"/>
          </p:cNvSpPr>
          <p:nvPr/>
        </p:nvSpPr>
        <p:spPr bwMode="auto">
          <a:xfrm>
            <a:off x="289949" y="260359"/>
            <a:ext cx="1056080" cy="792163"/>
          </a:xfrm>
          <a:prstGeom prst="ellipse">
            <a:avLst/>
          </a:prstGeom>
          <a:solidFill>
            <a:schemeClr val="bg1"/>
          </a:solidFill>
          <a:ln w="9525">
            <a:noFill/>
            <a:round/>
            <a:headEnd/>
            <a:tailEnd/>
          </a:ln>
          <a:effectLst/>
        </p:spPr>
        <p:txBody>
          <a:bodyPr wrap="none" anchor="ctr"/>
          <a:lstStyle/>
          <a:p>
            <a:endParaRPr lang="es-ES" sz="1351"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1"/>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2" y="1600206"/>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50"/>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2" y="274650"/>
            <a:ext cx="8025356"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0" y="1556796"/>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61" y="4406907"/>
            <a:ext cx="10361851" cy="1362076"/>
          </a:xfrm>
          <a:prstGeom prst="rect">
            <a:avLst/>
          </a:prstGeo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962961" y="2906713"/>
            <a:ext cx="10361851" cy="1500187"/>
          </a:xfrm>
          <a:prstGeom prst="rect">
            <a:avLst/>
          </a:prstGeom>
        </p:spPr>
        <p:txBody>
          <a:bodyPr anchor="b"/>
          <a:lstStyle>
            <a:lvl1pPr marL="0" indent="0">
              <a:buNone/>
              <a:defRPr sz="1500"/>
            </a:lvl1pPr>
            <a:lvl2pPr marL="342874" indent="0">
              <a:buNone/>
              <a:defRPr sz="1351"/>
            </a:lvl2pPr>
            <a:lvl3pPr marL="685747" indent="0">
              <a:buNone/>
              <a:defRPr sz="1200"/>
            </a:lvl3pPr>
            <a:lvl4pPr marL="1028621" indent="0">
              <a:buNone/>
              <a:defRPr sz="1051"/>
            </a:lvl4pPr>
            <a:lvl5pPr marL="1371495" indent="0">
              <a:buNone/>
              <a:defRPr sz="1051"/>
            </a:lvl5pPr>
            <a:lvl6pPr marL="1714369" indent="0">
              <a:buNone/>
              <a:defRPr sz="1051"/>
            </a:lvl6pPr>
            <a:lvl7pPr marL="2057243" indent="0">
              <a:buNone/>
              <a:defRPr sz="1051"/>
            </a:lvl7pPr>
            <a:lvl8pPr marL="2400116" indent="0">
              <a:buNone/>
              <a:defRPr sz="1051"/>
            </a:lvl8pPr>
            <a:lvl9pPr marL="2742990" indent="0">
              <a:buNone/>
              <a:defRPr sz="1051"/>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2" y="1600206"/>
            <a:ext cx="5384099"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4" y="1600206"/>
            <a:ext cx="5384099"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9" y="1535113"/>
            <a:ext cx="5388332"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9" y="2174875"/>
            <a:ext cx="5388332"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5" y="273051"/>
            <a:ext cx="4010562" cy="1162051"/>
          </a:xfrm>
          <a:prstGeom prst="rect">
            <a:avLst/>
          </a:prstGeo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4766113" y="273061"/>
            <a:ext cx="6814779"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5" y="1435104"/>
            <a:ext cx="4010562" cy="46910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2400"/>
            </a:lvl1pPr>
            <a:lvl2pPr marL="342874" indent="0">
              <a:buNone/>
              <a:defRPr sz="2100"/>
            </a:lvl2pPr>
            <a:lvl3pPr marL="685747" indent="0">
              <a:buNone/>
              <a:defRPr sz="1800"/>
            </a:lvl3pPr>
            <a:lvl4pPr marL="1028621" indent="0">
              <a:buNone/>
              <a:defRPr sz="1500"/>
            </a:lvl4pPr>
            <a:lvl5pPr marL="1371495" indent="0">
              <a:buNone/>
              <a:defRPr sz="1500"/>
            </a:lvl5pPr>
            <a:lvl6pPr marL="1714369" indent="0">
              <a:buNone/>
              <a:defRPr sz="1500"/>
            </a:lvl6pPr>
            <a:lvl7pPr marL="2057243" indent="0">
              <a:buNone/>
              <a:defRPr sz="1500"/>
            </a:lvl7pPr>
            <a:lvl8pPr marL="2400116" indent="0">
              <a:buNone/>
              <a:defRPr sz="1500"/>
            </a:lvl8pPr>
            <a:lvl9pPr marL="2742990" indent="0">
              <a:buNone/>
              <a:defRPr sz="1500"/>
            </a:lvl9pPr>
          </a:lstStyle>
          <a:p>
            <a:r>
              <a:rPr lang="es-ES" dirty="0"/>
              <a:t>Haga clic en el icono para agregar una imagen</a:t>
            </a:r>
          </a:p>
        </p:txBody>
      </p:sp>
      <p:sp>
        <p:nvSpPr>
          <p:cNvPr id="4" name="3 Marcador de texto"/>
          <p:cNvSpPr>
            <a:spLocks noGrp="1"/>
          </p:cNvSpPr>
          <p:nvPr>
            <p:ph type="body" sz="half" idx="2"/>
          </p:nvPr>
        </p:nvSpPr>
        <p:spPr>
          <a:xfrm>
            <a:off x="2389406" y="5367340"/>
            <a:ext cx="7314248" cy="8048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5" name="Rectangle 21"/>
          <p:cNvSpPr>
            <a:spLocks noChangeArrowheads="1"/>
          </p:cNvSpPr>
          <p:nvPr/>
        </p:nvSpPr>
        <p:spPr bwMode="auto">
          <a:xfrm rot="10800000">
            <a:off x="5" y="6308738"/>
            <a:ext cx="10512116"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7" name="Line 23"/>
          <p:cNvSpPr>
            <a:spLocks noChangeShapeType="1"/>
          </p:cNvSpPr>
          <p:nvPr/>
        </p:nvSpPr>
        <p:spPr bwMode="auto">
          <a:xfrm rot="10800000" flipH="1">
            <a:off x="33866" y="6296027"/>
            <a:ext cx="8878263" cy="0"/>
          </a:xfrm>
          <a:prstGeom prst="line">
            <a:avLst/>
          </a:prstGeom>
          <a:noFill/>
          <a:ln w="38100">
            <a:solidFill>
              <a:srgbClr val="FF0000"/>
            </a:solidFill>
            <a:round/>
            <a:headEnd/>
            <a:tailEnd/>
          </a:ln>
          <a:effectLst/>
        </p:spPr>
        <p:txBody>
          <a:bodyPr/>
          <a:lstStyle/>
          <a:p>
            <a:endParaRPr lang="es-ES" sz="1351" dirty="0"/>
          </a:p>
        </p:txBody>
      </p:sp>
      <p:sp>
        <p:nvSpPr>
          <p:cNvPr id="1048" name="Line 24"/>
          <p:cNvSpPr>
            <a:spLocks noChangeShapeType="1"/>
          </p:cNvSpPr>
          <p:nvPr/>
        </p:nvSpPr>
        <p:spPr bwMode="auto">
          <a:xfrm rot="10800000" flipH="1">
            <a:off x="33866" y="6245225"/>
            <a:ext cx="8878263" cy="0"/>
          </a:xfrm>
          <a:prstGeom prst="line">
            <a:avLst/>
          </a:prstGeom>
          <a:noFill/>
          <a:ln w="38100">
            <a:solidFill>
              <a:srgbClr val="006600"/>
            </a:solidFill>
            <a:round/>
            <a:headEnd/>
            <a:tailEnd/>
          </a:ln>
          <a:effectLst/>
        </p:spPr>
        <p:txBody>
          <a:bodyPr/>
          <a:lstStyle/>
          <a:p>
            <a:endParaRPr lang="es-ES" sz="1351"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5" y="5906864"/>
            <a:ext cx="3269289"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p:titleStyle>
    <p:body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p:bodyStyle>
    <p:otherStyle>
      <a:defPPr>
        <a:defRPr lang="es-ES"/>
      </a:defPPr>
      <a:lvl1pPr marL="0" algn="l" defTabSz="685747" rtl="0" eaLnBrk="1" latinLnBrk="0" hangingPunct="1">
        <a:defRPr sz="1351" kern="1200">
          <a:solidFill>
            <a:schemeClr val="tx1"/>
          </a:solidFill>
          <a:latin typeface="+mn-lt"/>
          <a:ea typeface="+mn-ea"/>
          <a:cs typeface="+mn-cs"/>
        </a:defRPr>
      </a:lvl1pPr>
      <a:lvl2pPr marL="342874" algn="l" defTabSz="685747" rtl="0" eaLnBrk="1" latinLnBrk="0" hangingPunct="1">
        <a:defRPr sz="1351" kern="1200">
          <a:solidFill>
            <a:schemeClr val="tx1"/>
          </a:solidFill>
          <a:latin typeface="+mn-lt"/>
          <a:ea typeface="+mn-ea"/>
          <a:cs typeface="+mn-cs"/>
        </a:defRPr>
      </a:lvl2pPr>
      <a:lvl3pPr marL="685747" algn="l" defTabSz="685747" rtl="0" eaLnBrk="1" latinLnBrk="0" hangingPunct="1">
        <a:defRPr sz="1351" kern="1200">
          <a:solidFill>
            <a:schemeClr val="tx1"/>
          </a:solidFill>
          <a:latin typeface="+mn-lt"/>
          <a:ea typeface="+mn-ea"/>
          <a:cs typeface="+mn-cs"/>
        </a:defRPr>
      </a:lvl3pPr>
      <a:lvl4pPr marL="1028621" algn="l" defTabSz="685747" rtl="0" eaLnBrk="1" latinLnBrk="0" hangingPunct="1">
        <a:defRPr sz="1351" kern="1200">
          <a:solidFill>
            <a:schemeClr val="tx1"/>
          </a:solidFill>
          <a:latin typeface="+mn-lt"/>
          <a:ea typeface="+mn-ea"/>
          <a:cs typeface="+mn-cs"/>
        </a:defRPr>
      </a:lvl4pPr>
      <a:lvl5pPr marL="1371495" algn="l" defTabSz="685747" rtl="0" eaLnBrk="1" latinLnBrk="0" hangingPunct="1">
        <a:defRPr sz="1351" kern="1200">
          <a:solidFill>
            <a:schemeClr val="tx1"/>
          </a:solidFill>
          <a:latin typeface="+mn-lt"/>
          <a:ea typeface="+mn-ea"/>
          <a:cs typeface="+mn-cs"/>
        </a:defRPr>
      </a:lvl5pPr>
      <a:lvl6pPr marL="1714369" algn="l" defTabSz="685747" rtl="0" eaLnBrk="1" latinLnBrk="0" hangingPunct="1">
        <a:defRPr sz="1351" kern="1200">
          <a:solidFill>
            <a:schemeClr val="tx1"/>
          </a:solidFill>
          <a:latin typeface="+mn-lt"/>
          <a:ea typeface="+mn-ea"/>
          <a:cs typeface="+mn-cs"/>
        </a:defRPr>
      </a:lvl6pPr>
      <a:lvl7pPr marL="2057243" algn="l" defTabSz="685747" rtl="0" eaLnBrk="1" latinLnBrk="0" hangingPunct="1">
        <a:defRPr sz="1351" kern="1200">
          <a:solidFill>
            <a:schemeClr val="tx1"/>
          </a:solidFill>
          <a:latin typeface="+mn-lt"/>
          <a:ea typeface="+mn-ea"/>
          <a:cs typeface="+mn-cs"/>
        </a:defRPr>
      </a:lvl7pPr>
      <a:lvl8pPr marL="2400116" algn="l" defTabSz="685747" rtl="0" eaLnBrk="1" latinLnBrk="0" hangingPunct="1">
        <a:defRPr sz="1351" kern="1200">
          <a:solidFill>
            <a:schemeClr val="tx1"/>
          </a:solidFill>
          <a:latin typeface="+mn-lt"/>
          <a:ea typeface="+mn-ea"/>
          <a:cs typeface="+mn-cs"/>
        </a:defRPr>
      </a:lvl8pPr>
      <a:lvl9pPr marL="2742990" algn="l" defTabSz="68574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Layout" Target="../diagrams/layout13.xml"/><Relationship Id="rId7" Type="http://schemas.openxmlformats.org/officeDocument/2006/relationships/image" Target="../media/image66.png"/><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diagramData" Target="../diagrams/data13.xml"/><Relationship Id="rId16" Type="http://schemas.openxmlformats.org/officeDocument/2006/relationships/diagramColors" Target="../diagrams/colors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7.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7.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258" y="3236441"/>
            <a:ext cx="5471896" cy="27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1" tIns="34290" rIns="68581" bIns="34290" numCol="1" anchor="ctr" anchorCtr="0" compatLnSpc="1">
            <a:prstTxWarp prst="textNoShape">
              <a:avLst/>
            </a:prstTxWarp>
            <a:spAutoFit/>
          </a:bodyPr>
          <a:lstStyle/>
          <a:p>
            <a:pPr algn="ctr" defTabSz="685747" fontAlgn="base">
              <a:spcBef>
                <a:spcPct val="0"/>
              </a:spcBef>
              <a:spcAft>
                <a:spcPct val="0"/>
              </a:spcAft>
            </a:pPr>
            <a:endParaRPr lang="es-ES" sz="1351" dirty="0">
              <a:latin typeface="Arial" pitchFamily="34" charset="0"/>
              <a:cs typeface="Arial" pitchFamily="34" charset="0"/>
            </a:endParaRPr>
          </a:p>
        </p:txBody>
      </p:sp>
      <p:sp>
        <p:nvSpPr>
          <p:cNvPr id="7" name="2 Subtítulo"/>
          <p:cNvSpPr txBox="1">
            <a:spLocks/>
          </p:cNvSpPr>
          <p:nvPr/>
        </p:nvSpPr>
        <p:spPr>
          <a:xfrm>
            <a:off x="1774726" y="404664"/>
            <a:ext cx="9217024" cy="504056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2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Calibri" panose="020F0502020204030204" pitchFamily="34" charset="0"/>
                <a:cs typeface="Calibri" panose="020F0502020204030204" pitchFamily="34" charset="0"/>
              </a:rPr>
              <a:t>Carrera de Ingeniería en Finanzas y Auditoría</a:t>
            </a:r>
          </a:p>
          <a:p>
            <a:pPr marL="0" indent="0" algn="ctr">
              <a:buNone/>
            </a:pPr>
            <a:endParaRPr lang="es-EC" sz="1600" b="1" dirty="0">
              <a:solidFill>
                <a:srgbClr val="000000"/>
              </a:solidFill>
              <a:latin typeface="Calibri" panose="020F0502020204030204" pitchFamily="34" charset="0"/>
              <a:cs typeface="Calibri" panose="020F0502020204030204" pitchFamily="34" charset="0"/>
            </a:endParaRPr>
          </a:p>
          <a:p>
            <a:pPr marL="0" indent="0" algn="ctr">
              <a:buNone/>
            </a:pPr>
            <a:r>
              <a:rPr lang="es-EC" sz="1800" b="1" dirty="0" smtClean="0">
                <a:solidFill>
                  <a:srgbClr val="000000"/>
                </a:solidFill>
                <a:latin typeface="Calibri" panose="020F0502020204030204" pitchFamily="34" charset="0"/>
                <a:cs typeface="Calibri" panose="020F0502020204030204" pitchFamily="34" charset="0"/>
              </a:rPr>
              <a:t>Trabajo de titulación previo </a:t>
            </a:r>
            <a:r>
              <a:rPr lang="es-EC" sz="1800" b="1" dirty="0">
                <a:solidFill>
                  <a:srgbClr val="000000"/>
                </a:solidFill>
                <a:latin typeface="Calibri" panose="020F0502020204030204" pitchFamily="34" charset="0"/>
                <a:cs typeface="Calibri" panose="020F0502020204030204" pitchFamily="34" charset="0"/>
              </a:rPr>
              <a:t>a</a:t>
            </a:r>
            <a:r>
              <a:rPr lang="es-EC" sz="1800" b="1" dirty="0" smtClean="0">
                <a:solidFill>
                  <a:srgbClr val="000000"/>
                </a:solidFill>
                <a:latin typeface="Calibri" panose="020F0502020204030204" pitchFamily="34" charset="0"/>
                <a:cs typeface="Calibri" panose="020F0502020204030204" pitchFamily="34" charset="0"/>
              </a:rPr>
              <a:t>l </a:t>
            </a:r>
            <a:r>
              <a:rPr lang="es-EC" sz="1800" b="1" dirty="0">
                <a:solidFill>
                  <a:srgbClr val="000000"/>
                </a:solidFill>
                <a:latin typeface="Calibri" panose="020F0502020204030204" pitchFamily="34" charset="0"/>
                <a:cs typeface="Calibri" panose="020F0502020204030204" pitchFamily="34" charset="0"/>
              </a:rPr>
              <a:t>t</a:t>
            </a:r>
            <a:r>
              <a:rPr lang="es-EC" sz="1800" b="1" dirty="0" smtClean="0">
                <a:solidFill>
                  <a:srgbClr val="000000"/>
                </a:solidFill>
                <a:latin typeface="Calibri" panose="020F0502020204030204" pitchFamily="34" charset="0"/>
                <a:cs typeface="Calibri" panose="020F0502020204030204" pitchFamily="34" charset="0"/>
              </a:rPr>
              <a:t>ítulo </a:t>
            </a:r>
            <a:r>
              <a:rPr lang="es-EC" sz="1800" b="1" dirty="0">
                <a:solidFill>
                  <a:srgbClr val="000000"/>
                </a:solidFill>
                <a:latin typeface="Calibri" panose="020F0502020204030204" pitchFamily="34" charset="0"/>
                <a:cs typeface="Calibri" panose="020F0502020204030204" pitchFamily="34" charset="0"/>
              </a:rPr>
              <a:t>d</a:t>
            </a:r>
            <a:r>
              <a:rPr lang="es-EC" sz="1800" b="1" dirty="0" smtClean="0">
                <a:solidFill>
                  <a:srgbClr val="000000"/>
                </a:solidFill>
                <a:latin typeface="Calibri" panose="020F0502020204030204" pitchFamily="34" charset="0"/>
                <a:cs typeface="Calibri" panose="020F0502020204030204" pitchFamily="34" charset="0"/>
              </a:rPr>
              <a:t>e Ingeniero en Finanzas,  Contador Público-Auditor</a:t>
            </a:r>
            <a:endParaRPr lang="es-EC" sz="1800" dirty="0" smtClean="0">
              <a:solidFill>
                <a:srgbClr val="000000"/>
              </a:solidFill>
              <a:latin typeface="Calibri" panose="020F0502020204030204" pitchFamily="34" charset="0"/>
              <a:cs typeface="Calibri" panose="020F0502020204030204" pitchFamily="34" charset="0"/>
            </a:endParaRPr>
          </a:p>
          <a:p>
            <a:pPr marL="0" indent="0" algn="ctr">
              <a:buNone/>
            </a:pPr>
            <a:endParaRPr lang="es-EC" sz="1600" b="1" dirty="0">
              <a:solidFill>
                <a:srgbClr val="000000"/>
              </a:solidFill>
              <a:latin typeface="Calibri" panose="020F0502020204030204" pitchFamily="34" charset="0"/>
              <a:cs typeface="Calibri" panose="020F0502020204030204" pitchFamily="34" charset="0"/>
            </a:endParaRPr>
          </a:p>
          <a:p>
            <a:pPr marL="0" indent="0" algn="ctr">
              <a:buNone/>
            </a:pPr>
            <a:r>
              <a:rPr lang="es-EC" sz="1600" b="1" dirty="0" smtClean="0">
                <a:solidFill>
                  <a:srgbClr val="000000"/>
                </a:solidFill>
                <a:latin typeface="Calibri" panose="020F0502020204030204" pitchFamily="34" charset="0"/>
                <a:cs typeface="Calibri" panose="020F0502020204030204" pitchFamily="34" charset="0"/>
              </a:rPr>
              <a:t>Autores:</a:t>
            </a:r>
            <a:endParaRPr lang="es-EC" sz="1600" b="1" dirty="0">
              <a:solidFill>
                <a:srgbClr val="000000"/>
              </a:solidFill>
              <a:latin typeface="Calibri" panose="020F0502020204030204" pitchFamily="34" charset="0"/>
              <a:cs typeface="Calibri" panose="020F0502020204030204" pitchFamily="34" charset="0"/>
            </a:endParaRPr>
          </a:p>
          <a:p>
            <a:pPr marL="0" indent="0" algn="ctr">
              <a:buNone/>
            </a:pPr>
            <a:r>
              <a:rPr lang="es-EC" sz="1600" dirty="0" smtClean="0">
                <a:solidFill>
                  <a:srgbClr val="000000"/>
                </a:solidFill>
                <a:latin typeface="Calibri" panose="020F0502020204030204" pitchFamily="34" charset="0"/>
                <a:cs typeface="Calibri" panose="020F0502020204030204" pitchFamily="34" charset="0"/>
              </a:rPr>
              <a:t>Jumbo Naranjo, Alejandro Rafael</a:t>
            </a:r>
          </a:p>
          <a:p>
            <a:pPr marL="0" indent="0" algn="ctr">
              <a:buNone/>
            </a:pPr>
            <a:r>
              <a:rPr lang="es-EC" sz="1600" dirty="0" smtClean="0">
                <a:solidFill>
                  <a:srgbClr val="000000"/>
                </a:solidFill>
                <a:latin typeface="Calibri" panose="020F0502020204030204" pitchFamily="34" charset="0"/>
                <a:cs typeface="Calibri" panose="020F0502020204030204" pitchFamily="34" charset="0"/>
              </a:rPr>
              <a:t>Sánchez Altamirano, Tania Patricia</a:t>
            </a:r>
          </a:p>
          <a:p>
            <a:pPr marL="0" indent="0" algn="ctr">
              <a:buNone/>
            </a:pPr>
            <a:r>
              <a:rPr lang="es-EC" sz="1600" b="1" dirty="0">
                <a:solidFill>
                  <a:srgbClr val="000000"/>
                </a:solidFill>
                <a:latin typeface="Calibri" panose="020F0502020204030204" pitchFamily="34" charset="0"/>
                <a:cs typeface="Calibri" panose="020F0502020204030204" pitchFamily="34" charset="0"/>
              </a:rPr>
              <a:t/>
            </a:r>
            <a:br>
              <a:rPr lang="es-EC" sz="1600" b="1" dirty="0">
                <a:solidFill>
                  <a:srgbClr val="000000"/>
                </a:solidFill>
                <a:latin typeface="Calibri" panose="020F0502020204030204" pitchFamily="34" charset="0"/>
                <a:cs typeface="Calibri" panose="020F0502020204030204" pitchFamily="34" charset="0"/>
              </a:rPr>
            </a:br>
            <a:r>
              <a:rPr lang="es-EC" sz="1800" b="1" dirty="0" smtClean="0">
                <a:solidFill>
                  <a:srgbClr val="000000"/>
                </a:solidFill>
                <a:latin typeface="Calibri" panose="020F0502020204030204" pitchFamily="34" charset="0"/>
                <a:cs typeface="Calibri" panose="020F0502020204030204" pitchFamily="34" charset="0"/>
              </a:rPr>
              <a:t>“</a:t>
            </a:r>
            <a:r>
              <a:rPr lang="es-ES" sz="1800" b="1" dirty="0">
                <a:solidFill>
                  <a:srgbClr val="000000"/>
                </a:solidFill>
                <a:latin typeface="Calibri" panose="020F0502020204030204" pitchFamily="34" charset="0"/>
                <a:cs typeface="Calibri" panose="020F0502020204030204" pitchFamily="34" charset="0"/>
              </a:rPr>
              <a:t>Análisis de las fuentes de financiamiento mediante la aplicación del método PERLAS en la gestión financiera de las cooperativas de ahorro y crédito del segmento 1, cantón Quito periodo 2016 - 2019</a:t>
            </a:r>
            <a:r>
              <a:rPr lang="es-EC" sz="1800" b="1" dirty="0" smtClean="0">
                <a:solidFill>
                  <a:srgbClr val="000000"/>
                </a:solidFill>
                <a:latin typeface="Calibri" panose="020F0502020204030204" pitchFamily="34" charset="0"/>
                <a:cs typeface="Calibri" panose="020F0502020204030204" pitchFamily="34" charset="0"/>
              </a:rPr>
              <a:t>”</a:t>
            </a:r>
            <a:endParaRPr lang="es-EC" sz="1800" b="1" dirty="0">
              <a:solidFill>
                <a:srgbClr val="000000"/>
              </a:solidFill>
              <a:latin typeface="Calibri" panose="020F0502020204030204" pitchFamily="34" charset="0"/>
              <a:cs typeface="Calibri" panose="020F0502020204030204" pitchFamily="34" charset="0"/>
            </a:endParaRPr>
          </a:p>
          <a:p>
            <a:pPr marL="0" indent="0" algn="ctr">
              <a:buNone/>
            </a:pPr>
            <a:endParaRPr lang="es-EC" sz="1600" b="1" dirty="0">
              <a:solidFill>
                <a:srgbClr val="000000"/>
              </a:solidFill>
              <a:latin typeface="Calibri" panose="020F0502020204030204" pitchFamily="34" charset="0"/>
              <a:cs typeface="Calibri" panose="020F0502020204030204" pitchFamily="34" charset="0"/>
            </a:endParaRPr>
          </a:p>
          <a:p>
            <a:pPr marL="0" indent="0" algn="ctr">
              <a:buNone/>
            </a:pPr>
            <a:r>
              <a:rPr lang="es-EC" sz="1600" dirty="0" smtClean="0">
                <a:solidFill>
                  <a:srgbClr val="000000"/>
                </a:solidFill>
                <a:latin typeface="Calibri" panose="020F0502020204030204" pitchFamily="34" charset="0"/>
                <a:cs typeface="Calibri" panose="020F0502020204030204" pitchFamily="34" charset="0"/>
              </a:rPr>
              <a:t>Dra. Tamayo </a:t>
            </a:r>
            <a:r>
              <a:rPr lang="es-EC" sz="1600" smtClean="0">
                <a:solidFill>
                  <a:srgbClr val="000000"/>
                </a:solidFill>
                <a:latin typeface="Calibri" panose="020F0502020204030204" pitchFamily="34" charset="0"/>
                <a:cs typeface="Calibri" panose="020F0502020204030204" pitchFamily="34" charset="0"/>
              </a:rPr>
              <a:t>Herrera, Aracely </a:t>
            </a:r>
            <a:r>
              <a:rPr lang="es-EC" sz="1600" dirty="0" smtClean="0">
                <a:solidFill>
                  <a:srgbClr val="000000"/>
                </a:solidFill>
                <a:latin typeface="Calibri" panose="020F0502020204030204" pitchFamily="34" charset="0"/>
                <a:cs typeface="Calibri" panose="020F0502020204030204" pitchFamily="34" charset="0"/>
              </a:rPr>
              <a:t>Del Pilar, Ph.D </a:t>
            </a:r>
            <a:endParaRPr lang="es-EC" sz="1600" dirty="0">
              <a:solidFill>
                <a:srgbClr val="000000"/>
              </a:solidFill>
              <a:latin typeface="Calibri" panose="020F0502020204030204" pitchFamily="34" charset="0"/>
              <a:cs typeface="Calibri" panose="020F0502020204030204" pitchFamily="34" charset="0"/>
            </a:endParaRPr>
          </a:p>
          <a:p>
            <a:pPr marL="0" indent="0" algn="ctr">
              <a:buNone/>
            </a:pPr>
            <a:r>
              <a:rPr lang="es-EC" sz="1600" b="1" dirty="0" smtClean="0">
                <a:solidFill>
                  <a:srgbClr val="000000"/>
                </a:solidFill>
                <a:latin typeface="Calibri" panose="020F0502020204030204" pitchFamily="34" charset="0"/>
                <a:cs typeface="Calibri" panose="020F0502020204030204" pitchFamily="34" charset="0"/>
              </a:rPr>
              <a:t>DIRECTORA</a:t>
            </a:r>
            <a:endParaRPr lang="es-EC" sz="1600" b="1" dirty="0">
              <a:solidFill>
                <a:srgbClr val="000000"/>
              </a:solidFill>
              <a:latin typeface="Calibri" panose="020F0502020204030204" pitchFamily="34" charset="0"/>
              <a:cs typeface="Calibri" panose="020F0502020204030204" pitchFamily="34" charset="0"/>
            </a:endParaRPr>
          </a:p>
          <a:p>
            <a:pPr marL="0" indent="0" algn="ctr">
              <a:buNone/>
            </a:pPr>
            <a:endParaRPr lang="es-EC" sz="1600" b="1" dirty="0">
              <a:solidFill>
                <a:srgbClr val="000000"/>
              </a:solidFill>
              <a:latin typeface="Calibri" panose="020F0502020204030204" pitchFamily="34" charset="0"/>
              <a:cs typeface="Calibri" panose="020F0502020204030204" pitchFamily="34" charset="0"/>
            </a:endParaRPr>
          </a:p>
          <a:p>
            <a:pPr marL="0" indent="0" algn="ctr">
              <a:buNone/>
            </a:pPr>
            <a:r>
              <a:rPr lang="es-EC" sz="1600" b="1" dirty="0">
                <a:solidFill>
                  <a:srgbClr val="000000"/>
                </a:solidFill>
                <a:latin typeface="Calibri" panose="020F0502020204030204" pitchFamily="34" charset="0"/>
                <a:cs typeface="Calibri" panose="020F0502020204030204" pitchFamily="34" charset="0"/>
              </a:rPr>
              <a:t>2020</a:t>
            </a: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54760F-D7E9-4B35-9D49-C6D50CCE5832}"/>
              </a:ext>
            </a:extLst>
          </p:cNvPr>
          <p:cNvSpPr>
            <a:spLocks noGrp="1"/>
          </p:cNvSpPr>
          <p:nvPr>
            <p:ph type="title"/>
          </p:nvPr>
        </p:nvSpPr>
        <p:spPr>
          <a:xfrm>
            <a:off x="609520" y="188640"/>
            <a:ext cx="10971372" cy="1143000"/>
          </a:xfrm>
        </p:spPr>
        <p:txBody>
          <a:bodyPr/>
          <a:lstStyle/>
          <a:p>
            <a:r>
              <a:rPr lang="es-EC" sz="2400" dirty="0">
                <a:latin typeface="Calibri" panose="020F0502020204030204" pitchFamily="34" charset="0"/>
                <a:cs typeface="Calibri" panose="020F0502020204030204" pitchFamily="34" charset="0"/>
              </a:rPr>
              <a:t>SISTEMA DE MONITOREO PERLAS</a:t>
            </a:r>
            <a:endParaRPr lang="es-EC" dirty="0"/>
          </a:p>
        </p:txBody>
      </p:sp>
      <p:graphicFrame>
        <p:nvGraphicFramePr>
          <p:cNvPr id="3" name="Tabla 2">
            <a:extLst>
              <a:ext uri="{FF2B5EF4-FFF2-40B4-BE49-F238E27FC236}">
                <a16:creationId xmlns:a16="http://schemas.microsoft.com/office/drawing/2014/main" id="{289E1975-0F6A-49E1-B87B-18187BD24AC9}"/>
              </a:ext>
            </a:extLst>
          </p:cNvPr>
          <p:cNvGraphicFramePr>
            <a:graphicFrameLocks noGrp="1"/>
          </p:cNvGraphicFramePr>
          <p:nvPr>
            <p:extLst>
              <p:ext uri="{D42A27DB-BD31-4B8C-83A1-F6EECF244321}">
                <p14:modId xmlns:p14="http://schemas.microsoft.com/office/powerpoint/2010/main" val="3385000953"/>
              </p:ext>
            </p:extLst>
          </p:nvPr>
        </p:nvGraphicFramePr>
        <p:xfrm>
          <a:off x="1846734" y="1196752"/>
          <a:ext cx="8568952" cy="4032452"/>
        </p:xfrm>
        <a:graphic>
          <a:graphicData uri="http://schemas.openxmlformats.org/drawingml/2006/table">
            <a:tbl>
              <a:tblPr firstRow="1" firstCol="1" bandRow="1">
                <a:tableStyleId>{72833802-FEF1-4C79-8D5D-14CF1EAF98D9}</a:tableStyleId>
              </a:tblPr>
              <a:tblGrid>
                <a:gridCol w="1540485">
                  <a:extLst>
                    <a:ext uri="{9D8B030D-6E8A-4147-A177-3AD203B41FA5}">
                      <a16:colId xmlns:a16="http://schemas.microsoft.com/office/drawing/2014/main" val="1680507271"/>
                    </a:ext>
                  </a:extLst>
                </a:gridCol>
                <a:gridCol w="962803">
                  <a:extLst>
                    <a:ext uri="{9D8B030D-6E8A-4147-A177-3AD203B41FA5}">
                      <a16:colId xmlns:a16="http://schemas.microsoft.com/office/drawing/2014/main" val="799047563"/>
                    </a:ext>
                  </a:extLst>
                </a:gridCol>
                <a:gridCol w="4484985">
                  <a:extLst>
                    <a:ext uri="{9D8B030D-6E8A-4147-A177-3AD203B41FA5}">
                      <a16:colId xmlns:a16="http://schemas.microsoft.com/office/drawing/2014/main" val="622805613"/>
                    </a:ext>
                  </a:extLst>
                </a:gridCol>
                <a:gridCol w="1580679">
                  <a:extLst>
                    <a:ext uri="{9D8B030D-6E8A-4147-A177-3AD203B41FA5}">
                      <a16:colId xmlns:a16="http://schemas.microsoft.com/office/drawing/2014/main" val="71110295"/>
                    </a:ext>
                  </a:extLst>
                </a:gridCol>
              </a:tblGrid>
              <a:tr h="232354">
                <a:tc>
                  <a:txBody>
                    <a:bodyPr/>
                    <a:lstStyle/>
                    <a:p>
                      <a:pPr algn="ctr">
                        <a:lnSpc>
                          <a:spcPct val="107000"/>
                        </a:lnSpc>
                        <a:spcAft>
                          <a:spcPts val="0"/>
                        </a:spcAft>
                      </a:pPr>
                      <a:r>
                        <a:rPr lang="es-EC" sz="1200" b="1" noProof="0">
                          <a:solidFill>
                            <a:srgbClr val="080808"/>
                          </a:solidFill>
                          <a:effectLst/>
                        </a:rPr>
                        <a:t>ÁREA</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ctr">
                        <a:lnSpc>
                          <a:spcPct val="107000"/>
                        </a:lnSpc>
                        <a:spcAft>
                          <a:spcPts val="0"/>
                        </a:spcAft>
                      </a:pPr>
                      <a:r>
                        <a:rPr lang="es-EC" sz="1200" b="1" noProof="0">
                          <a:solidFill>
                            <a:srgbClr val="080808"/>
                          </a:solidFill>
                          <a:effectLst/>
                        </a:rPr>
                        <a:t>PERLAS</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ctr">
                        <a:lnSpc>
                          <a:spcPct val="107000"/>
                        </a:lnSpc>
                        <a:spcAft>
                          <a:spcPts val="0"/>
                        </a:spcAft>
                      </a:pPr>
                      <a:r>
                        <a:rPr lang="es-EC" sz="1200" b="1" noProof="0">
                          <a:solidFill>
                            <a:srgbClr val="080808"/>
                          </a:solidFill>
                          <a:effectLst/>
                        </a:rPr>
                        <a:t>DESCRIPCIÓN</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ctr">
                        <a:lnSpc>
                          <a:spcPct val="107000"/>
                        </a:lnSpc>
                        <a:spcAft>
                          <a:spcPts val="0"/>
                        </a:spcAft>
                      </a:pPr>
                      <a:r>
                        <a:rPr lang="es-EC" sz="1200" b="1" noProof="0">
                          <a:solidFill>
                            <a:srgbClr val="080808"/>
                          </a:solidFill>
                          <a:effectLst/>
                        </a:rPr>
                        <a:t>META</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3540209379"/>
                  </a:ext>
                </a:extLst>
              </a:tr>
              <a:tr h="452981">
                <a:tc rowSpan="3">
                  <a:txBody>
                    <a:bodyPr/>
                    <a:lstStyle/>
                    <a:p>
                      <a:pPr algn="ctr">
                        <a:lnSpc>
                          <a:spcPct val="107000"/>
                        </a:lnSpc>
                        <a:spcAft>
                          <a:spcPts val="0"/>
                        </a:spcAft>
                      </a:pPr>
                      <a:r>
                        <a:rPr lang="es-EC" sz="1100" b="1" noProof="0">
                          <a:solidFill>
                            <a:srgbClr val="080808"/>
                          </a:solidFill>
                          <a:effectLst/>
                        </a:rPr>
                        <a:t>L = </a:t>
                      </a:r>
                    </a:p>
                    <a:p>
                      <a:pPr algn="ctr">
                        <a:lnSpc>
                          <a:spcPct val="107000"/>
                        </a:lnSpc>
                        <a:spcAft>
                          <a:spcPts val="0"/>
                        </a:spcAft>
                      </a:pPr>
                      <a:r>
                        <a:rPr lang="es-EC" sz="1100" b="1" noProof="0">
                          <a:solidFill>
                            <a:srgbClr val="080808"/>
                          </a:solidFill>
                          <a:effectLst/>
                        </a:rPr>
                        <a:t>LIQUIDEZ</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ctr">
                        <a:lnSpc>
                          <a:spcPct val="107000"/>
                        </a:lnSpc>
                        <a:spcAft>
                          <a:spcPts val="0"/>
                        </a:spcAft>
                      </a:pPr>
                      <a:r>
                        <a:rPr lang="es-EC" sz="1200" b="1" noProof="0">
                          <a:solidFill>
                            <a:srgbClr val="080808"/>
                          </a:solidFill>
                          <a:effectLst/>
                        </a:rPr>
                        <a:t>L1 </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(Inversiones a corto plazo + activos líquidos-cuentas por pagar a corto plazo) / depósitos de ahorro</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15-20%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89061324"/>
                  </a:ext>
                </a:extLst>
              </a:tr>
              <a:tr h="235198">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L2</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dirty="0">
                          <a:solidFill>
                            <a:srgbClr val="080808"/>
                          </a:solidFill>
                          <a:effectLst/>
                        </a:rPr>
                        <a:t>Reservas de liquidez / depósitos de ahorro</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a:solidFill>
                            <a:srgbClr val="080808"/>
                          </a:solidFill>
                          <a:effectLst/>
                        </a:rPr>
                        <a:t>10%</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2521281070"/>
                  </a:ext>
                </a:extLst>
              </a:tr>
              <a:tr h="235198">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L3</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dirty="0">
                          <a:solidFill>
                            <a:srgbClr val="080808"/>
                          </a:solidFill>
                          <a:effectLst/>
                        </a:rPr>
                        <a:t>Activos líquidos improductivos / activo total</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a:solidFill>
                            <a:srgbClr val="080808"/>
                          </a:solidFill>
                          <a:effectLst/>
                        </a:rPr>
                        <a:t>&lt;1%</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532163949"/>
                  </a:ext>
                </a:extLst>
              </a:tr>
              <a:tr h="232354">
                <a:tc gridSpan="4">
                  <a:txBody>
                    <a:bodyPr/>
                    <a:lstStyle/>
                    <a:p>
                      <a:pPr algn="l">
                        <a:lnSpc>
                          <a:spcPct val="107000"/>
                        </a:lnSpc>
                        <a:spcAft>
                          <a:spcPts val="0"/>
                        </a:spcAft>
                      </a:pPr>
                      <a:r>
                        <a:rPr lang="es-EC" sz="1200" b="1" noProof="0" dirty="0">
                          <a:solidFill>
                            <a:srgbClr val="080808"/>
                          </a:solidFill>
                          <a:effectLst/>
                        </a:rPr>
                        <a:t> </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06193734"/>
                  </a:ext>
                </a:extLst>
              </a:tr>
              <a:tr h="232354">
                <a:tc rowSpan="11">
                  <a:txBody>
                    <a:bodyPr/>
                    <a:lstStyle/>
                    <a:p>
                      <a:pPr algn="ctr">
                        <a:lnSpc>
                          <a:spcPct val="107000"/>
                        </a:lnSpc>
                        <a:spcAft>
                          <a:spcPts val="0"/>
                        </a:spcAft>
                      </a:pPr>
                      <a:r>
                        <a:rPr lang="es-EC" sz="1100" b="1" noProof="0" dirty="0">
                          <a:solidFill>
                            <a:srgbClr val="080808"/>
                          </a:solidFill>
                          <a:effectLst/>
                        </a:rPr>
                        <a:t>S = </a:t>
                      </a:r>
                    </a:p>
                    <a:p>
                      <a:pPr algn="ctr">
                        <a:lnSpc>
                          <a:spcPct val="107000"/>
                        </a:lnSpc>
                        <a:spcAft>
                          <a:spcPts val="0"/>
                        </a:spcAft>
                      </a:pPr>
                      <a:r>
                        <a:rPr lang="es-EC" sz="1100" b="1" noProof="0" dirty="0">
                          <a:solidFill>
                            <a:srgbClr val="080808"/>
                          </a:solidFill>
                          <a:effectLst/>
                        </a:rPr>
                        <a:t>SEÑALES DE CRECIMIENTO</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ctr"/>
                      <a:r>
                        <a:rPr lang="es-EC" sz="1200" b="1" noProof="0" dirty="0">
                          <a:solidFill>
                            <a:srgbClr val="080808"/>
                          </a:solidFill>
                          <a:effectLst/>
                        </a:rPr>
                        <a:t>S1</a:t>
                      </a:r>
                      <a:endParaRPr lang="es-EC" sz="4000" b="1" noProof="0"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dirty="0">
                          <a:solidFill>
                            <a:srgbClr val="080808"/>
                          </a:solidFill>
                          <a:effectLst/>
                        </a:rPr>
                        <a:t>Crecimiento de préstamos</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^E1=70-80%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2120564611"/>
                  </a:ext>
                </a:extLst>
              </a:tr>
              <a:tr h="235198">
                <a:tc vMerge="1">
                  <a:txBody>
                    <a:bodyPr/>
                    <a:lstStyle/>
                    <a:p>
                      <a:endParaRPr lang="es-EC"/>
                    </a:p>
                  </a:txBody>
                  <a:tcPr/>
                </a:tc>
                <a:tc>
                  <a:txBody>
                    <a:bodyPr/>
                    <a:lstStyle/>
                    <a:p>
                      <a:pPr algn="ctr"/>
                      <a:r>
                        <a:rPr lang="es-EC" sz="1200" b="1" noProof="0">
                          <a:solidFill>
                            <a:srgbClr val="080808"/>
                          </a:solidFill>
                          <a:effectLst/>
                        </a:rPr>
                        <a:t>S2</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dirty="0">
                          <a:solidFill>
                            <a:srgbClr val="080808"/>
                          </a:solidFill>
                          <a:effectLst/>
                        </a:rPr>
                        <a:t>Crecimiento de inversiones líquidas</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^E2&lt;=16%</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45416074"/>
                  </a:ext>
                </a:extLst>
              </a:tr>
              <a:tr h="235198">
                <a:tc vMerge="1">
                  <a:txBody>
                    <a:bodyPr/>
                    <a:lstStyle/>
                    <a:p>
                      <a:endParaRPr lang="es-EC"/>
                    </a:p>
                  </a:txBody>
                  <a:tcPr/>
                </a:tc>
                <a:tc>
                  <a:txBody>
                    <a:bodyPr/>
                    <a:lstStyle/>
                    <a:p>
                      <a:pPr algn="ctr"/>
                      <a:r>
                        <a:rPr lang="es-EC" sz="1200" b="1" noProof="0">
                          <a:solidFill>
                            <a:srgbClr val="080808"/>
                          </a:solidFill>
                          <a:effectLst/>
                        </a:rPr>
                        <a:t>S3</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dirty="0">
                          <a:solidFill>
                            <a:srgbClr val="080808"/>
                          </a:solidFill>
                          <a:effectLst/>
                        </a:rPr>
                        <a:t>Crecimiento de inversiones financieras</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^E3&lt;=2%</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3826085494"/>
                  </a:ext>
                </a:extLst>
              </a:tr>
              <a:tr h="235198">
                <a:tc vMerge="1">
                  <a:txBody>
                    <a:bodyPr/>
                    <a:lstStyle/>
                    <a:p>
                      <a:endParaRPr lang="es-EC"/>
                    </a:p>
                  </a:txBody>
                  <a:tcPr/>
                </a:tc>
                <a:tc>
                  <a:txBody>
                    <a:bodyPr/>
                    <a:lstStyle/>
                    <a:p>
                      <a:pPr algn="ctr"/>
                      <a:r>
                        <a:rPr lang="es-EC" sz="1200" b="1" noProof="0">
                          <a:solidFill>
                            <a:srgbClr val="080808"/>
                          </a:solidFill>
                          <a:effectLst/>
                        </a:rPr>
                        <a:t>S4</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a:solidFill>
                            <a:srgbClr val="080808"/>
                          </a:solidFill>
                          <a:effectLst/>
                        </a:rPr>
                        <a:t>Crecimiento de inversiones no financieras</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^E4=0%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2115708028"/>
                  </a:ext>
                </a:extLst>
              </a:tr>
              <a:tr h="235198">
                <a:tc vMerge="1">
                  <a:txBody>
                    <a:bodyPr/>
                    <a:lstStyle/>
                    <a:p>
                      <a:endParaRPr lang="es-EC"/>
                    </a:p>
                  </a:txBody>
                  <a:tcPr/>
                </a:tc>
                <a:tc>
                  <a:txBody>
                    <a:bodyPr/>
                    <a:lstStyle/>
                    <a:p>
                      <a:pPr algn="ctr"/>
                      <a:r>
                        <a:rPr lang="es-EC" sz="1200" b="1" noProof="0">
                          <a:solidFill>
                            <a:srgbClr val="080808"/>
                          </a:solidFill>
                          <a:effectLst/>
                        </a:rPr>
                        <a:t>S5</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a:solidFill>
                            <a:srgbClr val="080808"/>
                          </a:solidFill>
                          <a:effectLst/>
                        </a:rPr>
                        <a:t>Crecimiento de depósitos de ahorro</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^E5=70-80%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2965311116"/>
                  </a:ext>
                </a:extLst>
              </a:tr>
              <a:tr h="235198">
                <a:tc vMerge="1">
                  <a:txBody>
                    <a:bodyPr/>
                    <a:lstStyle/>
                    <a:p>
                      <a:endParaRPr lang="es-EC"/>
                    </a:p>
                  </a:txBody>
                  <a:tcPr/>
                </a:tc>
                <a:tc>
                  <a:txBody>
                    <a:bodyPr/>
                    <a:lstStyle/>
                    <a:p>
                      <a:pPr algn="ctr"/>
                      <a:r>
                        <a:rPr lang="es-EC" sz="1200" b="1" noProof="0">
                          <a:solidFill>
                            <a:srgbClr val="080808"/>
                          </a:solidFill>
                          <a:effectLst/>
                        </a:rPr>
                        <a:t>S6</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a:solidFill>
                            <a:srgbClr val="080808"/>
                          </a:solidFill>
                          <a:effectLst/>
                        </a:rPr>
                        <a:t>Crecimiento de crédito externo</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^E6=0-5%</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3550400855"/>
                  </a:ext>
                </a:extLst>
              </a:tr>
              <a:tr h="232354">
                <a:tc vMerge="1">
                  <a:txBody>
                    <a:bodyPr/>
                    <a:lstStyle/>
                    <a:p>
                      <a:endParaRPr lang="es-EC"/>
                    </a:p>
                  </a:txBody>
                  <a:tcPr/>
                </a:tc>
                <a:tc>
                  <a:txBody>
                    <a:bodyPr/>
                    <a:lstStyle/>
                    <a:p>
                      <a:pPr algn="ctr"/>
                      <a:r>
                        <a:rPr lang="es-EC" sz="1200" b="1" noProof="0">
                          <a:solidFill>
                            <a:srgbClr val="080808"/>
                          </a:solidFill>
                          <a:effectLst/>
                        </a:rPr>
                        <a:t>S7</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a:solidFill>
                            <a:srgbClr val="080808"/>
                          </a:solidFill>
                          <a:effectLst/>
                        </a:rPr>
                        <a:t>Crecimiento de aportaciones</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^E7&lt;=20%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437666632"/>
                  </a:ext>
                </a:extLst>
              </a:tr>
              <a:tr h="235198">
                <a:tc vMerge="1">
                  <a:txBody>
                    <a:bodyPr/>
                    <a:lstStyle/>
                    <a:p>
                      <a:endParaRPr lang="es-EC"/>
                    </a:p>
                  </a:txBody>
                  <a:tcPr/>
                </a:tc>
                <a:tc>
                  <a:txBody>
                    <a:bodyPr/>
                    <a:lstStyle/>
                    <a:p>
                      <a:pPr algn="ctr"/>
                      <a:r>
                        <a:rPr lang="es-EC" sz="1200" b="1" noProof="0">
                          <a:solidFill>
                            <a:srgbClr val="080808"/>
                          </a:solidFill>
                          <a:effectLst/>
                        </a:rPr>
                        <a:t>S8</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a:solidFill>
                            <a:srgbClr val="080808"/>
                          </a:solidFill>
                          <a:effectLst/>
                        </a:rPr>
                        <a:t>Crecimiento de capital institucional</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^E8&gt;=10%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115092902"/>
                  </a:ext>
                </a:extLst>
              </a:tr>
              <a:tr h="235198">
                <a:tc vMerge="1">
                  <a:txBody>
                    <a:bodyPr/>
                    <a:lstStyle/>
                    <a:p>
                      <a:endParaRPr lang="es-EC"/>
                    </a:p>
                  </a:txBody>
                  <a:tcPr/>
                </a:tc>
                <a:tc>
                  <a:txBody>
                    <a:bodyPr/>
                    <a:lstStyle/>
                    <a:p>
                      <a:pPr algn="ctr"/>
                      <a:r>
                        <a:rPr lang="es-EC" sz="1200" b="1" noProof="0">
                          <a:solidFill>
                            <a:srgbClr val="080808"/>
                          </a:solidFill>
                          <a:effectLst/>
                        </a:rPr>
                        <a:t>S9</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a:solidFill>
                            <a:srgbClr val="080808"/>
                          </a:solidFill>
                          <a:effectLst/>
                        </a:rPr>
                        <a:t>Crecimiento de capital institucional neto</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^E9&gt;=10%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3603765566"/>
                  </a:ext>
                </a:extLst>
              </a:tr>
              <a:tr h="235198">
                <a:tc vMerge="1">
                  <a:txBody>
                    <a:bodyPr/>
                    <a:lstStyle/>
                    <a:p>
                      <a:endParaRPr lang="es-EC"/>
                    </a:p>
                  </a:txBody>
                  <a:tcPr/>
                </a:tc>
                <a:tc>
                  <a:txBody>
                    <a:bodyPr/>
                    <a:lstStyle/>
                    <a:p>
                      <a:pPr algn="ctr"/>
                      <a:r>
                        <a:rPr lang="es-EC" sz="1200" b="1" noProof="0">
                          <a:solidFill>
                            <a:srgbClr val="080808"/>
                          </a:solidFill>
                          <a:effectLst/>
                        </a:rPr>
                        <a:t>S10</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a:solidFill>
                            <a:srgbClr val="080808"/>
                          </a:solidFill>
                          <a:effectLst/>
                        </a:rPr>
                        <a:t>Crecimiento del número de asociados</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&gt;=15%</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047717546"/>
                  </a:ext>
                </a:extLst>
              </a:tr>
              <a:tr h="298075">
                <a:tc vMerge="1">
                  <a:txBody>
                    <a:bodyPr/>
                    <a:lstStyle/>
                    <a:p>
                      <a:endParaRPr lang="es-EC"/>
                    </a:p>
                  </a:txBody>
                  <a:tcPr/>
                </a:tc>
                <a:tc>
                  <a:txBody>
                    <a:bodyPr/>
                    <a:lstStyle/>
                    <a:p>
                      <a:pPr algn="ctr"/>
                      <a:r>
                        <a:rPr lang="es-EC" sz="1200" b="1" noProof="0">
                          <a:solidFill>
                            <a:srgbClr val="080808"/>
                          </a:solidFill>
                          <a:effectLst/>
                        </a:rPr>
                        <a:t>S11</a:t>
                      </a:r>
                      <a:endParaRPr lang="es-EC" sz="4000" b="1" noProof="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200" b="1" noProof="0">
                          <a:solidFill>
                            <a:srgbClr val="080808"/>
                          </a:solidFill>
                          <a:effectLst/>
                        </a:rPr>
                        <a:t>Crecimiento del activo total</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noProof="0" dirty="0">
                          <a:solidFill>
                            <a:srgbClr val="080808"/>
                          </a:solidFill>
                          <a:effectLst/>
                        </a:rPr>
                        <a:t>&gt; Inflación+10%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592149593"/>
                  </a:ext>
                </a:extLst>
              </a:tr>
            </a:tbl>
          </a:graphicData>
        </a:graphic>
      </p:graphicFrame>
    </p:spTree>
    <p:extLst>
      <p:ext uri="{BB962C8B-B14F-4D97-AF65-F5344CB8AC3E}">
        <p14:creationId xmlns:p14="http://schemas.microsoft.com/office/powerpoint/2010/main" val="12733935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0" y="188640"/>
            <a:ext cx="10971372" cy="1143000"/>
          </a:xfrm>
        </p:spPr>
        <p:txBody>
          <a:bodyPr/>
          <a:lstStyle/>
          <a:p>
            <a:r>
              <a:rPr lang="es-EC" dirty="0"/>
              <a:t>ENFOQUE METODOLÓGICO Y ALCANCE </a:t>
            </a:r>
          </a:p>
        </p:txBody>
      </p:sp>
      <p:graphicFrame>
        <p:nvGraphicFramePr>
          <p:cNvPr id="11" name="Marcador de contenido 10">
            <a:extLst>
              <a:ext uri="{FF2B5EF4-FFF2-40B4-BE49-F238E27FC236}">
                <a16:creationId xmlns:a16="http://schemas.microsoft.com/office/drawing/2014/main" id="{1C4D5587-0F6C-4E7F-BE34-E8008E677ABE}"/>
              </a:ext>
            </a:extLst>
          </p:cNvPr>
          <p:cNvGraphicFramePr>
            <a:graphicFrameLocks noGrp="1"/>
          </p:cNvGraphicFramePr>
          <p:nvPr>
            <p:ph idx="1"/>
            <p:extLst>
              <p:ext uri="{D42A27DB-BD31-4B8C-83A1-F6EECF244321}">
                <p14:modId xmlns:p14="http://schemas.microsoft.com/office/powerpoint/2010/main" val="3056653981"/>
              </p:ext>
            </p:extLst>
          </p:nvPr>
        </p:nvGraphicFramePr>
        <p:xfrm>
          <a:off x="356090" y="1552501"/>
          <a:ext cx="5471318" cy="388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CuadroTexto">
            <a:extLst>
              <a:ext uri="{FF2B5EF4-FFF2-40B4-BE49-F238E27FC236}">
                <a16:creationId xmlns:a16="http://schemas.microsoft.com/office/drawing/2014/main" id="{545D032A-12C3-47DC-A366-260F2F09CC01}"/>
              </a:ext>
            </a:extLst>
          </p:cNvPr>
          <p:cNvSpPr txBox="1"/>
          <p:nvPr/>
        </p:nvSpPr>
        <p:spPr>
          <a:xfrm>
            <a:off x="1558702" y="864581"/>
            <a:ext cx="3744416" cy="341632"/>
          </a:xfrm>
          <a:prstGeom prst="rect">
            <a:avLst/>
          </a:prstGeom>
          <a:noFill/>
        </p:spPr>
        <p:txBody>
          <a:bodyPr wrap="square" rtlCol="0">
            <a:spAutoFit/>
          </a:bodyPr>
          <a:lstStyle/>
          <a:p>
            <a:pPr algn="ctr"/>
            <a:r>
              <a:rPr lang="es-EC" b="1" dirty="0">
                <a:solidFill>
                  <a:srgbClr val="000000"/>
                </a:solidFill>
              </a:rPr>
              <a:t>ENFOQUE METODOLÓGICO</a:t>
            </a:r>
          </a:p>
        </p:txBody>
      </p:sp>
      <p:sp>
        <p:nvSpPr>
          <p:cNvPr id="10" name="3 CuadroTexto">
            <a:extLst>
              <a:ext uri="{FF2B5EF4-FFF2-40B4-BE49-F238E27FC236}">
                <a16:creationId xmlns:a16="http://schemas.microsoft.com/office/drawing/2014/main" id="{61AE0CFF-E1E9-4166-A344-F3016693F241}"/>
              </a:ext>
            </a:extLst>
          </p:cNvPr>
          <p:cNvSpPr txBox="1"/>
          <p:nvPr/>
        </p:nvSpPr>
        <p:spPr>
          <a:xfrm>
            <a:off x="8111430" y="783112"/>
            <a:ext cx="3744416" cy="341632"/>
          </a:xfrm>
          <a:prstGeom prst="rect">
            <a:avLst/>
          </a:prstGeom>
          <a:noFill/>
        </p:spPr>
        <p:txBody>
          <a:bodyPr wrap="square" rtlCol="0">
            <a:spAutoFit/>
          </a:bodyPr>
          <a:lstStyle/>
          <a:p>
            <a:pPr algn="ctr"/>
            <a:r>
              <a:rPr lang="es-EC" b="1" dirty="0">
                <a:solidFill>
                  <a:srgbClr val="000000"/>
                </a:solidFill>
              </a:rPr>
              <a:t>ALCANCE</a:t>
            </a:r>
          </a:p>
        </p:txBody>
      </p:sp>
      <p:graphicFrame>
        <p:nvGraphicFramePr>
          <p:cNvPr id="12" name="Diagrama 11">
            <a:extLst>
              <a:ext uri="{FF2B5EF4-FFF2-40B4-BE49-F238E27FC236}">
                <a16:creationId xmlns:a16="http://schemas.microsoft.com/office/drawing/2014/main" id="{40FB925B-23A3-4F0E-B03E-D3762D0122FC}"/>
              </a:ext>
            </a:extLst>
          </p:cNvPr>
          <p:cNvGraphicFramePr/>
          <p:nvPr>
            <p:extLst>
              <p:ext uri="{D42A27DB-BD31-4B8C-83A1-F6EECF244321}">
                <p14:modId xmlns:p14="http://schemas.microsoft.com/office/powerpoint/2010/main" val="639700350"/>
              </p:ext>
            </p:extLst>
          </p:nvPr>
        </p:nvGraphicFramePr>
        <p:xfrm>
          <a:off x="5807175" y="864581"/>
          <a:ext cx="6356522" cy="4796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A2FCF-BB1B-4305-ACC8-C2E781B3A00E}"/>
              </a:ext>
            </a:extLst>
          </p:cNvPr>
          <p:cNvSpPr>
            <a:spLocks noGrp="1"/>
          </p:cNvSpPr>
          <p:nvPr>
            <p:ph type="title"/>
          </p:nvPr>
        </p:nvSpPr>
        <p:spPr>
          <a:xfrm>
            <a:off x="668450" y="197768"/>
            <a:ext cx="10971372" cy="1143000"/>
          </a:xfrm>
        </p:spPr>
        <p:txBody>
          <a:bodyPr/>
          <a:lstStyle/>
          <a:p>
            <a:r>
              <a:rPr lang="es-EC" dirty="0"/>
              <a:t>TAMAÑO DE LA MUESTRA</a:t>
            </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D43693C8-8D8D-4561-9593-37B5897ED133}"/>
                  </a:ext>
                </a:extLst>
              </p:cNvPr>
              <p:cNvSpPr txBox="1"/>
              <p:nvPr/>
            </p:nvSpPr>
            <p:spPr>
              <a:xfrm>
                <a:off x="1198662" y="4055586"/>
                <a:ext cx="6094428" cy="998094"/>
              </a:xfrm>
              <a:prstGeom prst="rect">
                <a:avLst/>
              </a:prstGeom>
              <a:noFill/>
            </p:spPr>
            <p:txBody>
              <a:bodyPr wrap="square">
                <a:spAutoFit/>
              </a:bodyPr>
              <a:lstStyle/>
              <a:p>
                <a:pPr indent="180340" algn="just">
                  <a:lnSpc>
                    <a:spcPct val="200000"/>
                  </a:lnSpc>
                  <a:spcAft>
                    <a:spcPts val="800"/>
                  </a:spcAft>
                </a:pPr>
                <a:r>
                  <a:rPr lang="es-E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ES" sz="2000" i="1" smtClean="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𝑛</m:t>
                    </m:r>
                    <m:r>
                      <a:rPr lang="es-ES" sz="20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m:t>
                    </m:r>
                    <m:f>
                      <m:fPr>
                        <m:ctrlPr>
                          <a:rPr lang="es-EC"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s-ES" sz="20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N</m:t>
                        </m:r>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m:t>
                        </m:r>
                        <m:sSup>
                          <m:sSupPr>
                            <m:ctrlPr>
                              <a:rPr lang="es-EC" sz="2000" i="1">
                                <a:effectLst/>
                                <a:latin typeface="Cambria Math" panose="02040503050406030204" pitchFamily="18" charset="0"/>
                                <a:ea typeface="Times New Roman" panose="02020603050405020304" pitchFamily="18" charset="0"/>
                                <a:cs typeface="Cambria Math" panose="02040503050406030204" pitchFamily="18" charset="0"/>
                              </a:rPr>
                            </m:ctrlPr>
                          </m:sSupPr>
                          <m:e>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𝑧</m:t>
                            </m:r>
                          </m:e>
                          <m:sup>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2</m:t>
                            </m:r>
                          </m:sup>
                        </m:sSup>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m:t>
                        </m:r>
                        <m:r>
                          <m:rPr>
                            <m:sty m:val="p"/>
                          </m:rPr>
                          <a:rPr lang="es-ES" sz="20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p</m:t>
                        </m:r>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m:t>
                        </m:r>
                        <m:r>
                          <m:rPr>
                            <m:sty m:val="p"/>
                          </m:rPr>
                          <a:rPr lang="es-ES" sz="20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q</m:t>
                        </m:r>
                      </m:num>
                      <m:den>
                        <m:sSup>
                          <m:sSupPr>
                            <m:ctrlPr>
                              <a:rPr lang="es-EC" sz="2000" i="1">
                                <a:effectLst/>
                                <a:latin typeface="Cambria Math" panose="02040503050406030204" pitchFamily="18" charset="0"/>
                                <a:ea typeface="Times New Roman" panose="02020603050405020304" pitchFamily="18" charset="0"/>
                                <a:cs typeface="Cambria Math" panose="02040503050406030204" pitchFamily="18" charset="0"/>
                              </a:rPr>
                            </m:ctrlPr>
                          </m:sSupPr>
                          <m:e>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𝑒</m:t>
                            </m:r>
                          </m:e>
                          <m:sup>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2</m:t>
                            </m:r>
                          </m:sup>
                        </m:sSup>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s-EC" sz="2000" i="1">
                                <a:effectLst/>
                                <a:latin typeface="Cambria Math" panose="02040503050406030204" pitchFamily="18" charset="0"/>
                                <a:ea typeface="Times New Roman" panose="02020603050405020304" pitchFamily="18" charset="0"/>
                                <a:cs typeface="Cambria Math" panose="02040503050406030204" pitchFamily="18" charset="0"/>
                              </a:rPr>
                            </m:ctrlPr>
                          </m:dPr>
                          <m:e>
                            <m:r>
                              <m:rPr>
                                <m:sty m:val="p"/>
                              </m:rPr>
                              <a:rPr lang="es-ES" sz="20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N</m:t>
                            </m:r>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m:t>
                            </m:r>
                            <m:r>
                              <a:rPr lang="es-ES" sz="20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1</m:t>
                            </m:r>
                          </m:e>
                        </m:d>
                        <m:r>
                          <a:rPr lang="es-ES" sz="20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m:t>
                        </m:r>
                        <m:sSup>
                          <m:sSupPr>
                            <m:ctrlPr>
                              <a:rPr lang="es-EC" sz="2000" i="1">
                                <a:effectLst/>
                                <a:latin typeface="Cambria Math" panose="02040503050406030204" pitchFamily="18" charset="0"/>
                                <a:ea typeface="Times New Roman" panose="02020603050405020304" pitchFamily="18" charset="0"/>
                                <a:cs typeface="Cambria Math" panose="02040503050406030204" pitchFamily="18" charset="0"/>
                              </a:rPr>
                            </m:ctrlPr>
                          </m:sSupPr>
                          <m:e>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𝑧</m:t>
                            </m:r>
                          </m:e>
                          <m:sup>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2</m:t>
                            </m:r>
                          </m:sup>
                        </m:sSup>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m:t>
                        </m:r>
                        <m:r>
                          <m:rPr>
                            <m:sty m:val="p"/>
                          </m:rPr>
                          <a:rPr lang="es-ES" sz="20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p</m:t>
                        </m:r>
                        <m:r>
                          <a:rPr lang="es-ES" sz="2000" i="1">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m:t>
                        </m:r>
                        <m:r>
                          <m:rPr>
                            <m:sty m:val="p"/>
                          </m:rPr>
                          <a:rPr lang="es-ES" sz="20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q</m:t>
                        </m:r>
                      </m:den>
                    </m:f>
                  </m:oMath>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uadroTexto 8">
                <a:extLst>
                  <a:ext uri="{FF2B5EF4-FFF2-40B4-BE49-F238E27FC236}">
                    <a16:creationId xmlns:a16="http://schemas.microsoft.com/office/drawing/2014/main" id="{D43693C8-8D8D-4561-9593-37B5897ED133}"/>
                  </a:ext>
                </a:extLst>
              </p:cNvPr>
              <p:cNvSpPr txBox="1">
                <a:spLocks noRot="1" noChangeAspect="1" noMove="1" noResize="1" noEditPoints="1" noAdjustHandles="1" noChangeArrowheads="1" noChangeShapeType="1" noTextEdit="1"/>
              </p:cNvSpPr>
              <p:nvPr/>
            </p:nvSpPr>
            <p:spPr>
              <a:xfrm>
                <a:off x="1198662" y="4055586"/>
                <a:ext cx="6094428" cy="998094"/>
              </a:xfrm>
              <a:prstGeom prst="rect">
                <a:avLst/>
              </a:prstGeom>
              <a:blipFill>
                <a:blip r:embed="rId2"/>
                <a:stretch>
                  <a:fillRect/>
                </a:stretch>
              </a:blipFill>
            </p:spPr>
            <p:txBody>
              <a:bodyPr/>
              <a:lstStyle/>
              <a:p>
                <a:r>
                  <a:rPr lang="es-EC">
                    <a:noFill/>
                  </a:rPr>
                  <a:t> </a:t>
                </a:r>
              </a:p>
            </p:txBody>
          </p:sp>
        </mc:Fallback>
      </mc:AlternateContent>
      <p:sp>
        <p:nvSpPr>
          <p:cNvPr id="11" name="3 CuadroTexto">
            <a:extLst>
              <a:ext uri="{FF2B5EF4-FFF2-40B4-BE49-F238E27FC236}">
                <a16:creationId xmlns:a16="http://schemas.microsoft.com/office/drawing/2014/main" id="{62384A3D-EA06-44E4-AF46-EBF99DF1DBDE}"/>
              </a:ext>
            </a:extLst>
          </p:cNvPr>
          <p:cNvSpPr txBox="1"/>
          <p:nvPr/>
        </p:nvSpPr>
        <p:spPr>
          <a:xfrm>
            <a:off x="799549" y="3791500"/>
            <a:ext cx="3744416" cy="338554"/>
          </a:xfrm>
          <a:prstGeom prst="rect">
            <a:avLst/>
          </a:prstGeom>
          <a:noFill/>
        </p:spPr>
        <p:txBody>
          <a:bodyPr wrap="square" rtlCol="0">
            <a:spAutoFit/>
          </a:bodyPr>
          <a:lstStyle/>
          <a:p>
            <a:pPr algn="ctr"/>
            <a:r>
              <a:rPr lang="es-EC" sz="1600" b="1" dirty="0">
                <a:solidFill>
                  <a:srgbClr val="000000"/>
                </a:solidFill>
                <a:latin typeface="Calibri" panose="020F0502020204030204" pitchFamily="34" charset="0"/>
                <a:cs typeface="Calibri" panose="020F0502020204030204" pitchFamily="34" charset="0"/>
              </a:rPr>
              <a:t>Fórmula:</a:t>
            </a:r>
          </a:p>
        </p:txBody>
      </p:sp>
      <p:sp>
        <p:nvSpPr>
          <p:cNvPr id="13" name="CuadroTexto 12">
            <a:extLst>
              <a:ext uri="{FF2B5EF4-FFF2-40B4-BE49-F238E27FC236}">
                <a16:creationId xmlns:a16="http://schemas.microsoft.com/office/drawing/2014/main" id="{EEB7E396-0443-4CD2-943C-8541B042D7B4}"/>
              </a:ext>
            </a:extLst>
          </p:cNvPr>
          <p:cNvSpPr txBox="1"/>
          <p:nvPr/>
        </p:nvSpPr>
        <p:spPr>
          <a:xfrm>
            <a:off x="6634367" y="1438712"/>
            <a:ext cx="5394599" cy="1990288"/>
          </a:xfrm>
          <a:prstGeom prst="rect">
            <a:avLst/>
          </a:prstGeom>
          <a:noFill/>
        </p:spPr>
        <p:txBody>
          <a:bodyPr wrap="square">
            <a:spAutoFit/>
          </a:bodyPr>
          <a:lstStyle/>
          <a:p>
            <a:pPr algn="just">
              <a:spcAft>
                <a:spcPts val="800"/>
              </a:spcAft>
            </a:pPr>
            <a:r>
              <a:rPr lang="es-EC" sz="15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n = tamaño de la muestra</a:t>
            </a:r>
            <a:endParaRPr lang="es-EC" sz="15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es-EC" sz="15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N= tamaño de la población, 6 Cooperativas</a:t>
            </a:r>
            <a:endParaRPr lang="es-EC" sz="15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es-EC" sz="15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z = nivel de confianza deseado, que será del 95% equivalente a 1.96</a:t>
            </a:r>
            <a:endParaRPr lang="es-EC" sz="15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es-EC" sz="15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p = proporción estimada de éxito 0.5</a:t>
            </a:r>
            <a:endParaRPr lang="es-EC" sz="15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es-EC" sz="15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q = proporción estimada de fracaso (1-p) = 0.5</a:t>
            </a:r>
            <a:endParaRPr lang="es-EC" sz="15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es-EC" sz="15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e = error de estimación, correspondiente a 5%.</a:t>
            </a:r>
            <a:endParaRPr lang="es-EC" sz="15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5" name="Imagen 14">
            <a:extLst>
              <a:ext uri="{FF2B5EF4-FFF2-40B4-BE49-F238E27FC236}">
                <a16:creationId xmlns:a16="http://schemas.microsoft.com/office/drawing/2014/main" id="{E47B3531-57A2-453D-AF8A-3A58139FB4D9}"/>
              </a:ext>
            </a:extLst>
          </p:cNvPr>
          <p:cNvPicPr>
            <a:picLocks noChangeAspect="1"/>
          </p:cNvPicPr>
          <p:nvPr/>
        </p:nvPicPr>
        <p:blipFill>
          <a:blip r:embed="rId3"/>
          <a:stretch>
            <a:fillRect/>
          </a:stretch>
        </p:blipFill>
        <p:spPr>
          <a:xfrm>
            <a:off x="6599262" y="3933056"/>
            <a:ext cx="4991626" cy="1837921"/>
          </a:xfrm>
          <a:prstGeom prst="rect">
            <a:avLst/>
          </a:prstGeom>
        </p:spPr>
      </p:pic>
      <p:sp>
        <p:nvSpPr>
          <p:cNvPr id="17" name="CuadroTexto 16">
            <a:extLst>
              <a:ext uri="{FF2B5EF4-FFF2-40B4-BE49-F238E27FC236}">
                <a16:creationId xmlns:a16="http://schemas.microsoft.com/office/drawing/2014/main" id="{09422A46-3CF5-4E6D-85E3-4ED066DD7CC4}"/>
              </a:ext>
            </a:extLst>
          </p:cNvPr>
          <p:cNvSpPr txBox="1"/>
          <p:nvPr/>
        </p:nvSpPr>
        <p:spPr>
          <a:xfrm>
            <a:off x="6625514" y="1124744"/>
            <a:ext cx="6094428" cy="338554"/>
          </a:xfrm>
          <a:prstGeom prst="rect">
            <a:avLst/>
          </a:prstGeom>
          <a:noFill/>
        </p:spPr>
        <p:txBody>
          <a:bodyPr wrap="square">
            <a:spAutoFit/>
          </a:bodyPr>
          <a:lstStyle/>
          <a:p>
            <a:pPr algn="just">
              <a:spcAft>
                <a:spcPts val="800"/>
              </a:spcAft>
            </a:pPr>
            <a:r>
              <a:rPr lang="es-EC" sz="16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Donde: </a:t>
            </a:r>
            <a:endParaRPr lang="es-EC" sz="16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CuadroTexto 18">
            <a:extLst>
              <a:ext uri="{FF2B5EF4-FFF2-40B4-BE49-F238E27FC236}">
                <a16:creationId xmlns:a16="http://schemas.microsoft.com/office/drawing/2014/main" id="{7A3B156F-EB1F-456B-A043-36B6FF83893F}"/>
              </a:ext>
            </a:extLst>
          </p:cNvPr>
          <p:cNvSpPr txBox="1"/>
          <p:nvPr/>
        </p:nvSpPr>
        <p:spPr>
          <a:xfrm>
            <a:off x="6625514" y="3573016"/>
            <a:ext cx="6094428" cy="338554"/>
          </a:xfrm>
          <a:prstGeom prst="rect">
            <a:avLst/>
          </a:prstGeom>
          <a:noFill/>
        </p:spPr>
        <p:txBody>
          <a:bodyPr wrap="square">
            <a:spAutoFit/>
          </a:bodyPr>
          <a:lstStyle/>
          <a:p>
            <a:pPr algn="just">
              <a:spcAft>
                <a:spcPts val="800"/>
              </a:spcAft>
            </a:pPr>
            <a:r>
              <a:rPr lang="es-EC" sz="16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Reemplazando la fórmula especificada, obtenemos: </a:t>
            </a:r>
            <a:endParaRPr lang="es-EC" sz="16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Rectángulo 19">
            <a:extLst>
              <a:ext uri="{FF2B5EF4-FFF2-40B4-BE49-F238E27FC236}">
                <a16:creationId xmlns:a16="http://schemas.microsoft.com/office/drawing/2014/main" id="{C188D1E7-1CD1-4684-AE2E-4E152309A0A8}"/>
              </a:ext>
            </a:extLst>
          </p:cNvPr>
          <p:cNvSpPr/>
          <p:nvPr/>
        </p:nvSpPr>
        <p:spPr>
          <a:xfrm>
            <a:off x="789540" y="1196752"/>
            <a:ext cx="3865506" cy="23762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solidFill>
                  <a:srgbClr val="080808"/>
                </a:solidFill>
                <a:latin typeface="Calibri" panose="020F0502020204030204" pitchFamily="34" charset="0"/>
                <a:cs typeface="Calibri" panose="020F0502020204030204" pitchFamily="34" charset="0"/>
              </a:rPr>
              <a:t>Dentro del muestreo probabilístico existen varios procedimientos para el cálculo del tamaño de la muestra, siendo el más representativo para nuestra investigación el muestreo aleatorio simple (MAS) con una población finita definida, cuya característica esencial es la misma del muestreo </a:t>
            </a:r>
            <a:r>
              <a:rPr lang="es-MX" dirty="0" smtClean="0">
                <a:solidFill>
                  <a:srgbClr val="080808"/>
                </a:solidFill>
                <a:latin typeface="Calibri" panose="020F0502020204030204" pitchFamily="34" charset="0"/>
                <a:cs typeface="Calibri" panose="020F0502020204030204" pitchFamily="34" charset="0"/>
              </a:rPr>
              <a:t>probabilístico.</a:t>
            </a:r>
            <a:endParaRPr lang="es-EC" dirty="0">
              <a:solidFill>
                <a:srgbClr val="08080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8577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0" y="188640"/>
            <a:ext cx="10971372" cy="1143000"/>
          </a:xfrm>
        </p:spPr>
        <p:txBody>
          <a:bodyPr/>
          <a:lstStyle/>
          <a:p>
            <a:r>
              <a:rPr lang="es-EC" dirty="0"/>
              <a:t>DETERMINACION DE LA MUESTRA</a:t>
            </a:r>
          </a:p>
        </p:txBody>
      </p:sp>
      <p:sp>
        <p:nvSpPr>
          <p:cNvPr id="3" name="2 Marcador de contenido"/>
          <p:cNvSpPr>
            <a:spLocks noGrp="1"/>
          </p:cNvSpPr>
          <p:nvPr>
            <p:ph idx="1"/>
          </p:nvPr>
        </p:nvSpPr>
        <p:spPr>
          <a:xfrm>
            <a:off x="421865" y="624012"/>
            <a:ext cx="11346681" cy="4525963"/>
          </a:xfrm>
        </p:spPr>
        <p:txBody>
          <a:bodyPr/>
          <a:lstStyle/>
          <a:p>
            <a:pPr algn="just">
              <a:buFont typeface="Wingdings" panose="05000000000000000000" pitchFamily="2" charset="2"/>
              <a:buChar char="q"/>
            </a:pPr>
            <a:r>
              <a:rPr lang="es-MX" sz="1500" kern="1200" dirty="0">
                <a:solidFill>
                  <a:srgbClr val="000000"/>
                </a:solidFill>
                <a:latin typeface="Calibri" panose="020F0502020204030204" pitchFamily="34" charset="0"/>
                <a:cs typeface="Calibri" panose="020F0502020204030204" pitchFamily="34" charset="0"/>
              </a:rPr>
              <a:t>De las 32 cooperativas de ahorro y crédito pertenecientes al segmento 1 con corte 31 de diciembre, denominadas así por la segmentación de activos según norma emitida por la Junta de Política y Regulación Monetaria y Financiera y reguladas por la Superintendencia de Economía Popular y Solidaria; serán objeto de estudio aquellas localizadas en el cantón Quito; </a:t>
            </a:r>
            <a:r>
              <a:rPr lang="es-EC" sz="1500" kern="1200" dirty="0">
                <a:solidFill>
                  <a:srgbClr val="000000"/>
                </a:solidFill>
                <a:latin typeface="Calibri" panose="020F0502020204030204" pitchFamily="34" charset="0"/>
                <a:cs typeface="Calibri" panose="020F0502020204030204" pitchFamily="34" charset="0"/>
              </a:rPr>
              <a:t>y después de aplicar la fórmula para la muestra al 95% de confianza se determina encuestar a 6 COAC´S</a:t>
            </a:r>
            <a:r>
              <a:rPr lang="es-MX" sz="1500" kern="1200" dirty="0">
                <a:solidFill>
                  <a:srgbClr val="000000"/>
                </a:solidFill>
                <a:latin typeface="Calibri" panose="020F0502020204030204" pitchFamily="34" charset="0"/>
                <a:cs typeface="Calibri" panose="020F0502020204030204" pitchFamily="34" charset="0"/>
              </a:rPr>
              <a:t>.</a:t>
            </a:r>
            <a:endParaRPr lang="es-EC" sz="1500" kern="1200" dirty="0">
              <a:solidFill>
                <a:srgbClr val="000000"/>
              </a:solidFill>
              <a:latin typeface="Calibri" panose="020F0502020204030204" pitchFamily="34" charset="0"/>
              <a:cs typeface="Calibri" panose="020F0502020204030204" pitchFamily="34" charset="0"/>
            </a:endParaRPr>
          </a:p>
        </p:txBody>
      </p:sp>
      <p:graphicFrame>
        <p:nvGraphicFramePr>
          <p:cNvPr id="5" name="Diagrama 4"/>
          <p:cNvGraphicFramePr/>
          <p:nvPr/>
        </p:nvGraphicFramePr>
        <p:xfrm>
          <a:off x="2062758" y="1844824"/>
          <a:ext cx="849694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09470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3CE0DDF-4377-4FDB-AAB4-8E78CACFCCEC}"/>
              </a:ext>
            </a:extLst>
          </p:cNvPr>
          <p:cNvSpPr>
            <a:spLocks noGrp="1"/>
          </p:cNvSpPr>
          <p:nvPr>
            <p:ph type="title"/>
          </p:nvPr>
        </p:nvSpPr>
        <p:spPr>
          <a:xfrm>
            <a:off x="609520" y="82223"/>
            <a:ext cx="10971372" cy="1143000"/>
          </a:xfrm>
        </p:spPr>
        <p:txBody>
          <a:bodyPr/>
          <a:lstStyle/>
          <a:p>
            <a:r>
              <a:rPr lang="es-EC" dirty="0"/>
              <a:t>HIPÓTESIS </a:t>
            </a:r>
          </a:p>
        </p:txBody>
      </p:sp>
      <p:sp>
        <p:nvSpPr>
          <p:cNvPr id="8" name="Rectángulo: esquinas redondeadas 7">
            <a:extLst>
              <a:ext uri="{FF2B5EF4-FFF2-40B4-BE49-F238E27FC236}">
                <a16:creationId xmlns:a16="http://schemas.microsoft.com/office/drawing/2014/main" id="{4E3F28CB-7048-4970-8408-7A02F9757994}"/>
              </a:ext>
            </a:extLst>
          </p:cNvPr>
          <p:cNvSpPr/>
          <p:nvPr/>
        </p:nvSpPr>
        <p:spPr>
          <a:xfrm>
            <a:off x="7815047" y="3861048"/>
            <a:ext cx="3564396" cy="164018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822858"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H1 = El análisis de las fuentes de financiamiento mediante la aplicación del método PERLAS como una herramienta de evaluación financiera incide en la gestión financiera y gerencial de las cooperativas de ahorro y crédito del segmento 1 cantón Quito. </a:t>
            </a:r>
          </a:p>
        </p:txBody>
      </p:sp>
      <p:sp>
        <p:nvSpPr>
          <p:cNvPr id="9" name="Rectángulo: esquinas redondeadas 8">
            <a:extLst>
              <a:ext uri="{FF2B5EF4-FFF2-40B4-BE49-F238E27FC236}">
                <a16:creationId xmlns:a16="http://schemas.microsoft.com/office/drawing/2014/main" id="{D0BF67F8-F829-483E-BAAC-81ECF38FFC64}"/>
              </a:ext>
            </a:extLst>
          </p:cNvPr>
          <p:cNvSpPr/>
          <p:nvPr/>
        </p:nvSpPr>
        <p:spPr>
          <a:xfrm>
            <a:off x="7815047" y="1974686"/>
            <a:ext cx="3528392" cy="14899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822858" rtl="0" eaLnBrk="1" fontAlgn="auto" latinLnBrk="0" hangingPunct="1">
              <a:lnSpc>
                <a:spcPct val="100000"/>
              </a:lnSpc>
              <a:spcBef>
                <a:spcPts val="0"/>
              </a:spcBef>
              <a:spcAft>
                <a:spcPts val="0"/>
              </a:spcAft>
              <a:buClrTx/>
              <a:buSzTx/>
              <a:buFontTx/>
              <a:buNone/>
              <a:tabLst/>
              <a:defRPr/>
            </a:pPr>
            <a:r>
              <a:rPr kumimoji="0" lang="es-MX" sz="13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Ho = El análisis de las fuentes de financiamiento mediante la aplicación del método PERLAS como una herramienta de evaluación financiera no incide en la gestión financiera y gerencial de las cooperativas de ahorro y crédito del segmento 1 cantón Quito. </a:t>
            </a:r>
            <a:endParaRPr kumimoji="0" lang="es-ES" sz="13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endParaRPr>
          </a:p>
        </p:txBody>
      </p:sp>
      <p:sp>
        <p:nvSpPr>
          <p:cNvPr id="10" name="3 CuadroTexto">
            <a:extLst>
              <a:ext uri="{FF2B5EF4-FFF2-40B4-BE49-F238E27FC236}">
                <a16:creationId xmlns:a16="http://schemas.microsoft.com/office/drawing/2014/main" id="{FA1024E5-8739-44AB-BFA8-E2C0BD696C08}"/>
              </a:ext>
            </a:extLst>
          </p:cNvPr>
          <p:cNvSpPr txBox="1"/>
          <p:nvPr/>
        </p:nvSpPr>
        <p:spPr>
          <a:xfrm>
            <a:off x="7707035" y="1225223"/>
            <a:ext cx="3744416" cy="341632"/>
          </a:xfrm>
          <a:prstGeom prst="rect">
            <a:avLst/>
          </a:prstGeom>
          <a:noFill/>
        </p:spPr>
        <p:txBody>
          <a:bodyPr wrap="square" rtlCol="0">
            <a:spAutoFit/>
          </a:bodyPr>
          <a:lstStyle/>
          <a:p>
            <a:pPr algn="ctr"/>
            <a:r>
              <a:rPr lang="es-EC" b="1" dirty="0">
                <a:solidFill>
                  <a:srgbClr val="000000"/>
                </a:solidFill>
              </a:rPr>
              <a:t>Hipótesis para prueba</a:t>
            </a:r>
          </a:p>
        </p:txBody>
      </p:sp>
      <p:sp>
        <p:nvSpPr>
          <p:cNvPr id="2" name="3 CuadroTexto">
            <a:extLst>
              <a:ext uri="{FF2B5EF4-FFF2-40B4-BE49-F238E27FC236}">
                <a16:creationId xmlns:a16="http://schemas.microsoft.com/office/drawing/2014/main" id="{5CFD772B-640D-419A-9307-E9C737C61A98}"/>
              </a:ext>
            </a:extLst>
          </p:cNvPr>
          <p:cNvSpPr txBox="1"/>
          <p:nvPr/>
        </p:nvSpPr>
        <p:spPr>
          <a:xfrm>
            <a:off x="1414686" y="980728"/>
            <a:ext cx="3744416" cy="341632"/>
          </a:xfrm>
          <a:prstGeom prst="rect">
            <a:avLst/>
          </a:prstGeom>
          <a:noFill/>
        </p:spPr>
        <p:txBody>
          <a:bodyPr wrap="square" rtlCol="0">
            <a:spAutoFit/>
          </a:bodyPr>
          <a:lstStyle/>
          <a:p>
            <a:pPr algn="ctr"/>
            <a:r>
              <a:rPr lang="es-EC" b="1" dirty="0">
                <a:solidFill>
                  <a:srgbClr val="000000"/>
                </a:solidFill>
              </a:rPr>
              <a:t>Hipótesis de Investigación</a:t>
            </a:r>
          </a:p>
        </p:txBody>
      </p:sp>
      <p:sp>
        <p:nvSpPr>
          <p:cNvPr id="3" name="4 CuadroTexto">
            <a:extLst>
              <a:ext uri="{FF2B5EF4-FFF2-40B4-BE49-F238E27FC236}">
                <a16:creationId xmlns:a16="http://schemas.microsoft.com/office/drawing/2014/main" id="{D558D58D-31CE-4892-81D8-354D205358E8}"/>
              </a:ext>
            </a:extLst>
          </p:cNvPr>
          <p:cNvSpPr txBox="1"/>
          <p:nvPr/>
        </p:nvSpPr>
        <p:spPr>
          <a:xfrm>
            <a:off x="1687253" y="1589112"/>
            <a:ext cx="3111809" cy="1191816"/>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600" dirty="0">
                <a:solidFill>
                  <a:srgbClr val="080808"/>
                </a:solidFill>
                <a:latin typeface="Calibri" panose="020F0502020204030204" pitchFamily="34" charset="0"/>
                <a:cs typeface="Calibri" panose="020F0502020204030204" pitchFamily="34" charset="0"/>
              </a:rPr>
              <a:t>“Explicaciones tentativas del fenómeno investigado que se enuncian como proposiciones o afirmaciones</a:t>
            </a:r>
            <a:endParaRPr lang="es-EC" sz="1600" dirty="0">
              <a:solidFill>
                <a:srgbClr val="080808"/>
              </a:solidFill>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FB89FE1D-8517-4433-A682-2924A2FFA296}"/>
              </a:ext>
            </a:extLst>
          </p:cNvPr>
          <p:cNvSpPr txBox="1"/>
          <p:nvPr/>
        </p:nvSpPr>
        <p:spPr>
          <a:xfrm>
            <a:off x="1198662" y="3049796"/>
            <a:ext cx="4320480" cy="523220"/>
          </a:xfrm>
          <a:prstGeom prst="rect">
            <a:avLst/>
          </a:prstGeom>
          <a:noFill/>
        </p:spPr>
        <p:txBody>
          <a:bodyPr wrap="square">
            <a:spAutoFit/>
          </a:bodyPr>
          <a:lstStyle/>
          <a:p>
            <a:r>
              <a:rPr lang="es-MX" sz="1400" dirty="0">
                <a:solidFill>
                  <a:srgbClr val="080808"/>
                </a:solidFill>
                <a:latin typeface="Calibri" panose="020F0502020204030204" pitchFamily="34" charset="0"/>
                <a:cs typeface="Calibri" panose="020F0502020204030204" pitchFamily="34" charset="0"/>
              </a:rPr>
              <a:t>Tendrá un alcance de tipo explicativo, para el cuál si es necesario la formulación de hipótesis de tipo causales</a:t>
            </a:r>
            <a:endParaRPr lang="es-EC" sz="1400" dirty="0">
              <a:solidFill>
                <a:srgbClr val="080808"/>
              </a:solidFill>
              <a:latin typeface="Calibri" panose="020F0502020204030204" pitchFamily="34" charset="0"/>
              <a:cs typeface="Calibri" panose="020F0502020204030204" pitchFamily="34" charset="0"/>
            </a:endParaRPr>
          </a:p>
        </p:txBody>
      </p:sp>
      <p:sp>
        <p:nvSpPr>
          <p:cNvPr id="7" name="4 CuadroTexto">
            <a:extLst>
              <a:ext uri="{FF2B5EF4-FFF2-40B4-BE49-F238E27FC236}">
                <a16:creationId xmlns:a16="http://schemas.microsoft.com/office/drawing/2014/main" id="{CD144E38-6A9A-415C-84DC-16F4B68C10BA}"/>
              </a:ext>
            </a:extLst>
          </p:cNvPr>
          <p:cNvSpPr txBox="1"/>
          <p:nvPr/>
        </p:nvSpPr>
        <p:spPr>
          <a:xfrm>
            <a:off x="1342678" y="3863127"/>
            <a:ext cx="3759881" cy="2009061"/>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400" dirty="0">
                <a:solidFill>
                  <a:srgbClr val="080808"/>
                </a:solidFill>
                <a:latin typeface="Calibri" panose="020F0502020204030204" pitchFamily="34" charset="0"/>
                <a:cs typeface="Calibri" panose="020F0502020204030204" pitchFamily="34" charset="0"/>
              </a:rPr>
              <a:t>No solamente afirma la o las relaciones entre dos o más variables y la manera en que se manifiestan, sino que además propone un “sentido de entendimiento” de las relaciones. Tal sentido puede ser más o menos completo, esto depende del número de variables que se incluyan, pero todas estas hipótesis establecen relaciones de causa-efecto. </a:t>
            </a:r>
            <a:endParaRPr lang="es-EC" sz="1400" dirty="0">
              <a:solidFill>
                <a:srgbClr val="080808"/>
              </a:solidFill>
              <a:latin typeface="Calibri" panose="020F0502020204030204" pitchFamily="34" charset="0"/>
              <a:cs typeface="Calibri" panose="020F0502020204030204" pitchFamily="34" charset="0"/>
            </a:endParaRPr>
          </a:p>
        </p:txBody>
      </p:sp>
      <p:sp>
        <p:nvSpPr>
          <p:cNvPr id="16" name="Flecha: hacia abajo 15">
            <a:extLst>
              <a:ext uri="{FF2B5EF4-FFF2-40B4-BE49-F238E27FC236}">
                <a16:creationId xmlns:a16="http://schemas.microsoft.com/office/drawing/2014/main" id="{887C9647-AD38-45C0-8DA4-A948626982D0}"/>
              </a:ext>
            </a:extLst>
          </p:cNvPr>
          <p:cNvSpPr/>
          <p:nvPr/>
        </p:nvSpPr>
        <p:spPr>
          <a:xfrm>
            <a:off x="3106874" y="1282404"/>
            <a:ext cx="216024" cy="2023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8" name="Flecha: hacia abajo 17">
            <a:extLst>
              <a:ext uri="{FF2B5EF4-FFF2-40B4-BE49-F238E27FC236}">
                <a16:creationId xmlns:a16="http://schemas.microsoft.com/office/drawing/2014/main" id="{1417EDA8-BFEA-45A5-BABA-38EB2B518C4B}"/>
              </a:ext>
            </a:extLst>
          </p:cNvPr>
          <p:cNvSpPr/>
          <p:nvPr/>
        </p:nvSpPr>
        <p:spPr>
          <a:xfrm>
            <a:off x="3142878" y="3586660"/>
            <a:ext cx="216024" cy="2023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633103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3CE0DDF-4377-4FDB-AAB4-8E78CACFCCEC}"/>
              </a:ext>
            </a:extLst>
          </p:cNvPr>
          <p:cNvSpPr>
            <a:spLocks noGrp="1"/>
          </p:cNvSpPr>
          <p:nvPr>
            <p:ph type="title"/>
          </p:nvPr>
        </p:nvSpPr>
        <p:spPr>
          <a:xfrm>
            <a:off x="609520" y="82223"/>
            <a:ext cx="10971372" cy="1143000"/>
          </a:xfrm>
        </p:spPr>
        <p:txBody>
          <a:bodyPr/>
          <a:lstStyle/>
          <a:p>
            <a:r>
              <a:rPr lang="es-EC" dirty="0"/>
              <a:t>DETERMINACIÓN DE VARIABLES</a:t>
            </a:r>
          </a:p>
        </p:txBody>
      </p:sp>
      <p:graphicFrame>
        <p:nvGraphicFramePr>
          <p:cNvPr id="10" name="Diagrama 9">
            <a:extLst>
              <a:ext uri="{FF2B5EF4-FFF2-40B4-BE49-F238E27FC236}">
                <a16:creationId xmlns:a16="http://schemas.microsoft.com/office/drawing/2014/main" id="{77431E1C-E28A-4139-8B0E-B42EA0666D70}"/>
              </a:ext>
            </a:extLst>
          </p:cNvPr>
          <p:cNvGraphicFramePr/>
          <p:nvPr/>
        </p:nvGraphicFramePr>
        <p:xfrm>
          <a:off x="663583" y="692696"/>
          <a:ext cx="10472183"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226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4222998" y="623461"/>
            <a:ext cx="3744416" cy="400110"/>
          </a:xfrm>
          <a:prstGeom prst="rect">
            <a:avLst/>
          </a:prstGeom>
          <a:noFill/>
        </p:spPr>
        <p:txBody>
          <a:bodyPr wrap="square" rtlCol="0">
            <a:spAutoFit/>
          </a:bodyPr>
          <a:lstStyle/>
          <a:p>
            <a:pPr algn="ctr"/>
            <a:r>
              <a:rPr lang="es-EC" sz="2000" b="1" dirty="0">
                <a:solidFill>
                  <a:srgbClr val="000000"/>
                </a:solidFill>
              </a:rPr>
              <a:t>ANÁLISIS VERTICAL</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pic>
        <p:nvPicPr>
          <p:cNvPr id="12" name="Imagen 11">
            <a:extLst>
              <a:ext uri="{FF2B5EF4-FFF2-40B4-BE49-F238E27FC236}">
                <a16:creationId xmlns:a16="http://schemas.microsoft.com/office/drawing/2014/main" id="{33B72ABE-3324-4116-A58E-5DCB22132951}"/>
              </a:ext>
            </a:extLst>
          </p:cNvPr>
          <p:cNvPicPr>
            <a:picLocks noChangeAspect="1"/>
          </p:cNvPicPr>
          <p:nvPr/>
        </p:nvPicPr>
        <p:blipFill>
          <a:blip r:embed="rId2"/>
          <a:stretch>
            <a:fillRect/>
          </a:stretch>
        </p:blipFill>
        <p:spPr>
          <a:xfrm>
            <a:off x="181313" y="1573576"/>
            <a:ext cx="5897222" cy="3674199"/>
          </a:xfrm>
          <a:prstGeom prst="rect">
            <a:avLst/>
          </a:prstGeom>
        </p:spPr>
      </p:pic>
      <p:pic>
        <p:nvPicPr>
          <p:cNvPr id="15" name="Imagen 14">
            <a:extLst>
              <a:ext uri="{FF2B5EF4-FFF2-40B4-BE49-F238E27FC236}">
                <a16:creationId xmlns:a16="http://schemas.microsoft.com/office/drawing/2014/main" id="{9FC2396D-2BDC-4D69-B301-060F080D755C}"/>
              </a:ext>
            </a:extLst>
          </p:cNvPr>
          <p:cNvPicPr>
            <a:picLocks noChangeAspect="1"/>
          </p:cNvPicPr>
          <p:nvPr/>
        </p:nvPicPr>
        <p:blipFill>
          <a:blip r:embed="rId3"/>
          <a:stretch>
            <a:fillRect/>
          </a:stretch>
        </p:blipFill>
        <p:spPr>
          <a:xfrm>
            <a:off x="6095206" y="1573576"/>
            <a:ext cx="5897221" cy="3674199"/>
          </a:xfrm>
          <a:prstGeom prst="rect">
            <a:avLst/>
          </a:prstGeom>
        </p:spPr>
      </p:pic>
    </p:spTree>
    <p:extLst>
      <p:ext uri="{BB962C8B-B14F-4D97-AF65-F5344CB8AC3E}">
        <p14:creationId xmlns:p14="http://schemas.microsoft.com/office/powerpoint/2010/main" val="1642247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4452100" y="623461"/>
            <a:ext cx="3744416" cy="461665"/>
          </a:xfrm>
          <a:prstGeom prst="rect">
            <a:avLst/>
          </a:prstGeom>
          <a:noFill/>
        </p:spPr>
        <p:txBody>
          <a:bodyPr wrap="square" rtlCol="0">
            <a:spAutoFit/>
          </a:bodyPr>
          <a:lstStyle/>
          <a:p>
            <a:pPr algn="ctr"/>
            <a:r>
              <a:rPr lang="es-EC" sz="2400" b="1" dirty="0">
                <a:solidFill>
                  <a:srgbClr val="000000"/>
                </a:solidFill>
              </a:rPr>
              <a:t>ANÁLISIS VERTICAL</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pic>
        <p:nvPicPr>
          <p:cNvPr id="19" name="Imagen 18">
            <a:extLst>
              <a:ext uri="{FF2B5EF4-FFF2-40B4-BE49-F238E27FC236}">
                <a16:creationId xmlns:a16="http://schemas.microsoft.com/office/drawing/2014/main" id="{C162B3E9-4051-4A05-B931-836F2B2688AE}"/>
              </a:ext>
            </a:extLst>
          </p:cNvPr>
          <p:cNvPicPr>
            <a:picLocks noChangeAspect="1"/>
          </p:cNvPicPr>
          <p:nvPr/>
        </p:nvPicPr>
        <p:blipFill>
          <a:blip r:embed="rId2"/>
          <a:stretch>
            <a:fillRect/>
          </a:stretch>
        </p:blipFill>
        <p:spPr>
          <a:xfrm>
            <a:off x="118542" y="1412776"/>
            <a:ext cx="5867949" cy="3818215"/>
          </a:xfrm>
          <a:prstGeom prst="rect">
            <a:avLst/>
          </a:prstGeom>
        </p:spPr>
      </p:pic>
      <p:pic>
        <p:nvPicPr>
          <p:cNvPr id="2" name="Imagen 1">
            <a:extLst>
              <a:ext uri="{FF2B5EF4-FFF2-40B4-BE49-F238E27FC236}">
                <a16:creationId xmlns:a16="http://schemas.microsoft.com/office/drawing/2014/main" id="{335C7416-10B7-41A1-B316-214B642175B3}"/>
              </a:ext>
            </a:extLst>
          </p:cNvPr>
          <p:cNvPicPr>
            <a:picLocks noChangeAspect="1"/>
          </p:cNvPicPr>
          <p:nvPr/>
        </p:nvPicPr>
        <p:blipFill>
          <a:blip r:embed="rId3"/>
          <a:stretch>
            <a:fillRect/>
          </a:stretch>
        </p:blipFill>
        <p:spPr>
          <a:xfrm>
            <a:off x="6167214" y="1412776"/>
            <a:ext cx="5867949" cy="3818215"/>
          </a:xfrm>
          <a:prstGeom prst="rect">
            <a:avLst/>
          </a:prstGeom>
        </p:spPr>
      </p:pic>
    </p:spTree>
    <p:extLst>
      <p:ext uri="{BB962C8B-B14F-4D97-AF65-F5344CB8AC3E}">
        <p14:creationId xmlns:p14="http://schemas.microsoft.com/office/powerpoint/2010/main" val="3876673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4222998" y="631279"/>
            <a:ext cx="3744416" cy="400110"/>
          </a:xfrm>
          <a:prstGeom prst="rect">
            <a:avLst/>
          </a:prstGeom>
          <a:noFill/>
        </p:spPr>
        <p:txBody>
          <a:bodyPr wrap="square" rtlCol="0">
            <a:spAutoFit/>
          </a:bodyPr>
          <a:lstStyle/>
          <a:p>
            <a:pPr algn="ctr"/>
            <a:r>
              <a:rPr lang="es-EC" sz="2000" b="1" dirty="0">
                <a:solidFill>
                  <a:srgbClr val="000000"/>
                </a:solidFill>
              </a:rPr>
              <a:t>ANÁLISIS VERTICAL</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pic>
        <p:nvPicPr>
          <p:cNvPr id="28" name="Imagen 27">
            <a:extLst>
              <a:ext uri="{FF2B5EF4-FFF2-40B4-BE49-F238E27FC236}">
                <a16:creationId xmlns:a16="http://schemas.microsoft.com/office/drawing/2014/main" id="{9D5E7985-CE6E-4F1F-BFAD-A1CEB549F467}"/>
              </a:ext>
            </a:extLst>
          </p:cNvPr>
          <p:cNvPicPr>
            <a:picLocks noChangeAspect="1"/>
          </p:cNvPicPr>
          <p:nvPr/>
        </p:nvPicPr>
        <p:blipFill>
          <a:blip r:embed="rId2"/>
          <a:stretch>
            <a:fillRect/>
          </a:stretch>
        </p:blipFill>
        <p:spPr>
          <a:xfrm>
            <a:off x="2206774" y="1536593"/>
            <a:ext cx="7272808" cy="3971359"/>
          </a:xfrm>
          <a:prstGeom prst="rect">
            <a:avLst/>
          </a:prstGeom>
        </p:spPr>
      </p:pic>
    </p:spTree>
    <p:extLst>
      <p:ext uri="{BB962C8B-B14F-4D97-AF65-F5344CB8AC3E}">
        <p14:creationId xmlns:p14="http://schemas.microsoft.com/office/powerpoint/2010/main" val="2175872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169958"/>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5" name="3 CuadroTexto">
            <a:extLst>
              <a:ext uri="{FF2B5EF4-FFF2-40B4-BE49-F238E27FC236}">
                <a16:creationId xmlns:a16="http://schemas.microsoft.com/office/drawing/2014/main" id="{58AEF03A-F3A4-46B7-B9BC-716868FC0464}"/>
              </a:ext>
            </a:extLst>
          </p:cNvPr>
          <p:cNvSpPr txBox="1"/>
          <p:nvPr/>
        </p:nvSpPr>
        <p:spPr>
          <a:xfrm>
            <a:off x="4321162" y="748184"/>
            <a:ext cx="3744416" cy="400110"/>
          </a:xfrm>
          <a:prstGeom prst="rect">
            <a:avLst/>
          </a:prstGeom>
          <a:noFill/>
        </p:spPr>
        <p:txBody>
          <a:bodyPr wrap="square" rtlCol="0">
            <a:spAutoFit/>
          </a:bodyPr>
          <a:lstStyle/>
          <a:p>
            <a:pPr algn="ctr"/>
            <a:r>
              <a:rPr lang="es-EC" sz="2000" b="1" dirty="0">
                <a:solidFill>
                  <a:srgbClr val="000000"/>
                </a:solidFill>
              </a:rPr>
              <a:t>ANÁLISIS HORIZONTAL</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7" name="3 CuadroTexto">
            <a:extLst>
              <a:ext uri="{FF2B5EF4-FFF2-40B4-BE49-F238E27FC236}">
                <a16:creationId xmlns:a16="http://schemas.microsoft.com/office/drawing/2014/main" id="{5E57965E-52EA-4E80-BA30-72CF27C78D3B}"/>
              </a:ext>
            </a:extLst>
          </p:cNvPr>
          <p:cNvSpPr txBox="1"/>
          <p:nvPr/>
        </p:nvSpPr>
        <p:spPr>
          <a:xfrm>
            <a:off x="1185525" y="1312958"/>
            <a:ext cx="3744416" cy="338554"/>
          </a:xfrm>
          <a:prstGeom prst="rect">
            <a:avLst/>
          </a:prstGeom>
          <a:noFill/>
        </p:spPr>
        <p:txBody>
          <a:bodyPr wrap="square" rtlCol="0">
            <a:spAutoFit/>
          </a:bodyPr>
          <a:lstStyle/>
          <a:p>
            <a:pPr algn="ctr"/>
            <a:r>
              <a:rPr lang="es-EC" sz="1600" b="1" dirty="0">
                <a:solidFill>
                  <a:srgbClr val="000000"/>
                </a:solidFill>
              </a:rPr>
              <a:t>ACTIVO</a:t>
            </a:r>
          </a:p>
        </p:txBody>
      </p:sp>
      <p:sp>
        <p:nvSpPr>
          <p:cNvPr id="8" name="3 CuadroTexto">
            <a:extLst>
              <a:ext uri="{FF2B5EF4-FFF2-40B4-BE49-F238E27FC236}">
                <a16:creationId xmlns:a16="http://schemas.microsoft.com/office/drawing/2014/main" id="{B26E43CD-D5CE-4937-A41F-5F1D500E28CB}"/>
              </a:ext>
            </a:extLst>
          </p:cNvPr>
          <p:cNvSpPr txBox="1"/>
          <p:nvPr/>
        </p:nvSpPr>
        <p:spPr>
          <a:xfrm>
            <a:off x="7175326" y="1312958"/>
            <a:ext cx="3744416" cy="338554"/>
          </a:xfrm>
          <a:prstGeom prst="rect">
            <a:avLst/>
          </a:prstGeom>
          <a:noFill/>
        </p:spPr>
        <p:txBody>
          <a:bodyPr wrap="square" rtlCol="0">
            <a:spAutoFit/>
          </a:bodyPr>
          <a:lstStyle/>
          <a:p>
            <a:pPr algn="ctr"/>
            <a:r>
              <a:rPr lang="es-EC" sz="1600" b="1" dirty="0">
                <a:solidFill>
                  <a:srgbClr val="000000"/>
                </a:solidFill>
              </a:rPr>
              <a:t>PASIVO</a:t>
            </a:r>
          </a:p>
        </p:txBody>
      </p:sp>
      <p:pic>
        <p:nvPicPr>
          <p:cNvPr id="14" name="Imagen 13">
            <a:extLst>
              <a:ext uri="{FF2B5EF4-FFF2-40B4-BE49-F238E27FC236}">
                <a16:creationId xmlns:a16="http://schemas.microsoft.com/office/drawing/2014/main" id="{CF6B57F7-B020-4A16-83BF-B50B85E7BAAE}"/>
              </a:ext>
            </a:extLst>
          </p:cNvPr>
          <p:cNvPicPr>
            <a:picLocks noChangeAspect="1"/>
          </p:cNvPicPr>
          <p:nvPr/>
        </p:nvPicPr>
        <p:blipFill>
          <a:blip r:embed="rId2"/>
          <a:stretch>
            <a:fillRect/>
          </a:stretch>
        </p:blipFill>
        <p:spPr>
          <a:xfrm>
            <a:off x="118542" y="1891184"/>
            <a:ext cx="5878383" cy="3626048"/>
          </a:xfrm>
          <a:prstGeom prst="rect">
            <a:avLst/>
          </a:prstGeom>
        </p:spPr>
      </p:pic>
      <p:pic>
        <p:nvPicPr>
          <p:cNvPr id="19" name="Imagen 18">
            <a:extLst>
              <a:ext uri="{FF2B5EF4-FFF2-40B4-BE49-F238E27FC236}">
                <a16:creationId xmlns:a16="http://schemas.microsoft.com/office/drawing/2014/main" id="{5CF5F5E2-17C4-4D40-9189-26141A3BFB2F}"/>
              </a:ext>
            </a:extLst>
          </p:cNvPr>
          <p:cNvPicPr>
            <a:picLocks noChangeAspect="1"/>
          </p:cNvPicPr>
          <p:nvPr/>
        </p:nvPicPr>
        <p:blipFill>
          <a:blip r:embed="rId3"/>
          <a:stretch>
            <a:fillRect/>
          </a:stretch>
        </p:blipFill>
        <p:spPr>
          <a:xfrm>
            <a:off x="6193487" y="1891184"/>
            <a:ext cx="5878383" cy="3626048"/>
          </a:xfrm>
          <a:prstGeom prst="rect">
            <a:avLst/>
          </a:prstGeom>
        </p:spPr>
      </p:pic>
    </p:spTree>
    <p:extLst>
      <p:ext uri="{BB962C8B-B14F-4D97-AF65-F5344CB8AC3E}">
        <p14:creationId xmlns:p14="http://schemas.microsoft.com/office/powerpoint/2010/main" val="965117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638" y="187085"/>
            <a:ext cx="10971372" cy="1143000"/>
          </a:xfrm>
        </p:spPr>
        <p:txBody>
          <a:bodyPr/>
          <a:lstStyle/>
          <a:p>
            <a:r>
              <a:rPr lang="es-EC" dirty="0">
                <a:latin typeface="Calibri" panose="020F0502020204030204" pitchFamily="34" charset="0"/>
                <a:cs typeface="Calibri" panose="020F0502020204030204" pitchFamily="34" charset="0"/>
              </a:rPr>
              <a:t>PLANTEAMIENTO DEL PROBLEMA</a:t>
            </a:r>
          </a:p>
        </p:txBody>
      </p:sp>
      <p:graphicFrame>
        <p:nvGraphicFramePr>
          <p:cNvPr id="4" name="Diagrama 3"/>
          <p:cNvGraphicFramePr/>
          <p:nvPr>
            <p:extLst>
              <p:ext uri="{D42A27DB-BD31-4B8C-83A1-F6EECF244321}">
                <p14:modId xmlns:p14="http://schemas.microsoft.com/office/powerpoint/2010/main" val="2926718944"/>
              </p:ext>
            </p:extLst>
          </p:nvPr>
        </p:nvGraphicFramePr>
        <p:xfrm>
          <a:off x="2062758" y="620688"/>
          <a:ext cx="842493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954925"/>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5" name="3 CuadroTexto">
            <a:extLst>
              <a:ext uri="{FF2B5EF4-FFF2-40B4-BE49-F238E27FC236}">
                <a16:creationId xmlns:a16="http://schemas.microsoft.com/office/drawing/2014/main" id="{58AEF03A-F3A4-46B7-B9BC-716868FC0464}"/>
              </a:ext>
            </a:extLst>
          </p:cNvPr>
          <p:cNvSpPr txBox="1"/>
          <p:nvPr/>
        </p:nvSpPr>
        <p:spPr>
          <a:xfrm>
            <a:off x="4150990" y="602084"/>
            <a:ext cx="3744416" cy="400110"/>
          </a:xfrm>
          <a:prstGeom prst="rect">
            <a:avLst/>
          </a:prstGeom>
          <a:noFill/>
        </p:spPr>
        <p:txBody>
          <a:bodyPr wrap="square" rtlCol="0">
            <a:spAutoFit/>
          </a:bodyPr>
          <a:lstStyle/>
          <a:p>
            <a:pPr algn="ctr"/>
            <a:r>
              <a:rPr lang="es-EC" sz="2000" b="1" dirty="0">
                <a:solidFill>
                  <a:srgbClr val="000000"/>
                </a:solidFill>
              </a:rPr>
              <a:t>ANÁLISIS HORIZONTAL</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9" name="3 CuadroTexto">
            <a:extLst>
              <a:ext uri="{FF2B5EF4-FFF2-40B4-BE49-F238E27FC236}">
                <a16:creationId xmlns:a16="http://schemas.microsoft.com/office/drawing/2014/main" id="{47460320-06A1-4053-89D5-9BF2674A847C}"/>
              </a:ext>
            </a:extLst>
          </p:cNvPr>
          <p:cNvSpPr txBox="1"/>
          <p:nvPr/>
        </p:nvSpPr>
        <p:spPr>
          <a:xfrm>
            <a:off x="1198662" y="1188626"/>
            <a:ext cx="3744416" cy="338554"/>
          </a:xfrm>
          <a:prstGeom prst="rect">
            <a:avLst/>
          </a:prstGeom>
          <a:noFill/>
        </p:spPr>
        <p:txBody>
          <a:bodyPr wrap="square" rtlCol="0">
            <a:spAutoFit/>
          </a:bodyPr>
          <a:lstStyle/>
          <a:p>
            <a:pPr algn="ctr"/>
            <a:r>
              <a:rPr lang="es-EC" sz="1600" b="1" dirty="0">
                <a:solidFill>
                  <a:srgbClr val="000000"/>
                </a:solidFill>
              </a:rPr>
              <a:t>PATRIMONIO</a:t>
            </a:r>
          </a:p>
        </p:txBody>
      </p:sp>
      <p:pic>
        <p:nvPicPr>
          <p:cNvPr id="27" name="Imagen 26">
            <a:extLst>
              <a:ext uri="{FF2B5EF4-FFF2-40B4-BE49-F238E27FC236}">
                <a16:creationId xmlns:a16="http://schemas.microsoft.com/office/drawing/2014/main" id="{8DCFF704-595F-4620-B8E6-CF9024AFE87D}"/>
              </a:ext>
            </a:extLst>
          </p:cNvPr>
          <p:cNvPicPr>
            <a:picLocks noChangeAspect="1"/>
          </p:cNvPicPr>
          <p:nvPr/>
        </p:nvPicPr>
        <p:blipFill>
          <a:blip r:embed="rId2"/>
          <a:stretch>
            <a:fillRect/>
          </a:stretch>
        </p:blipFill>
        <p:spPr>
          <a:xfrm>
            <a:off x="118542" y="1745084"/>
            <a:ext cx="5904656" cy="3628132"/>
          </a:xfrm>
          <a:prstGeom prst="rect">
            <a:avLst/>
          </a:prstGeom>
        </p:spPr>
      </p:pic>
      <p:pic>
        <p:nvPicPr>
          <p:cNvPr id="2" name="Imagen 1">
            <a:extLst>
              <a:ext uri="{FF2B5EF4-FFF2-40B4-BE49-F238E27FC236}">
                <a16:creationId xmlns:a16="http://schemas.microsoft.com/office/drawing/2014/main" id="{D91D5030-46B5-4000-A60A-BBBE29B1E429}"/>
              </a:ext>
            </a:extLst>
          </p:cNvPr>
          <p:cNvPicPr>
            <a:picLocks noChangeAspect="1"/>
          </p:cNvPicPr>
          <p:nvPr/>
        </p:nvPicPr>
        <p:blipFill>
          <a:blip r:embed="rId3"/>
          <a:stretch>
            <a:fillRect/>
          </a:stretch>
        </p:blipFill>
        <p:spPr>
          <a:xfrm>
            <a:off x="6095207" y="1745084"/>
            <a:ext cx="5904656" cy="3628132"/>
          </a:xfrm>
          <a:prstGeom prst="rect">
            <a:avLst/>
          </a:prstGeom>
        </p:spPr>
      </p:pic>
      <p:sp>
        <p:nvSpPr>
          <p:cNvPr id="4" name="3 CuadroTexto">
            <a:extLst>
              <a:ext uri="{FF2B5EF4-FFF2-40B4-BE49-F238E27FC236}">
                <a16:creationId xmlns:a16="http://schemas.microsoft.com/office/drawing/2014/main" id="{B0374F34-58AD-415B-9499-AC1969596EF4}"/>
              </a:ext>
            </a:extLst>
          </p:cNvPr>
          <p:cNvSpPr txBox="1"/>
          <p:nvPr/>
        </p:nvSpPr>
        <p:spPr>
          <a:xfrm>
            <a:off x="7319342" y="1188626"/>
            <a:ext cx="3744416" cy="338554"/>
          </a:xfrm>
          <a:prstGeom prst="rect">
            <a:avLst/>
          </a:prstGeom>
          <a:noFill/>
        </p:spPr>
        <p:txBody>
          <a:bodyPr wrap="square" rtlCol="0">
            <a:spAutoFit/>
          </a:bodyPr>
          <a:lstStyle/>
          <a:p>
            <a:pPr algn="ctr"/>
            <a:r>
              <a:rPr lang="es-EC" sz="1600" b="1" dirty="0">
                <a:solidFill>
                  <a:srgbClr val="000000"/>
                </a:solidFill>
              </a:rPr>
              <a:t>INGRESO</a:t>
            </a:r>
          </a:p>
        </p:txBody>
      </p:sp>
    </p:spTree>
    <p:extLst>
      <p:ext uri="{BB962C8B-B14F-4D97-AF65-F5344CB8AC3E}">
        <p14:creationId xmlns:p14="http://schemas.microsoft.com/office/powerpoint/2010/main" val="4287913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5" name="3 CuadroTexto">
            <a:extLst>
              <a:ext uri="{FF2B5EF4-FFF2-40B4-BE49-F238E27FC236}">
                <a16:creationId xmlns:a16="http://schemas.microsoft.com/office/drawing/2014/main" id="{58AEF03A-F3A4-46B7-B9BC-716868FC0464}"/>
              </a:ext>
            </a:extLst>
          </p:cNvPr>
          <p:cNvSpPr txBox="1"/>
          <p:nvPr/>
        </p:nvSpPr>
        <p:spPr>
          <a:xfrm>
            <a:off x="4222998" y="594222"/>
            <a:ext cx="3744416" cy="400110"/>
          </a:xfrm>
          <a:prstGeom prst="rect">
            <a:avLst/>
          </a:prstGeom>
          <a:noFill/>
        </p:spPr>
        <p:txBody>
          <a:bodyPr wrap="square" rtlCol="0">
            <a:spAutoFit/>
          </a:bodyPr>
          <a:lstStyle/>
          <a:p>
            <a:pPr algn="ctr"/>
            <a:r>
              <a:rPr lang="es-EC" sz="2000" b="1" dirty="0">
                <a:solidFill>
                  <a:srgbClr val="000000"/>
                </a:solidFill>
              </a:rPr>
              <a:t>ANÁLISIS HORIZONTAL</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12" name="3 CuadroTexto">
            <a:extLst>
              <a:ext uri="{FF2B5EF4-FFF2-40B4-BE49-F238E27FC236}">
                <a16:creationId xmlns:a16="http://schemas.microsoft.com/office/drawing/2014/main" id="{ACD5E122-DE0D-4A67-BEFF-DAADAAB9C72C}"/>
              </a:ext>
            </a:extLst>
          </p:cNvPr>
          <p:cNvSpPr txBox="1"/>
          <p:nvPr/>
        </p:nvSpPr>
        <p:spPr>
          <a:xfrm>
            <a:off x="4222998" y="1367316"/>
            <a:ext cx="3744416" cy="338554"/>
          </a:xfrm>
          <a:prstGeom prst="rect">
            <a:avLst/>
          </a:prstGeom>
          <a:noFill/>
        </p:spPr>
        <p:txBody>
          <a:bodyPr wrap="square" rtlCol="0">
            <a:spAutoFit/>
          </a:bodyPr>
          <a:lstStyle/>
          <a:p>
            <a:pPr algn="ctr"/>
            <a:r>
              <a:rPr lang="es-EC" sz="1600" b="1" dirty="0">
                <a:solidFill>
                  <a:srgbClr val="000000"/>
                </a:solidFill>
              </a:rPr>
              <a:t>GASTOS</a:t>
            </a:r>
          </a:p>
        </p:txBody>
      </p:sp>
      <p:pic>
        <p:nvPicPr>
          <p:cNvPr id="32" name="Imagen 31">
            <a:extLst>
              <a:ext uri="{FF2B5EF4-FFF2-40B4-BE49-F238E27FC236}">
                <a16:creationId xmlns:a16="http://schemas.microsoft.com/office/drawing/2014/main" id="{A85B369A-0662-436B-AA5D-C3C1795FDABA}"/>
              </a:ext>
            </a:extLst>
          </p:cNvPr>
          <p:cNvPicPr>
            <a:picLocks noChangeAspect="1"/>
          </p:cNvPicPr>
          <p:nvPr/>
        </p:nvPicPr>
        <p:blipFill>
          <a:blip r:embed="rId2"/>
          <a:stretch>
            <a:fillRect/>
          </a:stretch>
        </p:blipFill>
        <p:spPr>
          <a:xfrm>
            <a:off x="2566814" y="1878225"/>
            <a:ext cx="7200800" cy="3783023"/>
          </a:xfrm>
          <a:prstGeom prst="rect">
            <a:avLst/>
          </a:prstGeom>
        </p:spPr>
      </p:pic>
    </p:spTree>
    <p:extLst>
      <p:ext uri="{BB962C8B-B14F-4D97-AF65-F5344CB8AC3E}">
        <p14:creationId xmlns:p14="http://schemas.microsoft.com/office/powerpoint/2010/main" val="214776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072783"/>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442578" y="635360"/>
            <a:ext cx="4248472" cy="369332"/>
          </a:xfrm>
          <a:prstGeom prst="rect">
            <a:avLst/>
          </a:prstGeom>
          <a:noFill/>
        </p:spPr>
        <p:txBody>
          <a:bodyPr wrap="square" rtlCol="0">
            <a:spAutoFit/>
          </a:bodyPr>
          <a:lstStyle/>
          <a:p>
            <a:pPr algn="ctr"/>
            <a:r>
              <a:rPr lang="es-EC" sz="1800" b="1" dirty="0">
                <a:solidFill>
                  <a:srgbClr val="000000"/>
                </a:solidFill>
              </a:rPr>
              <a:t>INDICADORES FINANCIEROS - SEPS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7" name="2 Marcador de contenido">
            <a:extLst>
              <a:ext uri="{FF2B5EF4-FFF2-40B4-BE49-F238E27FC236}">
                <a16:creationId xmlns:a16="http://schemas.microsoft.com/office/drawing/2014/main" id="{51C3C49D-0B23-46D8-B199-443BE187F1BC}"/>
              </a:ext>
            </a:extLst>
          </p:cNvPr>
          <p:cNvSpPr txBox="1">
            <a:spLocks/>
          </p:cNvSpPr>
          <p:nvPr/>
        </p:nvSpPr>
        <p:spPr>
          <a:xfrm>
            <a:off x="7603549" y="1530175"/>
            <a:ext cx="3350132" cy="362190"/>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Proporción de activos improductivos netos</a:t>
            </a:r>
            <a:endParaRPr lang="es-EC" sz="1400" kern="0" dirty="0">
              <a:solidFill>
                <a:srgbClr val="000000"/>
              </a:solidFill>
              <a:latin typeface="Calibri" panose="020F0502020204030204" pitchFamily="34" charset="0"/>
              <a:cs typeface="Calibri" panose="020F0502020204030204" pitchFamily="34" charset="0"/>
            </a:endParaRPr>
          </a:p>
        </p:txBody>
      </p:sp>
      <p:pic>
        <p:nvPicPr>
          <p:cNvPr id="12" name="Imagen 11">
            <a:extLst>
              <a:ext uri="{FF2B5EF4-FFF2-40B4-BE49-F238E27FC236}">
                <a16:creationId xmlns:a16="http://schemas.microsoft.com/office/drawing/2014/main" id="{62D5C193-CA41-4CF7-B408-93F888F7F43D}"/>
              </a:ext>
            </a:extLst>
          </p:cNvPr>
          <p:cNvPicPr>
            <a:picLocks noChangeAspect="1"/>
          </p:cNvPicPr>
          <p:nvPr/>
        </p:nvPicPr>
        <p:blipFill>
          <a:blip r:embed="rId3"/>
          <a:stretch>
            <a:fillRect/>
          </a:stretch>
        </p:blipFill>
        <p:spPr>
          <a:xfrm>
            <a:off x="550590" y="2320160"/>
            <a:ext cx="5431320" cy="2802103"/>
          </a:xfrm>
          <a:prstGeom prst="rect">
            <a:avLst/>
          </a:prstGeom>
        </p:spPr>
      </p:pic>
      <p:sp>
        <p:nvSpPr>
          <p:cNvPr id="13" name="2 Marcador de contenido">
            <a:extLst>
              <a:ext uri="{FF2B5EF4-FFF2-40B4-BE49-F238E27FC236}">
                <a16:creationId xmlns:a16="http://schemas.microsoft.com/office/drawing/2014/main" id="{FA1B55F2-B567-4B4E-8A8A-649B65A17A2C}"/>
              </a:ext>
            </a:extLst>
          </p:cNvPr>
          <p:cNvSpPr txBox="1">
            <a:spLocks/>
          </p:cNvSpPr>
          <p:nvPr/>
        </p:nvSpPr>
        <p:spPr>
          <a:xfrm>
            <a:off x="8039422" y="854688"/>
            <a:ext cx="2478386" cy="518144"/>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ESTRUCTURA Y CALIDAD DE ACTIVOS</a:t>
            </a:r>
            <a:endParaRPr lang="es-EC" sz="1400" kern="0" dirty="0">
              <a:solidFill>
                <a:srgbClr val="000000"/>
              </a:solidFill>
              <a:latin typeface="Calibri" panose="020F0502020204030204" pitchFamily="34" charset="0"/>
              <a:cs typeface="Calibri" panose="020F0502020204030204" pitchFamily="34" charset="0"/>
            </a:endParaRPr>
          </a:p>
        </p:txBody>
      </p:sp>
      <p:pic>
        <p:nvPicPr>
          <p:cNvPr id="28" name="Imagen 27">
            <a:extLst>
              <a:ext uri="{FF2B5EF4-FFF2-40B4-BE49-F238E27FC236}">
                <a16:creationId xmlns:a16="http://schemas.microsoft.com/office/drawing/2014/main" id="{EE6105E7-EB80-430A-8DA9-A41FCC96A737}"/>
              </a:ext>
            </a:extLst>
          </p:cNvPr>
          <p:cNvPicPr>
            <a:picLocks noChangeAspect="1"/>
          </p:cNvPicPr>
          <p:nvPr/>
        </p:nvPicPr>
        <p:blipFill>
          <a:blip r:embed="rId4"/>
          <a:stretch>
            <a:fillRect/>
          </a:stretch>
        </p:blipFill>
        <p:spPr>
          <a:xfrm>
            <a:off x="6493407" y="2320159"/>
            <a:ext cx="5347191" cy="2802103"/>
          </a:xfrm>
          <a:prstGeom prst="rect">
            <a:avLst/>
          </a:prstGeom>
        </p:spPr>
      </p:pic>
      <p:sp>
        <p:nvSpPr>
          <p:cNvPr id="2" name="2 Marcador de contenido">
            <a:extLst>
              <a:ext uri="{FF2B5EF4-FFF2-40B4-BE49-F238E27FC236}">
                <a16:creationId xmlns:a16="http://schemas.microsoft.com/office/drawing/2014/main" id="{6024D9C4-6AE6-4904-809E-98415D1CF42A}"/>
              </a:ext>
            </a:extLst>
          </p:cNvPr>
          <p:cNvSpPr txBox="1">
            <a:spLocks/>
          </p:cNvSpPr>
          <p:nvPr/>
        </p:nvSpPr>
        <p:spPr>
          <a:xfrm>
            <a:off x="1774726" y="1382939"/>
            <a:ext cx="2729259" cy="379941"/>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SUFICIENCIA PATRIMONIAL</a:t>
            </a:r>
            <a:endParaRPr lang="es-EC" sz="1400" kern="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3359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072783"/>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118542" y="639850"/>
            <a:ext cx="4248472" cy="369332"/>
          </a:xfrm>
          <a:prstGeom prst="rect">
            <a:avLst/>
          </a:prstGeom>
          <a:noFill/>
        </p:spPr>
        <p:txBody>
          <a:bodyPr wrap="square" rtlCol="0">
            <a:spAutoFit/>
          </a:bodyPr>
          <a:lstStyle/>
          <a:p>
            <a:pPr algn="ctr"/>
            <a:r>
              <a:rPr lang="es-EC" sz="1800" b="1" dirty="0">
                <a:solidFill>
                  <a:srgbClr val="000000"/>
                </a:solidFill>
              </a:rPr>
              <a:t>INDICADORES FINANCIEROS - SEPS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8" name="2 Marcador de contenido">
            <a:extLst>
              <a:ext uri="{FF2B5EF4-FFF2-40B4-BE49-F238E27FC236}">
                <a16:creationId xmlns:a16="http://schemas.microsoft.com/office/drawing/2014/main" id="{8CB55224-CC8A-467B-B84C-E541D0408E40}"/>
              </a:ext>
            </a:extLst>
          </p:cNvPr>
          <p:cNvSpPr txBox="1">
            <a:spLocks/>
          </p:cNvSpPr>
          <p:nvPr/>
        </p:nvSpPr>
        <p:spPr>
          <a:xfrm>
            <a:off x="1846734" y="1714871"/>
            <a:ext cx="3240360" cy="375902"/>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Proporción de activos productivos netos</a:t>
            </a:r>
            <a:endParaRPr lang="es-EC" sz="1400" kern="0" dirty="0">
              <a:solidFill>
                <a:srgbClr val="000000"/>
              </a:solidFill>
              <a:latin typeface="Calibri" panose="020F0502020204030204" pitchFamily="34" charset="0"/>
              <a:cs typeface="Calibri" panose="020F0502020204030204" pitchFamily="34" charset="0"/>
            </a:endParaRPr>
          </a:p>
        </p:txBody>
      </p:sp>
      <p:sp>
        <p:nvSpPr>
          <p:cNvPr id="13" name="2 Marcador de contenido">
            <a:extLst>
              <a:ext uri="{FF2B5EF4-FFF2-40B4-BE49-F238E27FC236}">
                <a16:creationId xmlns:a16="http://schemas.microsoft.com/office/drawing/2014/main" id="{FA1B55F2-B567-4B4E-8A8A-649B65A17A2C}"/>
              </a:ext>
            </a:extLst>
          </p:cNvPr>
          <p:cNvSpPr txBox="1">
            <a:spLocks/>
          </p:cNvSpPr>
          <p:nvPr/>
        </p:nvSpPr>
        <p:spPr>
          <a:xfrm>
            <a:off x="4749956" y="1101085"/>
            <a:ext cx="3148704" cy="379941"/>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ESTRUCTURA Y CALIDAD DE ACTIVOS</a:t>
            </a:r>
            <a:endParaRPr lang="es-EC" sz="1400" kern="0" dirty="0">
              <a:solidFill>
                <a:srgbClr val="000000"/>
              </a:solidFill>
              <a:latin typeface="Calibri" panose="020F0502020204030204" pitchFamily="34" charset="0"/>
              <a:cs typeface="Calibri" panose="020F0502020204030204" pitchFamily="34" charset="0"/>
            </a:endParaRPr>
          </a:p>
        </p:txBody>
      </p:sp>
      <p:pic>
        <p:nvPicPr>
          <p:cNvPr id="33" name="Imagen 32">
            <a:extLst>
              <a:ext uri="{FF2B5EF4-FFF2-40B4-BE49-F238E27FC236}">
                <a16:creationId xmlns:a16="http://schemas.microsoft.com/office/drawing/2014/main" id="{BD8E7C52-D0C5-4A00-9355-39BE20F87F0A}"/>
              </a:ext>
            </a:extLst>
          </p:cNvPr>
          <p:cNvPicPr>
            <a:picLocks noChangeAspect="1"/>
          </p:cNvPicPr>
          <p:nvPr/>
        </p:nvPicPr>
        <p:blipFill>
          <a:blip r:embed="rId3"/>
          <a:stretch>
            <a:fillRect/>
          </a:stretch>
        </p:blipFill>
        <p:spPr>
          <a:xfrm>
            <a:off x="478583" y="2324618"/>
            <a:ext cx="5544616" cy="2832574"/>
          </a:xfrm>
          <a:prstGeom prst="rect">
            <a:avLst/>
          </a:prstGeom>
        </p:spPr>
      </p:pic>
      <p:sp>
        <p:nvSpPr>
          <p:cNvPr id="27" name="2 Marcador de contenido">
            <a:extLst>
              <a:ext uri="{FF2B5EF4-FFF2-40B4-BE49-F238E27FC236}">
                <a16:creationId xmlns:a16="http://schemas.microsoft.com/office/drawing/2014/main" id="{0AED9703-04C4-433A-9387-F78E3321B016}"/>
              </a:ext>
            </a:extLst>
          </p:cNvPr>
          <p:cNvSpPr txBox="1">
            <a:spLocks/>
          </p:cNvSpPr>
          <p:nvPr/>
        </p:nvSpPr>
        <p:spPr>
          <a:xfrm>
            <a:off x="7535366" y="1649214"/>
            <a:ext cx="3240360" cy="507216"/>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ES" sz="1400" b="1" kern="0" dirty="0">
                <a:solidFill>
                  <a:srgbClr val="080808"/>
                </a:solidFill>
                <a:latin typeface="Calibri" panose="020F0502020204030204" pitchFamily="34" charset="0"/>
                <a:cs typeface="Calibri" panose="020F0502020204030204" pitchFamily="34" charset="0"/>
              </a:rPr>
              <a:t>Utilización del pasivo con costo en relación a la productividad generada</a:t>
            </a:r>
            <a:endParaRPr lang="es-EC" sz="1400" kern="0" dirty="0">
              <a:solidFill>
                <a:srgbClr val="000000"/>
              </a:solidFill>
              <a:latin typeface="Calibri" panose="020F0502020204030204" pitchFamily="34" charset="0"/>
              <a:cs typeface="Calibri" panose="020F0502020204030204" pitchFamily="34" charset="0"/>
            </a:endParaRPr>
          </a:p>
        </p:txBody>
      </p:sp>
      <p:pic>
        <p:nvPicPr>
          <p:cNvPr id="9" name="Imagen 8">
            <a:extLst>
              <a:ext uri="{FF2B5EF4-FFF2-40B4-BE49-F238E27FC236}">
                <a16:creationId xmlns:a16="http://schemas.microsoft.com/office/drawing/2014/main" id="{1817D2F3-FE7F-4315-9D15-4D08DC8E2DE4}"/>
              </a:ext>
            </a:extLst>
          </p:cNvPr>
          <p:cNvPicPr>
            <a:picLocks noChangeAspect="1"/>
          </p:cNvPicPr>
          <p:nvPr/>
        </p:nvPicPr>
        <p:blipFill>
          <a:blip r:embed="rId4"/>
          <a:stretch>
            <a:fillRect/>
          </a:stretch>
        </p:blipFill>
        <p:spPr>
          <a:xfrm>
            <a:off x="6239222" y="2324618"/>
            <a:ext cx="5427835" cy="2832574"/>
          </a:xfrm>
          <a:prstGeom prst="rect">
            <a:avLst/>
          </a:prstGeom>
        </p:spPr>
      </p:pic>
    </p:spTree>
    <p:extLst>
      <p:ext uri="{BB962C8B-B14F-4D97-AF65-F5344CB8AC3E}">
        <p14:creationId xmlns:p14="http://schemas.microsoft.com/office/powerpoint/2010/main" val="1359037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072783"/>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262558" y="674811"/>
            <a:ext cx="4248472" cy="369332"/>
          </a:xfrm>
          <a:prstGeom prst="rect">
            <a:avLst/>
          </a:prstGeom>
          <a:noFill/>
        </p:spPr>
        <p:txBody>
          <a:bodyPr wrap="square" rtlCol="0">
            <a:spAutoFit/>
          </a:bodyPr>
          <a:lstStyle/>
          <a:p>
            <a:pPr algn="ctr"/>
            <a:r>
              <a:rPr lang="es-EC" b="1" dirty="0">
                <a:solidFill>
                  <a:srgbClr val="000000"/>
                </a:solidFill>
              </a:rPr>
              <a:t>INDICADORES </a:t>
            </a:r>
            <a:r>
              <a:rPr lang="es-EC" sz="1800" b="1" dirty="0">
                <a:solidFill>
                  <a:srgbClr val="000000"/>
                </a:solidFill>
              </a:rPr>
              <a:t>FINANCIEROS</a:t>
            </a:r>
            <a:r>
              <a:rPr lang="es-EC" b="1" dirty="0">
                <a:solidFill>
                  <a:srgbClr val="000000"/>
                </a:solidFill>
              </a:rPr>
              <a:t> - SEPS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36" name="2 Marcador de contenido">
            <a:extLst>
              <a:ext uri="{FF2B5EF4-FFF2-40B4-BE49-F238E27FC236}">
                <a16:creationId xmlns:a16="http://schemas.microsoft.com/office/drawing/2014/main" id="{914286B5-29CF-4DE2-99D1-4524FB685B52}"/>
              </a:ext>
            </a:extLst>
          </p:cNvPr>
          <p:cNvSpPr txBox="1">
            <a:spLocks/>
          </p:cNvSpPr>
          <p:nvPr/>
        </p:nvSpPr>
        <p:spPr>
          <a:xfrm>
            <a:off x="1797940" y="1253263"/>
            <a:ext cx="2027356" cy="277232"/>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INDICE DE MOROSIDAD</a:t>
            </a:r>
            <a:endParaRPr lang="es-EC" sz="1400" kern="0" dirty="0">
              <a:solidFill>
                <a:srgbClr val="000000"/>
              </a:solidFill>
              <a:latin typeface="Calibri" panose="020F0502020204030204" pitchFamily="34" charset="0"/>
              <a:cs typeface="Calibri" panose="020F0502020204030204" pitchFamily="34" charset="0"/>
            </a:endParaRPr>
          </a:p>
        </p:txBody>
      </p:sp>
      <p:sp>
        <p:nvSpPr>
          <p:cNvPr id="43" name="2 Marcador de contenido">
            <a:extLst>
              <a:ext uri="{FF2B5EF4-FFF2-40B4-BE49-F238E27FC236}">
                <a16:creationId xmlns:a16="http://schemas.microsoft.com/office/drawing/2014/main" id="{902EF040-687F-46C8-B2D7-E373ADDD2389}"/>
              </a:ext>
            </a:extLst>
          </p:cNvPr>
          <p:cNvSpPr txBox="1">
            <a:spLocks/>
          </p:cNvSpPr>
          <p:nvPr/>
        </p:nvSpPr>
        <p:spPr>
          <a:xfrm>
            <a:off x="1479470" y="1739616"/>
            <a:ext cx="2664296" cy="355852"/>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Morosidad de Cartera Total</a:t>
            </a:r>
            <a:endParaRPr lang="es-EC" sz="1400" kern="0" dirty="0">
              <a:solidFill>
                <a:srgbClr val="000000"/>
              </a:solidFill>
              <a:latin typeface="Calibri" panose="020F0502020204030204" pitchFamily="34" charset="0"/>
              <a:cs typeface="Calibri" panose="020F0502020204030204" pitchFamily="34" charset="0"/>
            </a:endParaRPr>
          </a:p>
        </p:txBody>
      </p:sp>
      <p:pic>
        <p:nvPicPr>
          <p:cNvPr id="45" name="Imagen 44">
            <a:extLst>
              <a:ext uri="{FF2B5EF4-FFF2-40B4-BE49-F238E27FC236}">
                <a16:creationId xmlns:a16="http://schemas.microsoft.com/office/drawing/2014/main" id="{9F668F69-B391-455A-90CB-C2A79713FFDF}"/>
              </a:ext>
            </a:extLst>
          </p:cNvPr>
          <p:cNvPicPr>
            <a:picLocks noChangeAspect="1"/>
          </p:cNvPicPr>
          <p:nvPr/>
        </p:nvPicPr>
        <p:blipFill>
          <a:blip r:embed="rId3"/>
          <a:stretch>
            <a:fillRect/>
          </a:stretch>
        </p:blipFill>
        <p:spPr>
          <a:xfrm>
            <a:off x="478582" y="2344692"/>
            <a:ext cx="5580620" cy="2884507"/>
          </a:xfrm>
          <a:prstGeom prst="rect">
            <a:avLst/>
          </a:prstGeom>
        </p:spPr>
      </p:pic>
      <p:sp>
        <p:nvSpPr>
          <p:cNvPr id="49" name="2 Marcador de contenido">
            <a:extLst>
              <a:ext uri="{FF2B5EF4-FFF2-40B4-BE49-F238E27FC236}">
                <a16:creationId xmlns:a16="http://schemas.microsoft.com/office/drawing/2014/main" id="{213D25C3-3CB0-472A-9213-EC7123362D22}"/>
              </a:ext>
            </a:extLst>
          </p:cNvPr>
          <p:cNvSpPr txBox="1">
            <a:spLocks/>
          </p:cNvSpPr>
          <p:nvPr/>
        </p:nvSpPr>
        <p:spPr>
          <a:xfrm>
            <a:off x="7709068" y="1560065"/>
            <a:ext cx="3038362" cy="355853"/>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Cobertura de la Cartera Problemática</a:t>
            </a:r>
            <a:endParaRPr lang="es-EC" sz="1400" kern="0" dirty="0">
              <a:solidFill>
                <a:srgbClr val="000000"/>
              </a:solidFill>
              <a:latin typeface="Calibri" panose="020F0502020204030204" pitchFamily="34" charset="0"/>
              <a:cs typeface="Calibri" panose="020F0502020204030204" pitchFamily="34" charset="0"/>
            </a:endParaRPr>
          </a:p>
        </p:txBody>
      </p:sp>
      <p:pic>
        <p:nvPicPr>
          <p:cNvPr id="51" name="Imagen 50">
            <a:extLst>
              <a:ext uri="{FF2B5EF4-FFF2-40B4-BE49-F238E27FC236}">
                <a16:creationId xmlns:a16="http://schemas.microsoft.com/office/drawing/2014/main" id="{3DD4A379-8054-4CD6-A656-260442533DA5}"/>
              </a:ext>
            </a:extLst>
          </p:cNvPr>
          <p:cNvPicPr>
            <a:picLocks noChangeAspect="1"/>
          </p:cNvPicPr>
          <p:nvPr/>
        </p:nvPicPr>
        <p:blipFill>
          <a:blip r:embed="rId4"/>
          <a:stretch>
            <a:fillRect/>
          </a:stretch>
        </p:blipFill>
        <p:spPr>
          <a:xfrm>
            <a:off x="6324308" y="2357423"/>
            <a:ext cx="5436603" cy="2871776"/>
          </a:xfrm>
          <a:prstGeom prst="rect">
            <a:avLst/>
          </a:prstGeom>
        </p:spPr>
      </p:pic>
      <p:sp>
        <p:nvSpPr>
          <p:cNvPr id="26" name="2 Marcador de contenido">
            <a:extLst>
              <a:ext uri="{FF2B5EF4-FFF2-40B4-BE49-F238E27FC236}">
                <a16:creationId xmlns:a16="http://schemas.microsoft.com/office/drawing/2014/main" id="{0A3DD57A-7522-40B7-A818-1EEB7F8EFD26}"/>
              </a:ext>
            </a:extLst>
          </p:cNvPr>
          <p:cNvSpPr txBox="1">
            <a:spLocks/>
          </p:cNvSpPr>
          <p:nvPr/>
        </p:nvSpPr>
        <p:spPr>
          <a:xfrm>
            <a:off x="7863552" y="880533"/>
            <a:ext cx="2729395" cy="488421"/>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COBERTURA DE PROVISIONES PARA CARTERA IMPRODUCTIVA</a:t>
            </a:r>
            <a:endParaRPr lang="es-EC" sz="1400" kern="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886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072783"/>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190550" y="899428"/>
            <a:ext cx="4248472" cy="369332"/>
          </a:xfrm>
          <a:prstGeom prst="rect">
            <a:avLst/>
          </a:prstGeom>
          <a:noFill/>
        </p:spPr>
        <p:txBody>
          <a:bodyPr wrap="square" rtlCol="0">
            <a:spAutoFit/>
          </a:bodyPr>
          <a:lstStyle/>
          <a:p>
            <a:pPr algn="ctr"/>
            <a:r>
              <a:rPr lang="es-EC" sz="1800" b="1" dirty="0">
                <a:solidFill>
                  <a:srgbClr val="000000"/>
                </a:solidFill>
              </a:rPr>
              <a:t>INDICADORES FINANCIEROS - SEPS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53" name="2 Marcador de contenido">
            <a:extLst>
              <a:ext uri="{FF2B5EF4-FFF2-40B4-BE49-F238E27FC236}">
                <a16:creationId xmlns:a16="http://schemas.microsoft.com/office/drawing/2014/main" id="{9C42F4A5-8A46-4FE8-B96C-0DFDD0AB85A0}"/>
              </a:ext>
            </a:extLst>
          </p:cNvPr>
          <p:cNvSpPr txBox="1">
            <a:spLocks/>
          </p:cNvSpPr>
          <p:nvPr/>
        </p:nvSpPr>
        <p:spPr>
          <a:xfrm>
            <a:off x="1866962" y="1628800"/>
            <a:ext cx="2572060" cy="341632"/>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EFICIENCIA MICROECONÓMICA</a:t>
            </a:r>
            <a:endParaRPr lang="es-EC" sz="1400" kern="0" dirty="0">
              <a:solidFill>
                <a:srgbClr val="000000"/>
              </a:solidFill>
              <a:latin typeface="Calibri" panose="020F0502020204030204" pitchFamily="34" charset="0"/>
              <a:cs typeface="Calibri" panose="020F0502020204030204" pitchFamily="34" charset="0"/>
            </a:endParaRPr>
          </a:p>
        </p:txBody>
      </p:sp>
      <p:sp>
        <p:nvSpPr>
          <p:cNvPr id="55" name="2 Marcador de contenido">
            <a:extLst>
              <a:ext uri="{FF2B5EF4-FFF2-40B4-BE49-F238E27FC236}">
                <a16:creationId xmlns:a16="http://schemas.microsoft.com/office/drawing/2014/main" id="{C0D23FF9-C2D2-4A8F-B943-9B9F32FF67C3}"/>
              </a:ext>
            </a:extLst>
          </p:cNvPr>
          <p:cNvSpPr txBox="1">
            <a:spLocks/>
          </p:cNvSpPr>
          <p:nvPr/>
        </p:nvSpPr>
        <p:spPr>
          <a:xfrm>
            <a:off x="1702718" y="2103775"/>
            <a:ext cx="2892736" cy="485322"/>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Grado de Absorción del Margen Financiero Neto</a:t>
            </a:r>
            <a:endParaRPr lang="es-EC" sz="1400" kern="0" dirty="0">
              <a:solidFill>
                <a:srgbClr val="000000"/>
              </a:solidFill>
              <a:latin typeface="Calibri" panose="020F0502020204030204" pitchFamily="34" charset="0"/>
              <a:cs typeface="Calibri" panose="020F0502020204030204" pitchFamily="34" charset="0"/>
            </a:endParaRPr>
          </a:p>
        </p:txBody>
      </p:sp>
      <p:pic>
        <p:nvPicPr>
          <p:cNvPr id="57" name="Imagen 56">
            <a:extLst>
              <a:ext uri="{FF2B5EF4-FFF2-40B4-BE49-F238E27FC236}">
                <a16:creationId xmlns:a16="http://schemas.microsoft.com/office/drawing/2014/main" id="{2B74EA12-8F03-42F5-9588-335D0F8A2CDA}"/>
              </a:ext>
            </a:extLst>
          </p:cNvPr>
          <p:cNvPicPr>
            <a:picLocks noChangeAspect="1"/>
          </p:cNvPicPr>
          <p:nvPr/>
        </p:nvPicPr>
        <p:blipFill>
          <a:blip r:embed="rId3"/>
          <a:stretch>
            <a:fillRect/>
          </a:stretch>
        </p:blipFill>
        <p:spPr>
          <a:xfrm>
            <a:off x="478582" y="2708920"/>
            <a:ext cx="5603076" cy="2278800"/>
          </a:xfrm>
          <a:prstGeom prst="rect">
            <a:avLst/>
          </a:prstGeom>
        </p:spPr>
      </p:pic>
      <p:sp>
        <p:nvSpPr>
          <p:cNvPr id="26" name="2 Marcador de contenido">
            <a:extLst>
              <a:ext uri="{FF2B5EF4-FFF2-40B4-BE49-F238E27FC236}">
                <a16:creationId xmlns:a16="http://schemas.microsoft.com/office/drawing/2014/main" id="{2689711D-D1E8-4DEB-834A-4E873F5BEBD7}"/>
              </a:ext>
            </a:extLst>
          </p:cNvPr>
          <p:cNvSpPr txBox="1">
            <a:spLocks/>
          </p:cNvSpPr>
          <p:nvPr/>
        </p:nvSpPr>
        <p:spPr>
          <a:xfrm>
            <a:off x="7787394" y="1867821"/>
            <a:ext cx="2700300" cy="337043"/>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400" b="1" kern="0" dirty="0">
                <a:solidFill>
                  <a:srgbClr val="080808"/>
                </a:solidFill>
                <a:latin typeface="Calibri" panose="020F0502020204030204" pitchFamily="34" charset="0"/>
                <a:cs typeface="Calibri" panose="020F0502020204030204" pitchFamily="34" charset="0"/>
              </a:rPr>
              <a:t>INTERMEDIACIÓN FINANCIERA</a:t>
            </a:r>
            <a:endParaRPr lang="es-EC" sz="1400" kern="0" dirty="0">
              <a:solidFill>
                <a:srgbClr val="000000"/>
              </a:solidFill>
              <a:latin typeface="Calibri" panose="020F0502020204030204" pitchFamily="34" charset="0"/>
              <a:cs typeface="Calibri" panose="020F0502020204030204" pitchFamily="34" charset="0"/>
            </a:endParaRPr>
          </a:p>
        </p:txBody>
      </p:sp>
      <p:pic>
        <p:nvPicPr>
          <p:cNvPr id="27" name="Imagen 26">
            <a:extLst>
              <a:ext uri="{FF2B5EF4-FFF2-40B4-BE49-F238E27FC236}">
                <a16:creationId xmlns:a16="http://schemas.microsoft.com/office/drawing/2014/main" id="{521C8471-25AC-441B-A8D5-F2A936FB280A}"/>
              </a:ext>
            </a:extLst>
          </p:cNvPr>
          <p:cNvPicPr>
            <a:picLocks noChangeAspect="1"/>
          </p:cNvPicPr>
          <p:nvPr/>
        </p:nvPicPr>
        <p:blipFill>
          <a:blip r:embed="rId4"/>
          <a:stretch>
            <a:fillRect/>
          </a:stretch>
        </p:blipFill>
        <p:spPr>
          <a:xfrm>
            <a:off x="6180764" y="2708920"/>
            <a:ext cx="5603074" cy="2278800"/>
          </a:xfrm>
          <a:prstGeom prst="rect">
            <a:avLst/>
          </a:prstGeom>
        </p:spPr>
      </p:pic>
    </p:spTree>
    <p:extLst>
      <p:ext uri="{BB962C8B-B14F-4D97-AF65-F5344CB8AC3E}">
        <p14:creationId xmlns:p14="http://schemas.microsoft.com/office/powerpoint/2010/main" val="3456844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072783"/>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90933" y="868016"/>
            <a:ext cx="4248472" cy="369332"/>
          </a:xfrm>
          <a:prstGeom prst="rect">
            <a:avLst/>
          </a:prstGeom>
          <a:noFill/>
        </p:spPr>
        <p:txBody>
          <a:bodyPr wrap="square" rtlCol="0">
            <a:spAutoFit/>
          </a:bodyPr>
          <a:lstStyle/>
          <a:p>
            <a:pPr algn="ctr"/>
            <a:r>
              <a:rPr lang="es-EC" sz="1800" b="1" dirty="0">
                <a:solidFill>
                  <a:srgbClr val="000000"/>
                </a:solidFill>
              </a:rPr>
              <a:t>INDICADORES FINANCIEROS - SEPS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59" name="2 Marcador de contenido">
            <a:extLst>
              <a:ext uri="{FF2B5EF4-FFF2-40B4-BE49-F238E27FC236}">
                <a16:creationId xmlns:a16="http://schemas.microsoft.com/office/drawing/2014/main" id="{D33E29DC-51B5-4A81-8A45-CA81AA999DEA}"/>
              </a:ext>
            </a:extLst>
          </p:cNvPr>
          <p:cNvSpPr txBox="1">
            <a:spLocks/>
          </p:cNvSpPr>
          <p:nvPr/>
        </p:nvSpPr>
        <p:spPr>
          <a:xfrm>
            <a:off x="5339122" y="1594550"/>
            <a:ext cx="1800199" cy="322282"/>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600" b="1" kern="0" dirty="0">
                <a:solidFill>
                  <a:srgbClr val="080808"/>
                </a:solidFill>
                <a:latin typeface="Calibri" panose="020F0502020204030204" pitchFamily="34" charset="0"/>
                <a:cs typeface="Calibri" panose="020F0502020204030204" pitchFamily="34" charset="0"/>
              </a:rPr>
              <a:t>RENTABILIDAD</a:t>
            </a:r>
            <a:endParaRPr lang="es-EC" sz="1600" kern="0" dirty="0">
              <a:solidFill>
                <a:srgbClr val="000000"/>
              </a:solidFill>
              <a:latin typeface="Calibri" panose="020F0502020204030204" pitchFamily="34" charset="0"/>
              <a:cs typeface="Calibri" panose="020F0502020204030204" pitchFamily="34" charset="0"/>
            </a:endParaRPr>
          </a:p>
        </p:txBody>
      </p:sp>
      <p:sp>
        <p:nvSpPr>
          <p:cNvPr id="61" name="2 Marcador de contenido">
            <a:extLst>
              <a:ext uri="{FF2B5EF4-FFF2-40B4-BE49-F238E27FC236}">
                <a16:creationId xmlns:a16="http://schemas.microsoft.com/office/drawing/2014/main" id="{FD0ADF02-3FCD-4207-8FDC-FF67B159F37F}"/>
              </a:ext>
            </a:extLst>
          </p:cNvPr>
          <p:cNvSpPr txBox="1">
            <a:spLocks/>
          </p:cNvSpPr>
          <p:nvPr/>
        </p:nvSpPr>
        <p:spPr>
          <a:xfrm>
            <a:off x="2134767" y="2276872"/>
            <a:ext cx="2088231" cy="286163"/>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600" b="1" kern="0" dirty="0">
                <a:solidFill>
                  <a:srgbClr val="080808"/>
                </a:solidFill>
                <a:latin typeface="Calibri" panose="020F0502020204030204" pitchFamily="34" charset="0"/>
                <a:cs typeface="Calibri" panose="020F0502020204030204" pitchFamily="34" charset="0"/>
              </a:rPr>
              <a:t>ROE</a:t>
            </a:r>
            <a:endParaRPr lang="es-EC" sz="1600" kern="0" dirty="0">
              <a:solidFill>
                <a:srgbClr val="000000"/>
              </a:solidFill>
              <a:latin typeface="Calibri" panose="020F0502020204030204" pitchFamily="34" charset="0"/>
              <a:cs typeface="Calibri" panose="020F0502020204030204" pitchFamily="34" charset="0"/>
            </a:endParaRPr>
          </a:p>
        </p:txBody>
      </p:sp>
      <p:sp>
        <p:nvSpPr>
          <p:cNvPr id="63" name="2 Marcador de contenido">
            <a:extLst>
              <a:ext uri="{FF2B5EF4-FFF2-40B4-BE49-F238E27FC236}">
                <a16:creationId xmlns:a16="http://schemas.microsoft.com/office/drawing/2014/main" id="{2F5061E8-D973-4950-88E6-902237ECC843}"/>
              </a:ext>
            </a:extLst>
          </p:cNvPr>
          <p:cNvSpPr txBox="1">
            <a:spLocks/>
          </p:cNvSpPr>
          <p:nvPr/>
        </p:nvSpPr>
        <p:spPr>
          <a:xfrm>
            <a:off x="8039423" y="2276872"/>
            <a:ext cx="2088231" cy="296875"/>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600" b="1" kern="0" dirty="0">
                <a:solidFill>
                  <a:srgbClr val="080808"/>
                </a:solidFill>
                <a:latin typeface="Calibri" panose="020F0502020204030204" pitchFamily="34" charset="0"/>
                <a:cs typeface="Calibri" panose="020F0502020204030204" pitchFamily="34" charset="0"/>
              </a:rPr>
              <a:t>ROA</a:t>
            </a:r>
            <a:endParaRPr lang="es-EC" sz="1600" kern="0" dirty="0">
              <a:solidFill>
                <a:srgbClr val="000000"/>
              </a:solidFill>
              <a:latin typeface="Calibri" panose="020F0502020204030204" pitchFamily="34" charset="0"/>
              <a:cs typeface="Calibri" panose="020F0502020204030204" pitchFamily="34" charset="0"/>
            </a:endParaRPr>
          </a:p>
        </p:txBody>
      </p:sp>
      <p:pic>
        <p:nvPicPr>
          <p:cNvPr id="65" name="Imagen 64">
            <a:extLst>
              <a:ext uri="{FF2B5EF4-FFF2-40B4-BE49-F238E27FC236}">
                <a16:creationId xmlns:a16="http://schemas.microsoft.com/office/drawing/2014/main" id="{B6490D6C-D605-42DD-9692-C3BF219DB97F}"/>
              </a:ext>
            </a:extLst>
          </p:cNvPr>
          <p:cNvPicPr>
            <a:picLocks noChangeAspect="1"/>
          </p:cNvPicPr>
          <p:nvPr/>
        </p:nvPicPr>
        <p:blipFill>
          <a:blip r:embed="rId3"/>
          <a:stretch>
            <a:fillRect/>
          </a:stretch>
        </p:blipFill>
        <p:spPr>
          <a:xfrm>
            <a:off x="406574" y="2852936"/>
            <a:ext cx="5683718" cy="2278800"/>
          </a:xfrm>
          <a:prstGeom prst="rect">
            <a:avLst/>
          </a:prstGeom>
        </p:spPr>
      </p:pic>
      <p:pic>
        <p:nvPicPr>
          <p:cNvPr id="69" name="Imagen 68">
            <a:extLst>
              <a:ext uri="{FF2B5EF4-FFF2-40B4-BE49-F238E27FC236}">
                <a16:creationId xmlns:a16="http://schemas.microsoft.com/office/drawing/2014/main" id="{96AB923B-5130-4D90-997C-7564E07785E3}"/>
              </a:ext>
            </a:extLst>
          </p:cNvPr>
          <p:cNvPicPr>
            <a:picLocks noChangeAspect="1"/>
          </p:cNvPicPr>
          <p:nvPr/>
        </p:nvPicPr>
        <p:blipFill>
          <a:blip r:embed="rId4"/>
          <a:stretch>
            <a:fillRect/>
          </a:stretch>
        </p:blipFill>
        <p:spPr>
          <a:xfrm>
            <a:off x="6239222" y="2852936"/>
            <a:ext cx="5573741" cy="2278800"/>
          </a:xfrm>
          <a:prstGeom prst="rect">
            <a:avLst/>
          </a:prstGeom>
        </p:spPr>
      </p:pic>
    </p:spTree>
    <p:extLst>
      <p:ext uri="{BB962C8B-B14F-4D97-AF65-F5344CB8AC3E}">
        <p14:creationId xmlns:p14="http://schemas.microsoft.com/office/powerpoint/2010/main" val="3690922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072783"/>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FINANCIERO</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60722" y="735094"/>
            <a:ext cx="4248472" cy="369332"/>
          </a:xfrm>
          <a:prstGeom prst="rect">
            <a:avLst/>
          </a:prstGeom>
          <a:noFill/>
        </p:spPr>
        <p:txBody>
          <a:bodyPr wrap="square" rtlCol="0">
            <a:spAutoFit/>
          </a:bodyPr>
          <a:lstStyle/>
          <a:p>
            <a:pPr algn="ctr"/>
            <a:r>
              <a:rPr lang="es-EC" sz="1800" b="1" dirty="0">
                <a:solidFill>
                  <a:srgbClr val="000000"/>
                </a:solidFill>
              </a:rPr>
              <a:t>INDICADORES FINANCIEROS - SEPS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29" name="2 Marcador de contenido">
            <a:extLst>
              <a:ext uri="{FF2B5EF4-FFF2-40B4-BE49-F238E27FC236}">
                <a16:creationId xmlns:a16="http://schemas.microsoft.com/office/drawing/2014/main" id="{5D020012-79F7-48E9-8561-E7DD2CEF071D}"/>
              </a:ext>
            </a:extLst>
          </p:cNvPr>
          <p:cNvSpPr txBox="1">
            <a:spLocks/>
          </p:cNvSpPr>
          <p:nvPr/>
        </p:nvSpPr>
        <p:spPr>
          <a:xfrm>
            <a:off x="4943078" y="1487394"/>
            <a:ext cx="2088232" cy="303256"/>
          </a:xfrm>
          <a:prstGeom prst="rect">
            <a:avLst/>
          </a:prstGeom>
          <a:ln/>
        </p:spPr>
        <p:style>
          <a:lnRef idx="2">
            <a:schemeClr val="accent6"/>
          </a:lnRef>
          <a:fillRef idx="1">
            <a:schemeClr val="lt1"/>
          </a:fillRef>
          <a:effectRef idx="0">
            <a:schemeClr val="accent6"/>
          </a:effectRef>
          <a:fontRef idx="minor">
            <a:schemeClr val="dk1"/>
          </a:fontRef>
        </p:style>
        <p:txBody>
          <a:bodyPr/>
          <a:lst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a:lstStyle>
          <a:p>
            <a:pPr marL="0" indent="0" algn="ctr" defTabSz="914400">
              <a:buFontTx/>
              <a:buNone/>
            </a:pPr>
            <a:r>
              <a:rPr lang="es-MX" sz="1600" b="1" kern="0" dirty="0">
                <a:solidFill>
                  <a:srgbClr val="080808"/>
                </a:solidFill>
                <a:latin typeface="Calibri" panose="020F0502020204030204" pitchFamily="34" charset="0"/>
                <a:cs typeface="Calibri" panose="020F0502020204030204" pitchFamily="34" charset="0"/>
              </a:rPr>
              <a:t>LIQUIDEZ</a:t>
            </a:r>
            <a:endParaRPr lang="es-EC" sz="1600" kern="0" dirty="0">
              <a:solidFill>
                <a:srgbClr val="000000"/>
              </a:solidFill>
              <a:latin typeface="Calibri" panose="020F0502020204030204" pitchFamily="34" charset="0"/>
              <a:cs typeface="Calibri" panose="020F0502020204030204" pitchFamily="34" charset="0"/>
            </a:endParaRPr>
          </a:p>
        </p:txBody>
      </p:sp>
      <p:pic>
        <p:nvPicPr>
          <p:cNvPr id="30" name="Imagen 29">
            <a:extLst>
              <a:ext uri="{FF2B5EF4-FFF2-40B4-BE49-F238E27FC236}">
                <a16:creationId xmlns:a16="http://schemas.microsoft.com/office/drawing/2014/main" id="{2CD8030C-CAB4-4278-9DD1-F2E9AE4FC11D}"/>
              </a:ext>
            </a:extLst>
          </p:cNvPr>
          <p:cNvPicPr>
            <a:picLocks noChangeAspect="1"/>
          </p:cNvPicPr>
          <p:nvPr/>
        </p:nvPicPr>
        <p:blipFill>
          <a:blip r:embed="rId3"/>
          <a:stretch>
            <a:fillRect/>
          </a:stretch>
        </p:blipFill>
        <p:spPr>
          <a:xfrm>
            <a:off x="3142878" y="2153300"/>
            <a:ext cx="5976664" cy="3003892"/>
          </a:xfrm>
          <a:prstGeom prst="rect">
            <a:avLst/>
          </a:prstGeom>
        </p:spPr>
      </p:pic>
    </p:spTree>
    <p:extLst>
      <p:ext uri="{BB962C8B-B14F-4D97-AF65-F5344CB8AC3E}">
        <p14:creationId xmlns:p14="http://schemas.microsoft.com/office/powerpoint/2010/main" val="3156030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66204" y="188458"/>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4144422" y="759958"/>
            <a:ext cx="3744416" cy="400110"/>
          </a:xfrm>
          <a:prstGeom prst="rect">
            <a:avLst/>
          </a:prstGeom>
          <a:noFill/>
        </p:spPr>
        <p:txBody>
          <a:bodyPr wrap="square" rtlCol="0">
            <a:spAutoFit/>
          </a:bodyPr>
          <a:lstStyle/>
          <a:p>
            <a:pPr algn="ctr"/>
            <a:r>
              <a:rPr lang="es-EC" sz="2000" b="1" dirty="0">
                <a:solidFill>
                  <a:srgbClr val="000000"/>
                </a:solidFill>
              </a:rPr>
              <a:t>PROTECCIÓN</a:t>
            </a:r>
          </a:p>
        </p:txBody>
      </p:sp>
      <p:pic>
        <p:nvPicPr>
          <p:cNvPr id="5" name="Imagen 4">
            <a:extLst>
              <a:ext uri="{FF2B5EF4-FFF2-40B4-BE49-F238E27FC236}">
                <a16:creationId xmlns:a16="http://schemas.microsoft.com/office/drawing/2014/main" id="{361351F1-5B9B-43AA-98DD-9FE0EB736B90}"/>
              </a:ext>
            </a:extLst>
          </p:cNvPr>
          <p:cNvPicPr>
            <a:picLocks noChangeAspect="1"/>
          </p:cNvPicPr>
          <p:nvPr/>
        </p:nvPicPr>
        <p:blipFill>
          <a:blip r:embed="rId3"/>
          <a:stretch>
            <a:fillRect/>
          </a:stretch>
        </p:blipFill>
        <p:spPr>
          <a:xfrm>
            <a:off x="190550" y="1670013"/>
            <a:ext cx="5826080" cy="3284842"/>
          </a:xfrm>
          <a:prstGeom prst="rect">
            <a:avLst/>
          </a:prstGeom>
        </p:spPr>
      </p:pic>
      <p:sp>
        <p:nvSpPr>
          <p:cNvPr id="8" name="3 CuadroTexto">
            <a:extLst>
              <a:ext uri="{FF2B5EF4-FFF2-40B4-BE49-F238E27FC236}">
                <a16:creationId xmlns:a16="http://schemas.microsoft.com/office/drawing/2014/main" id="{BD935198-34CE-477D-A389-D6570E8C77BD}"/>
              </a:ext>
            </a:extLst>
          </p:cNvPr>
          <p:cNvSpPr txBox="1"/>
          <p:nvPr/>
        </p:nvSpPr>
        <p:spPr>
          <a:xfrm>
            <a:off x="334566" y="1160068"/>
            <a:ext cx="3554548" cy="338554"/>
          </a:xfrm>
          <a:prstGeom prst="rect">
            <a:avLst/>
          </a:prstGeom>
          <a:noFill/>
        </p:spPr>
        <p:txBody>
          <a:bodyPr wrap="square" rtlCol="0">
            <a:spAutoFit/>
          </a:bodyPr>
          <a:lstStyle/>
          <a:p>
            <a:r>
              <a:rPr lang="es-EC" sz="1600" b="1" dirty="0">
                <a:solidFill>
                  <a:srgbClr val="000000"/>
                </a:solidFill>
              </a:rPr>
              <a:t>P1</a:t>
            </a:r>
          </a:p>
        </p:txBody>
      </p:sp>
      <p:sp>
        <p:nvSpPr>
          <p:cNvPr id="10" name="3 CuadroTexto">
            <a:extLst>
              <a:ext uri="{FF2B5EF4-FFF2-40B4-BE49-F238E27FC236}">
                <a16:creationId xmlns:a16="http://schemas.microsoft.com/office/drawing/2014/main" id="{C3471CA7-1D99-400A-ADCB-DBD53FDB45D1}"/>
              </a:ext>
            </a:extLst>
          </p:cNvPr>
          <p:cNvSpPr txBox="1"/>
          <p:nvPr/>
        </p:nvSpPr>
        <p:spPr>
          <a:xfrm>
            <a:off x="6351890" y="1245763"/>
            <a:ext cx="3554548" cy="338554"/>
          </a:xfrm>
          <a:prstGeom prst="rect">
            <a:avLst/>
          </a:prstGeom>
          <a:noFill/>
        </p:spPr>
        <p:txBody>
          <a:bodyPr wrap="square" rtlCol="0">
            <a:spAutoFit/>
          </a:bodyPr>
          <a:lstStyle/>
          <a:p>
            <a:r>
              <a:rPr lang="es-EC" sz="1600" b="1" dirty="0">
                <a:solidFill>
                  <a:srgbClr val="000000"/>
                </a:solidFill>
              </a:rPr>
              <a:t>P2</a:t>
            </a:r>
          </a:p>
        </p:txBody>
      </p:sp>
      <p:pic>
        <p:nvPicPr>
          <p:cNvPr id="15" name="Imagen 14">
            <a:extLst>
              <a:ext uri="{FF2B5EF4-FFF2-40B4-BE49-F238E27FC236}">
                <a16:creationId xmlns:a16="http://schemas.microsoft.com/office/drawing/2014/main" id="{158971F1-9C3D-41D7-BC4D-C8B64D5B2BBF}"/>
              </a:ext>
            </a:extLst>
          </p:cNvPr>
          <p:cNvPicPr>
            <a:picLocks noChangeAspect="1"/>
          </p:cNvPicPr>
          <p:nvPr/>
        </p:nvPicPr>
        <p:blipFill>
          <a:blip r:embed="rId4"/>
          <a:stretch>
            <a:fillRect/>
          </a:stretch>
        </p:blipFill>
        <p:spPr>
          <a:xfrm>
            <a:off x="6173784" y="1670013"/>
            <a:ext cx="5663792" cy="3284842"/>
          </a:xfrm>
          <a:prstGeom prst="rect">
            <a:avLst/>
          </a:prstGeom>
        </p:spPr>
      </p:pic>
    </p:spTree>
    <p:extLst>
      <p:ext uri="{BB962C8B-B14F-4D97-AF65-F5344CB8AC3E}">
        <p14:creationId xmlns:p14="http://schemas.microsoft.com/office/powerpoint/2010/main" val="3130155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135582"/>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4147703" y="871712"/>
            <a:ext cx="3744416" cy="400110"/>
          </a:xfrm>
          <a:prstGeom prst="rect">
            <a:avLst/>
          </a:prstGeom>
          <a:noFill/>
        </p:spPr>
        <p:txBody>
          <a:bodyPr wrap="square" rtlCol="0">
            <a:spAutoFit/>
          </a:bodyPr>
          <a:lstStyle/>
          <a:p>
            <a:pPr algn="ctr"/>
            <a:r>
              <a:rPr lang="es-EC" sz="2000" b="1" dirty="0">
                <a:solidFill>
                  <a:srgbClr val="000000"/>
                </a:solidFill>
              </a:rPr>
              <a:t>PROTECCIÓN</a:t>
            </a:r>
          </a:p>
        </p:txBody>
      </p:sp>
      <p:sp>
        <p:nvSpPr>
          <p:cNvPr id="21" name="3 CuadroTexto">
            <a:extLst>
              <a:ext uri="{FF2B5EF4-FFF2-40B4-BE49-F238E27FC236}">
                <a16:creationId xmlns:a16="http://schemas.microsoft.com/office/drawing/2014/main" id="{55B9C94B-D42E-4F51-BDA6-4310BEE28924}"/>
              </a:ext>
            </a:extLst>
          </p:cNvPr>
          <p:cNvSpPr txBox="1"/>
          <p:nvPr/>
        </p:nvSpPr>
        <p:spPr>
          <a:xfrm>
            <a:off x="478582" y="1321170"/>
            <a:ext cx="3554548" cy="338554"/>
          </a:xfrm>
          <a:prstGeom prst="rect">
            <a:avLst/>
          </a:prstGeom>
          <a:noFill/>
        </p:spPr>
        <p:txBody>
          <a:bodyPr wrap="square" rtlCol="0">
            <a:spAutoFit/>
          </a:bodyPr>
          <a:lstStyle/>
          <a:p>
            <a:r>
              <a:rPr lang="es-EC" sz="1600" b="1" dirty="0">
                <a:solidFill>
                  <a:srgbClr val="000000"/>
                </a:solidFill>
              </a:rPr>
              <a:t>P4</a:t>
            </a:r>
          </a:p>
        </p:txBody>
      </p:sp>
      <p:pic>
        <p:nvPicPr>
          <p:cNvPr id="23" name="Imagen 22">
            <a:extLst>
              <a:ext uri="{FF2B5EF4-FFF2-40B4-BE49-F238E27FC236}">
                <a16:creationId xmlns:a16="http://schemas.microsoft.com/office/drawing/2014/main" id="{7A1E2799-C7BB-4C0F-8237-2AF230EC2171}"/>
              </a:ext>
            </a:extLst>
          </p:cNvPr>
          <p:cNvPicPr>
            <a:picLocks noChangeAspect="1"/>
          </p:cNvPicPr>
          <p:nvPr/>
        </p:nvPicPr>
        <p:blipFill>
          <a:blip r:embed="rId3"/>
          <a:stretch>
            <a:fillRect/>
          </a:stretch>
        </p:blipFill>
        <p:spPr>
          <a:xfrm>
            <a:off x="187264" y="1804698"/>
            <a:ext cx="5832647" cy="3496510"/>
          </a:xfrm>
          <a:prstGeom prst="rect">
            <a:avLst/>
          </a:prstGeom>
        </p:spPr>
      </p:pic>
      <p:sp>
        <p:nvSpPr>
          <p:cNvPr id="29" name="3 CuadroTexto">
            <a:extLst>
              <a:ext uri="{FF2B5EF4-FFF2-40B4-BE49-F238E27FC236}">
                <a16:creationId xmlns:a16="http://schemas.microsoft.com/office/drawing/2014/main" id="{6B5E7AB2-5253-408B-A501-B9A742021B06}"/>
              </a:ext>
            </a:extLst>
          </p:cNvPr>
          <p:cNvSpPr txBox="1"/>
          <p:nvPr/>
        </p:nvSpPr>
        <p:spPr>
          <a:xfrm>
            <a:off x="6197062" y="1466144"/>
            <a:ext cx="3554548" cy="338554"/>
          </a:xfrm>
          <a:prstGeom prst="rect">
            <a:avLst/>
          </a:prstGeom>
          <a:noFill/>
        </p:spPr>
        <p:txBody>
          <a:bodyPr wrap="square" rtlCol="0">
            <a:spAutoFit/>
          </a:bodyPr>
          <a:lstStyle/>
          <a:p>
            <a:r>
              <a:rPr lang="es-EC" sz="1600" b="1" dirty="0">
                <a:solidFill>
                  <a:srgbClr val="000000"/>
                </a:solidFill>
              </a:rPr>
              <a:t>P6</a:t>
            </a:r>
          </a:p>
        </p:txBody>
      </p:sp>
      <p:pic>
        <p:nvPicPr>
          <p:cNvPr id="31" name="Imagen 30">
            <a:extLst>
              <a:ext uri="{FF2B5EF4-FFF2-40B4-BE49-F238E27FC236}">
                <a16:creationId xmlns:a16="http://schemas.microsoft.com/office/drawing/2014/main" id="{1B53C074-E967-4D6B-9E11-238B156EEA1D}"/>
              </a:ext>
            </a:extLst>
          </p:cNvPr>
          <p:cNvPicPr>
            <a:picLocks noChangeAspect="1"/>
          </p:cNvPicPr>
          <p:nvPr/>
        </p:nvPicPr>
        <p:blipFill>
          <a:blip r:embed="rId4"/>
          <a:stretch>
            <a:fillRect/>
          </a:stretch>
        </p:blipFill>
        <p:spPr>
          <a:xfrm>
            <a:off x="6170503" y="1804698"/>
            <a:ext cx="5848250" cy="3496509"/>
          </a:xfrm>
          <a:prstGeom prst="rect">
            <a:avLst/>
          </a:prstGeom>
        </p:spPr>
      </p:pic>
    </p:spTree>
    <p:extLst>
      <p:ext uri="{BB962C8B-B14F-4D97-AF65-F5344CB8AC3E}">
        <p14:creationId xmlns:p14="http://schemas.microsoft.com/office/powerpoint/2010/main" val="1409144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7704FA0-CB5D-45C8-B561-9F304179D7B5}"/>
              </a:ext>
            </a:extLst>
          </p:cNvPr>
          <p:cNvPicPr>
            <a:picLocks noChangeAspect="1"/>
          </p:cNvPicPr>
          <p:nvPr/>
        </p:nvPicPr>
        <p:blipFill>
          <a:blip r:embed="rId2"/>
          <a:stretch>
            <a:fillRect/>
          </a:stretch>
        </p:blipFill>
        <p:spPr>
          <a:xfrm>
            <a:off x="1126654" y="692696"/>
            <a:ext cx="9433048" cy="5451571"/>
          </a:xfrm>
          <a:prstGeom prst="rect">
            <a:avLst/>
          </a:prstGeom>
        </p:spPr>
      </p:pic>
      <p:sp>
        <p:nvSpPr>
          <p:cNvPr id="6" name="1 Título">
            <a:extLst>
              <a:ext uri="{FF2B5EF4-FFF2-40B4-BE49-F238E27FC236}">
                <a16:creationId xmlns:a16="http://schemas.microsoft.com/office/drawing/2014/main" id="{A1794CAA-E449-4C11-8A4C-9758D567BCEC}"/>
              </a:ext>
            </a:extLst>
          </p:cNvPr>
          <p:cNvSpPr>
            <a:spLocks noGrp="1"/>
          </p:cNvSpPr>
          <p:nvPr>
            <p:ph type="title"/>
          </p:nvPr>
        </p:nvSpPr>
        <p:spPr>
          <a:xfrm>
            <a:off x="982638" y="215088"/>
            <a:ext cx="10971372" cy="1143000"/>
          </a:xfrm>
        </p:spPr>
        <p:txBody>
          <a:bodyPr/>
          <a:lstStyle/>
          <a:p>
            <a:r>
              <a:rPr lang="es-EC" dirty="0">
                <a:latin typeface="Calibri" panose="020F0502020204030204" pitchFamily="34" charset="0"/>
                <a:cs typeface="Calibri" panose="020F0502020204030204" pitchFamily="34" charset="0"/>
              </a:rPr>
              <a:t>ARBOL DE PROBLEMAS</a:t>
            </a:r>
          </a:p>
        </p:txBody>
      </p:sp>
    </p:spTree>
    <p:extLst>
      <p:ext uri="{BB962C8B-B14F-4D97-AF65-F5344CB8AC3E}">
        <p14:creationId xmlns:p14="http://schemas.microsoft.com/office/powerpoint/2010/main" val="13985490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84474" y="116632"/>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673090" y="752821"/>
            <a:ext cx="4752527" cy="400110"/>
          </a:xfrm>
          <a:prstGeom prst="rect">
            <a:avLst/>
          </a:prstGeom>
          <a:noFill/>
        </p:spPr>
        <p:txBody>
          <a:bodyPr wrap="square" rtlCol="0">
            <a:spAutoFit/>
          </a:bodyPr>
          <a:lstStyle/>
          <a:p>
            <a:pPr algn="ctr"/>
            <a:r>
              <a:rPr lang="es-EC" sz="2000" b="1" dirty="0">
                <a:solidFill>
                  <a:srgbClr val="000000"/>
                </a:solidFill>
              </a:rPr>
              <a:t>ESTRUCTURA FINANCIERA EFICAZ</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2" name="3 CuadroTexto">
            <a:extLst>
              <a:ext uri="{FF2B5EF4-FFF2-40B4-BE49-F238E27FC236}">
                <a16:creationId xmlns:a16="http://schemas.microsoft.com/office/drawing/2014/main" id="{4E8A1A6C-6BF3-421E-A77F-8EEB69223D5D}"/>
              </a:ext>
            </a:extLst>
          </p:cNvPr>
          <p:cNvSpPr txBox="1"/>
          <p:nvPr/>
        </p:nvSpPr>
        <p:spPr>
          <a:xfrm>
            <a:off x="213307" y="1171116"/>
            <a:ext cx="3554548" cy="338554"/>
          </a:xfrm>
          <a:prstGeom prst="rect">
            <a:avLst/>
          </a:prstGeom>
          <a:noFill/>
        </p:spPr>
        <p:txBody>
          <a:bodyPr wrap="square" rtlCol="0">
            <a:spAutoFit/>
          </a:bodyPr>
          <a:lstStyle/>
          <a:p>
            <a:r>
              <a:rPr lang="es-EC" sz="1600" b="1" dirty="0">
                <a:solidFill>
                  <a:srgbClr val="000000"/>
                </a:solidFill>
              </a:rPr>
              <a:t>E1</a:t>
            </a:r>
          </a:p>
        </p:txBody>
      </p:sp>
      <p:pic>
        <p:nvPicPr>
          <p:cNvPr id="14" name="Imagen 13">
            <a:extLst>
              <a:ext uri="{FF2B5EF4-FFF2-40B4-BE49-F238E27FC236}">
                <a16:creationId xmlns:a16="http://schemas.microsoft.com/office/drawing/2014/main" id="{FB70F7CB-4DF8-4133-BFFF-193A3E88E440}"/>
              </a:ext>
            </a:extLst>
          </p:cNvPr>
          <p:cNvPicPr>
            <a:picLocks noChangeAspect="1"/>
          </p:cNvPicPr>
          <p:nvPr/>
        </p:nvPicPr>
        <p:blipFill>
          <a:blip r:embed="rId2"/>
          <a:stretch>
            <a:fillRect/>
          </a:stretch>
        </p:blipFill>
        <p:spPr>
          <a:xfrm>
            <a:off x="46534" y="1789121"/>
            <a:ext cx="5968148" cy="3584096"/>
          </a:xfrm>
          <a:prstGeom prst="rect">
            <a:avLst/>
          </a:prstGeom>
        </p:spPr>
      </p:pic>
      <p:sp>
        <p:nvSpPr>
          <p:cNvPr id="5" name="3 CuadroTexto">
            <a:extLst>
              <a:ext uri="{FF2B5EF4-FFF2-40B4-BE49-F238E27FC236}">
                <a16:creationId xmlns:a16="http://schemas.microsoft.com/office/drawing/2014/main" id="{1818C341-A5DE-4DE7-A08B-A95C3872C1A0}"/>
              </a:ext>
            </a:extLst>
          </p:cNvPr>
          <p:cNvSpPr txBox="1"/>
          <p:nvPr/>
        </p:nvSpPr>
        <p:spPr>
          <a:xfrm>
            <a:off x="6147335" y="1375887"/>
            <a:ext cx="3554548" cy="338554"/>
          </a:xfrm>
          <a:prstGeom prst="rect">
            <a:avLst/>
          </a:prstGeom>
          <a:noFill/>
        </p:spPr>
        <p:txBody>
          <a:bodyPr wrap="square" rtlCol="0">
            <a:spAutoFit/>
          </a:bodyPr>
          <a:lstStyle/>
          <a:p>
            <a:r>
              <a:rPr lang="es-EC" sz="1600" b="1" dirty="0">
                <a:solidFill>
                  <a:srgbClr val="000000"/>
                </a:solidFill>
              </a:rPr>
              <a:t>E5</a:t>
            </a:r>
          </a:p>
        </p:txBody>
      </p:sp>
      <p:pic>
        <p:nvPicPr>
          <p:cNvPr id="7" name="Imagen 6">
            <a:extLst>
              <a:ext uri="{FF2B5EF4-FFF2-40B4-BE49-F238E27FC236}">
                <a16:creationId xmlns:a16="http://schemas.microsoft.com/office/drawing/2014/main" id="{56554015-4497-4204-AFD9-AFAE408CE098}"/>
              </a:ext>
            </a:extLst>
          </p:cNvPr>
          <p:cNvPicPr>
            <a:picLocks noChangeAspect="1"/>
          </p:cNvPicPr>
          <p:nvPr/>
        </p:nvPicPr>
        <p:blipFill>
          <a:blip r:embed="rId3"/>
          <a:stretch>
            <a:fillRect/>
          </a:stretch>
        </p:blipFill>
        <p:spPr>
          <a:xfrm>
            <a:off x="6137366" y="1766461"/>
            <a:ext cx="5995442" cy="3606755"/>
          </a:xfrm>
          <a:prstGeom prst="rect">
            <a:avLst/>
          </a:prstGeom>
        </p:spPr>
      </p:pic>
    </p:spTree>
    <p:extLst>
      <p:ext uri="{BB962C8B-B14F-4D97-AF65-F5344CB8AC3E}">
        <p14:creationId xmlns:p14="http://schemas.microsoft.com/office/powerpoint/2010/main" val="4059135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84474" y="116632"/>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646934" y="623461"/>
            <a:ext cx="4752527" cy="400110"/>
          </a:xfrm>
          <a:prstGeom prst="rect">
            <a:avLst/>
          </a:prstGeom>
          <a:noFill/>
        </p:spPr>
        <p:txBody>
          <a:bodyPr wrap="square" rtlCol="0">
            <a:spAutoFit/>
          </a:bodyPr>
          <a:lstStyle/>
          <a:p>
            <a:pPr algn="ctr"/>
            <a:r>
              <a:rPr lang="es-EC" sz="2000" b="1" dirty="0">
                <a:solidFill>
                  <a:srgbClr val="000000"/>
                </a:solidFill>
              </a:rPr>
              <a:t>ESTRUCTURA FINANCIERA EFICAZ</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5" name="3 CuadroTexto">
            <a:extLst>
              <a:ext uri="{FF2B5EF4-FFF2-40B4-BE49-F238E27FC236}">
                <a16:creationId xmlns:a16="http://schemas.microsoft.com/office/drawing/2014/main" id="{1818C341-A5DE-4DE7-A08B-A95C3872C1A0}"/>
              </a:ext>
            </a:extLst>
          </p:cNvPr>
          <p:cNvSpPr txBox="1"/>
          <p:nvPr/>
        </p:nvSpPr>
        <p:spPr>
          <a:xfrm>
            <a:off x="2938106" y="1171955"/>
            <a:ext cx="3554548" cy="338554"/>
          </a:xfrm>
          <a:prstGeom prst="rect">
            <a:avLst/>
          </a:prstGeom>
          <a:noFill/>
        </p:spPr>
        <p:txBody>
          <a:bodyPr wrap="square" rtlCol="0">
            <a:spAutoFit/>
          </a:bodyPr>
          <a:lstStyle/>
          <a:p>
            <a:r>
              <a:rPr lang="es-EC" sz="1600" b="1" dirty="0">
                <a:solidFill>
                  <a:srgbClr val="000000"/>
                </a:solidFill>
              </a:rPr>
              <a:t>E6</a:t>
            </a:r>
          </a:p>
        </p:txBody>
      </p:sp>
      <p:pic>
        <p:nvPicPr>
          <p:cNvPr id="9" name="Imagen 8">
            <a:extLst>
              <a:ext uri="{FF2B5EF4-FFF2-40B4-BE49-F238E27FC236}">
                <a16:creationId xmlns:a16="http://schemas.microsoft.com/office/drawing/2014/main" id="{0E0BC9D5-F68E-4B76-AD47-12CE9A2437A5}"/>
              </a:ext>
            </a:extLst>
          </p:cNvPr>
          <p:cNvPicPr>
            <a:picLocks noChangeAspect="1"/>
          </p:cNvPicPr>
          <p:nvPr/>
        </p:nvPicPr>
        <p:blipFill>
          <a:blip r:embed="rId2"/>
          <a:stretch>
            <a:fillRect/>
          </a:stretch>
        </p:blipFill>
        <p:spPr>
          <a:xfrm>
            <a:off x="3031600" y="1658893"/>
            <a:ext cx="6777187" cy="3642315"/>
          </a:xfrm>
          <a:prstGeom prst="rect">
            <a:avLst/>
          </a:prstGeom>
        </p:spPr>
      </p:pic>
    </p:spTree>
    <p:extLst>
      <p:ext uri="{BB962C8B-B14F-4D97-AF65-F5344CB8AC3E}">
        <p14:creationId xmlns:p14="http://schemas.microsoft.com/office/powerpoint/2010/main" val="3208022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675801" y="670922"/>
            <a:ext cx="4320480" cy="369332"/>
          </a:xfrm>
          <a:prstGeom prst="rect">
            <a:avLst/>
          </a:prstGeom>
          <a:noFill/>
        </p:spPr>
        <p:txBody>
          <a:bodyPr wrap="square" rtlCol="0">
            <a:spAutoFit/>
          </a:bodyPr>
          <a:lstStyle/>
          <a:p>
            <a:pPr algn="ctr"/>
            <a:r>
              <a:rPr lang="es-EC" sz="1800" b="1" dirty="0">
                <a:solidFill>
                  <a:srgbClr val="000000"/>
                </a:solidFill>
              </a:rPr>
              <a:t>ESTRUCTURA FINANCIERA EFICAZ</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12" name="3 CuadroTexto">
            <a:extLst>
              <a:ext uri="{FF2B5EF4-FFF2-40B4-BE49-F238E27FC236}">
                <a16:creationId xmlns:a16="http://schemas.microsoft.com/office/drawing/2014/main" id="{0A02BFA3-16B6-42BF-8876-5163DBBFC024}"/>
              </a:ext>
            </a:extLst>
          </p:cNvPr>
          <p:cNvSpPr txBox="1"/>
          <p:nvPr/>
        </p:nvSpPr>
        <p:spPr>
          <a:xfrm>
            <a:off x="6146080" y="1227918"/>
            <a:ext cx="3554548" cy="338554"/>
          </a:xfrm>
          <a:prstGeom prst="rect">
            <a:avLst/>
          </a:prstGeom>
          <a:noFill/>
        </p:spPr>
        <p:txBody>
          <a:bodyPr wrap="square" rtlCol="0">
            <a:spAutoFit/>
          </a:bodyPr>
          <a:lstStyle/>
          <a:p>
            <a:r>
              <a:rPr lang="es-EC" sz="1600" b="1" dirty="0">
                <a:solidFill>
                  <a:srgbClr val="000000"/>
                </a:solidFill>
              </a:rPr>
              <a:t>E9</a:t>
            </a:r>
          </a:p>
        </p:txBody>
      </p:sp>
      <p:sp>
        <p:nvSpPr>
          <p:cNvPr id="11" name="3 CuadroTexto">
            <a:extLst>
              <a:ext uri="{FF2B5EF4-FFF2-40B4-BE49-F238E27FC236}">
                <a16:creationId xmlns:a16="http://schemas.microsoft.com/office/drawing/2014/main" id="{1DCCBC91-32DF-48B6-B664-0E9E1538DDBA}"/>
              </a:ext>
            </a:extLst>
          </p:cNvPr>
          <p:cNvSpPr txBox="1"/>
          <p:nvPr/>
        </p:nvSpPr>
        <p:spPr>
          <a:xfrm>
            <a:off x="257967" y="1241535"/>
            <a:ext cx="3554548" cy="338554"/>
          </a:xfrm>
          <a:prstGeom prst="rect">
            <a:avLst/>
          </a:prstGeom>
          <a:noFill/>
        </p:spPr>
        <p:txBody>
          <a:bodyPr wrap="square" rtlCol="0">
            <a:spAutoFit/>
          </a:bodyPr>
          <a:lstStyle/>
          <a:p>
            <a:r>
              <a:rPr lang="es-EC" sz="1600" b="1" dirty="0">
                <a:solidFill>
                  <a:srgbClr val="000000"/>
                </a:solidFill>
              </a:rPr>
              <a:t>E7</a:t>
            </a:r>
          </a:p>
        </p:txBody>
      </p:sp>
      <p:pic>
        <p:nvPicPr>
          <p:cNvPr id="19" name="Imagen 18">
            <a:extLst>
              <a:ext uri="{FF2B5EF4-FFF2-40B4-BE49-F238E27FC236}">
                <a16:creationId xmlns:a16="http://schemas.microsoft.com/office/drawing/2014/main" id="{F11A7814-490D-4258-9531-A54BCEB29C3D}"/>
              </a:ext>
            </a:extLst>
          </p:cNvPr>
          <p:cNvPicPr>
            <a:picLocks noChangeAspect="1"/>
          </p:cNvPicPr>
          <p:nvPr/>
        </p:nvPicPr>
        <p:blipFill>
          <a:blip r:embed="rId2"/>
          <a:stretch>
            <a:fillRect/>
          </a:stretch>
        </p:blipFill>
        <p:spPr>
          <a:xfrm>
            <a:off x="257967" y="1788023"/>
            <a:ext cx="5668056" cy="3425969"/>
          </a:xfrm>
          <a:prstGeom prst="rect">
            <a:avLst/>
          </a:prstGeom>
        </p:spPr>
      </p:pic>
      <p:pic>
        <p:nvPicPr>
          <p:cNvPr id="22" name="Imagen 21">
            <a:extLst>
              <a:ext uri="{FF2B5EF4-FFF2-40B4-BE49-F238E27FC236}">
                <a16:creationId xmlns:a16="http://schemas.microsoft.com/office/drawing/2014/main" id="{08BE06C4-E789-4749-BBAF-661334691DB3}"/>
              </a:ext>
            </a:extLst>
          </p:cNvPr>
          <p:cNvPicPr>
            <a:picLocks noChangeAspect="1"/>
          </p:cNvPicPr>
          <p:nvPr/>
        </p:nvPicPr>
        <p:blipFill>
          <a:blip r:embed="rId3"/>
          <a:stretch>
            <a:fillRect/>
          </a:stretch>
        </p:blipFill>
        <p:spPr>
          <a:xfrm>
            <a:off x="6146080" y="1799322"/>
            <a:ext cx="5668056" cy="3414669"/>
          </a:xfrm>
          <a:prstGeom prst="rect">
            <a:avLst/>
          </a:prstGeom>
        </p:spPr>
      </p:pic>
    </p:spTree>
    <p:extLst>
      <p:ext uri="{BB962C8B-B14F-4D97-AF65-F5344CB8AC3E}">
        <p14:creationId xmlns:p14="http://schemas.microsoft.com/office/powerpoint/2010/main" val="1398751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973826" y="752821"/>
            <a:ext cx="3744416" cy="400110"/>
          </a:xfrm>
          <a:prstGeom prst="rect">
            <a:avLst/>
          </a:prstGeom>
          <a:noFill/>
        </p:spPr>
        <p:txBody>
          <a:bodyPr wrap="square" rtlCol="0">
            <a:spAutoFit/>
          </a:bodyPr>
          <a:lstStyle/>
          <a:p>
            <a:pPr algn="ctr"/>
            <a:r>
              <a:rPr lang="es-EC" sz="2000" b="1" dirty="0">
                <a:solidFill>
                  <a:srgbClr val="000000"/>
                </a:solidFill>
              </a:rPr>
              <a:t>CALIDAD DE ACTIVOS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2" name="3 CuadroTexto">
            <a:extLst>
              <a:ext uri="{FF2B5EF4-FFF2-40B4-BE49-F238E27FC236}">
                <a16:creationId xmlns:a16="http://schemas.microsoft.com/office/drawing/2014/main" id="{E46873F4-662D-42C8-BBF3-5FD7425FAC72}"/>
              </a:ext>
            </a:extLst>
          </p:cNvPr>
          <p:cNvSpPr txBox="1"/>
          <p:nvPr/>
        </p:nvSpPr>
        <p:spPr>
          <a:xfrm>
            <a:off x="438719" y="1194961"/>
            <a:ext cx="3554548" cy="338554"/>
          </a:xfrm>
          <a:prstGeom prst="rect">
            <a:avLst/>
          </a:prstGeom>
          <a:noFill/>
        </p:spPr>
        <p:txBody>
          <a:bodyPr wrap="square" rtlCol="0">
            <a:spAutoFit/>
          </a:bodyPr>
          <a:lstStyle/>
          <a:p>
            <a:r>
              <a:rPr lang="es-EC" sz="1600" b="1" dirty="0">
                <a:solidFill>
                  <a:srgbClr val="000000"/>
                </a:solidFill>
              </a:rPr>
              <a:t>A1</a:t>
            </a:r>
          </a:p>
        </p:txBody>
      </p:sp>
      <p:sp>
        <p:nvSpPr>
          <p:cNvPr id="8" name="3 CuadroTexto">
            <a:extLst>
              <a:ext uri="{FF2B5EF4-FFF2-40B4-BE49-F238E27FC236}">
                <a16:creationId xmlns:a16="http://schemas.microsoft.com/office/drawing/2014/main" id="{2F6FC6D3-6A4B-46FF-AADF-20EBB77616D7}"/>
              </a:ext>
            </a:extLst>
          </p:cNvPr>
          <p:cNvSpPr txBox="1"/>
          <p:nvPr/>
        </p:nvSpPr>
        <p:spPr>
          <a:xfrm>
            <a:off x="6311230" y="1194961"/>
            <a:ext cx="3554548" cy="338554"/>
          </a:xfrm>
          <a:prstGeom prst="rect">
            <a:avLst/>
          </a:prstGeom>
          <a:noFill/>
        </p:spPr>
        <p:txBody>
          <a:bodyPr wrap="square" rtlCol="0">
            <a:spAutoFit/>
          </a:bodyPr>
          <a:lstStyle/>
          <a:p>
            <a:r>
              <a:rPr lang="es-EC" sz="1600" b="1" dirty="0">
                <a:solidFill>
                  <a:srgbClr val="000000"/>
                </a:solidFill>
              </a:rPr>
              <a:t>A2</a:t>
            </a:r>
          </a:p>
        </p:txBody>
      </p:sp>
      <p:pic>
        <p:nvPicPr>
          <p:cNvPr id="12" name="Imagen 11">
            <a:extLst>
              <a:ext uri="{FF2B5EF4-FFF2-40B4-BE49-F238E27FC236}">
                <a16:creationId xmlns:a16="http://schemas.microsoft.com/office/drawing/2014/main" id="{A48D8CE6-5058-465F-8E92-033A25765C95}"/>
              </a:ext>
            </a:extLst>
          </p:cNvPr>
          <p:cNvPicPr>
            <a:picLocks noChangeAspect="1"/>
          </p:cNvPicPr>
          <p:nvPr/>
        </p:nvPicPr>
        <p:blipFill>
          <a:blip r:embed="rId2"/>
          <a:stretch>
            <a:fillRect/>
          </a:stretch>
        </p:blipFill>
        <p:spPr>
          <a:xfrm>
            <a:off x="438719" y="1627125"/>
            <a:ext cx="5606847" cy="3437631"/>
          </a:xfrm>
          <a:prstGeom prst="rect">
            <a:avLst/>
          </a:prstGeom>
        </p:spPr>
      </p:pic>
      <p:pic>
        <p:nvPicPr>
          <p:cNvPr id="17" name="Imagen 16">
            <a:extLst>
              <a:ext uri="{FF2B5EF4-FFF2-40B4-BE49-F238E27FC236}">
                <a16:creationId xmlns:a16="http://schemas.microsoft.com/office/drawing/2014/main" id="{2E61B0E5-4ED9-4763-9D0A-3ECE3DD2322C}"/>
              </a:ext>
            </a:extLst>
          </p:cNvPr>
          <p:cNvPicPr>
            <a:picLocks noChangeAspect="1"/>
          </p:cNvPicPr>
          <p:nvPr/>
        </p:nvPicPr>
        <p:blipFill>
          <a:blip r:embed="rId3"/>
          <a:stretch>
            <a:fillRect/>
          </a:stretch>
        </p:blipFill>
        <p:spPr>
          <a:xfrm>
            <a:off x="6167214" y="1615440"/>
            <a:ext cx="5744726" cy="3397736"/>
          </a:xfrm>
          <a:prstGeom prst="rect">
            <a:avLst/>
          </a:prstGeom>
        </p:spPr>
      </p:pic>
    </p:spTree>
    <p:extLst>
      <p:ext uri="{BB962C8B-B14F-4D97-AF65-F5344CB8AC3E}">
        <p14:creationId xmlns:p14="http://schemas.microsoft.com/office/powerpoint/2010/main" val="4071032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139088"/>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457066" y="656253"/>
            <a:ext cx="5040560" cy="400110"/>
          </a:xfrm>
          <a:prstGeom prst="rect">
            <a:avLst/>
          </a:prstGeom>
          <a:noFill/>
        </p:spPr>
        <p:txBody>
          <a:bodyPr wrap="square" rtlCol="0">
            <a:spAutoFit/>
          </a:bodyPr>
          <a:lstStyle/>
          <a:p>
            <a:pPr algn="ctr"/>
            <a:r>
              <a:rPr lang="es-EC" sz="2000" b="1" dirty="0">
                <a:solidFill>
                  <a:srgbClr val="000000"/>
                </a:solidFill>
              </a:rPr>
              <a:t>TASAS DE RENDIMIENTOS Y COSTOS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pic>
        <p:nvPicPr>
          <p:cNvPr id="10" name="Imagen 9">
            <a:extLst>
              <a:ext uri="{FF2B5EF4-FFF2-40B4-BE49-F238E27FC236}">
                <a16:creationId xmlns:a16="http://schemas.microsoft.com/office/drawing/2014/main" id="{5808AB19-9550-4200-8568-DCF0FE262699}"/>
              </a:ext>
            </a:extLst>
          </p:cNvPr>
          <p:cNvPicPr>
            <a:picLocks noChangeAspect="1"/>
          </p:cNvPicPr>
          <p:nvPr/>
        </p:nvPicPr>
        <p:blipFill>
          <a:blip r:embed="rId2"/>
          <a:stretch>
            <a:fillRect/>
          </a:stretch>
        </p:blipFill>
        <p:spPr>
          <a:xfrm>
            <a:off x="118542" y="1573529"/>
            <a:ext cx="5858804" cy="3511656"/>
          </a:xfrm>
          <a:prstGeom prst="rect">
            <a:avLst/>
          </a:prstGeom>
        </p:spPr>
      </p:pic>
      <p:sp>
        <p:nvSpPr>
          <p:cNvPr id="26" name="3 CuadroTexto">
            <a:extLst>
              <a:ext uri="{FF2B5EF4-FFF2-40B4-BE49-F238E27FC236}">
                <a16:creationId xmlns:a16="http://schemas.microsoft.com/office/drawing/2014/main" id="{EA7601D1-E605-498D-8332-621F9E45AACB}"/>
              </a:ext>
            </a:extLst>
          </p:cNvPr>
          <p:cNvSpPr txBox="1"/>
          <p:nvPr/>
        </p:nvSpPr>
        <p:spPr>
          <a:xfrm>
            <a:off x="360722" y="1183469"/>
            <a:ext cx="3554548" cy="338554"/>
          </a:xfrm>
          <a:prstGeom prst="rect">
            <a:avLst/>
          </a:prstGeom>
          <a:noFill/>
        </p:spPr>
        <p:txBody>
          <a:bodyPr wrap="square" rtlCol="0">
            <a:spAutoFit/>
          </a:bodyPr>
          <a:lstStyle/>
          <a:p>
            <a:r>
              <a:rPr lang="es-EC" sz="1600" b="1" dirty="0">
                <a:solidFill>
                  <a:srgbClr val="000000"/>
                </a:solidFill>
              </a:rPr>
              <a:t>R1</a:t>
            </a:r>
          </a:p>
        </p:txBody>
      </p:sp>
      <p:sp>
        <p:nvSpPr>
          <p:cNvPr id="28" name="3 CuadroTexto">
            <a:extLst>
              <a:ext uri="{FF2B5EF4-FFF2-40B4-BE49-F238E27FC236}">
                <a16:creationId xmlns:a16="http://schemas.microsoft.com/office/drawing/2014/main" id="{0B6F2EDD-D93A-4472-A384-B4764B72E533}"/>
              </a:ext>
            </a:extLst>
          </p:cNvPr>
          <p:cNvSpPr txBox="1"/>
          <p:nvPr/>
        </p:nvSpPr>
        <p:spPr>
          <a:xfrm>
            <a:off x="6324308" y="1169243"/>
            <a:ext cx="3554548" cy="338554"/>
          </a:xfrm>
          <a:prstGeom prst="rect">
            <a:avLst/>
          </a:prstGeom>
          <a:noFill/>
        </p:spPr>
        <p:txBody>
          <a:bodyPr wrap="square" rtlCol="0">
            <a:spAutoFit/>
          </a:bodyPr>
          <a:lstStyle/>
          <a:p>
            <a:r>
              <a:rPr lang="es-EC" sz="1600" b="1" dirty="0">
                <a:solidFill>
                  <a:srgbClr val="000000"/>
                </a:solidFill>
              </a:rPr>
              <a:t>R5</a:t>
            </a:r>
          </a:p>
        </p:txBody>
      </p:sp>
      <p:pic>
        <p:nvPicPr>
          <p:cNvPr id="5" name="Imagen 4">
            <a:extLst>
              <a:ext uri="{FF2B5EF4-FFF2-40B4-BE49-F238E27FC236}">
                <a16:creationId xmlns:a16="http://schemas.microsoft.com/office/drawing/2014/main" id="{855DF18A-29E1-4B73-AFC8-F8121F3A0733}"/>
              </a:ext>
            </a:extLst>
          </p:cNvPr>
          <p:cNvPicPr>
            <a:picLocks noChangeAspect="1"/>
          </p:cNvPicPr>
          <p:nvPr/>
        </p:nvPicPr>
        <p:blipFill>
          <a:blip r:embed="rId3"/>
          <a:stretch>
            <a:fillRect/>
          </a:stretch>
        </p:blipFill>
        <p:spPr>
          <a:xfrm>
            <a:off x="6167214" y="1573528"/>
            <a:ext cx="5858804" cy="3511326"/>
          </a:xfrm>
          <a:prstGeom prst="rect">
            <a:avLst/>
          </a:prstGeom>
        </p:spPr>
      </p:pic>
    </p:spTree>
    <p:extLst>
      <p:ext uri="{BB962C8B-B14F-4D97-AF65-F5344CB8AC3E}">
        <p14:creationId xmlns:p14="http://schemas.microsoft.com/office/powerpoint/2010/main" val="310131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173912"/>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502918" y="695744"/>
            <a:ext cx="5040560" cy="400110"/>
          </a:xfrm>
          <a:prstGeom prst="rect">
            <a:avLst/>
          </a:prstGeom>
          <a:noFill/>
        </p:spPr>
        <p:txBody>
          <a:bodyPr wrap="square" rtlCol="0">
            <a:spAutoFit/>
          </a:bodyPr>
          <a:lstStyle/>
          <a:p>
            <a:pPr algn="ctr"/>
            <a:r>
              <a:rPr lang="es-EC" sz="2000" b="1" dirty="0">
                <a:solidFill>
                  <a:srgbClr val="000000"/>
                </a:solidFill>
              </a:rPr>
              <a:t>TASAS DE RENDIMIENTOS Y COSTOS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pic>
        <p:nvPicPr>
          <p:cNvPr id="12" name="Imagen 11">
            <a:extLst>
              <a:ext uri="{FF2B5EF4-FFF2-40B4-BE49-F238E27FC236}">
                <a16:creationId xmlns:a16="http://schemas.microsoft.com/office/drawing/2014/main" id="{39415B83-E95D-44E3-B093-6199D3B5929D}"/>
              </a:ext>
            </a:extLst>
          </p:cNvPr>
          <p:cNvPicPr>
            <a:picLocks noChangeAspect="1"/>
          </p:cNvPicPr>
          <p:nvPr/>
        </p:nvPicPr>
        <p:blipFill>
          <a:blip r:embed="rId2"/>
          <a:stretch>
            <a:fillRect/>
          </a:stretch>
        </p:blipFill>
        <p:spPr>
          <a:xfrm>
            <a:off x="6266155" y="1700809"/>
            <a:ext cx="5699311" cy="3626504"/>
          </a:xfrm>
          <a:prstGeom prst="rect">
            <a:avLst/>
          </a:prstGeom>
        </p:spPr>
      </p:pic>
      <p:sp>
        <p:nvSpPr>
          <p:cNvPr id="30" name="3 CuadroTexto">
            <a:extLst>
              <a:ext uri="{FF2B5EF4-FFF2-40B4-BE49-F238E27FC236}">
                <a16:creationId xmlns:a16="http://schemas.microsoft.com/office/drawing/2014/main" id="{4256D191-6F77-48DF-9A22-46A274A3ECD9}"/>
              </a:ext>
            </a:extLst>
          </p:cNvPr>
          <p:cNvSpPr txBox="1"/>
          <p:nvPr/>
        </p:nvSpPr>
        <p:spPr>
          <a:xfrm>
            <a:off x="360722" y="1147635"/>
            <a:ext cx="3554548" cy="338554"/>
          </a:xfrm>
          <a:prstGeom prst="rect">
            <a:avLst/>
          </a:prstGeom>
          <a:noFill/>
        </p:spPr>
        <p:txBody>
          <a:bodyPr wrap="square" rtlCol="0">
            <a:spAutoFit/>
          </a:bodyPr>
          <a:lstStyle/>
          <a:p>
            <a:r>
              <a:rPr lang="es-EC" sz="1600" b="1" dirty="0">
                <a:solidFill>
                  <a:srgbClr val="000000"/>
                </a:solidFill>
              </a:rPr>
              <a:t>R7</a:t>
            </a:r>
          </a:p>
        </p:txBody>
      </p:sp>
      <p:sp>
        <p:nvSpPr>
          <p:cNvPr id="32" name="3 CuadroTexto">
            <a:extLst>
              <a:ext uri="{FF2B5EF4-FFF2-40B4-BE49-F238E27FC236}">
                <a16:creationId xmlns:a16="http://schemas.microsoft.com/office/drawing/2014/main" id="{817B9AF4-4671-4FE7-86FD-A42D79193441}"/>
              </a:ext>
            </a:extLst>
          </p:cNvPr>
          <p:cNvSpPr txBox="1"/>
          <p:nvPr/>
        </p:nvSpPr>
        <p:spPr>
          <a:xfrm>
            <a:off x="6342305" y="1154267"/>
            <a:ext cx="3554548" cy="338554"/>
          </a:xfrm>
          <a:prstGeom prst="rect">
            <a:avLst/>
          </a:prstGeom>
          <a:noFill/>
        </p:spPr>
        <p:txBody>
          <a:bodyPr wrap="square" rtlCol="0">
            <a:spAutoFit/>
          </a:bodyPr>
          <a:lstStyle/>
          <a:p>
            <a:r>
              <a:rPr lang="es-EC" sz="1600" b="1" dirty="0">
                <a:solidFill>
                  <a:srgbClr val="000000"/>
                </a:solidFill>
              </a:rPr>
              <a:t>R8</a:t>
            </a:r>
          </a:p>
        </p:txBody>
      </p:sp>
      <p:pic>
        <p:nvPicPr>
          <p:cNvPr id="7" name="Imagen 6">
            <a:extLst>
              <a:ext uri="{FF2B5EF4-FFF2-40B4-BE49-F238E27FC236}">
                <a16:creationId xmlns:a16="http://schemas.microsoft.com/office/drawing/2014/main" id="{0295876A-95F7-43E8-945E-EC47BAE18262}"/>
              </a:ext>
            </a:extLst>
          </p:cNvPr>
          <p:cNvPicPr>
            <a:picLocks noChangeAspect="1"/>
          </p:cNvPicPr>
          <p:nvPr/>
        </p:nvPicPr>
        <p:blipFill>
          <a:blip r:embed="rId3"/>
          <a:stretch>
            <a:fillRect/>
          </a:stretch>
        </p:blipFill>
        <p:spPr>
          <a:xfrm>
            <a:off x="262558" y="1700809"/>
            <a:ext cx="5760640" cy="3629974"/>
          </a:xfrm>
          <a:prstGeom prst="rect">
            <a:avLst/>
          </a:prstGeom>
        </p:spPr>
      </p:pic>
    </p:spTree>
    <p:extLst>
      <p:ext uri="{BB962C8B-B14F-4D97-AF65-F5344CB8AC3E}">
        <p14:creationId xmlns:p14="http://schemas.microsoft.com/office/powerpoint/2010/main" val="626989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616051" y="668269"/>
            <a:ext cx="4962013" cy="400110"/>
          </a:xfrm>
          <a:prstGeom prst="rect">
            <a:avLst/>
          </a:prstGeom>
          <a:noFill/>
        </p:spPr>
        <p:txBody>
          <a:bodyPr wrap="square" rtlCol="0">
            <a:spAutoFit/>
          </a:bodyPr>
          <a:lstStyle/>
          <a:p>
            <a:pPr algn="ctr"/>
            <a:r>
              <a:rPr lang="es-EC" sz="2000" b="1" dirty="0">
                <a:solidFill>
                  <a:srgbClr val="000000"/>
                </a:solidFill>
              </a:rPr>
              <a:t>TASAS DE RENDIMIENTOS Y COSTOS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pic>
        <p:nvPicPr>
          <p:cNvPr id="16" name="Imagen 15">
            <a:extLst>
              <a:ext uri="{FF2B5EF4-FFF2-40B4-BE49-F238E27FC236}">
                <a16:creationId xmlns:a16="http://schemas.microsoft.com/office/drawing/2014/main" id="{47E0CE8D-0288-4C42-BECC-17669F8A0789}"/>
              </a:ext>
            </a:extLst>
          </p:cNvPr>
          <p:cNvPicPr>
            <a:picLocks noChangeAspect="1"/>
          </p:cNvPicPr>
          <p:nvPr/>
        </p:nvPicPr>
        <p:blipFill>
          <a:blip r:embed="rId2"/>
          <a:stretch>
            <a:fillRect/>
          </a:stretch>
        </p:blipFill>
        <p:spPr>
          <a:xfrm>
            <a:off x="6095206" y="1581401"/>
            <a:ext cx="5873417" cy="3440960"/>
          </a:xfrm>
          <a:prstGeom prst="rect">
            <a:avLst/>
          </a:prstGeom>
        </p:spPr>
      </p:pic>
      <p:pic>
        <p:nvPicPr>
          <p:cNvPr id="24" name="Imagen 23">
            <a:extLst>
              <a:ext uri="{FF2B5EF4-FFF2-40B4-BE49-F238E27FC236}">
                <a16:creationId xmlns:a16="http://schemas.microsoft.com/office/drawing/2014/main" id="{E5736641-0C99-41BA-A156-215E6A4633D5}"/>
              </a:ext>
            </a:extLst>
          </p:cNvPr>
          <p:cNvPicPr>
            <a:picLocks noChangeAspect="1"/>
          </p:cNvPicPr>
          <p:nvPr/>
        </p:nvPicPr>
        <p:blipFill>
          <a:blip r:embed="rId3"/>
          <a:stretch>
            <a:fillRect/>
          </a:stretch>
        </p:blipFill>
        <p:spPr>
          <a:xfrm>
            <a:off x="262558" y="1564761"/>
            <a:ext cx="5745620" cy="3457600"/>
          </a:xfrm>
          <a:prstGeom prst="rect">
            <a:avLst/>
          </a:prstGeom>
        </p:spPr>
      </p:pic>
      <p:sp>
        <p:nvSpPr>
          <p:cNvPr id="32" name="3 CuadroTexto">
            <a:extLst>
              <a:ext uri="{FF2B5EF4-FFF2-40B4-BE49-F238E27FC236}">
                <a16:creationId xmlns:a16="http://schemas.microsoft.com/office/drawing/2014/main" id="{817B9AF4-4671-4FE7-86FD-A42D79193441}"/>
              </a:ext>
            </a:extLst>
          </p:cNvPr>
          <p:cNvSpPr txBox="1"/>
          <p:nvPr/>
        </p:nvSpPr>
        <p:spPr>
          <a:xfrm>
            <a:off x="478582" y="1147293"/>
            <a:ext cx="3554548" cy="338554"/>
          </a:xfrm>
          <a:prstGeom prst="rect">
            <a:avLst/>
          </a:prstGeom>
          <a:noFill/>
        </p:spPr>
        <p:txBody>
          <a:bodyPr wrap="square" rtlCol="0">
            <a:spAutoFit/>
          </a:bodyPr>
          <a:lstStyle/>
          <a:p>
            <a:r>
              <a:rPr lang="es-EC" sz="1600" b="1" dirty="0">
                <a:solidFill>
                  <a:srgbClr val="000000"/>
                </a:solidFill>
              </a:rPr>
              <a:t>R9</a:t>
            </a:r>
          </a:p>
        </p:txBody>
      </p:sp>
      <p:sp>
        <p:nvSpPr>
          <p:cNvPr id="34" name="3 CuadroTexto">
            <a:extLst>
              <a:ext uri="{FF2B5EF4-FFF2-40B4-BE49-F238E27FC236}">
                <a16:creationId xmlns:a16="http://schemas.microsoft.com/office/drawing/2014/main" id="{161FBFE9-F078-4FA9-AFD3-F54927B2E085}"/>
              </a:ext>
            </a:extLst>
          </p:cNvPr>
          <p:cNvSpPr txBox="1"/>
          <p:nvPr/>
        </p:nvSpPr>
        <p:spPr>
          <a:xfrm>
            <a:off x="6168111" y="1242847"/>
            <a:ext cx="3554548" cy="338554"/>
          </a:xfrm>
          <a:prstGeom prst="rect">
            <a:avLst/>
          </a:prstGeom>
          <a:noFill/>
        </p:spPr>
        <p:txBody>
          <a:bodyPr wrap="square" rtlCol="0">
            <a:spAutoFit/>
          </a:bodyPr>
          <a:lstStyle/>
          <a:p>
            <a:r>
              <a:rPr lang="es-EC" sz="1600" b="1" dirty="0">
                <a:solidFill>
                  <a:srgbClr val="000000"/>
                </a:solidFill>
              </a:rPr>
              <a:t>R12</a:t>
            </a:r>
          </a:p>
        </p:txBody>
      </p:sp>
    </p:spTree>
    <p:extLst>
      <p:ext uri="{BB962C8B-B14F-4D97-AF65-F5344CB8AC3E}">
        <p14:creationId xmlns:p14="http://schemas.microsoft.com/office/powerpoint/2010/main" val="1648614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711667" y="679917"/>
            <a:ext cx="4968553" cy="400110"/>
          </a:xfrm>
          <a:prstGeom prst="rect">
            <a:avLst/>
          </a:prstGeom>
          <a:noFill/>
        </p:spPr>
        <p:txBody>
          <a:bodyPr wrap="square" rtlCol="0">
            <a:spAutoFit/>
          </a:bodyPr>
          <a:lstStyle/>
          <a:p>
            <a:pPr algn="ctr"/>
            <a:r>
              <a:rPr lang="es-EC" sz="2000" b="1" dirty="0">
                <a:solidFill>
                  <a:srgbClr val="000000"/>
                </a:solidFill>
              </a:rPr>
              <a:t>TASAS DE RENDIMIENTOS Y COSTOS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pic>
        <p:nvPicPr>
          <p:cNvPr id="20" name="Imagen 19">
            <a:extLst>
              <a:ext uri="{FF2B5EF4-FFF2-40B4-BE49-F238E27FC236}">
                <a16:creationId xmlns:a16="http://schemas.microsoft.com/office/drawing/2014/main" id="{3CCA03C6-5277-427F-BCB9-7A0C9A2427C6}"/>
              </a:ext>
            </a:extLst>
          </p:cNvPr>
          <p:cNvPicPr>
            <a:picLocks noChangeAspect="1"/>
          </p:cNvPicPr>
          <p:nvPr/>
        </p:nvPicPr>
        <p:blipFill>
          <a:blip r:embed="rId2"/>
          <a:stretch>
            <a:fillRect/>
          </a:stretch>
        </p:blipFill>
        <p:spPr>
          <a:xfrm>
            <a:off x="2926854" y="1707984"/>
            <a:ext cx="6624735" cy="3521216"/>
          </a:xfrm>
          <a:prstGeom prst="rect">
            <a:avLst/>
          </a:prstGeom>
        </p:spPr>
      </p:pic>
      <p:sp>
        <p:nvSpPr>
          <p:cNvPr id="36" name="3 CuadroTexto">
            <a:extLst>
              <a:ext uri="{FF2B5EF4-FFF2-40B4-BE49-F238E27FC236}">
                <a16:creationId xmlns:a16="http://schemas.microsoft.com/office/drawing/2014/main" id="{61B2206F-DBFE-4F75-93BD-AE2F3AEACD69}"/>
              </a:ext>
            </a:extLst>
          </p:cNvPr>
          <p:cNvSpPr txBox="1"/>
          <p:nvPr/>
        </p:nvSpPr>
        <p:spPr>
          <a:xfrm>
            <a:off x="3138898" y="1318234"/>
            <a:ext cx="3554548" cy="338554"/>
          </a:xfrm>
          <a:prstGeom prst="rect">
            <a:avLst/>
          </a:prstGeom>
          <a:noFill/>
        </p:spPr>
        <p:txBody>
          <a:bodyPr wrap="square" rtlCol="0">
            <a:spAutoFit/>
          </a:bodyPr>
          <a:lstStyle/>
          <a:p>
            <a:r>
              <a:rPr lang="es-EC" sz="1600" b="1" dirty="0">
                <a:solidFill>
                  <a:srgbClr val="000000"/>
                </a:solidFill>
              </a:rPr>
              <a:t>R13</a:t>
            </a:r>
          </a:p>
        </p:txBody>
      </p:sp>
    </p:spTree>
    <p:extLst>
      <p:ext uri="{BB962C8B-B14F-4D97-AF65-F5344CB8AC3E}">
        <p14:creationId xmlns:p14="http://schemas.microsoft.com/office/powerpoint/2010/main" val="3535318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4150990" y="653182"/>
            <a:ext cx="3744416" cy="400110"/>
          </a:xfrm>
          <a:prstGeom prst="rect">
            <a:avLst/>
          </a:prstGeom>
          <a:noFill/>
        </p:spPr>
        <p:txBody>
          <a:bodyPr wrap="square" rtlCol="0">
            <a:spAutoFit/>
          </a:bodyPr>
          <a:lstStyle/>
          <a:p>
            <a:pPr algn="ctr"/>
            <a:r>
              <a:rPr lang="es-EC" sz="2000" b="1" dirty="0">
                <a:solidFill>
                  <a:srgbClr val="000000"/>
                </a:solidFill>
              </a:rPr>
              <a:t>LIQUIDEZ</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pic>
        <p:nvPicPr>
          <p:cNvPr id="8" name="Imagen 7">
            <a:extLst>
              <a:ext uri="{FF2B5EF4-FFF2-40B4-BE49-F238E27FC236}">
                <a16:creationId xmlns:a16="http://schemas.microsoft.com/office/drawing/2014/main" id="{586CB27D-7A35-4E0D-BAAF-82D38420BB56}"/>
              </a:ext>
            </a:extLst>
          </p:cNvPr>
          <p:cNvPicPr>
            <a:picLocks noChangeAspect="1"/>
          </p:cNvPicPr>
          <p:nvPr/>
        </p:nvPicPr>
        <p:blipFill>
          <a:blip r:embed="rId2"/>
          <a:stretch>
            <a:fillRect/>
          </a:stretch>
        </p:blipFill>
        <p:spPr>
          <a:xfrm>
            <a:off x="262558" y="1595071"/>
            <a:ext cx="5760640" cy="3346097"/>
          </a:xfrm>
          <a:prstGeom prst="rect">
            <a:avLst/>
          </a:prstGeom>
        </p:spPr>
      </p:pic>
      <p:pic>
        <p:nvPicPr>
          <p:cNvPr id="10" name="Imagen 9">
            <a:extLst>
              <a:ext uri="{FF2B5EF4-FFF2-40B4-BE49-F238E27FC236}">
                <a16:creationId xmlns:a16="http://schemas.microsoft.com/office/drawing/2014/main" id="{7BA878BD-2F11-4ED2-83B2-408BDB0638BB}"/>
              </a:ext>
            </a:extLst>
          </p:cNvPr>
          <p:cNvPicPr>
            <a:picLocks noChangeAspect="1"/>
          </p:cNvPicPr>
          <p:nvPr/>
        </p:nvPicPr>
        <p:blipFill>
          <a:blip r:embed="rId3"/>
          <a:stretch>
            <a:fillRect/>
          </a:stretch>
        </p:blipFill>
        <p:spPr>
          <a:xfrm>
            <a:off x="6173715" y="1595071"/>
            <a:ext cx="5741194" cy="3346097"/>
          </a:xfrm>
          <a:prstGeom prst="rect">
            <a:avLst/>
          </a:prstGeom>
        </p:spPr>
      </p:pic>
      <p:sp>
        <p:nvSpPr>
          <p:cNvPr id="12" name="3 CuadroTexto">
            <a:extLst>
              <a:ext uri="{FF2B5EF4-FFF2-40B4-BE49-F238E27FC236}">
                <a16:creationId xmlns:a16="http://schemas.microsoft.com/office/drawing/2014/main" id="{E421C64B-8893-4E05-AA23-1F3C0000A078}"/>
              </a:ext>
            </a:extLst>
          </p:cNvPr>
          <p:cNvSpPr txBox="1"/>
          <p:nvPr/>
        </p:nvSpPr>
        <p:spPr>
          <a:xfrm>
            <a:off x="478582" y="1053292"/>
            <a:ext cx="4613337" cy="338554"/>
          </a:xfrm>
          <a:prstGeom prst="rect">
            <a:avLst/>
          </a:prstGeom>
          <a:noFill/>
        </p:spPr>
        <p:txBody>
          <a:bodyPr wrap="square" rtlCol="0">
            <a:spAutoFit/>
          </a:bodyPr>
          <a:lstStyle/>
          <a:p>
            <a:r>
              <a:rPr lang="es-EC" sz="1600" b="1" dirty="0">
                <a:solidFill>
                  <a:srgbClr val="000000"/>
                </a:solidFill>
              </a:rPr>
              <a:t>L1</a:t>
            </a:r>
          </a:p>
        </p:txBody>
      </p:sp>
      <p:sp>
        <p:nvSpPr>
          <p:cNvPr id="14" name="3 CuadroTexto">
            <a:extLst>
              <a:ext uri="{FF2B5EF4-FFF2-40B4-BE49-F238E27FC236}">
                <a16:creationId xmlns:a16="http://schemas.microsoft.com/office/drawing/2014/main" id="{5FD36E35-E1B5-435F-92FF-7294F8EC8AB6}"/>
              </a:ext>
            </a:extLst>
          </p:cNvPr>
          <p:cNvSpPr txBox="1"/>
          <p:nvPr/>
        </p:nvSpPr>
        <p:spPr>
          <a:xfrm>
            <a:off x="6236809" y="1124127"/>
            <a:ext cx="4613337" cy="338554"/>
          </a:xfrm>
          <a:prstGeom prst="rect">
            <a:avLst/>
          </a:prstGeom>
          <a:noFill/>
        </p:spPr>
        <p:txBody>
          <a:bodyPr wrap="square" rtlCol="0">
            <a:spAutoFit/>
          </a:bodyPr>
          <a:lstStyle/>
          <a:p>
            <a:r>
              <a:rPr lang="es-EC" sz="1600" b="1" dirty="0">
                <a:solidFill>
                  <a:srgbClr val="000000"/>
                </a:solidFill>
              </a:rPr>
              <a:t>L2</a:t>
            </a:r>
          </a:p>
        </p:txBody>
      </p:sp>
    </p:spTree>
    <p:extLst>
      <p:ext uri="{BB962C8B-B14F-4D97-AF65-F5344CB8AC3E}">
        <p14:creationId xmlns:p14="http://schemas.microsoft.com/office/powerpoint/2010/main" val="30917629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3545112" y="603570"/>
            <a:ext cx="4608512" cy="461665"/>
          </a:xfrm>
          <a:prstGeom prst="rect">
            <a:avLst/>
          </a:prstGeom>
          <a:noFill/>
        </p:spPr>
        <p:txBody>
          <a:bodyPr wrap="square" rtlCol="0">
            <a:spAutoFit/>
          </a:bodyPr>
          <a:lstStyle/>
          <a:p>
            <a:pPr algn="ctr"/>
            <a:r>
              <a:rPr lang="es-EC" sz="2400" b="1" dirty="0">
                <a:solidFill>
                  <a:srgbClr val="000000"/>
                </a:solidFill>
              </a:rPr>
              <a:t>SEÑALES DE CRECIMIENTO</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8" name="3 CuadroTexto">
            <a:extLst>
              <a:ext uri="{FF2B5EF4-FFF2-40B4-BE49-F238E27FC236}">
                <a16:creationId xmlns:a16="http://schemas.microsoft.com/office/drawing/2014/main" id="{EB9908EA-2E9B-4285-A8FF-98D7110268BE}"/>
              </a:ext>
            </a:extLst>
          </p:cNvPr>
          <p:cNvSpPr txBox="1"/>
          <p:nvPr/>
        </p:nvSpPr>
        <p:spPr>
          <a:xfrm>
            <a:off x="478582" y="1120073"/>
            <a:ext cx="3554548" cy="338554"/>
          </a:xfrm>
          <a:prstGeom prst="rect">
            <a:avLst/>
          </a:prstGeom>
          <a:noFill/>
        </p:spPr>
        <p:txBody>
          <a:bodyPr wrap="square" rtlCol="0">
            <a:spAutoFit/>
          </a:bodyPr>
          <a:lstStyle/>
          <a:p>
            <a:r>
              <a:rPr lang="es-EC" sz="1600" b="1" dirty="0">
                <a:solidFill>
                  <a:srgbClr val="000000"/>
                </a:solidFill>
              </a:rPr>
              <a:t>S1: Crecimiento de préstamos</a:t>
            </a:r>
          </a:p>
        </p:txBody>
      </p:sp>
      <p:pic>
        <p:nvPicPr>
          <p:cNvPr id="10" name="Imagen 9">
            <a:extLst>
              <a:ext uri="{FF2B5EF4-FFF2-40B4-BE49-F238E27FC236}">
                <a16:creationId xmlns:a16="http://schemas.microsoft.com/office/drawing/2014/main" id="{31F1922E-BE90-4A03-A674-1C321C900703}"/>
              </a:ext>
            </a:extLst>
          </p:cNvPr>
          <p:cNvPicPr>
            <a:picLocks noChangeAspect="1"/>
          </p:cNvPicPr>
          <p:nvPr/>
        </p:nvPicPr>
        <p:blipFill>
          <a:blip r:embed="rId2"/>
          <a:stretch>
            <a:fillRect/>
          </a:stretch>
        </p:blipFill>
        <p:spPr>
          <a:xfrm>
            <a:off x="249102" y="1616844"/>
            <a:ext cx="5728285" cy="3799546"/>
          </a:xfrm>
          <a:prstGeom prst="rect">
            <a:avLst/>
          </a:prstGeom>
        </p:spPr>
      </p:pic>
      <p:sp>
        <p:nvSpPr>
          <p:cNvPr id="12" name="3 CuadroTexto">
            <a:extLst>
              <a:ext uri="{FF2B5EF4-FFF2-40B4-BE49-F238E27FC236}">
                <a16:creationId xmlns:a16="http://schemas.microsoft.com/office/drawing/2014/main" id="{42B89401-8313-4D7E-8D5B-285E7ACA5476}"/>
              </a:ext>
            </a:extLst>
          </p:cNvPr>
          <p:cNvSpPr txBox="1"/>
          <p:nvPr/>
        </p:nvSpPr>
        <p:spPr>
          <a:xfrm>
            <a:off x="6501098" y="1185323"/>
            <a:ext cx="3914588" cy="338554"/>
          </a:xfrm>
          <a:prstGeom prst="rect">
            <a:avLst/>
          </a:prstGeom>
          <a:noFill/>
        </p:spPr>
        <p:txBody>
          <a:bodyPr wrap="square" rtlCol="0">
            <a:spAutoFit/>
          </a:bodyPr>
          <a:lstStyle/>
          <a:p>
            <a:r>
              <a:rPr lang="es-EC" sz="1600" b="1" dirty="0">
                <a:solidFill>
                  <a:srgbClr val="000000"/>
                </a:solidFill>
              </a:rPr>
              <a:t>S5: Crecimiento de depósitos de ahorro</a:t>
            </a:r>
          </a:p>
        </p:txBody>
      </p:sp>
      <p:pic>
        <p:nvPicPr>
          <p:cNvPr id="5" name="Imagen 4">
            <a:extLst>
              <a:ext uri="{FF2B5EF4-FFF2-40B4-BE49-F238E27FC236}">
                <a16:creationId xmlns:a16="http://schemas.microsoft.com/office/drawing/2014/main" id="{D7032BC4-8DFD-4FF6-B2C9-AC7FE89D48E4}"/>
              </a:ext>
            </a:extLst>
          </p:cNvPr>
          <p:cNvPicPr>
            <a:picLocks noChangeAspect="1"/>
          </p:cNvPicPr>
          <p:nvPr/>
        </p:nvPicPr>
        <p:blipFill>
          <a:blip r:embed="rId3"/>
          <a:stretch>
            <a:fillRect/>
          </a:stretch>
        </p:blipFill>
        <p:spPr>
          <a:xfrm>
            <a:off x="6167214" y="1643965"/>
            <a:ext cx="5774466" cy="3729251"/>
          </a:xfrm>
          <a:prstGeom prst="rect">
            <a:avLst/>
          </a:prstGeom>
        </p:spPr>
      </p:pic>
    </p:spTree>
    <p:extLst>
      <p:ext uri="{BB962C8B-B14F-4D97-AF65-F5344CB8AC3E}">
        <p14:creationId xmlns:p14="http://schemas.microsoft.com/office/powerpoint/2010/main" val="1363415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638" y="215088"/>
            <a:ext cx="10971372" cy="1143000"/>
          </a:xfrm>
        </p:spPr>
        <p:txBody>
          <a:bodyPr/>
          <a:lstStyle/>
          <a:p>
            <a:r>
              <a:rPr lang="es-EC" dirty="0">
                <a:latin typeface="Calibri" panose="020F0502020204030204" pitchFamily="34" charset="0"/>
                <a:cs typeface="Calibri" panose="020F0502020204030204" pitchFamily="34" charset="0"/>
              </a:rPr>
              <a:t>OBJETIVOS</a:t>
            </a:r>
          </a:p>
        </p:txBody>
      </p:sp>
      <p:sp>
        <p:nvSpPr>
          <p:cNvPr id="4" name="3 CuadroTexto"/>
          <p:cNvSpPr txBox="1"/>
          <p:nvPr/>
        </p:nvSpPr>
        <p:spPr>
          <a:xfrm>
            <a:off x="977977" y="1158033"/>
            <a:ext cx="2428892" cy="400110"/>
          </a:xfrm>
          <a:prstGeom prst="rect">
            <a:avLst/>
          </a:prstGeom>
          <a:noFill/>
        </p:spPr>
        <p:txBody>
          <a:bodyPr wrap="square" rtlCol="0">
            <a:spAutoFit/>
          </a:bodyPr>
          <a:lstStyle/>
          <a:p>
            <a:r>
              <a:rPr lang="es-EC" sz="2000" b="1" dirty="0">
                <a:solidFill>
                  <a:srgbClr val="000000"/>
                </a:solidFill>
                <a:latin typeface="Calibri" panose="020F0502020204030204" pitchFamily="34" charset="0"/>
                <a:cs typeface="Calibri" panose="020F0502020204030204" pitchFamily="34" charset="0"/>
              </a:rPr>
              <a:t>OBJETIVO GENERAL</a:t>
            </a:r>
          </a:p>
        </p:txBody>
      </p:sp>
      <p:sp>
        <p:nvSpPr>
          <p:cNvPr id="5" name="4 CuadroTexto"/>
          <p:cNvSpPr txBox="1"/>
          <p:nvPr/>
        </p:nvSpPr>
        <p:spPr>
          <a:xfrm>
            <a:off x="345205" y="1916832"/>
            <a:ext cx="3312368" cy="2860358"/>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800" dirty="0">
                <a:solidFill>
                  <a:srgbClr val="080808"/>
                </a:solidFill>
                <a:latin typeface="Calibri" panose="020F0502020204030204" pitchFamily="34" charset="0"/>
                <a:cs typeface="Calibri" panose="020F0502020204030204" pitchFamily="34" charset="0"/>
              </a:rPr>
              <a:t>Realizar un análisis de las fuentes de financiamiento de las cooperativas de ahorro y crédito pertenecientes al segmento 1 cantón Quito periodo 2016-2019, mediante la aplicación del método PERLAS a fin de evaluar la gestión financiera y gerencial</a:t>
            </a:r>
            <a:r>
              <a:rPr lang="es-MX" sz="1800" dirty="0">
                <a:solidFill>
                  <a:srgbClr val="080808"/>
                </a:solidFill>
              </a:rPr>
              <a:t>.</a:t>
            </a:r>
            <a:endParaRPr lang="es-EC" sz="1800" dirty="0">
              <a:solidFill>
                <a:srgbClr val="080808"/>
              </a:solidFill>
            </a:endParaRPr>
          </a:p>
        </p:txBody>
      </p:sp>
      <p:sp>
        <p:nvSpPr>
          <p:cNvPr id="3" name="3 CuadroTexto">
            <a:extLst>
              <a:ext uri="{FF2B5EF4-FFF2-40B4-BE49-F238E27FC236}">
                <a16:creationId xmlns:a16="http://schemas.microsoft.com/office/drawing/2014/main" id="{1E63C35B-43A5-4642-B39E-2E93E4955CDE}"/>
              </a:ext>
            </a:extLst>
          </p:cNvPr>
          <p:cNvSpPr txBox="1"/>
          <p:nvPr/>
        </p:nvSpPr>
        <p:spPr>
          <a:xfrm>
            <a:off x="6887294" y="1213795"/>
            <a:ext cx="2778294" cy="400110"/>
          </a:xfrm>
          <a:prstGeom prst="rect">
            <a:avLst/>
          </a:prstGeom>
          <a:noFill/>
        </p:spPr>
        <p:txBody>
          <a:bodyPr wrap="square" rtlCol="0">
            <a:spAutoFit/>
          </a:bodyPr>
          <a:lstStyle/>
          <a:p>
            <a:r>
              <a:rPr lang="es-EC" sz="2000" b="1" dirty="0">
                <a:solidFill>
                  <a:srgbClr val="000000"/>
                </a:solidFill>
                <a:latin typeface="Calibri" panose="020F0502020204030204" pitchFamily="34" charset="0"/>
                <a:cs typeface="Calibri" panose="020F0502020204030204" pitchFamily="34" charset="0"/>
              </a:rPr>
              <a:t>OBJETIVOS ESPECÍFICOS</a:t>
            </a:r>
          </a:p>
        </p:txBody>
      </p:sp>
      <p:graphicFrame>
        <p:nvGraphicFramePr>
          <p:cNvPr id="6" name="Diagrama 5">
            <a:extLst>
              <a:ext uri="{FF2B5EF4-FFF2-40B4-BE49-F238E27FC236}">
                <a16:creationId xmlns:a16="http://schemas.microsoft.com/office/drawing/2014/main" id="{B6574309-C3F2-486B-8CE9-74A0A915F7A7}"/>
              </a:ext>
            </a:extLst>
          </p:cNvPr>
          <p:cNvGraphicFramePr/>
          <p:nvPr>
            <p:extLst>
              <p:ext uri="{D42A27DB-BD31-4B8C-83A1-F6EECF244321}">
                <p14:modId xmlns:p14="http://schemas.microsoft.com/office/powerpoint/2010/main" val="307240917"/>
              </p:ext>
            </p:extLst>
          </p:nvPr>
        </p:nvGraphicFramePr>
        <p:xfrm>
          <a:off x="4247453" y="1358088"/>
          <a:ext cx="7690127" cy="4614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16911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51961"/>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18" name="3 CuadroTexto">
            <a:extLst>
              <a:ext uri="{FF2B5EF4-FFF2-40B4-BE49-F238E27FC236}">
                <a16:creationId xmlns:a16="http://schemas.microsoft.com/office/drawing/2014/main" id="{DBC1892D-1F8D-4C31-893D-A03C7FBE2621}"/>
              </a:ext>
            </a:extLst>
          </p:cNvPr>
          <p:cNvSpPr txBox="1"/>
          <p:nvPr/>
        </p:nvSpPr>
        <p:spPr>
          <a:xfrm>
            <a:off x="360722" y="1191911"/>
            <a:ext cx="4032448" cy="338554"/>
          </a:xfrm>
          <a:prstGeom prst="rect">
            <a:avLst/>
          </a:prstGeom>
          <a:noFill/>
        </p:spPr>
        <p:txBody>
          <a:bodyPr wrap="square" rtlCol="0">
            <a:spAutoFit/>
          </a:bodyPr>
          <a:lstStyle/>
          <a:p>
            <a:r>
              <a:rPr lang="es-EC" sz="1600" b="1" dirty="0">
                <a:solidFill>
                  <a:srgbClr val="000000"/>
                </a:solidFill>
              </a:rPr>
              <a:t>S7: Crecimiento de aportaciones asociados</a:t>
            </a:r>
          </a:p>
        </p:txBody>
      </p:sp>
      <p:pic>
        <p:nvPicPr>
          <p:cNvPr id="9" name="Imagen 8">
            <a:extLst>
              <a:ext uri="{FF2B5EF4-FFF2-40B4-BE49-F238E27FC236}">
                <a16:creationId xmlns:a16="http://schemas.microsoft.com/office/drawing/2014/main" id="{DA8B617F-8A2D-4D98-AE62-0759BE86C795}"/>
              </a:ext>
            </a:extLst>
          </p:cNvPr>
          <p:cNvPicPr>
            <a:picLocks noChangeAspect="1"/>
          </p:cNvPicPr>
          <p:nvPr/>
        </p:nvPicPr>
        <p:blipFill>
          <a:blip r:embed="rId2"/>
          <a:stretch>
            <a:fillRect/>
          </a:stretch>
        </p:blipFill>
        <p:spPr>
          <a:xfrm>
            <a:off x="284922" y="1771544"/>
            <a:ext cx="5810284" cy="3533935"/>
          </a:xfrm>
          <a:prstGeom prst="rect">
            <a:avLst/>
          </a:prstGeom>
        </p:spPr>
      </p:pic>
      <p:sp>
        <p:nvSpPr>
          <p:cNvPr id="2" name="3 CuadroTexto">
            <a:extLst>
              <a:ext uri="{FF2B5EF4-FFF2-40B4-BE49-F238E27FC236}">
                <a16:creationId xmlns:a16="http://schemas.microsoft.com/office/drawing/2014/main" id="{50003C34-0EDE-4A60-8BC9-13166363B7F7}"/>
              </a:ext>
            </a:extLst>
          </p:cNvPr>
          <p:cNvSpPr txBox="1"/>
          <p:nvPr/>
        </p:nvSpPr>
        <p:spPr>
          <a:xfrm>
            <a:off x="3646934" y="628544"/>
            <a:ext cx="4608512" cy="461665"/>
          </a:xfrm>
          <a:prstGeom prst="rect">
            <a:avLst/>
          </a:prstGeom>
          <a:noFill/>
        </p:spPr>
        <p:txBody>
          <a:bodyPr wrap="square" rtlCol="0">
            <a:spAutoFit/>
          </a:bodyPr>
          <a:lstStyle/>
          <a:p>
            <a:pPr algn="ctr"/>
            <a:r>
              <a:rPr lang="es-EC" sz="2400" b="1" dirty="0">
                <a:solidFill>
                  <a:srgbClr val="000000"/>
                </a:solidFill>
              </a:rPr>
              <a:t>SEÑALES DE CRECIMIENTO</a:t>
            </a:r>
          </a:p>
        </p:txBody>
      </p:sp>
      <p:pic>
        <p:nvPicPr>
          <p:cNvPr id="7" name="Imagen 6">
            <a:extLst>
              <a:ext uri="{FF2B5EF4-FFF2-40B4-BE49-F238E27FC236}">
                <a16:creationId xmlns:a16="http://schemas.microsoft.com/office/drawing/2014/main" id="{99379EB1-01E0-4B45-BA3B-0531DE6B4F1D}"/>
              </a:ext>
            </a:extLst>
          </p:cNvPr>
          <p:cNvPicPr>
            <a:picLocks noChangeAspect="1"/>
          </p:cNvPicPr>
          <p:nvPr/>
        </p:nvPicPr>
        <p:blipFill>
          <a:blip r:embed="rId3"/>
          <a:stretch>
            <a:fillRect/>
          </a:stretch>
        </p:blipFill>
        <p:spPr>
          <a:xfrm>
            <a:off x="6239222" y="1766461"/>
            <a:ext cx="5688632" cy="3534419"/>
          </a:xfrm>
          <a:prstGeom prst="rect">
            <a:avLst/>
          </a:prstGeom>
        </p:spPr>
      </p:pic>
      <p:sp>
        <p:nvSpPr>
          <p:cNvPr id="14" name="3 CuadroTexto">
            <a:extLst>
              <a:ext uri="{FF2B5EF4-FFF2-40B4-BE49-F238E27FC236}">
                <a16:creationId xmlns:a16="http://schemas.microsoft.com/office/drawing/2014/main" id="{63FDABF9-694E-4873-A50A-AB515382FA68}"/>
              </a:ext>
            </a:extLst>
          </p:cNvPr>
          <p:cNvSpPr txBox="1"/>
          <p:nvPr/>
        </p:nvSpPr>
        <p:spPr>
          <a:xfrm>
            <a:off x="6455246" y="1177582"/>
            <a:ext cx="4418644" cy="338554"/>
          </a:xfrm>
          <a:prstGeom prst="rect">
            <a:avLst/>
          </a:prstGeom>
          <a:noFill/>
        </p:spPr>
        <p:txBody>
          <a:bodyPr wrap="square" rtlCol="0">
            <a:spAutoFit/>
          </a:bodyPr>
          <a:lstStyle/>
          <a:p>
            <a:r>
              <a:rPr lang="es-EC" sz="1600" b="1" dirty="0">
                <a:solidFill>
                  <a:srgbClr val="000000"/>
                </a:solidFill>
              </a:rPr>
              <a:t>S9: Crecimiento de capital institucional neto</a:t>
            </a:r>
          </a:p>
        </p:txBody>
      </p:sp>
    </p:spTree>
    <p:extLst>
      <p:ext uri="{BB962C8B-B14F-4D97-AF65-F5344CB8AC3E}">
        <p14:creationId xmlns:p14="http://schemas.microsoft.com/office/powerpoint/2010/main" val="1158611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46E93C95-B57F-458C-9A39-5B00A91E9BAF}"/>
              </a:ext>
            </a:extLst>
          </p:cNvPr>
          <p:cNvSpPr txBox="1">
            <a:spLocks/>
          </p:cNvSpPr>
          <p:nvPr/>
        </p:nvSpPr>
        <p:spPr>
          <a:xfrm>
            <a:off x="838622" y="116632"/>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SISTEMAS DE MONITOREO PERLAS - RESULTADOS</a:t>
            </a:r>
          </a:p>
        </p:txBody>
      </p:sp>
      <p:sp>
        <p:nvSpPr>
          <p:cNvPr id="4" name="3 CuadroTexto">
            <a:extLst>
              <a:ext uri="{FF2B5EF4-FFF2-40B4-BE49-F238E27FC236}">
                <a16:creationId xmlns:a16="http://schemas.microsoft.com/office/drawing/2014/main" id="{B11B3D88-5267-46E5-9AB2-64B8B64240AA}"/>
              </a:ext>
            </a:extLst>
          </p:cNvPr>
          <p:cNvSpPr txBox="1"/>
          <p:nvPr/>
        </p:nvSpPr>
        <p:spPr>
          <a:xfrm>
            <a:off x="4145057" y="638285"/>
            <a:ext cx="3744416" cy="400110"/>
          </a:xfrm>
          <a:prstGeom prst="rect">
            <a:avLst/>
          </a:prstGeom>
          <a:noFill/>
        </p:spPr>
        <p:txBody>
          <a:bodyPr wrap="square" rtlCol="0">
            <a:spAutoFit/>
          </a:bodyPr>
          <a:lstStyle/>
          <a:p>
            <a:pPr algn="ctr"/>
            <a:r>
              <a:rPr lang="es-EC" sz="2000" b="1" dirty="0">
                <a:solidFill>
                  <a:srgbClr val="000000"/>
                </a:solidFill>
              </a:rPr>
              <a:t>SEÑALES DE CRECIMIENTO</a:t>
            </a:r>
          </a:p>
        </p:txBody>
      </p:sp>
      <p:sp>
        <p:nvSpPr>
          <p:cNvPr id="6" name="3 CuadroTexto">
            <a:extLst>
              <a:ext uri="{FF2B5EF4-FFF2-40B4-BE49-F238E27FC236}">
                <a16:creationId xmlns:a16="http://schemas.microsoft.com/office/drawing/2014/main" id="{E11DFA38-1BB1-454A-BCCA-1BFAD61C945E}"/>
              </a:ext>
            </a:extLst>
          </p:cNvPr>
          <p:cNvSpPr txBox="1"/>
          <p:nvPr/>
        </p:nvSpPr>
        <p:spPr>
          <a:xfrm>
            <a:off x="8543478" y="623461"/>
            <a:ext cx="3744416" cy="341632"/>
          </a:xfrm>
          <a:prstGeom prst="rect">
            <a:avLst/>
          </a:prstGeom>
          <a:noFill/>
        </p:spPr>
        <p:txBody>
          <a:bodyPr wrap="square" rtlCol="0">
            <a:spAutoFit/>
          </a:bodyPr>
          <a:lstStyle/>
          <a:p>
            <a:pPr algn="ctr"/>
            <a:endParaRPr lang="es-EC" b="1" dirty="0">
              <a:solidFill>
                <a:srgbClr val="000000"/>
              </a:solidFill>
            </a:endParaRPr>
          </a:p>
        </p:txBody>
      </p:sp>
      <p:sp>
        <p:nvSpPr>
          <p:cNvPr id="24" name="3 CuadroTexto">
            <a:extLst>
              <a:ext uri="{FF2B5EF4-FFF2-40B4-BE49-F238E27FC236}">
                <a16:creationId xmlns:a16="http://schemas.microsoft.com/office/drawing/2014/main" id="{F1A8C493-36DF-4008-A29F-4B96A65DEB79}"/>
              </a:ext>
            </a:extLst>
          </p:cNvPr>
          <p:cNvSpPr txBox="1"/>
          <p:nvPr/>
        </p:nvSpPr>
        <p:spPr>
          <a:xfrm>
            <a:off x="507088" y="1149014"/>
            <a:ext cx="3554548" cy="338554"/>
          </a:xfrm>
          <a:prstGeom prst="rect">
            <a:avLst/>
          </a:prstGeom>
          <a:noFill/>
        </p:spPr>
        <p:txBody>
          <a:bodyPr wrap="square" rtlCol="0">
            <a:spAutoFit/>
          </a:bodyPr>
          <a:lstStyle/>
          <a:p>
            <a:r>
              <a:rPr lang="es-EC" sz="1600" b="1" dirty="0">
                <a:solidFill>
                  <a:srgbClr val="000000"/>
                </a:solidFill>
              </a:rPr>
              <a:t>S10: Crecimiento de número de socios</a:t>
            </a:r>
          </a:p>
        </p:txBody>
      </p:sp>
      <p:sp>
        <p:nvSpPr>
          <p:cNvPr id="26" name="3 CuadroTexto">
            <a:extLst>
              <a:ext uri="{FF2B5EF4-FFF2-40B4-BE49-F238E27FC236}">
                <a16:creationId xmlns:a16="http://schemas.microsoft.com/office/drawing/2014/main" id="{4CDA14E3-6560-408B-AFFF-A890F49E338E}"/>
              </a:ext>
            </a:extLst>
          </p:cNvPr>
          <p:cNvSpPr txBox="1"/>
          <p:nvPr/>
        </p:nvSpPr>
        <p:spPr>
          <a:xfrm>
            <a:off x="6455246" y="1200974"/>
            <a:ext cx="3554548" cy="338554"/>
          </a:xfrm>
          <a:prstGeom prst="rect">
            <a:avLst/>
          </a:prstGeom>
          <a:noFill/>
        </p:spPr>
        <p:txBody>
          <a:bodyPr wrap="square" rtlCol="0">
            <a:spAutoFit/>
          </a:bodyPr>
          <a:lstStyle/>
          <a:p>
            <a:r>
              <a:rPr lang="es-EC" sz="1600" b="1" dirty="0">
                <a:solidFill>
                  <a:srgbClr val="000000"/>
                </a:solidFill>
              </a:rPr>
              <a:t>S11: Crecimiento del activo total</a:t>
            </a:r>
          </a:p>
        </p:txBody>
      </p:sp>
      <p:pic>
        <p:nvPicPr>
          <p:cNvPr id="28" name="Imagen 27">
            <a:extLst>
              <a:ext uri="{FF2B5EF4-FFF2-40B4-BE49-F238E27FC236}">
                <a16:creationId xmlns:a16="http://schemas.microsoft.com/office/drawing/2014/main" id="{4B5660EE-3C6C-4EB1-90DA-D32D4E2E11FA}"/>
              </a:ext>
            </a:extLst>
          </p:cNvPr>
          <p:cNvPicPr>
            <a:picLocks noChangeAspect="1"/>
          </p:cNvPicPr>
          <p:nvPr/>
        </p:nvPicPr>
        <p:blipFill>
          <a:blip r:embed="rId2"/>
          <a:stretch>
            <a:fillRect/>
          </a:stretch>
        </p:blipFill>
        <p:spPr>
          <a:xfrm>
            <a:off x="183627" y="1560048"/>
            <a:ext cx="5839571" cy="3669152"/>
          </a:xfrm>
          <a:prstGeom prst="rect">
            <a:avLst/>
          </a:prstGeom>
        </p:spPr>
      </p:pic>
      <p:pic>
        <p:nvPicPr>
          <p:cNvPr id="30" name="Imagen 29">
            <a:extLst>
              <a:ext uri="{FF2B5EF4-FFF2-40B4-BE49-F238E27FC236}">
                <a16:creationId xmlns:a16="http://schemas.microsoft.com/office/drawing/2014/main" id="{A7516451-A50F-40DA-9DE3-10158E3873C8}"/>
              </a:ext>
            </a:extLst>
          </p:cNvPr>
          <p:cNvPicPr>
            <a:picLocks noChangeAspect="1"/>
          </p:cNvPicPr>
          <p:nvPr/>
        </p:nvPicPr>
        <p:blipFill>
          <a:blip r:embed="rId3"/>
          <a:stretch>
            <a:fillRect/>
          </a:stretch>
        </p:blipFill>
        <p:spPr>
          <a:xfrm>
            <a:off x="6239222" y="1598187"/>
            <a:ext cx="5725630" cy="3636926"/>
          </a:xfrm>
          <a:prstGeom prst="rect">
            <a:avLst/>
          </a:prstGeom>
        </p:spPr>
      </p:pic>
    </p:spTree>
    <p:extLst>
      <p:ext uri="{BB962C8B-B14F-4D97-AF65-F5344CB8AC3E}">
        <p14:creationId xmlns:p14="http://schemas.microsoft.com/office/powerpoint/2010/main" val="3600831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8449" y="188640"/>
            <a:ext cx="11041769" cy="1143000"/>
          </a:xfrm>
        </p:spPr>
        <p:txBody>
          <a:bodyPr/>
          <a:lstStyle/>
          <a:p>
            <a:r>
              <a:rPr lang="es-EC" dirty="0"/>
              <a:t>RESULTADOS DE LAS ENCUESTAS</a:t>
            </a:r>
          </a:p>
        </p:txBody>
      </p:sp>
      <p:sp>
        <p:nvSpPr>
          <p:cNvPr id="5" name="4 CuadroTexto"/>
          <p:cNvSpPr txBox="1"/>
          <p:nvPr/>
        </p:nvSpPr>
        <p:spPr>
          <a:xfrm>
            <a:off x="583332" y="908720"/>
            <a:ext cx="4778936" cy="292388"/>
          </a:xfrm>
          <a:prstGeom prst="rect">
            <a:avLst/>
          </a:prstGeom>
          <a:noFill/>
        </p:spPr>
        <p:txBody>
          <a:bodyPr wrap="square" rtlCol="0">
            <a:spAutoFit/>
          </a:bodyPr>
          <a:lstStyle/>
          <a:p>
            <a:pPr lvl="0"/>
            <a:r>
              <a:rPr lang="es-ES" sz="1300" b="1" dirty="0">
                <a:solidFill>
                  <a:schemeClr val="bg2">
                    <a:lumMod val="10000"/>
                  </a:schemeClr>
                </a:solidFill>
                <a:latin typeface="Calibri" panose="020F0502020204030204" pitchFamily="34" charset="0"/>
                <a:cs typeface="Calibri" panose="020F0502020204030204" pitchFamily="34" charset="0"/>
              </a:rPr>
              <a:t>1.- ¿Conoce usted sobre el sistema de análisis financiero PERLAS?</a:t>
            </a:r>
            <a:endParaRPr lang="es-EC" sz="1300" b="1" dirty="0">
              <a:solidFill>
                <a:schemeClr val="bg2">
                  <a:lumMod val="10000"/>
                </a:schemeClr>
              </a:solidFill>
              <a:latin typeface="Calibri" panose="020F0502020204030204" pitchFamily="34" charset="0"/>
              <a:cs typeface="Calibri" panose="020F0502020204030204" pitchFamily="34" charset="0"/>
            </a:endParaRPr>
          </a:p>
        </p:txBody>
      </p:sp>
      <p:sp>
        <p:nvSpPr>
          <p:cNvPr id="6" name="5 CuadroTexto"/>
          <p:cNvSpPr txBox="1"/>
          <p:nvPr/>
        </p:nvSpPr>
        <p:spPr>
          <a:xfrm>
            <a:off x="740776" y="4365104"/>
            <a:ext cx="4202302" cy="954107"/>
          </a:xfrm>
          <a:prstGeom prst="rect">
            <a:avLst/>
          </a:prstGeom>
          <a:noFill/>
        </p:spPr>
        <p:txBody>
          <a:bodyPr wrap="square" rtlCol="0">
            <a:spAutoFit/>
          </a:bodyPr>
          <a:lstStyle/>
          <a:p>
            <a:pPr algn="just"/>
            <a:r>
              <a:rPr lang="es-MX" sz="1400" dirty="0">
                <a:solidFill>
                  <a:srgbClr val="000000"/>
                </a:solidFill>
                <a:latin typeface="Calibri" panose="020F0502020204030204" pitchFamily="34" charset="0"/>
                <a:cs typeface="Calibri" panose="020F0502020204030204" pitchFamily="34" charset="0"/>
              </a:rPr>
              <a:t>Como nos indica en la figura, las cooperativas de ahorro y crédito encuestadas, conocen el sistema de monitoreo PERLAS </a:t>
            </a:r>
            <a:r>
              <a:rPr lang="es-ES" sz="1400" dirty="0">
                <a:solidFill>
                  <a:srgbClr val="000000"/>
                </a:solidFill>
                <a:latin typeface="Calibri" panose="020F0502020204030204" pitchFamily="34" charset="0"/>
                <a:cs typeface="Calibri" panose="020F0502020204030204" pitchFamily="34" charset="0"/>
              </a:rPr>
              <a:t>por lo que se pronostica una aceptación por parte de las entidades financieras.</a:t>
            </a:r>
            <a:endParaRPr lang="es-EC" sz="1400" dirty="0">
              <a:solidFill>
                <a:srgbClr val="000000"/>
              </a:solidFill>
              <a:latin typeface="Calibri" panose="020F0502020204030204" pitchFamily="34" charset="0"/>
              <a:cs typeface="Calibri" panose="020F0502020204030204" pitchFamily="34" charset="0"/>
            </a:endParaRPr>
          </a:p>
        </p:txBody>
      </p:sp>
      <p:graphicFrame>
        <p:nvGraphicFramePr>
          <p:cNvPr id="3" name="Gráfico 2">
            <a:extLst>
              <a:ext uri="{FF2B5EF4-FFF2-40B4-BE49-F238E27FC236}">
                <a16:creationId xmlns:a16="http://schemas.microsoft.com/office/drawing/2014/main" id="{AA27CC28-3322-4293-AE6E-3FC87C465E05}"/>
              </a:ext>
            </a:extLst>
          </p:cNvPr>
          <p:cNvGraphicFramePr/>
          <p:nvPr/>
        </p:nvGraphicFramePr>
        <p:xfrm>
          <a:off x="606698" y="143492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4 CuadroTexto"/>
          <p:cNvSpPr txBox="1"/>
          <p:nvPr/>
        </p:nvSpPr>
        <p:spPr>
          <a:xfrm>
            <a:off x="6599262" y="725142"/>
            <a:ext cx="4778936" cy="692497"/>
          </a:xfrm>
          <a:prstGeom prst="rect">
            <a:avLst/>
          </a:prstGeom>
          <a:noFill/>
        </p:spPr>
        <p:txBody>
          <a:bodyPr wrap="square" rtlCol="0">
            <a:spAutoFit/>
          </a:bodyPr>
          <a:lstStyle/>
          <a:p>
            <a:pPr lvl="0"/>
            <a:r>
              <a:rPr lang="es-EC" sz="1300" b="1" dirty="0">
                <a:solidFill>
                  <a:schemeClr val="bg2">
                    <a:lumMod val="10000"/>
                  </a:schemeClr>
                </a:solidFill>
                <a:latin typeface="Calibri" panose="020F0502020204030204" pitchFamily="34" charset="0"/>
                <a:cs typeface="Calibri" panose="020F0502020204030204" pitchFamily="34" charset="0"/>
              </a:rPr>
              <a:t>2. </a:t>
            </a:r>
            <a:r>
              <a:rPr lang="es-MX" sz="1300" b="1" dirty="0">
                <a:solidFill>
                  <a:schemeClr val="bg2">
                    <a:lumMod val="10000"/>
                  </a:schemeClr>
                </a:solidFill>
                <a:latin typeface="Calibri" panose="020F0502020204030204" pitchFamily="34" charset="0"/>
                <a:cs typeface="Calibri" panose="020F0502020204030204" pitchFamily="34" charset="0"/>
              </a:rPr>
              <a:t>¿Considera usted que al contar con un modelo eficiente de análisis financiero como es el sistema PERLAS aporta para tomar mejores decisiones en la cooperativa de ahorro y crédito?</a:t>
            </a:r>
            <a:endParaRPr lang="es-EC" sz="1300" b="1" dirty="0">
              <a:solidFill>
                <a:schemeClr val="bg2">
                  <a:lumMod val="10000"/>
                </a:schemeClr>
              </a:solidFill>
              <a:latin typeface="Calibri" panose="020F0502020204030204" pitchFamily="34" charset="0"/>
              <a:cs typeface="Calibri" panose="020F0502020204030204" pitchFamily="34" charset="0"/>
            </a:endParaRPr>
          </a:p>
        </p:txBody>
      </p:sp>
      <p:graphicFrame>
        <p:nvGraphicFramePr>
          <p:cNvPr id="12" name="Gráfico 11">
            <a:extLst>
              <a:ext uri="{FF2B5EF4-FFF2-40B4-BE49-F238E27FC236}">
                <a16:creationId xmlns:a16="http://schemas.microsoft.com/office/drawing/2014/main" id="{AA27CC28-3322-4293-AE6E-3FC87C465E05}"/>
              </a:ext>
            </a:extLst>
          </p:cNvPr>
          <p:cNvGraphicFramePr/>
          <p:nvPr/>
        </p:nvGraphicFramePr>
        <p:xfrm>
          <a:off x="6702730" y="141763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5 CuadroTexto"/>
          <p:cNvSpPr txBox="1"/>
          <p:nvPr/>
        </p:nvSpPr>
        <p:spPr>
          <a:xfrm>
            <a:off x="6743278" y="4365103"/>
            <a:ext cx="4202302" cy="1384995"/>
          </a:xfrm>
          <a:prstGeom prst="rect">
            <a:avLst/>
          </a:prstGeom>
          <a:noFill/>
        </p:spPr>
        <p:txBody>
          <a:bodyPr wrap="square" rtlCol="0">
            <a:spAutoFit/>
          </a:bodyPr>
          <a:lstStyle/>
          <a:p>
            <a:pPr algn="just"/>
            <a:r>
              <a:rPr lang="es-MX" sz="1400" dirty="0">
                <a:solidFill>
                  <a:srgbClr val="000000"/>
                </a:solidFill>
                <a:latin typeface="Calibri" panose="020F0502020204030204" pitchFamily="34" charset="0"/>
                <a:cs typeface="Calibri" panose="020F0502020204030204" pitchFamily="34" charset="0"/>
              </a:rPr>
              <a:t>Como nos indica en la figura, las cooperativas de ahorro y crédito encuestadas, consideran que al aplicar el sistema de monitoreo PERLAS pueden tomar mejores decisiones porque es un modelo de análisis financiero eficiente.</a:t>
            </a:r>
            <a:endParaRPr lang="es-EC" sz="1400" dirty="0">
              <a:solidFill>
                <a:srgbClr val="000000"/>
              </a:solidFill>
              <a:latin typeface="Calibri" panose="020F0502020204030204" pitchFamily="34" charset="0"/>
              <a:cs typeface="Calibri" panose="020F0502020204030204" pitchFamily="34" charset="0"/>
            </a:endParaRPr>
          </a:p>
          <a:p>
            <a:pPr algn="just"/>
            <a:endParaRPr lang="es-EC" sz="1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0067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0" y="188640"/>
            <a:ext cx="10971372" cy="1143000"/>
          </a:xfrm>
        </p:spPr>
        <p:txBody>
          <a:bodyPr/>
          <a:lstStyle/>
          <a:p>
            <a:r>
              <a:rPr lang="es-EC" dirty="0"/>
              <a:t>RESULTADOS DE LAS ENCUESTAS</a:t>
            </a:r>
          </a:p>
        </p:txBody>
      </p:sp>
      <p:sp>
        <p:nvSpPr>
          <p:cNvPr id="5" name="4 CuadroTexto"/>
          <p:cNvSpPr txBox="1"/>
          <p:nvPr/>
        </p:nvSpPr>
        <p:spPr>
          <a:xfrm>
            <a:off x="524182" y="692696"/>
            <a:ext cx="4778936" cy="692497"/>
          </a:xfrm>
          <a:prstGeom prst="rect">
            <a:avLst/>
          </a:prstGeom>
          <a:noFill/>
        </p:spPr>
        <p:txBody>
          <a:bodyPr wrap="square" rtlCol="0">
            <a:spAutoFit/>
          </a:bodyPr>
          <a:lstStyle/>
          <a:p>
            <a:pPr lvl="0"/>
            <a:r>
              <a:rPr lang="es-ES" sz="1300" b="1" dirty="0">
                <a:solidFill>
                  <a:schemeClr val="bg2">
                    <a:lumMod val="10000"/>
                  </a:schemeClr>
                </a:solidFill>
                <a:latin typeface="Calibri" panose="020F0502020204030204" pitchFamily="34" charset="0"/>
                <a:cs typeface="Calibri" panose="020F0502020204030204" pitchFamily="34" charset="0"/>
              </a:rPr>
              <a:t>3.- ¿Piensa usted que la Cooperativa de ahorro y Crédito se vería beneficiada al aplicar el sistema PERLAS para su evaluación financiera?</a:t>
            </a:r>
            <a:endParaRPr lang="es-EC" sz="1300" b="1" dirty="0">
              <a:solidFill>
                <a:schemeClr val="bg2">
                  <a:lumMod val="10000"/>
                </a:schemeClr>
              </a:solidFill>
              <a:latin typeface="Calibri" panose="020F0502020204030204" pitchFamily="34" charset="0"/>
              <a:cs typeface="Calibri" panose="020F0502020204030204" pitchFamily="34" charset="0"/>
            </a:endParaRPr>
          </a:p>
        </p:txBody>
      </p:sp>
      <p:sp>
        <p:nvSpPr>
          <p:cNvPr id="9" name="8 CuadroTexto"/>
          <p:cNvSpPr txBox="1"/>
          <p:nvPr/>
        </p:nvSpPr>
        <p:spPr>
          <a:xfrm>
            <a:off x="6671270" y="686350"/>
            <a:ext cx="5153483" cy="646331"/>
          </a:xfrm>
          <a:prstGeom prst="rect">
            <a:avLst/>
          </a:prstGeom>
          <a:noFill/>
        </p:spPr>
        <p:txBody>
          <a:bodyPr wrap="square" rtlCol="0">
            <a:spAutoFit/>
          </a:bodyPr>
          <a:lstStyle/>
          <a:p>
            <a:pPr lvl="0"/>
            <a:r>
              <a:rPr lang="es-MX" sz="1200" b="1" dirty="0">
                <a:solidFill>
                  <a:schemeClr val="bg2">
                    <a:lumMod val="10000"/>
                  </a:schemeClr>
                </a:solidFill>
                <a:latin typeface="Calibri" panose="020F0502020204030204" pitchFamily="34" charset="0"/>
                <a:cs typeface="Calibri" panose="020F0502020204030204" pitchFamily="34" charset="0"/>
              </a:rPr>
              <a:t>4.  Indique del más importante al menos importante de los siguientes puntos son significantes para la cooperativa de ahorro y crédito según los componentes PERLAS, sabiendo que (5 muy importante – 1 menos importante</a:t>
            </a:r>
            <a:endParaRPr lang="es-EC" sz="1400" b="1" dirty="0">
              <a:solidFill>
                <a:schemeClr val="bg2">
                  <a:lumMod val="10000"/>
                </a:schemeClr>
              </a:solidFill>
              <a:latin typeface="Calibri" panose="020F0502020204030204" pitchFamily="34" charset="0"/>
              <a:cs typeface="Calibri" panose="020F0502020204030204" pitchFamily="34" charset="0"/>
            </a:endParaRPr>
          </a:p>
        </p:txBody>
      </p:sp>
      <p:sp>
        <p:nvSpPr>
          <p:cNvPr id="10" name="9 CuadroTexto"/>
          <p:cNvSpPr txBox="1"/>
          <p:nvPr/>
        </p:nvSpPr>
        <p:spPr>
          <a:xfrm>
            <a:off x="7137094" y="4464069"/>
            <a:ext cx="4032448" cy="1292662"/>
          </a:xfrm>
          <a:prstGeom prst="rect">
            <a:avLst/>
          </a:prstGeom>
          <a:noFill/>
        </p:spPr>
        <p:txBody>
          <a:bodyPr wrap="square" rtlCol="0">
            <a:spAutoFit/>
          </a:bodyPr>
          <a:lstStyle/>
          <a:p>
            <a:pPr algn="just"/>
            <a:r>
              <a:rPr lang="es-MX" sz="1300" dirty="0">
                <a:solidFill>
                  <a:schemeClr val="bg2">
                    <a:lumMod val="10000"/>
                  </a:schemeClr>
                </a:solidFill>
                <a:latin typeface="Calibri" panose="020F0502020204030204" pitchFamily="34" charset="0"/>
                <a:cs typeface="Calibri" panose="020F0502020204030204" pitchFamily="34" charset="0"/>
              </a:rPr>
              <a:t>En las </a:t>
            </a:r>
            <a:r>
              <a:rPr lang="es-MX" sz="1300" dirty="0" err="1">
                <a:solidFill>
                  <a:schemeClr val="bg2">
                    <a:lumMod val="10000"/>
                  </a:schemeClr>
                </a:solidFill>
                <a:latin typeface="Calibri" panose="020F0502020204030204" pitchFamily="34" charset="0"/>
                <a:cs typeface="Calibri" panose="020F0502020204030204" pitchFamily="34" charset="0"/>
              </a:rPr>
              <a:t>Coac´s</a:t>
            </a:r>
            <a:r>
              <a:rPr lang="es-MX" sz="1300" dirty="0">
                <a:solidFill>
                  <a:schemeClr val="bg2">
                    <a:lumMod val="10000"/>
                  </a:schemeClr>
                </a:solidFill>
                <a:latin typeface="Calibri" panose="020F0502020204030204" pitchFamily="34" charset="0"/>
                <a:cs typeface="Calibri" panose="020F0502020204030204" pitchFamily="34" charset="0"/>
              </a:rPr>
              <a:t> </a:t>
            </a:r>
            <a:r>
              <a:rPr lang="es-EC" sz="13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la actitud de los encuestados frente a las alternativas planteadas referente al nivel de importancia sobre su desempeño financiero, siendo cinco la mayor puntuación posible que podrían atribuir por cada alternativa sumando un total de 30 puntos por las seis cooperativas encuestadas haciendo relación al 100.</a:t>
            </a:r>
            <a:endParaRPr lang="es-EC" sz="1300" dirty="0">
              <a:solidFill>
                <a:schemeClr val="bg2">
                  <a:lumMod val="10000"/>
                </a:schemeClr>
              </a:solidFill>
              <a:latin typeface="Calibri" panose="020F0502020204030204" pitchFamily="34" charset="0"/>
              <a:cs typeface="Calibri" panose="020F0502020204030204" pitchFamily="34" charset="0"/>
            </a:endParaRPr>
          </a:p>
        </p:txBody>
      </p:sp>
      <p:graphicFrame>
        <p:nvGraphicFramePr>
          <p:cNvPr id="8" name="Gráfico 7">
            <a:extLst>
              <a:ext uri="{FF2B5EF4-FFF2-40B4-BE49-F238E27FC236}">
                <a16:creationId xmlns:a16="http://schemas.microsoft.com/office/drawing/2014/main" id="{9C3BDE59-284D-4584-912C-EBD64FF02D9D}"/>
              </a:ext>
            </a:extLst>
          </p:cNvPr>
          <p:cNvGraphicFramePr/>
          <p:nvPr/>
        </p:nvGraphicFramePr>
        <p:xfrm>
          <a:off x="6716770" y="1381111"/>
          <a:ext cx="4864121" cy="2743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AA27CC28-3322-4293-AE6E-3FC87C465E05}"/>
              </a:ext>
            </a:extLst>
          </p:cNvPr>
          <p:cNvGraphicFramePr/>
          <p:nvPr/>
        </p:nvGraphicFramePr>
        <p:xfrm>
          <a:off x="606698" y="143492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3313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2" y="188640"/>
            <a:ext cx="10971372" cy="1143000"/>
          </a:xfrm>
        </p:spPr>
        <p:txBody>
          <a:bodyPr/>
          <a:lstStyle/>
          <a:p>
            <a:r>
              <a:rPr lang="es-EC" dirty="0"/>
              <a:t>RESULTADOS DE LAS ENCUESTAS</a:t>
            </a:r>
          </a:p>
        </p:txBody>
      </p:sp>
      <p:sp>
        <p:nvSpPr>
          <p:cNvPr id="5" name="4 CuadroTexto"/>
          <p:cNvSpPr txBox="1"/>
          <p:nvPr/>
        </p:nvSpPr>
        <p:spPr>
          <a:xfrm>
            <a:off x="524182" y="1080319"/>
            <a:ext cx="4778936" cy="692497"/>
          </a:xfrm>
          <a:prstGeom prst="rect">
            <a:avLst/>
          </a:prstGeom>
          <a:noFill/>
        </p:spPr>
        <p:txBody>
          <a:bodyPr wrap="square" rtlCol="0">
            <a:spAutoFit/>
          </a:bodyPr>
          <a:lstStyle/>
          <a:p>
            <a:pPr lvl="0"/>
            <a:r>
              <a:rPr lang="es-ES" sz="1300" b="1" dirty="0">
                <a:solidFill>
                  <a:schemeClr val="bg2">
                    <a:lumMod val="10000"/>
                  </a:schemeClr>
                </a:solidFill>
                <a:latin typeface="Calibri" panose="020F0502020204030204" pitchFamily="34" charset="0"/>
                <a:cs typeface="Calibri" panose="020F0502020204030204" pitchFamily="34" charset="0"/>
              </a:rPr>
              <a:t>5.- ¿Los indicadores financieros utilizados en la cooperativa de ahorro y crédito son los que están avalados (sugeridos) por la SEPS?</a:t>
            </a:r>
            <a:endParaRPr lang="es-EC" sz="1300" b="1" dirty="0">
              <a:solidFill>
                <a:schemeClr val="bg2">
                  <a:lumMod val="10000"/>
                </a:schemeClr>
              </a:solidFill>
              <a:latin typeface="Calibri" panose="020F0502020204030204" pitchFamily="34" charset="0"/>
              <a:cs typeface="Calibri" panose="020F0502020204030204" pitchFamily="34" charset="0"/>
            </a:endParaRPr>
          </a:p>
        </p:txBody>
      </p:sp>
      <p:sp>
        <p:nvSpPr>
          <p:cNvPr id="9" name="8 CuadroTexto"/>
          <p:cNvSpPr txBox="1"/>
          <p:nvPr/>
        </p:nvSpPr>
        <p:spPr>
          <a:xfrm>
            <a:off x="6630355" y="1167135"/>
            <a:ext cx="5153483" cy="461665"/>
          </a:xfrm>
          <a:prstGeom prst="rect">
            <a:avLst/>
          </a:prstGeom>
          <a:noFill/>
        </p:spPr>
        <p:txBody>
          <a:bodyPr wrap="square" rtlCol="0">
            <a:spAutoFit/>
          </a:bodyPr>
          <a:lstStyle/>
          <a:p>
            <a:pPr lvl="0"/>
            <a:r>
              <a:rPr lang="es-ES" sz="1200" b="1" dirty="0">
                <a:solidFill>
                  <a:schemeClr val="bg2">
                    <a:lumMod val="10000"/>
                  </a:schemeClr>
                </a:solidFill>
                <a:latin typeface="Calibri" panose="020F0502020204030204" pitchFamily="34" charset="0"/>
                <a:cs typeface="Calibri" panose="020F0502020204030204" pitchFamily="34" charset="0"/>
              </a:rPr>
              <a:t>6.- ¿Con que frecuencia se controla y supervisa al personal del área financiera de la cooperativa de ahorro y crédito que realice bien su trabajo?</a:t>
            </a:r>
            <a:endParaRPr lang="es-EC" sz="1400" b="1" dirty="0">
              <a:solidFill>
                <a:schemeClr val="bg2">
                  <a:lumMod val="10000"/>
                </a:schemeClr>
              </a:solidFill>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2"/>
          <a:stretch>
            <a:fillRect/>
          </a:stretch>
        </p:blipFill>
        <p:spPr>
          <a:xfrm>
            <a:off x="550590" y="2035245"/>
            <a:ext cx="4968552" cy="3049939"/>
          </a:xfrm>
          <a:prstGeom prst="rect">
            <a:avLst/>
          </a:prstGeom>
        </p:spPr>
      </p:pic>
      <p:pic>
        <p:nvPicPr>
          <p:cNvPr id="7" name="Imagen 6"/>
          <p:cNvPicPr>
            <a:picLocks noChangeAspect="1"/>
          </p:cNvPicPr>
          <p:nvPr/>
        </p:nvPicPr>
        <p:blipFill>
          <a:blip r:embed="rId3"/>
          <a:stretch>
            <a:fillRect/>
          </a:stretch>
        </p:blipFill>
        <p:spPr>
          <a:xfrm>
            <a:off x="6383239" y="2060848"/>
            <a:ext cx="5256584" cy="3024336"/>
          </a:xfrm>
          <a:prstGeom prst="rect">
            <a:avLst/>
          </a:prstGeom>
        </p:spPr>
      </p:pic>
    </p:spTree>
    <p:extLst>
      <p:ext uri="{BB962C8B-B14F-4D97-AF65-F5344CB8AC3E}">
        <p14:creationId xmlns:p14="http://schemas.microsoft.com/office/powerpoint/2010/main" val="3845221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47325" y="1196752"/>
            <a:ext cx="4572032" cy="738664"/>
          </a:xfrm>
          <a:prstGeom prst="rect">
            <a:avLst/>
          </a:prstGeom>
          <a:noFill/>
        </p:spPr>
        <p:txBody>
          <a:bodyPr wrap="square" rtlCol="0">
            <a:spAutoFit/>
          </a:bodyPr>
          <a:lstStyle/>
          <a:p>
            <a:pPr lvl="0"/>
            <a:r>
              <a:rPr lang="es-MX" sz="1400" b="1" dirty="0">
                <a:solidFill>
                  <a:schemeClr val="bg2">
                    <a:lumMod val="10000"/>
                  </a:schemeClr>
                </a:solidFill>
                <a:latin typeface="Calibri" panose="020F0502020204030204" pitchFamily="34" charset="0"/>
                <a:cs typeface="Calibri" panose="020F0502020204030204" pitchFamily="34" charset="0"/>
              </a:rPr>
              <a:t>7.- ¿En relación a que aspecto miden su crecimiento para saber en qué nivel se encuentra la cooperativa de ahorro y crédito en el ámbito financiero?</a:t>
            </a:r>
            <a:endParaRPr lang="es-EC" sz="1400" b="1" dirty="0">
              <a:solidFill>
                <a:schemeClr val="bg2">
                  <a:lumMod val="10000"/>
                </a:schemeClr>
              </a:solidFill>
              <a:latin typeface="Calibri" panose="020F0502020204030204" pitchFamily="34" charset="0"/>
              <a:cs typeface="Calibri" panose="020F0502020204030204" pitchFamily="34" charset="0"/>
            </a:endParaRPr>
          </a:p>
        </p:txBody>
      </p:sp>
      <p:sp>
        <p:nvSpPr>
          <p:cNvPr id="7" name="6 CuadroTexto"/>
          <p:cNvSpPr txBox="1"/>
          <p:nvPr/>
        </p:nvSpPr>
        <p:spPr>
          <a:xfrm>
            <a:off x="6955728" y="1196752"/>
            <a:ext cx="4687360" cy="738664"/>
          </a:xfrm>
          <a:prstGeom prst="rect">
            <a:avLst/>
          </a:prstGeom>
          <a:noFill/>
        </p:spPr>
        <p:txBody>
          <a:bodyPr wrap="square" rtlCol="0">
            <a:spAutoFit/>
          </a:bodyPr>
          <a:lstStyle/>
          <a:p>
            <a:pPr algn="just">
              <a:spcAft>
                <a:spcPts val="0"/>
              </a:spcAft>
            </a:pPr>
            <a:r>
              <a:rPr lang="es-ES" sz="1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8.- ¿Se realiza otro tipo de análisis financiero dentro de la Cooperativa de Ahorro y crédito, que le permita realizar una mejor gestión financiera y gerencial?</a:t>
            </a:r>
            <a:endParaRPr lang="es-EC" sz="14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Gráfico 1">
            <a:extLst>
              <a:ext uri="{FF2B5EF4-FFF2-40B4-BE49-F238E27FC236}">
                <a16:creationId xmlns:a16="http://schemas.microsoft.com/office/drawing/2014/main" id="{0B5DA567-BD5C-4377-B238-0FF6BCC470AC}"/>
              </a:ext>
            </a:extLst>
          </p:cNvPr>
          <p:cNvGraphicFramePr/>
          <p:nvPr>
            <p:extLst>
              <p:ext uri="{D42A27DB-BD31-4B8C-83A1-F6EECF244321}">
                <p14:modId xmlns:p14="http://schemas.microsoft.com/office/powerpoint/2010/main" val="3101703242"/>
              </p:ext>
            </p:extLst>
          </p:nvPr>
        </p:nvGraphicFramePr>
        <p:xfrm>
          <a:off x="407166" y="2276872"/>
          <a:ext cx="5183984"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15" name="1 Título">
            <a:extLst>
              <a:ext uri="{FF2B5EF4-FFF2-40B4-BE49-F238E27FC236}">
                <a16:creationId xmlns:a16="http://schemas.microsoft.com/office/drawing/2014/main" id="{9DD87DF8-944E-45A9-814C-FE0C9E3BE4F0}"/>
              </a:ext>
            </a:extLst>
          </p:cNvPr>
          <p:cNvSpPr>
            <a:spLocks noGrp="1"/>
          </p:cNvSpPr>
          <p:nvPr>
            <p:ph type="title"/>
          </p:nvPr>
        </p:nvSpPr>
        <p:spPr>
          <a:xfrm>
            <a:off x="668450" y="214294"/>
            <a:ext cx="10971372" cy="1143000"/>
          </a:xfrm>
        </p:spPr>
        <p:txBody>
          <a:bodyPr/>
          <a:lstStyle/>
          <a:p>
            <a:r>
              <a:rPr lang="es-EC" dirty="0"/>
              <a:t>RESULTADOS DE LAS ENCUESTAS</a:t>
            </a:r>
          </a:p>
        </p:txBody>
      </p:sp>
      <p:graphicFrame>
        <p:nvGraphicFramePr>
          <p:cNvPr id="8" name="Gráfico 7">
            <a:extLst>
              <a:ext uri="{FF2B5EF4-FFF2-40B4-BE49-F238E27FC236}">
                <a16:creationId xmlns:a16="http://schemas.microsoft.com/office/drawing/2014/main" id="{AA27CC28-3322-4293-AE6E-3FC87C465E05}"/>
              </a:ext>
            </a:extLst>
          </p:cNvPr>
          <p:cNvGraphicFramePr/>
          <p:nvPr>
            <p:extLst>
              <p:ext uri="{D42A27DB-BD31-4B8C-83A1-F6EECF244321}">
                <p14:modId xmlns:p14="http://schemas.microsoft.com/office/powerpoint/2010/main" val="670541598"/>
              </p:ext>
            </p:extLst>
          </p:nvPr>
        </p:nvGraphicFramePr>
        <p:xfrm>
          <a:off x="6955728" y="2276872"/>
          <a:ext cx="4806000"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0932201"/>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47325" y="1196752"/>
            <a:ext cx="4572032" cy="954107"/>
          </a:xfrm>
          <a:prstGeom prst="rect">
            <a:avLst/>
          </a:prstGeom>
          <a:noFill/>
        </p:spPr>
        <p:txBody>
          <a:bodyPr wrap="square" rtlCol="0">
            <a:spAutoFit/>
          </a:bodyPr>
          <a:lstStyle/>
          <a:p>
            <a:pPr algn="just">
              <a:spcAft>
                <a:spcPts val="0"/>
              </a:spcAft>
            </a:pPr>
            <a:r>
              <a:rPr lang="es-EC" sz="1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9.- ¿La cooperativa de ahorro y crédito fija políticas que permitan determinar si el 95% de sus activos productivos se encuentran en los siguientes parámetros: préstamos (70% - 80%) e inversiones liquidas de (10% - 20%)?</a:t>
            </a:r>
          </a:p>
        </p:txBody>
      </p:sp>
      <p:sp>
        <p:nvSpPr>
          <p:cNvPr id="7" name="6 CuadroTexto"/>
          <p:cNvSpPr txBox="1"/>
          <p:nvPr/>
        </p:nvSpPr>
        <p:spPr>
          <a:xfrm>
            <a:off x="6815286" y="1322184"/>
            <a:ext cx="4687360" cy="738664"/>
          </a:xfrm>
          <a:prstGeom prst="rect">
            <a:avLst/>
          </a:prstGeom>
          <a:noFill/>
        </p:spPr>
        <p:txBody>
          <a:bodyPr wrap="square" rtlCol="0">
            <a:spAutoFit/>
          </a:bodyPr>
          <a:lstStyle/>
          <a:p>
            <a:pPr algn="just">
              <a:spcAft>
                <a:spcPts val="0"/>
              </a:spcAft>
            </a:pPr>
            <a:r>
              <a:rPr lang="es-ES" sz="14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10.- ¿Han implementado programas para captar ahorros de modo que estos se encuentre en los parámetros (70%-80%) de depósito de ahorros de asociados?</a:t>
            </a:r>
            <a:endParaRPr lang="es-EC" sz="14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Gráfico 2">
            <a:extLst>
              <a:ext uri="{FF2B5EF4-FFF2-40B4-BE49-F238E27FC236}">
                <a16:creationId xmlns:a16="http://schemas.microsoft.com/office/drawing/2014/main" id="{68A20953-3919-46BD-A75B-D52AACB9E416}"/>
              </a:ext>
            </a:extLst>
          </p:cNvPr>
          <p:cNvGraphicFramePr/>
          <p:nvPr>
            <p:extLst>
              <p:ext uri="{D42A27DB-BD31-4B8C-83A1-F6EECF244321}">
                <p14:modId xmlns:p14="http://schemas.microsoft.com/office/powerpoint/2010/main" val="2499759518"/>
              </p:ext>
            </p:extLst>
          </p:nvPr>
        </p:nvGraphicFramePr>
        <p:xfrm>
          <a:off x="632851" y="2276872"/>
          <a:ext cx="4886291"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15" name="1 Título">
            <a:extLst>
              <a:ext uri="{FF2B5EF4-FFF2-40B4-BE49-F238E27FC236}">
                <a16:creationId xmlns:a16="http://schemas.microsoft.com/office/drawing/2014/main" id="{9DD87DF8-944E-45A9-814C-FE0C9E3BE4F0}"/>
              </a:ext>
            </a:extLst>
          </p:cNvPr>
          <p:cNvSpPr>
            <a:spLocks noGrp="1"/>
          </p:cNvSpPr>
          <p:nvPr>
            <p:ph type="title"/>
          </p:nvPr>
        </p:nvSpPr>
        <p:spPr>
          <a:xfrm>
            <a:off x="740458" y="188640"/>
            <a:ext cx="10971372" cy="1143000"/>
          </a:xfrm>
        </p:spPr>
        <p:txBody>
          <a:bodyPr/>
          <a:lstStyle/>
          <a:p>
            <a:r>
              <a:rPr lang="es-EC" dirty="0"/>
              <a:t>RESULTADOS DE LAS ENCUESTAS</a:t>
            </a:r>
          </a:p>
        </p:txBody>
      </p:sp>
      <p:pic>
        <p:nvPicPr>
          <p:cNvPr id="5" name="Imagen 4"/>
          <p:cNvPicPr>
            <a:picLocks noChangeAspect="1"/>
          </p:cNvPicPr>
          <p:nvPr/>
        </p:nvPicPr>
        <p:blipFill>
          <a:blip r:embed="rId3"/>
          <a:stretch>
            <a:fillRect/>
          </a:stretch>
        </p:blipFill>
        <p:spPr>
          <a:xfrm>
            <a:off x="6815286" y="2276872"/>
            <a:ext cx="4590016" cy="3096344"/>
          </a:xfrm>
          <a:prstGeom prst="rect">
            <a:avLst/>
          </a:prstGeom>
        </p:spPr>
      </p:pic>
    </p:spTree>
    <p:extLst>
      <p:ext uri="{BB962C8B-B14F-4D97-AF65-F5344CB8AC3E}">
        <p14:creationId xmlns:p14="http://schemas.microsoft.com/office/powerpoint/2010/main" val="2954448463"/>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3 CuadroTexto">
            <a:extLst>
              <a:ext uri="{FF2B5EF4-FFF2-40B4-BE49-F238E27FC236}">
                <a16:creationId xmlns:a16="http://schemas.microsoft.com/office/drawing/2014/main" id="{5BF2DBE2-0B94-4D53-A3E1-AC6082719118}"/>
              </a:ext>
            </a:extLst>
          </p:cNvPr>
          <p:cNvSpPr txBox="1"/>
          <p:nvPr/>
        </p:nvSpPr>
        <p:spPr>
          <a:xfrm>
            <a:off x="4655046" y="891672"/>
            <a:ext cx="3744416" cy="384721"/>
          </a:xfrm>
          <a:prstGeom prst="rect">
            <a:avLst/>
          </a:prstGeom>
          <a:noFill/>
        </p:spPr>
        <p:txBody>
          <a:bodyPr wrap="square" rtlCol="0">
            <a:spAutoFit/>
          </a:bodyPr>
          <a:lstStyle/>
          <a:p>
            <a:pPr marL="0" marR="0" lvl="0" indent="0" algn="ctr" defTabSz="822858" rtl="0" eaLnBrk="1" fontAlgn="auto" latinLnBrk="0" hangingPunct="1">
              <a:lnSpc>
                <a:spcPct val="100000"/>
              </a:lnSpc>
              <a:spcBef>
                <a:spcPts val="0"/>
              </a:spcBef>
              <a:spcAft>
                <a:spcPts val="0"/>
              </a:spcAft>
              <a:buClrTx/>
              <a:buSzTx/>
              <a:buFontTx/>
              <a:buNone/>
              <a:tabLst/>
              <a:defRPr/>
            </a:pPr>
            <a:r>
              <a:rPr kumimoji="0" lang="es-EC" sz="1900" b="1" i="0" u="none" strike="noStrike" kern="1200" cap="none" spc="0" normalizeH="0" baseline="0" noProof="0" dirty="0">
                <a:ln>
                  <a:noFill/>
                </a:ln>
                <a:solidFill>
                  <a:srgbClr val="000000"/>
                </a:solidFill>
                <a:effectLst/>
                <a:uLnTx/>
                <a:uFillTx/>
                <a:latin typeface="Times New Roman"/>
                <a:ea typeface="+mn-ea"/>
                <a:cs typeface="+mn-cs"/>
              </a:rPr>
              <a:t>PRUEBA EXACTA DE FISHER</a:t>
            </a:r>
          </a:p>
        </p:txBody>
      </p:sp>
      <p:sp>
        <p:nvSpPr>
          <p:cNvPr id="19" name="Rectángulo 18">
            <a:extLst>
              <a:ext uri="{FF2B5EF4-FFF2-40B4-BE49-F238E27FC236}">
                <a16:creationId xmlns:a16="http://schemas.microsoft.com/office/drawing/2014/main" id="{A1F97868-0C3D-407D-83FE-C7EE0A9F2A3B}"/>
              </a:ext>
            </a:extLst>
          </p:cNvPr>
          <p:cNvSpPr/>
          <p:nvPr/>
        </p:nvSpPr>
        <p:spPr>
          <a:xfrm>
            <a:off x="4171686" y="4077072"/>
            <a:ext cx="4866284" cy="172819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822858"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err="1">
                <a:ln>
                  <a:noFill/>
                </a:ln>
                <a:solidFill>
                  <a:srgbClr val="080808"/>
                </a:solidFill>
                <a:effectLst/>
                <a:uLnTx/>
                <a:uFillTx/>
                <a:latin typeface="Calibri" panose="020F0502020204030204" pitchFamily="34" charset="0"/>
                <a:ea typeface="+mn-ea"/>
                <a:cs typeface="Calibri" panose="020F0502020204030204" pitchFamily="34" charset="0"/>
              </a:rPr>
              <a:t>Preg</a:t>
            </a:r>
            <a:r>
              <a:rPr kumimoji="0" lang="es-MX" sz="1400" b="1"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 2</a:t>
            </a:r>
            <a:r>
              <a:rPr kumimoji="0" lang="es-MX" sz="14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 </a:t>
            </a:r>
            <a:r>
              <a:rPr kumimoji="0" lang="es-EC" sz="1400" b="0" i="0" u="none" strike="noStrike" kern="1200" cap="none" spc="0" normalizeH="0" baseline="0" noProof="0" dirty="0">
                <a:ln>
                  <a:noFill/>
                </a:ln>
                <a:solidFill>
                  <a:srgbClr val="080808"/>
                </a:solidFill>
                <a:effectLst/>
                <a:uLnTx/>
                <a:uFillTx/>
                <a:latin typeface="Calibri" panose="020F0502020204030204" pitchFamily="34" charset="0"/>
                <a:ea typeface="Calibri" panose="020F0502020204030204" pitchFamily="34" charset="0"/>
                <a:cs typeface="Calibri" panose="020F0502020204030204" pitchFamily="34" charset="0"/>
              </a:rPr>
              <a:t>¿Considera usted que al contar con un modelo eficiente de análisis financiero como es el sistema PERLAS aporta para tomar mejores decisiones en la cooperativa de ahorro y crédito?</a:t>
            </a:r>
            <a:r>
              <a:rPr kumimoji="0" lang="es-MX" sz="14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 </a:t>
            </a:r>
          </a:p>
          <a:p>
            <a:pPr marL="0" marR="0" lvl="0" indent="0" algn="just" defTabSz="822858"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err="1">
                <a:ln>
                  <a:noFill/>
                </a:ln>
                <a:solidFill>
                  <a:srgbClr val="080808"/>
                </a:solidFill>
                <a:effectLst/>
                <a:uLnTx/>
                <a:uFillTx/>
                <a:latin typeface="Calibri" panose="020F0502020204030204" pitchFamily="34" charset="0"/>
                <a:ea typeface="+mn-ea"/>
                <a:cs typeface="Calibri" panose="020F0502020204030204" pitchFamily="34" charset="0"/>
              </a:rPr>
              <a:t>Preg</a:t>
            </a:r>
            <a:r>
              <a:rPr kumimoji="0" lang="es-MX" sz="1400" b="1"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 3</a:t>
            </a:r>
            <a:r>
              <a:rPr kumimoji="0" lang="es-MX" sz="14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 </a:t>
            </a:r>
            <a:r>
              <a:rPr kumimoji="0" lang="es-EC" sz="1400" b="0" i="0" u="none" strike="noStrike" kern="1200" cap="none" spc="0" normalizeH="0" baseline="0" noProof="0" dirty="0">
                <a:ln>
                  <a:noFill/>
                </a:ln>
                <a:solidFill>
                  <a:srgbClr val="080808"/>
                </a:solidFill>
                <a:effectLst/>
                <a:uLnTx/>
                <a:uFillTx/>
                <a:latin typeface="Calibri" panose="020F0502020204030204" pitchFamily="34" charset="0"/>
                <a:ea typeface="Calibri" panose="020F0502020204030204" pitchFamily="34" charset="0"/>
                <a:cs typeface="Calibri" panose="020F0502020204030204" pitchFamily="34" charset="0"/>
              </a:rPr>
              <a:t>¿Piensa usted que la cooperativa de ahorro y crédito se vería beneficiada al aplicar el sistema PERLAS para su evaluación financiera?</a:t>
            </a:r>
            <a:r>
              <a:rPr kumimoji="0" lang="es-MX" sz="14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 </a:t>
            </a:r>
            <a:endParaRPr kumimoji="0" lang="es-ES" sz="14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endParaRP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14A4268E-B2DE-4B12-9471-CCC7813EC012}"/>
                  </a:ext>
                </a:extLst>
              </p:cNvPr>
              <p:cNvSpPr txBox="1"/>
              <p:nvPr/>
            </p:nvSpPr>
            <p:spPr>
              <a:xfrm>
                <a:off x="3214886" y="1581944"/>
                <a:ext cx="6094428" cy="576183"/>
              </a:xfrm>
              <a:prstGeom prst="rect">
                <a:avLst/>
              </a:prstGeom>
              <a:noFill/>
            </p:spPr>
            <p:txBody>
              <a:bodyPr wrap="square">
                <a:spAutoFit/>
              </a:bodyPr>
              <a:lstStyle/>
              <a:p>
                <a:pPr marL="0" marR="0" lvl="0" indent="0" algn="l" defTabSz="82285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C" sz="1620" b="0" i="1" u="none" strike="noStrike" kern="1200" cap="none" spc="0" normalizeH="0" baseline="0" noProof="0" smtClean="0">
                          <a:ln>
                            <a:noFill/>
                          </a:ln>
                          <a:solidFill>
                            <a:srgbClr val="080808"/>
                          </a:solidFill>
                          <a:effectLst/>
                          <a:uLnTx/>
                          <a:uFillTx/>
                          <a:latin typeface="Cambria Math" panose="02040503050406030204" pitchFamily="18" charset="0"/>
                          <a:ea typeface="+mn-ea"/>
                          <a:cs typeface="+mn-cs"/>
                        </a:rPr>
                        <m:t>𝑝</m:t>
                      </m:r>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 = </m:t>
                      </m:r>
                      <m:f>
                        <m:fPr>
                          <m:ctrlP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ctrlPr>
                        </m:fPr>
                        <m:num>
                          <m:d>
                            <m:dPr>
                              <m:ctrlP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ctrlPr>
                            </m:dPr>
                            <m:e>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𝑎</m:t>
                              </m:r>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𝑏</m:t>
                              </m:r>
                            </m:e>
                          </m:d>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r>
                            <a:rPr kumimoji="0" lang="pt-BR"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𝑥</m:t>
                          </m:r>
                          <m:d>
                            <m:dPr>
                              <m:ctrlP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ctrlPr>
                            </m:dPr>
                            <m:e>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𝑐</m:t>
                              </m:r>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𝑑</m:t>
                              </m:r>
                            </m:e>
                          </m:d>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r>
                            <a:rPr kumimoji="0" lang="pt-BR"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𝑥</m:t>
                          </m:r>
                          <m:d>
                            <m:dPr>
                              <m:ctrlP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ctrlPr>
                            </m:dPr>
                            <m:e>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𝑎</m:t>
                              </m:r>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𝑐</m:t>
                              </m:r>
                            </m:e>
                          </m:d>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r>
                            <a:rPr kumimoji="0" lang="pt-BR"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𝑥</m:t>
                          </m:r>
                          <m:d>
                            <m:dPr>
                              <m:ctrlP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ctrlPr>
                            </m:dPr>
                            <m:e>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𝑏</m:t>
                              </m:r>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𝑑</m:t>
                              </m:r>
                            </m:e>
                          </m:d>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num>
                        <m:den>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𝑎</m:t>
                          </m:r>
                          <m:r>
                            <a:rPr kumimoji="0" lang="es-EC" sz="1620" b="0" i="0" u="none" strike="noStrike" kern="1200" cap="none" spc="0" normalizeH="0" baseline="0" noProof="0" smtClean="0">
                              <a:ln>
                                <a:noFill/>
                              </a:ln>
                              <a:solidFill>
                                <a:srgbClr val="080808"/>
                              </a:solidFill>
                              <a:effectLst/>
                              <a:uLnTx/>
                              <a:uFillTx/>
                              <a:latin typeface="Cambria Math" panose="02040503050406030204" pitchFamily="18" charset="0"/>
                              <a:ea typeface="+mn-ea"/>
                              <a:cs typeface="+mn-cs"/>
                            </a:rPr>
                            <m:t>!</m:t>
                          </m:r>
                          <m:r>
                            <a:rPr kumimoji="0" lang="pt-BR"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𝑥</m:t>
                          </m:r>
                          <m:r>
                            <a:rPr kumimoji="0" lang="es-MX" sz="1620" b="0" i="1" u="none" strike="noStrike" kern="1200" cap="none" spc="0" normalizeH="0" baseline="0" noProof="0" smtClean="0">
                              <a:ln>
                                <a:noFill/>
                              </a:ln>
                              <a:solidFill>
                                <a:srgbClr val="080808"/>
                              </a:solidFill>
                              <a:effectLst/>
                              <a:uLnTx/>
                              <a:uFillTx/>
                              <a:latin typeface="Cambria Math" panose="02040503050406030204" pitchFamily="18" charset="0"/>
                              <a:ea typeface="+mn-ea"/>
                              <a:cs typeface="+mn-cs"/>
                            </a:rPr>
                            <m:t> </m:t>
                          </m:r>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𝑏</m:t>
                          </m:r>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r>
                            <a:rPr kumimoji="0" lang="pt-BR"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𝑥</m:t>
                          </m:r>
                          <m:r>
                            <a:rPr kumimoji="0" lang="es-MX" sz="1620" b="0" i="1" u="none" strike="noStrike" kern="1200" cap="none" spc="0" normalizeH="0" baseline="0" noProof="0" smtClean="0">
                              <a:ln>
                                <a:noFill/>
                              </a:ln>
                              <a:solidFill>
                                <a:srgbClr val="080808"/>
                              </a:solidFill>
                              <a:effectLst/>
                              <a:uLnTx/>
                              <a:uFillTx/>
                              <a:latin typeface="Cambria Math" panose="02040503050406030204" pitchFamily="18" charset="0"/>
                              <a:ea typeface="+mn-ea"/>
                              <a:cs typeface="+mn-cs"/>
                            </a:rPr>
                            <m:t> </m:t>
                          </m:r>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𝑐</m:t>
                          </m:r>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r>
                            <a:rPr kumimoji="0" lang="pt-BR"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𝑥</m:t>
                          </m:r>
                          <m:r>
                            <a:rPr kumimoji="0" lang="es-MX" sz="1620" b="0" i="1" u="none" strike="noStrike" kern="1200" cap="none" spc="0" normalizeH="0" baseline="0" noProof="0" smtClean="0">
                              <a:ln>
                                <a:noFill/>
                              </a:ln>
                              <a:solidFill>
                                <a:srgbClr val="080808"/>
                              </a:solidFill>
                              <a:effectLst/>
                              <a:uLnTx/>
                              <a:uFillTx/>
                              <a:latin typeface="Cambria Math" panose="02040503050406030204" pitchFamily="18" charset="0"/>
                              <a:ea typeface="+mn-ea"/>
                              <a:cs typeface="+mn-cs"/>
                            </a:rPr>
                            <m:t> </m:t>
                          </m:r>
                          <m:r>
                            <a:rPr kumimoji="0" lang="es-EC" sz="1620" b="0" i="1" u="none" strike="noStrike" kern="1200" cap="none" spc="0" normalizeH="0" baseline="0" noProof="0">
                              <a:ln>
                                <a:noFill/>
                              </a:ln>
                              <a:solidFill>
                                <a:srgbClr val="080808"/>
                              </a:solidFill>
                              <a:effectLst/>
                              <a:uLnTx/>
                              <a:uFillTx/>
                              <a:latin typeface="Cambria Math" panose="02040503050406030204" pitchFamily="18" charset="0"/>
                              <a:ea typeface="+mn-ea"/>
                              <a:cs typeface="+mn-cs"/>
                            </a:rPr>
                            <m:t>𝑑</m:t>
                          </m:r>
                          <m:r>
                            <a:rPr kumimoji="0" lang="es-EC" sz="1620" b="0" i="0" u="none" strike="noStrike" kern="1200" cap="none" spc="0" normalizeH="0" baseline="0" noProof="0">
                              <a:ln>
                                <a:noFill/>
                              </a:ln>
                              <a:solidFill>
                                <a:srgbClr val="080808"/>
                              </a:solidFill>
                              <a:effectLst/>
                              <a:uLnTx/>
                              <a:uFillTx/>
                              <a:latin typeface="Cambria Math" panose="02040503050406030204" pitchFamily="18" charset="0"/>
                              <a:ea typeface="+mn-ea"/>
                              <a:cs typeface="+mn-cs"/>
                            </a:rPr>
                            <m:t>!</m:t>
                          </m:r>
                        </m:den>
                      </m:f>
                    </m:oMath>
                  </m:oMathPara>
                </a14:m>
                <a:endParaRPr kumimoji="0" lang="es-EC" sz="1620" b="0" i="0" u="none" strike="noStrike" kern="1200" cap="none" spc="0" normalizeH="0" baseline="0" noProof="0" dirty="0">
                  <a:ln>
                    <a:noFill/>
                  </a:ln>
                  <a:solidFill>
                    <a:srgbClr val="080808"/>
                  </a:solidFill>
                  <a:effectLst/>
                  <a:uLnTx/>
                  <a:uFillTx/>
                  <a:latin typeface="Times New Roman"/>
                  <a:ea typeface="+mn-ea"/>
                  <a:cs typeface="+mn-cs"/>
                </a:endParaRPr>
              </a:p>
            </p:txBody>
          </p:sp>
        </mc:Choice>
        <mc:Fallback xmlns="">
          <p:sp>
            <p:nvSpPr>
              <p:cNvPr id="24" name="CuadroTexto 23">
                <a:extLst>
                  <a:ext uri="{FF2B5EF4-FFF2-40B4-BE49-F238E27FC236}">
                    <a16:creationId xmlns:a16="http://schemas.microsoft.com/office/drawing/2014/main" id="{14A4268E-B2DE-4B12-9471-CCC7813EC012}"/>
                  </a:ext>
                </a:extLst>
              </p:cNvPr>
              <p:cNvSpPr txBox="1">
                <a:spLocks noRot="1" noChangeAspect="1" noMove="1" noResize="1" noEditPoints="1" noAdjustHandles="1" noChangeArrowheads="1" noChangeShapeType="1" noTextEdit="1"/>
              </p:cNvSpPr>
              <p:nvPr/>
            </p:nvSpPr>
            <p:spPr>
              <a:xfrm>
                <a:off x="3214886" y="1581944"/>
                <a:ext cx="6094428" cy="576183"/>
              </a:xfrm>
              <a:prstGeom prst="rect">
                <a:avLst/>
              </a:prstGeom>
              <a:blipFill>
                <a:blip r:embed="rId2"/>
                <a:stretch>
                  <a:fillRect/>
                </a:stretch>
              </a:blipFill>
            </p:spPr>
            <p:txBody>
              <a:bodyPr/>
              <a:lstStyle/>
              <a:p>
                <a:r>
                  <a:rPr lang="en-US">
                    <a:noFill/>
                  </a:rPr>
                  <a:t> </a:t>
                </a:r>
              </a:p>
            </p:txBody>
          </p:sp>
        </mc:Fallback>
      </mc:AlternateContent>
      <p:sp>
        <p:nvSpPr>
          <p:cNvPr id="30" name="CuadroTexto 29">
            <a:extLst>
              <a:ext uri="{FF2B5EF4-FFF2-40B4-BE49-F238E27FC236}">
                <a16:creationId xmlns:a16="http://schemas.microsoft.com/office/drawing/2014/main" id="{FE0A755C-4CBF-46FB-BD19-7F636C2EB77D}"/>
              </a:ext>
            </a:extLst>
          </p:cNvPr>
          <p:cNvSpPr txBox="1"/>
          <p:nvPr/>
        </p:nvSpPr>
        <p:spPr>
          <a:xfrm>
            <a:off x="4171686" y="3001372"/>
            <a:ext cx="4711136" cy="738664"/>
          </a:xfrm>
          <a:prstGeom prst="rect">
            <a:avLst/>
          </a:prstGeom>
          <a:noFill/>
        </p:spPr>
        <p:txBody>
          <a:bodyPr wrap="square">
            <a:spAutoFit/>
          </a:bodyPr>
          <a:lstStyle/>
          <a:p>
            <a:pPr marL="0" marR="0" lvl="0" indent="0" algn="just" defTabSz="822858" rtl="0" eaLnBrk="1" fontAlgn="auto" latinLnBrk="0" hangingPunct="1">
              <a:lnSpc>
                <a:spcPct val="100000"/>
              </a:lnSpc>
              <a:spcBef>
                <a:spcPts val="0"/>
              </a:spcBef>
              <a:spcAft>
                <a:spcPts val="800"/>
              </a:spcAft>
              <a:buClrTx/>
              <a:buSzTx/>
              <a:buFontTx/>
              <a:buNone/>
              <a:tabLst/>
              <a:defRPr/>
            </a:pPr>
            <a:r>
              <a:rPr kumimoji="0" lang="es-MX" sz="14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El nivel de significancia (α) es la probabilidad de error cuando la hipótesis es verdadera, para el estudio hemos definido un</a:t>
            </a:r>
            <a:r>
              <a:rPr kumimoji="0" lang="es-MX" sz="1400" b="1"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 α = 0,05</a:t>
            </a:r>
            <a:r>
              <a:rPr kumimoji="0" lang="es-MX" sz="1400" b="0"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 a un </a:t>
            </a:r>
            <a:r>
              <a:rPr kumimoji="0" lang="es-MX" sz="1400" b="1" i="0" u="none" strike="noStrike" kern="1200" cap="none" spc="0" normalizeH="0" baseline="0" noProof="0" dirty="0">
                <a:ln>
                  <a:noFill/>
                </a:ln>
                <a:solidFill>
                  <a:srgbClr val="080808"/>
                </a:solidFill>
                <a:effectLst/>
                <a:uLnTx/>
                <a:uFillTx/>
                <a:latin typeface="Calibri" panose="020F0502020204030204" pitchFamily="34" charset="0"/>
                <a:ea typeface="+mn-ea"/>
                <a:cs typeface="Calibri" panose="020F0502020204030204" pitchFamily="34" charset="0"/>
              </a:rPr>
              <a:t>nivel de confianza del 95%</a:t>
            </a:r>
            <a:endParaRPr kumimoji="0" lang="es-EC" sz="1400" b="1" i="0" u="none" strike="noStrike" kern="1200" cap="none" spc="0" normalizeH="0" baseline="0" noProof="0" dirty="0">
              <a:ln>
                <a:noFill/>
              </a:ln>
              <a:solidFill>
                <a:srgbClr val="08080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3 CuadroTexto">
            <a:extLst>
              <a:ext uri="{FF2B5EF4-FFF2-40B4-BE49-F238E27FC236}">
                <a16:creationId xmlns:a16="http://schemas.microsoft.com/office/drawing/2014/main" id="{B76F6577-D5E6-4246-9B4C-167A322545DE}"/>
              </a:ext>
            </a:extLst>
          </p:cNvPr>
          <p:cNvSpPr txBox="1"/>
          <p:nvPr/>
        </p:nvSpPr>
        <p:spPr>
          <a:xfrm>
            <a:off x="4631479" y="2490532"/>
            <a:ext cx="3744416" cy="307777"/>
          </a:xfrm>
          <a:prstGeom prst="rect">
            <a:avLst/>
          </a:prstGeom>
          <a:noFill/>
        </p:spPr>
        <p:txBody>
          <a:bodyPr wrap="square" rtlCol="0">
            <a:spAutoFit/>
          </a:bodyPr>
          <a:lstStyle/>
          <a:p>
            <a:pPr marL="0" marR="0" lvl="0" indent="0" algn="ctr" defTabSz="822858" rtl="0" eaLnBrk="1" fontAlgn="auto" latinLnBrk="0" hangingPunct="1">
              <a:lnSpc>
                <a:spcPct val="100000"/>
              </a:lnSpc>
              <a:spcBef>
                <a:spcPts val="0"/>
              </a:spcBef>
              <a:spcAft>
                <a:spcPts val="0"/>
              </a:spcAft>
              <a:buClrTx/>
              <a:buSzTx/>
              <a:buFontTx/>
              <a:buNone/>
              <a:tabLst/>
              <a:defRPr/>
            </a:pPr>
            <a:r>
              <a:rPr kumimoji="0" lang="es-EC" sz="1400" b="1" i="0" u="none" strike="noStrike" kern="1200" cap="none" spc="0" normalizeH="0" baseline="0" noProof="0" dirty="0">
                <a:ln>
                  <a:noFill/>
                </a:ln>
                <a:solidFill>
                  <a:srgbClr val="000000"/>
                </a:solidFill>
                <a:effectLst/>
                <a:uLnTx/>
                <a:uFillTx/>
                <a:latin typeface="Times New Roman"/>
                <a:ea typeface="+mn-ea"/>
                <a:cs typeface="+mn-cs"/>
              </a:rPr>
              <a:t>Selección de nivel de significancia</a:t>
            </a:r>
          </a:p>
        </p:txBody>
      </p:sp>
      <p:sp>
        <p:nvSpPr>
          <p:cNvPr id="11" name="1 Título">
            <a:extLst>
              <a:ext uri="{FF2B5EF4-FFF2-40B4-BE49-F238E27FC236}">
                <a16:creationId xmlns:a16="http://schemas.microsoft.com/office/drawing/2014/main" id="{FFE78F9C-EA31-420E-BD43-BA49640F5D23}"/>
              </a:ext>
            </a:extLst>
          </p:cNvPr>
          <p:cNvSpPr txBox="1">
            <a:spLocks/>
          </p:cNvSpPr>
          <p:nvPr/>
        </p:nvSpPr>
        <p:spPr>
          <a:xfrm>
            <a:off x="959150" y="106539"/>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Y VALIDACIÓN DE HIPÓTESIS</a:t>
            </a:r>
          </a:p>
        </p:txBody>
      </p:sp>
    </p:spTree>
    <p:extLst>
      <p:ext uri="{BB962C8B-B14F-4D97-AF65-F5344CB8AC3E}">
        <p14:creationId xmlns:p14="http://schemas.microsoft.com/office/powerpoint/2010/main" val="3550951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FFE78F9C-EA31-420E-BD43-BA49640F5D23}"/>
              </a:ext>
            </a:extLst>
          </p:cNvPr>
          <p:cNvSpPr txBox="1">
            <a:spLocks/>
          </p:cNvSpPr>
          <p:nvPr/>
        </p:nvSpPr>
        <p:spPr>
          <a:xfrm>
            <a:off x="609519" y="125760"/>
            <a:ext cx="10971372" cy="1143000"/>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pPr defTabSz="914400"/>
            <a:r>
              <a:rPr lang="es-EC" kern="0" dirty="0"/>
              <a:t>ANÁLISIS Y VALIDACIÓN DE HIPÓTESIS</a:t>
            </a:r>
          </a:p>
        </p:txBody>
      </p:sp>
      <p:sp>
        <p:nvSpPr>
          <p:cNvPr id="7" name="3 CuadroTexto">
            <a:extLst>
              <a:ext uri="{FF2B5EF4-FFF2-40B4-BE49-F238E27FC236}">
                <a16:creationId xmlns:a16="http://schemas.microsoft.com/office/drawing/2014/main" id="{ED69A67D-BA7E-4D96-BDC3-7A402E303836}"/>
              </a:ext>
            </a:extLst>
          </p:cNvPr>
          <p:cNvSpPr txBox="1"/>
          <p:nvPr/>
        </p:nvSpPr>
        <p:spPr>
          <a:xfrm>
            <a:off x="824494" y="984671"/>
            <a:ext cx="3744416" cy="307777"/>
          </a:xfrm>
          <a:prstGeom prst="rect">
            <a:avLst/>
          </a:prstGeom>
          <a:noFill/>
        </p:spPr>
        <p:txBody>
          <a:bodyPr wrap="square" rtlCol="0">
            <a:spAutoFit/>
          </a:bodyPr>
          <a:lstStyle/>
          <a:p>
            <a:pPr algn="ctr"/>
            <a:r>
              <a:rPr lang="es-EC" sz="1400" b="1" dirty="0">
                <a:solidFill>
                  <a:srgbClr val="000000"/>
                </a:solidFill>
              </a:rPr>
              <a:t>Tabla de tabulación cruzada</a:t>
            </a:r>
          </a:p>
        </p:txBody>
      </p:sp>
      <p:sp>
        <p:nvSpPr>
          <p:cNvPr id="9" name="Rectángulo 8">
            <a:extLst>
              <a:ext uri="{FF2B5EF4-FFF2-40B4-BE49-F238E27FC236}">
                <a16:creationId xmlns:a16="http://schemas.microsoft.com/office/drawing/2014/main" id="{8FD19FB8-BF65-49BD-8994-A78B3C8E8D7A}"/>
              </a:ext>
            </a:extLst>
          </p:cNvPr>
          <p:cNvSpPr/>
          <p:nvPr/>
        </p:nvSpPr>
        <p:spPr>
          <a:xfrm>
            <a:off x="6395519" y="2851157"/>
            <a:ext cx="5185372" cy="277834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just"/>
            <a:r>
              <a:rPr lang="es-EC" sz="1600" b="1" dirty="0">
                <a:solidFill>
                  <a:srgbClr val="080808"/>
                </a:solidFill>
                <a:latin typeface="Calibri" panose="020F0502020204030204" pitchFamily="34" charset="0"/>
                <a:cs typeface="Calibri" panose="020F0502020204030204" pitchFamily="34" charset="0"/>
              </a:rPr>
              <a:t>Interpretación: </a:t>
            </a:r>
            <a:r>
              <a:rPr lang="es-EC" sz="1600" dirty="0">
                <a:solidFill>
                  <a:srgbClr val="080808"/>
                </a:solidFill>
                <a:latin typeface="Calibri" panose="020F0502020204030204" pitchFamily="34" charset="0"/>
                <a:cs typeface="Calibri" panose="020F0502020204030204" pitchFamily="34" charset="0"/>
              </a:rPr>
              <a:t>Se acepta Ho y, se concluye que el </a:t>
            </a:r>
            <a:r>
              <a:rPr lang="es-MX" sz="1600" dirty="0">
                <a:solidFill>
                  <a:srgbClr val="080808"/>
                </a:solidFill>
                <a:latin typeface="Calibri" panose="020F0502020204030204" pitchFamily="34" charset="0"/>
                <a:cs typeface="Calibri" panose="020F0502020204030204" pitchFamily="34" charset="0"/>
              </a:rPr>
              <a:t>análisis de las fuentes de financiamiento mediante la aplicación del método PERLAS como una herramienta de evaluación financiera no incide en la gestión financiera y gerencial de las cooperativas de ahorro y crédito del segmento 1 cantón Quito; a pesar de que pueda existir una evidente asociación entre las variables seleccionadas como se manifiesta en los resultados obtenidos a través del cuestionario; con una muestra más amplia de donde se pueda recopilar mayor información es probable que se pueda demostrar lo contrario. </a:t>
            </a:r>
            <a:endParaRPr lang="es-ES" sz="1600" dirty="0">
              <a:solidFill>
                <a:srgbClr val="080808"/>
              </a:solidFill>
              <a:latin typeface="Calibri" panose="020F0502020204030204" pitchFamily="34" charset="0"/>
              <a:cs typeface="Calibri" panose="020F0502020204030204" pitchFamily="34" charset="0"/>
            </a:endParaRPr>
          </a:p>
        </p:txBody>
      </p:sp>
      <p:pic>
        <p:nvPicPr>
          <p:cNvPr id="22" name="Imagen 21">
            <a:extLst>
              <a:ext uri="{FF2B5EF4-FFF2-40B4-BE49-F238E27FC236}">
                <a16:creationId xmlns:a16="http://schemas.microsoft.com/office/drawing/2014/main" id="{6C2FC92E-BBF0-4E34-8C98-6A3BE42F3367}"/>
              </a:ext>
            </a:extLst>
          </p:cNvPr>
          <p:cNvPicPr/>
          <p:nvPr/>
        </p:nvPicPr>
        <p:blipFill rotWithShape="1">
          <a:blip r:embed="rId2"/>
          <a:srcRect l="22295" t="45150" r="13359" b="27258"/>
          <a:stretch/>
        </p:blipFill>
        <p:spPr bwMode="auto">
          <a:xfrm>
            <a:off x="824494" y="1347427"/>
            <a:ext cx="4320480" cy="160786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4A211F07-9F49-46E4-B9F8-7F98449E09C3}"/>
                  </a:ext>
                </a:extLst>
              </p:cNvPr>
              <p:cNvSpPr txBox="1"/>
              <p:nvPr/>
            </p:nvSpPr>
            <p:spPr>
              <a:xfrm>
                <a:off x="824494" y="3404442"/>
                <a:ext cx="8509531" cy="551305"/>
              </a:xfrm>
              <a:prstGeom prst="rect">
                <a:avLst/>
              </a:prstGeom>
              <a:noFill/>
            </p:spPr>
            <p:txBody>
              <a:bodyPr wrap="square">
                <a:spAutoFit/>
              </a:bodyPr>
              <a:lstStyle/>
              <a:p>
                <a14:m>
                  <m:oMath xmlns:m="http://schemas.openxmlformats.org/officeDocument/2006/math">
                    <m:r>
                      <a:rPr lang="es-EC" sz="2000" i="1" smtClean="0">
                        <a:solidFill>
                          <a:srgbClr val="080808"/>
                        </a:solidFill>
                        <a:latin typeface="Cambria Math" panose="02040503050406030204" pitchFamily="18" charset="0"/>
                      </a:rPr>
                      <m:t>𝑝</m:t>
                    </m:r>
                    <m:r>
                      <a:rPr lang="es-EC" sz="2000" i="0">
                        <a:solidFill>
                          <a:srgbClr val="080808"/>
                        </a:solidFill>
                        <a:latin typeface="Cambria Math" panose="02040503050406030204" pitchFamily="18" charset="0"/>
                      </a:rPr>
                      <m:t> =</m:t>
                    </m:r>
                    <m:f>
                      <m:fPr>
                        <m:ctrlPr>
                          <a:rPr lang="es-EC" sz="2000" i="1">
                            <a:solidFill>
                              <a:srgbClr val="080808"/>
                            </a:solidFill>
                            <a:latin typeface="Cambria Math" panose="02040503050406030204" pitchFamily="18" charset="0"/>
                          </a:rPr>
                        </m:ctrlPr>
                      </m:fPr>
                      <m:num>
                        <m:d>
                          <m:dPr>
                            <m:ctrlPr>
                              <a:rPr lang="es-EC" sz="2000" i="1">
                                <a:solidFill>
                                  <a:srgbClr val="080808"/>
                                </a:solidFill>
                                <a:latin typeface="Cambria Math" panose="02040503050406030204" pitchFamily="18" charset="0"/>
                              </a:rPr>
                            </m:ctrlPr>
                          </m:dPr>
                          <m:e>
                            <m:r>
                              <a:rPr lang="es-EC" sz="2000" i="0">
                                <a:solidFill>
                                  <a:srgbClr val="080808"/>
                                </a:solidFill>
                                <a:latin typeface="Cambria Math" panose="02040503050406030204" pitchFamily="18" charset="0"/>
                              </a:rPr>
                              <m:t>6+0</m:t>
                            </m:r>
                          </m:e>
                        </m:d>
                        <m:r>
                          <a:rPr lang="es-EC" sz="2000" i="0">
                            <a:solidFill>
                              <a:srgbClr val="080808"/>
                            </a:solidFill>
                            <a:latin typeface="Cambria Math" panose="02040503050406030204" pitchFamily="18" charset="0"/>
                          </a:rPr>
                          <m:t>! </m:t>
                        </m:r>
                        <m:r>
                          <a:rPr lang="es-EC" sz="2000" i="1">
                            <a:solidFill>
                              <a:srgbClr val="080808"/>
                            </a:solidFill>
                            <a:latin typeface="Cambria Math" panose="02040503050406030204" pitchFamily="18" charset="0"/>
                          </a:rPr>
                          <m:t>𝑥</m:t>
                        </m:r>
                        <m:r>
                          <a:rPr lang="es-EC" sz="2000" i="0">
                            <a:solidFill>
                              <a:srgbClr val="080808"/>
                            </a:solidFill>
                            <a:latin typeface="Cambria Math" panose="02040503050406030204" pitchFamily="18" charset="0"/>
                          </a:rPr>
                          <m:t> </m:t>
                        </m:r>
                        <m:d>
                          <m:dPr>
                            <m:ctrlPr>
                              <a:rPr lang="es-EC" sz="2000" i="1">
                                <a:solidFill>
                                  <a:srgbClr val="080808"/>
                                </a:solidFill>
                                <a:latin typeface="Cambria Math" panose="02040503050406030204" pitchFamily="18" charset="0"/>
                              </a:rPr>
                            </m:ctrlPr>
                          </m:dPr>
                          <m:e>
                            <m:r>
                              <a:rPr lang="es-EC" sz="2000" i="0">
                                <a:solidFill>
                                  <a:srgbClr val="080808"/>
                                </a:solidFill>
                                <a:latin typeface="Cambria Math" panose="02040503050406030204" pitchFamily="18" charset="0"/>
                              </a:rPr>
                              <m:t>0+0</m:t>
                            </m:r>
                          </m:e>
                        </m:d>
                        <m:r>
                          <a:rPr lang="es-EC" sz="2000" i="0">
                            <a:solidFill>
                              <a:srgbClr val="080808"/>
                            </a:solidFill>
                            <a:latin typeface="Cambria Math" panose="02040503050406030204" pitchFamily="18" charset="0"/>
                          </a:rPr>
                          <m:t>! </m:t>
                        </m:r>
                        <m:r>
                          <a:rPr lang="es-EC" sz="2000" i="1">
                            <a:solidFill>
                              <a:srgbClr val="080808"/>
                            </a:solidFill>
                            <a:latin typeface="Cambria Math" panose="02040503050406030204" pitchFamily="18" charset="0"/>
                          </a:rPr>
                          <m:t>𝑥</m:t>
                        </m:r>
                        <m:r>
                          <a:rPr lang="es-EC" sz="2000" i="0">
                            <a:solidFill>
                              <a:srgbClr val="080808"/>
                            </a:solidFill>
                            <a:latin typeface="Cambria Math" panose="02040503050406030204" pitchFamily="18" charset="0"/>
                          </a:rPr>
                          <m:t> </m:t>
                        </m:r>
                        <m:d>
                          <m:dPr>
                            <m:ctrlPr>
                              <a:rPr lang="es-EC" sz="2000" i="1">
                                <a:solidFill>
                                  <a:srgbClr val="080808"/>
                                </a:solidFill>
                                <a:latin typeface="Cambria Math" panose="02040503050406030204" pitchFamily="18" charset="0"/>
                              </a:rPr>
                            </m:ctrlPr>
                          </m:dPr>
                          <m:e>
                            <m:r>
                              <a:rPr lang="es-EC" sz="2000" i="0">
                                <a:solidFill>
                                  <a:srgbClr val="080808"/>
                                </a:solidFill>
                                <a:latin typeface="Cambria Math" panose="02040503050406030204" pitchFamily="18" charset="0"/>
                              </a:rPr>
                              <m:t>6+0</m:t>
                            </m:r>
                          </m:e>
                        </m:d>
                        <m:r>
                          <a:rPr lang="es-EC" sz="2000" i="0">
                            <a:solidFill>
                              <a:srgbClr val="080808"/>
                            </a:solidFill>
                            <a:latin typeface="Cambria Math" panose="02040503050406030204" pitchFamily="18" charset="0"/>
                          </a:rPr>
                          <m:t>! </m:t>
                        </m:r>
                        <m:r>
                          <a:rPr lang="es-EC" sz="2000" i="1">
                            <a:solidFill>
                              <a:srgbClr val="080808"/>
                            </a:solidFill>
                            <a:latin typeface="Cambria Math" panose="02040503050406030204" pitchFamily="18" charset="0"/>
                          </a:rPr>
                          <m:t>𝑥</m:t>
                        </m:r>
                        <m:r>
                          <a:rPr lang="es-EC" sz="2000" i="0">
                            <a:solidFill>
                              <a:srgbClr val="080808"/>
                            </a:solidFill>
                            <a:latin typeface="Cambria Math" panose="02040503050406030204" pitchFamily="18" charset="0"/>
                          </a:rPr>
                          <m:t> </m:t>
                        </m:r>
                        <m:d>
                          <m:dPr>
                            <m:ctrlPr>
                              <a:rPr lang="es-EC" sz="2000" i="1">
                                <a:solidFill>
                                  <a:srgbClr val="080808"/>
                                </a:solidFill>
                                <a:latin typeface="Cambria Math" panose="02040503050406030204" pitchFamily="18" charset="0"/>
                              </a:rPr>
                            </m:ctrlPr>
                          </m:dPr>
                          <m:e>
                            <m:r>
                              <a:rPr lang="es-EC" sz="2000" i="0">
                                <a:solidFill>
                                  <a:srgbClr val="080808"/>
                                </a:solidFill>
                                <a:latin typeface="Cambria Math" panose="02040503050406030204" pitchFamily="18" charset="0"/>
                              </a:rPr>
                              <m:t>0+0</m:t>
                            </m:r>
                          </m:e>
                        </m:d>
                        <m:r>
                          <a:rPr lang="es-EC" sz="2000" i="0">
                            <a:solidFill>
                              <a:srgbClr val="080808"/>
                            </a:solidFill>
                            <a:latin typeface="Cambria Math" panose="02040503050406030204" pitchFamily="18" charset="0"/>
                          </a:rPr>
                          <m:t>!</m:t>
                        </m:r>
                      </m:num>
                      <m:den>
                        <m:r>
                          <a:rPr lang="es-EC" sz="2000" i="0">
                            <a:solidFill>
                              <a:srgbClr val="080808"/>
                            </a:solidFill>
                            <a:latin typeface="Cambria Math" panose="02040503050406030204" pitchFamily="18" charset="0"/>
                          </a:rPr>
                          <m:t>6!</m:t>
                        </m:r>
                        <m:r>
                          <a:rPr lang="es-EC" sz="2000" i="1">
                            <a:solidFill>
                              <a:srgbClr val="080808"/>
                            </a:solidFill>
                            <a:latin typeface="Cambria Math" panose="02040503050406030204" pitchFamily="18" charset="0"/>
                          </a:rPr>
                          <m:t>𝑥</m:t>
                        </m:r>
                        <m:r>
                          <a:rPr lang="es-EC" sz="2000" i="0">
                            <a:solidFill>
                              <a:srgbClr val="080808"/>
                            </a:solidFill>
                            <a:latin typeface="Cambria Math" panose="02040503050406030204" pitchFamily="18" charset="0"/>
                          </a:rPr>
                          <m:t> 0!</m:t>
                        </m:r>
                        <m:r>
                          <a:rPr lang="es-EC" sz="2000" i="1">
                            <a:solidFill>
                              <a:srgbClr val="080808"/>
                            </a:solidFill>
                            <a:latin typeface="Cambria Math" panose="02040503050406030204" pitchFamily="18" charset="0"/>
                          </a:rPr>
                          <m:t>𝑥</m:t>
                        </m:r>
                        <m:r>
                          <a:rPr lang="es-EC" sz="2000" i="0">
                            <a:solidFill>
                              <a:srgbClr val="080808"/>
                            </a:solidFill>
                            <a:latin typeface="Cambria Math" panose="02040503050406030204" pitchFamily="18" charset="0"/>
                          </a:rPr>
                          <m:t> 0! </m:t>
                        </m:r>
                        <m:r>
                          <a:rPr lang="es-EC" sz="2000" i="1">
                            <a:solidFill>
                              <a:srgbClr val="080808"/>
                            </a:solidFill>
                            <a:latin typeface="Cambria Math" panose="02040503050406030204" pitchFamily="18" charset="0"/>
                          </a:rPr>
                          <m:t>𝑥</m:t>
                        </m:r>
                        <m:r>
                          <a:rPr lang="es-EC" sz="2000" i="0">
                            <a:solidFill>
                              <a:srgbClr val="080808"/>
                            </a:solidFill>
                            <a:latin typeface="Cambria Math" panose="02040503050406030204" pitchFamily="18" charset="0"/>
                          </a:rPr>
                          <m:t> 0! </m:t>
                        </m:r>
                        <m:r>
                          <a:rPr lang="es-EC" sz="2000" i="1">
                            <a:solidFill>
                              <a:srgbClr val="080808"/>
                            </a:solidFill>
                            <a:latin typeface="Cambria Math" panose="02040503050406030204" pitchFamily="18" charset="0"/>
                          </a:rPr>
                          <m:t>𝑥</m:t>
                        </m:r>
                        <m:r>
                          <a:rPr lang="es-EC" sz="2000" i="0">
                            <a:solidFill>
                              <a:srgbClr val="080808"/>
                            </a:solidFill>
                            <a:latin typeface="Cambria Math" panose="02040503050406030204" pitchFamily="18" charset="0"/>
                          </a:rPr>
                          <m:t> 6!</m:t>
                        </m:r>
                      </m:den>
                    </m:f>
                  </m:oMath>
                </a14:m>
                <a:r>
                  <a:rPr lang="es-EC" sz="2000" dirty="0">
                    <a:solidFill>
                      <a:srgbClr val="080808"/>
                    </a:solidFill>
                  </a:rPr>
                  <a:t> </a:t>
                </a:r>
                <a14:m>
                  <m:oMath xmlns:m="http://schemas.openxmlformats.org/officeDocument/2006/math">
                    <m:r>
                      <a:rPr lang="es-EC" sz="2000">
                        <a:solidFill>
                          <a:srgbClr val="080808"/>
                        </a:solidFill>
                        <a:latin typeface="Cambria Math" panose="02040503050406030204" pitchFamily="18" charset="0"/>
                      </a:rPr>
                      <m:t>=</m:t>
                    </m:r>
                    <m:r>
                      <a:rPr lang="es-MX" sz="2000" b="1" i="0" smtClean="0">
                        <a:solidFill>
                          <a:srgbClr val="00CC66"/>
                        </a:solidFill>
                        <a:latin typeface="Cambria Math" panose="02040503050406030204" pitchFamily="18" charset="0"/>
                      </a:rPr>
                      <m:t>𝟏</m:t>
                    </m:r>
                  </m:oMath>
                </a14:m>
                <a:r>
                  <a:rPr lang="es-EC" sz="2000" dirty="0">
                    <a:solidFill>
                      <a:srgbClr val="080808"/>
                    </a:solidFill>
                  </a:rPr>
                  <a:t> </a:t>
                </a:r>
              </a:p>
            </p:txBody>
          </p:sp>
        </mc:Choice>
        <mc:Fallback xmlns="">
          <p:sp>
            <p:nvSpPr>
              <p:cNvPr id="26" name="CuadroTexto 25">
                <a:extLst>
                  <a:ext uri="{FF2B5EF4-FFF2-40B4-BE49-F238E27FC236}">
                    <a16:creationId xmlns:a16="http://schemas.microsoft.com/office/drawing/2014/main" id="{4A211F07-9F49-46E4-B9F8-7F98449E09C3}"/>
                  </a:ext>
                </a:extLst>
              </p:cNvPr>
              <p:cNvSpPr txBox="1">
                <a:spLocks noRot="1" noChangeAspect="1" noMove="1" noResize="1" noEditPoints="1" noAdjustHandles="1" noChangeArrowheads="1" noChangeShapeType="1" noTextEdit="1"/>
              </p:cNvSpPr>
              <p:nvPr/>
            </p:nvSpPr>
            <p:spPr>
              <a:xfrm>
                <a:off x="824494" y="3404442"/>
                <a:ext cx="8509531" cy="5513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DEF6A100-4A38-4DE2-8FB1-FD637507AAED}"/>
                  </a:ext>
                </a:extLst>
              </p:cNvPr>
              <p:cNvSpPr txBox="1"/>
              <p:nvPr/>
            </p:nvSpPr>
            <p:spPr>
              <a:xfrm>
                <a:off x="609519" y="5013176"/>
                <a:ext cx="4621099" cy="625812"/>
              </a:xfrm>
              <a:prstGeom prst="rect">
                <a:avLst/>
              </a:prstGeom>
              <a:noFill/>
            </p:spPr>
            <p:txBody>
              <a:bodyPr wrap="square">
                <a:spAutoFit/>
              </a:bodyPr>
              <a:lstStyle/>
              <a:p>
                <a:pPr algn="just">
                  <a:spcAft>
                    <a:spcPts val="800"/>
                  </a:spcAft>
                </a:pPr>
                <a:r>
                  <a:rPr lang="es-EC" sz="1400" dirty="0">
                    <a:solidFill>
                      <a:srgbClr val="080808"/>
                    </a:solidFill>
                    <a:latin typeface="Calibri" panose="020F0502020204030204" pitchFamily="34" charset="0"/>
                    <a:ea typeface="Calibri" panose="020F0502020204030204" pitchFamily="34" charset="0"/>
                    <a:cs typeface="Calibri" panose="020F0502020204030204" pitchFamily="34" charset="0"/>
                  </a:rPr>
                  <a:t>Si P</a:t>
                </a:r>
                <a:r>
                  <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&gt; nivel de significancia → Se acepta </a:t>
                </a:r>
                <a14:m>
                  <m:oMath xmlns:m="http://schemas.openxmlformats.org/officeDocument/2006/math">
                    <m:sSub>
                      <m:sSubPr>
                        <m:ctrlP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ctrlPr>
                      </m:sSubPr>
                      <m:e>
                        <m: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t>𝐻</m:t>
                        </m:r>
                      </m:e>
                      <m:sub>
                        <m: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t>0</m:t>
                        </m:r>
                      </m:sub>
                    </m:sSub>
                  </m:oMath>
                </a14:m>
                <a:r>
                  <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y se rechaza </a:t>
                </a:r>
                <a14:m>
                  <m:oMath xmlns:m="http://schemas.openxmlformats.org/officeDocument/2006/math">
                    <m:sSub>
                      <m:sSubPr>
                        <m:ctrlP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ctrlPr>
                      </m:sSubPr>
                      <m:e>
                        <m: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t>𝐻</m:t>
                        </m:r>
                      </m:e>
                      <m:sub>
                        <m: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t>1</m:t>
                        </m:r>
                      </m:sub>
                    </m:sSub>
                  </m:oMath>
                </a14:m>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es-ES" sz="1400" dirty="0">
                    <a:solidFill>
                      <a:srgbClr val="080808"/>
                    </a:solidFill>
                    <a:latin typeface="Calibri" panose="020F0502020204030204" pitchFamily="34" charset="0"/>
                    <a:ea typeface="Calibri" panose="020F0502020204030204" pitchFamily="34" charset="0"/>
                    <a:cs typeface="Calibri" panose="020F0502020204030204" pitchFamily="34" charset="0"/>
                  </a:rPr>
                  <a:t>Si P &lt; nivel de significancia </a:t>
                </a:r>
                <a:r>
                  <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Se rechaza </a:t>
                </a:r>
                <a14:m>
                  <m:oMath xmlns:m="http://schemas.openxmlformats.org/officeDocument/2006/math">
                    <m:sSub>
                      <m:sSubPr>
                        <m:ctrlP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ctrlPr>
                      </m:sSubPr>
                      <m:e>
                        <m: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t>𝐻</m:t>
                        </m:r>
                      </m:e>
                      <m:sub>
                        <m: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t>0</m:t>
                        </m:r>
                      </m:sub>
                    </m:sSub>
                  </m:oMath>
                </a14:m>
                <a:r>
                  <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 y se acepta </a:t>
                </a:r>
                <a14:m>
                  <m:oMath xmlns:m="http://schemas.openxmlformats.org/officeDocument/2006/math">
                    <m:sSub>
                      <m:sSubPr>
                        <m:ctrlP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ctrlPr>
                      </m:sSubPr>
                      <m:e>
                        <m: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t>𝐻</m:t>
                        </m:r>
                      </m:e>
                      <m:sub>
                        <m:r>
                          <a:rPr lang="es-EC" sz="1400" i="1">
                            <a:solidFill>
                              <a:srgbClr val="080808"/>
                            </a:solidFill>
                            <a:effectLst/>
                            <a:latin typeface="Cambria Math" panose="02040503050406030204" pitchFamily="18" charset="0"/>
                            <a:ea typeface="Calibri" panose="020F0502020204030204" pitchFamily="34" charset="0"/>
                            <a:cs typeface="Calibri" panose="020F0502020204030204" pitchFamily="34" charset="0"/>
                          </a:rPr>
                          <m:t>1</m:t>
                        </m:r>
                      </m:sub>
                    </m:sSub>
                  </m:oMath>
                </a14:m>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8" name="CuadroTexto 27">
                <a:extLst>
                  <a:ext uri="{FF2B5EF4-FFF2-40B4-BE49-F238E27FC236}">
                    <a16:creationId xmlns:a16="http://schemas.microsoft.com/office/drawing/2014/main" id="{DEF6A100-4A38-4DE2-8FB1-FD637507AAED}"/>
                  </a:ext>
                </a:extLst>
              </p:cNvPr>
              <p:cNvSpPr txBox="1">
                <a:spLocks noRot="1" noChangeAspect="1" noMove="1" noResize="1" noEditPoints="1" noAdjustHandles="1" noChangeArrowheads="1" noChangeShapeType="1" noTextEdit="1"/>
              </p:cNvSpPr>
              <p:nvPr/>
            </p:nvSpPr>
            <p:spPr>
              <a:xfrm>
                <a:off x="609519" y="5013176"/>
                <a:ext cx="4621099" cy="625812"/>
              </a:xfrm>
              <a:prstGeom prst="rect">
                <a:avLst/>
              </a:prstGeom>
              <a:blipFill>
                <a:blip r:embed="rId4"/>
                <a:stretch>
                  <a:fillRect l="-396" t="-971" b="-9709"/>
                </a:stretch>
              </a:blipFill>
            </p:spPr>
            <p:txBody>
              <a:bodyPr/>
              <a:lstStyle/>
              <a:p>
                <a:r>
                  <a:rPr lang="en-US">
                    <a:noFill/>
                  </a:rPr>
                  <a:t> </a:t>
                </a:r>
              </a:p>
            </p:txBody>
          </p:sp>
        </mc:Fallback>
      </mc:AlternateContent>
      <p:sp>
        <p:nvSpPr>
          <p:cNvPr id="34" name="3 CuadroTexto">
            <a:extLst>
              <a:ext uri="{FF2B5EF4-FFF2-40B4-BE49-F238E27FC236}">
                <a16:creationId xmlns:a16="http://schemas.microsoft.com/office/drawing/2014/main" id="{4D511FA1-2FF0-40B5-A48F-89EFCD2C72E6}"/>
              </a:ext>
            </a:extLst>
          </p:cNvPr>
          <p:cNvSpPr txBox="1"/>
          <p:nvPr/>
        </p:nvSpPr>
        <p:spPr>
          <a:xfrm>
            <a:off x="-385514" y="4581128"/>
            <a:ext cx="3744416" cy="338554"/>
          </a:xfrm>
          <a:prstGeom prst="rect">
            <a:avLst/>
          </a:prstGeom>
          <a:noFill/>
        </p:spPr>
        <p:txBody>
          <a:bodyPr wrap="square" rtlCol="0">
            <a:spAutoFit/>
          </a:bodyPr>
          <a:lstStyle/>
          <a:p>
            <a:pPr algn="ctr"/>
            <a:r>
              <a:rPr lang="es-EC" sz="1600" b="1" dirty="0">
                <a:solidFill>
                  <a:srgbClr val="000000"/>
                </a:solidFill>
              </a:rPr>
              <a:t>Regla de decisión</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533A20C1-591E-4C3A-8D93-03E4980F6234}"/>
                  </a:ext>
                </a:extLst>
              </p:cNvPr>
              <p:cNvSpPr txBox="1"/>
              <p:nvPr/>
            </p:nvSpPr>
            <p:spPr>
              <a:xfrm>
                <a:off x="4439022" y="1644769"/>
                <a:ext cx="669263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000" b="0" i="1" smtClean="0">
                          <a:solidFill>
                            <a:srgbClr val="080808"/>
                          </a:solidFill>
                          <a:latin typeface="Cambria Math" panose="02040503050406030204" pitchFamily="18" charset="0"/>
                        </a:rPr>
                        <m:t>1&gt;0.05</m:t>
                      </m:r>
                    </m:oMath>
                  </m:oMathPara>
                </a14:m>
                <a:endParaRPr lang="es-EC" sz="2000" dirty="0">
                  <a:solidFill>
                    <a:srgbClr val="080808"/>
                  </a:solidFill>
                </a:endParaRPr>
              </a:p>
            </p:txBody>
          </p:sp>
        </mc:Choice>
        <mc:Fallback xmlns="">
          <p:sp>
            <p:nvSpPr>
              <p:cNvPr id="36" name="CuadroTexto 35">
                <a:extLst>
                  <a:ext uri="{FF2B5EF4-FFF2-40B4-BE49-F238E27FC236}">
                    <a16:creationId xmlns:a16="http://schemas.microsoft.com/office/drawing/2014/main" id="{533A20C1-591E-4C3A-8D93-03E4980F6234}"/>
                  </a:ext>
                </a:extLst>
              </p:cNvPr>
              <p:cNvSpPr txBox="1">
                <a:spLocks noRot="1" noChangeAspect="1" noMove="1" noResize="1" noEditPoints="1" noAdjustHandles="1" noChangeArrowheads="1" noChangeShapeType="1" noTextEdit="1"/>
              </p:cNvSpPr>
              <p:nvPr/>
            </p:nvSpPr>
            <p:spPr>
              <a:xfrm>
                <a:off x="4439022" y="1644769"/>
                <a:ext cx="6692630" cy="400110"/>
              </a:xfrm>
              <a:prstGeom prst="rect">
                <a:avLst/>
              </a:prstGeom>
              <a:blipFill>
                <a:blip r:embed="rId5"/>
                <a:stretch>
                  <a:fillRect/>
                </a:stretch>
              </a:blipFill>
            </p:spPr>
            <p:txBody>
              <a:bodyPr/>
              <a:lstStyle/>
              <a:p>
                <a:r>
                  <a:rPr lang="en-US">
                    <a:noFill/>
                  </a:rPr>
                  <a:t> </a:t>
                </a:r>
              </a:p>
            </p:txBody>
          </p:sp>
        </mc:Fallback>
      </mc:AlternateContent>
      <p:sp>
        <p:nvSpPr>
          <p:cNvPr id="38" name="3 CuadroTexto">
            <a:extLst>
              <a:ext uri="{FF2B5EF4-FFF2-40B4-BE49-F238E27FC236}">
                <a16:creationId xmlns:a16="http://schemas.microsoft.com/office/drawing/2014/main" id="{D98FEC9A-5BFD-4D2B-9E83-D2F9D24F1337}"/>
              </a:ext>
            </a:extLst>
          </p:cNvPr>
          <p:cNvSpPr txBox="1"/>
          <p:nvPr/>
        </p:nvSpPr>
        <p:spPr>
          <a:xfrm>
            <a:off x="6923298" y="930206"/>
            <a:ext cx="3744416" cy="338554"/>
          </a:xfrm>
          <a:prstGeom prst="rect">
            <a:avLst/>
          </a:prstGeom>
          <a:noFill/>
        </p:spPr>
        <p:txBody>
          <a:bodyPr wrap="square" rtlCol="0">
            <a:spAutoFit/>
          </a:bodyPr>
          <a:lstStyle/>
          <a:p>
            <a:pPr algn="ctr"/>
            <a:r>
              <a:rPr lang="es-EC" sz="1600" b="1" dirty="0">
                <a:solidFill>
                  <a:srgbClr val="000000"/>
                </a:solidFill>
              </a:rPr>
              <a:t>Resultado</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B58E453-4305-4169-BCE5-DEC1171C9554}"/>
                  </a:ext>
                </a:extLst>
              </p:cNvPr>
              <p:cNvSpPr txBox="1"/>
              <p:nvPr/>
            </p:nvSpPr>
            <p:spPr>
              <a:xfrm>
                <a:off x="9839622" y="1628139"/>
                <a:ext cx="1440161" cy="523220"/>
              </a:xfrm>
              <a:prstGeom prst="rect">
                <a:avLst/>
              </a:prstGeom>
              <a:noFill/>
            </p:spPr>
            <p:txBody>
              <a:bodyPr wrap="square">
                <a:spAutoFit/>
              </a:bodyPr>
              <a:lstStyle/>
              <a:p>
                <a:r>
                  <a:rPr lang="es-EC" sz="1400" b="1" dirty="0">
                    <a:solidFill>
                      <a:srgbClr val="080808"/>
                    </a:solidFill>
                    <a:latin typeface="Calibri" panose="020F0502020204030204" pitchFamily="34" charset="0"/>
                    <a:ea typeface="Calibri" panose="020F0502020204030204" pitchFamily="34" charset="0"/>
                    <a:cs typeface="Calibri" panose="020F0502020204030204" pitchFamily="34" charset="0"/>
                  </a:rPr>
                  <a:t>Se acepta </a:t>
                </a:r>
                <a14:m>
                  <m:oMath xmlns:m="http://schemas.openxmlformats.org/officeDocument/2006/math">
                    <m:sSub>
                      <m:sSubPr>
                        <m:ctrlPr>
                          <a:rPr lang="es-EC" sz="1400" b="1" i="1">
                            <a:solidFill>
                              <a:srgbClr val="080808"/>
                            </a:solidFill>
                            <a:latin typeface="Cambria Math" panose="02040503050406030204" pitchFamily="18" charset="0"/>
                            <a:ea typeface="Calibri" panose="020F0502020204030204" pitchFamily="34" charset="0"/>
                            <a:cs typeface="Calibri" panose="020F0502020204030204" pitchFamily="34" charset="0"/>
                          </a:rPr>
                        </m:ctrlPr>
                      </m:sSubPr>
                      <m:e>
                        <m:r>
                          <a:rPr lang="es-EC" sz="1400" b="1" i="1">
                            <a:solidFill>
                              <a:srgbClr val="080808"/>
                            </a:solidFill>
                            <a:latin typeface="Cambria Math" panose="02040503050406030204" pitchFamily="18" charset="0"/>
                            <a:ea typeface="Calibri" panose="020F0502020204030204" pitchFamily="34" charset="0"/>
                            <a:cs typeface="Calibri" panose="020F0502020204030204" pitchFamily="34" charset="0"/>
                          </a:rPr>
                          <m:t>𝑯</m:t>
                        </m:r>
                      </m:e>
                      <m:sub>
                        <m:r>
                          <a:rPr lang="es-EC" sz="1400" b="1" i="1">
                            <a:solidFill>
                              <a:srgbClr val="080808"/>
                            </a:solidFill>
                            <a:latin typeface="Cambria Math" panose="02040503050406030204" pitchFamily="18" charset="0"/>
                            <a:ea typeface="Calibri" panose="020F0502020204030204" pitchFamily="34" charset="0"/>
                            <a:cs typeface="Calibri" panose="020F0502020204030204" pitchFamily="34" charset="0"/>
                          </a:rPr>
                          <m:t>𝟎</m:t>
                        </m:r>
                      </m:sub>
                    </m:sSub>
                  </m:oMath>
                </a14:m>
                <a:r>
                  <a:rPr lang="es-EC" sz="1400" b="1" dirty="0">
                    <a:solidFill>
                      <a:srgbClr val="080808"/>
                    </a:solidFill>
                    <a:latin typeface="Calibri" panose="020F0502020204030204" pitchFamily="34" charset="0"/>
                    <a:ea typeface="Calibri" panose="020F0502020204030204" pitchFamily="34" charset="0"/>
                    <a:cs typeface="Calibri" panose="020F0502020204030204" pitchFamily="34" charset="0"/>
                  </a:rPr>
                  <a:t> y se rechaza </a:t>
                </a:r>
                <a14:m>
                  <m:oMath xmlns:m="http://schemas.openxmlformats.org/officeDocument/2006/math">
                    <m:sSub>
                      <m:sSubPr>
                        <m:ctrlPr>
                          <a:rPr lang="es-EC" sz="1400" b="1" i="1">
                            <a:solidFill>
                              <a:srgbClr val="080808"/>
                            </a:solidFill>
                            <a:latin typeface="Cambria Math" panose="02040503050406030204" pitchFamily="18" charset="0"/>
                            <a:ea typeface="Calibri" panose="020F0502020204030204" pitchFamily="34" charset="0"/>
                            <a:cs typeface="Calibri" panose="020F0502020204030204" pitchFamily="34" charset="0"/>
                          </a:rPr>
                        </m:ctrlPr>
                      </m:sSubPr>
                      <m:e>
                        <m:r>
                          <a:rPr lang="es-EC" sz="1400" b="1" i="1">
                            <a:solidFill>
                              <a:srgbClr val="080808"/>
                            </a:solidFill>
                            <a:latin typeface="Cambria Math" panose="02040503050406030204" pitchFamily="18" charset="0"/>
                            <a:ea typeface="Calibri" panose="020F0502020204030204" pitchFamily="34" charset="0"/>
                            <a:cs typeface="Calibri" panose="020F0502020204030204" pitchFamily="34" charset="0"/>
                          </a:rPr>
                          <m:t>𝑯</m:t>
                        </m:r>
                      </m:e>
                      <m:sub>
                        <m:r>
                          <a:rPr lang="es-EC" sz="1400" b="1" i="1">
                            <a:solidFill>
                              <a:srgbClr val="080808"/>
                            </a:solidFill>
                            <a:latin typeface="Cambria Math" panose="02040503050406030204" pitchFamily="18" charset="0"/>
                            <a:ea typeface="Calibri" panose="020F0502020204030204" pitchFamily="34" charset="0"/>
                            <a:cs typeface="Calibri" panose="020F0502020204030204" pitchFamily="34" charset="0"/>
                          </a:rPr>
                          <m:t>𝟏</m:t>
                        </m:r>
                      </m:sub>
                    </m:sSub>
                  </m:oMath>
                </a14:m>
                <a:endParaRPr lang="es-EC" sz="1400" b="1" dirty="0"/>
              </a:p>
            </p:txBody>
          </p:sp>
        </mc:Choice>
        <mc:Fallback xmlns="">
          <p:sp>
            <p:nvSpPr>
              <p:cNvPr id="40" name="CuadroTexto 39">
                <a:extLst>
                  <a:ext uri="{FF2B5EF4-FFF2-40B4-BE49-F238E27FC236}">
                    <a16:creationId xmlns:a16="http://schemas.microsoft.com/office/drawing/2014/main" id="{8B58E453-4305-4169-BCE5-DEC1171C9554}"/>
                  </a:ext>
                </a:extLst>
              </p:cNvPr>
              <p:cNvSpPr txBox="1">
                <a:spLocks noRot="1" noChangeAspect="1" noMove="1" noResize="1" noEditPoints="1" noAdjustHandles="1" noChangeArrowheads="1" noChangeShapeType="1" noTextEdit="1"/>
              </p:cNvSpPr>
              <p:nvPr/>
            </p:nvSpPr>
            <p:spPr>
              <a:xfrm>
                <a:off x="9839622" y="1628139"/>
                <a:ext cx="1440161" cy="523220"/>
              </a:xfrm>
              <a:prstGeom prst="rect">
                <a:avLst/>
              </a:prstGeom>
              <a:blipFill>
                <a:blip r:embed="rId6"/>
                <a:stretch>
                  <a:fillRect l="-1271" t="-2326" b="-11628"/>
                </a:stretch>
              </a:blipFill>
            </p:spPr>
            <p:txBody>
              <a:bodyPr/>
              <a:lstStyle/>
              <a:p>
                <a:r>
                  <a:rPr lang="en-US">
                    <a:noFill/>
                  </a:rPr>
                  <a:t> </a:t>
                </a:r>
              </a:p>
            </p:txBody>
          </p:sp>
        </mc:Fallback>
      </mc:AlternateContent>
      <p:sp>
        <p:nvSpPr>
          <p:cNvPr id="41" name="Flecha: a la derecha 40">
            <a:extLst>
              <a:ext uri="{FF2B5EF4-FFF2-40B4-BE49-F238E27FC236}">
                <a16:creationId xmlns:a16="http://schemas.microsoft.com/office/drawing/2014/main" id="{CA6F0519-4213-4815-A25F-4EFF1C88E755}"/>
              </a:ext>
            </a:extLst>
          </p:cNvPr>
          <p:cNvSpPr/>
          <p:nvPr/>
        </p:nvSpPr>
        <p:spPr>
          <a:xfrm>
            <a:off x="8880193" y="1676251"/>
            <a:ext cx="453832" cy="26315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859409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0630" y="116632"/>
            <a:ext cx="10971372" cy="1143000"/>
          </a:xfrm>
        </p:spPr>
        <p:txBody>
          <a:bodyPr/>
          <a:lstStyle/>
          <a:p>
            <a:r>
              <a:rPr lang="es-EC" dirty="0"/>
              <a:t>PROPUESTA</a:t>
            </a:r>
          </a:p>
        </p:txBody>
      </p:sp>
      <p:graphicFrame>
        <p:nvGraphicFramePr>
          <p:cNvPr id="10" name="Marcador de contenido 9">
            <a:extLst>
              <a:ext uri="{FF2B5EF4-FFF2-40B4-BE49-F238E27FC236}">
                <a16:creationId xmlns:a16="http://schemas.microsoft.com/office/drawing/2014/main" id="{EC765233-9207-43B7-B4A1-56858A7CBF79}"/>
              </a:ext>
            </a:extLst>
          </p:cNvPr>
          <p:cNvGraphicFramePr>
            <a:graphicFrameLocks noGrp="1"/>
          </p:cNvGraphicFramePr>
          <p:nvPr>
            <p:ph idx="1"/>
            <p:extLst>
              <p:ext uri="{D42A27DB-BD31-4B8C-83A1-F6EECF244321}">
                <p14:modId xmlns:p14="http://schemas.microsoft.com/office/powerpoint/2010/main" val="4171889577"/>
              </p:ext>
            </p:extLst>
          </p:nvPr>
        </p:nvGraphicFramePr>
        <p:xfrm>
          <a:off x="623888" y="1557338"/>
          <a:ext cx="6263406" cy="449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3 CuadroTexto">
            <a:extLst>
              <a:ext uri="{FF2B5EF4-FFF2-40B4-BE49-F238E27FC236}">
                <a16:creationId xmlns:a16="http://schemas.microsoft.com/office/drawing/2014/main" id="{14D9A352-36DC-4442-B25B-84647EE9B746}"/>
              </a:ext>
            </a:extLst>
          </p:cNvPr>
          <p:cNvSpPr txBox="1"/>
          <p:nvPr/>
        </p:nvSpPr>
        <p:spPr>
          <a:xfrm>
            <a:off x="940371" y="2708920"/>
            <a:ext cx="2428892"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Objetivos General</a:t>
            </a:r>
          </a:p>
        </p:txBody>
      </p:sp>
      <p:sp>
        <p:nvSpPr>
          <p:cNvPr id="12" name="3 CuadroTexto">
            <a:extLst>
              <a:ext uri="{FF2B5EF4-FFF2-40B4-BE49-F238E27FC236}">
                <a16:creationId xmlns:a16="http://schemas.microsoft.com/office/drawing/2014/main" id="{D9E781B5-21B2-40EA-91A7-2230CA2171AF}"/>
              </a:ext>
            </a:extLst>
          </p:cNvPr>
          <p:cNvSpPr txBox="1"/>
          <p:nvPr/>
        </p:nvSpPr>
        <p:spPr>
          <a:xfrm>
            <a:off x="4583038" y="1237669"/>
            <a:ext cx="2428892"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Objetivos Específicos</a:t>
            </a:r>
          </a:p>
        </p:txBody>
      </p:sp>
      <p:graphicFrame>
        <p:nvGraphicFramePr>
          <p:cNvPr id="17" name="Diagrama 16">
            <a:extLst>
              <a:ext uri="{FF2B5EF4-FFF2-40B4-BE49-F238E27FC236}">
                <a16:creationId xmlns:a16="http://schemas.microsoft.com/office/drawing/2014/main" id="{5CE24069-6A98-4DEE-AC9E-EB13E02E4F43}"/>
              </a:ext>
            </a:extLst>
          </p:cNvPr>
          <p:cNvGraphicFramePr/>
          <p:nvPr>
            <p:extLst>
              <p:ext uri="{D42A27DB-BD31-4B8C-83A1-F6EECF244321}">
                <p14:modId xmlns:p14="http://schemas.microsoft.com/office/powerpoint/2010/main" val="1751353509"/>
              </p:ext>
            </p:extLst>
          </p:nvPr>
        </p:nvGraphicFramePr>
        <p:xfrm>
          <a:off x="6366475" y="1196752"/>
          <a:ext cx="6408712" cy="4554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0" y="188640"/>
            <a:ext cx="10971372" cy="1143000"/>
          </a:xfrm>
        </p:spPr>
        <p:txBody>
          <a:bodyPr/>
          <a:lstStyle/>
          <a:p>
            <a:r>
              <a:rPr lang="es-EC" dirty="0">
                <a:latin typeface="Calibri" panose="020F0502020204030204" pitchFamily="34" charset="0"/>
                <a:cs typeface="Calibri" panose="020F0502020204030204" pitchFamily="34" charset="0"/>
              </a:rPr>
              <a:t>MARCO TEÓRICO: TEORÍA DE SOPORTE</a:t>
            </a:r>
          </a:p>
        </p:txBody>
      </p:sp>
      <p:graphicFrame>
        <p:nvGraphicFramePr>
          <p:cNvPr id="10" name="Marcador de contenido 9">
            <a:extLst>
              <a:ext uri="{FF2B5EF4-FFF2-40B4-BE49-F238E27FC236}">
                <a16:creationId xmlns:a16="http://schemas.microsoft.com/office/drawing/2014/main" id="{348DCE7A-2F29-4813-836F-DE2E3B87A599}"/>
              </a:ext>
            </a:extLst>
          </p:cNvPr>
          <p:cNvGraphicFramePr>
            <a:graphicFrameLocks noGrp="1"/>
          </p:cNvGraphicFramePr>
          <p:nvPr>
            <p:ph idx="1"/>
            <p:extLst>
              <p:ext uri="{D42A27DB-BD31-4B8C-83A1-F6EECF244321}">
                <p14:modId xmlns:p14="http://schemas.microsoft.com/office/powerpoint/2010/main" val="656067368"/>
              </p:ext>
            </p:extLst>
          </p:nvPr>
        </p:nvGraphicFramePr>
        <p:xfrm>
          <a:off x="3646934" y="2108483"/>
          <a:ext cx="5723991" cy="3611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CuadroTexto">
            <a:extLst>
              <a:ext uri="{FF2B5EF4-FFF2-40B4-BE49-F238E27FC236}">
                <a16:creationId xmlns:a16="http://schemas.microsoft.com/office/drawing/2014/main" id="{E3A3859C-43F7-4907-B71C-11ADC2BA466B}"/>
              </a:ext>
            </a:extLst>
          </p:cNvPr>
          <p:cNvSpPr txBox="1"/>
          <p:nvPr/>
        </p:nvSpPr>
        <p:spPr>
          <a:xfrm>
            <a:off x="3625882" y="601524"/>
            <a:ext cx="6192688" cy="523220"/>
          </a:xfrm>
          <a:prstGeom prst="rect">
            <a:avLst/>
          </a:prstGeom>
          <a:noFill/>
        </p:spPr>
        <p:txBody>
          <a:bodyPr wrap="square" rtlCol="0">
            <a:spAutoFit/>
          </a:bodyPr>
          <a:lstStyle/>
          <a:p>
            <a:r>
              <a:rPr lang="es-EC" sz="2800" b="1" dirty="0">
                <a:solidFill>
                  <a:srgbClr val="000000"/>
                </a:solidFill>
                <a:latin typeface="Calibri" panose="020F0502020204030204" pitchFamily="34" charset="0"/>
                <a:cs typeface="Calibri" panose="020F0502020204030204" pitchFamily="34" charset="0"/>
              </a:rPr>
              <a:t>Teoría de las fuentes de financiamiento</a:t>
            </a:r>
          </a:p>
        </p:txBody>
      </p:sp>
      <p:sp>
        <p:nvSpPr>
          <p:cNvPr id="8" name="Nube 7">
            <a:extLst>
              <a:ext uri="{FF2B5EF4-FFF2-40B4-BE49-F238E27FC236}">
                <a16:creationId xmlns:a16="http://schemas.microsoft.com/office/drawing/2014/main" id="{749ED40F-010E-4426-B6D3-EF5045623B7D}"/>
              </a:ext>
            </a:extLst>
          </p:cNvPr>
          <p:cNvSpPr/>
          <p:nvPr/>
        </p:nvSpPr>
        <p:spPr>
          <a:xfrm>
            <a:off x="4547034" y="1268759"/>
            <a:ext cx="4356484" cy="1567659"/>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En las </a:t>
            </a:r>
            <a:r>
              <a:rPr lang="es-EC" sz="14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coac´s</a:t>
            </a:r>
            <a:r>
              <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el financiamiento </a:t>
            </a:r>
            <a:r>
              <a:rPr lang="es-MX" sz="1400" dirty="0">
                <a:solidFill>
                  <a:schemeClr val="bg2">
                    <a:lumMod val="10000"/>
                  </a:schemeClr>
                </a:solidFill>
                <a:latin typeface="Calibri" panose="020F0502020204030204" pitchFamily="34" charset="0"/>
                <a:cs typeface="Calibri" panose="020F0502020204030204" pitchFamily="34" charset="0"/>
              </a:rPr>
              <a:t>hace referencia a la gestión financiera y gerencial tomando en cuenta tanto fuentes de financiación internas y externas</a:t>
            </a:r>
            <a:r>
              <a:rPr lang="es-EC"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9" name="Flecha: hacia abajo 8">
            <a:extLst>
              <a:ext uri="{FF2B5EF4-FFF2-40B4-BE49-F238E27FC236}">
                <a16:creationId xmlns:a16="http://schemas.microsoft.com/office/drawing/2014/main" id="{426486F5-FE15-4786-8CE1-AF225F81274F}"/>
              </a:ext>
            </a:extLst>
          </p:cNvPr>
          <p:cNvSpPr/>
          <p:nvPr/>
        </p:nvSpPr>
        <p:spPr>
          <a:xfrm>
            <a:off x="6650218" y="1069755"/>
            <a:ext cx="144016" cy="188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3D1F3455-699E-40D2-A853-D27248815602}"/>
              </a:ext>
            </a:extLst>
          </p:cNvPr>
          <p:cNvSpPr/>
          <p:nvPr/>
        </p:nvSpPr>
        <p:spPr>
          <a:xfrm>
            <a:off x="910630" y="2836418"/>
            <a:ext cx="2643244" cy="23927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6350" marR="109855">
              <a:spcAft>
                <a:spcPts val="25"/>
              </a:spcAft>
            </a:pPr>
            <a:r>
              <a:rPr lang="es-EC" sz="1050" dirty="0">
                <a:solidFill>
                  <a:srgbClr val="000000"/>
                </a:solidFill>
                <a:effectLst/>
                <a:latin typeface="Calibri" panose="020F0502020204030204" pitchFamily="34" charset="0"/>
                <a:ea typeface="Calibri" panose="020F0502020204030204" pitchFamily="34" charset="0"/>
              </a:rPr>
              <a:t>. </a:t>
            </a:r>
          </a:p>
        </p:txBody>
      </p:sp>
      <p:sp>
        <p:nvSpPr>
          <p:cNvPr id="12" name="Rectángulo 11">
            <a:extLst>
              <a:ext uri="{FF2B5EF4-FFF2-40B4-BE49-F238E27FC236}">
                <a16:creationId xmlns:a16="http://schemas.microsoft.com/office/drawing/2014/main" id="{744D4949-5ED3-489D-B975-4F66AC447C8F}"/>
              </a:ext>
            </a:extLst>
          </p:cNvPr>
          <p:cNvSpPr/>
          <p:nvPr/>
        </p:nvSpPr>
        <p:spPr>
          <a:xfrm>
            <a:off x="9479582" y="2836418"/>
            <a:ext cx="2376264" cy="24647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s-EC" sz="1500" dirty="0">
              <a:solidFill>
                <a:schemeClr val="bg2">
                  <a:lumMod val="10000"/>
                </a:schemeClr>
              </a:solidFill>
              <a:latin typeface="Calibri" panose="020F0502020204030204" pitchFamily="34" charset="0"/>
              <a:cs typeface="Calibri" panose="020F0502020204030204" pitchFamily="34" charset="0"/>
            </a:endParaRPr>
          </a:p>
        </p:txBody>
      </p:sp>
      <p:pic>
        <p:nvPicPr>
          <p:cNvPr id="5" name="Picture 2" descr="Qué es y para qué sirve el Apalancamiento Financiero - Financiamiento">
            <a:extLst>
              <a:ext uri="{FF2B5EF4-FFF2-40B4-BE49-F238E27FC236}">
                <a16:creationId xmlns:a16="http://schemas.microsoft.com/office/drawing/2014/main" id="{C9740299-7A43-41A5-BAF9-90E921E03F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48778" y="3008797"/>
            <a:ext cx="1963052" cy="1963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descr="Comunicación empresarial: más allá de lo básico en digital">
            <a:extLst>
              <a:ext uri="{FF2B5EF4-FFF2-40B4-BE49-F238E27FC236}">
                <a16:creationId xmlns:a16="http://schemas.microsoft.com/office/drawing/2014/main" id="{8A2DBD37-76F5-4321-84B2-C873C43C12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4140" y="3024697"/>
            <a:ext cx="2016224"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495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0630" y="116632"/>
            <a:ext cx="10971372" cy="1143000"/>
          </a:xfrm>
        </p:spPr>
        <p:txBody>
          <a:bodyPr/>
          <a:lstStyle/>
          <a:p>
            <a:r>
              <a:rPr lang="es-EC" dirty="0"/>
              <a:t>PROPUESTA</a:t>
            </a:r>
          </a:p>
        </p:txBody>
      </p:sp>
      <p:sp>
        <p:nvSpPr>
          <p:cNvPr id="12" name="3 CuadroTexto">
            <a:extLst>
              <a:ext uri="{FF2B5EF4-FFF2-40B4-BE49-F238E27FC236}">
                <a16:creationId xmlns:a16="http://schemas.microsoft.com/office/drawing/2014/main" id="{D9E781B5-21B2-40EA-91A7-2230CA2171AF}"/>
              </a:ext>
            </a:extLst>
          </p:cNvPr>
          <p:cNvSpPr txBox="1"/>
          <p:nvPr/>
        </p:nvSpPr>
        <p:spPr>
          <a:xfrm>
            <a:off x="5303118" y="548680"/>
            <a:ext cx="2428892" cy="369332"/>
          </a:xfrm>
          <a:prstGeom prst="rect">
            <a:avLst/>
          </a:prstGeom>
          <a:noFill/>
        </p:spPr>
        <p:txBody>
          <a:bodyPr wrap="square" rtlCol="0">
            <a:spAutoFit/>
          </a:bodyPr>
          <a:lstStyle/>
          <a:p>
            <a:r>
              <a:rPr lang="es-EC" sz="1800" b="1" dirty="0">
                <a:solidFill>
                  <a:srgbClr val="000000"/>
                </a:solidFill>
                <a:latin typeface="Calibri" panose="020F0502020204030204" pitchFamily="34" charset="0"/>
                <a:cs typeface="Calibri" panose="020F0502020204030204" pitchFamily="34" charset="0"/>
              </a:rPr>
              <a:t>FACTORES EXTERNOS</a:t>
            </a:r>
          </a:p>
        </p:txBody>
      </p:sp>
      <p:graphicFrame>
        <p:nvGraphicFramePr>
          <p:cNvPr id="6" name="Marcador de contenido 5">
            <a:extLst>
              <a:ext uri="{FF2B5EF4-FFF2-40B4-BE49-F238E27FC236}">
                <a16:creationId xmlns:a16="http://schemas.microsoft.com/office/drawing/2014/main" id="{24FFA84B-06B0-4095-93FB-AADC364CF1D9}"/>
              </a:ext>
            </a:extLst>
          </p:cNvPr>
          <p:cNvGraphicFramePr>
            <a:graphicFrameLocks noGrp="1"/>
          </p:cNvGraphicFramePr>
          <p:nvPr>
            <p:ph idx="1"/>
            <p:extLst>
              <p:ext uri="{D42A27DB-BD31-4B8C-83A1-F6EECF244321}">
                <p14:modId xmlns:p14="http://schemas.microsoft.com/office/powerpoint/2010/main" val="3754226214"/>
              </p:ext>
            </p:extLst>
          </p:nvPr>
        </p:nvGraphicFramePr>
        <p:xfrm>
          <a:off x="1131475" y="980728"/>
          <a:ext cx="4963731" cy="4904516"/>
        </p:xfrm>
        <a:graphic>
          <a:graphicData uri="http://schemas.openxmlformats.org/drawingml/2006/table">
            <a:tbl>
              <a:tblPr firstRow="1" firstCol="1" bandRow="1">
                <a:tableStyleId>{72833802-FEF1-4C79-8D5D-14CF1EAF98D9}</a:tableStyleId>
              </a:tblPr>
              <a:tblGrid>
                <a:gridCol w="449193">
                  <a:extLst>
                    <a:ext uri="{9D8B030D-6E8A-4147-A177-3AD203B41FA5}">
                      <a16:colId xmlns:a16="http://schemas.microsoft.com/office/drawing/2014/main" val="1194837815"/>
                    </a:ext>
                  </a:extLst>
                </a:gridCol>
                <a:gridCol w="4514538">
                  <a:extLst>
                    <a:ext uri="{9D8B030D-6E8A-4147-A177-3AD203B41FA5}">
                      <a16:colId xmlns:a16="http://schemas.microsoft.com/office/drawing/2014/main" val="3036187155"/>
                    </a:ext>
                  </a:extLst>
                </a:gridCol>
              </a:tblGrid>
              <a:tr h="348382">
                <a:tc>
                  <a:txBody>
                    <a:bodyPr/>
                    <a:lstStyle/>
                    <a:p>
                      <a:pPr algn="ctr">
                        <a:lnSpc>
                          <a:spcPct val="107000"/>
                        </a:lnSpc>
                        <a:spcAft>
                          <a:spcPts val="800"/>
                        </a:spcAft>
                      </a:pPr>
                      <a:r>
                        <a:rPr lang="es-EC" sz="2000" dirty="0">
                          <a:solidFill>
                            <a:srgbClr val="FFFF00"/>
                          </a:solidFill>
                          <a:effectLst/>
                          <a:latin typeface="Calibri" panose="020F0502020204030204" pitchFamily="34" charset="0"/>
                          <a:cs typeface="Calibri" panose="020F0502020204030204" pitchFamily="34" charset="0"/>
                        </a:rPr>
                        <a:t>No</a:t>
                      </a:r>
                      <a:endParaRPr lang="es-EC" sz="20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tc>
                <a:tc>
                  <a:txBody>
                    <a:bodyPr/>
                    <a:lstStyle/>
                    <a:p>
                      <a:pPr algn="ctr">
                        <a:lnSpc>
                          <a:spcPct val="107000"/>
                        </a:lnSpc>
                        <a:spcAft>
                          <a:spcPts val="800"/>
                        </a:spcAft>
                      </a:pPr>
                      <a:r>
                        <a:rPr lang="es-EC" sz="2000" dirty="0">
                          <a:solidFill>
                            <a:srgbClr val="FFFF00"/>
                          </a:solidFill>
                          <a:effectLst/>
                          <a:latin typeface="Calibri" panose="020F0502020204030204" pitchFamily="34" charset="0"/>
                          <a:cs typeface="Calibri" panose="020F0502020204030204" pitchFamily="34" charset="0"/>
                        </a:rPr>
                        <a:t>Oportunidades</a:t>
                      </a:r>
                      <a:endParaRPr lang="es-EC" sz="20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1231350318"/>
                  </a:ext>
                </a:extLst>
              </a:tr>
              <a:tr h="617226">
                <a:tc>
                  <a:txBody>
                    <a:bodyPr/>
                    <a:lstStyle/>
                    <a:p>
                      <a:pPr algn="ctr">
                        <a:lnSpc>
                          <a:spcPct val="107000"/>
                        </a:lnSpc>
                        <a:spcAft>
                          <a:spcPts val="800"/>
                        </a:spcAft>
                      </a:pPr>
                      <a:r>
                        <a:rPr lang="es-EC" sz="1400" dirty="0">
                          <a:solidFill>
                            <a:srgbClr val="080808"/>
                          </a:solidFill>
                          <a:effectLst/>
                          <a:latin typeface="Calibri" panose="020F0502020204030204" pitchFamily="34" charset="0"/>
                          <a:cs typeface="Calibri" panose="020F0502020204030204" pitchFamily="34" charset="0"/>
                        </a:rPr>
                        <a:t>1</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ES" sz="1400" dirty="0">
                          <a:solidFill>
                            <a:srgbClr val="080808"/>
                          </a:solidFill>
                          <a:effectLst/>
                          <a:latin typeface="Calibri" panose="020F0502020204030204" pitchFamily="34" charset="0"/>
                          <a:cs typeface="Calibri" panose="020F0502020204030204" pitchFamily="34" charset="0"/>
                        </a:rPr>
                        <a:t>La tasa inflacionaria anual del Ecuador al finalizar el año 2019 fue negativa ubicándose en un -0,07% (Tapia &amp; Astudillo, 2020).</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3603507925"/>
                  </a:ext>
                </a:extLst>
              </a:tr>
              <a:tr h="675470">
                <a:tc>
                  <a:txBody>
                    <a:bodyPr/>
                    <a:lstStyle/>
                    <a:p>
                      <a:pPr algn="ctr">
                        <a:lnSpc>
                          <a:spcPct val="107000"/>
                        </a:lnSpc>
                        <a:spcAft>
                          <a:spcPts val="800"/>
                        </a:spcAft>
                      </a:pPr>
                      <a:r>
                        <a:rPr lang="es-EC" sz="1400" dirty="0">
                          <a:solidFill>
                            <a:srgbClr val="080808"/>
                          </a:solidFill>
                          <a:effectLst/>
                          <a:latin typeface="Calibri" panose="020F0502020204030204" pitchFamily="34" charset="0"/>
                          <a:cs typeface="Calibri" panose="020F0502020204030204" pitchFamily="34" charset="0"/>
                        </a:rPr>
                        <a:t>2</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ES" sz="1400" dirty="0">
                          <a:solidFill>
                            <a:srgbClr val="080808"/>
                          </a:solidFill>
                          <a:effectLst/>
                          <a:latin typeface="Calibri" panose="020F0502020204030204" pitchFamily="34" charset="0"/>
                          <a:cs typeface="Calibri" panose="020F0502020204030204" pitchFamily="34" charset="0"/>
                        </a:rPr>
                        <a:t>Incremento de los créditos al sector privado del país que pasan de 28,77% en el 2018 a 31,29% al finalizar el año 2019 en comparación con el porcentaje del PIB (Superintendencia de Bancos, 2020).</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1813015415"/>
                  </a:ext>
                </a:extLst>
              </a:tr>
              <a:tr h="897092">
                <a:tc>
                  <a:txBody>
                    <a:bodyPr/>
                    <a:lstStyle/>
                    <a:p>
                      <a:pPr algn="ctr">
                        <a:lnSpc>
                          <a:spcPct val="107000"/>
                        </a:lnSpc>
                        <a:spcAft>
                          <a:spcPts val="800"/>
                        </a:spcAft>
                      </a:pPr>
                      <a:r>
                        <a:rPr lang="es-EC" sz="1400" dirty="0">
                          <a:solidFill>
                            <a:srgbClr val="080808"/>
                          </a:solidFill>
                          <a:effectLst/>
                          <a:latin typeface="Calibri" panose="020F0502020204030204" pitchFamily="34" charset="0"/>
                          <a:cs typeface="Calibri" panose="020F0502020204030204" pitchFamily="34" charset="0"/>
                        </a:rPr>
                        <a:t>3</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ES" sz="1400" dirty="0">
                          <a:solidFill>
                            <a:srgbClr val="080808"/>
                          </a:solidFill>
                          <a:effectLst/>
                          <a:latin typeface="Calibri" panose="020F0502020204030204" pitchFamily="34" charset="0"/>
                          <a:cs typeface="Calibri" panose="020F0502020204030204" pitchFamily="34" charset="0"/>
                        </a:rPr>
                        <a:t>Se otorga toda la información necesaria a los socios al momento de solicitar un crédito de acuerdo al índice de intercambio de información crediticia que se mantiene en un puntaje promedio de 8 puntos durante los últimos cuatro años (</a:t>
                      </a:r>
                      <a:r>
                        <a:rPr lang="es-ES" sz="1400" dirty="0" err="1">
                          <a:solidFill>
                            <a:srgbClr val="080808"/>
                          </a:solidFill>
                          <a:effectLst/>
                          <a:latin typeface="Calibri" panose="020F0502020204030204" pitchFamily="34" charset="0"/>
                          <a:cs typeface="Calibri" panose="020F0502020204030204" pitchFamily="34" charset="0"/>
                        </a:rPr>
                        <a:t>The</a:t>
                      </a:r>
                      <a:r>
                        <a:rPr lang="es-ES" sz="1400" dirty="0">
                          <a:solidFill>
                            <a:srgbClr val="080808"/>
                          </a:solidFill>
                          <a:effectLst/>
                          <a:latin typeface="Calibri" panose="020F0502020204030204" pitchFamily="34" charset="0"/>
                          <a:cs typeface="Calibri" panose="020F0502020204030204" pitchFamily="34" charset="0"/>
                        </a:rPr>
                        <a:t> Global </a:t>
                      </a:r>
                      <a:r>
                        <a:rPr lang="es-ES" sz="1400" dirty="0" err="1">
                          <a:solidFill>
                            <a:srgbClr val="080808"/>
                          </a:solidFill>
                          <a:effectLst/>
                          <a:latin typeface="Calibri" panose="020F0502020204030204" pitchFamily="34" charset="0"/>
                          <a:cs typeface="Calibri" panose="020F0502020204030204" pitchFamily="34" charset="0"/>
                        </a:rPr>
                        <a:t>Economy</a:t>
                      </a:r>
                      <a:r>
                        <a:rPr lang="es-ES" sz="1400" dirty="0">
                          <a:solidFill>
                            <a:srgbClr val="080808"/>
                          </a:solidFill>
                          <a:effectLst/>
                          <a:latin typeface="Calibri" panose="020F0502020204030204" pitchFamily="34" charset="0"/>
                          <a:cs typeface="Calibri" panose="020F0502020204030204" pitchFamily="34" charset="0"/>
                        </a:rPr>
                        <a:t>, 2020).</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1750206654"/>
                  </a:ext>
                </a:extLst>
              </a:tr>
              <a:tr h="897092">
                <a:tc>
                  <a:txBody>
                    <a:bodyPr/>
                    <a:lstStyle/>
                    <a:p>
                      <a:pPr algn="ctr">
                        <a:lnSpc>
                          <a:spcPct val="107000"/>
                        </a:lnSpc>
                        <a:spcAft>
                          <a:spcPts val="800"/>
                        </a:spcAft>
                      </a:pPr>
                      <a:r>
                        <a:rPr lang="es-EC" sz="1400" dirty="0">
                          <a:solidFill>
                            <a:srgbClr val="080808"/>
                          </a:solidFill>
                          <a:effectLst/>
                          <a:latin typeface="Calibri" panose="020F0502020204030204" pitchFamily="34" charset="0"/>
                          <a:cs typeface="Calibri" panose="020F0502020204030204" pitchFamily="34" charset="0"/>
                        </a:rPr>
                        <a:t>4</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ES" sz="1400" dirty="0">
                          <a:solidFill>
                            <a:srgbClr val="080808"/>
                          </a:solidFill>
                          <a:effectLst/>
                          <a:latin typeface="Calibri" panose="020F0502020204030204" pitchFamily="34" charset="0"/>
                          <a:cs typeface="Calibri" panose="020F0502020204030204" pitchFamily="34" charset="0"/>
                        </a:rPr>
                        <a:t>El crecimiento de la rentabilidad financiera de la banca subió a 13,28% incrementándose 0,3% respecto al 2018, lo cual beneficia al sistema financiero en conjunto porque genera mayor confianza para futuros socios. (Coba, 2020)</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825911907"/>
                  </a:ext>
                </a:extLst>
              </a:tr>
              <a:tr h="675470">
                <a:tc>
                  <a:txBody>
                    <a:bodyPr/>
                    <a:lstStyle/>
                    <a:p>
                      <a:pPr algn="ctr">
                        <a:lnSpc>
                          <a:spcPct val="107000"/>
                        </a:lnSpc>
                        <a:spcAft>
                          <a:spcPts val="800"/>
                        </a:spcAft>
                      </a:pPr>
                      <a:r>
                        <a:rPr lang="es-EC" sz="1400" dirty="0">
                          <a:solidFill>
                            <a:srgbClr val="080808"/>
                          </a:solidFill>
                          <a:effectLst/>
                          <a:latin typeface="Calibri" panose="020F0502020204030204" pitchFamily="34" charset="0"/>
                          <a:cs typeface="Calibri" panose="020F0502020204030204" pitchFamily="34" charset="0"/>
                        </a:rPr>
                        <a:t>5</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marL="0" marR="0" lvl="0" indent="0" algn="l" defTabSz="685747" rtl="0" eaLnBrk="1" fontAlgn="auto" latinLnBrk="0" hangingPunct="1">
                        <a:lnSpc>
                          <a:spcPct val="107000"/>
                        </a:lnSpc>
                        <a:spcBef>
                          <a:spcPts val="0"/>
                        </a:spcBef>
                        <a:spcAft>
                          <a:spcPts val="800"/>
                        </a:spcAft>
                        <a:buClrTx/>
                        <a:buSzTx/>
                        <a:buFontTx/>
                        <a:buNone/>
                        <a:tabLst/>
                        <a:defRPr/>
                      </a:pPr>
                      <a:r>
                        <a:rPr lang="es-ES" sz="1400" dirty="0">
                          <a:solidFill>
                            <a:srgbClr val="080808"/>
                          </a:solidFill>
                          <a:effectLst/>
                          <a:latin typeface="Calibri" panose="020F0502020204030204" pitchFamily="34" charset="0"/>
                          <a:cs typeface="Calibri" panose="020F0502020204030204" pitchFamily="34" charset="0"/>
                        </a:rPr>
                        <a:t>Crecimiento de 1,6% del Valor Agregado Bruto (VAB) respecto al año 2019 para actividades de servicios financieros en el primer trimestre del año 2020 (Banco Central del Ecuador, 2020).</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1714977751"/>
                  </a:ext>
                </a:extLst>
              </a:tr>
            </a:tbl>
          </a:graphicData>
        </a:graphic>
      </p:graphicFrame>
      <p:graphicFrame>
        <p:nvGraphicFramePr>
          <p:cNvPr id="7" name="Tabla 6">
            <a:extLst>
              <a:ext uri="{FF2B5EF4-FFF2-40B4-BE49-F238E27FC236}">
                <a16:creationId xmlns:a16="http://schemas.microsoft.com/office/drawing/2014/main" id="{607E74F9-E00E-4446-863E-E54881E99826}"/>
              </a:ext>
            </a:extLst>
          </p:cNvPr>
          <p:cNvGraphicFramePr>
            <a:graphicFrameLocks noGrp="1"/>
          </p:cNvGraphicFramePr>
          <p:nvPr>
            <p:extLst>
              <p:ext uri="{D42A27DB-BD31-4B8C-83A1-F6EECF244321}">
                <p14:modId xmlns:p14="http://schemas.microsoft.com/office/powerpoint/2010/main" val="2987123707"/>
              </p:ext>
            </p:extLst>
          </p:nvPr>
        </p:nvGraphicFramePr>
        <p:xfrm>
          <a:off x="6527254" y="980728"/>
          <a:ext cx="4921598" cy="4824537"/>
        </p:xfrm>
        <a:graphic>
          <a:graphicData uri="http://schemas.openxmlformats.org/drawingml/2006/table">
            <a:tbl>
              <a:tblPr firstRow="1" firstCol="1" bandRow="1">
                <a:tableStyleId>{72833802-FEF1-4C79-8D5D-14CF1EAF98D9}</a:tableStyleId>
              </a:tblPr>
              <a:tblGrid>
                <a:gridCol w="458688">
                  <a:extLst>
                    <a:ext uri="{9D8B030D-6E8A-4147-A177-3AD203B41FA5}">
                      <a16:colId xmlns:a16="http://schemas.microsoft.com/office/drawing/2014/main" val="139161935"/>
                    </a:ext>
                  </a:extLst>
                </a:gridCol>
                <a:gridCol w="4462910">
                  <a:extLst>
                    <a:ext uri="{9D8B030D-6E8A-4147-A177-3AD203B41FA5}">
                      <a16:colId xmlns:a16="http://schemas.microsoft.com/office/drawing/2014/main" val="1818327202"/>
                    </a:ext>
                  </a:extLst>
                </a:gridCol>
              </a:tblGrid>
              <a:tr h="335123">
                <a:tc>
                  <a:txBody>
                    <a:bodyPr/>
                    <a:lstStyle/>
                    <a:p>
                      <a:pPr algn="ctr">
                        <a:lnSpc>
                          <a:spcPct val="107000"/>
                        </a:lnSpc>
                        <a:spcAft>
                          <a:spcPts val="800"/>
                        </a:spcAft>
                      </a:pPr>
                      <a:r>
                        <a:rPr lang="es-EC" sz="2000" dirty="0">
                          <a:solidFill>
                            <a:srgbClr val="FFFF00"/>
                          </a:solidFill>
                          <a:effectLst/>
                          <a:latin typeface="Calibri" panose="020F0502020204030204" pitchFamily="34" charset="0"/>
                          <a:cs typeface="Calibri" panose="020F0502020204030204" pitchFamily="34" charset="0"/>
                        </a:rPr>
                        <a:t>No</a:t>
                      </a:r>
                      <a:endParaRPr lang="es-EC" sz="20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tc>
                <a:tc>
                  <a:txBody>
                    <a:bodyPr/>
                    <a:lstStyle/>
                    <a:p>
                      <a:pPr algn="ctr">
                        <a:lnSpc>
                          <a:spcPct val="107000"/>
                        </a:lnSpc>
                        <a:spcAft>
                          <a:spcPts val="800"/>
                        </a:spcAft>
                      </a:pPr>
                      <a:r>
                        <a:rPr lang="es-EC" sz="2000" dirty="0">
                          <a:solidFill>
                            <a:srgbClr val="FFFF00"/>
                          </a:solidFill>
                          <a:effectLst/>
                          <a:latin typeface="Calibri" panose="020F0502020204030204" pitchFamily="34" charset="0"/>
                          <a:cs typeface="Calibri" panose="020F0502020204030204" pitchFamily="34" charset="0"/>
                        </a:rPr>
                        <a:t>Amenazas</a:t>
                      </a:r>
                      <a:endParaRPr lang="es-EC" sz="20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2205912819"/>
                  </a:ext>
                </a:extLst>
              </a:tr>
              <a:tr h="671346">
                <a:tc>
                  <a:txBody>
                    <a:bodyPr/>
                    <a:lstStyle/>
                    <a:p>
                      <a:pPr algn="ctr">
                        <a:lnSpc>
                          <a:spcPct val="107000"/>
                        </a:lnSpc>
                        <a:spcAft>
                          <a:spcPts val="800"/>
                        </a:spcAft>
                      </a:pPr>
                      <a:r>
                        <a:rPr lang="es-MX"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1</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tc>
                  <a:txBody>
                    <a:bodyPr/>
                    <a:lstStyle/>
                    <a:p>
                      <a:pPr>
                        <a:lnSpc>
                          <a:spcPct val="107000"/>
                        </a:lnSpc>
                        <a:spcAft>
                          <a:spcPts val="800"/>
                        </a:spcAft>
                      </a:pPr>
                      <a:r>
                        <a:rPr lang="es-ES" sz="1400" dirty="0">
                          <a:solidFill>
                            <a:srgbClr val="080808"/>
                          </a:solidFill>
                          <a:effectLst/>
                          <a:latin typeface="Calibri" panose="020F0502020204030204" pitchFamily="34" charset="0"/>
                          <a:cs typeface="Calibri" panose="020F0502020204030204" pitchFamily="34" charset="0"/>
                        </a:rPr>
                        <a:t>Se registra un decrecimiento del PIB en 2,4% a nivel nacional (Banco Central del Ecuador, 2020)</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2644254754"/>
                  </a:ext>
                </a:extLst>
              </a:tr>
              <a:tr h="954517">
                <a:tc>
                  <a:txBody>
                    <a:bodyPr/>
                    <a:lstStyle/>
                    <a:p>
                      <a:pPr algn="ctr">
                        <a:lnSpc>
                          <a:spcPct val="107000"/>
                        </a:lnSpc>
                        <a:spcAft>
                          <a:spcPts val="800"/>
                        </a:spcAft>
                      </a:pPr>
                      <a:r>
                        <a:rPr lang="es-MX"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2</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tc>
                  <a:txBody>
                    <a:bodyPr/>
                    <a:lstStyle/>
                    <a:p>
                      <a:pPr>
                        <a:lnSpc>
                          <a:spcPct val="107000"/>
                        </a:lnSpc>
                        <a:spcAft>
                          <a:spcPts val="800"/>
                        </a:spcAft>
                      </a:pPr>
                      <a:r>
                        <a:rPr lang="es-ES" sz="1400" dirty="0">
                          <a:solidFill>
                            <a:srgbClr val="080808"/>
                          </a:solidFill>
                          <a:effectLst/>
                          <a:latin typeface="Calibri" panose="020F0502020204030204" pitchFamily="34" charset="0"/>
                          <a:cs typeface="Calibri" panose="020F0502020204030204" pitchFamily="34" charset="0"/>
                        </a:rPr>
                        <a:t>Incremento de la deuda pública en comparación con el PIB a enero de 2020 es de 53,39%, mientras que en el año 2018 se ubicó en 45,8% (Ministerio de Economía y Finanzas, 2020).</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2261867750"/>
                  </a:ext>
                </a:extLst>
              </a:tr>
              <a:tr h="954517">
                <a:tc>
                  <a:txBody>
                    <a:bodyPr/>
                    <a:lstStyle/>
                    <a:p>
                      <a:pPr algn="ctr">
                        <a:lnSpc>
                          <a:spcPct val="107000"/>
                        </a:lnSpc>
                        <a:spcAft>
                          <a:spcPts val="800"/>
                        </a:spcAft>
                      </a:pPr>
                      <a:r>
                        <a:rPr lang="es-MX"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3</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tc>
                  <a:txBody>
                    <a:bodyPr/>
                    <a:lstStyle/>
                    <a:p>
                      <a:pPr marL="0" marR="0" lvl="0" indent="0" algn="l" defTabSz="685747" rtl="0" eaLnBrk="1" fontAlgn="auto" latinLnBrk="0" hangingPunct="1">
                        <a:lnSpc>
                          <a:spcPct val="107000"/>
                        </a:lnSpc>
                        <a:spcBef>
                          <a:spcPts val="0"/>
                        </a:spcBef>
                        <a:spcAft>
                          <a:spcPts val="800"/>
                        </a:spcAft>
                        <a:buClrTx/>
                        <a:buSzTx/>
                        <a:buFontTx/>
                        <a:buNone/>
                        <a:tabLst/>
                        <a:defRPr/>
                      </a:pPr>
                      <a:r>
                        <a:rPr lang="es-ES" sz="1400" dirty="0">
                          <a:solidFill>
                            <a:srgbClr val="080808"/>
                          </a:solidFill>
                          <a:effectLst/>
                          <a:latin typeface="Calibri" panose="020F0502020204030204" pitchFamily="34" charset="0"/>
                          <a:cs typeface="Calibri" panose="020F0502020204030204" pitchFamily="34" charset="0"/>
                        </a:rPr>
                        <a:t>Hasta el año 2019, Ecuador se ubica como el cuarto país más propenso a tolerar la corrupción en Latinoamérica y el Caribe, superado por Jamaica, Honduras y República Dominicana (</a:t>
                      </a:r>
                      <a:r>
                        <a:rPr lang="es-ES" sz="1400" dirty="0" err="1">
                          <a:solidFill>
                            <a:srgbClr val="080808"/>
                          </a:solidFill>
                          <a:effectLst/>
                          <a:latin typeface="Calibri" panose="020F0502020204030204" pitchFamily="34" charset="0"/>
                          <a:cs typeface="Calibri" panose="020F0502020204030204" pitchFamily="34" charset="0"/>
                        </a:rPr>
                        <a:t>Vintimilla</a:t>
                      </a:r>
                      <a:r>
                        <a:rPr lang="es-ES" sz="1400" dirty="0">
                          <a:solidFill>
                            <a:srgbClr val="080808"/>
                          </a:solidFill>
                          <a:effectLst/>
                          <a:latin typeface="Calibri" panose="020F0502020204030204" pitchFamily="34" charset="0"/>
                          <a:cs typeface="Calibri" panose="020F0502020204030204" pitchFamily="34" charset="0"/>
                        </a:rPr>
                        <a:t>, 2020).</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1247938373"/>
                  </a:ext>
                </a:extLst>
              </a:tr>
              <a:tr h="954517">
                <a:tc>
                  <a:txBody>
                    <a:bodyPr/>
                    <a:lstStyle/>
                    <a:p>
                      <a:pPr algn="ctr">
                        <a:lnSpc>
                          <a:spcPct val="107000"/>
                        </a:lnSpc>
                        <a:spcAft>
                          <a:spcPts val="800"/>
                        </a:spcAft>
                      </a:pPr>
                      <a:r>
                        <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4</a:t>
                      </a:r>
                    </a:p>
                  </a:txBody>
                  <a:tcPr marL="44853" marR="44853" marT="8306" marB="0" anchor="ctr"/>
                </a:tc>
                <a:tc>
                  <a:txBody>
                    <a:bodyPr/>
                    <a:lstStyle/>
                    <a:p>
                      <a:pPr>
                        <a:lnSpc>
                          <a:spcPct val="107000"/>
                        </a:lnSpc>
                        <a:spcAft>
                          <a:spcPts val="800"/>
                        </a:spcAft>
                      </a:pPr>
                      <a:r>
                        <a:rPr lang="es-ES" sz="1400" dirty="0">
                          <a:solidFill>
                            <a:srgbClr val="080808"/>
                          </a:solidFill>
                          <a:effectLst/>
                          <a:latin typeface="Calibri" panose="020F0502020204030204" pitchFamily="34" charset="0"/>
                          <a:cs typeface="Calibri" panose="020F0502020204030204" pitchFamily="34" charset="0"/>
                        </a:rPr>
                        <a:t>Respecto al índice de innovación en el Ecuador para el año 2019 respecto al año 2018 descendió 2 posiciones ubicándose en el puesto 99 con un GII de 26,56. (Amaya, 2019).</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490861054"/>
                  </a:ext>
                </a:extLst>
              </a:tr>
              <a:tr h="954517">
                <a:tc>
                  <a:txBody>
                    <a:bodyPr/>
                    <a:lstStyle/>
                    <a:p>
                      <a:pPr algn="ctr">
                        <a:lnSpc>
                          <a:spcPct val="107000"/>
                        </a:lnSpc>
                        <a:spcAft>
                          <a:spcPts val="800"/>
                        </a:spcAft>
                      </a:pPr>
                      <a:r>
                        <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5</a:t>
                      </a:r>
                    </a:p>
                  </a:txBody>
                  <a:tcPr marL="44853" marR="44853" marT="8306" marB="0" anchor="ctr"/>
                </a:tc>
                <a:tc>
                  <a:txBody>
                    <a:bodyPr/>
                    <a:lstStyle/>
                    <a:p>
                      <a:pPr>
                        <a:lnSpc>
                          <a:spcPct val="107000"/>
                        </a:lnSpc>
                        <a:spcAft>
                          <a:spcPts val="800"/>
                        </a:spcAft>
                      </a:pPr>
                      <a:r>
                        <a:rPr lang="es-ES" sz="1400" dirty="0">
                          <a:solidFill>
                            <a:srgbClr val="080808"/>
                          </a:solidFill>
                          <a:effectLst/>
                          <a:latin typeface="Calibri" panose="020F0502020204030204" pitchFamily="34" charset="0"/>
                          <a:cs typeface="Calibri" panose="020F0502020204030204" pitchFamily="34" charset="0"/>
                        </a:rPr>
                        <a:t>Decrecimiento en el empleo adecuado en el Ecuador, en el 2018 registró un 40,6% disminuyendo al 2019 con el 38,8%, convirtiéndose en la tasa más baja registrada desde el 2007 (ASOBANCA, 2020)</a:t>
                      </a:r>
                      <a:endParaRPr lang="es-EC" sz="14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3912404394"/>
                  </a:ext>
                </a:extLst>
              </a:tr>
            </a:tbl>
          </a:graphicData>
        </a:graphic>
      </p:graphicFrame>
    </p:spTree>
    <p:extLst>
      <p:ext uri="{BB962C8B-B14F-4D97-AF65-F5344CB8AC3E}">
        <p14:creationId xmlns:p14="http://schemas.microsoft.com/office/powerpoint/2010/main" val="21622307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0630" y="116632"/>
            <a:ext cx="10971372" cy="1143000"/>
          </a:xfrm>
        </p:spPr>
        <p:txBody>
          <a:bodyPr/>
          <a:lstStyle/>
          <a:p>
            <a:r>
              <a:rPr lang="es-EC" dirty="0"/>
              <a:t>PROPUESTA</a:t>
            </a:r>
          </a:p>
        </p:txBody>
      </p:sp>
      <p:sp>
        <p:nvSpPr>
          <p:cNvPr id="12" name="3 CuadroTexto">
            <a:extLst>
              <a:ext uri="{FF2B5EF4-FFF2-40B4-BE49-F238E27FC236}">
                <a16:creationId xmlns:a16="http://schemas.microsoft.com/office/drawing/2014/main" id="{D9E781B5-21B2-40EA-91A7-2230CA2171AF}"/>
              </a:ext>
            </a:extLst>
          </p:cNvPr>
          <p:cNvSpPr txBox="1"/>
          <p:nvPr/>
        </p:nvSpPr>
        <p:spPr>
          <a:xfrm>
            <a:off x="5519142" y="620688"/>
            <a:ext cx="2428892"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FACTORES INTERNOS</a:t>
            </a:r>
          </a:p>
        </p:txBody>
      </p:sp>
      <p:graphicFrame>
        <p:nvGraphicFramePr>
          <p:cNvPr id="6" name="Marcador de contenido 5">
            <a:extLst>
              <a:ext uri="{FF2B5EF4-FFF2-40B4-BE49-F238E27FC236}">
                <a16:creationId xmlns:a16="http://schemas.microsoft.com/office/drawing/2014/main" id="{24FFA84B-06B0-4095-93FB-AADC364CF1D9}"/>
              </a:ext>
            </a:extLst>
          </p:cNvPr>
          <p:cNvGraphicFramePr>
            <a:graphicFrameLocks noGrp="1"/>
          </p:cNvGraphicFramePr>
          <p:nvPr>
            <p:ph idx="1"/>
            <p:extLst>
              <p:ext uri="{D42A27DB-BD31-4B8C-83A1-F6EECF244321}">
                <p14:modId xmlns:p14="http://schemas.microsoft.com/office/powerpoint/2010/main" val="4034623136"/>
              </p:ext>
            </p:extLst>
          </p:nvPr>
        </p:nvGraphicFramePr>
        <p:xfrm>
          <a:off x="1203483" y="1023232"/>
          <a:ext cx="4624739" cy="4813559"/>
        </p:xfrm>
        <a:graphic>
          <a:graphicData uri="http://schemas.openxmlformats.org/drawingml/2006/table">
            <a:tbl>
              <a:tblPr firstRow="1" firstCol="1" bandRow="1">
                <a:tableStyleId>{72833802-FEF1-4C79-8D5D-14CF1EAF98D9}</a:tableStyleId>
              </a:tblPr>
              <a:tblGrid>
                <a:gridCol w="431021">
                  <a:extLst>
                    <a:ext uri="{9D8B030D-6E8A-4147-A177-3AD203B41FA5}">
                      <a16:colId xmlns:a16="http://schemas.microsoft.com/office/drawing/2014/main" val="1194837815"/>
                    </a:ext>
                  </a:extLst>
                </a:gridCol>
                <a:gridCol w="4193718">
                  <a:extLst>
                    <a:ext uri="{9D8B030D-6E8A-4147-A177-3AD203B41FA5}">
                      <a16:colId xmlns:a16="http://schemas.microsoft.com/office/drawing/2014/main" val="3036187155"/>
                    </a:ext>
                  </a:extLst>
                </a:gridCol>
              </a:tblGrid>
              <a:tr h="176964">
                <a:tc>
                  <a:txBody>
                    <a:bodyPr/>
                    <a:lstStyle/>
                    <a:p>
                      <a:pPr algn="ctr">
                        <a:lnSpc>
                          <a:spcPct val="107000"/>
                        </a:lnSpc>
                        <a:spcAft>
                          <a:spcPts val="800"/>
                        </a:spcAft>
                      </a:pPr>
                      <a:r>
                        <a:rPr lang="es-EC" sz="1600" dirty="0">
                          <a:solidFill>
                            <a:srgbClr val="FFFF00"/>
                          </a:solidFill>
                          <a:effectLst/>
                          <a:latin typeface="Calibri" panose="020F0502020204030204" pitchFamily="34" charset="0"/>
                          <a:cs typeface="Calibri" panose="020F0502020204030204" pitchFamily="34" charset="0"/>
                        </a:rPr>
                        <a:t>No</a:t>
                      </a:r>
                      <a:endParaRPr lang="es-EC" sz="16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tc>
                <a:tc>
                  <a:txBody>
                    <a:bodyPr/>
                    <a:lstStyle/>
                    <a:p>
                      <a:pPr algn="ctr">
                        <a:lnSpc>
                          <a:spcPct val="107000"/>
                        </a:lnSpc>
                        <a:spcAft>
                          <a:spcPts val="800"/>
                        </a:spcAft>
                      </a:pPr>
                      <a:r>
                        <a:rPr lang="es-EC" sz="1600" dirty="0">
                          <a:solidFill>
                            <a:srgbClr val="FFFF00"/>
                          </a:solidFill>
                          <a:effectLst/>
                          <a:latin typeface="Calibri" panose="020F0502020204030204" pitchFamily="34" charset="0"/>
                          <a:cs typeface="Calibri" panose="020F0502020204030204" pitchFamily="34" charset="0"/>
                        </a:rPr>
                        <a:t>Fortalezas</a:t>
                      </a:r>
                      <a:endParaRPr lang="es-EC" sz="16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1231350318"/>
                  </a:ext>
                </a:extLst>
              </a:tr>
              <a:tr h="772852">
                <a:tc>
                  <a:txBody>
                    <a:bodyPr/>
                    <a:lstStyle/>
                    <a:p>
                      <a:pPr algn="ctr">
                        <a:lnSpc>
                          <a:spcPct val="107000"/>
                        </a:lnSpc>
                        <a:spcAft>
                          <a:spcPts val="800"/>
                        </a:spcAft>
                      </a:pPr>
                      <a:r>
                        <a:rPr lang="es-EC" sz="1050" dirty="0">
                          <a:solidFill>
                            <a:srgbClr val="080808"/>
                          </a:solidFill>
                          <a:effectLst/>
                          <a:latin typeface="Calibri" panose="020F0502020204030204" pitchFamily="34" charset="0"/>
                          <a:cs typeface="Calibri" panose="020F0502020204030204" pitchFamily="34" charset="0"/>
                        </a:rPr>
                        <a:t>1</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Registran suficientes provisiones para cubrir los préstamos morosos, lo cual refleja un manejo adecuado en los niveles de morosidad por parte de los directivos de las entidades financieras; verificando que la administración de créditos y procesos de cobranza sean los correctos, tomando en cuenta que se ha minimizado la cartera castigada sin superar el 2%.</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3603507925"/>
                  </a:ext>
                </a:extLst>
              </a:tr>
              <a:tr h="474089">
                <a:tc>
                  <a:txBody>
                    <a:bodyPr/>
                    <a:lstStyle/>
                    <a:p>
                      <a:pPr algn="ctr">
                        <a:lnSpc>
                          <a:spcPct val="107000"/>
                        </a:lnSpc>
                        <a:spcAft>
                          <a:spcPts val="800"/>
                        </a:spcAft>
                      </a:pPr>
                      <a:r>
                        <a:rPr lang="es-EC" sz="1050" dirty="0">
                          <a:solidFill>
                            <a:srgbClr val="080808"/>
                          </a:solidFill>
                          <a:effectLst/>
                          <a:latin typeface="Calibri" panose="020F0502020204030204" pitchFamily="34" charset="0"/>
                          <a:cs typeface="Calibri" panose="020F0502020204030204" pitchFamily="34" charset="0"/>
                        </a:rPr>
                        <a:t>2</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MX" sz="1050">
                          <a:solidFill>
                            <a:srgbClr val="080808"/>
                          </a:solidFill>
                          <a:effectLst/>
                          <a:latin typeface="Calibri" panose="020F0502020204030204" pitchFamily="34" charset="0"/>
                          <a:cs typeface="Calibri" panose="020F0502020204030204" pitchFamily="34" charset="0"/>
                        </a:rPr>
                        <a:t>Los activos productivos relacionado a inversiones liquidas, inversiones financieras y no financieras se encuentran dentro de la estructura financiera ideal, evidenciando un manejo eficiente de su liquidez.</a:t>
                      </a:r>
                      <a:endParaRPr lang="es-EC" sz="105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1813015415"/>
                  </a:ext>
                </a:extLst>
              </a:tr>
              <a:tr h="618555">
                <a:tc>
                  <a:txBody>
                    <a:bodyPr/>
                    <a:lstStyle/>
                    <a:p>
                      <a:pPr algn="ctr">
                        <a:lnSpc>
                          <a:spcPct val="107000"/>
                        </a:lnSpc>
                        <a:spcAft>
                          <a:spcPts val="800"/>
                        </a:spcAft>
                      </a:pPr>
                      <a:r>
                        <a:rPr lang="es-EC" sz="1050" dirty="0">
                          <a:solidFill>
                            <a:srgbClr val="080808"/>
                          </a:solidFill>
                          <a:effectLst/>
                          <a:latin typeface="Calibri" panose="020F0502020204030204" pitchFamily="34" charset="0"/>
                          <a:cs typeface="Calibri" panose="020F0502020204030204" pitchFamily="34" charset="0"/>
                        </a:rPr>
                        <a:t>3</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La principal fuente de financiamiento como son los depósitos de ahorro está alineado a una estructura financiera ideal, cuidando que las estrategias de mercadeo no son agresivas y la oferta de tasas sea competitiva generando confianza en los socios.</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1750206654"/>
                  </a:ext>
                </a:extLst>
              </a:tr>
              <a:tr h="464257">
                <a:tc>
                  <a:txBody>
                    <a:bodyPr/>
                    <a:lstStyle/>
                    <a:p>
                      <a:pPr algn="ctr">
                        <a:lnSpc>
                          <a:spcPct val="107000"/>
                        </a:lnSpc>
                        <a:spcAft>
                          <a:spcPts val="800"/>
                        </a:spcAft>
                      </a:pPr>
                      <a:r>
                        <a:rPr lang="es-EC" sz="1050" dirty="0">
                          <a:solidFill>
                            <a:srgbClr val="080808"/>
                          </a:solidFill>
                          <a:effectLst/>
                          <a:latin typeface="Calibri" panose="020F0502020204030204" pitchFamily="34" charset="0"/>
                          <a:cs typeface="Calibri" panose="020F0502020204030204" pitchFamily="34" charset="0"/>
                        </a:rPr>
                        <a:t>4</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Las fuentes de financiamiento como créditos externos se mantienen en un nivel adecuado aportando al crecimiento de la entidad sin incurrir en un endeudamiento lejos de las posibilidades de no poder cubrir dichos créditos. </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825911907"/>
                  </a:ext>
                </a:extLst>
              </a:tr>
              <a:tr h="506083">
                <a:tc>
                  <a:txBody>
                    <a:bodyPr/>
                    <a:lstStyle/>
                    <a:p>
                      <a:pPr algn="ctr">
                        <a:lnSpc>
                          <a:spcPct val="107000"/>
                        </a:lnSpc>
                        <a:spcAft>
                          <a:spcPts val="800"/>
                        </a:spcAft>
                      </a:pPr>
                      <a:r>
                        <a:rPr lang="es-EC" sz="1050" dirty="0">
                          <a:solidFill>
                            <a:srgbClr val="080808"/>
                          </a:solidFill>
                          <a:effectLst/>
                          <a:latin typeface="Calibri" panose="020F0502020204030204" pitchFamily="34" charset="0"/>
                          <a:cs typeface="Calibri" panose="020F0502020204030204" pitchFamily="34" charset="0"/>
                        </a:rPr>
                        <a:t>5</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marL="0" marR="0" lvl="0" indent="0" algn="l" defTabSz="685747" rtl="0" eaLnBrk="1" fontAlgn="auto" latinLnBrk="0" hangingPunct="1">
                        <a:lnSpc>
                          <a:spcPct val="107000"/>
                        </a:lnSpc>
                        <a:spcBef>
                          <a:spcPts val="0"/>
                        </a:spcBef>
                        <a:spcAft>
                          <a:spcPts val="800"/>
                        </a:spcAft>
                        <a:buClrTx/>
                        <a:buSzTx/>
                        <a:buFontTx/>
                        <a:buNone/>
                        <a:tabLst/>
                        <a:defRPr/>
                      </a:pPr>
                      <a:r>
                        <a:rPr lang="es-EC" sz="1050" dirty="0">
                          <a:solidFill>
                            <a:srgbClr val="080808"/>
                          </a:solidFill>
                          <a:effectLst/>
                          <a:latin typeface="Calibri" panose="020F0502020204030204" pitchFamily="34" charset="0"/>
                          <a:cs typeface="Calibri" panose="020F0502020204030204" pitchFamily="34" charset="0"/>
                        </a:rPr>
                        <a:t>Los activos invertidos en cuentas líquidas improductivas no superan el 1%.</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1714977751"/>
                  </a:ext>
                </a:extLst>
              </a:tr>
              <a:tr h="623197">
                <a:tc>
                  <a:txBody>
                    <a:bodyPr/>
                    <a:lstStyle/>
                    <a:p>
                      <a:pPr algn="ctr">
                        <a:lnSpc>
                          <a:spcPct val="107000"/>
                        </a:lnSpc>
                        <a:spcAft>
                          <a:spcPts val="800"/>
                        </a:spcAft>
                      </a:pPr>
                      <a:r>
                        <a:rPr lang="es-EC" sz="1050" dirty="0">
                          <a:solidFill>
                            <a:srgbClr val="080808"/>
                          </a:solidFill>
                          <a:effectLst/>
                          <a:latin typeface="Calibri" panose="020F0502020204030204" pitchFamily="34" charset="0"/>
                          <a:cs typeface="Calibri" panose="020F0502020204030204" pitchFamily="34" charset="0"/>
                        </a:rPr>
                        <a:t>6</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El índice de morosidad se mantiene por debajo del 5%, uno de los indicadores más importantes para la calidad de activos y que impacta positivamente en la rentabilidad y solvencia.</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997089692"/>
                  </a:ext>
                </a:extLst>
              </a:tr>
              <a:tr h="623197">
                <a:tc>
                  <a:txBody>
                    <a:bodyPr/>
                    <a:lstStyle/>
                    <a:p>
                      <a:pPr algn="ctr">
                        <a:lnSpc>
                          <a:spcPct val="107000"/>
                        </a:lnSpc>
                        <a:spcAft>
                          <a:spcPts val="800"/>
                        </a:spcAft>
                      </a:pPr>
                      <a:r>
                        <a:rPr lang="es-EC" sz="1050" dirty="0">
                          <a:solidFill>
                            <a:srgbClr val="080808"/>
                          </a:solidFill>
                          <a:effectLst/>
                          <a:latin typeface="Calibri" panose="020F0502020204030204" pitchFamily="34" charset="0"/>
                          <a:cs typeface="Calibri" panose="020F0502020204030204" pitchFamily="34" charset="0"/>
                        </a:rPr>
                        <a:t>7</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Se obtienen suficientes rendimientos de los créditos otorgados superiores al 10% al compararse con la cartera de créditos promedio e inversiones financieras, evidenciando que la colación de los recursos productivos es eficaz por parte de las cooperativas de ahorro y crédito.</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241" marR="44241" marT="8193" marB="0" anchor="ctr"/>
                </a:tc>
                <a:extLst>
                  <a:ext uri="{0D108BD9-81ED-4DB2-BD59-A6C34878D82A}">
                    <a16:rowId xmlns:a16="http://schemas.microsoft.com/office/drawing/2014/main" val="1857138953"/>
                  </a:ext>
                </a:extLst>
              </a:tr>
            </a:tbl>
          </a:graphicData>
        </a:graphic>
      </p:graphicFrame>
      <p:graphicFrame>
        <p:nvGraphicFramePr>
          <p:cNvPr id="7" name="Tabla 6">
            <a:extLst>
              <a:ext uri="{FF2B5EF4-FFF2-40B4-BE49-F238E27FC236}">
                <a16:creationId xmlns:a16="http://schemas.microsoft.com/office/drawing/2014/main" id="{607E74F9-E00E-4446-863E-E54881E99826}"/>
              </a:ext>
            </a:extLst>
          </p:cNvPr>
          <p:cNvGraphicFramePr>
            <a:graphicFrameLocks noGrp="1"/>
          </p:cNvGraphicFramePr>
          <p:nvPr>
            <p:extLst>
              <p:ext uri="{D42A27DB-BD31-4B8C-83A1-F6EECF244321}">
                <p14:modId xmlns:p14="http://schemas.microsoft.com/office/powerpoint/2010/main" val="86294259"/>
              </p:ext>
            </p:extLst>
          </p:nvPr>
        </p:nvGraphicFramePr>
        <p:xfrm>
          <a:off x="6574208" y="1052736"/>
          <a:ext cx="4849590" cy="4756338"/>
        </p:xfrm>
        <a:graphic>
          <a:graphicData uri="http://schemas.openxmlformats.org/drawingml/2006/table">
            <a:tbl>
              <a:tblPr firstRow="1" firstCol="1" bandRow="1">
                <a:tableStyleId>{72833802-FEF1-4C79-8D5D-14CF1EAF98D9}</a:tableStyleId>
              </a:tblPr>
              <a:tblGrid>
                <a:gridCol w="451977">
                  <a:extLst>
                    <a:ext uri="{9D8B030D-6E8A-4147-A177-3AD203B41FA5}">
                      <a16:colId xmlns:a16="http://schemas.microsoft.com/office/drawing/2014/main" val="139161935"/>
                    </a:ext>
                  </a:extLst>
                </a:gridCol>
                <a:gridCol w="4397613">
                  <a:extLst>
                    <a:ext uri="{9D8B030D-6E8A-4147-A177-3AD203B41FA5}">
                      <a16:colId xmlns:a16="http://schemas.microsoft.com/office/drawing/2014/main" val="1818327202"/>
                    </a:ext>
                  </a:extLst>
                </a:gridCol>
              </a:tblGrid>
              <a:tr h="246493">
                <a:tc>
                  <a:txBody>
                    <a:bodyPr/>
                    <a:lstStyle/>
                    <a:p>
                      <a:pPr algn="ctr">
                        <a:lnSpc>
                          <a:spcPct val="107000"/>
                        </a:lnSpc>
                        <a:spcAft>
                          <a:spcPts val="800"/>
                        </a:spcAft>
                      </a:pPr>
                      <a:r>
                        <a:rPr lang="es-EC" sz="1500" dirty="0">
                          <a:solidFill>
                            <a:srgbClr val="FFFF00"/>
                          </a:solidFill>
                          <a:effectLst/>
                          <a:latin typeface="Calibri" panose="020F0502020204030204" pitchFamily="34" charset="0"/>
                          <a:cs typeface="Calibri" panose="020F0502020204030204" pitchFamily="34" charset="0"/>
                        </a:rPr>
                        <a:t>No</a:t>
                      </a:r>
                      <a:endParaRPr lang="es-EC" sz="15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tc>
                <a:tc>
                  <a:txBody>
                    <a:bodyPr/>
                    <a:lstStyle/>
                    <a:p>
                      <a:pPr algn="ctr">
                        <a:lnSpc>
                          <a:spcPct val="107000"/>
                        </a:lnSpc>
                        <a:spcAft>
                          <a:spcPts val="800"/>
                        </a:spcAft>
                      </a:pPr>
                      <a:r>
                        <a:rPr lang="es-EC" sz="1500" dirty="0">
                          <a:solidFill>
                            <a:srgbClr val="FFFF00"/>
                          </a:solidFill>
                          <a:effectLst/>
                          <a:latin typeface="Calibri" panose="020F0502020204030204" pitchFamily="34" charset="0"/>
                          <a:cs typeface="Calibri" panose="020F0502020204030204" pitchFamily="34" charset="0"/>
                        </a:rPr>
                        <a:t>Fortalezas</a:t>
                      </a:r>
                      <a:endParaRPr lang="es-EC" sz="15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2205912819"/>
                  </a:ext>
                </a:extLst>
              </a:tr>
              <a:tr h="640978">
                <a:tc>
                  <a:txBody>
                    <a:bodyPr/>
                    <a:lstStyle/>
                    <a:p>
                      <a:pPr algn="ctr">
                        <a:lnSpc>
                          <a:spcPct val="107000"/>
                        </a:lnSpc>
                        <a:spcAft>
                          <a:spcPts val="800"/>
                        </a:spcAft>
                      </a:pPr>
                      <a:r>
                        <a:rPr lang="es-MX"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8</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Se han alcanzado suficientes excedentes netos de los ingresos después del pago de los dividendos, pues al compararse con el capital Institucional se obtiene un porcentaje superior a la tasa inflacionaria.</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2644254754"/>
                  </a:ext>
                </a:extLst>
              </a:tr>
              <a:tr h="491927">
                <a:tc>
                  <a:txBody>
                    <a:bodyPr/>
                    <a:lstStyle/>
                    <a:p>
                      <a:pPr algn="ctr">
                        <a:lnSpc>
                          <a:spcPct val="107000"/>
                        </a:lnSpc>
                        <a:spcAft>
                          <a:spcPts val="800"/>
                        </a:spcAft>
                      </a:pPr>
                      <a:r>
                        <a:rPr lang="es-MX"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9</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Los gastos operativos se encuentran dentro del límite del 5% representando un buen nivel de eficiencia operativa.</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2261867750"/>
                  </a:ext>
                </a:extLst>
              </a:tr>
              <a:tr h="616609">
                <a:tc>
                  <a:txBody>
                    <a:bodyPr/>
                    <a:lstStyle/>
                    <a:p>
                      <a:pPr algn="ctr">
                        <a:lnSpc>
                          <a:spcPct val="107000"/>
                        </a:lnSpc>
                        <a:spcAft>
                          <a:spcPts val="800"/>
                        </a:spcAft>
                      </a:pPr>
                      <a:r>
                        <a:rPr lang="es-MX"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1</a:t>
                      </a:r>
                      <a:r>
                        <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0</a:t>
                      </a:r>
                    </a:p>
                  </a:txBody>
                  <a:tcPr marL="44853" marR="44853" marT="8306" marB="0" anchor="ctr"/>
                </a:tc>
                <a:tc>
                  <a:txBody>
                    <a:bodyPr/>
                    <a:lstStyle/>
                    <a:p>
                      <a:pPr marL="0" marR="0" lvl="0" indent="0" algn="l" defTabSz="685747" rtl="0" eaLnBrk="1" fontAlgn="auto" latinLnBrk="0" hangingPunct="1">
                        <a:lnSpc>
                          <a:spcPct val="107000"/>
                        </a:lnSpc>
                        <a:spcBef>
                          <a:spcPts val="0"/>
                        </a:spcBef>
                        <a:spcAft>
                          <a:spcPts val="800"/>
                        </a:spcAft>
                        <a:buClrTx/>
                        <a:buSzTx/>
                        <a:buFontTx/>
                        <a:buNone/>
                        <a:tabLst/>
                        <a:defRPr/>
                      </a:pPr>
                      <a:r>
                        <a:rPr lang="es-MX" sz="1050" dirty="0">
                          <a:solidFill>
                            <a:srgbClr val="080808"/>
                          </a:solidFill>
                          <a:effectLst/>
                          <a:latin typeface="Calibri" panose="020F0502020204030204" pitchFamily="34" charset="0"/>
                          <a:cs typeface="Calibri" panose="020F0502020204030204" pitchFamily="34" charset="0"/>
                        </a:rPr>
                        <a:t>La estructura de capital está conformada por los aportes de socios necesarios para el buen desempeño de la institución para financiar los activos, aunque mantener niveles más altos le permitirá defenderse ante pérdidas y solventar falencias operacionales que afecten a otras áreas claves y desestabilicen la estructura financiera, ante una debilidad en la captación de recursos.</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1247938373"/>
                  </a:ext>
                </a:extLst>
              </a:tr>
              <a:tr h="453956">
                <a:tc>
                  <a:txBody>
                    <a:bodyPr/>
                    <a:lstStyle/>
                    <a:p>
                      <a:pPr algn="ctr">
                        <a:lnSpc>
                          <a:spcPct val="107000"/>
                        </a:lnSpc>
                        <a:spcAft>
                          <a:spcPts val="800"/>
                        </a:spcAft>
                      </a:pPr>
                      <a:r>
                        <a:rPr lang="es-MX"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1</a:t>
                      </a:r>
                      <a:r>
                        <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1</a:t>
                      </a:r>
                    </a:p>
                  </a:txBody>
                  <a:tcPr marL="44853" marR="44853" marT="8306"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Crecimiento de créditos y depósitos de ahorro respecto a los años anteriores que aporta al mejoramiento de una estructura financiera ideal.</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490861054"/>
                  </a:ext>
                </a:extLst>
              </a:tr>
              <a:tr h="773028">
                <a:tc>
                  <a:txBody>
                    <a:bodyPr/>
                    <a:lstStyle/>
                    <a:p>
                      <a:pPr algn="ctr">
                        <a:lnSpc>
                          <a:spcPct val="107000"/>
                        </a:lnSpc>
                        <a:spcAft>
                          <a:spcPts val="800"/>
                        </a:spcAft>
                      </a:pPr>
                      <a:r>
                        <a:rPr lang="es-MX"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1</a:t>
                      </a:r>
                      <a:r>
                        <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2</a:t>
                      </a:r>
                    </a:p>
                  </a:txBody>
                  <a:tcPr marL="44853" marR="44853" marT="8306"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Se evidencia un incremento en el número de asociados desde el año 2017 hasta el año 2019 para las cooperativas de ahorro y crédito.</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3912404394"/>
                  </a:ext>
                </a:extLst>
              </a:tr>
              <a:tr h="646645">
                <a:tc>
                  <a:txBody>
                    <a:bodyPr/>
                    <a:lstStyle/>
                    <a:p>
                      <a:pPr algn="ctr">
                        <a:lnSpc>
                          <a:spcPct val="107000"/>
                        </a:lnSpc>
                        <a:spcAft>
                          <a:spcPts val="800"/>
                        </a:spcAft>
                      </a:pPr>
                      <a:r>
                        <a:rPr lang="es-MX"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1</a:t>
                      </a:r>
                      <a:r>
                        <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3</a:t>
                      </a:r>
                    </a:p>
                  </a:txBody>
                  <a:tcPr marL="44853" marR="44853" marT="8306" marB="0" anchor="ctr"/>
                </a:tc>
                <a:tc>
                  <a:txBody>
                    <a:bodyPr/>
                    <a:lstStyle/>
                    <a:p>
                      <a:pPr>
                        <a:lnSpc>
                          <a:spcPct val="107000"/>
                        </a:lnSpc>
                        <a:spcAft>
                          <a:spcPts val="800"/>
                        </a:spcAft>
                      </a:pPr>
                      <a:r>
                        <a:rPr lang="es-EC" sz="1050" dirty="0">
                          <a:solidFill>
                            <a:srgbClr val="080808"/>
                          </a:solidFill>
                          <a:effectLst/>
                          <a:latin typeface="Calibri" panose="020F0502020204030204" pitchFamily="34" charset="0"/>
                          <a:cs typeface="Calibri" panose="020F0502020204030204" pitchFamily="34" charset="0"/>
                        </a:rPr>
                        <a:t>Existe un crecimiento constante en el Activo en las instituciones financieras debido a que aplican adecuadas estrategias en fortalecimiento de sus activos.</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1829280061"/>
                  </a:ext>
                </a:extLst>
              </a:tr>
              <a:tr h="646645">
                <a:tc>
                  <a:txBody>
                    <a:bodyPr/>
                    <a:lstStyle/>
                    <a:p>
                      <a:pPr algn="ctr">
                        <a:lnSpc>
                          <a:spcPct val="107000"/>
                        </a:lnSpc>
                        <a:spcAft>
                          <a:spcPts val="800"/>
                        </a:spcAft>
                      </a:pPr>
                      <a:r>
                        <a:rPr lang="es-MX"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1</a:t>
                      </a:r>
                      <a:r>
                        <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4</a:t>
                      </a:r>
                    </a:p>
                  </a:txBody>
                  <a:tcPr marL="44853" marR="44853" marT="8306" marB="0" anchor="ctr"/>
                </a:tc>
                <a:tc>
                  <a:txBody>
                    <a:bodyPr/>
                    <a:lstStyle/>
                    <a:p>
                      <a:pPr>
                        <a:lnSpc>
                          <a:spcPct val="107000"/>
                        </a:lnSpc>
                        <a:spcAft>
                          <a:spcPts val="800"/>
                        </a:spcAft>
                      </a:pPr>
                      <a:r>
                        <a:rPr lang="es-MX" sz="1050" dirty="0">
                          <a:solidFill>
                            <a:srgbClr val="080808"/>
                          </a:solidFill>
                          <a:effectLst/>
                          <a:latin typeface="Calibri" panose="020F0502020204030204" pitchFamily="34" charset="0"/>
                          <a:cs typeface="Calibri" panose="020F0502020204030204" pitchFamily="34" charset="0"/>
                        </a:rPr>
                        <a:t>Se observa un crecimiento de capital institucional el cual tiene relación directa con el crecimiento de su cartera y el nivel de respuesta de cobro en créditos otorgados.</a:t>
                      </a:r>
                      <a:endParaRPr lang="es-EC" sz="105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853" marR="44853" marT="8306" marB="0" anchor="ctr"/>
                </a:tc>
                <a:extLst>
                  <a:ext uri="{0D108BD9-81ED-4DB2-BD59-A6C34878D82A}">
                    <a16:rowId xmlns:a16="http://schemas.microsoft.com/office/drawing/2014/main" val="1172007545"/>
                  </a:ext>
                </a:extLst>
              </a:tr>
            </a:tbl>
          </a:graphicData>
        </a:graphic>
      </p:graphicFrame>
    </p:spTree>
    <p:extLst>
      <p:ext uri="{BB962C8B-B14F-4D97-AF65-F5344CB8AC3E}">
        <p14:creationId xmlns:p14="http://schemas.microsoft.com/office/powerpoint/2010/main" val="16486434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0630" y="116632"/>
            <a:ext cx="10971372" cy="1143000"/>
          </a:xfrm>
        </p:spPr>
        <p:txBody>
          <a:bodyPr/>
          <a:lstStyle/>
          <a:p>
            <a:r>
              <a:rPr lang="es-EC" dirty="0"/>
              <a:t>PROPUESTA</a:t>
            </a:r>
          </a:p>
        </p:txBody>
      </p:sp>
      <p:sp>
        <p:nvSpPr>
          <p:cNvPr id="12" name="3 CuadroTexto">
            <a:extLst>
              <a:ext uri="{FF2B5EF4-FFF2-40B4-BE49-F238E27FC236}">
                <a16:creationId xmlns:a16="http://schemas.microsoft.com/office/drawing/2014/main" id="{D9E781B5-21B2-40EA-91A7-2230CA2171AF}"/>
              </a:ext>
            </a:extLst>
          </p:cNvPr>
          <p:cNvSpPr txBox="1"/>
          <p:nvPr/>
        </p:nvSpPr>
        <p:spPr>
          <a:xfrm>
            <a:off x="2998862" y="836712"/>
            <a:ext cx="2428892"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Eventos de riesgo</a:t>
            </a:r>
          </a:p>
        </p:txBody>
      </p:sp>
      <p:graphicFrame>
        <p:nvGraphicFramePr>
          <p:cNvPr id="5" name="Marcador de contenido 4">
            <a:extLst>
              <a:ext uri="{FF2B5EF4-FFF2-40B4-BE49-F238E27FC236}">
                <a16:creationId xmlns:a16="http://schemas.microsoft.com/office/drawing/2014/main" id="{4C43C7C4-3F79-4CAE-85FA-346562D06C45}"/>
              </a:ext>
            </a:extLst>
          </p:cNvPr>
          <p:cNvGraphicFramePr>
            <a:graphicFrameLocks noGrp="1"/>
          </p:cNvGraphicFramePr>
          <p:nvPr>
            <p:ph idx="1"/>
            <p:extLst>
              <p:ext uri="{D42A27DB-BD31-4B8C-83A1-F6EECF244321}">
                <p14:modId xmlns:p14="http://schemas.microsoft.com/office/powerpoint/2010/main" val="1895951981"/>
              </p:ext>
            </p:extLst>
          </p:nvPr>
        </p:nvGraphicFramePr>
        <p:xfrm>
          <a:off x="262558" y="1178344"/>
          <a:ext cx="6912768" cy="4985070"/>
        </p:xfrm>
        <a:graphic>
          <a:graphicData uri="http://schemas.openxmlformats.org/drawingml/2006/table">
            <a:tbl>
              <a:tblPr firstRow="1" firstCol="1" bandRow="1">
                <a:tableStyleId>{72833802-FEF1-4C79-8D5D-14CF1EAF98D9}</a:tableStyleId>
              </a:tblPr>
              <a:tblGrid>
                <a:gridCol w="421943">
                  <a:extLst>
                    <a:ext uri="{9D8B030D-6E8A-4147-A177-3AD203B41FA5}">
                      <a16:colId xmlns:a16="http://schemas.microsoft.com/office/drawing/2014/main" val="2649082348"/>
                    </a:ext>
                  </a:extLst>
                </a:gridCol>
                <a:gridCol w="5554721">
                  <a:extLst>
                    <a:ext uri="{9D8B030D-6E8A-4147-A177-3AD203B41FA5}">
                      <a16:colId xmlns:a16="http://schemas.microsoft.com/office/drawing/2014/main" val="1091444341"/>
                    </a:ext>
                  </a:extLst>
                </a:gridCol>
                <a:gridCol w="936104">
                  <a:extLst>
                    <a:ext uri="{9D8B030D-6E8A-4147-A177-3AD203B41FA5}">
                      <a16:colId xmlns:a16="http://schemas.microsoft.com/office/drawing/2014/main" val="4191465385"/>
                    </a:ext>
                  </a:extLst>
                </a:gridCol>
              </a:tblGrid>
              <a:tr h="240864">
                <a:tc>
                  <a:txBody>
                    <a:bodyPr/>
                    <a:lstStyle/>
                    <a:p>
                      <a:pPr algn="ctr">
                        <a:lnSpc>
                          <a:spcPct val="115000"/>
                        </a:lnSpc>
                        <a:spcAft>
                          <a:spcPts val="0"/>
                        </a:spcAft>
                      </a:pPr>
                      <a:r>
                        <a:rPr lang="es-EC" sz="1400" dirty="0">
                          <a:solidFill>
                            <a:srgbClr val="FFFF00"/>
                          </a:solidFill>
                          <a:effectLst/>
                        </a:rPr>
                        <a:t>No</a:t>
                      </a:r>
                      <a:endParaRPr lang="es-EC" sz="12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tc>
                <a:tc>
                  <a:txBody>
                    <a:bodyPr/>
                    <a:lstStyle/>
                    <a:p>
                      <a:pPr algn="ctr">
                        <a:lnSpc>
                          <a:spcPct val="115000"/>
                        </a:lnSpc>
                        <a:spcAft>
                          <a:spcPts val="0"/>
                        </a:spcAft>
                      </a:pPr>
                      <a:r>
                        <a:rPr lang="es-EC" sz="1400" dirty="0">
                          <a:solidFill>
                            <a:srgbClr val="FFFF00"/>
                          </a:solidFill>
                          <a:effectLst/>
                        </a:rPr>
                        <a:t>Debilidades</a:t>
                      </a:r>
                      <a:endParaRPr lang="es-EC" sz="12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gn="ctr">
                        <a:lnSpc>
                          <a:spcPct val="115000"/>
                        </a:lnSpc>
                        <a:spcAft>
                          <a:spcPts val="0"/>
                        </a:spcAft>
                      </a:pPr>
                      <a:r>
                        <a:rPr lang="es-EC" sz="1400" dirty="0">
                          <a:solidFill>
                            <a:srgbClr val="FFFF00"/>
                          </a:solidFill>
                          <a:effectLst/>
                        </a:rPr>
                        <a:t>Tipo de Riesgo</a:t>
                      </a:r>
                      <a:endParaRPr lang="es-EC" sz="12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extLst>
                  <a:ext uri="{0D108BD9-81ED-4DB2-BD59-A6C34878D82A}">
                    <a16:rowId xmlns:a16="http://schemas.microsoft.com/office/drawing/2014/main" val="1195085511"/>
                  </a:ext>
                </a:extLst>
              </a:tr>
              <a:tr h="679808">
                <a:tc>
                  <a:txBody>
                    <a:bodyPr/>
                    <a:lstStyle/>
                    <a:p>
                      <a:pPr algn="ctr">
                        <a:lnSpc>
                          <a:spcPct val="107000"/>
                        </a:lnSpc>
                        <a:spcAft>
                          <a:spcPts val="0"/>
                        </a:spcAft>
                      </a:pPr>
                      <a:r>
                        <a:rPr lang="es-EC" sz="1050" dirty="0">
                          <a:solidFill>
                            <a:srgbClr val="080808"/>
                          </a:solidFill>
                          <a:effectLst/>
                        </a:rPr>
                        <a:t>1</a:t>
                      </a:r>
                      <a:endParaRPr lang="es-EC" sz="10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nSpc>
                          <a:spcPct val="107000"/>
                        </a:lnSpc>
                        <a:spcAft>
                          <a:spcPts val="0"/>
                        </a:spcAft>
                      </a:pPr>
                      <a:r>
                        <a:rPr lang="es-EC" sz="1200" dirty="0">
                          <a:solidFill>
                            <a:srgbClr val="080808"/>
                          </a:solidFill>
                          <a:effectLst/>
                        </a:rPr>
                        <a:t>Se presenta un mínimo margen de insolvencia reflejando que no se tendría los suficientes recursos para cubrir el 100% de las obligaciones adquiridas con socios, requiriendo una mayor protección ante una eventual liquidación de activos y pasivos</a:t>
                      </a:r>
                      <a:endParaRPr lang="es-EC" sz="1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gn="ctr">
                        <a:lnSpc>
                          <a:spcPct val="107000"/>
                        </a:lnSpc>
                        <a:spcAft>
                          <a:spcPts val="0"/>
                        </a:spcAft>
                      </a:pPr>
                      <a:r>
                        <a:rPr lang="es-EC" sz="1200" dirty="0">
                          <a:solidFill>
                            <a:srgbClr val="080808"/>
                          </a:solidFill>
                          <a:effectLst/>
                        </a:rPr>
                        <a:t>Riesgo de Crédito.</a:t>
                      </a:r>
                      <a:endParaRPr lang="es-EC" sz="1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extLst>
                  <a:ext uri="{0D108BD9-81ED-4DB2-BD59-A6C34878D82A}">
                    <a16:rowId xmlns:a16="http://schemas.microsoft.com/office/drawing/2014/main" val="992455239"/>
                  </a:ext>
                </a:extLst>
              </a:tr>
              <a:tr h="611654">
                <a:tc>
                  <a:txBody>
                    <a:bodyPr/>
                    <a:lstStyle/>
                    <a:p>
                      <a:pPr algn="ctr">
                        <a:lnSpc>
                          <a:spcPct val="107000"/>
                        </a:lnSpc>
                        <a:spcAft>
                          <a:spcPts val="0"/>
                        </a:spcAft>
                      </a:pPr>
                      <a:r>
                        <a:rPr lang="es-EC" sz="1050">
                          <a:solidFill>
                            <a:srgbClr val="080808"/>
                          </a:solidFill>
                          <a:effectLst/>
                        </a:rPr>
                        <a:t>2</a:t>
                      </a:r>
                      <a:endParaRPr lang="es-EC" sz="10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nSpc>
                          <a:spcPct val="107000"/>
                        </a:lnSpc>
                        <a:spcAft>
                          <a:spcPts val="0"/>
                        </a:spcAft>
                      </a:pPr>
                      <a:r>
                        <a:rPr lang="es-EC" sz="1200" dirty="0">
                          <a:solidFill>
                            <a:srgbClr val="080808"/>
                          </a:solidFill>
                          <a:effectLst/>
                        </a:rPr>
                        <a:t>La cartera de crédito neta no cuenta con una estructura financiera ideal, lo que quiere decir que la concentración del activo producto de las gestiones de intermediación financiera no se realiza eficientemente</a:t>
                      </a:r>
                      <a:endParaRPr lang="es-EC" sz="1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gn="ctr">
                        <a:lnSpc>
                          <a:spcPct val="107000"/>
                        </a:lnSpc>
                        <a:spcAft>
                          <a:spcPts val="0"/>
                        </a:spcAft>
                      </a:pPr>
                      <a:r>
                        <a:rPr lang="es-EC" sz="1200">
                          <a:solidFill>
                            <a:srgbClr val="080808"/>
                          </a:solidFill>
                          <a:effectLst/>
                        </a:rPr>
                        <a:t>Riesgo de Crédito.</a:t>
                      </a:r>
                      <a:endParaRPr lang="es-EC" sz="11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extLst>
                  <a:ext uri="{0D108BD9-81ED-4DB2-BD59-A6C34878D82A}">
                    <a16:rowId xmlns:a16="http://schemas.microsoft.com/office/drawing/2014/main" val="4184076370"/>
                  </a:ext>
                </a:extLst>
              </a:tr>
              <a:tr h="766465">
                <a:tc>
                  <a:txBody>
                    <a:bodyPr/>
                    <a:lstStyle/>
                    <a:p>
                      <a:pPr algn="ctr">
                        <a:lnSpc>
                          <a:spcPct val="107000"/>
                        </a:lnSpc>
                        <a:spcAft>
                          <a:spcPts val="0"/>
                        </a:spcAft>
                      </a:pPr>
                      <a:r>
                        <a:rPr lang="es-EC" sz="1050">
                          <a:solidFill>
                            <a:srgbClr val="080808"/>
                          </a:solidFill>
                          <a:effectLst/>
                        </a:rPr>
                        <a:t>3</a:t>
                      </a:r>
                      <a:endParaRPr lang="es-EC" sz="10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nSpc>
                          <a:spcPct val="107000"/>
                        </a:lnSpc>
                        <a:spcAft>
                          <a:spcPts val="0"/>
                        </a:spcAft>
                      </a:pPr>
                      <a:r>
                        <a:rPr lang="es-EC" sz="1200" dirty="0">
                          <a:solidFill>
                            <a:srgbClr val="080808"/>
                          </a:solidFill>
                          <a:effectLst/>
                        </a:rPr>
                        <a:t>El capital institucional neto no logra la meta establecida, impidiendo afrontar riesgos potenciales perjudicando la suficiencia patrimonial, producto de la disminución de utilidades o un decrecimiento de la cartera de créditos, lo cual afecta el financiamiento de activos improductivos. </a:t>
                      </a:r>
                      <a:endParaRPr lang="es-EC" sz="1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gn="ctr">
                        <a:lnSpc>
                          <a:spcPct val="107000"/>
                        </a:lnSpc>
                        <a:spcAft>
                          <a:spcPts val="0"/>
                        </a:spcAft>
                      </a:pPr>
                      <a:r>
                        <a:rPr lang="es-EC" sz="1200">
                          <a:solidFill>
                            <a:srgbClr val="080808"/>
                          </a:solidFill>
                          <a:effectLst/>
                        </a:rPr>
                        <a:t>Riesgo Operativo.</a:t>
                      </a:r>
                      <a:endParaRPr lang="es-EC" sz="11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extLst>
                  <a:ext uri="{0D108BD9-81ED-4DB2-BD59-A6C34878D82A}">
                    <a16:rowId xmlns:a16="http://schemas.microsoft.com/office/drawing/2014/main" val="3286806674"/>
                  </a:ext>
                </a:extLst>
              </a:tr>
              <a:tr h="456843">
                <a:tc>
                  <a:txBody>
                    <a:bodyPr/>
                    <a:lstStyle/>
                    <a:p>
                      <a:pPr algn="ctr">
                        <a:lnSpc>
                          <a:spcPct val="107000"/>
                        </a:lnSpc>
                        <a:spcAft>
                          <a:spcPts val="0"/>
                        </a:spcAft>
                      </a:pPr>
                      <a:r>
                        <a:rPr lang="es-EC" sz="1050">
                          <a:solidFill>
                            <a:srgbClr val="080808"/>
                          </a:solidFill>
                          <a:effectLst/>
                        </a:rPr>
                        <a:t>4</a:t>
                      </a:r>
                      <a:endParaRPr lang="es-EC" sz="10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nSpc>
                          <a:spcPct val="107000"/>
                        </a:lnSpc>
                        <a:spcAft>
                          <a:spcPts val="0"/>
                        </a:spcAft>
                      </a:pPr>
                      <a:r>
                        <a:rPr lang="es-EC" sz="1200" dirty="0">
                          <a:solidFill>
                            <a:srgbClr val="080808"/>
                          </a:solidFill>
                          <a:effectLst/>
                        </a:rPr>
                        <a:t>Se registra altos valores en activos improductivos superiores al 5% en comparación con el valor total de los Activos. </a:t>
                      </a:r>
                      <a:endParaRPr lang="es-EC" sz="1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gn="ctr">
                        <a:lnSpc>
                          <a:spcPct val="107000"/>
                        </a:lnSpc>
                        <a:spcAft>
                          <a:spcPts val="0"/>
                        </a:spcAft>
                      </a:pPr>
                      <a:r>
                        <a:rPr lang="es-EC" sz="1200">
                          <a:solidFill>
                            <a:srgbClr val="080808"/>
                          </a:solidFill>
                          <a:effectLst/>
                        </a:rPr>
                        <a:t>Riesgo Operativo.</a:t>
                      </a:r>
                      <a:endParaRPr lang="es-EC" sz="11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extLst>
                  <a:ext uri="{0D108BD9-81ED-4DB2-BD59-A6C34878D82A}">
                    <a16:rowId xmlns:a16="http://schemas.microsoft.com/office/drawing/2014/main" val="1892483440"/>
                  </a:ext>
                </a:extLst>
              </a:tr>
              <a:tr h="348688">
                <a:tc>
                  <a:txBody>
                    <a:bodyPr/>
                    <a:lstStyle/>
                    <a:p>
                      <a:pPr algn="ctr">
                        <a:lnSpc>
                          <a:spcPct val="107000"/>
                        </a:lnSpc>
                        <a:spcAft>
                          <a:spcPts val="0"/>
                        </a:spcAft>
                      </a:pPr>
                      <a:r>
                        <a:rPr lang="es-EC" sz="1050">
                          <a:solidFill>
                            <a:srgbClr val="080808"/>
                          </a:solidFill>
                          <a:effectLst/>
                        </a:rPr>
                        <a:t>5</a:t>
                      </a:r>
                      <a:endParaRPr lang="es-EC" sz="10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nSpc>
                          <a:spcPct val="107000"/>
                        </a:lnSpc>
                        <a:spcAft>
                          <a:spcPts val="0"/>
                        </a:spcAft>
                      </a:pPr>
                      <a:r>
                        <a:rPr lang="es-EC" sz="1200" dirty="0">
                          <a:solidFill>
                            <a:srgbClr val="080808"/>
                          </a:solidFill>
                          <a:effectLst/>
                        </a:rPr>
                        <a:t>Volatilidad en las inversiones financieras e inversiones líquidas sin obtener los beneficios esperados.</a:t>
                      </a:r>
                      <a:endParaRPr lang="es-EC" sz="1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gn="ctr">
                        <a:lnSpc>
                          <a:spcPct val="107000"/>
                        </a:lnSpc>
                        <a:spcAft>
                          <a:spcPts val="0"/>
                        </a:spcAft>
                      </a:pPr>
                      <a:r>
                        <a:rPr lang="es-EC" sz="1200">
                          <a:solidFill>
                            <a:srgbClr val="080808"/>
                          </a:solidFill>
                          <a:effectLst/>
                        </a:rPr>
                        <a:t>Riesgo de Liquidez.</a:t>
                      </a:r>
                      <a:endParaRPr lang="es-EC" sz="11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extLst>
                  <a:ext uri="{0D108BD9-81ED-4DB2-BD59-A6C34878D82A}">
                    <a16:rowId xmlns:a16="http://schemas.microsoft.com/office/drawing/2014/main" val="2887354478"/>
                  </a:ext>
                </a:extLst>
              </a:tr>
              <a:tr h="637581">
                <a:tc>
                  <a:txBody>
                    <a:bodyPr/>
                    <a:lstStyle/>
                    <a:p>
                      <a:pPr algn="ctr">
                        <a:lnSpc>
                          <a:spcPct val="107000"/>
                        </a:lnSpc>
                        <a:spcAft>
                          <a:spcPts val="0"/>
                        </a:spcAft>
                      </a:pPr>
                      <a:r>
                        <a:rPr lang="es-EC" sz="1050">
                          <a:solidFill>
                            <a:srgbClr val="080808"/>
                          </a:solidFill>
                          <a:effectLst/>
                        </a:rPr>
                        <a:t>6</a:t>
                      </a:r>
                      <a:endParaRPr lang="es-EC" sz="10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nSpc>
                          <a:spcPct val="107000"/>
                        </a:lnSpc>
                        <a:spcAft>
                          <a:spcPts val="0"/>
                        </a:spcAft>
                      </a:pPr>
                      <a:r>
                        <a:rPr lang="es-EC" sz="1200" dirty="0">
                          <a:solidFill>
                            <a:srgbClr val="080808"/>
                          </a:solidFill>
                          <a:effectLst/>
                        </a:rPr>
                        <a:t>Los rendimientos generados por créditos, inversiones líquidas, inversiones financieras que constituyen el margen bruto no son suficientes para cubrir los gastos operativos, provisiones y asegurar el aumento de capital institucional. </a:t>
                      </a:r>
                      <a:endParaRPr lang="es-EC" sz="1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gn="ctr">
                        <a:lnSpc>
                          <a:spcPct val="107000"/>
                        </a:lnSpc>
                        <a:spcAft>
                          <a:spcPts val="0"/>
                        </a:spcAft>
                      </a:pPr>
                      <a:r>
                        <a:rPr lang="es-EC" sz="1200">
                          <a:solidFill>
                            <a:srgbClr val="080808"/>
                          </a:solidFill>
                          <a:effectLst/>
                        </a:rPr>
                        <a:t>Riesgo de Liquidez.</a:t>
                      </a:r>
                      <a:endParaRPr lang="es-EC" sz="11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extLst>
                  <a:ext uri="{0D108BD9-81ED-4DB2-BD59-A6C34878D82A}">
                    <a16:rowId xmlns:a16="http://schemas.microsoft.com/office/drawing/2014/main" val="3554299733"/>
                  </a:ext>
                </a:extLst>
              </a:tr>
              <a:tr h="905659">
                <a:tc>
                  <a:txBody>
                    <a:bodyPr/>
                    <a:lstStyle/>
                    <a:p>
                      <a:pPr algn="ctr">
                        <a:lnSpc>
                          <a:spcPct val="107000"/>
                        </a:lnSpc>
                        <a:spcAft>
                          <a:spcPts val="0"/>
                        </a:spcAft>
                      </a:pPr>
                      <a:r>
                        <a:rPr lang="es-EC" sz="1050">
                          <a:solidFill>
                            <a:srgbClr val="080808"/>
                          </a:solidFill>
                          <a:effectLst/>
                        </a:rPr>
                        <a:t>7</a:t>
                      </a:r>
                      <a:endParaRPr lang="es-EC" sz="100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nSpc>
                          <a:spcPct val="107000"/>
                        </a:lnSpc>
                        <a:spcAft>
                          <a:spcPts val="0"/>
                        </a:spcAft>
                      </a:pPr>
                      <a:r>
                        <a:rPr lang="es-EC" sz="1200" dirty="0">
                          <a:solidFill>
                            <a:srgbClr val="080808"/>
                          </a:solidFill>
                          <a:effectLst/>
                        </a:rPr>
                        <a:t>Las cooperativas de ahorro y crédito más grandes en cuanto a nivel de activos se refiere, presentan un nivel de liquidez que bordea en promedio un 25%, manteniendo activos líquidos improductivos, aunque en un porcentaje manejable, pero tienen la capacidad de responder a requerimientos de efectivo inmediato para cubrir depósitos de ahorro; caso contrario sucede en las entidades de menor rango.</a:t>
                      </a:r>
                      <a:endParaRPr lang="es-EC" sz="1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tc>
                  <a:txBody>
                    <a:bodyPr/>
                    <a:lstStyle/>
                    <a:p>
                      <a:pPr algn="ctr">
                        <a:lnSpc>
                          <a:spcPct val="107000"/>
                        </a:lnSpc>
                        <a:spcAft>
                          <a:spcPts val="0"/>
                        </a:spcAft>
                      </a:pPr>
                      <a:r>
                        <a:rPr lang="es-EC" sz="1200" dirty="0">
                          <a:solidFill>
                            <a:srgbClr val="080808"/>
                          </a:solidFill>
                          <a:effectLst/>
                        </a:rPr>
                        <a:t>Riesgo de Liquidez.</a:t>
                      </a:r>
                      <a:endParaRPr lang="es-EC" sz="110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51722" marR="51722" marT="0" marB="0" anchor="ctr"/>
                </a:tc>
                <a:extLst>
                  <a:ext uri="{0D108BD9-81ED-4DB2-BD59-A6C34878D82A}">
                    <a16:rowId xmlns:a16="http://schemas.microsoft.com/office/drawing/2014/main" val="90208460"/>
                  </a:ext>
                </a:extLst>
              </a:tr>
            </a:tbl>
          </a:graphicData>
        </a:graphic>
      </p:graphicFrame>
      <p:sp>
        <p:nvSpPr>
          <p:cNvPr id="29" name="3 CuadroTexto">
            <a:extLst>
              <a:ext uri="{FF2B5EF4-FFF2-40B4-BE49-F238E27FC236}">
                <a16:creationId xmlns:a16="http://schemas.microsoft.com/office/drawing/2014/main" id="{F128DB08-B9DF-45E5-A8AC-A40E9D6F0BAF}"/>
              </a:ext>
            </a:extLst>
          </p:cNvPr>
          <p:cNvSpPr txBox="1"/>
          <p:nvPr/>
        </p:nvSpPr>
        <p:spPr>
          <a:xfrm>
            <a:off x="8399462" y="1935240"/>
            <a:ext cx="2880320"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Probabilidad - Impacto</a:t>
            </a:r>
          </a:p>
        </p:txBody>
      </p:sp>
      <p:sp>
        <p:nvSpPr>
          <p:cNvPr id="9" name="3 CuadroTexto">
            <a:extLst>
              <a:ext uri="{FF2B5EF4-FFF2-40B4-BE49-F238E27FC236}">
                <a16:creationId xmlns:a16="http://schemas.microsoft.com/office/drawing/2014/main" id="{D9E781B5-21B2-40EA-91A7-2230CA2171AF}"/>
              </a:ext>
            </a:extLst>
          </p:cNvPr>
          <p:cNvSpPr txBox="1"/>
          <p:nvPr/>
        </p:nvSpPr>
        <p:spPr>
          <a:xfrm>
            <a:off x="2782838" y="576368"/>
            <a:ext cx="2428892"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FACTORES INTERNOS</a:t>
            </a:r>
          </a:p>
        </p:txBody>
      </p:sp>
      <p:pic>
        <p:nvPicPr>
          <p:cNvPr id="3" name="Imagen 2"/>
          <p:cNvPicPr>
            <a:picLocks noChangeAspect="1"/>
          </p:cNvPicPr>
          <p:nvPr/>
        </p:nvPicPr>
        <p:blipFill>
          <a:blip r:embed="rId2"/>
          <a:stretch>
            <a:fillRect/>
          </a:stretch>
        </p:blipFill>
        <p:spPr>
          <a:xfrm>
            <a:off x="7464338" y="2564904"/>
            <a:ext cx="7630887" cy="2088232"/>
          </a:xfrm>
          <a:prstGeom prst="rect">
            <a:avLst/>
          </a:prstGeom>
        </p:spPr>
      </p:pic>
    </p:spTree>
    <p:extLst>
      <p:ext uri="{BB962C8B-B14F-4D97-AF65-F5344CB8AC3E}">
        <p14:creationId xmlns:p14="http://schemas.microsoft.com/office/powerpoint/2010/main" val="1530924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a 19"/>
          <p:cNvGraphicFramePr>
            <a:graphicFrameLocks noGrp="1"/>
          </p:cNvGraphicFramePr>
          <p:nvPr>
            <p:extLst>
              <p:ext uri="{D42A27DB-BD31-4B8C-83A1-F6EECF244321}">
                <p14:modId xmlns:p14="http://schemas.microsoft.com/office/powerpoint/2010/main" val="2685811250"/>
              </p:ext>
            </p:extLst>
          </p:nvPr>
        </p:nvGraphicFramePr>
        <p:xfrm>
          <a:off x="118542" y="980728"/>
          <a:ext cx="5112569" cy="5216175"/>
        </p:xfrm>
        <a:graphic>
          <a:graphicData uri="http://schemas.openxmlformats.org/drawingml/2006/table">
            <a:tbl>
              <a:tblPr firstRow="1" firstCol="1" bandRow="1"/>
              <a:tblGrid>
                <a:gridCol w="648072">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432049">
                  <a:extLst>
                    <a:ext uri="{9D8B030D-6E8A-4147-A177-3AD203B41FA5}">
                      <a16:colId xmlns:a16="http://schemas.microsoft.com/office/drawing/2014/main" val="20004"/>
                    </a:ext>
                  </a:extLst>
                </a:gridCol>
              </a:tblGrid>
              <a:tr h="300740">
                <a:tc>
                  <a:txBody>
                    <a:bodyPr/>
                    <a:lstStyle/>
                    <a:p>
                      <a:pPr marL="6350" indent="-6350" algn="ctr">
                        <a:lnSpc>
                          <a:spcPct val="104000"/>
                        </a:lnSpc>
                        <a:spcAft>
                          <a:spcPts val="25"/>
                        </a:spcAft>
                      </a:pPr>
                      <a:r>
                        <a:rPr lang="es-EC"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Tipos de riesgo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Evento de riesgo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Probabilidad</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Impacto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Riesgo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52587">
                <a:tc rowSpan="2">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Riesgo de crédito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6350" indent="-6350">
                        <a:lnSpc>
                          <a:spcPct val="104000"/>
                        </a:lnSpc>
                        <a:spcAft>
                          <a:spcPts val="25"/>
                        </a:spcAft>
                      </a:pPr>
                      <a:r>
                        <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presenta un mínimo margen de insolvencia reflejando que no se tendría los suficientes recursos para cubrir el 100% de las obligaciones adquiridas con socios, requiriendo una mayor protección ante una eventual liquidación de activos y pasivos.</a:t>
                      </a:r>
                    </a:p>
                  </a:txBody>
                  <a:tcPr marL="38895" marR="388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38895" marR="388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38895" marR="388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38895" marR="38895"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001"/>
                  </a:ext>
                </a:extLst>
              </a:tr>
              <a:tr h="902218">
                <a:tc vMerge="1">
                  <a:txBody>
                    <a:bodyPr/>
                    <a:lstStyle/>
                    <a:p>
                      <a:endParaRPr lang="es-EC"/>
                    </a:p>
                  </a:txBody>
                  <a:tcPr/>
                </a:tc>
                <a:tc>
                  <a:txBody>
                    <a:bodyPr/>
                    <a:lstStyle/>
                    <a:p>
                      <a:pPr marL="6350" indent="-6350">
                        <a:lnSpc>
                          <a:spcPct val="104000"/>
                        </a:lnSpc>
                        <a:spcAft>
                          <a:spcPts val="25"/>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cartera de crédito neta no cuenta con una estructura financiera ideal, lo que quiere decir que la concentración del activo producto de las gestiones de intermediación financiera no se realiza eficientemente.</a:t>
                      </a:r>
                    </a:p>
                  </a:txBody>
                  <a:tcPr marL="38895" marR="38895" marT="0" marB="0">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38895" marR="38895" marT="0" marB="0" anchor="ctr">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38895" marR="38895" marT="0" marB="0" anchor="ctr">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p>
                  </a:txBody>
                  <a:tcPr marL="38895" marR="38895" marT="0" marB="0" anchor="ctr">
                    <a:lnL>
                      <a:noFill/>
                    </a:lnL>
                    <a:lnR>
                      <a:noFill/>
                    </a:lnR>
                    <a:lnT>
                      <a:noFill/>
                    </a:lnT>
                    <a:lnB>
                      <a:noFill/>
                    </a:lnB>
                    <a:solidFill>
                      <a:srgbClr val="FF0000"/>
                    </a:solidFill>
                  </a:tcPr>
                </a:tc>
                <a:extLst>
                  <a:ext uri="{0D108BD9-81ED-4DB2-BD59-A6C34878D82A}">
                    <a16:rowId xmlns:a16="http://schemas.microsoft.com/office/drawing/2014/main" val="10002"/>
                  </a:ext>
                </a:extLst>
              </a:tr>
              <a:tr h="451109">
                <a:tc rowSpan="3">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Riesgo de liquidez</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a:noFill/>
                    </a:lnL>
                    <a:lnR>
                      <a:noFill/>
                    </a:lnR>
                    <a:lnT>
                      <a:noFill/>
                    </a:lnT>
                    <a:lnB>
                      <a:noFill/>
                    </a:lnB>
                  </a:tcPr>
                </a:tc>
                <a:tc>
                  <a:txBody>
                    <a:bodyPr/>
                    <a:lstStyle/>
                    <a:p>
                      <a:pPr marL="6350" indent="-6350">
                        <a:lnSpc>
                          <a:spcPct val="104000"/>
                        </a:lnSpc>
                        <a:spcAft>
                          <a:spcPts val="25"/>
                        </a:spcAft>
                      </a:pPr>
                      <a:r>
                        <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Volatilidad en las inversiones financieras e inversiones líquidas sin obtener los beneficios esperados.</a:t>
                      </a:r>
                    </a:p>
                  </a:txBody>
                  <a:tcPr marL="38895" marR="38895" marT="0" marB="0">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38895" marR="38895" marT="0" marB="0" anchor="ctr">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8895" marR="38895" marT="0" marB="0" anchor="ctr">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38895" marR="38895" marT="0" marB="0" anchor="ctr">
                    <a:lnL>
                      <a:noFill/>
                    </a:lnL>
                    <a:lnR>
                      <a:noFill/>
                    </a:lnR>
                    <a:lnT>
                      <a:noFill/>
                    </a:lnT>
                    <a:lnB>
                      <a:noFill/>
                    </a:lnB>
                    <a:solidFill>
                      <a:srgbClr val="92D050"/>
                    </a:solidFill>
                  </a:tcPr>
                </a:tc>
                <a:extLst>
                  <a:ext uri="{0D108BD9-81ED-4DB2-BD59-A6C34878D82A}">
                    <a16:rowId xmlns:a16="http://schemas.microsoft.com/office/drawing/2014/main" val="10003"/>
                  </a:ext>
                </a:extLst>
              </a:tr>
              <a:tr h="902218">
                <a:tc vMerge="1">
                  <a:txBody>
                    <a:bodyPr/>
                    <a:lstStyle/>
                    <a:p>
                      <a:endParaRPr lang="es-EC"/>
                    </a:p>
                  </a:txBody>
                  <a:tcPr/>
                </a:tc>
                <a:tc>
                  <a:txBody>
                    <a:bodyPr/>
                    <a:lstStyle/>
                    <a:p>
                      <a:pPr marL="6350" indent="-6350">
                        <a:lnSpc>
                          <a:spcPct val="104000"/>
                        </a:lnSpc>
                        <a:spcAft>
                          <a:spcPts val="25"/>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rendimientos generados por créditos, inversiones líquidas, inversiones financieras que constituyen el margen bruto no son suficientes para cubrir los gastos operativos, provisiones y asegurar el aumento de capital institucional. </a:t>
                      </a:r>
                    </a:p>
                  </a:txBody>
                  <a:tcPr marL="38895" marR="38895" marT="0" marB="0">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38895" marR="38895" marT="0" marB="0" anchor="ctr">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38895" marR="38895" marT="0" marB="0" anchor="ctr">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p>
                  </a:txBody>
                  <a:tcPr marL="38895" marR="38895" marT="0" marB="0" anchor="ctr">
                    <a:lnL>
                      <a:noFill/>
                    </a:lnL>
                    <a:lnR>
                      <a:noFill/>
                    </a:lnR>
                    <a:lnT>
                      <a:noFill/>
                    </a:lnT>
                    <a:lnB>
                      <a:noFill/>
                    </a:lnB>
                    <a:solidFill>
                      <a:srgbClr val="FF0000"/>
                    </a:solidFill>
                  </a:tcPr>
                </a:tc>
                <a:extLst>
                  <a:ext uri="{0D108BD9-81ED-4DB2-BD59-A6C34878D82A}">
                    <a16:rowId xmlns:a16="http://schemas.microsoft.com/office/drawing/2014/main" val="10004"/>
                  </a:ext>
                </a:extLst>
              </a:tr>
              <a:tr h="1503697">
                <a:tc vMerge="1">
                  <a:txBody>
                    <a:bodyPr/>
                    <a:lstStyle/>
                    <a:p>
                      <a:endParaRPr lang="es-EC"/>
                    </a:p>
                  </a:txBody>
                  <a:tcPr/>
                </a:tc>
                <a:tc>
                  <a:txBody>
                    <a:bodyPr/>
                    <a:lstStyle/>
                    <a:p>
                      <a:pPr marL="6350" indent="-6350">
                        <a:lnSpc>
                          <a:spcPct val="104000"/>
                        </a:lnSpc>
                        <a:spcAft>
                          <a:spcPts val="25"/>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 cooperativas de ahorro y crédito más grandes en cuanto a nivel de activos se refiere, presentan un nivel de liquidez que bordea en promedio un 25%, manteniendo activos líquidos improductivos, aunque en un porcentaje manejable, pero tienen la capacidad de responder a requerimientos de efectivo inmediato para cubrir depósitos de ahorro; caso contrario sucede en las entidades de menor rango.</a:t>
                      </a:r>
                    </a:p>
                  </a:txBody>
                  <a:tcPr marL="38895" marR="38895" marT="0" marB="0">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38895" marR="38895" marT="0" marB="0" anchor="ctr">
                    <a:lnL>
                      <a:noFill/>
                    </a:lnL>
                    <a:lnR>
                      <a:noFill/>
                    </a:lnR>
                    <a:lnT>
                      <a:noFill/>
                    </a:lnT>
                    <a:lnB>
                      <a:noFill/>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38895" marR="38895" marT="0" marB="0" anchor="ctr">
                    <a:lnL>
                      <a:noFill/>
                    </a:lnL>
                    <a:lnR>
                      <a:noFill/>
                    </a:lnR>
                    <a:lnT>
                      <a:noFill/>
                    </a:lnT>
                    <a:lnB>
                      <a:noFill/>
                    </a:lnB>
                  </a:tcPr>
                </a:tc>
                <a:tc>
                  <a:txBody>
                    <a:bodyPr/>
                    <a:lstStyle/>
                    <a:p>
                      <a:pPr marL="6350" indent="-6350" algn="ctr">
                        <a:spcAft>
                          <a:spcPts val="0"/>
                        </a:spcAft>
                      </a:pPr>
                      <a:r>
                        <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38895" marR="38895" marT="0" marB="0" anchor="ctr">
                    <a:lnL>
                      <a:noFill/>
                    </a:lnL>
                    <a:lnR>
                      <a:noFill/>
                    </a:lnR>
                    <a:lnT>
                      <a:noFill/>
                    </a:lnT>
                    <a:lnB>
                      <a:noFill/>
                    </a:lnB>
                    <a:solidFill>
                      <a:srgbClr val="92D050"/>
                    </a:solidFill>
                  </a:tcPr>
                </a:tc>
                <a:extLst>
                  <a:ext uri="{0D108BD9-81ED-4DB2-BD59-A6C34878D82A}">
                    <a16:rowId xmlns:a16="http://schemas.microsoft.com/office/drawing/2014/main" val="10005"/>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3154419555"/>
              </p:ext>
            </p:extLst>
          </p:nvPr>
        </p:nvGraphicFramePr>
        <p:xfrm>
          <a:off x="5639028" y="996593"/>
          <a:ext cx="5856777" cy="1712327"/>
        </p:xfrm>
        <a:graphic>
          <a:graphicData uri="http://schemas.openxmlformats.org/drawingml/2006/table">
            <a:tbl>
              <a:tblPr firstRow="1" firstCol="1" bandRow="1"/>
              <a:tblGrid>
                <a:gridCol w="917773">
                  <a:extLst>
                    <a:ext uri="{9D8B030D-6E8A-4147-A177-3AD203B41FA5}">
                      <a16:colId xmlns:a16="http://schemas.microsoft.com/office/drawing/2014/main" val="20000"/>
                    </a:ext>
                  </a:extLst>
                </a:gridCol>
                <a:gridCol w="3138805">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577376">
                  <a:extLst>
                    <a:ext uri="{9D8B030D-6E8A-4147-A177-3AD203B41FA5}">
                      <a16:colId xmlns:a16="http://schemas.microsoft.com/office/drawing/2014/main" val="20003"/>
                    </a:ext>
                  </a:extLst>
                </a:gridCol>
                <a:gridCol w="430735">
                  <a:extLst>
                    <a:ext uri="{9D8B030D-6E8A-4147-A177-3AD203B41FA5}">
                      <a16:colId xmlns:a16="http://schemas.microsoft.com/office/drawing/2014/main" val="20004"/>
                    </a:ext>
                  </a:extLst>
                </a:gridCol>
              </a:tblGrid>
              <a:tr h="201519">
                <a:tc>
                  <a:txBody>
                    <a:bodyPr/>
                    <a:lstStyle/>
                    <a:p>
                      <a:pPr marL="6350" indent="-6350" algn="ctr">
                        <a:lnSpc>
                          <a:spcPct val="104000"/>
                        </a:lnSpc>
                        <a:spcAft>
                          <a:spcPts val="25"/>
                        </a:spcAft>
                      </a:pPr>
                      <a:r>
                        <a:rPr lang="es-EC"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Tipos de riesgo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Evento de riesgo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Probabilidad</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Impacto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4000"/>
                        </a:lnSpc>
                        <a:spcAft>
                          <a:spcPts val="25"/>
                        </a:spcAft>
                      </a:pPr>
                      <a:r>
                        <a:rPr lang="es-EC"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Riesgo</a:t>
                      </a:r>
                      <a:endPar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1424">
                <a:tc rowSpan="2">
                  <a:txBody>
                    <a:bodyPr/>
                    <a:lstStyle/>
                    <a:p>
                      <a:pPr marL="6350" indent="-6350" algn="ctr">
                        <a:lnSpc>
                          <a:spcPct val="104000"/>
                        </a:lnSpc>
                        <a:spcAft>
                          <a:spcPts val="25"/>
                        </a:spcAft>
                      </a:pPr>
                      <a:r>
                        <a:rPr lang="es-EC"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Riesgo operativo</a:t>
                      </a:r>
                      <a:endPar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95" marR="388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nSpc>
                          <a:spcPct val="104000"/>
                        </a:lnSpc>
                        <a:spcAft>
                          <a:spcPts val="25"/>
                        </a:spcAft>
                      </a:pPr>
                      <a:r>
                        <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capital institucional neto no logra la meta establecida, impidiendo afrontar riesgos potenciales perjudicando la suficiencia patrimonial, producto de la disminución de utilidades o un decrecimiento de la cartera de créditos, lo cual afecta el financiamiento de activos improductivos. </a:t>
                      </a:r>
                    </a:p>
                  </a:txBody>
                  <a:tcPr marL="38895" marR="3889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6350" indent="-6350" algn="ctr">
                        <a:spcAft>
                          <a:spcPts val="0"/>
                        </a:spcAft>
                      </a:pPr>
                      <a:r>
                        <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38895" marR="388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6350" indent="-6350" algn="ctr">
                        <a:spcAft>
                          <a:spcPts val="0"/>
                        </a:spcAft>
                      </a:pPr>
                      <a:r>
                        <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38895" marR="3889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6350" indent="-6350" algn="ctr">
                        <a:spcAft>
                          <a:spcPts val="0"/>
                        </a:spcAft>
                      </a:pPr>
                      <a:r>
                        <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38895" marR="38895" marT="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10001"/>
                  </a:ext>
                </a:extLst>
              </a:tr>
              <a:tr h="549384">
                <a:tc vMerge="1">
                  <a:txBody>
                    <a:bodyPr/>
                    <a:lstStyle/>
                    <a:p>
                      <a:endParaRPr lang="es-EC"/>
                    </a:p>
                  </a:txBody>
                  <a:tcPr/>
                </a:tc>
                <a:tc>
                  <a:txBody>
                    <a:bodyPr/>
                    <a:lstStyle/>
                    <a:p>
                      <a:pPr marL="6350" indent="-6350">
                        <a:lnSpc>
                          <a:spcPct val="104000"/>
                        </a:lnSpc>
                        <a:spcAft>
                          <a:spcPts val="25"/>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registra altos valores en activos improductivos superiores al 5% en comparación con el valor total de los Activos. </a:t>
                      </a:r>
                    </a:p>
                  </a:txBody>
                  <a:tcPr marL="38895" marR="388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38895" marR="388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6350" indent="-6350" algn="ctr">
                        <a:spcAft>
                          <a:spcPts val="0"/>
                        </a:spcAft>
                      </a:pPr>
                      <a:r>
                        <a:rPr lang="es-EC"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38895" marR="3889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6350" indent="-6350" algn="ctr">
                        <a:spcAft>
                          <a:spcPts val="0"/>
                        </a:spcAft>
                      </a:pPr>
                      <a:r>
                        <a:rPr lang="es-EC"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38895" marR="38895" marT="0"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sp>
        <p:nvSpPr>
          <p:cNvPr id="22" name="1 Título"/>
          <p:cNvSpPr>
            <a:spLocks noGrp="1"/>
          </p:cNvSpPr>
          <p:nvPr>
            <p:ph type="title"/>
          </p:nvPr>
        </p:nvSpPr>
        <p:spPr>
          <a:xfrm>
            <a:off x="910630" y="116632"/>
            <a:ext cx="10971372" cy="1143000"/>
          </a:xfrm>
        </p:spPr>
        <p:txBody>
          <a:bodyPr/>
          <a:lstStyle/>
          <a:p>
            <a:r>
              <a:rPr lang="es-EC" dirty="0"/>
              <a:t>PROPUESTA</a:t>
            </a:r>
          </a:p>
        </p:txBody>
      </p:sp>
      <p:sp>
        <p:nvSpPr>
          <p:cNvPr id="23" name="3 CuadroTexto">
            <a:extLst>
              <a:ext uri="{FF2B5EF4-FFF2-40B4-BE49-F238E27FC236}">
                <a16:creationId xmlns:a16="http://schemas.microsoft.com/office/drawing/2014/main" id="{D9E781B5-21B2-40EA-91A7-2230CA2171AF}"/>
              </a:ext>
            </a:extLst>
          </p:cNvPr>
          <p:cNvSpPr txBox="1"/>
          <p:nvPr/>
        </p:nvSpPr>
        <p:spPr>
          <a:xfrm>
            <a:off x="4458402" y="620688"/>
            <a:ext cx="2428892"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Nivel de riesgo</a:t>
            </a:r>
          </a:p>
        </p:txBody>
      </p:sp>
      <p:pic>
        <p:nvPicPr>
          <p:cNvPr id="35" name="Imagen 34"/>
          <p:cNvPicPr>
            <a:picLocks noChangeAspect="1"/>
          </p:cNvPicPr>
          <p:nvPr/>
        </p:nvPicPr>
        <p:blipFill>
          <a:blip r:embed="rId2"/>
          <a:stretch>
            <a:fillRect/>
          </a:stretch>
        </p:blipFill>
        <p:spPr>
          <a:xfrm>
            <a:off x="6167214" y="3645024"/>
            <a:ext cx="4971305" cy="2251497"/>
          </a:xfrm>
          <a:prstGeom prst="rect">
            <a:avLst/>
          </a:prstGeom>
        </p:spPr>
      </p:pic>
      <p:sp>
        <p:nvSpPr>
          <p:cNvPr id="36" name="3 CuadroTexto">
            <a:extLst>
              <a:ext uri="{FF2B5EF4-FFF2-40B4-BE49-F238E27FC236}">
                <a16:creationId xmlns:a16="http://schemas.microsoft.com/office/drawing/2014/main" id="{7EF60196-AE64-4429-96DB-ACC4A0DB98B8}"/>
              </a:ext>
            </a:extLst>
          </p:cNvPr>
          <p:cNvSpPr txBox="1"/>
          <p:nvPr/>
        </p:nvSpPr>
        <p:spPr>
          <a:xfrm>
            <a:off x="7463358" y="2996952"/>
            <a:ext cx="2880320"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Matriz Probabilidad - Impacto</a:t>
            </a:r>
          </a:p>
        </p:txBody>
      </p:sp>
    </p:spTree>
    <p:extLst>
      <p:ext uri="{BB962C8B-B14F-4D97-AF65-F5344CB8AC3E}">
        <p14:creationId xmlns:p14="http://schemas.microsoft.com/office/powerpoint/2010/main" val="23416435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0630" y="116632"/>
            <a:ext cx="10971372" cy="1143000"/>
          </a:xfrm>
        </p:spPr>
        <p:txBody>
          <a:bodyPr/>
          <a:lstStyle/>
          <a:p>
            <a:r>
              <a:rPr lang="es-EC" dirty="0"/>
              <a:t>PROPUESTA</a:t>
            </a:r>
          </a:p>
        </p:txBody>
      </p:sp>
      <p:sp>
        <p:nvSpPr>
          <p:cNvPr id="12" name="3 CuadroTexto">
            <a:extLst>
              <a:ext uri="{FF2B5EF4-FFF2-40B4-BE49-F238E27FC236}">
                <a16:creationId xmlns:a16="http://schemas.microsoft.com/office/drawing/2014/main" id="{D9E781B5-21B2-40EA-91A7-2230CA2171AF}"/>
              </a:ext>
            </a:extLst>
          </p:cNvPr>
          <p:cNvSpPr txBox="1"/>
          <p:nvPr/>
        </p:nvSpPr>
        <p:spPr>
          <a:xfrm>
            <a:off x="7967414" y="692696"/>
            <a:ext cx="2664296"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Estrategias y Responsables</a:t>
            </a:r>
          </a:p>
        </p:txBody>
      </p:sp>
      <p:graphicFrame>
        <p:nvGraphicFramePr>
          <p:cNvPr id="7" name="Tabla 6">
            <a:extLst>
              <a:ext uri="{FF2B5EF4-FFF2-40B4-BE49-F238E27FC236}">
                <a16:creationId xmlns:a16="http://schemas.microsoft.com/office/drawing/2014/main" id="{D8F5522A-6528-44D8-AC16-F6CDDCB07254}"/>
              </a:ext>
            </a:extLst>
          </p:cNvPr>
          <p:cNvGraphicFramePr>
            <a:graphicFrameLocks noGrp="1"/>
          </p:cNvGraphicFramePr>
          <p:nvPr>
            <p:extLst>
              <p:ext uri="{D42A27DB-BD31-4B8C-83A1-F6EECF244321}">
                <p14:modId xmlns:p14="http://schemas.microsoft.com/office/powerpoint/2010/main" val="3127911465"/>
              </p:ext>
            </p:extLst>
          </p:nvPr>
        </p:nvGraphicFramePr>
        <p:xfrm>
          <a:off x="478582" y="1117162"/>
          <a:ext cx="4752528" cy="4112037"/>
        </p:xfrm>
        <a:graphic>
          <a:graphicData uri="http://schemas.openxmlformats.org/drawingml/2006/table">
            <a:tbl>
              <a:tblPr firstRow="1" firstCol="1" bandRow="1">
                <a:tableStyleId>{69012ECD-51FC-41F1-AA8D-1B2483CD663E}</a:tableStyleId>
              </a:tblPr>
              <a:tblGrid>
                <a:gridCol w="2941113">
                  <a:extLst>
                    <a:ext uri="{9D8B030D-6E8A-4147-A177-3AD203B41FA5}">
                      <a16:colId xmlns:a16="http://schemas.microsoft.com/office/drawing/2014/main" val="4148805007"/>
                    </a:ext>
                  </a:extLst>
                </a:gridCol>
                <a:gridCol w="1811415">
                  <a:extLst>
                    <a:ext uri="{9D8B030D-6E8A-4147-A177-3AD203B41FA5}">
                      <a16:colId xmlns:a16="http://schemas.microsoft.com/office/drawing/2014/main" val="3710443143"/>
                    </a:ext>
                  </a:extLst>
                </a:gridCol>
              </a:tblGrid>
              <a:tr h="322853">
                <a:tc>
                  <a:txBody>
                    <a:bodyPr/>
                    <a:lstStyle/>
                    <a:p>
                      <a:pPr algn="ctr">
                        <a:lnSpc>
                          <a:spcPct val="107000"/>
                        </a:lnSpc>
                        <a:spcAft>
                          <a:spcPts val="0"/>
                        </a:spcAft>
                      </a:pPr>
                      <a:r>
                        <a:rPr lang="es-EC" sz="1800" b="1" dirty="0">
                          <a:solidFill>
                            <a:srgbClr val="FFFF00"/>
                          </a:solidFill>
                          <a:effectLst/>
                          <a:latin typeface="Calibri" panose="020F0502020204030204" pitchFamily="34" charset="0"/>
                          <a:cs typeface="Calibri" panose="020F0502020204030204" pitchFamily="34" charset="0"/>
                        </a:rPr>
                        <a:t>Detalle</a:t>
                      </a:r>
                      <a:endParaRPr lang="es-EC" sz="1800" b="1"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0"/>
                        </a:spcAft>
                      </a:pPr>
                      <a:r>
                        <a:rPr lang="es-EC" sz="1800" b="1" dirty="0">
                          <a:solidFill>
                            <a:srgbClr val="FFFF00"/>
                          </a:solidFill>
                          <a:effectLst/>
                          <a:latin typeface="Calibri" panose="020F0502020204030204" pitchFamily="34" charset="0"/>
                          <a:cs typeface="Calibri" panose="020F0502020204030204" pitchFamily="34" charset="0"/>
                        </a:rPr>
                        <a:t>Tipo de riesgo</a:t>
                      </a:r>
                      <a:endParaRPr lang="es-EC" sz="1800" b="1"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76868937"/>
                  </a:ext>
                </a:extLst>
              </a:tr>
              <a:tr h="1050802">
                <a:tc>
                  <a:txBody>
                    <a:bodyPr/>
                    <a:lstStyle/>
                    <a:p>
                      <a:pPr algn="just">
                        <a:lnSpc>
                          <a:spcPct val="107000"/>
                        </a:lnSpc>
                        <a:spcAft>
                          <a:spcPts val="0"/>
                        </a:spcAft>
                      </a:pPr>
                      <a:r>
                        <a:rPr lang="es-EC" sz="1100" b="0" dirty="0">
                          <a:solidFill>
                            <a:srgbClr val="080808"/>
                          </a:solidFill>
                          <a:effectLst/>
                          <a:latin typeface="Calibri" panose="020F0502020204030204" pitchFamily="34" charset="0"/>
                          <a:cs typeface="Calibri" panose="020F0502020204030204" pitchFamily="34" charset="0"/>
                        </a:rPr>
                        <a:t>La cartera de créditos neta no cuenta con una estructura financiera ideal, lo que quiere decir que la concentración del activo producto de las gestiones de intermediación financiera no se realizan efectivamente</a:t>
                      </a:r>
                      <a:endParaRPr lang="es-EC" sz="14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400" b="0" dirty="0">
                          <a:solidFill>
                            <a:srgbClr val="080808"/>
                          </a:solidFill>
                          <a:effectLst/>
                          <a:latin typeface="Calibri" panose="020F0502020204030204" pitchFamily="34" charset="0"/>
                          <a:cs typeface="Calibri" panose="020F0502020204030204" pitchFamily="34" charset="0"/>
                        </a:rPr>
                        <a:t>Riesgo de Crédito</a:t>
                      </a:r>
                      <a:endParaRPr lang="es-EC" sz="14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49556547"/>
                  </a:ext>
                </a:extLst>
              </a:tr>
              <a:tr h="1263061">
                <a:tc>
                  <a:txBody>
                    <a:bodyPr/>
                    <a:lstStyle/>
                    <a:p>
                      <a:pPr algn="just">
                        <a:lnSpc>
                          <a:spcPct val="107000"/>
                        </a:lnSpc>
                        <a:spcAft>
                          <a:spcPts val="0"/>
                        </a:spcAft>
                      </a:pPr>
                      <a:r>
                        <a:rPr lang="es-EC" sz="1100" b="0" dirty="0">
                          <a:solidFill>
                            <a:srgbClr val="080808"/>
                          </a:solidFill>
                          <a:effectLst/>
                          <a:latin typeface="Calibri" panose="020F0502020204030204" pitchFamily="34" charset="0"/>
                          <a:cs typeface="Calibri" panose="020F0502020204030204" pitchFamily="34" charset="0"/>
                        </a:rPr>
                        <a:t>Los rendimientos generados por créditos, inversiones líquidas, inversiones financieras y no financieras que constituyen el margen bruto no son suficientes para cubrir todos los gastos operativos, provisiones y asegurar el aumento de capital institucional.</a:t>
                      </a:r>
                      <a:endParaRPr lang="es-EC" sz="14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400" b="0" dirty="0">
                          <a:solidFill>
                            <a:srgbClr val="080808"/>
                          </a:solidFill>
                          <a:effectLst/>
                          <a:latin typeface="Calibri" panose="020F0502020204030204" pitchFamily="34" charset="0"/>
                          <a:cs typeface="Calibri" panose="020F0502020204030204" pitchFamily="34" charset="0"/>
                        </a:rPr>
                        <a:t>Riesgo Liquidez</a:t>
                      </a:r>
                      <a:endParaRPr lang="es-EC" sz="14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73938425"/>
                  </a:ext>
                </a:extLst>
              </a:tr>
              <a:tr h="1475321">
                <a:tc>
                  <a:txBody>
                    <a:bodyPr/>
                    <a:lstStyle/>
                    <a:p>
                      <a:pPr algn="just">
                        <a:lnSpc>
                          <a:spcPct val="107000"/>
                        </a:lnSpc>
                        <a:spcAft>
                          <a:spcPts val="0"/>
                        </a:spcAft>
                      </a:pPr>
                      <a:r>
                        <a:rPr lang="es-ES" sz="1100" b="0" dirty="0">
                          <a:solidFill>
                            <a:srgbClr val="080808"/>
                          </a:solidFill>
                          <a:effectLst/>
                          <a:latin typeface="Calibri" panose="020F0502020204030204" pitchFamily="34" charset="0"/>
                          <a:cs typeface="Calibri" panose="020F0502020204030204" pitchFamily="34" charset="0"/>
                        </a:rPr>
                        <a:t>El capital institucional neto no logra la meta establecida, impidiendo afrontar riesgos potenciales perjudicando la suficiencia patrimonial, producto de la disminución de utilidades o un decrecimiento de la cartera de créditos, lo cual afecta el financiamiento de activos improductivos.</a:t>
                      </a:r>
                      <a:endParaRPr lang="es-EC" sz="14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400" b="0" dirty="0">
                          <a:solidFill>
                            <a:srgbClr val="080808"/>
                          </a:solidFill>
                          <a:effectLst/>
                          <a:latin typeface="Calibri" panose="020F0502020204030204" pitchFamily="34" charset="0"/>
                          <a:cs typeface="Calibri" panose="020F0502020204030204" pitchFamily="34" charset="0"/>
                        </a:rPr>
                        <a:t>Riesgo Operativo</a:t>
                      </a:r>
                      <a:endParaRPr lang="es-EC" sz="14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92544441"/>
                  </a:ext>
                </a:extLst>
              </a:tr>
            </a:tbl>
          </a:graphicData>
        </a:graphic>
      </p:graphicFrame>
      <p:graphicFrame>
        <p:nvGraphicFramePr>
          <p:cNvPr id="8" name="Tabla 7">
            <a:extLst>
              <a:ext uri="{FF2B5EF4-FFF2-40B4-BE49-F238E27FC236}">
                <a16:creationId xmlns:a16="http://schemas.microsoft.com/office/drawing/2014/main" id="{D91C2340-7ED5-474B-A3FD-E0628124DE42}"/>
              </a:ext>
            </a:extLst>
          </p:cNvPr>
          <p:cNvGraphicFramePr>
            <a:graphicFrameLocks noGrp="1"/>
          </p:cNvGraphicFramePr>
          <p:nvPr>
            <p:extLst>
              <p:ext uri="{D42A27DB-BD31-4B8C-83A1-F6EECF244321}">
                <p14:modId xmlns:p14="http://schemas.microsoft.com/office/powerpoint/2010/main" val="1243138539"/>
              </p:ext>
            </p:extLst>
          </p:nvPr>
        </p:nvGraphicFramePr>
        <p:xfrm>
          <a:off x="5735166" y="1034328"/>
          <a:ext cx="6146836" cy="4827920"/>
        </p:xfrm>
        <a:graphic>
          <a:graphicData uri="http://schemas.openxmlformats.org/drawingml/2006/table">
            <a:tbl>
              <a:tblPr firstRow="1" firstCol="1" bandRow="1">
                <a:tableStyleId>{F2DE63D5-997A-4646-A377-4702673A728D}</a:tableStyleId>
              </a:tblPr>
              <a:tblGrid>
                <a:gridCol w="936104">
                  <a:extLst>
                    <a:ext uri="{9D8B030D-6E8A-4147-A177-3AD203B41FA5}">
                      <a16:colId xmlns:a16="http://schemas.microsoft.com/office/drawing/2014/main" val="823015473"/>
                    </a:ext>
                  </a:extLst>
                </a:gridCol>
                <a:gridCol w="2448272">
                  <a:extLst>
                    <a:ext uri="{9D8B030D-6E8A-4147-A177-3AD203B41FA5}">
                      <a16:colId xmlns:a16="http://schemas.microsoft.com/office/drawing/2014/main" val="3570676370"/>
                    </a:ext>
                  </a:extLst>
                </a:gridCol>
                <a:gridCol w="1368152">
                  <a:extLst>
                    <a:ext uri="{9D8B030D-6E8A-4147-A177-3AD203B41FA5}">
                      <a16:colId xmlns:a16="http://schemas.microsoft.com/office/drawing/2014/main" val="4051795855"/>
                    </a:ext>
                  </a:extLst>
                </a:gridCol>
                <a:gridCol w="1394308">
                  <a:extLst>
                    <a:ext uri="{9D8B030D-6E8A-4147-A177-3AD203B41FA5}">
                      <a16:colId xmlns:a16="http://schemas.microsoft.com/office/drawing/2014/main" val="4168269678"/>
                    </a:ext>
                  </a:extLst>
                </a:gridCol>
              </a:tblGrid>
              <a:tr h="348188">
                <a:tc>
                  <a:txBody>
                    <a:bodyPr/>
                    <a:lstStyle/>
                    <a:p>
                      <a:pPr algn="ctr">
                        <a:lnSpc>
                          <a:spcPct val="107000"/>
                        </a:lnSpc>
                        <a:spcAft>
                          <a:spcPts val="0"/>
                        </a:spcAft>
                      </a:pPr>
                      <a:r>
                        <a:rPr lang="es-EC" sz="1400" b="1" dirty="0">
                          <a:solidFill>
                            <a:srgbClr val="FFFF00"/>
                          </a:solidFill>
                          <a:effectLst/>
                          <a:latin typeface="Calibri" panose="020F0502020204030204" pitchFamily="34" charset="0"/>
                          <a:cs typeface="Calibri" panose="020F0502020204030204" pitchFamily="34" charset="0"/>
                        </a:rPr>
                        <a:t>Tipo de estrategia</a:t>
                      </a:r>
                      <a:endParaRPr lang="es-EC" sz="1400" b="1"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tc>
                  <a:txBody>
                    <a:bodyPr/>
                    <a:lstStyle/>
                    <a:p>
                      <a:pPr algn="ctr">
                        <a:lnSpc>
                          <a:spcPct val="107000"/>
                        </a:lnSpc>
                        <a:spcAft>
                          <a:spcPts val="0"/>
                        </a:spcAft>
                      </a:pPr>
                      <a:r>
                        <a:rPr lang="es-EC" sz="1400" b="1" dirty="0">
                          <a:solidFill>
                            <a:srgbClr val="FFFF00"/>
                          </a:solidFill>
                          <a:effectLst/>
                          <a:latin typeface="Calibri" panose="020F0502020204030204" pitchFamily="34" charset="0"/>
                          <a:cs typeface="Calibri" panose="020F0502020204030204" pitchFamily="34" charset="0"/>
                        </a:rPr>
                        <a:t>Estrategia</a:t>
                      </a:r>
                      <a:endParaRPr lang="es-EC" sz="1400" b="1"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tc>
                  <a:txBody>
                    <a:bodyPr/>
                    <a:lstStyle/>
                    <a:p>
                      <a:pPr algn="ctr">
                        <a:lnSpc>
                          <a:spcPct val="107000"/>
                        </a:lnSpc>
                        <a:spcAft>
                          <a:spcPts val="0"/>
                        </a:spcAft>
                      </a:pPr>
                      <a:r>
                        <a:rPr lang="es-EC" sz="1400" b="1" dirty="0">
                          <a:solidFill>
                            <a:srgbClr val="FFFF00"/>
                          </a:solidFill>
                          <a:effectLst/>
                          <a:latin typeface="Calibri" panose="020F0502020204030204" pitchFamily="34" charset="0"/>
                          <a:cs typeface="Calibri" panose="020F0502020204030204" pitchFamily="34" charset="0"/>
                        </a:rPr>
                        <a:t>Responsables</a:t>
                      </a:r>
                      <a:endParaRPr lang="es-EC" sz="1400" b="1"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tc>
                  <a:txBody>
                    <a:bodyPr/>
                    <a:lstStyle/>
                    <a:p>
                      <a:pPr algn="ctr">
                        <a:lnSpc>
                          <a:spcPct val="107000"/>
                        </a:lnSpc>
                        <a:spcAft>
                          <a:spcPts val="0"/>
                        </a:spcAft>
                      </a:pPr>
                      <a:r>
                        <a:rPr lang="es-EC" sz="1400" b="1" dirty="0">
                          <a:solidFill>
                            <a:srgbClr val="FFFF00"/>
                          </a:solidFill>
                          <a:effectLst/>
                          <a:latin typeface="Calibri" panose="020F0502020204030204" pitchFamily="34" charset="0"/>
                          <a:cs typeface="Calibri" panose="020F0502020204030204" pitchFamily="34" charset="0"/>
                        </a:rPr>
                        <a:t>Personal involucrado</a:t>
                      </a:r>
                      <a:endParaRPr lang="es-EC" sz="1400" b="1"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extLst>
                  <a:ext uri="{0D108BD9-81ED-4DB2-BD59-A6C34878D82A}">
                    <a16:rowId xmlns:a16="http://schemas.microsoft.com/office/drawing/2014/main" val="445596997"/>
                  </a:ext>
                </a:extLst>
              </a:tr>
              <a:tr h="1324642">
                <a:tc>
                  <a:txBody>
                    <a:bodyPr/>
                    <a:lstStyle/>
                    <a:p>
                      <a:pPr algn="ctr">
                        <a:lnSpc>
                          <a:spcPct val="107000"/>
                        </a:lnSpc>
                        <a:spcAft>
                          <a:spcPts val="0"/>
                        </a:spcAft>
                      </a:pPr>
                      <a:r>
                        <a:rPr lang="es-EC" sz="1100" b="1" dirty="0">
                          <a:solidFill>
                            <a:srgbClr val="080808"/>
                          </a:solidFill>
                          <a:effectLst/>
                          <a:latin typeface="Calibri" panose="020F0502020204030204" pitchFamily="34" charset="0"/>
                          <a:cs typeface="Calibri" panose="020F0502020204030204" pitchFamily="34" charset="0"/>
                        </a:rPr>
                        <a:t>Estrategia Crediticia</a:t>
                      </a:r>
                      <a:endParaRPr lang="es-EC" sz="1100" b="1"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tc>
                  <a:txBody>
                    <a:bodyPr/>
                    <a:lstStyle/>
                    <a:p>
                      <a:pPr algn="just">
                        <a:lnSpc>
                          <a:spcPct val="107000"/>
                        </a:lnSpc>
                        <a:spcAft>
                          <a:spcPts val="0"/>
                        </a:spcAft>
                      </a:pPr>
                      <a:r>
                        <a:rPr lang="es-ES" sz="1200" b="0" dirty="0">
                          <a:solidFill>
                            <a:srgbClr val="080808"/>
                          </a:solidFill>
                          <a:effectLst/>
                          <a:latin typeface="Calibri" panose="020F0502020204030204" pitchFamily="34" charset="0"/>
                          <a:cs typeface="Calibri" panose="020F0502020204030204" pitchFamily="34" charset="0"/>
                        </a:rPr>
                        <a:t>Análisis de los tipos de crédito que generan mayor rentabilidad por agencia; otorgar a socios créditos pre-aprobados para incrementar la estructura financiera de la cartera de créditos.</a:t>
                      </a:r>
                      <a:endPar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tc>
                  <a:txBody>
                    <a:bodyPr/>
                    <a:lstStyle/>
                    <a:p>
                      <a:pPr algn="l">
                        <a:lnSpc>
                          <a:spcPct val="107000"/>
                        </a:lnSpc>
                        <a:spcAft>
                          <a:spcPts val="0"/>
                        </a:spcAft>
                      </a:pPr>
                      <a:r>
                        <a:rPr lang="es-EC" sz="1200" b="0" dirty="0">
                          <a:solidFill>
                            <a:srgbClr val="080808"/>
                          </a:solidFill>
                          <a:effectLst/>
                          <a:latin typeface="Calibri" panose="020F0502020204030204" pitchFamily="34" charset="0"/>
                          <a:cs typeface="Calibri" panose="020F0502020204030204" pitchFamily="34" charset="0"/>
                        </a:rPr>
                        <a:t>-Gerente general </a:t>
                      </a:r>
                    </a:p>
                    <a:p>
                      <a:pPr algn="l">
                        <a:lnSpc>
                          <a:spcPct val="107000"/>
                        </a:lnSpc>
                        <a:spcAft>
                          <a:spcPts val="0"/>
                        </a:spcAft>
                      </a:pPr>
                      <a:r>
                        <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-Gerente financiero</a:t>
                      </a:r>
                    </a:p>
                    <a:p>
                      <a:pPr algn="l">
                        <a:lnSpc>
                          <a:spcPct val="107000"/>
                        </a:lnSpc>
                        <a:spcAft>
                          <a:spcPts val="0"/>
                        </a:spcAft>
                      </a:pPr>
                      <a:r>
                        <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-Gerente de riesgos</a:t>
                      </a:r>
                    </a:p>
                    <a:p>
                      <a:pPr algn="l">
                        <a:lnSpc>
                          <a:spcPct val="107000"/>
                        </a:lnSpc>
                        <a:spcAft>
                          <a:spcPts val="0"/>
                        </a:spcAft>
                      </a:pPr>
                      <a:r>
                        <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-Gerente de negocios</a:t>
                      </a:r>
                    </a:p>
                  </a:txBody>
                  <a:tcPr marL="67015" marR="67015" marT="0" marB="0"/>
                </a:tc>
                <a:tc>
                  <a:txBody>
                    <a:bodyPr/>
                    <a:lstStyle/>
                    <a:p>
                      <a:pPr algn="l">
                        <a:lnSpc>
                          <a:spcPct val="107000"/>
                        </a:lnSpc>
                        <a:spcAft>
                          <a:spcPts val="0"/>
                        </a:spcAft>
                      </a:pPr>
                      <a:r>
                        <a:rPr lang="es-ES"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-Oficiales de crédito</a:t>
                      </a:r>
                    </a:p>
                    <a:p>
                      <a:pPr algn="l">
                        <a:lnSpc>
                          <a:spcPct val="107000"/>
                        </a:lnSpc>
                        <a:spcAft>
                          <a:spcPts val="0"/>
                        </a:spcAft>
                      </a:pPr>
                      <a:r>
                        <a:rPr lang="es-ES"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-Crédito y cobranzas</a:t>
                      </a:r>
                      <a:endPar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tc>
                <a:extLst>
                  <a:ext uri="{0D108BD9-81ED-4DB2-BD59-A6C34878D82A}">
                    <a16:rowId xmlns:a16="http://schemas.microsoft.com/office/drawing/2014/main" val="361165732"/>
                  </a:ext>
                </a:extLst>
              </a:tr>
              <a:tr h="1584176">
                <a:tc>
                  <a:txBody>
                    <a:bodyPr/>
                    <a:lstStyle/>
                    <a:p>
                      <a:pPr algn="ctr">
                        <a:lnSpc>
                          <a:spcPct val="107000"/>
                        </a:lnSpc>
                        <a:spcAft>
                          <a:spcPts val="0"/>
                        </a:spcAft>
                      </a:pPr>
                      <a:r>
                        <a:rPr lang="es-EC" sz="1100" b="1" dirty="0">
                          <a:solidFill>
                            <a:srgbClr val="080808"/>
                          </a:solidFill>
                          <a:effectLst/>
                          <a:latin typeface="Calibri" panose="020F0502020204030204" pitchFamily="34" charset="0"/>
                          <a:cs typeface="Calibri" panose="020F0502020204030204" pitchFamily="34" charset="0"/>
                        </a:rPr>
                        <a:t>Estrategia de Liquidez</a:t>
                      </a:r>
                      <a:endParaRPr lang="es-EC" sz="1100" b="1"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tc>
                  <a:txBody>
                    <a:bodyPr/>
                    <a:lstStyle/>
                    <a:p>
                      <a:pPr algn="just">
                        <a:lnSpc>
                          <a:spcPct val="107000"/>
                        </a:lnSpc>
                        <a:spcAft>
                          <a:spcPts val="0"/>
                        </a:spcAft>
                      </a:pPr>
                      <a:r>
                        <a:rPr lang="es-ES" sz="1200" b="0" dirty="0">
                          <a:solidFill>
                            <a:srgbClr val="080808"/>
                          </a:solidFill>
                          <a:effectLst/>
                          <a:latin typeface="Calibri" panose="020F0502020204030204" pitchFamily="34" charset="0"/>
                          <a:cs typeface="Calibri" panose="020F0502020204030204" pitchFamily="34" charset="0"/>
                        </a:rPr>
                        <a:t>Evaluar las inversiones líquidas, inversiones financieras, diseñando un plan de inversiones para incrementar su rendimiento de los elementos que constituyen el margen bruto.</a:t>
                      </a:r>
                      <a:endPar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tc>
                  <a:txBody>
                    <a:bodyPr/>
                    <a:lstStyle/>
                    <a:p>
                      <a:pPr algn="l">
                        <a:lnSpc>
                          <a:spcPct val="107000"/>
                        </a:lnSpc>
                        <a:spcAft>
                          <a:spcPts val="0"/>
                        </a:spcAft>
                      </a:pPr>
                      <a:r>
                        <a:rPr lang="es-EC" sz="1200" b="0" dirty="0">
                          <a:solidFill>
                            <a:srgbClr val="080808"/>
                          </a:solidFill>
                          <a:effectLst/>
                          <a:latin typeface="Calibri" panose="020F0502020204030204" pitchFamily="34" charset="0"/>
                          <a:cs typeface="Calibri" panose="020F0502020204030204" pitchFamily="34" charset="0"/>
                        </a:rPr>
                        <a:t>-Gerencia general</a:t>
                      </a:r>
                    </a:p>
                    <a:p>
                      <a:pPr algn="l">
                        <a:lnSpc>
                          <a:spcPct val="107000"/>
                        </a:lnSpc>
                        <a:spcAft>
                          <a:spcPts val="0"/>
                        </a:spcAft>
                      </a:pPr>
                      <a:r>
                        <a:rPr lang="es-EC" sz="1200" b="0" dirty="0">
                          <a:solidFill>
                            <a:srgbClr val="080808"/>
                          </a:solidFill>
                          <a:effectLst/>
                          <a:latin typeface="Calibri" panose="020F0502020204030204" pitchFamily="34" charset="0"/>
                          <a:cs typeface="Calibri" panose="020F0502020204030204" pitchFamily="34" charset="0"/>
                        </a:rPr>
                        <a:t>-Gerente financiero</a:t>
                      </a:r>
                    </a:p>
                    <a:p>
                      <a:pPr algn="l">
                        <a:lnSpc>
                          <a:spcPct val="107000"/>
                        </a:lnSpc>
                        <a:spcAft>
                          <a:spcPts val="0"/>
                        </a:spcAft>
                      </a:pPr>
                      <a:r>
                        <a:rPr lang="es-EC" sz="1200" b="0" dirty="0">
                          <a:solidFill>
                            <a:srgbClr val="080808"/>
                          </a:solidFill>
                          <a:effectLst/>
                          <a:latin typeface="Calibri" panose="020F0502020204030204" pitchFamily="34" charset="0"/>
                          <a:cs typeface="Calibri" panose="020F0502020204030204" pitchFamily="34" charset="0"/>
                        </a:rPr>
                        <a:t>-Gerente de riesgos</a:t>
                      </a:r>
                      <a:endPar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tc>
                <a:tc>
                  <a:txBody>
                    <a:bodyPr/>
                    <a:lstStyle/>
                    <a:p>
                      <a:pPr algn="l">
                        <a:lnSpc>
                          <a:spcPct val="107000"/>
                        </a:lnSpc>
                        <a:spcAft>
                          <a:spcPts val="0"/>
                        </a:spcAft>
                      </a:pPr>
                      <a:r>
                        <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-Contabilidad</a:t>
                      </a:r>
                    </a:p>
                    <a:p>
                      <a:pPr algn="l">
                        <a:lnSpc>
                          <a:spcPct val="107000"/>
                        </a:lnSpc>
                        <a:spcAft>
                          <a:spcPts val="0"/>
                        </a:spcAft>
                      </a:pPr>
                      <a:r>
                        <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-Tesorería</a:t>
                      </a:r>
                    </a:p>
                  </a:txBody>
                  <a:tcPr marL="67015" marR="67015" marT="0" marB="0"/>
                </a:tc>
                <a:extLst>
                  <a:ext uri="{0D108BD9-81ED-4DB2-BD59-A6C34878D82A}">
                    <a16:rowId xmlns:a16="http://schemas.microsoft.com/office/drawing/2014/main" val="3599252446"/>
                  </a:ext>
                </a:extLst>
              </a:tr>
              <a:tr h="1472633">
                <a:tc>
                  <a:txBody>
                    <a:bodyPr/>
                    <a:lstStyle/>
                    <a:p>
                      <a:pPr algn="ctr">
                        <a:lnSpc>
                          <a:spcPct val="107000"/>
                        </a:lnSpc>
                        <a:spcAft>
                          <a:spcPts val="0"/>
                        </a:spcAft>
                      </a:pPr>
                      <a:r>
                        <a:rPr lang="es-EC" sz="1100" b="1" dirty="0">
                          <a:solidFill>
                            <a:srgbClr val="080808"/>
                          </a:solidFill>
                          <a:effectLst/>
                          <a:latin typeface="Calibri" panose="020F0502020204030204" pitchFamily="34" charset="0"/>
                          <a:cs typeface="Calibri" panose="020F0502020204030204" pitchFamily="34" charset="0"/>
                        </a:rPr>
                        <a:t>Estrategia Operativa</a:t>
                      </a:r>
                      <a:endParaRPr lang="es-EC" sz="1100" b="1"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tc>
                  <a:txBody>
                    <a:bodyPr/>
                    <a:lstStyle/>
                    <a:p>
                      <a:pPr algn="just">
                        <a:lnSpc>
                          <a:spcPct val="107000"/>
                        </a:lnSpc>
                        <a:spcAft>
                          <a:spcPts val="0"/>
                        </a:spcAft>
                      </a:pPr>
                      <a:r>
                        <a:rPr lang="es-ES"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Diseñar un plan de posibles nuevos productos a través de un estudio de mercado con la finalidad de incrementar su valor de capital institucional neto.</a:t>
                      </a:r>
                      <a:endPar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nchor="ctr"/>
                </a:tc>
                <a:tc>
                  <a:txBody>
                    <a:bodyPr/>
                    <a:lstStyle/>
                    <a:p>
                      <a:pPr algn="l">
                        <a:lnSpc>
                          <a:spcPct val="107000"/>
                        </a:lnSpc>
                        <a:spcAft>
                          <a:spcPts val="0"/>
                        </a:spcAft>
                      </a:pPr>
                      <a:r>
                        <a:rPr lang="es-ES"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-Gerencia general</a:t>
                      </a:r>
                    </a:p>
                    <a:p>
                      <a:pPr algn="l">
                        <a:lnSpc>
                          <a:spcPct val="107000"/>
                        </a:lnSpc>
                        <a:spcAft>
                          <a:spcPts val="0"/>
                        </a:spcAft>
                      </a:pPr>
                      <a:r>
                        <a:rPr lang="es-ES"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-Gerente financiero</a:t>
                      </a:r>
                    </a:p>
                    <a:p>
                      <a:pPr algn="l">
                        <a:lnSpc>
                          <a:spcPct val="107000"/>
                        </a:lnSpc>
                        <a:spcAft>
                          <a:spcPts val="0"/>
                        </a:spcAft>
                      </a:pPr>
                      <a:r>
                        <a:rPr lang="es-ES"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-Gerente de riesgos</a:t>
                      </a:r>
                    </a:p>
                    <a:p>
                      <a:pPr algn="l">
                        <a:lnSpc>
                          <a:spcPct val="107000"/>
                        </a:lnSpc>
                        <a:spcAft>
                          <a:spcPts val="0"/>
                        </a:spcAft>
                      </a:pPr>
                      <a:r>
                        <a:rPr lang="es-ES"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rPr>
                        <a:t>-Gerente de operaciones y administración</a:t>
                      </a:r>
                      <a:endPar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tc>
                <a:tc>
                  <a:txBody>
                    <a:bodyPr/>
                    <a:lstStyle/>
                    <a:p>
                      <a:pPr algn="l">
                        <a:lnSpc>
                          <a:spcPct val="107000"/>
                        </a:lnSpc>
                        <a:spcAft>
                          <a:spcPts val="0"/>
                        </a:spcAft>
                      </a:pPr>
                      <a:r>
                        <a:rPr lang="es-EC" sz="1200" b="0" dirty="0">
                          <a:solidFill>
                            <a:srgbClr val="080808"/>
                          </a:solidFill>
                          <a:effectLst/>
                          <a:latin typeface="Calibri" panose="020F0502020204030204" pitchFamily="34" charset="0"/>
                          <a:cs typeface="Calibri" panose="020F0502020204030204" pitchFamily="34" charset="0"/>
                        </a:rPr>
                        <a:t>-Operativo</a:t>
                      </a:r>
                    </a:p>
                    <a:p>
                      <a:pPr algn="l">
                        <a:lnSpc>
                          <a:spcPct val="107000"/>
                        </a:lnSpc>
                        <a:spcAft>
                          <a:spcPts val="0"/>
                        </a:spcAft>
                      </a:pPr>
                      <a:r>
                        <a:rPr lang="es-EC" sz="1200" b="0" dirty="0">
                          <a:solidFill>
                            <a:srgbClr val="080808"/>
                          </a:solidFill>
                          <a:effectLst/>
                          <a:latin typeface="Calibri" panose="020F0502020204030204" pitchFamily="34" charset="0"/>
                          <a:cs typeface="Calibri" panose="020F0502020204030204" pitchFamily="34" charset="0"/>
                        </a:rPr>
                        <a:t>-Administrativo</a:t>
                      </a:r>
                      <a:endParaRPr lang="es-EC" sz="1200" b="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67015" marR="67015" marT="0" marB="0"/>
                </a:tc>
                <a:extLst>
                  <a:ext uri="{0D108BD9-81ED-4DB2-BD59-A6C34878D82A}">
                    <a16:rowId xmlns:a16="http://schemas.microsoft.com/office/drawing/2014/main" val="2019828456"/>
                  </a:ext>
                </a:extLst>
              </a:tr>
            </a:tbl>
          </a:graphicData>
        </a:graphic>
      </p:graphicFrame>
      <p:sp>
        <p:nvSpPr>
          <p:cNvPr id="9" name="3 CuadroTexto">
            <a:extLst>
              <a:ext uri="{FF2B5EF4-FFF2-40B4-BE49-F238E27FC236}">
                <a16:creationId xmlns:a16="http://schemas.microsoft.com/office/drawing/2014/main" id="{6CB6A315-0F28-44F8-8766-7B2EAD006C41}"/>
              </a:ext>
            </a:extLst>
          </p:cNvPr>
          <p:cNvSpPr txBox="1"/>
          <p:nvPr/>
        </p:nvSpPr>
        <p:spPr>
          <a:xfrm>
            <a:off x="1810730" y="692696"/>
            <a:ext cx="2664296" cy="341632"/>
          </a:xfrm>
          <a:prstGeom prst="rect">
            <a:avLst/>
          </a:prstGeom>
          <a:noFill/>
        </p:spPr>
        <p:txBody>
          <a:bodyPr wrap="square" rtlCol="0">
            <a:spAutoFit/>
          </a:bodyPr>
          <a:lstStyle/>
          <a:p>
            <a:r>
              <a:rPr lang="es-EC" b="1" dirty="0">
                <a:solidFill>
                  <a:srgbClr val="000000"/>
                </a:solidFill>
                <a:latin typeface="Calibri" panose="020F0502020204030204" pitchFamily="34" charset="0"/>
                <a:cs typeface="Calibri" panose="020F0502020204030204" pitchFamily="34" charset="0"/>
              </a:rPr>
              <a:t>Principales Riesgos</a:t>
            </a:r>
          </a:p>
        </p:txBody>
      </p:sp>
    </p:spTree>
    <p:extLst>
      <p:ext uri="{BB962C8B-B14F-4D97-AF65-F5344CB8AC3E}">
        <p14:creationId xmlns:p14="http://schemas.microsoft.com/office/powerpoint/2010/main" val="2618150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0630" y="116632"/>
            <a:ext cx="10971372" cy="1143000"/>
          </a:xfrm>
        </p:spPr>
        <p:txBody>
          <a:bodyPr/>
          <a:lstStyle/>
          <a:p>
            <a:r>
              <a:rPr lang="es-EC" dirty="0"/>
              <a:t>PROPUESTA</a:t>
            </a:r>
          </a:p>
        </p:txBody>
      </p:sp>
      <p:graphicFrame>
        <p:nvGraphicFramePr>
          <p:cNvPr id="3" name="Diagrama 2">
            <a:extLst>
              <a:ext uri="{FF2B5EF4-FFF2-40B4-BE49-F238E27FC236}">
                <a16:creationId xmlns:a16="http://schemas.microsoft.com/office/drawing/2014/main" id="{C55C416F-A896-448A-A75B-432554F4953E}"/>
              </a:ext>
            </a:extLst>
          </p:cNvPr>
          <p:cNvGraphicFramePr/>
          <p:nvPr>
            <p:extLst>
              <p:ext uri="{D42A27DB-BD31-4B8C-83A1-F6EECF244321}">
                <p14:modId xmlns:p14="http://schemas.microsoft.com/office/powerpoint/2010/main" val="1473506751"/>
              </p:ext>
            </p:extLst>
          </p:nvPr>
        </p:nvGraphicFramePr>
        <p:xfrm>
          <a:off x="982638" y="510518"/>
          <a:ext cx="1039530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a:extLst>
              <a:ext uri="{FF2B5EF4-FFF2-40B4-BE49-F238E27FC236}">
                <a16:creationId xmlns:a16="http://schemas.microsoft.com/office/drawing/2014/main" id="{266DA0AB-5606-4EE7-AB71-A054690D3C0D}"/>
              </a:ext>
            </a:extLst>
          </p:cNvPr>
          <p:cNvPicPr/>
          <p:nvPr/>
        </p:nvPicPr>
        <p:blipFill rotWithShape="1">
          <a:blip r:embed="rId7"/>
          <a:srcRect l="22155" t="44761" r="20696" b="16470"/>
          <a:stretch/>
        </p:blipFill>
        <p:spPr bwMode="auto">
          <a:xfrm>
            <a:off x="766614" y="3432216"/>
            <a:ext cx="2664296" cy="1004895"/>
          </a:xfrm>
          <a:prstGeom prst="rect">
            <a:avLst/>
          </a:prstGeom>
          <a:ln>
            <a:noFill/>
          </a:ln>
          <a:scene3d>
            <a:camera prst="orthographicFront"/>
            <a:lightRig rig="threePt" dir="t"/>
          </a:scene3d>
          <a:sp3d contourW="19050">
            <a:contourClr>
              <a:schemeClr val="tx1"/>
            </a:contourClr>
          </a:sp3d>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07E8C3CC-8DD4-4279-BFA9-9524473F0200}"/>
              </a:ext>
            </a:extLst>
          </p:cNvPr>
          <p:cNvSpPr txBox="1"/>
          <p:nvPr/>
        </p:nvSpPr>
        <p:spPr>
          <a:xfrm>
            <a:off x="982638" y="4600142"/>
            <a:ext cx="2160240" cy="523220"/>
          </a:xfrm>
          <a:prstGeom prst="rect">
            <a:avLst/>
          </a:prstGeom>
          <a:noFill/>
        </p:spPr>
        <p:txBody>
          <a:bodyPr wrap="square" rtlCol="0">
            <a:spAutoFit/>
          </a:bodyPr>
          <a:lstStyle/>
          <a:p>
            <a:r>
              <a:rPr lang="es-ES" sz="1400" b="1" dirty="0">
                <a:solidFill>
                  <a:srgbClr val="080808"/>
                </a:solidFill>
                <a:latin typeface="Calibri" panose="020F0502020204030204" pitchFamily="34" charset="0"/>
                <a:cs typeface="Calibri" panose="020F0502020204030204" pitchFamily="34" charset="0"/>
              </a:rPr>
              <a:t>Crecimiento de Activos del Segmento 1 y 2</a:t>
            </a:r>
            <a:endParaRPr lang="es-EC" sz="1400" b="1" dirty="0">
              <a:solidFill>
                <a:srgbClr val="080808"/>
              </a:solidFill>
              <a:latin typeface="Calibri" panose="020F0502020204030204" pitchFamily="34" charset="0"/>
              <a:cs typeface="Calibri" panose="020F0502020204030204" pitchFamily="34" charset="0"/>
            </a:endParaRPr>
          </a:p>
        </p:txBody>
      </p:sp>
      <p:graphicFrame>
        <p:nvGraphicFramePr>
          <p:cNvPr id="5" name="Diagrama 4">
            <a:extLst>
              <a:ext uri="{FF2B5EF4-FFF2-40B4-BE49-F238E27FC236}">
                <a16:creationId xmlns:a16="http://schemas.microsoft.com/office/drawing/2014/main" id="{59B423F7-E2CA-49E6-A06D-946F06D1E9AB}"/>
              </a:ext>
            </a:extLst>
          </p:cNvPr>
          <p:cNvGraphicFramePr/>
          <p:nvPr>
            <p:extLst>
              <p:ext uri="{D42A27DB-BD31-4B8C-83A1-F6EECF244321}">
                <p14:modId xmlns:p14="http://schemas.microsoft.com/office/powerpoint/2010/main" val="574214617"/>
              </p:ext>
            </p:extLst>
          </p:nvPr>
        </p:nvGraphicFramePr>
        <p:xfrm>
          <a:off x="4020052" y="3429000"/>
          <a:ext cx="2160240" cy="2736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a 10">
            <a:extLst>
              <a:ext uri="{FF2B5EF4-FFF2-40B4-BE49-F238E27FC236}">
                <a16:creationId xmlns:a16="http://schemas.microsoft.com/office/drawing/2014/main" id="{9E6F3153-55B0-4025-A952-8A5FE411AB61}"/>
              </a:ext>
            </a:extLst>
          </p:cNvPr>
          <p:cNvGraphicFramePr/>
          <p:nvPr>
            <p:extLst>
              <p:ext uri="{D42A27DB-BD31-4B8C-83A1-F6EECF244321}">
                <p14:modId xmlns:p14="http://schemas.microsoft.com/office/powerpoint/2010/main" val="709988215"/>
              </p:ext>
            </p:extLst>
          </p:nvPr>
        </p:nvGraphicFramePr>
        <p:xfrm>
          <a:off x="9520455" y="3519782"/>
          <a:ext cx="2669958" cy="21073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Doble onda 5">
            <a:extLst>
              <a:ext uri="{FF2B5EF4-FFF2-40B4-BE49-F238E27FC236}">
                <a16:creationId xmlns:a16="http://schemas.microsoft.com/office/drawing/2014/main" id="{61C8A0B6-6EEC-4427-BFEC-253D00DAF1C2}"/>
              </a:ext>
            </a:extLst>
          </p:cNvPr>
          <p:cNvSpPr/>
          <p:nvPr/>
        </p:nvSpPr>
        <p:spPr>
          <a:xfrm>
            <a:off x="7049843" y="3861048"/>
            <a:ext cx="1656184" cy="792088"/>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500" dirty="0">
                <a:solidFill>
                  <a:srgbClr val="080808"/>
                </a:solidFill>
                <a:latin typeface="Calibri" panose="020F0502020204030204" pitchFamily="34" charset="0"/>
                <a:cs typeface="Calibri" panose="020F0502020204030204" pitchFamily="34" charset="0"/>
              </a:rPr>
              <a:t>Mantener competitividad en las </a:t>
            </a:r>
            <a:r>
              <a:rPr lang="es-EC" sz="1500" dirty="0" err="1">
                <a:solidFill>
                  <a:srgbClr val="080808"/>
                </a:solidFill>
                <a:latin typeface="Calibri" panose="020F0502020204030204" pitchFamily="34" charset="0"/>
                <a:cs typeface="Calibri" panose="020F0502020204030204" pitchFamily="34" charset="0"/>
              </a:rPr>
              <a:t>coac´s</a:t>
            </a:r>
            <a:endParaRPr lang="es-EC" sz="1500" dirty="0">
              <a:solidFill>
                <a:srgbClr val="08080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22533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88448-2627-46B9-901E-01F95C2EE853}"/>
              </a:ext>
            </a:extLst>
          </p:cNvPr>
          <p:cNvSpPr>
            <a:spLocks noGrp="1"/>
          </p:cNvSpPr>
          <p:nvPr>
            <p:ph type="title"/>
          </p:nvPr>
        </p:nvSpPr>
        <p:spPr>
          <a:xfrm>
            <a:off x="967557" y="44624"/>
            <a:ext cx="10971372" cy="1143000"/>
          </a:xfrm>
        </p:spPr>
        <p:txBody>
          <a:bodyPr/>
          <a:lstStyle/>
          <a:p>
            <a:r>
              <a:rPr lang="es-EC" sz="3200" dirty="0"/>
              <a:t>PROPUESTA</a:t>
            </a:r>
          </a:p>
        </p:txBody>
      </p:sp>
      <p:sp>
        <p:nvSpPr>
          <p:cNvPr id="14" name="3 CuadroTexto">
            <a:extLst>
              <a:ext uri="{FF2B5EF4-FFF2-40B4-BE49-F238E27FC236}">
                <a16:creationId xmlns:a16="http://schemas.microsoft.com/office/drawing/2014/main" id="{C07C1209-4BB2-4527-85D1-EEC07C9FCF89}"/>
              </a:ext>
            </a:extLst>
          </p:cNvPr>
          <p:cNvSpPr txBox="1"/>
          <p:nvPr/>
        </p:nvSpPr>
        <p:spPr>
          <a:xfrm>
            <a:off x="1342678" y="656853"/>
            <a:ext cx="3312368" cy="400110"/>
          </a:xfrm>
          <a:prstGeom prst="rect">
            <a:avLst/>
          </a:prstGeom>
          <a:noFill/>
        </p:spPr>
        <p:txBody>
          <a:bodyPr wrap="square" rtlCol="0">
            <a:spAutoFit/>
          </a:bodyPr>
          <a:lstStyle/>
          <a:p>
            <a:r>
              <a:rPr lang="es-EC" sz="2000" b="1" dirty="0">
                <a:solidFill>
                  <a:srgbClr val="000000"/>
                </a:solidFill>
                <a:latin typeface="Calibri" panose="020F0502020204030204" pitchFamily="34" charset="0"/>
                <a:cs typeface="Calibri" panose="020F0502020204030204" pitchFamily="34" charset="0"/>
              </a:rPr>
              <a:t>Matriz de evaluación PESTLE</a:t>
            </a:r>
          </a:p>
        </p:txBody>
      </p:sp>
      <p:graphicFrame>
        <p:nvGraphicFramePr>
          <p:cNvPr id="5" name="Diagrama 4">
            <a:extLst>
              <a:ext uri="{FF2B5EF4-FFF2-40B4-BE49-F238E27FC236}">
                <a16:creationId xmlns:a16="http://schemas.microsoft.com/office/drawing/2014/main" id="{46E50223-CCA9-4856-9614-DA16E119D183}"/>
              </a:ext>
            </a:extLst>
          </p:cNvPr>
          <p:cNvGraphicFramePr/>
          <p:nvPr>
            <p:extLst>
              <p:ext uri="{D42A27DB-BD31-4B8C-83A1-F6EECF244321}">
                <p14:modId xmlns:p14="http://schemas.microsoft.com/office/powerpoint/2010/main" val="2617617099"/>
              </p:ext>
            </p:extLst>
          </p:nvPr>
        </p:nvGraphicFramePr>
        <p:xfrm>
          <a:off x="138790" y="1020515"/>
          <a:ext cx="10420912" cy="5180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Pin on Charts &amp; Diagrams for PowerPoint">
            <a:extLst>
              <a:ext uri="{FF2B5EF4-FFF2-40B4-BE49-F238E27FC236}">
                <a16:creationId xmlns:a16="http://schemas.microsoft.com/office/drawing/2014/main" id="{8D2B44E3-1624-4DD2-8E80-3BCEB5B164C5}"/>
              </a:ext>
            </a:extLst>
          </p:cNvPr>
          <p:cNvPicPr/>
          <p:nvPr/>
        </p:nvPicPr>
        <p:blipFill rotWithShape="1">
          <a:blip r:embed="rId7">
            <a:extLst>
              <a:ext uri="{28A0092B-C50C-407E-A947-70E740481C1C}">
                <a14:useLocalDpi xmlns:a14="http://schemas.microsoft.com/office/drawing/2010/main" val="0"/>
              </a:ext>
            </a:extLst>
          </a:blip>
          <a:srcRect l="11880" t="26878" r="11406" b="52888"/>
          <a:stretch/>
        </p:blipFill>
        <p:spPr bwMode="auto">
          <a:xfrm>
            <a:off x="5159102" y="385742"/>
            <a:ext cx="3890524" cy="5184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80977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88448-2627-46B9-901E-01F95C2EE853}"/>
              </a:ext>
            </a:extLst>
          </p:cNvPr>
          <p:cNvSpPr>
            <a:spLocks noGrp="1"/>
          </p:cNvSpPr>
          <p:nvPr>
            <p:ph type="title"/>
          </p:nvPr>
        </p:nvSpPr>
        <p:spPr>
          <a:xfrm>
            <a:off x="967557" y="44624"/>
            <a:ext cx="10971372" cy="1143000"/>
          </a:xfrm>
        </p:spPr>
        <p:txBody>
          <a:bodyPr/>
          <a:lstStyle/>
          <a:p>
            <a:r>
              <a:rPr lang="es-EC" sz="3200" dirty="0"/>
              <a:t>PROPUESTA</a:t>
            </a:r>
          </a:p>
        </p:txBody>
      </p:sp>
      <p:sp>
        <p:nvSpPr>
          <p:cNvPr id="14" name="3 CuadroTexto">
            <a:extLst>
              <a:ext uri="{FF2B5EF4-FFF2-40B4-BE49-F238E27FC236}">
                <a16:creationId xmlns:a16="http://schemas.microsoft.com/office/drawing/2014/main" id="{C07C1209-4BB2-4527-85D1-EEC07C9FCF89}"/>
              </a:ext>
            </a:extLst>
          </p:cNvPr>
          <p:cNvSpPr txBox="1"/>
          <p:nvPr/>
        </p:nvSpPr>
        <p:spPr>
          <a:xfrm>
            <a:off x="1342678" y="656853"/>
            <a:ext cx="3312368" cy="400110"/>
          </a:xfrm>
          <a:prstGeom prst="rect">
            <a:avLst/>
          </a:prstGeom>
          <a:noFill/>
        </p:spPr>
        <p:txBody>
          <a:bodyPr wrap="square" rtlCol="0">
            <a:spAutoFit/>
          </a:bodyPr>
          <a:lstStyle/>
          <a:p>
            <a:r>
              <a:rPr lang="es-EC" sz="2000" b="1" dirty="0">
                <a:solidFill>
                  <a:srgbClr val="000000"/>
                </a:solidFill>
                <a:latin typeface="Calibri" panose="020F0502020204030204" pitchFamily="34" charset="0"/>
                <a:cs typeface="Calibri" panose="020F0502020204030204" pitchFamily="34" charset="0"/>
              </a:rPr>
              <a:t>Matriz de evaluación PESTLE</a:t>
            </a:r>
          </a:p>
        </p:txBody>
      </p:sp>
      <p:graphicFrame>
        <p:nvGraphicFramePr>
          <p:cNvPr id="11" name="Diagrama 10">
            <a:extLst>
              <a:ext uri="{FF2B5EF4-FFF2-40B4-BE49-F238E27FC236}">
                <a16:creationId xmlns:a16="http://schemas.microsoft.com/office/drawing/2014/main" id="{BA48671D-A2E1-48ED-AB17-D0887DDC83E3}"/>
              </a:ext>
            </a:extLst>
          </p:cNvPr>
          <p:cNvGraphicFramePr/>
          <p:nvPr>
            <p:extLst>
              <p:ext uri="{D42A27DB-BD31-4B8C-83A1-F6EECF244321}">
                <p14:modId xmlns:p14="http://schemas.microsoft.com/office/powerpoint/2010/main" val="2864214606"/>
              </p:ext>
            </p:extLst>
          </p:nvPr>
        </p:nvGraphicFramePr>
        <p:xfrm>
          <a:off x="967556" y="1052736"/>
          <a:ext cx="952013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Pin on Charts &amp; Diagrams for PowerPoint">
            <a:extLst>
              <a:ext uri="{FF2B5EF4-FFF2-40B4-BE49-F238E27FC236}">
                <a16:creationId xmlns:a16="http://schemas.microsoft.com/office/drawing/2014/main" id="{BEE78738-9EA0-4CD8-AFA1-3C9A39810307}"/>
              </a:ext>
            </a:extLst>
          </p:cNvPr>
          <p:cNvPicPr/>
          <p:nvPr/>
        </p:nvPicPr>
        <p:blipFill rotWithShape="1">
          <a:blip r:embed="rId7">
            <a:extLst>
              <a:ext uri="{28A0092B-C50C-407E-A947-70E740481C1C}">
                <a14:useLocalDpi xmlns:a14="http://schemas.microsoft.com/office/drawing/2010/main" val="0"/>
              </a:ext>
            </a:extLst>
          </a:blip>
          <a:srcRect l="11880" t="26878" r="11406" b="52888"/>
          <a:stretch/>
        </p:blipFill>
        <p:spPr bwMode="auto">
          <a:xfrm>
            <a:off x="5303118" y="404664"/>
            <a:ext cx="3890524" cy="5184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7509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5AB9C63-C898-4564-B260-4D37BF431404}"/>
              </a:ext>
            </a:extLst>
          </p:cNvPr>
          <p:cNvGraphicFramePr/>
          <p:nvPr>
            <p:extLst>
              <p:ext uri="{D42A27DB-BD31-4B8C-83A1-F6EECF244321}">
                <p14:modId xmlns:p14="http://schemas.microsoft.com/office/powerpoint/2010/main" val="1820075160"/>
              </p:ext>
            </p:extLst>
          </p:nvPr>
        </p:nvGraphicFramePr>
        <p:xfrm>
          <a:off x="665918" y="714356"/>
          <a:ext cx="10971372" cy="5162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665918" y="142856"/>
            <a:ext cx="10971372"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CONCLUSIONES</a:t>
            </a:r>
          </a:p>
        </p:txBody>
      </p:sp>
    </p:spTree>
    <p:extLst>
      <p:ext uri="{BB962C8B-B14F-4D97-AF65-F5344CB8AC3E}">
        <p14:creationId xmlns:p14="http://schemas.microsoft.com/office/powerpoint/2010/main" val="814855152"/>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5AB9C63-C898-4564-B260-4D37BF431404}"/>
              </a:ext>
            </a:extLst>
          </p:cNvPr>
          <p:cNvGraphicFramePr/>
          <p:nvPr>
            <p:extLst>
              <p:ext uri="{D42A27DB-BD31-4B8C-83A1-F6EECF244321}">
                <p14:modId xmlns:p14="http://schemas.microsoft.com/office/powerpoint/2010/main" val="1008797126"/>
              </p:ext>
            </p:extLst>
          </p:nvPr>
        </p:nvGraphicFramePr>
        <p:xfrm>
          <a:off x="665918" y="548680"/>
          <a:ext cx="109713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665918" y="44624"/>
            <a:ext cx="10971372"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CONCLUSIONES</a:t>
            </a:r>
          </a:p>
        </p:txBody>
      </p:sp>
    </p:spTree>
    <p:extLst>
      <p:ext uri="{BB962C8B-B14F-4D97-AF65-F5344CB8AC3E}">
        <p14:creationId xmlns:p14="http://schemas.microsoft.com/office/powerpoint/2010/main" val="48784967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0" y="188640"/>
            <a:ext cx="10971372" cy="1143000"/>
          </a:xfrm>
        </p:spPr>
        <p:txBody>
          <a:bodyPr/>
          <a:lstStyle/>
          <a:p>
            <a:r>
              <a:rPr lang="es-EC" dirty="0">
                <a:latin typeface="Calibri" panose="020F0502020204030204" pitchFamily="34" charset="0"/>
                <a:cs typeface="Calibri" panose="020F0502020204030204" pitchFamily="34" charset="0"/>
              </a:rPr>
              <a:t>MARCO TEÓRICO: FUENTES DE FINANCIAMIENTO</a:t>
            </a:r>
          </a:p>
        </p:txBody>
      </p:sp>
      <p:graphicFrame>
        <p:nvGraphicFramePr>
          <p:cNvPr id="3" name="Diagrama 2"/>
          <p:cNvGraphicFramePr/>
          <p:nvPr>
            <p:extLst>
              <p:ext uri="{D42A27DB-BD31-4B8C-83A1-F6EECF244321}">
                <p14:modId xmlns:p14="http://schemas.microsoft.com/office/powerpoint/2010/main" val="1507257609"/>
              </p:ext>
            </p:extLst>
          </p:nvPr>
        </p:nvGraphicFramePr>
        <p:xfrm>
          <a:off x="1774726" y="908720"/>
          <a:ext cx="9649072" cy="4876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951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5AB9C63-C898-4564-B260-4D37BF431404}"/>
              </a:ext>
            </a:extLst>
          </p:cNvPr>
          <p:cNvGraphicFramePr/>
          <p:nvPr>
            <p:extLst>
              <p:ext uri="{D42A27DB-BD31-4B8C-83A1-F6EECF244321}">
                <p14:modId xmlns:p14="http://schemas.microsoft.com/office/powerpoint/2010/main" val="746773007"/>
              </p:ext>
            </p:extLst>
          </p:nvPr>
        </p:nvGraphicFramePr>
        <p:xfrm>
          <a:off x="665918" y="714356"/>
          <a:ext cx="10685872" cy="5162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665918" y="142856"/>
            <a:ext cx="10971372"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CONCLUSIONES</a:t>
            </a:r>
          </a:p>
        </p:txBody>
      </p:sp>
    </p:spTree>
    <p:extLst>
      <p:ext uri="{BB962C8B-B14F-4D97-AF65-F5344CB8AC3E}">
        <p14:creationId xmlns:p14="http://schemas.microsoft.com/office/powerpoint/2010/main" val="2574663414"/>
      </p:ext>
    </p:extLst>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5AB9C63-C898-4564-B260-4D37BF431404}"/>
              </a:ext>
            </a:extLst>
          </p:cNvPr>
          <p:cNvGraphicFramePr/>
          <p:nvPr>
            <p:extLst>
              <p:ext uri="{D42A27DB-BD31-4B8C-83A1-F6EECF244321}">
                <p14:modId xmlns:p14="http://schemas.microsoft.com/office/powerpoint/2010/main" val="3091238085"/>
              </p:ext>
            </p:extLst>
          </p:nvPr>
        </p:nvGraphicFramePr>
        <p:xfrm>
          <a:off x="665918" y="714356"/>
          <a:ext cx="10971372" cy="523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665918" y="142856"/>
            <a:ext cx="10971372"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RECOMENDACIONES</a:t>
            </a:r>
            <a:endParaRPr kumimoji="0" lang="es-EC" sz="2400" b="1" i="1" u="none" strike="noStrike" kern="0" cap="none" spc="0" normalizeH="0" baseline="0" noProof="0" dirty="0">
              <a:ln>
                <a:noFill/>
              </a:ln>
              <a:solidFill>
                <a:srgbClr val="FFFFCC"/>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122394710"/>
      </p:ext>
    </p:extLst>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5AB9C63-C898-4564-B260-4D37BF431404}"/>
              </a:ext>
            </a:extLst>
          </p:cNvPr>
          <p:cNvGraphicFramePr/>
          <p:nvPr>
            <p:extLst>
              <p:ext uri="{D42A27DB-BD31-4B8C-83A1-F6EECF244321}">
                <p14:modId xmlns:p14="http://schemas.microsoft.com/office/powerpoint/2010/main" val="1309527971"/>
              </p:ext>
            </p:extLst>
          </p:nvPr>
        </p:nvGraphicFramePr>
        <p:xfrm>
          <a:off x="665918" y="714356"/>
          <a:ext cx="10971372" cy="523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665918" y="142856"/>
            <a:ext cx="10971372"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C" sz="2800" b="1" i="1" u="none" strike="noStrike" kern="0" cap="none" spc="0" normalizeH="0" baseline="0" noProof="0" dirty="0">
                <a:ln>
                  <a:noFill/>
                </a:ln>
                <a:solidFill>
                  <a:srgbClr val="FFFFCC"/>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rPr>
              <a:t>RECOMENDACIONES</a:t>
            </a:r>
            <a:endParaRPr kumimoji="0" lang="es-EC" sz="2400" b="1" i="1" u="none" strike="noStrike" kern="0" cap="none" spc="0" normalizeH="0" baseline="0" noProof="0" dirty="0">
              <a:ln>
                <a:noFill/>
              </a:ln>
              <a:solidFill>
                <a:srgbClr val="FFFFCC"/>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04077698"/>
      </p:ext>
    </p:extLst>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uchas gracias a todos - iProtec Gabinete Pericial">
            <a:extLst>
              <a:ext uri="{FF2B5EF4-FFF2-40B4-BE49-F238E27FC236}">
                <a16:creationId xmlns:a16="http://schemas.microsoft.com/office/drawing/2014/main" id="{17661202-4AE2-44B8-B4D0-FFEFAFDD9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206" y="656431"/>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E184E-F076-4F60-9048-1DC68A8B6B99}"/>
              </a:ext>
            </a:extLst>
          </p:cNvPr>
          <p:cNvSpPr>
            <a:spLocks noGrp="1"/>
          </p:cNvSpPr>
          <p:nvPr>
            <p:ph type="title"/>
          </p:nvPr>
        </p:nvSpPr>
        <p:spPr>
          <a:xfrm>
            <a:off x="982638" y="203741"/>
            <a:ext cx="10971372" cy="1143000"/>
          </a:xfrm>
        </p:spPr>
        <p:txBody>
          <a:bodyPr/>
          <a:lstStyle/>
          <a:p>
            <a:r>
              <a:rPr lang="es-EC" sz="2800" dirty="0">
                <a:latin typeface="Calibri" panose="020F0502020204030204" pitchFamily="34" charset="0"/>
                <a:cs typeface="Calibri" panose="020F0502020204030204" pitchFamily="34" charset="0"/>
              </a:rPr>
              <a:t>SISTEMA DE MONITOREO PERLAS</a:t>
            </a:r>
          </a:p>
        </p:txBody>
      </p:sp>
      <p:graphicFrame>
        <p:nvGraphicFramePr>
          <p:cNvPr id="10" name="Marcador de contenido 9">
            <a:extLst>
              <a:ext uri="{FF2B5EF4-FFF2-40B4-BE49-F238E27FC236}">
                <a16:creationId xmlns:a16="http://schemas.microsoft.com/office/drawing/2014/main" id="{C9F80122-1E9B-4A2C-83F4-9CAFD31DF890}"/>
              </a:ext>
            </a:extLst>
          </p:cNvPr>
          <p:cNvGraphicFramePr>
            <a:graphicFrameLocks noGrp="1"/>
          </p:cNvGraphicFramePr>
          <p:nvPr>
            <p:ph idx="1"/>
            <p:extLst>
              <p:ext uri="{D42A27DB-BD31-4B8C-83A1-F6EECF244321}">
                <p14:modId xmlns:p14="http://schemas.microsoft.com/office/powerpoint/2010/main" val="3300375397"/>
              </p:ext>
            </p:extLst>
          </p:nvPr>
        </p:nvGraphicFramePr>
        <p:xfrm>
          <a:off x="4078982" y="-623507"/>
          <a:ext cx="4093894" cy="8064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CuadroTexto">
            <a:extLst>
              <a:ext uri="{FF2B5EF4-FFF2-40B4-BE49-F238E27FC236}">
                <a16:creationId xmlns:a16="http://schemas.microsoft.com/office/drawing/2014/main" id="{129DE7A8-E559-4966-955F-411BE5A96FBD}"/>
              </a:ext>
            </a:extLst>
          </p:cNvPr>
          <p:cNvSpPr txBox="1"/>
          <p:nvPr/>
        </p:nvSpPr>
        <p:spPr>
          <a:xfrm>
            <a:off x="633070" y="548680"/>
            <a:ext cx="6624916" cy="400110"/>
          </a:xfrm>
          <a:prstGeom prst="rect">
            <a:avLst/>
          </a:prstGeom>
          <a:noFill/>
        </p:spPr>
        <p:txBody>
          <a:bodyPr wrap="square" rtlCol="0">
            <a:spAutoFit/>
          </a:bodyPr>
          <a:lstStyle/>
          <a:p>
            <a:r>
              <a:rPr lang="es-EC" sz="2000" b="1" dirty="0">
                <a:solidFill>
                  <a:srgbClr val="080808"/>
                </a:solidFill>
                <a:latin typeface="Calibri" panose="020F0502020204030204" pitchFamily="34" charset="0"/>
                <a:cs typeface="Calibri" panose="020F0502020204030204" pitchFamily="34" charset="0"/>
              </a:rPr>
              <a:t>Objetivos</a:t>
            </a:r>
          </a:p>
        </p:txBody>
      </p:sp>
      <p:sp>
        <p:nvSpPr>
          <p:cNvPr id="9" name="3 CuadroTexto">
            <a:extLst>
              <a:ext uri="{FF2B5EF4-FFF2-40B4-BE49-F238E27FC236}">
                <a16:creationId xmlns:a16="http://schemas.microsoft.com/office/drawing/2014/main" id="{AC6FCD77-427F-4BA1-8211-453250EF2305}"/>
              </a:ext>
            </a:extLst>
          </p:cNvPr>
          <p:cNvSpPr txBox="1"/>
          <p:nvPr/>
        </p:nvSpPr>
        <p:spPr>
          <a:xfrm>
            <a:off x="6272609" y="909881"/>
            <a:ext cx="6624916" cy="430887"/>
          </a:xfrm>
          <a:prstGeom prst="rect">
            <a:avLst/>
          </a:prstGeom>
          <a:noFill/>
        </p:spPr>
        <p:txBody>
          <a:bodyPr wrap="square" rtlCol="0">
            <a:spAutoFit/>
          </a:bodyPr>
          <a:lstStyle/>
          <a:p>
            <a:r>
              <a:rPr lang="es-EC" sz="2200" b="1" dirty="0">
                <a:solidFill>
                  <a:srgbClr val="000000"/>
                </a:solidFill>
                <a:latin typeface="Calibri" panose="020F0502020204030204" pitchFamily="34" charset="0"/>
                <a:cs typeface="Calibri" panose="020F0502020204030204" pitchFamily="34" charset="0"/>
              </a:rPr>
              <a:t>Componentes PERLAS</a:t>
            </a:r>
          </a:p>
        </p:txBody>
      </p:sp>
      <p:graphicFrame>
        <p:nvGraphicFramePr>
          <p:cNvPr id="11" name="Marcador de contenido 9">
            <a:extLst>
              <a:ext uri="{FF2B5EF4-FFF2-40B4-BE49-F238E27FC236}">
                <a16:creationId xmlns:a16="http://schemas.microsoft.com/office/drawing/2014/main" id="{CDE944DA-BFCF-444E-80E6-43E92F7E054F}"/>
              </a:ext>
            </a:extLst>
          </p:cNvPr>
          <p:cNvGraphicFramePr>
            <a:graphicFrameLocks/>
          </p:cNvGraphicFramePr>
          <p:nvPr>
            <p:extLst>
              <p:ext uri="{D42A27DB-BD31-4B8C-83A1-F6EECF244321}">
                <p14:modId xmlns:p14="http://schemas.microsoft.com/office/powerpoint/2010/main" val="548068065"/>
              </p:ext>
            </p:extLst>
          </p:nvPr>
        </p:nvGraphicFramePr>
        <p:xfrm>
          <a:off x="8039422" y="198073"/>
          <a:ext cx="4093894" cy="65432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6 CuadroTexto">
            <a:extLst>
              <a:ext uri="{FF2B5EF4-FFF2-40B4-BE49-F238E27FC236}">
                <a16:creationId xmlns:a16="http://schemas.microsoft.com/office/drawing/2014/main" id="{9F5F4F07-75AE-48DD-9603-FEA86735BD36}"/>
              </a:ext>
            </a:extLst>
          </p:cNvPr>
          <p:cNvSpPr txBox="1"/>
          <p:nvPr/>
        </p:nvSpPr>
        <p:spPr>
          <a:xfrm>
            <a:off x="253614" y="984210"/>
            <a:ext cx="2313200" cy="1292662"/>
          </a:xfrm>
          <a:prstGeom prst="rect">
            <a:avLst/>
          </a:prstGeom>
          <a:ln>
            <a:solidFill>
              <a:srgbClr val="66CC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MX" sz="1300" dirty="0">
                <a:solidFill>
                  <a:srgbClr val="080808"/>
                </a:solidFill>
                <a:latin typeface="Calibri" panose="020F0502020204030204" pitchFamily="34" charset="0"/>
                <a:cs typeface="Calibri" panose="020F0502020204030204" pitchFamily="34" charset="0"/>
              </a:rPr>
              <a:t>Es una herramienta de administración que ayuda a la gerencia encontrar soluciones significativas de una manera ágil y sencilla además de identificar problemas serios.</a:t>
            </a:r>
            <a:endParaRPr lang="es-EC" sz="1300" dirty="0">
              <a:solidFill>
                <a:srgbClr val="080808"/>
              </a:solidFill>
              <a:latin typeface="Calibri" panose="020F0502020204030204" pitchFamily="34" charset="0"/>
              <a:cs typeface="Calibri" panose="020F0502020204030204" pitchFamily="34" charset="0"/>
            </a:endParaRPr>
          </a:p>
        </p:txBody>
      </p:sp>
      <p:sp>
        <p:nvSpPr>
          <p:cNvPr id="15" name="6 CuadroTexto">
            <a:extLst>
              <a:ext uri="{FF2B5EF4-FFF2-40B4-BE49-F238E27FC236}">
                <a16:creationId xmlns:a16="http://schemas.microsoft.com/office/drawing/2014/main" id="{A4F2EB57-3930-4AFE-ABE8-88B665EB3A16}"/>
              </a:ext>
            </a:extLst>
          </p:cNvPr>
          <p:cNvSpPr txBox="1"/>
          <p:nvPr/>
        </p:nvSpPr>
        <p:spPr>
          <a:xfrm>
            <a:off x="982638" y="2480409"/>
            <a:ext cx="2758283" cy="109260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MX" sz="1300" dirty="0">
                <a:solidFill>
                  <a:srgbClr val="080808"/>
                </a:solidFill>
                <a:latin typeface="Calibri" panose="020F0502020204030204" pitchFamily="34" charset="0"/>
                <a:cs typeface="Calibri" panose="020F0502020204030204" pitchFamily="34" charset="0"/>
              </a:rPr>
              <a:t>Estandarización de ratios y fórmulas para la evaluación financiera que trata de eliminar los diversos criterios existentes, es decir, universalizar un idioma que todos puedan entender.</a:t>
            </a:r>
            <a:endParaRPr lang="es-EC" sz="1300" dirty="0">
              <a:solidFill>
                <a:srgbClr val="080808"/>
              </a:solidFill>
              <a:latin typeface="Calibri" panose="020F0502020204030204" pitchFamily="34" charset="0"/>
              <a:cs typeface="Calibri" panose="020F0502020204030204" pitchFamily="34" charset="0"/>
            </a:endParaRPr>
          </a:p>
        </p:txBody>
      </p:sp>
      <p:sp>
        <p:nvSpPr>
          <p:cNvPr id="17" name="6 CuadroTexto">
            <a:extLst>
              <a:ext uri="{FF2B5EF4-FFF2-40B4-BE49-F238E27FC236}">
                <a16:creationId xmlns:a16="http://schemas.microsoft.com/office/drawing/2014/main" id="{899AB470-5176-49E0-8E81-BD9FBA4485B3}"/>
              </a:ext>
            </a:extLst>
          </p:cNvPr>
          <p:cNvSpPr txBox="1"/>
          <p:nvPr/>
        </p:nvSpPr>
        <p:spPr>
          <a:xfrm>
            <a:off x="253614" y="3789040"/>
            <a:ext cx="2601233" cy="109260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s-MX" sz="1300" dirty="0">
                <a:solidFill>
                  <a:srgbClr val="080808"/>
                </a:solidFill>
                <a:latin typeface="Calibri" panose="020F0502020204030204" pitchFamily="34" charset="0"/>
                <a:cs typeface="Calibri" panose="020F0502020204030204" pitchFamily="34" charset="0"/>
              </a:rPr>
              <a:t>Herramienta eficaz para comparar el rendimiento entre cooperativas de ahorro y crédito a nivel nacional y útil para tomar decisiones que antes no se podía lograr</a:t>
            </a:r>
            <a:endParaRPr lang="es-EC" sz="1300" dirty="0">
              <a:solidFill>
                <a:srgbClr val="080808"/>
              </a:solidFill>
              <a:latin typeface="Calibri" panose="020F0502020204030204" pitchFamily="34" charset="0"/>
              <a:cs typeface="Calibri" panose="020F0502020204030204" pitchFamily="34" charset="0"/>
            </a:endParaRPr>
          </a:p>
        </p:txBody>
      </p:sp>
      <p:sp>
        <p:nvSpPr>
          <p:cNvPr id="19" name="6 CuadroTexto">
            <a:extLst>
              <a:ext uri="{FF2B5EF4-FFF2-40B4-BE49-F238E27FC236}">
                <a16:creationId xmlns:a16="http://schemas.microsoft.com/office/drawing/2014/main" id="{2690BC24-680C-43C8-A92A-5CA3E8A85F1C}"/>
              </a:ext>
            </a:extLst>
          </p:cNvPr>
          <p:cNvSpPr txBox="1"/>
          <p:nvPr/>
        </p:nvSpPr>
        <p:spPr>
          <a:xfrm>
            <a:off x="1918742" y="5056728"/>
            <a:ext cx="1822179" cy="89255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es-MX" sz="1300" dirty="0">
                <a:solidFill>
                  <a:srgbClr val="080808"/>
                </a:solidFill>
                <a:latin typeface="Calibri" panose="020F0502020204030204" pitchFamily="34" charset="0"/>
                <a:cs typeface="Calibri" panose="020F0502020204030204" pitchFamily="34" charset="0"/>
              </a:rPr>
              <a:t>Facilitar el control y supervisión identificando riesgos más fácilmente</a:t>
            </a:r>
            <a:endParaRPr lang="es-EC" sz="1300" dirty="0">
              <a:solidFill>
                <a:srgbClr val="08080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333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54760F-D7E9-4B35-9D49-C6D50CCE5832}"/>
              </a:ext>
            </a:extLst>
          </p:cNvPr>
          <p:cNvSpPr>
            <a:spLocks noGrp="1"/>
          </p:cNvSpPr>
          <p:nvPr>
            <p:ph type="title"/>
          </p:nvPr>
        </p:nvSpPr>
        <p:spPr>
          <a:xfrm>
            <a:off x="609520" y="267671"/>
            <a:ext cx="10971372" cy="1143000"/>
          </a:xfrm>
        </p:spPr>
        <p:txBody>
          <a:bodyPr/>
          <a:lstStyle/>
          <a:p>
            <a:r>
              <a:rPr lang="es-EC" sz="2400" dirty="0">
                <a:latin typeface="Calibri" panose="020F0502020204030204" pitchFamily="34" charset="0"/>
                <a:cs typeface="Calibri" panose="020F0502020204030204" pitchFamily="34" charset="0"/>
              </a:rPr>
              <a:t>SISTEMA DE MONITOREO PERLAS</a:t>
            </a:r>
            <a:endParaRPr lang="es-EC" dirty="0"/>
          </a:p>
        </p:txBody>
      </p:sp>
      <p:graphicFrame>
        <p:nvGraphicFramePr>
          <p:cNvPr id="4" name="Tabla 3">
            <a:extLst>
              <a:ext uri="{FF2B5EF4-FFF2-40B4-BE49-F238E27FC236}">
                <a16:creationId xmlns:a16="http://schemas.microsoft.com/office/drawing/2014/main" id="{D9A10194-1543-4FFD-A9B3-BE23DB84CDDF}"/>
              </a:ext>
            </a:extLst>
          </p:cNvPr>
          <p:cNvGraphicFramePr>
            <a:graphicFrameLocks noGrp="1"/>
          </p:cNvGraphicFramePr>
          <p:nvPr>
            <p:extLst>
              <p:ext uri="{D42A27DB-BD31-4B8C-83A1-F6EECF244321}">
                <p14:modId xmlns:p14="http://schemas.microsoft.com/office/powerpoint/2010/main" val="1324676051"/>
              </p:ext>
            </p:extLst>
          </p:nvPr>
        </p:nvGraphicFramePr>
        <p:xfrm>
          <a:off x="2386794" y="839170"/>
          <a:ext cx="7740860" cy="4822079"/>
        </p:xfrm>
        <a:graphic>
          <a:graphicData uri="http://schemas.openxmlformats.org/drawingml/2006/table">
            <a:tbl>
              <a:tblPr firstRow="1" firstCol="1" bandRow="1">
                <a:tableStyleId>{72833802-FEF1-4C79-8D5D-14CF1EAF98D9}</a:tableStyleId>
              </a:tblPr>
              <a:tblGrid>
                <a:gridCol w="1172497">
                  <a:extLst>
                    <a:ext uri="{9D8B030D-6E8A-4147-A177-3AD203B41FA5}">
                      <a16:colId xmlns:a16="http://schemas.microsoft.com/office/drawing/2014/main" val="622832"/>
                    </a:ext>
                  </a:extLst>
                </a:gridCol>
                <a:gridCol w="1566386">
                  <a:extLst>
                    <a:ext uri="{9D8B030D-6E8A-4147-A177-3AD203B41FA5}">
                      <a16:colId xmlns:a16="http://schemas.microsoft.com/office/drawing/2014/main" val="3975107877"/>
                    </a:ext>
                  </a:extLst>
                </a:gridCol>
                <a:gridCol w="3841447">
                  <a:extLst>
                    <a:ext uri="{9D8B030D-6E8A-4147-A177-3AD203B41FA5}">
                      <a16:colId xmlns:a16="http://schemas.microsoft.com/office/drawing/2014/main" val="4275540042"/>
                    </a:ext>
                  </a:extLst>
                </a:gridCol>
                <a:gridCol w="1160530">
                  <a:extLst>
                    <a:ext uri="{9D8B030D-6E8A-4147-A177-3AD203B41FA5}">
                      <a16:colId xmlns:a16="http://schemas.microsoft.com/office/drawing/2014/main" val="3132190519"/>
                    </a:ext>
                  </a:extLst>
                </a:gridCol>
              </a:tblGrid>
              <a:tr h="204866">
                <a:tc>
                  <a:txBody>
                    <a:bodyPr/>
                    <a:lstStyle/>
                    <a:p>
                      <a:pPr algn="ctr">
                        <a:lnSpc>
                          <a:spcPct val="107000"/>
                        </a:lnSpc>
                        <a:spcAft>
                          <a:spcPts val="0"/>
                        </a:spcAft>
                      </a:pPr>
                      <a:r>
                        <a:rPr lang="es-EC" sz="1200" b="1" noProof="0" dirty="0">
                          <a:solidFill>
                            <a:srgbClr val="080808"/>
                          </a:solidFill>
                          <a:effectLst/>
                        </a:rPr>
                        <a:t>ÁREA</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200" b="1" noProof="0">
                          <a:solidFill>
                            <a:srgbClr val="080808"/>
                          </a:solidFill>
                          <a:effectLst/>
                        </a:rPr>
                        <a:t>PERLAS</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200" b="1" noProof="0">
                          <a:solidFill>
                            <a:srgbClr val="080808"/>
                          </a:solidFill>
                          <a:effectLst/>
                        </a:rPr>
                        <a:t>DESCRIPCIÓN</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200" b="1" noProof="0">
                          <a:solidFill>
                            <a:srgbClr val="080808"/>
                          </a:solidFill>
                          <a:effectLst/>
                        </a:rPr>
                        <a:t>META</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357869087"/>
                  </a:ext>
                </a:extLst>
              </a:tr>
              <a:tr h="413428">
                <a:tc rowSpan="6">
                  <a:txBody>
                    <a:bodyPr/>
                    <a:lstStyle/>
                    <a:p>
                      <a:pPr algn="ctr">
                        <a:lnSpc>
                          <a:spcPct val="107000"/>
                        </a:lnSpc>
                        <a:spcAft>
                          <a:spcPts val="0"/>
                        </a:spcAft>
                      </a:pPr>
                      <a:r>
                        <a:rPr lang="es-EC" sz="1200" b="1" noProof="0">
                          <a:solidFill>
                            <a:srgbClr val="080808"/>
                          </a:solidFill>
                          <a:effectLst/>
                        </a:rPr>
                        <a:t>P = PROTECCIÓN</a:t>
                      </a:r>
                      <a:endParaRPr lang="es-EC" sz="12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nchor="ctr"/>
                </a:tc>
                <a:tc>
                  <a:txBody>
                    <a:bodyPr/>
                    <a:lstStyle/>
                    <a:p>
                      <a:pPr algn="ctr">
                        <a:lnSpc>
                          <a:spcPct val="107000"/>
                        </a:lnSpc>
                        <a:spcAft>
                          <a:spcPts val="0"/>
                        </a:spcAft>
                      </a:pPr>
                      <a:r>
                        <a:rPr lang="es-EC" sz="1200" b="1" noProof="0">
                          <a:solidFill>
                            <a:srgbClr val="080808"/>
                          </a:solidFill>
                          <a:effectLst/>
                        </a:rPr>
                        <a:t>P1</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l">
                        <a:lnSpc>
                          <a:spcPct val="107000"/>
                        </a:lnSpc>
                        <a:spcAft>
                          <a:spcPts val="0"/>
                        </a:spcAft>
                      </a:pPr>
                      <a:r>
                        <a:rPr lang="es-EC" sz="1200" b="1" noProof="0" dirty="0">
                          <a:solidFill>
                            <a:srgbClr val="080808"/>
                          </a:solidFill>
                          <a:effectLst/>
                        </a:rPr>
                        <a:t>Provisión para préstamos incobrables / provisión requerida para préstamos morosos &gt;12 meses</a:t>
                      </a:r>
                      <a:endParaRPr lang="es-EC" sz="12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100" b="1" noProof="0">
                          <a:solidFill>
                            <a:srgbClr val="080808"/>
                          </a:solidFill>
                          <a:effectLst/>
                        </a:rPr>
                        <a:t>100%</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3694813664"/>
                  </a:ext>
                </a:extLst>
              </a:tr>
              <a:tr h="413428">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P2</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l">
                        <a:lnSpc>
                          <a:spcPct val="107000"/>
                        </a:lnSpc>
                        <a:spcAft>
                          <a:spcPts val="0"/>
                        </a:spcAft>
                      </a:pPr>
                      <a:r>
                        <a:rPr lang="es-EC" sz="1200" b="1" noProof="0" dirty="0">
                          <a:solidFill>
                            <a:srgbClr val="080808"/>
                          </a:solidFill>
                          <a:effectLst/>
                        </a:rPr>
                        <a:t>Provisión neta para préstamos incobrables / provisión requerida para préstamos morosos de 1 a 12 meses</a:t>
                      </a:r>
                      <a:endParaRPr lang="es-EC" sz="12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100" b="1" noProof="0" dirty="0">
                          <a:solidFill>
                            <a:srgbClr val="080808"/>
                          </a:solidFill>
                          <a:effectLst/>
                        </a:rPr>
                        <a:t>35%</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3146138125"/>
                  </a:ext>
                </a:extLst>
              </a:tr>
              <a:tr h="268154">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P3</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l">
                        <a:lnSpc>
                          <a:spcPct val="107000"/>
                        </a:lnSpc>
                        <a:spcAft>
                          <a:spcPts val="0"/>
                        </a:spcAft>
                      </a:pPr>
                      <a:r>
                        <a:rPr lang="es-EC" sz="1200" b="1" noProof="0">
                          <a:solidFill>
                            <a:srgbClr val="080808"/>
                          </a:solidFill>
                          <a:effectLst/>
                        </a:rPr>
                        <a:t>Castigo total de préstamos morosos &gt;12 meses</a:t>
                      </a:r>
                      <a:endParaRPr lang="es-EC" sz="12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100" b="1" noProof="0">
                          <a:solidFill>
                            <a:srgbClr val="080808"/>
                          </a:solidFill>
                          <a:effectLst/>
                        </a:rPr>
                        <a:t>SI</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1529837602"/>
                  </a:ext>
                </a:extLst>
              </a:tr>
              <a:tr h="268154">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P4</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l">
                        <a:lnSpc>
                          <a:spcPct val="107000"/>
                        </a:lnSpc>
                        <a:spcAft>
                          <a:spcPts val="0"/>
                        </a:spcAft>
                      </a:pPr>
                      <a:r>
                        <a:rPr lang="es-EC" sz="1200" b="1" noProof="0" dirty="0">
                          <a:solidFill>
                            <a:srgbClr val="080808"/>
                          </a:solidFill>
                          <a:effectLst/>
                        </a:rPr>
                        <a:t>Castigos anuales de préstamos / cartera promedio</a:t>
                      </a:r>
                      <a:endParaRPr lang="es-EC" sz="12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100" b="1" noProof="0">
                          <a:solidFill>
                            <a:srgbClr val="080808"/>
                          </a:solidFill>
                          <a:effectLst/>
                        </a:rPr>
                        <a:t>Lo mínimo</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588475495"/>
                  </a:ext>
                </a:extLst>
              </a:tr>
              <a:tr h="268154">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P5</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l">
                        <a:lnSpc>
                          <a:spcPct val="107000"/>
                        </a:lnSpc>
                        <a:spcAft>
                          <a:spcPts val="0"/>
                        </a:spcAft>
                      </a:pPr>
                      <a:r>
                        <a:rPr lang="es-EC" sz="1200" b="1" noProof="0">
                          <a:solidFill>
                            <a:srgbClr val="080808"/>
                          </a:solidFill>
                          <a:effectLst/>
                        </a:rPr>
                        <a:t>Recuperación cartera castigada / castigos acumulados</a:t>
                      </a:r>
                      <a:endParaRPr lang="es-EC" sz="12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100" b="1" noProof="0" dirty="0">
                          <a:solidFill>
                            <a:srgbClr val="080808"/>
                          </a:solidFill>
                          <a:effectLst/>
                        </a:rPr>
                        <a:t>&gt;75%</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3950138186"/>
                  </a:ext>
                </a:extLst>
              </a:tr>
              <a:tr h="204866">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P6</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l">
                        <a:lnSpc>
                          <a:spcPct val="107000"/>
                        </a:lnSpc>
                        <a:spcAft>
                          <a:spcPts val="0"/>
                        </a:spcAft>
                      </a:pPr>
                      <a:r>
                        <a:rPr lang="es-EC" sz="1200" b="1" noProof="0">
                          <a:solidFill>
                            <a:srgbClr val="080808"/>
                          </a:solidFill>
                          <a:effectLst/>
                        </a:rPr>
                        <a:t>Solvencia</a:t>
                      </a:r>
                      <a:endParaRPr lang="es-EC" sz="12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100" b="1" noProof="0" dirty="0">
                          <a:solidFill>
                            <a:srgbClr val="080808"/>
                          </a:solidFill>
                          <a:effectLst/>
                        </a:rPr>
                        <a:t>&gt;=111%</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4498470"/>
                  </a:ext>
                </a:extLst>
              </a:tr>
              <a:tr h="235007">
                <a:tc gridSpan="4">
                  <a:txBody>
                    <a:bodyPr/>
                    <a:lstStyle/>
                    <a:p>
                      <a:pPr algn="ctr">
                        <a:lnSpc>
                          <a:spcPct val="107000"/>
                        </a:lnSpc>
                        <a:spcAft>
                          <a:spcPts val="0"/>
                        </a:spcAft>
                      </a:pPr>
                      <a:endParaRPr lang="es-EC" sz="12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27613849"/>
                  </a:ext>
                </a:extLst>
              </a:tr>
              <a:tr h="204866">
                <a:tc rowSpan="9">
                  <a:txBody>
                    <a:bodyPr/>
                    <a:lstStyle/>
                    <a:p>
                      <a:pPr algn="ctr">
                        <a:lnSpc>
                          <a:spcPct val="107000"/>
                        </a:lnSpc>
                        <a:spcAft>
                          <a:spcPts val="0"/>
                        </a:spcAft>
                      </a:pPr>
                      <a:r>
                        <a:rPr lang="es-EC" sz="1200" b="1" noProof="0" dirty="0">
                          <a:solidFill>
                            <a:srgbClr val="080808"/>
                          </a:solidFill>
                          <a:effectLst/>
                        </a:rPr>
                        <a:t>E = ESTRUCTURA FINANCIERA EFICAZ</a:t>
                      </a:r>
                      <a:endParaRPr lang="es-EC" sz="12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nchor="ctr"/>
                </a:tc>
                <a:tc>
                  <a:txBody>
                    <a:bodyPr/>
                    <a:lstStyle/>
                    <a:p>
                      <a:pPr algn="ctr">
                        <a:lnSpc>
                          <a:spcPct val="107000"/>
                        </a:lnSpc>
                        <a:spcAft>
                          <a:spcPts val="0"/>
                        </a:spcAft>
                      </a:pPr>
                      <a:r>
                        <a:rPr lang="es-EC" sz="1200" b="1" noProof="0" dirty="0">
                          <a:solidFill>
                            <a:srgbClr val="080808"/>
                          </a:solidFill>
                          <a:effectLst/>
                        </a:rPr>
                        <a:t>E1</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200" b="1" noProof="0" dirty="0">
                          <a:solidFill>
                            <a:srgbClr val="080808"/>
                          </a:solidFill>
                          <a:effectLst/>
                        </a:rPr>
                        <a:t>Préstamos netos / activo total</a:t>
                      </a:r>
                      <a:endParaRPr lang="es-EC" sz="1200" b="1" noProof="0" dirty="0">
                        <a:solidFill>
                          <a:srgbClr val="080808"/>
                        </a:solidFill>
                      </a:endParaRPr>
                    </a:p>
                  </a:txBody>
                  <a:tcPr marL="44138" marR="44138" marT="0" marB="0"/>
                </a:tc>
                <a:tc>
                  <a:txBody>
                    <a:bodyPr/>
                    <a:lstStyle/>
                    <a:p>
                      <a:pPr algn="ctr">
                        <a:lnSpc>
                          <a:spcPct val="107000"/>
                        </a:lnSpc>
                        <a:spcAft>
                          <a:spcPts val="0"/>
                        </a:spcAft>
                      </a:pPr>
                      <a:r>
                        <a:rPr lang="es-EC" sz="1100" b="1" noProof="0" dirty="0">
                          <a:solidFill>
                            <a:srgbClr val="080808"/>
                          </a:solidFill>
                          <a:effectLst/>
                        </a:rPr>
                        <a:t>70-80%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1920659494"/>
                  </a:ext>
                </a:extLst>
              </a:tr>
              <a:tr h="321904">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E2</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200" b="1" noProof="0" dirty="0">
                          <a:solidFill>
                            <a:srgbClr val="080808"/>
                          </a:solidFill>
                          <a:effectLst/>
                        </a:rPr>
                        <a:t>Inversiones líquidas / activo total</a:t>
                      </a:r>
                      <a:endParaRPr lang="es-EC" sz="1200" b="1" noProof="0" dirty="0">
                        <a:solidFill>
                          <a:srgbClr val="080808"/>
                        </a:solidFill>
                      </a:endParaRPr>
                    </a:p>
                  </a:txBody>
                  <a:tcPr marL="44138" marR="44138" marT="0" marB="0"/>
                </a:tc>
                <a:tc>
                  <a:txBody>
                    <a:bodyPr/>
                    <a:lstStyle/>
                    <a:p>
                      <a:pPr algn="ctr">
                        <a:lnSpc>
                          <a:spcPct val="107000"/>
                        </a:lnSpc>
                        <a:spcAft>
                          <a:spcPts val="0"/>
                        </a:spcAft>
                      </a:pPr>
                      <a:r>
                        <a:rPr lang="es-EC" sz="1100" b="1" noProof="0" dirty="0">
                          <a:solidFill>
                            <a:srgbClr val="080808"/>
                          </a:solidFill>
                          <a:effectLst/>
                        </a:rPr>
                        <a:t>&lt;=16%</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326414550"/>
                  </a:ext>
                </a:extLst>
              </a:tr>
              <a:tr h="321904">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E3</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marL="0" marR="0" lvl="0" indent="0" algn="l" defTabSz="685747" rtl="0" eaLnBrk="1" fontAlgn="auto" latinLnBrk="0" hangingPunct="1">
                        <a:lnSpc>
                          <a:spcPct val="100000"/>
                        </a:lnSpc>
                        <a:spcBef>
                          <a:spcPts val="0"/>
                        </a:spcBef>
                        <a:spcAft>
                          <a:spcPts val="0"/>
                        </a:spcAft>
                        <a:buClrTx/>
                        <a:buSzTx/>
                        <a:buFontTx/>
                        <a:buNone/>
                        <a:tabLst/>
                        <a:defRPr/>
                      </a:pPr>
                      <a:r>
                        <a:rPr lang="es-EC" sz="1200" b="1" noProof="0" dirty="0">
                          <a:solidFill>
                            <a:srgbClr val="080808"/>
                          </a:solidFill>
                          <a:effectLst/>
                        </a:rPr>
                        <a:t>Inversiones financieras / activo total</a:t>
                      </a:r>
                      <a:endParaRPr lang="es-EC" sz="1200" b="1" noProof="0" dirty="0">
                        <a:solidFill>
                          <a:srgbClr val="080808"/>
                        </a:solidFill>
                      </a:endParaRPr>
                    </a:p>
                  </a:txBody>
                  <a:tcPr marL="44138" marR="44138" marT="0" marB="0"/>
                </a:tc>
                <a:tc>
                  <a:txBody>
                    <a:bodyPr/>
                    <a:lstStyle/>
                    <a:p>
                      <a:pPr algn="ctr">
                        <a:lnSpc>
                          <a:spcPct val="107000"/>
                        </a:lnSpc>
                        <a:spcAft>
                          <a:spcPts val="0"/>
                        </a:spcAft>
                      </a:pPr>
                      <a:r>
                        <a:rPr lang="es-EC" sz="1100" b="1" noProof="0">
                          <a:solidFill>
                            <a:srgbClr val="080808"/>
                          </a:solidFill>
                          <a:effectLst/>
                        </a:rPr>
                        <a:t>&lt;=2%</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1035610802"/>
                  </a:ext>
                </a:extLst>
              </a:tr>
              <a:tr h="321904">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E4</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marL="0" marR="0" lvl="0" indent="0" algn="l" defTabSz="685747" rtl="0" eaLnBrk="1" fontAlgn="auto" latinLnBrk="0" hangingPunct="1">
                        <a:lnSpc>
                          <a:spcPct val="100000"/>
                        </a:lnSpc>
                        <a:spcBef>
                          <a:spcPts val="0"/>
                        </a:spcBef>
                        <a:spcAft>
                          <a:spcPts val="0"/>
                        </a:spcAft>
                        <a:buClrTx/>
                        <a:buSzTx/>
                        <a:buFontTx/>
                        <a:buNone/>
                        <a:tabLst/>
                        <a:defRPr/>
                      </a:pPr>
                      <a:r>
                        <a:rPr lang="es-EC" sz="1200" b="1" noProof="0" dirty="0">
                          <a:solidFill>
                            <a:srgbClr val="080808"/>
                          </a:solidFill>
                          <a:effectLst/>
                        </a:rPr>
                        <a:t>Inversiones no financieras / activo total</a:t>
                      </a:r>
                      <a:endParaRPr lang="es-EC" sz="1200" b="1" noProof="0" dirty="0">
                        <a:solidFill>
                          <a:srgbClr val="080808"/>
                        </a:solidFill>
                      </a:endParaRPr>
                    </a:p>
                  </a:txBody>
                  <a:tcPr marL="44138" marR="44138" marT="0" marB="0"/>
                </a:tc>
                <a:tc>
                  <a:txBody>
                    <a:bodyPr/>
                    <a:lstStyle/>
                    <a:p>
                      <a:pPr algn="ctr">
                        <a:lnSpc>
                          <a:spcPct val="107000"/>
                        </a:lnSpc>
                        <a:spcAft>
                          <a:spcPts val="0"/>
                        </a:spcAft>
                      </a:pPr>
                      <a:r>
                        <a:rPr lang="es-EC" sz="1100" b="1" noProof="0">
                          <a:solidFill>
                            <a:srgbClr val="080808"/>
                          </a:solidFill>
                          <a:effectLst/>
                        </a:rPr>
                        <a:t>0%</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1775921010"/>
                  </a:ext>
                </a:extLst>
              </a:tr>
              <a:tr h="321904">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E5</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200" b="1" noProof="0" dirty="0">
                          <a:solidFill>
                            <a:srgbClr val="080808"/>
                          </a:solidFill>
                          <a:effectLst/>
                        </a:rPr>
                        <a:t>Depósitos de ahorro / activo total</a:t>
                      </a:r>
                      <a:endParaRPr lang="es-EC" sz="1200" b="1" noProof="0" dirty="0">
                        <a:solidFill>
                          <a:srgbClr val="080808"/>
                        </a:solidFill>
                      </a:endParaRPr>
                    </a:p>
                  </a:txBody>
                  <a:tcPr marL="44138" marR="44138" marT="0" marB="0"/>
                </a:tc>
                <a:tc>
                  <a:txBody>
                    <a:bodyPr/>
                    <a:lstStyle/>
                    <a:p>
                      <a:pPr algn="ctr">
                        <a:lnSpc>
                          <a:spcPct val="107000"/>
                        </a:lnSpc>
                        <a:spcAft>
                          <a:spcPts val="0"/>
                        </a:spcAft>
                      </a:pPr>
                      <a:r>
                        <a:rPr lang="es-EC" sz="1100" b="1" noProof="0">
                          <a:solidFill>
                            <a:srgbClr val="080808"/>
                          </a:solidFill>
                          <a:effectLst/>
                        </a:rPr>
                        <a:t>70-80%</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879770784"/>
                  </a:ext>
                </a:extLst>
              </a:tr>
              <a:tr h="204866">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E6</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200" b="1" noProof="0" dirty="0">
                          <a:solidFill>
                            <a:srgbClr val="080808"/>
                          </a:solidFill>
                          <a:effectLst/>
                        </a:rPr>
                        <a:t>Crédito externo / activo total</a:t>
                      </a:r>
                      <a:endParaRPr lang="es-EC" sz="1200" b="1" noProof="0" dirty="0">
                        <a:solidFill>
                          <a:srgbClr val="080808"/>
                        </a:solidFill>
                      </a:endParaRPr>
                    </a:p>
                  </a:txBody>
                  <a:tcPr marL="44138" marR="44138" marT="0" marB="0"/>
                </a:tc>
                <a:tc>
                  <a:txBody>
                    <a:bodyPr/>
                    <a:lstStyle/>
                    <a:p>
                      <a:pPr algn="ctr">
                        <a:lnSpc>
                          <a:spcPct val="107000"/>
                        </a:lnSpc>
                        <a:spcAft>
                          <a:spcPts val="0"/>
                        </a:spcAft>
                      </a:pPr>
                      <a:r>
                        <a:rPr lang="es-EC" sz="1100" b="1" noProof="0">
                          <a:solidFill>
                            <a:srgbClr val="080808"/>
                          </a:solidFill>
                          <a:effectLst/>
                        </a:rPr>
                        <a:t>0-5%</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2632035924"/>
                  </a:ext>
                </a:extLst>
              </a:tr>
              <a:tr h="204866">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E7</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200" b="1" noProof="0" dirty="0">
                          <a:solidFill>
                            <a:srgbClr val="080808"/>
                          </a:solidFill>
                          <a:effectLst/>
                        </a:rPr>
                        <a:t>Aportaciones / activo total</a:t>
                      </a:r>
                      <a:endParaRPr lang="es-EC" sz="1200" b="1" noProof="0" dirty="0">
                        <a:solidFill>
                          <a:srgbClr val="080808"/>
                        </a:solidFill>
                      </a:endParaRPr>
                    </a:p>
                  </a:txBody>
                  <a:tcPr marL="44138" marR="44138" marT="0" marB="0"/>
                </a:tc>
                <a:tc>
                  <a:txBody>
                    <a:bodyPr/>
                    <a:lstStyle/>
                    <a:p>
                      <a:pPr algn="ctr">
                        <a:lnSpc>
                          <a:spcPct val="107000"/>
                        </a:lnSpc>
                        <a:spcAft>
                          <a:spcPts val="0"/>
                        </a:spcAft>
                      </a:pPr>
                      <a:r>
                        <a:rPr lang="es-EC" sz="1100" b="1" noProof="0">
                          <a:solidFill>
                            <a:srgbClr val="080808"/>
                          </a:solidFill>
                          <a:effectLst/>
                        </a:rPr>
                        <a:t>&lt;=20%</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3857970474"/>
                  </a:ext>
                </a:extLst>
              </a:tr>
              <a:tr h="321904">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E8</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200" b="1" noProof="0" dirty="0">
                          <a:solidFill>
                            <a:srgbClr val="080808"/>
                          </a:solidFill>
                          <a:effectLst/>
                        </a:rPr>
                        <a:t>Capital institucional / activo total</a:t>
                      </a:r>
                      <a:endParaRPr lang="es-EC" sz="1200" b="1" noProof="0" dirty="0">
                        <a:solidFill>
                          <a:srgbClr val="080808"/>
                        </a:solidFill>
                      </a:endParaRPr>
                    </a:p>
                  </a:txBody>
                  <a:tcPr marL="44138" marR="44138" marT="0" marB="0"/>
                </a:tc>
                <a:tc>
                  <a:txBody>
                    <a:bodyPr/>
                    <a:lstStyle/>
                    <a:p>
                      <a:pPr algn="ctr">
                        <a:lnSpc>
                          <a:spcPct val="107000"/>
                        </a:lnSpc>
                        <a:spcAft>
                          <a:spcPts val="0"/>
                        </a:spcAft>
                      </a:pPr>
                      <a:r>
                        <a:rPr lang="es-EC" sz="1100" b="1" noProof="0">
                          <a:solidFill>
                            <a:srgbClr val="080808"/>
                          </a:solidFill>
                          <a:effectLst/>
                        </a:rPr>
                        <a:t>&gt;=10%</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1281253075"/>
                  </a:ext>
                </a:extLst>
              </a:tr>
              <a:tr h="321904">
                <a:tc vMerge="1">
                  <a:txBody>
                    <a:bodyPr/>
                    <a:lstStyle/>
                    <a:p>
                      <a:endParaRPr lang="es-EC"/>
                    </a:p>
                  </a:txBody>
                  <a:tcPr/>
                </a:tc>
                <a:tc>
                  <a:txBody>
                    <a:bodyPr/>
                    <a:lstStyle/>
                    <a:p>
                      <a:pPr algn="ctr">
                        <a:lnSpc>
                          <a:spcPct val="107000"/>
                        </a:lnSpc>
                        <a:spcAft>
                          <a:spcPts val="0"/>
                        </a:spcAft>
                      </a:pPr>
                      <a:r>
                        <a:rPr lang="es-EC" sz="1200" b="1" noProof="0">
                          <a:solidFill>
                            <a:srgbClr val="080808"/>
                          </a:solidFill>
                          <a:effectLst/>
                        </a:rPr>
                        <a:t>E9</a:t>
                      </a:r>
                      <a:endParaRPr lang="es-EC" sz="1100" b="1" noProof="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200" b="1" noProof="0" dirty="0">
                          <a:solidFill>
                            <a:srgbClr val="080808"/>
                          </a:solidFill>
                          <a:effectLst/>
                        </a:rPr>
                        <a:t>Capital institucional neto / activo total</a:t>
                      </a:r>
                      <a:endParaRPr lang="es-EC" sz="1200" b="1" noProof="0" dirty="0">
                        <a:solidFill>
                          <a:srgbClr val="080808"/>
                        </a:solidFill>
                      </a:endParaRPr>
                    </a:p>
                  </a:txBody>
                  <a:tcPr marL="44138" marR="44138" marT="0" marB="0"/>
                </a:tc>
                <a:tc>
                  <a:txBody>
                    <a:bodyPr/>
                    <a:lstStyle/>
                    <a:p>
                      <a:pPr algn="ctr">
                        <a:lnSpc>
                          <a:spcPct val="107000"/>
                        </a:lnSpc>
                        <a:spcAft>
                          <a:spcPts val="0"/>
                        </a:spcAft>
                      </a:pPr>
                      <a:r>
                        <a:rPr lang="es-EC" sz="1100" b="1" noProof="0" dirty="0">
                          <a:solidFill>
                            <a:srgbClr val="080808"/>
                          </a:solidFill>
                          <a:effectLst/>
                        </a:rPr>
                        <a:t>&gt;=10%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1485710566"/>
                  </a:ext>
                </a:extLst>
              </a:tr>
            </a:tbl>
          </a:graphicData>
        </a:graphic>
      </p:graphicFrame>
    </p:spTree>
    <p:extLst>
      <p:ext uri="{BB962C8B-B14F-4D97-AF65-F5344CB8AC3E}">
        <p14:creationId xmlns:p14="http://schemas.microsoft.com/office/powerpoint/2010/main" val="39473628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54760F-D7E9-4B35-9D49-C6D50CCE5832}"/>
              </a:ext>
            </a:extLst>
          </p:cNvPr>
          <p:cNvSpPr>
            <a:spLocks noGrp="1"/>
          </p:cNvSpPr>
          <p:nvPr>
            <p:ph type="title"/>
          </p:nvPr>
        </p:nvSpPr>
        <p:spPr>
          <a:xfrm>
            <a:off x="609520" y="267671"/>
            <a:ext cx="10971372" cy="1143000"/>
          </a:xfrm>
        </p:spPr>
        <p:txBody>
          <a:bodyPr/>
          <a:lstStyle/>
          <a:p>
            <a:r>
              <a:rPr lang="es-EC" sz="2400" dirty="0">
                <a:latin typeface="Calibri" panose="020F0502020204030204" pitchFamily="34" charset="0"/>
                <a:cs typeface="Calibri" panose="020F0502020204030204" pitchFamily="34" charset="0"/>
              </a:rPr>
              <a:t>SISTEMA DE MONITOREO PERLAS</a:t>
            </a:r>
            <a:endParaRPr lang="es-EC" dirty="0"/>
          </a:p>
        </p:txBody>
      </p:sp>
      <p:graphicFrame>
        <p:nvGraphicFramePr>
          <p:cNvPr id="4" name="Tabla 3">
            <a:extLst>
              <a:ext uri="{FF2B5EF4-FFF2-40B4-BE49-F238E27FC236}">
                <a16:creationId xmlns:a16="http://schemas.microsoft.com/office/drawing/2014/main" id="{D9A10194-1543-4FFD-A9B3-BE23DB84CDDF}"/>
              </a:ext>
            </a:extLst>
          </p:cNvPr>
          <p:cNvGraphicFramePr>
            <a:graphicFrameLocks noGrp="1"/>
          </p:cNvGraphicFramePr>
          <p:nvPr>
            <p:extLst>
              <p:ext uri="{D42A27DB-BD31-4B8C-83A1-F6EECF244321}">
                <p14:modId xmlns:p14="http://schemas.microsoft.com/office/powerpoint/2010/main" val="1240429810"/>
              </p:ext>
            </p:extLst>
          </p:nvPr>
        </p:nvGraphicFramePr>
        <p:xfrm>
          <a:off x="1558702" y="692696"/>
          <a:ext cx="8496944" cy="5347951"/>
        </p:xfrm>
        <a:graphic>
          <a:graphicData uri="http://schemas.openxmlformats.org/drawingml/2006/table">
            <a:tbl>
              <a:tblPr firstRow="1" firstCol="1" bandRow="1">
                <a:tableStyleId>{72833802-FEF1-4C79-8D5D-14CF1EAF98D9}</a:tableStyleId>
              </a:tblPr>
              <a:tblGrid>
                <a:gridCol w="1254300">
                  <a:extLst>
                    <a:ext uri="{9D8B030D-6E8A-4147-A177-3AD203B41FA5}">
                      <a16:colId xmlns:a16="http://schemas.microsoft.com/office/drawing/2014/main" val="622832"/>
                    </a:ext>
                  </a:extLst>
                </a:gridCol>
                <a:gridCol w="1675668">
                  <a:extLst>
                    <a:ext uri="{9D8B030D-6E8A-4147-A177-3AD203B41FA5}">
                      <a16:colId xmlns:a16="http://schemas.microsoft.com/office/drawing/2014/main" val="3975107877"/>
                    </a:ext>
                  </a:extLst>
                </a:gridCol>
                <a:gridCol w="4109455">
                  <a:extLst>
                    <a:ext uri="{9D8B030D-6E8A-4147-A177-3AD203B41FA5}">
                      <a16:colId xmlns:a16="http://schemas.microsoft.com/office/drawing/2014/main" val="4275540042"/>
                    </a:ext>
                  </a:extLst>
                </a:gridCol>
                <a:gridCol w="1457521">
                  <a:extLst>
                    <a:ext uri="{9D8B030D-6E8A-4147-A177-3AD203B41FA5}">
                      <a16:colId xmlns:a16="http://schemas.microsoft.com/office/drawing/2014/main" val="3132190519"/>
                    </a:ext>
                  </a:extLst>
                </a:gridCol>
              </a:tblGrid>
              <a:tr h="189206">
                <a:tc>
                  <a:txBody>
                    <a:bodyPr/>
                    <a:lstStyle/>
                    <a:p>
                      <a:pPr algn="ctr">
                        <a:lnSpc>
                          <a:spcPct val="107000"/>
                        </a:lnSpc>
                        <a:spcAft>
                          <a:spcPts val="0"/>
                        </a:spcAft>
                      </a:pPr>
                      <a:r>
                        <a:rPr lang="es-EC" sz="1100" b="1" noProof="0" dirty="0">
                          <a:solidFill>
                            <a:srgbClr val="080808"/>
                          </a:solidFill>
                          <a:effectLst/>
                        </a:rPr>
                        <a:t>ÁREA</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100" b="1" noProof="0" dirty="0">
                          <a:solidFill>
                            <a:srgbClr val="080808"/>
                          </a:solidFill>
                          <a:effectLst/>
                        </a:rPr>
                        <a:t>PERLAS</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100" b="1" noProof="0" dirty="0">
                          <a:solidFill>
                            <a:srgbClr val="080808"/>
                          </a:solidFill>
                          <a:effectLst/>
                        </a:rPr>
                        <a:t>DESCRIPCIÓN</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pPr algn="ctr">
                        <a:lnSpc>
                          <a:spcPct val="107000"/>
                        </a:lnSpc>
                        <a:spcAft>
                          <a:spcPts val="0"/>
                        </a:spcAft>
                      </a:pPr>
                      <a:r>
                        <a:rPr lang="es-EC" sz="1100" b="1" noProof="0" dirty="0">
                          <a:solidFill>
                            <a:srgbClr val="080808"/>
                          </a:solidFill>
                          <a:effectLst/>
                        </a:rPr>
                        <a:t>META</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357869087"/>
                  </a:ext>
                </a:extLst>
              </a:tr>
              <a:tr h="374626">
                <a:tc rowSpan="3">
                  <a:txBody>
                    <a:bodyPr/>
                    <a:lstStyle/>
                    <a:p>
                      <a:pPr algn="ctr">
                        <a:lnSpc>
                          <a:spcPct val="107000"/>
                        </a:lnSpc>
                        <a:spcAft>
                          <a:spcPts val="0"/>
                        </a:spcAft>
                      </a:pPr>
                      <a:r>
                        <a:rPr lang="es-EC" sz="1100" b="1" noProof="0" dirty="0">
                          <a:solidFill>
                            <a:srgbClr val="080808"/>
                          </a:solidFill>
                          <a:effectLst/>
                        </a:rPr>
                        <a:t>A = </a:t>
                      </a:r>
                    </a:p>
                    <a:p>
                      <a:pPr algn="ctr">
                        <a:lnSpc>
                          <a:spcPct val="107000"/>
                        </a:lnSpc>
                        <a:spcAft>
                          <a:spcPts val="0"/>
                        </a:spcAft>
                      </a:pPr>
                      <a:r>
                        <a:rPr lang="es-EC" sz="1100" b="1" noProof="0" dirty="0">
                          <a:solidFill>
                            <a:srgbClr val="080808"/>
                          </a:solidFill>
                          <a:effectLst/>
                        </a:rPr>
                        <a:t>CALIDAD DE ACTIVOS</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nchor="ctr"/>
                </a:tc>
                <a:tc>
                  <a:txBody>
                    <a:bodyPr/>
                    <a:lstStyle/>
                    <a:p>
                      <a:pPr algn="ctr">
                        <a:lnSpc>
                          <a:spcPct val="107000"/>
                        </a:lnSpc>
                        <a:spcAft>
                          <a:spcPts val="0"/>
                        </a:spcAft>
                      </a:pPr>
                      <a:r>
                        <a:rPr lang="es-EC" sz="1100" b="1" noProof="0" dirty="0">
                          <a:solidFill>
                            <a:srgbClr val="080808"/>
                          </a:solidFill>
                          <a:effectLst/>
                        </a:rPr>
                        <a:t>A1</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100" b="1" noProof="0" dirty="0">
                          <a:solidFill>
                            <a:srgbClr val="080808"/>
                          </a:solidFill>
                          <a:effectLst/>
                        </a:rPr>
                        <a:t>Morosidad total / cartera bruta</a:t>
                      </a:r>
                      <a:endParaRPr lang="es-EC" sz="1100" b="1" noProof="0" dirty="0">
                        <a:solidFill>
                          <a:srgbClr val="080808"/>
                        </a:solidFill>
                      </a:endParaRPr>
                    </a:p>
                  </a:txBody>
                  <a:tcPr marL="44138" marR="44138" marT="0" marB="0"/>
                </a:tc>
                <a:tc>
                  <a:txBody>
                    <a:bodyPr/>
                    <a:lstStyle/>
                    <a:p>
                      <a:pPr algn="l">
                        <a:lnSpc>
                          <a:spcPct val="107000"/>
                        </a:lnSpc>
                        <a:spcAft>
                          <a:spcPts val="0"/>
                        </a:spcAft>
                      </a:pPr>
                      <a:r>
                        <a:rPr lang="es-EC" sz="1100" b="1" noProof="0" dirty="0">
                          <a:solidFill>
                            <a:srgbClr val="080808"/>
                          </a:solidFill>
                          <a:effectLst/>
                        </a:rPr>
                        <a:t>&lt;=5%</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3694813664"/>
                  </a:ext>
                </a:extLst>
              </a:tr>
              <a:tr h="374626">
                <a:tc vMerge="1">
                  <a:txBody>
                    <a:bodyPr/>
                    <a:lstStyle/>
                    <a:p>
                      <a:endParaRPr lang="es-EC"/>
                    </a:p>
                  </a:txBody>
                  <a:tcPr/>
                </a:tc>
                <a:tc>
                  <a:txBody>
                    <a:bodyPr/>
                    <a:lstStyle/>
                    <a:p>
                      <a:pPr algn="ctr">
                        <a:lnSpc>
                          <a:spcPct val="107000"/>
                        </a:lnSpc>
                        <a:spcAft>
                          <a:spcPts val="0"/>
                        </a:spcAft>
                      </a:pPr>
                      <a:r>
                        <a:rPr lang="es-EC" sz="1100" b="1" noProof="0" dirty="0">
                          <a:solidFill>
                            <a:srgbClr val="080808"/>
                          </a:solidFill>
                          <a:effectLst/>
                        </a:rPr>
                        <a:t>A2</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100" b="1" noProof="0" dirty="0">
                          <a:solidFill>
                            <a:srgbClr val="080808"/>
                          </a:solidFill>
                          <a:effectLst/>
                        </a:rPr>
                        <a:t>Activos improductivos / Activo total</a:t>
                      </a:r>
                      <a:endParaRPr lang="es-EC" sz="1100" b="1" noProof="0" dirty="0">
                        <a:solidFill>
                          <a:srgbClr val="080808"/>
                        </a:solidFill>
                      </a:endParaRPr>
                    </a:p>
                  </a:txBody>
                  <a:tcPr marL="44138" marR="44138" marT="0" marB="0"/>
                </a:tc>
                <a:tc>
                  <a:txBody>
                    <a:bodyPr/>
                    <a:lstStyle/>
                    <a:p>
                      <a:pPr algn="l">
                        <a:lnSpc>
                          <a:spcPct val="107000"/>
                        </a:lnSpc>
                        <a:spcAft>
                          <a:spcPts val="0"/>
                        </a:spcAft>
                      </a:pPr>
                      <a:r>
                        <a:rPr lang="es-EC" sz="1100" b="1" noProof="0" dirty="0">
                          <a:solidFill>
                            <a:srgbClr val="080808"/>
                          </a:solidFill>
                          <a:effectLst/>
                        </a:rPr>
                        <a:t>&lt;=5%</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3146138125"/>
                  </a:ext>
                </a:extLst>
              </a:tr>
              <a:tr h="247657">
                <a:tc vMerge="1">
                  <a:txBody>
                    <a:bodyPr/>
                    <a:lstStyle/>
                    <a:p>
                      <a:endParaRPr lang="es-EC"/>
                    </a:p>
                  </a:txBody>
                  <a:tcPr/>
                </a:tc>
                <a:tc>
                  <a:txBody>
                    <a:bodyPr/>
                    <a:lstStyle/>
                    <a:p>
                      <a:pPr algn="ctr">
                        <a:lnSpc>
                          <a:spcPct val="107000"/>
                        </a:lnSpc>
                        <a:spcAft>
                          <a:spcPts val="0"/>
                        </a:spcAft>
                      </a:pPr>
                      <a:r>
                        <a:rPr lang="es-EC" sz="1100" b="1" noProof="0" dirty="0">
                          <a:solidFill>
                            <a:srgbClr val="080808"/>
                          </a:solidFill>
                          <a:effectLst/>
                        </a:rPr>
                        <a:t>A3</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tc>
                  <a:txBody>
                    <a:bodyPr/>
                    <a:lstStyle/>
                    <a:p>
                      <a:r>
                        <a:rPr lang="es-EC" sz="1100" b="1" noProof="0" dirty="0">
                          <a:solidFill>
                            <a:srgbClr val="080808"/>
                          </a:solidFill>
                          <a:effectLst/>
                        </a:rPr>
                        <a:t>(Capital institucional neto + capital transitorio + pasivos sin costo) / activos improductivos</a:t>
                      </a:r>
                      <a:endParaRPr lang="es-EC" sz="1100" b="1" noProof="0" dirty="0">
                        <a:solidFill>
                          <a:srgbClr val="080808"/>
                        </a:solidFill>
                      </a:endParaRPr>
                    </a:p>
                  </a:txBody>
                  <a:tcPr marL="44138" marR="44138" marT="0" marB="0"/>
                </a:tc>
                <a:tc>
                  <a:txBody>
                    <a:bodyPr/>
                    <a:lstStyle/>
                    <a:p>
                      <a:pPr algn="l">
                        <a:lnSpc>
                          <a:spcPct val="107000"/>
                        </a:lnSpc>
                        <a:spcAft>
                          <a:spcPts val="0"/>
                        </a:spcAft>
                      </a:pPr>
                      <a:r>
                        <a:rPr lang="es-EC" sz="1100" b="1" noProof="0" dirty="0">
                          <a:solidFill>
                            <a:srgbClr val="080808"/>
                          </a:solidFill>
                          <a:effectLst/>
                        </a:rPr>
                        <a:t>&gt;=200%</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tc>
                <a:extLst>
                  <a:ext uri="{0D108BD9-81ED-4DB2-BD59-A6C34878D82A}">
                    <a16:rowId xmlns:a16="http://schemas.microsoft.com/office/drawing/2014/main" val="1529837602"/>
                  </a:ext>
                </a:extLst>
              </a:tr>
              <a:tr h="178970">
                <a:tc gridSpan="4">
                  <a:txBody>
                    <a:bodyPr/>
                    <a:lstStyle/>
                    <a:p>
                      <a:pPr algn="ctr">
                        <a:lnSpc>
                          <a:spcPct val="107000"/>
                        </a:lnSpc>
                        <a:spcAft>
                          <a:spcPts val="0"/>
                        </a:spcAft>
                      </a:pPr>
                      <a:r>
                        <a:rPr lang="es-EC" sz="1100" b="1" noProof="0" dirty="0">
                          <a:solidFill>
                            <a:srgbClr val="080808"/>
                          </a:solidFill>
                          <a:effectLst/>
                        </a:rPr>
                        <a:t> </a:t>
                      </a:r>
                      <a:endParaRPr lang="es-EC" sz="1100" b="1" noProof="0"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44138" marR="44138"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27613849"/>
                  </a:ext>
                </a:extLst>
              </a:tr>
              <a:tr h="189206">
                <a:tc rowSpan="13">
                  <a:txBody>
                    <a:bodyPr/>
                    <a:lstStyle/>
                    <a:p>
                      <a:pPr algn="ctr">
                        <a:lnSpc>
                          <a:spcPct val="107000"/>
                        </a:lnSpc>
                        <a:spcAft>
                          <a:spcPts val="0"/>
                        </a:spcAft>
                      </a:pPr>
                      <a:r>
                        <a:rPr lang="es-EC" sz="1100" b="1" dirty="0">
                          <a:solidFill>
                            <a:srgbClr val="080808"/>
                          </a:solidFill>
                          <a:effectLst/>
                        </a:rPr>
                        <a:t>R = </a:t>
                      </a:r>
                    </a:p>
                    <a:p>
                      <a:pPr algn="ctr">
                        <a:lnSpc>
                          <a:spcPct val="107000"/>
                        </a:lnSpc>
                        <a:spcAft>
                          <a:spcPts val="0"/>
                        </a:spcAft>
                      </a:pPr>
                      <a:r>
                        <a:rPr lang="es-EC" sz="1100" b="1" dirty="0">
                          <a:solidFill>
                            <a:srgbClr val="080808"/>
                          </a:solidFill>
                          <a:effectLst/>
                        </a:rPr>
                        <a:t>TASAS DE RENDIMIENTO Y COSTOS</a:t>
                      </a:r>
                      <a:endParaRPr lang="es-EC" sz="1100" b="1"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ctr">
                        <a:lnSpc>
                          <a:spcPct val="107000"/>
                        </a:lnSpc>
                        <a:spcAft>
                          <a:spcPts val="0"/>
                        </a:spcAft>
                      </a:pPr>
                      <a:r>
                        <a:rPr lang="es-EC" sz="1100" b="1">
                          <a:solidFill>
                            <a:srgbClr val="080808"/>
                          </a:solidFill>
                          <a:effectLst/>
                        </a:rPr>
                        <a:t>R1</a:t>
                      </a:r>
                      <a:endParaRPr lang="es-EC" sz="1100" b="1"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dirty="0">
                          <a:solidFill>
                            <a:srgbClr val="080808"/>
                          </a:solidFill>
                          <a:effectLst/>
                        </a:rPr>
                        <a:t>Ingresos por préstamos / promedio préstamos netos</a:t>
                      </a:r>
                      <a:endParaRPr lang="es-EC" sz="1100" b="1"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tc>
                  <a:txBody>
                    <a:bodyPr/>
                    <a:lstStyle/>
                    <a:p>
                      <a:pPr algn="l">
                        <a:lnSpc>
                          <a:spcPct val="107000"/>
                        </a:lnSpc>
                        <a:spcAft>
                          <a:spcPts val="0"/>
                        </a:spcAft>
                      </a:pPr>
                      <a:r>
                        <a:rPr lang="es-EC" sz="1100" b="1">
                          <a:solidFill>
                            <a:srgbClr val="080808"/>
                          </a:solidFill>
                          <a:effectLst/>
                        </a:rPr>
                        <a:t>Tasa empresarial</a:t>
                      </a:r>
                      <a:endParaRPr lang="es-EC" sz="1100" b="1" dirty="0">
                        <a:solidFill>
                          <a:srgbClr val="080808"/>
                        </a:solidFill>
                        <a:effectLst/>
                        <a:latin typeface="Calibri" panose="020F0502020204030204" pitchFamily="34" charset="0"/>
                        <a:ea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920659494"/>
                  </a:ext>
                </a:extLst>
              </a:tr>
              <a:tr h="297298">
                <a:tc vMerge="1">
                  <a:txBody>
                    <a:bodyPr/>
                    <a:lstStyle/>
                    <a:p>
                      <a:endParaRPr lang="es-EC"/>
                    </a:p>
                  </a:txBody>
                  <a:tcPr/>
                </a:tc>
                <a:tc>
                  <a:txBody>
                    <a:bodyPr/>
                    <a:lstStyle/>
                    <a:p>
                      <a:pPr algn="ctr"/>
                      <a:r>
                        <a:rPr lang="es-EC" sz="1100" b="1">
                          <a:solidFill>
                            <a:srgbClr val="080808"/>
                          </a:solidFill>
                          <a:effectLst/>
                        </a:rPr>
                        <a:t>R2</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Ingresos por inversiones líquidas / promedio de inversiones líquidas</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Tasas del mercado</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326414550"/>
                  </a:ext>
                </a:extLst>
              </a:tr>
              <a:tr h="297298">
                <a:tc vMerge="1">
                  <a:txBody>
                    <a:bodyPr/>
                    <a:lstStyle/>
                    <a:p>
                      <a:endParaRPr lang="es-EC"/>
                    </a:p>
                  </a:txBody>
                  <a:tcPr/>
                </a:tc>
                <a:tc>
                  <a:txBody>
                    <a:bodyPr/>
                    <a:lstStyle/>
                    <a:p>
                      <a:pPr algn="ctr"/>
                      <a:r>
                        <a:rPr lang="es-EC" sz="1100" b="1">
                          <a:solidFill>
                            <a:srgbClr val="080808"/>
                          </a:solidFill>
                          <a:effectLst/>
                        </a:rPr>
                        <a:t>R3</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Ingresos por inversiones financieras / promedio inversiones financieras</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Tasas del mercado</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035610802"/>
                  </a:ext>
                </a:extLst>
              </a:tr>
              <a:tr h="297298">
                <a:tc vMerge="1">
                  <a:txBody>
                    <a:bodyPr/>
                    <a:lstStyle/>
                    <a:p>
                      <a:endParaRPr lang="es-EC"/>
                    </a:p>
                  </a:txBody>
                  <a:tcPr/>
                </a:tc>
                <a:tc>
                  <a:txBody>
                    <a:bodyPr/>
                    <a:lstStyle/>
                    <a:p>
                      <a:pPr algn="ctr"/>
                      <a:r>
                        <a:rPr lang="es-EC" sz="1100" b="1">
                          <a:solidFill>
                            <a:srgbClr val="080808"/>
                          </a:solidFill>
                          <a:effectLst/>
                        </a:rPr>
                        <a:t>R4</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Ingresos por inversiones no financieras / promedio inversiones no financieras</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&gt;=R1</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775921010"/>
                  </a:ext>
                </a:extLst>
              </a:tr>
              <a:tr h="297298">
                <a:tc vMerge="1">
                  <a:txBody>
                    <a:bodyPr/>
                    <a:lstStyle/>
                    <a:p>
                      <a:endParaRPr lang="es-EC"/>
                    </a:p>
                  </a:txBody>
                  <a:tcPr/>
                </a:tc>
                <a:tc>
                  <a:txBody>
                    <a:bodyPr/>
                    <a:lstStyle/>
                    <a:p>
                      <a:pPr algn="ctr"/>
                      <a:r>
                        <a:rPr lang="es-EC" sz="1100" b="1">
                          <a:solidFill>
                            <a:srgbClr val="080808"/>
                          </a:solidFill>
                          <a:effectLst/>
                        </a:rPr>
                        <a:t>R5</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Costos financieros: depósitos de ahorro / promedio depósitos de ahorro</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Tasas del mercado&gt;inflación</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879770784"/>
                  </a:ext>
                </a:extLst>
              </a:tr>
              <a:tr h="189206">
                <a:tc vMerge="1">
                  <a:txBody>
                    <a:bodyPr/>
                    <a:lstStyle/>
                    <a:p>
                      <a:endParaRPr lang="es-EC"/>
                    </a:p>
                  </a:txBody>
                  <a:tcPr/>
                </a:tc>
                <a:tc>
                  <a:txBody>
                    <a:bodyPr/>
                    <a:lstStyle/>
                    <a:p>
                      <a:pPr algn="ctr"/>
                      <a:r>
                        <a:rPr lang="es-EC" sz="1100" b="1">
                          <a:solidFill>
                            <a:srgbClr val="080808"/>
                          </a:solidFill>
                          <a:effectLst/>
                        </a:rPr>
                        <a:t>R6</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Costos financieros: crédito externo / promedio crédito externo</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Tasas del mercado</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2632035924"/>
                  </a:ext>
                </a:extLst>
              </a:tr>
              <a:tr h="189206">
                <a:tc vMerge="1">
                  <a:txBody>
                    <a:bodyPr/>
                    <a:lstStyle/>
                    <a:p>
                      <a:endParaRPr lang="es-EC"/>
                    </a:p>
                  </a:txBody>
                  <a:tcPr/>
                </a:tc>
                <a:tc>
                  <a:txBody>
                    <a:bodyPr/>
                    <a:lstStyle/>
                    <a:p>
                      <a:pPr algn="ctr"/>
                      <a:r>
                        <a:rPr lang="es-EC" sz="1100" b="1">
                          <a:solidFill>
                            <a:srgbClr val="080808"/>
                          </a:solidFill>
                          <a:effectLst/>
                        </a:rPr>
                        <a:t>R7</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Costos financieros: aportaciones / promedio aportaciones</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Tasas del mercado&gt;=R5</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3857970474"/>
                  </a:ext>
                </a:extLst>
              </a:tr>
              <a:tr h="297298">
                <a:tc vMerge="1">
                  <a:txBody>
                    <a:bodyPr/>
                    <a:lstStyle/>
                    <a:p>
                      <a:endParaRPr lang="es-EC"/>
                    </a:p>
                  </a:txBody>
                  <a:tcPr/>
                </a:tc>
                <a:tc>
                  <a:txBody>
                    <a:bodyPr/>
                    <a:lstStyle/>
                    <a:p>
                      <a:pPr algn="ctr"/>
                      <a:r>
                        <a:rPr lang="es-EC" sz="1100" b="1">
                          <a:solidFill>
                            <a:srgbClr val="080808"/>
                          </a:solidFill>
                          <a:effectLst/>
                        </a:rPr>
                        <a:t>R8</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Margen bruto / promedio activo total</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Variable relacionado con el cumplimiento de E9</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281253075"/>
                  </a:ext>
                </a:extLst>
              </a:tr>
              <a:tr h="297298">
                <a:tc vMerge="1">
                  <a:txBody>
                    <a:bodyPr/>
                    <a:lstStyle/>
                    <a:p>
                      <a:endParaRPr lang="es-EC"/>
                    </a:p>
                  </a:txBody>
                  <a:tcPr/>
                </a:tc>
                <a:tc>
                  <a:txBody>
                    <a:bodyPr/>
                    <a:lstStyle/>
                    <a:p>
                      <a:pPr algn="ctr"/>
                      <a:r>
                        <a:rPr lang="es-EC" sz="1100" b="1">
                          <a:solidFill>
                            <a:srgbClr val="080808"/>
                          </a:solidFill>
                          <a:effectLst/>
                        </a:rPr>
                        <a:t>R9</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Gastos operativos / promedio activo total</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&lt;=5%</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485710566"/>
                  </a:ext>
                </a:extLst>
              </a:tr>
              <a:tr h="189206">
                <a:tc vMerge="1">
                  <a:txBody>
                    <a:bodyPr/>
                    <a:lstStyle/>
                    <a:p>
                      <a:endParaRPr lang="es-EC"/>
                    </a:p>
                  </a:txBody>
                  <a:tcPr/>
                </a:tc>
                <a:tc>
                  <a:txBody>
                    <a:bodyPr/>
                    <a:lstStyle/>
                    <a:p>
                      <a:pPr algn="ctr"/>
                      <a:r>
                        <a:rPr lang="es-EC" sz="1100" b="1">
                          <a:solidFill>
                            <a:srgbClr val="080808"/>
                          </a:solidFill>
                          <a:effectLst/>
                        </a:rPr>
                        <a:t>R10</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Provisiones activos de riesgo / promedio activo total</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^P1=100%</a:t>
                      </a:r>
                      <a:br>
                        <a:rPr lang="es-EC" sz="1100" b="1">
                          <a:solidFill>
                            <a:srgbClr val="080808"/>
                          </a:solidFill>
                          <a:effectLst/>
                        </a:rPr>
                      </a:br>
                      <a:r>
                        <a:rPr lang="es-EC" sz="1100" b="1">
                          <a:solidFill>
                            <a:srgbClr val="080808"/>
                          </a:solidFill>
                          <a:effectLst/>
                        </a:rPr>
                        <a:t>^P2=35%</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4110406432"/>
                  </a:ext>
                </a:extLst>
              </a:tr>
              <a:tr h="189206">
                <a:tc vMerge="1">
                  <a:txBody>
                    <a:bodyPr/>
                    <a:lstStyle/>
                    <a:p>
                      <a:endParaRPr lang="es-EC"/>
                    </a:p>
                  </a:txBody>
                  <a:tcPr/>
                </a:tc>
                <a:tc>
                  <a:txBody>
                    <a:bodyPr/>
                    <a:lstStyle/>
                    <a:p>
                      <a:pPr algn="ctr"/>
                      <a:r>
                        <a:rPr lang="es-EC" sz="1100" b="1">
                          <a:solidFill>
                            <a:srgbClr val="080808"/>
                          </a:solidFill>
                          <a:effectLst/>
                        </a:rPr>
                        <a:t>R11</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Otros ingresos y gastos / promedio activo total</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Lo </a:t>
                      </a:r>
                      <a:r>
                        <a:rPr lang="es-EC" sz="1100" b="1" noProof="0">
                          <a:solidFill>
                            <a:srgbClr val="080808"/>
                          </a:solidFill>
                          <a:effectLst/>
                        </a:rPr>
                        <a:t>mínimo</a:t>
                      </a:r>
                      <a:endParaRPr lang="es-EC" sz="1100" b="1" noProof="0"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2670539406"/>
                  </a:ext>
                </a:extLst>
              </a:tr>
              <a:tr h="162589">
                <a:tc vMerge="1">
                  <a:txBody>
                    <a:bodyPr/>
                    <a:lstStyle/>
                    <a:p>
                      <a:endParaRPr lang="es-EC"/>
                    </a:p>
                  </a:txBody>
                  <a:tcPr/>
                </a:tc>
                <a:tc>
                  <a:txBody>
                    <a:bodyPr/>
                    <a:lstStyle/>
                    <a:p>
                      <a:pPr algn="ctr"/>
                      <a:r>
                        <a:rPr lang="es-EC" sz="1100" b="1">
                          <a:solidFill>
                            <a:srgbClr val="080808"/>
                          </a:solidFill>
                          <a:effectLst/>
                        </a:rPr>
                        <a:t>R12</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Excedente neto / promedio Activo total (ROA)</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a:solidFill>
                            <a:srgbClr val="080808"/>
                          </a:solidFill>
                          <a:effectLst/>
                        </a:rPr>
                        <a:t>^E9&gt;10%</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795555661"/>
                  </a:ext>
                </a:extLst>
              </a:tr>
              <a:tr h="385651">
                <a:tc vMerge="1">
                  <a:txBody>
                    <a:bodyPr/>
                    <a:lstStyle/>
                    <a:p>
                      <a:endParaRPr lang="es-EC"/>
                    </a:p>
                  </a:txBody>
                  <a:tcPr/>
                </a:tc>
                <a:tc>
                  <a:txBody>
                    <a:bodyPr/>
                    <a:lstStyle/>
                    <a:p>
                      <a:pPr algn="ctr"/>
                      <a:r>
                        <a:rPr lang="es-EC" sz="1100" b="1">
                          <a:solidFill>
                            <a:srgbClr val="080808"/>
                          </a:solidFill>
                          <a:effectLst/>
                        </a:rPr>
                        <a:t>R13</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Excedente neto / promedio capital institucional + capital transitorio (ROC)</a:t>
                      </a:r>
                      <a:endParaRPr lang="es-EC" sz="1100" b="1" dirty="0">
                        <a:solidFill>
                          <a:srgbClr val="080808"/>
                        </a:solidFill>
                        <a:latin typeface="Calibri" panose="020F0502020204030204" pitchFamily="34" charset="0"/>
                        <a:cs typeface="Calibri" panose="020F0502020204030204" pitchFamily="34" charset="0"/>
                      </a:endParaRPr>
                    </a:p>
                  </a:txBody>
                  <a:tcPr marL="26180" marR="26180" marT="0" marB="0" anchor="ctr"/>
                </a:tc>
                <a:tc>
                  <a:txBody>
                    <a:bodyPr/>
                    <a:lstStyle/>
                    <a:p>
                      <a:r>
                        <a:rPr lang="es-EC" sz="1100" b="1" dirty="0">
                          <a:solidFill>
                            <a:srgbClr val="080808"/>
                          </a:solidFill>
                          <a:effectLst/>
                        </a:rPr>
                        <a:t>&gt; </a:t>
                      </a:r>
                      <a:r>
                        <a:rPr lang="es-EC" sz="1100" b="1" noProof="0" dirty="0">
                          <a:solidFill>
                            <a:srgbClr val="080808"/>
                          </a:solidFill>
                          <a:effectLst/>
                        </a:rPr>
                        <a:t>inflación</a:t>
                      </a:r>
                      <a:endParaRPr lang="es-EC" sz="1100" b="1" noProof="0" dirty="0">
                        <a:solidFill>
                          <a:srgbClr val="080808"/>
                        </a:solidFill>
                        <a:latin typeface="Calibri" panose="020F0502020204030204" pitchFamily="34" charset="0"/>
                        <a:cs typeface="Calibri" panose="020F0502020204030204" pitchFamily="34" charset="0"/>
                      </a:endParaRPr>
                    </a:p>
                  </a:txBody>
                  <a:tcPr marL="26180" marR="26180" marT="0" marB="0" anchor="ctr"/>
                </a:tc>
                <a:extLst>
                  <a:ext uri="{0D108BD9-81ED-4DB2-BD59-A6C34878D82A}">
                    <a16:rowId xmlns:a16="http://schemas.microsoft.com/office/drawing/2014/main" val="1067543620"/>
                  </a:ext>
                </a:extLst>
              </a:tr>
            </a:tbl>
          </a:graphicData>
        </a:graphic>
      </p:graphicFrame>
    </p:spTree>
    <p:extLst>
      <p:ext uri="{BB962C8B-B14F-4D97-AF65-F5344CB8AC3E}">
        <p14:creationId xmlns:p14="http://schemas.microsoft.com/office/powerpoint/2010/main" val="4050010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Tema8</Template>
  <TotalTime>6431</TotalTime>
  <Words>6515</Words>
  <Application>Microsoft Office PowerPoint</Application>
  <PresentationFormat>Personalizado</PresentationFormat>
  <Paragraphs>681</Paragraphs>
  <Slides>63</Slides>
  <Notes>9</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63</vt:i4>
      </vt:variant>
    </vt:vector>
  </HeadingPairs>
  <TitlesOfParts>
    <vt:vector size="70" baseType="lpstr">
      <vt:lpstr>Arial</vt:lpstr>
      <vt:lpstr>Calibri</vt:lpstr>
      <vt:lpstr>Cambria Math</vt:lpstr>
      <vt:lpstr>Times New Roman</vt:lpstr>
      <vt:lpstr>Wingdings</vt:lpstr>
      <vt:lpstr>Tema8</vt:lpstr>
      <vt:lpstr>CorelDRAW</vt:lpstr>
      <vt:lpstr>Presentación de PowerPoint</vt:lpstr>
      <vt:lpstr>PLANTEAMIENTO DEL PROBLEMA</vt:lpstr>
      <vt:lpstr>ARBOL DE PROBLEMAS</vt:lpstr>
      <vt:lpstr>OBJETIVOS</vt:lpstr>
      <vt:lpstr>MARCO TEÓRICO: TEORÍA DE SOPORTE</vt:lpstr>
      <vt:lpstr>MARCO TEÓRICO: FUENTES DE FINANCIAMIENTO</vt:lpstr>
      <vt:lpstr>SISTEMA DE MONITOREO PERLAS</vt:lpstr>
      <vt:lpstr>SISTEMA DE MONITOREO PERLAS</vt:lpstr>
      <vt:lpstr>SISTEMA DE MONITOREO PERLAS</vt:lpstr>
      <vt:lpstr>SISTEMA DE MONITOREO PERLAS</vt:lpstr>
      <vt:lpstr>ENFOQUE METODOLÓGICO Y ALCANCE </vt:lpstr>
      <vt:lpstr>TAMAÑO DE LA MUESTRA</vt:lpstr>
      <vt:lpstr>DETERMINACION DE LA MUESTRA</vt:lpstr>
      <vt:lpstr>HIPÓTESIS </vt:lpstr>
      <vt:lpstr>DETERMINACIÓN DE VARIABLES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DE LAS ENCUESTAS</vt:lpstr>
      <vt:lpstr>RESULTADOS DE LAS ENCUESTAS</vt:lpstr>
      <vt:lpstr>RESULTADOS DE LAS ENCUESTAS</vt:lpstr>
      <vt:lpstr>RESULTADOS DE LAS ENCUESTAS</vt:lpstr>
      <vt:lpstr>RESULTADOS DE LAS ENCUESTAS</vt:lpstr>
      <vt:lpstr>Presentación de PowerPoint</vt:lpstr>
      <vt:lpstr>Presentación de PowerPoint</vt:lpstr>
      <vt:lpstr>PROPUESTA</vt:lpstr>
      <vt:lpstr>PROPUESTA</vt:lpstr>
      <vt:lpstr>PROPUESTA</vt:lpstr>
      <vt:lpstr>PROPUESTA</vt:lpstr>
      <vt:lpstr>PROPUESTA</vt:lpstr>
      <vt:lpstr>PROPUESTA</vt:lpstr>
      <vt:lpstr>PROPUESTA</vt:lpstr>
      <vt:lpstr>PROPUESTA</vt:lpstr>
      <vt:lpstr>PROPUESTA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Usuario de Windows</cp:lastModifiedBy>
  <cp:revision>1020</cp:revision>
  <cp:lastPrinted>2019-07-08T17:01:25Z</cp:lastPrinted>
  <dcterms:created xsi:type="dcterms:W3CDTF">2018-06-18T02:07:28Z</dcterms:created>
  <dcterms:modified xsi:type="dcterms:W3CDTF">2020-10-07T17:19:35Z</dcterms:modified>
</cp:coreProperties>
</file>