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Lst>
  <p:notesMasterIdLst>
    <p:notesMasterId r:id="rId37"/>
  </p:notesMasterIdLst>
  <p:sldIdLst>
    <p:sldId id="259" r:id="rId3"/>
    <p:sldId id="277" r:id="rId4"/>
    <p:sldId id="281" r:id="rId5"/>
    <p:sldId id="289" r:id="rId6"/>
    <p:sldId id="297" r:id="rId7"/>
    <p:sldId id="299" r:id="rId8"/>
    <p:sldId id="301" r:id="rId9"/>
    <p:sldId id="303" r:id="rId10"/>
    <p:sldId id="282" r:id="rId11"/>
    <p:sldId id="290" r:id="rId12"/>
    <p:sldId id="302" r:id="rId13"/>
    <p:sldId id="283" r:id="rId14"/>
    <p:sldId id="304" r:id="rId15"/>
    <p:sldId id="306" r:id="rId16"/>
    <p:sldId id="307" r:id="rId17"/>
    <p:sldId id="308" r:id="rId18"/>
    <p:sldId id="284" r:id="rId19"/>
    <p:sldId id="309" r:id="rId20"/>
    <p:sldId id="310" r:id="rId21"/>
    <p:sldId id="311" r:id="rId22"/>
    <p:sldId id="312" r:id="rId23"/>
    <p:sldId id="285" r:id="rId24"/>
    <p:sldId id="313" r:id="rId25"/>
    <p:sldId id="314" r:id="rId26"/>
    <p:sldId id="315" r:id="rId27"/>
    <p:sldId id="316" r:id="rId28"/>
    <p:sldId id="317" r:id="rId29"/>
    <p:sldId id="318" r:id="rId30"/>
    <p:sldId id="287" r:id="rId31"/>
    <p:sldId id="295" r:id="rId32"/>
    <p:sldId id="305" r:id="rId33"/>
    <p:sldId id="288" r:id="rId34"/>
    <p:sldId id="319" r:id="rId35"/>
    <p:sldId id="320"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D6"/>
    <a:srgbClr val="84E890"/>
    <a:srgbClr val="FBE7E1"/>
    <a:srgbClr val="337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8" d="100"/>
          <a:sy n="68"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C" sz="1400">
                <a:solidFill>
                  <a:schemeClr val="tx1"/>
                </a:solidFill>
              </a:rPr>
              <a:t>Variación de</a:t>
            </a:r>
            <a:r>
              <a:rPr lang="es-EC" sz="1400" baseline="0">
                <a:solidFill>
                  <a:schemeClr val="tx1"/>
                </a:solidFill>
              </a:rPr>
              <a:t> cuentas del</a:t>
            </a:r>
            <a:r>
              <a:rPr lang="es-EC" sz="1400">
                <a:solidFill>
                  <a:schemeClr val="tx1"/>
                </a:solidFill>
              </a:rPr>
              <a:t> Activo</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'A Horizontal graficos'!$D$2:$D$3</c:f>
              <c:strCache>
                <c:ptCount val="2"/>
                <c:pt idx="0">
                  <c:v>2017</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4.99268016000784E-18"/>
                  <c:y val="9.43140401288701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E98-4649-8BBF-ABE0C03BD7E9}"/>
                </c:ext>
              </c:extLst>
            </c:dLbl>
            <c:dLbl>
              <c:idx val="1"/>
              <c:layout>
                <c:manualLayout>
                  <c:x val="-2.1786492374727671E-3"/>
                  <c:y val="1.25909616748143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E98-4649-8BBF-ABE0C03BD7E9}"/>
                </c:ext>
              </c:extLst>
            </c:dLbl>
            <c:dLbl>
              <c:idx val="2"/>
              <c:layout>
                <c:manualLayout>
                  <c:x val="-7.9882882560125439E-17"/>
                  <c:y val="1.57505193367416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E98-4649-8BBF-ABE0C03BD7E9}"/>
                </c:ext>
              </c:extLst>
            </c:dLbl>
            <c:dLbl>
              <c:idx val="3"/>
              <c:layout>
                <c:manualLayout>
                  <c:x val="0"/>
                  <c:y val="1.57505193367416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98-4649-8BBF-ABE0C03BD7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graficos'!$C$5:$C$8</c:f>
              <c:strCache>
                <c:ptCount val="4"/>
                <c:pt idx="0">
                  <c:v>Inversiones</c:v>
                </c:pt>
                <c:pt idx="1">
                  <c:v>Deudores por primas</c:v>
                </c:pt>
                <c:pt idx="2">
                  <c:v>Deudores por reaseguros y coaseguros</c:v>
                </c:pt>
                <c:pt idx="3">
                  <c:v>Otros activos</c:v>
                </c:pt>
              </c:strCache>
            </c:strRef>
          </c:cat>
          <c:val>
            <c:numRef>
              <c:f>'A Horizontal graficos'!$D$5:$D$8</c:f>
              <c:numCache>
                <c:formatCode>#,##0.00,,</c:formatCode>
                <c:ptCount val="4"/>
                <c:pt idx="0">
                  <c:v>677415313.84000003</c:v>
                </c:pt>
                <c:pt idx="1">
                  <c:v>325039206.86000001</c:v>
                </c:pt>
                <c:pt idx="2">
                  <c:v>465244362.19000006</c:v>
                </c:pt>
                <c:pt idx="3">
                  <c:v>149366797.19999999</c:v>
                </c:pt>
              </c:numCache>
            </c:numRef>
          </c:val>
          <c:extLst>
            <c:ext xmlns:c16="http://schemas.microsoft.com/office/drawing/2014/chart" uri="{C3380CC4-5D6E-409C-BE32-E72D297353CC}">
              <c16:uniqueId val="{00000000-EE98-4649-8BBF-ABE0C03BD7E9}"/>
            </c:ext>
          </c:extLst>
        </c:ser>
        <c:ser>
          <c:idx val="1"/>
          <c:order val="1"/>
          <c:tx>
            <c:strRef>
              <c:f>'A Horizontal graficos'!$E$2:$E$3</c:f>
              <c:strCache>
                <c:ptCount val="2"/>
                <c:pt idx="0">
                  <c:v>2018</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0"/>
                  <c:y val="9.43140401288701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E98-4649-8BBF-ABE0C03BD7E9}"/>
                </c:ext>
              </c:extLst>
            </c:dLbl>
            <c:dLbl>
              <c:idx val="1"/>
              <c:layout>
                <c:manualLayout>
                  <c:x val="-7.9882882560125439E-17"/>
                  <c:y val="6.2718463509596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98-4649-8BBF-ABE0C03BD7E9}"/>
                </c:ext>
              </c:extLst>
            </c:dLbl>
            <c:dLbl>
              <c:idx val="2"/>
              <c:layout>
                <c:manualLayout>
                  <c:x val="-7.9882882560125439E-17"/>
                  <c:y val="1.2590961674814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E98-4649-8BBF-ABE0C03BD7E9}"/>
                </c:ext>
              </c:extLst>
            </c:dLbl>
            <c:dLbl>
              <c:idx val="3"/>
              <c:layout>
                <c:manualLayout>
                  <c:x val="0"/>
                  <c:y val="1.25909616748143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98-4649-8BBF-ABE0C03BD7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graficos'!$C$5:$C$8</c:f>
              <c:strCache>
                <c:ptCount val="4"/>
                <c:pt idx="0">
                  <c:v>Inversiones</c:v>
                </c:pt>
                <c:pt idx="1">
                  <c:v>Deudores por primas</c:v>
                </c:pt>
                <c:pt idx="2">
                  <c:v>Deudores por reaseguros y coaseguros</c:v>
                </c:pt>
                <c:pt idx="3">
                  <c:v>Otros activos</c:v>
                </c:pt>
              </c:strCache>
            </c:strRef>
          </c:cat>
          <c:val>
            <c:numRef>
              <c:f>'A Horizontal graficos'!$E$5:$E$8</c:f>
              <c:numCache>
                <c:formatCode>#,##0.00,,</c:formatCode>
                <c:ptCount val="4"/>
                <c:pt idx="0">
                  <c:v>662696624.68000007</c:v>
                </c:pt>
                <c:pt idx="1">
                  <c:v>318871830.17999995</c:v>
                </c:pt>
                <c:pt idx="2">
                  <c:v>433546184.44999999</c:v>
                </c:pt>
                <c:pt idx="3">
                  <c:v>134926403.01999998</c:v>
                </c:pt>
              </c:numCache>
            </c:numRef>
          </c:val>
          <c:extLst>
            <c:ext xmlns:c16="http://schemas.microsoft.com/office/drawing/2014/chart" uri="{C3380CC4-5D6E-409C-BE32-E72D297353CC}">
              <c16:uniqueId val="{00000001-EE98-4649-8BBF-ABE0C03BD7E9}"/>
            </c:ext>
          </c:extLst>
        </c:ser>
        <c:ser>
          <c:idx val="2"/>
          <c:order val="2"/>
          <c:tx>
            <c:strRef>
              <c:f>'A Horizontal graficos'!$H$2:$H$3</c:f>
              <c:strCache>
                <c:ptCount val="2"/>
                <c:pt idx="0">
                  <c:v>2019</c:v>
                </c:pt>
              </c:strCache>
            </c:strRef>
          </c:tx>
          <c:spPr>
            <a:solidFill>
              <a:srgbClr val="42DB2D"/>
            </a:solidFill>
            <a:ln w="9525" cap="flat" cmpd="sng" algn="ctr">
              <a:solidFill>
                <a:schemeClr val="lt1">
                  <a:alpha val="50000"/>
                </a:schemeClr>
              </a:solidFill>
              <a:round/>
            </a:ln>
            <a:effectLst/>
          </c:spPr>
          <c:invertIfNegative val="0"/>
          <c:dLbls>
            <c:dLbl>
              <c:idx val="0"/>
              <c:layout>
                <c:manualLayout>
                  <c:x val="0"/>
                  <c:y val="6.2718463509596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98-4649-8BBF-ABE0C03BD7E9}"/>
                </c:ext>
              </c:extLst>
            </c:dLbl>
            <c:dLbl>
              <c:idx val="1"/>
              <c:layout>
                <c:manualLayout>
                  <c:x val="0"/>
                  <c:y val="6.2718463509596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98-4649-8BBF-ABE0C03BD7E9}"/>
                </c:ext>
              </c:extLst>
            </c:dLbl>
            <c:dLbl>
              <c:idx val="2"/>
              <c:layout>
                <c:manualLayout>
                  <c:x val="-7.9882882560125439E-17"/>
                  <c:y val="9.43140401288695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98-4649-8BBF-ABE0C03BD7E9}"/>
                </c:ext>
              </c:extLst>
            </c:dLbl>
            <c:dLbl>
              <c:idx val="3"/>
              <c:layout>
                <c:manualLayout>
                  <c:x val="-2.1786492374727671E-3"/>
                  <c:y val="9.431404012886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98-4649-8BBF-ABE0C03BD7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graficos'!$C$5:$C$8</c:f>
              <c:strCache>
                <c:ptCount val="4"/>
                <c:pt idx="0">
                  <c:v>Inversiones</c:v>
                </c:pt>
                <c:pt idx="1">
                  <c:v>Deudores por primas</c:v>
                </c:pt>
                <c:pt idx="2">
                  <c:v>Deudores por reaseguros y coaseguros</c:v>
                </c:pt>
                <c:pt idx="3">
                  <c:v>Otros activos</c:v>
                </c:pt>
              </c:strCache>
            </c:strRef>
          </c:cat>
          <c:val>
            <c:numRef>
              <c:f>'A Horizontal graficos'!$H$5:$H$8</c:f>
              <c:numCache>
                <c:formatCode>#,##0.00,,</c:formatCode>
                <c:ptCount val="4"/>
                <c:pt idx="0">
                  <c:v>703450694.43999994</c:v>
                </c:pt>
                <c:pt idx="1">
                  <c:v>352374055.63</c:v>
                </c:pt>
                <c:pt idx="2">
                  <c:v>325355132.86000001</c:v>
                </c:pt>
                <c:pt idx="3">
                  <c:v>148332563.00999999</c:v>
                </c:pt>
              </c:numCache>
            </c:numRef>
          </c:val>
          <c:extLst>
            <c:ext xmlns:c16="http://schemas.microsoft.com/office/drawing/2014/chart" uri="{C3380CC4-5D6E-409C-BE32-E72D297353CC}">
              <c16:uniqueId val="{00000002-EE98-4649-8BBF-ABE0C03BD7E9}"/>
            </c:ext>
          </c:extLst>
        </c:ser>
        <c:dLbls>
          <c:dLblPos val="inEnd"/>
          <c:showLegendKey val="0"/>
          <c:showVal val="1"/>
          <c:showCatName val="0"/>
          <c:showSerName val="0"/>
          <c:showPercent val="0"/>
          <c:showBubbleSize val="0"/>
        </c:dLbls>
        <c:gapWidth val="65"/>
        <c:axId val="353051600"/>
        <c:axId val="353045720"/>
      </c:barChart>
      <c:catAx>
        <c:axId val="3530516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tx1"/>
                </a:solidFill>
                <a:latin typeface="+mn-lt"/>
                <a:ea typeface="+mn-ea"/>
                <a:cs typeface="+mn-cs"/>
              </a:defRPr>
            </a:pPr>
            <a:endParaRPr lang="es-EC"/>
          </a:p>
        </c:txPr>
        <c:crossAx val="353045720"/>
        <c:crosses val="autoZero"/>
        <c:auto val="1"/>
        <c:lblAlgn val="ctr"/>
        <c:lblOffset val="100"/>
        <c:noMultiLvlLbl val="0"/>
      </c:catAx>
      <c:valAx>
        <c:axId val="353045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3530516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C" sz="1400">
                <a:solidFill>
                  <a:schemeClr val="tx1"/>
                </a:solidFill>
              </a:rPr>
              <a:t>Variación de cuentas del Pasivo</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'A Horizontal graficos'!$D$2:$D$3</c:f>
              <c:strCache>
                <c:ptCount val="2"/>
                <c:pt idx="0">
                  <c:v>2017</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2.2222222222222222E-3"/>
                  <c:y val="5.8042086844407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D2-4F81-B653-FFF2C1B02230}"/>
                </c:ext>
              </c:extLst>
            </c:dLbl>
            <c:dLbl>
              <c:idx val="1"/>
              <c:layout>
                <c:manualLayout>
                  <c:x val="-4.0740270105663978E-17"/>
                  <c:y val="1.16521619008149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D2-4F81-B653-FFF2C1B02230}"/>
                </c:ext>
              </c:extLst>
            </c:dLbl>
            <c:dLbl>
              <c:idx val="2"/>
              <c:layout>
                <c:manualLayout>
                  <c:x val="-8.1480540211327956E-17"/>
                  <c:y val="8.04853340700833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D2-4F81-B653-FFF2C1B02230}"/>
                </c:ext>
              </c:extLst>
            </c:dLbl>
            <c:dLbl>
              <c:idx val="3"/>
              <c:layout>
                <c:manualLayout>
                  <c:x val="-2.2222222222222222E-3"/>
                  <c:y val="7.8019523875305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D2-4F81-B653-FFF2C1B02230}"/>
                </c:ext>
              </c:extLst>
            </c:dLbl>
            <c:dLbl>
              <c:idx val="4"/>
              <c:layout>
                <c:manualLayout>
                  <c:x val="-4.4444444444444444E-3"/>
                  <c:y val="2.88023207625357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D2-4F81-B653-FFF2C1B022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'A Horizontal graficos'!$C$11:$C$15</c:f>
              <c:strCache>
                <c:ptCount val="5"/>
                <c:pt idx="0">
                  <c:v>Reservas técnicas</c:v>
                </c:pt>
                <c:pt idx="1">
                  <c:v>Reaseguros y coaseguros cedidos</c:v>
                </c:pt>
                <c:pt idx="2">
                  <c:v>Otras primas por pagar</c:v>
                </c:pt>
                <c:pt idx="3">
                  <c:v>Obligaciones con instituciones del sistema financiero</c:v>
                </c:pt>
                <c:pt idx="4">
                  <c:v>Otros pasivos</c:v>
                </c:pt>
              </c:strCache>
            </c:strRef>
          </c:cat>
          <c:val>
            <c:numRef>
              <c:f>'A Horizontal graficos'!$D$11:$D$15</c:f>
              <c:numCache>
                <c:formatCode>#,##0.00,,</c:formatCode>
                <c:ptCount val="5"/>
                <c:pt idx="0">
                  <c:v>576769210.54999995</c:v>
                </c:pt>
                <c:pt idx="1">
                  <c:v>234626588.90000001</c:v>
                </c:pt>
                <c:pt idx="2">
                  <c:v>37420732.779999994</c:v>
                </c:pt>
                <c:pt idx="3">
                  <c:v>23206728.250000004</c:v>
                </c:pt>
                <c:pt idx="4">
                  <c:v>349020491.22000003</c:v>
                </c:pt>
              </c:numCache>
            </c:numRef>
          </c:val>
          <c:extLst>
            <c:ext xmlns:c16="http://schemas.microsoft.com/office/drawing/2014/chart" uri="{C3380CC4-5D6E-409C-BE32-E72D297353CC}">
              <c16:uniqueId val="{00000000-47D2-4F81-B653-FFF2C1B02230}"/>
            </c:ext>
          </c:extLst>
        </c:ser>
        <c:ser>
          <c:idx val="1"/>
          <c:order val="1"/>
          <c:tx>
            <c:strRef>
              <c:f>'A Horizontal graficos'!$E$2:$E$3</c:f>
              <c:strCache>
                <c:ptCount val="2"/>
                <c:pt idx="0">
                  <c:v>2018</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4.4444444444444245E-3"/>
                  <c:y val="2.8802320762536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D2-4F81-B653-FFF2C1B02230}"/>
                </c:ext>
              </c:extLst>
            </c:dLbl>
            <c:dLbl>
              <c:idx val="1"/>
              <c:layout>
                <c:manualLayout>
                  <c:x val="-4.0740270105663978E-17"/>
                  <c:y val="1.45761385090020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D2-4F81-B653-FFF2C1B02230}"/>
                </c:ext>
              </c:extLst>
            </c:dLbl>
            <c:dLbl>
              <c:idx val="3"/>
              <c:layout>
                <c:manualLayout>
                  <c:x val="-2.2222222222221407E-3"/>
                  <c:y val="9.94658562416540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D2-4F81-B653-FFF2C1B02230}"/>
                </c:ext>
              </c:extLst>
            </c:dLbl>
            <c:dLbl>
              <c:idx val="4"/>
              <c:layout>
                <c:manualLayout>
                  <c:x val="-2.2222222222222222E-3"/>
                  <c:y val="1.4576138509002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D2-4F81-B653-FFF2C1B022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graficos'!$C$11:$C$15</c:f>
              <c:strCache>
                <c:ptCount val="5"/>
                <c:pt idx="0">
                  <c:v>Reservas técnicas</c:v>
                </c:pt>
                <c:pt idx="1">
                  <c:v>Reaseguros y coaseguros cedidos</c:v>
                </c:pt>
                <c:pt idx="2">
                  <c:v>Otras primas por pagar</c:v>
                </c:pt>
                <c:pt idx="3">
                  <c:v>Obligaciones con instituciones del sistema financiero</c:v>
                </c:pt>
                <c:pt idx="4">
                  <c:v>Otros pasivos</c:v>
                </c:pt>
              </c:strCache>
            </c:strRef>
          </c:cat>
          <c:val>
            <c:numRef>
              <c:f>'A Horizontal graficos'!$E$11:$E$15</c:f>
              <c:numCache>
                <c:formatCode>#,##0.00,,</c:formatCode>
                <c:ptCount val="5"/>
                <c:pt idx="0">
                  <c:v>618078928.01999998</c:v>
                </c:pt>
                <c:pt idx="1">
                  <c:v>158769746.49999997</c:v>
                </c:pt>
                <c:pt idx="2">
                  <c:v>15446988.050000001</c:v>
                </c:pt>
                <c:pt idx="3">
                  <c:v>18798922.390000001</c:v>
                </c:pt>
                <c:pt idx="4">
                  <c:v>339669885.78999996</c:v>
                </c:pt>
              </c:numCache>
            </c:numRef>
          </c:val>
          <c:extLst>
            <c:ext xmlns:c16="http://schemas.microsoft.com/office/drawing/2014/chart" uri="{C3380CC4-5D6E-409C-BE32-E72D297353CC}">
              <c16:uniqueId val="{00000001-47D2-4F81-B653-FFF2C1B02230}"/>
            </c:ext>
          </c:extLst>
        </c:ser>
        <c:ser>
          <c:idx val="2"/>
          <c:order val="2"/>
          <c:tx>
            <c:strRef>
              <c:f>'A Horizontal graficos'!$H$2:$H$3</c:f>
              <c:strCache>
                <c:ptCount val="2"/>
                <c:pt idx="0">
                  <c:v>2019</c:v>
                </c:pt>
              </c:strCache>
            </c:strRef>
          </c:tx>
          <c:spPr>
            <a:solidFill>
              <a:srgbClr val="42DB2D"/>
            </a:solidFill>
            <a:ln w="9525" cap="flat" cmpd="sng" algn="ctr">
              <a:solidFill>
                <a:schemeClr val="lt1">
                  <a:alpha val="50000"/>
                </a:schemeClr>
              </a:solidFill>
              <a:round/>
            </a:ln>
            <a:effectLst/>
          </c:spPr>
          <c:invertIfNegative val="0"/>
          <c:dLbls>
            <c:dLbl>
              <c:idx val="0"/>
              <c:layout>
                <c:manualLayout>
                  <c:x val="2.2222222222222018E-3"/>
                  <c:y val="1.45761385090021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D2-4F81-B653-FFF2C1B02230}"/>
                </c:ext>
              </c:extLst>
            </c:dLbl>
            <c:dLbl>
              <c:idx val="1"/>
              <c:layout>
                <c:manualLayout>
                  <c:x val="6.6666666666666263E-3"/>
                  <c:y val="5.80420868444065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D2-4F81-B653-FFF2C1B02230}"/>
                </c:ext>
              </c:extLst>
            </c:dLbl>
            <c:dLbl>
              <c:idx val="2"/>
              <c:layout>
                <c:manualLayout>
                  <c:x val="-8.1480540211327956E-17"/>
                  <c:y val="1.71577565962149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D2-4F81-B653-FFF2C1B02230}"/>
                </c:ext>
              </c:extLst>
            </c:dLbl>
            <c:dLbl>
              <c:idx val="4"/>
              <c:layout>
                <c:manualLayout>
                  <c:x val="6.6666666666666671E-3"/>
                  <c:y val="5.8042086844407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D2-4F81-B653-FFF2C1B022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graficos'!$C$11:$C$15</c:f>
              <c:strCache>
                <c:ptCount val="5"/>
                <c:pt idx="0">
                  <c:v>Reservas técnicas</c:v>
                </c:pt>
                <c:pt idx="1">
                  <c:v>Reaseguros y coaseguros cedidos</c:v>
                </c:pt>
                <c:pt idx="2">
                  <c:v>Otras primas por pagar</c:v>
                </c:pt>
                <c:pt idx="3">
                  <c:v>Obligaciones con instituciones del sistema financiero</c:v>
                </c:pt>
                <c:pt idx="4">
                  <c:v>Otros pasivos</c:v>
                </c:pt>
              </c:strCache>
            </c:strRef>
          </c:cat>
          <c:val>
            <c:numRef>
              <c:f>'A Horizontal graficos'!$H$11:$H$15</c:f>
              <c:numCache>
                <c:formatCode>#,##0.00,,</c:formatCode>
                <c:ptCount val="5"/>
                <c:pt idx="0">
                  <c:v>573007573.52999997</c:v>
                </c:pt>
                <c:pt idx="1">
                  <c:v>160172929.20000005</c:v>
                </c:pt>
                <c:pt idx="2">
                  <c:v>9981065.1799999997</c:v>
                </c:pt>
                <c:pt idx="3">
                  <c:v>17569165.57</c:v>
                </c:pt>
                <c:pt idx="4">
                  <c:v>348961290.77000004</c:v>
                </c:pt>
              </c:numCache>
            </c:numRef>
          </c:val>
          <c:extLst>
            <c:ext xmlns:c16="http://schemas.microsoft.com/office/drawing/2014/chart" uri="{C3380CC4-5D6E-409C-BE32-E72D297353CC}">
              <c16:uniqueId val="{00000002-47D2-4F81-B653-FFF2C1B02230}"/>
            </c:ext>
          </c:extLst>
        </c:ser>
        <c:dLbls>
          <c:dLblPos val="inEnd"/>
          <c:showLegendKey val="0"/>
          <c:showVal val="1"/>
          <c:showCatName val="0"/>
          <c:showSerName val="0"/>
          <c:showPercent val="0"/>
          <c:showBubbleSize val="0"/>
        </c:dLbls>
        <c:gapWidth val="65"/>
        <c:axId val="353027688"/>
        <c:axId val="353029648"/>
      </c:barChart>
      <c:catAx>
        <c:axId val="353027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tx1"/>
                </a:solidFill>
                <a:latin typeface="+mn-lt"/>
                <a:ea typeface="+mn-ea"/>
                <a:cs typeface="+mn-cs"/>
              </a:defRPr>
            </a:pPr>
            <a:endParaRPr lang="es-EC"/>
          </a:p>
        </c:txPr>
        <c:crossAx val="353029648"/>
        <c:crosses val="autoZero"/>
        <c:auto val="1"/>
        <c:lblAlgn val="ctr"/>
        <c:lblOffset val="100"/>
        <c:noMultiLvlLbl val="0"/>
      </c:catAx>
      <c:valAx>
        <c:axId val="3530296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3530276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C" sz="1400">
                <a:solidFill>
                  <a:schemeClr val="tx1"/>
                </a:solidFill>
              </a:rPr>
              <a:t>Variación de cuentas del Patrimonio</a:t>
            </a:r>
          </a:p>
        </c:rich>
      </c:tx>
      <c:layout>
        <c:manualLayout>
          <c:xMode val="edge"/>
          <c:yMode val="edge"/>
          <c:x val="0.25764188148383121"/>
          <c:y val="3.170980781858993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'A Horizontal graficos'!$D$2:$D$3</c:f>
              <c:strCache>
                <c:ptCount val="2"/>
                <c:pt idx="0">
                  <c:v>2017</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graficos'!$C$19:$C$21</c:f>
              <c:strCache>
                <c:ptCount val="3"/>
                <c:pt idx="0">
                  <c:v>Capital</c:v>
                </c:pt>
                <c:pt idx="1">
                  <c:v>Reservas</c:v>
                </c:pt>
                <c:pt idx="2">
                  <c:v>Resultados</c:v>
                </c:pt>
              </c:strCache>
            </c:strRef>
          </c:cat>
          <c:val>
            <c:numRef>
              <c:f>'A Horizontal graficos'!$D$19:$D$21</c:f>
              <c:numCache>
                <c:formatCode>#,##0.00,,</c:formatCode>
                <c:ptCount val="3"/>
                <c:pt idx="0">
                  <c:v>164259245.18000001</c:v>
                </c:pt>
                <c:pt idx="1">
                  <c:v>116040073.54000001</c:v>
                </c:pt>
                <c:pt idx="2">
                  <c:v>115722609.87</c:v>
                </c:pt>
              </c:numCache>
            </c:numRef>
          </c:val>
          <c:extLst>
            <c:ext xmlns:c16="http://schemas.microsoft.com/office/drawing/2014/chart" uri="{C3380CC4-5D6E-409C-BE32-E72D297353CC}">
              <c16:uniqueId val="{00000000-CB07-4504-AA46-9288BF555756}"/>
            </c:ext>
          </c:extLst>
        </c:ser>
        <c:ser>
          <c:idx val="1"/>
          <c:order val="1"/>
          <c:tx>
            <c:strRef>
              <c:f>'A Horizontal graficos'!$E$2:$E$3</c:f>
              <c:strCache>
                <c:ptCount val="2"/>
                <c:pt idx="0">
                  <c:v>2018</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graficos'!$C$19:$C$21</c:f>
              <c:strCache>
                <c:ptCount val="3"/>
                <c:pt idx="0">
                  <c:v>Capital</c:v>
                </c:pt>
                <c:pt idx="1">
                  <c:v>Reservas</c:v>
                </c:pt>
                <c:pt idx="2">
                  <c:v>Resultados</c:v>
                </c:pt>
              </c:strCache>
            </c:strRef>
          </c:cat>
          <c:val>
            <c:numRef>
              <c:f>'A Horizontal graficos'!$E$19:$E$21</c:f>
              <c:numCache>
                <c:formatCode>#,##0.00,,</c:formatCode>
                <c:ptCount val="3"/>
                <c:pt idx="0">
                  <c:v>164259245</c:v>
                </c:pt>
                <c:pt idx="1">
                  <c:v>160392934.19</c:v>
                </c:pt>
                <c:pt idx="2">
                  <c:v>74624392.409999996</c:v>
                </c:pt>
              </c:numCache>
            </c:numRef>
          </c:val>
          <c:extLst>
            <c:ext xmlns:c16="http://schemas.microsoft.com/office/drawing/2014/chart" uri="{C3380CC4-5D6E-409C-BE32-E72D297353CC}">
              <c16:uniqueId val="{00000001-CB07-4504-AA46-9288BF555756}"/>
            </c:ext>
          </c:extLst>
        </c:ser>
        <c:ser>
          <c:idx val="2"/>
          <c:order val="2"/>
          <c:tx>
            <c:strRef>
              <c:f>'A Horizontal graficos'!$H$2:$H$3</c:f>
              <c:strCache>
                <c:ptCount val="2"/>
                <c:pt idx="0">
                  <c:v>2019</c:v>
                </c:pt>
              </c:strCache>
            </c:strRef>
          </c:tx>
          <c:spPr>
            <a:solidFill>
              <a:srgbClr val="42DB2D"/>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 Horizontal graficos'!$C$19:$C$21</c:f>
              <c:strCache>
                <c:ptCount val="3"/>
                <c:pt idx="0">
                  <c:v>Capital</c:v>
                </c:pt>
                <c:pt idx="1">
                  <c:v>Reservas</c:v>
                </c:pt>
                <c:pt idx="2">
                  <c:v>Resultados</c:v>
                </c:pt>
              </c:strCache>
            </c:strRef>
          </c:cat>
          <c:val>
            <c:numRef>
              <c:f>'A Horizontal graficos'!$H$19:$H$21</c:f>
              <c:numCache>
                <c:formatCode>#,##0.00,,</c:formatCode>
                <c:ptCount val="3"/>
                <c:pt idx="0">
                  <c:v>169029174</c:v>
                </c:pt>
                <c:pt idx="1">
                  <c:v>156886297.13999999</c:v>
                </c:pt>
                <c:pt idx="2">
                  <c:v>93904949.979999989</c:v>
                </c:pt>
              </c:numCache>
            </c:numRef>
          </c:val>
          <c:extLst>
            <c:ext xmlns:c16="http://schemas.microsoft.com/office/drawing/2014/chart" uri="{C3380CC4-5D6E-409C-BE32-E72D297353CC}">
              <c16:uniqueId val="{00000002-CB07-4504-AA46-9288BF555756}"/>
            </c:ext>
          </c:extLst>
        </c:ser>
        <c:dLbls>
          <c:dLblPos val="inEnd"/>
          <c:showLegendKey val="0"/>
          <c:showVal val="1"/>
          <c:showCatName val="0"/>
          <c:showSerName val="0"/>
          <c:showPercent val="0"/>
          <c:showBubbleSize val="0"/>
        </c:dLbls>
        <c:gapWidth val="65"/>
        <c:axId val="441252968"/>
        <c:axId val="441247480"/>
      </c:barChart>
      <c:catAx>
        <c:axId val="4412529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tx1"/>
                </a:solidFill>
                <a:latin typeface="+mn-lt"/>
                <a:ea typeface="+mn-ea"/>
                <a:cs typeface="+mn-cs"/>
              </a:defRPr>
            </a:pPr>
            <a:endParaRPr lang="es-EC"/>
          </a:p>
        </c:txPr>
        <c:crossAx val="441247480"/>
        <c:crosses val="autoZero"/>
        <c:auto val="1"/>
        <c:lblAlgn val="ctr"/>
        <c:lblOffset val="100"/>
        <c:noMultiLvlLbl val="0"/>
      </c:catAx>
      <c:valAx>
        <c:axId val="4412474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4412529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59E3F-8165-4F28-9EAA-3AEE9D1E11B4}"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5E74E5EA-9FC6-4654-94D9-CD4EE0AD7259}">
      <dgm:prSet phldrT="[Texto]"/>
      <dgm:spPr/>
      <dgm:t>
        <a:bodyPr/>
        <a:lstStyle/>
        <a:p>
          <a:r>
            <a:rPr lang="es-EC" dirty="0"/>
            <a:t>CAPÍTULO I                    ASPECTOS GENERALES</a:t>
          </a:r>
        </a:p>
      </dgm:t>
    </dgm:pt>
    <dgm:pt modelId="{B76792A0-907D-4233-AB17-462152DD5749}" type="parTrans" cxnId="{4FFF912A-E7E9-4EF9-9335-CF2310859998}">
      <dgm:prSet/>
      <dgm:spPr/>
      <dgm:t>
        <a:bodyPr/>
        <a:lstStyle/>
        <a:p>
          <a:endParaRPr lang="es-EC"/>
        </a:p>
      </dgm:t>
    </dgm:pt>
    <dgm:pt modelId="{A7082EA3-B258-42D6-B3EB-92C93C560D45}" type="sibTrans" cxnId="{4FFF912A-E7E9-4EF9-9335-CF2310859998}">
      <dgm:prSet/>
      <dgm:spPr/>
      <dgm:t>
        <a:bodyPr/>
        <a:lstStyle/>
        <a:p>
          <a:endParaRPr lang="es-EC"/>
        </a:p>
      </dgm:t>
    </dgm:pt>
    <dgm:pt modelId="{1B3E9A71-6D55-4573-AD8B-246A88D43E13}">
      <dgm:prSet phldrT="[Texto]"/>
      <dgm:spPr/>
      <dgm:t>
        <a:bodyPr/>
        <a:lstStyle/>
        <a:p>
          <a:r>
            <a:rPr lang="es-ES" dirty="0"/>
            <a:t>CAPÍTULO II             MARCO TEÓRICO</a:t>
          </a:r>
          <a:endParaRPr lang="es-EC" dirty="0"/>
        </a:p>
      </dgm:t>
    </dgm:pt>
    <dgm:pt modelId="{076957BC-4A6F-44E7-883F-F729C3538277}" type="parTrans" cxnId="{03CF9CEC-CA1E-4B5E-81DE-4C714ECC955F}">
      <dgm:prSet/>
      <dgm:spPr/>
      <dgm:t>
        <a:bodyPr/>
        <a:lstStyle/>
        <a:p>
          <a:endParaRPr lang="es-EC"/>
        </a:p>
      </dgm:t>
    </dgm:pt>
    <dgm:pt modelId="{7978C8A9-D770-4D8F-934F-D056E9A80D02}" type="sibTrans" cxnId="{03CF9CEC-CA1E-4B5E-81DE-4C714ECC955F}">
      <dgm:prSet/>
      <dgm:spPr/>
      <dgm:t>
        <a:bodyPr/>
        <a:lstStyle/>
        <a:p>
          <a:endParaRPr lang="es-EC"/>
        </a:p>
      </dgm:t>
    </dgm:pt>
    <dgm:pt modelId="{DBFC720A-2CF5-461B-8B0F-49AE6F97B1FF}">
      <dgm:prSet phldrT="[Texto]"/>
      <dgm:spPr/>
      <dgm:t>
        <a:bodyPr/>
        <a:lstStyle/>
        <a:p>
          <a:r>
            <a:rPr lang="es-EC" dirty="0"/>
            <a:t>CAPÍTULO III         MARCO METODOLÓGICO</a:t>
          </a:r>
        </a:p>
      </dgm:t>
    </dgm:pt>
    <dgm:pt modelId="{A9C21855-1297-460B-AFC3-28D13FA89257}" type="parTrans" cxnId="{EEC76B23-9EB5-404C-A324-823EEA5EC0BA}">
      <dgm:prSet/>
      <dgm:spPr/>
      <dgm:t>
        <a:bodyPr/>
        <a:lstStyle/>
        <a:p>
          <a:endParaRPr lang="es-EC"/>
        </a:p>
      </dgm:t>
    </dgm:pt>
    <dgm:pt modelId="{A9A0679D-8AD2-4601-9603-FDA4A8689714}" type="sibTrans" cxnId="{EEC76B23-9EB5-404C-A324-823EEA5EC0BA}">
      <dgm:prSet/>
      <dgm:spPr/>
      <dgm:t>
        <a:bodyPr/>
        <a:lstStyle/>
        <a:p>
          <a:endParaRPr lang="es-EC"/>
        </a:p>
      </dgm:t>
    </dgm:pt>
    <dgm:pt modelId="{1A49DAEC-81BE-493F-B084-7F3647A9AEEF}">
      <dgm:prSet phldrT="[Texto]"/>
      <dgm:spPr/>
      <dgm:t>
        <a:bodyPr/>
        <a:lstStyle/>
        <a:p>
          <a:r>
            <a:rPr lang="es-EC" dirty="0"/>
            <a:t>CAPÍTULO IV        </a:t>
          </a:r>
          <a:r>
            <a:rPr lang="es-ES" dirty="0"/>
            <a:t>ANÁLISIS DE LA GESTIÓN FINANCIERA</a:t>
          </a:r>
          <a:endParaRPr lang="es-EC" dirty="0"/>
        </a:p>
      </dgm:t>
    </dgm:pt>
    <dgm:pt modelId="{461D50EB-9762-4999-975A-BCE72AA04193}" type="parTrans" cxnId="{382EC266-6F36-4803-9137-E53E3B9EFCEE}">
      <dgm:prSet/>
      <dgm:spPr/>
      <dgm:t>
        <a:bodyPr/>
        <a:lstStyle/>
        <a:p>
          <a:endParaRPr lang="es-EC"/>
        </a:p>
      </dgm:t>
    </dgm:pt>
    <dgm:pt modelId="{CD0CEF48-CD0B-4E66-BDC3-2036CE2146CE}" type="sibTrans" cxnId="{382EC266-6F36-4803-9137-E53E3B9EFCEE}">
      <dgm:prSet/>
      <dgm:spPr/>
      <dgm:t>
        <a:bodyPr/>
        <a:lstStyle/>
        <a:p>
          <a:endParaRPr lang="es-EC"/>
        </a:p>
      </dgm:t>
    </dgm:pt>
    <dgm:pt modelId="{900BFE1D-613F-4B61-962A-936AAFCFF29D}">
      <dgm:prSet phldrT="[Texto]"/>
      <dgm:spPr/>
      <dgm:t>
        <a:bodyPr/>
        <a:lstStyle/>
        <a:p>
          <a:r>
            <a:rPr lang="es-ES" dirty="0"/>
            <a:t>CAPÍTULO V          RESERVAS TÉCNICAS  Y SOLVERNCIA II</a:t>
          </a:r>
          <a:endParaRPr lang="es-EC" dirty="0"/>
        </a:p>
      </dgm:t>
    </dgm:pt>
    <dgm:pt modelId="{46952133-8813-4A29-8EBB-80AB8243AA54}" type="parTrans" cxnId="{17E2216B-D00E-4716-AC0E-E568D881572D}">
      <dgm:prSet/>
      <dgm:spPr/>
      <dgm:t>
        <a:bodyPr/>
        <a:lstStyle/>
        <a:p>
          <a:endParaRPr lang="es-EC"/>
        </a:p>
      </dgm:t>
    </dgm:pt>
    <dgm:pt modelId="{4EEF29A0-5EBB-453B-8DB7-094B568C9504}" type="sibTrans" cxnId="{17E2216B-D00E-4716-AC0E-E568D881572D}">
      <dgm:prSet/>
      <dgm:spPr/>
      <dgm:t>
        <a:bodyPr/>
        <a:lstStyle/>
        <a:p>
          <a:endParaRPr lang="es-EC"/>
        </a:p>
      </dgm:t>
    </dgm:pt>
    <dgm:pt modelId="{8126E286-A781-4F5A-8F1B-A28506CE36AB}">
      <dgm:prSet phldrT="[Texto]"/>
      <dgm:spPr/>
      <dgm:t>
        <a:bodyPr/>
        <a:lstStyle/>
        <a:p>
          <a:r>
            <a:rPr lang="es-EC" dirty="0"/>
            <a:t>CAPÍTULO VI             PRUEBAS ESTADÍSTICAS</a:t>
          </a:r>
        </a:p>
      </dgm:t>
    </dgm:pt>
    <dgm:pt modelId="{01AC6E79-250A-4334-81CF-9C6965443955}" type="parTrans" cxnId="{F2BCFE49-11D8-44AA-8865-A159AF391137}">
      <dgm:prSet/>
      <dgm:spPr/>
      <dgm:t>
        <a:bodyPr/>
        <a:lstStyle/>
        <a:p>
          <a:endParaRPr lang="es-EC"/>
        </a:p>
      </dgm:t>
    </dgm:pt>
    <dgm:pt modelId="{43670058-A640-40B1-8C0C-8FDAD4A76753}" type="sibTrans" cxnId="{F2BCFE49-11D8-44AA-8865-A159AF391137}">
      <dgm:prSet/>
      <dgm:spPr/>
      <dgm:t>
        <a:bodyPr/>
        <a:lstStyle/>
        <a:p>
          <a:endParaRPr lang="es-EC"/>
        </a:p>
      </dgm:t>
    </dgm:pt>
    <dgm:pt modelId="{C099512B-4087-423A-9A8E-26A4AEB5D5F3}">
      <dgm:prSet phldrT="[Texto]"/>
      <dgm:spPr/>
      <dgm:t>
        <a:bodyPr/>
        <a:lstStyle/>
        <a:p>
          <a:r>
            <a:rPr lang="es-ES" dirty="0"/>
            <a:t>CAPÍTULO VII                  </a:t>
          </a:r>
          <a:r>
            <a:rPr lang="es-EC" dirty="0"/>
            <a:t>CONCLUSIONES Y RECOMENDACIONES</a:t>
          </a:r>
        </a:p>
      </dgm:t>
    </dgm:pt>
    <dgm:pt modelId="{B122475F-18DE-4061-88F5-0C18DF2C9486}" type="parTrans" cxnId="{32AD942A-8E1B-407A-A2F1-C528EEF4D7BD}">
      <dgm:prSet/>
      <dgm:spPr/>
      <dgm:t>
        <a:bodyPr/>
        <a:lstStyle/>
        <a:p>
          <a:endParaRPr lang="es-EC"/>
        </a:p>
      </dgm:t>
    </dgm:pt>
    <dgm:pt modelId="{7C6D1A63-EA4D-4A22-B1B9-8DE305AA9FD9}" type="sibTrans" cxnId="{32AD942A-8E1B-407A-A2F1-C528EEF4D7BD}">
      <dgm:prSet/>
      <dgm:spPr/>
      <dgm:t>
        <a:bodyPr/>
        <a:lstStyle/>
        <a:p>
          <a:endParaRPr lang="es-EC"/>
        </a:p>
      </dgm:t>
    </dgm:pt>
    <dgm:pt modelId="{5C6C80A2-B598-4415-BE6C-3C5F80454C29}" type="pres">
      <dgm:prSet presAssocID="{05759E3F-8165-4F28-9EAA-3AEE9D1E11B4}" presName="Name0" presStyleCnt="0">
        <dgm:presLayoutVars>
          <dgm:chMax val="7"/>
          <dgm:chPref val="7"/>
          <dgm:dir/>
        </dgm:presLayoutVars>
      </dgm:prSet>
      <dgm:spPr/>
    </dgm:pt>
    <dgm:pt modelId="{8EFE075A-0B74-4997-AE50-594BDBD5899D}" type="pres">
      <dgm:prSet presAssocID="{05759E3F-8165-4F28-9EAA-3AEE9D1E11B4}" presName="Name1" presStyleCnt="0"/>
      <dgm:spPr/>
    </dgm:pt>
    <dgm:pt modelId="{7C46FFC0-0968-460D-B94E-5059A370D998}" type="pres">
      <dgm:prSet presAssocID="{05759E3F-8165-4F28-9EAA-3AEE9D1E11B4}" presName="cycle" presStyleCnt="0"/>
      <dgm:spPr/>
    </dgm:pt>
    <dgm:pt modelId="{1C927240-A6D1-4383-B7BF-9B121DC655DB}" type="pres">
      <dgm:prSet presAssocID="{05759E3F-8165-4F28-9EAA-3AEE9D1E11B4}" presName="srcNode" presStyleLbl="node1" presStyleIdx="0" presStyleCnt="7"/>
      <dgm:spPr/>
    </dgm:pt>
    <dgm:pt modelId="{89B9BC5A-F228-4AB7-B1D9-6D69220BC33D}" type="pres">
      <dgm:prSet presAssocID="{05759E3F-8165-4F28-9EAA-3AEE9D1E11B4}" presName="conn" presStyleLbl="parChTrans1D2" presStyleIdx="0" presStyleCnt="1"/>
      <dgm:spPr/>
    </dgm:pt>
    <dgm:pt modelId="{3931D769-BEEE-422C-B1EF-64ACDAE3510E}" type="pres">
      <dgm:prSet presAssocID="{05759E3F-8165-4F28-9EAA-3AEE9D1E11B4}" presName="extraNode" presStyleLbl="node1" presStyleIdx="0" presStyleCnt="7"/>
      <dgm:spPr/>
    </dgm:pt>
    <dgm:pt modelId="{D3DC4BCD-CB7A-4B21-AD09-03B9F94E35D1}" type="pres">
      <dgm:prSet presAssocID="{05759E3F-8165-4F28-9EAA-3AEE9D1E11B4}" presName="dstNode" presStyleLbl="node1" presStyleIdx="0" presStyleCnt="7"/>
      <dgm:spPr/>
    </dgm:pt>
    <dgm:pt modelId="{31ADCAEF-4C68-4A4E-B1CF-3317B3DACC27}" type="pres">
      <dgm:prSet presAssocID="{5E74E5EA-9FC6-4654-94D9-CD4EE0AD7259}" presName="text_1" presStyleLbl="node1" presStyleIdx="0" presStyleCnt="7">
        <dgm:presLayoutVars>
          <dgm:bulletEnabled val="1"/>
        </dgm:presLayoutVars>
      </dgm:prSet>
      <dgm:spPr/>
    </dgm:pt>
    <dgm:pt modelId="{A37A2937-49AD-45E5-A085-C4D587034B88}" type="pres">
      <dgm:prSet presAssocID="{5E74E5EA-9FC6-4654-94D9-CD4EE0AD7259}" presName="accent_1" presStyleCnt="0"/>
      <dgm:spPr/>
    </dgm:pt>
    <dgm:pt modelId="{055CA47D-18BC-45A1-8D02-7957E7A0D2CE}" type="pres">
      <dgm:prSet presAssocID="{5E74E5EA-9FC6-4654-94D9-CD4EE0AD7259}" presName="accentRepeatNode" presStyleLbl="solidFgAcc1" presStyleIdx="0" presStyleCnt="7"/>
      <dgm:spPr/>
    </dgm:pt>
    <dgm:pt modelId="{F5C9E47C-B9A1-4E72-BD0B-6C68BDCECB87}" type="pres">
      <dgm:prSet presAssocID="{1B3E9A71-6D55-4573-AD8B-246A88D43E13}" presName="text_2" presStyleLbl="node1" presStyleIdx="1" presStyleCnt="7">
        <dgm:presLayoutVars>
          <dgm:bulletEnabled val="1"/>
        </dgm:presLayoutVars>
      </dgm:prSet>
      <dgm:spPr/>
    </dgm:pt>
    <dgm:pt modelId="{1B99A679-DBDC-4394-AACA-00157C3DB0C2}" type="pres">
      <dgm:prSet presAssocID="{1B3E9A71-6D55-4573-AD8B-246A88D43E13}" presName="accent_2" presStyleCnt="0"/>
      <dgm:spPr/>
    </dgm:pt>
    <dgm:pt modelId="{0C031215-67B7-4839-AE13-22975B736959}" type="pres">
      <dgm:prSet presAssocID="{1B3E9A71-6D55-4573-AD8B-246A88D43E13}" presName="accentRepeatNode" presStyleLbl="solidFgAcc1" presStyleIdx="1" presStyleCnt="7"/>
      <dgm:spPr/>
    </dgm:pt>
    <dgm:pt modelId="{74B52206-D827-4F8C-A63C-F7053DC0E570}" type="pres">
      <dgm:prSet presAssocID="{DBFC720A-2CF5-461B-8B0F-49AE6F97B1FF}" presName="text_3" presStyleLbl="node1" presStyleIdx="2" presStyleCnt="7">
        <dgm:presLayoutVars>
          <dgm:bulletEnabled val="1"/>
        </dgm:presLayoutVars>
      </dgm:prSet>
      <dgm:spPr/>
    </dgm:pt>
    <dgm:pt modelId="{1FF1F58E-C3D3-4F5B-9EE2-89AFE46BCE3F}" type="pres">
      <dgm:prSet presAssocID="{DBFC720A-2CF5-461B-8B0F-49AE6F97B1FF}" presName="accent_3" presStyleCnt="0"/>
      <dgm:spPr/>
    </dgm:pt>
    <dgm:pt modelId="{6209EF55-93E4-4920-A13B-55B2A0AB6D6B}" type="pres">
      <dgm:prSet presAssocID="{DBFC720A-2CF5-461B-8B0F-49AE6F97B1FF}" presName="accentRepeatNode" presStyleLbl="solidFgAcc1" presStyleIdx="2" presStyleCnt="7"/>
      <dgm:spPr/>
    </dgm:pt>
    <dgm:pt modelId="{4B111C5A-F1E5-467E-921A-E46EF112A61F}" type="pres">
      <dgm:prSet presAssocID="{1A49DAEC-81BE-493F-B084-7F3647A9AEEF}" presName="text_4" presStyleLbl="node1" presStyleIdx="3" presStyleCnt="7">
        <dgm:presLayoutVars>
          <dgm:bulletEnabled val="1"/>
        </dgm:presLayoutVars>
      </dgm:prSet>
      <dgm:spPr/>
    </dgm:pt>
    <dgm:pt modelId="{509300EA-C701-4749-9C39-F73489739A93}" type="pres">
      <dgm:prSet presAssocID="{1A49DAEC-81BE-493F-B084-7F3647A9AEEF}" presName="accent_4" presStyleCnt="0"/>
      <dgm:spPr/>
    </dgm:pt>
    <dgm:pt modelId="{0D87F64E-9FC5-4560-9090-72223175C1F5}" type="pres">
      <dgm:prSet presAssocID="{1A49DAEC-81BE-493F-B084-7F3647A9AEEF}" presName="accentRepeatNode" presStyleLbl="solidFgAcc1" presStyleIdx="3" presStyleCnt="7"/>
      <dgm:spPr/>
    </dgm:pt>
    <dgm:pt modelId="{7B36C86F-6B02-4BB9-8FBB-4360DA875E6E}" type="pres">
      <dgm:prSet presAssocID="{900BFE1D-613F-4B61-962A-936AAFCFF29D}" presName="text_5" presStyleLbl="node1" presStyleIdx="4" presStyleCnt="7">
        <dgm:presLayoutVars>
          <dgm:bulletEnabled val="1"/>
        </dgm:presLayoutVars>
      </dgm:prSet>
      <dgm:spPr/>
    </dgm:pt>
    <dgm:pt modelId="{C04F75E3-B26F-47AC-BB14-64DEFDDE10DF}" type="pres">
      <dgm:prSet presAssocID="{900BFE1D-613F-4B61-962A-936AAFCFF29D}" presName="accent_5" presStyleCnt="0"/>
      <dgm:spPr/>
    </dgm:pt>
    <dgm:pt modelId="{3C5F56B8-BEE3-4EAF-ABBD-20392CB5C8E8}" type="pres">
      <dgm:prSet presAssocID="{900BFE1D-613F-4B61-962A-936AAFCFF29D}" presName="accentRepeatNode" presStyleLbl="solidFgAcc1" presStyleIdx="4" presStyleCnt="7"/>
      <dgm:spPr/>
    </dgm:pt>
    <dgm:pt modelId="{9E61D226-9454-4C73-98A5-DE17D81DB2DA}" type="pres">
      <dgm:prSet presAssocID="{8126E286-A781-4F5A-8F1B-A28506CE36AB}" presName="text_6" presStyleLbl="node1" presStyleIdx="5" presStyleCnt="7">
        <dgm:presLayoutVars>
          <dgm:bulletEnabled val="1"/>
        </dgm:presLayoutVars>
      </dgm:prSet>
      <dgm:spPr/>
    </dgm:pt>
    <dgm:pt modelId="{B46B1A72-68EA-4ACC-99E2-D3C29926A326}" type="pres">
      <dgm:prSet presAssocID="{8126E286-A781-4F5A-8F1B-A28506CE36AB}" presName="accent_6" presStyleCnt="0"/>
      <dgm:spPr/>
    </dgm:pt>
    <dgm:pt modelId="{8FD0CC41-F495-477A-91E3-2D1FDAE59C4E}" type="pres">
      <dgm:prSet presAssocID="{8126E286-A781-4F5A-8F1B-A28506CE36AB}" presName="accentRepeatNode" presStyleLbl="solidFgAcc1" presStyleIdx="5" presStyleCnt="7"/>
      <dgm:spPr/>
    </dgm:pt>
    <dgm:pt modelId="{3EEF57E4-E691-4092-8307-62FF8A3A7714}" type="pres">
      <dgm:prSet presAssocID="{C099512B-4087-423A-9A8E-26A4AEB5D5F3}" presName="text_7" presStyleLbl="node1" presStyleIdx="6" presStyleCnt="7">
        <dgm:presLayoutVars>
          <dgm:bulletEnabled val="1"/>
        </dgm:presLayoutVars>
      </dgm:prSet>
      <dgm:spPr/>
    </dgm:pt>
    <dgm:pt modelId="{299A6DD8-AC5A-4751-9E40-C398D08BE929}" type="pres">
      <dgm:prSet presAssocID="{C099512B-4087-423A-9A8E-26A4AEB5D5F3}" presName="accent_7" presStyleCnt="0"/>
      <dgm:spPr/>
    </dgm:pt>
    <dgm:pt modelId="{7916B230-2A9B-412C-863C-2F5A444A5823}" type="pres">
      <dgm:prSet presAssocID="{C099512B-4087-423A-9A8E-26A4AEB5D5F3}" presName="accentRepeatNode" presStyleLbl="solidFgAcc1" presStyleIdx="6" presStyleCnt="7"/>
      <dgm:spPr/>
    </dgm:pt>
  </dgm:ptLst>
  <dgm:cxnLst>
    <dgm:cxn modelId="{27DA9F22-EB1B-403A-87CA-772D82E2EAB3}" type="presOf" srcId="{900BFE1D-613F-4B61-962A-936AAFCFF29D}" destId="{7B36C86F-6B02-4BB9-8FBB-4360DA875E6E}" srcOrd="0" destOrd="0" presId="urn:microsoft.com/office/officeart/2008/layout/VerticalCurvedList"/>
    <dgm:cxn modelId="{EEC76B23-9EB5-404C-A324-823EEA5EC0BA}" srcId="{05759E3F-8165-4F28-9EAA-3AEE9D1E11B4}" destId="{DBFC720A-2CF5-461B-8B0F-49AE6F97B1FF}" srcOrd="2" destOrd="0" parTransId="{A9C21855-1297-460B-AFC3-28D13FA89257}" sibTransId="{A9A0679D-8AD2-4601-9603-FDA4A8689714}"/>
    <dgm:cxn modelId="{4FFF912A-E7E9-4EF9-9335-CF2310859998}" srcId="{05759E3F-8165-4F28-9EAA-3AEE9D1E11B4}" destId="{5E74E5EA-9FC6-4654-94D9-CD4EE0AD7259}" srcOrd="0" destOrd="0" parTransId="{B76792A0-907D-4233-AB17-462152DD5749}" sibTransId="{A7082EA3-B258-42D6-B3EB-92C93C560D45}"/>
    <dgm:cxn modelId="{32AD942A-8E1B-407A-A2F1-C528EEF4D7BD}" srcId="{05759E3F-8165-4F28-9EAA-3AEE9D1E11B4}" destId="{C099512B-4087-423A-9A8E-26A4AEB5D5F3}" srcOrd="6" destOrd="0" parTransId="{B122475F-18DE-4061-88F5-0C18DF2C9486}" sibTransId="{7C6D1A63-EA4D-4A22-B1B9-8DE305AA9FD9}"/>
    <dgm:cxn modelId="{382EC266-6F36-4803-9137-E53E3B9EFCEE}" srcId="{05759E3F-8165-4F28-9EAA-3AEE9D1E11B4}" destId="{1A49DAEC-81BE-493F-B084-7F3647A9AEEF}" srcOrd="3" destOrd="0" parTransId="{461D50EB-9762-4999-975A-BCE72AA04193}" sibTransId="{CD0CEF48-CD0B-4E66-BDC3-2036CE2146CE}"/>
    <dgm:cxn modelId="{F2BCFE49-11D8-44AA-8865-A159AF391137}" srcId="{05759E3F-8165-4F28-9EAA-3AEE9D1E11B4}" destId="{8126E286-A781-4F5A-8F1B-A28506CE36AB}" srcOrd="5" destOrd="0" parTransId="{01AC6E79-250A-4334-81CF-9C6965443955}" sibTransId="{43670058-A640-40B1-8C0C-8FDAD4A76753}"/>
    <dgm:cxn modelId="{17E2216B-D00E-4716-AC0E-E568D881572D}" srcId="{05759E3F-8165-4F28-9EAA-3AEE9D1E11B4}" destId="{900BFE1D-613F-4B61-962A-936AAFCFF29D}" srcOrd="4" destOrd="0" parTransId="{46952133-8813-4A29-8EBB-80AB8243AA54}" sibTransId="{4EEF29A0-5EBB-453B-8DB7-094B568C9504}"/>
    <dgm:cxn modelId="{5D86B876-7E31-413E-B7AF-8C81BFCB8090}" type="presOf" srcId="{05759E3F-8165-4F28-9EAA-3AEE9D1E11B4}" destId="{5C6C80A2-B598-4415-BE6C-3C5F80454C29}" srcOrd="0" destOrd="0" presId="urn:microsoft.com/office/officeart/2008/layout/VerticalCurvedList"/>
    <dgm:cxn modelId="{C81AEB93-A427-4672-8FEA-B1DFF740264E}" type="presOf" srcId="{8126E286-A781-4F5A-8F1B-A28506CE36AB}" destId="{9E61D226-9454-4C73-98A5-DE17D81DB2DA}" srcOrd="0" destOrd="0" presId="urn:microsoft.com/office/officeart/2008/layout/VerticalCurvedList"/>
    <dgm:cxn modelId="{86F6D7A3-50F0-4D31-93B8-59359BF21A89}" type="presOf" srcId="{5E74E5EA-9FC6-4654-94D9-CD4EE0AD7259}" destId="{31ADCAEF-4C68-4A4E-B1CF-3317B3DACC27}" srcOrd="0" destOrd="0" presId="urn:microsoft.com/office/officeart/2008/layout/VerticalCurvedList"/>
    <dgm:cxn modelId="{524AD5AB-2669-4A4E-8120-0D8E67718D50}" type="presOf" srcId="{1A49DAEC-81BE-493F-B084-7F3647A9AEEF}" destId="{4B111C5A-F1E5-467E-921A-E46EF112A61F}" srcOrd="0" destOrd="0" presId="urn:microsoft.com/office/officeart/2008/layout/VerticalCurvedList"/>
    <dgm:cxn modelId="{D9D51CBF-D8FF-4C2C-BAEC-2375165AF132}" type="presOf" srcId="{DBFC720A-2CF5-461B-8B0F-49AE6F97B1FF}" destId="{74B52206-D827-4F8C-A63C-F7053DC0E570}" srcOrd="0" destOrd="0" presId="urn:microsoft.com/office/officeart/2008/layout/VerticalCurvedList"/>
    <dgm:cxn modelId="{B2CE08C7-207C-4585-962C-29E658757DCF}" type="presOf" srcId="{C099512B-4087-423A-9A8E-26A4AEB5D5F3}" destId="{3EEF57E4-E691-4092-8307-62FF8A3A7714}" srcOrd="0" destOrd="0" presId="urn:microsoft.com/office/officeart/2008/layout/VerticalCurvedList"/>
    <dgm:cxn modelId="{03CF9CEC-CA1E-4B5E-81DE-4C714ECC955F}" srcId="{05759E3F-8165-4F28-9EAA-3AEE9D1E11B4}" destId="{1B3E9A71-6D55-4573-AD8B-246A88D43E13}" srcOrd="1" destOrd="0" parTransId="{076957BC-4A6F-44E7-883F-F729C3538277}" sibTransId="{7978C8A9-D770-4D8F-934F-D056E9A80D02}"/>
    <dgm:cxn modelId="{AD8B6FEF-1BA0-4E75-9F8C-F2AB636D8834}" type="presOf" srcId="{A7082EA3-B258-42D6-B3EB-92C93C560D45}" destId="{89B9BC5A-F228-4AB7-B1D9-6D69220BC33D}" srcOrd="0" destOrd="0" presId="urn:microsoft.com/office/officeart/2008/layout/VerticalCurvedList"/>
    <dgm:cxn modelId="{A08CF7F8-7DC3-4294-A231-DC2F71C166E2}" type="presOf" srcId="{1B3E9A71-6D55-4573-AD8B-246A88D43E13}" destId="{F5C9E47C-B9A1-4E72-BD0B-6C68BDCECB87}" srcOrd="0" destOrd="0" presId="urn:microsoft.com/office/officeart/2008/layout/VerticalCurvedList"/>
    <dgm:cxn modelId="{3BA1CCB3-D2E4-4EBE-963F-D42AF6BA3C1F}" type="presParOf" srcId="{5C6C80A2-B598-4415-BE6C-3C5F80454C29}" destId="{8EFE075A-0B74-4997-AE50-594BDBD5899D}" srcOrd="0" destOrd="0" presId="urn:microsoft.com/office/officeart/2008/layout/VerticalCurvedList"/>
    <dgm:cxn modelId="{FA7CD080-20A7-4DA5-8F70-088F62403796}" type="presParOf" srcId="{8EFE075A-0B74-4997-AE50-594BDBD5899D}" destId="{7C46FFC0-0968-460D-B94E-5059A370D998}" srcOrd="0" destOrd="0" presId="urn:microsoft.com/office/officeart/2008/layout/VerticalCurvedList"/>
    <dgm:cxn modelId="{70A70378-85F0-4C78-8834-F36B5A684706}" type="presParOf" srcId="{7C46FFC0-0968-460D-B94E-5059A370D998}" destId="{1C927240-A6D1-4383-B7BF-9B121DC655DB}" srcOrd="0" destOrd="0" presId="urn:microsoft.com/office/officeart/2008/layout/VerticalCurvedList"/>
    <dgm:cxn modelId="{7089D15A-567E-446A-8FD5-3FBD05BE10BF}" type="presParOf" srcId="{7C46FFC0-0968-460D-B94E-5059A370D998}" destId="{89B9BC5A-F228-4AB7-B1D9-6D69220BC33D}" srcOrd="1" destOrd="0" presId="urn:microsoft.com/office/officeart/2008/layout/VerticalCurvedList"/>
    <dgm:cxn modelId="{192E4C89-1C26-44DB-8F8E-D288E98E1235}" type="presParOf" srcId="{7C46FFC0-0968-460D-B94E-5059A370D998}" destId="{3931D769-BEEE-422C-B1EF-64ACDAE3510E}" srcOrd="2" destOrd="0" presId="urn:microsoft.com/office/officeart/2008/layout/VerticalCurvedList"/>
    <dgm:cxn modelId="{BBED9777-0FA8-4394-BC98-4CCBFFB40E20}" type="presParOf" srcId="{7C46FFC0-0968-460D-B94E-5059A370D998}" destId="{D3DC4BCD-CB7A-4B21-AD09-03B9F94E35D1}" srcOrd="3" destOrd="0" presId="urn:microsoft.com/office/officeart/2008/layout/VerticalCurvedList"/>
    <dgm:cxn modelId="{D184BD10-ACF6-4F37-8B79-E4B2F27EA580}" type="presParOf" srcId="{8EFE075A-0B74-4997-AE50-594BDBD5899D}" destId="{31ADCAEF-4C68-4A4E-B1CF-3317B3DACC27}" srcOrd="1" destOrd="0" presId="urn:microsoft.com/office/officeart/2008/layout/VerticalCurvedList"/>
    <dgm:cxn modelId="{6CD34676-DA80-4398-8585-A2B226A16FB9}" type="presParOf" srcId="{8EFE075A-0B74-4997-AE50-594BDBD5899D}" destId="{A37A2937-49AD-45E5-A085-C4D587034B88}" srcOrd="2" destOrd="0" presId="urn:microsoft.com/office/officeart/2008/layout/VerticalCurvedList"/>
    <dgm:cxn modelId="{DA1F7E72-724A-46DF-ACCA-9C569B50E804}" type="presParOf" srcId="{A37A2937-49AD-45E5-A085-C4D587034B88}" destId="{055CA47D-18BC-45A1-8D02-7957E7A0D2CE}" srcOrd="0" destOrd="0" presId="urn:microsoft.com/office/officeart/2008/layout/VerticalCurvedList"/>
    <dgm:cxn modelId="{524771D7-7892-474F-8E04-72A2143A65DA}" type="presParOf" srcId="{8EFE075A-0B74-4997-AE50-594BDBD5899D}" destId="{F5C9E47C-B9A1-4E72-BD0B-6C68BDCECB87}" srcOrd="3" destOrd="0" presId="urn:microsoft.com/office/officeart/2008/layout/VerticalCurvedList"/>
    <dgm:cxn modelId="{7D968258-E494-4DB9-8A91-422979D8883E}" type="presParOf" srcId="{8EFE075A-0B74-4997-AE50-594BDBD5899D}" destId="{1B99A679-DBDC-4394-AACA-00157C3DB0C2}" srcOrd="4" destOrd="0" presId="urn:microsoft.com/office/officeart/2008/layout/VerticalCurvedList"/>
    <dgm:cxn modelId="{276A3EC8-597E-4DCB-B542-E57CCE382F54}" type="presParOf" srcId="{1B99A679-DBDC-4394-AACA-00157C3DB0C2}" destId="{0C031215-67B7-4839-AE13-22975B736959}" srcOrd="0" destOrd="0" presId="urn:microsoft.com/office/officeart/2008/layout/VerticalCurvedList"/>
    <dgm:cxn modelId="{117FAD32-A62F-47C8-A8B0-83E3AE6B2768}" type="presParOf" srcId="{8EFE075A-0B74-4997-AE50-594BDBD5899D}" destId="{74B52206-D827-4F8C-A63C-F7053DC0E570}" srcOrd="5" destOrd="0" presId="urn:microsoft.com/office/officeart/2008/layout/VerticalCurvedList"/>
    <dgm:cxn modelId="{898ADF03-14D5-4F9B-AC9C-5C34A61500DF}" type="presParOf" srcId="{8EFE075A-0B74-4997-AE50-594BDBD5899D}" destId="{1FF1F58E-C3D3-4F5B-9EE2-89AFE46BCE3F}" srcOrd="6" destOrd="0" presId="urn:microsoft.com/office/officeart/2008/layout/VerticalCurvedList"/>
    <dgm:cxn modelId="{8CFBFF2E-8DCD-42CB-B479-69AAA30FE96D}" type="presParOf" srcId="{1FF1F58E-C3D3-4F5B-9EE2-89AFE46BCE3F}" destId="{6209EF55-93E4-4920-A13B-55B2A0AB6D6B}" srcOrd="0" destOrd="0" presId="urn:microsoft.com/office/officeart/2008/layout/VerticalCurvedList"/>
    <dgm:cxn modelId="{E219A5CF-7099-4054-BEF6-D325ED450A07}" type="presParOf" srcId="{8EFE075A-0B74-4997-AE50-594BDBD5899D}" destId="{4B111C5A-F1E5-467E-921A-E46EF112A61F}" srcOrd="7" destOrd="0" presId="urn:microsoft.com/office/officeart/2008/layout/VerticalCurvedList"/>
    <dgm:cxn modelId="{8A1D61C4-183C-4816-9C18-583FD31833AD}" type="presParOf" srcId="{8EFE075A-0B74-4997-AE50-594BDBD5899D}" destId="{509300EA-C701-4749-9C39-F73489739A93}" srcOrd="8" destOrd="0" presId="urn:microsoft.com/office/officeart/2008/layout/VerticalCurvedList"/>
    <dgm:cxn modelId="{613E8D13-8D44-4006-B716-A67EEC2D8945}" type="presParOf" srcId="{509300EA-C701-4749-9C39-F73489739A93}" destId="{0D87F64E-9FC5-4560-9090-72223175C1F5}" srcOrd="0" destOrd="0" presId="urn:microsoft.com/office/officeart/2008/layout/VerticalCurvedList"/>
    <dgm:cxn modelId="{087DEDA7-360F-410B-B377-36CA4E83D64C}" type="presParOf" srcId="{8EFE075A-0B74-4997-AE50-594BDBD5899D}" destId="{7B36C86F-6B02-4BB9-8FBB-4360DA875E6E}" srcOrd="9" destOrd="0" presId="urn:microsoft.com/office/officeart/2008/layout/VerticalCurvedList"/>
    <dgm:cxn modelId="{51BDF167-4B2A-450F-849A-9FF5C7F9DD6B}" type="presParOf" srcId="{8EFE075A-0B74-4997-AE50-594BDBD5899D}" destId="{C04F75E3-B26F-47AC-BB14-64DEFDDE10DF}" srcOrd="10" destOrd="0" presId="urn:microsoft.com/office/officeart/2008/layout/VerticalCurvedList"/>
    <dgm:cxn modelId="{8C065747-FBDA-462E-A946-878477C3CCA2}" type="presParOf" srcId="{C04F75E3-B26F-47AC-BB14-64DEFDDE10DF}" destId="{3C5F56B8-BEE3-4EAF-ABBD-20392CB5C8E8}" srcOrd="0" destOrd="0" presId="urn:microsoft.com/office/officeart/2008/layout/VerticalCurvedList"/>
    <dgm:cxn modelId="{50759EDE-D800-4B88-92F6-09FEF21444E5}" type="presParOf" srcId="{8EFE075A-0B74-4997-AE50-594BDBD5899D}" destId="{9E61D226-9454-4C73-98A5-DE17D81DB2DA}" srcOrd="11" destOrd="0" presId="urn:microsoft.com/office/officeart/2008/layout/VerticalCurvedList"/>
    <dgm:cxn modelId="{585FA8EF-BB27-4A09-8957-5E98055BBC8F}" type="presParOf" srcId="{8EFE075A-0B74-4997-AE50-594BDBD5899D}" destId="{B46B1A72-68EA-4ACC-99E2-D3C29926A326}" srcOrd="12" destOrd="0" presId="urn:microsoft.com/office/officeart/2008/layout/VerticalCurvedList"/>
    <dgm:cxn modelId="{7732D098-0BB4-42F0-B3FD-A8197F806B36}" type="presParOf" srcId="{B46B1A72-68EA-4ACC-99E2-D3C29926A326}" destId="{8FD0CC41-F495-477A-91E3-2D1FDAE59C4E}" srcOrd="0" destOrd="0" presId="urn:microsoft.com/office/officeart/2008/layout/VerticalCurvedList"/>
    <dgm:cxn modelId="{E12B3FF5-C439-40E7-9E94-818E6D5B9F11}" type="presParOf" srcId="{8EFE075A-0B74-4997-AE50-594BDBD5899D}" destId="{3EEF57E4-E691-4092-8307-62FF8A3A7714}" srcOrd="13" destOrd="0" presId="urn:microsoft.com/office/officeart/2008/layout/VerticalCurvedList"/>
    <dgm:cxn modelId="{EF444305-A3EE-4FF4-927E-B2ABC5A0EDF9}" type="presParOf" srcId="{8EFE075A-0B74-4997-AE50-594BDBD5899D}" destId="{299A6DD8-AC5A-4751-9E40-C398D08BE929}" srcOrd="14" destOrd="0" presId="urn:microsoft.com/office/officeart/2008/layout/VerticalCurvedList"/>
    <dgm:cxn modelId="{9E26C04F-D94A-4577-9866-7AD636F839A9}" type="presParOf" srcId="{299A6DD8-AC5A-4751-9E40-C398D08BE929}" destId="{7916B230-2A9B-412C-863C-2F5A444A58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1ADF56-AFDD-41F3-8CD4-77701C35D50D}" type="doc">
      <dgm:prSet loTypeId="urn:microsoft.com/office/officeart/2005/8/layout/hierarchy3" loCatId="hierarchy" qsTypeId="urn:microsoft.com/office/officeart/2005/8/quickstyle/simple3" qsCatId="simple" csTypeId="urn:microsoft.com/office/officeart/2005/8/colors/colorful4" csCatId="colorful" phldr="1"/>
      <dgm:spPr/>
      <dgm:t>
        <a:bodyPr/>
        <a:lstStyle/>
        <a:p>
          <a:endParaRPr lang="es-EC"/>
        </a:p>
      </dgm:t>
    </dgm:pt>
    <dgm:pt modelId="{69350B3D-A7A7-4EF6-A354-7C3DF2C2CE49}">
      <dgm:prSet phldrT="[Texto]" custT="1"/>
      <dgm:spPr/>
      <dgm:t>
        <a:bodyPr/>
        <a:lstStyle/>
        <a:p>
          <a:r>
            <a:rPr lang="es-EC" sz="3000" b="1" u="sng" dirty="0"/>
            <a:t>Marco Legal</a:t>
          </a:r>
        </a:p>
      </dgm:t>
    </dgm:pt>
    <dgm:pt modelId="{9E173528-5926-479E-9CC3-4ADBDEC2E0F5}" type="parTrans" cxnId="{3E433D83-D3B2-4043-B6F4-6823CAE3F653}">
      <dgm:prSet/>
      <dgm:spPr/>
      <dgm:t>
        <a:bodyPr/>
        <a:lstStyle/>
        <a:p>
          <a:endParaRPr lang="es-EC"/>
        </a:p>
      </dgm:t>
    </dgm:pt>
    <dgm:pt modelId="{2152DE61-528E-4BCE-AF57-5D68537E30E8}" type="sibTrans" cxnId="{3E433D83-D3B2-4043-B6F4-6823CAE3F653}">
      <dgm:prSet/>
      <dgm:spPr/>
      <dgm:t>
        <a:bodyPr/>
        <a:lstStyle/>
        <a:p>
          <a:endParaRPr lang="es-EC"/>
        </a:p>
      </dgm:t>
    </dgm:pt>
    <dgm:pt modelId="{9D325EFF-3883-46B6-ABF1-C9E7A8FD2822}">
      <dgm:prSet phldrT="[Texto]" custT="1"/>
      <dgm:spPr/>
      <dgm:t>
        <a:bodyPr/>
        <a:lstStyle/>
        <a:p>
          <a:r>
            <a:rPr lang="es-EC" sz="2800" dirty="0"/>
            <a:t>Ley</a:t>
          </a:r>
        </a:p>
      </dgm:t>
    </dgm:pt>
    <dgm:pt modelId="{6C47AE6D-BD50-4425-BC64-308E5C2B3BBA}" type="parTrans" cxnId="{2599C88C-87AB-4C55-97F8-EECE59541566}">
      <dgm:prSet/>
      <dgm:spPr/>
      <dgm:t>
        <a:bodyPr/>
        <a:lstStyle/>
        <a:p>
          <a:endParaRPr lang="es-EC"/>
        </a:p>
      </dgm:t>
    </dgm:pt>
    <dgm:pt modelId="{9DD417EF-8B4F-4BDE-839D-D564C3CF36ED}" type="sibTrans" cxnId="{2599C88C-87AB-4C55-97F8-EECE59541566}">
      <dgm:prSet/>
      <dgm:spPr/>
      <dgm:t>
        <a:bodyPr/>
        <a:lstStyle/>
        <a:p>
          <a:endParaRPr lang="es-EC"/>
        </a:p>
      </dgm:t>
    </dgm:pt>
    <dgm:pt modelId="{067B1BA6-9333-43AA-B44E-2DBD22666714}">
      <dgm:prSet phldrT="[Texto]" custT="1"/>
      <dgm:spPr/>
      <dgm:t>
        <a:bodyPr/>
        <a:lstStyle/>
        <a:p>
          <a:r>
            <a:rPr lang="es-EC" sz="2800" dirty="0"/>
            <a:t>Reglamento</a:t>
          </a:r>
          <a:endParaRPr lang="es-EC" sz="2400" dirty="0"/>
        </a:p>
      </dgm:t>
    </dgm:pt>
    <dgm:pt modelId="{DDD67FFB-C595-4E6D-8069-71A071A25B1C}" type="parTrans" cxnId="{F5BD4F25-81F2-4DD8-97AE-E1C2D01E7736}">
      <dgm:prSet/>
      <dgm:spPr/>
      <dgm:t>
        <a:bodyPr/>
        <a:lstStyle/>
        <a:p>
          <a:endParaRPr lang="es-EC"/>
        </a:p>
      </dgm:t>
    </dgm:pt>
    <dgm:pt modelId="{EBC7282E-8CBA-4CA0-AF41-B44872688101}" type="sibTrans" cxnId="{F5BD4F25-81F2-4DD8-97AE-E1C2D01E7736}">
      <dgm:prSet/>
      <dgm:spPr/>
      <dgm:t>
        <a:bodyPr/>
        <a:lstStyle/>
        <a:p>
          <a:endParaRPr lang="es-EC"/>
        </a:p>
      </dgm:t>
    </dgm:pt>
    <dgm:pt modelId="{12FB745F-A7FB-4BD5-9A5C-D888E5FAB55E}">
      <dgm:prSet phldrT="[Texto]" custT="1"/>
      <dgm:spPr/>
      <dgm:t>
        <a:bodyPr/>
        <a:lstStyle/>
        <a:p>
          <a:r>
            <a:rPr lang="es-EC" sz="2400" dirty="0"/>
            <a:t>Ley General de Seguros</a:t>
          </a:r>
        </a:p>
      </dgm:t>
    </dgm:pt>
    <dgm:pt modelId="{7084B32D-3C8E-46C6-BD77-1B35BF5B686B}" type="parTrans" cxnId="{1756AB55-EF8E-41CA-ACF5-EBDFF17349C4}">
      <dgm:prSet/>
      <dgm:spPr/>
      <dgm:t>
        <a:bodyPr/>
        <a:lstStyle/>
        <a:p>
          <a:endParaRPr lang="es-EC"/>
        </a:p>
      </dgm:t>
    </dgm:pt>
    <dgm:pt modelId="{67CC70D8-F69E-45C5-967C-6F5A94F36182}" type="sibTrans" cxnId="{1756AB55-EF8E-41CA-ACF5-EBDFF17349C4}">
      <dgm:prSet/>
      <dgm:spPr/>
      <dgm:t>
        <a:bodyPr/>
        <a:lstStyle/>
        <a:p>
          <a:endParaRPr lang="es-EC"/>
        </a:p>
      </dgm:t>
    </dgm:pt>
    <dgm:pt modelId="{CC205F8F-7030-4A3A-9026-E0CB237EAD54}">
      <dgm:prSet phldrT="[Texto]" custT="1"/>
      <dgm:spPr/>
      <dgm:t>
        <a:bodyPr/>
        <a:lstStyle/>
        <a:p>
          <a:r>
            <a:rPr lang="es-ES" sz="2400" dirty="0"/>
            <a:t>Reglamento a Ley General de Seguros</a:t>
          </a:r>
          <a:endParaRPr lang="es-EC" sz="2400" dirty="0"/>
        </a:p>
      </dgm:t>
    </dgm:pt>
    <dgm:pt modelId="{6CDB45A0-56F0-4CF5-8D13-AD49AD1D7A12}" type="parTrans" cxnId="{856BC96B-95F9-4D5F-8AAA-DC5782B18B5C}">
      <dgm:prSet/>
      <dgm:spPr/>
      <dgm:t>
        <a:bodyPr/>
        <a:lstStyle/>
        <a:p>
          <a:endParaRPr lang="es-EC"/>
        </a:p>
      </dgm:t>
    </dgm:pt>
    <dgm:pt modelId="{FB87F8A8-5A29-4BA6-84CA-60B56394D5BF}" type="sibTrans" cxnId="{856BC96B-95F9-4D5F-8AAA-DC5782B18B5C}">
      <dgm:prSet/>
      <dgm:spPr/>
      <dgm:t>
        <a:bodyPr/>
        <a:lstStyle/>
        <a:p>
          <a:endParaRPr lang="es-EC"/>
        </a:p>
      </dgm:t>
    </dgm:pt>
    <dgm:pt modelId="{CC1C22D1-7E55-43D8-BD53-58D47FEA98A8}">
      <dgm:prSet phldrT="[Texto]" custT="1"/>
      <dgm:spPr/>
      <dgm:t>
        <a:bodyPr/>
        <a:lstStyle/>
        <a:p>
          <a:r>
            <a:rPr lang="es-EC" sz="2800" dirty="0"/>
            <a:t>Resoluciones</a:t>
          </a:r>
          <a:endParaRPr lang="es-EC" sz="2400" dirty="0"/>
        </a:p>
      </dgm:t>
    </dgm:pt>
    <dgm:pt modelId="{D8A936FB-8E70-4905-9211-80DE2791C868}" type="parTrans" cxnId="{F30EA337-CEE4-470E-A350-686C35192E02}">
      <dgm:prSet/>
      <dgm:spPr/>
      <dgm:t>
        <a:bodyPr/>
        <a:lstStyle/>
        <a:p>
          <a:endParaRPr lang="es-EC"/>
        </a:p>
      </dgm:t>
    </dgm:pt>
    <dgm:pt modelId="{9903E038-5EFF-4D3D-93BC-92D13143374C}" type="sibTrans" cxnId="{F30EA337-CEE4-470E-A350-686C35192E02}">
      <dgm:prSet/>
      <dgm:spPr/>
      <dgm:t>
        <a:bodyPr/>
        <a:lstStyle/>
        <a:p>
          <a:endParaRPr lang="es-EC"/>
        </a:p>
      </dgm:t>
    </dgm:pt>
    <dgm:pt modelId="{A3E0AC3A-AD8A-4FEA-9608-A95DE5EE3270}">
      <dgm:prSet phldrT="[Texto]" custT="1"/>
      <dgm:spPr/>
      <dgm:t>
        <a:bodyPr/>
        <a:lstStyle/>
        <a:p>
          <a:r>
            <a:rPr lang="es-EC" sz="2400" dirty="0"/>
            <a:t>Resolución JB-2012-2248</a:t>
          </a:r>
        </a:p>
      </dgm:t>
    </dgm:pt>
    <dgm:pt modelId="{E3ABE564-A1A3-4F12-8F10-1972AB0446AB}" type="parTrans" cxnId="{97AAF581-AA42-49FD-B218-8C6F05C0CA17}">
      <dgm:prSet/>
      <dgm:spPr/>
      <dgm:t>
        <a:bodyPr/>
        <a:lstStyle/>
        <a:p>
          <a:endParaRPr lang="es-EC"/>
        </a:p>
      </dgm:t>
    </dgm:pt>
    <dgm:pt modelId="{36E7E71F-2DB3-4E0C-82BD-99D980323C7D}" type="sibTrans" cxnId="{97AAF581-AA42-49FD-B218-8C6F05C0CA17}">
      <dgm:prSet/>
      <dgm:spPr/>
      <dgm:t>
        <a:bodyPr/>
        <a:lstStyle/>
        <a:p>
          <a:endParaRPr lang="es-EC"/>
        </a:p>
      </dgm:t>
    </dgm:pt>
    <dgm:pt modelId="{AFEF6792-F348-49EF-AB30-701FCC3F946C}">
      <dgm:prSet phldrT="[Texto]" custT="1"/>
      <dgm:spPr/>
      <dgm:t>
        <a:bodyPr/>
        <a:lstStyle/>
        <a:p>
          <a:r>
            <a:rPr lang="es-EC" sz="2400" dirty="0"/>
            <a:t>Resolución JB-2010-1802</a:t>
          </a:r>
        </a:p>
      </dgm:t>
    </dgm:pt>
    <dgm:pt modelId="{82FCA7DB-BE84-4A97-A9FA-484AF55DCA0E}" type="parTrans" cxnId="{B94550F2-FAF4-4AE5-BCAF-3202652B8CEA}">
      <dgm:prSet/>
      <dgm:spPr/>
      <dgm:t>
        <a:bodyPr/>
        <a:lstStyle/>
        <a:p>
          <a:endParaRPr lang="es-EC"/>
        </a:p>
      </dgm:t>
    </dgm:pt>
    <dgm:pt modelId="{5E65388D-C546-4709-A88D-FEB75193D5C0}" type="sibTrans" cxnId="{B94550F2-FAF4-4AE5-BCAF-3202652B8CEA}">
      <dgm:prSet/>
      <dgm:spPr/>
      <dgm:t>
        <a:bodyPr/>
        <a:lstStyle/>
        <a:p>
          <a:endParaRPr lang="es-EC"/>
        </a:p>
      </dgm:t>
    </dgm:pt>
    <dgm:pt modelId="{D40F23AC-2A18-44A1-87ED-DC04F640C2AA}">
      <dgm:prSet phldrT="[Texto]" custT="1"/>
      <dgm:spPr/>
      <dgm:t>
        <a:bodyPr/>
        <a:lstStyle/>
        <a:p>
          <a:r>
            <a:rPr lang="es-EC" sz="2400" dirty="0"/>
            <a:t>Resolución JB-2011-2026</a:t>
          </a:r>
        </a:p>
      </dgm:t>
    </dgm:pt>
    <dgm:pt modelId="{C9827BD8-DB60-4CE4-BF99-8BFF45B72F10}" type="parTrans" cxnId="{406218B8-C88A-4AD0-8A60-87E4E8C24444}">
      <dgm:prSet/>
      <dgm:spPr/>
      <dgm:t>
        <a:bodyPr/>
        <a:lstStyle/>
        <a:p>
          <a:endParaRPr lang="es-EC"/>
        </a:p>
      </dgm:t>
    </dgm:pt>
    <dgm:pt modelId="{CFA75008-9130-4C69-B4E1-3510FFA6CA92}" type="sibTrans" cxnId="{406218B8-C88A-4AD0-8A60-87E4E8C24444}">
      <dgm:prSet/>
      <dgm:spPr/>
      <dgm:t>
        <a:bodyPr/>
        <a:lstStyle/>
        <a:p>
          <a:endParaRPr lang="es-EC"/>
        </a:p>
      </dgm:t>
    </dgm:pt>
    <dgm:pt modelId="{54222695-731E-488D-84FF-FEAAB2664A41}" type="pres">
      <dgm:prSet presAssocID="{811ADF56-AFDD-41F3-8CD4-77701C35D50D}" presName="diagram" presStyleCnt="0">
        <dgm:presLayoutVars>
          <dgm:chPref val="1"/>
          <dgm:dir/>
          <dgm:animOne val="branch"/>
          <dgm:animLvl val="lvl"/>
          <dgm:resizeHandles/>
        </dgm:presLayoutVars>
      </dgm:prSet>
      <dgm:spPr/>
    </dgm:pt>
    <dgm:pt modelId="{BC0AF2BC-F2C9-423A-9A49-710667E2011F}" type="pres">
      <dgm:prSet presAssocID="{69350B3D-A7A7-4EF6-A354-7C3DF2C2CE49}" presName="root" presStyleCnt="0"/>
      <dgm:spPr/>
    </dgm:pt>
    <dgm:pt modelId="{98ABF4FC-836F-489E-A4EC-BE46DA3BDF1F}" type="pres">
      <dgm:prSet presAssocID="{69350B3D-A7A7-4EF6-A354-7C3DF2C2CE49}" presName="rootComposite" presStyleCnt="0"/>
      <dgm:spPr/>
    </dgm:pt>
    <dgm:pt modelId="{B47241D6-D00D-4838-8998-CDFAF3400F7A}" type="pres">
      <dgm:prSet presAssocID="{69350B3D-A7A7-4EF6-A354-7C3DF2C2CE49}" presName="rootText" presStyleLbl="node1" presStyleIdx="0" presStyleCnt="1" custScaleX="116889" custScaleY="66044"/>
      <dgm:spPr/>
    </dgm:pt>
    <dgm:pt modelId="{A4818287-8429-441C-895E-1A91EEC92119}" type="pres">
      <dgm:prSet presAssocID="{69350B3D-A7A7-4EF6-A354-7C3DF2C2CE49}" presName="rootConnector" presStyleLbl="node1" presStyleIdx="0" presStyleCnt="1"/>
      <dgm:spPr/>
    </dgm:pt>
    <dgm:pt modelId="{890D3507-4C30-4600-BB06-D407513F9DEB}" type="pres">
      <dgm:prSet presAssocID="{69350B3D-A7A7-4EF6-A354-7C3DF2C2CE49}" presName="childShape" presStyleCnt="0"/>
      <dgm:spPr/>
    </dgm:pt>
    <dgm:pt modelId="{E0CCC5D1-D1D8-4B67-8BE9-69DC736F3150}" type="pres">
      <dgm:prSet presAssocID="{6C47AE6D-BD50-4425-BC64-308E5C2B3BBA}" presName="Name13" presStyleLbl="parChTrans1D2" presStyleIdx="0" presStyleCnt="3"/>
      <dgm:spPr/>
    </dgm:pt>
    <dgm:pt modelId="{7B7B6619-E4CC-41FB-ADF9-E865CAA46D85}" type="pres">
      <dgm:prSet presAssocID="{9D325EFF-3883-46B6-ABF1-C9E7A8FD2822}" presName="childText" presStyleLbl="bgAcc1" presStyleIdx="0" presStyleCnt="3" custScaleX="316821" custScaleY="75912">
        <dgm:presLayoutVars>
          <dgm:bulletEnabled val="1"/>
        </dgm:presLayoutVars>
      </dgm:prSet>
      <dgm:spPr/>
    </dgm:pt>
    <dgm:pt modelId="{2D3D3876-70FA-40D8-AB0D-04DCE1489697}" type="pres">
      <dgm:prSet presAssocID="{DDD67FFB-C595-4E6D-8069-71A071A25B1C}" presName="Name13" presStyleLbl="parChTrans1D2" presStyleIdx="1" presStyleCnt="3"/>
      <dgm:spPr/>
    </dgm:pt>
    <dgm:pt modelId="{5494CD27-3E5A-46B4-AF98-984B9120A0C7}" type="pres">
      <dgm:prSet presAssocID="{067B1BA6-9333-43AA-B44E-2DBD22666714}" presName="childText" presStyleLbl="bgAcc1" presStyleIdx="1" presStyleCnt="3" custScaleX="316821" custScaleY="75912">
        <dgm:presLayoutVars>
          <dgm:bulletEnabled val="1"/>
        </dgm:presLayoutVars>
      </dgm:prSet>
      <dgm:spPr/>
    </dgm:pt>
    <dgm:pt modelId="{5A94776F-51F6-42D8-8214-15D00DB20041}" type="pres">
      <dgm:prSet presAssocID="{D8A936FB-8E70-4905-9211-80DE2791C868}" presName="Name13" presStyleLbl="parChTrans1D2" presStyleIdx="2" presStyleCnt="3"/>
      <dgm:spPr/>
    </dgm:pt>
    <dgm:pt modelId="{7B9D5863-06C7-407B-BE14-40823ED2F91D}" type="pres">
      <dgm:prSet presAssocID="{CC1C22D1-7E55-43D8-BD53-58D47FEA98A8}" presName="childText" presStyleLbl="bgAcc1" presStyleIdx="2" presStyleCnt="3" custScaleX="316821" custScaleY="154154">
        <dgm:presLayoutVars>
          <dgm:bulletEnabled val="1"/>
        </dgm:presLayoutVars>
      </dgm:prSet>
      <dgm:spPr/>
    </dgm:pt>
  </dgm:ptLst>
  <dgm:cxnLst>
    <dgm:cxn modelId="{A6833E0F-1442-4289-8E90-AE9CEB47E90D}" type="presOf" srcId="{D8A936FB-8E70-4905-9211-80DE2791C868}" destId="{5A94776F-51F6-42D8-8214-15D00DB20041}" srcOrd="0" destOrd="0" presId="urn:microsoft.com/office/officeart/2005/8/layout/hierarchy3"/>
    <dgm:cxn modelId="{D0B2FB1F-2D95-465B-82C4-8CAE93879C6C}" type="presOf" srcId="{A3E0AC3A-AD8A-4FEA-9608-A95DE5EE3270}" destId="{7B9D5863-06C7-407B-BE14-40823ED2F91D}" srcOrd="0" destOrd="1" presId="urn:microsoft.com/office/officeart/2005/8/layout/hierarchy3"/>
    <dgm:cxn modelId="{F5BD4F25-81F2-4DD8-97AE-E1C2D01E7736}" srcId="{69350B3D-A7A7-4EF6-A354-7C3DF2C2CE49}" destId="{067B1BA6-9333-43AA-B44E-2DBD22666714}" srcOrd="1" destOrd="0" parTransId="{DDD67FFB-C595-4E6D-8069-71A071A25B1C}" sibTransId="{EBC7282E-8CBA-4CA0-AF41-B44872688101}"/>
    <dgm:cxn modelId="{E440A636-07E9-4673-BB7F-F74FAB26B2A1}" type="presOf" srcId="{D40F23AC-2A18-44A1-87ED-DC04F640C2AA}" destId="{7B9D5863-06C7-407B-BE14-40823ED2F91D}" srcOrd="0" destOrd="3" presId="urn:microsoft.com/office/officeart/2005/8/layout/hierarchy3"/>
    <dgm:cxn modelId="{F30EA337-CEE4-470E-A350-686C35192E02}" srcId="{69350B3D-A7A7-4EF6-A354-7C3DF2C2CE49}" destId="{CC1C22D1-7E55-43D8-BD53-58D47FEA98A8}" srcOrd="2" destOrd="0" parTransId="{D8A936FB-8E70-4905-9211-80DE2791C868}" sibTransId="{9903E038-5EFF-4D3D-93BC-92D13143374C}"/>
    <dgm:cxn modelId="{B2CD5862-A7FB-4021-A9DD-1FE37DB747E2}" type="presOf" srcId="{6C47AE6D-BD50-4425-BC64-308E5C2B3BBA}" destId="{E0CCC5D1-D1D8-4B67-8BE9-69DC736F3150}" srcOrd="0" destOrd="0" presId="urn:microsoft.com/office/officeart/2005/8/layout/hierarchy3"/>
    <dgm:cxn modelId="{E9AFC24A-BB75-4B85-A6AD-B02E4E33FB4F}" type="presOf" srcId="{12FB745F-A7FB-4BD5-9A5C-D888E5FAB55E}" destId="{7B7B6619-E4CC-41FB-ADF9-E865CAA46D85}" srcOrd="0" destOrd="1" presId="urn:microsoft.com/office/officeart/2005/8/layout/hierarchy3"/>
    <dgm:cxn modelId="{856BC96B-95F9-4D5F-8AAA-DC5782B18B5C}" srcId="{067B1BA6-9333-43AA-B44E-2DBD22666714}" destId="{CC205F8F-7030-4A3A-9026-E0CB237EAD54}" srcOrd="0" destOrd="0" parTransId="{6CDB45A0-56F0-4CF5-8D13-AD49AD1D7A12}" sibTransId="{FB87F8A8-5A29-4BA6-84CA-60B56394D5BF}"/>
    <dgm:cxn modelId="{1756AB55-EF8E-41CA-ACF5-EBDFF17349C4}" srcId="{9D325EFF-3883-46B6-ABF1-C9E7A8FD2822}" destId="{12FB745F-A7FB-4BD5-9A5C-D888E5FAB55E}" srcOrd="0" destOrd="0" parTransId="{7084B32D-3C8E-46C6-BD77-1B35BF5B686B}" sibTransId="{67CC70D8-F69E-45C5-967C-6F5A94F36182}"/>
    <dgm:cxn modelId="{97AAF581-AA42-49FD-B218-8C6F05C0CA17}" srcId="{CC1C22D1-7E55-43D8-BD53-58D47FEA98A8}" destId="{A3E0AC3A-AD8A-4FEA-9608-A95DE5EE3270}" srcOrd="0" destOrd="0" parTransId="{E3ABE564-A1A3-4F12-8F10-1972AB0446AB}" sibTransId="{36E7E71F-2DB3-4E0C-82BD-99D980323C7D}"/>
    <dgm:cxn modelId="{3E433D83-D3B2-4043-B6F4-6823CAE3F653}" srcId="{811ADF56-AFDD-41F3-8CD4-77701C35D50D}" destId="{69350B3D-A7A7-4EF6-A354-7C3DF2C2CE49}" srcOrd="0" destOrd="0" parTransId="{9E173528-5926-479E-9CC3-4ADBDEC2E0F5}" sibTransId="{2152DE61-528E-4BCE-AF57-5D68537E30E8}"/>
    <dgm:cxn modelId="{2599C88C-87AB-4C55-97F8-EECE59541566}" srcId="{69350B3D-A7A7-4EF6-A354-7C3DF2C2CE49}" destId="{9D325EFF-3883-46B6-ABF1-C9E7A8FD2822}" srcOrd="0" destOrd="0" parTransId="{6C47AE6D-BD50-4425-BC64-308E5C2B3BBA}" sibTransId="{9DD417EF-8B4F-4BDE-839D-D564C3CF36ED}"/>
    <dgm:cxn modelId="{6383109B-9238-4C62-BA3F-6F58035E458F}" type="presOf" srcId="{9D325EFF-3883-46B6-ABF1-C9E7A8FD2822}" destId="{7B7B6619-E4CC-41FB-ADF9-E865CAA46D85}" srcOrd="0" destOrd="0" presId="urn:microsoft.com/office/officeart/2005/8/layout/hierarchy3"/>
    <dgm:cxn modelId="{48B59F9F-4304-48D9-9394-7FE47F73922F}" type="presOf" srcId="{067B1BA6-9333-43AA-B44E-2DBD22666714}" destId="{5494CD27-3E5A-46B4-AF98-984B9120A0C7}" srcOrd="0" destOrd="0" presId="urn:microsoft.com/office/officeart/2005/8/layout/hierarchy3"/>
    <dgm:cxn modelId="{1E82F4A4-AB96-49A8-938D-966568DB28AC}" type="presOf" srcId="{69350B3D-A7A7-4EF6-A354-7C3DF2C2CE49}" destId="{B47241D6-D00D-4838-8998-CDFAF3400F7A}" srcOrd="0" destOrd="0" presId="urn:microsoft.com/office/officeart/2005/8/layout/hierarchy3"/>
    <dgm:cxn modelId="{42108DA9-9648-43E2-805B-80E33AC0588C}" type="presOf" srcId="{CC1C22D1-7E55-43D8-BD53-58D47FEA98A8}" destId="{7B9D5863-06C7-407B-BE14-40823ED2F91D}" srcOrd="0" destOrd="0" presId="urn:microsoft.com/office/officeart/2005/8/layout/hierarchy3"/>
    <dgm:cxn modelId="{20402FB1-FDB0-425A-912B-0E8027CF09F4}" type="presOf" srcId="{DDD67FFB-C595-4E6D-8069-71A071A25B1C}" destId="{2D3D3876-70FA-40D8-AB0D-04DCE1489697}" srcOrd="0" destOrd="0" presId="urn:microsoft.com/office/officeart/2005/8/layout/hierarchy3"/>
    <dgm:cxn modelId="{0D94E2B3-C85F-448E-905A-835EDDA63821}" type="presOf" srcId="{CC205F8F-7030-4A3A-9026-E0CB237EAD54}" destId="{5494CD27-3E5A-46B4-AF98-984B9120A0C7}" srcOrd="0" destOrd="1" presId="urn:microsoft.com/office/officeart/2005/8/layout/hierarchy3"/>
    <dgm:cxn modelId="{406218B8-C88A-4AD0-8A60-87E4E8C24444}" srcId="{CC1C22D1-7E55-43D8-BD53-58D47FEA98A8}" destId="{D40F23AC-2A18-44A1-87ED-DC04F640C2AA}" srcOrd="2" destOrd="0" parTransId="{C9827BD8-DB60-4CE4-BF99-8BFF45B72F10}" sibTransId="{CFA75008-9130-4C69-B4E1-3510FFA6CA92}"/>
    <dgm:cxn modelId="{362C79BF-813E-429E-AE00-B3873579D52E}" type="presOf" srcId="{811ADF56-AFDD-41F3-8CD4-77701C35D50D}" destId="{54222695-731E-488D-84FF-FEAAB2664A41}" srcOrd="0" destOrd="0" presId="urn:microsoft.com/office/officeart/2005/8/layout/hierarchy3"/>
    <dgm:cxn modelId="{D3ADB2E9-E614-416F-8CB1-A8AEFFFF5563}" type="presOf" srcId="{AFEF6792-F348-49EF-AB30-701FCC3F946C}" destId="{7B9D5863-06C7-407B-BE14-40823ED2F91D}" srcOrd="0" destOrd="2" presId="urn:microsoft.com/office/officeart/2005/8/layout/hierarchy3"/>
    <dgm:cxn modelId="{B94550F2-FAF4-4AE5-BCAF-3202652B8CEA}" srcId="{CC1C22D1-7E55-43D8-BD53-58D47FEA98A8}" destId="{AFEF6792-F348-49EF-AB30-701FCC3F946C}" srcOrd="1" destOrd="0" parTransId="{82FCA7DB-BE84-4A97-A9FA-484AF55DCA0E}" sibTransId="{5E65388D-C546-4709-A88D-FEB75193D5C0}"/>
    <dgm:cxn modelId="{21C2D0FA-05D6-4B86-B4A1-1C20F1BB3BC8}" type="presOf" srcId="{69350B3D-A7A7-4EF6-A354-7C3DF2C2CE49}" destId="{A4818287-8429-441C-895E-1A91EEC92119}" srcOrd="1" destOrd="0" presId="urn:microsoft.com/office/officeart/2005/8/layout/hierarchy3"/>
    <dgm:cxn modelId="{88BE203A-8936-48DD-A7E3-C549CDC6B5FA}" type="presParOf" srcId="{54222695-731E-488D-84FF-FEAAB2664A41}" destId="{BC0AF2BC-F2C9-423A-9A49-710667E2011F}" srcOrd="0" destOrd="0" presId="urn:microsoft.com/office/officeart/2005/8/layout/hierarchy3"/>
    <dgm:cxn modelId="{C9806D8C-2C9D-46D8-837E-FACFD1621B5A}" type="presParOf" srcId="{BC0AF2BC-F2C9-423A-9A49-710667E2011F}" destId="{98ABF4FC-836F-489E-A4EC-BE46DA3BDF1F}" srcOrd="0" destOrd="0" presId="urn:microsoft.com/office/officeart/2005/8/layout/hierarchy3"/>
    <dgm:cxn modelId="{A4672F35-8C7B-4B41-8C56-CC3B44C141DE}" type="presParOf" srcId="{98ABF4FC-836F-489E-A4EC-BE46DA3BDF1F}" destId="{B47241D6-D00D-4838-8998-CDFAF3400F7A}" srcOrd="0" destOrd="0" presId="urn:microsoft.com/office/officeart/2005/8/layout/hierarchy3"/>
    <dgm:cxn modelId="{936693C1-7146-4210-B514-04FFA15B2BC1}" type="presParOf" srcId="{98ABF4FC-836F-489E-A4EC-BE46DA3BDF1F}" destId="{A4818287-8429-441C-895E-1A91EEC92119}" srcOrd="1" destOrd="0" presId="urn:microsoft.com/office/officeart/2005/8/layout/hierarchy3"/>
    <dgm:cxn modelId="{F12ED852-3C45-4160-9E83-160FC5E1B66A}" type="presParOf" srcId="{BC0AF2BC-F2C9-423A-9A49-710667E2011F}" destId="{890D3507-4C30-4600-BB06-D407513F9DEB}" srcOrd="1" destOrd="0" presId="urn:microsoft.com/office/officeart/2005/8/layout/hierarchy3"/>
    <dgm:cxn modelId="{2FB78F0B-6298-4FC1-9654-6FBC11B2060C}" type="presParOf" srcId="{890D3507-4C30-4600-BB06-D407513F9DEB}" destId="{E0CCC5D1-D1D8-4B67-8BE9-69DC736F3150}" srcOrd="0" destOrd="0" presId="urn:microsoft.com/office/officeart/2005/8/layout/hierarchy3"/>
    <dgm:cxn modelId="{9ECD80F1-B220-4D2D-B401-6706AD7E1F25}" type="presParOf" srcId="{890D3507-4C30-4600-BB06-D407513F9DEB}" destId="{7B7B6619-E4CC-41FB-ADF9-E865CAA46D85}" srcOrd="1" destOrd="0" presId="urn:microsoft.com/office/officeart/2005/8/layout/hierarchy3"/>
    <dgm:cxn modelId="{6F54C886-4DA8-4545-B14F-09B9EC008969}" type="presParOf" srcId="{890D3507-4C30-4600-BB06-D407513F9DEB}" destId="{2D3D3876-70FA-40D8-AB0D-04DCE1489697}" srcOrd="2" destOrd="0" presId="urn:microsoft.com/office/officeart/2005/8/layout/hierarchy3"/>
    <dgm:cxn modelId="{97E161F3-9727-4E18-9F6D-97EA43EEFB26}" type="presParOf" srcId="{890D3507-4C30-4600-BB06-D407513F9DEB}" destId="{5494CD27-3E5A-46B4-AF98-984B9120A0C7}" srcOrd="3" destOrd="0" presId="urn:microsoft.com/office/officeart/2005/8/layout/hierarchy3"/>
    <dgm:cxn modelId="{AFD5B04E-18BF-4BAB-ACDC-36B495AE3BED}" type="presParOf" srcId="{890D3507-4C30-4600-BB06-D407513F9DEB}" destId="{5A94776F-51F6-42D8-8214-15D00DB20041}" srcOrd="4" destOrd="0" presId="urn:microsoft.com/office/officeart/2005/8/layout/hierarchy3"/>
    <dgm:cxn modelId="{178E916C-8564-494B-9232-B539BD838F72}" type="presParOf" srcId="{890D3507-4C30-4600-BB06-D407513F9DEB}" destId="{7B9D5863-06C7-407B-BE14-40823ED2F91D}"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321C84-90B2-48EC-A80A-5EDCDC88FEF7}" type="doc">
      <dgm:prSet loTypeId="urn:microsoft.com/office/officeart/2005/8/layout/lProcess2" loCatId="list" qsTypeId="urn:microsoft.com/office/officeart/2005/8/quickstyle/simple3" qsCatId="simple" csTypeId="urn:microsoft.com/office/officeart/2005/8/colors/colorful4" csCatId="colorful" phldr="1"/>
      <dgm:spPr/>
      <dgm:t>
        <a:bodyPr/>
        <a:lstStyle/>
        <a:p>
          <a:endParaRPr lang="es-EC"/>
        </a:p>
      </dgm:t>
    </dgm:pt>
    <dgm:pt modelId="{4FF5EA33-0060-4F7F-86B2-52DFF13790BA}">
      <dgm:prSet phldrT="[Texto]" custT="1"/>
      <dgm:spPr/>
      <dgm:t>
        <a:bodyPr/>
        <a:lstStyle/>
        <a:p>
          <a:r>
            <a:rPr lang="es-EC" sz="2800" b="1" u="sng" dirty="0"/>
            <a:t>Enfoque de Investigación</a:t>
          </a:r>
        </a:p>
      </dgm:t>
    </dgm:pt>
    <dgm:pt modelId="{DA747533-4391-4852-BD56-077ADACF3113}" type="parTrans" cxnId="{D66E581A-E231-4086-A7DF-C6E0A0FB1CB6}">
      <dgm:prSet/>
      <dgm:spPr/>
      <dgm:t>
        <a:bodyPr/>
        <a:lstStyle/>
        <a:p>
          <a:endParaRPr lang="es-EC"/>
        </a:p>
      </dgm:t>
    </dgm:pt>
    <dgm:pt modelId="{04F6199C-E92B-4A62-889E-EF411F78762A}" type="sibTrans" cxnId="{D66E581A-E231-4086-A7DF-C6E0A0FB1CB6}">
      <dgm:prSet/>
      <dgm:spPr/>
      <dgm:t>
        <a:bodyPr/>
        <a:lstStyle/>
        <a:p>
          <a:endParaRPr lang="es-EC"/>
        </a:p>
      </dgm:t>
    </dgm:pt>
    <dgm:pt modelId="{6DD4895B-641C-469D-9103-EC4C1BD18385}">
      <dgm:prSet phldrT="[Texto]" custT="1"/>
      <dgm:spPr/>
      <dgm:t>
        <a:bodyPr/>
        <a:lstStyle/>
        <a:p>
          <a:r>
            <a:rPr lang="es-EC" sz="2800" b="1" u="sng" dirty="0"/>
            <a:t>Tipo de Investigación</a:t>
          </a:r>
        </a:p>
      </dgm:t>
    </dgm:pt>
    <dgm:pt modelId="{15B972C1-498A-4AC3-88BF-C31B7896CD3F}" type="parTrans" cxnId="{D842A15E-D420-4DAE-87E4-E2108BD303FA}">
      <dgm:prSet/>
      <dgm:spPr/>
      <dgm:t>
        <a:bodyPr/>
        <a:lstStyle/>
        <a:p>
          <a:endParaRPr lang="es-EC"/>
        </a:p>
      </dgm:t>
    </dgm:pt>
    <dgm:pt modelId="{C882264A-A061-471B-A1DE-804BCA8014BD}" type="sibTrans" cxnId="{D842A15E-D420-4DAE-87E4-E2108BD303FA}">
      <dgm:prSet/>
      <dgm:spPr/>
      <dgm:t>
        <a:bodyPr/>
        <a:lstStyle/>
        <a:p>
          <a:endParaRPr lang="es-EC"/>
        </a:p>
      </dgm:t>
    </dgm:pt>
    <dgm:pt modelId="{3F27F51C-D912-410A-B0E8-9FADFB9F349E}">
      <dgm:prSet phldrT="[Texto]" custT="1"/>
      <dgm:spPr/>
      <dgm:t>
        <a:bodyPr/>
        <a:lstStyle/>
        <a:p>
          <a:pPr algn="ctr"/>
          <a:r>
            <a:rPr lang="es-ES" sz="1800" b="1" i="1" u="none"/>
            <a:t>Mixto: </a:t>
          </a:r>
          <a:r>
            <a:rPr lang="es-ES" sz="1800" b="1" i="1" u="sng"/>
            <a:t>Cuantitativo y Cualitativo</a:t>
          </a:r>
          <a:endParaRPr lang="es-EC" sz="1800" b="1" i="1" u="sng" dirty="0"/>
        </a:p>
      </dgm:t>
    </dgm:pt>
    <dgm:pt modelId="{027558FE-96CF-4F7D-B732-5F1DC69EF2BE}" type="parTrans" cxnId="{A56B5804-2FBC-49F1-B6BE-77398AABB3B7}">
      <dgm:prSet/>
      <dgm:spPr/>
      <dgm:t>
        <a:bodyPr/>
        <a:lstStyle/>
        <a:p>
          <a:endParaRPr lang="es-ES"/>
        </a:p>
      </dgm:t>
    </dgm:pt>
    <dgm:pt modelId="{0B1880DD-A883-41AC-BDB3-B7F6D72E4AB0}" type="sibTrans" cxnId="{A56B5804-2FBC-49F1-B6BE-77398AABB3B7}">
      <dgm:prSet/>
      <dgm:spPr/>
      <dgm:t>
        <a:bodyPr/>
        <a:lstStyle/>
        <a:p>
          <a:endParaRPr lang="es-ES"/>
        </a:p>
      </dgm:t>
    </dgm:pt>
    <dgm:pt modelId="{E10C6907-B8DB-413A-A632-FDB784C7131C}">
      <dgm:prSet custT="1"/>
      <dgm:spPr/>
      <dgm:t>
        <a:bodyPr/>
        <a:lstStyle/>
        <a:p>
          <a:pPr algn="l"/>
          <a:r>
            <a:rPr lang="es-ES" sz="1800" b="0" u="none" dirty="0"/>
            <a:t>Análisis de carácter numérico.</a:t>
          </a:r>
        </a:p>
      </dgm:t>
    </dgm:pt>
    <dgm:pt modelId="{D19CAE25-5D6F-40E6-B9CB-7D659603DA58}" type="parTrans" cxnId="{7AC7CD99-047C-4934-86F7-9AFFF5A2BF34}">
      <dgm:prSet/>
      <dgm:spPr/>
      <dgm:t>
        <a:bodyPr/>
        <a:lstStyle/>
        <a:p>
          <a:endParaRPr lang="es-ES"/>
        </a:p>
      </dgm:t>
    </dgm:pt>
    <dgm:pt modelId="{3120D4D3-3868-4BE5-8FE4-790E58B9430D}" type="sibTrans" cxnId="{7AC7CD99-047C-4934-86F7-9AFFF5A2BF34}">
      <dgm:prSet/>
      <dgm:spPr/>
      <dgm:t>
        <a:bodyPr/>
        <a:lstStyle/>
        <a:p>
          <a:endParaRPr lang="es-ES"/>
        </a:p>
      </dgm:t>
    </dgm:pt>
    <dgm:pt modelId="{6F772EEE-FD45-4DF7-8F6F-BD87ECD5E698}">
      <dgm:prSet custT="1"/>
      <dgm:spPr/>
      <dgm:t>
        <a:bodyPr/>
        <a:lstStyle/>
        <a:p>
          <a:pPr algn="l"/>
          <a:r>
            <a:rPr lang="es-ES" sz="1800" b="0" u="none" dirty="0"/>
            <a:t>Permite reflejar los datos más relevantes del estudio.</a:t>
          </a:r>
        </a:p>
      </dgm:t>
    </dgm:pt>
    <dgm:pt modelId="{DF372980-918C-4A0B-A43C-586D42A405E7}" type="parTrans" cxnId="{BAAA9BFA-424B-402A-8DFB-6A42A7390E9E}">
      <dgm:prSet/>
      <dgm:spPr/>
      <dgm:t>
        <a:bodyPr/>
        <a:lstStyle/>
        <a:p>
          <a:endParaRPr lang="es-ES"/>
        </a:p>
      </dgm:t>
    </dgm:pt>
    <dgm:pt modelId="{7B7CB743-8B10-4F81-9162-F532003B240F}" type="sibTrans" cxnId="{BAAA9BFA-424B-402A-8DFB-6A42A7390E9E}">
      <dgm:prSet/>
      <dgm:spPr/>
      <dgm:t>
        <a:bodyPr/>
        <a:lstStyle/>
        <a:p>
          <a:endParaRPr lang="es-ES"/>
        </a:p>
      </dgm:t>
    </dgm:pt>
    <dgm:pt modelId="{511874F3-DFB7-4119-A074-7F44A05AE9E8}">
      <dgm:prSet custT="1"/>
      <dgm:spPr/>
      <dgm:t>
        <a:bodyPr/>
        <a:lstStyle/>
        <a:p>
          <a:pPr algn="l"/>
          <a:r>
            <a:rPr lang="es-ES" sz="1800" b="0" u="none"/>
            <a:t>Interactúa </a:t>
          </a:r>
          <a:r>
            <a:rPr lang="es-ES" sz="1800" b="0" u="none" dirty="0"/>
            <a:t>con los datos y busca respuestas. </a:t>
          </a:r>
        </a:p>
      </dgm:t>
    </dgm:pt>
    <dgm:pt modelId="{A2A028EF-B010-4E24-937C-020539D1530F}" type="parTrans" cxnId="{CFCB4803-0775-43E6-A31D-C9952607DFB8}">
      <dgm:prSet/>
      <dgm:spPr/>
      <dgm:t>
        <a:bodyPr/>
        <a:lstStyle/>
        <a:p>
          <a:endParaRPr lang="es-ES"/>
        </a:p>
      </dgm:t>
    </dgm:pt>
    <dgm:pt modelId="{77B302F7-5336-4FA7-A55C-4B402F293125}" type="sibTrans" cxnId="{CFCB4803-0775-43E6-A31D-C9952607DFB8}">
      <dgm:prSet/>
      <dgm:spPr/>
      <dgm:t>
        <a:bodyPr/>
        <a:lstStyle/>
        <a:p>
          <a:endParaRPr lang="es-ES"/>
        </a:p>
      </dgm:t>
    </dgm:pt>
    <dgm:pt modelId="{25FADAAD-E097-4572-8060-5753810DF024}">
      <dgm:prSet custT="1"/>
      <dgm:spPr/>
      <dgm:t>
        <a:bodyPr/>
        <a:lstStyle/>
        <a:p>
          <a:pPr algn="ctr"/>
          <a:r>
            <a:rPr lang="es-ES" sz="1800" b="1" i="1" u="none" dirty="0"/>
            <a:t>Por su Finalidad: </a:t>
          </a:r>
          <a:r>
            <a:rPr lang="es-ES" sz="1800" b="1" i="1" u="sng" dirty="0"/>
            <a:t>Básica</a:t>
          </a:r>
        </a:p>
      </dgm:t>
    </dgm:pt>
    <dgm:pt modelId="{783D5449-21AE-4AD5-BAE1-551DCABBB334}" type="parTrans" cxnId="{5A1D39BB-80E1-472F-84FD-55E0597C3108}">
      <dgm:prSet/>
      <dgm:spPr/>
      <dgm:t>
        <a:bodyPr/>
        <a:lstStyle/>
        <a:p>
          <a:endParaRPr lang="es-ES"/>
        </a:p>
      </dgm:t>
    </dgm:pt>
    <dgm:pt modelId="{EC6ADA6F-739B-4C6E-BA80-610B664764F2}" type="sibTrans" cxnId="{5A1D39BB-80E1-472F-84FD-55E0597C3108}">
      <dgm:prSet/>
      <dgm:spPr/>
      <dgm:t>
        <a:bodyPr/>
        <a:lstStyle/>
        <a:p>
          <a:endParaRPr lang="es-ES"/>
        </a:p>
      </dgm:t>
    </dgm:pt>
    <dgm:pt modelId="{3F4F13E7-20EB-4B4A-94A2-06F6C935078A}">
      <dgm:prSet custT="1"/>
      <dgm:spPr/>
      <dgm:t>
        <a:bodyPr/>
        <a:lstStyle/>
        <a:p>
          <a:pPr algn="l"/>
          <a:r>
            <a:rPr lang="es-ES" sz="1800" b="0" u="none" dirty="0"/>
            <a:t>Recopilar toda la información posible que esté relacionada con la realidad que presenta el caso de estudio.</a:t>
          </a:r>
        </a:p>
      </dgm:t>
    </dgm:pt>
    <dgm:pt modelId="{C190DE03-9D59-4CC4-811A-C1D09A36D5FD}" type="parTrans" cxnId="{ED85EC2D-694D-4A88-8CEA-ED780A879B24}">
      <dgm:prSet/>
      <dgm:spPr/>
      <dgm:t>
        <a:bodyPr/>
        <a:lstStyle/>
        <a:p>
          <a:endParaRPr lang="es-ES"/>
        </a:p>
      </dgm:t>
    </dgm:pt>
    <dgm:pt modelId="{5BEC3C28-7C7B-468F-9423-BE7B31D2EB4A}" type="sibTrans" cxnId="{ED85EC2D-694D-4A88-8CEA-ED780A879B24}">
      <dgm:prSet/>
      <dgm:spPr/>
      <dgm:t>
        <a:bodyPr/>
        <a:lstStyle/>
        <a:p>
          <a:endParaRPr lang="es-ES"/>
        </a:p>
      </dgm:t>
    </dgm:pt>
    <dgm:pt modelId="{5EDBBF29-CC1E-421F-A8BB-343B6B781926}">
      <dgm:prSet phldrT="[Texto]" custT="1"/>
      <dgm:spPr/>
      <dgm:t>
        <a:bodyPr/>
        <a:lstStyle/>
        <a:p>
          <a:pPr algn="ctr"/>
          <a:r>
            <a:rPr lang="es-ES" sz="1800" b="1" i="1" u="none" dirty="0"/>
            <a:t>Por las Fuentes de Información: </a:t>
          </a:r>
          <a:r>
            <a:rPr lang="es-ES" sz="1800" b="1" i="1" u="sng" dirty="0">
              <a:effectLst/>
            </a:rPr>
            <a:t>Documental</a:t>
          </a:r>
          <a:endParaRPr lang="es-EC" sz="1800" b="1" i="1" u="sng" dirty="0">
            <a:effectLst/>
          </a:endParaRPr>
        </a:p>
      </dgm:t>
    </dgm:pt>
    <dgm:pt modelId="{6A2F686C-4D74-4818-98D8-E86100ED7F9D}" type="parTrans" cxnId="{E0A2B9B8-47D7-4C06-85E2-54CC6A24329E}">
      <dgm:prSet/>
      <dgm:spPr/>
      <dgm:t>
        <a:bodyPr/>
        <a:lstStyle/>
        <a:p>
          <a:endParaRPr lang="es-ES"/>
        </a:p>
      </dgm:t>
    </dgm:pt>
    <dgm:pt modelId="{26A7030B-6D5F-4DE5-9DD4-207A341C13E3}" type="sibTrans" cxnId="{E0A2B9B8-47D7-4C06-85E2-54CC6A24329E}">
      <dgm:prSet/>
      <dgm:spPr/>
      <dgm:t>
        <a:bodyPr/>
        <a:lstStyle/>
        <a:p>
          <a:endParaRPr lang="es-ES"/>
        </a:p>
      </dgm:t>
    </dgm:pt>
    <dgm:pt modelId="{9DAD32C1-5A1D-44DF-9706-B9F45FEF18C9}">
      <dgm:prSet custT="1"/>
      <dgm:spPr/>
      <dgm:t>
        <a:bodyPr/>
        <a:lstStyle/>
        <a:p>
          <a:pPr algn="l"/>
          <a:r>
            <a:rPr lang="es-ES" sz="1800" u="none" dirty="0"/>
            <a:t>Permite observar las realidades del caso de estudio, respaldándose en diferentes tipos de documentos.</a:t>
          </a:r>
        </a:p>
      </dgm:t>
    </dgm:pt>
    <dgm:pt modelId="{11F9CA1B-A793-4029-9DAD-F94CDE5065AF}" type="parTrans" cxnId="{2DAC91D4-F270-41A8-9553-BADF4E61142D}">
      <dgm:prSet/>
      <dgm:spPr/>
      <dgm:t>
        <a:bodyPr/>
        <a:lstStyle/>
        <a:p>
          <a:endParaRPr lang="es-ES"/>
        </a:p>
      </dgm:t>
    </dgm:pt>
    <dgm:pt modelId="{C942F6B4-4592-4FFA-B741-1DD3EA8E54D1}" type="sibTrans" cxnId="{2DAC91D4-F270-41A8-9553-BADF4E61142D}">
      <dgm:prSet/>
      <dgm:spPr/>
      <dgm:t>
        <a:bodyPr/>
        <a:lstStyle/>
        <a:p>
          <a:endParaRPr lang="es-ES"/>
        </a:p>
      </dgm:t>
    </dgm:pt>
    <dgm:pt modelId="{8A03F364-0F05-4966-8D45-32BE05D87948}">
      <dgm:prSet custT="1"/>
      <dgm:spPr/>
      <dgm:t>
        <a:bodyPr/>
        <a:lstStyle/>
        <a:p>
          <a:pPr algn="ctr"/>
          <a:r>
            <a:rPr lang="es-ES" sz="1800" b="1" i="1" u="none" dirty="0"/>
            <a:t>Por el alcance: </a:t>
          </a:r>
          <a:r>
            <a:rPr lang="es-ES" sz="1800" b="1" i="1" u="sng" dirty="0"/>
            <a:t>Descriptivo</a:t>
          </a:r>
        </a:p>
      </dgm:t>
    </dgm:pt>
    <dgm:pt modelId="{8C2FCE86-6D7D-4C61-BE06-64E53C2BFE67}" type="parTrans" cxnId="{25569AFC-97B3-4124-8C09-EE7FF9EB006F}">
      <dgm:prSet/>
      <dgm:spPr/>
      <dgm:t>
        <a:bodyPr/>
        <a:lstStyle/>
        <a:p>
          <a:endParaRPr lang="es-ES"/>
        </a:p>
      </dgm:t>
    </dgm:pt>
    <dgm:pt modelId="{015F0B13-5EDB-4153-94FF-0592DE34CCD4}" type="sibTrans" cxnId="{25569AFC-97B3-4124-8C09-EE7FF9EB006F}">
      <dgm:prSet/>
      <dgm:spPr/>
      <dgm:t>
        <a:bodyPr/>
        <a:lstStyle/>
        <a:p>
          <a:endParaRPr lang="es-ES"/>
        </a:p>
      </dgm:t>
    </dgm:pt>
    <dgm:pt modelId="{771159C1-8D17-463E-84D1-E40A2067ECB0}">
      <dgm:prSet custT="1"/>
      <dgm:spPr/>
      <dgm:t>
        <a:bodyPr/>
        <a:lstStyle/>
        <a:p>
          <a:pPr algn="l"/>
          <a:r>
            <a:rPr lang="es-ES" sz="1800" u="none" dirty="0"/>
            <a:t>Especificar las propiedades, las características y los perfiles de personas, grupos, procesos, objetos o cualquier otro fenómeno que se someta a un análisis.</a:t>
          </a:r>
        </a:p>
      </dgm:t>
    </dgm:pt>
    <dgm:pt modelId="{0E88C819-E00E-4A1A-B265-0747CA7BD887}" type="parTrans" cxnId="{DAF390AE-E16D-4EB5-9BAE-94765EE6B7DC}">
      <dgm:prSet/>
      <dgm:spPr/>
      <dgm:t>
        <a:bodyPr/>
        <a:lstStyle/>
        <a:p>
          <a:endParaRPr lang="es-ES"/>
        </a:p>
      </dgm:t>
    </dgm:pt>
    <dgm:pt modelId="{6CB908D5-31ED-455F-9A6F-27528E2ED655}" type="sibTrans" cxnId="{DAF390AE-E16D-4EB5-9BAE-94765EE6B7DC}">
      <dgm:prSet/>
      <dgm:spPr/>
      <dgm:t>
        <a:bodyPr/>
        <a:lstStyle/>
        <a:p>
          <a:endParaRPr lang="es-ES"/>
        </a:p>
      </dgm:t>
    </dgm:pt>
    <dgm:pt modelId="{B37FB536-6E71-41FE-A2DB-A24E7943D7F0}" type="pres">
      <dgm:prSet presAssocID="{ED321C84-90B2-48EC-A80A-5EDCDC88FEF7}" presName="theList" presStyleCnt="0">
        <dgm:presLayoutVars>
          <dgm:dir/>
          <dgm:animLvl val="lvl"/>
          <dgm:resizeHandles val="exact"/>
        </dgm:presLayoutVars>
      </dgm:prSet>
      <dgm:spPr/>
    </dgm:pt>
    <dgm:pt modelId="{38B4E851-4999-46EF-A5D5-8687F8833AF7}" type="pres">
      <dgm:prSet presAssocID="{4FF5EA33-0060-4F7F-86B2-52DFF13790BA}" presName="compNode" presStyleCnt="0"/>
      <dgm:spPr/>
    </dgm:pt>
    <dgm:pt modelId="{BBC053E9-1851-4421-90FD-8287291B2956}" type="pres">
      <dgm:prSet presAssocID="{4FF5EA33-0060-4F7F-86B2-52DFF13790BA}" presName="aNode" presStyleLbl="bgShp" presStyleIdx="0" presStyleCnt="2"/>
      <dgm:spPr/>
    </dgm:pt>
    <dgm:pt modelId="{0BB6E146-E581-435F-88A6-5C02EBBCCD81}" type="pres">
      <dgm:prSet presAssocID="{4FF5EA33-0060-4F7F-86B2-52DFF13790BA}" presName="textNode" presStyleLbl="bgShp" presStyleIdx="0" presStyleCnt="2"/>
      <dgm:spPr/>
    </dgm:pt>
    <dgm:pt modelId="{A2D53A26-C0AE-4056-9224-D88A7A92BF58}" type="pres">
      <dgm:prSet presAssocID="{4FF5EA33-0060-4F7F-86B2-52DFF13790BA}" presName="compChildNode" presStyleCnt="0"/>
      <dgm:spPr/>
    </dgm:pt>
    <dgm:pt modelId="{8742C1AA-107D-4FA7-BDFF-13539A60EEA3}" type="pres">
      <dgm:prSet presAssocID="{4FF5EA33-0060-4F7F-86B2-52DFF13790BA}" presName="theInnerList" presStyleCnt="0"/>
      <dgm:spPr/>
    </dgm:pt>
    <dgm:pt modelId="{3DCE2882-9506-46FA-B62D-F9BF7CB52E5A}" type="pres">
      <dgm:prSet presAssocID="{3F27F51C-D912-410A-B0E8-9FADFB9F349E}" presName="childNode" presStyleLbl="node1" presStyleIdx="0" presStyleCnt="4" custScaleX="105624" custScaleY="186540" custLinFactY="-10828" custLinFactNeighborX="3679" custLinFactNeighborY="-100000">
        <dgm:presLayoutVars>
          <dgm:bulletEnabled val="1"/>
        </dgm:presLayoutVars>
      </dgm:prSet>
      <dgm:spPr/>
    </dgm:pt>
    <dgm:pt modelId="{305EE085-7598-4A42-BD1E-8B3FF6FA0D36}" type="pres">
      <dgm:prSet presAssocID="{3F27F51C-D912-410A-B0E8-9FADFB9F349E}" presName="aSpace2" presStyleCnt="0"/>
      <dgm:spPr/>
    </dgm:pt>
    <dgm:pt modelId="{A30B5A09-BB3A-4733-BF9B-DC1823A292BE}" type="pres">
      <dgm:prSet presAssocID="{25FADAAD-E097-4572-8060-5753810DF024}" presName="childNode" presStyleLbl="node1" presStyleIdx="1" presStyleCnt="4" custScaleX="105624" custScaleY="155489" custLinFactNeighborX="3049" custLinFactNeighborY="-86211">
        <dgm:presLayoutVars>
          <dgm:bulletEnabled val="1"/>
        </dgm:presLayoutVars>
      </dgm:prSet>
      <dgm:spPr/>
    </dgm:pt>
    <dgm:pt modelId="{9B0B9E9C-9413-4D95-9760-6E59828E1CE9}" type="pres">
      <dgm:prSet presAssocID="{4FF5EA33-0060-4F7F-86B2-52DFF13790BA}" presName="aSpace" presStyleCnt="0"/>
      <dgm:spPr/>
    </dgm:pt>
    <dgm:pt modelId="{C8219DC9-2F24-4389-BF0B-CB2942024FB0}" type="pres">
      <dgm:prSet presAssocID="{6DD4895B-641C-469D-9103-EC4C1BD18385}" presName="compNode" presStyleCnt="0"/>
      <dgm:spPr/>
    </dgm:pt>
    <dgm:pt modelId="{AECEF3B9-61CD-4D42-929C-404DC30D179B}" type="pres">
      <dgm:prSet presAssocID="{6DD4895B-641C-469D-9103-EC4C1BD18385}" presName="aNode" presStyleLbl="bgShp" presStyleIdx="1" presStyleCnt="2"/>
      <dgm:spPr/>
    </dgm:pt>
    <dgm:pt modelId="{6D555051-571B-4008-BBFB-742AEAFD436D}" type="pres">
      <dgm:prSet presAssocID="{6DD4895B-641C-469D-9103-EC4C1BD18385}" presName="textNode" presStyleLbl="bgShp" presStyleIdx="1" presStyleCnt="2"/>
      <dgm:spPr/>
    </dgm:pt>
    <dgm:pt modelId="{B3449D2F-FD6A-4FF1-B8FC-AE0B1CBC9080}" type="pres">
      <dgm:prSet presAssocID="{6DD4895B-641C-469D-9103-EC4C1BD18385}" presName="compChildNode" presStyleCnt="0"/>
      <dgm:spPr/>
    </dgm:pt>
    <dgm:pt modelId="{8789B9BD-3472-439D-AE56-27EA1D1DA238}" type="pres">
      <dgm:prSet presAssocID="{6DD4895B-641C-469D-9103-EC4C1BD18385}" presName="theInnerList" presStyleCnt="0"/>
      <dgm:spPr/>
    </dgm:pt>
    <dgm:pt modelId="{A99937DD-AE45-4D2B-9B49-44EF80FF30E7}" type="pres">
      <dgm:prSet presAssocID="{5EDBBF29-CC1E-421F-A8BB-343B6B781926}" presName="childNode" presStyleLbl="node1" presStyleIdx="2" presStyleCnt="4" custScaleX="109577" custScaleY="126796" custLinFactNeighborX="581" custLinFactNeighborY="-99926">
        <dgm:presLayoutVars>
          <dgm:bulletEnabled val="1"/>
        </dgm:presLayoutVars>
      </dgm:prSet>
      <dgm:spPr/>
    </dgm:pt>
    <dgm:pt modelId="{7CCE7D75-DF23-4586-A5DC-FC8384F166D8}" type="pres">
      <dgm:prSet presAssocID="{5EDBBF29-CC1E-421F-A8BB-343B6B781926}" presName="aSpace2" presStyleCnt="0"/>
      <dgm:spPr/>
    </dgm:pt>
    <dgm:pt modelId="{9DC1A8B5-121A-4F7D-B976-6DE49A5047C7}" type="pres">
      <dgm:prSet presAssocID="{8A03F364-0F05-4966-8D45-32BE05D87948}" presName="childNode" presStyleLbl="node1" presStyleIdx="3" presStyleCnt="4" custScaleX="109577" custScaleY="157078" custLinFactNeighborX="1452" custLinFactNeighborY="-54905">
        <dgm:presLayoutVars>
          <dgm:bulletEnabled val="1"/>
        </dgm:presLayoutVars>
      </dgm:prSet>
      <dgm:spPr/>
    </dgm:pt>
  </dgm:ptLst>
  <dgm:cxnLst>
    <dgm:cxn modelId="{CFCB4803-0775-43E6-A31D-C9952607DFB8}" srcId="{3F27F51C-D912-410A-B0E8-9FADFB9F349E}" destId="{511874F3-DFB7-4119-A074-7F44A05AE9E8}" srcOrd="2" destOrd="0" parTransId="{A2A028EF-B010-4E24-937C-020539D1530F}" sibTransId="{77B302F7-5336-4FA7-A55C-4B402F293125}"/>
    <dgm:cxn modelId="{A56B5804-2FBC-49F1-B6BE-77398AABB3B7}" srcId="{4FF5EA33-0060-4F7F-86B2-52DFF13790BA}" destId="{3F27F51C-D912-410A-B0E8-9FADFB9F349E}" srcOrd="0" destOrd="0" parTransId="{027558FE-96CF-4F7D-B732-5F1DC69EF2BE}" sibTransId="{0B1880DD-A883-41AC-BDB3-B7F6D72E4AB0}"/>
    <dgm:cxn modelId="{16A39E0E-869B-4876-AA17-836B2031C158}" type="presOf" srcId="{6F772EEE-FD45-4DF7-8F6F-BD87ECD5E698}" destId="{3DCE2882-9506-46FA-B62D-F9BF7CB52E5A}" srcOrd="0" destOrd="2" presId="urn:microsoft.com/office/officeart/2005/8/layout/lProcess2"/>
    <dgm:cxn modelId="{D66E581A-E231-4086-A7DF-C6E0A0FB1CB6}" srcId="{ED321C84-90B2-48EC-A80A-5EDCDC88FEF7}" destId="{4FF5EA33-0060-4F7F-86B2-52DFF13790BA}" srcOrd="0" destOrd="0" parTransId="{DA747533-4391-4852-BD56-077ADACF3113}" sibTransId="{04F6199C-E92B-4A62-889E-EF411F78762A}"/>
    <dgm:cxn modelId="{81332E23-3DCE-4462-A0A6-DFAFDFDE559A}" type="presOf" srcId="{6DD4895B-641C-469D-9103-EC4C1BD18385}" destId="{6D555051-571B-4008-BBFB-742AEAFD436D}" srcOrd="1" destOrd="0" presId="urn:microsoft.com/office/officeart/2005/8/layout/lProcess2"/>
    <dgm:cxn modelId="{ED85EC2D-694D-4A88-8CEA-ED780A879B24}" srcId="{25FADAAD-E097-4572-8060-5753810DF024}" destId="{3F4F13E7-20EB-4B4A-94A2-06F6C935078A}" srcOrd="0" destOrd="0" parTransId="{C190DE03-9D59-4CC4-811A-C1D09A36D5FD}" sibTransId="{5BEC3C28-7C7B-468F-9423-BE7B31D2EB4A}"/>
    <dgm:cxn modelId="{2F8EB03D-7221-4EC4-A8B1-58AFAAB3580A}" type="presOf" srcId="{ED321C84-90B2-48EC-A80A-5EDCDC88FEF7}" destId="{B37FB536-6E71-41FE-A2DB-A24E7943D7F0}" srcOrd="0" destOrd="0" presId="urn:microsoft.com/office/officeart/2005/8/layout/lProcess2"/>
    <dgm:cxn modelId="{C7244C5C-20C9-4F7A-A201-245590ECBAAE}" type="presOf" srcId="{6DD4895B-641C-469D-9103-EC4C1BD18385}" destId="{AECEF3B9-61CD-4D42-929C-404DC30D179B}" srcOrd="0" destOrd="0" presId="urn:microsoft.com/office/officeart/2005/8/layout/lProcess2"/>
    <dgm:cxn modelId="{D842A15E-D420-4DAE-87E4-E2108BD303FA}" srcId="{ED321C84-90B2-48EC-A80A-5EDCDC88FEF7}" destId="{6DD4895B-641C-469D-9103-EC4C1BD18385}" srcOrd="1" destOrd="0" parTransId="{15B972C1-498A-4AC3-88BF-C31B7896CD3F}" sibTransId="{C882264A-A061-471B-A1DE-804BCA8014BD}"/>
    <dgm:cxn modelId="{E8509561-ED9C-45F6-AAA6-E5C21FE8A0D7}" type="presOf" srcId="{25FADAAD-E097-4572-8060-5753810DF024}" destId="{A30B5A09-BB3A-4733-BF9B-DC1823A292BE}" srcOrd="0" destOrd="0" presId="urn:microsoft.com/office/officeart/2005/8/layout/lProcess2"/>
    <dgm:cxn modelId="{8B7D9662-D546-4BFB-8E1A-B0923705E99D}" type="presOf" srcId="{771159C1-8D17-463E-84D1-E40A2067ECB0}" destId="{9DC1A8B5-121A-4F7D-B976-6DE49A5047C7}" srcOrd="0" destOrd="1" presId="urn:microsoft.com/office/officeart/2005/8/layout/lProcess2"/>
    <dgm:cxn modelId="{C8D79165-B043-49C4-A381-2880E1B811DF}" type="presOf" srcId="{511874F3-DFB7-4119-A074-7F44A05AE9E8}" destId="{3DCE2882-9506-46FA-B62D-F9BF7CB52E5A}" srcOrd="0" destOrd="3" presId="urn:microsoft.com/office/officeart/2005/8/layout/lProcess2"/>
    <dgm:cxn modelId="{A7CDD546-DBFB-4969-859A-CA9518F9D4C7}" type="presOf" srcId="{4FF5EA33-0060-4F7F-86B2-52DFF13790BA}" destId="{BBC053E9-1851-4421-90FD-8287291B2956}" srcOrd="0" destOrd="0" presId="urn:microsoft.com/office/officeart/2005/8/layout/lProcess2"/>
    <dgm:cxn modelId="{CDB96F6B-A48B-4A4A-B4A8-9DB00572CA1D}" type="presOf" srcId="{9DAD32C1-5A1D-44DF-9706-B9F45FEF18C9}" destId="{A99937DD-AE45-4D2B-9B49-44EF80FF30E7}" srcOrd="0" destOrd="1" presId="urn:microsoft.com/office/officeart/2005/8/layout/lProcess2"/>
    <dgm:cxn modelId="{EFD6C986-1C6D-46F8-8E87-532105ED2828}" type="presOf" srcId="{3F27F51C-D912-410A-B0E8-9FADFB9F349E}" destId="{3DCE2882-9506-46FA-B62D-F9BF7CB52E5A}" srcOrd="0" destOrd="0" presId="urn:microsoft.com/office/officeart/2005/8/layout/lProcess2"/>
    <dgm:cxn modelId="{F867E88F-6887-4DF5-8287-ADEC8F1970D0}" type="presOf" srcId="{3F4F13E7-20EB-4B4A-94A2-06F6C935078A}" destId="{A30B5A09-BB3A-4733-BF9B-DC1823A292BE}" srcOrd="0" destOrd="1" presId="urn:microsoft.com/office/officeart/2005/8/layout/lProcess2"/>
    <dgm:cxn modelId="{974EEA94-EA93-4454-8C4F-94CED868341C}" type="presOf" srcId="{8A03F364-0F05-4966-8D45-32BE05D87948}" destId="{9DC1A8B5-121A-4F7D-B976-6DE49A5047C7}" srcOrd="0" destOrd="0" presId="urn:microsoft.com/office/officeart/2005/8/layout/lProcess2"/>
    <dgm:cxn modelId="{27A4B897-48DA-4379-A23D-B0FA682FF277}" type="presOf" srcId="{5EDBBF29-CC1E-421F-A8BB-343B6B781926}" destId="{A99937DD-AE45-4D2B-9B49-44EF80FF30E7}" srcOrd="0" destOrd="0" presId="urn:microsoft.com/office/officeart/2005/8/layout/lProcess2"/>
    <dgm:cxn modelId="{7AC7CD99-047C-4934-86F7-9AFFF5A2BF34}" srcId="{3F27F51C-D912-410A-B0E8-9FADFB9F349E}" destId="{E10C6907-B8DB-413A-A632-FDB784C7131C}" srcOrd="0" destOrd="0" parTransId="{D19CAE25-5D6F-40E6-B9CB-7D659603DA58}" sibTransId="{3120D4D3-3868-4BE5-8FE4-790E58B9430D}"/>
    <dgm:cxn modelId="{7F5748A7-42DF-4968-999E-5D0286E79258}" type="presOf" srcId="{4FF5EA33-0060-4F7F-86B2-52DFF13790BA}" destId="{0BB6E146-E581-435F-88A6-5C02EBBCCD81}" srcOrd="1" destOrd="0" presId="urn:microsoft.com/office/officeart/2005/8/layout/lProcess2"/>
    <dgm:cxn modelId="{DAF390AE-E16D-4EB5-9BAE-94765EE6B7DC}" srcId="{8A03F364-0F05-4966-8D45-32BE05D87948}" destId="{771159C1-8D17-463E-84D1-E40A2067ECB0}" srcOrd="0" destOrd="0" parTransId="{0E88C819-E00E-4A1A-B265-0747CA7BD887}" sibTransId="{6CB908D5-31ED-455F-9A6F-27528E2ED655}"/>
    <dgm:cxn modelId="{E0A2B9B8-47D7-4C06-85E2-54CC6A24329E}" srcId="{6DD4895B-641C-469D-9103-EC4C1BD18385}" destId="{5EDBBF29-CC1E-421F-A8BB-343B6B781926}" srcOrd="0" destOrd="0" parTransId="{6A2F686C-4D74-4818-98D8-E86100ED7F9D}" sibTransId="{26A7030B-6D5F-4DE5-9DD4-207A341C13E3}"/>
    <dgm:cxn modelId="{5A1D39BB-80E1-472F-84FD-55E0597C3108}" srcId="{4FF5EA33-0060-4F7F-86B2-52DFF13790BA}" destId="{25FADAAD-E097-4572-8060-5753810DF024}" srcOrd="1" destOrd="0" parTransId="{783D5449-21AE-4AD5-BAE1-551DCABBB334}" sibTransId="{EC6ADA6F-739B-4C6E-BA80-610B664764F2}"/>
    <dgm:cxn modelId="{99F62CC2-70D8-49E9-8793-AABB55211B32}" type="presOf" srcId="{E10C6907-B8DB-413A-A632-FDB784C7131C}" destId="{3DCE2882-9506-46FA-B62D-F9BF7CB52E5A}" srcOrd="0" destOrd="1" presId="urn:microsoft.com/office/officeart/2005/8/layout/lProcess2"/>
    <dgm:cxn modelId="{2DAC91D4-F270-41A8-9553-BADF4E61142D}" srcId="{5EDBBF29-CC1E-421F-A8BB-343B6B781926}" destId="{9DAD32C1-5A1D-44DF-9706-B9F45FEF18C9}" srcOrd="0" destOrd="0" parTransId="{11F9CA1B-A793-4029-9DAD-F94CDE5065AF}" sibTransId="{C942F6B4-4592-4FFA-B741-1DD3EA8E54D1}"/>
    <dgm:cxn modelId="{BAAA9BFA-424B-402A-8DFB-6A42A7390E9E}" srcId="{3F27F51C-D912-410A-B0E8-9FADFB9F349E}" destId="{6F772EEE-FD45-4DF7-8F6F-BD87ECD5E698}" srcOrd="1" destOrd="0" parTransId="{DF372980-918C-4A0B-A43C-586D42A405E7}" sibTransId="{7B7CB743-8B10-4F81-9162-F532003B240F}"/>
    <dgm:cxn modelId="{25569AFC-97B3-4124-8C09-EE7FF9EB006F}" srcId="{6DD4895B-641C-469D-9103-EC4C1BD18385}" destId="{8A03F364-0F05-4966-8D45-32BE05D87948}" srcOrd="1" destOrd="0" parTransId="{8C2FCE86-6D7D-4C61-BE06-64E53C2BFE67}" sibTransId="{015F0B13-5EDB-4153-94FF-0592DE34CCD4}"/>
    <dgm:cxn modelId="{B2ACCA8A-EEF9-482C-A3C6-358A7FD5C852}" type="presParOf" srcId="{B37FB536-6E71-41FE-A2DB-A24E7943D7F0}" destId="{38B4E851-4999-46EF-A5D5-8687F8833AF7}" srcOrd="0" destOrd="0" presId="urn:microsoft.com/office/officeart/2005/8/layout/lProcess2"/>
    <dgm:cxn modelId="{BBF2262A-6FA0-4110-9527-E669ACD4D60B}" type="presParOf" srcId="{38B4E851-4999-46EF-A5D5-8687F8833AF7}" destId="{BBC053E9-1851-4421-90FD-8287291B2956}" srcOrd="0" destOrd="0" presId="urn:microsoft.com/office/officeart/2005/8/layout/lProcess2"/>
    <dgm:cxn modelId="{03AB2CF7-8A52-4259-ABA6-A061299121E4}" type="presParOf" srcId="{38B4E851-4999-46EF-A5D5-8687F8833AF7}" destId="{0BB6E146-E581-435F-88A6-5C02EBBCCD81}" srcOrd="1" destOrd="0" presId="urn:microsoft.com/office/officeart/2005/8/layout/lProcess2"/>
    <dgm:cxn modelId="{BC7F688C-C8CE-43AA-84F9-D7EC320917C0}" type="presParOf" srcId="{38B4E851-4999-46EF-A5D5-8687F8833AF7}" destId="{A2D53A26-C0AE-4056-9224-D88A7A92BF58}" srcOrd="2" destOrd="0" presId="urn:microsoft.com/office/officeart/2005/8/layout/lProcess2"/>
    <dgm:cxn modelId="{87D6972A-874C-4E95-8A23-EC3A99A2799A}" type="presParOf" srcId="{A2D53A26-C0AE-4056-9224-D88A7A92BF58}" destId="{8742C1AA-107D-4FA7-BDFF-13539A60EEA3}" srcOrd="0" destOrd="0" presId="urn:microsoft.com/office/officeart/2005/8/layout/lProcess2"/>
    <dgm:cxn modelId="{A641725E-B3DD-403D-BC60-F0FE825940FB}" type="presParOf" srcId="{8742C1AA-107D-4FA7-BDFF-13539A60EEA3}" destId="{3DCE2882-9506-46FA-B62D-F9BF7CB52E5A}" srcOrd="0" destOrd="0" presId="urn:microsoft.com/office/officeart/2005/8/layout/lProcess2"/>
    <dgm:cxn modelId="{64E6B443-9FC4-433C-B607-FC647AB918F1}" type="presParOf" srcId="{8742C1AA-107D-4FA7-BDFF-13539A60EEA3}" destId="{305EE085-7598-4A42-BD1E-8B3FF6FA0D36}" srcOrd="1" destOrd="0" presId="urn:microsoft.com/office/officeart/2005/8/layout/lProcess2"/>
    <dgm:cxn modelId="{2C852E56-BA01-44C0-8AC8-E1C19B4AC4C6}" type="presParOf" srcId="{8742C1AA-107D-4FA7-BDFF-13539A60EEA3}" destId="{A30B5A09-BB3A-4733-BF9B-DC1823A292BE}" srcOrd="2" destOrd="0" presId="urn:microsoft.com/office/officeart/2005/8/layout/lProcess2"/>
    <dgm:cxn modelId="{E3C57ED1-D91B-47CD-B5EB-F5FF0A7BF768}" type="presParOf" srcId="{B37FB536-6E71-41FE-A2DB-A24E7943D7F0}" destId="{9B0B9E9C-9413-4D95-9760-6E59828E1CE9}" srcOrd="1" destOrd="0" presId="urn:microsoft.com/office/officeart/2005/8/layout/lProcess2"/>
    <dgm:cxn modelId="{CC39FAC1-278B-4D43-9A5F-6077C6F01581}" type="presParOf" srcId="{B37FB536-6E71-41FE-A2DB-A24E7943D7F0}" destId="{C8219DC9-2F24-4389-BF0B-CB2942024FB0}" srcOrd="2" destOrd="0" presId="urn:microsoft.com/office/officeart/2005/8/layout/lProcess2"/>
    <dgm:cxn modelId="{C43CAC5E-C522-4A8C-BA02-1227CA6F8022}" type="presParOf" srcId="{C8219DC9-2F24-4389-BF0B-CB2942024FB0}" destId="{AECEF3B9-61CD-4D42-929C-404DC30D179B}" srcOrd="0" destOrd="0" presId="urn:microsoft.com/office/officeart/2005/8/layout/lProcess2"/>
    <dgm:cxn modelId="{0A5AE2B4-E055-4612-B148-AD1F3477B708}" type="presParOf" srcId="{C8219DC9-2F24-4389-BF0B-CB2942024FB0}" destId="{6D555051-571B-4008-BBFB-742AEAFD436D}" srcOrd="1" destOrd="0" presId="urn:microsoft.com/office/officeart/2005/8/layout/lProcess2"/>
    <dgm:cxn modelId="{D2E8FCD3-21BA-42C6-91DA-2F1C43E96C75}" type="presParOf" srcId="{C8219DC9-2F24-4389-BF0B-CB2942024FB0}" destId="{B3449D2F-FD6A-4FF1-B8FC-AE0B1CBC9080}" srcOrd="2" destOrd="0" presId="urn:microsoft.com/office/officeart/2005/8/layout/lProcess2"/>
    <dgm:cxn modelId="{0F37B582-50CD-4524-BF6D-2F244579D838}" type="presParOf" srcId="{B3449D2F-FD6A-4FF1-B8FC-AE0B1CBC9080}" destId="{8789B9BD-3472-439D-AE56-27EA1D1DA238}" srcOrd="0" destOrd="0" presId="urn:microsoft.com/office/officeart/2005/8/layout/lProcess2"/>
    <dgm:cxn modelId="{974D74AD-3585-43AD-96EA-294BEC75CE89}" type="presParOf" srcId="{8789B9BD-3472-439D-AE56-27EA1D1DA238}" destId="{A99937DD-AE45-4D2B-9B49-44EF80FF30E7}" srcOrd="0" destOrd="0" presId="urn:microsoft.com/office/officeart/2005/8/layout/lProcess2"/>
    <dgm:cxn modelId="{D96EDFDA-1922-43FA-AEAD-0ABDE3FC139F}" type="presParOf" srcId="{8789B9BD-3472-439D-AE56-27EA1D1DA238}" destId="{7CCE7D75-DF23-4586-A5DC-FC8384F166D8}" srcOrd="1" destOrd="0" presId="urn:microsoft.com/office/officeart/2005/8/layout/lProcess2"/>
    <dgm:cxn modelId="{8F7A8831-DE6E-4862-8DB5-42921935D9D4}" type="presParOf" srcId="{8789B9BD-3472-439D-AE56-27EA1D1DA238}" destId="{9DC1A8B5-121A-4F7D-B976-6DE49A5047C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CF96B9-9064-4182-80FB-39D7A31EF3C0}"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s-EC"/>
        </a:p>
      </dgm:t>
    </dgm:pt>
    <dgm:pt modelId="{C4DEE9D0-47E6-4189-9ED5-CFB5E4D49566}">
      <dgm:prSet phldrT="[Texto]"/>
      <dgm:spPr/>
      <dgm:t>
        <a:bodyPr/>
        <a:lstStyle/>
        <a:p>
          <a:r>
            <a:rPr lang="es-EC"/>
            <a:t>POBLACIÓN</a:t>
          </a:r>
          <a:endParaRPr lang="es-EC" dirty="0"/>
        </a:p>
      </dgm:t>
    </dgm:pt>
    <dgm:pt modelId="{FFAAEF1D-1274-42B6-A0BD-097B35C2A465}" type="parTrans" cxnId="{B5620336-23E7-44F4-BEAA-AE22DE25A252}">
      <dgm:prSet/>
      <dgm:spPr/>
      <dgm:t>
        <a:bodyPr/>
        <a:lstStyle/>
        <a:p>
          <a:endParaRPr lang="es-EC">
            <a:solidFill>
              <a:schemeClr val="bg2">
                <a:lumMod val="10000"/>
              </a:schemeClr>
            </a:solidFill>
          </a:endParaRPr>
        </a:p>
      </dgm:t>
    </dgm:pt>
    <dgm:pt modelId="{7CA531B1-BC9F-4311-B59A-8EC133E1C53D}" type="sibTrans" cxnId="{B5620336-23E7-44F4-BEAA-AE22DE25A252}">
      <dgm:prSet/>
      <dgm:spPr/>
      <dgm:t>
        <a:bodyPr/>
        <a:lstStyle/>
        <a:p>
          <a:endParaRPr lang="es-EC">
            <a:solidFill>
              <a:schemeClr val="bg2">
                <a:lumMod val="10000"/>
              </a:schemeClr>
            </a:solidFill>
          </a:endParaRPr>
        </a:p>
      </dgm:t>
    </dgm:pt>
    <dgm:pt modelId="{D3AD505E-4A22-43A3-87EB-3C144408430B}">
      <dgm:prSet phldrT="[Texto]"/>
      <dgm:spPr/>
      <dgm:t>
        <a:bodyPr/>
        <a:lstStyle/>
        <a:p>
          <a:r>
            <a:rPr lang="es-EC"/>
            <a:t>Totalidad de elementos a investigar respecto a ciertas características</a:t>
          </a:r>
          <a:endParaRPr lang="es-EC" dirty="0"/>
        </a:p>
      </dgm:t>
    </dgm:pt>
    <dgm:pt modelId="{031AC677-C0E5-4399-87A7-E49828CA388E}" type="parTrans" cxnId="{847719AF-94EE-41FE-92A4-7E7310B81F79}">
      <dgm:prSet/>
      <dgm:spPr/>
      <dgm:t>
        <a:bodyPr/>
        <a:lstStyle/>
        <a:p>
          <a:endParaRPr lang="es-EC">
            <a:solidFill>
              <a:schemeClr val="bg2">
                <a:lumMod val="10000"/>
              </a:schemeClr>
            </a:solidFill>
          </a:endParaRPr>
        </a:p>
      </dgm:t>
    </dgm:pt>
    <dgm:pt modelId="{E35E649F-E8B5-430E-A9A2-F0A86DE539C9}" type="sibTrans" cxnId="{847719AF-94EE-41FE-92A4-7E7310B81F79}">
      <dgm:prSet/>
      <dgm:spPr/>
      <dgm:t>
        <a:bodyPr/>
        <a:lstStyle/>
        <a:p>
          <a:endParaRPr lang="es-EC">
            <a:solidFill>
              <a:schemeClr val="bg2">
                <a:lumMod val="10000"/>
              </a:schemeClr>
            </a:solidFill>
          </a:endParaRPr>
        </a:p>
      </dgm:t>
    </dgm:pt>
    <dgm:pt modelId="{10FE66BC-D7D7-4213-AF7E-0FE7327A5B7D}">
      <dgm:prSet phldrT="[Texto]"/>
      <dgm:spPr/>
      <dgm:t>
        <a:bodyPr/>
        <a:lstStyle/>
        <a:p>
          <a:r>
            <a:rPr lang="es-EC"/>
            <a:t>Para la presente investigación la población-2019</a:t>
          </a:r>
          <a:endParaRPr lang="es-EC" dirty="0"/>
        </a:p>
      </dgm:t>
    </dgm:pt>
    <dgm:pt modelId="{9FD58B71-9199-4EF2-BA97-F404C80ED7E5}" type="parTrans" cxnId="{5C03E1AE-7655-4834-AB17-10AF7ABDE2B1}">
      <dgm:prSet/>
      <dgm:spPr/>
      <dgm:t>
        <a:bodyPr/>
        <a:lstStyle/>
        <a:p>
          <a:endParaRPr lang="es-EC">
            <a:solidFill>
              <a:schemeClr val="bg2">
                <a:lumMod val="10000"/>
              </a:schemeClr>
            </a:solidFill>
          </a:endParaRPr>
        </a:p>
      </dgm:t>
    </dgm:pt>
    <dgm:pt modelId="{86069E13-C064-4D6F-8632-9E7187A1F99D}" type="sibTrans" cxnId="{5C03E1AE-7655-4834-AB17-10AF7ABDE2B1}">
      <dgm:prSet/>
      <dgm:spPr/>
      <dgm:t>
        <a:bodyPr/>
        <a:lstStyle/>
        <a:p>
          <a:endParaRPr lang="es-EC">
            <a:solidFill>
              <a:schemeClr val="bg2">
                <a:lumMod val="10000"/>
              </a:schemeClr>
            </a:solidFill>
          </a:endParaRPr>
        </a:p>
      </dgm:t>
    </dgm:pt>
    <dgm:pt modelId="{5325243D-D137-4848-9A7E-C4053CC24C57}">
      <dgm:prSet phldrT="[Texto]"/>
      <dgm:spPr/>
      <dgm:t>
        <a:bodyPr/>
        <a:lstStyle/>
        <a:p>
          <a:r>
            <a:rPr lang="es-EC"/>
            <a:t>Conformada por las 30 empresas aseguradoras</a:t>
          </a:r>
          <a:endParaRPr lang="es-EC" dirty="0"/>
        </a:p>
      </dgm:t>
    </dgm:pt>
    <dgm:pt modelId="{909BDC8C-8244-4490-B7BF-8DA8554BA37A}" type="parTrans" cxnId="{A27EE0D9-AD20-427F-B4C4-1915F7C1157B}">
      <dgm:prSet/>
      <dgm:spPr/>
      <dgm:t>
        <a:bodyPr/>
        <a:lstStyle/>
        <a:p>
          <a:endParaRPr lang="es-EC">
            <a:solidFill>
              <a:schemeClr val="bg2">
                <a:lumMod val="10000"/>
              </a:schemeClr>
            </a:solidFill>
          </a:endParaRPr>
        </a:p>
      </dgm:t>
    </dgm:pt>
    <dgm:pt modelId="{47A0C1A6-5A29-4296-8B1E-7D5C8D337CBF}" type="sibTrans" cxnId="{A27EE0D9-AD20-427F-B4C4-1915F7C1157B}">
      <dgm:prSet/>
      <dgm:spPr/>
      <dgm:t>
        <a:bodyPr/>
        <a:lstStyle/>
        <a:p>
          <a:endParaRPr lang="es-EC">
            <a:solidFill>
              <a:schemeClr val="bg2">
                <a:lumMod val="10000"/>
              </a:schemeClr>
            </a:solidFill>
          </a:endParaRPr>
        </a:p>
      </dgm:t>
    </dgm:pt>
    <dgm:pt modelId="{C3D48270-1258-4A12-9F07-FBEF2DE2C9FE}" type="pres">
      <dgm:prSet presAssocID="{87CF96B9-9064-4182-80FB-39D7A31EF3C0}" presName="cycle" presStyleCnt="0">
        <dgm:presLayoutVars>
          <dgm:chMax val="1"/>
          <dgm:dir/>
          <dgm:animLvl val="ctr"/>
          <dgm:resizeHandles val="exact"/>
        </dgm:presLayoutVars>
      </dgm:prSet>
      <dgm:spPr/>
    </dgm:pt>
    <dgm:pt modelId="{025931E3-0BDD-478A-9BDC-BEFC0481E8F6}" type="pres">
      <dgm:prSet presAssocID="{C4DEE9D0-47E6-4189-9ED5-CFB5E4D49566}" presName="centerShape" presStyleLbl="node0" presStyleIdx="0" presStyleCnt="1"/>
      <dgm:spPr/>
    </dgm:pt>
    <dgm:pt modelId="{D50D3092-EF5E-4D47-8F4A-90F53655BD28}" type="pres">
      <dgm:prSet presAssocID="{031AC677-C0E5-4399-87A7-E49828CA388E}" presName="parTrans" presStyleLbl="bgSibTrans2D1" presStyleIdx="0" presStyleCnt="3"/>
      <dgm:spPr/>
    </dgm:pt>
    <dgm:pt modelId="{939B167F-FC11-4898-927A-3F3E4E406B58}" type="pres">
      <dgm:prSet presAssocID="{D3AD505E-4A22-43A3-87EB-3C144408430B}" presName="node" presStyleLbl="node1" presStyleIdx="0" presStyleCnt="3">
        <dgm:presLayoutVars>
          <dgm:bulletEnabled val="1"/>
        </dgm:presLayoutVars>
      </dgm:prSet>
      <dgm:spPr/>
    </dgm:pt>
    <dgm:pt modelId="{DE4BB065-149D-4A6A-88B8-712781717AD4}" type="pres">
      <dgm:prSet presAssocID="{9FD58B71-9199-4EF2-BA97-F404C80ED7E5}" presName="parTrans" presStyleLbl="bgSibTrans2D1" presStyleIdx="1" presStyleCnt="3"/>
      <dgm:spPr/>
    </dgm:pt>
    <dgm:pt modelId="{ABCC116F-4D63-42B7-8A8D-2096E9F148CC}" type="pres">
      <dgm:prSet presAssocID="{10FE66BC-D7D7-4213-AF7E-0FE7327A5B7D}" presName="node" presStyleLbl="node1" presStyleIdx="1" presStyleCnt="3">
        <dgm:presLayoutVars>
          <dgm:bulletEnabled val="1"/>
        </dgm:presLayoutVars>
      </dgm:prSet>
      <dgm:spPr/>
    </dgm:pt>
    <dgm:pt modelId="{1015A172-0029-4747-869D-577041792086}" type="pres">
      <dgm:prSet presAssocID="{909BDC8C-8244-4490-B7BF-8DA8554BA37A}" presName="parTrans" presStyleLbl="bgSibTrans2D1" presStyleIdx="2" presStyleCnt="3"/>
      <dgm:spPr/>
    </dgm:pt>
    <dgm:pt modelId="{1CC3D6F2-4728-4F49-8DB0-98A7547FF4D9}" type="pres">
      <dgm:prSet presAssocID="{5325243D-D137-4848-9A7E-C4053CC24C57}" presName="node" presStyleLbl="node1" presStyleIdx="2" presStyleCnt="3">
        <dgm:presLayoutVars>
          <dgm:bulletEnabled val="1"/>
        </dgm:presLayoutVars>
      </dgm:prSet>
      <dgm:spPr/>
    </dgm:pt>
  </dgm:ptLst>
  <dgm:cxnLst>
    <dgm:cxn modelId="{6DD46406-5B92-4575-9B12-B2280A80E3C3}" type="presOf" srcId="{C4DEE9D0-47E6-4189-9ED5-CFB5E4D49566}" destId="{025931E3-0BDD-478A-9BDC-BEFC0481E8F6}" srcOrd="0" destOrd="0" presId="urn:microsoft.com/office/officeart/2005/8/layout/radial4"/>
    <dgm:cxn modelId="{C9B32F29-51D3-41D4-AC8A-6B5968799147}" type="presOf" srcId="{D3AD505E-4A22-43A3-87EB-3C144408430B}" destId="{939B167F-FC11-4898-927A-3F3E4E406B58}" srcOrd="0" destOrd="0" presId="urn:microsoft.com/office/officeart/2005/8/layout/radial4"/>
    <dgm:cxn modelId="{B5620336-23E7-44F4-BEAA-AE22DE25A252}" srcId="{87CF96B9-9064-4182-80FB-39D7A31EF3C0}" destId="{C4DEE9D0-47E6-4189-9ED5-CFB5E4D49566}" srcOrd="0" destOrd="0" parTransId="{FFAAEF1D-1274-42B6-A0BD-097B35C2A465}" sibTransId="{7CA531B1-BC9F-4311-B59A-8EC133E1C53D}"/>
    <dgm:cxn modelId="{663BCC36-091D-43AE-9177-8AA478E8C705}" type="presOf" srcId="{031AC677-C0E5-4399-87A7-E49828CA388E}" destId="{D50D3092-EF5E-4D47-8F4A-90F53655BD28}" srcOrd="0" destOrd="0" presId="urn:microsoft.com/office/officeart/2005/8/layout/radial4"/>
    <dgm:cxn modelId="{938A705F-6507-446E-A4A6-B91F02C03D6F}" type="presOf" srcId="{10FE66BC-D7D7-4213-AF7E-0FE7327A5B7D}" destId="{ABCC116F-4D63-42B7-8A8D-2096E9F148CC}" srcOrd="0" destOrd="0" presId="urn:microsoft.com/office/officeart/2005/8/layout/radial4"/>
    <dgm:cxn modelId="{E5BEFB79-372C-4A4A-89FD-2B5FFDDC81A0}" type="presOf" srcId="{87CF96B9-9064-4182-80FB-39D7A31EF3C0}" destId="{C3D48270-1258-4A12-9F07-FBEF2DE2C9FE}" srcOrd="0" destOrd="0" presId="urn:microsoft.com/office/officeart/2005/8/layout/radial4"/>
    <dgm:cxn modelId="{752727A1-BE4A-4104-BEE1-43519BACD955}" type="presOf" srcId="{9FD58B71-9199-4EF2-BA97-F404C80ED7E5}" destId="{DE4BB065-149D-4A6A-88B8-712781717AD4}" srcOrd="0" destOrd="0" presId="urn:microsoft.com/office/officeart/2005/8/layout/radial4"/>
    <dgm:cxn modelId="{5C03E1AE-7655-4834-AB17-10AF7ABDE2B1}" srcId="{C4DEE9D0-47E6-4189-9ED5-CFB5E4D49566}" destId="{10FE66BC-D7D7-4213-AF7E-0FE7327A5B7D}" srcOrd="1" destOrd="0" parTransId="{9FD58B71-9199-4EF2-BA97-F404C80ED7E5}" sibTransId="{86069E13-C064-4D6F-8632-9E7187A1F99D}"/>
    <dgm:cxn modelId="{847719AF-94EE-41FE-92A4-7E7310B81F79}" srcId="{C4DEE9D0-47E6-4189-9ED5-CFB5E4D49566}" destId="{D3AD505E-4A22-43A3-87EB-3C144408430B}" srcOrd="0" destOrd="0" parTransId="{031AC677-C0E5-4399-87A7-E49828CA388E}" sibTransId="{E35E649F-E8B5-430E-A9A2-F0A86DE539C9}"/>
    <dgm:cxn modelId="{10E9E7BC-6D75-47E7-AA8E-327762B94E9D}" type="presOf" srcId="{909BDC8C-8244-4490-B7BF-8DA8554BA37A}" destId="{1015A172-0029-4747-869D-577041792086}" srcOrd="0" destOrd="0" presId="urn:microsoft.com/office/officeart/2005/8/layout/radial4"/>
    <dgm:cxn modelId="{75F5D5D6-A7B3-4F7F-AD7D-25FB5B548ED6}" type="presOf" srcId="{5325243D-D137-4848-9A7E-C4053CC24C57}" destId="{1CC3D6F2-4728-4F49-8DB0-98A7547FF4D9}" srcOrd="0" destOrd="0" presId="urn:microsoft.com/office/officeart/2005/8/layout/radial4"/>
    <dgm:cxn modelId="{A27EE0D9-AD20-427F-B4C4-1915F7C1157B}" srcId="{C4DEE9D0-47E6-4189-9ED5-CFB5E4D49566}" destId="{5325243D-D137-4848-9A7E-C4053CC24C57}" srcOrd="2" destOrd="0" parTransId="{909BDC8C-8244-4490-B7BF-8DA8554BA37A}" sibTransId="{47A0C1A6-5A29-4296-8B1E-7D5C8D337CBF}"/>
    <dgm:cxn modelId="{B2B9C0A2-DA11-4F5F-900D-9B3DF40F4960}" type="presParOf" srcId="{C3D48270-1258-4A12-9F07-FBEF2DE2C9FE}" destId="{025931E3-0BDD-478A-9BDC-BEFC0481E8F6}" srcOrd="0" destOrd="0" presId="urn:microsoft.com/office/officeart/2005/8/layout/radial4"/>
    <dgm:cxn modelId="{EA078305-3C5F-41F8-967A-CBF1911458C3}" type="presParOf" srcId="{C3D48270-1258-4A12-9F07-FBEF2DE2C9FE}" destId="{D50D3092-EF5E-4D47-8F4A-90F53655BD28}" srcOrd="1" destOrd="0" presId="urn:microsoft.com/office/officeart/2005/8/layout/radial4"/>
    <dgm:cxn modelId="{438F5CC6-471F-4A1E-B57E-505E3099CD9F}" type="presParOf" srcId="{C3D48270-1258-4A12-9F07-FBEF2DE2C9FE}" destId="{939B167F-FC11-4898-927A-3F3E4E406B58}" srcOrd="2" destOrd="0" presId="urn:microsoft.com/office/officeart/2005/8/layout/radial4"/>
    <dgm:cxn modelId="{D73C0ECD-2BD3-41B2-987A-53ADE5627ADC}" type="presParOf" srcId="{C3D48270-1258-4A12-9F07-FBEF2DE2C9FE}" destId="{DE4BB065-149D-4A6A-88B8-712781717AD4}" srcOrd="3" destOrd="0" presId="urn:microsoft.com/office/officeart/2005/8/layout/radial4"/>
    <dgm:cxn modelId="{456E2C19-182B-4686-B87E-F3B8488D3D0A}" type="presParOf" srcId="{C3D48270-1258-4A12-9F07-FBEF2DE2C9FE}" destId="{ABCC116F-4D63-42B7-8A8D-2096E9F148CC}" srcOrd="4" destOrd="0" presId="urn:microsoft.com/office/officeart/2005/8/layout/radial4"/>
    <dgm:cxn modelId="{66BE7C78-27C8-456A-8E40-9BF6E342614E}" type="presParOf" srcId="{C3D48270-1258-4A12-9F07-FBEF2DE2C9FE}" destId="{1015A172-0029-4747-869D-577041792086}" srcOrd="5" destOrd="0" presId="urn:microsoft.com/office/officeart/2005/8/layout/radial4"/>
    <dgm:cxn modelId="{2E436D67-2CB7-4C13-A8B4-7F87F44A1F09}" type="presParOf" srcId="{C3D48270-1258-4A12-9F07-FBEF2DE2C9FE}" destId="{1CC3D6F2-4728-4F49-8DB0-98A7547FF4D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FF5828-7E8D-4FE9-B48B-24AC3DC1363D}"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s-EC"/>
        </a:p>
      </dgm:t>
    </dgm:pt>
    <dgm:pt modelId="{E82BEDB7-8C37-4D9A-96C5-5CC20E2CCC4A}">
      <dgm:prSet phldrT="[Texto]"/>
      <dgm:spPr/>
      <dgm:t>
        <a:bodyPr/>
        <a:lstStyle/>
        <a:p>
          <a:r>
            <a:rPr lang="es-EC" dirty="0"/>
            <a:t>MUESTRAS</a:t>
          </a:r>
        </a:p>
      </dgm:t>
    </dgm:pt>
    <dgm:pt modelId="{696CF276-D625-4DC7-9F60-DF123ED714FF}" type="parTrans" cxnId="{065641E7-6ED6-4CE0-BEBF-AFFF37512C6C}">
      <dgm:prSet/>
      <dgm:spPr/>
      <dgm:t>
        <a:bodyPr/>
        <a:lstStyle/>
        <a:p>
          <a:endParaRPr lang="es-EC"/>
        </a:p>
      </dgm:t>
    </dgm:pt>
    <dgm:pt modelId="{1519A829-0F8F-4B1B-98BA-7615186514E2}" type="sibTrans" cxnId="{065641E7-6ED6-4CE0-BEBF-AFFF37512C6C}">
      <dgm:prSet/>
      <dgm:spPr/>
      <dgm:t>
        <a:bodyPr/>
        <a:lstStyle/>
        <a:p>
          <a:endParaRPr lang="es-EC"/>
        </a:p>
      </dgm:t>
    </dgm:pt>
    <dgm:pt modelId="{EF71C359-FE29-4F0C-AE1C-D97A142204B3}">
      <dgm:prSet phldrT="[Texto]"/>
      <dgm:spPr/>
      <dgm:t>
        <a:bodyPr/>
        <a:lstStyle/>
        <a:p>
          <a:r>
            <a:rPr lang="es-ES" dirty="0"/>
            <a:t>Subgrupo de la población de interés sobre el cual se recolectarán datos</a:t>
          </a:r>
          <a:endParaRPr lang="es-EC" dirty="0"/>
        </a:p>
      </dgm:t>
    </dgm:pt>
    <dgm:pt modelId="{D434431A-DFF5-410F-ACA8-5A4077F3D294}" type="parTrans" cxnId="{D41E7E2E-6221-483C-89A8-C8A2CF0A94CF}">
      <dgm:prSet/>
      <dgm:spPr/>
      <dgm:t>
        <a:bodyPr/>
        <a:lstStyle/>
        <a:p>
          <a:endParaRPr lang="es-EC"/>
        </a:p>
      </dgm:t>
    </dgm:pt>
    <dgm:pt modelId="{A648BB61-B6AD-404C-87B8-D5DD7652236A}" type="sibTrans" cxnId="{D41E7E2E-6221-483C-89A8-C8A2CF0A94CF}">
      <dgm:prSet/>
      <dgm:spPr/>
      <dgm:t>
        <a:bodyPr/>
        <a:lstStyle/>
        <a:p>
          <a:endParaRPr lang="es-EC"/>
        </a:p>
      </dgm:t>
    </dgm:pt>
    <dgm:pt modelId="{36A1174F-3AB3-4B62-A55D-DB444D55ACAD}">
      <dgm:prSet phldrT="[Texto]"/>
      <dgm:spPr/>
      <dgm:t>
        <a:bodyPr/>
        <a:lstStyle/>
        <a:p>
          <a:r>
            <a:rPr lang="es-ES" dirty="0"/>
            <a:t>Diagrama de Pareto</a:t>
          </a:r>
          <a:endParaRPr lang="es-EC" dirty="0"/>
        </a:p>
      </dgm:t>
    </dgm:pt>
    <dgm:pt modelId="{B2FD7827-E311-4082-9496-FF1BE8562D25}" type="parTrans" cxnId="{6E9039F8-28B1-4574-8BE2-D0FFC03A425F}">
      <dgm:prSet/>
      <dgm:spPr/>
      <dgm:t>
        <a:bodyPr/>
        <a:lstStyle/>
        <a:p>
          <a:endParaRPr lang="es-EC"/>
        </a:p>
      </dgm:t>
    </dgm:pt>
    <dgm:pt modelId="{9EFB4B8B-1AE4-49F6-ADCA-F67C64C32447}" type="sibTrans" cxnId="{6E9039F8-28B1-4574-8BE2-D0FFC03A425F}">
      <dgm:prSet/>
      <dgm:spPr/>
      <dgm:t>
        <a:bodyPr/>
        <a:lstStyle/>
        <a:p>
          <a:endParaRPr lang="es-EC"/>
        </a:p>
      </dgm:t>
    </dgm:pt>
    <dgm:pt modelId="{8C0FA9E3-90F9-4B55-A2C0-E16B4FFE9801}">
      <dgm:prSet phldrT="[Texto]"/>
      <dgm:spPr/>
      <dgm:t>
        <a:bodyPr/>
        <a:lstStyle/>
        <a:p>
          <a:r>
            <a:rPr lang="es-ES" dirty="0"/>
            <a:t>13 empresas más importantes de acuerdo a la variable elegida que es la prima de seguro emitida</a:t>
          </a:r>
          <a:endParaRPr lang="es-EC" dirty="0"/>
        </a:p>
      </dgm:t>
    </dgm:pt>
    <dgm:pt modelId="{AFD65130-A4F1-4C6D-8140-0D106EB92E30}" type="parTrans" cxnId="{AE4E9E81-675F-4DC1-9FFD-C9A8CF3B1804}">
      <dgm:prSet/>
      <dgm:spPr/>
      <dgm:t>
        <a:bodyPr/>
        <a:lstStyle/>
        <a:p>
          <a:endParaRPr lang="es-EC"/>
        </a:p>
      </dgm:t>
    </dgm:pt>
    <dgm:pt modelId="{E20136EE-F383-4FD7-9CD4-41CCE1F62965}" type="sibTrans" cxnId="{AE4E9E81-675F-4DC1-9FFD-C9A8CF3B1804}">
      <dgm:prSet/>
      <dgm:spPr/>
      <dgm:t>
        <a:bodyPr/>
        <a:lstStyle/>
        <a:p>
          <a:endParaRPr lang="es-EC"/>
        </a:p>
      </dgm:t>
    </dgm:pt>
    <dgm:pt modelId="{6826471C-BEB6-4239-A0CE-4A1A694DC270}" type="pres">
      <dgm:prSet presAssocID="{BAFF5828-7E8D-4FE9-B48B-24AC3DC1363D}" presName="cycle" presStyleCnt="0">
        <dgm:presLayoutVars>
          <dgm:chMax val="1"/>
          <dgm:dir/>
          <dgm:animLvl val="ctr"/>
          <dgm:resizeHandles val="exact"/>
        </dgm:presLayoutVars>
      </dgm:prSet>
      <dgm:spPr/>
    </dgm:pt>
    <dgm:pt modelId="{D24429B4-D477-49D2-A832-D40FC033099B}" type="pres">
      <dgm:prSet presAssocID="{E82BEDB7-8C37-4D9A-96C5-5CC20E2CCC4A}" presName="centerShape" presStyleLbl="node0" presStyleIdx="0" presStyleCnt="1"/>
      <dgm:spPr/>
    </dgm:pt>
    <dgm:pt modelId="{473BCB41-1735-4A3D-BDD6-8E5A3EAFF1D8}" type="pres">
      <dgm:prSet presAssocID="{D434431A-DFF5-410F-ACA8-5A4077F3D294}" presName="parTrans" presStyleLbl="bgSibTrans2D1" presStyleIdx="0" presStyleCnt="3"/>
      <dgm:spPr/>
    </dgm:pt>
    <dgm:pt modelId="{229B6246-F96B-4A66-92B7-A72488440199}" type="pres">
      <dgm:prSet presAssocID="{EF71C359-FE29-4F0C-AE1C-D97A142204B3}" presName="node" presStyleLbl="node1" presStyleIdx="0" presStyleCnt="3">
        <dgm:presLayoutVars>
          <dgm:bulletEnabled val="1"/>
        </dgm:presLayoutVars>
      </dgm:prSet>
      <dgm:spPr/>
    </dgm:pt>
    <dgm:pt modelId="{940328B5-6A58-4AC3-9F85-0A543A469127}" type="pres">
      <dgm:prSet presAssocID="{B2FD7827-E311-4082-9496-FF1BE8562D25}" presName="parTrans" presStyleLbl="bgSibTrans2D1" presStyleIdx="1" presStyleCnt="3"/>
      <dgm:spPr/>
    </dgm:pt>
    <dgm:pt modelId="{11940571-2971-4D80-A23A-7ADD9E91BC0E}" type="pres">
      <dgm:prSet presAssocID="{36A1174F-3AB3-4B62-A55D-DB444D55ACAD}" presName="node" presStyleLbl="node1" presStyleIdx="1" presStyleCnt="3">
        <dgm:presLayoutVars>
          <dgm:bulletEnabled val="1"/>
        </dgm:presLayoutVars>
      </dgm:prSet>
      <dgm:spPr/>
    </dgm:pt>
    <dgm:pt modelId="{124029C3-C486-41C6-8105-42F2B06A9AB9}" type="pres">
      <dgm:prSet presAssocID="{AFD65130-A4F1-4C6D-8140-0D106EB92E30}" presName="parTrans" presStyleLbl="bgSibTrans2D1" presStyleIdx="2" presStyleCnt="3"/>
      <dgm:spPr/>
    </dgm:pt>
    <dgm:pt modelId="{30D8FD99-6714-4062-AB5A-357ACBE692BF}" type="pres">
      <dgm:prSet presAssocID="{8C0FA9E3-90F9-4B55-A2C0-E16B4FFE9801}" presName="node" presStyleLbl="node1" presStyleIdx="2" presStyleCnt="3">
        <dgm:presLayoutVars>
          <dgm:bulletEnabled val="1"/>
        </dgm:presLayoutVars>
      </dgm:prSet>
      <dgm:spPr/>
    </dgm:pt>
  </dgm:ptLst>
  <dgm:cxnLst>
    <dgm:cxn modelId="{2E5A8120-833D-4A47-8DB1-7789B7D7D08E}" type="presOf" srcId="{8C0FA9E3-90F9-4B55-A2C0-E16B4FFE9801}" destId="{30D8FD99-6714-4062-AB5A-357ACBE692BF}" srcOrd="0" destOrd="0" presId="urn:microsoft.com/office/officeart/2005/8/layout/radial4"/>
    <dgm:cxn modelId="{C4A4BA21-177B-4C40-B361-6B81C47496C2}" type="presOf" srcId="{E82BEDB7-8C37-4D9A-96C5-5CC20E2CCC4A}" destId="{D24429B4-D477-49D2-A832-D40FC033099B}" srcOrd="0" destOrd="0" presId="urn:microsoft.com/office/officeart/2005/8/layout/radial4"/>
    <dgm:cxn modelId="{D41E7E2E-6221-483C-89A8-C8A2CF0A94CF}" srcId="{E82BEDB7-8C37-4D9A-96C5-5CC20E2CCC4A}" destId="{EF71C359-FE29-4F0C-AE1C-D97A142204B3}" srcOrd="0" destOrd="0" parTransId="{D434431A-DFF5-410F-ACA8-5A4077F3D294}" sibTransId="{A648BB61-B6AD-404C-87B8-D5DD7652236A}"/>
    <dgm:cxn modelId="{D8CEC24E-83A2-44B4-8B30-B37E3A25F0F5}" type="presOf" srcId="{EF71C359-FE29-4F0C-AE1C-D97A142204B3}" destId="{229B6246-F96B-4A66-92B7-A72488440199}" srcOrd="0" destOrd="0" presId="urn:microsoft.com/office/officeart/2005/8/layout/radial4"/>
    <dgm:cxn modelId="{D29A5650-644B-443C-810A-0C6B59D5674B}" type="presOf" srcId="{BAFF5828-7E8D-4FE9-B48B-24AC3DC1363D}" destId="{6826471C-BEB6-4239-A0CE-4A1A694DC270}" srcOrd="0" destOrd="0" presId="urn:microsoft.com/office/officeart/2005/8/layout/radial4"/>
    <dgm:cxn modelId="{3AE65073-2E5C-4BE7-A6D1-BD652029E8CE}" type="presOf" srcId="{B2FD7827-E311-4082-9496-FF1BE8562D25}" destId="{940328B5-6A58-4AC3-9F85-0A543A469127}" srcOrd="0" destOrd="0" presId="urn:microsoft.com/office/officeart/2005/8/layout/radial4"/>
    <dgm:cxn modelId="{AE4E9E81-675F-4DC1-9FFD-C9A8CF3B1804}" srcId="{E82BEDB7-8C37-4D9A-96C5-5CC20E2CCC4A}" destId="{8C0FA9E3-90F9-4B55-A2C0-E16B4FFE9801}" srcOrd="2" destOrd="0" parTransId="{AFD65130-A4F1-4C6D-8140-0D106EB92E30}" sibTransId="{E20136EE-F383-4FD7-9CD4-41CCE1F62965}"/>
    <dgm:cxn modelId="{706E6F9A-1208-479F-81FE-D629982C496E}" type="presOf" srcId="{D434431A-DFF5-410F-ACA8-5A4077F3D294}" destId="{473BCB41-1735-4A3D-BDD6-8E5A3EAFF1D8}" srcOrd="0" destOrd="0" presId="urn:microsoft.com/office/officeart/2005/8/layout/radial4"/>
    <dgm:cxn modelId="{D1A68CB5-0A2A-4A5B-A330-F3EDEB082FA8}" type="presOf" srcId="{36A1174F-3AB3-4B62-A55D-DB444D55ACAD}" destId="{11940571-2971-4D80-A23A-7ADD9E91BC0E}" srcOrd="0" destOrd="0" presId="urn:microsoft.com/office/officeart/2005/8/layout/radial4"/>
    <dgm:cxn modelId="{A275C9BC-7ECC-46E1-9DDA-E75D0AB740E2}" type="presOf" srcId="{AFD65130-A4F1-4C6D-8140-0D106EB92E30}" destId="{124029C3-C486-41C6-8105-42F2B06A9AB9}" srcOrd="0" destOrd="0" presId="urn:microsoft.com/office/officeart/2005/8/layout/radial4"/>
    <dgm:cxn modelId="{065641E7-6ED6-4CE0-BEBF-AFFF37512C6C}" srcId="{BAFF5828-7E8D-4FE9-B48B-24AC3DC1363D}" destId="{E82BEDB7-8C37-4D9A-96C5-5CC20E2CCC4A}" srcOrd="0" destOrd="0" parTransId="{696CF276-D625-4DC7-9F60-DF123ED714FF}" sibTransId="{1519A829-0F8F-4B1B-98BA-7615186514E2}"/>
    <dgm:cxn modelId="{6E9039F8-28B1-4574-8BE2-D0FFC03A425F}" srcId="{E82BEDB7-8C37-4D9A-96C5-5CC20E2CCC4A}" destId="{36A1174F-3AB3-4B62-A55D-DB444D55ACAD}" srcOrd="1" destOrd="0" parTransId="{B2FD7827-E311-4082-9496-FF1BE8562D25}" sibTransId="{9EFB4B8B-1AE4-49F6-ADCA-F67C64C32447}"/>
    <dgm:cxn modelId="{BE514ADC-522A-49EA-A900-0323A99692AF}" type="presParOf" srcId="{6826471C-BEB6-4239-A0CE-4A1A694DC270}" destId="{D24429B4-D477-49D2-A832-D40FC033099B}" srcOrd="0" destOrd="0" presId="urn:microsoft.com/office/officeart/2005/8/layout/radial4"/>
    <dgm:cxn modelId="{E1AA4212-D453-4836-9D05-85B4B72F8206}" type="presParOf" srcId="{6826471C-BEB6-4239-A0CE-4A1A694DC270}" destId="{473BCB41-1735-4A3D-BDD6-8E5A3EAFF1D8}" srcOrd="1" destOrd="0" presId="urn:microsoft.com/office/officeart/2005/8/layout/radial4"/>
    <dgm:cxn modelId="{B4BF6EC1-A161-437A-93FF-E6FC35A1697A}" type="presParOf" srcId="{6826471C-BEB6-4239-A0CE-4A1A694DC270}" destId="{229B6246-F96B-4A66-92B7-A72488440199}" srcOrd="2" destOrd="0" presId="urn:microsoft.com/office/officeart/2005/8/layout/radial4"/>
    <dgm:cxn modelId="{806EED58-6B85-4C44-B191-22693D0C290C}" type="presParOf" srcId="{6826471C-BEB6-4239-A0CE-4A1A694DC270}" destId="{940328B5-6A58-4AC3-9F85-0A543A469127}" srcOrd="3" destOrd="0" presId="urn:microsoft.com/office/officeart/2005/8/layout/radial4"/>
    <dgm:cxn modelId="{06E9B6FA-5DED-4E30-A54E-2BC16976ABD1}" type="presParOf" srcId="{6826471C-BEB6-4239-A0CE-4A1A694DC270}" destId="{11940571-2971-4D80-A23A-7ADD9E91BC0E}" srcOrd="4" destOrd="0" presId="urn:microsoft.com/office/officeart/2005/8/layout/radial4"/>
    <dgm:cxn modelId="{D356D0A7-BB19-4E69-B693-EE65D698D168}" type="presParOf" srcId="{6826471C-BEB6-4239-A0CE-4A1A694DC270}" destId="{124029C3-C486-41C6-8105-42F2B06A9AB9}" srcOrd="5" destOrd="0" presId="urn:microsoft.com/office/officeart/2005/8/layout/radial4"/>
    <dgm:cxn modelId="{366DA059-7B7C-405D-99E3-AB62976FAEFD}" type="presParOf" srcId="{6826471C-BEB6-4239-A0CE-4A1A694DC270}" destId="{30D8FD99-6714-4062-AB5A-357ACBE692BF}"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72887B-576B-4F58-8607-4A25EC050354}" type="doc">
      <dgm:prSet loTypeId="urn:microsoft.com/office/officeart/2005/8/layout/cycle7" loCatId="cycle" qsTypeId="urn:microsoft.com/office/officeart/2005/8/quickstyle/simple3" qsCatId="simple" csTypeId="urn:microsoft.com/office/officeart/2005/8/colors/colorful5" csCatId="colorful" phldr="1"/>
      <dgm:spPr/>
      <dgm:t>
        <a:bodyPr/>
        <a:lstStyle/>
        <a:p>
          <a:endParaRPr lang="es-EC"/>
        </a:p>
      </dgm:t>
    </dgm:pt>
    <dgm:pt modelId="{D608015A-E9EA-4664-8DF3-C6B6128AFCB0}">
      <dgm:prSet phldrT="[Texto]"/>
      <dgm:spPr/>
      <dgm:t>
        <a:bodyPr/>
        <a:lstStyle/>
        <a:p>
          <a:r>
            <a:rPr lang="es-EC" dirty="0"/>
            <a:t>a) Reservas de riesgos en curso</a:t>
          </a:r>
        </a:p>
      </dgm:t>
    </dgm:pt>
    <dgm:pt modelId="{81958C07-ACCC-4BB5-B8DF-24D2437C5279}" type="parTrans" cxnId="{73783129-60FB-40E3-8D91-FD649C975E8E}">
      <dgm:prSet/>
      <dgm:spPr/>
      <dgm:t>
        <a:bodyPr/>
        <a:lstStyle/>
        <a:p>
          <a:endParaRPr lang="es-EC"/>
        </a:p>
      </dgm:t>
    </dgm:pt>
    <dgm:pt modelId="{DCF126CA-16B6-40A3-9ECC-76CD56752ACB}" type="sibTrans" cxnId="{73783129-60FB-40E3-8D91-FD649C975E8E}">
      <dgm:prSet/>
      <dgm:spPr/>
      <dgm:t>
        <a:bodyPr/>
        <a:lstStyle/>
        <a:p>
          <a:endParaRPr lang="es-EC"/>
        </a:p>
      </dgm:t>
    </dgm:pt>
    <dgm:pt modelId="{3622E6A5-744B-449C-B83F-773D3D3E6EA7}">
      <dgm:prSet phldrT="[Texto]"/>
      <dgm:spPr/>
      <dgm:t>
        <a:bodyPr/>
        <a:lstStyle/>
        <a:p>
          <a:r>
            <a:rPr lang="es-EC" dirty="0"/>
            <a:t>b) Reservas matemáticas</a:t>
          </a:r>
        </a:p>
      </dgm:t>
    </dgm:pt>
    <dgm:pt modelId="{DE4A404A-0744-4165-B89C-31501557BEF8}" type="parTrans" cxnId="{B4DA4A70-B68B-4673-BD50-B486C1EB1E6D}">
      <dgm:prSet/>
      <dgm:spPr/>
      <dgm:t>
        <a:bodyPr/>
        <a:lstStyle/>
        <a:p>
          <a:endParaRPr lang="es-EC"/>
        </a:p>
      </dgm:t>
    </dgm:pt>
    <dgm:pt modelId="{BFB976FE-E84A-4248-8DAE-1BB51851DF89}" type="sibTrans" cxnId="{B4DA4A70-B68B-4673-BD50-B486C1EB1E6D}">
      <dgm:prSet/>
      <dgm:spPr/>
      <dgm:t>
        <a:bodyPr/>
        <a:lstStyle/>
        <a:p>
          <a:endParaRPr lang="es-EC"/>
        </a:p>
      </dgm:t>
    </dgm:pt>
    <dgm:pt modelId="{F20A3F38-39BD-49C9-A22E-82FC51D47890}">
      <dgm:prSet phldrT="[Texto]"/>
      <dgm:spPr/>
      <dgm:t>
        <a:bodyPr/>
        <a:lstStyle/>
        <a:p>
          <a:r>
            <a:rPr lang="es-EC" dirty="0"/>
            <a:t>d) Reservas para desviación de siniestralidad y eventos catastróficos.</a:t>
          </a:r>
        </a:p>
      </dgm:t>
    </dgm:pt>
    <dgm:pt modelId="{297C7125-BB3F-41D0-BDE6-CE5989B5B098}" type="parTrans" cxnId="{3B3F8A2A-AC69-488E-BC50-F76F816EEA12}">
      <dgm:prSet/>
      <dgm:spPr/>
      <dgm:t>
        <a:bodyPr/>
        <a:lstStyle/>
        <a:p>
          <a:endParaRPr lang="es-EC"/>
        </a:p>
      </dgm:t>
    </dgm:pt>
    <dgm:pt modelId="{B5B20956-673E-4023-950D-E84F3A019FC7}" type="sibTrans" cxnId="{3B3F8A2A-AC69-488E-BC50-F76F816EEA12}">
      <dgm:prSet/>
      <dgm:spPr/>
      <dgm:t>
        <a:bodyPr/>
        <a:lstStyle/>
        <a:p>
          <a:endParaRPr lang="es-EC"/>
        </a:p>
      </dgm:t>
    </dgm:pt>
    <dgm:pt modelId="{E3947F1B-72AF-4A7F-8781-C82E970C30B2}">
      <dgm:prSet phldrT="[Texto]"/>
      <dgm:spPr/>
      <dgm:t>
        <a:bodyPr/>
        <a:lstStyle/>
        <a:p>
          <a:r>
            <a:rPr lang="es-EC" dirty="0"/>
            <a:t>c) Reservas para obligaciones pendientes</a:t>
          </a:r>
        </a:p>
      </dgm:t>
    </dgm:pt>
    <dgm:pt modelId="{7591D9CC-C527-4B82-9CBF-10E049D4009D}" type="parTrans" cxnId="{B9B94910-0982-4365-A5B3-EDFDAE72BC53}">
      <dgm:prSet/>
      <dgm:spPr/>
      <dgm:t>
        <a:bodyPr/>
        <a:lstStyle/>
        <a:p>
          <a:endParaRPr lang="es-EC"/>
        </a:p>
      </dgm:t>
    </dgm:pt>
    <dgm:pt modelId="{157060E5-E12F-4A8C-BBE6-E6452F1402C2}" type="sibTrans" cxnId="{B9B94910-0982-4365-A5B3-EDFDAE72BC53}">
      <dgm:prSet/>
      <dgm:spPr/>
      <dgm:t>
        <a:bodyPr/>
        <a:lstStyle/>
        <a:p>
          <a:endParaRPr lang="es-EC"/>
        </a:p>
      </dgm:t>
    </dgm:pt>
    <dgm:pt modelId="{391E2412-539F-47E5-8262-FC24B6C2CE13}" type="pres">
      <dgm:prSet presAssocID="{8572887B-576B-4F58-8607-4A25EC050354}" presName="Name0" presStyleCnt="0">
        <dgm:presLayoutVars>
          <dgm:dir/>
          <dgm:resizeHandles val="exact"/>
        </dgm:presLayoutVars>
      </dgm:prSet>
      <dgm:spPr/>
    </dgm:pt>
    <dgm:pt modelId="{C32135E2-4076-4516-8D45-1CEC46004323}" type="pres">
      <dgm:prSet presAssocID="{D608015A-E9EA-4664-8DF3-C6B6128AFCB0}" presName="node" presStyleLbl="node1" presStyleIdx="0" presStyleCnt="4">
        <dgm:presLayoutVars>
          <dgm:bulletEnabled val="1"/>
        </dgm:presLayoutVars>
      </dgm:prSet>
      <dgm:spPr/>
    </dgm:pt>
    <dgm:pt modelId="{708E9D22-F91F-4CCC-B0DA-DEDA8EB86BAD}" type="pres">
      <dgm:prSet presAssocID="{DCF126CA-16B6-40A3-9ECC-76CD56752ACB}" presName="sibTrans" presStyleLbl="sibTrans2D1" presStyleIdx="0" presStyleCnt="4"/>
      <dgm:spPr/>
    </dgm:pt>
    <dgm:pt modelId="{D7B59A24-F56C-4C10-82D1-D6D8EF36E064}" type="pres">
      <dgm:prSet presAssocID="{DCF126CA-16B6-40A3-9ECC-76CD56752ACB}" presName="connectorText" presStyleLbl="sibTrans2D1" presStyleIdx="0" presStyleCnt="4"/>
      <dgm:spPr/>
    </dgm:pt>
    <dgm:pt modelId="{74FC28DE-B2D8-4E84-817A-ABECD126BE26}" type="pres">
      <dgm:prSet presAssocID="{3622E6A5-744B-449C-B83F-773D3D3E6EA7}" presName="node" presStyleLbl="node1" presStyleIdx="1" presStyleCnt="4">
        <dgm:presLayoutVars>
          <dgm:bulletEnabled val="1"/>
        </dgm:presLayoutVars>
      </dgm:prSet>
      <dgm:spPr/>
    </dgm:pt>
    <dgm:pt modelId="{C2FECC12-A362-4EA2-93DE-231EFE3EDBC9}" type="pres">
      <dgm:prSet presAssocID="{BFB976FE-E84A-4248-8DAE-1BB51851DF89}" presName="sibTrans" presStyleLbl="sibTrans2D1" presStyleIdx="1" presStyleCnt="4"/>
      <dgm:spPr/>
    </dgm:pt>
    <dgm:pt modelId="{E231C1BB-7EDA-40D2-99D6-6F9E267DE451}" type="pres">
      <dgm:prSet presAssocID="{BFB976FE-E84A-4248-8DAE-1BB51851DF89}" presName="connectorText" presStyleLbl="sibTrans2D1" presStyleIdx="1" presStyleCnt="4"/>
      <dgm:spPr/>
    </dgm:pt>
    <dgm:pt modelId="{70700C9C-0F9D-41F0-AFB5-CD4D8A61B69D}" type="pres">
      <dgm:prSet presAssocID="{E3947F1B-72AF-4A7F-8781-C82E970C30B2}" presName="node" presStyleLbl="node1" presStyleIdx="2" presStyleCnt="4">
        <dgm:presLayoutVars>
          <dgm:bulletEnabled val="1"/>
        </dgm:presLayoutVars>
      </dgm:prSet>
      <dgm:spPr/>
    </dgm:pt>
    <dgm:pt modelId="{88C6BA30-FD5C-4796-96E4-EE907905B7A0}" type="pres">
      <dgm:prSet presAssocID="{157060E5-E12F-4A8C-BBE6-E6452F1402C2}" presName="sibTrans" presStyleLbl="sibTrans2D1" presStyleIdx="2" presStyleCnt="4"/>
      <dgm:spPr/>
    </dgm:pt>
    <dgm:pt modelId="{58EF2D9D-107C-4124-8B57-7921F3270633}" type="pres">
      <dgm:prSet presAssocID="{157060E5-E12F-4A8C-BBE6-E6452F1402C2}" presName="connectorText" presStyleLbl="sibTrans2D1" presStyleIdx="2" presStyleCnt="4"/>
      <dgm:spPr/>
    </dgm:pt>
    <dgm:pt modelId="{184CD429-FC51-4784-9736-44816FAD92F0}" type="pres">
      <dgm:prSet presAssocID="{F20A3F38-39BD-49C9-A22E-82FC51D47890}" presName="node" presStyleLbl="node1" presStyleIdx="3" presStyleCnt="4">
        <dgm:presLayoutVars>
          <dgm:bulletEnabled val="1"/>
        </dgm:presLayoutVars>
      </dgm:prSet>
      <dgm:spPr/>
    </dgm:pt>
    <dgm:pt modelId="{EE56A8DE-77DC-490B-A547-6601F6E3ED43}" type="pres">
      <dgm:prSet presAssocID="{B5B20956-673E-4023-950D-E84F3A019FC7}" presName="sibTrans" presStyleLbl="sibTrans2D1" presStyleIdx="3" presStyleCnt="4"/>
      <dgm:spPr/>
    </dgm:pt>
    <dgm:pt modelId="{7DC68AF2-FA3C-499A-A568-823F362CD6C5}" type="pres">
      <dgm:prSet presAssocID="{B5B20956-673E-4023-950D-E84F3A019FC7}" presName="connectorText" presStyleLbl="sibTrans2D1" presStyleIdx="3" presStyleCnt="4"/>
      <dgm:spPr/>
    </dgm:pt>
  </dgm:ptLst>
  <dgm:cxnLst>
    <dgm:cxn modelId="{9E23D904-CFAE-4133-92B9-7E035083F669}" type="presOf" srcId="{157060E5-E12F-4A8C-BBE6-E6452F1402C2}" destId="{58EF2D9D-107C-4124-8B57-7921F3270633}" srcOrd="1" destOrd="0" presId="urn:microsoft.com/office/officeart/2005/8/layout/cycle7"/>
    <dgm:cxn modelId="{B9B94910-0982-4365-A5B3-EDFDAE72BC53}" srcId="{8572887B-576B-4F58-8607-4A25EC050354}" destId="{E3947F1B-72AF-4A7F-8781-C82E970C30B2}" srcOrd="2" destOrd="0" parTransId="{7591D9CC-C527-4B82-9CBF-10E049D4009D}" sibTransId="{157060E5-E12F-4A8C-BBE6-E6452F1402C2}"/>
    <dgm:cxn modelId="{ABBC0913-FD7B-4CE8-B145-09032DACBB61}" type="presOf" srcId="{DCF126CA-16B6-40A3-9ECC-76CD56752ACB}" destId="{D7B59A24-F56C-4C10-82D1-D6D8EF36E064}" srcOrd="1" destOrd="0" presId="urn:microsoft.com/office/officeart/2005/8/layout/cycle7"/>
    <dgm:cxn modelId="{73783129-60FB-40E3-8D91-FD649C975E8E}" srcId="{8572887B-576B-4F58-8607-4A25EC050354}" destId="{D608015A-E9EA-4664-8DF3-C6B6128AFCB0}" srcOrd="0" destOrd="0" parTransId="{81958C07-ACCC-4BB5-B8DF-24D2437C5279}" sibTransId="{DCF126CA-16B6-40A3-9ECC-76CD56752ACB}"/>
    <dgm:cxn modelId="{3B3F8A2A-AC69-488E-BC50-F76F816EEA12}" srcId="{8572887B-576B-4F58-8607-4A25EC050354}" destId="{F20A3F38-39BD-49C9-A22E-82FC51D47890}" srcOrd="3" destOrd="0" parTransId="{297C7125-BB3F-41D0-BDE6-CE5989B5B098}" sibTransId="{B5B20956-673E-4023-950D-E84F3A019FC7}"/>
    <dgm:cxn modelId="{DD6AC23D-486B-48FB-9E27-94481EC5790B}" type="presOf" srcId="{BFB976FE-E84A-4248-8DAE-1BB51851DF89}" destId="{C2FECC12-A362-4EA2-93DE-231EFE3EDBC9}" srcOrd="0" destOrd="0" presId="urn:microsoft.com/office/officeart/2005/8/layout/cycle7"/>
    <dgm:cxn modelId="{01C4385B-F896-427C-B05F-56516487B71C}" type="presOf" srcId="{DCF126CA-16B6-40A3-9ECC-76CD56752ACB}" destId="{708E9D22-F91F-4CCC-B0DA-DEDA8EB86BAD}" srcOrd="0" destOrd="0" presId="urn:microsoft.com/office/officeart/2005/8/layout/cycle7"/>
    <dgm:cxn modelId="{3FD57C6C-DD7E-4B19-AE0B-13CAD818C234}" type="presOf" srcId="{D608015A-E9EA-4664-8DF3-C6B6128AFCB0}" destId="{C32135E2-4076-4516-8D45-1CEC46004323}" srcOrd="0" destOrd="0" presId="urn:microsoft.com/office/officeart/2005/8/layout/cycle7"/>
    <dgm:cxn modelId="{78F5CD6D-5210-4122-A1E5-830D5B16D3CA}" type="presOf" srcId="{F20A3F38-39BD-49C9-A22E-82FC51D47890}" destId="{184CD429-FC51-4784-9736-44816FAD92F0}" srcOrd="0" destOrd="0" presId="urn:microsoft.com/office/officeart/2005/8/layout/cycle7"/>
    <dgm:cxn modelId="{B4DA4A70-B68B-4673-BD50-B486C1EB1E6D}" srcId="{8572887B-576B-4F58-8607-4A25EC050354}" destId="{3622E6A5-744B-449C-B83F-773D3D3E6EA7}" srcOrd="1" destOrd="0" parTransId="{DE4A404A-0744-4165-B89C-31501557BEF8}" sibTransId="{BFB976FE-E84A-4248-8DAE-1BB51851DF89}"/>
    <dgm:cxn modelId="{4D616979-4937-488A-B4C3-F8B92CB65BFD}" type="presOf" srcId="{8572887B-576B-4F58-8607-4A25EC050354}" destId="{391E2412-539F-47E5-8262-FC24B6C2CE13}" srcOrd="0" destOrd="0" presId="urn:microsoft.com/office/officeart/2005/8/layout/cycle7"/>
    <dgm:cxn modelId="{56251F99-1442-496F-B514-A8D395F9B122}" type="presOf" srcId="{E3947F1B-72AF-4A7F-8781-C82E970C30B2}" destId="{70700C9C-0F9D-41F0-AFB5-CD4D8A61B69D}" srcOrd="0" destOrd="0" presId="urn:microsoft.com/office/officeart/2005/8/layout/cycle7"/>
    <dgm:cxn modelId="{365167A0-0F9A-4AF5-B3B2-692AC0535B90}" type="presOf" srcId="{157060E5-E12F-4A8C-BBE6-E6452F1402C2}" destId="{88C6BA30-FD5C-4796-96E4-EE907905B7A0}" srcOrd="0" destOrd="0" presId="urn:microsoft.com/office/officeart/2005/8/layout/cycle7"/>
    <dgm:cxn modelId="{E44955B6-0485-470F-8CB5-2A71EED9336E}" type="presOf" srcId="{B5B20956-673E-4023-950D-E84F3A019FC7}" destId="{EE56A8DE-77DC-490B-A547-6601F6E3ED43}" srcOrd="0" destOrd="0" presId="urn:microsoft.com/office/officeart/2005/8/layout/cycle7"/>
    <dgm:cxn modelId="{3FD6ECBC-EF28-4C41-8FE9-ADFA3682F8CE}" type="presOf" srcId="{B5B20956-673E-4023-950D-E84F3A019FC7}" destId="{7DC68AF2-FA3C-499A-A568-823F362CD6C5}" srcOrd="1" destOrd="0" presId="urn:microsoft.com/office/officeart/2005/8/layout/cycle7"/>
    <dgm:cxn modelId="{36684DD1-FEA5-4149-8EB7-9569B28A4AB3}" type="presOf" srcId="{3622E6A5-744B-449C-B83F-773D3D3E6EA7}" destId="{74FC28DE-B2D8-4E84-817A-ABECD126BE26}" srcOrd="0" destOrd="0" presId="urn:microsoft.com/office/officeart/2005/8/layout/cycle7"/>
    <dgm:cxn modelId="{8A3345D5-C703-4191-BC5F-5CA3ABCAAF52}" type="presOf" srcId="{BFB976FE-E84A-4248-8DAE-1BB51851DF89}" destId="{E231C1BB-7EDA-40D2-99D6-6F9E267DE451}" srcOrd="1" destOrd="0" presId="urn:microsoft.com/office/officeart/2005/8/layout/cycle7"/>
    <dgm:cxn modelId="{BCD62CD5-D032-4050-8A7E-A1499181B304}" type="presParOf" srcId="{391E2412-539F-47E5-8262-FC24B6C2CE13}" destId="{C32135E2-4076-4516-8D45-1CEC46004323}" srcOrd="0" destOrd="0" presId="urn:microsoft.com/office/officeart/2005/8/layout/cycle7"/>
    <dgm:cxn modelId="{4B22B46C-13F3-4B1C-A0DF-B545935B4E47}" type="presParOf" srcId="{391E2412-539F-47E5-8262-FC24B6C2CE13}" destId="{708E9D22-F91F-4CCC-B0DA-DEDA8EB86BAD}" srcOrd="1" destOrd="0" presId="urn:microsoft.com/office/officeart/2005/8/layout/cycle7"/>
    <dgm:cxn modelId="{DF67B79F-1F71-469F-B63F-A9D066C1CB67}" type="presParOf" srcId="{708E9D22-F91F-4CCC-B0DA-DEDA8EB86BAD}" destId="{D7B59A24-F56C-4C10-82D1-D6D8EF36E064}" srcOrd="0" destOrd="0" presId="urn:microsoft.com/office/officeart/2005/8/layout/cycle7"/>
    <dgm:cxn modelId="{D4E05141-82BB-4EFC-A251-CD75199D8F48}" type="presParOf" srcId="{391E2412-539F-47E5-8262-FC24B6C2CE13}" destId="{74FC28DE-B2D8-4E84-817A-ABECD126BE26}" srcOrd="2" destOrd="0" presId="urn:microsoft.com/office/officeart/2005/8/layout/cycle7"/>
    <dgm:cxn modelId="{31ED7B97-D308-4FFC-B34E-336C39831F44}" type="presParOf" srcId="{391E2412-539F-47E5-8262-FC24B6C2CE13}" destId="{C2FECC12-A362-4EA2-93DE-231EFE3EDBC9}" srcOrd="3" destOrd="0" presId="urn:microsoft.com/office/officeart/2005/8/layout/cycle7"/>
    <dgm:cxn modelId="{4D59358C-ECC8-406C-9358-19D1C7C69F36}" type="presParOf" srcId="{C2FECC12-A362-4EA2-93DE-231EFE3EDBC9}" destId="{E231C1BB-7EDA-40D2-99D6-6F9E267DE451}" srcOrd="0" destOrd="0" presId="urn:microsoft.com/office/officeart/2005/8/layout/cycle7"/>
    <dgm:cxn modelId="{12DD8653-EAC2-4157-BEE3-5B25383F5124}" type="presParOf" srcId="{391E2412-539F-47E5-8262-FC24B6C2CE13}" destId="{70700C9C-0F9D-41F0-AFB5-CD4D8A61B69D}" srcOrd="4" destOrd="0" presId="urn:microsoft.com/office/officeart/2005/8/layout/cycle7"/>
    <dgm:cxn modelId="{188712D4-84D4-4E7D-95A8-C346B4CD5CD7}" type="presParOf" srcId="{391E2412-539F-47E5-8262-FC24B6C2CE13}" destId="{88C6BA30-FD5C-4796-96E4-EE907905B7A0}" srcOrd="5" destOrd="0" presId="urn:microsoft.com/office/officeart/2005/8/layout/cycle7"/>
    <dgm:cxn modelId="{D73B0A6D-F768-4167-BE9B-00EE8C1DDA01}" type="presParOf" srcId="{88C6BA30-FD5C-4796-96E4-EE907905B7A0}" destId="{58EF2D9D-107C-4124-8B57-7921F3270633}" srcOrd="0" destOrd="0" presId="urn:microsoft.com/office/officeart/2005/8/layout/cycle7"/>
    <dgm:cxn modelId="{E9ACC565-7AC4-42C7-BF02-4748B0A06E89}" type="presParOf" srcId="{391E2412-539F-47E5-8262-FC24B6C2CE13}" destId="{184CD429-FC51-4784-9736-44816FAD92F0}" srcOrd="6" destOrd="0" presId="urn:microsoft.com/office/officeart/2005/8/layout/cycle7"/>
    <dgm:cxn modelId="{AE7A4846-0D1B-4AB0-B1A9-E4543C2A4827}" type="presParOf" srcId="{391E2412-539F-47E5-8262-FC24B6C2CE13}" destId="{EE56A8DE-77DC-490B-A547-6601F6E3ED43}" srcOrd="7" destOrd="0" presId="urn:microsoft.com/office/officeart/2005/8/layout/cycle7"/>
    <dgm:cxn modelId="{0D332434-C288-41C6-9F89-92D001C7E14A}" type="presParOf" srcId="{EE56A8DE-77DC-490B-A547-6601F6E3ED43}" destId="{7DC68AF2-FA3C-499A-A568-823F362CD6C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2A7114-7A18-46F6-B7F4-F7C07A6AEA8C}"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C"/>
        </a:p>
      </dgm:t>
    </dgm:pt>
    <dgm:pt modelId="{B0AB86C5-B150-4F15-86B3-5D89E542043D}">
      <dgm:prSet phldrT="[Texto]" custT="1"/>
      <dgm:spPr/>
      <dgm:t>
        <a:bodyPr/>
        <a:lstStyle/>
        <a:p>
          <a:r>
            <a:rPr lang="es-EC" sz="1600" dirty="0"/>
            <a:t>Existe un modelo en el que el cálculo del capital de solvencia requerido y de reservas técnicas, estará ajustado al perfil de riesgo de cada entidad aseguradora</a:t>
          </a:r>
        </a:p>
      </dgm:t>
    </dgm:pt>
    <dgm:pt modelId="{C3E335E7-ABD5-48CD-80E2-FB2A2232BFBC}" type="parTrans" cxnId="{4C5FDFE7-E505-4988-95FC-878BFAC4B983}">
      <dgm:prSet/>
      <dgm:spPr/>
      <dgm:t>
        <a:bodyPr/>
        <a:lstStyle/>
        <a:p>
          <a:endParaRPr lang="es-EC"/>
        </a:p>
      </dgm:t>
    </dgm:pt>
    <dgm:pt modelId="{188D3652-857B-4BAD-B55B-E3264B60DD48}" type="sibTrans" cxnId="{4C5FDFE7-E505-4988-95FC-878BFAC4B983}">
      <dgm:prSet/>
      <dgm:spPr/>
      <dgm:t>
        <a:bodyPr/>
        <a:lstStyle/>
        <a:p>
          <a:endParaRPr lang="es-EC"/>
        </a:p>
      </dgm:t>
    </dgm:pt>
    <dgm:pt modelId="{B2AEBC2B-E3AD-4DD4-AAA6-69C2D503EC83}">
      <dgm:prSet phldrT="[Texto]" custT="1"/>
      <dgm:spPr/>
      <dgm:t>
        <a:bodyPr/>
        <a:lstStyle/>
        <a:p>
          <a:r>
            <a:rPr lang="es-EC" sz="1600" dirty="0"/>
            <a:t>El Comité Europeo de Supervisores y Fondos de Pensiones (CEIOPS) elaboró una metodología de cálculo a través de una fórmula estándar, que podrán usar todas aquellas entidades que no dispongan de sus propios modelos.</a:t>
          </a:r>
        </a:p>
      </dgm:t>
    </dgm:pt>
    <dgm:pt modelId="{AED7DA06-7EF9-442B-9D65-2FB91F8551B7}" type="parTrans" cxnId="{C8129463-D360-4D1C-B3B5-C4460DB0ECB2}">
      <dgm:prSet/>
      <dgm:spPr/>
      <dgm:t>
        <a:bodyPr/>
        <a:lstStyle/>
        <a:p>
          <a:endParaRPr lang="es-EC"/>
        </a:p>
      </dgm:t>
    </dgm:pt>
    <dgm:pt modelId="{9D65AE98-40D3-456C-B43B-B7DD3D897BB4}" type="sibTrans" cxnId="{C8129463-D360-4D1C-B3B5-C4460DB0ECB2}">
      <dgm:prSet/>
      <dgm:spPr/>
      <dgm:t>
        <a:bodyPr/>
        <a:lstStyle/>
        <a:p>
          <a:endParaRPr lang="es-EC"/>
        </a:p>
      </dgm:t>
    </dgm:pt>
    <dgm:pt modelId="{135E70CD-B702-4855-9FB2-FE1E08A49D23}">
      <dgm:prSet phldrT="[Texto]" custT="1"/>
      <dgm:spPr/>
      <dgm:t>
        <a:bodyPr/>
        <a:lstStyle/>
        <a:p>
          <a:r>
            <a:rPr lang="es-EC" sz="1800" dirty="0"/>
            <a:t>Proponemos que el órgano regulador de la industria aseguradora analice la adopción de este modelo Solvencia II para que lo implemente de forma progresiva </a:t>
          </a:r>
        </a:p>
      </dgm:t>
    </dgm:pt>
    <dgm:pt modelId="{E989E5ED-8396-4B38-9FB6-8A974A58EA47}" type="sibTrans" cxnId="{4C60D16F-2D5A-47B4-B619-0214F68B42F4}">
      <dgm:prSet/>
      <dgm:spPr/>
      <dgm:t>
        <a:bodyPr/>
        <a:lstStyle/>
        <a:p>
          <a:endParaRPr lang="es-EC"/>
        </a:p>
      </dgm:t>
    </dgm:pt>
    <dgm:pt modelId="{76BA5AAF-E0DD-4866-A613-038F121C5B2D}" type="parTrans" cxnId="{4C60D16F-2D5A-47B4-B619-0214F68B42F4}">
      <dgm:prSet/>
      <dgm:spPr/>
      <dgm:t>
        <a:bodyPr/>
        <a:lstStyle/>
        <a:p>
          <a:endParaRPr lang="es-EC"/>
        </a:p>
      </dgm:t>
    </dgm:pt>
    <dgm:pt modelId="{EDDC3F8C-D440-43F7-B374-B82D2EE24CDC}" type="pres">
      <dgm:prSet presAssocID="{8C2A7114-7A18-46F6-B7F4-F7C07A6AEA8C}" presName="diagram" presStyleCnt="0">
        <dgm:presLayoutVars>
          <dgm:dir/>
          <dgm:resizeHandles val="exact"/>
        </dgm:presLayoutVars>
      </dgm:prSet>
      <dgm:spPr/>
    </dgm:pt>
    <dgm:pt modelId="{A59FBF59-6A0B-4BF0-AF24-AFD846219616}" type="pres">
      <dgm:prSet presAssocID="{B0AB86C5-B150-4F15-86B3-5D89E542043D}" presName="node" presStyleLbl="node1" presStyleIdx="0" presStyleCnt="3">
        <dgm:presLayoutVars>
          <dgm:bulletEnabled val="1"/>
        </dgm:presLayoutVars>
      </dgm:prSet>
      <dgm:spPr/>
    </dgm:pt>
    <dgm:pt modelId="{BBD46545-64AC-4BC2-924A-5F5FEC7A092B}" type="pres">
      <dgm:prSet presAssocID="{188D3652-857B-4BAD-B55B-E3264B60DD48}" presName="sibTrans" presStyleCnt="0"/>
      <dgm:spPr/>
    </dgm:pt>
    <dgm:pt modelId="{B4B06A8E-904E-4D2A-B368-29D73D78AB94}" type="pres">
      <dgm:prSet presAssocID="{B2AEBC2B-E3AD-4DD4-AAA6-69C2D503EC83}" presName="node" presStyleLbl="node1" presStyleIdx="1" presStyleCnt="3">
        <dgm:presLayoutVars>
          <dgm:bulletEnabled val="1"/>
        </dgm:presLayoutVars>
      </dgm:prSet>
      <dgm:spPr/>
    </dgm:pt>
    <dgm:pt modelId="{34469354-FCFA-4648-B8E7-A41341E4C3D7}" type="pres">
      <dgm:prSet presAssocID="{9D65AE98-40D3-456C-B43B-B7DD3D897BB4}" presName="sibTrans" presStyleCnt="0"/>
      <dgm:spPr/>
    </dgm:pt>
    <dgm:pt modelId="{BEE1942E-4057-4916-9666-1F00B8CA86C2}" type="pres">
      <dgm:prSet presAssocID="{135E70CD-B702-4855-9FB2-FE1E08A49D23}" presName="node" presStyleLbl="node1" presStyleIdx="2" presStyleCnt="3">
        <dgm:presLayoutVars>
          <dgm:bulletEnabled val="1"/>
        </dgm:presLayoutVars>
      </dgm:prSet>
      <dgm:spPr/>
    </dgm:pt>
  </dgm:ptLst>
  <dgm:cxnLst>
    <dgm:cxn modelId="{8E54AD27-6CFC-40D4-9A0D-05827FD5003A}" type="presOf" srcId="{B0AB86C5-B150-4F15-86B3-5D89E542043D}" destId="{A59FBF59-6A0B-4BF0-AF24-AFD846219616}" srcOrd="0" destOrd="0" presId="urn:microsoft.com/office/officeart/2005/8/layout/default"/>
    <dgm:cxn modelId="{3D86725F-BCA8-487E-97B2-DFB2ECE1504C}" type="presOf" srcId="{B2AEBC2B-E3AD-4DD4-AAA6-69C2D503EC83}" destId="{B4B06A8E-904E-4D2A-B368-29D73D78AB94}" srcOrd="0" destOrd="0" presId="urn:microsoft.com/office/officeart/2005/8/layout/default"/>
    <dgm:cxn modelId="{C8129463-D360-4D1C-B3B5-C4460DB0ECB2}" srcId="{8C2A7114-7A18-46F6-B7F4-F7C07A6AEA8C}" destId="{B2AEBC2B-E3AD-4DD4-AAA6-69C2D503EC83}" srcOrd="1" destOrd="0" parTransId="{AED7DA06-7EF9-442B-9D65-2FB91F8551B7}" sibTransId="{9D65AE98-40D3-456C-B43B-B7DD3D897BB4}"/>
    <dgm:cxn modelId="{40327F46-A33B-4AAF-A355-230CBC55442A}" type="presOf" srcId="{135E70CD-B702-4855-9FB2-FE1E08A49D23}" destId="{BEE1942E-4057-4916-9666-1F00B8CA86C2}" srcOrd="0" destOrd="0" presId="urn:microsoft.com/office/officeart/2005/8/layout/default"/>
    <dgm:cxn modelId="{4C60D16F-2D5A-47B4-B619-0214F68B42F4}" srcId="{8C2A7114-7A18-46F6-B7F4-F7C07A6AEA8C}" destId="{135E70CD-B702-4855-9FB2-FE1E08A49D23}" srcOrd="2" destOrd="0" parTransId="{76BA5AAF-E0DD-4866-A613-038F121C5B2D}" sibTransId="{E989E5ED-8396-4B38-9FB6-8A974A58EA47}"/>
    <dgm:cxn modelId="{9F56B8E0-029C-423F-B4F4-B1104CF05B75}" type="presOf" srcId="{8C2A7114-7A18-46F6-B7F4-F7C07A6AEA8C}" destId="{EDDC3F8C-D440-43F7-B374-B82D2EE24CDC}" srcOrd="0" destOrd="0" presId="urn:microsoft.com/office/officeart/2005/8/layout/default"/>
    <dgm:cxn modelId="{4C5FDFE7-E505-4988-95FC-878BFAC4B983}" srcId="{8C2A7114-7A18-46F6-B7F4-F7C07A6AEA8C}" destId="{B0AB86C5-B150-4F15-86B3-5D89E542043D}" srcOrd="0" destOrd="0" parTransId="{C3E335E7-ABD5-48CD-80E2-FB2A2232BFBC}" sibTransId="{188D3652-857B-4BAD-B55B-E3264B60DD48}"/>
    <dgm:cxn modelId="{33C2A85D-B3A6-4A84-A047-8B861F0324B4}" type="presParOf" srcId="{EDDC3F8C-D440-43F7-B374-B82D2EE24CDC}" destId="{A59FBF59-6A0B-4BF0-AF24-AFD846219616}" srcOrd="0" destOrd="0" presId="urn:microsoft.com/office/officeart/2005/8/layout/default"/>
    <dgm:cxn modelId="{0617C813-4A53-413A-A312-35EDA0707987}" type="presParOf" srcId="{EDDC3F8C-D440-43F7-B374-B82D2EE24CDC}" destId="{BBD46545-64AC-4BC2-924A-5F5FEC7A092B}" srcOrd="1" destOrd="0" presId="urn:microsoft.com/office/officeart/2005/8/layout/default"/>
    <dgm:cxn modelId="{7AC7470D-E5E7-4167-B805-719BF51AA750}" type="presParOf" srcId="{EDDC3F8C-D440-43F7-B374-B82D2EE24CDC}" destId="{B4B06A8E-904E-4D2A-B368-29D73D78AB94}" srcOrd="2" destOrd="0" presId="urn:microsoft.com/office/officeart/2005/8/layout/default"/>
    <dgm:cxn modelId="{BFAD40BF-44D8-4CB4-93D8-06121A18AD57}" type="presParOf" srcId="{EDDC3F8C-D440-43F7-B374-B82D2EE24CDC}" destId="{34469354-FCFA-4648-B8E7-A41341E4C3D7}" srcOrd="3" destOrd="0" presId="urn:microsoft.com/office/officeart/2005/8/layout/default"/>
    <dgm:cxn modelId="{17575B01-B80D-461B-8FFD-8FEB42114488}" type="presParOf" srcId="{EDDC3F8C-D440-43F7-B374-B82D2EE24CDC}" destId="{BEE1942E-4057-4916-9666-1F00B8CA86C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0AD1BF-B420-4075-8769-F3026372298E}" type="doc">
      <dgm:prSet loTypeId="urn:microsoft.com/office/officeart/2005/8/layout/bProcess4" loCatId="process" qsTypeId="urn:microsoft.com/office/officeart/2005/8/quickstyle/simple3" qsCatId="simple" csTypeId="urn:microsoft.com/office/officeart/2005/8/colors/colorful2" csCatId="colorful" phldr="1"/>
      <dgm:spPr/>
      <dgm:t>
        <a:bodyPr/>
        <a:lstStyle/>
        <a:p>
          <a:endParaRPr lang="es-EC"/>
        </a:p>
      </dgm:t>
    </dgm:pt>
    <dgm:pt modelId="{564E880B-63A7-44C7-8C04-7AB6483CAA1B}">
      <dgm:prSet phldrT="[Texto]"/>
      <dgm:spPr/>
      <dgm:t>
        <a:bodyPr/>
        <a:lstStyle/>
        <a:p>
          <a:r>
            <a:rPr lang="es-EC" dirty="0"/>
            <a:t>SCR indica el importe de capital que se necesita para poder cumplir con todas las obligaciones </a:t>
          </a:r>
        </a:p>
      </dgm:t>
    </dgm:pt>
    <dgm:pt modelId="{3C7C8E98-25A3-4FF2-B070-0DED133F23B0}" type="parTrans" cxnId="{0A7BE47C-5815-415D-B56C-1F2E16EB8412}">
      <dgm:prSet/>
      <dgm:spPr/>
      <dgm:t>
        <a:bodyPr/>
        <a:lstStyle/>
        <a:p>
          <a:endParaRPr lang="es-EC"/>
        </a:p>
      </dgm:t>
    </dgm:pt>
    <dgm:pt modelId="{17617169-1AC3-4A01-8F2E-CA9722638B3D}" type="sibTrans" cxnId="{0A7BE47C-5815-415D-B56C-1F2E16EB8412}">
      <dgm:prSet/>
      <dgm:spPr/>
      <dgm:t>
        <a:bodyPr/>
        <a:lstStyle/>
        <a:p>
          <a:endParaRPr lang="es-EC"/>
        </a:p>
      </dgm:t>
    </dgm:pt>
    <dgm:pt modelId="{F3E6BC2D-BB3A-4205-A176-3839A052D49F}">
      <dgm:prSet phldrT="[Texto]"/>
      <dgm:spPr/>
      <dgm:t>
        <a:bodyPr/>
        <a:lstStyle/>
        <a:p>
          <a:r>
            <a:rPr lang="es-EC" dirty="0"/>
            <a:t>Durante un tiempo determinado y a un nivel de confianza definido</a:t>
          </a:r>
        </a:p>
      </dgm:t>
    </dgm:pt>
    <dgm:pt modelId="{34A6121E-DDDA-4781-A2F3-AECDD440C848}" type="parTrans" cxnId="{854E658E-59CF-4594-9EFE-D181B1FDE65B}">
      <dgm:prSet/>
      <dgm:spPr/>
      <dgm:t>
        <a:bodyPr/>
        <a:lstStyle/>
        <a:p>
          <a:endParaRPr lang="es-EC"/>
        </a:p>
      </dgm:t>
    </dgm:pt>
    <dgm:pt modelId="{A712F8F9-3E97-47A8-88B5-17CCFC0A6C16}" type="sibTrans" cxnId="{854E658E-59CF-4594-9EFE-D181B1FDE65B}">
      <dgm:prSet/>
      <dgm:spPr/>
      <dgm:t>
        <a:bodyPr/>
        <a:lstStyle/>
        <a:p>
          <a:endParaRPr lang="es-EC"/>
        </a:p>
      </dgm:t>
    </dgm:pt>
    <dgm:pt modelId="{2497BEE7-8B6A-43CD-B3D3-62D36390B5E7}">
      <dgm:prSet phldrT="[Texto]"/>
      <dgm:spPr/>
      <dgm:t>
        <a:bodyPr/>
        <a:lstStyle/>
        <a:p>
          <a:r>
            <a:rPr lang="es-EC" dirty="0"/>
            <a:t>Metodología que establece el CEIOPS</a:t>
          </a:r>
        </a:p>
      </dgm:t>
    </dgm:pt>
    <dgm:pt modelId="{BE1A37AC-FB47-4EBB-8DBE-969CA38B528F}" type="parTrans" cxnId="{7F979D1C-810D-469B-88BD-836304855B21}">
      <dgm:prSet/>
      <dgm:spPr/>
      <dgm:t>
        <a:bodyPr/>
        <a:lstStyle/>
        <a:p>
          <a:endParaRPr lang="es-EC"/>
        </a:p>
      </dgm:t>
    </dgm:pt>
    <dgm:pt modelId="{4C4BB8E7-B497-4CF1-99E6-265FA1BE2332}" type="sibTrans" cxnId="{7F979D1C-810D-469B-88BD-836304855B21}">
      <dgm:prSet/>
      <dgm:spPr/>
      <dgm:t>
        <a:bodyPr/>
        <a:lstStyle/>
        <a:p>
          <a:endParaRPr lang="es-EC"/>
        </a:p>
      </dgm:t>
    </dgm:pt>
    <dgm:pt modelId="{E07076DD-32EA-40A5-A94E-759E77D0DE39}">
      <dgm:prSet phldrT="[Texto]"/>
      <dgm:spPr/>
      <dgm:t>
        <a:bodyPr/>
        <a:lstStyle/>
        <a:p>
          <a:r>
            <a:rPr lang="es-EC" dirty="0"/>
            <a:t>Se utilizará la medida de riesgo conocida como Valor en, a un nivel de confianza del 99,5% y un horizonte temporal de un año. </a:t>
          </a:r>
        </a:p>
      </dgm:t>
    </dgm:pt>
    <dgm:pt modelId="{72EE288A-54E3-4E51-A0EE-F230C50EC4D9}" type="parTrans" cxnId="{DC502447-3CE2-45DB-8D1B-DEDC675E5FA4}">
      <dgm:prSet/>
      <dgm:spPr/>
      <dgm:t>
        <a:bodyPr/>
        <a:lstStyle/>
        <a:p>
          <a:endParaRPr lang="es-EC"/>
        </a:p>
      </dgm:t>
    </dgm:pt>
    <dgm:pt modelId="{957BCB2E-F5A6-4ACE-A550-75D7F93A7B7D}" type="sibTrans" cxnId="{DC502447-3CE2-45DB-8D1B-DEDC675E5FA4}">
      <dgm:prSet/>
      <dgm:spPr/>
      <dgm:t>
        <a:bodyPr/>
        <a:lstStyle/>
        <a:p>
          <a:endParaRPr lang="es-EC"/>
        </a:p>
      </dgm:t>
    </dgm:pt>
    <dgm:pt modelId="{0CAD6084-1F89-47B8-9152-CE26A44DECBD}" type="pres">
      <dgm:prSet presAssocID="{200AD1BF-B420-4075-8769-F3026372298E}" presName="Name0" presStyleCnt="0">
        <dgm:presLayoutVars>
          <dgm:dir/>
          <dgm:resizeHandles/>
        </dgm:presLayoutVars>
      </dgm:prSet>
      <dgm:spPr/>
    </dgm:pt>
    <dgm:pt modelId="{7C608C29-4B7E-4186-A7DA-6CC55E7CC13C}" type="pres">
      <dgm:prSet presAssocID="{564E880B-63A7-44C7-8C04-7AB6483CAA1B}" presName="compNode" presStyleCnt="0"/>
      <dgm:spPr/>
    </dgm:pt>
    <dgm:pt modelId="{DE070787-BA40-41D9-84C9-E58B4C7549B1}" type="pres">
      <dgm:prSet presAssocID="{564E880B-63A7-44C7-8C04-7AB6483CAA1B}" presName="dummyConnPt" presStyleCnt="0"/>
      <dgm:spPr/>
    </dgm:pt>
    <dgm:pt modelId="{3393E967-CDFB-4B6B-9F01-F00BAE2FB9D2}" type="pres">
      <dgm:prSet presAssocID="{564E880B-63A7-44C7-8C04-7AB6483CAA1B}" presName="node" presStyleLbl="node1" presStyleIdx="0" presStyleCnt="4">
        <dgm:presLayoutVars>
          <dgm:bulletEnabled val="1"/>
        </dgm:presLayoutVars>
      </dgm:prSet>
      <dgm:spPr/>
    </dgm:pt>
    <dgm:pt modelId="{DA465C7C-93D4-4162-8A1E-8DEB603F7F09}" type="pres">
      <dgm:prSet presAssocID="{17617169-1AC3-4A01-8F2E-CA9722638B3D}" presName="sibTrans" presStyleLbl="bgSibTrans2D1" presStyleIdx="0" presStyleCnt="3"/>
      <dgm:spPr/>
    </dgm:pt>
    <dgm:pt modelId="{24520D8A-9D5C-4186-B27F-D2F166E791BD}" type="pres">
      <dgm:prSet presAssocID="{F3E6BC2D-BB3A-4205-A176-3839A052D49F}" presName="compNode" presStyleCnt="0"/>
      <dgm:spPr/>
    </dgm:pt>
    <dgm:pt modelId="{F948556F-2F6B-4B73-AA55-CA7BE0A45F26}" type="pres">
      <dgm:prSet presAssocID="{F3E6BC2D-BB3A-4205-A176-3839A052D49F}" presName="dummyConnPt" presStyleCnt="0"/>
      <dgm:spPr/>
    </dgm:pt>
    <dgm:pt modelId="{92BACE57-D0A8-4406-8295-A0950380EC95}" type="pres">
      <dgm:prSet presAssocID="{F3E6BC2D-BB3A-4205-A176-3839A052D49F}" presName="node" presStyleLbl="node1" presStyleIdx="1" presStyleCnt="4">
        <dgm:presLayoutVars>
          <dgm:bulletEnabled val="1"/>
        </dgm:presLayoutVars>
      </dgm:prSet>
      <dgm:spPr/>
    </dgm:pt>
    <dgm:pt modelId="{EB69381C-9E4D-49AB-9D8C-F216BAC0E454}" type="pres">
      <dgm:prSet presAssocID="{A712F8F9-3E97-47A8-88B5-17CCFC0A6C16}" presName="sibTrans" presStyleLbl="bgSibTrans2D1" presStyleIdx="1" presStyleCnt="3"/>
      <dgm:spPr/>
    </dgm:pt>
    <dgm:pt modelId="{5D70488D-1B40-427D-9087-D4D9198A8918}" type="pres">
      <dgm:prSet presAssocID="{2497BEE7-8B6A-43CD-B3D3-62D36390B5E7}" presName="compNode" presStyleCnt="0"/>
      <dgm:spPr/>
    </dgm:pt>
    <dgm:pt modelId="{663702A1-FBBA-4971-8307-F27485387D28}" type="pres">
      <dgm:prSet presAssocID="{2497BEE7-8B6A-43CD-B3D3-62D36390B5E7}" presName="dummyConnPt" presStyleCnt="0"/>
      <dgm:spPr/>
    </dgm:pt>
    <dgm:pt modelId="{32158634-D357-4713-9AD4-467E35F0505E}" type="pres">
      <dgm:prSet presAssocID="{2497BEE7-8B6A-43CD-B3D3-62D36390B5E7}" presName="node" presStyleLbl="node1" presStyleIdx="2" presStyleCnt="4">
        <dgm:presLayoutVars>
          <dgm:bulletEnabled val="1"/>
        </dgm:presLayoutVars>
      </dgm:prSet>
      <dgm:spPr/>
    </dgm:pt>
    <dgm:pt modelId="{2AA8B5F6-E3D1-4A89-9094-9B9817AD681E}" type="pres">
      <dgm:prSet presAssocID="{4C4BB8E7-B497-4CF1-99E6-265FA1BE2332}" presName="sibTrans" presStyleLbl="bgSibTrans2D1" presStyleIdx="2" presStyleCnt="3"/>
      <dgm:spPr/>
    </dgm:pt>
    <dgm:pt modelId="{B711E6CE-E5B9-4AFE-88A6-F77C7BAE00E6}" type="pres">
      <dgm:prSet presAssocID="{E07076DD-32EA-40A5-A94E-759E77D0DE39}" presName="compNode" presStyleCnt="0"/>
      <dgm:spPr/>
    </dgm:pt>
    <dgm:pt modelId="{1A08FCB0-ED58-45EA-872E-CA411853756B}" type="pres">
      <dgm:prSet presAssocID="{E07076DD-32EA-40A5-A94E-759E77D0DE39}" presName="dummyConnPt" presStyleCnt="0"/>
      <dgm:spPr/>
    </dgm:pt>
    <dgm:pt modelId="{0C5145D6-64EE-41AE-A519-09EC38F8A080}" type="pres">
      <dgm:prSet presAssocID="{E07076DD-32EA-40A5-A94E-759E77D0DE39}" presName="node" presStyleLbl="node1" presStyleIdx="3" presStyleCnt="4">
        <dgm:presLayoutVars>
          <dgm:bulletEnabled val="1"/>
        </dgm:presLayoutVars>
      </dgm:prSet>
      <dgm:spPr/>
    </dgm:pt>
  </dgm:ptLst>
  <dgm:cxnLst>
    <dgm:cxn modelId="{7F979D1C-810D-469B-88BD-836304855B21}" srcId="{200AD1BF-B420-4075-8769-F3026372298E}" destId="{2497BEE7-8B6A-43CD-B3D3-62D36390B5E7}" srcOrd="2" destOrd="0" parTransId="{BE1A37AC-FB47-4EBB-8DBE-969CA38B528F}" sibTransId="{4C4BB8E7-B497-4CF1-99E6-265FA1BE2332}"/>
    <dgm:cxn modelId="{3C9D7022-3CD3-48CD-ADD3-5EF1575A6438}" type="presOf" srcId="{F3E6BC2D-BB3A-4205-A176-3839A052D49F}" destId="{92BACE57-D0A8-4406-8295-A0950380EC95}" srcOrd="0" destOrd="0" presId="urn:microsoft.com/office/officeart/2005/8/layout/bProcess4"/>
    <dgm:cxn modelId="{6D98A539-7125-42A6-9D6B-5B3CA1019233}" type="presOf" srcId="{17617169-1AC3-4A01-8F2E-CA9722638B3D}" destId="{DA465C7C-93D4-4162-8A1E-8DEB603F7F09}" srcOrd="0" destOrd="0" presId="urn:microsoft.com/office/officeart/2005/8/layout/bProcess4"/>
    <dgm:cxn modelId="{3644F963-5210-4310-A70B-386A9DB0A3EA}" type="presOf" srcId="{A712F8F9-3E97-47A8-88B5-17CCFC0A6C16}" destId="{EB69381C-9E4D-49AB-9D8C-F216BAC0E454}" srcOrd="0" destOrd="0" presId="urn:microsoft.com/office/officeart/2005/8/layout/bProcess4"/>
    <dgm:cxn modelId="{DC502447-3CE2-45DB-8D1B-DEDC675E5FA4}" srcId="{200AD1BF-B420-4075-8769-F3026372298E}" destId="{E07076DD-32EA-40A5-A94E-759E77D0DE39}" srcOrd="3" destOrd="0" parTransId="{72EE288A-54E3-4E51-A0EE-F230C50EC4D9}" sibTransId="{957BCB2E-F5A6-4ACE-A550-75D7F93A7B7D}"/>
    <dgm:cxn modelId="{75657850-5C0D-4A1E-A409-CD36D67A81AA}" type="presOf" srcId="{200AD1BF-B420-4075-8769-F3026372298E}" destId="{0CAD6084-1F89-47B8-9152-CE26A44DECBD}" srcOrd="0" destOrd="0" presId="urn:microsoft.com/office/officeart/2005/8/layout/bProcess4"/>
    <dgm:cxn modelId="{B0BE6572-AC3E-4FB2-AD08-512B1BC2F73A}" type="presOf" srcId="{2497BEE7-8B6A-43CD-B3D3-62D36390B5E7}" destId="{32158634-D357-4713-9AD4-467E35F0505E}" srcOrd="0" destOrd="0" presId="urn:microsoft.com/office/officeart/2005/8/layout/bProcess4"/>
    <dgm:cxn modelId="{0A7BE47C-5815-415D-B56C-1F2E16EB8412}" srcId="{200AD1BF-B420-4075-8769-F3026372298E}" destId="{564E880B-63A7-44C7-8C04-7AB6483CAA1B}" srcOrd="0" destOrd="0" parTransId="{3C7C8E98-25A3-4FF2-B070-0DED133F23B0}" sibTransId="{17617169-1AC3-4A01-8F2E-CA9722638B3D}"/>
    <dgm:cxn modelId="{854E658E-59CF-4594-9EFE-D181B1FDE65B}" srcId="{200AD1BF-B420-4075-8769-F3026372298E}" destId="{F3E6BC2D-BB3A-4205-A176-3839A052D49F}" srcOrd="1" destOrd="0" parTransId="{34A6121E-DDDA-4781-A2F3-AECDD440C848}" sibTransId="{A712F8F9-3E97-47A8-88B5-17CCFC0A6C16}"/>
    <dgm:cxn modelId="{E46623D1-F207-4E44-8DDE-F5F3D96DDE00}" type="presOf" srcId="{4C4BB8E7-B497-4CF1-99E6-265FA1BE2332}" destId="{2AA8B5F6-E3D1-4A89-9094-9B9817AD681E}" srcOrd="0" destOrd="0" presId="urn:microsoft.com/office/officeart/2005/8/layout/bProcess4"/>
    <dgm:cxn modelId="{44186FD2-E353-4825-B788-96AD0EE529AE}" type="presOf" srcId="{564E880B-63A7-44C7-8C04-7AB6483CAA1B}" destId="{3393E967-CDFB-4B6B-9F01-F00BAE2FB9D2}" srcOrd="0" destOrd="0" presId="urn:microsoft.com/office/officeart/2005/8/layout/bProcess4"/>
    <dgm:cxn modelId="{B1B0BBE2-CD97-42AB-A7AC-F7515ABD4803}" type="presOf" srcId="{E07076DD-32EA-40A5-A94E-759E77D0DE39}" destId="{0C5145D6-64EE-41AE-A519-09EC38F8A080}" srcOrd="0" destOrd="0" presId="urn:microsoft.com/office/officeart/2005/8/layout/bProcess4"/>
    <dgm:cxn modelId="{05A0E464-AFC7-4659-816A-7EE55AE43AD8}" type="presParOf" srcId="{0CAD6084-1F89-47B8-9152-CE26A44DECBD}" destId="{7C608C29-4B7E-4186-A7DA-6CC55E7CC13C}" srcOrd="0" destOrd="0" presId="urn:microsoft.com/office/officeart/2005/8/layout/bProcess4"/>
    <dgm:cxn modelId="{4EE0250A-E2AC-491B-9F5E-73AE7DD30045}" type="presParOf" srcId="{7C608C29-4B7E-4186-A7DA-6CC55E7CC13C}" destId="{DE070787-BA40-41D9-84C9-E58B4C7549B1}" srcOrd="0" destOrd="0" presId="urn:microsoft.com/office/officeart/2005/8/layout/bProcess4"/>
    <dgm:cxn modelId="{A171A844-7639-4BF8-B157-1AC99F379162}" type="presParOf" srcId="{7C608C29-4B7E-4186-A7DA-6CC55E7CC13C}" destId="{3393E967-CDFB-4B6B-9F01-F00BAE2FB9D2}" srcOrd="1" destOrd="0" presId="urn:microsoft.com/office/officeart/2005/8/layout/bProcess4"/>
    <dgm:cxn modelId="{8EE5D5B0-6AE8-49B6-A2C2-7F607FC3E517}" type="presParOf" srcId="{0CAD6084-1F89-47B8-9152-CE26A44DECBD}" destId="{DA465C7C-93D4-4162-8A1E-8DEB603F7F09}" srcOrd="1" destOrd="0" presId="urn:microsoft.com/office/officeart/2005/8/layout/bProcess4"/>
    <dgm:cxn modelId="{004BEF16-CC00-4FDA-9725-DB8EC21B177E}" type="presParOf" srcId="{0CAD6084-1F89-47B8-9152-CE26A44DECBD}" destId="{24520D8A-9D5C-4186-B27F-D2F166E791BD}" srcOrd="2" destOrd="0" presId="urn:microsoft.com/office/officeart/2005/8/layout/bProcess4"/>
    <dgm:cxn modelId="{5E0BAB45-9FF0-46AC-A0EE-6E7CCCA8675A}" type="presParOf" srcId="{24520D8A-9D5C-4186-B27F-D2F166E791BD}" destId="{F948556F-2F6B-4B73-AA55-CA7BE0A45F26}" srcOrd="0" destOrd="0" presId="urn:microsoft.com/office/officeart/2005/8/layout/bProcess4"/>
    <dgm:cxn modelId="{BFD2A049-DC14-413A-B2E7-CB53B27E1789}" type="presParOf" srcId="{24520D8A-9D5C-4186-B27F-D2F166E791BD}" destId="{92BACE57-D0A8-4406-8295-A0950380EC95}" srcOrd="1" destOrd="0" presId="urn:microsoft.com/office/officeart/2005/8/layout/bProcess4"/>
    <dgm:cxn modelId="{5CBAB0F6-D909-4AAB-84CD-15C01DAF6006}" type="presParOf" srcId="{0CAD6084-1F89-47B8-9152-CE26A44DECBD}" destId="{EB69381C-9E4D-49AB-9D8C-F216BAC0E454}" srcOrd="3" destOrd="0" presId="urn:microsoft.com/office/officeart/2005/8/layout/bProcess4"/>
    <dgm:cxn modelId="{4FB61125-2F83-4C30-8C76-B1D0FC7A0F9A}" type="presParOf" srcId="{0CAD6084-1F89-47B8-9152-CE26A44DECBD}" destId="{5D70488D-1B40-427D-9087-D4D9198A8918}" srcOrd="4" destOrd="0" presId="urn:microsoft.com/office/officeart/2005/8/layout/bProcess4"/>
    <dgm:cxn modelId="{52C815EA-874A-49E3-85DA-4E986273C380}" type="presParOf" srcId="{5D70488D-1B40-427D-9087-D4D9198A8918}" destId="{663702A1-FBBA-4971-8307-F27485387D28}" srcOrd="0" destOrd="0" presId="urn:microsoft.com/office/officeart/2005/8/layout/bProcess4"/>
    <dgm:cxn modelId="{8C7825E7-ED15-4D65-AB41-A0315F7CCFD0}" type="presParOf" srcId="{5D70488D-1B40-427D-9087-D4D9198A8918}" destId="{32158634-D357-4713-9AD4-467E35F0505E}" srcOrd="1" destOrd="0" presId="urn:microsoft.com/office/officeart/2005/8/layout/bProcess4"/>
    <dgm:cxn modelId="{04437701-3036-4894-9655-73F50EDABB5E}" type="presParOf" srcId="{0CAD6084-1F89-47B8-9152-CE26A44DECBD}" destId="{2AA8B5F6-E3D1-4A89-9094-9B9817AD681E}" srcOrd="5" destOrd="0" presId="urn:microsoft.com/office/officeart/2005/8/layout/bProcess4"/>
    <dgm:cxn modelId="{C276E069-AC61-427A-882B-920956A4261F}" type="presParOf" srcId="{0CAD6084-1F89-47B8-9152-CE26A44DECBD}" destId="{B711E6CE-E5B9-4AFE-88A6-F77C7BAE00E6}" srcOrd="6" destOrd="0" presId="urn:microsoft.com/office/officeart/2005/8/layout/bProcess4"/>
    <dgm:cxn modelId="{7C5900EB-50A4-4343-A4BF-A7C417BC7894}" type="presParOf" srcId="{B711E6CE-E5B9-4AFE-88A6-F77C7BAE00E6}" destId="{1A08FCB0-ED58-45EA-872E-CA411853756B}" srcOrd="0" destOrd="0" presId="urn:microsoft.com/office/officeart/2005/8/layout/bProcess4"/>
    <dgm:cxn modelId="{84E83671-59BB-4533-A7FF-18FE9A2CDFC5}" type="presParOf" srcId="{B711E6CE-E5B9-4AFE-88A6-F77C7BAE00E6}" destId="{0C5145D6-64EE-41AE-A519-09EC38F8A08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91612-65E8-4C58-AB44-C694791AA542}" type="doc">
      <dgm:prSet loTypeId="urn:microsoft.com/office/officeart/2005/8/layout/vList5" loCatId="list" qsTypeId="urn:microsoft.com/office/officeart/2005/8/quickstyle/simple3" qsCatId="simple" csTypeId="urn:microsoft.com/office/officeart/2005/8/colors/accent2_1" csCatId="accent2" phldr="1"/>
      <dgm:spPr/>
      <dgm:t>
        <a:bodyPr/>
        <a:lstStyle/>
        <a:p>
          <a:endParaRPr lang="es-EC"/>
        </a:p>
      </dgm:t>
    </dgm:pt>
    <dgm:pt modelId="{5B2027A0-4BB5-424E-BCD0-7538E3CEC7A7}">
      <dgm:prSet phldrT="[Texto]" custT="1"/>
      <dgm:spPr>
        <a:solidFill>
          <a:schemeClr val="accent6">
            <a:lumMod val="20000"/>
            <a:lumOff val="80000"/>
          </a:schemeClr>
        </a:solidFill>
      </dgm:spPr>
      <dgm:t>
        <a:bodyPr/>
        <a:lstStyle/>
        <a:p>
          <a:r>
            <a:rPr lang="es-ES" sz="3200" dirty="0"/>
            <a:t>Delimitación del problema</a:t>
          </a:r>
          <a:endParaRPr lang="es-EC" sz="3200" dirty="0"/>
        </a:p>
      </dgm:t>
    </dgm:pt>
    <dgm:pt modelId="{289DFB97-8808-489E-93BA-4CA4D9CAFDB6}" type="parTrans" cxnId="{A3FFBD7F-2529-4D04-AA55-5C9B89B6C4B2}">
      <dgm:prSet/>
      <dgm:spPr/>
      <dgm:t>
        <a:bodyPr/>
        <a:lstStyle/>
        <a:p>
          <a:endParaRPr lang="es-EC"/>
        </a:p>
      </dgm:t>
    </dgm:pt>
    <dgm:pt modelId="{0F5DC0C5-29FE-4181-A133-F52225119E2C}" type="sibTrans" cxnId="{A3FFBD7F-2529-4D04-AA55-5C9B89B6C4B2}">
      <dgm:prSet/>
      <dgm:spPr/>
      <dgm:t>
        <a:bodyPr/>
        <a:lstStyle/>
        <a:p>
          <a:endParaRPr lang="es-EC"/>
        </a:p>
      </dgm:t>
    </dgm:pt>
    <dgm:pt modelId="{F92968CA-412A-49E5-8039-AF9B7837B03B}">
      <dgm:prSet phldrT="[Texto]"/>
      <dgm:spPr>
        <a:ln>
          <a:solidFill>
            <a:schemeClr val="accent6">
              <a:lumMod val="75000"/>
              <a:alpha val="90000"/>
            </a:schemeClr>
          </a:solidFill>
        </a:ln>
      </dgm:spPr>
      <dgm:t>
        <a:bodyPr/>
        <a:lstStyle/>
        <a:p>
          <a:r>
            <a:rPr lang="es-ES" dirty="0"/>
            <a:t>Área: Finanzas</a:t>
          </a:r>
          <a:endParaRPr lang="es-EC" dirty="0"/>
        </a:p>
      </dgm:t>
    </dgm:pt>
    <dgm:pt modelId="{90336CB5-128A-4CEB-8B31-D6056D8CB528}" type="parTrans" cxnId="{6F9D89F4-DD27-4A88-8AAB-52688A342750}">
      <dgm:prSet/>
      <dgm:spPr/>
      <dgm:t>
        <a:bodyPr/>
        <a:lstStyle/>
        <a:p>
          <a:endParaRPr lang="es-EC"/>
        </a:p>
      </dgm:t>
    </dgm:pt>
    <dgm:pt modelId="{FE363D2E-9CAB-43EC-B6F3-38AC86432127}" type="sibTrans" cxnId="{6F9D89F4-DD27-4A88-8AAB-52688A342750}">
      <dgm:prSet/>
      <dgm:spPr/>
      <dgm:t>
        <a:bodyPr/>
        <a:lstStyle/>
        <a:p>
          <a:endParaRPr lang="es-EC"/>
        </a:p>
      </dgm:t>
    </dgm:pt>
    <dgm:pt modelId="{613F37E5-F769-485D-AE7B-44DA363B6F8B}">
      <dgm:prSet phldrT="[Texto]"/>
      <dgm:spPr>
        <a:ln>
          <a:solidFill>
            <a:schemeClr val="accent6">
              <a:lumMod val="75000"/>
              <a:alpha val="90000"/>
            </a:schemeClr>
          </a:solidFill>
        </a:ln>
      </dgm:spPr>
      <dgm:t>
        <a:bodyPr/>
        <a:lstStyle/>
        <a:p>
          <a:r>
            <a:rPr lang="es-ES" dirty="0"/>
            <a:t>Aspecto: Estados Financieros</a:t>
          </a:r>
          <a:endParaRPr lang="es-EC" dirty="0"/>
        </a:p>
      </dgm:t>
    </dgm:pt>
    <dgm:pt modelId="{991461D9-BA12-4B0A-83D3-9A37A95AD973}" type="parTrans" cxnId="{5C7C7194-BADF-48D3-B25B-DA043C02619B}">
      <dgm:prSet/>
      <dgm:spPr/>
      <dgm:t>
        <a:bodyPr/>
        <a:lstStyle/>
        <a:p>
          <a:endParaRPr lang="es-EC"/>
        </a:p>
      </dgm:t>
    </dgm:pt>
    <dgm:pt modelId="{3438B0AB-5B30-4C26-8610-89663018DED3}" type="sibTrans" cxnId="{5C7C7194-BADF-48D3-B25B-DA043C02619B}">
      <dgm:prSet/>
      <dgm:spPr/>
      <dgm:t>
        <a:bodyPr/>
        <a:lstStyle/>
        <a:p>
          <a:endParaRPr lang="es-EC"/>
        </a:p>
      </dgm:t>
    </dgm:pt>
    <dgm:pt modelId="{0C9B66D4-FB8C-4E7F-AE22-66CA3DC98C93}">
      <dgm:prSet phldrT="[Texto]" custT="1"/>
      <dgm:spPr>
        <a:solidFill>
          <a:schemeClr val="accent4">
            <a:lumMod val="20000"/>
            <a:lumOff val="80000"/>
          </a:schemeClr>
        </a:solidFill>
        <a:ln>
          <a:solidFill>
            <a:srgbClr val="FBE7E1"/>
          </a:solidFill>
        </a:ln>
      </dgm:spPr>
      <dgm:t>
        <a:bodyPr/>
        <a:lstStyle/>
        <a:p>
          <a:r>
            <a:rPr lang="es-ES" sz="3200" dirty="0"/>
            <a:t>Objeto de estudio</a:t>
          </a:r>
          <a:endParaRPr lang="es-EC" sz="3200" dirty="0"/>
        </a:p>
      </dgm:t>
    </dgm:pt>
    <dgm:pt modelId="{9C5484A9-CE94-47E1-85FA-5366D45B7EEC}" type="parTrans" cxnId="{8CBF0224-8AA3-46FC-8663-DA69E3FCB721}">
      <dgm:prSet/>
      <dgm:spPr/>
      <dgm:t>
        <a:bodyPr/>
        <a:lstStyle/>
        <a:p>
          <a:endParaRPr lang="es-EC"/>
        </a:p>
      </dgm:t>
    </dgm:pt>
    <dgm:pt modelId="{19F97C37-BCBF-49DC-A3C9-F9E656F5A9D5}" type="sibTrans" cxnId="{8CBF0224-8AA3-46FC-8663-DA69E3FCB721}">
      <dgm:prSet/>
      <dgm:spPr/>
      <dgm:t>
        <a:bodyPr/>
        <a:lstStyle/>
        <a:p>
          <a:endParaRPr lang="es-EC"/>
        </a:p>
      </dgm:t>
    </dgm:pt>
    <dgm:pt modelId="{3670068F-B313-4487-9F08-E0098B85F446}">
      <dgm:prSet phldrT="[Texto]"/>
      <dgm:spPr/>
      <dgm:t>
        <a:bodyPr/>
        <a:lstStyle/>
        <a:p>
          <a:r>
            <a:rPr lang="es-ES" dirty="0"/>
            <a:t>Empresas aseguradoras del Ecuador, centrándose en su gestión financiera y su método para calcular las reservas técnicas.</a:t>
          </a:r>
          <a:endParaRPr lang="es-EC" dirty="0"/>
        </a:p>
      </dgm:t>
    </dgm:pt>
    <dgm:pt modelId="{CFC57F09-E701-4734-80DF-856CB1DE4B55}" type="parTrans" cxnId="{72DFAE4E-499D-47F6-8A46-15EBFE967FCC}">
      <dgm:prSet/>
      <dgm:spPr/>
      <dgm:t>
        <a:bodyPr/>
        <a:lstStyle/>
        <a:p>
          <a:endParaRPr lang="es-EC"/>
        </a:p>
      </dgm:t>
    </dgm:pt>
    <dgm:pt modelId="{9F43C204-0155-4F22-AFB0-FD28EF44C92E}" type="sibTrans" cxnId="{72DFAE4E-499D-47F6-8A46-15EBFE967FCC}">
      <dgm:prSet/>
      <dgm:spPr/>
      <dgm:t>
        <a:bodyPr/>
        <a:lstStyle/>
        <a:p>
          <a:endParaRPr lang="es-EC"/>
        </a:p>
      </dgm:t>
    </dgm:pt>
    <dgm:pt modelId="{1E05B2BB-8CDE-4053-83AE-9AF32762746C}">
      <dgm:prSet phldrT="[Texto]"/>
      <dgm:spPr>
        <a:ln>
          <a:solidFill>
            <a:schemeClr val="accent6">
              <a:lumMod val="75000"/>
              <a:alpha val="90000"/>
            </a:schemeClr>
          </a:solidFill>
        </a:ln>
      </dgm:spPr>
      <dgm:t>
        <a:bodyPr/>
        <a:lstStyle/>
        <a:p>
          <a:r>
            <a:rPr lang="es-ES" dirty="0"/>
            <a:t>Campo: Sector asegurador</a:t>
          </a:r>
          <a:endParaRPr lang="es-EC" dirty="0"/>
        </a:p>
      </dgm:t>
    </dgm:pt>
    <dgm:pt modelId="{FCEF788C-1563-4CCF-99BB-755A26E023F2}" type="parTrans" cxnId="{A8BD6C1E-4D34-4124-8D55-CEA4C37CEA6C}">
      <dgm:prSet/>
      <dgm:spPr/>
      <dgm:t>
        <a:bodyPr/>
        <a:lstStyle/>
        <a:p>
          <a:endParaRPr lang="es-EC"/>
        </a:p>
      </dgm:t>
    </dgm:pt>
    <dgm:pt modelId="{3CAA5DF4-A0F3-46BF-A3C1-D9D037E11CA5}" type="sibTrans" cxnId="{A8BD6C1E-4D34-4124-8D55-CEA4C37CEA6C}">
      <dgm:prSet/>
      <dgm:spPr/>
      <dgm:t>
        <a:bodyPr/>
        <a:lstStyle/>
        <a:p>
          <a:endParaRPr lang="es-EC"/>
        </a:p>
      </dgm:t>
    </dgm:pt>
    <dgm:pt modelId="{C3EE791B-8A73-4877-9CBF-E2D2EE6A14E4}">
      <dgm:prSet phldrT="[Texto]"/>
      <dgm:spPr>
        <a:ln>
          <a:solidFill>
            <a:schemeClr val="accent6">
              <a:lumMod val="75000"/>
              <a:alpha val="90000"/>
            </a:schemeClr>
          </a:solidFill>
        </a:ln>
      </dgm:spPr>
      <dgm:t>
        <a:bodyPr/>
        <a:lstStyle/>
        <a:p>
          <a:r>
            <a:rPr lang="es-ES" dirty="0"/>
            <a:t>Temporal: 2017 - 2019</a:t>
          </a:r>
          <a:endParaRPr lang="es-EC" dirty="0"/>
        </a:p>
      </dgm:t>
    </dgm:pt>
    <dgm:pt modelId="{0C91035A-C27E-448E-A43D-3A073CCC1554}" type="parTrans" cxnId="{D2DA2677-19A3-4921-AE7E-86A246375B6C}">
      <dgm:prSet/>
      <dgm:spPr/>
      <dgm:t>
        <a:bodyPr/>
        <a:lstStyle/>
        <a:p>
          <a:endParaRPr lang="es-EC"/>
        </a:p>
      </dgm:t>
    </dgm:pt>
    <dgm:pt modelId="{C8D103CF-4553-4FD8-AE05-A82DF8BF1369}" type="sibTrans" cxnId="{D2DA2677-19A3-4921-AE7E-86A246375B6C}">
      <dgm:prSet/>
      <dgm:spPr/>
      <dgm:t>
        <a:bodyPr/>
        <a:lstStyle/>
        <a:p>
          <a:endParaRPr lang="es-EC"/>
        </a:p>
      </dgm:t>
    </dgm:pt>
    <dgm:pt modelId="{4A5BDE52-B085-4E53-9F40-9267C25F25EB}">
      <dgm:prSet phldrT="[Texto]"/>
      <dgm:spPr>
        <a:ln>
          <a:solidFill>
            <a:schemeClr val="accent6">
              <a:lumMod val="75000"/>
              <a:alpha val="90000"/>
            </a:schemeClr>
          </a:solidFill>
        </a:ln>
      </dgm:spPr>
      <dgm:t>
        <a:bodyPr/>
        <a:lstStyle/>
        <a:p>
          <a:r>
            <a:rPr lang="es-ES" dirty="0"/>
            <a:t>Espacial: Ecuador</a:t>
          </a:r>
          <a:endParaRPr lang="es-EC" dirty="0"/>
        </a:p>
      </dgm:t>
    </dgm:pt>
    <dgm:pt modelId="{B2A7EE23-E56B-4EBD-93DF-B6C754BC2D15}" type="parTrans" cxnId="{79ADF526-0C8F-412F-A53D-40D774C41E4D}">
      <dgm:prSet/>
      <dgm:spPr/>
      <dgm:t>
        <a:bodyPr/>
        <a:lstStyle/>
        <a:p>
          <a:endParaRPr lang="es-EC"/>
        </a:p>
      </dgm:t>
    </dgm:pt>
    <dgm:pt modelId="{75B0FB78-6D3F-4761-A978-F3E7B6E6D460}" type="sibTrans" cxnId="{79ADF526-0C8F-412F-A53D-40D774C41E4D}">
      <dgm:prSet/>
      <dgm:spPr/>
      <dgm:t>
        <a:bodyPr/>
        <a:lstStyle/>
        <a:p>
          <a:endParaRPr lang="es-EC"/>
        </a:p>
      </dgm:t>
    </dgm:pt>
    <dgm:pt modelId="{BEC90A8E-3042-41FC-8DA1-D8D4E7314916}" type="pres">
      <dgm:prSet presAssocID="{4E491612-65E8-4C58-AB44-C694791AA542}" presName="Name0" presStyleCnt="0">
        <dgm:presLayoutVars>
          <dgm:dir/>
          <dgm:animLvl val="lvl"/>
          <dgm:resizeHandles val="exact"/>
        </dgm:presLayoutVars>
      </dgm:prSet>
      <dgm:spPr/>
    </dgm:pt>
    <dgm:pt modelId="{E4CE6644-B5EC-4640-B12D-427A19A0D55A}" type="pres">
      <dgm:prSet presAssocID="{5B2027A0-4BB5-424E-BCD0-7538E3CEC7A7}" presName="linNode" presStyleCnt="0"/>
      <dgm:spPr/>
    </dgm:pt>
    <dgm:pt modelId="{754B4192-4DBC-44AC-9BC0-8A129E158F28}" type="pres">
      <dgm:prSet presAssocID="{5B2027A0-4BB5-424E-BCD0-7538E3CEC7A7}" presName="parentText" presStyleLbl="node1" presStyleIdx="0" presStyleCnt="2" custScaleX="81351" custScaleY="46557">
        <dgm:presLayoutVars>
          <dgm:chMax val="1"/>
          <dgm:bulletEnabled val="1"/>
        </dgm:presLayoutVars>
      </dgm:prSet>
      <dgm:spPr/>
    </dgm:pt>
    <dgm:pt modelId="{C85E0C37-90FF-4E3D-8B71-107EE8771823}" type="pres">
      <dgm:prSet presAssocID="{5B2027A0-4BB5-424E-BCD0-7538E3CEC7A7}" presName="descendantText" presStyleLbl="alignAccFollowNode1" presStyleIdx="0" presStyleCnt="2" custScaleX="95457" custScaleY="64683">
        <dgm:presLayoutVars>
          <dgm:bulletEnabled val="1"/>
        </dgm:presLayoutVars>
      </dgm:prSet>
      <dgm:spPr/>
    </dgm:pt>
    <dgm:pt modelId="{B4A3CAF0-6C28-4F77-8B39-8799DCBB34F2}" type="pres">
      <dgm:prSet presAssocID="{0F5DC0C5-29FE-4181-A133-F52225119E2C}" presName="sp" presStyleCnt="0"/>
      <dgm:spPr/>
    </dgm:pt>
    <dgm:pt modelId="{36B71E6B-1F15-419F-8D68-F0D5F7667A61}" type="pres">
      <dgm:prSet presAssocID="{0C9B66D4-FB8C-4E7F-AE22-66CA3DC98C93}" presName="linNode" presStyleCnt="0"/>
      <dgm:spPr/>
    </dgm:pt>
    <dgm:pt modelId="{43724BAB-50C9-4EB7-903C-3B617717C7C9}" type="pres">
      <dgm:prSet presAssocID="{0C9B66D4-FB8C-4E7F-AE22-66CA3DC98C93}" presName="parentText" presStyleLbl="node1" presStyleIdx="1" presStyleCnt="2" custScaleX="81351" custScaleY="46557">
        <dgm:presLayoutVars>
          <dgm:chMax val="1"/>
          <dgm:bulletEnabled val="1"/>
        </dgm:presLayoutVars>
      </dgm:prSet>
      <dgm:spPr/>
    </dgm:pt>
    <dgm:pt modelId="{BAB78FE0-83AE-49BE-B61A-1DE3058FB838}" type="pres">
      <dgm:prSet presAssocID="{0C9B66D4-FB8C-4E7F-AE22-66CA3DC98C93}" presName="descendantText" presStyleLbl="alignAccFollowNode1" presStyleIdx="1" presStyleCnt="2" custScaleX="95457" custScaleY="64683">
        <dgm:presLayoutVars>
          <dgm:bulletEnabled val="1"/>
        </dgm:presLayoutVars>
      </dgm:prSet>
      <dgm:spPr/>
    </dgm:pt>
  </dgm:ptLst>
  <dgm:cxnLst>
    <dgm:cxn modelId="{919C241A-0ADE-4A6C-9323-E82E6F3169A3}" type="presOf" srcId="{4A5BDE52-B085-4E53-9F40-9267C25F25EB}" destId="{C85E0C37-90FF-4E3D-8B71-107EE8771823}" srcOrd="0" destOrd="4" presId="urn:microsoft.com/office/officeart/2005/8/layout/vList5"/>
    <dgm:cxn modelId="{A8BD6C1E-4D34-4124-8D55-CEA4C37CEA6C}" srcId="{5B2027A0-4BB5-424E-BCD0-7538E3CEC7A7}" destId="{1E05B2BB-8CDE-4053-83AE-9AF32762746C}" srcOrd="0" destOrd="0" parTransId="{FCEF788C-1563-4CCF-99BB-755A26E023F2}" sibTransId="{3CAA5DF4-A0F3-46BF-A3C1-D9D037E11CA5}"/>
    <dgm:cxn modelId="{8CBF0224-8AA3-46FC-8663-DA69E3FCB721}" srcId="{4E491612-65E8-4C58-AB44-C694791AA542}" destId="{0C9B66D4-FB8C-4E7F-AE22-66CA3DC98C93}" srcOrd="1" destOrd="0" parTransId="{9C5484A9-CE94-47E1-85FA-5366D45B7EEC}" sibTransId="{19F97C37-BCBF-49DC-A3C9-F9E656F5A9D5}"/>
    <dgm:cxn modelId="{79ADF526-0C8F-412F-A53D-40D774C41E4D}" srcId="{5B2027A0-4BB5-424E-BCD0-7538E3CEC7A7}" destId="{4A5BDE52-B085-4E53-9F40-9267C25F25EB}" srcOrd="4" destOrd="0" parTransId="{B2A7EE23-E56B-4EBD-93DF-B6C754BC2D15}" sibTransId="{75B0FB78-6D3F-4761-A978-F3E7B6E6D460}"/>
    <dgm:cxn modelId="{2D707428-2F1A-4192-95AF-F96D70C878A2}" type="presOf" srcId="{C3EE791B-8A73-4877-9CBF-E2D2EE6A14E4}" destId="{C85E0C37-90FF-4E3D-8B71-107EE8771823}" srcOrd="0" destOrd="3" presId="urn:microsoft.com/office/officeart/2005/8/layout/vList5"/>
    <dgm:cxn modelId="{36AB1445-39BB-4E4B-A23D-A1ECEC4BBDA9}" type="presOf" srcId="{3670068F-B313-4487-9F08-E0098B85F446}" destId="{BAB78FE0-83AE-49BE-B61A-1DE3058FB838}" srcOrd="0" destOrd="0" presId="urn:microsoft.com/office/officeart/2005/8/layout/vList5"/>
    <dgm:cxn modelId="{72DFAE4E-499D-47F6-8A46-15EBFE967FCC}" srcId="{0C9B66D4-FB8C-4E7F-AE22-66CA3DC98C93}" destId="{3670068F-B313-4487-9F08-E0098B85F446}" srcOrd="0" destOrd="0" parTransId="{CFC57F09-E701-4734-80DF-856CB1DE4B55}" sibTransId="{9F43C204-0155-4F22-AFB0-FD28EF44C92E}"/>
    <dgm:cxn modelId="{31A6CE54-09D4-422C-8042-4926F30BE348}" type="presOf" srcId="{1E05B2BB-8CDE-4053-83AE-9AF32762746C}" destId="{C85E0C37-90FF-4E3D-8B71-107EE8771823}" srcOrd="0" destOrd="0" presId="urn:microsoft.com/office/officeart/2005/8/layout/vList5"/>
    <dgm:cxn modelId="{D2DA2677-19A3-4921-AE7E-86A246375B6C}" srcId="{5B2027A0-4BB5-424E-BCD0-7538E3CEC7A7}" destId="{C3EE791B-8A73-4877-9CBF-E2D2EE6A14E4}" srcOrd="3" destOrd="0" parTransId="{0C91035A-C27E-448E-A43D-3A073CCC1554}" sibTransId="{C8D103CF-4553-4FD8-AE05-A82DF8BF1369}"/>
    <dgm:cxn modelId="{45ECF978-AAE5-43B4-AF33-812248575A24}" type="presOf" srcId="{5B2027A0-4BB5-424E-BCD0-7538E3CEC7A7}" destId="{754B4192-4DBC-44AC-9BC0-8A129E158F28}" srcOrd="0" destOrd="0" presId="urn:microsoft.com/office/officeart/2005/8/layout/vList5"/>
    <dgm:cxn modelId="{A3FFBD7F-2529-4D04-AA55-5C9B89B6C4B2}" srcId="{4E491612-65E8-4C58-AB44-C694791AA542}" destId="{5B2027A0-4BB5-424E-BCD0-7538E3CEC7A7}" srcOrd="0" destOrd="0" parTransId="{289DFB97-8808-489E-93BA-4CA4D9CAFDB6}" sibTransId="{0F5DC0C5-29FE-4181-A133-F52225119E2C}"/>
    <dgm:cxn modelId="{5C7C7194-BADF-48D3-B25B-DA043C02619B}" srcId="{5B2027A0-4BB5-424E-BCD0-7538E3CEC7A7}" destId="{613F37E5-F769-485D-AE7B-44DA363B6F8B}" srcOrd="2" destOrd="0" parTransId="{991461D9-BA12-4B0A-83D3-9A37A95AD973}" sibTransId="{3438B0AB-5B30-4C26-8610-89663018DED3}"/>
    <dgm:cxn modelId="{C42929B4-416B-43BD-92C9-5061F61ECA39}" type="presOf" srcId="{F92968CA-412A-49E5-8039-AF9B7837B03B}" destId="{C85E0C37-90FF-4E3D-8B71-107EE8771823}" srcOrd="0" destOrd="1" presId="urn:microsoft.com/office/officeart/2005/8/layout/vList5"/>
    <dgm:cxn modelId="{AA111AC5-9A4D-4405-95AF-31FDEC1AD0DB}" type="presOf" srcId="{613F37E5-F769-485D-AE7B-44DA363B6F8B}" destId="{C85E0C37-90FF-4E3D-8B71-107EE8771823}" srcOrd="0" destOrd="2" presId="urn:microsoft.com/office/officeart/2005/8/layout/vList5"/>
    <dgm:cxn modelId="{AE03ADD4-7300-4DA5-A9D7-2FAA129F46E9}" type="presOf" srcId="{0C9B66D4-FB8C-4E7F-AE22-66CA3DC98C93}" destId="{43724BAB-50C9-4EB7-903C-3B617717C7C9}" srcOrd="0" destOrd="0" presId="urn:microsoft.com/office/officeart/2005/8/layout/vList5"/>
    <dgm:cxn modelId="{856ABDED-77AE-4717-B492-4B59B9CC5039}" type="presOf" srcId="{4E491612-65E8-4C58-AB44-C694791AA542}" destId="{BEC90A8E-3042-41FC-8DA1-D8D4E7314916}" srcOrd="0" destOrd="0" presId="urn:microsoft.com/office/officeart/2005/8/layout/vList5"/>
    <dgm:cxn modelId="{6F9D89F4-DD27-4A88-8AAB-52688A342750}" srcId="{5B2027A0-4BB5-424E-BCD0-7538E3CEC7A7}" destId="{F92968CA-412A-49E5-8039-AF9B7837B03B}" srcOrd="1" destOrd="0" parTransId="{90336CB5-128A-4CEB-8B31-D6056D8CB528}" sibTransId="{FE363D2E-9CAB-43EC-B6F3-38AC86432127}"/>
    <dgm:cxn modelId="{CF5FB29E-E3F5-4636-A42E-094D9CDE6728}" type="presParOf" srcId="{BEC90A8E-3042-41FC-8DA1-D8D4E7314916}" destId="{E4CE6644-B5EC-4640-B12D-427A19A0D55A}" srcOrd="0" destOrd="0" presId="urn:microsoft.com/office/officeart/2005/8/layout/vList5"/>
    <dgm:cxn modelId="{45CA9A1F-7A7A-4F84-9681-9E217D3154C4}" type="presParOf" srcId="{E4CE6644-B5EC-4640-B12D-427A19A0D55A}" destId="{754B4192-4DBC-44AC-9BC0-8A129E158F28}" srcOrd="0" destOrd="0" presId="urn:microsoft.com/office/officeart/2005/8/layout/vList5"/>
    <dgm:cxn modelId="{5D276B8D-38E9-4AEF-A996-DF8309CC66EB}" type="presParOf" srcId="{E4CE6644-B5EC-4640-B12D-427A19A0D55A}" destId="{C85E0C37-90FF-4E3D-8B71-107EE8771823}" srcOrd="1" destOrd="0" presId="urn:microsoft.com/office/officeart/2005/8/layout/vList5"/>
    <dgm:cxn modelId="{A9E8C9DE-F663-4D70-9970-A6EAEBF6DB14}" type="presParOf" srcId="{BEC90A8E-3042-41FC-8DA1-D8D4E7314916}" destId="{B4A3CAF0-6C28-4F77-8B39-8799DCBB34F2}" srcOrd="1" destOrd="0" presId="urn:microsoft.com/office/officeart/2005/8/layout/vList5"/>
    <dgm:cxn modelId="{AF1D4FD4-65E0-45BC-AC25-A44F55A163AA}" type="presParOf" srcId="{BEC90A8E-3042-41FC-8DA1-D8D4E7314916}" destId="{36B71E6B-1F15-419F-8D68-F0D5F7667A61}" srcOrd="2" destOrd="0" presId="urn:microsoft.com/office/officeart/2005/8/layout/vList5"/>
    <dgm:cxn modelId="{285DFDF6-820B-425E-A11B-EF692535014C}" type="presParOf" srcId="{36B71E6B-1F15-419F-8D68-F0D5F7667A61}" destId="{43724BAB-50C9-4EB7-903C-3B617717C7C9}" srcOrd="0" destOrd="0" presId="urn:microsoft.com/office/officeart/2005/8/layout/vList5"/>
    <dgm:cxn modelId="{832AD9BC-2EC2-4097-834B-BBF7A418B4A5}" type="presParOf" srcId="{36B71E6B-1F15-419F-8D68-F0D5F7667A61}" destId="{BAB78FE0-83AE-49BE-B61A-1DE3058FB8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491612-65E8-4C58-AB44-C694791AA542}" type="doc">
      <dgm:prSet loTypeId="urn:microsoft.com/office/officeart/2005/8/layout/hList3" loCatId="list" qsTypeId="urn:microsoft.com/office/officeart/2005/8/quickstyle/3d4" qsCatId="3D" csTypeId="urn:microsoft.com/office/officeart/2005/8/colors/colorful4" csCatId="colorful" phldr="1"/>
      <dgm:spPr/>
      <dgm:t>
        <a:bodyPr/>
        <a:lstStyle/>
        <a:p>
          <a:endParaRPr lang="es-EC"/>
        </a:p>
      </dgm:t>
    </dgm:pt>
    <dgm:pt modelId="{613F37E5-F769-485D-AE7B-44DA363B6F8B}">
      <dgm:prSet phldrT="[Texto]"/>
      <dgm:spPr>
        <a:solidFill>
          <a:schemeClr val="accent4">
            <a:lumMod val="40000"/>
            <a:lumOff val="60000"/>
          </a:schemeClr>
        </a:solidFill>
      </dgm:spPr>
      <dgm:t>
        <a:bodyPr/>
        <a:lstStyle/>
        <a:p>
          <a:pPr algn="ctr"/>
          <a:r>
            <a:rPr lang="es-ES" dirty="0">
              <a:solidFill>
                <a:schemeClr val="tx1"/>
              </a:solidFill>
            </a:rPr>
            <a:t>Planteamiento del problema</a:t>
          </a:r>
          <a:endParaRPr lang="es-EC" dirty="0">
            <a:solidFill>
              <a:schemeClr val="tx1"/>
            </a:solidFill>
          </a:endParaRPr>
        </a:p>
      </dgm:t>
    </dgm:pt>
    <dgm:pt modelId="{991461D9-BA12-4B0A-83D3-9A37A95AD973}" type="parTrans" cxnId="{5C7C7194-BADF-48D3-B25B-DA043C02619B}">
      <dgm:prSet/>
      <dgm:spPr/>
      <dgm:t>
        <a:bodyPr/>
        <a:lstStyle/>
        <a:p>
          <a:endParaRPr lang="es-EC"/>
        </a:p>
      </dgm:t>
    </dgm:pt>
    <dgm:pt modelId="{3438B0AB-5B30-4C26-8610-89663018DED3}" type="sibTrans" cxnId="{5C7C7194-BADF-48D3-B25B-DA043C02619B}">
      <dgm:prSet/>
      <dgm:spPr/>
      <dgm:t>
        <a:bodyPr/>
        <a:lstStyle/>
        <a:p>
          <a:endParaRPr lang="es-EC"/>
        </a:p>
      </dgm:t>
    </dgm:pt>
    <dgm:pt modelId="{3670068F-B313-4487-9F08-E0098B85F446}">
      <dgm:prSet phldrT="[Texto]"/>
      <dgm:spPr>
        <a:solidFill>
          <a:schemeClr val="bg1"/>
        </a:solidFill>
      </dgm:spPr>
      <dgm:t>
        <a:bodyPr/>
        <a:lstStyle/>
        <a:p>
          <a:pPr algn="l"/>
          <a:r>
            <a:rPr lang="es-ES" dirty="0">
              <a:solidFill>
                <a:schemeClr val="tx1"/>
              </a:solidFill>
            </a:rPr>
            <a:t>¿La constitución de las reservas técnicas incide en la gestión financiera de las empresas aseguradoras privadas del Ecuador?</a:t>
          </a:r>
          <a:endParaRPr lang="es-EC" dirty="0">
            <a:solidFill>
              <a:schemeClr val="tx1"/>
            </a:solidFill>
          </a:endParaRPr>
        </a:p>
      </dgm:t>
    </dgm:pt>
    <dgm:pt modelId="{CFC57F09-E701-4734-80DF-856CB1DE4B55}" type="parTrans" cxnId="{72DFAE4E-499D-47F6-8A46-15EBFE967FCC}">
      <dgm:prSet/>
      <dgm:spPr/>
      <dgm:t>
        <a:bodyPr/>
        <a:lstStyle/>
        <a:p>
          <a:endParaRPr lang="es-EC"/>
        </a:p>
      </dgm:t>
    </dgm:pt>
    <dgm:pt modelId="{9F43C204-0155-4F22-AFB0-FD28EF44C92E}" type="sibTrans" cxnId="{72DFAE4E-499D-47F6-8A46-15EBFE967FCC}">
      <dgm:prSet/>
      <dgm:spPr/>
      <dgm:t>
        <a:bodyPr/>
        <a:lstStyle/>
        <a:p>
          <a:endParaRPr lang="es-EC"/>
        </a:p>
      </dgm:t>
    </dgm:pt>
    <dgm:pt modelId="{49C8063A-F8E9-414B-88DF-7BC8FAD04C98}">
      <dgm:prSet phldrT="[Texto]"/>
      <dgm:spPr>
        <a:solidFill>
          <a:schemeClr val="accent2">
            <a:lumMod val="20000"/>
            <a:lumOff val="80000"/>
          </a:schemeClr>
        </a:solidFill>
      </dgm:spPr>
      <dgm:t>
        <a:bodyPr/>
        <a:lstStyle/>
        <a:p>
          <a:pPr algn="l"/>
          <a:r>
            <a:rPr lang="es-ES" dirty="0">
              <a:solidFill>
                <a:schemeClr val="tx1"/>
              </a:solidFill>
            </a:rPr>
            <a:t>Constituir y mantener los recursos suficientes para responder a las obligaciones de los contratos de seguros.</a:t>
          </a:r>
          <a:endParaRPr lang="es-EC" dirty="0">
            <a:solidFill>
              <a:schemeClr val="tx1"/>
            </a:solidFill>
          </a:endParaRPr>
        </a:p>
      </dgm:t>
    </dgm:pt>
    <dgm:pt modelId="{ADCE3BF2-5CE3-4B7A-A74A-65303A968BB6}" type="parTrans" cxnId="{8697E98C-0253-47C9-AE6C-48C034311CC4}">
      <dgm:prSet/>
      <dgm:spPr/>
      <dgm:t>
        <a:bodyPr/>
        <a:lstStyle/>
        <a:p>
          <a:endParaRPr lang="es-EC"/>
        </a:p>
      </dgm:t>
    </dgm:pt>
    <dgm:pt modelId="{58BBE123-6514-4A65-8D0A-04DCA638E750}" type="sibTrans" cxnId="{8697E98C-0253-47C9-AE6C-48C034311CC4}">
      <dgm:prSet/>
      <dgm:spPr/>
      <dgm:t>
        <a:bodyPr/>
        <a:lstStyle/>
        <a:p>
          <a:endParaRPr lang="es-EC"/>
        </a:p>
      </dgm:t>
    </dgm:pt>
    <dgm:pt modelId="{74E277DA-600C-4D5D-8B26-CDF7A8AD5B44}">
      <dgm:prSet phldrT="[Texto]"/>
      <dgm:spPr>
        <a:solidFill>
          <a:schemeClr val="bg1">
            <a:lumMod val="85000"/>
          </a:schemeClr>
        </a:solidFill>
      </dgm:spPr>
      <dgm:t>
        <a:bodyPr/>
        <a:lstStyle/>
        <a:p>
          <a:pPr algn="l"/>
          <a:r>
            <a:rPr lang="es-ES" dirty="0">
              <a:solidFill>
                <a:schemeClr val="tx1"/>
              </a:solidFill>
            </a:rPr>
            <a:t>Año 2017: 34 aseguradoras</a:t>
          </a:r>
        </a:p>
        <a:p>
          <a:pPr algn="l"/>
          <a:endParaRPr lang="es-ES" dirty="0">
            <a:solidFill>
              <a:schemeClr val="tx1"/>
            </a:solidFill>
          </a:endParaRPr>
        </a:p>
        <a:p>
          <a:pPr algn="l"/>
          <a:r>
            <a:rPr lang="es-ES" dirty="0">
              <a:solidFill>
                <a:schemeClr val="tx1"/>
              </a:solidFill>
            </a:rPr>
            <a:t>Año 2019: 30 aseguradoras</a:t>
          </a:r>
          <a:endParaRPr lang="es-EC" dirty="0">
            <a:solidFill>
              <a:schemeClr val="tx1"/>
            </a:solidFill>
          </a:endParaRPr>
        </a:p>
      </dgm:t>
    </dgm:pt>
    <dgm:pt modelId="{1EDB7829-084D-4D1D-B0A3-915899E66DB0}" type="parTrans" cxnId="{F92CDF62-B545-4483-9237-36FEA1DCB401}">
      <dgm:prSet/>
      <dgm:spPr/>
      <dgm:t>
        <a:bodyPr/>
        <a:lstStyle/>
        <a:p>
          <a:endParaRPr lang="es-EC"/>
        </a:p>
      </dgm:t>
    </dgm:pt>
    <dgm:pt modelId="{1B820337-585A-4B39-AF6F-222F8EEC16B5}" type="sibTrans" cxnId="{F92CDF62-B545-4483-9237-36FEA1DCB401}">
      <dgm:prSet/>
      <dgm:spPr/>
      <dgm:t>
        <a:bodyPr/>
        <a:lstStyle/>
        <a:p>
          <a:endParaRPr lang="es-EC"/>
        </a:p>
      </dgm:t>
    </dgm:pt>
    <dgm:pt modelId="{D98AE70B-89C5-475D-B505-57E165F6643D}" type="pres">
      <dgm:prSet presAssocID="{4E491612-65E8-4C58-AB44-C694791AA542}" presName="composite" presStyleCnt="0">
        <dgm:presLayoutVars>
          <dgm:chMax val="1"/>
          <dgm:dir/>
          <dgm:resizeHandles val="exact"/>
        </dgm:presLayoutVars>
      </dgm:prSet>
      <dgm:spPr/>
    </dgm:pt>
    <dgm:pt modelId="{9EF35D49-9F87-42E5-841F-0F42F40F17D2}" type="pres">
      <dgm:prSet presAssocID="{613F37E5-F769-485D-AE7B-44DA363B6F8B}" presName="roof" presStyleLbl="dkBgShp" presStyleIdx="0" presStyleCnt="2"/>
      <dgm:spPr/>
    </dgm:pt>
    <dgm:pt modelId="{2C5948DB-2954-4410-8A1F-291E3D1C2116}" type="pres">
      <dgm:prSet presAssocID="{613F37E5-F769-485D-AE7B-44DA363B6F8B}" presName="pillars" presStyleCnt="0"/>
      <dgm:spPr/>
    </dgm:pt>
    <dgm:pt modelId="{E28A5735-CCD4-42F4-A382-08D8DEDF5820}" type="pres">
      <dgm:prSet presAssocID="{613F37E5-F769-485D-AE7B-44DA363B6F8B}" presName="pillar1" presStyleLbl="node1" presStyleIdx="0" presStyleCnt="3">
        <dgm:presLayoutVars>
          <dgm:bulletEnabled val="1"/>
        </dgm:presLayoutVars>
      </dgm:prSet>
      <dgm:spPr/>
    </dgm:pt>
    <dgm:pt modelId="{E3E51BF4-F179-4064-B4AF-32C9C121F586}" type="pres">
      <dgm:prSet presAssocID="{74E277DA-600C-4D5D-8B26-CDF7A8AD5B44}" presName="pillarX" presStyleLbl="node1" presStyleIdx="1" presStyleCnt="3">
        <dgm:presLayoutVars>
          <dgm:bulletEnabled val="1"/>
        </dgm:presLayoutVars>
      </dgm:prSet>
      <dgm:spPr/>
    </dgm:pt>
    <dgm:pt modelId="{AD067C2D-3929-4BC4-B9A8-7D7A1FA44D54}" type="pres">
      <dgm:prSet presAssocID="{49C8063A-F8E9-414B-88DF-7BC8FAD04C98}" presName="pillarX" presStyleLbl="node1" presStyleIdx="2" presStyleCnt="3">
        <dgm:presLayoutVars>
          <dgm:bulletEnabled val="1"/>
        </dgm:presLayoutVars>
      </dgm:prSet>
      <dgm:spPr/>
    </dgm:pt>
    <dgm:pt modelId="{FF2B748B-EF6C-4199-8A2B-DDE6B5B37F53}" type="pres">
      <dgm:prSet presAssocID="{613F37E5-F769-485D-AE7B-44DA363B6F8B}" presName="base" presStyleLbl="dkBgShp" presStyleIdx="1" presStyleCnt="2"/>
      <dgm:spPr>
        <a:solidFill>
          <a:schemeClr val="accent4">
            <a:lumMod val="60000"/>
            <a:lumOff val="40000"/>
          </a:schemeClr>
        </a:solidFill>
      </dgm:spPr>
    </dgm:pt>
  </dgm:ptLst>
  <dgm:cxnLst>
    <dgm:cxn modelId="{F92CDF62-B545-4483-9237-36FEA1DCB401}" srcId="{613F37E5-F769-485D-AE7B-44DA363B6F8B}" destId="{74E277DA-600C-4D5D-8B26-CDF7A8AD5B44}" srcOrd="1" destOrd="0" parTransId="{1EDB7829-084D-4D1D-B0A3-915899E66DB0}" sibTransId="{1B820337-585A-4B39-AF6F-222F8EEC16B5}"/>
    <dgm:cxn modelId="{72DFAE4E-499D-47F6-8A46-15EBFE967FCC}" srcId="{613F37E5-F769-485D-AE7B-44DA363B6F8B}" destId="{3670068F-B313-4487-9F08-E0098B85F446}" srcOrd="0" destOrd="0" parTransId="{CFC57F09-E701-4734-80DF-856CB1DE4B55}" sibTransId="{9F43C204-0155-4F22-AFB0-FD28EF44C92E}"/>
    <dgm:cxn modelId="{89B40F82-8E8F-4544-87A9-D422890C6CE9}" type="presOf" srcId="{74E277DA-600C-4D5D-8B26-CDF7A8AD5B44}" destId="{E3E51BF4-F179-4064-B4AF-32C9C121F586}" srcOrd="0" destOrd="0" presId="urn:microsoft.com/office/officeart/2005/8/layout/hList3"/>
    <dgm:cxn modelId="{43A6AC89-2E63-46E8-BD9F-7DB84E4848B2}" type="presOf" srcId="{49C8063A-F8E9-414B-88DF-7BC8FAD04C98}" destId="{AD067C2D-3929-4BC4-B9A8-7D7A1FA44D54}" srcOrd="0" destOrd="0" presId="urn:microsoft.com/office/officeart/2005/8/layout/hList3"/>
    <dgm:cxn modelId="{8697E98C-0253-47C9-AE6C-48C034311CC4}" srcId="{613F37E5-F769-485D-AE7B-44DA363B6F8B}" destId="{49C8063A-F8E9-414B-88DF-7BC8FAD04C98}" srcOrd="2" destOrd="0" parTransId="{ADCE3BF2-5CE3-4B7A-A74A-65303A968BB6}" sibTransId="{58BBE123-6514-4A65-8D0A-04DCA638E750}"/>
    <dgm:cxn modelId="{5C7C7194-BADF-48D3-B25B-DA043C02619B}" srcId="{4E491612-65E8-4C58-AB44-C694791AA542}" destId="{613F37E5-F769-485D-AE7B-44DA363B6F8B}" srcOrd="0" destOrd="0" parTransId="{991461D9-BA12-4B0A-83D3-9A37A95AD973}" sibTransId="{3438B0AB-5B30-4C26-8610-89663018DED3}"/>
    <dgm:cxn modelId="{D3D947BF-0F61-4639-ADB2-1296B8313935}" type="presOf" srcId="{613F37E5-F769-485D-AE7B-44DA363B6F8B}" destId="{9EF35D49-9F87-42E5-841F-0F42F40F17D2}" srcOrd="0" destOrd="0" presId="urn:microsoft.com/office/officeart/2005/8/layout/hList3"/>
    <dgm:cxn modelId="{C4FB0BD2-70EC-4814-AC08-20CA9AA91AB9}" type="presOf" srcId="{3670068F-B313-4487-9F08-E0098B85F446}" destId="{E28A5735-CCD4-42F4-A382-08D8DEDF5820}" srcOrd="0" destOrd="0" presId="urn:microsoft.com/office/officeart/2005/8/layout/hList3"/>
    <dgm:cxn modelId="{09FCCEF8-77D2-4331-85A8-A4189B217C24}" type="presOf" srcId="{4E491612-65E8-4C58-AB44-C694791AA542}" destId="{D98AE70B-89C5-475D-B505-57E165F6643D}" srcOrd="0" destOrd="0" presId="urn:microsoft.com/office/officeart/2005/8/layout/hList3"/>
    <dgm:cxn modelId="{F3940888-01C3-471D-B636-EB8EEAB28F79}" type="presParOf" srcId="{D98AE70B-89C5-475D-B505-57E165F6643D}" destId="{9EF35D49-9F87-42E5-841F-0F42F40F17D2}" srcOrd="0" destOrd="0" presId="urn:microsoft.com/office/officeart/2005/8/layout/hList3"/>
    <dgm:cxn modelId="{D1269CAC-3256-48BA-809B-F2A100DD1BE1}" type="presParOf" srcId="{D98AE70B-89C5-475D-B505-57E165F6643D}" destId="{2C5948DB-2954-4410-8A1F-291E3D1C2116}" srcOrd="1" destOrd="0" presId="urn:microsoft.com/office/officeart/2005/8/layout/hList3"/>
    <dgm:cxn modelId="{87D13FC6-BA83-402F-8800-E68885616610}" type="presParOf" srcId="{2C5948DB-2954-4410-8A1F-291E3D1C2116}" destId="{E28A5735-CCD4-42F4-A382-08D8DEDF5820}" srcOrd="0" destOrd="0" presId="urn:microsoft.com/office/officeart/2005/8/layout/hList3"/>
    <dgm:cxn modelId="{5299F784-DBAE-4CCB-8783-CC6CAD929878}" type="presParOf" srcId="{2C5948DB-2954-4410-8A1F-291E3D1C2116}" destId="{E3E51BF4-F179-4064-B4AF-32C9C121F586}" srcOrd="1" destOrd="0" presId="urn:microsoft.com/office/officeart/2005/8/layout/hList3"/>
    <dgm:cxn modelId="{DAF4D501-EE0C-4B7B-B95C-0189B4890A99}" type="presParOf" srcId="{2C5948DB-2954-4410-8A1F-291E3D1C2116}" destId="{AD067C2D-3929-4BC4-B9A8-7D7A1FA44D54}" srcOrd="2" destOrd="0" presId="urn:microsoft.com/office/officeart/2005/8/layout/hList3"/>
    <dgm:cxn modelId="{0815A1E9-7471-4EBB-8A2B-546C9761531D}" type="presParOf" srcId="{D98AE70B-89C5-475D-B505-57E165F6643D}" destId="{FF2B748B-EF6C-4199-8A2B-DDE6B5B37F5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491612-65E8-4C58-AB44-C694791AA542}" type="doc">
      <dgm:prSet loTypeId="urn:microsoft.com/office/officeart/2005/8/layout/hList3" loCatId="list" qsTypeId="urn:microsoft.com/office/officeart/2005/8/quickstyle/3d4" qsCatId="3D" csTypeId="urn:microsoft.com/office/officeart/2005/8/colors/colorful4" csCatId="colorful" phldr="1"/>
      <dgm:spPr/>
      <dgm:t>
        <a:bodyPr/>
        <a:lstStyle/>
        <a:p>
          <a:endParaRPr lang="es-EC"/>
        </a:p>
      </dgm:t>
    </dgm:pt>
    <dgm:pt modelId="{613F37E5-F769-485D-AE7B-44DA363B6F8B}">
      <dgm:prSet phldrT="[Texto]" custT="1"/>
      <dgm:spPr>
        <a:solidFill>
          <a:schemeClr val="accent4">
            <a:lumMod val="40000"/>
            <a:lumOff val="60000"/>
          </a:schemeClr>
        </a:solidFill>
      </dgm:spPr>
      <dgm:t>
        <a:bodyPr/>
        <a:lstStyle/>
        <a:p>
          <a:pPr algn="ctr"/>
          <a:r>
            <a:rPr lang="es-ES" sz="5400" dirty="0">
              <a:solidFill>
                <a:schemeClr val="tx1"/>
              </a:solidFill>
            </a:rPr>
            <a:t>Justificación e Importancia</a:t>
          </a:r>
          <a:endParaRPr lang="es-EC" sz="5400" dirty="0">
            <a:solidFill>
              <a:schemeClr val="tx1"/>
            </a:solidFill>
          </a:endParaRPr>
        </a:p>
      </dgm:t>
    </dgm:pt>
    <dgm:pt modelId="{991461D9-BA12-4B0A-83D3-9A37A95AD973}" type="parTrans" cxnId="{5C7C7194-BADF-48D3-B25B-DA043C02619B}">
      <dgm:prSet/>
      <dgm:spPr/>
      <dgm:t>
        <a:bodyPr/>
        <a:lstStyle/>
        <a:p>
          <a:endParaRPr lang="es-EC">
            <a:solidFill>
              <a:schemeClr val="tx1"/>
            </a:solidFill>
          </a:endParaRPr>
        </a:p>
      </dgm:t>
    </dgm:pt>
    <dgm:pt modelId="{3438B0AB-5B30-4C26-8610-89663018DED3}" type="sibTrans" cxnId="{5C7C7194-BADF-48D3-B25B-DA043C02619B}">
      <dgm:prSet/>
      <dgm:spPr/>
      <dgm:t>
        <a:bodyPr/>
        <a:lstStyle/>
        <a:p>
          <a:endParaRPr lang="es-EC">
            <a:solidFill>
              <a:schemeClr val="tx1"/>
            </a:solidFill>
          </a:endParaRPr>
        </a:p>
      </dgm:t>
    </dgm:pt>
    <dgm:pt modelId="{3670068F-B313-4487-9F08-E0098B85F446}">
      <dgm:prSet phldrT="[Texto]" custT="1"/>
      <dgm:spPr>
        <a:solidFill>
          <a:schemeClr val="bg1"/>
        </a:solidFill>
      </dgm:spPr>
      <dgm:t>
        <a:bodyPr/>
        <a:lstStyle/>
        <a:p>
          <a:pPr algn="l"/>
          <a:r>
            <a:rPr lang="es-ES" sz="2400" dirty="0">
              <a:solidFill>
                <a:schemeClr val="tx1"/>
              </a:solidFill>
            </a:rPr>
            <a:t>Durante los últimos años se han dado cambios relevantes en el Mercado de Seguros.</a:t>
          </a:r>
          <a:endParaRPr lang="es-EC" sz="2400" dirty="0">
            <a:solidFill>
              <a:schemeClr val="tx1"/>
            </a:solidFill>
          </a:endParaRPr>
        </a:p>
      </dgm:t>
    </dgm:pt>
    <dgm:pt modelId="{CFC57F09-E701-4734-80DF-856CB1DE4B55}" type="parTrans" cxnId="{72DFAE4E-499D-47F6-8A46-15EBFE967FCC}">
      <dgm:prSet/>
      <dgm:spPr/>
      <dgm:t>
        <a:bodyPr/>
        <a:lstStyle/>
        <a:p>
          <a:endParaRPr lang="es-EC">
            <a:solidFill>
              <a:schemeClr val="tx1"/>
            </a:solidFill>
          </a:endParaRPr>
        </a:p>
      </dgm:t>
    </dgm:pt>
    <dgm:pt modelId="{9F43C204-0155-4F22-AFB0-FD28EF44C92E}" type="sibTrans" cxnId="{72DFAE4E-499D-47F6-8A46-15EBFE967FCC}">
      <dgm:prSet/>
      <dgm:spPr/>
      <dgm:t>
        <a:bodyPr/>
        <a:lstStyle/>
        <a:p>
          <a:endParaRPr lang="es-EC">
            <a:solidFill>
              <a:schemeClr val="tx1"/>
            </a:solidFill>
          </a:endParaRPr>
        </a:p>
      </dgm:t>
    </dgm:pt>
    <dgm:pt modelId="{49C8063A-F8E9-414B-88DF-7BC8FAD04C98}">
      <dgm:prSet phldrT="[Texto]" custT="1"/>
      <dgm:spPr>
        <a:solidFill>
          <a:schemeClr val="accent2">
            <a:lumMod val="20000"/>
            <a:lumOff val="80000"/>
          </a:schemeClr>
        </a:solidFill>
      </dgm:spPr>
      <dgm:t>
        <a:bodyPr/>
        <a:lstStyle/>
        <a:p>
          <a:pPr algn="l"/>
          <a:r>
            <a:rPr lang="es-ES" sz="2400" dirty="0">
              <a:solidFill>
                <a:schemeClr val="tx1"/>
              </a:solidFill>
            </a:rPr>
            <a:t>Los servicios financieros aportan al PIB un 17.6%, dentro de los cuales se encuentra la actividad aseguradora.</a:t>
          </a:r>
          <a:endParaRPr lang="es-EC" sz="2400" dirty="0">
            <a:solidFill>
              <a:schemeClr val="tx1"/>
            </a:solidFill>
          </a:endParaRPr>
        </a:p>
      </dgm:t>
    </dgm:pt>
    <dgm:pt modelId="{ADCE3BF2-5CE3-4B7A-A74A-65303A968BB6}" type="parTrans" cxnId="{8697E98C-0253-47C9-AE6C-48C034311CC4}">
      <dgm:prSet/>
      <dgm:spPr/>
      <dgm:t>
        <a:bodyPr/>
        <a:lstStyle/>
        <a:p>
          <a:endParaRPr lang="es-EC">
            <a:solidFill>
              <a:schemeClr val="tx1"/>
            </a:solidFill>
          </a:endParaRPr>
        </a:p>
      </dgm:t>
    </dgm:pt>
    <dgm:pt modelId="{58BBE123-6514-4A65-8D0A-04DCA638E750}" type="sibTrans" cxnId="{8697E98C-0253-47C9-AE6C-48C034311CC4}">
      <dgm:prSet/>
      <dgm:spPr/>
      <dgm:t>
        <a:bodyPr/>
        <a:lstStyle/>
        <a:p>
          <a:endParaRPr lang="es-EC">
            <a:solidFill>
              <a:schemeClr val="tx1"/>
            </a:solidFill>
          </a:endParaRPr>
        </a:p>
      </dgm:t>
    </dgm:pt>
    <dgm:pt modelId="{74E277DA-600C-4D5D-8B26-CDF7A8AD5B44}">
      <dgm:prSet phldrT="[Texto]" custT="1"/>
      <dgm:spPr>
        <a:solidFill>
          <a:schemeClr val="bg1">
            <a:lumMod val="85000"/>
          </a:schemeClr>
        </a:solidFill>
      </dgm:spPr>
      <dgm:t>
        <a:bodyPr/>
        <a:lstStyle/>
        <a:p>
          <a:pPr algn="l"/>
          <a:r>
            <a:rPr lang="es-ES" sz="2400" dirty="0">
              <a:solidFill>
                <a:schemeClr val="tx1"/>
              </a:solidFill>
            </a:rPr>
            <a:t>Reformas regulatorias han contribuido a la expansión del sector.</a:t>
          </a:r>
          <a:endParaRPr lang="es-EC" sz="2400" dirty="0">
            <a:solidFill>
              <a:schemeClr val="tx1"/>
            </a:solidFill>
          </a:endParaRPr>
        </a:p>
      </dgm:t>
    </dgm:pt>
    <dgm:pt modelId="{1EDB7829-084D-4D1D-B0A3-915899E66DB0}" type="parTrans" cxnId="{F92CDF62-B545-4483-9237-36FEA1DCB401}">
      <dgm:prSet/>
      <dgm:spPr/>
      <dgm:t>
        <a:bodyPr/>
        <a:lstStyle/>
        <a:p>
          <a:endParaRPr lang="es-EC">
            <a:solidFill>
              <a:schemeClr val="tx1"/>
            </a:solidFill>
          </a:endParaRPr>
        </a:p>
      </dgm:t>
    </dgm:pt>
    <dgm:pt modelId="{1B820337-585A-4B39-AF6F-222F8EEC16B5}" type="sibTrans" cxnId="{F92CDF62-B545-4483-9237-36FEA1DCB401}">
      <dgm:prSet/>
      <dgm:spPr/>
      <dgm:t>
        <a:bodyPr/>
        <a:lstStyle/>
        <a:p>
          <a:endParaRPr lang="es-EC">
            <a:solidFill>
              <a:schemeClr val="tx1"/>
            </a:solidFill>
          </a:endParaRPr>
        </a:p>
      </dgm:t>
    </dgm:pt>
    <dgm:pt modelId="{D98AE70B-89C5-475D-B505-57E165F6643D}" type="pres">
      <dgm:prSet presAssocID="{4E491612-65E8-4C58-AB44-C694791AA542}" presName="composite" presStyleCnt="0">
        <dgm:presLayoutVars>
          <dgm:chMax val="1"/>
          <dgm:dir/>
          <dgm:resizeHandles val="exact"/>
        </dgm:presLayoutVars>
      </dgm:prSet>
      <dgm:spPr/>
    </dgm:pt>
    <dgm:pt modelId="{9EF35D49-9F87-42E5-841F-0F42F40F17D2}" type="pres">
      <dgm:prSet presAssocID="{613F37E5-F769-485D-AE7B-44DA363B6F8B}" presName="roof" presStyleLbl="dkBgShp" presStyleIdx="0" presStyleCnt="2"/>
      <dgm:spPr/>
    </dgm:pt>
    <dgm:pt modelId="{2C5948DB-2954-4410-8A1F-291E3D1C2116}" type="pres">
      <dgm:prSet presAssocID="{613F37E5-F769-485D-AE7B-44DA363B6F8B}" presName="pillars" presStyleCnt="0"/>
      <dgm:spPr/>
    </dgm:pt>
    <dgm:pt modelId="{E28A5735-CCD4-42F4-A382-08D8DEDF5820}" type="pres">
      <dgm:prSet presAssocID="{613F37E5-F769-485D-AE7B-44DA363B6F8B}" presName="pillar1" presStyleLbl="node1" presStyleIdx="0" presStyleCnt="3">
        <dgm:presLayoutVars>
          <dgm:bulletEnabled val="1"/>
        </dgm:presLayoutVars>
      </dgm:prSet>
      <dgm:spPr/>
    </dgm:pt>
    <dgm:pt modelId="{E3E51BF4-F179-4064-B4AF-32C9C121F586}" type="pres">
      <dgm:prSet presAssocID="{74E277DA-600C-4D5D-8B26-CDF7A8AD5B44}" presName="pillarX" presStyleLbl="node1" presStyleIdx="1" presStyleCnt="3">
        <dgm:presLayoutVars>
          <dgm:bulletEnabled val="1"/>
        </dgm:presLayoutVars>
      </dgm:prSet>
      <dgm:spPr/>
    </dgm:pt>
    <dgm:pt modelId="{AD067C2D-3929-4BC4-B9A8-7D7A1FA44D54}" type="pres">
      <dgm:prSet presAssocID="{49C8063A-F8E9-414B-88DF-7BC8FAD04C98}" presName="pillarX" presStyleLbl="node1" presStyleIdx="2" presStyleCnt="3">
        <dgm:presLayoutVars>
          <dgm:bulletEnabled val="1"/>
        </dgm:presLayoutVars>
      </dgm:prSet>
      <dgm:spPr/>
    </dgm:pt>
    <dgm:pt modelId="{FF2B748B-EF6C-4199-8A2B-DDE6B5B37F53}" type="pres">
      <dgm:prSet presAssocID="{613F37E5-F769-485D-AE7B-44DA363B6F8B}" presName="base" presStyleLbl="dkBgShp" presStyleIdx="1" presStyleCnt="2"/>
      <dgm:spPr>
        <a:solidFill>
          <a:schemeClr val="accent4">
            <a:lumMod val="60000"/>
            <a:lumOff val="40000"/>
          </a:schemeClr>
        </a:solidFill>
      </dgm:spPr>
    </dgm:pt>
  </dgm:ptLst>
  <dgm:cxnLst>
    <dgm:cxn modelId="{F92CDF62-B545-4483-9237-36FEA1DCB401}" srcId="{613F37E5-F769-485D-AE7B-44DA363B6F8B}" destId="{74E277DA-600C-4D5D-8B26-CDF7A8AD5B44}" srcOrd="1" destOrd="0" parTransId="{1EDB7829-084D-4D1D-B0A3-915899E66DB0}" sibTransId="{1B820337-585A-4B39-AF6F-222F8EEC16B5}"/>
    <dgm:cxn modelId="{72DFAE4E-499D-47F6-8A46-15EBFE967FCC}" srcId="{613F37E5-F769-485D-AE7B-44DA363B6F8B}" destId="{3670068F-B313-4487-9F08-E0098B85F446}" srcOrd="0" destOrd="0" parTransId="{CFC57F09-E701-4734-80DF-856CB1DE4B55}" sibTransId="{9F43C204-0155-4F22-AFB0-FD28EF44C92E}"/>
    <dgm:cxn modelId="{89B40F82-8E8F-4544-87A9-D422890C6CE9}" type="presOf" srcId="{74E277DA-600C-4D5D-8B26-CDF7A8AD5B44}" destId="{E3E51BF4-F179-4064-B4AF-32C9C121F586}" srcOrd="0" destOrd="0" presId="urn:microsoft.com/office/officeart/2005/8/layout/hList3"/>
    <dgm:cxn modelId="{43A6AC89-2E63-46E8-BD9F-7DB84E4848B2}" type="presOf" srcId="{49C8063A-F8E9-414B-88DF-7BC8FAD04C98}" destId="{AD067C2D-3929-4BC4-B9A8-7D7A1FA44D54}" srcOrd="0" destOrd="0" presId="urn:microsoft.com/office/officeart/2005/8/layout/hList3"/>
    <dgm:cxn modelId="{8697E98C-0253-47C9-AE6C-48C034311CC4}" srcId="{613F37E5-F769-485D-AE7B-44DA363B6F8B}" destId="{49C8063A-F8E9-414B-88DF-7BC8FAD04C98}" srcOrd="2" destOrd="0" parTransId="{ADCE3BF2-5CE3-4B7A-A74A-65303A968BB6}" sibTransId="{58BBE123-6514-4A65-8D0A-04DCA638E750}"/>
    <dgm:cxn modelId="{5C7C7194-BADF-48D3-B25B-DA043C02619B}" srcId="{4E491612-65E8-4C58-AB44-C694791AA542}" destId="{613F37E5-F769-485D-AE7B-44DA363B6F8B}" srcOrd="0" destOrd="0" parTransId="{991461D9-BA12-4B0A-83D3-9A37A95AD973}" sibTransId="{3438B0AB-5B30-4C26-8610-89663018DED3}"/>
    <dgm:cxn modelId="{D3D947BF-0F61-4639-ADB2-1296B8313935}" type="presOf" srcId="{613F37E5-F769-485D-AE7B-44DA363B6F8B}" destId="{9EF35D49-9F87-42E5-841F-0F42F40F17D2}" srcOrd="0" destOrd="0" presId="urn:microsoft.com/office/officeart/2005/8/layout/hList3"/>
    <dgm:cxn modelId="{C4FB0BD2-70EC-4814-AC08-20CA9AA91AB9}" type="presOf" srcId="{3670068F-B313-4487-9F08-E0098B85F446}" destId="{E28A5735-CCD4-42F4-A382-08D8DEDF5820}" srcOrd="0" destOrd="0" presId="urn:microsoft.com/office/officeart/2005/8/layout/hList3"/>
    <dgm:cxn modelId="{09FCCEF8-77D2-4331-85A8-A4189B217C24}" type="presOf" srcId="{4E491612-65E8-4C58-AB44-C694791AA542}" destId="{D98AE70B-89C5-475D-B505-57E165F6643D}" srcOrd="0" destOrd="0" presId="urn:microsoft.com/office/officeart/2005/8/layout/hList3"/>
    <dgm:cxn modelId="{F3940888-01C3-471D-B636-EB8EEAB28F79}" type="presParOf" srcId="{D98AE70B-89C5-475D-B505-57E165F6643D}" destId="{9EF35D49-9F87-42E5-841F-0F42F40F17D2}" srcOrd="0" destOrd="0" presId="urn:microsoft.com/office/officeart/2005/8/layout/hList3"/>
    <dgm:cxn modelId="{D1269CAC-3256-48BA-809B-F2A100DD1BE1}" type="presParOf" srcId="{D98AE70B-89C5-475D-B505-57E165F6643D}" destId="{2C5948DB-2954-4410-8A1F-291E3D1C2116}" srcOrd="1" destOrd="0" presId="urn:microsoft.com/office/officeart/2005/8/layout/hList3"/>
    <dgm:cxn modelId="{87D13FC6-BA83-402F-8800-E68885616610}" type="presParOf" srcId="{2C5948DB-2954-4410-8A1F-291E3D1C2116}" destId="{E28A5735-CCD4-42F4-A382-08D8DEDF5820}" srcOrd="0" destOrd="0" presId="urn:microsoft.com/office/officeart/2005/8/layout/hList3"/>
    <dgm:cxn modelId="{5299F784-DBAE-4CCB-8783-CC6CAD929878}" type="presParOf" srcId="{2C5948DB-2954-4410-8A1F-291E3D1C2116}" destId="{E3E51BF4-F179-4064-B4AF-32C9C121F586}" srcOrd="1" destOrd="0" presId="urn:microsoft.com/office/officeart/2005/8/layout/hList3"/>
    <dgm:cxn modelId="{DAF4D501-EE0C-4B7B-B95C-0189B4890A99}" type="presParOf" srcId="{2C5948DB-2954-4410-8A1F-291E3D1C2116}" destId="{AD067C2D-3929-4BC4-B9A8-7D7A1FA44D54}" srcOrd="2" destOrd="0" presId="urn:microsoft.com/office/officeart/2005/8/layout/hList3"/>
    <dgm:cxn modelId="{0815A1E9-7471-4EBB-8A2B-546C9761531D}" type="presParOf" srcId="{D98AE70B-89C5-475D-B505-57E165F6643D}" destId="{FF2B748B-EF6C-4199-8A2B-DDE6B5B37F5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E4998F-8A42-402C-9DDE-AA51B0599AC9}" type="doc">
      <dgm:prSet loTypeId="urn:microsoft.com/office/officeart/2005/8/layout/venn1" loCatId="relationship" qsTypeId="urn:microsoft.com/office/officeart/2005/8/quickstyle/simple5" qsCatId="simple" csTypeId="urn:microsoft.com/office/officeart/2005/8/colors/colorful5" csCatId="colorful" phldr="1"/>
      <dgm:spPr/>
      <dgm:t>
        <a:bodyPr/>
        <a:lstStyle/>
        <a:p>
          <a:endParaRPr lang="es-ES"/>
        </a:p>
      </dgm:t>
    </dgm:pt>
    <dgm:pt modelId="{B9670A87-E3A3-4B1A-82F8-96F1F99D24A2}">
      <dgm:prSet phldrT="[Texto]"/>
      <dgm:spPr>
        <a:solidFill>
          <a:schemeClr val="accent1">
            <a:lumMod val="20000"/>
            <a:lumOff val="80000"/>
          </a:schemeClr>
        </a:solidFill>
      </dgm:spPr>
      <dgm:t>
        <a:bodyPr/>
        <a:lstStyle/>
        <a:p>
          <a:r>
            <a:rPr lang="es-ES" dirty="0"/>
            <a:t>Reservas Técnicas</a:t>
          </a:r>
        </a:p>
      </dgm:t>
    </dgm:pt>
    <dgm:pt modelId="{AB299F1B-4B04-462D-9E5B-90D41616D01C}" type="parTrans" cxnId="{A3451398-2BBA-4A53-AD55-CC33D45F3D2B}">
      <dgm:prSet/>
      <dgm:spPr/>
      <dgm:t>
        <a:bodyPr/>
        <a:lstStyle/>
        <a:p>
          <a:endParaRPr lang="es-ES"/>
        </a:p>
      </dgm:t>
    </dgm:pt>
    <dgm:pt modelId="{81D59D02-8861-4575-898E-9A0DB8D18496}" type="sibTrans" cxnId="{A3451398-2BBA-4A53-AD55-CC33D45F3D2B}">
      <dgm:prSet/>
      <dgm:spPr/>
      <dgm:t>
        <a:bodyPr/>
        <a:lstStyle/>
        <a:p>
          <a:endParaRPr lang="es-ES"/>
        </a:p>
      </dgm:t>
    </dgm:pt>
    <dgm:pt modelId="{DC999CB7-EC1B-4E9A-AB6D-19C89D674FB2}">
      <dgm:prSet phldrT="[Texto]"/>
      <dgm:spPr>
        <a:solidFill>
          <a:srgbClr val="84E890"/>
        </a:solidFill>
      </dgm:spPr>
      <dgm:t>
        <a:bodyPr/>
        <a:lstStyle/>
        <a:p>
          <a:r>
            <a:rPr lang="es-ES" dirty="0"/>
            <a:t>Resultados</a:t>
          </a:r>
        </a:p>
      </dgm:t>
    </dgm:pt>
    <dgm:pt modelId="{6688BF7E-DB28-4199-817B-34807347283D}" type="parTrans" cxnId="{7B7C1A5B-03F2-4679-BD2C-B76A67901E72}">
      <dgm:prSet/>
      <dgm:spPr/>
      <dgm:t>
        <a:bodyPr/>
        <a:lstStyle/>
        <a:p>
          <a:endParaRPr lang="es-ES"/>
        </a:p>
      </dgm:t>
    </dgm:pt>
    <dgm:pt modelId="{696C1AC2-2D38-4CAB-8E2F-72DF6319C9DE}" type="sibTrans" cxnId="{7B7C1A5B-03F2-4679-BD2C-B76A67901E72}">
      <dgm:prSet/>
      <dgm:spPr/>
      <dgm:t>
        <a:bodyPr/>
        <a:lstStyle/>
        <a:p>
          <a:endParaRPr lang="es-ES"/>
        </a:p>
      </dgm:t>
    </dgm:pt>
    <dgm:pt modelId="{6813C71E-4422-4347-9DD9-EDD2E14C8A57}" type="pres">
      <dgm:prSet presAssocID="{ECE4998F-8A42-402C-9DDE-AA51B0599AC9}" presName="compositeShape" presStyleCnt="0">
        <dgm:presLayoutVars>
          <dgm:chMax val="7"/>
          <dgm:dir/>
          <dgm:resizeHandles val="exact"/>
        </dgm:presLayoutVars>
      </dgm:prSet>
      <dgm:spPr/>
    </dgm:pt>
    <dgm:pt modelId="{122F68C6-D223-46A1-9963-6913947AD331}" type="pres">
      <dgm:prSet presAssocID="{B9670A87-E3A3-4B1A-82F8-96F1F99D24A2}" presName="circ1" presStyleLbl="vennNode1" presStyleIdx="0" presStyleCnt="2"/>
      <dgm:spPr/>
    </dgm:pt>
    <dgm:pt modelId="{10E37FD7-632C-4E5D-8DC2-23F6BAC179CE}" type="pres">
      <dgm:prSet presAssocID="{B9670A87-E3A3-4B1A-82F8-96F1F99D24A2}" presName="circ1Tx" presStyleLbl="revTx" presStyleIdx="0" presStyleCnt="0">
        <dgm:presLayoutVars>
          <dgm:chMax val="0"/>
          <dgm:chPref val="0"/>
          <dgm:bulletEnabled val="1"/>
        </dgm:presLayoutVars>
      </dgm:prSet>
      <dgm:spPr/>
    </dgm:pt>
    <dgm:pt modelId="{368A5100-C94F-4ADB-9EE9-077AD9FCE66F}" type="pres">
      <dgm:prSet presAssocID="{DC999CB7-EC1B-4E9A-AB6D-19C89D674FB2}" presName="circ2" presStyleLbl="vennNode1" presStyleIdx="1" presStyleCnt="2"/>
      <dgm:spPr/>
    </dgm:pt>
    <dgm:pt modelId="{17C38F7F-58BA-447C-98F7-272E3327EDD8}" type="pres">
      <dgm:prSet presAssocID="{DC999CB7-EC1B-4E9A-AB6D-19C89D674FB2}" presName="circ2Tx" presStyleLbl="revTx" presStyleIdx="0" presStyleCnt="0">
        <dgm:presLayoutVars>
          <dgm:chMax val="0"/>
          <dgm:chPref val="0"/>
          <dgm:bulletEnabled val="1"/>
        </dgm:presLayoutVars>
      </dgm:prSet>
      <dgm:spPr/>
    </dgm:pt>
  </dgm:ptLst>
  <dgm:cxnLst>
    <dgm:cxn modelId="{9236640B-A2B2-4467-BDF0-5EA6EE4F143E}" type="presOf" srcId="{B9670A87-E3A3-4B1A-82F8-96F1F99D24A2}" destId="{10E37FD7-632C-4E5D-8DC2-23F6BAC179CE}" srcOrd="1" destOrd="0" presId="urn:microsoft.com/office/officeart/2005/8/layout/venn1"/>
    <dgm:cxn modelId="{7B7C1A5B-03F2-4679-BD2C-B76A67901E72}" srcId="{ECE4998F-8A42-402C-9DDE-AA51B0599AC9}" destId="{DC999CB7-EC1B-4E9A-AB6D-19C89D674FB2}" srcOrd="1" destOrd="0" parTransId="{6688BF7E-DB28-4199-817B-34807347283D}" sibTransId="{696C1AC2-2D38-4CAB-8E2F-72DF6319C9DE}"/>
    <dgm:cxn modelId="{15EC2869-77EB-403B-8B67-EBBAA5B88107}" type="presOf" srcId="{DC999CB7-EC1B-4E9A-AB6D-19C89D674FB2}" destId="{368A5100-C94F-4ADB-9EE9-077AD9FCE66F}" srcOrd="0" destOrd="0" presId="urn:microsoft.com/office/officeart/2005/8/layout/venn1"/>
    <dgm:cxn modelId="{A4486E50-6B15-439E-B2DB-9A1B54A591B1}" type="presOf" srcId="{B9670A87-E3A3-4B1A-82F8-96F1F99D24A2}" destId="{122F68C6-D223-46A1-9963-6913947AD331}" srcOrd="0" destOrd="0" presId="urn:microsoft.com/office/officeart/2005/8/layout/venn1"/>
    <dgm:cxn modelId="{EC200151-ECBB-40EC-B367-4A49C513115C}" type="presOf" srcId="{DC999CB7-EC1B-4E9A-AB6D-19C89D674FB2}" destId="{17C38F7F-58BA-447C-98F7-272E3327EDD8}" srcOrd="1" destOrd="0" presId="urn:microsoft.com/office/officeart/2005/8/layout/venn1"/>
    <dgm:cxn modelId="{A3451398-2BBA-4A53-AD55-CC33D45F3D2B}" srcId="{ECE4998F-8A42-402C-9DDE-AA51B0599AC9}" destId="{B9670A87-E3A3-4B1A-82F8-96F1F99D24A2}" srcOrd="0" destOrd="0" parTransId="{AB299F1B-4B04-462D-9E5B-90D41616D01C}" sibTransId="{81D59D02-8861-4575-898E-9A0DB8D18496}"/>
    <dgm:cxn modelId="{99B7A1B2-E46D-4730-AF9A-FB86B178B754}" type="presOf" srcId="{ECE4998F-8A42-402C-9DDE-AA51B0599AC9}" destId="{6813C71E-4422-4347-9DD9-EDD2E14C8A57}" srcOrd="0" destOrd="0" presId="urn:microsoft.com/office/officeart/2005/8/layout/venn1"/>
    <dgm:cxn modelId="{641C7022-7F8B-4793-8D88-877F178BED0D}" type="presParOf" srcId="{6813C71E-4422-4347-9DD9-EDD2E14C8A57}" destId="{122F68C6-D223-46A1-9963-6913947AD331}" srcOrd="0" destOrd="0" presId="urn:microsoft.com/office/officeart/2005/8/layout/venn1"/>
    <dgm:cxn modelId="{E61A660C-BD26-4EBA-A1AC-7066F813EBAD}" type="presParOf" srcId="{6813C71E-4422-4347-9DD9-EDD2E14C8A57}" destId="{10E37FD7-632C-4E5D-8DC2-23F6BAC179CE}" srcOrd="1" destOrd="0" presId="urn:microsoft.com/office/officeart/2005/8/layout/venn1"/>
    <dgm:cxn modelId="{1A0CD4EA-4C1D-4AA9-8F53-6C243EB30152}" type="presParOf" srcId="{6813C71E-4422-4347-9DD9-EDD2E14C8A57}" destId="{368A5100-C94F-4ADB-9EE9-077AD9FCE66F}" srcOrd="2" destOrd="0" presId="urn:microsoft.com/office/officeart/2005/8/layout/venn1"/>
    <dgm:cxn modelId="{E4BC7C07-8D48-46F2-83AF-F4A303D2EFC2}" type="presParOf" srcId="{6813C71E-4422-4347-9DD9-EDD2E14C8A57}" destId="{17C38F7F-58BA-447C-98F7-272E3327EDD8}" srcOrd="3" destOrd="0" presId="urn:microsoft.com/office/officeart/2005/8/layout/venn1"/>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3A45D7-CC8F-4EFA-84B3-C2D05D0E4E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72879682-CF9B-4D09-9132-F2F102E68B3C}">
      <dgm:prSet phldrT="[Texto]" custT="1"/>
      <dgm:spPr/>
      <dgm:t>
        <a:bodyPr/>
        <a:lstStyle/>
        <a:p>
          <a:r>
            <a:rPr lang="es-EC" sz="2800" dirty="0"/>
            <a:t>Objetivo General</a:t>
          </a:r>
        </a:p>
      </dgm:t>
    </dgm:pt>
    <dgm:pt modelId="{DC4203D9-8499-425B-B75F-D4859640D11C}" type="parTrans" cxnId="{551D4832-1387-4689-A80F-73832D27FDE1}">
      <dgm:prSet/>
      <dgm:spPr/>
      <dgm:t>
        <a:bodyPr/>
        <a:lstStyle/>
        <a:p>
          <a:endParaRPr lang="es-EC"/>
        </a:p>
      </dgm:t>
    </dgm:pt>
    <dgm:pt modelId="{9FCC0403-9697-4E1A-969C-73D2966EAE7A}" type="sibTrans" cxnId="{551D4832-1387-4689-A80F-73832D27FDE1}">
      <dgm:prSet/>
      <dgm:spPr/>
      <dgm:t>
        <a:bodyPr/>
        <a:lstStyle/>
        <a:p>
          <a:endParaRPr lang="es-EC"/>
        </a:p>
      </dgm:t>
    </dgm:pt>
    <dgm:pt modelId="{2FA3A717-CB01-41C6-9FCB-2B2C4E9CC956}">
      <dgm:prSet phldrT="[Texto]" custT="1"/>
      <dgm:spPr/>
      <dgm:t>
        <a:bodyPr/>
        <a:lstStyle/>
        <a:p>
          <a:r>
            <a:rPr lang="es-ES" sz="2000" dirty="0"/>
            <a:t>Analizar la gestión financiera de las aseguradoras privadas del Ecuador en los períodos 2017-2019, y describir una propuesta teórica de incorporación del modelo Solvencia II.</a:t>
          </a:r>
          <a:endParaRPr lang="es-EC" sz="2000" dirty="0"/>
        </a:p>
      </dgm:t>
    </dgm:pt>
    <dgm:pt modelId="{9D5AA613-120B-496F-B581-989CA06E0A14}" type="parTrans" cxnId="{DE414F64-B0B6-4D24-9239-DF98B87CA4EB}">
      <dgm:prSet/>
      <dgm:spPr/>
      <dgm:t>
        <a:bodyPr/>
        <a:lstStyle/>
        <a:p>
          <a:endParaRPr lang="es-EC"/>
        </a:p>
      </dgm:t>
    </dgm:pt>
    <dgm:pt modelId="{A6959826-BA01-47A6-89C1-776C5EE28BAD}" type="sibTrans" cxnId="{DE414F64-B0B6-4D24-9239-DF98B87CA4EB}">
      <dgm:prSet/>
      <dgm:spPr/>
      <dgm:t>
        <a:bodyPr/>
        <a:lstStyle/>
        <a:p>
          <a:endParaRPr lang="es-EC"/>
        </a:p>
      </dgm:t>
    </dgm:pt>
    <dgm:pt modelId="{0B9417BD-6F2F-401F-B8A9-7DCC2A2C37C0}">
      <dgm:prSet phldrT="[Texto]" custT="1"/>
      <dgm:spPr/>
      <dgm:t>
        <a:bodyPr/>
        <a:lstStyle/>
        <a:p>
          <a:r>
            <a:rPr lang="es-EC" sz="2800" dirty="0"/>
            <a:t>Objetivos Específicos</a:t>
          </a:r>
        </a:p>
      </dgm:t>
    </dgm:pt>
    <dgm:pt modelId="{A093D50A-FA24-4BEF-B305-C6112C7E5A12}" type="parTrans" cxnId="{9F02D92F-41CE-40E3-83EA-ABCD8118593A}">
      <dgm:prSet/>
      <dgm:spPr/>
      <dgm:t>
        <a:bodyPr/>
        <a:lstStyle/>
        <a:p>
          <a:endParaRPr lang="es-EC"/>
        </a:p>
      </dgm:t>
    </dgm:pt>
    <dgm:pt modelId="{79465574-DA67-4F21-906D-BCAB376CC620}" type="sibTrans" cxnId="{9F02D92F-41CE-40E3-83EA-ABCD8118593A}">
      <dgm:prSet/>
      <dgm:spPr/>
      <dgm:t>
        <a:bodyPr/>
        <a:lstStyle/>
        <a:p>
          <a:endParaRPr lang="es-EC"/>
        </a:p>
      </dgm:t>
    </dgm:pt>
    <dgm:pt modelId="{F76B2045-4E06-4924-A4B6-78FBDC58083B}">
      <dgm:prSet phldrT="[Texto]" custT="1"/>
      <dgm:spPr/>
      <dgm:t>
        <a:bodyPr/>
        <a:lstStyle/>
        <a:p>
          <a:r>
            <a:rPr lang="es-ES" sz="2000" dirty="0"/>
            <a:t>Describir la evolución financiera de las empresas aseguradoras y realizar la tabulación, análisis e interpretación de los datos de las mismas.</a:t>
          </a:r>
          <a:endParaRPr lang="es-EC" sz="2000" dirty="0"/>
        </a:p>
      </dgm:t>
    </dgm:pt>
    <dgm:pt modelId="{F33F3F5C-A75A-4D2F-85B4-3DE539590921}" type="parTrans" cxnId="{887DBE69-FBDD-4776-84F9-CC3E7C1F5121}">
      <dgm:prSet/>
      <dgm:spPr/>
      <dgm:t>
        <a:bodyPr/>
        <a:lstStyle/>
        <a:p>
          <a:endParaRPr lang="es-EC"/>
        </a:p>
      </dgm:t>
    </dgm:pt>
    <dgm:pt modelId="{41C0214F-38CE-4AA0-98D4-0958A9EE97C9}" type="sibTrans" cxnId="{887DBE69-FBDD-4776-84F9-CC3E7C1F5121}">
      <dgm:prSet/>
      <dgm:spPr/>
      <dgm:t>
        <a:bodyPr/>
        <a:lstStyle/>
        <a:p>
          <a:endParaRPr lang="es-EC"/>
        </a:p>
      </dgm:t>
    </dgm:pt>
    <dgm:pt modelId="{202B098A-36C9-475B-A13F-B4252BCE1ED9}">
      <dgm:prSet phldrT="[Texto]" custT="1"/>
      <dgm:spPr/>
      <dgm:t>
        <a:bodyPr/>
        <a:lstStyle/>
        <a:p>
          <a:r>
            <a:rPr lang="es-ES" sz="2000" dirty="0"/>
            <a:t>Realizar un análisis de los indicadores técnicos financieros más importantes de la industria aseguradora.</a:t>
          </a:r>
          <a:endParaRPr lang="es-EC" sz="2000" dirty="0"/>
        </a:p>
      </dgm:t>
    </dgm:pt>
    <dgm:pt modelId="{83B97C84-B310-4553-A9B7-1832697ECF81}" type="parTrans" cxnId="{A586D32E-68B4-42B4-B6FA-FA6F4A646E8E}">
      <dgm:prSet/>
      <dgm:spPr/>
      <dgm:t>
        <a:bodyPr/>
        <a:lstStyle/>
        <a:p>
          <a:endParaRPr lang="es-EC"/>
        </a:p>
      </dgm:t>
    </dgm:pt>
    <dgm:pt modelId="{D15514F2-16C6-4420-BFFF-4ABF859D8918}" type="sibTrans" cxnId="{A586D32E-68B4-42B4-B6FA-FA6F4A646E8E}">
      <dgm:prSet/>
      <dgm:spPr/>
      <dgm:t>
        <a:bodyPr/>
        <a:lstStyle/>
        <a:p>
          <a:endParaRPr lang="es-EC"/>
        </a:p>
      </dgm:t>
    </dgm:pt>
    <dgm:pt modelId="{4737DD8D-80B9-4B7F-8CD6-29CDC8CFB23C}">
      <dgm:prSet phldrT="[Texto]" custT="1"/>
      <dgm:spPr/>
      <dgm:t>
        <a:bodyPr/>
        <a:lstStyle/>
        <a:p>
          <a:r>
            <a:rPr lang="es-ES" sz="2000" dirty="0"/>
            <a:t>Analizar las reservas técnicas de las empresas aseguradoras profundizando sobre la metodología de cálculo, así como el estudio de la normativa al respecto.</a:t>
          </a:r>
          <a:endParaRPr lang="es-EC" sz="2000" dirty="0"/>
        </a:p>
      </dgm:t>
    </dgm:pt>
    <dgm:pt modelId="{94A9E2BD-D21B-4B6E-8DBD-84D0EAACE8B6}" type="parTrans" cxnId="{6474ACE2-6431-4D15-8BCB-FFFDE798E0AE}">
      <dgm:prSet/>
      <dgm:spPr/>
      <dgm:t>
        <a:bodyPr/>
        <a:lstStyle/>
        <a:p>
          <a:endParaRPr lang="es-EC"/>
        </a:p>
      </dgm:t>
    </dgm:pt>
    <dgm:pt modelId="{388A5E22-689C-4B42-BB3A-58736AE95A69}" type="sibTrans" cxnId="{6474ACE2-6431-4D15-8BCB-FFFDE798E0AE}">
      <dgm:prSet/>
      <dgm:spPr/>
      <dgm:t>
        <a:bodyPr/>
        <a:lstStyle/>
        <a:p>
          <a:endParaRPr lang="es-EC"/>
        </a:p>
      </dgm:t>
    </dgm:pt>
    <dgm:pt modelId="{8B5A5473-AACC-4E25-B73C-A93886D74040}">
      <dgm:prSet phldrT="[Texto]" custT="1"/>
      <dgm:spPr/>
      <dgm:t>
        <a:bodyPr/>
        <a:lstStyle/>
        <a:p>
          <a:r>
            <a:rPr lang="es-ES" sz="2000" dirty="0"/>
            <a:t>Proponer una descripción de aplicación metodológica para el cálculo del capital de solvencia requerido (SCR) en base al modelo Solvencia II. </a:t>
          </a:r>
          <a:endParaRPr lang="es-EC" sz="2000" dirty="0"/>
        </a:p>
      </dgm:t>
    </dgm:pt>
    <dgm:pt modelId="{DA9114CD-EE1A-48FC-83C2-6B622597D300}" type="parTrans" cxnId="{6DA937A1-4798-4017-A1CB-EFF6DF416606}">
      <dgm:prSet/>
      <dgm:spPr/>
      <dgm:t>
        <a:bodyPr/>
        <a:lstStyle/>
        <a:p>
          <a:endParaRPr lang="es-EC"/>
        </a:p>
      </dgm:t>
    </dgm:pt>
    <dgm:pt modelId="{53A1A015-C70C-4865-8892-41228F12F063}" type="sibTrans" cxnId="{6DA937A1-4798-4017-A1CB-EFF6DF416606}">
      <dgm:prSet/>
      <dgm:spPr/>
      <dgm:t>
        <a:bodyPr/>
        <a:lstStyle/>
        <a:p>
          <a:endParaRPr lang="es-EC"/>
        </a:p>
      </dgm:t>
    </dgm:pt>
    <dgm:pt modelId="{82569E0E-74E7-460A-BE8F-5384E5DF08CB}" type="pres">
      <dgm:prSet presAssocID="{623A45D7-CC8F-4EFA-84B3-C2D05D0E4E8D}" presName="linear" presStyleCnt="0">
        <dgm:presLayoutVars>
          <dgm:animLvl val="lvl"/>
          <dgm:resizeHandles val="exact"/>
        </dgm:presLayoutVars>
      </dgm:prSet>
      <dgm:spPr/>
    </dgm:pt>
    <dgm:pt modelId="{D96F9F18-684F-4756-9B39-377A66B95D06}" type="pres">
      <dgm:prSet presAssocID="{72879682-CF9B-4D09-9132-F2F102E68B3C}" presName="parentText" presStyleLbl="node1" presStyleIdx="0" presStyleCnt="2">
        <dgm:presLayoutVars>
          <dgm:chMax val="0"/>
          <dgm:bulletEnabled val="1"/>
        </dgm:presLayoutVars>
      </dgm:prSet>
      <dgm:spPr/>
    </dgm:pt>
    <dgm:pt modelId="{E8DA18BF-DF36-47CA-9941-85F2A64285D9}" type="pres">
      <dgm:prSet presAssocID="{72879682-CF9B-4D09-9132-F2F102E68B3C}" presName="childText" presStyleLbl="revTx" presStyleIdx="0" presStyleCnt="2" custScaleY="143691">
        <dgm:presLayoutVars>
          <dgm:bulletEnabled val="1"/>
        </dgm:presLayoutVars>
      </dgm:prSet>
      <dgm:spPr/>
    </dgm:pt>
    <dgm:pt modelId="{55EC4AE8-FE35-4358-9E2A-56C97685DC2B}" type="pres">
      <dgm:prSet presAssocID="{0B9417BD-6F2F-401F-B8A9-7DCC2A2C37C0}" presName="parentText" presStyleLbl="node1" presStyleIdx="1" presStyleCnt="2">
        <dgm:presLayoutVars>
          <dgm:chMax val="0"/>
          <dgm:bulletEnabled val="1"/>
        </dgm:presLayoutVars>
      </dgm:prSet>
      <dgm:spPr/>
    </dgm:pt>
    <dgm:pt modelId="{8255C878-8CA9-44AC-9380-768BB7A8FBE3}" type="pres">
      <dgm:prSet presAssocID="{0B9417BD-6F2F-401F-B8A9-7DCC2A2C37C0}" presName="childText" presStyleLbl="revTx" presStyleIdx="1" presStyleCnt="2">
        <dgm:presLayoutVars>
          <dgm:bulletEnabled val="1"/>
        </dgm:presLayoutVars>
      </dgm:prSet>
      <dgm:spPr/>
    </dgm:pt>
  </dgm:ptLst>
  <dgm:cxnLst>
    <dgm:cxn modelId="{0D755603-AFF0-42B5-A356-847374508CBB}" type="presOf" srcId="{8B5A5473-AACC-4E25-B73C-A93886D74040}" destId="{8255C878-8CA9-44AC-9380-768BB7A8FBE3}" srcOrd="0" destOrd="3" presId="urn:microsoft.com/office/officeart/2005/8/layout/vList2"/>
    <dgm:cxn modelId="{8DC5A118-EC71-47AA-83A2-134438ADE81A}" type="presOf" srcId="{2FA3A717-CB01-41C6-9FCB-2B2C4E9CC956}" destId="{E8DA18BF-DF36-47CA-9941-85F2A64285D9}" srcOrd="0" destOrd="0" presId="urn:microsoft.com/office/officeart/2005/8/layout/vList2"/>
    <dgm:cxn modelId="{A586D32E-68B4-42B4-B6FA-FA6F4A646E8E}" srcId="{0B9417BD-6F2F-401F-B8A9-7DCC2A2C37C0}" destId="{202B098A-36C9-475B-A13F-B4252BCE1ED9}" srcOrd="1" destOrd="0" parTransId="{83B97C84-B310-4553-A9B7-1832697ECF81}" sibTransId="{D15514F2-16C6-4420-BFFF-4ABF859D8918}"/>
    <dgm:cxn modelId="{9F02D92F-41CE-40E3-83EA-ABCD8118593A}" srcId="{623A45D7-CC8F-4EFA-84B3-C2D05D0E4E8D}" destId="{0B9417BD-6F2F-401F-B8A9-7DCC2A2C37C0}" srcOrd="1" destOrd="0" parTransId="{A093D50A-FA24-4BEF-B305-C6112C7E5A12}" sibTransId="{79465574-DA67-4F21-906D-BCAB376CC620}"/>
    <dgm:cxn modelId="{551D4832-1387-4689-A80F-73832D27FDE1}" srcId="{623A45D7-CC8F-4EFA-84B3-C2D05D0E4E8D}" destId="{72879682-CF9B-4D09-9132-F2F102E68B3C}" srcOrd="0" destOrd="0" parTransId="{DC4203D9-8499-425B-B75F-D4859640D11C}" sibTransId="{9FCC0403-9697-4E1A-969C-73D2966EAE7A}"/>
    <dgm:cxn modelId="{EC10FF34-0FC5-428C-8B35-9192F4739F04}" type="presOf" srcId="{0B9417BD-6F2F-401F-B8A9-7DCC2A2C37C0}" destId="{55EC4AE8-FE35-4358-9E2A-56C97685DC2B}" srcOrd="0" destOrd="0" presId="urn:microsoft.com/office/officeart/2005/8/layout/vList2"/>
    <dgm:cxn modelId="{BF14643D-8E0D-460B-9EB6-354D3B5D7C9E}" type="presOf" srcId="{F76B2045-4E06-4924-A4B6-78FBDC58083B}" destId="{8255C878-8CA9-44AC-9380-768BB7A8FBE3}" srcOrd="0" destOrd="0" presId="urn:microsoft.com/office/officeart/2005/8/layout/vList2"/>
    <dgm:cxn modelId="{DE414F64-B0B6-4D24-9239-DF98B87CA4EB}" srcId="{72879682-CF9B-4D09-9132-F2F102E68B3C}" destId="{2FA3A717-CB01-41C6-9FCB-2B2C4E9CC956}" srcOrd="0" destOrd="0" parTransId="{9D5AA613-120B-496F-B581-989CA06E0A14}" sibTransId="{A6959826-BA01-47A6-89C1-776C5EE28BAD}"/>
    <dgm:cxn modelId="{887DBE69-FBDD-4776-84F9-CC3E7C1F5121}" srcId="{0B9417BD-6F2F-401F-B8A9-7DCC2A2C37C0}" destId="{F76B2045-4E06-4924-A4B6-78FBDC58083B}" srcOrd="0" destOrd="0" parTransId="{F33F3F5C-A75A-4D2F-85B4-3DE539590921}" sibTransId="{41C0214F-38CE-4AA0-98D4-0958A9EE97C9}"/>
    <dgm:cxn modelId="{C2C63294-4508-4CDE-A180-AF4FCC5BE61D}" type="presOf" srcId="{623A45D7-CC8F-4EFA-84B3-C2D05D0E4E8D}" destId="{82569E0E-74E7-460A-BE8F-5384E5DF08CB}" srcOrd="0" destOrd="0" presId="urn:microsoft.com/office/officeart/2005/8/layout/vList2"/>
    <dgm:cxn modelId="{6DA937A1-4798-4017-A1CB-EFF6DF416606}" srcId="{0B9417BD-6F2F-401F-B8A9-7DCC2A2C37C0}" destId="{8B5A5473-AACC-4E25-B73C-A93886D74040}" srcOrd="3" destOrd="0" parTransId="{DA9114CD-EE1A-48FC-83C2-6B622597D300}" sibTransId="{53A1A015-C70C-4865-8892-41228F12F063}"/>
    <dgm:cxn modelId="{3F1BF2CF-1CAD-498D-B4FE-6E760DF44A72}" type="presOf" srcId="{4737DD8D-80B9-4B7F-8CD6-29CDC8CFB23C}" destId="{8255C878-8CA9-44AC-9380-768BB7A8FBE3}" srcOrd="0" destOrd="2" presId="urn:microsoft.com/office/officeart/2005/8/layout/vList2"/>
    <dgm:cxn modelId="{602149D4-BBB0-4404-86C6-5907B3AC0388}" type="presOf" srcId="{202B098A-36C9-475B-A13F-B4252BCE1ED9}" destId="{8255C878-8CA9-44AC-9380-768BB7A8FBE3}" srcOrd="0" destOrd="1" presId="urn:microsoft.com/office/officeart/2005/8/layout/vList2"/>
    <dgm:cxn modelId="{6474ACE2-6431-4D15-8BCB-FFFDE798E0AE}" srcId="{0B9417BD-6F2F-401F-B8A9-7DCC2A2C37C0}" destId="{4737DD8D-80B9-4B7F-8CD6-29CDC8CFB23C}" srcOrd="2" destOrd="0" parTransId="{94A9E2BD-D21B-4B6E-8DBD-84D0EAACE8B6}" sibTransId="{388A5E22-689C-4B42-BB3A-58736AE95A69}"/>
    <dgm:cxn modelId="{B735A2F3-F16D-4DF6-8A24-4F40FB7DF2FF}" type="presOf" srcId="{72879682-CF9B-4D09-9132-F2F102E68B3C}" destId="{D96F9F18-684F-4756-9B39-377A66B95D06}" srcOrd="0" destOrd="0" presId="urn:microsoft.com/office/officeart/2005/8/layout/vList2"/>
    <dgm:cxn modelId="{DD0153E9-F86E-4485-AB60-1EE489A4B414}" type="presParOf" srcId="{82569E0E-74E7-460A-BE8F-5384E5DF08CB}" destId="{D96F9F18-684F-4756-9B39-377A66B95D06}" srcOrd="0" destOrd="0" presId="urn:microsoft.com/office/officeart/2005/8/layout/vList2"/>
    <dgm:cxn modelId="{A52C29B1-82DA-4893-8E36-AFF57A4FC1C7}" type="presParOf" srcId="{82569E0E-74E7-460A-BE8F-5384E5DF08CB}" destId="{E8DA18BF-DF36-47CA-9941-85F2A64285D9}" srcOrd="1" destOrd="0" presId="urn:microsoft.com/office/officeart/2005/8/layout/vList2"/>
    <dgm:cxn modelId="{002F0F93-E8C1-4C6F-B445-85B1F7385AA6}" type="presParOf" srcId="{82569E0E-74E7-460A-BE8F-5384E5DF08CB}" destId="{55EC4AE8-FE35-4358-9E2A-56C97685DC2B}" srcOrd="2" destOrd="0" presId="urn:microsoft.com/office/officeart/2005/8/layout/vList2"/>
    <dgm:cxn modelId="{97F7039C-EA28-4B25-85A4-F8A9832593A1}" type="presParOf" srcId="{82569E0E-74E7-460A-BE8F-5384E5DF08CB}" destId="{8255C878-8CA9-44AC-9380-768BB7A8FBE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D4DBF7-64D7-4149-817E-BDE7D1ADEAC0}" type="doc">
      <dgm:prSet loTypeId="urn:microsoft.com/office/officeart/2005/8/layout/lProcess2" loCatId="list" qsTypeId="urn:microsoft.com/office/officeart/2005/8/quickstyle/3d4" qsCatId="3D" csTypeId="urn:microsoft.com/office/officeart/2005/8/colors/colorful1" csCatId="colorful" phldr="1"/>
      <dgm:spPr/>
      <dgm:t>
        <a:bodyPr/>
        <a:lstStyle/>
        <a:p>
          <a:endParaRPr lang="es-EC"/>
        </a:p>
      </dgm:t>
    </dgm:pt>
    <dgm:pt modelId="{39AD4555-0E82-46DB-9DEF-581AA84730B9}">
      <dgm:prSet phldrT="[Texto]" custT="1"/>
      <dgm:spPr>
        <a:ln>
          <a:solidFill>
            <a:schemeClr val="tx1"/>
          </a:solidFill>
        </a:ln>
      </dgm:spPr>
      <dgm:t>
        <a:bodyPr/>
        <a:lstStyle/>
        <a:p>
          <a:pPr algn="ctr"/>
          <a:r>
            <a:rPr lang="es-EC" sz="3600" b="1" u="sng" dirty="0"/>
            <a:t>Teorías de Soporte</a:t>
          </a:r>
        </a:p>
      </dgm:t>
    </dgm:pt>
    <dgm:pt modelId="{F9C1F58E-F6F4-4301-A773-607C748BC441}" type="parTrans" cxnId="{5F5C55BD-5DD0-4537-8B75-AE424DD8A5C2}">
      <dgm:prSet/>
      <dgm:spPr/>
      <dgm:t>
        <a:bodyPr/>
        <a:lstStyle/>
        <a:p>
          <a:endParaRPr lang="es-EC"/>
        </a:p>
      </dgm:t>
    </dgm:pt>
    <dgm:pt modelId="{BADE8818-677D-414D-BF41-70605B2F1C4B}" type="sibTrans" cxnId="{5F5C55BD-5DD0-4537-8B75-AE424DD8A5C2}">
      <dgm:prSet/>
      <dgm:spPr/>
      <dgm:t>
        <a:bodyPr/>
        <a:lstStyle/>
        <a:p>
          <a:endParaRPr lang="es-EC"/>
        </a:p>
      </dgm:t>
    </dgm:pt>
    <dgm:pt modelId="{64B4865D-D0BE-4EDE-BE28-496397156A11}">
      <dgm:prSet phldrT="[Texto]" custT="1"/>
      <dgm:spPr/>
      <dgm:t>
        <a:bodyPr/>
        <a:lstStyle/>
        <a:p>
          <a:pPr algn="l"/>
          <a:r>
            <a:rPr lang="es-ES" sz="2800" dirty="0">
              <a:solidFill>
                <a:schemeClr val="tx1"/>
              </a:solidFill>
            </a:rPr>
            <a:t>Teoría de la Jerarquía Financiera.</a:t>
          </a:r>
          <a:endParaRPr lang="es-EC" sz="2800" dirty="0">
            <a:solidFill>
              <a:schemeClr val="tx1"/>
            </a:solidFill>
          </a:endParaRPr>
        </a:p>
      </dgm:t>
    </dgm:pt>
    <dgm:pt modelId="{36A4EBC6-AB62-425D-8F5A-2B6F98687D52}" type="parTrans" cxnId="{A11DA8A7-A8CB-4CD5-9A05-D886BF9C2251}">
      <dgm:prSet/>
      <dgm:spPr/>
      <dgm:t>
        <a:bodyPr/>
        <a:lstStyle/>
        <a:p>
          <a:endParaRPr lang="es-EC"/>
        </a:p>
      </dgm:t>
    </dgm:pt>
    <dgm:pt modelId="{43B6D286-DEF1-4DB8-9052-41E5CA88763A}" type="sibTrans" cxnId="{A11DA8A7-A8CB-4CD5-9A05-D886BF9C2251}">
      <dgm:prSet/>
      <dgm:spPr/>
      <dgm:t>
        <a:bodyPr/>
        <a:lstStyle/>
        <a:p>
          <a:endParaRPr lang="es-EC"/>
        </a:p>
      </dgm:t>
    </dgm:pt>
    <dgm:pt modelId="{5C4D5494-142A-4DB4-81D2-AD67CBA68D50}">
      <dgm:prSet phldrT="[Texto]" custT="1"/>
      <dgm:spPr/>
      <dgm:t>
        <a:bodyPr/>
        <a:lstStyle/>
        <a:p>
          <a:pPr algn="l"/>
          <a:r>
            <a:rPr lang="es-ES" sz="2800" dirty="0">
              <a:solidFill>
                <a:schemeClr val="tx1"/>
              </a:solidFill>
            </a:rPr>
            <a:t>Teoría de los Grandes Números.</a:t>
          </a:r>
          <a:endParaRPr lang="es-EC" sz="2800" dirty="0">
            <a:solidFill>
              <a:schemeClr val="tx1"/>
            </a:solidFill>
          </a:endParaRPr>
        </a:p>
      </dgm:t>
    </dgm:pt>
    <dgm:pt modelId="{D6ECD212-ABA5-402B-B823-5E26E65515BD}" type="parTrans" cxnId="{E03B7F73-1F2A-4696-B8F3-9AC2062213CC}">
      <dgm:prSet/>
      <dgm:spPr/>
      <dgm:t>
        <a:bodyPr/>
        <a:lstStyle/>
        <a:p>
          <a:endParaRPr lang="es-EC"/>
        </a:p>
      </dgm:t>
    </dgm:pt>
    <dgm:pt modelId="{AFEFC9C9-58DE-47C4-8DC7-63C54DAED663}" type="sibTrans" cxnId="{E03B7F73-1F2A-4696-B8F3-9AC2062213CC}">
      <dgm:prSet/>
      <dgm:spPr/>
      <dgm:t>
        <a:bodyPr/>
        <a:lstStyle/>
        <a:p>
          <a:endParaRPr lang="es-EC"/>
        </a:p>
      </dgm:t>
    </dgm:pt>
    <dgm:pt modelId="{D730E1F5-FE00-46DA-8658-177E38504A23}" type="pres">
      <dgm:prSet presAssocID="{D3D4DBF7-64D7-4149-817E-BDE7D1ADEAC0}" presName="theList" presStyleCnt="0">
        <dgm:presLayoutVars>
          <dgm:dir/>
          <dgm:animLvl val="lvl"/>
          <dgm:resizeHandles val="exact"/>
        </dgm:presLayoutVars>
      </dgm:prSet>
      <dgm:spPr/>
    </dgm:pt>
    <dgm:pt modelId="{AF5B770D-A399-4A5A-B383-350B406446DF}" type="pres">
      <dgm:prSet presAssocID="{39AD4555-0E82-46DB-9DEF-581AA84730B9}" presName="compNode" presStyleCnt="0"/>
      <dgm:spPr/>
    </dgm:pt>
    <dgm:pt modelId="{EDAC4DC8-8C4D-4C0A-8728-6A94E370DA45}" type="pres">
      <dgm:prSet presAssocID="{39AD4555-0E82-46DB-9DEF-581AA84730B9}" presName="aNode" presStyleLbl="bgShp" presStyleIdx="0" presStyleCnt="1"/>
      <dgm:spPr/>
    </dgm:pt>
    <dgm:pt modelId="{289F2FA1-B46A-4F13-A00C-8F1D0EC0696D}" type="pres">
      <dgm:prSet presAssocID="{39AD4555-0E82-46DB-9DEF-581AA84730B9}" presName="textNode" presStyleLbl="bgShp" presStyleIdx="0" presStyleCnt="1"/>
      <dgm:spPr/>
    </dgm:pt>
    <dgm:pt modelId="{E2620A97-841F-4FA7-9952-726DAC983244}" type="pres">
      <dgm:prSet presAssocID="{39AD4555-0E82-46DB-9DEF-581AA84730B9}" presName="compChildNode" presStyleCnt="0"/>
      <dgm:spPr/>
    </dgm:pt>
    <dgm:pt modelId="{A0BE7770-14DD-4473-8B28-CFD329B785C5}" type="pres">
      <dgm:prSet presAssocID="{39AD4555-0E82-46DB-9DEF-581AA84730B9}" presName="theInnerList" presStyleCnt="0"/>
      <dgm:spPr/>
    </dgm:pt>
    <dgm:pt modelId="{7212E89E-39EA-4E7E-9813-39AA6B9271B1}" type="pres">
      <dgm:prSet presAssocID="{64B4865D-D0BE-4EDE-BE28-496397156A11}" presName="childNode" presStyleLbl="node1" presStyleIdx="0" presStyleCnt="2">
        <dgm:presLayoutVars>
          <dgm:bulletEnabled val="1"/>
        </dgm:presLayoutVars>
      </dgm:prSet>
      <dgm:spPr/>
    </dgm:pt>
    <dgm:pt modelId="{D34F2F9F-D9B4-44D8-BED6-87C3FC76B6AD}" type="pres">
      <dgm:prSet presAssocID="{64B4865D-D0BE-4EDE-BE28-496397156A11}" presName="aSpace2" presStyleCnt="0"/>
      <dgm:spPr/>
    </dgm:pt>
    <dgm:pt modelId="{9438502C-42D3-4F40-B0D5-7C4C4A7CBC3E}" type="pres">
      <dgm:prSet presAssocID="{5C4D5494-142A-4DB4-81D2-AD67CBA68D50}" presName="childNode" presStyleLbl="node1" presStyleIdx="1" presStyleCnt="2">
        <dgm:presLayoutVars>
          <dgm:bulletEnabled val="1"/>
        </dgm:presLayoutVars>
      </dgm:prSet>
      <dgm:spPr/>
    </dgm:pt>
  </dgm:ptLst>
  <dgm:cxnLst>
    <dgm:cxn modelId="{CA63CD0B-65C1-4637-A998-9048459CBBCD}" type="presOf" srcId="{39AD4555-0E82-46DB-9DEF-581AA84730B9}" destId="{289F2FA1-B46A-4F13-A00C-8F1D0EC0696D}" srcOrd="1" destOrd="0" presId="urn:microsoft.com/office/officeart/2005/8/layout/lProcess2"/>
    <dgm:cxn modelId="{4158F31A-0BB0-4312-A5A2-03BD2275E7EA}" type="presOf" srcId="{5C4D5494-142A-4DB4-81D2-AD67CBA68D50}" destId="{9438502C-42D3-4F40-B0D5-7C4C4A7CBC3E}" srcOrd="0" destOrd="0" presId="urn:microsoft.com/office/officeart/2005/8/layout/lProcess2"/>
    <dgm:cxn modelId="{E03B7F73-1F2A-4696-B8F3-9AC2062213CC}" srcId="{39AD4555-0E82-46DB-9DEF-581AA84730B9}" destId="{5C4D5494-142A-4DB4-81D2-AD67CBA68D50}" srcOrd="1" destOrd="0" parTransId="{D6ECD212-ABA5-402B-B823-5E26E65515BD}" sibTransId="{AFEFC9C9-58DE-47C4-8DC7-63C54DAED663}"/>
    <dgm:cxn modelId="{A853EE96-AFA6-42A7-8BBD-796EE2ED4074}" type="presOf" srcId="{D3D4DBF7-64D7-4149-817E-BDE7D1ADEAC0}" destId="{D730E1F5-FE00-46DA-8658-177E38504A23}" srcOrd="0" destOrd="0" presId="urn:microsoft.com/office/officeart/2005/8/layout/lProcess2"/>
    <dgm:cxn modelId="{A11DA8A7-A8CB-4CD5-9A05-D886BF9C2251}" srcId="{39AD4555-0E82-46DB-9DEF-581AA84730B9}" destId="{64B4865D-D0BE-4EDE-BE28-496397156A11}" srcOrd="0" destOrd="0" parTransId="{36A4EBC6-AB62-425D-8F5A-2B6F98687D52}" sibTransId="{43B6D286-DEF1-4DB8-9052-41E5CA88763A}"/>
    <dgm:cxn modelId="{5F5C55BD-5DD0-4537-8B75-AE424DD8A5C2}" srcId="{D3D4DBF7-64D7-4149-817E-BDE7D1ADEAC0}" destId="{39AD4555-0E82-46DB-9DEF-581AA84730B9}" srcOrd="0" destOrd="0" parTransId="{F9C1F58E-F6F4-4301-A773-607C748BC441}" sibTransId="{BADE8818-677D-414D-BF41-70605B2F1C4B}"/>
    <dgm:cxn modelId="{0BF182DA-3332-401D-99CF-220AD9EFA6BF}" type="presOf" srcId="{64B4865D-D0BE-4EDE-BE28-496397156A11}" destId="{7212E89E-39EA-4E7E-9813-39AA6B9271B1}" srcOrd="0" destOrd="0" presId="urn:microsoft.com/office/officeart/2005/8/layout/lProcess2"/>
    <dgm:cxn modelId="{FEBF75FF-311A-4603-84A4-1E56FB3DB4B6}" type="presOf" srcId="{39AD4555-0E82-46DB-9DEF-581AA84730B9}" destId="{EDAC4DC8-8C4D-4C0A-8728-6A94E370DA45}" srcOrd="0" destOrd="0" presId="urn:microsoft.com/office/officeart/2005/8/layout/lProcess2"/>
    <dgm:cxn modelId="{6563E355-CF45-44FA-B3F8-95FDCC24C48A}" type="presParOf" srcId="{D730E1F5-FE00-46DA-8658-177E38504A23}" destId="{AF5B770D-A399-4A5A-B383-350B406446DF}" srcOrd="0" destOrd="0" presId="urn:microsoft.com/office/officeart/2005/8/layout/lProcess2"/>
    <dgm:cxn modelId="{103C7A3A-34BE-4C50-B6F9-AFCE9552A602}" type="presParOf" srcId="{AF5B770D-A399-4A5A-B383-350B406446DF}" destId="{EDAC4DC8-8C4D-4C0A-8728-6A94E370DA45}" srcOrd="0" destOrd="0" presId="urn:microsoft.com/office/officeart/2005/8/layout/lProcess2"/>
    <dgm:cxn modelId="{ACC7D42D-5269-445E-A5C4-1877A068DEF6}" type="presParOf" srcId="{AF5B770D-A399-4A5A-B383-350B406446DF}" destId="{289F2FA1-B46A-4F13-A00C-8F1D0EC0696D}" srcOrd="1" destOrd="0" presId="urn:microsoft.com/office/officeart/2005/8/layout/lProcess2"/>
    <dgm:cxn modelId="{A9748519-0A06-46A7-9BFC-06B304C61083}" type="presParOf" srcId="{AF5B770D-A399-4A5A-B383-350B406446DF}" destId="{E2620A97-841F-4FA7-9952-726DAC983244}" srcOrd="2" destOrd="0" presId="urn:microsoft.com/office/officeart/2005/8/layout/lProcess2"/>
    <dgm:cxn modelId="{02EA85AE-5D54-43F8-8A82-F246CD2698D4}" type="presParOf" srcId="{E2620A97-841F-4FA7-9952-726DAC983244}" destId="{A0BE7770-14DD-4473-8B28-CFD329B785C5}" srcOrd="0" destOrd="0" presId="urn:microsoft.com/office/officeart/2005/8/layout/lProcess2"/>
    <dgm:cxn modelId="{F3E0078C-676A-4C53-81A8-D3591291B1FD}" type="presParOf" srcId="{A0BE7770-14DD-4473-8B28-CFD329B785C5}" destId="{7212E89E-39EA-4E7E-9813-39AA6B9271B1}" srcOrd="0" destOrd="0" presId="urn:microsoft.com/office/officeart/2005/8/layout/lProcess2"/>
    <dgm:cxn modelId="{84C7B7AC-2073-4B2D-9BF5-21F8EC0B61D7}" type="presParOf" srcId="{A0BE7770-14DD-4473-8B28-CFD329B785C5}" destId="{D34F2F9F-D9B4-44D8-BED6-87C3FC76B6AD}" srcOrd="1" destOrd="0" presId="urn:microsoft.com/office/officeart/2005/8/layout/lProcess2"/>
    <dgm:cxn modelId="{89EF4994-7F2B-43F4-A810-D86998A43CF4}" type="presParOf" srcId="{A0BE7770-14DD-4473-8B28-CFD329B785C5}" destId="{9438502C-42D3-4F40-B0D5-7C4C4A7CBC3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D4DBF7-64D7-4149-817E-BDE7D1ADEAC0}"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s-EC"/>
        </a:p>
      </dgm:t>
    </dgm:pt>
    <dgm:pt modelId="{39AD4555-0E82-46DB-9DEF-581AA84730B9}">
      <dgm:prSet phldrT="[Texto]" custT="1"/>
      <dgm:spPr/>
      <dgm:t>
        <a:bodyPr/>
        <a:lstStyle/>
        <a:p>
          <a:pPr algn="ctr"/>
          <a:r>
            <a:rPr lang="es-EC" sz="3600" b="1" u="sng" dirty="0"/>
            <a:t>Marco Referencial</a:t>
          </a:r>
        </a:p>
      </dgm:t>
    </dgm:pt>
    <dgm:pt modelId="{F9C1F58E-F6F4-4301-A773-607C748BC441}" type="parTrans" cxnId="{5F5C55BD-5DD0-4537-8B75-AE424DD8A5C2}">
      <dgm:prSet/>
      <dgm:spPr/>
      <dgm:t>
        <a:bodyPr/>
        <a:lstStyle/>
        <a:p>
          <a:endParaRPr lang="es-EC"/>
        </a:p>
      </dgm:t>
    </dgm:pt>
    <dgm:pt modelId="{BADE8818-677D-414D-BF41-70605B2F1C4B}" type="sibTrans" cxnId="{5F5C55BD-5DD0-4537-8B75-AE424DD8A5C2}">
      <dgm:prSet/>
      <dgm:spPr/>
      <dgm:t>
        <a:bodyPr/>
        <a:lstStyle/>
        <a:p>
          <a:endParaRPr lang="es-EC"/>
        </a:p>
      </dgm:t>
    </dgm:pt>
    <dgm:pt modelId="{5C4D5494-142A-4DB4-81D2-AD67CBA68D50}">
      <dgm:prSet phldrT="[Texto]" custT="1"/>
      <dgm:spPr/>
      <dgm:t>
        <a:bodyPr/>
        <a:lstStyle/>
        <a:p>
          <a:r>
            <a:rPr lang="es-ES" sz="2800" dirty="0"/>
            <a:t>La Implementación de Solvencia II en América Latina</a:t>
          </a:r>
          <a:endParaRPr lang="es-EC" sz="2800" dirty="0"/>
        </a:p>
      </dgm:t>
    </dgm:pt>
    <dgm:pt modelId="{D6ECD212-ABA5-402B-B823-5E26E65515BD}" type="parTrans" cxnId="{E03B7F73-1F2A-4696-B8F3-9AC2062213CC}">
      <dgm:prSet/>
      <dgm:spPr/>
      <dgm:t>
        <a:bodyPr/>
        <a:lstStyle/>
        <a:p>
          <a:endParaRPr lang="es-EC"/>
        </a:p>
      </dgm:t>
    </dgm:pt>
    <dgm:pt modelId="{AFEFC9C9-58DE-47C4-8DC7-63C54DAED663}" type="sibTrans" cxnId="{E03B7F73-1F2A-4696-B8F3-9AC2062213CC}">
      <dgm:prSet/>
      <dgm:spPr/>
      <dgm:t>
        <a:bodyPr/>
        <a:lstStyle/>
        <a:p>
          <a:endParaRPr lang="es-EC"/>
        </a:p>
      </dgm:t>
    </dgm:pt>
    <dgm:pt modelId="{632B6E24-96FA-4F7C-A852-B8CF668C2F1C}">
      <dgm:prSet phldrT="[Texto]" custT="1"/>
      <dgm:spPr/>
      <dgm:t>
        <a:bodyPr/>
        <a:lstStyle/>
        <a:p>
          <a:r>
            <a:rPr lang="es-ES" sz="2800" dirty="0"/>
            <a:t>Evaluación de Riesgos para la Determinación del Capital Económico Bajo el Marco de Solvencia II.</a:t>
          </a:r>
          <a:endParaRPr lang="es-EC" sz="2800" dirty="0"/>
        </a:p>
      </dgm:t>
    </dgm:pt>
    <dgm:pt modelId="{2885739A-3933-42CD-9059-54A05AFA0A35}" type="parTrans" cxnId="{47634163-A7DC-4DB3-9910-669804926759}">
      <dgm:prSet/>
      <dgm:spPr/>
      <dgm:t>
        <a:bodyPr/>
        <a:lstStyle/>
        <a:p>
          <a:endParaRPr lang="es-EC"/>
        </a:p>
      </dgm:t>
    </dgm:pt>
    <dgm:pt modelId="{A2865C7D-AE45-4A58-981B-4224C75DC2BE}" type="sibTrans" cxnId="{47634163-A7DC-4DB3-9910-669804926759}">
      <dgm:prSet/>
      <dgm:spPr/>
      <dgm:t>
        <a:bodyPr/>
        <a:lstStyle/>
        <a:p>
          <a:endParaRPr lang="es-EC"/>
        </a:p>
      </dgm:t>
    </dgm:pt>
    <dgm:pt modelId="{FF49659E-07C9-49DD-B2FB-93049AE352AF}" type="pres">
      <dgm:prSet presAssocID="{D3D4DBF7-64D7-4149-817E-BDE7D1ADEAC0}" presName="linear" presStyleCnt="0">
        <dgm:presLayoutVars>
          <dgm:animLvl val="lvl"/>
          <dgm:resizeHandles val="exact"/>
        </dgm:presLayoutVars>
      </dgm:prSet>
      <dgm:spPr/>
    </dgm:pt>
    <dgm:pt modelId="{B8ED54EC-FA3B-4F13-8457-00D23F5070B3}" type="pres">
      <dgm:prSet presAssocID="{39AD4555-0E82-46DB-9DEF-581AA84730B9}" presName="parentText" presStyleLbl="node1" presStyleIdx="0" presStyleCnt="1">
        <dgm:presLayoutVars>
          <dgm:chMax val="0"/>
          <dgm:bulletEnabled val="1"/>
        </dgm:presLayoutVars>
      </dgm:prSet>
      <dgm:spPr/>
    </dgm:pt>
    <dgm:pt modelId="{761DBA4E-6DDD-47C8-A3DA-03492238047C}" type="pres">
      <dgm:prSet presAssocID="{39AD4555-0E82-46DB-9DEF-581AA84730B9}" presName="childText" presStyleLbl="revTx" presStyleIdx="0" presStyleCnt="1">
        <dgm:presLayoutVars>
          <dgm:bulletEnabled val="1"/>
        </dgm:presLayoutVars>
      </dgm:prSet>
      <dgm:spPr/>
    </dgm:pt>
  </dgm:ptLst>
  <dgm:cxnLst>
    <dgm:cxn modelId="{06C00940-8CB6-452E-8D2F-1877439B4F85}" type="presOf" srcId="{39AD4555-0E82-46DB-9DEF-581AA84730B9}" destId="{B8ED54EC-FA3B-4F13-8457-00D23F5070B3}" srcOrd="0" destOrd="0" presId="urn:microsoft.com/office/officeart/2005/8/layout/vList2"/>
    <dgm:cxn modelId="{47634163-A7DC-4DB3-9910-669804926759}" srcId="{39AD4555-0E82-46DB-9DEF-581AA84730B9}" destId="{632B6E24-96FA-4F7C-A852-B8CF668C2F1C}" srcOrd="0" destOrd="0" parTransId="{2885739A-3933-42CD-9059-54A05AFA0A35}" sibTransId="{A2865C7D-AE45-4A58-981B-4224C75DC2BE}"/>
    <dgm:cxn modelId="{E03B7F73-1F2A-4696-B8F3-9AC2062213CC}" srcId="{39AD4555-0E82-46DB-9DEF-581AA84730B9}" destId="{5C4D5494-142A-4DB4-81D2-AD67CBA68D50}" srcOrd="1" destOrd="0" parTransId="{D6ECD212-ABA5-402B-B823-5E26E65515BD}" sibTransId="{AFEFC9C9-58DE-47C4-8DC7-63C54DAED663}"/>
    <dgm:cxn modelId="{4F2994B3-787D-491D-B72E-2B8FC161A8EA}" type="presOf" srcId="{5C4D5494-142A-4DB4-81D2-AD67CBA68D50}" destId="{761DBA4E-6DDD-47C8-A3DA-03492238047C}" srcOrd="0" destOrd="1" presId="urn:microsoft.com/office/officeart/2005/8/layout/vList2"/>
    <dgm:cxn modelId="{6E3F7EB9-C7C1-420E-8887-438A51BC51DC}" type="presOf" srcId="{D3D4DBF7-64D7-4149-817E-BDE7D1ADEAC0}" destId="{FF49659E-07C9-49DD-B2FB-93049AE352AF}" srcOrd="0" destOrd="0" presId="urn:microsoft.com/office/officeart/2005/8/layout/vList2"/>
    <dgm:cxn modelId="{5F5C55BD-5DD0-4537-8B75-AE424DD8A5C2}" srcId="{D3D4DBF7-64D7-4149-817E-BDE7D1ADEAC0}" destId="{39AD4555-0E82-46DB-9DEF-581AA84730B9}" srcOrd="0" destOrd="0" parTransId="{F9C1F58E-F6F4-4301-A773-607C748BC441}" sibTransId="{BADE8818-677D-414D-BF41-70605B2F1C4B}"/>
    <dgm:cxn modelId="{CBE0ACF2-E8B1-4F68-AAB1-4A93F9DABAB3}" type="presOf" srcId="{632B6E24-96FA-4F7C-A852-B8CF668C2F1C}" destId="{761DBA4E-6DDD-47C8-A3DA-03492238047C}" srcOrd="0" destOrd="0" presId="urn:microsoft.com/office/officeart/2005/8/layout/vList2"/>
    <dgm:cxn modelId="{9CC16A61-1DC5-45C1-BDFF-6464EC84A26D}" type="presParOf" srcId="{FF49659E-07C9-49DD-B2FB-93049AE352AF}" destId="{B8ED54EC-FA3B-4F13-8457-00D23F5070B3}" srcOrd="0" destOrd="0" presId="urn:microsoft.com/office/officeart/2005/8/layout/vList2"/>
    <dgm:cxn modelId="{6CF7E56B-88CF-4937-B5F7-3D7EBB9AEC64}" type="presParOf" srcId="{FF49659E-07C9-49DD-B2FB-93049AE352AF}" destId="{761DBA4E-6DDD-47C8-A3DA-03492238047C}"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4B6AC8-5987-43D0-8212-05AECD1F83C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62B2555F-7D45-4A1F-A316-24CBEB4688A1}">
      <dgm:prSet phldrT="[Texto]" custT="1"/>
      <dgm:spPr/>
      <dgm:t>
        <a:bodyPr/>
        <a:lstStyle/>
        <a:p>
          <a:r>
            <a:rPr lang="es-EC" sz="3000" b="1" u="sng" dirty="0"/>
            <a:t>Marco Conceptual</a:t>
          </a:r>
        </a:p>
      </dgm:t>
    </dgm:pt>
    <dgm:pt modelId="{DA1A6D22-8F29-4631-91C3-2326493F5BA7}" type="parTrans" cxnId="{421FD21A-D50B-44B1-8E2D-610D81F6CB56}">
      <dgm:prSet/>
      <dgm:spPr/>
      <dgm:t>
        <a:bodyPr/>
        <a:lstStyle/>
        <a:p>
          <a:endParaRPr lang="es-EC"/>
        </a:p>
      </dgm:t>
    </dgm:pt>
    <dgm:pt modelId="{E7E1D8B2-5D81-4DC6-A641-5B19078CBEAC}" type="sibTrans" cxnId="{421FD21A-D50B-44B1-8E2D-610D81F6CB56}">
      <dgm:prSet/>
      <dgm:spPr/>
      <dgm:t>
        <a:bodyPr/>
        <a:lstStyle/>
        <a:p>
          <a:endParaRPr lang="es-EC"/>
        </a:p>
      </dgm:t>
    </dgm:pt>
    <dgm:pt modelId="{0ACD360D-E5E2-4767-BCE9-9F9F9FB64F91}">
      <dgm:prSet phldrT="[Texto]" custT="1"/>
      <dgm:spPr/>
      <dgm:t>
        <a:bodyPr/>
        <a:lstStyle/>
        <a:p>
          <a:r>
            <a:rPr lang="es-EC" sz="2400" dirty="0"/>
            <a:t>Gestión Financiera</a:t>
          </a:r>
        </a:p>
      </dgm:t>
    </dgm:pt>
    <dgm:pt modelId="{EE02E324-279E-43A7-8B9B-F2EC7ABBCC4B}" type="parTrans" cxnId="{95178A06-9E6A-496C-B864-3DC03E93A080}">
      <dgm:prSet/>
      <dgm:spPr/>
      <dgm:t>
        <a:bodyPr/>
        <a:lstStyle/>
        <a:p>
          <a:endParaRPr lang="es-EC"/>
        </a:p>
      </dgm:t>
    </dgm:pt>
    <dgm:pt modelId="{C801F01E-7D52-40BA-AEC6-68C9C64C1C5B}" type="sibTrans" cxnId="{95178A06-9E6A-496C-B864-3DC03E93A080}">
      <dgm:prSet/>
      <dgm:spPr/>
      <dgm:t>
        <a:bodyPr/>
        <a:lstStyle/>
        <a:p>
          <a:endParaRPr lang="es-EC"/>
        </a:p>
      </dgm:t>
    </dgm:pt>
    <dgm:pt modelId="{005C7AFE-68DA-4E13-BF96-2119F630A77E}">
      <dgm:prSet phldrT="[Texto]" custT="1"/>
      <dgm:spPr/>
      <dgm:t>
        <a:bodyPr/>
        <a:lstStyle/>
        <a:p>
          <a:r>
            <a:rPr lang="es-EC" sz="2400" dirty="0"/>
            <a:t>Seguro</a:t>
          </a:r>
        </a:p>
      </dgm:t>
    </dgm:pt>
    <dgm:pt modelId="{50096A4E-F623-4FCE-B5DC-AE349C840B27}" type="parTrans" cxnId="{72584F8F-AEBF-441E-B9F9-BB041A6C664A}">
      <dgm:prSet/>
      <dgm:spPr/>
      <dgm:t>
        <a:bodyPr/>
        <a:lstStyle/>
        <a:p>
          <a:endParaRPr lang="es-EC"/>
        </a:p>
      </dgm:t>
    </dgm:pt>
    <dgm:pt modelId="{06BD6E04-A01E-4B48-9B2E-4543AD6BBD98}" type="sibTrans" cxnId="{72584F8F-AEBF-441E-B9F9-BB041A6C664A}">
      <dgm:prSet/>
      <dgm:spPr/>
      <dgm:t>
        <a:bodyPr/>
        <a:lstStyle/>
        <a:p>
          <a:endParaRPr lang="es-EC"/>
        </a:p>
      </dgm:t>
    </dgm:pt>
    <dgm:pt modelId="{BAEC5DBF-C9DD-4DF9-9426-53C88EB503EF}">
      <dgm:prSet phldrT="[Texto]" custT="1"/>
      <dgm:spPr/>
      <dgm:t>
        <a:bodyPr/>
        <a:lstStyle/>
        <a:p>
          <a:r>
            <a:rPr lang="es-EC" sz="2400" dirty="0"/>
            <a:t>Riesgo</a:t>
          </a:r>
        </a:p>
      </dgm:t>
    </dgm:pt>
    <dgm:pt modelId="{79F9AFE8-C5CE-426C-A7E2-99D4B5CA3F60}" type="parTrans" cxnId="{278072FA-B44D-430A-8E5F-97808F4F52D6}">
      <dgm:prSet/>
      <dgm:spPr/>
      <dgm:t>
        <a:bodyPr/>
        <a:lstStyle/>
        <a:p>
          <a:endParaRPr lang="es-EC"/>
        </a:p>
      </dgm:t>
    </dgm:pt>
    <dgm:pt modelId="{70CA0C22-F747-4521-B4BC-11A0FDD33B7B}" type="sibTrans" cxnId="{278072FA-B44D-430A-8E5F-97808F4F52D6}">
      <dgm:prSet/>
      <dgm:spPr/>
      <dgm:t>
        <a:bodyPr/>
        <a:lstStyle/>
        <a:p>
          <a:endParaRPr lang="es-EC"/>
        </a:p>
      </dgm:t>
    </dgm:pt>
    <dgm:pt modelId="{7DE901EB-A4ED-42FA-AF65-24E5642972C2}">
      <dgm:prSet phldrT="[Texto]" custT="1"/>
      <dgm:spPr/>
      <dgm:t>
        <a:bodyPr/>
        <a:lstStyle/>
        <a:p>
          <a:r>
            <a:rPr lang="es-EC" sz="2400" dirty="0"/>
            <a:t>Prima</a:t>
          </a:r>
        </a:p>
      </dgm:t>
    </dgm:pt>
    <dgm:pt modelId="{749366CF-55EB-475E-B105-305CAF5C3243}" type="parTrans" cxnId="{40328098-72C0-4F2F-A883-D989D6EF2DF9}">
      <dgm:prSet/>
      <dgm:spPr/>
      <dgm:t>
        <a:bodyPr/>
        <a:lstStyle/>
        <a:p>
          <a:endParaRPr lang="es-EC"/>
        </a:p>
      </dgm:t>
    </dgm:pt>
    <dgm:pt modelId="{5C780947-96E5-4E5B-A576-9068A89BA2CE}" type="sibTrans" cxnId="{40328098-72C0-4F2F-A883-D989D6EF2DF9}">
      <dgm:prSet/>
      <dgm:spPr/>
      <dgm:t>
        <a:bodyPr/>
        <a:lstStyle/>
        <a:p>
          <a:endParaRPr lang="es-EC"/>
        </a:p>
      </dgm:t>
    </dgm:pt>
    <dgm:pt modelId="{94FA7579-E88E-427C-AABF-93E531AD4D7D}">
      <dgm:prSet phldrT="[Texto]" custT="1"/>
      <dgm:spPr/>
      <dgm:t>
        <a:bodyPr/>
        <a:lstStyle/>
        <a:p>
          <a:r>
            <a:rPr lang="es-EC" sz="2400" dirty="0"/>
            <a:t>Solvencia</a:t>
          </a:r>
        </a:p>
      </dgm:t>
    </dgm:pt>
    <dgm:pt modelId="{03C4D548-4434-446E-BC8A-1ED266A15533}" type="parTrans" cxnId="{4A6E10A7-FE6D-4533-91DE-D850F0F175E4}">
      <dgm:prSet/>
      <dgm:spPr/>
      <dgm:t>
        <a:bodyPr/>
        <a:lstStyle/>
        <a:p>
          <a:endParaRPr lang="es-EC"/>
        </a:p>
      </dgm:t>
    </dgm:pt>
    <dgm:pt modelId="{B12B7C36-3186-497D-83A5-4B1BCD152007}" type="sibTrans" cxnId="{4A6E10A7-FE6D-4533-91DE-D850F0F175E4}">
      <dgm:prSet/>
      <dgm:spPr/>
      <dgm:t>
        <a:bodyPr/>
        <a:lstStyle/>
        <a:p>
          <a:endParaRPr lang="es-EC"/>
        </a:p>
      </dgm:t>
    </dgm:pt>
    <dgm:pt modelId="{2DA45054-E119-4538-BDA8-42538BF2DFB4}">
      <dgm:prSet phldrT="[Texto]" custT="1"/>
      <dgm:spPr/>
      <dgm:t>
        <a:bodyPr/>
        <a:lstStyle/>
        <a:p>
          <a:r>
            <a:rPr lang="es-EC" sz="2400" dirty="0"/>
            <a:t>Reservas Técnicas</a:t>
          </a:r>
        </a:p>
      </dgm:t>
    </dgm:pt>
    <dgm:pt modelId="{40F2277C-5C09-41BF-AF17-657AB298A2E7}" type="parTrans" cxnId="{0F70F0A8-B94C-4F1D-9093-00E33A6D1202}">
      <dgm:prSet/>
      <dgm:spPr/>
      <dgm:t>
        <a:bodyPr/>
        <a:lstStyle/>
        <a:p>
          <a:endParaRPr lang="es-EC"/>
        </a:p>
      </dgm:t>
    </dgm:pt>
    <dgm:pt modelId="{64AD5FE1-4488-43C4-9C43-BC86DD21BC17}" type="sibTrans" cxnId="{0F70F0A8-B94C-4F1D-9093-00E33A6D1202}">
      <dgm:prSet/>
      <dgm:spPr/>
      <dgm:t>
        <a:bodyPr/>
        <a:lstStyle/>
        <a:p>
          <a:endParaRPr lang="es-EC"/>
        </a:p>
      </dgm:t>
    </dgm:pt>
    <dgm:pt modelId="{AE48543E-8D47-4DC2-A1B3-15F9CFCE356D}">
      <dgm:prSet phldrT="[Texto]" custT="1"/>
      <dgm:spPr/>
      <dgm:t>
        <a:bodyPr/>
        <a:lstStyle/>
        <a:p>
          <a:r>
            <a:rPr lang="es-EC" sz="2400" dirty="0"/>
            <a:t>Modelo Solvencia II</a:t>
          </a:r>
        </a:p>
      </dgm:t>
    </dgm:pt>
    <dgm:pt modelId="{AF90E745-18C9-4741-9C94-B50574320A7C}" type="parTrans" cxnId="{34754E55-5E0D-43C4-9394-DAF6398482A1}">
      <dgm:prSet/>
      <dgm:spPr/>
      <dgm:t>
        <a:bodyPr/>
        <a:lstStyle/>
        <a:p>
          <a:endParaRPr lang="es-EC"/>
        </a:p>
      </dgm:t>
    </dgm:pt>
    <dgm:pt modelId="{E4C5FB26-DE53-4200-81AC-746BC76401A0}" type="sibTrans" cxnId="{34754E55-5E0D-43C4-9394-DAF6398482A1}">
      <dgm:prSet/>
      <dgm:spPr/>
      <dgm:t>
        <a:bodyPr/>
        <a:lstStyle/>
        <a:p>
          <a:endParaRPr lang="es-EC"/>
        </a:p>
      </dgm:t>
    </dgm:pt>
    <dgm:pt modelId="{16788F22-0FD8-4FA6-B65E-9C658E058F6F}" type="pres">
      <dgm:prSet presAssocID="{AD4B6AC8-5987-43D0-8212-05AECD1F83CA}" presName="Name0" presStyleCnt="0">
        <dgm:presLayoutVars>
          <dgm:dir/>
          <dgm:animLvl val="lvl"/>
          <dgm:resizeHandles val="exact"/>
        </dgm:presLayoutVars>
      </dgm:prSet>
      <dgm:spPr/>
    </dgm:pt>
    <dgm:pt modelId="{50E04CE8-7C2F-4382-B66C-BB9C365984CB}" type="pres">
      <dgm:prSet presAssocID="{62B2555F-7D45-4A1F-A316-24CBEB4688A1}" presName="composite" presStyleCnt="0"/>
      <dgm:spPr/>
    </dgm:pt>
    <dgm:pt modelId="{DBF4B43C-9464-4ABF-886E-AEB6B372C27F}" type="pres">
      <dgm:prSet presAssocID="{62B2555F-7D45-4A1F-A316-24CBEB4688A1}" presName="parTx" presStyleLbl="alignNode1" presStyleIdx="0" presStyleCnt="1" custScaleY="100000" custLinFactNeighborY="-8448">
        <dgm:presLayoutVars>
          <dgm:chMax val="0"/>
          <dgm:chPref val="0"/>
          <dgm:bulletEnabled val="1"/>
        </dgm:presLayoutVars>
      </dgm:prSet>
      <dgm:spPr/>
    </dgm:pt>
    <dgm:pt modelId="{62D45106-CCFF-4833-9AFB-D03ED9DA68C4}" type="pres">
      <dgm:prSet presAssocID="{62B2555F-7D45-4A1F-A316-24CBEB4688A1}" presName="desTx" presStyleLbl="alignAccFollowNode1" presStyleIdx="0" presStyleCnt="1">
        <dgm:presLayoutVars>
          <dgm:bulletEnabled val="1"/>
        </dgm:presLayoutVars>
      </dgm:prSet>
      <dgm:spPr/>
    </dgm:pt>
  </dgm:ptLst>
  <dgm:cxnLst>
    <dgm:cxn modelId="{95178A06-9E6A-496C-B864-3DC03E93A080}" srcId="{62B2555F-7D45-4A1F-A316-24CBEB4688A1}" destId="{0ACD360D-E5E2-4767-BCE9-9F9F9FB64F91}" srcOrd="0" destOrd="0" parTransId="{EE02E324-279E-43A7-8B9B-F2EC7ABBCC4B}" sibTransId="{C801F01E-7D52-40BA-AEC6-68C9C64C1C5B}"/>
    <dgm:cxn modelId="{421FD21A-D50B-44B1-8E2D-610D81F6CB56}" srcId="{AD4B6AC8-5987-43D0-8212-05AECD1F83CA}" destId="{62B2555F-7D45-4A1F-A316-24CBEB4688A1}" srcOrd="0" destOrd="0" parTransId="{DA1A6D22-8F29-4631-91C3-2326493F5BA7}" sibTransId="{E7E1D8B2-5D81-4DC6-A641-5B19078CBEAC}"/>
    <dgm:cxn modelId="{AEBF2340-129A-4F63-A7DE-741867D0EC5E}" type="presOf" srcId="{AD4B6AC8-5987-43D0-8212-05AECD1F83CA}" destId="{16788F22-0FD8-4FA6-B65E-9C658E058F6F}" srcOrd="0" destOrd="0" presId="urn:microsoft.com/office/officeart/2005/8/layout/hList1"/>
    <dgm:cxn modelId="{440FDA72-F838-4951-87A7-7734ABE6C779}" type="presOf" srcId="{BAEC5DBF-C9DD-4DF9-9426-53C88EB503EF}" destId="{62D45106-CCFF-4833-9AFB-D03ED9DA68C4}" srcOrd="0" destOrd="2" presId="urn:microsoft.com/office/officeart/2005/8/layout/hList1"/>
    <dgm:cxn modelId="{34754E55-5E0D-43C4-9394-DAF6398482A1}" srcId="{62B2555F-7D45-4A1F-A316-24CBEB4688A1}" destId="{AE48543E-8D47-4DC2-A1B3-15F9CFCE356D}" srcOrd="6" destOrd="0" parTransId="{AF90E745-18C9-4741-9C94-B50574320A7C}" sibTransId="{E4C5FB26-DE53-4200-81AC-746BC76401A0}"/>
    <dgm:cxn modelId="{E9A2B080-6FE7-426E-8FD5-6EBA50F1D1B8}" type="presOf" srcId="{2DA45054-E119-4538-BDA8-42538BF2DFB4}" destId="{62D45106-CCFF-4833-9AFB-D03ED9DA68C4}" srcOrd="0" destOrd="5" presId="urn:microsoft.com/office/officeart/2005/8/layout/hList1"/>
    <dgm:cxn modelId="{72584F8F-AEBF-441E-B9F9-BB041A6C664A}" srcId="{62B2555F-7D45-4A1F-A316-24CBEB4688A1}" destId="{005C7AFE-68DA-4E13-BF96-2119F630A77E}" srcOrd="1" destOrd="0" parTransId="{50096A4E-F623-4FCE-B5DC-AE349C840B27}" sibTransId="{06BD6E04-A01E-4B48-9B2E-4543AD6BBD98}"/>
    <dgm:cxn modelId="{40328098-72C0-4F2F-A883-D989D6EF2DF9}" srcId="{62B2555F-7D45-4A1F-A316-24CBEB4688A1}" destId="{7DE901EB-A4ED-42FA-AF65-24E5642972C2}" srcOrd="3" destOrd="0" parTransId="{749366CF-55EB-475E-B105-305CAF5C3243}" sibTransId="{5C780947-96E5-4E5B-A576-9068A89BA2CE}"/>
    <dgm:cxn modelId="{4A6E10A7-FE6D-4533-91DE-D850F0F175E4}" srcId="{62B2555F-7D45-4A1F-A316-24CBEB4688A1}" destId="{94FA7579-E88E-427C-AABF-93E531AD4D7D}" srcOrd="4" destOrd="0" parTransId="{03C4D548-4434-446E-BC8A-1ED266A15533}" sibTransId="{B12B7C36-3186-497D-83A5-4B1BCD152007}"/>
    <dgm:cxn modelId="{0F70F0A8-B94C-4F1D-9093-00E33A6D1202}" srcId="{62B2555F-7D45-4A1F-A316-24CBEB4688A1}" destId="{2DA45054-E119-4538-BDA8-42538BF2DFB4}" srcOrd="5" destOrd="0" parTransId="{40F2277C-5C09-41BF-AF17-657AB298A2E7}" sibTransId="{64AD5FE1-4488-43C4-9C43-BC86DD21BC17}"/>
    <dgm:cxn modelId="{036FCEAD-CF53-4044-AA8C-3CBAC9CB7662}" type="presOf" srcId="{005C7AFE-68DA-4E13-BF96-2119F630A77E}" destId="{62D45106-CCFF-4833-9AFB-D03ED9DA68C4}" srcOrd="0" destOrd="1" presId="urn:microsoft.com/office/officeart/2005/8/layout/hList1"/>
    <dgm:cxn modelId="{C1224AB3-A58B-4DC3-91D9-CFC217B70855}" type="presOf" srcId="{0ACD360D-E5E2-4767-BCE9-9F9F9FB64F91}" destId="{62D45106-CCFF-4833-9AFB-D03ED9DA68C4}" srcOrd="0" destOrd="0" presId="urn:microsoft.com/office/officeart/2005/8/layout/hList1"/>
    <dgm:cxn modelId="{9EB7A7CF-A50D-4519-910E-3305E9EF7136}" type="presOf" srcId="{7DE901EB-A4ED-42FA-AF65-24E5642972C2}" destId="{62D45106-CCFF-4833-9AFB-D03ED9DA68C4}" srcOrd="0" destOrd="3" presId="urn:microsoft.com/office/officeart/2005/8/layout/hList1"/>
    <dgm:cxn modelId="{B93563E8-C6D7-47BA-83A3-664E0AEF0AA1}" type="presOf" srcId="{62B2555F-7D45-4A1F-A316-24CBEB4688A1}" destId="{DBF4B43C-9464-4ABF-886E-AEB6B372C27F}" srcOrd="0" destOrd="0" presId="urn:microsoft.com/office/officeart/2005/8/layout/hList1"/>
    <dgm:cxn modelId="{EB7CCFF9-ACC8-460E-9D2B-5E95201AC983}" type="presOf" srcId="{94FA7579-E88E-427C-AABF-93E531AD4D7D}" destId="{62D45106-CCFF-4833-9AFB-D03ED9DA68C4}" srcOrd="0" destOrd="4" presId="urn:microsoft.com/office/officeart/2005/8/layout/hList1"/>
    <dgm:cxn modelId="{278072FA-B44D-430A-8E5F-97808F4F52D6}" srcId="{62B2555F-7D45-4A1F-A316-24CBEB4688A1}" destId="{BAEC5DBF-C9DD-4DF9-9426-53C88EB503EF}" srcOrd="2" destOrd="0" parTransId="{79F9AFE8-C5CE-426C-A7E2-99D4B5CA3F60}" sibTransId="{70CA0C22-F747-4521-B4BC-11A0FDD33B7B}"/>
    <dgm:cxn modelId="{2F8EE1FF-399A-4A69-B633-4006023D36BC}" type="presOf" srcId="{AE48543E-8D47-4DC2-A1B3-15F9CFCE356D}" destId="{62D45106-CCFF-4833-9AFB-D03ED9DA68C4}" srcOrd="0" destOrd="6" presId="urn:microsoft.com/office/officeart/2005/8/layout/hList1"/>
    <dgm:cxn modelId="{419B963B-00D9-4A62-AA56-67AB7EE4DA54}" type="presParOf" srcId="{16788F22-0FD8-4FA6-B65E-9C658E058F6F}" destId="{50E04CE8-7C2F-4382-B66C-BB9C365984CB}" srcOrd="0" destOrd="0" presId="urn:microsoft.com/office/officeart/2005/8/layout/hList1"/>
    <dgm:cxn modelId="{9C20CC35-BA9A-4582-A85E-4D0BF0195FBA}" type="presParOf" srcId="{50E04CE8-7C2F-4382-B66C-BB9C365984CB}" destId="{DBF4B43C-9464-4ABF-886E-AEB6B372C27F}" srcOrd="0" destOrd="0" presId="urn:microsoft.com/office/officeart/2005/8/layout/hList1"/>
    <dgm:cxn modelId="{CC3ADEC4-A3A8-4D64-AAD3-CFA6E138E339}" type="presParOf" srcId="{50E04CE8-7C2F-4382-B66C-BB9C365984CB}" destId="{62D45106-CCFF-4833-9AFB-D03ED9DA68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9BC5A-F228-4AB7-B1D9-6D69220BC33D}">
      <dsp:nvSpPr>
        <dsp:cNvPr id="0" name=""/>
        <dsp:cNvSpPr/>
      </dsp:nvSpPr>
      <dsp:spPr>
        <a:xfrm>
          <a:off x="-6395224" y="-978925"/>
          <a:ext cx="7617883" cy="7617883"/>
        </a:xfrm>
        <a:prstGeom prst="blockArc">
          <a:avLst>
            <a:gd name="adj1" fmla="val 18900000"/>
            <a:gd name="adj2" fmla="val 2700000"/>
            <a:gd name="adj3" fmla="val 28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DCAEF-4C68-4A4E-B1CF-3317B3DACC27}">
      <dsp:nvSpPr>
        <dsp:cNvPr id="0" name=""/>
        <dsp:cNvSpPr/>
      </dsp:nvSpPr>
      <dsp:spPr>
        <a:xfrm>
          <a:off x="397051" y="257305"/>
          <a:ext cx="9909345" cy="51438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292"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CAPÍTULO I                    ASPECTOS GENERALES</a:t>
          </a:r>
        </a:p>
      </dsp:txBody>
      <dsp:txXfrm>
        <a:off x="397051" y="257305"/>
        <a:ext cx="9909345" cy="514383"/>
      </dsp:txXfrm>
    </dsp:sp>
    <dsp:sp modelId="{055CA47D-18BC-45A1-8D02-7957E7A0D2CE}">
      <dsp:nvSpPr>
        <dsp:cNvPr id="0" name=""/>
        <dsp:cNvSpPr/>
      </dsp:nvSpPr>
      <dsp:spPr>
        <a:xfrm>
          <a:off x="75561" y="193007"/>
          <a:ext cx="642979" cy="64297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5C9E47C-B9A1-4E72-BD0B-6C68BDCECB87}">
      <dsp:nvSpPr>
        <dsp:cNvPr id="0" name=""/>
        <dsp:cNvSpPr/>
      </dsp:nvSpPr>
      <dsp:spPr>
        <a:xfrm>
          <a:off x="862871" y="1029333"/>
          <a:ext cx="9443524" cy="51438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292"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CAPÍTULO II             MARCO TEÓRICO</a:t>
          </a:r>
          <a:endParaRPr lang="es-EC" sz="2300" kern="1200" dirty="0"/>
        </a:p>
      </dsp:txBody>
      <dsp:txXfrm>
        <a:off x="862871" y="1029333"/>
        <a:ext cx="9443524" cy="514383"/>
      </dsp:txXfrm>
    </dsp:sp>
    <dsp:sp modelId="{0C031215-67B7-4839-AE13-22975B736959}">
      <dsp:nvSpPr>
        <dsp:cNvPr id="0" name=""/>
        <dsp:cNvSpPr/>
      </dsp:nvSpPr>
      <dsp:spPr>
        <a:xfrm>
          <a:off x="541382" y="965035"/>
          <a:ext cx="642979" cy="64297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4B52206-D827-4F8C-A63C-F7053DC0E570}">
      <dsp:nvSpPr>
        <dsp:cNvPr id="0" name=""/>
        <dsp:cNvSpPr/>
      </dsp:nvSpPr>
      <dsp:spPr>
        <a:xfrm>
          <a:off x="1118139" y="1800795"/>
          <a:ext cx="9188257" cy="51438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292"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CAPÍTULO III         MARCO METODOLÓGICO</a:t>
          </a:r>
        </a:p>
      </dsp:txBody>
      <dsp:txXfrm>
        <a:off x="1118139" y="1800795"/>
        <a:ext cx="9188257" cy="514383"/>
      </dsp:txXfrm>
    </dsp:sp>
    <dsp:sp modelId="{6209EF55-93E4-4920-A13B-55B2A0AB6D6B}">
      <dsp:nvSpPr>
        <dsp:cNvPr id="0" name=""/>
        <dsp:cNvSpPr/>
      </dsp:nvSpPr>
      <dsp:spPr>
        <a:xfrm>
          <a:off x="796649" y="1736497"/>
          <a:ext cx="642979" cy="64297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B111C5A-F1E5-467E-921A-E46EF112A61F}">
      <dsp:nvSpPr>
        <dsp:cNvPr id="0" name=""/>
        <dsp:cNvSpPr/>
      </dsp:nvSpPr>
      <dsp:spPr>
        <a:xfrm>
          <a:off x="1199643" y="2572824"/>
          <a:ext cx="9106752" cy="51438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292"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CAPÍTULO IV        </a:t>
          </a:r>
          <a:r>
            <a:rPr lang="es-ES" sz="2300" kern="1200" dirty="0"/>
            <a:t>ANÁLISIS DE LA GESTIÓN FINANCIERA</a:t>
          </a:r>
          <a:endParaRPr lang="es-EC" sz="2300" kern="1200" dirty="0"/>
        </a:p>
      </dsp:txBody>
      <dsp:txXfrm>
        <a:off x="1199643" y="2572824"/>
        <a:ext cx="9106752" cy="514383"/>
      </dsp:txXfrm>
    </dsp:sp>
    <dsp:sp modelId="{0D87F64E-9FC5-4560-9090-72223175C1F5}">
      <dsp:nvSpPr>
        <dsp:cNvPr id="0" name=""/>
        <dsp:cNvSpPr/>
      </dsp:nvSpPr>
      <dsp:spPr>
        <a:xfrm>
          <a:off x="878153" y="2508526"/>
          <a:ext cx="642979" cy="64297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B36C86F-6B02-4BB9-8FBB-4360DA875E6E}">
      <dsp:nvSpPr>
        <dsp:cNvPr id="0" name=""/>
        <dsp:cNvSpPr/>
      </dsp:nvSpPr>
      <dsp:spPr>
        <a:xfrm>
          <a:off x="1118139" y="3344852"/>
          <a:ext cx="9188257" cy="51438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292"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CAPÍTULO V          RESERVAS TÉCNICAS  Y SOLVERNCIA II</a:t>
          </a:r>
          <a:endParaRPr lang="es-EC" sz="2300" kern="1200" dirty="0"/>
        </a:p>
      </dsp:txBody>
      <dsp:txXfrm>
        <a:off x="1118139" y="3344852"/>
        <a:ext cx="9188257" cy="514383"/>
      </dsp:txXfrm>
    </dsp:sp>
    <dsp:sp modelId="{3C5F56B8-BEE3-4EAF-ABBD-20392CB5C8E8}">
      <dsp:nvSpPr>
        <dsp:cNvPr id="0" name=""/>
        <dsp:cNvSpPr/>
      </dsp:nvSpPr>
      <dsp:spPr>
        <a:xfrm>
          <a:off x="796649" y="3280554"/>
          <a:ext cx="642979" cy="64297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E61D226-9454-4C73-98A5-DE17D81DB2DA}">
      <dsp:nvSpPr>
        <dsp:cNvPr id="0" name=""/>
        <dsp:cNvSpPr/>
      </dsp:nvSpPr>
      <dsp:spPr>
        <a:xfrm>
          <a:off x="862871" y="4116314"/>
          <a:ext cx="9443524" cy="51438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292"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CAPÍTULO VI             PRUEBAS ESTADÍSTICAS</a:t>
          </a:r>
        </a:p>
      </dsp:txBody>
      <dsp:txXfrm>
        <a:off x="862871" y="4116314"/>
        <a:ext cx="9443524" cy="514383"/>
      </dsp:txXfrm>
    </dsp:sp>
    <dsp:sp modelId="{8FD0CC41-F495-477A-91E3-2D1FDAE59C4E}">
      <dsp:nvSpPr>
        <dsp:cNvPr id="0" name=""/>
        <dsp:cNvSpPr/>
      </dsp:nvSpPr>
      <dsp:spPr>
        <a:xfrm>
          <a:off x="541382" y="4052016"/>
          <a:ext cx="642979" cy="64297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EEF57E4-E691-4092-8307-62FF8A3A7714}">
      <dsp:nvSpPr>
        <dsp:cNvPr id="0" name=""/>
        <dsp:cNvSpPr/>
      </dsp:nvSpPr>
      <dsp:spPr>
        <a:xfrm>
          <a:off x="397051" y="4888343"/>
          <a:ext cx="9909345" cy="51438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292"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t>CAPÍTULO VII                  </a:t>
          </a:r>
          <a:r>
            <a:rPr lang="es-EC" sz="2300" kern="1200" dirty="0"/>
            <a:t>CONCLUSIONES Y RECOMENDACIONES</a:t>
          </a:r>
        </a:p>
      </dsp:txBody>
      <dsp:txXfrm>
        <a:off x="397051" y="4888343"/>
        <a:ext cx="9909345" cy="514383"/>
      </dsp:txXfrm>
    </dsp:sp>
    <dsp:sp modelId="{7916B230-2A9B-412C-863C-2F5A444A5823}">
      <dsp:nvSpPr>
        <dsp:cNvPr id="0" name=""/>
        <dsp:cNvSpPr/>
      </dsp:nvSpPr>
      <dsp:spPr>
        <a:xfrm>
          <a:off x="75561" y="4824045"/>
          <a:ext cx="642979" cy="64297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241D6-D00D-4838-8998-CDFAF3400F7A}">
      <dsp:nvSpPr>
        <dsp:cNvPr id="0" name=""/>
        <dsp:cNvSpPr/>
      </dsp:nvSpPr>
      <dsp:spPr>
        <a:xfrm>
          <a:off x="493099" y="184"/>
          <a:ext cx="2670560" cy="75445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C" sz="3000" b="1" u="sng" kern="1200" dirty="0"/>
            <a:t>Marco Legal</a:t>
          </a:r>
        </a:p>
      </dsp:txBody>
      <dsp:txXfrm>
        <a:off x="515196" y="22281"/>
        <a:ext cx="2626366" cy="710258"/>
      </dsp:txXfrm>
    </dsp:sp>
    <dsp:sp modelId="{E0CCC5D1-D1D8-4B67-8BE9-69DC736F3150}">
      <dsp:nvSpPr>
        <dsp:cNvPr id="0" name=""/>
        <dsp:cNvSpPr/>
      </dsp:nvSpPr>
      <dsp:spPr>
        <a:xfrm>
          <a:off x="760155" y="754636"/>
          <a:ext cx="267056" cy="719177"/>
        </a:xfrm>
        <a:custGeom>
          <a:avLst/>
          <a:gdLst/>
          <a:ahLst/>
          <a:cxnLst/>
          <a:rect l="0" t="0" r="0" b="0"/>
          <a:pathLst>
            <a:path>
              <a:moveTo>
                <a:pt x="0" y="0"/>
              </a:moveTo>
              <a:lnTo>
                <a:pt x="0" y="719177"/>
              </a:lnTo>
              <a:lnTo>
                <a:pt x="267056" y="7191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B6619-E4CC-41FB-ADF9-E865CAA46D85}">
      <dsp:nvSpPr>
        <dsp:cNvPr id="0" name=""/>
        <dsp:cNvSpPr/>
      </dsp:nvSpPr>
      <dsp:spPr>
        <a:xfrm>
          <a:off x="1027211" y="1040224"/>
          <a:ext cx="5790721" cy="86717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t" anchorCtr="0">
          <a:noAutofit/>
        </a:bodyPr>
        <a:lstStyle/>
        <a:p>
          <a:pPr marL="0" lvl="0" indent="0" algn="l" defTabSz="1244600">
            <a:lnSpc>
              <a:spcPct val="90000"/>
            </a:lnSpc>
            <a:spcBef>
              <a:spcPct val="0"/>
            </a:spcBef>
            <a:spcAft>
              <a:spcPct val="35000"/>
            </a:spcAft>
            <a:buNone/>
          </a:pPr>
          <a:r>
            <a:rPr lang="es-EC" sz="2800" kern="1200" dirty="0"/>
            <a:t>Ley</a:t>
          </a:r>
        </a:p>
        <a:p>
          <a:pPr marL="228600" lvl="1" indent="-228600" algn="l" defTabSz="1066800">
            <a:lnSpc>
              <a:spcPct val="90000"/>
            </a:lnSpc>
            <a:spcBef>
              <a:spcPct val="0"/>
            </a:spcBef>
            <a:spcAft>
              <a:spcPct val="15000"/>
            </a:spcAft>
            <a:buChar char="•"/>
          </a:pPr>
          <a:r>
            <a:rPr lang="es-EC" sz="2400" kern="1200" dirty="0"/>
            <a:t>Ley General de Seguros</a:t>
          </a:r>
        </a:p>
      </dsp:txBody>
      <dsp:txXfrm>
        <a:off x="1052610" y="1065623"/>
        <a:ext cx="5739923" cy="816381"/>
      </dsp:txXfrm>
    </dsp:sp>
    <dsp:sp modelId="{2D3D3876-70FA-40D8-AB0D-04DCE1489697}">
      <dsp:nvSpPr>
        <dsp:cNvPr id="0" name=""/>
        <dsp:cNvSpPr/>
      </dsp:nvSpPr>
      <dsp:spPr>
        <a:xfrm>
          <a:off x="760155" y="754636"/>
          <a:ext cx="267056" cy="1871944"/>
        </a:xfrm>
        <a:custGeom>
          <a:avLst/>
          <a:gdLst/>
          <a:ahLst/>
          <a:cxnLst/>
          <a:rect l="0" t="0" r="0" b="0"/>
          <a:pathLst>
            <a:path>
              <a:moveTo>
                <a:pt x="0" y="0"/>
              </a:moveTo>
              <a:lnTo>
                <a:pt x="0" y="1871944"/>
              </a:lnTo>
              <a:lnTo>
                <a:pt x="267056" y="18719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4CD27-3E5A-46B4-AF98-984B9120A0C7}">
      <dsp:nvSpPr>
        <dsp:cNvPr id="0" name=""/>
        <dsp:cNvSpPr/>
      </dsp:nvSpPr>
      <dsp:spPr>
        <a:xfrm>
          <a:off x="1027211" y="2192991"/>
          <a:ext cx="5790721" cy="86717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900445"/>
              <a:satOff val="-20388"/>
              <a:lumOff val="48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t" anchorCtr="0">
          <a:noAutofit/>
        </a:bodyPr>
        <a:lstStyle/>
        <a:p>
          <a:pPr marL="0" lvl="0" indent="0" algn="l" defTabSz="1244600">
            <a:lnSpc>
              <a:spcPct val="90000"/>
            </a:lnSpc>
            <a:spcBef>
              <a:spcPct val="0"/>
            </a:spcBef>
            <a:spcAft>
              <a:spcPct val="35000"/>
            </a:spcAft>
            <a:buNone/>
          </a:pPr>
          <a:r>
            <a:rPr lang="es-EC" sz="2800" kern="1200" dirty="0"/>
            <a:t>Reglamento</a:t>
          </a:r>
          <a:endParaRPr lang="es-EC" sz="2400" kern="1200" dirty="0"/>
        </a:p>
        <a:p>
          <a:pPr marL="228600" lvl="1" indent="-228600" algn="l" defTabSz="1066800">
            <a:lnSpc>
              <a:spcPct val="90000"/>
            </a:lnSpc>
            <a:spcBef>
              <a:spcPct val="0"/>
            </a:spcBef>
            <a:spcAft>
              <a:spcPct val="15000"/>
            </a:spcAft>
            <a:buChar char="•"/>
          </a:pPr>
          <a:r>
            <a:rPr lang="es-ES" sz="2400" kern="1200" dirty="0"/>
            <a:t>Reglamento a Ley General de Seguros</a:t>
          </a:r>
          <a:endParaRPr lang="es-EC" sz="2400" kern="1200" dirty="0"/>
        </a:p>
      </dsp:txBody>
      <dsp:txXfrm>
        <a:off x="1052610" y="2218390"/>
        <a:ext cx="5739923" cy="816381"/>
      </dsp:txXfrm>
    </dsp:sp>
    <dsp:sp modelId="{5A94776F-51F6-42D8-8214-15D00DB20041}">
      <dsp:nvSpPr>
        <dsp:cNvPr id="0" name=""/>
        <dsp:cNvSpPr/>
      </dsp:nvSpPr>
      <dsp:spPr>
        <a:xfrm>
          <a:off x="760155" y="754636"/>
          <a:ext cx="267056" cy="3471609"/>
        </a:xfrm>
        <a:custGeom>
          <a:avLst/>
          <a:gdLst/>
          <a:ahLst/>
          <a:cxnLst/>
          <a:rect l="0" t="0" r="0" b="0"/>
          <a:pathLst>
            <a:path>
              <a:moveTo>
                <a:pt x="0" y="0"/>
              </a:moveTo>
              <a:lnTo>
                <a:pt x="0" y="3471609"/>
              </a:lnTo>
              <a:lnTo>
                <a:pt x="267056" y="34716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D5863-06C7-407B-BE14-40823ED2F91D}">
      <dsp:nvSpPr>
        <dsp:cNvPr id="0" name=""/>
        <dsp:cNvSpPr/>
      </dsp:nvSpPr>
      <dsp:spPr>
        <a:xfrm>
          <a:off x="1027211" y="3345758"/>
          <a:ext cx="5790721" cy="17609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800891"/>
              <a:satOff val="-40777"/>
              <a:lumOff val="96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t" anchorCtr="0">
          <a:noAutofit/>
        </a:bodyPr>
        <a:lstStyle/>
        <a:p>
          <a:pPr marL="0" lvl="0" indent="0" algn="l" defTabSz="1244600">
            <a:lnSpc>
              <a:spcPct val="90000"/>
            </a:lnSpc>
            <a:spcBef>
              <a:spcPct val="0"/>
            </a:spcBef>
            <a:spcAft>
              <a:spcPct val="35000"/>
            </a:spcAft>
            <a:buNone/>
          </a:pPr>
          <a:r>
            <a:rPr lang="es-EC" sz="2800" kern="1200" dirty="0"/>
            <a:t>Resoluciones</a:t>
          </a:r>
          <a:endParaRPr lang="es-EC" sz="2400" kern="1200" dirty="0"/>
        </a:p>
        <a:p>
          <a:pPr marL="228600" lvl="1" indent="-228600" algn="l" defTabSz="1066800">
            <a:lnSpc>
              <a:spcPct val="90000"/>
            </a:lnSpc>
            <a:spcBef>
              <a:spcPct val="0"/>
            </a:spcBef>
            <a:spcAft>
              <a:spcPct val="15000"/>
            </a:spcAft>
            <a:buChar char="•"/>
          </a:pPr>
          <a:r>
            <a:rPr lang="es-EC" sz="2400" kern="1200" dirty="0"/>
            <a:t>Resolución JB-2012-2248</a:t>
          </a:r>
        </a:p>
        <a:p>
          <a:pPr marL="228600" lvl="1" indent="-228600" algn="l" defTabSz="1066800">
            <a:lnSpc>
              <a:spcPct val="90000"/>
            </a:lnSpc>
            <a:spcBef>
              <a:spcPct val="0"/>
            </a:spcBef>
            <a:spcAft>
              <a:spcPct val="15000"/>
            </a:spcAft>
            <a:buChar char="•"/>
          </a:pPr>
          <a:r>
            <a:rPr lang="es-EC" sz="2400" kern="1200" dirty="0"/>
            <a:t>Resolución JB-2010-1802</a:t>
          </a:r>
        </a:p>
        <a:p>
          <a:pPr marL="228600" lvl="1" indent="-228600" algn="l" defTabSz="1066800">
            <a:lnSpc>
              <a:spcPct val="90000"/>
            </a:lnSpc>
            <a:spcBef>
              <a:spcPct val="0"/>
            </a:spcBef>
            <a:spcAft>
              <a:spcPct val="15000"/>
            </a:spcAft>
            <a:buChar char="•"/>
          </a:pPr>
          <a:r>
            <a:rPr lang="es-EC" sz="2400" kern="1200" dirty="0"/>
            <a:t>Resolución JB-2011-2026</a:t>
          </a:r>
        </a:p>
      </dsp:txBody>
      <dsp:txXfrm>
        <a:off x="1078788" y="3397335"/>
        <a:ext cx="5687567" cy="16578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053E9-1851-4421-90FD-8287291B2956}">
      <dsp:nvSpPr>
        <dsp:cNvPr id="0" name=""/>
        <dsp:cNvSpPr/>
      </dsp:nvSpPr>
      <dsp:spPr>
        <a:xfrm>
          <a:off x="5051" y="0"/>
          <a:ext cx="4858874" cy="4974231"/>
        </a:xfrm>
        <a:prstGeom prst="roundRect">
          <a:avLst>
            <a:gd name="adj" fmla="val 10000"/>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b="1" u="sng" kern="1200" dirty="0"/>
            <a:t>Enfoque de Investigación</a:t>
          </a:r>
        </a:p>
      </dsp:txBody>
      <dsp:txXfrm>
        <a:off x="5051" y="0"/>
        <a:ext cx="4858874" cy="1492269"/>
      </dsp:txXfrm>
    </dsp:sp>
    <dsp:sp modelId="{3DCE2882-9506-46FA-B62D-F9BF7CB52E5A}">
      <dsp:nvSpPr>
        <dsp:cNvPr id="0" name=""/>
        <dsp:cNvSpPr/>
      </dsp:nvSpPr>
      <dsp:spPr>
        <a:xfrm>
          <a:off x="524639" y="1255161"/>
          <a:ext cx="4105710" cy="16874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s-ES" sz="1800" b="1" i="1" u="none" kern="1200"/>
            <a:t>Mixto: </a:t>
          </a:r>
          <a:r>
            <a:rPr lang="es-ES" sz="1800" b="1" i="1" u="sng" kern="1200"/>
            <a:t>Cuantitativo y Cualitativo</a:t>
          </a:r>
          <a:endParaRPr lang="es-EC" sz="1800" b="1" i="1" u="sng" kern="1200" dirty="0"/>
        </a:p>
        <a:p>
          <a:pPr marL="171450" lvl="1" indent="-171450" algn="l" defTabSz="800100">
            <a:lnSpc>
              <a:spcPct val="90000"/>
            </a:lnSpc>
            <a:spcBef>
              <a:spcPct val="0"/>
            </a:spcBef>
            <a:spcAft>
              <a:spcPct val="15000"/>
            </a:spcAft>
            <a:buChar char="•"/>
          </a:pPr>
          <a:r>
            <a:rPr lang="es-ES" sz="1800" b="0" u="none" kern="1200" dirty="0"/>
            <a:t>Análisis de carácter numérico.</a:t>
          </a:r>
        </a:p>
        <a:p>
          <a:pPr marL="171450" lvl="1" indent="-171450" algn="l" defTabSz="800100">
            <a:lnSpc>
              <a:spcPct val="90000"/>
            </a:lnSpc>
            <a:spcBef>
              <a:spcPct val="0"/>
            </a:spcBef>
            <a:spcAft>
              <a:spcPct val="15000"/>
            </a:spcAft>
            <a:buChar char="•"/>
          </a:pPr>
          <a:r>
            <a:rPr lang="es-ES" sz="1800" b="0" u="none" kern="1200" dirty="0"/>
            <a:t>Permite reflejar los datos más relevantes del estudio.</a:t>
          </a:r>
        </a:p>
        <a:p>
          <a:pPr marL="171450" lvl="1" indent="-171450" algn="l" defTabSz="800100">
            <a:lnSpc>
              <a:spcPct val="90000"/>
            </a:lnSpc>
            <a:spcBef>
              <a:spcPct val="0"/>
            </a:spcBef>
            <a:spcAft>
              <a:spcPct val="15000"/>
            </a:spcAft>
            <a:buChar char="•"/>
          </a:pPr>
          <a:r>
            <a:rPr lang="es-ES" sz="1800" b="0" u="none" kern="1200"/>
            <a:t>Interactúa </a:t>
          </a:r>
          <a:r>
            <a:rPr lang="es-ES" sz="1800" b="0" u="none" kern="1200" dirty="0"/>
            <a:t>con los datos y busca respuestas. </a:t>
          </a:r>
        </a:p>
      </dsp:txBody>
      <dsp:txXfrm>
        <a:off x="574063" y="1304585"/>
        <a:ext cx="4006862" cy="1588621"/>
      </dsp:txXfrm>
    </dsp:sp>
    <dsp:sp modelId="{A30B5A09-BB3A-4733-BF9B-DC1823A292BE}">
      <dsp:nvSpPr>
        <dsp:cNvPr id="0" name=""/>
        <dsp:cNvSpPr/>
      </dsp:nvSpPr>
      <dsp:spPr>
        <a:xfrm>
          <a:off x="500150" y="3198945"/>
          <a:ext cx="4105710" cy="1406577"/>
        </a:xfrm>
        <a:prstGeom prst="roundRect">
          <a:avLst>
            <a:gd name="adj" fmla="val 10000"/>
          </a:avLst>
        </a:prstGeom>
        <a:gradFill rotWithShape="0">
          <a:gsLst>
            <a:gs pos="0">
              <a:schemeClr val="accent4">
                <a:hueOff val="3266964"/>
                <a:satOff val="-13592"/>
                <a:lumOff val="3203"/>
                <a:alphaOff val="0"/>
                <a:tint val="50000"/>
                <a:satMod val="300000"/>
              </a:schemeClr>
            </a:gs>
            <a:gs pos="35000">
              <a:schemeClr val="accent4">
                <a:hueOff val="3266964"/>
                <a:satOff val="-13592"/>
                <a:lumOff val="3203"/>
                <a:alphaOff val="0"/>
                <a:tint val="37000"/>
                <a:satMod val="300000"/>
              </a:schemeClr>
            </a:gs>
            <a:gs pos="100000">
              <a:schemeClr val="accent4">
                <a:hueOff val="3266964"/>
                <a:satOff val="-13592"/>
                <a:lumOff val="320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s-ES" sz="1800" b="1" i="1" u="none" kern="1200" dirty="0"/>
            <a:t>Por su Finalidad: </a:t>
          </a:r>
          <a:r>
            <a:rPr lang="es-ES" sz="1800" b="1" i="1" u="sng" kern="1200" dirty="0"/>
            <a:t>Básica</a:t>
          </a:r>
        </a:p>
        <a:p>
          <a:pPr marL="171450" lvl="1" indent="-171450" algn="l" defTabSz="800100">
            <a:lnSpc>
              <a:spcPct val="90000"/>
            </a:lnSpc>
            <a:spcBef>
              <a:spcPct val="0"/>
            </a:spcBef>
            <a:spcAft>
              <a:spcPct val="15000"/>
            </a:spcAft>
            <a:buChar char="•"/>
          </a:pPr>
          <a:r>
            <a:rPr lang="es-ES" sz="1800" b="0" u="none" kern="1200" dirty="0"/>
            <a:t>Recopilar toda la información posible que esté relacionada con la realidad que presenta el caso de estudio.</a:t>
          </a:r>
        </a:p>
      </dsp:txBody>
      <dsp:txXfrm>
        <a:off x="541347" y="3240142"/>
        <a:ext cx="4023316" cy="1324183"/>
      </dsp:txXfrm>
    </dsp:sp>
    <dsp:sp modelId="{AECEF3B9-61CD-4D42-929C-404DC30D179B}">
      <dsp:nvSpPr>
        <dsp:cNvPr id="0" name=""/>
        <dsp:cNvSpPr/>
      </dsp:nvSpPr>
      <dsp:spPr>
        <a:xfrm>
          <a:off x="5228341" y="0"/>
          <a:ext cx="4858874" cy="4974231"/>
        </a:xfrm>
        <a:prstGeom prst="roundRect">
          <a:avLst>
            <a:gd name="adj" fmla="val 10000"/>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b="1" u="sng" kern="1200" dirty="0"/>
            <a:t>Tipo de Investigación</a:t>
          </a:r>
        </a:p>
      </dsp:txBody>
      <dsp:txXfrm>
        <a:off x="5228341" y="0"/>
        <a:ext cx="4858874" cy="1492269"/>
      </dsp:txXfrm>
    </dsp:sp>
    <dsp:sp modelId="{A99937DD-AE45-4D2B-9B49-44EF80FF30E7}">
      <dsp:nvSpPr>
        <dsp:cNvPr id="0" name=""/>
        <dsp:cNvSpPr/>
      </dsp:nvSpPr>
      <dsp:spPr>
        <a:xfrm>
          <a:off x="5550679" y="1327106"/>
          <a:ext cx="4259367" cy="1369213"/>
        </a:xfrm>
        <a:prstGeom prst="roundRect">
          <a:avLst>
            <a:gd name="adj" fmla="val 10000"/>
          </a:avLst>
        </a:prstGeom>
        <a:gradFill rotWithShape="0">
          <a:gsLst>
            <a:gs pos="0">
              <a:schemeClr val="accent4">
                <a:hueOff val="6533927"/>
                <a:satOff val="-27185"/>
                <a:lumOff val="6405"/>
                <a:alphaOff val="0"/>
                <a:tint val="50000"/>
                <a:satMod val="300000"/>
              </a:schemeClr>
            </a:gs>
            <a:gs pos="35000">
              <a:schemeClr val="accent4">
                <a:hueOff val="6533927"/>
                <a:satOff val="-27185"/>
                <a:lumOff val="6405"/>
                <a:alphaOff val="0"/>
                <a:tint val="37000"/>
                <a:satMod val="300000"/>
              </a:schemeClr>
            </a:gs>
            <a:gs pos="100000">
              <a:schemeClr val="accent4">
                <a:hueOff val="6533927"/>
                <a:satOff val="-27185"/>
                <a:lumOff val="6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s-ES" sz="1800" b="1" i="1" u="none" kern="1200" dirty="0"/>
            <a:t>Por las Fuentes de Información: </a:t>
          </a:r>
          <a:r>
            <a:rPr lang="es-ES" sz="1800" b="1" i="1" u="sng" kern="1200" dirty="0">
              <a:effectLst/>
            </a:rPr>
            <a:t>Documental</a:t>
          </a:r>
          <a:endParaRPr lang="es-EC" sz="1800" b="1" i="1" u="sng" kern="1200" dirty="0">
            <a:effectLst/>
          </a:endParaRPr>
        </a:p>
        <a:p>
          <a:pPr marL="171450" lvl="1" indent="-171450" algn="l" defTabSz="800100">
            <a:lnSpc>
              <a:spcPct val="90000"/>
            </a:lnSpc>
            <a:spcBef>
              <a:spcPct val="0"/>
            </a:spcBef>
            <a:spcAft>
              <a:spcPct val="15000"/>
            </a:spcAft>
            <a:buChar char="•"/>
          </a:pPr>
          <a:r>
            <a:rPr lang="es-ES" sz="1800" u="none" kern="1200" dirty="0"/>
            <a:t>Permite observar las realidades del caso de estudio, respaldándose en diferentes tipos de documentos.</a:t>
          </a:r>
        </a:p>
      </dsp:txBody>
      <dsp:txXfrm>
        <a:off x="5590782" y="1367209"/>
        <a:ext cx="4179161" cy="1289007"/>
      </dsp:txXfrm>
    </dsp:sp>
    <dsp:sp modelId="{9DC1A8B5-121A-4F7D-B976-6DE49A5047C7}">
      <dsp:nvSpPr>
        <dsp:cNvPr id="0" name=""/>
        <dsp:cNvSpPr/>
      </dsp:nvSpPr>
      <dsp:spPr>
        <a:xfrm>
          <a:off x="5584535" y="2937245"/>
          <a:ext cx="4259367" cy="1696215"/>
        </a:xfrm>
        <a:prstGeom prst="roundRect">
          <a:avLst>
            <a:gd name="adj" fmla="val 10000"/>
          </a:avLst>
        </a:prstGeom>
        <a:gradFill rotWithShape="0">
          <a:gsLst>
            <a:gs pos="0">
              <a:schemeClr val="accent4">
                <a:hueOff val="9800891"/>
                <a:satOff val="-40777"/>
                <a:lumOff val="9608"/>
                <a:alphaOff val="0"/>
                <a:tint val="50000"/>
                <a:satMod val="300000"/>
              </a:schemeClr>
            </a:gs>
            <a:gs pos="35000">
              <a:schemeClr val="accent4">
                <a:hueOff val="9800891"/>
                <a:satOff val="-40777"/>
                <a:lumOff val="9608"/>
                <a:alphaOff val="0"/>
                <a:tint val="37000"/>
                <a:satMod val="300000"/>
              </a:schemeClr>
            </a:gs>
            <a:gs pos="100000">
              <a:schemeClr val="accent4">
                <a:hueOff val="9800891"/>
                <a:satOff val="-40777"/>
                <a:lumOff val="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s-ES" sz="1800" b="1" i="1" u="none" kern="1200" dirty="0"/>
            <a:t>Por el alcance: </a:t>
          </a:r>
          <a:r>
            <a:rPr lang="es-ES" sz="1800" b="1" i="1" u="sng" kern="1200" dirty="0"/>
            <a:t>Descriptivo</a:t>
          </a:r>
        </a:p>
        <a:p>
          <a:pPr marL="171450" lvl="1" indent="-171450" algn="l" defTabSz="800100">
            <a:lnSpc>
              <a:spcPct val="90000"/>
            </a:lnSpc>
            <a:spcBef>
              <a:spcPct val="0"/>
            </a:spcBef>
            <a:spcAft>
              <a:spcPct val="15000"/>
            </a:spcAft>
            <a:buChar char="•"/>
          </a:pPr>
          <a:r>
            <a:rPr lang="es-ES" sz="1800" u="none" kern="1200" dirty="0"/>
            <a:t>Especificar las propiedades, las características y los perfiles de personas, grupos, procesos, objetos o cualquier otro fenómeno que se someta a un análisis.</a:t>
          </a:r>
        </a:p>
      </dsp:txBody>
      <dsp:txXfrm>
        <a:off x="5634215" y="2986925"/>
        <a:ext cx="4160007" cy="15968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31E3-0BDD-478A-9BDC-BEFC0481E8F6}">
      <dsp:nvSpPr>
        <dsp:cNvPr id="0" name=""/>
        <dsp:cNvSpPr/>
      </dsp:nvSpPr>
      <dsp:spPr>
        <a:xfrm>
          <a:off x="1958161" y="2939514"/>
          <a:ext cx="1806158" cy="1806158"/>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a:t>POBLACIÓN</a:t>
          </a:r>
          <a:endParaRPr lang="es-EC" sz="1600" kern="1200" dirty="0"/>
        </a:p>
      </dsp:txBody>
      <dsp:txXfrm>
        <a:off x="2222667" y="3204020"/>
        <a:ext cx="1277146" cy="1277146"/>
      </dsp:txXfrm>
    </dsp:sp>
    <dsp:sp modelId="{D50D3092-EF5E-4D47-8F4A-90F53655BD28}">
      <dsp:nvSpPr>
        <dsp:cNvPr id="0" name=""/>
        <dsp:cNvSpPr/>
      </dsp:nvSpPr>
      <dsp:spPr>
        <a:xfrm rot="12900000">
          <a:off x="730341" y="2601937"/>
          <a:ext cx="1453265" cy="514755"/>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39B167F-FC11-4898-927A-3F3E4E406B58}">
      <dsp:nvSpPr>
        <dsp:cNvPr id="0" name=""/>
        <dsp:cNvSpPr/>
      </dsp:nvSpPr>
      <dsp:spPr>
        <a:xfrm>
          <a:off x="3826" y="1756195"/>
          <a:ext cx="1715850" cy="137268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C" sz="1500" kern="1200"/>
            <a:t>Totalidad de elementos a investigar respecto a ciertas características</a:t>
          </a:r>
          <a:endParaRPr lang="es-EC" sz="1500" kern="1200" dirty="0"/>
        </a:p>
      </dsp:txBody>
      <dsp:txXfrm>
        <a:off x="44030" y="1796399"/>
        <a:ext cx="1635442" cy="1292272"/>
      </dsp:txXfrm>
    </dsp:sp>
    <dsp:sp modelId="{DE4BB065-149D-4A6A-88B8-712781717AD4}">
      <dsp:nvSpPr>
        <dsp:cNvPr id="0" name=""/>
        <dsp:cNvSpPr/>
      </dsp:nvSpPr>
      <dsp:spPr>
        <a:xfrm rot="16200000">
          <a:off x="2134608" y="1870922"/>
          <a:ext cx="1453265" cy="514755"/>
        </a:xfrm>
        <a:prstGeom prst="leftArrow">
          <a:avLst>
            <a:gd name="adj1" fmla="val 60000"/>
            <a:gd name="adj2" fmla="val 50000"/>
          </a:avLst>
        </a:prstGeom>
        <a:gradFill rotWithShape="0">
          <a:gsLst>
            <a:gs pos="0">
              <a:schemeClr val="accent3">
                <a:hueOff val="1355300"/>
                <a:satOff val="50000"/>
                <a:lumOff val="-7353"/>
                <a:alphaOff val="0"/>
                <a:tint val="50000"/>
                <a:satMod val="300000"/>
              </a:schemeClr>
            </a:gs>
            <a:gs pos="35000">
              <a:schemeClr val="accent3">
                <a:hueOff val="1355300"/>
                <a:satOff val="50000"/>
                <a:lumOff val="-7353"/>
                <a:alphaOff val="0"/>
                <a:tint val="37000"/>
                <a:satMod val="300000"/>
              </a:schemeClr>
            </a:gs>
            <a:gs pos="100000">
              <a:schemeClr val="accent3">
                <a:hueOff val="1355300"/>
                <a:satOff val="50000"/>
                <a:lumOff val="-735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BCC116F-4D63-42B7-8A8D-2096E9F148CC}">
      <dsp:nvSpPr>
        <dsp:cNvPr id="0" name=""/>
        <dsp:cNvSpPr/>
      </dsp:nvSpPr>
      <dsp:spPr>
        <a:xfrm>
          <a:off x="2003315" y="715327"/>
          <a:ext cx="1715850" cy="1372680"/>
        </a:xfrm>
        <a:prstGeom prst="roundRect">
          <a:avLst>
            <a:gd name="adj" fmla="val 10000"/>
          </a:avLst>
        </a:prstGeom>
        <a:gradFill rotWithShape="0">
          <a:gsLst>
            <a:gs pos="0">
              <a:schemeClr val="accent3">
                <a:hueOff val="1355300"/>
                <a:satOff val="50000"/>
                <a:lumOff val="-7353"/>
                <a:alphaOff val="0"/>
                <a:tint val="50000"/>
                <a:satMod val="300000"/>
              </a:schemeClr>
            </a:gs>
            <a:gs pos="35000">
              <a:schemeClr val="accent3">
                <a:hueOff val="1355300"/>
                <a:satOff val="50000"/>
                <a:lumOff val="-7353"/>
                <a:alphaOff val="0"/>
                <a:tint val="37000"/>
                <a:satMod val="300000"/>
              </a:schemeClr>
            </a:gs>
            <a:gs pos="100000">
              <a:schemeClr val="accent3">
                <a:hueOff val="1355300"/>
                <a:satOff val="50000"/>
                <a:lumOff val="-7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C" sz="1500" kern="1200"/>
            <a:t>Para la presente investigación la población-2019</a:t>
          </a:r>
          <a:endParaRPr lang="es-EC" sz="1500" kern="1200" dirty="0"/>
        </a:p>
      </dsp:txBody>
      <dsp:txXfrm>
        <a:off x="2043519" y="755531"/>
        <a:ext cx="1635442" cy="1292272"/>
      </dsp:txXfrm>
    </dsp:sp>
    <dsp:sp modelId="{1015A172-0029-4747-869D-577041792086}">
      <dsp:nvSpPr>
        <dsp:cNvPr id="0" name=""/>
        <dsp:cNvSpPr/>
      </dsp:nvSpPr>
      <dsp:spPr>
        <a:xfrm rot="19500000">
          <a:off x="3538875" y="2601937"/>
          <a:ext cx="1453265" cy="514755"/>
        </a:xfrm>
        <a:prstGeom prst="leftArrow">
          <a:avLst>
            <a:gd name="adj1" fmla="val 60000"/>
            <a:gd name="adj2" fmla="val 50000"/>
          </a:avLst>
        </a:prstGeom>
        <a:gradFill rotWithShape="0">
          <a:gsLst>
            <a:gs pos="0">
              <a:schemeClr val="accent3">
                <a:hueOff val="2710599"/>
                <a:satOff val="100000"/>
                <a:lumOff val="-14706"/>
                <a:alphaOff val="0"/>
                <a:tint val="50000"/>
                <a:satMod val="300000"/>
              </a:schemeClr>
            </a:gs>
            <a:gs pos="35000">
              <a:schemeClr val="accent3">
                <a:hueOff val="2710599"/>
                <a:satOff val="100000"/>
                <a:lumOff val="-14706"/>
                <a:alphaOff val="0"/>
                <a:tint val="37000"/>
                <a:satMod val="300000"/>
              </a:schemeClr>
            </a:gs>
            <a:gs pos="100000">
              <a:schemeClr val="accent3">
                <a:hueOff val="2710599"/>
                <a:satOff val="100000"/>
                <a:lumOff val="-1470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C3D6F2-4728-4F49-8DB0-98A7547FF4D9}">
      <dsp:nvSpPr>
        <dsp:cNvPr id="0" name=""/>
        <dsp:cNvSpPr/>
      </dsp:nvSpPr>
      <dsp:spPr>
        <a:xfrm>
          <a:off x="4002805" y="1756195"/>
          <a:ext cx="1715850" cy="1372680"/>
        </a:xfrm>
        <a:prstGeom prst="roundRect">
          <a:avLst>
            <a:gd name="adj" fmla="val 10000"/>
          </a:avLst>
        </a:prstGeom>
        <a:gradFill rotWithShape="0">
          <a:gsLst>
            <a:gs pos="0">
              <a:schemeClr val="accent3">
                <a:hueOff val="2710599"/>
                <a:satOff val="100000"/>
                <a:lumOff val="-14706"/>
                <a:alphaOff val="0"/>
                <a:tint val="50000"/>
                <a:satMod val="300000"/>
              </a:schemeClr>
            </a:gs>
            <a:gs pos="35000">
              <a:schemeClr val="accent3">
                <a:hueOff val="2710599"/>
                <a:satOff val="100000"/>
                <a:lumOff val="-14706"/>
                <a:alphaOff val="0"/>
                <a:tint val="37000"/>
                <a:satMod val="300000"/>
              </a:schemeClr>
            </a:gs>
            <a:gs pos="100000">
              <a:schemeClr val="accent3">
                <a:hueOff val="2710599"/>
                <a:satOff val="100000"/>
                <a:lumOff val="-1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C" sz="1500" kern="1200"/>
            <a:t>Conformada por las 30 empresas aseguradoras</a:t>
          </a:r>
          <a:endParaRPr lang="es-EC" sz="1500" kern="1200" dirty="0"/>
        </a:p>
      </dsp:txBody>
      <dsp:txXfrm>
        <a:off x="4043009" y="1796399"/>
        <a:ext cx="1635442" cy="12922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429B4-D477-49D2-A832-D40FC033099B}">
      <dsp:nvSpPr>
        <dsp:cNvPr id="0" name=""/>
        <dsp:cNvSpPr/>
      </dsp:nvSpPr>
      <dsp:spPr>
        <a:xfrm>
          <a:off x="2063625" y="2846087"/>
          <a:ext cx="1903435" cy="190343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MUESTRAS</a:t>
          </a:r>
        </a:p>
      </dsp:txBody>
      <dsp:txXfrm>
        <a:off x="2342377" y="3124839"/>
        <a:ext cx="1345931" cy="1345931"/>
      </dsp:txXfrm>
    </dsp:sp>
    <dsp:sp modelId="{473BCB41-1735-4A3D-BDD6-8E5A3EAFF1D8}">
      <dsp:nvSpPr>
        <dsp:cNvPr id="0" name=""/>
        <dsp:cNvSpPr/>
      </dsp:nvSpPr>
      <dsp:spPr>
        <a:xfrm rot="12900000">
          <a:off x="765409" y="2488901"/>
          <a:ext cx="1535993" cy="542479"/>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9B6246-F96B-4A66-92B7-A72488440199}">
      <dsp:nvSpPr>
        <dsp:cNvPr id="0" name=""/>
        <dsp:cNvSpPr/>
      </dsp:nvSpPr>
      <dsp:spPr>
        <a:xfrm>
          <a:off x="168" y="1596331"/>
          <a:ext cx="1808263" cy="144661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Subgrupo de la población de interés sobre el cual se recolectarán datos</a:t>
          </a:r>
          <a:endParaRPr lang="es-EC" sz="1600" kern="1200" dirty="0"/>
        </a:p>
      </dsp:txBody>
      <dsp:txXfrm>
        <a:off x="42538" y="1638701"/>
        <a:ext cx="1723523" cy="1361870"/>
      </dsp:txXfrm>
    </dsp:sp>
    <dsp:sp modelId="{940328B5-6A58-4AC3-9F85-0A543A469127}">
      <dsp:nvSpPr>
        <dsp:cNvPr id="0" name=""/>
        <dsp:cNvSpPr/>
      </dsp:nvSpPr>
      <dsp:spPr>
        <a:xfrm rot="16200000">
          <a:off x="2247346" y="1717454"/>
          <a:ext cx="1535993" cy="542479"/>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1940571-2971-4D80-A23A-7ADD9E91BC0E}">
      <dsp:nvSpPr>
        <dsp:cNvPr id="0" name=""/>
        <dsp:cNvSpPr/>
      </dsp:nvSpPr>
      <dsp:spPr>
        <a:xfrm>
          <a:off x="2111211" y="497391"/>
          <a:ext cx="1808263" cy="144661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Diagrama de Pareto</a:t>
          </a:r>
          <a:endParaRPr lang="es-EC" sz="1600" kern="1200" dirty="0"/>
        </a:p>
      </dsp:txBody>
      <dsp:txXfrm>
        <a:off x="2153581" y="539761"/>
        <a:ext cx="1723523" cy="1361870"/>
      </dsp:txXfrm>
    </dsp:sp>
    <dsp:sp modelId="{124029C3-C486-41C6-8105-42F2B06A9AB9}">
      <dsp:nvSpPr>
        <dsp:cNvPr id="0" name=""/>
        <dsp:cNvSpPr/>
      </dsp:nvSpPr>
      <dsp:spPr>
        <a:xfrm rot="19500000">
          <a:off x="3729283" y="2488901"/>
          <a:ext cx="1535993" cy="542479"/>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0D8FD99-6714-4062-AB5A-357ACBE692BF}">
      <dsp:nvSpPr>
        <dsp:cNvPr id="0" name=""/>
        <dsp:cNvSpPr/>
      </dsp:nvSpPr>
      <dsp:spPr>
        <a:xfrm>
          <a:off x="4222254" y="1596331"/>
          <a:ext cx="1808263" cy="144661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13 empresas más importantes de acuerdo a la variable elegida que es la prima de seguro emitida</a:t>
          </a:r>
          <a:endParaRPr lang="es-EC" sz="1600" kern="1200" dirty="0"/>
        </a:p>
      </dsp:txBody>
      <dsp:txXfrm>
        <a:off x="4264624" y="1638701"/>
        <a:ext cx="1723523" cy="13618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135E2-4076-4516-8D45-1CEC46004323}">
      <dsp:nvSpPr>
        <dsp:cNvPr id="0" name=""/>
        <dsp:cNvSpPr/>
      </dsp:nvSpPr>
      <dsp:spPr>
        <a:xfrm>
          <a:off x="4370635" y="2850"/>
          <a:ext cx="2231528" cy="111576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a) Reservas de riesgos en curso</a:t>
          </a:r>
        </a:p>
      </dsp:txBody>
      <dsp:txXfrm>
        <a:off x="4403315" y="35530"/>
        <a:ext cx="2166168" cy="1050404"/>
      </dsp:txXfrm>
    </dsp:sp>
    <dsp:sp modelId="{708E9D22-F91F-4CCC-B0DA-DEDA8EB86BAD}">
      <dsp:nvSpPr>
        <dsp:cNvPr id="0" name=""/>
        <dsp:cNvSpPr/>
      </dsp:nvSpPr>
      <dsp:spPr>
        <a:xfrm rot="2700000">
          <a:off x="5976878" y="1436438"/>
          <a:ext cx="1160971" cy="390517"/>
        </a:xfrm>
        <a:prstGeom prst="lef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6094033" y="1514541"/>
        <a:ext cx="926661" cy="234311"/>
      </dsp:txXfrm>
    </dsp:sp>
    <dsp:sp modelId="{74FC28DE-B2D8-4E84-817A-ABECD126BE26}">
      <dsp:nvSpPr>
        <dsp:cNvPr id="0" name=""/>
        <dsp:cNvSpPr/>
      </dsp:nvSpPr>
      <dsp:spPr>
        <a:xfrm>
          <a:off x="6512563" y="2144778"/>
          <a:ext cx="2231528" cy="1115764"/>
        </a:xfrm>
        <a:prstGeom prst="roundRect">
          <a:avLst>
            <a:gd name="adj" fmla="val 10000"/>
          </a:avLst>
        </a:prstGeom>
        <a:gradFill rotWithShape="0">
          <a:gsLst>
            <a:gs pos="0">
              <a:schemeClr val="accent5">
                <a:hueOff val="-2252848"/>
                <a:satOff val="-5806"/>
                <a:lumOff val="-3922"/>
                <a:alphaOff val="0"/>
                <a:tint val="50000"/>
                <a:satMod val="300000"/>
              </a:schemeClr>
            </a:gs>
            <a:gs pos="35000">
              <a:schemeClr val="accent5">
                <a:hueOff val="-2252848"/>
                <a:satOff val="-5806"/>
                <a:lumOff val="-3922"/>
                <a:alphaOff val="0"/>
                <a:tint val="37000"/>
                <a:satMod val="300000"/>
              </a:schemeClr>
            </a:gs>
            <a:gs pos="100000">
              <a:schemeClr val="accent5">
                <a:hueOff val="-2252848"/>
                <a:satOff val="-5806"/>
                <a:lumOff val="-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b) Reservas matemáticas</a:t>
          </a:r>
        </a:p>
      </dsp:txBody>
      <dsp:txXfrm>
        <a:off x="6545243" y="2177458"/>
        <a:ext cx="2166168" cy="1050404"/>
      </dsp:txXfrm>
    </dsp:sp>
    <dsp:sp modelId="{C2FECC12-A362-4EA2-93DE-231EFE3EDBC9}">
      <dsp:nvSpPr>
        <dsp:cNvPr id="0" name=""/>
        <dsp:cNvSpPr/>
      </dsp:nvSpPr>
      <dsp:spPr>
        <a:xfrm rot="8100000">
          <a:off x="5976878" y="3578366"/>
          <a:ext cx="1160971" cy="390517"/>
        </a:xfrm>
        <a:prstGeom prst="leftRightArrow">
          <a:avLst>
            <a:gd name="adj1" fmla="val 60000"/>
            <a:gd name="adj2" fmla="val 50000"/>
          </a:avLst>
        </a:prstGeom>
        <a:gradFill rotWithShape="0">
          <a:gsLst>
            <a:gs pos="0">
              <a:schemeClr val="accent5">
                <a:hueOff val="-2252848"/>
                <a:satOff val="-5806"/>
                <a:lumOff val="-3922"/>
                <a:alphaOff val="0"/>
                <a:tint val="50000"/>
                <a:satMod val="300000"/>
              </a:schemeClr>
            </a:gs>
            <a:gs pos="35000">
              <a:schemeClr val="accent5">
                <a:hueOff val="-2252848"/>
                <a:satOff val="-5806"/>
                <a:lumOff val="-3922"/>
                <a:alphaOff val="0"/>
                <a:tint val="37000"/>
                <a:satMod val="300000"/>
              </a:schemeClr>
            </a:gs>
            <a:gs pos="100000">
              <a:schemeClr val="accent5">
                <a:hueOff val="-2252848"/>
                <a:satOff val="-5806"/>
                <a:lumOff val="-392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6094033" y="3656469"/>
        <a:ext cx="926661" cy="234311"/>
      </dsp:txXfrm>
    </dsp:sp>
    <dsp:sp modelId="{70700C9C-0F9D-41F0-AFB5-CD4D8A61B69D}">
      <dsp:nvSpPr>
        <dsp:cNvPr id="0" name=""/>
        <dsp:cNvSpPr/>
      </dsp:nvSpPr>
      <dsp:spPr>
        <a:xfrm>
          <a:off x="4370635" y="4286706"/>
          <a:ext cx="2231528" cy="1115764"/>
        </a:xfrm>
        <a:prstGeom prst="roundRect">
          <a:avLst>
            <a:gd name="adj" fmla="val 10000"/>
          </a:avLst>
        </a:prstGeom>
        <a:gradFill rotWithShape="0">
          <a:gsLst>
            <a:gs pos="0">
              <a:schemeClr val="accent5">
                <a:hueOff val="-4505695"/>
                <a:satOff val="-11613"/>
                <a:lumOff val="-7843"/>
                <a:alphaOff val="0"/>
                <a:tint val="50000"/>
                <a:satMod val="300000"/>
              </a:schemeClr>
            </a:gs>
            <a:gs pos="35000">
              <a:schemeClr val="accent5">
                <a:hueOff val="-4505695"/>
                <a:satOff val="-11613"/>
                <a:lumOff val="-7843"/>
                <a:alphaOff val="0"/>
                <a:tint val="37000"/>
                <a:satMod val="300000"/>
              </a:schemeClr>
            </a:gs>
            <a:gs pos="100000">
              <a:schemeClr val="accent5">
                <a:hueOff val="-4505695"/>
                <a:satOff val="-11613"/>
                <a:lumOff val="-78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 Reservas para obligaciones pendientes</a:t>
          </a:r>
        </a:p>
      </dsp:txBody>
      <dsp:txXfrm>
        <a:off x="4403315" y="4319386"/>
        <a:ext cx="2166168" cy="1050404"/>
      </dsp:txXfrm>
    </dsp:sp>
    <dsp:sp modelId="{88C6BA30-FD5C-4796-96E4-EE907905B7A0}">
      <dsp:nvSpPr>
        <dsp:cNvPr id="0" name=""/>
        <dsp:cNvSpPr/>
      </dsp:nvSpPr>
      <dsp:spPr>
        <a:xfrm rot="13500000">
          <a:off x="3834950" y="3578366"/>
          <a:ext cx="1160971" cy="390517"/>
        </a:xfrm>
        <a:prstGeom prst="leftRightArrow">
          <a:avLst>
            <a:gd name="adj1" fmla="val 60000"/>
            <a:gd name="adj2" fmla="val 50000"/>
          </a:avLst>
        </a:prstGeom>
        <a:gradFill rotWithShape="0">
          <a:gsLst>
            <a:gs pos="0">
              <a:schemeClr val="accent5">
                <a:hueOff val="-4505695"/>
                <a:satOff val="-11613"/>
                <a:lumOff val="-7843"/>
                <a:alphaOff val="0"/>
                <a:tint val="50000"/>
                <a:satMod val="300000"/>
              </a:schemeClr>
            </a:gs>
            <a:gs pos="35000">
              <a:schemeClr val="accent5">
                <a:hueOff val="-4505695"/>
                <a:satOff val="-11613"/>
                <a:lumOff val="-7843"/>
                <a:alphaOff val="0"/>
                <a:tint val="37000"/>
                <a:satMod val="300000"/>
              </a:schemeClr>
            </a:gs>
            <a:gs pos="100000">
              <a:schemeClr val="accent5">
                <a:hueOff val="-4505695"/>
                <a:satOff val="-11613"/>
                <a:lumOff val="-784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3952105" y="3656469"/>
        <a:ext cx="926661" cy="234311"/>
      </dsp:txXfrm>
    </dsp:sp>
    <dsp:sp modelId="{184CD429-FC51-4784-9736-44816FAD92F0}">
      <dsp:nvSpPr>
        <dsp:cNvPr id="0" name=""/>
        <dsp:cNvSpPr/>
      </dsp:nvSpPr>
      <dsp:spPr>
        <a:xfrm>
          <a:off x="2228707" y="2144778"/>
          <a:ext cx="2231528" cy="1115764"/>
        </a:xfrm>
        <a:prstGeom prst="roundRect">
          <a:avLst>
            <a:gd name="adj" fmla="val 10000"/>
          </a:avLst>
        </a:prstGeom>
        <a:gradFill rotWithShape="0">
          <a:gsLst>
            <a:gs pos="0">
              <a:schemeClr val="accent5">
                <a:hueOff val="-6758543"/>
                <a:satOff val="-17419"/>
                <a:lumOff val="-11765"/>
                <a:alphaOff val="0"/>
                <a:tint val="50000"/>
                <a:satMod val="300000"/>
              </a:schemeClr>
            </a:gs>
            <a:gs pos="35000">
              <a:schemeClr val="accent5">
                <a:hueOff val="-6758543"/>
                <a:satOff val="-17419"/>
                <a:lumOff val="-11765"/>
                <a:alphaOff val="0"/>
                <a:tint val="37000"/>
                <a:satMod val="300000"/>
              </a:schemeClr>
            </a:gs>
            <a:gs pos="100000">
              <a:schemeClr val="accent5">
                <a:hueOff val="-6758543"/>
                <a:satOff val="-17419"/>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d) Reservas para desviación de siniestralidad y eventos catastróficos.</a:t>
          </a:r>
        </a:p>
      </dsp:txBody>
      <dsp:txXfrm>
        <a:off x="2261387" y="2177458"/>
        <a:ext cx="2166168" cy="1050404"/>
      </dsp:txXfrm>
    </dsp:sp>
    <dsp:sp modelId="{EE56A8DE-77DC-490B-A547-6601F6E3ED43}">
      <dsp:nvSpPr>
        <dsp:cNvPr id="0" name=""/>
        <dsp:cNvSpPr/>
      </dsp:nvSpPr>
      <dsp:spPr>
        <a:xfrm rot="18900000">
          <a:off x="3834950" y="1436438"/>
          <a:ext cx="1160971" cy="390517"/>
        </a:xfrm>
        <a:prstGeom prst="leftRightArrow">
          <a:avLst>
            <a:gd name="adj1" fmla="val 60000"/>
            <a:gd name="adj2" fmla="val 50000"/>
          </a:avLst>
        </a:prstGeom>
        <a:gradFill rotWithShape="0">
          <a:gsLst>
            <a:gs pos="0">
              <a:schemeClr val="accent5">
                <a:hueOff val="-6758543"/>
                <a:satOff val="-17419"/>
                <a:lumOff val="-11765"/>
                <a:alphaOff val="0"/>
                <a:tint val="50000"/>
                <a:satMod val="300000"/>
              </a:schemeClr>
            </a:gs>
            <a:gs pos="35000">
              <a:schemeClr val="accent5">
                <a:hueOff val="-6758543"/>
                <a:satOff val="-17419"/>
                <a:lumOff val="-11765"/>
                <a:alphaOff val="0"/>
                <a:tint val="37000"/>
                <a:satMod val="300000"/>
              </a:schemeClr>
            </a:gs>
            <a:gs pos="100000">
              <a:schemeClr val="accent5">
                <a:hueOff val="-6758543"/>
                <a:satOff val="-17419"/>
                <a:lumOff val="-1176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3952105" y="1514541"/>
        <a:ext cx="926661" cy="234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BF59-6A0B-4BF0-AF24-AFD846219616}">
      <dsp:nvSpPr>
        <dsp:cNvPr id="0" name=""/>
        <dsp:cNvSpPr/>
      </dsp:nvSpPr>
      <dsp:spPr>
        <a:xfrm>
          <a:off x="0" y="816625"/>
          <a:ext cx="3428999" cy="20574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Existe un modelo en el que el cálculo del capital de solvencia requerido y de reservas técnicas, estará ajustado al perfil de riesgo de cada entidad aseguradora</a:t>
          </a:r>
        </a:p>
      </dsp:txBody>
      <dsp:txXfrm>
        <a:off x="0" y="816625"/>
        <a:ext cx="3428999" cy="2057400"/>
      </dsp:txXfrm>
    </dsp:sp>
    <dsp:sp modelId="{B4B06A8E-904E-4D2A-B368-29D73D78AB94}">
      <dsp:nvSpPr>
        <dsp:cNvPr id="0" name=""/>
        <dsp:cNvSpPr/>
      </dsp:nvSpPr>
      <dsp:spPr>
        <a:xfrm>
          <a:off x="3771900" y="816625"/>
          <a:ext cx="3428999" cy="2057400"/>
        </a:xfrm>
        <a:prstGeom prst="rect">
          <a:avLst/>
        </a:prstGeom>
        <a:gradFill rotWithShape="0">
          <a:gsLst>
            <a:gs pos="0">
              <a:schemeClr val="accent2">
                <a:hueOff val="-727682"/>
                <a:satOff val="-41964"/>
                <a:lumOff val="4314"/>
                <a:alphaOff val="0"/>
                <a:tint val="50000"/>
                <a:satMod val="300000"/>
              </a:schemeClr>
            </a:gs>
            <a:gs pos="35000">
              <a:schemeClr val="accent2">
                <a:hueOff val="-727682"/>
                <a:satOff val="-41964"/>
                <a:lumOff val="4314"/>
                <a:alphaOff val="0"/>
                <a:tint val="37000"/>
                <a:satMod val="300000"/>
              </a:schemeClr>
            </a:gs>
            <a:gs pos="100000">
              <a:schemeClr val="accent2">
                <a:hueOff val="-727682"/>
                <a:satOff val="-41964"/>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El Comité Europeo de Supervisores y Fondos de Pensiones (CEIOPS) elaboró una metodología de cálculo a través de una fórmula estándar, que podrán usar todas aquellas entidades que no dispongan de sus propios modelos.</a:t>
          </a:r>
        </a:p>
      </dsp:txBody>
      <dsp:txXfrm>
        <a:off x="3771900" y="816625"/>
        <a:ext cx="3428999" cy="2057400"/>
      </dsp:txXfrm>
    </dsp:sp>
    <dsp:sp modelId="{BEE1942E-4057-4916-9666-1F00B8CA86C2}">
      <dsp:nvSpPr>
        <dsp:cNvPr id="0" name=""/>
        <dsp:cNvSpPr/>
      </dsp:nvSpPr>
      <dsp:spPr>
        <a:xfrm>
          <a:off x="7543800" y="816625"/>
          <a:ext cx="3428999" cy="2057400"/>
        </a:xfrm>
        <a:prstGeom prst="rect">
          <a:avLst/>
        </a:prstGeom>
        <a:gradFill rotWithShape="0">
          <a:gsLst>
            <a:gs pos="0">
              <a:schemeClr val="accent2">
                <a:hueOff val="-1455363"/>
                <a:satOff val="-83928"/>
                <a:lumOff val="8628"/>
                <a:alphaOff val="0"/>
                <a:tint val="50000"/>
                <a:satMod val="300000"/>
              </a:schemeClr>
            </a:gs>
            <a:gs pos="35000">
              <a:schemeClr val="accent2">
                <a:hueOff val="-1455363"/>
                <a:satOff val="-83928"/>
                <a:lumOff val="8628"/>
                <a:alphaOff val="0"/>
                <a:tint val="37000"/>
                <a:satMod val="300000"/>
              </a:schemeClr>
            </a:gs>
            <a:gs pos="100000">
              <a:schemeClr val="accent2">
                <a:hueOff val="-1455363"/>
                <a:satOff val="-83928"/>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Proponemos que el órgano regulador de la industria aseguradora analice la adopción de este modelo Solvencia II para que lo implemente de forma progresiva </a:t>
          </a:r>
        </a:p>
      </dsp:txBody>
      <dsp:txXfrm>
        <a:off x="7543800" y="816625"/>
        <a:ext cx="3428999" cy="2057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65C7C-93D4-4162-8A1E-8DEB603F7F09}">
      <dsp:nvSpPr>
        <dsp:cNvPr id="0" name=""/>
        <dsp:cNvSpPr/>
      </dsp:nvSpPr>
      <dsp:spPr>
        <a:xfrm rot="5400000">
          <a:off x="1010218" y="1598747"/>
          <a:ext cx="2500488" cy="30137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393E967-CDFB-4B6B-9F01-F00BAE2FB9D2}">
      <dsp:nvSpPr>
        <dsp:cNvPr id="0" name=""/>
        <dsp:cNvSpPr/>
      </dsp:nvSpPr>
      <dsp:spPr>
        <a:xfrm>
          <a:off x="1585242" y="2653"/>
          <a:ext cx="3348632" cy="200917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SCR indica el importe de capital que se necesita para poder cumplir con todas las obligaciones </a:t>
          </a:r>
        </a:p>
      </dsp:txBody>
      <dsp:txXfrm>
        <a:off x="1644089" y="61500"/>
        <a:ext cx="3230938" cy="1891485"/>
      </dsp:txXfrm>
    </dsp:sp>
    <dsp:sp modelId="{EB69381C-9E4D-49AB-9D8C-F216BAC0E454}">
      <dsp:nvSpPr>
        <dsp:cNvPr id="0" name=""/>
        <dsp:cNvSpPr/>
      </dsp:nvSpPr>
      <dsp:spPr>
        <a:xfrm>
          <a:off x="2265955" y="2854484"/>
          <a:ext cx="4442695" cy="301376"/>
        </a:xfrm>
        <a:prstGeom prst="rect">
          <a:avLst/>
        </a:prstGeom>
        <a:gradFill rotWithShape="0">
          <a:gsLst>
            <a:gs pos="0">
              <a:schemeClr val="accent2">
                <a:hueOff val="-727682"/>
                <a:satOff val="-41964"/>
                <a:lumOff val="4314"/>
                <a:alphaOff val="0"/>
                <a:tint val="50000"/>
                <a:satMod val="300000"/>
              </a:schemeClr>
            </a:gs>
            <a:gs pos="35000">
              <a:schemeClr val="accent2">
                <a:hueOff val="-727682"/>
                <a:satOff val="-41964"/>
                <a:lumOff val="4314"/>
                <a:alphaOff val="0"/>
                <a:tint val="37000"/>
                <a:satMod val="300000"/>
              </a:schemeClr>
            </a:gs>
            <a:gs pos="100000">
              <a:schemeClr val="accent2">
                <a:hueOff val="-727682"/>
                <a:satOff val="-41964"/>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2BACE57-D0A8-4406-8295-A0950380EC95}">
      <dsp:nvSpPr>
        <dsp:cNvPr id="0" name=""/>
        <dsp:cNvSpPr/>
      </dsp:nvSpPr>
      <dsp:spPr>
        <a:xfrm>
          <a:off x="1585242" y="2514128"/>
          <a:ext cx="3348632" cy="2009179"/>
        </a:xfrm>
        <a:prstGeom prst="roundRect">
          <a:avLst>
            <a:gd name="adj" fmla="val 10000"/>
          </a:avLst>
        </a:prstGeom>
        <a:gradFill rotWithShape="0">
          <a:gsLst>
            <a:gs pos="0">
              <a:schemeClr val="accent2">
                <a:hueOff val="-485121"/>
                <a:satOff val="-27976"/>
                <a:lumOff val="2876"/>
                <a:alphaOff val="0"/>
                <a:tint val="50000"/>
                <a:satMod val="300000"/>
              </a:schemeClr>
            </a:gs>
            <a:gs pos="35000">
              <a:schemeClr val="accent2">
                <a:hueOff val="-485121"/>
                <a:satOff val="-27976"/>
                <a:lumOff val="2876"/>
                <a:alphaOff val="0"/>
                <a:tint val="37000"/>
                <a:satMod val="300000"/>
              </a:schemeClr>
            </a:gs>
            <a:gs pos="100000">
              <a:schemeClr val="accent2">
                <a:hueOff val="-485121"/>
                <a:satOff val="-27976"/>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Durante un tiempo determinado y a un nivel de confianza definido</a:t>
          </a:r>
        </a:p>
      </dsp:txBody>
      <dsp:txXfrm>
        <a:off x="1644089" y="2572975"/>
        <a:ext cx="3230938" cy="1891485"/>
      </dsp:txXfrm>
    </dsp:sp>
    <dsp:sp modelId="{2AA8B5F6-E3D1-4A89-9094-9B9817AD681E}">
      <dsp:nvSpPr>
        <dsp:cNvPr id="0" name=""/>
        <dsp:cNvSpPr/>
      </dsp:nvSpPr>
      <dsp:spPr>
        <a:xfrm rot="16200000">
          <a:off x="5463899" y="1598747"/>
          <a:ext cx="2500488" cy="301376"/>
        </a:xfrm>
        <a:prstGeom prst="rect">
          <a:avLst/>
        </a:prstGeom>
        <a:gradFill rotWithShape="0">
          <a:gsLst>
            <a:gs pos="0">
              <a:schemeClr val="accent2">
                <a:hueOff val="-1455363"/>
                <a:satOff val="-83928"/>
                <a:lumOff val="8628"/>
                <a:alphaOff val="0"/>
                <a:tint val="50000"/>
                <a:satMod val="300000"/>
              </a:schemeClr>
            </a:gs>
            <a:gs pos="35000">
              <a:schemeClr val="accent2">
                <a:hueOff val="-1455363"/>
                <a:satOff val="-83928"/>
                <a:lumOff val="8628"/>
                <a:alphaOff val="0"/>
                <a:tint val="37000"/>
                <a:satMod val="300000"/>
              </a:schemeClr>
            </a:gs>
            <a:gs pos="100000">
              <a:schemeClr val="accent2">
                <a:hueOff val="-1455363"/>
                <a:satOff val="-83928"/>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2158634-D357-4713-9AD4-467E35F0505E}">
      <dsp:nvSpPr>
        <dsp:cNvPr id="0" name=""/>
        <dsp:cNvSpPr/>
      </dsp:nvSpPr>
      <dsp:spPr>
        <a:xfrm>
          <a:off x="6038924" y="2514128"/>
          <a:ext cx="3348632" cy="2009179"/>
        </a:xfrm>
        <a:prstGeom prst="roundRect">
          <a:avLst>
            <a:gd name="adj" fmla="val 10000"/>
          </a:avLst>
        </a:prstGeom>
        <a:gradFill rotWithShape="0">
          <a:gsLst>
            <a:gs pos="0">
              <a:schemeClr val="accent2">
                <a:hueOff val="-970242"/>
                <a:satOff val="-55952"/>
                <a:lumOff val="5752"/>
                <a:alphaOff val="0"/>
                <a:tint val="50000"/>
                <a:satMod val="300000"/>
              </a:schemeClr>
            </a:gs>
            <a:gs pos="35000">
              <a:schemeClr val="accent2">
                <a:hueOff val="-970242"/>
                <a:satOff val="-55952"/>
                <a:lumOff val="5752"/>
                <a:alphaOff val="0"/>
                <a:tint val="37000"/>
                <a:satMod val="300000"/>
              </a:schemeClr>
            </a:gs>
            <a:gs pos="100000">
              <a:schemeClr val="accent2">
                <a:hueOff val="-970242"/>
                <a:satOff val="-55952"/>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Metodología que establece el CEIOPS</a:t>
          </a:r>
        </a:p>
      </dsp:txBody>
      <dsp:txXfrm>
        <a:off x="6097771" y="2572975"/>
        <a:ext cx="3230938" cy="1891485"/>
      </dsp:txXfrm>
    </dsp:sp>
    <dsp:sp modelId="{0C5145D6-64EE-41AE-A519-09EC38F8A080}">
      <dsp:nvSpPr>
        <dsp:cNvPr id="0" name=""/>
        <dsp:cNvSpPr/>
      </dsp:nvSpPr>
      <dsp:spPr>
        <a:xfrm>
          <a:off x="6038924" y="2653"/>
          <a:ext cx="3348632" cy="2009179"/>
        </a:xfrm>
        <a:prstGeom prst="roundRect">
          <a:avLst>
            <a:gd name="adj" fmla="val 10000"/>
          </a:avLst>
        </a:prstGeom>
        <a:gradFill rotWithShape="0">
          <a:gsLst>
            <a:gs pos="0">
              <a:schemeClr val="accent2">
                <a:hueOff val="-1455363"/>
                <a:satOff val="-83928"/>
                <a:lumOff val="8628"/>
                <a:alphaOff val="0"/>
                <a:tint val="50000"/>
                <a:satMod val="300000"/>
              </a:schemeClr>
            </a:gs>
            <a:gs pos="35000">
              <a:schemeClr val="accent2">
                <a:hueOff val="-1455363"/>
                <a:satOff val="-83928"/>
                <a:lumOff val="8628"/>
                <a:alphaOff val="0"/>
                <a:tint val="37000"/>
                <a:satMod val="300000"/>
              </a:schemeClr>
            </a:gs>
            <a:gs pos="100000">
              <a:schemeClr val="accent2">
                <a:hueOff val="-1455363"/>
                <a:satOff val="-83928"/>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Se utilizará la medida de riesgo conocida como Valor en, a un nivel de confianza del 99,5% y un horizonte temporal de un año. </a:t>
          </a:r>
        </a:p>
      </dsp:txBody>
      <dsp:txXfrm>
        <a:off x="6097771" y="61500"/>
        <a:ext cx="3230938" cy="1891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0C37-90FF-4E3D-8B71-107EE8771823}">
      <dsp:nvSpPr>
        <dsp:cNvPr id="0" name=""/>
        <dsp:cNvSpPr/>
      </dsp:nvSpPr>
      <dsp:spPr>
        <a:xfrm rot="5400000">
          <a:off x="5320438" y="-2014549"/>
          <a:ext cx="1887464" cy="5920094"/>
        </a:xfrm>
        <a:prstGeom prst="round2SameRect">
          <a:avLst/>
        </a:prstGeom>
        <a:solidFill>
          <a:schemeClr val="lt1">
            <a:alpha val="90000"/>
            <a:tint val="40000"/>
            <a:hueOff val="0"/>
            <a:satOff val="0"/>
            <a:lumOff val="0"/>
            <a:alphaOff val="0"/>
          </a:schemeClr>
        </a:solidFill>
        <a:ln w="9525" cap="flat" cmpd="sng" algn="ctr">
          <a:solidFill>
            <a:schemeClr val="accent6">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a:t>Campo: Sector asegurador</a:t>
          </a:r>
          <a:endParaRPr lang="es-EC" sz="2100" kern="1200" dirty="0"/>
        </a:p>
        <a:p>
          <a:pPr marL="228600" lvl="1" indent="-228600" algn="l" defTabSz="933450">
            <a:lnSpc>
              <a:spcPct val="90000"/>
            </a:lnSpc>
            <a:spcBef>
              <a:spcPct val="0"/>
            </a:spcBef>
            <a:spcAft>
              <a:spcPct val="15000"/>
            </a:spcAft>
            <a:buChar char="•"/>
          </a:pPr>
          <a:r>
            <a:rPr lang="es-ES" sz="2100" kern="1200" dirty="0"/>
            <a:t>Área: Finanzas</a:t>
          </a:r>
          <a:endParaRPr lang="es-EC" sz="2100" kern="1200" dirty="0"/>
        </a:p>
        <a:p>
          <a:pPr marL="228600" lvl="1" indent="-228600" algn="l" defTabSz="933450">
            <a:lnSpc>
              <a:spcPct val="90000"/>
            </a:lnSpc>
            <a:spcBef>
              <a:spcPct val="0"/>
            </a:spcBef>
            <a:spcAft>
              <a:spcPct val="15000"/>
            </a:spcAft>
            <a:buChar char="•"/>
          </a:pPr>
          <a:r>
            <a:rPr lang="es-ES" sz="2100" kern="1200" dirty="0"/>
            <a:t>Aspecto: Estados Financieros</a:t>
          </a:r>
          <a:endParaRPr lang="es-EC" sz="2100" kern="1200" dirty="0"/>
        </a:p>
        <a:p>
          <a:pPr marL="228600" lvl="1" indent="-228600" algn="l" defTabSz="933450">
            <a:lnSpc>
              <a:spcPct val="90000"/>
            </a:lnSpc>
            <a:spcBef>
              <a:spcPct val="0"/>
            </a:spcBef>
            <a:spcAft>
              <a:spcPct val="15000"/>
            </a:spcAft>
            <a:buChar char="•"/>
          </a:pPr>
          <a:r>
            <a:rPr lang="es-ES" sz="2100" kern="1200" dirty="0"/>
            <a:t>Temporal: 2017 - 2019</a:t>
          </a:r>
          <a:endParaRPr lang="es-EC" sz="2100" kern="1200" dirty="0"/>
        </a:p>
        <a:p>
          <a:pPr marL="228600" lvl="1" indent="-228600" algn="l" defTabSz="933450">
            <a:lnSpc>
              <a:spcPct val="90000"/>
            </a:lnSpc>
            <a:spcBef>
              <a:spcPct val="0"/>
            </a:spcBef>
            <a:spcAft>
              <a:spcPct val="15000"/>
            </a:spcAft>
            <a:buChar char="•"/>
          </a:pPr>
          <a:r>
            <a:rPr lang="es-ES" sz="2100" kern="1200" dirty="0"/>
            <a:t>Espacial: Ecuador</a:t>
          </a:r>
          <a:endParaRPr lang="es-EC" sz="2100" kern="1200" dirty="0"/>
        </a:p>
      </dsp:txBody>
      <dsp:txXfrm rot="-5400000">
        <a:off x="3304123" y="93904"/>
        <a:ext cx="5827956" cy="1703188"/>
      </dsp:txXfrm>
    </dsp:sp>
    <dsp:sp modelId="{754B4192-4DBC-44AC-9BC0-8A129E158F28}">
      <dsp:nvSpPr>
        <dsp:cNvPr id="0" name=""/>
        <dsp:cNvSpPr/>
      </dsp:nvSpPr>
      <dsp:spPr>
        <a:xfrm>
          <a:off x="466163" y="96407"/>
          <a:ext cx="2837960" cy="1698179"/>
        </a:xfrm>
        <a:prstGeom prst="round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ES" sz="3200" kern="1200" dirty="0"/>
            <a:t>Delimitación del problema</a:t>
          </a:r>
          <a:endParaRPr lang="es-EC" sz="3200" kern="1200" dirty="0"/>
        </a:p>
      </dsp:txBody>
      <dsp:txXfrm>
        <a:off x="549061" y="179305"/>
        <a:ext cx="2672164" cy="1532383"/>
      </dsp:txXfrm>
    </dsp:sp>
    <dsp:sp modelId="{BAB78FE0-83AE-49BE-B61A-1DE3058FB838}">
      <dsp:nvSpPr>
        <dsp:cNvPr id="0" name=""/>
        <dsp:cNvSpPr/>
      </dsp:nvSpPr>
      <dsp:spPr>
        <a:xfrm rot="5400000">
          <a:off x="5320438" y="55291"/>
          <a:ext cx="1887464" cy="5920094"/>
        </a:xfrm>
        <a:prstGeom prst="round2Same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a:t>Empresas aseguradoras del Ecuador, centrándose en su gestión financiera y su método para calcular las reservas técnicas.</a:t>
          </a:r>
          <a:endParaRPr lang="es-EC" sz="2100" kern="1200" dirty="0"/>
        </a:p>
      </dsp:txBody>
      <dsp:txXfrm rot="-5400000">
        <a:off x="3304123" y="2163744"/>
        <a:ext cx="5827956" cy="1703188"/>
      </dsp:txXfrm>
    </dsp:sp>
    <dsp:sp modelId="{43724BAB-50C9-4EB7-903C-3B617717C7C9}">
      <dsp:nvSpPr>
        <dsp:cNvPr id="0" name=""/>
        <dsp:cNvSpPr/>
      </dsp:nvSpPr>
      <dsp:spPr>
        <a:xfrm>
          <a:off x="466163" y="2166249"/>
          <a:ext cx="2837960" cy="1698179"/>
        </a:xfrm>
        <a:prstGeom prst="roundRect">
          <a:avLst/>
        </a:prstGeom>
        <a:solidFill>
          <a:schemeClr val="accent4">
            <a:lumMod val="20000"/>
            <a:lumOff val="80000"/>
          </a:schemeClr>
        </a:solidFill>
        <a:ln>
          <a:solidFill>
            <a:srgbClr val="FBE7E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ES" sz="3200" kern="1200" dirty="0"/>
            <a:t>Objeto de estudio</a:t>
          </a:r>
          <a:endParaRPr lang="es-EC" sz="3200" kern="1200" dirty="0"/>
        </a:p>
      </dsp:txBody>
      <dsp:txXfrm>
        <a:off x="549061" y="2249147"/>
        <a:ext cx="2672164" cy="1532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35D49-9F87-42E5-841F-0F42F40F17D2}">
      <dsp:nvSpPr>
        <dsp:cNvPr id="0" name=""/>
        <dsp:cNvSpPr/>
      </dsp:nvSpPr>
      <dsp:spPr>
        <a:xfrm>
          <a:off x="0" y="0"/>
          <a:ext cx="8744025" cy="1311610"/>
        </a:xfrm>
        <a:prstGeom prst="rect">
          <a:avLst/>
        </a:prstGeom>
        <a:solidFill>
          <a:schemeClr val="accent4">
            <a:lumMod val="40000"/>
            <a:lumOff val="6000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s-ES" sz="5200" kern="1200" dirty="0">
              <a:solidFill>
                <a:schemeClr val="tx1"/>
              </a:solidFill>
            </a:rPr>
            <a:t>Planteamiento del problema</a:t>
          </a:r>
          <a:endParaRPr lang="es-EC" sz="5200" kern="1200" dirty="0">
            <a:solidFill>
              <a:schemeClr val="tx1"/>
            </a:solidFill>
          </a:endParaRPr>
        </a:p>
      </dsp:txBody>
      <dsp:txXfrm>
        <a:off x="0" y="0"/>
        <a:ext cx="8744025" cy="1311610"/>
      </dsp:txXfrm>
    </dsp:sp>
    <dsp:sp modelId="{E28A5735-CCD4-42F4-A382-08D8DEDF5820}">
      <dsp:nvSpPr>
        <dsp:cNvPr id="0" name=""/>
        <dsp:cNvSpPr/>
      </dsp:nvSpPr>
      <dsp:spPr>
        <a:xfrm>
          <a:off x="4269" y="1311610"/>
          <a:ext cx="2911828" cy="2754382"/>
        </a:xfrm>
        <a:prstGeom prst="rect">
          <a:avLst/>
        </a:prstGeom>
        <a:solidFill>
          <a:schemeClr val="bg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¿La constitución de las reservas técnicas incide en la gestión financiera de las empresas aseguradoras privadas del Ecuador?</a:t>
          </a:r>
          <a:endParaRPr lang="es-EC" sz="2400" kern="1200" dirty="0">
            <a:solidFill>
              <a:schemeClr val="tx1"/>
            </a:solidFill>
          </a:endParaRPr>
        </a:p>
      </dsp:txBody>
      <dsp:txXfrm>
        <a:off x="4269" y="1311610"/>
        <a:ext cx="2911828" cy="2754382"/>
      </dsp:txXfrm>
    </dsp:sp>
    <dsp:sp modelId="{E3E51BF4-F179-4064-B4AF-32C9C121F586}">
      <dsp:nvSpPr>
        <dsp:cNvPr id="0" name=""/>
        <dsp:cNvSpPr/>
      </dsp:nvSpPr>
      <dsp:spPr>
        <a:xfrm>
          <a:off x="2916098" y="1311610"/>
          <a:ext cx="2911828" cy="2754382"/>
        </a:xfrm>
        <a:prstGeom prst="rect">
          <a:avLst/>
        </a:prstGeom>
        <a:solidFill>
          <a:schemeClr val="bg1">
            <a:lumMod val="8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Año 2017: 34 aseguradoras</a:t>
          </a:r>
        </a:p>
        <a:p>
          <a:pPr marL="0" lvl="0" indent="0" algn="l" defTabSz="1066800">
            <a:lnSpc>
              <a:spcPct val="90000"/>
            </a:lnSpc>
            <a:spcBef>
              <a:spcPct val="0"/>
            </a:spcBef>
            <a:spcAft>
              <a:spcPct val="35000"/>
            </a:spcAft>
            <a:buNone/>
          </a:pPr>
          <a:endParaRPr lang="es-ES" sz="2400" kern="1200" dirty="0">
            <a:solidFill>
              <a:schemeClr val="tx1"/>
            </a:solidFill>
          </a:endParaRPr>
        </a:p>
        <a:p>
          <a:pPr marL="0" lvl="0" indent="0" algn="l" defTabSz="1066800">
            <a:lnSpc>
              <a:spcPct val="90000"/>
            </a:lnSpc>
            <a:spcBef>
              <a:spcPct val="0"/>
            </a:spcBef>
            <a:spcAft>
              <a:spcPct val="35000"/>
            </a:spcAft>
            <a:buNone/>
          </a:pPr>
          <a:r>
            <a:rPr lang="es-ES" sz="2400" kern="1200" dirty="0">
              <a:solidFill>
                <a:schemeClr val="tx1"/>
              </a:solidFill>
            </a:rPr>
            <a:t>Año 2019: 30 aseguradoras</a:t>
          </a:r>
          <a:endParaRPr lang="es-EC" sz="2400" kern="1200" dirty="0">
            <a:solidFill>
              <a:schemeClr val="tx1"/>
            </a:solidFill>
          </a:endParaRPr>
        </a:p>
      </dsp:txBody>
      <dsp:txXfrm>
        <a:off x="2916098" y="1311610"/>
        <a:ext cx="2911828" cy="2754382"/>
      </dsp:txXfrm>
    </dsp:sp>
    <dsp:sp modelId="{AD067C2D-3929-4BC4-B9A8-7D7A1FA44D54}">
      <dsp:nvSpPr>
        <dsp:cNvPr id="0" name=""/>
        <dsp:cNvSpPr/>
      </dsp:nvSpPr>
      <dsp:spPr>
        <a:xfrm>
          <a:off x="5827926" y="1311610"/>
          <a:ext cx="2911828" cy="2754382"/>
        </a:xfrm>
        <a:prstGeom prst="rect">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Constituir y mantener los recursos suficientes para responder a las obligaciones de los contratos de seguros.</a:t>
          </a:r>
          <a:endParaRPr lang="es-EC" sz="2400" kern="1200" dirty="0">
            <a:solidFill>
              <a:schemeClr val="tx1"/>
            </a:solidFill>
          </a:endParaRPr>
        </a:p>
      </dsp:txBody>
      <dsp:txXfrm>
        <a:off x="5827926" y="1311610"/>
        <a:ext cx="2911828" cy="2754382"/>
      </dsp:txXfrm>
    </dsp:sp>
    <dsp:sp modelId="{FF2B748B-EF6C-4199-8A2B-DDE6B5B37F53}">
      <dsp:nvSpPr>
        <dsp:cNvPr id="0" name=""/>
        <dsp:cNvSpPr/>
      </dsp:nvSpPr>
      <dsp:spPr>
        <a:xfrm>
          <a:off x="0" y="4065992"/>
          <a:ext cx="8744025" cy="306042"/>
        </a:xfrm>
        <a:prstGeom prst="rect">
          <a:avLst/>
        </a:prstGeom>
        <a:solidFill>
          <a:schemeClr val="accent4">
            <a:lumMod val="60000"/>
            <a:lumOff val="4000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35D49-9F87-42E5-841F-0F42F40F17D2}">
      <dsp:nvSpPr>
        <dsp:cNvPr id="0" name=""/>
        <dsp:cNvSpPr/>
      </dsp:nvSpPr>
      <dsp:spPr>
        <a:xfrm>
          <a:off x="0" y="0"/>
          <a:ext cx="9105269" cy="1403050"/>
        </a:xfrm>
        <a:prstGeom prst="rect">
          <a:avLst/>
        </a:prstGeom>
        <a:solidFill>
          <a:schemeClr val="accent4">
            <a:lumMod val="40000"/>
            <a:lumOff val="6000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s-ES" sz="5400" kern="1200" dirty="0">
              <a:solidFill>
                <a:schemeClr val="tx1"/>
              </a:solidFill>
            </a:rPr>
            <a:t>Justificación e Importancia</a:t>
          </a:r>
          <a:endParaRPr lang="es-EC" sz="5400" kern="1200" dirty="0">
            <a:solidFill>
              <a:schemeClr val="tx1"/>
            </a:solidFill>
          </a:endParaRPr>
        </a:p>
      </dsp:txBody>
      <dsp:txXfrm>
        <a:off x="0" y="0"/>
        <a:ext cx="9105269" cy="1403050"/>
      </dsp:txXfrm>
    </dsp:sp>
    <dsp:sp modelId="{E28A5735-CCD4-42F4-A382-08D8DEDF5820}">
      <dsp:nvSpPr>
        <dsp:cNvPr id="0" name=""/>
        <dsp:cNvSpPr/>
      </dsp:nvSpPr>
      <dsp:spPr>
        <a:xfrm>
          <a:off x="4445" y="1403050"/>
          <a:ext cx="3032125" cy="2946405"/>
        </a:xfrm>
        <a:prstGeom prst="rect">
          <a:avLst/>
        </a:prstGeom>
        <a:solidFill>
          <a:schemeClr val="bg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Durante los últimos años se han dado cambios relevantes en el Mercado de Seguros.</a:t>
          </a:r>
          <a:endParaRPr lang="es-EC" sz="2400" kern="1200" dirty="0">
            <a:solidFill>
              <a:schemeClr val="tx1"/>
            </a:solidFill>
          </a:endParaRPr>
        </a:p>
      </dsp:txBody>
      <dsp:txXfrm>
        <a:off x="4445" y="1403050"/>
        <a:ext cx="3032125" cy="2946405"/>
      </dsp:txXfrm>
    </dsp:sp>
    <dsp:sp modelId="{E3E51BF4-F179-4064-B4AF-32C9C121F586}">
      <dsp:nvSpPr>
        <dsp:cNvPr id="0" name=""/>
        <dsp:cNvSpPr/>
      </dsp:nvSpPr>
      <dsp:spPr>
        <a:xfrm>
          <a:off x="3036571" y="1403050"/>
          <a:ext cx="3032125" cy="2946405"/>
        </a:xfrm>
        <a:prstGeom prst="rect">
          <a:avLst/>
        </a:prstGeom>
        <a:solidFill>
          <a:schemeClr val="bg1">
            <a:lumMod val="8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Reformas regulatorias han contribuido a la expansión del sector.</a:t>
          </a:r>
          <a:endParaRPr lang="es-EC" sz="2400" kern="1200" dirty="0">
            <a:solidFill>
              <a:schemeClr val="tx1"/>
            </a:solidFill>
          </a:endParaRPr>
        </a:p>
      </dsp:txBody>
      <dsp:txXfrm>
        <a:off x="3036571" y="1403050"/>
        <a:ext cx="3032125" cy="2946405"/>
      </dsp:txXfrm>
    </dsp:sp>
    <dsp:sp modelId="{AD067C2D-3929-4BC4-B9A8-7D7A1FA44D54}">
      <dsp:nvSpPr>
        <dsp:cNvPr id="0" name=""/>
        <dsp:cNvSpPr/>
      </dsp:nvSpPr>
      <dsp:spPr>
        <a:xfrm>
          <a:off x="6068697" y="1403050"/>
          <a:ext cx="3032125" cy="2946405"/>
        </a:xfrm>
        <a:prstGeom prst="rect">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Los servicios financieros aportan al PIB un 17.6%, dentro de los cuales se encuentra la actividad aseguradora.</a:t>
          </a:r>
          <a:endParaRPr lang="es-EC" sz="2400" kern="1200" dirty="0">
            <a:solidFill>
              <a:schemeClr val="tx1"/>
            </a:solidFill>
          </a:endParaRPr>
        </a:p>
      </dsp:txBody>
      <dsp:txXfrm>
        <a:off x="6068697" y="1403050"/>
        <a:ext cx="3032125" cy="2946405"/>
      </dsp:txXfrm>
    </dsp:sp>
    <dsp:sp modelId="{FF2B748B-EF6C-4199-8A2B-DDE6B5B37F53}">
      <dsp:nvSpPr>
        <dsp:cNvPr id="0" name=""/>
        <dsp:cNvSpPr/>
      </dsp:nvSpPr>
      <dsp:spPr>
        <a:xfrm>
          <a:off x="0" y="4349455"/>
          <a:ext cx="9105269" cy="327378"/>
        </a:xfrm>
        <a:prstGeom prst="rect">
          <a:avLst/>
        </a:prstGeom>
        <a:solidFill>
          <a:schemeClr val="accent4">
            <a:lumMod val="60000"/>
            <a:lumOff val="4000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F68C6-D223-46A1-9963-6913947AD331}">
      <dsp:nvSpPr>
        <dsp:cNvPr id="0" name=""/>
        <dsp:cNvSpPr/>
      </dsp:nvSpPr>
      <dsp:spPr>
        <a:xfrm>
          <a:off x="99582" y="500535"/>
          <a:ext cx="2456367" cy="2456367"/>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s-ES" sz="2200" kern="1200" dirty="0"/>
            <a:t>Reservas Técnicas</a:t>
          </a:r>
        </a:p>
      </dsp:txBody>
      <dsp:txXfrm>
        <a:off x="442588" y="790193"/>
        <a:ext cx="1416283" cy="1877050"/>
      </dsp:txXfrm>
    </dsp:sp>
    <dsp:sp modelId="{368A5100-C94F-4ADB-9EE9-077AD9FCE66F}">
      <dsp:nvSpPr>
        <dsp:cNvPr id="0" name=""/>
        <dsp:cNvSpPr/>
      </dsp:nvSpPr>
      <dsp:spPr>
        <a:xfrm>
          <a:off x="1869937" y="500535"/>
          <a:ext cx="2456367" cy="2456367"/>
        </a:xfrm>
        <a:prstGeom prst="ellipse">
          <a:avLst/>
        </a:prstGeom>
        <a:solidFill>
          <a:srgbClr val="84E89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s-ES" sz="2200" kern="1200" dirty="0"/>
            <a:t>Resultados</a:t>
          </a:r>
        </a:p>
      </dsp:txBody>
      <dsp:txXfrm>
        <a:off x="2567014" y="790193"/>
        <a:ext cx="1416283" cy="1877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F9F18-684F-4756-9B39-377A66B95D06}">
      <dsp:nvSpPr>
        <dsp:cNvPr id="0" name=""/>
        <dsp:cNvSpPr/>
      </dsp:nvSpPr>
      <dsp:spPr>
        <a:xfrm>
          <a:off x="0" y="22510"/>
          <a:ext cx="9822376" cy="730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Objetivo General</a:t>
          </a:r>
        </a:p>
      </dsp:txBody>
      <dsp:txXfrm>
        <a:off x="35640" y="58150"/>
        <a:ext cx="9751096" cy="658800"/>
      </dsp:txXfrm>
    </dsp:sp>
    <dsp:sp modelId="{E8DA18BF-DF36-47CA-9941-85F2A64285D9}">
      <dsp:nvSpPr>
        <dsp:cNvPr id="0" name=""/>
        <dsp:cNvSpPr/>
      </dsp:nvSpPr>
      <dsp:spPr>
        <a:xfrm>
          <a:off x="0" y="752590"/>
          <a:ext cx="9822376" cy="121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8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a:t>Analizar la gestión financiera de las aseguradoras privadas del Ecuador en los períodos 2017-2019, y describir una propuesta teórica de incorporación del modelo Solvencia II.</a:t>
          </a:r>
          <a:endParaRPr lang="es-EC" sz="2000" kern="1200" dirty="0"/>
        </a:p>
      </dsp:txBody>
      <dsp:txXfrm>
        <a:off x="0" y="752590"/>
        <a:ext cx="9822376" cy="1218018"/>
      </dsp:txXfrm>
    </dsp:sp>
    <dsp:sp modelId="{55EC4AE8-FE35-4358-9E2A-56C97685DC2B}">
      <dsp:nvSpPr>
        <dsp:cNvPr id="0" name=""/>
        <dsp:cNvSpPr/>
      </dsp:nvSpPr>
      <dsp:spPr>
        <a:xfrm>
          <a:off x="0" y="1970609"/>
          <a:ext cx="9822376" cy="730080"/>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Objetivos Específicos</a:t>
          </a:r>
        </a:p>
      </dsp:txBody>
      <dsp:txXfrm>
        <a:off x="35640" y="2006249"/>
        <a:ext cx="9751096" cy="658800"/>
      </dsp:txXfrm>
    </dsp:sp>
    <dsp:sp modelId="{8255C878-8CA9-44AC-9380-768BB7A8FBE3}">
      <dsp:nvSpPr>
        <dsp:cNvPr id="0" name=""/>
        <dsp:cNvSpPr/>
      </dsp:nvSpPr>
      <dsp:spPr>
        <a:xfrm>
          <a:off x="0" y="2700689"/>
          <a:ext cx="9822376" cy="234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8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a:t>Describir la evolución financiera de las empresas aseguradoras y realizar la tabulación, análisis e interpretación de los datos de las mismas.</a:t>
          </a:r>
          <a:endParaRPr lang="es-EC" sz="2000" kern="1200" dirty="0"/>
        </a:p>
        <a:p>
          <a:pPr marL="228600" lvl="1" indent="-228600" algn="l" defTabSz="889000">
            <a:lnSpc>
              <a:spcPct val="90000"/>
            </a:lnSpc>
            <a:spcBef>
              <a:spcPct val="0"/>
            </a:spcBef>
            <a:spcAft>
              <a:spcPct val="20000"/>
            </a:spcAft>
            <a:buChar char="•"/>
          </a:pPr>
          <a:r>
            <a:rPr lang="es-ES" sz="2000" kern="1200" dirty="0"/>
            <a:t>Realizar un análisis de los indicadores técnicos financieros más importantes de la industria aseguradora.</a:t>
          </a:r>
          <a:endParaRPr lang="es-EC" sz="2000" kern="1200" dirty="0"/>
        </a:p>
        <a:p>
          <a:pPr marL="228600" lvl="1" indent="-228600" algn="l" defTabSz="889000">
            <a:lnSpc>
              <a:spcPct val="90000"/>
            </a:lnSpc>
            <a:spcBef>
              <a:spcPct val="0"/>
            </a:spcBef>
            <a:spcAft>
              <a:spcPct val="20000"/>
            </a:spcAft>
            <a:buChar char="•"/>
          </a:pPr>
          <a:r>
            <a:rPr lang="es-ES" sz="2000" kern="1200" dirty="0"/>
            <a:t>Analizar las reservas técnicas de las empresas aseguradoras profundizando sobre la metodología de cálculo, así como el estudio de la normativa al respecto.</a:t>
          </a:r>
          <a:endParaRPr lang="es-EC" sz="2000" kern="1200" dirty="0"/>
        </a:p>
        <a:p>
          <a:pPr marL="228600" lvl="1" indent="-228600" algn="l" defTabSz="889000">
            <a:lnSpc>
              <a:spcPct val="90000"/>
            </a:lnSpc>
            <a:spcBef>
              <a:spcPct val="0"/>
            </a:spcBef>
            <a:spcAft>
              <a:spcPct val="20000"/>
            </a:spcAft>
            <a:buChar char="•"/>
          </a:pPr>
          <a:r>
            <a:rPr lang="es-ES" sz="2000" kern="1200" dirty="0"/>
            <a:t>Proponer una descripción de aplicación metodológica para el cálculo del capital de solvencia requerido (SCR) en base al modelo Solvencia II. </a:t>
          </a:r>
          <a:endParaRPr lang="es-EC" sz="2000" kern="1200" dirty="0"/>
        </a:p>
      </dsp:txBody>
      <dsp:txXfrm>
        <a:off x="0" y="2700689"/>
        <a:ext cx="9822376" cy="2341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C4DC8-8C4D-4C0A-8728-6A94E370DA45}">
      <dsp:nvSpPr>
        <dsp:cNvPr id="0" name=""/>
        <dsp:cNvSpPr/>
      </dsp:nvSpPr>
      <dsp:spPr>
        <a:xfrm>
          <a:off x="2057" y="0"/>
          <a:ext cx="4209939" cy="4046035"/>
        </a:xfrm>
        <a:prstGeom prst="roundRect">
          <a:avLst>
            <a:gd name="adj" fmla="val 10000"/>
          </a:avLst>
        </a:prstGeom>
        <a:solidFill>
          <a:schemeClr val="accent2">
            <a:tint val="40000"/>
            <a:hueOff val="0"/>
            <a:satOff val="0"/>
            <a:lumOff val="0"/>
            <a:alphaOff val="0"/>
          </a:schemeClr>
        </a:solidFill>
        <a:ln>
          <a:solidFill>
            <a:schemeClr val="tx1"/>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b="1" u="sng" kern="1200" dirty="0"/>
            <a:t>Teorías de Soporte</a:t>
          </a:r>
        </a:p>
      </dsp:txBody>
      <dsp:txXfrm>
        <a:off x="2057" y="0"/>
        <a:ext cx="4209939" cy="1213810"/>
      </dsp:txXfrm>
    </dsp:sp>
    <dsp:sp modelId="{7212E89E-39EA-4E7E-9813-39AA6B9271B1}">
      <dsp:nvSpPr>
        <dsp:cNvPr id="0" name=""/>
        <dsp:cNvSpPr/>
      </dsp:nvSpPr>
      <dsp:spPr>
        <a:xfrm>
          <a:off x="423051" y="1214995"/>
          <a:ext cx="3367951" cy="121993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rPr>
            <a:t>Teoría de la Jerarquía Financiera.</a:t>
          </a:r>
          <a:endParaRPr lang="es-EC" sz="2800" kern="1200" dirty="0">
            <a:solidFill>
              <a:schemeClr val="tx1"/>
            </a:solidFill>
          </a:endParaRPr>
        </a:p>
      </dsp:txBody>
      <dsp:txXfrm>
        <a:off x="458782" y="1250726"/>
        <a:ext cx="3296489" cy="1148472"/>
      </dsp:txXfrm>
    </dsp:sp>
    <dsp:sp modelId="{9438502C-42D3-4F40-B0D5-7C4C4A7CBC3E}">
      <dsp:nvSpPr>
        <dsp:cNvPr id="0" name=""/>
        <dsp:cNvSpPr/>
      </dsp:nvSpPr>
      <dsp:spPr>
        <a:xfrm>
          <a:off x="423051" y="2622613"/>
          <a:ext cx="3367951" cy="121993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rPr>
            <a:t>Teoría de los Grandes Números.</a:t>
          </a:r>
          <a:endParaRPr lang="es-EC" sz="2800" kern="1200" dirty="0">
            <a:solidFill>
              <a:schemeClr val="tx1"/>
            </a:solidFill>
          </a:endParaRPr>
        </a:p>
      </dsp:txBody>
      <dsp:txXfrm>
        <a:off x="458782" y="2658344"/>
        <a:ext cx="3296489" cy="11484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D54EC-FA3B-4F13-8457-00D23F5070B3}">
      <dsp:nvSpPr>
        <dsp:cNvPr id="0" name=""/>
        <dsp:cNvSpPr/>
      </dsp:nvSpPr>
      <dsp:spPr>
        <a:xfrm>
          <a:off x="0" y="339133"/>
          <a:ext cx="5542497" cy="121680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b="1" u="sng" kern="1200" dirty="0"/>
            <a:t>Marco Referencial</a:t>
          </a:r>
        </a:p>
      </dsp:txBody>
      <dsp:txXfrm>
        <a:off x="59399" y="398532"/>
        <a:ext cx="5423699" cy="1098002"/>
      </dsp:txXfrm>
    </dsp:sp>
    <dsp:sp modelId="{761DBA4E-6DDD-47C8-A3DA-03492238047C}">
      <dsp:nvSpPr>
        <dsp:cNvPr id="0" name=""/>
        <dsp:cNvSpPr/>
      </dsp:nvSpPr>
      <dsp:spPr>
        <a:xfrm>
          <a:off x="0" y="1555933"/>
          <a:ext cx="5542497" cy="24219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597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s-ES" sz="2800" kern="1200" dirty="0"/>
            <a:t>Evaluación de Riesgos para la Determinación del Capital Económico Bajo el Marco de Solvencia II.</a:t>
          </a:r>
          <a:endParaRPr lang="es-EC" sz="2800" kern="1200" dirty="0"/>
        </a:p>
        <a:p>
          <a:pPr marL="285750" lvl="1" indent="-285750" algn="l" defTabSz="1244600">
            <a:lnSpc>
              <a:spcPct val="90000"/>
            </a:lnSpc>
            <a:spcBef>
              <a:spcPct val="0"/>
            </a:spcBef>
            <a:spcAft>
              <a:spcPct val="20000"/>
            </a:spcAft>
            <a:buChar char="•"/>
          </a:pPr>
          <a:r>
            <a:rPr lang="es-ES" sz="2800" kern="1200" dirty="0"/>
            <a:t>La Implementación de Solvencia II en América Latina</a:t>
          </a:r>
          <a:endParaRPr lang="es-EC" sz="2800" kern="1200" dirty="0"/>
        </a:p>
      </dsp:txBody>
      <dsp:txXfrm>
        <a:off x="0" y="1555933"/>
        <a:ext cx="5542497" cy="24219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4B43C-9464-4ABF-886E-AEB6B372C27F}">
      <dsp:nvSpPr>
        <dsp:cNvPr id="0" name=""/>
        <dsp:cNvSpPr/>
      </dsp:nvSpPr>
      <dsp:spPr>
        <a:xfrm>
          <a:off x="1681" y="-89005"/>
          <a:ext cx="3440099" cy="106903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EC" sz="3000" b="1" u="sng" kern="1200" dirty="0"/>
            <a:t>Marco Conceptual</a:t>
          </a:r>
        </a:p>
      </dsp:txBody>
      <dsp:txXfrm>
        <a:off x="1681" y="-89005"/>
        <a:ext cx="3440099" cy="1069038"/>
      </dsp:txXfrm>
    </dsp:sp>
    <dsp:sp modelId="{62D45106-CCFF-4833-9AFB-D03ED9DA68C4}">
      <dsp:nvSpPr>
        <dsp:cNvPr id="0" name=""/>
        <dsp:cNvSpPr/>
      </dsp:nvSpPr>
      <dsp:spPr>
        <a:xfrm>
          <a:off x="1681" y="980032"/>
          <a:ext cx="3440099"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Gestión Financiera</a:t>
          </a:r>
        </a:p>
        <a:p>
          <a:pPr marL="228600" lvl="1" indent="-228600" algn="l" defTabSz="1066800">
            <a:lnSpc>
              <a:spcPct val="90000"/>
            </a:lnSpc>
            <a:spcBef>
              <a:spcPct val="0"/>
            </a:spcBef>
            <a:spcAft>
              <a:spcPct val="15000"/>
            </a:spcAft>
            <a:buChar char="•"/>
          </a:pPr>
          <a:r>
            <a:rPr lang="es-EC" sz="2400" kern="1200" dirty="0"/>
            <a:t>Seguro</a:t>
          </a:r>
        </a:p>
        <a:p>
          <a:pPr marL="228600" lvl="1" indent="-228600" algn="l" defTabSz="1066800">
            <a:lnSpc>
              <a:spcPct val="90000"/>
            </a:lnSpc>
            <a:spcBef>
              <a:spcPct val="0"/>
            </a:spcBef>
            <a:spcAft>
              <a:spcPct val="15000"/>
            </a:spcAft>
            <a:buChar char="•"/>
          </a:pPr>
          <a:r>
            <a:rPr lang="es-EC" sz="2400" kern="1200" dirty="0"/>
            <a:t>Riesgo</a:t>
          </a:r>
        </a:p>
        <a:p>
          <a:pPr marL="228600" lvl="1" indent="-228600" algn="l" defTabSz="1066800">
            <a:lnSpc>
              <a:spcPct val="90000"/>
            </a:lnSpc>
            <a:spcBef>
              <a:spcPct val="0"/>
            </a:spcBef>
            <a:spcAft>
              <a:spcPct val="15000"/>
            </a:spcAft>
            <a:buChar char="•"/>
          </a:pPr>
          <a:r>
            <a:rPr lang="es-EC" sz="2400" kern="1200" dirty="0"/>
            <a:t>Prima</a:t>
          </a:r>
        </a:p>
        <a:p>
          <a:pPr marL="228600" lvl="1" indent="-228600" algn="l" defTabSz="1066800">
            <a:lnSpc>
              <a:spcPct val="90000"/>
            </a:lnSpc>
            <a:spcBef>
              <a:spcPct val="0"/>
            </a:spcBef>
            <a:spcAft>
              <a:spcPct val="15000"/>
            </a:spcAft>
            <a:buChar char="•"/>
          </a:pPr>
          <a:r>
            <a:rPr lang="es-EC" sz="2400" kern="1200" dirty="0"/>
            <a:t>Solvencia</a:t>
          </a:r>
        </a:p>
        <a:p>
          <a:pPr marL="228600" lvl="1" indent="-228600" algn="l" defTabSz="1066800">
            <a:lnSpc>
              <a:spcPct val="90000"/>
            </a:lnSpc>
            <a:spcBef>
              <a:spcPct val="0"/>
            </a:spcBef>
            <a:spcAft>
              <a:spcPct val="15000"/>
            </a:spcAft>
            <a:buChar char="•"/>
          </a:pPr>
          <a:r>
            <a:rPr lang="es-EC" sz="2400" kern="1200" dirty="0"/>
            <a:t>Reservas Técnicas</a:t>
          </a:r>
        </a:p>
        <a:p>
          <a:pPr marL="228600" lvl="1" indent="-228600" algn="l" defTabSz="1066800">
            <a:lnSpc>
              <a:spcPct val="90000"/>
            </a:lnSpc>
            <a:spcBef>
              <a:spcPct val="0"/>
            </a:spcBef>
            <a:spcAft>
              <a:spcPct val="15000"/>
            </a:spcAft>
            <a:buChar char="•"/>
          </a:pPr>
          <a:r>
            <a:rPr lang="es-EC" sz="2400" kern="1200" dirty="0"/>
            <a:t>Modelo Solvencia II</a:t>
          </a:r>
        </a:p>
      </dsp:txBody>
      <dsp:txXfrm>
        <a:off x="1681" y="980032"/>
        <a:ext cx="3440099" cy="285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4FCE8-7323-4326-B5DA-5F51EFD10870}" type="datetimeFigureOut">
              <a:rPr lang="es-ES" smtClean="0"/>
              <a:t>04/10/2020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553B6-C260-494C-9C3C-61FF14555086}" type="slidenum">
              <a:rPr lang="es-ES" smtClean="0"/>
              <a:t>‹Nº›</a:t>
            </a:fld>
            <a:endParaRPr lang="es-ES"/>
          </a:p>
        </p:txBody>
      </p:sp>
    </p:spTree>
    <p:extLst>
      <p:ext uri="{BB962C8B-B14F-4D97-AF65-F5344CB8AC3E}">
        <p14:creationId xmlns:p14="http://schemas.microsoft.com/office/powerpoint/2010/main" val="181510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174"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84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8516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413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27281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45245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99282"/>
            <a:ext cx="12192000" cy="768084"/>
          </a:xfrm>
          <a:prstGeom prst="rect">
            <a:avLst/>
          </a:prstGeom>
        </p:spPr>
        <p:txBody>
          <a:bodyPr anchor="ctr"/>
          <a:lstStyle>
            <a:lvl1pPr marL="0" indent="0" algn="ctr">
              <a:buNone/>
              <a:defRPr sz="48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6736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82322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2" y="981084"/>
          <a:ext cx="12192000" cy="5616575"/>
        </p:xfrm>
        <a:graphic>
          <a:graphicData uri="http://schemas.openxmlformats.org/presentationml/2006/ole">
            <mc:AlternateContent xmlns:mc="http://schemas.openxmlformats.org/markup-compatibility/2006">
              <mc:Choice xmlns:v="urn:schemas-microsoft-com:vml" Requires="v">
                <p:oleObj spid="_x0000_s3129"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981084"/>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6"/>
            <a:ext cx="2844800" cy="476251"/>
          </a:xfrm>
          <a:prstGeom prst="rect">
            <a:avLst/>
          </a:prstGeom>
          <a:noFill/>
          <a:ln w="9525">
            <a:noFill/>
            <a:miter lim="800000"/>
            <a:headEnd/>
            <a:tailEnd/>
          </a:ln>
          <a:effectLst/>
        </p:spPr>
        <p:txBody>
          <a:bodyPr/>
          <a:lstStyle/>
          <a:p>
            <a:endParaRPr lang="es-ES" sz="1051" dirty="0"/>
          </a:p>
        </p:txBody>
      </p:sp>
      <p:sp>
        <p:nvSpPr>
          <p:cNvPr id="17433" name="Rectangle 25"/>
          <p:cNvSpPr>
            <a:spLocks noChangeArrowheads="1"/>
          </p:cNvSpPr>
          <p:nvPr/>
        </p:nvSpPr>
        <p:spPr bwMode="auto">
          <a:xfrm>
            <a:off x="4165603" y="6245226"/>
            <a:ext cx="3860800" cy="476251"/>
          </a:xfrm>
          <a:prstGeom prst="rect">
            <a:avLst/>
          </a:prstGeom>
          <a:noFill/>
          <a:ln w="9525">
            <a:noFill/>
            <a:miter lim="800000"/>
            <a:headEnd/>
            <a:tailEnd/>
          </a:ln>
          <a:effectLst/>
        </p:spPr>
        <p:txBody>
          <a:bodyPr/>
          <a:lstStyle/>
          <a:p>
            <a:pPr algn="ctr"/>
            <a:endParaRPr lang="es-ES" sz="1051" dirty="0"/>
          </a:p>
        </p:txBody>
      </p:sp>
      <p:sp>
        <p:nvSpPr>
          <p:cNvPr id="17434" name="Rectangle 26"/>
          <p:cNvSpPr>
            <a:spLocks noChangeArrowheads="1"/>
          </p:cNvSpPr>
          <p:nvPr/>
        </p:nvSpPr>
        <p:spPr bwMode="auto">
          <a:xfrm>
            <a:off x="609599" y="6245226"/>
            <a:ext cx="2844800" cy="476251"/>
          </a:xfrm>
          <a:prstGeom prst="rect">
            <a:avLst/>
          </a:prstGeom>
          <a:noFill/>
          <a:ln w="9525">
            <a:noFill/>
            <a:miter lim="800000"/>
            <a:headEnd/>
            <a:tailEnd/>
          </a:ln>
          <a:effectLst/>
        </p:spPr>
        <p:txBody>
          <a:bodyPr/>
          <a:lstStyle/>
          <a:p>
            <a:endParaRPr lang="es-ES" sz="1051" dirty="0"/>
          </a:p>
        </p:txBody>
      </p:sp>
      <p:sp>
        <p:nvSpPr>
          <p:cNvPr id="17435" name="Rectangle 27"/>
          <p:cNvSpPr>
            <a:spLocks noChangeArrowheads="1"/>
          </p:cNvSpPr>
          <p:nvPr/>
        </p:nvSpPr>
        <p:spPr bwMode="auto">
          <a:xfrm>
            <a:off x="4165603" y="6245226"/>
            <a:ext cx="3860800" cy="476251"/>
          </a:xfrm>
          <a:prstGeom prst="rect">
            <a:avLst/>
          </a:prstGeom>
          <a:noFill/>
          <a:ln w="9525">
            <a:noFill/>
            <a:miter lim="800000"/>
            <a:headEnd/>
            <a:tailEnd/>
          </a:ln>
          <a:effectLst/>
        </p:spPr>
        <p:txBody>
          <a:bodyPr/>
          <a:lstStyle/>
          <a:p>
            <a:pPr algn="ctr"/>
            <a:endParaRPr lang="es-ES" sz="1051" dirty="0"/>
          </a:p>
        </p:txBody>
      </p:sp>
      <p:pic>
        <p:nvPicPr>
          <p:cNvPr id="17456" name="Picture 48" descr="bannner 2"/>
          <p:cNvPicPr>
            <a:picLocks noChangeAspect="1" noChangeArrowheads="1"/>
          </p:cNvPicPr>
          <p:nvPr/>
        </p:nvPicPr>
        <p:blipFill>
          <a:blip r:embed="rId5" cstate="print"/>
          <a:srcRect/>
          <a:stretch>
            <a:fillRect/>
          </a:stretch>
        </p:blipFill>
        <p:spPr bwMode="auto">
          <a:xfrm>
            <a:off x="2" y="5722940"/>
            <a:ext cx="12192000" cy="1135063"/>
          </a:xfrm>
          <a:prstGeom prst="rect">
            <a:avLst/>
          </a:prstGeom>
          <a:noFill/>
        </p:spPr>
      </p:pic>
      <p:sp>
        <p:nvSpPr>
          <p:cNvPr id="17458" name="Oval 50"/>
          <p:cNvSpPr>
            <a:spLocks noChangeArrowheads="1"/>
          </p:cNvSpPr>
          <p:nvPr/>
        </p:nvSpPr>
        <p:spPr bwMode="auto">
          <a:xfrm>
            <a:off x="289987" y="260360"/>
            <a:ext cx="1056217" cy="792163"/>
          </a:xfrm>
          <a:prstGeom prst="ellipse">
            <a:avLst/>
          </a:prstGeom>
          <a:solidFill>
            <a:schemeClr val="bg1"/>
          </a:solidFill>
          <a:ln w="9525">
            <a:noFill/>
            <a:round/>
            <a:headEnd/>
            <a:tailEnd/>
          </a:ln>
          <a:effectLst/>
        </p:spPr>
        <p:txBody>
          <a:bodyPr wrap="none" anchor="ctr"/>
          <a:lstStyle/>
          <a:p>
            <a:endParaRPr lang="es-ES" sz="1351"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1"/>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4011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4639"/>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1" y="1556797"/>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47535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7" y="4406907"/>
            <a:ext cx="10363200" cy="1362076"/>
          </a:xfrm>
          <a:prstGeom prst="rect">
            <a:avLst/>
          </a:prstGeo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963087" y="2906713"/>
            <a:ext cx="10363200" cy="1500187"/>
          </a:xfrm>
          <a:prstGeom prst="rect">
            <a:avLst/>
          </a:prstGeom>
        </p:spPr>
        <p:txBody>
          <a:bodyPr anchor="b"/>
          <a:lstStyle>
            <a:lvl1pPr marL="0" indent="0">
              <a:buNone/>
              <a:defRPr sz="1500"/>
            </a:lvl1pPr>
            <a:lvl2pPr marL="342874" indent="0">
              <a:buNone/>
              <a:defRPr sz="1351"/>
            </a:lvl2pPr>
            <a:lvl3pPr marL="685747" indent="0">
              <a:buNone/>
              <a:defRPr sz="1200"/>
            </a:lvl3pPr>
            <a:lvl4pPr marL="1028621" indent="0">
              <a:buNone/>
              <a:defRPr sz="1051"/>
            </a:lvl4pPr>
            <a:lvl5pPr marL="1371495" indent="0">
              <a:buNone/>
              <a:defRPr sz="1051"/>
            </a:lvl5pPr>
            <a:lvl6pPr marL="1714369" indent="0">
              <a:buNone/>
              <a:defRPr sz="1051"/>
            </a:lvl6pPr>
            <a:lvl7pPr marL="2057243" indent="0">
              <a:buNone/>
              <a:defRPr sz="1051"/>
            </a:lvl7pPr>
            <a:lvl8pPr marL="2400116" indent="0">
              <a:buNone/>
              <a:defRPr sz="1051"/>
            </a:lvl8pPr>
            <a:lvl9pPr marL="2742990" indent="0">
              <a:buNone/>
              <a:defRPr sz="1051"/>
            </a:lvl9pPr>
          </a:lstStyle>
          <a:p>
            <a:pPr lvl="0"/>
            <a:r>
              <a:rPr lang="es-ES"/>
              <a:t>Haga clic para modificar el estilo de texto del patrón</a:t>
            </a:r>
          </a:p>
        </p:txBody>
      </p:sp>
    </p:spTree>
    <p:extLst>
      <p:ext uri="{BB962C8B-B14F-4D97-AF65-F5344CB8AC3E}">
        <p14:creationId xmlns:p14="http://schemas.microsoft.com/office/powerpoint/2010/main" val="11675245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4639"/>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2" y="1600206"/>
            <a:ext cx="5384800"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1" y="1600206"/>
            <a:ext cx="5384800"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5152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4639"/>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4"/>
            <a:ext cx="5386917"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5" y="1535114"/>
            <a:ext cx="5389033"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5" y="2174875"/>
            <a:ext cx="5389033"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737096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841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4639"/>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3636385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627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4" y="273052"/>
            <a:ext cx="4011084" cy="1162051"/>
          </a:xfrm>
          <a:prstGeom prst="rect">
            <a:avLst/>
          </a:prstGeo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4766734" y="273062"/>
            <a:ext cx="6815666"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4" y="1435104"/>
            <a:ext cx="4011084" cy="46910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extLst>
      <p:ext uri="{BB962C8B-B14F-4D97-AF65-F5344CB8AC3E}">
        <p14:creationId xmlns:p14="http://schemas.microsoft.com/office/powerpoint/2010/main" val="2612740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2400"/>
            </a:lvl1pPr>
            <a:lvl2pPr marL="342874" indent="0">
              <a:buNone/>
              <a:defRPr sz="2100"/>
            </a:lvl2pPr>
            <a:lvl3pPr marL="685747" indent="0">
              <a:buNone/>
              <a:defRPr sz="1800"/>
            </a:lvl3pPr>
            <a:lvl4pPr marL="1028621" indent="0">
              <a:buNone/>
              <a:defRPr sz="1500"/>
            </a:lvl4pPr>
            <a:lvl5pPr marL="1371495" indent="0">
              <a:buNone/>
              <a:defRPr sz="1500"/>
            </a:lvl5pPr>
            <a:lvl6pPr marL="1714369" indent="0">
              <a:buNone/>
              <a:defRPr sz="1500"/>
            </a:lvl6pPr>
            <a:lvl7pPr marL="2057243" indent="0">
              <a:buNone/>
              <a:defRPr sz="1500"/>
            </a:lvl7pPr>
            <a:lvl8pPr marL="2400116" indent="0">
              <a:buNone/>
              <a:defRPr sz="1500"/>
            </a:lvl8pPr>
            <a:lvl9pPr marL="2742990" indent="0">
              <a:buNone/>
              <a:defRPr sz="1500"/>
            </a:lvl9pPr>
          </a:lstStyle>
          <a:p>
            <a:r>
              <a:rPr lang="es-ES" dirty="0"/>
              <a:t>Haga clic en el icono para agregar una imagen</a:t>
            </a:r>
          </a:p>
        </p:txBody>
      </p:sp>
      <p:sp>
        <p:nvSpPr>
          <p:cNvPr id="4" name="3 Marcador de texto"/>
          <p:cNvSpPr>
            <a:spLocks noGrp="1"/>
          </p:cNvSpPr>
          <p:nvPr>
            <p:ph type="body" sz="half" idx="2"/>
          </p:nvPr>
        </p:nvSpPr>
        <p:spPr>
          <a:xfrm>
            <a:off x="2389717" y="5367341"/>
            <a:ext cx="7315200" cy="8048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extLst>
      <p:ext uri="{BB962C8B-B14F-4D97-AF65-F5344CB8AC3E}">
        <p14:creationId xmlns:p14="http://schemas.microsoft.com/office/powerpoint/2010/main" val="1178723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4639"/>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2" y="1600206"/>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694111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5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51"/>
            <a:ext cx="8026401"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78444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9233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3256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175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5668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82280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38685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6740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2" y="1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5" name="Rectangle 21"/>
          <p:cNvSpPr>
            <a:spLocks noChangeArrowheads="1"/>
          </p:cNvSpPr>
          <p:nvPr/>
        </p:nvSpPr>
        <p:spPr bwMode="auto">
          <a:xfrm rot="10800000">
            <a:off x="5" y="6308739"/>
            <a:ext cx="1051348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7" name="Line 23"/>
          <p:cNvSpPr>
            <a:spLocks noChangeShapeType="1"/>
          </p:cNvSpPr>
          <p:nvPr/>
        </p:nvSpPr>
        <p:spPr bwMode="auto">
          <a:xfrm rot="10800000" flipH="1">
            <a:off x="33871" y="6296027"/>
            <a:ext cx="8879419" cy="0"/>
          </a:xfrm>
          <a:prstGeom prst="line">
            <a:avLst/>
          </a:prstGeom>
          <a:noFill/>
          <a:ln w="38100">
            <a:solidFill>
              <a:srgbClr val="FF0000"/>
            </a:solidFill>
            <a:round/>
            <a:headEnd/>
            <a:tailEnd/>
          </a:ln>
          <a:effectLst/>
        </p:spPr>
        <p:txBody>
          <a:bodyPr/>
          <a:lstStyle/>
          <a:p>
            <a:endParaRPr lang="es-ES" sz="1351" dirty="0"/>
          </a:p>
        </p:txBody>
      </p:sp>
      <p:sp>
        <p:nvSpPr>
          <p:cNvPr id="1048" name="Line 24"/>
          <p:cNvSpPr>
            <a:spLocks noChangeShapeType="1"/>
          </p:cNvSpPr>
          <p:nvPr/>
        </p:nvSpPr>
        <p:spPr bwMode="auto">
          <a:xfrm rot="10800000" flipH="1">
            <a:off x="33871" y="6245225"/>
            <a:ext cx="8879419" cy="0"/>
          </a:xfrm>
          <a:prstGeom prst="line">
            <a:avLst/>
          </a:prstGeom>
          <a:noFill/>
          <a:ln w="38100">
            <a:solidFill>
              <a:srgbClr val="006600"/>
            </a:solidFill>
            <a:round/>
            <a:headEnd/>
            <a:tailEnd/>
          </a:ln>
          <a:effectLst/>
        </p:spPr>
        <p:txBody>
          <a:bodyPr/>
          <a:lstStyle/>
          <a:p>
            <a:endParaRPr lang="es-ES" sz="1351"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1" y="5906864"/>
            <a:ext cx="3269715"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57197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p:titleStyle>
    <p:body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p:bodyStyle>
    <p:otherStyle>
      <a:defPPr>
        <a:defRPr lang="es-ES"/>
      </a:defPPr>
      <a:lvl1pPr marL="0" algn="l" defTabSz="685747" rtl="0" eaLnBrk="1" latinLnBrk="0" hangingPunct="1">
        <a:defRPr sz="1351" kern="1200">
          <a:solidFill>
            <a:schemeClr val="tx1"/>
          </a:solidFill>
          <a:latin typeface="+mn-lt"/>
          <a:ea typeface="+mn-ea"/>
          <a:cs typeface="+mn-cs"/>
        </a:defRPr>
      </a:lvl1pPr>
      <a:lvl2pPr marL="342874" algn="l" defTabSz="685747" rtl="0" eaLnBrk="1" latinLnBrk="0" hangingPunct="1">
        <a:defRPr sz="1351" kern="1200">
          <a:solidFill>
            <a:schemeClr val="tx1"/>
          </a:solidFill>
          <a:latin typeface="+mn-lt"/>
          <a:ea typeface="+mn-ea"/>
          <a:cs typeface="+mn-cs"/>
        </a:defRPr>
      </a:lvl2pPr>
      <a:lvl3pPr marL="685747" algn="l" defTabSz="685747" rtl="0" eaLnBrk="1" latinLnBrk="0" hangingPunct="1">
        <a:defRPr sz="1351" kern="1200">
          <a:solidFill>
            <a:schemeClr val="tx1"/>
          </a:solidFill>
          <a:latin typeface="+mn-lt"/>
          <a:ea typeface="+mn-ea"/>
          <a:cs typeface="+mn-cs"/>
        </a:defRPr>
      </a:lvl3pPr>
      <a:lvl4pPr marL="1028621" algn="l" defTabSz="685747" rtl="0" eaLnBrk="1" latinLnBrk="0" hangingPunct="1">
        <a:defRPr sz="1351" kern="1200">
          <a:solidFill>
            <a:schemeClr val="tx1"/>
          </a:solidFill>
          <a:latin typeface="+mn-lt"/>
          <a:ea typeface="+mn-ea"/>
          <a:cs typeface="+mn-cs"/>
        </a:defRPr>
      </a:lvl4pPr>
      <a:lvl5pPr marL="1371495" algn="l" defTabSz="685747" rtl="0" eaLnBrk="1" latinLnBrk="0" hangingPunct="1">
        <a:defRPr sz="1351" kern="1200">
          <a:solidFill>
            <a:schemeClr val="tx1"/>
          </a:solidFill>
          <a:latin typeface="+mn-lt"/>
          <a:ea typeface="+mn-ea"/>
          <a:cs typeface="+mn-cs"/>
        </a:defRPr>
      </a:lvl5pPr>
      <a:lvl6pPr marL="1714369" algn="l" defTabSz="685747" rtl="0" eaLnBrk="1" latinLnBrk="0" hangingPunct="1">
        <a:defRPr sz="1351" kern="1200">
          <a:solidFill>
            <a:schemeClr val="tx1"/>
          </a:solidFill>
          <a:latin typeface="+mn-lt"/>
          <a:ea typeface="+mn-ea"/>
          <a:cs typeface="+mn-cs"/>
        </a:defRPr>
      </a:lvl6pPr>
      <a:lvl7pPr marL="2057243" algn="l" defTabSz="685747" rtl="0" eaLnBrk="1" latinLnBrk="0" hangingPunct="1">
        <a:defRPr sz="1351" kern="1200">
          <a:solidFill>
            <a:schemeClr val="tx1"/>
          </a:solidFill>
          <a:latin typeface="+mn-lt"/>
          <a:ea typeface="+mn-ea"/>
          <a:cs typeface="+mn-cs"/>
        </a:defRPr>
      </a:lvl7pPr>
      <a:lvl8pPr marL="2400116" algn="l" defTabSz="685747" rtl="0" eaLnBrk="1" latinLnBrk="0" hangingPunct="1">
        <a:defRPr sz="1351" kern="1200">
          <a:solidFill>
            <a:schemeClr val="tx1"/>
          </a:solidFill>
          <a:latin typeface="+mn-lt"/>
          <a:ea typeface="+mn-ea"/>
          <a:cs typeface="+mn-cs"/>
        </a:defRPr>
      </a:lvl8pPr>
      <a:lvl9pPr marL="2742990" algn="l" defTabSz="68574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4052" y="3236442"/>
            <a:ext cx="5471896" cy="27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1" tIns="34290" rIns="68581" bIns="34290" numCol="1" anchor="ctr" anchorCtr="0" compatLnSpc="1">
            <a:prstTxWarp prst="textNoShape">
              <a:avLst/>
            </a:prstTxWarp>
            <a:spAutoFit/>
          </a:bodyPr>
          <a:lstStyle/>
          <a:p>
            <a:pPr algn="ctr" defTabSz="685747" fontAlgn="base">
              <a:spcBef>
                <a:spcPct val="0"/>
              </a:spcBef>
              <a:spcAft>
                <a:spcPct val="0"/>
              </a:spcAft>
            </a:pPr>
            <a:endParaRPr lang="es-ES" sz="1351" dirty="0">
              <a:solidFill>
                <a:srgbClr val="95A5A6"/>
              </a:solidFill>
              <a:latin typeface="Arial" pitchFamily="34" charset="0"/>
              <a:cs typeface="Arial" pitchFamily="34" charset="0"/>
            </a:endParaRPr>
          </a:p>
        </p:txBody>
      </p:sp>
      <p:sp>
        <p:nvSpPr>
          <p:cNvPr id="7" name="2 Subtítulo"/>
          <p:cNvSpPr txBox="1">
            <a:spLocks/>
          </p:cNvSpPr>
          <p:nvPr/>
        </p:nvSpPr>
        <p:spPr>
          <a:xfrm>
            <a:off x="2279576" y="500042"/>
            <a:ext cx="9217024" cy="504056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defTabSz="822858">
              <a:buNone/>
            </a:pPr>
            <a:endParaRPr lang="es-EC" sz="1200" kern="0" dirty="0">
              <a:solidFill>
                <a:srgbClr val="000000"/>
              </a:solidFill>
              <a:latin typeface="Times New Roman" panose="02020603050405020304" pitchFamily="18" charset="0"/>
              <a:cs typeface="Times New Roman" panose="02020603050405020304" pitchFamily="18" charset="0"/>
            </a:endParaRPr>
          </a:p>
          <a:p>
            <a:pPr marL="0" indent="0" algn="ctr" defTabSz="822858">
              <a:buNone/>
            </a:pPr>
            <a:r>
              <a:rPr lang="es-EC" sz="20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defTabSz="822858">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defTabSz="822858">
              <a:buNone/>
            </a:pPr>
            <a:r>
              <a:rPr lang="es-ES" sz="16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INGENIERA EN FINANZAS, CONTADORA PÚBLICA-AUDITORA</a:t>
            </a:r>
            <a:br>
              <a:rPr lang="es-ES" sz="1600" b="1" dirty="0">
                <a:solidFill>
                  <a:srgbClr val="000000"/>
                </a:solidFill>
                <a:latin typeface="Times New Roman" panose="02020603050405020304" pitchFamily="18" charset="0"/>
                <a:cs typeface="Times New Roman" panose="02020603050405020304" pitchFamily="18" charset="0"/>
              </a:rPr>
            </a:b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defTabSz="822858">
              <a:buNone/>
            </a:pPr>
            <a:r>
              <a:rPr lang="es-EC" sz="1600" b="1" dirty="0">
                <a:solidFill>
                  <a:srgbClr val="000000"/>
                </a:solidFill>
                <a:latin typeface="Times New Roman" panose="02020603050405020304" pitchFamily="18" charset="0"/>
                <a:cs typeface="Times New Roman" panose="02020603050405020304" pitchFamily="18" charset="0"/>
              </a:rPr>
              <a:t>AUTORAS:</a:t>
            </a:r>
          </a:p>
          <a:p>
            <a:pPr marL="0" indent="0" algn="ctr" defTabSz="822858">
              <a:buNone/>
            </a:pPr>
            <a:r>
              <a:rPr lang="es-EC" sz="1600" b="1" dirty="0">
                <a:solidFill>
                  <a:srgbClr val="000000"/>
                </a:solidFill>
                <a:latin typeface="Times New Roman" panose="02020603050405020304" pitchFamily="18" charset="0"/>
                <a:cs typeface="Times New Roman" panose="02020603050405020304" pitchFamily="18" charset="0"/>
              </a:rPr>
              <a:t>OÑA MOROMENACHO, JESSICA DANIELA</a:t>
            </a:r>
          </a:p>
          <a:p>
            <a:pPr marL="0" indent="0" algn="ctr" defTabSz="822858">
              <a:buNone/>
            </a:pPr>
            <a:r>
              <a:rPr lang="es-EC" sz="1600" b="1" dirty="0">
                <a:solidFill>
                  <a:srgbClr val="000000"/>
                </a:solidFill>
                <a:latin typeface="Times New Roman" panose="02020603050405020304" pitchFamily="18" charset="0"/>
                <a:cs typeface="Times New Roman" panose="02020603050405020304" pitchFamily="18" charset="0"/>
              </a:rPr>
              <a:t>TOAPANTA ARMAS, PAMELA ELIZABETH</a:t>
            </a:r>
          </a:p>
          <a:p>
            <a:pPr marL="0" indent="0" algn="ctr" defTabSz="822858">
              <a:buNone/>
            </a:pPr>
            <a:br>
              <a:rPr lang="es-EC" sz="1600" b="1" dirty="0">
                <a:solidFill>
                  <a:srgbClr val="000000"/>
                </a:solidFill>
                <a:latin typeface="Times New Roman" panose="02020603050405020304" pitchFamily="18" charset="0"/>
                <a:cs typeface="Times New Roman" panose="02020603050405020304" pitchFamily="18" charset="0"/>
              </a:rPr>
            </a:br>
            <a:r>
              <a:rPr lang="es-EC" sz="1800" b="1" dirty="0">
                <a:solidFill>
                  <a:srgbClr val="000000"/>
                </a:solidFill>
                <a:latin typeface="Times New Roman" panose="02020603050405020304" pitchFamily="18" charset="0"/>
                <a:cs typeface="Times New Roman" panose="02020603050405020304" pitchFamily="18" charset="0"/>
              </a:rPr>
              <a:t>“</a:t>
            </a:r>
            <a:r>
              <a:rPr lang="es-ES" sz="1800" b="1" dirty="0">
                <a:solidFill>
                  <a:srgbClr val="000000"/>
                </a:solidFill>
                <a:latin typeface="Times New Roman" panose="02020603050405020304" pitchFamily="18" charset="0"/>
                <a:cs typeface="Times New Roman" panose="02020603050405020304" pitchFamily="18" charset="0"/>
              </a:rPr>
              <a:t>ANÁLISIS DE LA GESTIÓN FINANCIERA DE LAS EMPRESAS ASEGURADORAS PRIVADAS DEL ECUADOR PERÍODOS 2017-2019, UNA PROPUESTA TEÓRICA AL MODELO DE SOLVENCIA II</a:t>
            </a:r>
            <a:r>
              <a:rPr lang="es-EC" sz="1800" b="1" dirty="0">
                <a:solidFill>
                  <a:srgbClr val="000000"/>
                </a:solidFill>
                <a:latin typeface="Times New Roman" panose="02020603050405020304" pitchFamily="18" charset="0"/>
                <a:cs typeface="Times New Roman" panose="02020603050405020304" pitchFamily="18" charset="0"/>
              </a:rPr>
              <a:t>”</a:t>
            </a:r>
          </a:p>
          <a:p>
            <a:pPr marL="0" indent="0" algn="ctr" defTabSz="822858">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defTabSz="822858">
              <a:buNone/>
            </a:pPr>
            <a:r>
              <a:rPr lang="es-EC" sz="1600" b="1" dirty="0">
                <a:solidFill>
                  <a:srgbClr val="000000"/>
                </a:solidFill>
                <a:latin typeface="Times New Roman" panose="02020603050405020304" pitchFamily="18" charset="0"/>
                <a:cs typeface="Times New Roman" panose="02020603050405020304" pitchFamily="18" charset="0"/>
              </a:rPr>
              <a:t>ING. BUENO ARÉVALO, ÉDGAR RENÉ </a:t>
            </a:r>
          </a:p>
          <a:p>
            <a:pPr marL="0" indent="0" algn="ctr" defTabSz="822858">
              <a:buNone/>
            </a:pPr>
            <a:r>
              <a:rPr lang="es-EC" sz="1600" b="1" dirty="0">
                <a:solidFill>
                  <a:srgbClr val="000000"/>
                </a:solidFill>
                <a:latin typeface="Times New Roman" panose="02020603050405020304" pitchFamily="18" charset="0"/>
                <a:cs typeface="Times New Roman" panose="02020603050405020304" pitchFamily="18" charset="0"/>
              </a:rPr>
              <a:t>DIRECTOR</a:t>
            </a:r>
          </a:p>
          <a:p>
            <a:pPr marL="0" indent="0" algn="ctr" defTabSz="822858">
              <a:buNone/>
            </a:pPr>
            <a:r>
              <a:rPr lang="es-EC" sz="1600" b="1" dirty="0">
                <a:solidFill>
                  <a:srgbClr val="000000"/>
                </a:solidFill>
                <a:latin typeface="Times New Roman" panose="02020603050405020304" pitchFamily="18" charset="0"/>
                <a:cs typeface="Times New Roman" panose="02020603050405020304" pitchFamily="18" charset="0"/>
              </a:rPr>
              <a:t>2020</a:t>
            </a:r>
          </a:p>
          <a:p>
            <a:pPr marL="0" indent="0" algn="ctr" defTabSz="822858">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a 29">
            <a:extLst>
              <a:ext uri="{FF2B5EF4-FFF2-40B4-BE49-F238E27FC236}">
                <a16:creationId xmlns:a16="http://schemas.microsoft.com/office/drawing/2014/main" id="{15A48F58-19C0-4137-BFD7-C4BC055AA609}"/>
              </a:ext>
            </a:extLst>
          </p:cNvPr>
          <p:cNvGraphicFramePr/>
          <p:nvPr>
            <p:extLst>
              <p:ext uri="{D42A27DB-BD31-4B8C-83A1-F6EECF244321}">
                <p14:modId xmlns:p14="http://schemas.microsoft.com/office/powerpoint/2010/main" val="1764642599"/>
              </p:ext>
            </p:extLst>
          </p:nvPr>
        </p:nvGraphicFramePr>
        <p:xfrm>
          <a:off x="1182034" y="1365956"/>
          <a:ext cx="4214055" cy="4046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Diagrama 31">
            <a:extLst>
              <a:ext uri="{FF2B5EF4-FFF2-40B4-BE49-F238E27FC236}">
                <a16:creationId xmlns:a16="http://schemas.microsoft.com/office/drawing/2014/main" id="{05CA5AA5-3CEB-4CDC-95C0-51069483483D}"/>
              </a:ext>
            </a:extLst>
          </p:cNvPr>
          <p:cNvGraphicFramePr/>
          <p:nvPr>
            <p:extLst>
              <p:ext uri="{D42A27DB-BD31-4B8C-83A1-F6EECF244321}">
                <p14:modId xmlns:p14="http://schemas.microsoft.com/office/powerpoint/2010/main" val="119402300"/>
              </p:ext>
            </p:extLst>
          </p:nvPr>
        </p:nvGraphicFramePr>
        <p:xfrm>
          <a:off x="5768970" y="1095023"/>
          <a:ext cx="5542498" cy="4316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5809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6F9519AE-9362-4E0F-878B-7C1265ADFE99}"/>
              </a:ext>
            </a:extLst>
          </p:cNvPr>
          <p:cNvGraphicFramePr/>
          <p:nvPr>
            <p:extLst>
              <p:ext uri="{D42A27DB-BD31-4B8C-83A1-F6EECF244321}">
                <p14:modId xmlns:p14="http://schemas.microsoft.com/office/powerpoint/2010/main" val="3963239108"/>
              </p:ext>
            </p:extLst>
          </p:nvPr>
        </p:nvGraphicFramePr>
        <p:xfrm>
          <a:off x="1083734" y="869245"/>
          <a:ext cx="3443462" cy="3745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0" name="Diagrama 39">
            <a:extLst>
              <a:ext uri="{FF2B5EF4-FFF2-40B4-BE49-F238E27FC236}">
                <a16:creationId xmlns:a16="http://schemas.microsoft.com/office/drawing/2014/main" id="{84F7B491-5614-4D9A-9DB1-3B055CD05F3B}"/>
              </a:ext>
            </a:extLst>
          </p:cNvPr>
          <p:cNvGraphicFramePr/>
          <p:nvPr>
            <p:extLst>
              <p:ext uri="{D42A27DB-BD31-4B8C-83A1-F6EECF244321}">
                <p14:modId xmlns:p14="http://schemas.microsoft.com/office/powerpoint/2010/main" val="2323781001"/>
              </p:ext>
            </p:extLst>
          </p:nvPr>
        </p:nvGraphicFramePr>
        <p:xfrm>
          <a:off x="4662311" y="688621"/>
          <a:ext cx="7311033" cy="51069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44173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22145E-4C53-496A-8EC7-DEE4A5D4EF96}"/>
              </a:ext>
            </a:extLst>
          </p:cNvPr>
          <p:cNvSpPr/>
          <p:nvPr/>
        </p:nvSpPr>
        <p:spPr>
          <a:xfrm>
            <a:off x="1758754" y="1294846"/>
            <a:ext cx="8674491" cy="2585323"/>
          </a:xfrm>
          <a:prstGeom prst="rect">
            <a:avLst/>
          </a:prstGeom>
          <a:noFill/>
        </p:spPr>
        <p:txBody>
          <a:bodyPr wrap="none" lIns="91440" tIns="45720" rIns="91440" bIns="45720">
            <a:spAutoFit/>
            <a:scene3d>
              <a:camera prst="perspectiveAbove"/>
              <a:lightRig rig="threePt" dir="t"/>
            </a:scene3d>
          </a:bodyPr>
          <a:lstStyle/>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CAPÍTULO III</a:t>
            </a:r>
          </a:p>
          <a:p>
            <a:pPr algn="ct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MARCO METODOLÓGICO</a:t>
            </a:r>
          </a:p>
        </p:txBody>
      </p:sp>
    </p:spTree>
    <p:extLst>
      <p:ext uri="{BB962C8B-B14F-4D97-AF65-F5344CB8AC3E}">
        <p14:creationId xmlns:p14="http://schemas.microsoft.com/office/powerpoint/2010/main" val="73853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A32153D-2B43-432D-83D9-721D0B5CBB4D}"/>
              </a:ext>
            </a:extLst>
          </p:cNvPr>
          <p:cNvGraphicFramePr/>
          <p:nvPr>
            <p:extLst>
              <p:ext uri="{D42A27DB-BD31-4B8C-83A1-F6EECF244321}">
                <p14:modId xmlns:p14="http://schemas.microsoft.com/office/powerpoint/2010/main" val="3267245688"/>
              </p:ext>
            </p:extLst>
          </p:nvPr>
        </p:nvGraphicFramePr>
        <p:xfrm>
          <a:off x="767644" y="666044"/>
          <a:ext cx="10092267" cy="4974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0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a:solidFill>
                  <a:schemeClr val="bg2">
                    <a:lumMod val="10000"/>
                  </a:schemeClr>
                </a:solidFill>
              </a:rPr>
              <a:t>Población y muestra</a:t>
            </a:r>
          </a:p>
        </p:txBody>
      </p:sp>
      <p:graphicFrame>
        <p:nvGraphicFramePr>
          <p:cNvPr id="4" name="Marcador de contenido 3"/>
          <p:cNvGraphicFramePr>
            <a:graphicFrameLocks noGrp="1"/>
          </p:cNvGraphicFramePr>
          <p:nvPr>
            <p:ph idx="1"/>
          </p:nvPr>
        </p:nvGraphicFramePr>
        <p:xfrm>
          <a:off x="155804" y="905329"/>
          <a:ext cx="5722482"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nvGraphicFramePr>
        <p:xfrm>
          <a:off x="6030685" y="1045029"/>
          <a:ext cx="6030686" cy="524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3342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0"/>
          <p:cNvPicPr>
            <a:picLocks noGrp="1" noChangeAspect="1"/>
          </p:cNvPicPr>
          <p:nvPr>
            <p:ph idx="1"/>
          </p:nvPr>
        </p:nvPicPr>
        <p:blipFill>
          <a:blip r:embed="rId3"/>
          <a:stretch>
            <a:fillRect/>
          </a:stretch>
        </p:blipFill>
        <p:spPr>
          <a:xfrm>
            <a:off x="6193449" y="489857"/>
            <a:ext cx="5733736" cy="5290344"/>
          </a:xfrm>
          <a:prstGeom prst="rect">
            <a:avLst/>
          </a:prstGeom>
        </p:spPr>
      </p:pic>
      <p:graphicFrame>
        <p:nvGraphicFramePr>
          <p:cNvPr id="8" name="Objeto 7"/>
          <p:cNvGraphicFramePr>
            <a:graphicFrameLocks noChangeAspect="1"/>
          </p:cNvGraphicFramePr>
          <p:nvPr/>
        </p:nvGraphicFramePr>
        <p:xfrm>
          <a:off x="89539" y="489857"/>
          <a:ext cx="5737225" cy="5399089"/>
        </p:xfrm>
        <a:graphic>
          <a:graphicData uri="http://schemas.openxmlformats.org/presentationml/2006/ole">
            <mc:AlternateContent xmlns:mc="http://schemas.openxmlformats.org/markup-compatibility/2006">
              <mc:Choice xmlns:v="urn:schemas-microsoft-com:vml" Requires="v">
                <p:oleObj spid="_x0000_s4103" name="Documento" r:id="rId4" imgW="5737207" imgH="4857764" progId="Word.Document.12">
                  <p:embed/>
                </p:oleObj>
              </mc:Choice>
              <mc:Fallback>
                <p:oleObj name="Documento" r:id="rId4" imgW="5737207" imgH="4857764" progId="Word.Document.12">
                  <p:embed/>
                  <p:pic>
                    <p:nvPicPr>
                      <p:cNvPr id="0" name=""/>
                      <p:cNvPicPr/>
                      <p:nvPr/>
                    </p:nvPicPr>
                    <p:blipFill>
                      <a:blip r:embed="rId5"/>
                      <a:stretch>
                        <a:fillRect/>
                      </a:stretch>
                    </p:blipFill>
                    <p:spPr>
                      <a:xfrm>
                        <a:off x="89539" y="489857"/>
                        <a:ext cx="5737225" cy="5399089"/>
                      </a:xfrm>
                      <a:prstGeom prst="rect">
                        <a:avLst/>
                      </a:prstGeom>
                    </p:spPr>
                  </p:pic>
                </p:oleObj>
              </mc:Fallback>
            </mc:AlternateContent>
          </a:graphicData>
        </a:graphic>
      </p:graphicFrame>
    </p:spTree>
    <p:extLst>
      <p:ext uri="{BB962C8B-B14F-4D97-AF65-F5344CB8AC3E}">
        <p14:creationId xmlns:p14="http://schemas.microsoft.com/office/powerpoint/2010/main" val="496773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458" y="274638"/>
            <a:ext cx="11506199" cy="5572805"/>
          </a:xfrm>
          <a:prstGeom prst="rect">
            <a:avLst/>
          </a:prstGeom>
          <a:noFill/>
        </p:spPr>
      </p:pic>
    </p:spTree>
    <p:extLst>
      <p:ext uri="{BB962C8B-B14F-4D97-AF65-F5344CB8AC3E}">
        <p14:creationId xmlns:p14="http://schemas.microsoft.com/office/powerpoint/2010/main" val="3702898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22145E-4C53-496A-8EC7-DEE4A5D4EF96}"/>
              </a:ext>
            </a:extLst>
          </p:cNvPr>
          <p:cNvSpPr/>
          <p:nvPr/>
        </p:nvSpPr>
        <p:spPr>
          <a:xfrm>
            <a:off x="2252640" y="844681"/>
            <a:ext cx="7686720" cy="3416320"/>
          </a:xfrm>
          <a:prstGeom prst="rect">
            <a:avLst/>
          </a:prstGeom>
          <a:noFill/>
        </p:spPr>
        <p:txBody>
          <a:bodyPr wrap="none" lIns="91440" tIns="45720" rIns="91440" bIns="45720">
            <a:spAutoFit/>
            <a:scene3d>
              <a:camera prst="perspectiveAbove"/>
              <a:lightRig rig="threePt" dir="t"/>
            </a:scene3d>
          </a:bodyPr>
          <a:lstStyle/>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CAPÍTULO IV</a:t>
            </a:r>
          </a:p>
          <a:p>
            <a:pPr algn="ct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ANÁLISIS DE LA </a:t>
            </a: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GESTIÓN FINANCIERA</a:t>
            </a:r>
          </a:p>
        </p:txBody>
      </p:sp>
    </p:spTree>
    <p:extLst>
      <p:ext uri="{BB962C8B-B14F-4D97-AF65-F5344CB8AC3E}">
        <p14:creationId xmlns:p14="http://schemas.microsoft.com/office/powerpoint/2010/main" val="2794294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5303440" y="1217837"/>
            <a:ext cx="2705100" cy="1695450"/>
          </a:xfrm>
          <a:prstGeom prst="rect">
            <a:avLst/>
          </a:prstGeom>
        </p:spPr>
      </p:pic>
      <p:sp>
        <p:nvSpPr>
          <p:cNvPr id="4" name="Rectángulo redondeado 3"/>
          <p:cNvSpPr/>
          <p:nvPr/>
        </p:nvSpPr>
        <p:spPr>
          <a:xfrm>
            <a:off x="738130" y="1249134"/>
            <a:ext cx="3352800" cy="163285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Constituye un punto de gran relevancia, por ello es indispensable la aplicación de herramientas como el análisis horizontal, vertical e indicadores financieros.</a:t>
            </a:r>
            <a:endParaRPr lang="es-EC" dirty="0"/>
          </a:p>
        </p:txBody>
      </p:sp>
      <p:sp>
        <p:nvSpPr>
          <p:cNvPr id="5" name="Flecha derecha 4"/>
          <p:cNvSpPr/>
          <p:nvPr/>
        </p:nvSpPr>
        <p:spPr>
          <a:xfrm>
            <a:off x="4201885" y="1559377"/>
            <a:ext cx="990600" cy="1012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redondeado 1"/>
          <p:cNvSpPr/>
          <p:nvPr/>
        </p:nvSpPr>
        <p:spPr>
          <a:xfrm>
            <a:off x="738130" y="3172858"/>
            <a:ext cx="3463755" cy="8262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Análisis del Estado de Situación Financiero</a:t>
            </a:r>
            <a:endParaRPr lang="es-EC" dirty="0"/>
          </a:p>
        </p:txBody>
      </p:sp>
      <p:sp>
        <p:nvSpPr>
          <p:cNvPr id="7" name="Título 1"/>
          <p:cNvSpPr>
            <a:spLocks noGrp="1"/>
          </p:cNvSpPr>
          <p:nvPr>
            <p:ph type="title"/>
          </p:nvPr>
        </p:nvSpPr>
        <p:spPr>
          <a:xfrm>
            <a:off x="526186" y="0"/>
            <a:ext cx="8969829" cy="484057"/>
          </a:xfrm>
        </p:spPr>
        <p:txBody>
          <a:bodyPr/>
          <a:lstStyle/>
          <a:p>
            <a:pPr algn="l"/>
            <a:br>
              <a:rPr lang="es-EC" sz="4000" cap="all" dirty="0">
                <a:solidFill>
                  <a:schemeClr val="tx1"/>
                </a:solidFill>
              </a:rPr>
            </a:br>
            <a:r>
              <a:rPr lang="es-ES" sz="1400" cap="all" dirty="0">
                <a:solidFill>
                  <a:schemeClr val="tx1"/>
                </a:solidFill>
                <a:latin typeface="Times New Roman" panose="02020603050405020304" pitchFamily="18" charset="0"/>
                <a:cs typeface="Times New Roman" panose="02020603050405020304" pitchFamily="18" charset="0"/>
              </a:rPr>
              <a:t>ANÁLISIS DE LA GESTIÓN FINANCIERA</a:t>
            </a:r>
            <a:endParaRPr lang="es-EC" sz="1400" dirty="0">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4459995" y="3162342"/>
            <a:ext cx="3463755" cy="8262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Análisis del Estado de Resultados</a:t>
            </a:r>
          </a:p>
        </p:txBody>
      </p:sp>
      <p:sp>
        <p:nvSpPr>
          <p:cNvPr id="9" name="Rectángulo redondeado 8"/>
          <p:cNvSpPr/>
          <p:nvPr/>
        </p:nvSpPr>
        <p:spPr>
          <a:xfrm>
            <a:off x="1335269" y="4192609"/>
            <a:ext cx="2269475" cy="815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t>Análisis vertical</a:t>
            </a:r>
          </a:p>
          <a:p>
            <a:r>
              <a:rPr lang="es-EC" dirty="0"/>
              <a:t>Análisis horizontal</a:t>
            </a:r>
          </a:p>
        </p:txBody>
      </p:sp>
      <p:sp>
        <p:nvSpPr>
          <p:cNvPr id="10" name="Rectángulo redondeado 9"/>
          <p:cNvSpPr/>
          <p:nvPr/>
        </p:nvSpPr>
        <p:spPr>
          <a:xfrm>
            <a:off x="8391181" y="3162341"/>
            <a:ext cx="3463755" cy="8262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Análisis indicadores financieros</a:t>
            </a:r>
          </a:p>
        </p:txBody>
      </p:sp>
      <p:sp>
        <p:nvSpPr>
          <p:cNvPr id="11" name="Rectángulo redondeado 10"/>
          <p:cNvSpPr/>
          <p:nvPr/>
        </p:nvSpPr>
        <p:spPr>
          <a:xfrm>
            <a:off x="5057134" y="4171577"/>
            <a:ext cx="2269475" cy="815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t>Análisis vertical</a:t>
            </a:r>
          </a:p>
          <a:p>
            <a:r>
              <a:rPr lang="es-EC" dirty="0"/>
              <a:t>Análisis horizontal</a:t>
            </a:r>
          </a:p>
        </p:txBody>
      </p:sp>
      <p:sp>
        <p:nvSpPr>
          <p:cNvPr id="12" name="Rectángulo redondeado 11"/>
          <p:cNvSpPr/>
          <p:nvPr/>
        </p:nvSpPr>
        <p:spPr>
          <a:xfrm>
            <a:off x="8988320" y="4171577"/>
            <a:ext cx="2269475" cy="14029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t>Liquidez</a:t>
            </a:r>
          </a:p>
          <a:p>
            <a:r>
              <a:rPr lang="es-EC" dirty="0"/>
              <a:t>Seguridad</a:t>
            </a:r>
          </a:p>
          <a:p>
            <a:r>
              <a:rPr lang="es-EC" dirty="0"/>
              <a:t>ROE</a:t>
            </a:r>
          </a:p>
          <a:p>
            <a:r>
              <a:rPr lang="es-EC" dirty="0"/>
              <a:t>ROA</a:t>
            </a:r>
          </a:p>
        </p:txBody>
      </p:sp>
    </p:spTree>
    <p:extLst>
      <p:ext uri="{BB962C8B-B14F-4D97-AF65-F5344CB8AC3E}">
        <p14:creationId xmlns:p14="http://schemas.microsoft.com/office/powerpoint/2010/main" val="302938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35026" y="153452"/>
            <a:ext cx="10972800" cy="1143000"/>
          </a:xfrm>
        </p:spPr>
        <p:txBody>
          <a:bodyPr/>
          <a:lstStyle/>
          <a:p>
            <a:pPr algn="l"/>
            <a:r>
              <a:rPr lang="es-EC" dirty="0">
                <a:solidFill>
                  <a:schemeClr val="bg2">
                    <a:lumMod val="10000"/>
                  </a:schemeClr>
                </a:solidFill>
              </a:rPr>
              <a:t>Análisis horizontal estado de situación financiera</a:t>
            </a:r>
          </a:p>
        </p:txBody>
      </p:sp>
      <p:graphicFrame>
        <p:nvGraphicFramePr>
          <p:cNvPr id="10" name="Gráfico 9">
            <a:extLst>
              <a:ext uri="{FF2B5EF4-FFF2-40B4-BE49-F238E27FC236}">
                <a16:creationId xmlns:a16="http://schemas.microsoft.com/office/drawing/2014/main" id="{9C4BA255-6DC1-4212-A9AC-AD675427FF4E}"/>
              </a:ext>
            </a:extLst>
          </p:cNvPr>
          <p:cNvGraphicFramePr/>
          <p:nvPr/>
        </p:nvGraphicFramePr>
        <p:xfrm>
          <a:off x="341064" y="870333"/>
          <a:ext cx="5464825" cy="2919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854134B8-7624-4B88-A09C-1FBD0EAD3E49}"/>
              </a:ext>
            </a:extLst>
          </p:cNvPr>
          <p:cNvGraphicFramePr/>
          <p:nvPr/>
        </p:nvGraphicFramePr>
        <p:xfrm>
          <a:off x="6246564" y="892756"/>
          <a:ext cx="4961261" cy="2952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A9196CC5-C734-40C5-9CF1-6323AAE8FB2C}"/>
              </a:ext>
            </a:extLst>
          </p:cNvPr>
          <p:cNvGraphicFramePr/>
          <p:nvPr/>
        </p:nvGraphicFramePr>
        <p:xfrm>
          <a:off x="3284093" y="3977088"/>
          <a:ext cx="5579745" cy="2743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8634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8378D0C-E945-4D79-BA2B-7601FD73A89A}"/>
              </a:ext>
            </a:extLst>
          </p:cNvPr>
          <p:cNvGraphicFramePr/>
          <p:nvPr>
            <p:extLst>
              <p:ext uri="{D42A27DB-BD31-4B8C-83A1-F6EECF244321}">
                <p14:modId xmlns:p14="http://schemas.microsoft.com/office/powerpoint/2010/main" val="36586430"/>
              </p:ext>
            </p:extLst>
          </p:nvPr>
        </p:nvGraphicFramePr>
        <p:xfrm>
          <a:off x="829994" y="478302"/>
          <a:ext cx="10381958" cy="566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20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0376"/>
            <a:ext cx="10972800" cy="1143000"/>
          </a:xfrm>
        </p:spPr>
        <p:txBody>
          <a:bodyPr/>
          <a:lstStyle/>
          <a:p>
            <a:pPr algn="l"/>
            <a:r>
              <a:rPr lang="es-EC" dirty="0">
                <a:solidFill>
                  <a:schemeClr val="bg2">
                    <a:lumMod val="10000"/>
                  </a:schemeClr>
                </a:solidFill>
              </a:rPr>
              <a:t>Análisis vertical</a:t>
            </a:r>
          </a:p>
        </p:txBody>
      </p:sp>
      <p:graphicFrame>
        <p:nvGraphicFramePr>
          <p:cNvPr id="4" name="Tabla 3"/>
          <p:cNvGraphicFramePr>
            <a:graphicFrameLocks noGrp="1"/>
          </p:cNvGraphicFramePr>
          <p:nvPr/>
        </p:nvGraphicFramePr>
        <p:xfrm>
          <a:off x="80140" y="794735"/>
          <a:ext cx="10815543" cy="1198372"/>
        </p:xfrm>
        <a:graphic>
          <a:graphicData uri="http://schemas.openxmlformats.org/drawingml/2006/table">
            <a:tbl>
              <a:tblPr firstRow="1" firstCol="1" bandRow="1"/>
              <a:tblGrid>
                <a:gridCol w="3184691">
                  <a:extLst>
                    <a:ext uri="{9D8B030D-6E8A-4147-A177-3AD203B41FA5}">
                      <a16:colId xmlns:a16="http://schemas.microsoft.com/office/drawing/2014/main" val="20000"/>
                    </a:ext>
                  </a:extLst>
                </a:gridCol>
                <a:gridCol w="1315467">
                  <a:extLst>
                    <a:ext uri="{9D8B030D-6E8A-4147-A177-3AD203B41FA5}">
                      <a16:colId xmlns:a16="http://schemas.microsoft.com/office/drawing/2014/main" val="20001"/>
                    </a:ext>
                  </a:extLst>
                </a:gridCol>
                <a:gridCol w="1263077">
                  <a:extLst>
                    <a:ext uri="{9D8B030D-6E8A-4147-A177-3AD203B41FA5}">
                      <a16:colId xmlns:a16="http://schemas.microsoft.com/office/drawing/2014/main" val="20002"/>
                    </a:ext>
                  </a:extLst>
                </a:gridCol>
                <a:gridCol w="1263077">
                  <a:extLst>
                    <a:ext uri="{9D8B030D-6E8A-4147-A177-3AD203B41FA5}">
                      <a16:colId xmlns:a16="http://schemas.microsoft.com/office/drawing/2014/main" val="20003"/>
                    </a:ext>
                  </a:extLst>
                </a:gridCol>
                <a:gridCol w="1263077">
                  <a:extLst>
                    <a:ext uri="{9D8B030D-6E8A-4147-A177-3AD203B41FA5}">
                      <a16:colId xmlns:a16="http://schemas.microsoft.com/office/drawing/2014/main" val="20004"/>
                    </a:ext>
                  </a:extLst>
                </a:gridCol>
                <a:gridCol w="1263077">
                  <a:extLst>
                    <a:ext uri="{9D8B030D-6E8A-4147-A177-3AD203B41FA5}">
                      <a16:colId xmlns:a16="http://schemas.microsoft.com/office/drawing/2014/main" val="20005"/>
                    </a:ext>
                  </a:extLst>
                </a:gridCol>
                <a:gridCol w="1263077">
                  <a:extLst>
                    <a:ext uri="{9D8B030D-6E8A-4147-A177-3AD203B41FA5}">
                      <a16:colId xmlns:a16="http://schemas.microsoft.com/office/drawing/2014/main" val="20006"/>
                    </a:ext>
                  </a:extLst>
                </a:gridCol>
              </a:tblGrid>
              <a:tr h="147955">
                <a:tc>
                  <a:txBody>
                    <a:bodyPr/>
                    <a:lstStyle/>
                    <a:p>
                      <a:pPr indent="457200" algn="ct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2018</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2019</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0970">
                <a:tc>
                  <a:txBody>
                    <a:bodyPr/>
                    <a:lstStyle/>
                    <a:p>
                      <a:pPr indent="457200" algn="l">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Inversiones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677,42</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41,89%</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662,70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42,75%</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703,45</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45,99%</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0970">
                <a:tc>
                  <a:txBody>
                    <a:bodyPr/>
                    <a:lstStyle/>
                    <a:p>
                      <a:pPr indent="457200" algn="l">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Deudores por primas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325,04</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318,87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352,37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282575">
                <a:tc>
                  <a:txBody>
                    <a:bodyPr/>
                    <a:lstStyle/>
                    <a:p>
                      <a:pPr indent="457200" algn="l">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Deudores por reaseguros y coaseguros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465,24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28,77%</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433,55</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325,36</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21,27%</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140970">
                <a:tc>
                  <a:txBody>
                    <a:bodyPr/>
                    <a:lstStyle/>
                    <a:p>
                      <a:pPr indent="457200" algn="l">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Otros activos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149,37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9,24%</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134,93</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8,70%</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148,33</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9,70%</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7955">
                <a:tc>
                  <a:txBody>
                    <a:bodyPr/>
                    <a:lstStyle/>
                    <a:p>
                      <a:pPr indent="457200" algn="l">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ACTIVOS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1.617,07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1.550,04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1.529,51</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a 10"/>
          <p:cNvGraphicFramePr>
            <a:graphicFrameLocks noGrp="1"/>
          </p:cNvGraphicFramePr>
          <p:nvPr/>
        </p:nvGraphicFramePr>
        <p:xfrm>
          <a:off x="86702" y="2439713"/>
          <a:ext cx="10797964" cy="1541021"/>
        </p:xfrm>
        <a:graphic>
          <a:graphicData uri="http://schemas.openxmlformats.org/drawingml/2006/table">
            <a:tbl>
              <a:tblPr firstRow="1" firstCol="1" bandRow="1"/>
              <a:tblGrid>
                <a:gridCol w="4224753">
                  <a:extLst>
                    <a:ext uri="{9D8B030D-6E8A-4147-A177-3AD203B41FA5}">
                      <a16:colId xmlns:a16="http://schemas.microsoft.com/office/drawing/2014/main" val="20000"/>
                    </a:ext>
                  </a:extLst>
                </a:gridCol>
                <a:gridCol w="1292276">
                  <a:extLst>
                    <a:ext uri="{9D8B030D-6E8A-4147-A177-3AD203B41FA5}">
                      <a16:colId xmlns:a16="http://schemas.microsoft.com/office/drawing/2014/main" val="20001"/>
                    </a:ext>
                  </a:extLst>
                </a:gridCol>
                <a:gridCol w="1056187">
                  <a:extLst>
                    <a:ext uri="{9D8B030D-6E8A-4147-A177-3AD203B41FA5}">
                      <a16:colId xmlns:a16="http://schemas.microsoft.com/office/drawing/2014/main" val="20002"/>
                    </a:ext>
                  </a:extLst>
                </a:gridCol>
                <a:gridCol w="1056187">
                  <a:extLst>
                    <a:ext uri="{9D8B030D-6E8A-4147-A177-3AD203B41FA5}">
                      <a16:colId xmlns:a16="http://schemas.microsoft.com/office/drawing/2014/main" val="20003"/>
                    </a:ext>
                  </a:extLst>
                </a:gridCol>
                <a:gridCol w="1056187">
                  <a:extLst>
                    <a:ext uri="{9D8B030D-6E8A-4147-A177-3AD203B41FA5}">
                      <a16:colId xmlns:a16="http://schemas.microsoft.com/office/drawing/2014/main" val="20004"/>
                    </a:ext>
                  </a:extLst>
                </a:gridCol>
                <a:gridCol w="1056187">
                  <a:extLst>
                    <a:ext uri="{9D8B030D-6E8A-4147-A177-3AD203B41FA5}">
                      <a16:colId xmlns:a16="http://schemas.microsoft.com/office/drawing/2014/main" val="20005"/>
                    </a:ext>
                  </a:extLst>
                </a:gridCol>
                <a:gridCol w="1056187">
                  <a:extLst>
                    <a:ext uri="{9D8B030D-6E8A-4147-A177-3AD203B41FA5}">
                      <a16:colId xmlns:a16="http://schemas.microsoft.com/office/drawing/2014/main" val="20006"/>
                    </a:ext>
                  </a:extLst>
                </a:gridCol>
              </a:tblGrid>
              <a:tr h="34925">
                <a:tc>
                  <a:txBody>
                    <a:bodyPr/>
                    <a:lstStyle/>
                    <a:p>
                      <a:pPr indent="457200" algn="ct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2018</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2019</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25">
                <a:tc>
                  <a:txBody>
                    <a:bodyPr/>
                    <a:lstStyle/>
                    <a:p>
                      <a:pPr indent="457200" algn="l">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Reservas técnicas</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576,77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47,24%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618,08</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53,71%</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573,01</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51,64%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4925">
                <a:tc>
                  <a:txBody>
                    <a:bodyPr/>
                    <a:lstStyle/>
                    <a:p>
                      <a:pPr indent="457200" algn="l">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Reaseguros y coaseguros cedidos</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234,63</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19,22%</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158,77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13,80%</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160,17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14,43%</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34925">
                <a:tc>
                  <a:txBody>
                    <a:bodyPr/>
                    <a:lstStyle/>
                    <a:p>
                      <a:pPr indent="457200" algn="l">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Otras primas por pagar</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37,42</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3,06%</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15,45</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9,98</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34925">
                <a:tc>
                  <a:txBody>
                    <a:bodyPr/>
                    <a:lstStyle/>
                    <a:p>
                      <a:pPr indent="457200" algn="l">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Obligaciones con instituciones del sistema financiero</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23,21</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4"/>
                  </a:ext>
                </a:extLst>
              </a:tr>
              <a:tr h="34925">
                <a:tc>
                  <a:txBody>
                    <a:bodyPr/>
                    <a:lstStyle/>
                    <a:p>
                      <a:pPr indent="457200" algn="l">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Otros pasivos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349,02</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28,58%</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339,67</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29,52%</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348,96</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50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31,45%</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5"/>
                  </a:ext>
                </a:extLst>
              </a:tr>
              <a:tr h="34925">
                <a:tc>
                  <a:txBody>
                    <a:bodyPr/>
                    <a:lstStyle/>
                    <a:p>
                      <a:pPr indent="457200" algn="l">
                        <a:lnSpc>
                          <a:spcPct val="150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PASIVOS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50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1.221,04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50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50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1.150,76</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50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50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1.109,69</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50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2" name="Marcador de contenido 5"/>
          <p:cNvGraphicFramePr>
            <a:graphicFrameLocks noGrp="1"/>
          </p:cNvGraphicFramePr>
          <p:nvPr>
            <p:ph idx="1"/>
          </p:nvPr>
        </p:nvGraphicFramePr>
        <p:xfrm>
          <a:off x="80791" y="4395992"/>
          <a:ext cx="10803876" cy="915797"/>
        </p:xfrm>
        <a:graphic>
          <a:graphicData uri="http://schemas.openxmlformats.org/drawingml/2006/table">
            <a:tbl>
              <a:tblPr firstRow="1" firstCol="1" bandRow="1"/>
              <a:tblGrid>
                <a:gridCol w="3181690">
                  <a:extLst>
                    <a:ext uri="{9D8B030D-6E8A-4147-A177-3AD203B41FA5}">
                      <a16:colId xmlns:a16="http://schemas.microsoft.com/office/drawing/2014/main" val="20000"/>
                    </a:ext>
                  </a:extLst>
                </a:gridCol>
                <a:gridCol w="1313496">
                  <a:extLst>
                    <a:ext uri="{9D8B030D-6E8A-4147-A177-3AD203B41FA5}">
                      <a16:colId xmlns:a16="http://schemas.microsoft.com/office/drawing/2014/main" val="20001"/>
                    </a:ext>
                  </a:extLst>
                </a:gridCol>
                <a:gridCol w="1261738">
                  <a:extLst>
                    <a:ext uri="{9D8B030D-6E8A-4147-A177-3AD203B41FA5}">
                      <a16:colId xmlns:a16="http://schemas.microsoft.com/office/drawing/2014/main" val="20002"/>
                    </a:ext>
                  </a:extLst>
                </a:gridCol>
                <a:gridCol w="1261738">
                  <a:extLst>
                    <a:ext uri="{9D8B030D-6E8A-4147-A177-3AD203B41FA5}">
                      <a16:colId xmlns:a16="http://schemas.microsoft.com/office/drawing/2014/main" val="20003"/>
                    </a:ext>
                  </a:extLst>
                </a:gridCol>
                <a:gridCol w="1261738">
                  <a:extLst>
                    <a:ext uri="{9D8B030D-6E8A-4147-A177-3AD203B41FA5}">
                      <a16:colId xmlns:a16="http://schemas.microsoft.com/office/drawing/2014/main" val="20004"/>
                    </a:ext>
                  </a:extLst>
                </a:gridCol>
                <a:gridCol w="1261738">
                  <a:extLst>
                    <a:ext uri="{9D8B030D-6E8A-4147-A177-3AD203B41FA5}">
                      <a16:colId xmlns:a16="http://schemas.microsoft.com/office/drawing/2014/main" val="20005"/>
                    </a:ext>
                  </a:extLst>
                </a:gridCol>
                <a:gridCol w="1261738">
                  <a:extLst>
                    <a:ext uri="{9D8B030D-6E8A-4147-A177-3AD203B41FA5}">
                      <a16:colId xmlns:a16="http://schemas.microsoft.com/office/drawing/2014/main" val="20006"/>
                    </a:ext>
                  </a:extLst>
                </a:gridCol>
              </a:tblGrid>
              <a:tr h="172085">
                <a:tc>
                  <a:txBody>
                    <a:bodyPr/>
                    <a:lstStyle/>
                    <a:p>
                      <a:pPr indent="457200" algn="ct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2018</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2019</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C" sz="1200" kern="1200" dirty="0">
                          <a:effectLst/>
                          <a:latin typeface="Times New Roman" panose="02020603050405020304" pitchFamily="18" charset="0"/>
                          <a:ea typeface="SimSun" panose="02010600030101010101" pitchFamily="2" charset="-122"/>
                          <a:cs typeface="Times New Roman" panose="02020603050405020304" pitchFamily="18" charset="0"/>
                        </a:rPr>
                        <a:t>%</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830">
                <a:tc>
                  <a:txBody>
                    <a:bodyPr/>
                    <a:lstStyle/>
                    <a:p>
                      <a:pPr indent="457200" algn="l">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Capital</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164,26</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41,48%</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164,26</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41,14%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169,03</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40,26%</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63830">
                <a:tc>
                  <a:txBody>
                    <a:bodyPr/>
                    <a:lstStyle/>
                    <a:p>
                      <a:pPr indent="457200" algn="l">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Reservas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116,04</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29,30%</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160,39</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40,17%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156,89</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37,37%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163830">
                <a:tc>
                  <a:txBody>
                    <a:bodyPr/>
                    <a:lstStyle/>
                    <a:p>
                      <a:pPr indent="457200" algn="l">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Resultados</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115,72</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29,22%</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74,62</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18,69%</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93,90</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tc>
                  <a:txBody>
                    <a:bodyPr/>
                    <a:lstStyle/>
                    <a:p>
                      <a:pPr indent="457200" algn="r">
                        <a:lnSpc>
                          <a:spcPct val="115000"/>
                        </a:lnSpc>
                        <a:spcAft>
                          <a:spcPts val="0"/>
                        </a:spcAft>
                      </a:pPr>
                      <a:r>
                        <a:rPr lang="es-EC"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22,37%</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163830">
                <a:tc>
                  <a:txBody>
                    <a:bodyPr/>
                    <a:lstStyle/>
                    <a:p>
                      <a:pPr indent="457200" algn="l">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PATRIMONIO</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396,02</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399,28</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419,82</a:t>
                      </a:r>
                      <a:endParaRPr lang="es-EC" sz="12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r">
                        <a:lnSpc>
                          <a:spcPct val="115000"/>
                        </a:lnSpc>
                        <a:spcAft>
                          <a:spcPts val="0"/>
                        </a:spcAft>
                      </a:pPr>
                      <a:r>
                        <a:rPr lang="es-EC" sz="11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704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a:solidFill>
                  <a:schemeClr val="bg2">
                    <a:lumMod val="10000"/>
                  </a:schemeClr>
                </a:solidFill>
              </a:rPr>
              <a:t>Análisis indicadores financieros</a:t>
            </a:r>
          </a:p>
        </p:txBody>
      </p:sp>
      <p:pic>
        <p:nvPicPr>
          <p:cNvPr id="6" name="Marcador de contenido 5"/>
          <p:cNvPicPr>
            <a:picLocks noGrp="1" noChangeAspect="1"/>
          </p:cNvPicPr>
          <p:nvPr>
            <p:ph idx="1"/>
          </p:nvPr>
        </p:nvPicPr>
        <p:blipFill rotWithShape="1">
          <a:blip r:embed="rId2"/>
          <a:srcRect b="48808"/>
          <a:stretch/>
        </p:blipFill>
        <p:spPr>
          <a:xfrm>
            <a:off x="-59530" y="1404650"/>
            <a:ext cx="6069231" cy="2010579"/>
          </a:xfrm>
          <a:prstGeom prst="rect">
            <a:avLst/>
          </a:prstGeom>
        </p:spPr>
      </p:pic>
      <p:sp>
        <p:nvSpPr>
          <p:cNvPr id="7" name="Rectángulo redondeado 6"/>
          <p:cNvSpPr/>
          <p:nvPr/>
        </p:nvSpPr>
        <p:spPr>
          <a:xfrm>
            <a:off x="6180461" y="1211854"/>
            <a:ext cx="5905041" cy="5693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sz="1400" dirty="0"/>
              <a:t>Liquidez: capacidad que tiene una persona, una empresa o una entidad bancaria para hacer frente a sus obligaciones financieras</a:t>
            </a:r>
          </a:p>
        </p:txBody>
      </p:sp>
      <p:sp>
        <p:nvSpPr>
          <p:cNvPr id="8" name="Rectángulo redondeado 7"/>
          <p:cNvSpPr/>
          <p:nvPr/>
        </p:nvSpPr>
        <p:spPr>
          <a:xfrm>
            <a:off x="6180460" y="2348167"/>
            <a:ext cx="5905041" cy="5894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C" sz="1400" dirty="0"/>
              <a:t>Seguridad: mide la relación entre los activos más líquidos y a largo plazo, respecto a los pasivos de mayor exigibilidad y a largo plazo</a:t>
            </a:r>
          </a:p>
        </p:txBody>
      </p:sp>
      <p:sp>
        <p:nvSpPr>
          <p:cNvPr id="9" name="Rectángulo redondeado 8"/>
          <p:cNvSpPr/>
          <p:nvPr/>
        </p:nvSpPr>
        <p:spPr>
          <a:xfrm>
            <a:off x="6180459" y="3496670"/>
            <a:ext cx="5905041" cy="5473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sz="1400" dirty="0"/>
              <a:t>Rentabilidad Para Accionistas ROE: este relaciona las utilidades y el patrimonio sin utilidades de los estados financieros</a:t>
            </a:r>
          </a:p>
        </p:txBody>
      </p:sp>
      <p:sp>
        <p:nvSpPr>
          <p:cNvPr id="10" name="Rectángulo redondeado 9"/>
          <p:cNvSpPr/>
          <p:nvPr/>
        </p:nvSpPr>
        <p:spPr>
          <a:xfrm>
            <a:off x="6180459" y="4603076"/>
            <a:ext cx="5905041" cy="66101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s-EC" sz="1400" dirty="0"/>
              <a:t>La rentabilidad sobre los activos totales (ROA): indica la rentabilidad económica de la empresa, independiente de la manera a cómo se financie el activo. </a:t>
            </a:r>
          </a:p>
        </p:txBody>
      </p:sp>
    </p:spTree>
    <p:extLst>
      <p:ext uri="{BB962C8B-B14F-4D97-AF65-F5344CB8AC3E}">
        <p14:creationId xmlns:p14="http://schemas.microsoft.com/office/powerpoint/2010/main" val="139076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22145E-4C53-496A-8EC7-DEE4A5D4EF96}"/>
              </a:ext>
            </a:extLst>
          </p:cNvPr>
          <p:cNvSpPr/>
          <p:nvPr/>
        </p:nvSpPr>
        <p:spPr>
          <a:xfrm>
            <a:off x="2117731" y="1224508"/>
            <a:ext cx="7956537" cy="3416320"/>
          </a:xfrm>
          <a:prstGeom prst="rect">
            <a:avLst/>
          </a:prstGeom>
          <a:noFill/>
        </p:spPr>
        <p:txBody>
          <a:bodyPr wrap="none" lIns="91440" tIns="45720" rIns="91440" bIns="45720">
            <a:spAutoFit/>
            <a:scene3d>
              <a:camera prst="perspectiveAbove"/>
              <a:lightRig rig="threePt" dir="t"/>
            </a:scene3d>
          </a:bodyPr>
          <a:lstStyle/>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CAPÍTULO V</a:t>
            </a:r>
          </a:p>
          <a:p>
            <a:pPr algn="ct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RESERVAS TÉCNICAS  </a:t>
            </a:r>
          </a:p>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Y SOLVENCIA II</a:t>
            </a:r>
          </a:p>
        </p:txBody>
      </p:sp>
    </p:spTree>
    <p:extLst>
      <p:ext uri="{BB962C8B-B14F-4D97-AF65-F5344CB8AC3E}">
        <p14:creationId xmlns:p14="http://schemas.microsoft.com/office/powerpoint/2010/main" val="1070179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a:solidFill>
                  <a:schemeClr val="bg2">
                    <a:lumMod val="10000"/>
                  </a:schemeClr>
                </a:solidFill>
                <a:effectLst/>
              </a:rPr>
              <a:t>RESERVAS TÉCNICAS Y </a:t>
            </a:r>
            <a:r>
              <a:rPr lang="es-EC" cap="all" dirty="0">
                <a:solidFill>
                  <a:schemeClr val="bg2">
                    <a:lumMod val="10000"/>
                  </a:schemeClr>
                </a:solidFill>
                <a:effectLst/>
              </a:rPr>
              <a:t>PROPUESTA DE INCORPORACIÓN A SOLVENCIA II</a:t>
            </a:r>
            <a:endParaRPr lang="es-EC" dirty="0">
              <a:solidFill>
                <a:schemeClr val="bg2">
                  <a:lumMod val="10000"/>
                </a:schemeClr>
              </a:solidFill>
            </a:endParaRPr>
          </a:p>
        </p:txBody>
      </p:sp>
      <p:graphicFrame>
        <p:nvGraphicFramePr>
          <p:cNvPr id="4" name="Marcador de contenido 3"/>
          <p:cNvGraphicFramePr>
            <a:graphicFrameLocks noGrp="1"/>
          </p:cNvGraphicFramePr>
          <p:nvPr>
            <p:ph idx="1"/>
          </p:nvPr>
        </p:nvGraphicFramePr>
        <p:xfrm>
          <a:off x="623888" y="1557338"/>
          <a:ext cx="10972800" cy="5405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760164" y="1795749"/>
            <a:ext cx="3040655" cy="369332"/>
          </a:xfrm>
          <a:prstGeom prst="rect">
            <a:avLst/>
          </a:prstGeom>
          <a:noFill/>
        </p:spPr>
        <p:txBody>
          <a:bodyPr wrap="square" rtlCol="0">
            <a:spAutoFit/>
          </a:bodyPr>
          <a:lstStyle/>
          <a:p>
            <a:r>
              <a:rPr lang="es-EC" dirty="0"/>
              <a:t>RESERVAS TÉCNICAS </a:t>
            </a:r>
          </a:p>
        </p:txBody>
      </p:sp>
      <p:sp>
        <p:nvSpPr>
          <p:cNvPr id="6" name="CuadroTexto 5"/>
          <p:cNvSpPr txBox="1"/>
          <p:nvPr/>
        </p:nvSpPr>
        <p:spPr>
          <a:xfrm>
            <a:off x="5132024" y="3794521"/>
            <a:ext cx="1927952" cy="923330"/>
          </a:xfrm>
          <a:prstGeom prst="rect">
            <a:avLst/>
          </a:prstGeom>
          <a:noFill/>
        </p:spPr>
        <p:txBody>
          <a:bodyPr wrap="square" rtlCol="0">
            <a:spAutoFit/>
          </a:bodyPr>
          <a:lstStyle/>
          <a:p>
            <a:pPr algn="ctr"/>
            <a:r>
              <a:rPr lang="es-EC" dirty="0"/>
              <a:t>La Ley General de Seguros (2014) </a:t>
            </a:r>
          </a:p>
        </p:txBody>
      </p:sp>
      <p:grpSp>
        <p:nvGrpSpPr>
          <p:cNvPr id="7" name="Grupo 6"/>
          <p:cNvGrpSpPr/>
          <p:nvPr/>
        </p:nvGrpSpPr>
        <p:grpSpPr>
          <a:xfrm>
            <a:off x="7543485" y="1417638"/>
            <a:ext cx="2128722" cy="347514"/>
            <a:chOff x="3889757" y="97"/>
            <a:chExt cx="2128722" cy="1064361"/>
          </a:xfrm>
          <a:scene3d>
            <a:camera prst="orthographicFront"/>
            <a:lightRig rig="flat" dir="t"/>
          </a:scene3d>
        </p:grpSpPr>
        <p:sp>
          <p:nvSpPr>
            <p:cNvPr id="8" name="Rectángulo redondeado 7"/>
            <p:cNvSpPr/>
            <p:nvPr/>
          </p:nvSpPr>
          <p:spPr>
            <a:xfrm>
              <a:off x="3889757" y="97"/>
              <a:ext cx="2128722" cy="1064361"/>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Rectángulo 8"/>
            <p:cNvSpPr/>
            <p:nvPr/>
          </p:nvSpPr>
          <p:spPr>
            <a:xfrm>
              <a:off x="3941715" y="52055"/>
              <a:ext cx="2024806" cy="96044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Base semimensual</a:t>
              </a:r>
            </a:p>
          </p:txBody>
        </p:sp>
      </p:grpSp>
      <p:grpSp>
        <p:nvGrpSpPr>
          <p:cNvPr id="10" name="Grupo 9"/>
          <p:cNvGrpSpPr/>
          <p:nvPr/>
        </p:nvGrpSpPr>
        <p:grpSpPr>
          <a:xfrm>
            <a:off x="7543485" y="1925850"/>
            <a:ext cx="2128722" cy="453486"/>
            <a:chOff x="5080542" y="3454423"/>
            <a:chExt cx="2128722" cy="1064361"/>
          </a:xfrm>
          <a:scene3d>
            <a:camera prst="orthographicFront"/>
            <a:lightRig rig="flat" dir="t"/>
          </a:scene3d>
        </p:grpSpPr>
        <p:sp>
          <p:nvSpPr>
            <p:cNvPr id="11" name="Rectángulo redondeado 10"/>
            <p:cNvSpPr/>
            <p:nvPr/>
          </p:nvSpPr>
          <p:spPr>
            <a:xfrm>
              <a:off x="5080542" y="3454423"/>
              <a:ext cx="2128722" cy="1064361"/>
            </a:xfrm>
            <a:prstGeom prst="roundRect">
              <a:avLst/>
            </a:prstGeom>
            <a:sp3d prstMaterial="dkEdge">
              <a:bevelT w="8200" h="38100"/>
            </a:sp3d>
          </p:spPr>
          <p:style>
            <a:lnRef idx="0">
              <a:schemeClr val="lt1">
                <a:hueOff val="0"/>
                <a:satOff val="0"/>
                <a:lumOff val="0"/>
                <a:alphaOff val="0"/>
              </a:schemeClr>
            </a:lnRef>
            <a:fillRef idx="2">
              <a:schemeClr val="accent2">
                <a:hueOff val="-4533602"/>
                <a:satOff val="2618"/>
                <a:lumOff val="-4804"/>
                <a:alphaOff val="0"/>
              </a:schemeClr>
            </a:fillRef>
            <a:effectRef idx="1">
              <a:schemeClr val="accent2">
                <a:hueOff val="-4533602"/>
                <a:satOff val="2618"/>
                <a:lumOff val="-4804"/>
                <a:alphaOff val="0"/>
              </a:schemeClr>
            </a:effectRef>
            <a:fontRef idx="minor">
              <a:schemeClr val="dk1"/>
            </a:fontRef>
          </p:style>
        </p:sp>
        <p:sp>
          <p:nvSpPr>
            <p:cNvPr id="12" name="Rectángulo 11"/>
            <p:cNvSpPr/>
            <p:nvPr/>
          </p:nvSpPr>
          <p:spPr>
            <a:xfrm>
              <a:off x="5132500" y="3506381"/>
              <a:ext cx="2024806" cy="96044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80% prima retenida</a:t>
              </a:r>
            </a:p>
            <a:p>
              <a:pPr lvl="0" algn="ctr" defTabSz="622300">
                <a:lnSpc>
                  <a:spcPct val="90000"/>
                </a:lnSpc>
                <a:spcBef>
                  <a:spcPct val="0"/>
                </a:spcBef>
                <a:spcAft>
                  <a:spcPct val="35000"/>
                </a:spcAft>
              </a:pPr>
              <a:r>
                <a:rPr lang="es-EC" sz="1400" dirty="0"/>
                <a:t>50% prima retenida </a:t>
              </a:r>
              <a:endParaRPr lang="es-EC" sz="1400" kern="1200" dirty="0"/>
            </a:p>
          </p:txBody>
        </p:sp>
      </p:grpSp>
      <p:grpSp>
        <p:nvGrpSpPr>
          <p:cNvPr id="13" name="Grupo 12"/>
          <p:cNvGrpSpPr/>
          <p:nvPr/>
        </p:nvGrpSpPr>
        <p:grpSpPr>
          <a:xfrm>
            <a:off x="9672207" y="3894963"/>
            <a:ext cx="1942920" cy="722446"/>
            <a:chOff x="2500" y="261960"/>
            <a:chExt cx="1942920" cy="1165752"/>
          </a:xfrm>
          <a:scene3d>
            <a:camera prst="orthographicFront"/>
            <a:lightRig rig="flat" dir="t"/>
          </a:scene3d>
        </p:grpSpPr>
        <p:sp>
          <p:nvSpPr>
            <p:cNvPr id="14" name="Rectángulo redondeado 13"/>
            <p:cNvSpPr/>
            <p:nvPr/>
          </p:nvSpPr>
          <p:spPr>
            <a:xfrm>
              <a:off x="2500" y="261960"/>
              <a:ext cx="1942920" cy="116575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5" name="Rectángulo 14"/>
            <p:cNvSpPr/>
            <p:nvPr/>
          </p:nvSpPr>
          <p:spPr>
            <a:xfrm>
              <a:off x="36644" y="296104"/>
              <a:ext cx="1874632" cy="10974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200" kern="1200" dirty="0"/>
                <a:t>Se constituyen para seguros de vida individual y renta vitalicia</a:t>
              </a:r>
            </a:p>
          </p:txBody>
        </p:sp>
      </p:grpSp>
      <p:sp>
        <p:nvSpPr>
          <p:cNvPr id="18" name="Rectángulo 17"/>
          <p:cNvSpPr/>
          <p:nvPr/>
        </p:nvSpPr>
        <p:spPr>
          <a:xfrm>
            <a:off x="8345082" y="5874862"/>
            <a:ext cx="1029029" cy="93738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s-EC" sz="1400" kern="1200" dirty="0"/>
          </a:p>
        </p:txBody>
      </p:sp>
      <p:grpSp>
        <p:nvGrpSpPr>
          <p:cNvPr id="19" name="Grupo 18"/>
          <p:cNvGrpSpPr/>
          <p:nvPr/>
        </p:nvGrpSpPr>
        <p:grpSpPr>
          <a:xfrm>
            <a:off x="7452131" y="5513639"/>
            <a:ext cx="1942920" cy="722446"/>
            <a:chOff x="2500" y="261960"/>
            <a:chExt cx="1942920" cy="1165752"/>
          </a:xfrm>
          <a:scene3d>
            <a:camera prst="orthographicFront"/>
            <a:lightRig rig="flat" dir="t"/>
          </a:scene3d>
        </p:grpSpPr>
        <p:sp>
          <p:nvSpPr>
            <p:cNvPr id="20" name="Rectángulo redondeado 19"/>
            <p:cNvSpPr/>
            <p:nvPr/>
          </p:nvSpPr>
          <p:spPr>
            <a:xfrm>
              <a:off x="2500" y="261960"/>
              <a:ext cx="1942920" cy="116575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1" name="Rectángulo 20"/>
            <p:cNvSpPr/>
            <p:nvPr/>
          </p:nvSpPr>
          <p:spPr>
            <a:xfrm>
              <a:off x="36644" y="296104"/>
              <a:ext cx="1874632" cy="10974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200" kern="1200" dirty="0"/>
                <a:t>Cálculos de acuerdo al pago de primas</a:t>
              </a:r>
            </a:p>
          </p:txBody>
        </p:sp>
      </p:grpSp>
      <p:sp>
        <p:nvSpPr>
          <p:cNvPr id="24" name="Rectángulo 23"/>
          <p:cNvSpPr/>
          <p:nvPr/>
        </p:nvSpPr>
        <p:spPr>
          <a:xfrm>
            <a:off x="7478110" y="6371542"/>
            <a:ext cx="1890962" cy="40921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80% prima retenida</a:t>
            </a:r>
          </a:p>
          <a:p>
            <a:pPr lvl="0" algn="ctr" defTabSz="622300">
              <a:lnSpc>
                <a:spcPct val="90000"/>
              </a:lnSpc>
              <a:spcBef>
                <a:spcPct val="0"/>
              </a:spcBef>
              <a:spcAft>
                <a:spcPct val="35000"/>
              </a:spcAft>
            </a:pPr>
            <a:r>
              <a:rPr lang="es-EC" sz="1400" dirty="0"/>
              <a:t>50% prima retenida </a:t>
            </a:r>
            <a:endParaRPr lang="es-EC" sz="1400" kern="1200" dirty="0"/>
          </a:p>
        </p:txBody>
      </p:sp>
      <p:sp>
        <p:nvSpPr>
          <p:cNvPr id="25" name="Rectángulo 24"/>
          <p:cNvSpPr/>
          <p:nvPr/>
        </p:nvSpPr>
        <p:spPr>
          <a:xfrm>
            <a:off x="609600" y="3685290"/>
            <a:ext cx="1910193" cy="461665"/>
          </a:xfrm>
          <a:prstGeom prst="rect">
            <a:avLst/>
          </a:prstGeom>
          <a:ln>
            <a:solidFill>
              <a:schemeClr val="accent5">
                <a:lumMod val="60000"/>
                <a:lumOff val="40000"/>
              </a:schemeClr>
            </a:solidFill>
          </a:ln>
        </p:spPr>
        <p:txBody>
          <a:bodyPr wrap="square">
            <a:spAutoFit/>
          </a:bodyPr>
          <a:lstStyle/>
          <a:p>
            <a:pPr lvl="0"/>
            <a:r>
              <a:rPr lang="es-EC" sz="1200" dirty="0"/>
              <a:t>cubrir riesgos con frecuencia incierta</a:t>
            </a:r>
          </a:p>
        </p:txBody>
      </p:sp>
      <p:grpSp>
        <p:nvGrpSpPr>
          <p:cNvPr id="26" name="Grupo 25"/>
          <p:cNvGrpSpPr/>
          <p:nvPr/>
        </p:nvGrpSpPr>
        <p:grpSpPr>
          <a:xfrm>
            <a:off x="746960" y="4260138"/>
            <a:ext cx="1591071" cy="1478332"/>
            <a:chOff x="1831363" y="-258005"/>
            <a:chExt cx="1591071" cy="2847012"/>
          </a:xfrm>
          <a:scene3d>
            <a:camera prst="orthographicFront"/>
            <a:lightRig rig="flat" dir="t"/>
          </a:scene3d>
        </p:grpSpPr>
        <p:sp>
          <p:nvSpPr>
            <p:cNvPr id="27" name="Rectángulo redondeado 26"/>
            <p:cNvSpPr/>
            <p:nvPr/>
          </p:nvSpPr>
          <p:spPr>
            <a:xfrm>
              <a:off x="1844567" y="0"/>
              <a:ext cx="1577867" cy="2589007"/>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 name="Rectángulo 27"/>
            <p:cNvSpPr/>
            <p:nvPr/>
          </p:nvSpPr>
          <p:spPr>
            <a:xfrm>
              <a:off x="1831363" y="-258005"/>
              <a:ext cx="1485439" cy="24965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Se calcula acumulativamente hasta alcanzar el 20%de la pérdida máxima probable</a:t>
              </a:r>
            </a:p>
          </p:txBody>
        </p:sp>
      </p:grpSp>
    </p:spTree>
    <p:extLst>
      <p:ext uri="{BB962C8B-B14F-4D97-AF65-F5344CB8AC3E}">
        <p14:creationId xmlns:p14="http://schemas.microsoft.com/office/powerpoint/2010/main" val="622172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a:solidFill>
                  <a:schemeClr val="bg2">
                    <a:lumMod val="10000"/>
                  </a:schemeClr>
                </a:solidFill>
                <a:effectLst/>
              </a:rPr>
              <a:t>Propuesta de Incorporación a Solvencia II</a:t>
            </a:r>
            <a:endParaRPr lang="es-EC" dirty="0">
              <a:solidFill>
                <a:schemeClr val="bg2">
                  <a:lumMod val="1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85054050"/>
              </p:ext>
            </p:extLst>
          </p:nvPr>
        </p:nvGraphicFramePr>
        <p:xfrm>
          <a:off x="609600" y="484741"/>
          <a:ext cx="10972800" cy="3690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804231" y="4087258"/>
            <a:ext cx="2115239" cy="76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Requisitos pilar II</a:t>
            </a:r>
          </a:p>
        </p:txBody>
      </p:sp>
      <p:sp>
        <p:nvSpPr>
          <p:cNvPr id="6" name="CuadroTexto 5"/>
          <p:cNvSpPr txBox="1"/>
          <p:nvPr/>
        </p:nvSpPr>
        <p:spPr>
          <a:xfrm>
            <a:off x="3536413" y="3745735"/>
            <a:ext cx="2566931" cy="923330"/>
          </a:xfrm>
          <a:prstGeom prst="rect">
            <a:avLst/>
          </a:prstGeom>
          <a:noFill/>
        </p:spPr>
        <p:txBody>
          <a:bodyPr wrap="square" rtlCol="0">
            <a:spAutoFit/>
          </a:bodyPr>
          <a:lstStyle/>
          <a:p>
            <a:pPr lvl="0"/>
            <a:r>
              <a:rPr lang="es-EC" dirty="0"/>
              <a:t>Enfoque del balance económico</a:t>
            </a:r>
          </a:p>
          <a:p>
            <a:endParaRPr lang="es-EC" dirty="0"/>
          </a:p>
        </p:txBody>
      </p:sp>
      <p:sp>
        <p:nvSpPr>
          <p:cNvPr id="7" name="CuadroTexto 6"/>
          <p:cNvSpPr txBox="1"/>
          <p:nvPr/>
        </p:nvSpPr>
        <p:spPr>
          <a:xfrm>
            <a:off x="3525398" y="4847422"/>
            <a:ext cx="2644048" cy="923330"/>
          </a:xfrm>
          <a:prstGeom prst="rect">
            <a:avLst/>
          </a:prstGeom>
          <a:noFill/>
        </p:spPr>
        <p:txBody>
          <a:bodyPr wrap="square" rtlCol="0">
            <a:spAutoFit/>
          </a:bodyPr>
          <a:lstStyle/>
          <a:p>
            <a:pPr lvl="0"/>
            <a:r>
              <a:rPr lang="es-EC" dirty="0"/>
              <a:t>Cálculo del capital económico</a:t>
            </a:r>
          </a:p>
          <a:p>
            <a:endParaRPr lang="es-EC" dirty="0"/>
          </a:p>
        </p:txBody>
      </p:sp>
      <p:sp>
        <p:nvSpPr>
          <p:cNvPr id="8" name="Cerrar llave 7"/>
          <p:cNvSpPr/>
          <p:nvPr/>
        </p:nvSpPr>
        <p:spPr>
          <a:xfrm>
            <a:off x="5662670" y="3745735"/>
            <a:ext cx="440674" cy="1850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Rectángulo redondeado 8"/>
          <p:cNvSpPr/>
          <p:nvPr/>
        </p:nvSpPr>
        <p:spPr>
          <a:xfrm>
            <a:off x="6345715" y="4244915"/>
            <a:ext cx="3877937" cy="848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a:solidFill>
                  <a:schemeClr val="bg2">
                    <a:lumMod val="10000"/>
                  </a:schemeClr>
                </a:solidFill>
              </a:rPr>
              <a:t>Afrontar las posibles pérdidas económicas futuras y que serán cubiertas con patrimonio propios</a:t>
            </a:r>
            <a:r>
              <a:rPr lang="es-EC" dirty="0">
                <a:solidFill>
                  <a:schemeClr val="bg2">
                    <a:lumMod val="10000"/>
                  </a:schemeClr>
                </a:solidFill>
              </a:rPr>
              <a:t>.</a:t>
            </a:r>
          </a:p>
        </p:txBody>
      </p:sp>
    </p:spTree>
    <p:extLst>
      <p:ext uri="{BB962C8B-B14F-4D97-AF65-F5344CB8AC3E}">
        <p14:creationId xmlns:p14="http://schemas.microsoft.com/office/powerpoint/2010/main" val="1062080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a:solidFill>
                  <a:schemeClr val="bg2">
                    <a:lumMod val="10000"/>
                  </a:schemeClr>
                </a:solidFill>
                <a:effectLst/>
              </a:rPr>
              <a:t>Metodología propuesta para Calcular el Capital de Solvencia Requerido (SCR)</a:t>
            </a:r>
            <a:br>
              <a:rPr lang="es-EC" dirty="0">
                <a:solidFill>
                  <a:schemeClr val="bg2">
                    <a:lumMod val="10000"/>
                  </a:schemeClr>
                </a:solidFill>
                <a:effectLst/>
              </a:rPr>
            </a:br>
            <a:endParaRPr lang="es-EC" dirty="0">
              <a:solidFill>
                <a:schemeClr val="bg2">
                  <a:lumMod val="10000"/>
                </a:schemeClr>
              </a:solidFill>
            </a:endParaRPr>
          </a:p>
        </p:txBody>
      </p:sp>
      <p:graphicFrame>
        <p:nvGraphicFramePr>
          <p:cNvPr id="4" name="Marcador de contenido 3"/>
          <p:cNvGraphicFramePr>
            <a:graphicFrameLocks noGrp="1"/>
          </p:cNvGraphicFramePr>
          <p:nvPr>
            <p:ph idx="1"/>
          </p:nvPr>
        </p:nvGraphicFramePr>
        <p:xfrm>
          <a:off x="623888" y="15573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04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b="46780"/>
          <a:stretch/>
        </p:blipFill>
        <p:spPr>
          <a:xfrm>
            <a:off x="351082" y="-187285"/>
            <a:ext cx="10737312" cy="2919470"/>
          </a:xfrm>
          <a:prstGeom prst="rect">
            <a:avLst/>
          </a:prstGeom>
        </p:spPr>
      </p:pic>
      <p:pic>
        <p:nvPicPr>
          <p:cNvPr id="6" name="Imagen 5"/>
          <p:cNvPicPr>
            <a:picLocks noChangeAspect="1"/>
          </p:cNvPicPr>
          <p:nvPr/>
        </p:nvPicPr>
        <p:blipFill rotWithShape="1">
          <a:blip r:embed="rId3"/>
          <a:srcRect b="53254"/>
          <a:stretch/>
        </p:blipFill>
        <p:spPr>
          <a:xfrm>
            <a:off x="393396" y="3227942"/>
            <a:ext cx="5733736" cy="2335577"/>
          </a:xfrm>
          <a:prstGeom prst="rect">
            <a:avLst/>
          </a:prstGeom>
        </p:spPr>
      </p:pic>
      <p:pic>
        <p:nvPicPr>
          <p:cNvPr id="8" name="Imagen 7"/>
          <p:cNvPicPr>
            <a:picLocks noChangeAspect="1"/>
          </p:cNvPicPr>
          <p:nvPr/>
        </p:nvPicPr>
        <p:blipFill>
          <a:blip r:embed="rId4"/>
          <a:stretch>
            <a:fillRect/>
          </a:stretch>
        </p:blipFill>
        <p:spPr>
          <a:xfrm>
            <a:off x="5950862" y="3227942"/>
            <a:ext cx="5733736" cy="2522863"/>
          </a:xfrm>
          <a:prstGeom prst="rect">
            <a:avLst/>
          </a:prstGeom>
        </p:spPr>
      </p:pic>
    </p:spTree>
    <p:extLst>
      <p:ext uri="{BB962C8B-B14F-4D97-AF65-F5344CB8AC3E}">
        <p14:creationId xmlns:p14="http://schemas.microsoft.com/office/powerpoint/2010/main" val="359064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a:solidFill>
                  <a:schemeClr val="bg2">
                    <a:lumMod val="10000"/>
                  </a:schemeClr>
                </a:solidFill>
                <a:effectLst/>
              </a:rPr>
              <a:t>Cálculo de las Reservas Técnicas</a:t>
            </a:r>
            <a:endParaRPr lang="es-EC" dirty="0">
              <a:solidFill>
                <a:schemeClr val="bg2">
                  <a:lumMod val="10000"/>
                </a:schemeClr>
              </a:solidFill>
            </a:endParaRPr>
          </a:p>
        </p:txBody>
      </p:sp>
      <p:pic>
        <p:nvPicPr>
          <p:cNvPr id="5" name="Marcador de contenido 4"/>
          <p:cNvPicPr>
            <a:picLocks noGrp="1" noChangeAspect="1"/>
          </p:cNvPicPr>
          <p:nvPr>
            <p:ph idx="1"/>
          </p:nvPr>
        </p:nvPicPr>
        <p:blipFill>
          <a:blip r:embed="rId2"/>
          <a:stretch>
            <a:fillRect/>
          </a:stretch>
        </p:blipFill>
        <p:spPr>
          <a:xfrm>
            <a:off x="1248579" y="1269172"/>
            <a:ext cx="5733736" cy="2463313"/>
          </a:xfrm>
          <a:prstGeom prst="rect">
            <a:avLst/>
          </a:prstGeom>
        </p:spPr>
      </p:pic>
      <p:sp>
        <p:nvSpPr>
          <p:cNvPr id="6" name="Rectángulo redondeado 5"/>
          <p:cNvSpPr/>
          <p:nvPr/>
        </p:nvSpPr>
        <p:spPr>
          <a:xfrm>
            <a:off x="7153619" y="1269172"/>
            <a:ext cx="4428781" cy="14378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C" sz="1600" dirty="0"/>
              <a:t>Egresos: los siniestros incurridos; los gastos de administración, adquisición y mantenimiento; los gastos de inversiones relacionados al portafolio de las reservas técnicas del ramo y las primas de reaseguros no proporcionales</a:t>
            </a:r>
          </a:p>
        </p:txBody>
      </p:sp>
      <p:sp>
        <p:nvSpPr>
          <p:cNvPr id="7" name="Rectángulo redondeado 6"/>
          <p:cNvSpPr/>
          <p:nvPr/>
        </p:nvSpPr>
        <p:spPr>
          <a:xfrm>
            <a:off x="7462089" y="3691735"/>
            <a:ext cx="4357172" cy="11237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s-EC" dirty="0"/>
          </a:p>
          <a:p>
            <a:pPr algn="just"/>
            <a:r>
              <a:rPr lang="es-EC" sz="1600" dirty="0"/>
              <a:t>Ingresos: las primas devengadas durante el período de referencia y el ingreso obtenido por parte de la tasa de retorno esperada del portafolio de reservas técnicas.</a:t>
            </a:r>
          </a:p>
          <a:p>
            <a:pPr algn="just"/>
            <a:endParaRPr lang="es-EC" dirty="0"/>
          </a:p>
        </p:txBody>
      </p:sp>
      <p:sp>
        <p:nvSpPr>
          <p:cNvPr id="8" name="Rectángulo redondeado 7"/>
          <p:cNvSpPr/>
          <p:nvPr/>
        </p:nvSpPr>
        <p:spPr>
          <a:xfrm>
            <a:off x="609600" y="4166685"/>
            <a:ext cx="4263528" cy="12315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sz="1400" dirty="0"/>
          </a:p>
          <a:p>
            <a:pPr algn="just"/>
            <a:r>
              <a:rPr lang="es-EC" sz="1400" dirty="0"/>
              <a:t>Complementan a la reserva de prima no devengada en el caso en que no se pueda cubrir todos los riesgos y gastos correspondientes al período de cobertura no transcurrido de los riesgos cubiertos a la fecha de cierre del ejercicio.</a:t>
            </a:r>
          </a:p>
          <a:p>
            <a:pPr algn="ctr"/>
            <a:endParaRPr lang="es-EC" dirty="0"/>
          </a:p>
        </p:txBody>
      </p:sp>
    </p:spTree>
    <p:extLst>
      <p:ext uri="{BB962C8B-B14F-4D97-AF65-F5344CB8AC3E}">
        <p14:creationId xmlns:p14="http://schemas.microsoft.com/office/powerpoint/2010/main" val="39169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5"/>
          <p:cNvGraphicFramePr>
            <a:graphicFrameLocks/>
          </p:cNvGraphicFramePr>
          <p:nvPr/>
        </p:nvGraphicFramePr>
        <p:xfrm>
          <a:off x="752821" y="1740665"/>
          <a:ext cx="10550485" cy="2930486"/>
        </p:xfrm>
        <a:graphic>
          <a:graphicData uri="http://schemas.openxmlformats.org/drawingml/2006/table">
            <a:tbl>
              <a:tblPr firstRow="1" bandRow="1">
                <a:tableStyleId>{793D81CF-94F2-401A-BA57-92F5A7B2D0C5}</a:tableStyleId>
              </a:tblPr>
              <a:tblGrid>
                <a:gridCol w="1701427">
                  <a:extLst>
                    <a:ext uri="{9D8B030D-6E8A-4147-A177-3AD203B41FA5}">
                      <a16:colId xmlns:a16="http://schemas.microsoft.com/office/drawing/2014/main" val="20000"/>
                    </a:ext>
                  </a:extLst>
                </a:gridCol>
                <a:gridCol w="2056179">
                  <a:extLst>
                    <a:ext uri="{9D8B030D-6E8A-4147-A177-3AD203B41FA5}">
                      <a16:colId xmlns:a16="http://schemas.microsoft.com/office/drawing/2014/main" val="20001"/>
                    </a:ext>
                  </a:extLst>
                </a:gridCol>
                <a:gridCol w="1642875">
                  <a:extLst>
                    <a:ext uri="{9D8B030D-6E8A-4147-A177-3AD203B41FA5}">
                      <a16:colId xmlns:a16="http://schemas.microsoft.com/office/drawing/2014/main" val="20002"/>
                    </a:ext>
                  </a:extLst>
                </a:gridCol>
                <a:gridCol w="1716668">
                  <a:extLst>
                    <a:ext uri="{9D8B030D-6E8A-4147-A177-3AD203B41FA5}">
                      <a16:colId xmlns:a16="http://schemas.microsoft.com/office/drawing/2014/main" val="20003"/>
                    </a:ext>
                  </a:extLst>
                </a:gridCol>
                <a:gridCol w="1716668">
                  <a:extLst>
                    <a:ext uri="{9D8B030D-6E8A-4147-A177-3AD203B41FA5}">
                      <a16:colId xmlns:a16="http://schemas.microsoft.com/office/drawing/2014/main" val="20004"/>
                    </a:ext>
                  </a:extLst>
                </a:gridCol>
                <a:gridCol w="1716668">
                  <a:extLst>
                    <a:ext uri="{9D8B030D-6E8A-4147-A177-3AD203B41FA5}">
                      <a16:colId xmlns:a16="http://schemas.microsoft.com/office/drawing/2014/main" val="20005"/>
                    </a:ext>
                  </a:extLst>
                </a:gridCol>
              </a:tblGrid>
              <a:tr h="1513760">
                <a:tc>
                  <a:txBody>
                    <a:bodyPr/>
                    <a:lstStyle/>
                    <a:p>
                      <a:r>
                        <a:rPr lang="es-EC" dirty="0"/>
                        <a:t>Años </a:t>
                      </a:r>
                    </a:p>
                  </a:txBody>
                  <a:tcPr/>
                </a:tc>
                <a:tc>
                  <a:txBody>
                    <a:bodyPr/>
                    <a:lstStyle/>
                    <a:p>
                      <a:r>
                        <a:rPr lang="es-EC" dirty="0"/>
                        <a:t>Activo Solvencia</a:t>
                      </a:r>
                      <a:r>
                        <a:rPr lang="es-EC" baseline="0" dirty="0"/>
                        <a:t> II</a:t>
                      </a:r>
                      <a:endParaRPr lang="es-EC" dirty="0"/>
                    </a:p>
                  </a:txBody>
                  <a:tcPr/>
                </a:tc>
                <a:tc>
                  <a:txBody>
                    <a:bodyPr/>
                    <a:lstStyle/>
                    <a:p>
                      <a:r>
                        <a:rPr lang="es-EC" dirty="0"/>
                        <a:t>Pasivo (reservas técnicas con solvencia II)</a:t>
                      </a:r>
                    </a:p>
                  </a:txBody>
                  <a:tcPr/>
                </a:tc>
                <a:tc>
                  <a:txBody>
                    <a:bodyPr/>
                    <a:lstStyle/>
                    <a:p>
                      <a:r>
                        <a:rPr lang="es-EC" dirty="0"/>
                        <a:t> Capital</a:t>
                      </a:r>
                      <a:r>
                        <a:rPr lang="es-EC" baseline="0" dirty="0"/>
                        <a:t> con solvencia II</a:t>
                      </a:r>
                      <a:endParaRPr lang="es-EC" dirty="0"/>
                    </a:p>
                  </a:txBody>
                  <a:tcPr/>
                </a:tc>
                <a:tc>
                  <a:txBody>
                    <a:bodyPr/>
                    <a:lstStyle/>
                    <a:p>
                      <a:r>
                        <a:rPr lang="es-EC" dirty="0"/>
                        <a:t>Capital método</a:t>
                      </a:r>
                      <a:r>
                        <a:rPr lang="es-EC" baseline="0" dirty="0"/>
                        <a:t> tradicional</a:t>
                      </a:r>
                      <a:endParaRPr lang="es-EC" dirty="0"/>
                    </a:p>
                  </a:txBody>
                  <a:tcPr/>
                </a:tc>
                <a:tc>
                  <a:txBody>
                    <a:bodyPr/>
                    <a:lstStyle/>
                    <a:p>
                      <a:r>
                        <a:rPr lang="es-EC" dirty="0"/>
                        <a:t>Diferencia </a:t>
                      </a:r>
                    </a:p>
                  </a:txBody>
                  <a:tcPr/>
                </a:tc>
                <a:extLst>
                  <a:ext uri="{0D108BD9-81ED-4DB2-BD59-A6C34878D82A}">
                    <a16:rowId xmlns:a16="http://schemas.microsoft.com/office/drawing/2014/main" val="10000"/>
                  </a:ext>
                </a:extLst>
              </a:tr>
              <a:tr h="472242">
                <a:tc>
                  <a:txBody>
                    <a:bodyPr/>
                    <a:lstStyle/>
                    <a:p>
                      <a:r>
                        <a:rPr lang="es-EC" dirty="0"/>
                        <a:t>2017</a:t>
                      </a:r>
                    </a:p>
                  </a:txBody>
                  <a:tcPr/>
                </a:tc>
                <a:tc>
                  <a:txBody>
                    <a:bodyPr/>
                    <a:lstStyle/>
                    <a:p>
                      <a:r>
                        <a:rPr lang="es-EC" dirty="0"/>
                        <a:t>9449,67</a:t>
                      </a:r>
                    </a:p>
                  </a:txBody>
                  <a:tcPr/>
                </a:tc>
                <a:tc>
                  <a:txBody>
                    <a:bodyPr/>
                    <a:lstStyle/>
                    <a:p>
                      <a:r>
                        <a:rPr lang="es-EC" dirty="0"/>
                        <a:t>1713,16</a:t>
                      </a:r>
                    </a:p>
                  </a:txBody>
                  <a:tcPr marL="44450" marR="44450" marT="0" marB="0" anchor="ctr"/>
                </a:tc>
                <a:tc>
                  <a:txBody>
                    <a:bodyPr/>
                    <a:lstStyle/>
                    <a:p>
                      <a:r>
                        <a:rPr lang="es-EC" dirty="0"/>
                        <a:t>7736,51</a:t>
                      </a:r>
                    </a:p>
                  </a:txBody>
                  <a:tcPr marL="44450" marR="44450" marT="0" marB="0" anchor="ctr"/>
                </a:tc>
                <a:tc>
                  <a:txBody>
                    <a:bodyPr/>
                    <a:lstStyle/>
                    <a:p>
                      <a:r>
                        <a:rPr lang="es-EC" dirty="0"/>
                        <a:t>1617,07</a:t>
                      </a:r>
                    </a:p>
                  </a:txBody>
                  <a:tcPr marL="44450" marR="44450" marT="0" marB="0" anchor="ctr"/>
                </a:tc>
                <a:tc>
                  <a:txBody>
                    <a:bodyPr/>
                    <a:lstStyle/>
                    <a:p>
                      <a:r>
                        <a:rPr lang="es-EC" dirty="0"/>
                        <a:t>6122,44</a:t>
                      </a:r>
                    </a:p>
                  </a:txBody>
                  <a:tcPr marL="44450" marR="44450" marT="0" marB="0" anchor="ctr"/>
                </a:tc>
                <a:extLst>
                  <a:ext uri="{0D108BD9-81ED-4DB2-BD59-A6C34878D82A}">
                    <a16:rowId xmlns:a16="http://schemas.microsoft.com/office/drawing/2014/main" val="10001"/>
                  </a:ext>
                </a:extLst>
              </a:tr>
              <a:tr h="472242">
                <a:tc>
                  <a:txBody>
                    <a:bodyPr/>
                    <a:lstStyle/>
                    <a:p>
                      <a:r>
                        <a:rPr lang="es-EC" dirty="0"/>
                        <a:t>2018</a:t>
                      </a:r>
                    </a:p>
                  </a:txBody>
                  <a:tcPr/>
                </a:tc>
                <a:tc>
                  <a:txBody>
                    <a:bodyPr/>
                    <a:lstStyle/>
                    <a:p>
                      <a:r>
                        <a:rPr lang="es-EC" dirty="0"/>
                        <a:t>9057,97</a:t>
                      </a:r>
                    </a:p>
                  </a:txBody>
                  <a:tcPr/>
                </a:tc>
                <a:tc>
                  <a:txBody>
                    <a:bodyPr/>
                    <a:lstStyle/>
                    <a:p>
                      <a:r>
                        <a:rPr lang="es-EC" dirty="0"/>
                        <a:t>1671,46</a:t>
                      </a:r>
                    </a:p>
                  </a:txBody>
                  <a:tcPr/>
                </a:tc>
                <a:tc>
                  <a:txBody>
                    <a:bodyPr/>
                    <a:lstStyle/>
                    <a:p>
                      <a:r>
                        <a:rPr lang="es-EC" dirty="0"/>
                        <a:t>7386,81</a:t>
                      </a:r>
                    </a:p>
                  </a:txBody>
                  <a:tcPr/>
                </a:tc>
                <a:tc>
                  <a:txBody>
                    <a:bodyPr/>
                    <a:lstStyle/>
                    <a:p>
                      <a:r>
                        <a:rPr lang="es-EC" dirty="0"/>
                        <a:t>1550,04</a:t>
                      </a:r>
                    </a:p>
                  </a:txBody>
                  <a:tcPr/>
                </a:tc>
                <a:tc>
                  <a:txBody>
                    <a:bodyPr/>
                    <a:lstStyle/>
                    <a:p>
                      <a:r>
                        <a:rPr lang="es-EC" dirty="0"/>
                        <a:t>5836,77</a:t>
                      </a:r>
                    </a:p>
                  </a:txBody>
                  <a:tcPr/>
                </a:tc>
                <a:extLst>
                  <a:ext uri="{0D108BD9-81ED-4DB2-BD59-A6C34878D82A}">
                    <a16:rowId xmlns:a16="http://schemas.microsoft.com/office/drawing/2014/main" val="10002"/>
                  </a:ext>
                </a:extLst>
              </a:tr>
              <a:tr h="472242">
                <a:tc>
                  <a:txBody>
                    <a:bodyPr/>
                    <a:lstStyle/>
                    <a:p>
                      <a:r>
                        <a:rPr lang="es-EC" dirty="0"/>
                        <a:t>2019</a:t>
                      </a:r>
                    </a:p>
                  </a:txBody>
                  <a:tcPr/>
                </a:tc>
                <a:tc>
                  <a:txBody>
                    <a:bodyPr/>
                    <a:lstStyle/>
                    <a:p>
                      <a:r>
                        <a:rPr lang="es-EC" dirty="0"/>
                        <a:t>9835,06</a:t>
                      </a:r>
                    </a:p>
                  </a:txBody>
                  <a:tcPr/>
                </a:tc>
                <a:tc>
                  <a:txBody>
                    <a:bodyPr/>
                    <a:lstStyle/>
                    <a:p>
                      <a:r>
                        <a:rPr lang="es-EC" dirty="0"/>
                        <a:t>1592,24</a:t>
                      </a:r>
                    </a:p>
                  </a:txBody>
                  <a:tcPr/>
                </a:tc>
                <a:tc>
                  <a:txBody>
                    <a:bodyPr/>
                    <a:lstStyle/>
                    <a:p>
                      <a:r>
                        <a:rPr lang="es-EC" dirty="0"/>
                        <a:t>8242,82</a:t>
                      </a:r>
                    </a:p>
                  </a:txBody>
                  <a:tcPr/>
                </a:tc>
                <a:tc>
                  <a:txBody>
                    <a:bodyPr/>
                    <a:lstStyle/>
                    <a:p>
                      <a:r>
                        <a:rPr lang="es-EC" dirty="0"/>
                        <a:t>1529,51</a:t>
                      </a:r>
                    </a:p>
                  </a:txBody>
                  <a:tcPr/>
                </a:tc>
                <a:tc>
                  <a:txBody>
                    <a:bodyPr/>
                    <a:lstStyle/>
                    <a:p>
                      <a:r>
                        <a:rPr lang="es-EC" dirty="0"/>
                        <a:t>6713,31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2118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22145E-4C53-496A-8EC7-DEE4A5D4EF96}"/>
              </a:ext>
            </a:extLst>
          </p:cNvPr>
          <p:cNvSpPr/>
          <p:nvPr/>
        </p:nvSpPr>
        <p:spPr>
          <a:xfrm>
            <a:off x="2258987" y="1322982"/>
            <a:ext cx="7674024" cy="2585323"/>
          </a:xfrm>
          <a:prstGeom prst="rect">
            <a:avLst/>
          </a:prstGeom>
          <a:noFill/>
        </p:spPr>
        <p:txBody>
          <a:bodyPr wrap="none" lIns="91440" tIns="45720" rIns="91440" bIns="45720">
            <a:spAutoFit/>
            <a:scene3d>
              <a:camera prst="perspectiveAbove"/>
              <a:lightRig rig="threePt" dir="t"/>
            </a:scene3d>
          </a:bodyPr>
          <a:lstStyle/>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CAPÍTULO VI</a:t>
            </a:r>
          </a:p>
          <a:p>
            <a:pPr algn="ct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PRUEBA ESTADÍSTICA</a:t>
            </a:r>
          </a:p>
        </p:txBody>
      </p:sp>
    </p:spTree>
    <p:extLst>
      <p:ext uri="{BB962C8B-B14F-4D97-AF65-F5344CB8AC3E}">
        <p14:creationId xmlns:p14="http://schemas.microsoft.com/office/powerpoint/2010/main" val="182904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22145E-4C53-496A-8EC7-DEE4A5D4EF96}"/>
              </a:ext>
            </a:extLst>
          </p:cNvPr>
          <p:cNvSpPr/>
          <p:nvPr/>
        </p:nvSpPr>
        <p:spPr>
          <a:xfrm>
            <a:off x="1912643" y="1449591"/>
            <a:ext cx="8366713" cy="2585323"/>
          </a:xfrm>
          <a:prstGeom prst="rect">
            <a:avLst/>
          </a:prstGeom>
          <a:noFill/>
        </p:spPr>
        <p:txBody>
          <a:bodyPr wrap="none" lIns="91440" tIns="45720" rIns="91440" bIns="45720">
            <a:spAutoFit/>
            <a:scene3d>
              <a:camera prst="perspectiveAbove"/>
              <a:lightRig rig="threePt" dir="t"/>
            </a:scene3d>
          </a:bodyPr>
          <a:lstStyle/>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CAPÍTULO I</a:t>
            </a:r>
          </a:p>
          <a:p>
            <a:pPr algn="ct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ASPECTOS GENERALES</a:t>
            </a:r>
          </a:p>
        </p:txBody>
      </p:sp>
    </p:spTree>
    <p:extLst>
      <p:ext uri="{BB962C8B-B14F-4D97-AF65-F5344CB8AC3E}">
        <p14:creationId xmlns:p14="http://schemas.microsoft.com/office/powerpoint/2010/main" val="3688760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DE3E1E-DA9F-43EE-9262-87519AB3B502}"/>
              </a:ext>
            </a:extLst>
          </p:cNvPr>
          <p:cNvSpPr/>
          <p:nvPr/>
        </p:nvSpPr>
        <p:spPr>
          <a:xfrm>
            <a:off x="3291055" y="169352"/>
            <a:ext cx="5361531" cy="646331"/>
          </a:xfrm>
          <a:prstGeom prst="rect">
            <a:avLst/>
          </a:prstGeom>
          <a:noFill/>
        </p:spPr>
        <p:txBody>
          <a:bodyPr wrap="none" lIns="91440" tIns="45720" rIns="91440" bIns="45720">
            <a:spAutoFit/>
            <a:scene3d>
              <a:camera prst="perspectiveLeft"/>
              <a:lightRig rig="threePt" dir="t"/>
            </a:scene3d>
          </a:bodyPr>
          <a:lstStyle/>
          <a:p>
            <a:pPr algn="ctr"/>
            <a:r>
              <a:rPr lang="es-ES" sz="3600" b="1" dirty="0">
                <a:ln w="0"/>
                <a:solidFill>
                  <a:srgbClr val="7030A0"/>
                </a:solidFill>
                <a:effectLst>
                  <a:glow rad="139700">
                    <a:schemeClr val="accent6">
                      <a:satMod val="175000"/>
                      <a:alpha val="40000"/>
                    </a:schemeClr>
                  </a:glow>
                  <a:innerShdw blurRad="63500" dist="50800">
                    <a:prstClr val="black">
                      <a:alpha val="50000"/>
                    </a:prstClr>
                  </a:innerShdw>
                </a:effectLst>
              </a:rPr>
              <a:t>Prueba de Shapiro-Wilk</a:t>
            </a:r>
            <a:endParaRPr lang="es-ES" sz="3600" b="1" cap="none" spc="0" dirty="0">
              <a:ln w="0"/>
              <a:solidFill>
                <a:srgbClr val="7030A0"/>
              </a:solidFill>
              <a:effectLst>
                <a:glow rad="139700">
                  <a:schemeClr val="accent6">
                    <a:satMod val="175000"/>
                    <a:alpha val="40000"/>
                  </a:schemeClr>
                </a:glow>
                <a:innerShdw blurRad="63500" dist="50800">
                  <a:prstClr val="black">
                    <a:alpha val="50000"/>
                  </a:prstClr>
                </a:innerShdw>
              </a:effectLst>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7198F1E1-BA85-43E7-B321-2189968260F6}"/>
                  </a:ext>
                </a:extLst>
              </p:cNvPr>
              <p:cNvSpPr/>
              <p:nvPr/>
            </p:nvSpPr>
            <p:spPr>
              <a:xfrm>
                <a:off x="649110" y="970237"/>
                <a:ext cx="4701822" cy="2674065"/>
              </a:xfrm>
              <a:prstGeom prst="rect">
                <a:avLst/>
              </a:prstGeom>
            </p:spPr>
            <p:txBody>
              <a:bodyPr wrap="square">
                <a:spAutoFit/>
              </a:bodyPr>
              <a:lstStyle/>
              <a:p>
                <a:pPr algn="ctr">
                  <a:lnSpc>
                    <a:spcPct val="150000"/>
                  </a:lnSpc>
                  <a:spcAft>
                    <a:spcPts val="0"/>
                  </a:spcAft>
                </a:pPr>
                <a14:m>
                  <m:oMath xmlns:m="http://schemas.openxmlformats.org/officeDocument/2006/math">
                    <m:sSub>
                      <m:sSubPr>
                        <m:ctrlPr>
                          <a:rPr lang="es-ES" sz="1600" i="1">
                            <a:latin typeface="Cambria Math" panose="02040503050406030204" pitchFamily="18" charset="0"/>
                            <a:ea typeface="SimSun" panose="02010600030101010101" pitchFamily="2" charset="-122"/>
                            <a:cs typeface="Times New Roman" panose="02020603050405020304" pitchFamily="18" charset="0"/>
                          </a:rPr>
                        </m:ctrlPr>
                      </m:sSubPr>
                      <m:e>
                        <m:r>
                          <a:rPr lang="es-EC" sz="1600" i="1">
                            <a:latin typeface="Cambria Math" panose="02040503050406030204" pitchFamily="18" charset="0"/>
                            <a:ea typeface="SimSun" panose="02010600030101010101" pitchFamily="2" charset="-122"/>
                            <a:cs typeface="Times New Roman" panose="02020603050405020304" pitchFamily="18" charset="0"/>
                          </a:rPr>
                          <m:t>𝐻</m:t>
                        </m:r>
                      </m:e>
                      <m:sub>
                        <m:r>
                          <a:rPr lang="es-ES" sz="1600" i="1">
                            <a:latin typeface="Cambria Math" panose="02040503050406030204" pitchFamily="18" charset="0"/>
                            <a:ea typeface="SimSun" panose="02010600030101010101" pitchFamily="2" charset="-122"/>
                            <a:cs typeface="Times New Roman" panose="02020603050405020304" pitchFamily="18" charset="0"/>
                          </a:rPr>
                          <m:t>0</m:t>
                        </m:r>
                      </m:sub>
                    </m:sSub>
                  </m:oMath>
                </a14:m>
                <a:r>
                  <a:rPr lang="es-EC" sz="1600" dirty="0">
                    <a:latin typeface="Times New Roman" panose="02020603050405020304" pitchFamily="18" charset="0"/>
                    <a:ea typeface="SimSun" panose="02010600030101010101" pitchFamily="2" charset="-122"/>
                    <a:cs typeface="Times New Roman" panose="02020603050405020304" pitchFamily="18" charset="0"/>
                  </a:rPr>
                  <a:t> Los datos no tienen distribución normal</a:t>
                </a:r>
                <a:endParaRPr lang="es-ES" sz="16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0"/>
                  </a:spcAft>
                </a:pPr>
                <a14:m>
                  <m:oMath xmlns:m="http://schemas.openxmlformats.org/officeDocument/2006/math">
                    <m:sSub>
                      <m:sSubPr>
                        <m:ctrlPr>
                          <a:rPr lang="es-ES" sz="1600" i="1">
                            <a:latin typeface="Cambria Math" panose="02040503050406030204" pitchFamily="18" charset="0"/>
                            <a:ea typeface="SimSun" panose="02010600030101010101" pitchFamily="2" charset="-122"/>
                            <a:cs typeface="Times New Roman" panose="02020603050405020304" pitchFamily="18" charset="0"/>
                          </a:rPr>
                        </m:ctrlPr>
                      </m:sSubPr>
                      <m:e>
                        <m:r>
                          <a:rPr lang="es-EC" sz="1600" i="1">
                            <a:latin typeface="Cambria Math" panose="02040503050406030204" pitchFamily="18" charset="0"/>
                            <a:ea typeface="SimSun" panose="02010600030101010101" pitchFamily="2" charset="-122"/>
                            <a:cs typeface="Times New Roman" panose="02020603050405020304" pitchFamily="18" charset="0"/>
                          </a:rPr>
                          <m:t>𝐻</m:t>
                        </m:r>
                      </m:e>
                      <m:sub>
                        <m:r>
                          <a:rPr lang="es-ES" sz="1600" i="1">
                            <a:latin typeface="Cambria Math" panose="02040503050406030204" pitchFamily="18" charset="0"/>
                            <a:ea typeface="SimSun" panose="02010600030101010101" pitchFamily="2" charset="-122"/>
                            <a:cs typeface="Times New Roman" panose="02020603050405020304" pitchFamily="18" charset="0"/>
                          </a:rPr>
                          <m:t>1</m:t>
                        </m:r>
                      </m:sub>
                    </m:sSub>
                  </m:oMath>
                </a14:m>
                <a:r>
                  <a:rPr lang="es-EC" sz="1600" dirty="0">
                    <a:latin typeface="Times New Roman" panose="02020603050405020304" pitchFamily="18" charset="0"/>
                    <a:ea typeface="SimSun" panose="02010600030101010101" pitchFamily="2" charset="-122"/>
                    <a:cs typeface="Times New Roman" panose="02020603050405020304" pitchFamily="18" charset="0"/>
                  </a:rPr>
                  <a:t> Los datos tienen distribución normal</a:t>
                </a:r>
                <a:endParaRPr lang="es-ES" sz="16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600" dirty="0">
                    <a:latin typeface="Times New Roman" panose="02020603050405020304" pitchFamily="18" charset="0"/>
                    <a:ea typeface="SimSun" panose="02010600030101010101" pitchFamily="2" charset="-122"/>
                    <a:cs typeface="Times New Roman" panose="02020603050405020304" pitchFamily="18" charset="0"/>
                  </a:rPr>
                  <a:t>Nivel de significancia: </a:t>
                </a:r>
                <a14:m>
                  <m:oMath xmlns:m="http://schemas.openxmlformats.org/officeDocument/2006/math">
                    <m:r>
                      <m:rPr>
                        <m:sty m:val="p"/>
                      </m:rPr>
                      <a:rPr lang="es-ES" sz="1600">
                        <a:latin typeface="Cambria Math" panose="02040503050406030204" pitchFamily="18" charset="0"/>
                        <a:ea typeface="SimSun" panose="02010600030101010101" pitchFamily="2" charset="-122"/>
                        <a:cs typeface="Times New Roman" panose="02020603050405020304" pitchFamily="18" charset="0"/>
                      </a:rPr>
                      <m:t>α</m:t>
                    </m:r>
                    <m:r>
                      <a:rPr lang="es-ES" sz="1600">
                        <a:latin typeface="Cambria Math" panose="02040503050406030204" pitchFamily="18" charset="0"/>
                        <a:ea typeface="SimSun" panose="02010600030101010101" pitchFamily="2" charset="-122"/>
                        <a:cs typeface="Times New Roman" panose="02020603050405020304" pitchFamily="18" charset="0"/>
                      </a:rPr>
                      <m:t>=5%=0.05</m:t>
                    </m:r>
                  </m:oMath>
                </a14:m>
                <a:endParaRPr lang="es-ES" sz="1600" dirty="0">
                  <a:latin typeface="Times New Roman" panose="02020603050405020304" pitchFamily="18" charset="0"/>
                  <a:ea typeface="SimSun" panose="02010600030101010101" pitchFamily="2" charset="-122"/>
                  <a:cs typeface="Times New Roman" panose="02020603050405020304" pitchFamily="18" charset="0"/>
                </a:endParaRPr>
              </a:p>
              <a:p>
                <a:pPr indent="457200" algn="just">
                  <a:lnSpc>
                    <a:spcPct val="150000"/>
                  </a:lnSpc>
                  <a:spcAft>
                    <a:spcPts val="0"/>
                  </a:spcAft>
                </a:pPr>
                <a:r>
                  <a:rPr lang="es-ES" sz="1600" dirty="0">
                    <a:latin typeface="Times New Roman" panose="02020603050405020304" pitchFamily="18" charset="0"/>
                    <a:ea typeface="SimSun" panose="02010600030101010101" pitchFamily="2" charset="-122"/>
                    <a:cs typeface="Times New Roman" panose="02020603050405020304" pitchFamily="18" charset="0"/>
                  </a:rPr>
                  <a:t>Sig. = p-valor</a:t>
                </a:r>
              </a:p>
              <a:p>
                <a:pPr marL="342900" lvl="0" indent="-342900" algn="just">
                  <a:lnSpc>
                    <a:spcPct val="150000"/>
                  </a:lnSpc>
                  <a:spcAft>
                    <a:spcPts val="0"/>
                  </a:spcAft>
                  <a:buFont typeface="Symbol" panose="05050102010706020507" pitchFamily="18" charset="2"/>
                  <a:buChar char=""/>
                </a:pPr>
                <a:r>
                  <a:rPr lang="es-ES" sz="1600" dirty="0">
                    <a:latin typeface="Times New Roman" panose="02020603050405020304" pitchFamily="18" charset="0"/>
                    <a:ea typeface="SimSun" panose="02010600030101010101" pitchFamily="2" charset="-122"/>
                    <a:cs typeface="Times New Roman" panose="02020603050405020304" pitchFamily="18" charset="0"/>
                  </a:rPr>
                  <a:t>Regla de decisión:</a:t>
                </a:r>
              </a:p>
              <a:p>
                <a:pPr algn="just">
                  <a:lnSpc>
                    <a:spcPct val="150000"/>
                  </a:lnSpc>
                  <a:spcAft>
                    <a:spcPts val="0"/>
                  </a:spcAft>
                </a:pPr>
                <a:r>
                  <a:rPr lang="es-ES" sz="1600" dirty="0">
                    <a:latin typeface="Times New Roman" panose="02020603050405020304" pitchFamily="18" charset="0"/>
                    <a:ea typeface="SimSun" panose="02010600030101010101" pitchFamily="2" charset="-122"/>
                    <a:cs typeface="Times New Roman" panose="02020603050405020304" pitchFamily="18" charset="0"/>
                  </a:rPr>
                  <a:t>Si el p-valor &gt; 0.05 se acepta </a:t>
                </a:r>
                <a14:m>
                  <m:oMath xmlns:m="http://schemas.openxmlformats.org/officeDocument/2006/math">
                    <m:sSub>
                      <m:sSubPr>
                        <m:ctrlPr>
                          <a:rPr lang="es-ES" sz="1600" i="1">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s-EC" sz="1600">
                            <a:latin typeface="Cambria Math" panose="02040503050406030204" pitchFamily="18" charset="0"/>
                            <a:ea typeface="SimSun" panose="02010600030101010101" pitchFamily="2" charset="-122"/>
                            <a:cs typeface="Times New Roman" panose="02020603050405020304" pitchFamily="18" charset="0"/>
                          </a:rPr>
                          <m:t>H</m:t>
                        </m:r>
                      </m:e>
                      <m:sub>
                        <m:r>
                          <a:rPr lang="es-ES" sz="1600">
                            <a:latin typeface="Cambria Math" panose="02040503050406030204" pitchFamily="18" charset="0"/>
                            <a:ea typeface="SimSun" panose="02010600030101010101" pitchFamily="2" charset="-122"/>
                            <a:cs typeface="Times New Roman" panose="02020603050405020304" pitchFamily="18" charset="0"/>
                          </a:rPr>
                          <m:t>0</m:t>
                        </m:r>
                      </m:sub>
                    </m:sSub>
                  </m:oMath>
                </a14:m>
                <a:endParaRPr lang="es-ES" sz="16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0"/>
                  </a:spcAft>
                </a:pPr>
                <a:r>
                  <a:rPr lang="es-ES" sz="1600" dirty="0">
                    <a:latin typeface="Times New Roman" panose="02020603050405020304" pitchFamily="18" charset="0"/>
                    <a:ea typeface="SimSun" panose="02010600030101010101" pitchFamily="2" charset="-122"/>
                    <a:cs typeface="Times New Roman" panose="02020603050405020304" pitchFamily="18" charset="0"/>
                  </a:rPr>
                  <a:t>Si el p-valor &lt; 0.05 se acepta </a:t>
                </a:r>
                <a14:m>
                  <m:oMath xmlns:m="http://schemas.openxmlformats.org/officeDocument/2006/math">
                    <m:sSub>
                      <m:sSubPr>
                        <m:ctrlPr>
                          <a:rPr lang="es-ES" sz="1600" i="1">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s-EC" sz="1600">
                            <a:latin typeface="Cambria Math" panose="02040503050406030204" pitchFamily="18" charset="0"/>
                            <a:ea typeface="SimSun" panose="02010600030101010101" pitchFamily="2" charset="-122"/>
                            <a:cs typeface="Times New Roman" panose="02020603050405020304" pitchFamily="18" charset="0"/>
                          </a:rPr>
                          <m:t>H</m:t>
                        </m:r>
                      </m:e>
                      <m:sub>
                        <m:r>
                          <a:rPr lang="es-ES" sz="1600">
                            <a:latin typeface="Cambria Math" panose="02040503050406030204" pitchFamily="18" charset="0"/>
                            <a:ea typeface="SimSun" panose="02010600030101010101" pitchFamily="2" charset="-122"/>
                            <a:cs typeface="Times New Roman" panose="02020603050405020304" pitchFamily="18" charset="0"/>
                          </a:rPr>
                          <m:t>1</m:t>
                        </m:r>
                      </m:sub>
                    </m:sSub>
                  </m:oMath>
                </a14:m>
                <a:r>
                  <a:rPr lang="es-ES" sz="1600" dirty="0">
                    <a:latin typeface="Times New Roman" panose="02020603050405020304" pitchFamily="18" charset="0"/>
                    <a:ea typeface="SimSun" panose="02010600030101010101" pitchFamily="2" charset="-122"/>
                    <a:cs typeface="Times New Roman" panose="02020603050405020304" pitchFamily="18" charset="0"/>
                  </a:rPr>
                  <a:t> y se rechaza </a:t>
                </a:r>
                <a14:m>
                  <m:oMath xmlns:m="http://schemas.openxmlformats.org/officeDocument/2006/math">
                    <m:sSub>
                      <m:sSubPr>
                        <m:ctrlPr>
                          <a:rPr lang="es-ES" sz="1600" i="1">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s-EC" sz="1600">
                            <a:latin typeface="Cambria Math" panose="02040503050406030204" pitchFamily="18" charset="0"/>
                            <a:ea typeface="SimSun" panose="02010600030101010101" pitchFamily="2" charset="-122"/>
                            <a:cs typeface="Times New Roman" panose="02020603050405020304" pitchFamily="18" charset="0"/>
                          </a:rPr>
                          <m:t>H</m:t>
                        </m:r>
                      </m:e>
                      <m:sub>
                        <m:r>
                          <a:rPr lang="es-ES" sz="1600">
                            <a:latin typeface="Cambria Math" panose="02040503050406030204" pitchFamily="18" charset="0"/>
                            <a:ea typeface="SimSun" panose="02010600030101010101" pitchFamily="2" charset="-122"/>
                            <a:cs typeface="Times New Roman" panose="02020603050405020304" pitchFamily="18" charset="0"/>
                          </a:rPr>
                          <m:t>0</m:t>
                        </m:r>
                      </m:sub>
                    </m:sSub>
                  </m:oMath>
                </a14:m>
                <a:endParaRPr lang="es-ES"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13" name="Rectángulo 12">
                <a:extLst>
                  <a:ext uri="{FF2B5EF4-FFF2-40B4-BE49-F238E27FC236}">
                    <a16:creationId xmlns:a16="http://schemas.microsoft.com/office/drawing/2014/main" id="{7198F1E1-BA85-43E7-B321-2189968260F6}"/>
                  </a:ext>
                </a:extLst>
              </p:cNvPr>
              <p:cNvSpPr>
                <a:spLocks noRot="1" noChangeAspect="1" noMove="1" noResize="1" noEditPoints="1" noAdjustHandles="1" noChangeArrowheads="1" noChangeShapeType="1" noTextEdit="1"/>
              </p:cNvSpPr>
              <p:nvPr/>
            </p:nvSpPr>
            <p:spPr>
              <a:xfrm>
                <a:off x="649110" y="970237"/>
                <a:ext cx="4701822" cy="2674065"/>
              </a:xfrm>
              <a:prstGeom prst="rect">
                <a:avLst/>
              </a:prstGeom>
              <a:blipFill>
                <a:blip r:embed="rId2"/>
                <a:stretch>
                  <a:fillRect l="-648" b="-456"/>
                </a:stretch>
              </a:blipFill>
            </p:spPr>
            <p:txBody>
              <a:bodyPr/>
              <a:lstStyle/>
              <a:p>
                <a:r>
                  <a:rPr lang="es-ES">
                    <a:noFill/>
                  </a:rPr>
                  <a:t> </a:t>
                </a:r>
              </a:p>
            </p:txBody>
          </p:sp>
        </mc:Fallback>
      </mc:AlternateContent>
      <p:pic>
        <p:nvPicPr>
          <p:cNvPr id="14" name="Imagen 13">
            <a:extLst>
              <a:ext uri="{FF2B5EF4-FFF2-40B4-BE49-F238E27FC236}">
                <a16:creationId xmlns:a16="http://schemas.microsoft.com/office/drawing/2014/main" id="{D1B271F8-1970-4016-9BB3-55482AED7792}"/>
              </a:ext>
            </a:extLst>
          </p:cNvPr>
          <p:cNvPicPr>
            <a:picLocks noChangeAspect="1"/>
          </p:cNvPicPr>
          <p:nvPr/>
        </p:nvPicPr>
        <p:blipFill rotWithShape="1">
          <a:blip r:embed="rId3"/>
          <a:srcRect l="14723" t="35555" r="17592" b="22960"/>
          <a:stretch/>
        </p:blipFill>
        <p:spPr>
          <a:xfrm>
            <a:off x="5317069" y="1056097"/>
            <a:ext cx="5943185" cy="2142365"/>
          </a:xfrm>
          <a:prstGeom prst="rect">
            <a:avLst/>
          </a:prstGeom>
        </p:spPr>
      </p:pic>
      <p:pic>
        <p:nvPicPr>
          <p:cNvPr id="15" name="Imagen 14">
            <a:extLst>
              <a:ext uri="{FF2B5EF4-FFF2-40B4-BE49-F238E27FC236}">
                <a16:creationId xmlns:a16="http://schemas.microsoft.com/office/drawing/2014/main" id="{1D48E919-195D-4C78-806D-964CACB08564}"/>
              </a:ext>
            </a:extLst>
          </p:cNvPr>
          <p:cNvPicPr>
            <a:picLocks noChangeAspect="1"/>
          </p:cNvPicPr>
          <p:nvPr/>
        </p:nvPicPr>
        <p:blipFill rotWithShape="1">
          <a:blip r:embed="rId4"/>
          <a:srcRect l="14074" t="38353" r="12407" b="17432"/>
          <a:stretch/>
        </p:blipFill>
        <p:spPr>
          <a:xfrm>
            <a:off x="5373515" y="3402187"/>
            <a:ext cx="5943185" cy="2142365"/>
          </a:xfrm>
          <a:prstGeom prst="rect">
            <a:avLst/>
          </a:prstGeom>
        </p:spPr>
      </p:pic>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664C7038-E779-4789-BDF0-4C1736EBD5EE}"/>
                  </a:ext>
                </a:extLst>
              </p:cNvPr>
              <p:cNvSpPr/>
              <p:nvPr/>
            </p:nvSpPr>
            <p:spPr>
              <a:xfrm>
                <a:off x="480194" y="3955221"/>
                <a:ext cx="4509495" cy="1815882"/>
              </a:xfrm>
              <a:prstGeom prst="rect">
                <a:avLst/>
              </a:prstGeom>
            </p:spPr>
            <p:txBody>
              <a:bodyPr wrap="square">
                <a:spAutoFit/>
              </a:bodyPr>
              <a:lstStyle/>
              <a:p>
                <a:pPr indent="457200">
                  <a:spcAft>
                    <a:spcPts val="0"/>
                  </a:spcAft>
                </a:pPr>
                <a:r>
                  <a:rPr lang="es-ES" sz="1600" b="1" i="1" dirty="0">
                    <a:latin typeface="Times New Roman" panose="02020603050405020304" pitchFamily="18" charset="0"/>
                    <a:ea typeface="SimHei" panose="02010609060101010101" pitchFamily="49" charset="-122"/>
                    <a:cs typeface="Times New Roman" panose="02020603050405020304" pitchFamily="18" charset="0"/>
                  </a:rPr>
                  <a:t>Resultado de la Prueba de Shapiro-Wilk</a:t>
                </a:r>
              </a:p>
              <a:p>
                <a:pPr indent="457200" algn="just">
                  <a:spcAft>
                    <a:spcPts val="0"/>
                  </a:spcAft>
                </a:pPr>
                <a:r>
                  <a:rPr lang="es-ES" sz="1600" dirty="0">
                    <a:latin typeface="Times New Roman" panose="02020603050405020304" pitchFamily="18" charset="0"/>
                    <a:ea typeface="SimSun" panose="02010600030101010101" pitchFamily="2" charset="-122"/>
                    <a:cs typeface="Times New Roman" panose="02020603050405020304" pitchFamily="18" charset="0"/>
                  </a:rPr>
                  <a:t>la prueba aplicada de Shapiro-Wilk a la variable independiente Reservas Técnicas, el p-valor es de 0.812, siendo mayor a </a:t>
                </a:r>
                <a14:m>
                  <m:oMath xmlns:m="http://schemas.openxmlformats.org/officeDocument/2006/math">
                    <m:r>
                      <a:rPr lang="es-ES" sz="1600" i="1">
                        <a:latin typeface="Cambria Math" panose="02040503050406030204" pitchFamily="18" charset="0"/>
                        <a:ea typeface="SimSun" panose="02010600030101010101" pitchFamily="2" charset="-122"/>
                        <a:cs typeface="Times New Roman" panose="02020603050405020304" pitchFamily="18" charset="0"/>
                      </a:rPr>
                      <m:t>𝛼</m:t>
                    </m:r>
                  </m:oMath>
                </a14:m>
                <a:r>
                  <a:rPr lang="es-ES" sz="1600" dirty="0">
                    <a:latin typeface="Times New Roman" panose="02020603050405020304" pitchFamily="18" charset="0"/>
                    <a:ea typeface="SimSun" panose="02010600030101010101" pitchFamily="2" charset="-122"/>
                    <a:cs typeface="Times New Roman" panose="02020603050405020304" pitchFamily="18" charset="0"/>
                  </a:rPr>
                  <a:t> (0.812 &gt;0,05); y en el mismo test aplicado a la variable dependiente Resultados, el p-valor es de 0.686, siendo mayor a </a:t>
                </a:r>
                <a14:m>
                  <m:oMath xmlns:m="http://schemas.openxmlformats.org/officeDocument/2006/math">
                    <m:r>
                      <a:rPr lang="es-ES" sz="1600" i="1">
                        <a:latin typeface="Cambria Math" panose="02040503050406030204" pitchFamily="18" charset="0"/>
                        <a:ea typeface="SimSun" panose="02010600030101010101" pitchFamily="2" charset="-122"/>
                        <a:cs typeface="Times New Roman" panose="02020603050405020304" pitchFamily="18" charset="0"/>
                      </a:rPr>
                      <m:t>𝛼</m:t>
                    </m:r>
                  </m:oMath>
                </a14:m>
                <a:r>
                  <a:rPr lang="es-ES" sz="1600" dirty="0">
                    <a:latin typeface="Times New Roman" panose="02020603050405020304" pitchFamily="18" charset="0"/>
                    <a:ea typeface="SimSun" panose="02010600030101010101" pitchFamily="2" charset="-122"/>
                    <a:cs typeface="Times New Roman" panose="02020603050405020304" pitchFamily="18" charset="0"/>
                  </a:rPr>
                  <a:t> (0.686 &gt;0.05) </a:t>
                </a:r>
              </a:p>
            </p:txBody>
          </p:sp>
        </mc:Choice>
        <mc:Fallback xmlns="">
          <p:sp>
            <p:nvSpPr>
              <p:cNvPr id="18" name="Rectángulo 17">
                <a:extLst>
                  <a:ext uri="{FF2B5EF4-FFF2-40B4-BE49-F238E27FC236}">
                    <a16:creationId xmlns:a16="http://schemas.microsoft.com/office/drawing/2014/main" id="{664C7038-E779-4789-BDF0-4C1736EBD5EE}"/>
                  </a:ext>
                </a:extLst>
              </p:cNvPr>
              <p:cNvSpPr>
                <a:spLocks noRot="1" noChangeAspect="1" noMove="1" noResize="1" noEditPoints="1" noAdjustHandles="1" noChangeArrowheads="1" noChangeShapeType="1" noTextEdit="1"/>
              </p:cNvSpPr>
              <p:nvPr/>
            </p:nvSpPr>
            <p:spPr>
              <a:xfrm>
                <a:off x="480194" y="3955221"/>
                <a:ext cx="4509495" cy="1815882"/>
              </a:xfrm>
              <a:prstGeom prst="rect">
                <a:avLst/>
              </a:prstGeom>
              <a:blipFill>
                <a:blip r:embed="rId5"/>
                <a:stretch>
                  <a:fillRect l="-811" t="-1007" r="-676" b="-3356"/>
                </a:stretch>
              </a:blipFill>
            </p:spPr>
            <p:txBody>
              <a:bodyPr/>
              <a:lstStyle/>
              <a:p>
                <a:r>
                  <a:rPr lang="es-ES">
                    <a:noFill/>
                  </a:rPr>
                  <a:t> </a:t>
                </a:r>
              </a:p>
            </p:txBody>
          </p:sp>
        </mc:Fallback>
      </mc:AlternateContent>
    </p:spTree>
    <p:extLst>
      <p:ext uri="{BB962C8B-B14F-4D97-AF65-F5344CB8AC3E}">
        <p14:creationId xmlns:p14="http://schemas.microsoft.com/office/powerpoint/2010/main" val="3662513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DE3E1E-DA9F-43EE-9262-87519AB3B502}"/>
              </a:ext>
            </a:extLst>
          </p:cNvPr>
          <p:cNvSpPr/>
          <p:nvPr/>
        </p:nvSpPr>
        <p:spPr>
          <a:xfrm>
            <a:off x="3195204" y="408582"/>
            <a:ext cx="5801589" cy="646331"/>
          </a:xfrm>
          <a:prstGeom prst="rect">
            <a:avLst/>
          </a:prstGeom>
          <a:noFill/>
        </p:spPr>
        <p:txBody>
          <a:bodyPr wrap="none" lIns="91440" tIns="45720" rIns="91440" bIns="45720">
            <a:spAutoFit/>
            <a:scene3d>
              <a:camera prst="perspectiveLeft"/>
              <a:lightRig rig="threePt" dir="t"/>
            </a:scene3d>
          </a:bodyPr>
          <a:lstStyle/>
          <a:p>
            <a:pPr algn="ctr"/>
            <a:r>
              <a:rPr lang="es-ES" sz="3600" b="1" dirty="0">
                <a:ln w="0"/>
                <a:solidFill>
                  <a:srgbClr val="0070C0"/>
                </a:solidFill>
                <a:effectLst>
                  <a:glow rad="139700">
                    <a:schemeClr val="accent6">
                      <a:satMod val="175000"/>
                      <a:alpha val="40000"/>
                    </a:schemeClr>
                  </a:glow>
                  <a:innerShdw blurRad="63500" dist="50800">
                    <a:prstClr val="black">
                      <a:alpha val="50000"/>
                    </a:prstClr>
                  </a:innerShdw>
                </a:effectLst>
              </a:rPr>
              <a:t>Prueba de Rho Spearman</a:t>
            </a:r>
            <a:endParaRPr lang="es-ES" sz="3600" b="1" cap="none" spc="0" dirty="0">
              <a:ln w="0"/>
              <a:solidFill>
                <a:srgbClr val="0070C0"/>
              </a:solidFill>
              <a:effectLst>
                <a:glow rad="139700">
                  <a:schemeClr val="accent6">
                    <a:satMod val="175000"/>
                    <a:alpha val="40000"/>
                  </a:schemeClr>
                </a:glow>
                <a:innerShdw blurRad="63500" dist="50800">
                  <a:prstClr val="black">
                    <a:alpha val="50000"/>
                  </a:prstClr>
                </a:innerShdw>
              </a:effectLst>
            </a:endParaRPr>
          </a:p>
        </p:txBody>
      </p:sp>
      <p:pic>
        <p:nvPicPr>
          <p:cNvPr id="12" name="Imagen 11">
            <a:extLst>
              <a:ext uri="{FF2B5EF4-FFF2-40B4-BE49-F238E27FC236}">
                <a16:creationId xmlns:a16="http://schemas.microsoft.com/office/drawing/2014/main" id="{5F5DBCDA-77AA-464B-84B3-D6D79F918AFC}"/>
              </a:ext>
            </a:extLst>
          </p:cNvPr>
          <p:cNvPicPr>
            <a:picLocks noChangeAspect="1"/>
          </p:cNvPicPr>
          <p:nvPr/>
        </p:nvPicPr>
        <p:blipFill rotWithShape="1">
          <a:blip r:embed="rId2"/>
          <a:srcRect l="28373" t="25350" r="18703" b="19671"/>
          <a:stretch/>
        </p:blipFill>
        <p:spPr>
          <a:xfrm>
            <a:off x="1050766" y="1551625"/>
            <a:ext cx="5801590" cy="3200998"/>
          </a:xfrm>
          <a:prstGeom prst="rect">
            <a:avLst/>
          </a:prstGeom>
        </p:spPr>
      </p:pic>
      <p:sp>
        <p:nvSpPr>
          <p:cNvPr id="13" name="Rectángulo 12">
            <a:extLst>
              <a:ext uri="{FF2B5EF4-FFF2-40B4-BE49-F238E27FC236}">
                <a16:creationId xmlns:a16="http://schemas.microsoft.com/office/drawing/2014/main" id="{7198F1E1-BA85-43E7-B321-2189968260F6}"/>
              </a:ext>
            </a:extLst>
          </p:cNvPr>
          <p:cNvSpPr/>
          <p:nvPr/>
        </p:nvSpPr>
        <p:spPr>
          <a:xfrm>
            <a:off x="7247466" y="1890301"/>
            <a:ext cx="4334934" cy="2862322"/>
          </a:xfrm>
          <a:prstGeom prst="rect">
            <a:avLst/>
          </a:prstGeom>
        </p:spPr>
        <p:txBody>
          <a:bodyPr wrap="square">
            <a:spAutoFit/>
          </a:bodyPr>
          <a:lstStyle/>
          <a:p>
            <a:r>
              <a:rPr lang="es-ES" dirty="0"/>
              <a:t>Se concluye que las dos variables están inversamente relacionadas con un nivel de correlación negativa fuerte de -0.900, y un grado de significancia de 0.027; por lo tanto, se rechaza la hipótesis nula y se acepta la hipótesis alternativa donde se afirma que la constitución de las Reservas Técnicas influye en los Resultados de las empresas del sector asegurador.</a:t>
            </a:r>
          </a:p>
        </p:txBody>
      </p:sp>
    </p:spTree>
    <p:extLst>
      <p:ext uri="{BB962C8B-B14F-4D97-AF65-F5344CB8AC3E}">
        <p14:creationId xmlns:p14="http://schemas.microsoft.com/office/powerpoint/2010/main" val="2615691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22145E-4C53-496A-8EC7-DEE4A5D4EF96}"/>
              </a:ext>
            </a:extLst>
          </p:cNvPr>
          <p:cNvSpPr/>
          <p:nvPr/>
        </p:nvSpPr>
        <p:spPr>
          <a:xfrm>
            <a:off x="2425765" y="1154169"/>
            <a:ext cx="7340472" cy="3416320"/>
          </a:xfrm>
          <a:prstGeom prst="rect">
            <a:avLst/>
          </a:prstGeom>
          <a:noFill/>
        </p:spPr>
        <p:txBody>
          <a:bodyPr wrap="none" lIns="91440" tIns="45720" rIns="91440" bIns="45720">
            <a:spAutoFit/>
            <a:scene3d>
              <a:camera prst="perspectiveAbove"/>
              <a:lightRig rig="threePt" dir="t"/>
            </a:scene3d>
          </a:bodyPr>
          <a:lstStyle/>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CAPÍTULO VII</a:t>
            </a:r>
          </a:p>
          <a:p>
            <a:pPr algn="ct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CONCLUSIONES Y</a:t>
            </a:r>
          </a:p>
          <a:p>
            <a:pPr algn="ctr"/>
            <a:r>
              <a:rPr lang="es-ES" sz="5400" dirty="0">
                <a:ln w="0"/>
                <a:solidFill>
                  <a:srgbClr val="00B0F0"/>
                </a:solidFill>
                <a:effectLst>
                  <a:glow rad="139700">
                    <a:schemeClr val="accent6">
                      <a:satMod val="175000"/>
                      <a:alpha val="40000"/>
                    </a:schemeClr>
                  </a:glow>
                  <a:innerShdw blurRad="63500" dist="50800">
                    <a:prstClr val="black">
                      <a:alpha val="50000"/>
                    </a:prstClr>
                  </a:innerShdw>
                </a:effectLst>
              </a:rPr>
              <a:t>RECOMENDACIONES</a:t>
            </a:r>
          </a:p>
        </p:txBody>
      </p:sp>
    </p:spTree>
    <p:extLst>
      <p:ext uri="{BB962C8B-B14F-4D97-AF65-F5344CB8AC3E}">
        <p14:creationId xmlns:p14="http://schemas.microsoft.com/office/powerpoint/2010/main" val="1720728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cap="all" dirty="0">
                <a:solidFill>
                  <a:schemeClr val="accent4">
                    <a:lumMod val="50000"/>
                  </a:schemeClr>
                </a:solidFill>
                <a:effectLst/>
              </a:rPr>
              <a:t>CONCLUSIONES</a:t>
            </a:r>
            <a:br>
              <a:rPr lang="es-EC" cap="all" dirty="0">
                <a:effectLst/>
              </a:rPr>
            </a:br>
            <a:endParaRPr lang="es-EC" dirty="0"/>
          </a:p>
        </p:txBody>
      </p:sp>
      <p:sp>
        <p:nvSpPr>
          <p:cNvPr id="5" name="Marcador de contenido 4"/>
          <p:cNvSpPr>
            <a:spLocks noGrp="1"/>
          </p:cNvSpPr>
          <p:nvPr>
            <p:ph idx="1"/>
          </p:nvPr>
        </p:nvSpPr>
        <p:spPr>
          <a:xfrm>
            <a:off x="755594" y="846138"/>
            <a:ext cx="10972800" cy="5268223"/>
          </a:xfrm>
        </p:spPr>
        <p:txBody>
          <a:bodyPr/>
          <a:lstStyle/>
          <a:p>
            <a:pPr algn="just"/>
            <a:r>
              <a:rPr lang="es-EC" sz="1600" dirty="0">
                <a:solidFill>
                  <a:schemeClr val="bg2">
                    <a:lumMod val="10000"/>
                  </a:schemeClr>
                </a:solidFill>
              </a:rPr>
              <a:t>La Superintendencia de Compañías, Valores y Seguros conjuntamente con la Junta de Política y Regulación Monetaria y Financiera desde el año 2015 son los entes encargados del control y vigilancia del sector asegurador ecuatoriano. Las primordiales actividades de estos entes reguladores son garantizar la solvencia y proteger los intereses de los usuarios, centrándose principalmente en emitir las regulaciones para la conformación de reservas técnicas, inversiones obligatorias y capital adecuado; con el fin de que el mercado asegurador logre una administración adecuada del riesgo.</a:t>
            </a:r>
          </a:p>
          <a:p>
            <a:pPr algn="just"/>
            <a:endParaRPr lang="es-EC" dirty="0"/>
          </a:p>
          <a:p>
            <a:pPr algn="just"/>
            <a:r>
              <a:rPr lang="es-EC" sz="1600" dirty="0">
                <a:solidFill>
                  <a:schemeClr val="bg2">
                    <a:lumMod val="10000"/>
                  </a:schemeClr>
                </a:solidFill>
              </a:rPr>
              <a:t>En el año 2017 había 34 empresas de seguros, mientras que, para el año 2019 se redujo a 30 compañías debido a la liquidación y fusión de empresas; sin embargo, el sector asegurador ha ido experimentando un crecimiento de forma paulatina tomando fuerza con el pasar de los años y con el desarrollo de la economía del país, siendo así que generó el 1,7% del Producto Interno Bruto entre las 30 empresas de seguros que conforman esta industria según la Superintendencia de Compañías, Valores y Seguros al año 2019. </a:t>
            </a:r>
          </a:p>
          <a:p>
            <a:pPr algn="just"/>
            <a:endParaRPr lang="es-EC" sz="1600" dirty="0">
              <a:solidFill>
                <a:schemeClr val="bg2">
                  <a:lumMod val="10000"/>
                </a:schemeClr>
              </a:solidFill>
            </a:endParaRPr>
          </a:p>
          <a:p>
            <a:pPr algn="just"/>
            <a:r>
              <a:rPr lang="es-EC" sz="1600" dirty="0">
                <a:solidFill>
                  <a:schemeClr val="bg2">
                    <a:lumMod val="10000"/>
                  </a:schemeClr>
                </a:solidFill>
              </a:rPr>
              <a:t>Las Reservas Técnicas del sector asegurador en el último año alcanzaron el monto de $573 millones lo que representa el 52% de los pasivos, generando un Resultado técnico de $93 millones, y, con la información obtenida a lo largo de la presente investigación, mediante de una serie de pruebas estadísticas podemos concluir que las dos variables en cuestión están inversamente relacionadas, por lo tanto, la constitución de las Reservas Técnicas influye en los Resultados de las empresas de la industria aseguradora.</a:t>
            </a:r>
          </a:p>
          <a:p>
            <a:pPr algn="just"/>
            <a:endParaRPr lang="es-EC" sz="1600" dirty="0">
              <a:solidFill>
                <a:schemeClr val="bg2">
                  <a:lumMod val="10000"/>
                </a:schemeClr>
              </a:solidFill>
            </a:endParaRPr>
          </a:p>
          <a:p>
            <a:pPr algn="just"/>
            <a:endParaRPr lang="es-EC" sz="1600" dirty="0">
              <a:solidFill>
                <a:schemeClr val="bg2">
                  <a:lumMod val="10000"/>
                </a:schemeClr>
              </a:solidFill>
            </a:endParaRPr>
          </a:p>
        </p:txBody>
      </p:sp>
    </p:spTree>
    <p:extLst>
      <p:ext uri="{BB962C8B-B14F-4D97-AF65-F5344CB8AC3E}">
        <p14:creationId xmlns:p14="http://schemas.microsoft.com/office/powerpoint/2010/main" val="30226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a:solidFill>
                  <a:schemeClr val="bg2">
                    <a:lumMod val="10000"/>
                  </a:schemeClr>
                </a:solidFill>
              </a:rPr>
              <a:t>RECOMENDACIONES</a:t>
            </a:r>
          </a:p>
        </p:txBody>
      </p:sp>
      <p:sp>
        <p:nvSpPr>
          <p:cNvPr id="3" name="Marcador de contenido 2"/>
          <p:cNvSpPr>
            <a:spLocks noGrp="1"/>
          </p:cNvSpPr>
          <p:nvPr>
            <p:ph idx="1"/>
          </p:nvPr>
        </p:nvSpPr>
        <p:spPr/>
        <p:txBody>
          <a:bodyPr/>
          <a:lstStyle/>
          <a:p>
            <a:r>
              <a:rPr lang="es-EC" dirty="0">
                <a:solidFill>
                  <a:schemeClr val="bg2">
                    <a:lumMod val="10000"/>
                  </a:schemeClr>
                </a:solidFill>
              </a:rPr>
              <a:t>Se recomienda implementar solvencia II por fases para que las empresas tengan tiempo de acoplarse a las nuevas técnicas, normas que rige y de acuerdo a las necesidades del sector.</a:t>
            </a:r>
          </a:p>
          <a:p>
            <a:r>
              <a:rPr lang="es-EC" dirty="0">
                <a:solidFill>
                  <a:schemeClr val="bg2">
                    <a:lumMod val="10000"/>
                  </a:schemeClr>
                </a:solidFill>
              </a:rPr>
              <a:t>Se recomienda al ente regulador elaborar un manual basa en Solvencia II sobre la metodología de cálculos de reservas técnicas, capital mínimo requerido, y requerimiento de capital de solvencia con la finalidad de facilitar el proceso de transición o cambio.</a:t>
            </a:r>
          </a:p>
          <a:p>
            <a:r>
              <a:rPr lang="es-EC" dirty="0">
                <a:solidFill>
                  <a:schemeClr val="bg2">
                    <a:lumMod val="10000"/>
                  </a:schemeClr>
                </a:solidFill>
              </a:rPr>
              <a:t>Se recomienda al ente regulador realizar una prueba piloto en una muestra del sector asegurador para medir los resultados de los mismos.</a:t>
            </a:r>
          </a:p>
          <a:p>
            <a:endParaRPr lang="es-EC" dirty="0">
              <a:solidFill>
                <a:schemeClr val="bg2">
                  <a:lumMod val="10000"/>
                </a:schemeClr>
              </a:solidFill>
            </a:endParaRPr>
          </a:p>
          <a:p>
            <a:endParaRPr lang="es-EC" dirty="0"/>
          </a:p>
        </p:txBody>
      </p:sp>
    </p:spTree>
    <p:extLst>
      <p:ext uri="{BB962C8B-B14F-4D97-AF65-F5344CB8AC3E}">
        <p14:creationId xmlns:p14="http://schemas.microsoft.com/office/powerpoint/2010/main" val="277703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A4F0F986-4CA5-4068-8DE4-438087B11389}"/>
              </a:ext>
            </a:extLst>
          </p:cNvPr>
          <p:cNvGraphicFramePr/>
          <p:nvPr>
            <p:extLst>
              <p:ext uri="{D42A27DB-BD31-4B8C-83A1-F6EECF244321}">
                <p14:modId xmlns:p14="http://schemas.microsoft.com/office/powerpoint/2010/main" val="2583335767"/>
              </p:ext>
            </p:extLst>
          </p:nvPr>
        </p:nvGraphicFramePr>
        <p:xfrm>
          <a:off x="1542062" y="1072444"/>
          <a:ext cx="9690382" cy="39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36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A4F0F986-4CA5-4068-8DE4-438087B11389}"/>
              </a:ext>
            </a:extLst>
          </p:cNvPr>
          <p:cNvGraphicFramePr/>
          <p:nvPr>
            <p:extLst>
              <p:ext uri="{D42A27DB-BD31-4B8C-83A1-F6EECF244321}">
                <p14:modId xmlns:p14="http://schemas.microsoft.com/office/powerpoint/2010/main" val="200354238"/>
              </p:ext>
            </p:extLst>
          </p:nvPr>
        </p:nvGraphicFramePr>
        <p:xfrm>
          <a:off x="2043288" y="778934"/>
          <a:ext cx="8744025" cy="4372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36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A4F0F986-4CA5-4068-8DE4-438087B11389}"/>
              </a:ext>
            </a:extLst>
          </p:cNvPr>
          <p:cNvGraphicFramePr/>
          <p:nvPr>
            <p:extLst>
              <p:ext uri="{D42A27DB-BD31-4B8C-83A1-F6EECF244321}">
                <p14:modId xmlns:p14="http://schemas.microsoft.com/office/powerpoint/2010/main" val="472552834"/>
              </p:ext>
            </p:extLst>
          </p:nvPr>
        </p:nvGraphicFramePr>
        <p:xfrm>
          <a:off x="1896533" y="654756"/>
          <a:ext cx="9105269" cy="467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087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5C5BA367-08E6-46E0-89C1-36A0C61D057E}"/>
              </a:ext>
            </a:extLst>
          </p:cNvPr>
          <p:cNvGrpSpPr/>
          <p:nvPr/>
        </p:nvGrpSpPr>
        <p:grpSpPr>
          <a:xfrm>
            <a:off x="6173781" y="2225939"/>
            <a:ext cx="5560687" cy="3530662"/>
            <a:chOff x="5621976" y="1775349"/>
            <a:chExt cx="5498949" cy="3208078"/>
          </a:xfrm>
        </p:grpSpPr>
        <p:cxnSp>
          <p:nvCxnSpPr>
            <p:cNvPr id="21" name="Straight Connector 4">
              <a:extLst>
                <a:ext uri="{FF2B5EF4-FFF2-40B4-BE49-F238E27FC236}">
                  <a16:creationId xmlns:a16="http://schemas.microsoft.com/office/drawing/2014/main" id="{E801251C-BB61-4DA0-8303-B69DAA03545E}"/>
                </a:ext>
              </a:extLst>
            </p:cNvPr>
            <p:cNvCxnSpPr/>
            <p:nvPr/>
          </p:nvCxnSpPr>
          <p:spPr>
            <a:xfrm flipV="1">
              <a:off x="5621976" y="2419921"/>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5">
              <a:extLst>
                <a:ext uri="{FF2B5EF4-FFF2-40B4-BE49-F238E27FC236}">
                  <a16:creationId xmlns:a16="http://schemas.microsoft.com/office/drawing/2014/main" id="{B3BE22BC-12BC-4ADB-B18C-7BB37B0E2737}"/>
                </a:ext>
              </a:extLst>
            </p:cNvPr>
            <p:cNvCxnSpPr/>
            <p:nvPr/>
          </p:nvCxnSpPr>
          <p:spPr>
            <a:xfrm flipV="1">
              <a:off x="7942408" y="177534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a16="http://schemas.microsoft.com/office/drawing/2014/main" id="{F6B07BD7-4BBA-4783-AB39-F5DEEB8DC904}"/>
                </a:ext>
              </a:extLst>
            </p:cNvPr>
            <p:cNvSpPr/>
            <p:nvPr/>
          </p:nvSpPr>
          <p:spPr>
            <a:xfrm>
              <a:off x="6970982" y="422888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24" name="Rectangle 10">
              <a:extLst>
                <a:ext uri="{FF2B5EF4-FFF2-40B4-BE49-F238E27FC236}">
                  <a16:creationId xmlns:a16="http://schemas.microsoft.com/office/drawing/2014/main" id="{DE4B88DE-27EC-438C-9C26-4825860AB538}"/>
                </a:ext>
              </a:extLst>
            </p:cNvPr>
            <p:cNvSpPr/>
            <p:nvPr/>
          </p:nvSpPr>
          <p:spPr>
            <a:xfrm>
              <a:off x="9291414" y="3580811"/>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27" name="Arc 59">
              <a:extLst>
                <a:ext uri="{FF2B5EF4-FFF2-40B4-BE49-F238E27FC236}">
                  <a16:creationId xmlns:a16="http://schemas.microsoft.com/office/drawing/2014/main" id="{5F96588E-B06D-4F41-BC93-7CFF5EC97DC0}"/>
                </a:ext>
              </a:extLst>
            </p:cNvPr>
            <p:cNvSpPr/>
            <p:nvPr/>
          </p:nvSpPr>
          <p:spPr>
            <a:xfrm>
              <a:off x="7976370" y="399585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800">
                <a:latin typeface="Calibri" panose="020F0502020204030204" pitchFamily="34" charset="0"/>
              </a:endParaRPr>
            </a:p>
          </p:txBody>
        </p:sp>
        <p:sp>
          <p:nvSpPr>
            <p:cNvPr id="28" name="Oval 21">
              <a:extLst>
                <a:ext uri="{FF2B5EF4-FFF2-40B4-BE49-F238E27FC236}">
                  <a16:creationId xmlns:a16="http://schemas.microsoft.com/office/drawing/2014/main" id="{8BD481AB-8DE1-49BB-A3F7-1D718F9C373F}"/>
                </a:ext>
              </a:extLst>
            </p:cNvPr>
            <p:cNvSpPr>
              <a:spLocks noChangeAspect="1"/>
            </p:cNvSpPr>
            <p:nvPr/>
          </p:nvSpPr>
          <p:spPr>
            <a:xfrm>
              <a:off x="9141799" y="310758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Calibri" panose="020F0502020204030204" pitchFamily="34" charset="0"/>
              </a:endParaRPr>
            </a:p>
          </p:txBody>
        </p:sp>
        <p:sp>
          <p:nvSpPr>
            <p:cNvPr id="29" name="Freeform 57">
              <a:extLst>
                <a:ext uri="{FF2B5EF4-FFF2-40B4-BE49-F238E27FC236}">
                  <a16:creationId xmlns:a16="http://schemas.microsoft.com/office/drawing/2014/main" id="{7E40B574-7F73-414F-824B-F5F548EC1B4C}"/>
                </a:ext>
              </a:extLst>
            </p:cNvPr>
            <p:cNvSpPr/>
            <p:nvPr/>
          </p:nvSpPr>
          <p:spPr>
            <a:xfrm>
              <a:off x="5891307" y="3997058"/>
              <a:ext cx="5229618" cy="986369"/>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grpSp>
      <p:sp>
        <p:nvSpPr>
          <p:cNvPr id="34" name="Right Triangle 17">
            <a:extLst>
              <a:ext uri="{FF2B5EF4-FFF2-40B4-BE49-F238E27FC236}">
                <a16:creationId xmlns:a16="http://schemas.microsoft.com/office/drawing/2014/main" id="{F3ADE396-F4A6-4733-B70C-E39F0420A542}"/>
              </a:ext>
            </a:extLst>
          </p:cNvPr>
          <p:cNvSpPr/>
          <p:nvPr/>
        </p:nvSpPr>
        <p:spPr>
          <a:xfrm>
            <a:off x="7369728" y="4465959"/>
            <a:ext cx="215144" cy="332658"/>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graphicFrame>
        <p:nvGraphicFramePr>
          <p:cNvPr id="51" name="Diagrama 50">
            <a:extLst>
              <a:ext uri="{FF2B5EF4-FFF2-40B4-BE49-F238E27FC236}">
                <a16:creationId xmlns:a16="http://schemas.microsoft.com/office/drawing/2014/main" id="{504620FC-F629-4A27-80B5-F019D001BDB6}"/>
              </a:ext>
            </a:extLst>
          </p:cNvPr>
          <p:cNvGraphicFramePr/>
          <p:nvPr>
            <p:extLst>
              <p:ext uri="{D42A27DB-BD31-4B8C-83A1-F6EECF244321}">
                <p14:modId xmlns:p14="http://schemas.microsoft.com/office/powerpoint/2010/main" val="228189248"/>
              </p:ext>
            </p:extLst>
          </p:nvPr>
        </p:nvGraphicFramePr>
        <p:xfrm>
          <a:off x="672430" y="1700281"/>
          <a:ext cx="4425887" cy="345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2" name="Rectángulo 51">
                <a:extLst>
                  <a:ext uri="{FF2B5EF4-FFF2-40B4-BE49-F238E27FC236}">
                    <a16:creationId xmlns:a16="http://schemas.microsoft.com/office/drawing/2014/main" id="{6160A42B-27D8-4CCB-AD2F-9ABADD162191}"/>
                  </a:ext>
                </a:extLst>
              </p:cNvPr>
              <p:cNvSpPr/>
              <p:nvPr/>
            </p:nvSpPr>
            <p:spPr>
              <a:xfrm>
                <a:off x="6285496" y="2349302"/>
                <a:ext cx="2299746" cy="244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14:m>
                  <m:oMath xmlns:m="http://schemas.openxmlformats.org/officeDocument/2006/math">
                    <m:sSub>
                      <m:sSubPr>
                        <m:ctrlPr>
                          <a:rPr lang="es-EC"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ctrlPr>
                      </m:sSubPr>
                      <m:e>
                        <m:r>
                          <a:rPr lang="es-EC" i="1">
                            <a:solidFill>
                              <a:schemeClr val="tx1"/>
                            </a:solidFill>
                            <a:latin typeface="Cambria Math" panose="02040503050406030204" pitchFamily="18" charset="0"/>
                            <a:ea typeface="SimSun" panose="02010600030101010101" pitchFamily="2" charset="-122"/>
                            <a:cs typeface="Times New Roman" panose="02020603050405020304" pitchFamily="18" charset="0"/>
                          </a:rPr>
                          <m:t>𝐻</m:t>
                        </m:r>
                      </m:e>
                      <m:sub>
                        <m:r>
                          <a:rPr lang="es-ES" i="1">
                            <a:solidFill>
                              <a:schemeClr val="tx1"/>
                            </a:solidFill>
                            <a:latin typeface="Cambria Math" panose="02040503050406030204" pitchFamily="18" charset="0"/>
                            <a:ea typeface="SimSun" panose="02010600030101010101" pitchFamily="2" charset="-122"/>
                            <a:cs typeface="Times New Roman" panose="02020603050405020304" pitchFamily="18" charset="0"/>
                          </a:rPr>
                          <m:t>0</m:t>
                        </m:r>
                      </m:sub>
                    </m:sSub>
                  </m:oMath>
                </a14:m>
                <a:r>
                  <a:rPr lang="es-E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 La constitución de las reservas técnicas no influye en los resultados de las empresas aseguradoras del Ecuador. </a:t>
                </a:r>
                <a:endParaRPr lang="es-EC"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r>
                  <a:rPr lang="es-ES" sz="1400" dirty="0">
                    <a:solidFill>
                      <a:schemeClr val="tx1"/>
                    </a:solidFill>
                  </a:rPr>
                  <a:t> </a:t>
                </a:r>
              </a:p>
            </p:txBody>
          </p:sp>
        </mc:Choice>
        <mc:Fallback xmlns="">
          <p:sp>
            <p:nvSpPr>
              <p:cNvPr id="52" name="Rectángulo 51">
                <a:extLst>
                  <a:ext uri="{FF2B5EF4-FFF2-40B4-BE49-F238E27FC236}">
                    <a16:creationId xmlns:a16="http://schemas.microsoft.com/office/drawing/2014/main" id="{6160A42B-27D8-4CCB-AD2F-9ABADD162191}"/>
                  </a:ext>
                </a:extLst>
              </p:cNvPr>
              <p:cNvSpPr>
                <a:spLocks noRot="1" noChangeAspect="1" noMove="1" noResize="1" noEditPoints="1" noAdjustHandles="1" noChangeArrowheads="1" noChangeShapeType="1" noTextEdit="1"/>
              </p:cNvSpPr>
              <p:nvPr/>
            </p:nvSpPr>
            <p:spPr>
              <a:xfrm>
                <a:off x="6285496" y="2349302"/>
                <a:ext cx="2299746" cy="2447478"/>
              </a:xfrm>
              <a:prstGeom prst="rect">
                <a:avLst/>
              </a:prstGeom>
              <a:blipFill>
                <a:blip r:embed="rId7"/>
                <a:stretch>
                  <a:fillRect l="-2122" r="-4244"/>
                </a:stretch>
              </a:blipFill>
              <a:ln>
                <a:noFill/>
              </a:ln>
            </p:spPr>
            <p:txBody>
              <a:bodyPr/>
              <a:lstStyle/>
              <a:p>
                <a:r>
                  <a:rPr lang="es-EC">
                    <a:noFill/>
                  </a:rPr>
                  <a:t> </a:t>
                </a:r>
              </a:p>
            </p:txBody>
          </p:sp>
        </mc:Fallback>
      </mc:AlternateContent>
      <p:sp>
        <p:nvSpPr>
          <p:cNvPr id="2" name="Rectángulo 1">
            <a:extLst>
              <a:ext uri="{FF2B5EF4-FFF2-40B4-BE49-F238E27FC236}">
                <a16:creationId xmlns:a16="http://schemas.microsoft.com/office/drawing/2014/main" id="{6694BA02-E00B-4202-8CF7-A60DCFEA2DBA}"/>
              </a:ext>
            </a:extLst>
          </p:cNvPr>
          <p:cNvSpPr/>
          <p:nvPr/>
        </p:nvSpPr>
        <p:spPr>
          <a:xfrm>
            <a:off x="1308295" y="632091"/>
            <a:ext cx="3052690" cy="858129"/>
          </a:xfrm>
          <a:prstGeom prst="rect">
            <a:avLst/>
          </a:prstGeom>
          <a:solidFill>
            <a:srgbClr val="FCF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Determinación de las variables</a:t>
            </a:r>
          </a:p>
        </p:txBody>
      </p:sp>
      <p:sp>
        <p:nvSpPr>
          <p:cNvPr id="3" name="Rectángulo 2">
            <a:extLst>
              <a:ext uri="{FF2B5EF4-FFF2-40B4-BE49-F238E27FC236}">
                <a16:creationId xmlns:a16="http://schemas.microsoft.com/office/drawing/2014/main" id="{0F730CA5-7C99-4ADA-8CC5-155871CB698F}"/>
              </a:ext>
            </a:extLst>
          </p:cNvPr>
          <p:cNvSpPr/>
          <p:nvPr/>
        </p:nvSpPr>
        <p:spPr>
          <a:xfrm>
            <a:off x="7427836" y="604683"/>
            <a:ext cx="3052690" cy="858129"/>
          </a:xfrm>
          <a:prstGeom prst="rect">
            <a:avLst/>
          </a:prstGeom>
          <a:solidFill>
            <a:srgbClr val="FCF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Hipótesis</a:t>
            </a:r>
          </a:p>
        </p:txBody>
      </p:sp>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45B78237-7046-4754-B067-0E9DFB38B639}"/>
                  </a:ext>
                </a:extLst>
              </p:cNvPr>
              <p:cNvSpPr/>
              <p:nvPr/>
            </p:nvSpPr>
            <p:spPr>
              <a:xfrm>
                <a:off x="8776345" y="1476769"/>
                <a:ext cx="2299746" cy="244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14:m>
                  <m:oMath xmlns:m="http://schemas.openxmlformats.org/officeDocument/2006/math">
                    <m:sSub>
                      <m:sSubPr>
                        <m:ctrlPr>
                          <a:rPr lang="es-EC"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ctrlPr>
                      </m:sSubPr>
                      <m:e>
                        <m:r>
                          <a:rPr lang="es-EC" i="1">
                            <a:solidFill>
                              <a:schemeClr val="tx1"/>
                            </a:solidFill>
                            <a:latin typeface="Cambria Math" panose="02040503050406030204" pitchFamily="18" charset="0"/>
                            <a:ea typeface="SimSun" panose="02010600030101010101" pitchFamily="2" charset="-122"/>
                            <a:cs typeface="Times New Roman" panose="02020603050405020304" pitchFamily="18" charset="0"/>
                          </a:rPr>
                          <m:t>𝐻</m:t>
                        </m:r>
                      </m:e>
                      <m:sub>
                        <m:r>
                          <a:rPr lang="es-ES" i="1">
                            <a:solidFill>
                              <a:schemeClr val="tx1"/>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s-E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 La constitución de las reservas técnicas influye en los Resultados de las empresas aseguradoras del Ecuador.  </a:t>
                </a:r>
                <a:endParaRPr lang="es-EC"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19" name="Rectángulo 18">
                <a:extLst>
                  <a:ext uri="{FF2B5EF4-FFF2-40B4-BE49-F238E27FC236}">
                    <a16:creationId xmlns:a16="http://schemas.microsoft.com/office/drawing/2014/main" id="{45B78237-7046-4754-B067-0E9DFB38B639}"/>
                  </a:ext>
                </a:extLst>
              </p:cNvPr>
              <p:cNvSpPr>
                <a:spLocks noRot="1" noChangeAspect="1" noMove="1" noResize="1" noEditPoints="1" noAdjustHandles="1" noChangeArrowheads="1" noChangeShapeType="1" noTextEdit="1"/>
              </p:cNvSpPr>
              <p:nvPr/>
            </p:nvSpPr>
            <p:spPr>
              <a:xfrm>
                <a:off x="8776345" y="1476769"/>
                <a:ext cx="2299746" cy="2447478"/>
              </a:xfrm>
              <a:prstGeom prst="rect">
                <a:avLst/>
              </a:prstGeom>
              <a:blipFill>
                <a:blip r:embed="rId8"/>
                <a:stretch>
                  <a:fillRect l="-2387" r="-3979"/>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1740625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09A924E-6A7B-4890-AA69-C0D3D124094C}"/>
              </a:ext>
            </a:extLst>
          </p:cNvPr>
          <p:cNvGraphicFramePr/>
          <p:nvPr>
            <p:extLst>
              <p:ext uri="{D42A27DB-BD31-4B8C-83A1-F6EECF244321}">
                <p14:modId xmlns:p14="http://schemas.microsoft.com/office/powerpoint/2010/main" val="1847627450"/>
              </p:ext>
            </p:extLst>
          </p:nvPr>
        </p:nvGraphicFramePr>
        <p:xfrm>
          <a:off x="1184812" y="717450"/>
          <a:ext cx="9822376" cy="5064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42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22145E-4C53-496A-8EC7-DEE4A5D4EF96}"/>
              </a:ext>
            </a:extLst>
          </p:cNvPr>
          <p:cNvSpPr/>
          <p:nvPr/>
        </p:nvSpPr>
        <p:spPr>
          <a:xfrm>
            <a:off x="3047569" y="1238575"/>
            <a:ext cx="6096862" cy="2585323"/>
          </a:xfrm>
          <a:prstGeom prst="rect">
            <a:avLst/>
          </a:prstGeom>
          <a:noFill/>
        </p:spPr>
        <p:txBody>
          <a:bodyPr wrap="none" lIns="91440" tIns="45720" rIns="91440" bIns="45720">
            <a:spAutoFit/>
            <a:scene3d>
              <a:camera prst="perspectiveAbove"/>
              <a:lightRig rig="threePt" dir="t"/>
            </a:scene3d>
          </a:bodyPr>
          <a:lstStyle/>
          <a:p>
            <a:pPr algn="ct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CAPÍTULO II</a:t>
            </a:r>
          </a:p>
          <a:p>
            <a:pPr algn="ctr"/>
            <a:b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br>
            <a:r>
              <a:rPr lang="es-ES" sz="5400" b="0" cap="none" spc="0" dirty="0">
                <a:ln w="0"/>
                <a:solidFill>
                  <a:srgbClr val="00B0F0"/>
                </a:solidFill>
                <a:effectLst>
                  <a:glow rad="139700">
                    <a:schemeClr val="accent6">
                      <a:satMod val="175000"/>
                      <a:alpha val="40000"/>
                    </a:schemeClr>
                  </a:glow>
                  <a:innerShdw blurRad="63500" dist="50800">
                    <a:prstClr val="black">
                      <a:alpha val="50000"/>
                    </a:prstClr>
                  </a:innerShdw>
                </a:effectLst>
              </a:rPr>
              <a:t>MARCO TEÓRICO</a:t>
            </a:r>
          </a:p>
        </p:txBody>
      </p:sp>
    </p:spTree>
    <p:extLst>
      <p:ext uri="{BB962C8B-B14F-4D97-AF65-F5344CB8AC3E}">
        <p14:creationId xmlns:p14="http://schemas.microsoft.com/office/powerpoint/2010/main" val="1067207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1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12272</TotalTime>
  <Words>2095</Words>
  <Application>Microsoft Office PowerPoint</Application>
  <PresentationFormat>Panorámica</PresentationFormat>
  <Paragraphs>366</Paragraphs>
  <Slides>34</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34</vt:i4>
      </vt:variant>
    </vt:vector>
  </HeadingPairs>
  <TitlesOfParts>
    <vt:vector size="43" baseType="lpstr">
      <vt:lpstr>Arial</vt:lpstr>
      <vt:lpstr>Calibri</vt:lpstr>
      <vt:lpstr>Cambria Math</vt:lpstr>
      <vt:lpstr>Symbol</vt:lpstr>
      <vt:lpstr>Times New Roman</vt:lpstr>
      <vt:lpstr>Tema13</vt:lpstr>
      <vt:lpstr>Tema8</vt:lpstr>
      <vt:lpstr>CorelDRAW</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Población y muestra</vt:lpstr>
      <vt:lpstr>Presentación de PowerPoint</vt:lpstr>
      <vt:lpstr>Presentación de PowerPoint</vt:lpstr>
      <vt:lpstr>Presentación de PowerPoint</vt:lpstr>
      <vt:lpstr> ANÁLISIS DE LA GESTIÓN FINANCIERA</vt:lpstr>
      <vt:lpstr>Análisis horizontal estado de situación financiera</vt:lpstr>
      <vt:lpstr>Análisis vertical</vt:lpstr>
      <vt:lpstr>Análisis indicadores financieros</vt:lpstr>
      <vt:lpstr>Presentación de PowerPoint</vt:lpstr>
      <vt:lpstr>RESERVAS TÉCNICAS Y PROPUESTA DE INCORPORACIÓN A SOLVENCIA II</vt:lpstr>
      <vt:lpstr>Propuesta de Incorporación a Solvencia II</vt:lpstr>
      <vt:lpstr>Metodología propuesta para Calcular el Capital de Solvencia Requerido (SCR) </vt:lpstr>
      <vt:lpstr>Presentación de PowerPoint</vt:lpstr>
      <vt:lpstr>Cálculo de las Reservas Técnicas</vt:lpstr>
      <vt:lpstr>Presentación de PowerPoint</vt:lpstr>
      <vt:lpstr>Presentación de PowerPoint</vt:lpstr>
      <vt:lpstr>Presentación de PowerPoint</vt:lpstr>
      <vt:lpstr>Presentación de PowerPoint</vt:lpstr>
      <vt:lpstr>Presentación de PowerPoint</vt:lpstr>
      <vt:lpstr>CONCLUSIONES </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Edison Almachi</dc:creator>
  <cp:lastModifiedBy>Usuario</cp:lastModifiedBy>
  <cp:revision>181</cp:revision>
  <dcterms:created xsi:type="dcterms:W3CDTF">2020-01-19T17:19:34Z</dcterms:created>
  <dcterms:modified xsi:type="dcterms:W3CDTF">2020-10-05T04:24:21Z</dcterms:modified>
</cp:coreProperties>
</file>